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5" r:id="rId8"/>
    <p:sldId id="262" r:id="rId9"/>
    <p:sldId id="266" r:id="rId10"/>
    <p:sldId id="267" r:id="rId11"/>
    <p:sldId id="268" r:id="rId12"/>
    <p:sldId id="269" r:id="rId13"/>
    <p:sldId id="270" r:id="rId14"/>
    <p:sldId id="271" r:id="rId15"/>
    <p:sldId id="272" r:id="rId16"/>
    <p:sldId id="275" r:id="rId17"/>
    <p:sldId id="276" r:id="rId18"/>
    <p:sldId id="277" r:id="rId19"/>
    <p:sldId id="278" r:id="rId20"/>
    <p:sldId id="279" r:id="rId21"/>
    <p:sldId id="280" r:id="rId22"/>
    <p:sldId id="282" r:id="rId23"/>
    <p:sldId id="283" r:id="rId24"/>
    <p:sldId id="284" r:id="rId25"/>
    <p:sldId id="285" r:id="rId26"/>
    <p:sldId id="286" r:id="rId27"/>
    <p:sldId id="287" r:id="rId28"/>
    <p:sldId id="288" r:id="rId29"/>
    <p:sldId id="290" r:id="rId30"/>
    <p:sldId id="291" r:id="rId31"/>
    <p:sldId id="292" r:id="rId32"/>
    <p:sldId id="293" r:id="rId33"/>
    <p:sldId id="294" r:id="rId34"/>
    <p:sldId id="295" r:id="rId35"/>
    <p:sldId id="296" r:id="rId36"/>
    <p:sldId id="297" r:id="rId37"/>
    <p:sldId id="298" r:id="rId38"/>
    <p:sldId id="300" r:id="rId39"/>
    <p:sldId id="299" r:id="rId40"/>
    <p:sldId id="273" r:id="rId41"/>
    <p:sldId id="274" r:id="rId42"/>
    <p:sldId id="301" r:id="rId43"/>
  </p:sldIdLst>
  <p:sldSz cx="9144000" cy="6858000" type="screen4x3"/>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74" autoAdjust="0"/>
    <p:restoredTop sz="94637" autoAdjust="0"/>
  </p:normalViewPr>
  <p:slideViewPr>
    <p:cSldViewPr>
      <p:cViewPr varScale="1">
        <p:scale>
          <a:sx n="85" d="100"/>
          <a:sy n="85" d="100"/>
        </p:scale>
        <p:origin x="-738" y="-90"/>
      </p:cViewPr>
      <p:guideLst>
        <p:guide orient="horz" pos="2160"/>
        <p:guide pos="2880"/>
      </p:guideLst>
    </p:cSldViewPr>
  </p:slideViewPr>
  <p:outlineViewPr>
    <p:cViewPr>
      <p:scale>
        <a:sx n="33" d="100"/>
        <a:sy n="33" d="100"/>
      </p:scale>
      <p:origin x="0" y="2113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42050F-BF06-45D6-A755-194CAF18CA2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A823A740-5E0A-46B5-866C-75E04E9888C8}">
      <dgm:prSet custT="1"/>
      <dgm:spPr/>
      <dgm:t>
        <a:bodyPr/>
        <a:lstStyle/>
        <a:p>
          <a:pPr rtl="0"/>
          <a:r>
            <a:rPr lang="en-US" sz="2400" b="1" dirty="0" smtClean="0">
              <a:solidFill>
                <a:schemeClr val="tx2">
                  <a:lumMod val="50000"/>
                </a:schemeClr>
              </a:solidFill>
            </a:rPr>
            <a:t>6</a:t>
          </a:r>
          <a:endParaRPr lang="en-US" sz="2400" b="1" dirty="0">
            <a:solidFill>
              <a:schemeClr val="tx2">
                <a:lumMod val="50000"/>
              </a:schemeClr>
            </a:solidFill>
          </a:endParaRPr>
        </a:p>
      </dgm:t>
    </dgm:pt>
    <dgm:pt modelId="{1CF02DEC-3530-4496-874C-EA1D798F8CD4}" type="parTrans" cxnId="{004CC785-3A2B-4F0E-9CED-C6CEE05A0046}">
      <dgm:prSet/>
      <dgm:spPr/>
      <dgm:t>
        <a:bodyPr/>
        <a:lstStyle/>
        <a:p>
          <a:endParaRPr lang="zh-CN" altLang="en-US"/>
        </a:p>
      </dgm:t>
    </dgm:pt>
    <dgm:pt modelId="{86339360-E015-4EBA-8BD9-547F952DD27D}" type="sibTrans" cxnId="{004CC785-3A2B-4F0E-9CED-C6CEE05A0046}">
      <dgm:prSet/>
      <dgm:spPr/>
      <dgm:t>
        <a:bodyPr/>
        <a:lstStyle/>
        <a:p>
          <a:endParaRPr lang="zh-CN" altLang="en-US"/>
        </a:p>
      </dgm:t>
    </dgm:pt>
    <dgm:pt modelId="{7C4804AB-54F9-4A30-9E36-509AC922ECB0}">
      <dgm:prSet custT="1"/>
      <dgm:spPr/>
      <dgm:t>
        <a:bodyPr/>
        <a:lstStyle/>
        <a:p>
          <a:pPr rtl="0"/>
          <a:r>
            <a:rPr lang="en-US" altLang="zh-CN" sz="2400" b="1" i="1" dirty="0" smtClean="0">
              <a:solidFill>
                <a:schemeClr val="tx2">
                  <a:lumMod val="50000"/>
                </a:schemeClr>
              </a:solidFill>
            </a:rPr>
            <a:t>7</a:t>
          </a:r>
          <a:endParaRPr lang="zh-CN" sz="2400" dirty="0">
            <a:solidFill>
              <a:schemeClr val="tx2">
                <a:lumMod val="50000"/>
              </a:schemeClr>
            </a:solidFill>
          </a:endParaRPr>
        </a:p>
      </dgm:t>
    </dgm:pt>
    <dgm:pt modelId="{C3EF53AD-FB47-42AD-86E9-16300B85575B}" type="parTrans" cxnId="{B2654FEB-F7C3-4CD1-AA16-E6BD82560EB6}">
      <dgm:prSet/>
      <dgm:spPr/>
      <dgm:t>
        <a:bodyPr/>
        <a:lstStyle/>
        <a:p>
          <a:endParaRPr lang="zh-CN" altLang="en-US"/>
        </a:p>
      </dgm:t>
    </dgm:pt>
    <dgm:pt modelId="{727864AB-DCFF-4DD4-9889-40D71D1016D8}" type="sibTrans" cxnId="{B2654FEB-F7C3-4CD1-AA16-E6BD82560EB6}">
      <dgm:prSet/>
      <dgm:spPr/>
      <dgm:t>
        <a:bodyPr/>
        <a:lstStyle/>
        <a:p>
          <a:endParaRPr lang="zh-CN" altLang="en-US"/>
        </a:p>
      </dgm:t>
    </dgm:pt>
    <dgm:pt modelId="{66D3E068-99D6-40CE-96B0-F341AD713D45}">
      <dgm:prSet custT="1"/>
      <dgm:spPr/>
      <dgm:t>
        <a:bodyPr/>
        <a:lstStyle/>
        <a:p>
          <a:pPr rtl="0"/>
          <a:r>
            <a:rPr lang="en-US" altLang="zh-CN" sz="2400" b="1" i="1" dirty="0" smtClean="0">
              <a:solidFill>
                <a:schemeClr val="tx2">
                  <a:lumMod val="50000"/>
                </a:schemeClr>
              </a:solidFill>
            </a:rPr>
            <a:t>8</a:t>
          </a:r>
          <a:endParaRPr lang="zh-CN" sz="2400" dirty="0">
            <a:solidFill>
              <a:schemeClr val="tx2">
                <a:lumMod val="50000"/>
              </a:schemeClr>
            </a:solidFill>
          </a:endParaRPr>
        </a:p>
      </dgm:t>
    </dgm:pt>
    <dgm:pt modelId="{A6FE3EE7-173E-4C08-BBED-1D295B983A5C}" type="parTrans" cxnId="{B31C29D1-30D6-41D7-8C66-7E1D9DE4EBBA}">
      <dgm:prSet/>
      <dgm:spPr/>
      <dgm:t>
        <a:bodyPr/>
        <a:lstStyle/>
        <a:p>
          <a:endParaRPr lang="zh-CN" altLang="en-US"/>
        </a:p>
      </dgm:t>
    </dgm:pt>
    <dgm:pt modelId="{2E36F9D9-7B5D-425D-918D-9EC15A6AE903}" type="sibTrans" cxnId="{B31C29D1-30D6-41D7-8C66-7E1D9DE4EBBA}">
      <dgm:prSet/>
      <dgm:spPr/>
      <dgm:t>
        <a:bodyPr/>
        <a:lstStyle/>
        <a:p>
          <a:endParaRPr lang="zh-CN" altLang="en-US"/>
        </a:p>
      </dgm:t>
    </dgm:pt>
    <dgm:pt modelId="{CC69D18F-765F-4F99-A74C-4A85289173BE}">
      <dgm:prSet/>
      <dgm:spPr/>
      <dgm:t>
        <a:bodyPr/>
        <a:lstStyle/>
        <a:p>
          <a:pPr rtl="0"/>
          <a:r>
            <a:rPr lang="en-US" altLang="zh-CN" b="1" dirty="0" smtClean="0">
              <a:solidFill>
                <a:schemeClr val="tx2">
                  <a:lumMod val="50000"/>
                </a:schemeClr>
              </a:solidFill>
            </a:rPr>
            <a:t>9</a:t>
          </a:r>
          <a:endParaRPr lang="zh-CN" b="1" dirty="0">
            <a:solidFill>
              <a:schemeClr val="tx2">
                <a:lumMod val="50000"/>
              </a:schemeClr>
            </a:solidFill>
          </a:endParaRPr>
        </a:p>
      </dgm:t>
    </dgm:pt>
    <dgm:pt modelId="{3F819DCE-2A29-4D7E-947E-10ACB4FD3E65}" type="parTrans" cxnId="{9767493C-F7BD-4DCD-B427-D2B0315BE68D}">
      <dgm:prSet/>
      <dgm:spPr/>
      <dgm:t>
        <a:bodyPr/>
        <a:lstStyle/>
        <a:p>
          <a:endParaRPr lang="zh-CN" altLang="en-US"/>
        </a:p>
      </dgm:t>
    </dgm:pt>
    <dgm:pt modelId="{AFD25C6D-207C-4C3C-9CBE-28A9B1A01C68}" type="sibTrans" cxnId="{9767493C-F7BD-4DCD-B427-D2B0315BE68D}">
      <dgm:prSet/>
      <dgm:spPr/>
      <dgm:t>
        <a:bodyPr/>
        <a:lstStyle/>
        <a:p>
          <a:endParaRPr lang="zh-CN" altLang="en-US"/>
        </a:p>
      </dgm:t>
    </dgm:pt>
    <dgm:pt modelId="{FF03BD80-7C33-45F3-A54C-E60934B0BBBC}">
      <dgm:prSet/>
      <dgm:spPr/>
      <dgm:t>
        <a:bodyPr/>
        <a:lstStyle/>
        <a:p>
          <a:pPr rtl="0"/>
          <a:r>
            <a:rPr lang="zh-CN" b="1" dirty="0" smtClean="0">
              <a:solidFill>
                <a:schemeClr val="tx2"/>
              </a:solidFill>
            </a:rPr>
            <a:t>专利信息需与产业动态信息整合，尤其全球主要国家的研发、投资、并购、侵权诉讼、许可技术转让、产业联盟、技术标准、</a:t>
          </a:r>
          <a:r>
            <a:rPr lang="zh-CN" b="1" dirty="0" smtClean="0">
              <a:solidFill>
                <a:schemeClr val="tx2"/>
              </a:solidFill>
              <a:hlinkClick xmlns:r="http://schemas.openxmlformats.org/officeDocument/2006/relationships" r:id="rId1" action="ppaction://hlinksldjump"/>
            </a:rPr>
            <a:t>专利池</a:t>
          </a:r>
          <a:r>
            <a:rPr lang="zh-CN" b="1" dirty="0" smtClean="0">
              <a:solidFill>
                <a:schemeClr val="tx2"/>
              </a:solidFill>
            </a:rPr>
            <a:t>等信息</a:t>
          </a:r>
          <a:endParaRPr lang="zh-CN" altLang="en-US" dirty="0"/>
        </a:p>
      </dgm:t>
    </dgm:pt>
    <dgm:pt modelId="{C3D2244E-1273-4459-855C-F6001625AD93}" type="parTrans" cxnId="{2E3770AA-3F75-45A2-848E-85F56BAB5748}">
      <dgm:prSet/>
      <dgm:spPr/>
      <dgm:t>
        <a:bodyPr/>
        <a:lstStyle/>
        <a:p>
          <a:endParaRPr lang="zh-CN" altLang="en-US"/>
        </a:p>
      </dgm:t>
    </dgm:pt>
    <dgm:pt modelId="{08DEC1EA-ACF0-448D-9A75-BED063E80DAC}" type="sibTrans" cxnId="{2E3770AA-3F75-45A2-848E-85F56BAB5748}">
      <dgm:prSet/>
      <dgm:spPr/>
      <dgm:t>
        <a:bodyPr/>
        <a:lstStyle/>
        <a:p>
          <a:endParaRPr lang="zh-CN" altLang="en-US"/>
        </a:p>
      </dgm:t>
    </dgm:pt>
    <dgm:pt modelId="{0B37AD6F-2291-4908-995B-B619FD23E7CF}">
      <dgm:prSet/>
      <dgm:spPr/>
      <dgm:t>
        <a:bodyPr/>
        <a:lstStyle/>
        <a:p>
          <a:r>
            <a:rPr lang="zh-CN" altLang="en-US" b="1" i="1" smtClean="0">
              <a:solidFill>
                <a:schemeClr val="tx2"/>
              </a:solidFill>
            </a:rPr>
            <a:t>专利信息须掌握竞争者运营实体以及非运营实体与专利地痞的组织结构、商业模式及其知识产权与运营作业，尤其具有指标性的专利组合与专利活动</a:t>
          </a:r>
          <a:endParaRPr lang="zh-CN" altLang="en-US"/>
        </a:p>
      </dgm:t>
    </dgm:pt>
    <dgm:pt modelId="{AC05E9BB-2C4B-41B1-8CC6-7241667F59AB}" type="parTrans" cxnId="{E6558CF7-C59C-4AA2-8673-8711BC11C85C}">
      <dgm:prSet/>
      <dgm:spPr/>
      <dgm:t>
        <a:bodyPr/>
        <a:lstStyle/>
        <a:p>
          <a:endParaRPr lang="zh-CN" altLang="en-US"/>
        </a:p>
      </dgm:t>
    </dgm:pt>
    <dgm:pt modelId="{FBF0A397-0F06-474C-A6D9-63696C01F7E5}" type="sibTrans" cxnId="{E6558CF7-C59C-4AA2-8673-8711BC11C85C}">
      <dgm:prSet/>
      <dgm:spPr/>
      <dgm:t>
        <a:bodyPr/>
        <a:lstStyle/>
        <a:p>
          <a:endParaRPr lang="zh-CN" altLang="en-US"/>
        </a:p>
      </dgm:t>
    </dgm:pt>
    <dgm:pt modelId="{71CD1259-714A-47B6-A83A-03A7FE40B9A9}">
      <dgm:prSet/>
      <dgm:spPr/>
      <dgm:t>
        <a:bodyPr/>
        <a:lstStyle/>
        <a:p>
          <a:r>
            <a:rPr lang="zh-CN" altLang="en-US" b="1" i="1" smtClean="0">
              <a:solidFill>
                <a:schemeClr val="tx2"/>
              </a:solidFill>
            </a:rPr>
            <a:t>专利信息各类报表判读分析须由具体专业知识、技能、经验的专业人士来执行，而非依赖未受过真正专业训练及养成的从业人员非专业的作业及产出</a:t>
          </a:r>
          <a:endParaRPr lang="zh-CN" altLang="en-US"/>
        </a:p>
      </dgm:t>
    </dgm:pt>
    <dgm:pt modelId="{CA1A7807-B3C7-4878-AC5C-2C99C6BF4943}" type="parTrans" cxnId="{0E81DB5B-27DF-4F17-B75C-C53B5083FD16}">
      <dgm:prSet/>
      <dgm:spPr/>
      <dgm:t>
        <a:bodyPr/>
        <a:lstStyle/>
        <a:p>
          <a:endParaRPr lang="zh-CN" altLang="en-US"/>
        </a:p>
      </dgm:t>
    </dgm:pt>
    <dgm:pt modelId="{B0D9F697-B5E5-43DC-B2D1-5F595757E069}" type="sibTrans" cxnId="{0E81DB5B-27DF-4F17-B75C-C53B5083FD16}">
      <dgm:prSet/>
      <dgm:spPr/>
      <dgm:t>
        <a:bodyPr/>
        <a:lstStyle/>
        <a:p>
          <a:endParaRPr lang="zh-CN" altLang="en-US"/>
        </a:p>
      </dgm:t>
    </dgm:pt>
    <dgm:pt modelId="{3E8881A8-6FDC-4A6F-B471-38BB6B7C3AF1}">
      <dgm:prSet/>
      <dgm:spPr/>
      <dgm:t>
        <a:bodyPr/>
        <a:lstStyle/>
        <a:p>
          <a:r>
            <a:rPr lang="zh-CN" altLang="en-US" b="1" dirty="0" smtClean="0">
              <a:solidFill>
                <a:schemeClr val="tx2"/>
              </a:solidFill>
            </a:rPr>
            <a:t>专利风险管理机制应涵盖组织、流程、表单、系统、作业、指标、考核等项目，并符合组织流程运作以及考虑主要国家法律严格保护的要求</a:t>
          </a:r>
          <a:endParaRPr lang="zh-CN" altLang="en-US" dirty="0"/>
        </a:p>
      </dgm:t>
    </dgm:pt>
    <dgm:pt modelId="{F7F84456-1A2E-41E1-8D37-D0E019FD48E6}" type="parTrans" cxnId="{485E33A3-FE73-4125-95F0-9F8DDBA8763F}">
      <dgm:prSet/>
      <dgm:spPr/>
      <dgm:t>
        <a:bodyPr/>
        <a:lstStyle/>
        <a:p>
          <a:endParaRPr lang="zh-CN" altLang="en-US"/>
        </a:p>
      </dgm:t>
    </dgm:pt>
    <dgm:pt modelId="{3D1E1755-D033-4D74-8A23-07245DF4035C}" type="sibTrans" cxnId="{485E33A3-FE73-4125-95F0-9F8DDBA8763F}">
      <dgm:prSet/>
      <dgm:spPr/>
      <dgm:t>
        <a:bodyPr/>
        <a:lstStyle/>
        <a:p>
          <a:endParaRPr lang="zh-CN" altLang="en-US"/>
        </a:p>
      </dgm:t>
    </dgm:pt>
    <dgm:pt modelId="{AF50C65A-6634-45D9-AEA3-8568E6531CA2}" type="pres">
      <dgm:prSet presAssocID="{4142050F-BF06-45D6-A755-194CAF18CA29}" presName="linearFlow" presStyleCnt="0">
        <dgm:presLayoutVars>
          <dgm:dir/>
          <dgm:animLvl val="lvl"/>
          <dgm:resizeHandles val="exact"/>
        </dgm:presLayoutVars>
      </dgm:prSet>
      <dgm:spPr/>
      <dgm:t>
        <a:bodyPr/>
        <a:lstStyle/>
        <a:p>
          <a:endParaRPr lang="zh-CN" altLang="en-US"/>
        </a:p>
      </dgm:t>
    </dgm:pt>
    <dgm:pt modelId="{D4322A04-F061-4418-BA7E-649D355493F9}" type="pres">
      <dgm:prSet presAssocID="{A823A740-5E0A-46B5-866C-75E04E9888C8}" presName="composite" presStyleCnt="0"/>
      <dgm:spPr/>
    </dgm:pt>
    <dgm:pt modelId="{7DDA8D2B-A8D9-45EC-AC5C-42DEF52E7E15}" type="pres">
      <dgm:prSet presAssocID="{A823A740-5E0A-46B5-866C-75E04E9888C8}" presName="parentText" presStyleLbl="alignNode1" presStyleIdx="0" presStyleCnt="4" custLinFactNeighborX="-85" custLinFactNeighborY="-137">
        <dgm:presLayoutVars>
          <dgm:chMax val="1"/>
          <dgm:bulletEnabled val="1"/>
        </dgm:presLayoutVars>
      </dgm:prSet>
      <dgm:spPr/>
      <dgm:t>
        <a:bodyPr/>
        <a:lstStyle/>
        <a:p>
          <a:endParaRPr lang="zh-CN" altLang="en-US"/>
        </a:p>
      </dgm:t>
    </dgm:pt>
    <dgm:pt modelId="{3CB72569-6735-47F7-9498-FEDD38D2E323}" type="pres">
      <dgm:prSet presAssocID="{A823A740-5E0A-46B5-866C-75E04E9888C8}" presName="descendantText" presStyleLbl="alignAcc1" presStyleIdx="0" presStyleCnt="4">
        <dgm:presLayoutVars>
          <dgm:bulletEnabled val="1"/>
        </dgm:presLayoutVars>
      </dgm:prSet>
      <dgm:spPr/>
      <dgm:t>
        <a:bodyPr/>
        <a:lstStyle/>
        <a:p>
          <a:endParaRPr lang="zh-CN" altLang="en-US"/>
        </a:p>
      </dgm:t>
    </dgm:pt>
    <dgm:pt modelId="{178A52FB-2953-4FBF-B525-7A0226EDA1A7}" type="pres">
      <dgm:prSet presAssocID="{86339360-E015-4EBA-8BD9-547F952DD27D}" presName="sp" presStyleCnt="0"/>
      <dgm:spPr/>
    </dgm:pt>
    <dgm:pt modelId="{DDA89C70-4394-46D9-829F-A1B5BEEA8E9C}" type="pres">
      <dgm:prSet presAssocID="{7C4804AB-54F9-4A30-9E36-509AC922ECB0}" presName="composite" presStyleCnt="0"/>
      <dgm:spPr/>
    </dgm:pt>
    <dgm:pt modelId="{5D61E482-9F41-412D-A07A-083F9110F5B5}" type="pres">
      <dgm:prSet presAssocID="{7C4804AB-54F9-4A30-9E36-509AC922ECB0}" presName="parentText" presStyleLbl="alignNode1" presStyleIdx="1" presStyleCnt="4">
        <dgm:presLayoutVars>
          <dgm:chMax val="1"/>
          <dgm:bulletEnabled val="1"/>
        </dgm:presLayoutVars>
      </dgm:prSet>
      <dgm:spPr/>
      <dgm:t>
        <a:bodyPr/>
        <a:lstStyle/>
        <a:p>
          <a:endParaRPr lang="zh-CN" altLang="en-US"/>
        </a:p>
      </dgm:t>
    </dgm:pt>
    <dgm:pt modelId="{7BDCE43A-CEB7-46B9-8E69-2328515E2B5B}" type="pres">
      <dgm:prSet presAssocID="{7C4804AB-54F9-4A30-9E36-509AC922ECB0}" presName="descendantText" presStyleLbl="alignAcc1" presStyleIdx="1" presStyleCnt="4">
        <dgm:presLayoutVars>
          <dgm:bulletEnabled val="1"/>
        </dgm:presLayoutVars>
      </dgm:prSet>
      <dgm:spPr/>
      <dgm:t>
        <a:bodyPr/>
        <a:lstStyle/>
        <a:p>
          <a:endParaRPr lang="zh-CN" altLang="en-US"/>
        </a:p>
      </dgm:t>
    </dgm:pt>
    <dgm:pt modelId="{6E183088-DA94-42D6-916F-8E91D7221115}" type="pres">
      <dgm:prSet presAssocID="{727864AB-DCFF-4DD4-9889-40D71D1016D8}" presName="sp" presStyleCnt="0"/>
      <dgm:spPr/>
    </dgm:pt>
    <dgm:pt modelId="{C540C43B-7011-4190-B5DB-E953D57E7E61}" type="pres">
      <dgm:prSet presAssocID="{66D3E068-99D6-40CE-96B0-F341AD713D45}" presName="composite" presStyleCnt="0"/>
      <dgm:spPr/>
    </dgm:pt>
    <dgm:pt modelId="{256D9CE1-626B-4A30-A7BA-C9B972D38FCE}" type="pres">
      <dgm:prSet presAssocID="{66D3E068-99D6-40CE-96B0-F341AD713D45}" presName="parentText" presStyleLbl="alignNode1" presStyleIdx="2" presStyleCnt="4">
        <dgm:presLayoutVars>
          <dgm:chMax val="1"/>
          <dgm:bulletEnabled val="1"/>
        </dgm:presLayoutVars>
      </dgm:prSet>
      <dgm:spPr/>
      <dgm:t>
        <a:bodyPr/>
        <a:lstStyle/>
        <a:p>
          <a:endParaRPr lang="zh-CN" altLang="en-US"/>
        </a:p>
      </dgm:t>
    </dgm:pt>
    <dgm:pt modelId="{45436CF0-6D2F-491B-80B7-31B527663107}" type="pres">
      <dgm:prSet presAssocID="{66D3E068-99D6-40CE-96B0-F341AD713D45}" presName="descendantText" presStyleLbl="alignAcc1" presStyleIdx="2" presStyleCnt="4">
        <dgm:presLayoutVars>
          <dgm:bulletEnabled val="1"/>
        </dgm:presLayoutVars>
      </dgm:prSet>
      <dgm:spPr/>
      <dgm:t>
        <a:bodyPr/>
        <a:lstStyle/>
        <a:p>
          <a:endParaRPr lang="zh-CN" altLang="en-US"/>
        </a:p>
      </dgm:t>
    </dgm:pt>
    <dgm:pt modelId="{F4AC78B1-D41E-47FF-BDC2-B692470A19B3}" type="pres">
      <dgm:prSet presAssocID="{2E36F9D9-7B5D-425D-918D-9EC15A6AE903}" presName="sp" presStyleCnt="0"/>
      <dgm:spPr/>
    </dgm:pt>
    <dgm:pt modelId="{8AA59387-991A-429F-A862-8C771A2D8A9E}" type="pres">
      <dgm:prSet presAssocID="{CC69D18F-765F-4F99-A74C-4A85289173BE}" presName="composite" presStyleCnt="0"/>
      <dgm:spPr/>
    </dgm:pt>
    <dgm:pt modelId="{896186A6-E6D6-4517-98D2-5C9592DEC715}" type="pres">
      <dgm:prSet presAssocID="{CC69D18F-765F-4F99-A74C-4A85289173BE}" presName="parentText" presStyleLbl="alignNode1" presStyleIdx="3" presStyleCnt="4">
        <dgm:presLayoutVars>
          <dgm:chMax val="1"/>
          <dgm:bulletEnabled val="1"/>
        </dgm:presLayoutVars>
      </dgm:prSet>
      <dgm:spPr/>
      <dgm:t>
        <a:bodyPr/>
        <a:lstStyle/>
        <a:p>
          <a:endParaRPr lang="zh-CN" altLang="en-US"/>
        </a:p>
      </dgm:t>
    </dgm:pt>
    <dgm:pt modelId="{38064F9F-18D3-4B67-A811-80078CCE9B56}" type="pres">
      <dgm:prSet presAssocID="{CC69D18F-765F-4F99-A74C-4A85289173BE}" presName="descendantText" presStyleLbl="alignAcc1" presStyleIdx="3" presStyleCnt="4">
        <dgm:presLayoutVars>
          <dgm:bulletEnabled val="1"/>
        </dgm:presLayoutVars>
      </dgm:prSet>
      <dgm:spPr/>
      <dgm:t>
        <a:bodyPr/>
        <a:lstStyle/>
        <a:p>
          <a:endParaRPr lang="zh-CN" altLang="en-US"/>
        </a:p>
      </dgm:t>
    </dgm:pt>
  </dgm:ptLst>
  <dgm:cxnLst>
    <dgm:cxn modelId="{D911B3AC-C042-4AF3-93C0-08A7E649D729}" type="presOf" srcId="{A823A740-5E0A-46B5-866C-75E04E9888C8}" destId="{7DDA8D2B-A8D9-45EC-AC5C-42DEF52E7E15}" srcOrd="0" destOrd="0" presId="urn:microsoft.com/office/officeart/2005/8/layout/chevron2"/>
    <dgm:cxn modelId="{38669E4D-3CA7-48FE-86A8-5AD7B8D43F61}" type="presOf" srcId="{0B37AD6F-2291-4908-995B-B619FD23E7CF}" destId="{7BDCE43A-CEB7-46B9-8E69-2328515E2B5B}" srcOrd="0" destOrd="0" presId="urn:microsoft.com/office/officeart/2005/8/layout/chevron2"/>
    <dgm:cxn modelId="{7C2A4AD5-593F-4BF9-A901-E2DCCE8EB915}" type="presOf" srcId="{7C4804AB-54F9-4A30-9E36-509AC922ECB0}" destId="{5D61E482-9F41-412D-A07A-083F9110F5B5}" srcOrd="0" destOrd="0" presId="urn:microsoft.com/office/officeart/2005/8/layout/chevron2"/>
    <dgm:cxn modelId="{004CC785-3A2B-4F0E-9CED-C6CEE05A0046}" srcId="{4142050F-BF06-45D6-A755-194CAF18CA29}" destId="{A823A740-5E0A-46B5-866C-75E04E9888C8}" srcOrd="0" destOrd="0" parTransId="{1CF02DEC-3530-4496-874C-EA1D798F8CD4}" sibTransId="{86339360-E015-4EBA-8BD9-547F952DD27D}"/>
    <dgm:cxn modelId="{E6558CF7-C59C-4AA2-8673-8711BC11C85C}" srcId="{7C4804AB-54F9-4A30-9E36-509AC922ECB0}" destId="{0B37AD6F-2291-4908-995B-B619FD23E7CF}" srcOrd="0" destOrd="0" parTransId="{AC05E9BB-2C4B-41B1-8CC6-7241667F59AB}" sibTransId="{FBF0A397-0F06-474C-A6D9-63696C01F7E5}"/>
    <dgm:cxn modelId="{B31C29D1-30D6-41D7-8C66-7E1D9DE4EBBA}" srcId="{4142050F-BF06-45D6-A755-194CAF18CA29}" destId="{66D3E068-99D6-40CE-96B0-F341AD713D45}" srcOrd="2" destOrd="0" parTransId="{A6FE3EE7-173E-4C08-BBED-1D295B983A5C}" sibTransId="{2E36F9D9-7B5D-425D-918D-9EC15A6AE903}"/>
    <dgm:cxn modelId="{9767493C-F7BD-4DCD-B427-D2B0315BE68D}" srcId="{4142050F-BF06-45D6-A755-194CAF18CA29}" destId="{CC69D18F-765F-4F99-A74C-4A85289173BE}" srcOrd="3" destOrd="0" parTransId="{3F819DCE-2A29-4D7E-947E-10ACB4FD3E65}" sibTransId="{AFD25C6D-207C-4C3C-9CBE-28A9B1A01C68}"/>
    <dgm:cxn modelId="{D71647BC-AC6F-43B4-94BA-8685A06469C8}" type="presOf" srcId="{3E8881A8-6FDC-4A6F-B471-38BB6B7C3AF1}" destId="{38064F9F-18D3-4B67-A811-80078CCE9B56}" srcOrd="0" destOrd="0" presId="urn:microsoft.com/office/officeart/2005/8/layout/chevron2"/>
    <dgm:cxn modelId="{218B3DEA-F8DC-4BE4-ACE6-4C35B5EC6557}" type="presOf" srcId="{66D3E068-99D6-40CE-96B0-F341AD713D45}" destId="{256D9CE1-626B-4A30-A7BA-C9B972D38FCE}" srcOrd="0" destOrd="0" presId="urn:microsoft.com/office/officeart/2005/8/layout/chevron2"/>
    <dgm:cxn modelId="{B5296E2B-9FA8-45A6-B6B6-B39130C4EDA8}" type="presOf" srcId="{FF03BD80-7C33-45F3-A54C-E60934B0BBBC}" destId="{3CB72569-6735-47F7-9498-FEDD38D2E323}" srcOrd="0" destOrd="0" presId="urn:microsoft.com/office/officeart/2005/8/layout/chevron2"/>
    <dgm:cxn modelId="{2E3770AA-3F75-45A2-848E-85F56BAB5748}" srcId="{A823A740-5E0A-46B5-866C-75E04E9888C8}" destId="{FF03BD80-7C33-45F3-A54C-E60934B0BBBC}" srcOrd="0" destOrd="0" parTransId="{C3D2244E-1273-4459-855C-F6001625AD93}" sibTransId="{08DEC1EA-ACF0-448D-9A75-BED063E80DAC}"/>
    <dgm:cxn modelId="{753D045D-5EEC-4202-8617-5D3225AB5BFC}" type="presOf" srcId="{CC69D18F-765F-4F99-A74C-4A85289173BE}" destId="{896186A6-E6D6-4517-98D2-5C9592DEC715}" srcOrd="0" destOrd="0" presId="urn:microsoft.com/office/officeart/2005/8/layout/chevron2"/>
    <dgm:cxn modelId="{6483A646-711F-402C-8994-2CC77F912E6B}" type="presOf" srcId="{71CD1259-714A-47B6-A83A-03A7FE40B9A9}" destId="{45436CF0-6D2F-491B-80B7-31B527663107}" srcOrd="0" destOrd="0" presId="urn:microsoft.com/office/officeart/2005/8/layout/chevron2"/>
    <dgm:cxn modelId="{0E81DB5B-27DF-4F17-B75C-C53B5083FD16}" srcId="{66D3E068-99D6-40CE-96B0-F341AD713D45}" destId="{71CD1259-714A-47B6-A83A-03A7FE40B9A9}" srcOrd="0" destOrd="0" parTransId="{CA1A7807-B3C7-4878-AC5C-2C99C6BF4943}" sibTransId="{B0D9F697-B5E5-43DC-B2D1-5F595757E069}"/>
    <dgm:cxn modelId="{485E33A3-FE73-4125-95F0-9F8DDBA8763F}" srcId="{CC69D18F-765F-4F99-A74C-4A85289173BE}" destId="{3E8881A8-6FDC-4A6F-B471-38BB6B7C3AF1}" srcOrd="0" destOrd="0" parTransId="{F7F84456-1A2E-41E1-8D37-D0E019FD48E6}" sibTransId="{3D1E1755-D033-4D74-8A23-07245DF4035C}"/>
    <dgm:cxn modelId="{B2654FEB-F7C3-4CD1-AA16-E6BD82560EB6}" srcId="{4142050F-BF06-45D6-A755-194CAF18CA29}" destId="{7C4804AB-54F9-4A30-9E36-509AC922ECB0}" srcOrd="1" destOrd="0" parTransId="{C3EF53AD-FB47-42AD-86E9-16300B85575B}" sibTransId="{727864AB-DCFF-4DD4-9889-40D71D1016D8}"/>
    <dgm:cxn modelId="{200AFB4D-E797-472F-BB3E-2ECE300FCE9E}" type="presOf" srcId="{4142050F-BF06-45D6-A755-194CAF18CA29}" destId="{AF50C65A-6634-45D9-AEA3-8568E6531CA2}" srcOrd="0" destOrd="0" presId="urn:microsoft.com/office/officeart/2005/8/layout/chevron2"/>
    <dgm:cxn modelId="{1933B76B-8271-4691-AECD-F3F32426D85C}" type="presParOf" srcId="{AF50C65A-6634-45D9-AEA3-8568E6531CA2}" destId="{D4322A04-F061-4418-BA7E-649D355493F9}" srcOrd="0" destOrd="0" presId="urn:microsoft.com/office/officeart/2005/8/layout/chevron2"/>
    <dgm:cxn modelId="{56707EDA-8BE0-442A-84E9-085B8D9ECCD7}" type="presParOf" srcId="{D4322A04-F061-4418-BA7E-649D355493F9}" destId="{7DDA8D2B-A8D9-45EC-AC5C-42DEF52E7E15}" srcOrd="0" destOrd="0" presId="urn:microsoft.com/office/officeart/2005/8/layout/chevron2"/>
    <dgm:cxn modelId="{144111AF-2EAE-4E9F-8F23-E15E8B871399}" type="presParOf" srcId="{D4322A04-F061-4418-BA7E-649D355493F9}" destId="{3CB72569-6735-47F7-9498-FEDD38D2E323}" srcOrd="1" destOrd="0" presId="urn:microsoft.com/office/officeart/2005/8/layout/chevron2"/>
    <dgm:cxn modelId="{199E8D32-D15C-4BCC-95A6-D9B00E7FA03E}" type="presParOf" srcId="{AF50C65A-6634-45D9-AEA3-8568E6531CA2}" destId="{178A52FB-2953-4FBF-B525-7A0226EDA1A7}" srcOrd="1" destOrd="0" presId="urn:microsoft.com/office/officeart/2005/8/layout/chevron2"/>
    <dgm:cxn modelId="{E9CEF88F-B3C7-4E2A-AF26-813D249D6B67}" type="presParOf" srcId="{AF50C65A-6634-45D9-AEA3-8568E6531CA2}" destId="{DDA89C70-4394-46D9-829F-A1B5BEEA8E9C}" srcOrd="2" destOrd="0" presId="urn:microsoft.com/office/officeart/2005/8/layout/chevron2"/>
    <dgm:cxn modelId="{64A6E816-BB66-4BC3-9AF4-39B3E90DD6C1}" type="presParOf" srcId="{DDA89C70-4394-46D9-829F-A1B5BEEA8E9C}" destId="{5D61E482-9F41-412D-A07A-083F9110F5B5}" srcOrd="0" destOrd="0" presId="urn:microsoft.com/office/officeart/2005/8/layout/chevron2"/>
    <dgm:cxn modelId="{08386FED-4515-4AEB-A147-ECC86653FB52}" type="presParOf" srcId="{DDA89C70-4394-46D9-829F-A1B5BEEA8E9C}" destId="{7BDCE43A-CEB7-46B9-8E69-2328515E2B5B}" srcOrd="1" destOrd="0" presId="urn:microsoft.com/office/officeart/2005/8/layout/chevron2"/>
    <dgm:cxn modelId="{E12BC1B5-E272-4AE6-AA25-39048174089C}" type="presParOf" srcId="{AF50C65A-6634-45D9-AEA3-8568E6531CA2}" destId="{6E183088-DA94-42D6-916F-8E91D7221115}" srcOrd="3" destOrd="0" presId="urn:microsoft.com/office/officeart/2005/8/layout/chevron2"/>
    <dgm:cxn modelId="{AA3B4B4D-200B-45DA-A49B-2050210BFDFA}" type="presParOf" srcId="{AF50C65A-6634-45D9-AEA3-8568E6531CA2}" destId="{C540C43B-7011-4190-B5DB-E953D57E7E61}" srcOrd="4" destOrd="0" presId="urn:microsoft.com/office/officeart/2005/8/layout/chevron2"/>
    <dgm:cxn modelId="{522C8383-DBD0-4A78-B830-4554AB9E84C5}" type="presParOf" srcId="{C540C43B-7011-4190-B5DB-E953D57E7E61}" destId="{256D9CE1-626B-4A30-A7BA-C9B972D38FCE}" srcOrd="0" destOrd="0" presId="urn:microsoft.com/office/officeart/2005/8/layout/chevron2"/>
    <dgm:cxn modelId="{C84800CA-0D8C-471C-B27D-C893C424D237}" type="presParOf" srcId="{C540C43B-7011-4190-B5DB-E953D57E7E61}" destId="{45436CF0-6D2F-491B-80B7-31B527663107}" srcOrd="1" destOrd="0" presId="urn:microsoft.com/office/officeart/2005/8/layout/chevron2"/>
    <dgm:cxn modelId="{9EE5FDFE-C77F-4EDF-8C4A-0D0201D6E729}" type="presParOf" srcId="{AF50C65A-6634-45D9-AEA3-8568E6531CA2}" destId="{F4AC78B1-D41E-47FF-BDC2-B692470A19B3}" srcOrd="5" destOrd="0" presId="urn:microsoft.com/office/officeart/2005/8/layout/chevron2"/>
    <dgm:cxn modelId="{6B9B2E84-E632-41A8-ABC5-87BC0E527367}" type="presParOf" srcId="{AF50C65A-6634-45D9-AEA3-8568E6531CA2}" destId="{8AA59387-991A-429F-A862-8C771A2D8A9E}" srcOrd="6" destOrd="0" presId="urn:microsoft.com/office/officeart/2005/8/layout/chevron2"/>
    <dgm:cxn modelId="{CC0A70B2-BD05-411C-8106-4B4C06C26D0E}" type="presParOf" srcId="{8AA59387-991A-429F-A862-8C771A2D8A9E}" destId="{896186A6-E6D6-4517-98D2-5C9592DEC715}" srcOrd="0" destOrd="0" presId="urn:microsoft.com/office/officeart/2005/8/layout/chevron2"/>
    <dgm:cxn modelId="{BEDEBD2B-BC8C-4757-842A-9E5535369ABA}" type="presParOf" srcId="{8AA59387-991A-429F-A862-8C771A2D8A9E}" destId="{38064F9F-18D3-4B67-A811-80078CCE9B56}"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78183C-2045-40E8-885B-73E9EA00A979}" type="doc">
      <dgm:prSet loTypeId="urn:microsoft.com/office/officeart/2005/8/layout/hProcess11" loCatId="process" qsTypeId="urn:microsoft.com/office/officeart/2005/8/quickstyle/simple2" qsCatId="simple" csTypeId="urn:microsoft.com/office/officeart/2005/8/colors/accent1_2" csCatId="accent1"/>
      <dgm:spPr/>
      <dgm:t>
        <a:bodyPr/>
        <a:lstStyle/>
        <a:p>
          <a:endParaRPr lang="zh-CN" altLang="en-US"/>
        </a:p>
      </dgm:t>
    </dgm:pt>
    <dgm:pt modelId="{C750D3CC-2996-4F59-B3CB-9775326AED2B}">
      <dgm:prSet/>
      <dgm:spPr/>
      <dgm:t>
        <a:bodyPr/>
        <a:lstStyle/>
        <a:p>
          <a:pPr rtl="0"/>
          <a:r>
            <a:rPr lang="zh-CN" dirty="0" smtClean="0"/>
            <a:t>概率构想期（</a:t>
          </a:r>
          <a:r>
            <a:rPr lang="en-US" dirty="0" smtClean="0"/>
            <a:t>C0</a:t>
          </a:r>
          <a:r>
            <a:rPr lang="zh-CN" dirty="0" smtClean="0"/>
            <a:t>）</a:t>
          </a:r>
          <a:endParaRPr lang="en-US" dirty="0"/>
        </a:p>
      </dgm:t>
    </dgm:pt>
    <dgm:pt modelId="{A6734962-96CC-4EAA-AAEF-2092AB7CCEEA}" type="parTrans" cxnId="{3B408574-4B98-48BC-A5D8-5C99D091A3FE}">
      <dgm:prSet/>
      <dgm:spPr/>
      <dgm:t>
        <a:bodyPr/>
        <a:lstStyle/>
        <a:p>
          <a:endParaRPr lang="zh-CN" altLang="en-US"/>
        </a:p>
      </dgm:t>
    </dgm:pt>
    <dgm:pt modelId="{F2A21F34-6C41-4EF4-9F2E-B437682223B9}" type="sibTrans" cxnId="{3B408574-4B98-48BC-A5D8-5C99D091A3FE}">
      <dgm:prSet/>
      <dgm:spPr/>
      <dgm:t>
        <a:bodyPr/>
        <a:lstStyle/>
        <a:p>
          <a:endParaRPr lang="zh-CN" altLang="en-US"/>
        </a:p>
      </dgm:t>
    </dgm:pt>
    <dgm:pt modelId="{93843B3E-7CC6-47FF-A12C-97F01BFF5F84}">
      <dgm:prSet/>
      <dgm:spPr/>
      <dgm:t>
        <a:bodyPr/>
        <a:lstStyle/>
        <a:p>
          <a:pPr rtl="0"/>
          <a:r>
            <a:rPr lang="zh-CN" dirty="0" smtClean="0"/>
            <a:t>工程验证期（</a:t>
          </a:r>
          <a:r>
            <a:rPr lang="en-US" dirty="0" smtClean="0"/>
            <a:t>C1</a:t>
          </a:r>
          <a:r>
            <a:rPr lang="zh-CN" dirty="0" smtClean="0"/>
            <a:t>）</a:t>
          </a:r>
          <a:endParaRPr lang="en-US" dirty="0"/>
        </a:p>
      </dgm:t>
    </dgm:pt>
    <dgm:pt modelId="{54E5ACB5-7CC5-40B0-941D-4ACDCA8B15BF}" type="parTrans" cxnId="{D840A3EA-90DE-4C95-996D-3D1D9295C342}">
      <dgm:prSet/>
      <dgm:spPr/>
      <dgm:t>
        <a:bodyPr/>
        <a:lstStyle/>
        <a:p>
          <a:endParaRPr lang="zh-CN" altLang="en-US"/>
        </a:p>
      </dgm:t>
    </dgm:pt>
    <dgm:pt modelId="{704D1A08-8C77-46C2-B85B-D2794A6430CF}" type="sibTrans" cxnId="{D840A3EA-90DE-4C95-996D-3D1D9295C342}">
      <dgm:prSet/>
      <dgm:spPr/>
      <dgm:t>
        <a:bodyPr/>
        <a:lstStyle/>
        <a:p>
          <a:endParaRPr lang="zh-CN" altLang="en-US"/>
        </a:p>
      </dgm:t>
    </dgm:pt>
    <dgm:pt modelId="{E38995C1-B7C1-4074-B3E9-7252115916F5}">
      <dgm:prSet/>
      <dgm:spPr/>
      <dgm:t>
        <a:bodyPr/>
        <a:lstStyle/>
        <a:p>
          <a:pPr rtl="0"/>
          <a:r>
            <a:rPr lang="zh-CN" dirty="0" smtClean="0"/>
            <a:t>设计实验期（</a:t>
          </a:r>
          <a:r>
            <a:rPr lang="en-US" dirty="0" smtClean="0"/>
            <a:t>C2</a:t>
          </a:r>
          <a:r>
            <a:rPr lang="zh-CN" dirty="0" smtClean="0"/>
            <a:t>）</a:t>
          </a:r>
          <a:endParaRPr lang="en-US" dirty="0"/>
        </a:p>
      </dgm:t>
    </dgm:pt>
    <dgm:pt modelId="{A264D667-C0EF-475A-8621-5DB7D1EB9D69}" type="parTrans" cxnId="{F442C868-1EC3-435C-A8FA-D9A1636346AD}">
      <dgm:prSet/>
      <dgm:spPr/>
      <dgm:t>
        <a:bodyPr/>
        <a:lstStyle/>
        <a:p>
          <a:endParaRPr lang="zh-CN" altLang="en-US"/>
        </a:p>
      </dgm:t>
    </dgm:pt>
    <dgm:pt modelId="{DDDD8FBB-32B5-459C-A836-511C0D225DBF}" type="sibTrans" cxnId="{F442C868-1EC3-435C-A8FA-D9A1636346AD}">
      <dgm:prSet/>
      <dgm:spPr/>
      <dgm:t>
        <a:bodyPr/>
        <a:lstStyle/>
        <a:p>
          <a:endParaRPr lang="zh-CN" altLang="en-US"/>
        </a:p>
      </dgm:t>
    </dgm:pt>
    <dgm:pt modelId="{5671BF36-8CE9-4833-B89F-A11EB52E84BF}">
      <dgm:prSet/>
      <dgm:spPr/>
      <dgm:t>
        <a:bodyPr/>
        <a:lstStyle/>
        <a:p>
          <a:pPr rtl="0"/>
          <a:r>
            <a:rPr lang="zh-CN" dirty="0" smtClean="0"/>
            <a:t>产品验证期（</a:t>
          </a:r>
          <a:r>
            <a:rPr lang="en-US" dirty="0" smtClean="0"/>
            <a:t>C3</a:t>
          </a:r>
          <a:r>
            <a:rPr lang="zh-CN" dirty="0" smtClean="0"/>
            <a:t>）</a:t>
          </a:r>
          <a:endParaRPr lang="en-US" dirty="0"/>
        </a:p>
      </dgm:t>
    </dgm:pt>
    <dgm:pt modelId="{46B96E83-4BBC-4879-AED1-D4AA5E6A37C5}" type="parTrans" cxnId="{36E52C84-83BF-4E0B-8533-205B327D96DA}">
      <dgm:prSet/>
      <dgm:spPr/>
      <dgm:t>
        <a:bodyPr/>
        <a:lstStyle/>
        <a:p>
          <a:endParaRPr lang="zh-CN" altLang="en-US"/>
        </a:p>
      </dgm:t>
    </dgm:pt>
    <dgm:pt modelId="{ACB2BA5D-69C0-46DE-BF1A-BF5DFD748E6A}" type="sibTrans" cxnId="{36E52C84-83BF-4E0B-8533-205B327D96DA}">
      <dgm:prSet/>
      <dgm:spPr/>
      <dgm:t>
        <a:bodyPr/>
        <a:lstStyle/>
        <a:p>
          <a:endParaRPr lang="zh-CN" altLang="en-US"/>
        </a:p>
      </dgm:t>
    </dgm:pt>
    <dgm:pt modelId="{60D227BB-6FA2-4ADE-B242-79E8DDB50D47}">
      <dgm:prSet/>
      <dgm:spPr/>
      <dgm:t>
        <a:bodyPr/>
        <a:lstStyle/>
        <a:p>
          <a:pPr rtl="0"/>
          <a:r>
            <a:rPr lang="zh-CN" dirty="0" smtClean="0"/>
            <a:t>工程改善期（</a:t>
          </a:r>
          <a:r>
            <a:rPr lang="en-US" dirty="0" smtClean="0"/>
            <a:t>C4</a:t>
          </a:r>
          <a:r>
            <a:rPr lang="zh-CN" dirty="0" smtClean="0"/>
            <a:t>）</a:t>
          </a:r>
          <a:endParaRPr lang="en-US" dirty="0"/>
        </a:p>
      </dgm:t>
    </dgm:pt>
    <dgm:pt modelId="{022E8CDB-2EDA-4DE6-98F5-C59F574B978F}" type="parTrans" cxnId="{6CE752E4-1963-44C6-9136-6614A6F8F7D0}">
      <dgm:prSet/>
      <dgm:spPr/>
      <dgm:t>
        <a:bodyPr/>
        <a:lstStyle/>
        <a:p>
          <a:endParaRPr lang="zh-CN" altLang="en-US"/>
        </a:p>
      </dgm:t>
    </dgm:pt>
    <dgm:pt modelId="{585B48A3-FA4C-4638-A499-095752250653}" type="sibTrans" cxnId="{6CE752E4-1963-44C6-9136-6614A6F8F7D0}">
      <dgm:prSet/>
      <dgm:spPr/>
      <dgm:t>
        <a:bodyPr/>
        <a:lstStyle/>
        <a:p>
          <a:endParaRPr lang="zh-CN" altLang="en-US"/>
        </a:p>
      </dgm:t>
    </dgm:pt>
    <dgm:pt modelId="{C46B516A-A946-40D2-ABD6-8BFDA27F4495}">
      <dgm:prSet/>
      <dgm:spPr/>
      <dgm:t>
        <a:bodyPr/>
        <a:lstStyle/>
        <a:p>
          <a:pPr rtl="0"/>
          <a:r>
            <a:rPr lang="zh-CN" dirty="0" smtClean="0"/>
            <a:t>即将进入量产期（</a:t>
          </a:r>
          <a:r>
            <a:rPr lang="en-US" dirty="0" smtClean="0"/>
            <a:t>C5</a:t>
          </a:r>
          <a:r>
            <a:rPr lang="zh-CN" dirty="0" smtClean="0"/>
            <a:t>）</a:t>
          </a:r>
          <a:endParaRPr lang="en-US" dirty="0"/>
        </a:p>
      </dgm:t>
    </dgm:pt>
    <dgm:pt modelId="{7813BF6B-6F04-41F2-BD3C-C7A78552B243}" type="parTrans" cxnId="{508D0283-5C06-47FD-B29C-590276746E12}">
      <dgm:prSet/>
      <dgm:spPr/>
      <dgm:t>
        <a:bodyPr/>
        <a:lstStyle/>
        <a:p>
          <a:endParaRPr lang="zh-CN" altLang="en-US"/>
        </a:p>
      </dgm:t>
    </dgm:pt>
    <dgm:pt modelId="{6B3DF9BC-1FEF-4772-BE38-D5D0BFD6060D}" type="sibTrans" cxnId="{508D0283-5C06-47FD-B29C-590276746E12}">
      <dgm:prSet/>
      <dgm:spPr/>
      <dgm:t>
        <a:bodyPr/>
        <a:lstStyle/>
        <a:p>
          <a:endParaRPr lang="zh-CN" altLang="en-US"/>
        </a:p>
      </dgm:t>
    </dgm:pt>
    <dgm:pt modelId="{CFA24746-58DA-4B21-AD7B-16EEF85CD8E9}">
      <dgm:prSet/>
      <dgm:spPr/>
      <dgm:t>
        <a:bodyPr/>
        <a:lstStyle/>
        <a:p>
          <a:pPr rtl="0"/>
          <a:r>
            <a:rPr lang="zh-CN" dirty="0" smtClean="0"/>
            <a:t>量产上市期（</a:t>
          </a:r>
          <a:r>
            <a:rPr lang="en-US" dirty="0" smtClean="0"/>
            <a:t>C6</a:t>
          </a:r>
          <a:r>
            <a:rPr lang="zh-CN" dirty="0" smtClean="0"/>
            <a:t>）</a:t>
          </a:r>
          <a:endParaRPr lang="zh-CN" dirty="0"/>
        </a:p>
      </dgm:t>
    </dgm:pt>
    <dgm:pt modelId="{0D9AEB9E-DF7E-4041-B5FF-CEB4527D7592}" type="parTrans" cxnId="{7054D619-086A-4AAC-B98A-6D0594712C14}">
      <dgm:prSet/>
      <dgm:spPr/>
      <dgm:t>
        <a:bodyPr/>
        <a:lstStyle/>
        <a:p>
          <a:endParaRPr lang="zh-CN" altLang="en-US"/>
        </a:p>
      </dgm:t>
    </dgm:pt>
    <dgm:pt modelId="{55A2A211-14C2-434B-BD09-230714C41908}" type="sibTrans" cxnId="{7054D619-086A-4AAC-B98A-6D0594712C14}">
      <dgm:prSet/>
      <dgm:spPr/>
      <dgm:t>
        <a:bodyPr/>
        <a:lstStyle/>
        <a:p>
          <a:endParaRPr lang="zh-CN" altLang="en-US"/>
        </a:p>
      </dgm:t>
    </dgm:pt>
    <dgm:pt modelId="{A061396C-D5B2-447F-AFB3-AF72D366EA3C}" type="pres">
      <dgm:prSet presAssocID="{6578183C-2045-40E8-885B-73E9EA00A979}" presName="Name0" presStyleCnt="0">
        <dgm:presLayoutVars>
          <dgm:dir/>
          <dgm:resizeHandles val="exact"/>
        </dgm:presLayoutVars>
      </dgm:prSet>
      <dgm:spPr/>
      <dgm:t>
        <a:bodyPr/>
        <a:lstStyle/>
        <a:p>
          <a:endParaRPr lang="zh-CN" altLang="en-US"/>
        </a:p>
      </dgm:t>
    </dgm:pt>
    <dgm:pt modelId="{A4509386-4797-4819-B21F-270A631D2232}" type="pres">
      <dgm:prSet presAssocID="{6578183C-2045-40E8-885B-73E9EA00A979}" presName="arrow" presStyleLbl="bgShp" presStyleIdx="0" presStyleCnt="1"/>
      <dgm:spPr/>
    </dgm:pt>
    <dgm:pt modelId="{04092C4C-526D-4C6C-ACEA-6AB79E6234D0}" type="pres">
      <dgm:prSet presAssocID="{6578183C-2045-40E8-885B-73E9EA00A979}" presName="points" presStyleCnt="0"/>
      <dgm:spPr/>
    </dgm:pt>
    <dgm:pt modelId="{3C0FA0A0-87E1-446D-B446-ABA387749908}" type="pres">
      <dgm:prSet presAssocID="{C750D3CC-2996-4F59-B3CB-9775326AED2B}" presName="compositeA" presStyleCnt="0"/>
      <dgm:spPr/>
    </dgm:pt>
    <dgm:pt modelId="{CD6552CC-CDA8-4B22-9770-F773A91FCB14}" type="pres">
      <dgm:prSet presAssocID="{C750D3CC-2996-4F59-B3CB-9775326AED2B}" presName="textA" presStyleLbl="revTx" presStyleIdx="0" presStyleCnt="7">
        <dgm:presLayoutVars>
          <dgm:bulletEnabled val="1"/>
        </dgm:presLayoutVars>
      </dgm:prSet>
      <dgm:spPr/>
      <dgm:t>
        <a:bodyPr/>
        <a:lstStyle/>
        <a:p>
          <a:endParaRPr lang="zh-CN" altLang="en-US"/>
        </a:p>
      </dgm:t>
    </dgm:pt>
    <dgm:pt modelId="{C5D80193-7868-4F5C-9564-5AD0139AD982}" type="pres">
      <dgm:prSet presAssocID="{C750D3CC-2996-4F59-B3CB-9775326AED2B}" presName="circleA" presStyleLbl="node1" presStyleIdx="0" presStyleCnt="7"/>
      <dgm:spPr/>
    </dgm:pt>
    <dgm:pt modelId="{24DC9A81-2B05-4900-9BBE-ABF7DFC95554}" type="pres">
      <dgm:prSet presAssocID="{C750D3CC-2996-4F59-B3CB-9775326AED2B}" presName="spaceA" presStyleCnt="0"/>
      <dgm:spPr/>
    </dgm:pt>
    <dgm:pt modelId="{989DA72B-76BE-4A26-9DFF-E83CA87FD7F9}" type="pres">
      <dgm:prSet presAssocID="{F2A21F34-6C41-4EF4-9F2E-B437682223B9}" presName="space" presStyleCnt="0"/>
      <dgm:spPr/>
    </dgm:pt>
    <dgm:pt modelId="{A78B25C4-3DC5-469D-88FB-B7F0F06E8DD1}" type="pres">
      <dgm:prSet presAssocID="{93843B3E-7CC6-47FF-A12C-97F01BFF5F84}" presName="compositeB" presStyleCnt="0"/>
      <dgm:spPr/>
    </dgm:pt>
    <dgm:pt modelId="{5AFBE6D1-03F3-4D35-B1E1-91A464161839}" type="pres">
      <dgm:prSet presAssocID="{93843B3E-7CC6-47FF-A12C-97F01BFF5F84}" presName="textB" presStyleLbl="revTx" presStyleIdx="1" presStyleCnt="7">
        <dgm:presLayoutVars>
          <dgm:bulletEnabled val="1"/>
        </dgm:presLayoutVars>
      </dgm:prSet>
      <dgm:spPr/>
      <dgm:t>
        <a:bodyPr/>
        <a:lstStyle/>
        <a:p>
          <a:endParaRPr lang="zh-CN" altLang="en-US"/>
        </a:p>
      </dgm:t>
    </dgm:pt>
    <dgm:pt modelId="{3F07BBD1-99CB-4F53-A2D7-F8B6EF742DE3}" type="pres">
      <dgm:prSet presAssocID="{93843B3E-7CC6-47FF-A12C-97F01BFF5F84}" presName="circleB" presStyleLbl="node1" presStyleIdx="1" presStyleCnt="7"/>
      <dgm:spPr/>
    </dgm:pt>
    <dgm:pt modelId="{DB930EBA-E4EB-49D5-BA48-93F89CFD6B74}" type="pres">
      <dgm:prSet presAssocID="{93843B3E-7CC6-47FF-A12C-97F01BFF5F84}" presName="spaceB" presStyleCnt="0"/>
      <dgm:spPr/>
    </dgm:pt>
    <dgm:pt modelId="{57915721-C6F3-4CBA-9D44-0FE73546817C}" type="pres">
      <dgm:prSet presAssocID="{704D1A08-8C77-46C2-B85B-D2794A6430CF}" presName="space" presStyleCnt="0"/>
      <dgm:spPr/>
    </dgm:pt>
    <dgm:pt modelId="{47C96690-BB96-4049-BA5F-CA9FB52BAE7D}" type="pres">
      <dgm:prSet presAssocID="{E38995C1-B7C1-4074-B3E9-7252115916F5}" presName="compositeA" presStyleCnt="0"/>
      <dgm:spPr/>
    </dgm:pt>
    <dgm:pt modelId="{F301FFF3-B840-42E9-A398-A9685066077A}" type="pres">
      <dgm:prSet presAssocID="{E38995C1-B7C1-4074-B3E9-7252115916F5}" presName="textA" presStyleLbl="revTx" presStyleIdx="2" presStyleCnt="7">
        <dgm:presLayoutVars>
          <dgm:bulletEnabled val="1"/>
        </dgm:presLayoutVars>
      </dgm:prSet>
      <dgm:spPr/>
      <dgm:t>
        <a:bodyPr/>
        <a:lstStyle/>
        <a:p>
          <a:endParaRPr lang="zh-CN" altLang="en-US"/>
        </a:p>
      </dgm:t>
    </dgm:pt>
    <dgm:pt modelId="{DC57E561-01FE-4978-A01C-C74FD110E956}" type="pres">
      <dgm:prSet presAssocID="{E38995C1-B7C1-4074-B3E9-7252115916F5}" presName="circleA" presStyleLbl="node1" presStyleIdx="2" presStyleCnt="7"/>
      <dgm:spPr/>
    </dgm:pt>
    <dgm:pt modelId="{B78D8B99-0D40-4629-9ED0-0BF6DFC0F57F}" type="pres">
      <dgm:prSet presAssocID="{E38995C1-B7C1-4074-B3E9-7252115916F5}" presName="spaceA" presStyleCnt="0"/>
      <dgm:spPr/>
    </dgm:pt>
    <dgm:pt modelId="{27CA86F2-42A8-4E2C-B513-1EAA9846FB5D}" type="pres">
      <dgm:prSet presAssocID="{DDDD8FBB-32B5-459C-A836-511C0D225DBF}" presName="space" presStyleCnt="0"/>
      <dgm:spPr/>
    </dgm:pt>
    <dgm:pt modelId="{484A57B4-BA9D-4B5B-B9BC-7668D132FF9F}" type="pres">
      <dgm:prSet presAssocID="{5671BF36-8CE9-4833-B89F-A11EB52E84BF}" presName="compositeB" presStyleCnt="0"/>
      <dgm:spPr/>
    </dgm:pt>
    <dgm:pt modelId="{B122311B-B8EB-45D4-9754-644DB6F75EDC}" type="pres">
      <dgm:prSet presAssocID="{5671BF36-8CE9-4833-B89F-A11EB52E84BF}" presName="textB" presStyleLbl="revTx" presStyleIdx="3" presStyleCnt="7">
        <dgm:presLayoutVars>
          <dgm:bulletEnabled val="1"/>
        </dgm:presLayoutVars>
      </dgm:prSet>
      <dgm:spPr/>
      <dgm:t>
        <a:bodyPr/>
        <a:lstStyle/>
        <a:p>
          <a:endParaRPr lang="zh-CN" altLang="en-US"/>
        </a:p>
      </dgm:t>
    </dgm:pt>
    <dgm:pt modelId="{AB21DD22-A21C-4AA0-9B2B-7D849DBC73FF}" type="pres">
      <dgm:prSet presAssocID="{5671BF36-8CE9-4833-B89F-A11EB52E84BF}" presName="circleB" presStyleLbl="node1" presStyleIdx="3" presStyleCnt="7"/>
      <dgm:spPr/>
    </dgm:pt>
    <dgm:pt modelId="{3C4F6FC4-9FEE-4260-88F5-70D32D43D7BE}" type="pres">
      <dgm:prSet presAssocID="{5671BF36-8CE9-4833-B89F-A11EB52E84BF}" presName="spaceB" presStyleCnt="0"/>
      <dgm:spPr/>
    </dgm:pt>
    <dgm:pt modelId="{A860983A-D0E0-4728-91B2-FBB0FCBC0B61}" type="pres">
      <dgm:prSet presAssocID="{ACB2BA5D-69C0-46DE-BF1A-BF5DFD748E6A}" presName="space" presStyleCnt="0"/>
      <dgm:spPr/>
    </dgm:pt>
    <dgm:pt modelId="{7EE30F96-E8F3-4A2F-A55F-5921D14EDC0E}" type="pres">
      <dgm:prSet presAssocID="{60D227BB-6FA2-4ADE-B242-79E8DDB50D47}" presName="compositeA" presStyleCnt="0"/>
      <dgm:spPr/>
    </dgm:pt>
    <dgm:pt modelId="{4F9967FF-6781-4318-9161-57EC9DE64D22}" type="pres">
      <dgm:prSet presAssocID="{60D227BB-6FA2-4ADE-B242-79E8DDB50D47}" presName="textA" presStyleLbl="revTx" presStyleIdx="4" presStyleCnt="7">
        <dgm:presLayoutVars>
          <dgm:bulletEnabled val="1"/>
        </dgm:presLayoutVars>
      </dgm:prSet>
      <dgm:spPr/>
      <dgm:t>
        <a:bodyPr/>
        <a:lstStyle/>
        <a:p>
          <a:endParaRPr lang="zh-CN" altLang="en-US"/>
        </a:p>
      </dgm:t>
    </dgm:pt>
    <dgm:pt modelId="{C57C488C-3533-48D0-9CD9-27828B26BF0B}" type="pres">
      <dgm:prSet presAssocID="{60D227BB-6FA2-4ADE-B242-79E8DDB50D47}" presName="circleA" presStyleLbl="node1" presStyleIdx="4" presStyleCnt="7"/>
      <dgm:spPr/>
    </dgm:pt>
    <dgm:pt modelId="{33579928-DF7B-4C9B-B7DA-0FFA5D0F4972}" type="pres">
      <dgm:prSet presAssocID="{60D227BB-6FA2-4ADE-B242-79E8DDB50D47}" presName="spaceA" presStyleCnt="0"/>
      <dgm:spPr/>
    </dgm:pt>
    <dgm:pt modelId="{B78053F2-009B-40B2-8222-637F833CB4C4}" type="pres">
      <dgm:prSet presAssocID="{585B48A3-FA4C-4638-A499-095752250653}" presName="space" presStyleCnt="0"/>
      <dgm:spPr/>
    </dgm:pt>
    <dgm:pt modelId="{73A1073D-DB0C-4928-BC0F-E8D6C06D308D}" type="pres">
      <dgm:prSet presAssocID="{C46B516A-A946-40D2-ABD6-8BFDA27F4495}" presName="compositeB" presStyleCnt="0"/>
      <dgm:spPr/>
    </dgm:pt>
    <dgm:pt modelId="{334499E4-E5F6-43BE-840F-A688EA871015}" type="pres">
      <dgm:prSet presAssocID="{C46B516A-A946-40D2-ABD6-8BFDA27F4495}" presName="textB" presStyleLbl="revTx" presStyleIdx="5" presStyleCnt="7">
        <dgm:presLayoutVars>
          <dgm:bulletEnabled val="1"/>
        </dgm:presLayoutVars>
      </dgm:prSet>
      <dgm:spPr/>
      <dgm:t>
        <a:bodyPr/>
        <a:lstStyle/>
        <a:p>
          <a:endParaRPr lang="zh-CN" altLang="en-US"/>
        </a:p>
      </dgm:t>
    </dgm:pt>
    <dgm:pt modelId="{8128CF4F-FA6D-423B-A4B5-6475B7758268}" type="pres">
      <dgm:prSet presAssocID="{C46B516A-A946-40D2-ABD6-8BFDA27F4495}" presName="circleB" presStyleLbl="node1" presStyleIdx="5" presStyleCnt="7"/>
      <dgm:spPr/>
    </dgm:pt>
    <dgm:pt modelId="{5BA47872-5EFF-406F-9363-FB5C649F4986}" type="pres">
      <dgm:prSet presAssocID="{C46B516A-A946-40D2-ABD6-8BFDA27F4495}" presName="spaceB" presStyleCnt="0"/>
      <dgm:spPr/>
    </dgm:pt>
    <dgm:pt modelId="{2A568854-6C42-4ECF-9C98-8EDBC97E8D5E}" type="pres">
      <dgm:prSet presAssocID="{6B3DF9BC-1FEF-4772-BE38-D5D0BFD6060D}" presName="space" presStyleCnt="0"/>
      <dgm:spPr/>
    </dgm:pt>
    <dgm:pt modelId="{8A11CD38-C751-44A2-871F-3337FFA39207}" type="pres">
      <dgm:prSet presAssocID="{CFA24746-58DA-4B21-AD7B-16EEF85CD8E9}" presName="compositeA" presStyleCnt="0"/>
      <dgm:spPr/>
    </dgm:pt>
    <dgm:pt modelId="{F2B57487-2D2E-4A72-A5A1-106CBC6E2D97}" type="pres">
      <dgm:prSet presAssocID="{CFA24746-58DA-4B21-AD7B-16EEF85CD8E9}" presName="textA" presStyleLbl="revTx" presStyleIdx="6" presStyleCnt="7">
        <dgm:presLayoutVars>
          <dgm:bulletEnabled val="1"/>
        </dgm:presLayoutVars>
      </dgm:prSet>
      <dgm:spPr/>
      <dgm:t>
        <a:bodyPr/>
        <a:lstStyle/>
        <a:p>
          <a:endParaRPr lang="zh-CN" altLang="en-US"/>
        </a:p>
      </dgm:t>
    </dgm:pt>
    <dgm:pt modelId="{41DC0684-1F5E-4D74-B6C5-AC66AD8482EB}" type="pres">
      <dgm:prSet presAssocID="{CFA24746-58DA-4B21-AD7B-16EEF85CD8E9}" presName="circleA" presStyleLbl="node1" presStyleIdx="6" presStyleCnt="7"/>
      <dgm:spPr/>
    </dgm:pt>
    <dgm:pt modelId="{04B7C334-46B2-4A6B-B4E1-C446F9368D81}" type="pres">
      <dgm:prSet presAssocID="{CFA24746-58DA-4B21-AD7B-16EEF85CD8E9}" presName="spaceA" presStyleCnt="0"/>
      <dgm:spPr/>
    </dgm:pt>
  </dgm:ptLst>
  <dgm:cxnLst>
    <dgm:cxn modelId="{039D6F47-4AE0-42ED-96C4-C01BCC839DE0}" type="presOf" srcId="{C750D3CC-2996-4F59-B3CB-9775326AED2B}" destId="{CD6552CC-CDA8-4B22-9770-F773A91FCB14}" srcOrd="0" destOrd="0" presId="urn:microsoft.com/office/officeart/2005/8/layout/hProcess11"/>
    <dgm:cxn modelId="{B003C64B-D37D-403C-A56C-BD47C0303A25}" type="presOf" srcId="{C46B516A-A946-40D2-ABD6-8BFDA27F4495}" destId="{334499E4-E5F6-43BE-840F-A688EA871015}" srcOrd="0" destOrd="0" presId="urn:microsoft.com/office/officeart/2005/8/layout/hProcess11"/>
    <dgm:cxn modelId="{D840A3EA-90DE-4C95-996D-3D1D9295C342}" srcId="{6578183C-2045-40E8-885B-73E9EA00A979}" destId="{93843B3E-7CC6-47FF-A12C-97F01BFF5F84}" srcOrd="1" destOrd="0" parTransId="{54E5ACB5-7CC5-40B0-941D-4ACDCA8B15BF}" sibTransId="{704D1A08-8C77-46C2-B85B-D2794A6430CF}"/>
    <dgm:cxn modelId="{508D0283-5C06-47FD-B29C-590276746E12}" srcId="{6578183C-2045-40E8-885B-73E9EA00A979}" destId="{C46B516A-A946-40D2-ABD6-8BFDA27F4495}" srcOrd="5" destOrd="0" parTransId="{7813BF6B-6F04-41F2-BD3C-C7A78552B243}" sibTransId="{6B3DF9BC-1FEF-4772-BE38-D5D0BFD6060D}"/>
    <dgm:cxn modelId="{6D864D45-C3D2-46C5-A521-D90664B7C197}" type="presOf" srcId="{E38995C1-B7C1-4074-B3E9-7252115916F5}" destId="{F301FFF3-B840-42E9-A398-A9685066077A}" srcOrd="0" destOrd="0" presId="urn:microsoft.com/office/officeart/2005/8/layout/hProcess11"/>
    <dgm:cxn modelId="{D9CD3CD3-7FC4-4353-A5FF-FA5598B9F387}" type="presOf" srcId="{CFA24746-58DA-4B21-AD7B-16EEF85CD8E9}" destId="{F2B57487-2D2E-4A72-A5A1-106CBC6E2D97}" srcOrd="0" destOrd="0" presId="urn:microsoft.com/office/officeart/2005/8/layout/hProcess11"/>
    <dgm:cxn modelId="{36E52C84-83BF-4E0B-8533-205B327D96DA}" srcId="{6578183C-2045-40E8-885B-73E9EA00A979}" destId="{5671BF36-8CE9-4833-B89F-A11EB52E84BF}" srcOrd="3" destOrd="0" parTransId="{46B96E83-4BBC-4879-AED1-D4AA5E6A37C5}" sibTransId="{ACB2BA5D-69C0-46DE-BF1A-BF5DFD748E6A}"/>
    <dgm:cxn modelId="{F442C868-1EC3-435C-A8FA-D9A1636346AD}" srcId="{6578183C-2045-40E8-885B-73E9EA00A979}" destId="{E38995C1-B7C1-4074-B3E9-7252115916F5}" srcOrd="2" destOrd="0" parTransId="{A264D667-C0EF-475A-8621-5DB7D1EB9D69}" sibTransId="{DDDD8FBB-32B5-459C-A836-511C0D225DBF}"/>
    <dgm:cxn modelId="{6CE752E4-1963-44C6-9136-6614A6F8F7D0}" srcId="{6578183C-2045-40E8-885B-73E9EA00A979}" destId="{60D227BB-6FA2-4ADE-B242-79E8DDB50D47}" srcOrd="4" destOrd="0" parTransId="{022E8CDB-2EDA-4DE6-98F5-C59F574B978F}" sibTransId="{585B48A3-FA4C-4638-A499-095752250653}"/>
    <dgm:cxn modelId="{95404E7F-C04C-46F3-BC3D-3BB663BAE78F}" type="presOf" srcId="{60D227BB-6FA2-4ADE-B242-79E8DDB50D47}" destId="{4F9967FF-6781-4318-9161-57EC9DE64D22}" srcOrd="0" destOrd="0" presId="urn:microsoft.com/office/officeart/2005/8/layout/hProcess11"/>
    <dgm:cxn modelId="{7054D619-086A-4AAC-B98A-6D0594712C14}" srcId="{6578183C-2045-40E8-885B-73E9EA00A979}" destId="{CFA24746-58DA-4B21-AD7B-16EEF85CD8E9}" srcOrd="6" destOrd="0" parTransId="{0D9AEB9E-DF7E-4041-B5FF-CEB4527D7592}" sibTransId="{55A2A211-14C2-434B-BD09-230714C41908}"/>
    <dgm:cxn modelId="{393C8721-00F9-4BCC-9F42-7197E14462AA}" type="presOf" srcId="{93843B3E-7CC6-47FF-A12C-97F01BFF5F84}" destId="{5AFBE6D1-03F3-4D35-B1E1-91A464161839}" srcOrd="0" destOrd="0" presId="urn:microsoft.com/office/officeart/2005/8/layout/hProcess11"/>
    <dgm:cxn modelId="{3B408574-4B98-48BC-A5D8-5C99D091A3FE}" srcId="{6578183C-2045-40E8-885B-73E9EA00A979}" destId="{C750D3CC-2996-4F59-B3CB-9775326AED2B}" srcOrd="0" destOrd="0" parTransId="{A6734962-96CC-4EAA-AAEF-2092AB7CCEEA}" sibTransId="{F2A21F34-6C41-4EF4-9F2E-B437682223B9}"/>
    <dgm:cxn modelId="{022A6E2C-265F-4659-8C71-84AC40FA27A2}" type="presOf" srcId="{6578183C-2045-40E8-885B-73E9EA00A979}" destId="{A061396C-D5B2-447F-AFB3-AF72D366EA3C}" srcOrd="0" destOrd="0" presId="urn:microsoft.com/office/officeart/2005/8/layout/hProcess11"/>
    <dgm:cxn modelId="{45CA0832-3A32-47F8-A7C1-D813CEE51651}" type="presOf" srcId="{5671BF36-8CE9-4833-B89F-A11EB52E84BF}" destId="{B122311B-B8EB-45D4-9754-644DB6F75EDC}" srcOrd="0" destOrd="0" presId="urn:microsoft.com/office/officeart/2005/8/layout/hProcess11"/>
    <dgm:cxn modelId="{85F96681-9EAA-485F-85FB-CD0C5CC71C6B}" type="presParOf" srcId="{A061396C-D5B2-447F-AFB3-AF72D366EA3C}" destId="{A4509386-4797-4819-B21F-270A631D2232}" srcOrd="0" destOrd="0" presId="urn:microsoft.com/office/officeart/2005/8/layout/hProcess11"/>
    <dgm:cxn modelId="{6B30E960-E529-4BEE-B4B8-15BAA607868C}" type="presParOf" srcId="{A061396C-D5B2-447F-AFB3-AF72D366EA3C}" destId="{04092C4C-526D-4C6C-ACEA-6AB79E6234D0}" srcOrd="1" destOrd="0" presId="urn:microsoft.com/office/officeart/2005/8/layout/hProcess11"/>
    <dgm:cxn modelId="{94135114-C708-41C5-9AB4-98174E3A5C94}" type="presParOf" srcId="{04092C4C-526D-4C6C-ACEA-6AB79E6234D0}" destId="{3C0FA0A0-87E1-446D-B446-ABA387749908}" srcOrd="0" destOrd="0" presId="urn:microsoft.com/office/officeart/2005/8/layout/hProcess11"/>
    <dgm:cxn modelId="{1D994465-EEF1-495C-A268-FA8C39216094}" type="presParOf" srcId="{3C0FA0A0-87E1-446D-B446-ABA387749908}" destId="{CD6552CC-CDA8-4B22-9770-F773A91FCB14}" srcOrd="0" destOrd="0" presId="urn:microsoft.com/office/officeart/2005/8/layout/hProcess11"/>
    <dgm:cxn modelId="{972C6E64-FB10-4EEB-ABFB-CD9161F22FD5}" type="presParOf" srcId="{3C0FA0A0-87E1-446D-B446-ABA387749908}" destId="{C5D80193-7868-4F5C-9564-5AD0139AD982}" srcOrd="1" destOrd="0" presId="urn:microsoft.com/office/officeart/2005/8/layout/hProcess11"/>
    <dgm:cxn modelId="{B7ADCBEC-5333-4070-8D16-50310D3694C0}" type="presParOf" srcId="{3C0FA0A0-87E1-446D-B446-ABA387749908}" destId="{24DC9A81-2B05-4900-9BBE-ABF7DFC95554}" srcOrd="2" destOrd="0" presId="urn:microsoft.com/office/officeart/2005/8/layout/hProcess11"/>
    <dgm:cxn modelId="{6EE95F4A-8CB8-495A-8F59-C3317F2F102B}" type="presParOf" srcId="{04092C4C-526D-4C6C-ACEA-6AB79E6234D0}" destId="{989DA72B-76BE-4A26-9DFF-E83CA87FD7F9}" srcOrd="1" destOrd="0" presId="urn:microsoft.com/office/officeart/2005/8/layout/hProcess11"/>
    <dgm:cxn modelId="{5984F765-B9BA-4486-B8BE-86B7225AA2B1}" type="presParOf" srcId="{04092C4C-526D-4C6C-ACEA-6AB79E6234D0}" destId="{A78B25C4-3DC5-469D-88FB-B7F0F06E8DD1}" srcOrd="2" destOrd="0" presId="urn:microsoft.com/office/officeart/2005/8/layout/hProcess11"/>
    <dgm:cxn modelId="{F92A734F-686E-45BA-80A7-1F6479C06DAD}" type="presParOf" srcId="{A78B25C4-3DC5-469D-88FB-B7F0F06E8DD1}" destId="{5AFBE6D1-03F3-4D35-B1E1-91A464161839}" srcOrd="0" destOrd="0" presId="urn:microsoft.com/office/officeart/2005/8/layout/hProcess11"/>
    <dgm:cxn modelId="{EBA4A686-B98A-4E03-AE19-B7AC34F7FBF6}" type="presParOf" srcId="{A78B25C4-3DC5-469D-88FB-B7F0F06E8DD1}" destId="{3F07BBD1-99CB-4F53-A2D7-F8B6EF742DE3}" srcOrd="1" destOrd="0" presId="urn:microsoft.com/office/officeart/2005/8/layout/hProcess11"/>
    <dgm:cxn modelId="{E803FEED-FDD0-4F9A-865F-AD1E3F8F50D7}" type="presParOf" srcId="{A78B25C4-3DC5-469D-88FB-B7F0F06E8DD1}" destId="{DB930EBA-E4EB-49D5-BA48-93F89CFD6B74}" srcOrd="2" destOrd="0" presId="urn:microsoft.com/office/officeart/2005/8/layout/hProcess11"/>
    <dgm:cxn modelId="{12930BC4-9369-4208-8D49-F6FC7482DA5D}" type="presParOf" srcId="{04092C4C-526D-4C6C-ACEA-6AB79E6234D0}" destId="{57915721-C6F3-4CBA-9D44-0FE73546817C}" srcOrd="3" destOrd="0" presId="urn:microsoft.com/office/officeart/2005/8/layout/hProcess11"/>
    <dgm:cxn modelId="{44C4D937-D140-4331-8E6A-911F74EB9E27}" type="presParOf" srcId="{04092C4C-526D-4C6C-ACEA-6AB79E6234D0}" destId="{47C96690-BB96-4049-BA5F-CA9FB52BAE7D}" srcOrd="4" destOrd="0" presId="urn:microsoft.com/office/officeart/2005/8/layout/hProcess11"/>
    <dgm:cxn modelId="{88CCF314-4007-4112-A19C-790A76BEEF9E}" type="presParOf" srcId="{47C96690-BB96-4049-BA5F-CA9FB52BAE7D}" destId="{F301FFF3-B840-42E9-A398-A9685066077A}" srcOrd="0" destOrd="0" presId="urn:microsoft.com/office/officeart/2005/8/layout/hProcess11"/>
    <dgm:cxn modelId="{D6BE2CC0-3A91-4B22-A84E-99ABEBB3A8DD}" type="presParOf" srcId="{47C96690-BB96-4049-BA5F-CA9FB52BAE7D}" destId="{DC57E561-01FE-4978-A01C-C74FD110E956}" srcOrd="1" destOrd="0" presId="urn:microsoft.com/office/officeart/2005/8/layout/hProcess11"/>
    <dgm:cxn modelId="{183D5356-5877-45F7-91A8-99DB2ECCCB9B}" type="presParOf" srcId="{47C96690-BB96-4049-BA5F-CA9FB52BAE7D}" destId="{B78D8B99-0D40-4629-9ED0-0BF6DFC0F57F}" srcOrd="2" destOrd="0" presId="urn:microsoft.com/office/officeart/2005/8/layout/hProcess11"/>
    <dgm:cxn modelId="{5237D0BA-6A7C-47BF-9CB2-37300792BCD6}" type="presParOf" srcId="{04092C4C-526D-4C6C-ACEA-6AB79E6234D0}" destId="{27CA86F2-42A8-4E2C-B513-1EAA9846FB5D}" srcOrd="5" destOrd="0" presId="urn:microsoft.com/office/officeart/2005/8/layout/hProcess11"/>
    <dgm:cxn modelId="{E12FC8D4-1B77-4984-AC2C-4EC8D334FC79}" type="presParOf" srcId="{04092C4C-526D-4C6C-ACEA-6AB79E6234D0}" destId="{484A57B4-BA9D-4B5B-B9BC-7668D132FF9F}" srcOrd="6" destOrd="0" presId="urn:microsoft.com/office/officeart/2005/8/layout/hProcess11"/>
    <dgm:cxn modelId="{DB8194E8-D037-4878-A449-4DB58B9D5A71}" type="presParOf" srcId="{484A57B4-BA9D-4B5B-B9BC-7668D132FF9F}" destId="{B122311B-B8EB-45D4-9754-644DB6F75EDC}" srcOrd="0" destOrd="0" presId="urn:microsoft.com/office/officeart/2005/8/layout/hProcess11"/>
    <dgm:cxn modelId="{07088C81-8605-4F3C-8EEB-ACF025E0C70C}" type="presParOf" srcId="{484A57B4-BA9D-4B5B-B9BC-7668D132FF9F}" destId="{AB21DD22-A21C-4AA0-9B2B-7D849DBC73FF}" srcOrd="1" destOrd="0" presId="urn:microsoft.com/office/officeart/2005/8/layout/hProcess11"/>
    <dgm:cxn modelId="{C82A5D50-FA22-4167-A4F7-9BB406D97A90}" type="presParOf" srcId="{484A57B4-BA9D-4B5B-B9BC-7668D132FF9F}" destId="{3C4F6FC4-9FEE-4260-88F5-70D32D43D7BE}" srcOrd="2" destOrd="0" presId="urn:microsoft.com/office/officeart/2005/8/layout/hProcess11"/>
    <dgm:cxn modelId="{572AB60E-602D-49E1-9FAB-9D6CA9B39E12}" type="presParOf" srcId="{04092C4C-526D-4C6C-ACEA-6AB79E6234D0}" destId="{A860983A-D0E0-4728-91B2-FBB0FCBC0B61}" srcOrd="7" destOrd="0" presId="urn:microsoft.com/office/officeart/2005/8/layout/hProcess11"/>
    <dgm:cxn modelId="{6358F7DF-D09F-48DF-BA2A-E80A1C6D173D}" type="presParOf" srcId="{04092C4C-526D-4C6C-ACEA-6AB79E6234D0}" destId="{7EE30F96-E8F3-4A2F-A55F-5921D14EDC0E}" srcOrd="8" destOrd="0" presId="urn:microsoft.com/office/officeart/2005/8/layout/hProcess11"/>
    <dgm:cxn modelId="{30B3CDDE-A347-4046-A421-26470ED47E25}" type="presParOf" srcId="{7EE30F96-E8F3-4A2F-A55F-5921D14EDC0E}" destId="{4F9967FF-6781-4318-9161-57EC9DE64D22}" srcOrd="0" destOrd="0" presId="urn:microsoft.com/office/officeart/2005/8/layout/hProcess11"/>
    <dgm:cxn modelId="{DAA78789-5AB1-470B-AF1F-218BD12F3FE4}" type="presParOf" srcId="{7EE30F96-E8F3-4A2F-A55F-5921D14EDC0E}" destId="{C57C488C-3533-48D0-9CD9-27828B26BF0B}" srcOrd="1" destOrd="0" presId="urn:microsoft.com/office/officeart/2005/8/layout/hProcess11"/>
    <dgm:cxn modelId="{378CF423-58FD-4706-A11C-7CC022329612}" type="presParOf" srcId="{7EE30F96-E8F3-4A2F-A55F-5921D14EDC0E}" destId="{33579928-DF7B-4C9B-B7DA-0FFA5D0F4972}" srcOrd="2" destOrd="0" presId="urn:microsoft.com/office/officeart/2005/8/layout/hProcess11"/>
    <dgm:cxn modelId="{B0C325EA-CCE9-47D0-B3F8-9BD486CCE222}" type="presParOf" srcId="{04092C4C-526D-4C6C-ACEA-6AB79E6234D0}" destId="{B78053F2-009B-40B2-8222-637F833CB4C4}" srcOrd="9" destOrd="0" presId="urn:microsoft.com/office/officeart/2005/8/layout/hProcess11"/>
    <dgm:cxn modelId="{3FA8317B-5BDD-487D-A278-ADAD2D2CFCE4}" type="presParOf" srcId="{04092C4C-526D-4C6C-ACEA-6AB79E6234D0}" destId="{73A1073D-DB0C-4928-BC0F-E8D6C06D308D}" srcOrd="10" destOrd="0" presId="urn:microsoft.com/office/officeart/2005/8/layout/hProcess11"/>
    <dgm:cxn modelId="{D2C64B5B-58BC-4303-81A9-B8A670492EAA}" type="presParOf" srcId="{73A1073D-DB0C-4928-BC0F-E8D6C06D308D}" destId="{334499E4-E5F6-43BE-840F-A688EA871015}" srcOrd="0" destOrd="0" presId="urn:microsoft.com/office/officeart/2005/8/layout/hProcess11"/>
    <dgm:cxn modelId="{BEC8935F-922D-475A-B95D-B5DF732F6789}" type="presParOf" srcId="{73A1073D-DB0C-4928-BC0F-E8D6C06D308D}" destId="{8128CF4F-FA6D-423B-A4B5-6475B7758268}" srcOrd="1" destOrd="0" presId="urn:microsoft.com/office/officeart/2005/8/layout/hProcess11"/>
    <dgm:cxn modelId="{3102ACA1-FAA7-4080-89C0-C5BCDE59FA0E}" type="presParOf" srcId="{73A1073D-DB0C-4928-BC0F-E8D6C06D308D}" destId="{5BA47872-5EFF-406F-9363-FB5C649F4986}" srcOrd="2" destOrd="0" presId="urn:microsoft.com/office/officeart/2005/8/layout/hProcess11"/>
    <dgm:cxn modelId="{8517EC51-92B3-417D-809B-E42400B4575A}" type="presParOf" srcId="{04092C4C-526D-4C6C-ACEA-6AB79E6234D0}" destId="{2A568854-6C42-4ECF-9C98-8EDBC97E8D5E}" srcOrd="11" destOrd="0" presId="urn:microsoft.com/office/officeart/2005/8/layout/hProcess11"/>
    <dgm:cxn modelId="{6C862630-1D19-4F3F-A275-718833F2B554}" type="presParOf" srcId="{04092C4C-526D-4C6C-ACEA-6AB79E6234D0}" destId="{8A11CD38-C751-44A2-871F-3337FFA39207}" srcOrd="12" destOrd="0" presId="urn:microsoft.com/office/officeart/2005/8/layout/hProcess11"/>
    <dgm:cxn modelId="{ED6E4013-B928-49B6-9A4B-BEA9BA675C81}" type="presParOf" srcId="{8A11CD38-C751-44A2-871F-3337FFA39207}" destId="{F2B57487-2D2E-4A72-A5A1-106CBC6E2D97}" srcOrd="0" destOrd="0" presId="urn:microsoft.com/office/officeart/2005/8/layout/hProcess11"/>
    <dgm:cxn modelId="{062EE190-67C1-47C5-8BDC-DB93F10514F7}" type="presParOf" srcId="{8A11CD38-C751-44A2-871F-3337FFA39207}" destId="{41DC0684-1F5E-4D74-B6C5-AC66AD8482EB}" srcOrd="1" destOrd="0" presId="urn:microsoft.com/office/officeart/2005/8/layout/hProcess11"/>
    <dgm:cxn modelId="{045A21DF-DFCC-46D3-9504-34978040F3F4}" type="presParOf" srcId="{8A11CD38-C751-44A2-871F-3337FFA39207}" destId="{04B7C334-46B2-4A6B-B4E1-C446F9368D81}" srcOrd="2" destOrd="0" presId="urn:microsoft.com/office/officeart/2005/8/layout/hProcess1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DA8D2B-A8D9-45EC-AC5C-42DEF52E7E15}">
      <dsp:nvSpPr>
        <dsp:cNvPr id="0" name=""/>
        <dsp:cNvSpPr/>
      </dsp:nvSpPr>
      <dsp:spPr>
        <a:xfrm rot="5400000">
          <a:off x="-194143" y="194143"/>
          <a:ext cx="1294287" cy="9060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2">
                  <a:lumMod val="50000"/>
                </a:schemeClr>
              </a:solidFill>
            </a:rPr>
            <a:t>6</a:t>
          </a:r>
          <a:endParaRPr lang="en-US" sz="2400" b="1" kern="1200" dirty="0">
            <a:solidFill>
              <a:schemeClr val="tx2">
                <a:lumMod val="50000"/>
              </a:schemeClr>
            </a:solidFill>
          </a:endParaRPr>
        </a:p>
      </dsp:txBody>
      <dsp:txXfrm rot="5400000">
        <a:off x="-194143" y="194143"/>
        <a:ext cx="1294287" cy="906001"/>
      </dsp:txXfrm>
    </dsp:sp>
    <dsp:sp modelId="{3CB72569-6735-47F7-9498-FEDD38D2E323}">
      <dsp:nvSpPr>
        <dsp:cNvPr id="0" name=""/>
        <dsp:cNvSpPr/>
      </dsp:nvSpPr>
      <dsp:spPr>
        <a:xfrm rot="5400000">
          <a:off x="4141600" y="-3233923"/>
          <a:ext cx="841287" cy="731248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rtl="0">
            <a:lnSpc>
              <a:spcPct val="90000"/>
            </a:lnSpc>
            <a:spcBef>
              <a:spcPct val="0"/>
            </a:spcBef>
            <a:spcAft>
              <a:spcPct val="15000"/>
            </a:spcAft>
            <a:buChar char="••"/>
          </a:pPr>
          <a:r>
            <a:rPr lang="zh-CN" sz="1600" b="1" kern="1200" dirty="0" smtClean="0">
              <a:solidFill>
                <a:schemeClr val="tx2"/>
              </a:solidFill>
            </a:rPr>
            <a:t>专利信息需与产业动态信息整合，尤其全球主要国家的研发、投资、并购、侵权诉讼、许可技术转让、产业联盟、技术标准、</a:t>
          </a:r>
          <a:r>
            <a:rPr lang="zh-CN" sz="1600" b="1" kern="1200" dirty="0" smtClean="0">
              <a:solidFill>
                <a:schemeClr val="tx2"/>
              </a:solidFill>
              <a:hlinkClick xmlns:r="http://schemas.openxmlformats.org/officeDocument/2006/relationships" r:id="" action="ppaction://hlinksldjump"/>
            </a:rPr>
            <a:t>专利池</a:t>
          </a:r>
          <a:r>
            <a:rPr lang="zh-CN" sz="1600" b="1" kern="1200" dirty="0" smtClean="0">
              <a:solidFill>
                <a:schemeClr val="tx2"/>
              </a:solidFill>
            </a:rPr>
            <a:t>等信息</a:t>
          </a:r>
          <a:endParaRPr lang="zh-CN" altLang="en-US" sz="1600" kern="1200" dirty="0"/>
        </a:p>
      </dsp:txBody>
      <dsp:txXfrm rot="5400000">
        <a:off x="4141600" y="-3233923"/>
        <a:ext cx="841287" cy="7312485"/>
      </dsp:txXfrm>
    </dsp:sp>
    <dsp:sp modelId="{5D61E482-9F41-412D-A07A-083F9110F5B5}">
      <dsp:nvSpPr>
        <dsp:cNvPr id="0" name=""/>
        <dsp:cNvSpPr/>
      </dsp:nvSpPr>
      <dsp:spPr>
        <a:xfrm rot="5400000">
          <a:off x="-194143" y="1343893"/>
          <a:ext cx="1294287" cy="9060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altLang="zh-CN" sz="2400" b="1" i="1" kern="1200" dirty="0" smtClean="0">
              <a:solidFill>
                <a:schemeClr val="tx2">
                  <a:lumMod val="50000"/>
                </a:schemeClr>
              </a:solidFill>
            </a:rPr>
            <a:t>7</a:t>
          </a:r>
          <a:endParaRPr lang="zh-CN" sz="2400" kern="1200" dirty="0">
            <a:solidFill>
              <a:schemeClr val="tx2">
                <a:lumMod val="50000"/>
              </a:schemeClr>
            </a:solidFill>
          </a:endParaRPr>
        </a:p>
      </dsp:txBody>
      <dsp:txXfrm rot="5400000">
        <a:off x="-194143" y="1343893"/>
        <a:ext cx="1294287" cy="906001"/>
      </dsp:txXfrm>
    </dsp:sp>
    <dsp:sp modelId="{7BDCE43A-CEB7-46B9-8E69-2328515E2B5B}">
      <dsp:nvSpPr>
        <dsp:cNvPr id="0" name=""/>
        <dsp:cNvSpPr/>
      </dsp:nvSpPr>
      <dsp:spPr>
        <a:xfrm rot="5400000">
          <a:off x="4141600" y="-2085848"/>
          <a:ext cx="841287" cy="731248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i="1" kern="1200" smtClean="0">
              <a:solidFill>
                <a:schemeClr val="tx2"/>
              </a:solidFill>
            </a:rPr>
            <a:t>专利信息须掌握竞争者运营实体以及非运营实体与专利地痞的组织结构、商业模式及其知识产权与运营作业，尤其具有指标性的专利组合与专利活动</a:t>
          </a:r>
          <a:endParaRPr lang="zh-CN" altLang="en-US" sz="1600" kern="1200"/>
        </a:p>
      </dsp:txBody>
      <dsp:txXfrm rot="5400000">
        <a:off x="4141600" y="-2085848"/>
        <a:ext cx="841287" cy="7312485"/>
      </dsp:txXfrm>
    </dsp:sp>
    <dsp:sp modelId="{256D9CE1-626B-4A30-A7BA-C9B972D38FCE}">
      <dsp:nvSpPr>
        <dsp:cNvPr id="0" name=""/>
        <dsp:cNvSpPr/>
      </dsp:nvSpPr>
      <dsp:spPr>
        <a:xfrm rot="5400000">
          <a:off x="-194143" y="2491967"/>
          <a:ext cx="1294287" cy="9060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altLang="zh-CN" sz="2400" b="1" i="1" kern="1200" dirty="0" smtClean="0">
              <a:solidFill>
                <a:schemeClr val="tx2">
                  <a:lumMod val="50000"/>
                </a:schemeClr>
              </a:solidFill>
            </a:rPr>
            <a:t>8</a:t>
          </a:r>
          <a:endParaRPr lang="zh-CN" sz="2400" kern="1200" dirty="0">
            <a:solidFill>
              <a:schemeClr val="tx2">
                <a:lumMod val="50000"/>
              </a:schemeClr>
            </a:solidFill>
          </a:endParaRPr>
        </a:p>
      </dsp:txBody>
      <dsp:txXfrm rot="5400000">
        <a:off x="-194143" y="2491967"/>
        <a:ext cx="1294287" cy="906001"/>
      </dsp:txXfrm>
    </dsp:sp>
    <dsp:sp modelId="{45436CF0-6D2F-491B-80B7-31B527663107}">
      <dsp:nvSpPr>
        <dsp:cNvPr id="0" name=""/>
        <dsp:cNvSpPr/>
      </dsp:nvSpPr>
      <dsp:spPr>
        <a:xfrm rot="5400000">
          <a:off x="4141600" y="-937774"/>
          <a:ext cx="841287" cy="731248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i="1" kern="1200" smtClean="0">
              <a:solidFill>
                <a:schemeClr val="tx2"/>
              </a:solidFill>
            </a:rPr>
            <a:t>专利信息各类报表判读分析须由具体专业知识、技能、经验的专业人士来执行，而非依赖未受过真正专业训练及养成的从业人员非专业的作业及产出</a:t>
          </a:r>
          <a:endParaRPr lang="zh-CN" altLang="en-US" sz="1600" kern="1200"/>
        </a:p>
      </dsp:txBody>
      <dsp:txXfrm rot="5400000">
        <a:off x="4141600" y="-937774"/>
        <a:ext cx="841287" cy="7312485"/>
      </dsp:txXfrm>
    </dsp:sp>
    <dsp:sp modelId="{896186A6-E6D6-4517-98D2-5C9592DEC715}">
      <dsp:nvSpPr>
        <dsp:cNvPr id="0" name=""/>
        <dsp:cNvSpPr/>
      </dsp:nvSpPr>
      <dsp:spPr>
        <a:xfrm rot="5400000">
          <a:off x="-194143" y="3640042"/>
          <a:ext cx="1294287" cy="9060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altLang="zh-CN" sz="2600" b="1" kern="1200" dirty="0" smtClean="0">
              <a:solidFill>
                <a:schemeClr val="tx2">
                  <a:lumMod val="50000"/>
                </a:schemeClr>
              </a:solidFill>
            </a:rPr>
            <a:t>9</a:t>
          </a:r>
          <a:endParaRPr lang="zh-CN" sz="2600" b="1" kern="1200" dirty="0">
            <a:solidFill>
              <a:schemeClr val="tx2">
                <a:lumMod val="50000"/>
              </a:schemeClr>
            </a:solidFill>
          </a:endParaRPr>
        </a:p>
      </dsp:txBody>
      <dsp:txXfrm rot="5400000">
        <a:off x="-194143" y="3640042"/>
        <a:ext cx="1294287" cy="906001"/>
      </dsp:txXfrm>
    </dsp:sp>
    <dsp:sp modelId="{38064F9F-18D3-4B67-A811-80078CCE9B56}">
      <dsp:nvSpPr>
        <dsp:cNvPr id="0" name=""/>
        <dsp:cNvSpPr/>
      </dsp:nvSpPr>
      <dsp:spPr>
        <a:xfrm rot="5400000">
          <a:off x="4141600" y="210299"/>
          <a:ext cx="841287" cy="731248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smtClean="0">
              <a:solidFill>
                <a:schemeClr val="tx2"/>
              </a:solidFill>
            </a:rPr>
            <a:t>专利风险管理机制应涵盖组织、流程、表单、系统、作业、指标、考核等项目，并符合组织流程运作以及考虑主要国家法律严格保护的要求</a:t>
          </a:r>
          <a:endParaRPr lang="zh-CN" altLang="en-US" sz="1600" kern="1200" dirty="0"/>
        </a:p>
      </dsp:txBody>
      <dsp:txXfrm rot="5400000">
        <a:off x="4141600" y="210299"/>
        <a:ext cx="841287" cy="731248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 xmlns:a14="http://schemas.microsoft.com/office/drawing/2010/main" val="0"/>
              </a:ext>
            </a:extLst>
          </a:blip>
          <a:srcRect b="14815"/>
          <a:stretch/>
        </p:blipFill>
        <p:spPr>
          <a:xfrm>
            <a:off x="0" y="660400"/>
            <a:ext cx="9144000" cy="5842000"/>
          </a:xfrm>
          <a:prstGeom prst="rect">
            <a:avLst/>
          </a:prstGeom>
        </p:spPr>
      </p:pic>
      <p:sp>
        <p:nvSpPr>
          <p:cNvPr id="3074" name="Rectangle 2"/>
          <p:cNvSpPr>
            <a:spLocks noGrp="1" noChangeArrowheads="1"/>
          </p:cNvSpPr>
          <p:nvPr>
            <p:ph type="ctrTitle"/>
          </p:nvPr>
        </p:nvSpPr>
        <p:spPr>
          <a:xfrm>
            <a:off x="3492500" y="2534012"/>
            <a:ext cx="4616330" cy="1082615"/>
          </a:xfrm>
        </p:spPr>
        <p:txBody>
          <a:bodyPr/>
          <a:lstStyle>
            <a:lvl1pPr algn="ctr">
              <a:lnSpc>
                <a:spcPct val="110000"/>
              </a:lnSpc>
              <a:defRPr sz="3600" b="0">
                <a:solidFill>
                  <a:schemeClr val="accent1"/>
                </a:solidFill>
              </a:defRPr>
            </a:lvl1pPr>
          </a:lstStyle>
          <a:p>
            <a:pPr lvl="0"/>
            <a:r>
              <a:rPr lang="zh-CN" altLang="en-US" noProof="0" smtClean="0"/>
              <a:t>单击此处编辑母版标题样式</a:t>
            </a:r>
            <a:endParaRPr lang="zh-CN" altLang="en-US" noProof="0" dirty="0" smtClean="0"/>
          </a:p>
        </p:txBody>
      </p:sp>
      <p:sp>
        <p:nvSpPr>
          <p:cNvPr id="3075" name="Rectangle 3"/>
          <p:cNvSpPr>
            <a:spLocks noGrp="1" noChangeArrowheads="1"/>
          </p:cNvSpPr>
          <p:nvPr>
            <p:ph type="subTitle" idx="1"/>
          </p:nvPr>
        </p:nvSpPr>
        <p:spPr>
          <a:xfrm>
            <a:off x="3492500" y="3808834"/>
            <a:ext cx="4616330" cy="431800"/>
          </a:xfrm>
        </p:spPr>
        <p:txBody>
          <a:bodyPr/>
          <a:lstStyle>
            <a:lvl1pPr marL="0" indent="0" algn="ctr">
              <a:buFontTx/>
              <a:buNone/>
              <a:defRPr sz="1600">
                <a:solidFill>
                  <a:schemeClr val="bg1">
                    <a:lumMod val="50000"/>
                  </a:schemeClr>
                </a:solidFill>
              </a:defRPr>
            </a:lvl1pPr>
          </a:lstStyle>
          <a:p>
            <a:pPr lvl="0"/>
            <a:r>
              <a:rPr lang="zh-CN" altLang="en-US" noProof="0" smtClean="0"/>
              <a:t>单击此处编辑母版副标题样式</a:t>
            </a:r>
          </a:p>
        </p:txBody>
      </p:sp>
      <p:sp>
        <p:nvSpPr>
          <p:cNvPr id="5" name="Rectangle 4"/>
          <p:cNvSpPr>
            <a:spLocks noGrp="1" noChangeArrowheads="1"/>
          </p:cNvSpPr>
          <p:nvPr>
            <p:ph type="dt" sz="half" idx="10"/>
          </p:nvPr>
        </p:nvSpPr>
        <p:spPr/>
        <p:txBody>
          <a:bodyPr/>
          <a:lstStyle>
            <a:lvl1pPr>
              <a:defRPr/>
            </a:lvl1pPr>
          </a:lstStyle>
          <a:p>
            <a:fld id="{514EC448-6E74-4FF5-B7D0-991897511ED8}" type="datetimeFigureOut">
              <a:rPr lang="zh-CN" altLang="en-US" smtClean="0"/>
              <a:pPr/>
              <a:t>2016-4-5</a:t>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a:p>
        </p:txBody>
      </p:sp>
      <p:sp>
        <p:nvSpPr>
          <p:cNvPr id="7" name="Rectangle 6"/>
          <p:cNvSpPr>
            <a:spLocks noGrp="1" noChangeArrowheads="1"/>
          </p:cNvSpPr>
          <p:nvPr>
            <p:ph type="sldNum" sz="quarter" idx="12"/>
          </p:nvPr>
        </p:nvSpPr>
        <p:spPr/>
        <p:txBody>
          <a:bodyPr/>
          <a:lstStyle>
            <a:lvl1pPr>
              <a:defRPr/>
            </a:lvl1pPr>
          </a:lstStyle>
          <a:p>
            <a:fld id="{ADEC8FD4-F142-4397-B49A-38C6F3D2941A}" type="slidenum">
              <a:rPr lang="zh-CN" altLang="en-US" smtClean="0"/>
              <a:pPr/>
              <a:t>‹#›</a:t>
            </a:fld>
            <a:endParaRPr lang="zh-CN" altLang="en-US"/>
          </a:p>
        </p:txBody>
      </p:sp>
      <p:sp>
        <p:nvSpPr>
          <p:cNvPr id="8" name="矩形 7"/>
          <p:cNvSpPr/>
          <p:nvPr/>
        </p:nvSpPr>
        <p:spPr>
          <a:xfrm>
            <a:off x="1" y="5762172"/>
            <a:ext cx="9143999" cy="10792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38631268"/>
      </p:ext>
    </p:extLst>
  </p:cSld>
  <p:clrMapOvr>
    <a:masterClrMapping/>
  </p:clrMapOvr>
  <p:extLst mod="1">
    <p:ext uri="{DCECCB84-F9BA-43D5-87BE-67443E8EF086}">
      <p15:sldGuideLst xmlns=""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dirty="0"/>
          </a:p>
        </p:txBody>
      </p:sp>
      <p:sp>
        <p:nvSpPr>
          <p:cNvPr id="3" name="内容占位符 2"/>
          <p:cNvSpPr>
            <a:spLocks noGrp="1"/>
          </p:cNvSpPr>
          <p:nvPr>
            <p:ph idx="1"/>
          </p:nvPr>
        </p:nvSpPr>
        <p:spPr/>
        <p:txBody>
          <a:bodyPr/>
          <a:lstStyle>
            <a:lvl1pPr>
              <a:defRPr>
                <a:solidFill>
                  <a:schemeClr val="accent1"/>
                </a:solidFill>
              </a:defRPr>
            </a:lvl1pPr>
          </a:lstStyle>
          <a:p>
            <a:pPr lvl="0"/>
            <a:r>
              <a:rPr lang="zh-CN" altLang="en-US" smtClean="0"/>
              <a:t>单击此处编辑母版文本样式</a:t>
            </a:r>
          </a:p>
          <a:p>
            <a:pPr lvl="1"/>
            <a:r>
              <a:rPr lang="zh-CN" altLang="en-US" smtClean="0"/>
              <a:t>第二级</a:t>
            </a:r>
          </a:p>
        </p:txBody>
      </p:sp>
      <p:sp>
        <p:nvSpPr>
          <p:cNvPr id="4"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5" name="Rectangle 5"/>
          <p:cNvSpPr>
            <a:spLocks noGrp="1" noChangeArrowheads="1"/>
          </p:cNvSpPr>
          <p:nvPr>
            <p:ph type="ftr" sz="quarter" idx="11"/>
          </p:nvPr>
        </p:nvSpPr>
        <p:spPr>
          <a:ln/>
        </p:spPr>
        <p:txBody>
          <a:bodyPr/>
          <a:lstStyle>
            <a:lvl1pPr>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2313449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5" name="Rectangle 5"/>
          <p:cNvSpPr>
            <a:spLocks noGrp="1" noChangeArrowheads="1"/>
          </p:cNvSpPr>
          <p:nvPr>
            <p:ph type="ftr" sz="quarter" idx="11"/>
          </p:nvPr>
        </p:nvSpPr>
        <p:spPr>
          <a:ln/>
        </p:spPr>
        <p:txBody>
          <a:bodyPr/>
          <a:lstStyle>
            <a:lvl1pPr>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1688681606"/>
      </p:ext>
    </p:extLst>
  </p:cSld>
  <p:clrMapOvr>
    <a:masterClrMapping/>
  </p:clrMapOvr>
  <p:extLst mod="1">
    <p:ext uri="{DCECCB84-F9BA-43D5-87BE-67443E8EF086}">
      <p15:sldGuideLst xmlns=""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68313" y="1412875"/>
            <a:ext cx="4260850" cy="47418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81563" y="1412875"/>
            <a:ext cx="4262437" cy="47418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6" name="Rectangle 5"/>
          <p:cNvSpPr>
            <a:spLocks noGrp="1" noChangeArrowheads="1"/>
          </p:cNvSpPr>
          <p:nvPr>
            <p:ph type="ftr" sz="quarter" idx="11"/>
          </p:nvPr>
        </p:nvSpPr>
        <p:spPr>
          <a:ln/>
        </p:spPr>
        <p:txBody>
          <a:bodyPr/>
          <a:lstStyle>
            <a:lvl1pPr>
              <a:defRPr/>
            </a:lvl1pPr>
          </a:lstStyle>
          <a:p>
            <a:endParaRPr lang="zh-CN" altLang="en-US"/>
          </a:p>
        </p:txBody>
      </p:sp>
      <p:sp>
        <p:nvSpPr>
          <p:cNvPr id="7"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2129982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8" name="Rectangle 5"/>
          <p:cNvSpPr>
            <a:spLocks noGrp="1" noChangeArrowheads="1"/>
          </p:cNvSpPr>
          <p:nvPr>
            <p:ph type="ftr" sz="quarter" idx="11"/>
          </p:nvPr>
        </p:nvSpPr>
        <p:spPr>
          <a:ln/>
        </p:spPr>
        <p:txBody>
          <a:bodyPr/>
          <a:lstStyle>
            <a:lvl1pPr>
              <a:defRPr/>
            </a:lvl1pPr>
          </a:lstStyle>
          <a:p>
            <a:endParaRPr lang="zh-CN" altLang="en-US"/>
          </a:p>
        </p:txBody>
      </p:sp>
      <p:sp>
        <p:nvSpPr>
          <p:cNvPr id="9"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1608744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4" name="Rectangle 5"/>
          <p:cNvSpPr>
            <a:spLocks noGrp="1" noChangeArrowheads="1"/>
          </p:cNvSpPr>
          <p:nvPr>
            <p:ph type="ftr" sz="quarter" idx="11"/>
          </p:nvPr>
        </p:nvSpPr>
        <p:spPr>
          <a:ln/>
        </p:spPr>
        <p:txBody>
          <a:bodyPr/>
          <a:lstStyle>
            <a:lvl1pPr>
              <a:defRPr/>
            </a:lvl1pPr>
          </a:lstStyle>
          <a:p>
            <a:endParaRPr lang="zh-CN" altLang="en-US"/>
          </a:p>
        </p:txBody>
      </p:sp>
      <p:sp>
        <p:nvSpPr>
          <p:cNvPr id="5"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1201768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fld id="{514EC448-6E74-4FF5-B7D0-991897511ED8}" type="datetimeFigureOut">
              <a:rPr lang="zh-CN" altLang="en-US" smtClean="0"/>
              <a:pPr/>
              <a:t>2016-4-5</a:t>
            </a:fld>
            <a:endParaRPr lang="zh-CN" altLang="en-US"/>
          </a:p>
        </p:txBody>
      </p:sp>
      <p:sp>
        <p:nvSpPr>
          <p:cNvPr id="4" name="页脚占位符 2"/>
          <p:cNvSpPr>
            <a:spLocks noGrp="1"/>
          </p:cNvSpPr>
          <p:nvPr>
            <p:ph type="ftr" sz="quarter" idx="11"/>
          </p:nvPr>
        </p:nvSpPr>
        <p:spPr/>
        <p:txBody>
          <a:bodyPr/>
          <a:lstStyle>
            <a:lvl1pPr>
              <a:defRPr/>
            </a:lvl1pPr>
          </a:lstStyle>
          <a:p>
            <a:endParaRPr lang="zh-CN" altLang="en-US"/>
          </a:p>
        </p:txBody>
      </p:sp>
      <p:sp>
        <p:nvSpPr>
          <p:cNvPr id="5" name="灯片编号占位符 3"/>
          <p:cNvSpPr>
            <a:spLocks noGrp="1"/>
          </p:cNvSpPr>
          <p:nvPr>
            <p:ph type="sldNum" sz="quarter" idx="12"/>
          </p:nvPr>
        </p:nvSpPr>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2466823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6" name="Rectangle 5"/>
          <p:cNvSpPr>
            <a:spLocks noGrp="1" noChangeArrowheads="1"/>
          </p:cNvSpPr>
          <p:nvPr>
            <p:ph type="ftr" sz="quarter" idx="11"/>
          </p:nvPr>
        </p:nvSpPr>
        <p:spPr>
          <a:ln/>
        </p:spPr>
        <p:txBody>
          <a:bodyPr/>
          <a:lstStyle>
            <a:lvl1pPr>
              <a:defRPr/>
            </a:lvl1pPr>
          </a:lstStyle>
          <a:p>
            <a:endParaRPr lang="zh-CN" altLang="en-US"/>
          </a:p>
        </p:txBody>
      </p:sp>
      <p:sp>
        <p:nvSpPr>
          <p:cNvPr id="7"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3846656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6" name="Rectangle 5"/>
          <p:cNvSpPr>
            <a:spLocks noGrp="1" noChangeArrowheads="1"/>
          </p:cNvSpPr>
          <p:nvPr>
            <p:ph type="ftr" sz="quarter" idx="11"/>
          </p:nvPr>
        </p:nvSpPr>
        <p:spPr>
          <a:ln/>
        </p:spPr>
        <p:txBody>
          <a:bodyPr/>
          <a:lstStyle>
            <a:lvl1pPr>
              <a:defRPr/>
            </a:lvl1pPr>
          </a:lstStyle>
          <a:p>
            <a:endParaRPr lang="zh-CN" altLang="en-US"/>
          </a:p>
        </p:txBody>
      </p:sp>
      <p:sp>
        <p:nvSpPr>
          <p:cNvPr id="7"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309182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5" name="Rectangle 5"/>
          <p:cNvSpPr>
            <a:spLocks noGrp="1" noChangeArrowheads="1"/>
          </p:cNvSpPr>
          <p:nvPr>
            <p:ph type="ftr" sz="quarter" idx="11"/>
          </p:nvPr>
        </p:nvSpPr>
        <p:spPr>
          <a:ln/>
        </p:spPr>
        <p:txBody>
          <a:bodyPr/>
          <a:lstStyle>
            <a:lvl1pPr>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3930267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83425" y="476250"/>
            <a:ext cx="2203450" cy="56784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3" y="476250"/>
            <a:ext cx="6462712" cy="56784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fld id="{514EC448-6E74-4FF5-B7D0-991897511ED8}" type="datetimeFigureOut">
              <a:rPr lang="zh-CN" altLang="en-US" smtClean="0"/>
              <a:pPr/>
              <a:t>2016-4-5</a:t>
            </a:fld>
            <a:endParaRPr lang="zh-CN" altLang="en-US"/>
          </a:p>
        </p:txBody>
      </p:sp>
      <p:sp>
        <p:nvSpPr>
          <p:cNvPr id="5" name="Rectangle 5"/>
          <p:cNvSpPr>
            <a:spLocks noGrp="1" noChangeArrowheads="1"/>
          </p:cNvSpPr>
          <p:nvPr>
            <p:ph type="ftr" sz="quarter" idx="11"/>
          </p:nvPr>
        </p:nvSpPr>
        <p:spPr>
          <a:ln/>
        </p:spPr>
        <p:txBody>
          <a:bodyPr/>
          <a:lstStyle>
            <a:lvl1pPr>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3070577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3"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027" name="Rectangle 2"/>
          <p:cNvSpPr>
            <a:spLocks noGrp="1" noChangeArrowheads="1"/>
          </p:cNvSpPr>
          <p:nvPr>
            <p:ph type="title"/>
          </p:nvPr>
        </p:nvSpPr>
        <p:spPr bwMode="auto">
          <a:xfrm>
            <a:off x="1425847" y="191578"/>
            <a:ext cx="7260953" cy="71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dirty="0" smtClean="0"/>
              <a:t>单击此处编辑母版标题样式</a:t>
            </a:r>
          </a:p>
        </p:txBody>
      </p:sp>
      <p:sp>
        <p:nvSpPr>
          <p:cNvPr id="1028" name="Rectangle 3"/>
          <p:cNvSpPr>
            <a:spLocks noGrp="1" noChangeArrowheads="1"/>
          </p:cNvSpPr>
          <p:nvPr>
            <p:ph type="body" idx="1"/>
          </p:nvPr>
        </p:nvSpPr>
        <p:spPr bwMode="auto">
          <a:xfrm>
            <a:off x="468313" y="1412875"/>
            <a:ext cx="8218487" cy="47418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fld id="{514EC448-6E74-4FF5-B7D0-991897511ED8}" type="datetimeFigureOut">
              <a:rPr lang="zh-CN" altLang="en-US" smtClean="0"/>
              <a:pPr/>
              <a:t>2016-4-5</a:t>
            </a:fld>
            <a:endParaRPr lang="zh-CN"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zh-CN"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ADEC8FD4-F142-4397-B49A-38C6F3D2941A}" type="slidenum">
              <a:rPr lang="zh-CN" altLang="en-US" smtClean="0"/>
              <a:pPr/>
              <a:t>‹#›</a:t>
            </a:fld>
            <a:endParaRPr lang="zh-CN" altLang="en-US"/>
          </a:p>
        </p:txBody>
      </p:sp>
    </p:spTree>
    <p:extLst>
      <p:ext uri="{BB962C8B-B14F-4D97-AF65-F5344CB8AC3E}">
        <p14:creationId xmlns="" xmlns:p14="http://schemas.microsoft.com/office/powerpoint/2010/main" val="4046254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2800" kern="1200">
          <a:solidFill>
            <a:schemeClr val="accent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p:titleStyle>
    <p:bodyStyle>
      <a:lvl1pPr marL="342900" indent="-257175" algn="l" rtl="0" eaLnBrk="1" fontAlgn="base" hangingPunct="1">
        <a:spcBef>
          <a:spcPts val="1800"/>
        </a:spcBef>
        <a:spcAft>
          <a:spcPct val="0"/>
        </a:spcAft>
        <a:buClr>
          <a:schemeClr val="accent1"/>
        </a:buClr>
        <a:buChar char="•"/>
        <a:defRPr sz="2000" kern="1200">
          <a:solidFill>
            <a:schemeClr val="accent1"/>
          </a:solidFill>
          <a:latin typeface="+mn-lt"/>
          <a:ea typeface="+mn-ea"/>
          <a:cs typeface="+mn-cs"/>
        </a:defRPr>
      </a:lvl1pPr>
      <a:lvl2pPr marL="357188" algn="l" rtl="0" eaLnBrk="1" fontAlgn="base" hangingPunct="1">
        <a:lnSpc>
          <a:spcPct val="120000"/>
        </a:lnSpc>
        <a:spcBef>
          <a:spcPct val="20000"/>
        </a:spcBef>
        <a:spcAft>
          <a:spcPct val="0"/>
        </a:spcAft>
        <a:defRPr sz="1800" kern="1200">
          <a:solidFill>
            <a:schemeClr val="bg1">
              <a:lumMod val="50000"/>
            </a:schemeClr>
          </a:solidFill>
          <a:latin typeface="+mn-lt"/>
          <a:ea typeface="+mn-ea"/>
          <a:cs typeface="+mn-cs"/>
        </a:defRPr>
      </a:lvl2pPr>
      <a:lvl3pPr marL="1143000" indent="-228600" algn="l" rtl="0" eaLnBrk="1" fontAlgn="base" hangingPunct="1">
        <a:spcBef>
          <a:spcPct val="20000"/>
        </a:spcBef>
        <a:spcAft>
          <a:spcPct val="0"/>
        </a:spcAft>
        <a:buChar char="•"/>
        <a:defRPr sz="1400" kern="1200">
          <a:solidFill>
            <a:srgbClr val="4D4D4D"/>
          </a:solidFill>
          <a:latin typeface="+mn-lt"/>
          <a:ea typeface="+mn-ea"/>
          <a:cs typeface="+mn-cs"/>
        </a:defRPr>
      </a:lvl3pPr>
      <a:lvl4pPr marL="1600200" indent="-228600" algn="l" rtl="0" eaLnBrk="1" fontAlgn="base" hangingPunct="1">
        <a:spcBef>
          <a:spcPct val="20000"/>
        </a:spcBef>
        <a:spcAft>
          <a:spcPct val="0"/>
        </a:spcAft>
        <a:buChar char="–"/>
        <a:defRPr sz="1200" kern="1200">
          <a:solidFill>
            <a:srgbClr val="4D4D4D"/>
          </a:solidFill>
          <a:latin typeface="+mn-lt"/>
          <a:ea typeface="+mn-ea"/>
          <a:cs typeface="+mn-cs"/>
        </a:defRPr>
      </a:lvl4pPr>
      <a:lvl5pPr marL="2057400" indent="-228600" algn="l" rtl="0" eaLnBrk="1" fontAlgn="base" hangingPunct="1">
        <a:spcBef>
          <a:spcPct val="20000"/>
        </a:spcBef>
        <a:spcAft>
          <a:spcPct val="0"/>
        </a:spcAft>
        <a:buChar char="»"/>
        <a:defRPr sz="12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 Target="slide5.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 Target="slide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7.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patentcloud.com/" TargetMode="External"/><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hyperlink" Target="http://www.patentcloud.com/" TargetMode="External"/><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baidu.com/s?wd=%E5%8F%B0%E6%B9%BE%E9%80%89%E4%B8%BE&amp;tn=44039180_cpr&amp;fenlei=mv6quAkxTZn0IZRqIHckPjm4nH00T1dBnWcvrjnzmyDLnhwBP19W0ZwV5Hcvrjm3rH6sPfKWUMw85HfYnjn4nH6sgvPsT6KdThsqpZwYTjCEQLGCpyw9Uz4Bmy-bIi4WUvYETgN-TLwGUv3EPWmzP1mdn16"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 Target="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b="1" dirty="0" smtClean="0"/>
              <a:t>专利风险管理</a:t>
            </a:r>
            <a:endParaRPr lang="zh-CN" altLang="en-US" b="1" dirty="0"/>
          </a:p>
        </p:txBody>
      </p:sp>
      <p:sp>
        <p:nvSpPr>
          <p:cNvPr id="3" name="副标题 2"/>
          <p:cNvSpPr>
            <a:spLocks noGrp="1"/>
          </p:cNvSpPr>
          <p:nvPr>
            <p:ph type="subTitle" idx="1"/>
          </p:nvPr>
        </p:nvSpPr>
        <p:spPr/>
        <p:txBody>
          <a:bodyPr/>
          <a:lstStyle/>
          <a:p>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MH_Others_1"/>
          <p:cNvSpPr/>
          <p:nvPr>
            <p:custDataLst>
              <p:tags r:id="rId2"/>
            </p:custDataLst>
          </p:nvPr>
        </p:nvSpPr>
        <p:spPr>
          <a:xfrm>
            <a:off x="2114884" y="2432418"/>
            <a:ext cx="2044489" cy="204448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 name="MH_Others_2"/>
          <p:cNvSpPr/>
          <p:nvPr>
            <p:custDataLst>
              <p:tags r:id="rId3"/>
            </p:custDataLst>
          </p:nvPr>
        </p:nvSpPr>
        <p:spPr>
          <a:xfrm>
            <a:off x="1298726" y="1609004"/>
            <a:ext cx="3721899" cy="3721898"/>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MH_Others_3"/>
          <p:cNvSpPr/>
          <p:nvPr>
            <p:custDataLst>
              <p:tags r:id="rId4"/>
            </p:custDataLst>
          </p:nvPr>
        </p:nvSpPr>
        <p:spPr>
          <a:xfrm>
            <a:off x="2256459" y="2592230"/>
            <a:ext cx="1744466" cy="174446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r>
              <a:rPr lang="zh-CN" altLang="en-US" sz="4400">
                <a:solidFill>
                  <a:srgbClr val="FFFFFF"/>
                </a:solidFill>
                <a:latin typeface="微软雅黑" panose="020B0503020204020204" pitchFamily="34" charset="-122"/>
                <a:ea typeface="微软雅黑" panose="020B0503020204020204" pitchFamily="34" charset="-122"/>
              </a:rPr>
              <a:t>目录</a:t>
            </a:r>
            <a:endParaRPr lang="en-US" altLang="zh-CN" sz="4400">
              <a:solidFill>
                <a:srgbClr val="FFFFFF"/>
              </a:solidFill>
              <a:latin typeface="微软雅黑" panose="020B0503020204020204" pitchFamily="34" charset="-122"/>
              <a:ea typeface="微软雅黑" panose="020B0503020204020204" pitchFamily="34" charset="-122"/>
            </a:endParaRPr>
          </a:p>
          <a:p>
            <a:pPr lvl="0" algn="ctr"/>
            <a:r>
              <a:rPr lang="en-US" altLang="zh-CN" sz="1400">
                <a:solidFill>
                  <a:srgbClr val="FFFFFF"/>
                </a:solidFill>
                <a:latin typeface="微软雅黑" panose="020B0503020204020204" pitchFamily="34" charset="-122"/>
                <a:ea typeface="微软雅黑" panose="020B0503020204020204" pitchFamily="34" charset="-122"/>
              </a:rPr>
              <a:t>CONTENTS</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7" name="MH_Entry_1">
            <a:hlinkClick r:id="rId12" action="ppaction://hlinksldjump"/>
          </p:cNvPr>
          <p:cNvSpPr>
            <a:spLocks noChangeArrowheads="1"/>
          </p:cNvSpPr>
          <p:nvPr>
            <p:custDataLst>
              <p:tags r:id="rId5"/>
            </p:custDataLst>
          </p:nvPr>
        </p:nvSpPr>
        <p:spPr bwMode="auto">
          <a:xfrm>
            <a:off x="4585878" y="1333500"/>
            <a:ext cx="3579320" cy="7675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2400" b="1" dirty="0" smtClean="0">
                <a:solidFill>
                  <a:schemeClr val="tx2">
                    <a:lumMod val="50000"/>
                  </a:schemeClr>
                </a:solidFill>
                <a:latin typeface="+mn-lt"/>
                <a:ea typeface="+mn-ea"/>
              </a:rPr>
              <a:t>专利风险管理的效益</a:t>
            </a:r>
            <a:endParaRPr lang="zh-CN" altLang="en-US" sz="2400" b="1" dirty="0">
              <a:solidFill>
                <a:schemeClr val="tx2">
                  <a:lumMod val="50000"/>
                </a:schemeClr>
              </a:solidFill>
              <a:latin typeface="+mn-lt"/>
              <a:ea typeface="+mn-ea"/>
            </a:endParaRPr>
          </a:p>
        </p:txBody>
      </p:sp>
      <p:sp>
        <p:nvSpPr>
          <p:cNvPr id="8" name="MH_Entry_2">
            <a:hlinkClick r:id="rId13" action="ppaction://hlinksldjump"/>
          </p:cNvPr>
          <p:cNvSpPr>
            <a:spLocks noChangeArrowheads="1"/>
          </p:cNvSpPr>
          <p:nvPr>
            <p:custDataLst>
              <p:tags r:id="rId6"/>
            </p:custDataLst>
          </p:nvPr>
        </p:nvSpPr>
        <p:spPr bwMode="auto">
          <a:xfrm>
            <a:off x="5401625" y="2413218"/>
            <a:ext cx="2983745" cy="7675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2400" b="1" dirty="0" smtClean="0">
                <a:solidFill>
                  <a:schemeClr val="tx2">
                    <a:lumMod val="50000"/>
                  </a:schemeClr>
                </a:solidFill>
                <a:latin typeface="+mn-lt"/>
                <a:ea typeface="+mn-ea"/>
              </a:rPr>
              <a:t>专利风险管理的思维</a:t>
            </a:r>
            <a:endParaRPr lang="zh-CN" altLang="en-US" sz="2400" b="1" dirty="0">
              <a:solidFill>
                <a:schemeClr val="tx2">
                  <a:lumMod val="50000"/>
                </a:schemeClr>
              </a:solidFill>
              <a:latin typeface="+mn-lt"/>
              <a:ea typeface="+mn-ea"/>
            </a:endParaRPr>
          </a:p>
        </p:txBody>
      </p:sp>
      <p:sp>
        <p:nvSpPr>
          <p:cNvPr id="19" name="MH_Entry_3">
            <a:hlinkClick r:id="rId14" action="ppaction://hlinksldjump"/>
          </p:cNvPr>
          <p:cNvSpPr>
            <a:spLocks noChangeArrowheads="1"/>
          </p:cNvSpPr>
          <p:nvPr>
            <p:custDataLst>
              <p:tags r:id="rId7"/>
            </p:custDataLst>
          </p:nvPr>
        </p:nvSpPr>
        <p:spPr bwMode="auto">
          <a:xfrm>
            <a:off x="5425788" y="3696684"/>
            <a:ext cx="3013362" cy="7675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2400" b="1" dirty="0" smtClean="0">
                <a:solidFill>
                  <a:schemeClr val="tx2">
                    <a:lumMod val="50000"/>
                  </a:schemeClr>
                </a:solidFill>
                <a:latin typeface="+mn-lt"/>
                <a:ea typeface="+mn-ea"/>
              </a:rPr>
              <a:t>专利风险管理的机制</a:t>
            </a:r>
            <a:endParaRPr lang="zh-CN" altLang="en-US" sz="2400" b="1" dirty="0">
              <a:solidFill>
                <a:schemeClr val="tx2">
                  <a:lumMod val="50000"/>
                </a:schemeClr>
              </a:solidFill>
              <a:latin typeface="+mn-lt"/>
              <a:ea typeface="+mn-ea"/>
            </a:endParaRPr>
          </a:p>
        </p:txBody>
      </p:sp>
      <p:sp>
        <p:nvSpPr>
          <p:cNvPr id="15" name="MH_Number_1">
            <a:hlinkClick r:id="rId12" action="ppaction://hlinksldjump"/>
          </p:cNvPr>
          <p:cNvSpPr/>
          <p:nvPr>
            <p:custDataLst>
              <p:tags r:id="rId8"/>
            </p:custDataLst>
          </p:nvPr>
        </p:nvSpPr>
        <p:spPr>
          <a:xfrm>
            <a:off x="3835667" y="1575324"/>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smtClean="0">
                <a:solidFill>
                  <a:srgbClr val="FFFFFF"/>
                </a:solidFill>
                <a:cs typeface="Arial Unicode MS" panose="020B0604020202020204" pitchFamily="34" charset="-122"/>
              </a:rPr>
              <a:t>1</a:t>
            </a:r>
            <a:endParaRPr lang="zh-CN" altLang="en-US" sz="2400" dirty="0">
              <a:solidFill>
                <a:srgbClr val="FFFFFF"/>
              </a:solidFill>
              <a:cs typeface="Arial Unicode MS" panose="020B0604020202020204" pitchFamily="34" charset="-122"/>
            </a:endParaRPr>
          </a:p>
        </p:txBody>
      </p:sp>
      <p:sp>
        <p:nvSpPr>
          <p:cNvPr id="17" name="MH_Number_2">
            <a:hlinkClick r:id="rId13" action="ppaction://hlinksldjump"/>
          </p:cNvPr>
          <p:cNvSpPr/>
          <p:nvPr>
            <p:custDataLst>
              <p:tags r:id="rId9"/>
            </p:custDataLst>
          </p:nvPr>
        </p:nvSpPr>
        <p:spPr>
          <a:xfrm>
            <a:off x="4662078" y="2526002"/>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cs typeface="Arial Unicode MS" panose="020B0604020202020204" pitchFamily="34" charset="-122"/>
              </a:rPr>
              <a:t>2</a:t>
            </a:r>
            <a:endParaRPr lang="zh-CN" altLang="en-US" sz="2400" dirty="0">
              <a:solidFill>
                <a:srgbClr val="FFFFFF"/>
              </a:solidFill>
              <a:cs typeface="Arial Unicode MS" panose="020B0604020202020204" pitchFamily="34" charset="-122"/>
            </a:endParaRPr>
          </a:p>
        </p:txBody>
      </p:sp>
      <p:sp>
        <p:nvSpPr>
          <p:cNvPr id="21" name="MH_Number_3">
            <a:hlinkClick r:id="rId14" action="ppaction://hlinksldjump"/>
          </p:cNvPr>
          <p:cNvSpPr/>
          <p:nvPr>
            <p:custDataLst>
              <p:tags r:id="rId10"/>
            </p:custDataLst>
          </p:nvPr>
        </p:nvSpPr>
        <p:spPr>
          <a:xfrm>
            <a:off x="4684062" y="3785470"/>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cs typeface="Arial Unicode MS" panose="020B0604020202020204" pitchFamily="34" charset="-122"/>
              </a:rPr>
              <a:t>3</a:t>
            </a:r>
            <a:endParaRPr lang="zh-CN" altLang="en-US" sz="2400" dirty="0">
              <a:solidFill>
                <a:srgbClr val="FFFFFF"/>
              </a:solidFill>
              <a:cs typeface="Arial Unicode MS" panose="020B0604020202020204" pitchFamily="34" charset="-122"/>
            </a:endParaRPr>
          </a:p>
        </p:txBody>
      </p:sp>
    </p:spTree>
    <p:custDataLst>
      <p:tags r:id="rId1"/>
    </p:custDataLst>
    <p:extLst>
      <p:ext uri="{BB962C8B-B14F-4D97-AF65-F5344CB8AC3E}">
        <p14:creationId xmlns="" xmlns:p14="http://schemas.microsoft.com/office/powerpoint/2010/main" val="436451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专利风险管理的效益</a:t>
            </a:r>
            <a:endParaRPr lang="zh-CN" altLang="en-US" dirty="0"/>
          </a:p>
        </p:txBody>
      </p:sp>
      <p:sp>
        <p:nvSpPr>
          <p:cNvPr id="3" name="内容占位符 2"/>
          <p:cNvSpPr>
            <a:spLocks noGrp="1"/>
          </p:cNvSpPr>
          <p:nvPr>
            <p:ph idx="1"/>
          </p:nvPr>
        </p:nvSpPr>
        <p:spPr/>
        <p:txBody>
          <a:bodyPr/>
          <a:lstStyle/>
          <a:p>
            <a:r>
              <a:rPr lang="zh-CN" altLang="en-US" dirty="0" smtClean="0">
                <a:solidFill>
                  <a:schemeClr val="tx2">
                    <a:lumMod val="50000"/>
                  </a:schemeClr>
                </a:solidFill>
                <a:latin typeface="宋体" pitchFamily="2" charset="-122"/>
                <a:ea typeface="宋体" pitchFamily="2" charset="-122"/>
              </a:rPr>
              <a:t>专利风险普遍存在于企业的各种行为中，为了有效址减少专利风险的发生和损失，需要开展专利风险的管理工作。通过一系列管理思路、流程和措施的介绍，希望能帮助企业建立起变被动防御为主动预防、改变全人工反应为设计自动反应流程和应对方案，变风险纯专利定性分析到相对定量分析、变单点关注到多方面保障的专利风险管理体系。</a:t>
            </a:r>
          </a:p>
          <a:p>
            <a:endParaRPr lang="en-US" altLang="zh-CN" dirty="0" smtClean="0"/>
          </a:p>
          <a:p>
            <a:r>
              <a:rPr lang="zh-CN" altLang="en-US" dirty="0" smtClean="0"/>
              <a:t>效益：不仅可以发挥花小钱扫雷的风险预防效果而且还可以避免花大钱打仗的负面巨大代价，</a:t>
            </a:r>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专利风险管理机制欠缺的原因</a:t>
            </a:r>
            <a:endParaRPr lang="zh-CN" altLang="en-US" dirty="0"/>
          </a:p>
        </p:txBody>
      </p:sp>
      <p:sp>
        <p:nvSpPr>
          <p:cNvPr id="7" name="任意多边形 6"/>
          <p:cNvSpPr/>
          <p:nvPr/>
        </p:nvSpPr>
        <p:spPr>
          <a:xfrm>
            <a:off x="899592" y="836712"/>
            <a:ext cx="3675074" cy="2620425"/>
          </a:xfrm>
          <a:custGeom>
            <a:avLst/>
            <a:gdLst>
              <a:gd name="connsiteX0" fmla="*/ 0 w 1849326"/>
              <a:gd name="connsiteY0" fmla="*/ 308227 h 1849326"/>
              <a:gd name="connsiteX1" fmla="*/ 90278 w 1849326"/>
              <a:gd name="connsiteY1" fmla="*/ 90278 h 1849326"/>
              <a:gd name="connsiteX2" fmla="*/ 308228 w 1849326"/>
              <a:gd name="connsiteY2" fmla="*/ 1 h 1849326"/>
              <a:gd name="connsiteX3" fmla="*/ 1541099 w 1849326"/>
              <a:gd name="connsiteY3" fmla="*/ 0 h 1849326"/>
              <a:gd name="connsiteX4" fmla="*/ 1759048 w 1849326"/>
              <a:gd name="connsiteY4" fmla="*/ 90278 h 1849326"/>
              <a:gd name="connsiteX5" fmla="*/ 1849325 w 1849326"/>
              <a:gd name="connsiteY5" fmla="*/ 308228 h 1849326"/>
              <a:gd name="connsiteX6" fmla="*/ 1849326 w 1849326"/>
              <a:gd name="connsiteY6" fmla="*/ 1541099 h 1849326"/>
              <a:gd name="connsiteX7" fmla="*/ 1759048 w 1849326"/>
              <a:gd name="connsiteY7" fmla="*/ 1759048 h 1849326"/>
              <a:gd name="connsiteX8" fmla="*/ 1541098 w 1849326"/>
              <a:gd name="connsiteY8" fmla="*/ 1849326 h 1849326"/>
              <a:gd name="connsiteX9" fmla="*/ 308227 w 1849326"/>
              <a:gd name="connsiteY9" fmla="*/ 1849326 h 1849326"/>
              <a:gd name="connsiteX10" fmla="*/ 90278 w 1849326"/>
              <a:gd name="connsiteY10" fmla="*/ 1759048 h 1849326"/>
              <a:gd name="connsiteX11" fmla="*/ 1 w 1849326"/>
              <a:gd name="connsiteY11" fmla="*/ 1541098 h 1849326"/>
              <a:gd name="connsiteX12" fmla="*/ 0 w 1849326"/>
              <a:gd name="connsiteY12" fmla="*/ 308227 h 18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9326" h="1849326">
                <a:moveTo>
                  <a:pt x="0" y="308227"/>
                </a:moveTo>
                <a:cubicBezTo>
                  <a:pt x="0" y="226480"/>
                  <a:pt x="32474" y="148081"/>
                  <a:pt x="90278" y="90278"/>
                </a:cubicBezTo>
                <a:cubicBezTo>
                  <a:pt x="148082" y="32474"/>
                  <a:pt x="226481" y="1"/>
                  <a:pt x="308228" y="1"/>
                </a:cubicBezTo>
                <a:lnTo>
                  <a:pt x="1541099" y="0"/>
                </a:lnTo>
                <a:cubicBezTo>
                  <a:pt x="1622846" y="0"/>
                  <a:pt x="1701245" y="32474"/>
                  <a:pt x="1759048" y="90278"/>
                </a:cubicBezTo>
                <a:cubicBezTo>
                  <a:pt x="1816852" y="148082"/>
                  <a:pt x="1849325" y="226481"/>
                  <a:pt x="1849325" y="308228"/>
                </a:cubicBezTo>
                <a:cubicBezTo>
                  <a:pt x="1849325" y="719185"/>
                  <a:pt x="1849326" y="1130142"/>
                  <a:pt x="1849326" y="1541099"/>
                </a:cubicBezTo>
                <a:cubicBezTo>
                  <a:pt x="1849326" y="1622846"/>
                  <a:pt x="1816852" y="1701245"/>
                  <a:pt x="1759048" y="1759048"/>
                </a:cubicBezTo>
                <a:cubicBezTo>
                  <a:pt x="1701244" y="1816852"/>
                  <a:pt x="1622845" y="1849326"/>
                  <a:pt x="1541098" y="1849326"/>
                </a:cubicBezTo>
                <a:lnTo>
                  <a:pt x="308227" y="1849326"/>
                </a:lnTo>
                <a:cubicBezTo>
                  <a:pt x="226480" y="1849326"/>
                  <a:pt x="148081" y="1816852"/>
                  <a:pt x="90278" y="1759048"/>
                </a:cubicBezTo>
                <a:cubicBezTo>
                  <a:pt x="32474" y="1701244"/>
                  <a:pt x="0" y="1622845"/>
                  <a:pt x="1" y="1541098"/>
                </a:cubicBezTo>
                <a:cubicBezTo>
                  <a:pt x="1" y="1130141"/>
                  <a:pt x="0" y="719184"/>
                  <a:pt x="0" y="308227"/>
                </a:cubicBezTo>
                <a:close/>
              </a:path>
            </a:pathLst>
          </a:custGeom>
          <a:solidFill>
            <a:schemeClr val="bg1"/>
          </a:solidFill>
          <a:ln w="12700">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377" tIns="128377" rIns="128377" bIns="128377" numCol="1" spcCol="1270" anchor="ctr" anchorCtr="0">
            <a:noAutofit/>
          </a:bodyPr>
          <a:lstStyle/>
          <a:p>
            <a:pPr lvl="0" algn="ctr" defTabSz="444500" rtl="0">
              <a:lnSpc>
                <a:spcPct val="90000"/>
              </a:lnSpc>
              <a:spcBef>
                <a:spcPct val="0"/>
              </a:spcBef>
              <a:spcAft>
                <a:spcPct val="35000"/>
              </a:spcAft>
            </a:pPr>
            <a:r>
              <a:rPr lang="zh-CN" b="1" kern="1200" dirty="0" smtClean="0">
                <a:solidFill>
                  <a:schemeClr val="tx2">
                    <a:lumMod val="50000"/>
                  </a:schemeClr>
                </a:solidFill>
              </a:rPr>
              <a:t>主观上</a:t>
            </a:r>
            <a:r>
              <a:rPr lang="zh-CN" sz="2400" b="1" kern="1200" dirty="0" smtClean="0">
                <a:solidFill>
                  <a:schemeClr val="tx2"/>
                </a:solidFill>
              </a:rPr>
              <a:t>心存侥幸</a:t>
            </a:r>
            <a:r>
              <a:rPr lang="zh-CN" b="1" kern="1200" dirty="0" smtClean="0">
                <a:solidFill>
                  <a:schemeClr val="tx2">
                    <a:lumMod val="50000"/>
                  </a:schemeClr>
                </a:solidFill>
              </a:rPr>
              <a:t>者居多，大多数认为不会这么“衰”，自己会碰到专利侵权诉讼或者被追索巨额许可费，或者虚应故事，表面玩玩不具优质的专利申请数量而已</a:t>
            </a:r>
            <a:endParaRPr lang="en-US" b="1" kern="1200" dirty="0">
              <a:solidFill>
                <a:schemeClr val="tx2">
                  <a:lumMod val="50000"/>
                </a:schemeClr>
              </a:solidFill>
            </a:endParaRPr>
          </a:p>
        </p:txBody>
      </p:sp>
      <p:sp>
        <p:nvSpPr>
          <p:cNvPr id="8" name="任意多边形 7"/>
          <p:cNvSpPr/>
          <p:nvPr/>
        </p:nvSpPr>
        <p:spPr>
          <a:xfrm>
            <a:off x="4857366" y="836712"/>
            <a:ext cx="3675074" cy="2620425"/>
          </a:xfrm>
          <a:custGeom>
            <a:avLst/>
            <a:gdLst>
              <a:gd name="connsiteX0" fmla="*/ 0 w 1849326"/>
              <a:gd name="connsiteY0" fmla="*/ 308227 h 1849326"/>
              <a:gd name="connsiteX1" fmla="*/ 90278 w 1849326"/>
              <a:gd name="connsiteY1" fmla="*/ 90278 h 1849326"/>
              <a:gd name="connsiteX2" fmla="*/ 308228 w 1849326"/>
              <a:gd name="connsiteY2" fmla="*/ 1 h 1849326"/>
              <a:gd name="connsiteX3" fmla="*/ 1541099 w 1849326"/>
              <a:gd name="connsiteY3" fmla="*/ 0 h 1849326"/>
              <a:gd name="connsiteX4" fmla="*/ 1759048 w 1849326"/>
              <a:gd name="connsiteY4" fmla="*/ 90278 h 1849326"/>
              <a:gd name="connsiteX5" fmla="*/ 1849325 w 1849326"/>
              <a:gd name="connsiteY5" fmla="*/ 308228 h 1849326"/>
              <a:gd name="connsiteX6" fmla="*/ 1849326 w 1849326"/>
              <a:gd name="connsiteY6" fmla="*/ 1541099 h 1849326"/>
              <a:gd name="connsiteX7" fmla="*/ 1759048 w 1849326"/>
              <a:gd name="connsiteY7" fmla="*/ 1759048 h 1849326"/>
              <a:gd name="connsiteX8" fmla="*/ 1541098 w 1849326"/>
              <a:gd name="connsiteY8" fmla="*/ 1849326 h 1849326"/>
              <a:gd name="connsiteX9" fmla="*/ 308227 w 1849326"/>
              <a:gd name="connsiteY9" fmla="*/ 1849326 h 1849326"/>
              <a:gd name="connsiteX10" fmla="*/ 90278 w 1849326"/>
              <a:gd name="connsiteY10" fmla="*/ 1759048 h 1849326"/>
              <a:gd name="connsiteX11" fmla="*/ 1 w 1849326"/>
              <a:gd name="connsiteY11" fmla="*/ 1541098 h 1849326"/>
              <a:gd name="connsiteX12" fmla="*/ 0 w 1849326"/>
              <a:gd name="connsiteY12" fmla="*/ 308227 h 18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9326" h="1849326">
                <a:moveTo>
                  <a:pt x="0" y="308227"/>
                </a:moveTo>
                <a:cubicBezTo>
                  <a:pt x="0" y="226480"/>
                  <a:pt x="32474" y="148081"/>
                  <a:pt x="90278" y="90278"/>
                </a:cubicBezTo>
                <a:cubicBezTo>
                  <a:pt x="148082" y="32474"/>
                  <a:pt x="226481" y="1"/>
                  <a:pt x="308228" y="1"/>
                </a:cubicBezTo>
                <a:lnTo>
                  <a:pt x="1541099" y="0"/>
                </a:lnTo>
                <a:cubicBezTo>
                  <a:pt x="1622846" y="0"/>
                  <a:pt x="1701245" y="32474"/>
                  <a:pt x="1759048" y="90278"/>
                </a:cubicBezTo>
                <a:cubicBezTo>
                  <a:pt x="1816852" y="148082"/>
                  <a:pt x="1849325" y="226481"/>
                  <a:pt x="1849325" y="308228"/>
                </a:cubicBezTo>
                <a:cubicBezTo>
                  <a:pt x="1849325" y="719185"/>
                  <a:pt x="1849326" y="1130142"/>
                  <a:pt x="1849326" y="1541099"/>
                </a:cubicBezTo>
                <a:cubicBezTo>
                  <a:pt x="1849326" y="1622846"/>
                  <a:pt x="1816852" y="1701245"/>
                  <a:pt x="1759048" y="1759048"/>
                </a:cubicBezTo>
                <a:cubicBezTo>
                  <a:pt x="1701244" y="1816852"/>
                  <a:pt x="1622845" y="1849326"/>
                  <a:pt x="1541098" y="1849326"/>
                </a:cubicBezTo>
                <a:lnTo>
                  <a:pt x="308227" y="1849326"/>
                </a:lnTo>
                <a:cubicBezTo>
                  <a:pt x="226480" y="1849326"/>
                  <a:pt x="148081" y="1816852"/>
                  <a:pt x="90278" y="1759048"/>
                </a:cubicBezTo>
                <a:cubicBezTo>
                  <a:pt x="32474" y="1701244"/>
                  <a:pt x="0" y="1622845"/>
                  <a:pt x="1" y="1541098"/>
                </a:cubicBezTo>
                <a:cubicBezTo>
                  <a:pt x="1" y="1130141"/>
                  <a:pt x="0" y="719184"/>
                  <a:pt x="0" y="308227"/>
                </a:cubicBezTo>
                <a:close/>
              </a:path>
            </a:pathLst>
          </a:custGeom>
          <a:solidFill>
            <a:schemeClr val="bg1"/>
          </a:solidFill>
          <a:ln>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377" tIns="128377" rIns="128377" bIns="128377" numCol="1" spcCol="1270" anchor="ctr" anchorCtr="0">
            <a:noAutofit/>
          </a:bodyPr>
          <a:lstStyle/>
          <a:p>
            <a:pPr lvl="0" algn="ctr" defTabSz="444500" rtl="0">
              <a:lnSpc>
                <a:spcPct val="90000"/>
              </a:lnSpc>
              <a:spcBef>
                <a:spcPct val="0"/>
              </a:spcBef>
              <a:spcAft>
                <a:spcPct val="35000"/>
              </a:spcAft>
            </a:pPr>
            <a:r>
              <a:rPr lang="zh-CN" b="1" dirty="0" smtClean="0">
                <a:solidFill>
                  <a:schemeClr val="tx2">
                    <a:lumMod val="50000"/>
                  </a:schemeClr>
                </a:solidFill>
              </a:rPr>
              <a:t>压根对知识经济时代所面临的专利是充分且必要的元素及其各类</a:t>
            </a:r>
            <a:r>
              <a:rPr lang="zh-CN" sz="2400" b="1" dirty="0" smtClean="0">
                <a:solidFill>
                  <a:schemeClr val="tx1"/>
                </a:solidFill>
              </a:rPr>
              <a:t>风险一知半解</a:t>
            </a:r>
            <a:r>
              <a:rPr lang="zh-CN" b="1" dirty="0" smtClean="0">
                <a:solidFill>
                  <a:schemeClr val="tx2">
                    <a:lumMod val="50000"/>
                  </a:schemeClr>
                </a:solidFill>
              </a:rPr>
              <a:t>或者一无所知，甚至因所需的专业信息提供不足而不了解，因而不愿意投入理解专利竞争元素的全貌，或者也不了解知识产权对其商业模式的创新与设计起到积极作用</a:t>
            </a:r>
            <a:endParaRPr lang="en-US" b="1" dirty="0" smtClean="0">
              <a:solidFill>
                <a:schemeClr val="tx2">
                  <a:lumMod val="50000"/>
                </a:schemeClr>
              </a:solidFill>
            </a:endParaRPr>
          </a:p>
        </p:txBody>
      </p:sp>
      <p:sp>
        <p:nvSpPr>
          <p:cNvPr id="9" name="任意多边形 8"/>
          <p:cNvSpPr/>
          <p:nvPr/>
        </p:nvSpPr>
        <p:spPr>
          <a:xfrm>
            <a:off x="899592" y="3658710"/>
            <a:ext cx="3675074" cy="2620425"/>
          </a:xfrm>
          <a:custGeom>
            <a:avLst/>
            <a:gdLst>
              <a:gd name="connsiteX0" fmla="*/ 0 w 1849326"/>
              <a:gd name="connsiteY0" fmla="*/ 308227 h 1849326"/>
              <a:gd name="connsiteX1" fmla="*/ 90278 w 1849326"/>
              <a:gd name="connsiteY1" fmla="*/ 90278 h 1849326"/>
              <a:gd name="connsiteX2" fmla="*/ 308228 w 1849326"/>
              <a:gd name="connsiteY2" fmla="*/ 1 h 1849326"/>
              <a:gd name="connsiteX3" fmla="*/ 1541099 w 1849326"/>
              <a:gd name="connsiteY3" fmla="*/ 0 h 1849326"/>
              <a:gd name="connsiteX4" fmla="*/ 1759048 w 1849326"/>
              <a:gd name="connsiteY4" fmla="*/ 90278 h 1849326"/>
              <a:gd name="connsiteX5" fmla="*/ 1849325 w 1849326"/>
              <a:gd name="connsiteY5" fmla="*/ 308228 h 1849326"/>
              <a:gd name="connsiteX6" fmla="*/ 1849326 w 1849326"/>
              <a:gd name="connsiteY6" fmla="*/ 1541099 h 1849326"/>
              <a:gd name="connsiteX7" fmla="*/ 1759048 w 1849326"/>
              <a:gd name="connsiteY7" fmla="*/ 1759048 h 1849326"/>
              <a:gd name="connsiteX8" fmla="*/ 1541098 w 1849326"/>
              <a:gd name="connsiteY8" fmla="*/ 1849326 h 1849326"/>
              <a:gd name="connsiteX9" fmla="*/ 308227 w 1849326"/>
              <a:gd name="connsiteY9" fmla="*/ 1849326 h 1849326"/>
              <a:gd name="connsiteX10" fmla="*/ 90278 w 1849326"/>
              <a:gd name="connsiteY10" fmla="*/ 1759048 h 1849326"/>
              <a:gd name="connsiteX11" fmla="*/ 1 w 1849326"/>
              <a:gd name="connsiteY11" fmla="*/ 1541098 h 1849326"/>
              <a:gd name="connsiteX12" fmla="*/ 0 w 1849326"/>
              <a:gd name="connsiteY12" fmla="*/ 308227 h 18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9326" h="1849326">
                <a:moveTo>
                  <a:pt x="0" y="308227"/>
                </a:moveTo>
                <a:cubicBezTo>
                  <a:pt x="0" y="226480"/>
                  <a:pt x="32474" y="148081"/>
                  <a:pt x="90278" y="90278"/>
                </a:cubicBezTo>
                <a:cubicBezTo>
                  <a:pt x="148082" y="32474"/>
                  <a:pt x="226481" y="1"/>
                  <a:pt x="308228" y="1"/>
                </a:cubicBezTo>
                <a:lnTo>
                  <a:pt x="1541099" y="0"/>
                </a:lnTo>
                <a:cubicBezTo>
                  <a:pt x="1622846" y="0"/>
                  <a:pt x="1701245" y="32474"/>
                  <a:pt x="1759048" y="90278"/>
                </a:cubicBezTo>
                <a:cubicBezTo>
                  <a:pt x="1816852" y="148082"/>
                  <a:pt x="1849325" y="226481"/>
                  <a:pt x="1849325" y="308228"/>
                </a:cubicBezTo>
                <a:cubicBezTo>
                  <a:pt x="1849325" y="719185"/>
                  <a:pt x="1849326" y="1130142"/>
                  <a:pt x="1849326" y="1541099"/>
                </a:cubicBezTo>
                <a:cubicBezTo>
                  <a:pt x="1849326" y="1622846"/>
                  <a:pt x="1816852" y="1701245"/>
                  <a:pt x="1759048" y="1759048"/>
                </a:cubicBezTo>
                <a:cubicBezTo>
                  <a:pt x="1701244" y="1816852"/>
                  <a:pt x="1622845" y="1849326"/>
                  <a:pt x="1541098" y="1849326"/>
                </a:cubicBezTo>
                <a:lnTo>
                  <a:pt x="308227" y="1849326"/>
                </a:lnTo>
                <a:cubicBezTo>
                  <a:pt x="226480" y="1849326"/>
                  <a:pt x="148081" y="1816852"/>
                  <a:pt x="90278" y="1759048"/>
                </a:cubicBezTo>
                <a:cubicBezTo>
                  <a:pt x="32474" y="1701244"/>
                  <a:pt x="0" y="1622845"/>
                  <a:pt x="1" y="1541098"/>
                </a:cubicBezTo>
                <a:cubicBezTo>
                  <a:pt x="1" y="1130141"/>
                  <a:pt x="0" y="719184"/>
                  <a:pt x="0" y="308227"/>
                </a:cubicBezTo>
                <a:close/>
              </a:path>
            </a:pathLst>
          </a:custGeom>
          <a:solidFill>
            <a:schemeClr val="bg1"/>
          </a:solidFill>
          <a:ln>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377" tIns="128377" rIns="128377" bIns="128377" numCol="1" spcCol="1270" anchor="ctr" anchorCtr="0">
            <a:noAutofit/>
          </a:bodyPr>
          <a:lstStyle/>
          <a:p>
            <a:pPr lvl="0" algn="ctr" defTabSz="444500" rtl="0">
              <a:lnSpc>
                <a:spcPct val="90000"/>
              </a:lnSpc>
              <a:spcBef>
                <a:spcPct val="0"/>
              </a:spcBef>
              <a:spcAft>
                <a:spcPct val="35000"/>
              </a:spcAft>
            </a:pPr>
            <a:r>
              <a:rPr lang="zh-CN" b="1" dirty="0" smtClean="0">
                <a:solidFill>
                  <a:schemeClr val="tx2">
                    <a:lumMod val="50000"/>
                  </a:schemeClr>
                </a:solidFill>
              </a:rPr>
              <a:t>专利从业人员</a:t>
            </a:r>
            <a:r>
              <a:rPr lang="zh-CN" sz="2400" b="1" dirty="0" smtClean="0">
                <a:solidFill>
                  <a:schemeClr val="tx2"/>
                </a:solidFill>
              </a:rPr>
              <a:t>不具有其组织经营上所需的高度</a:t>
            </a:r>
            <a:r>
              <a:rPr lang="zh-CN" b="1" dirty="0" smtClean="0">
                <a:solidFill>
                  <a:schemeClr val="tx2">
                    <a:lumMod val="50000"/>
                  </a:schemeClr>
                </a:solidFill>
              </a:rPr>
              <a:t>、广度与深度，因此难以具有跨国专利风险管理的专业知识、经验、方法与工具，而仍继续从事既有的“专利工程”项目与业务</a:t>
            </a:r>
            <a:endParaRPr lang="en-US" b="1" dirty="0" smtClean="0">
              <a:solidFill>
                <a:schemeClr val="tx2">
                  <a:lumMod val="50000"/>
                </a:schemeClr>
              </a:solidFill>
            </a:endParaRPr>
          </a:p>
        </p:txBody>
      </p:sp>
      <p:sp>
        <p:nvSpPr>
          <p:cNvPr id="10" name="任意多边形 9"/>
          <p:cNvSpPr/>
          <p:nvPr/>
        </p:nvSpPr>
        <p:spPr>
          <a:xfrm>
            <a:off x="4857366" y="3658710"/>
            <a:ext cx="3675074" cy="2620425"/>
          </a:xfrm>
          <a:custGeom>
            <a:avLst/>
            <a:gdLst>
              <a:gd name="connsiteX0" fmla="*/ 0 w 1849326"/>
              <a:gd name="connsiteY0" fmla="*/ 308227 h 1849326"/>
              <a:gd name="connsiteX1" fmla="*/ 90278 w 1849326"/>
              <a:gd name="connsiteY1" fmla="*/ 90278 h 1849326"/>
              <a:gd name="connsiteX2" fmla="*/ 308228 w 1849326"/>
              <a:gd name="connsiteY2" fmla="*/ 1 h 1849326"/>
              <a:gd name="connsiteX3" fmla="*/ 1541099 w 1849326"/>
              <a:gd name="connsiteY3" fmla="*/ 0 h 1849326"/>
              <a:gd name="connsiteX4" fmla="*/ 1759048 w 1849326"/>
              <a:gd name="connsiteY4" fmla="*/ 90278 h 1849326"/>
              <a:gd name="connsiteX5" fmla="*/ 1849325 w 1849326"/>
              <a:gd name="connsiteY5" fmla="*/ 308228 h 1849326"/>
              <a:gd name="connsiteX6" fmla="*/ 1849326 w 1849326"/>
              <a:gd name="connsiteY6" fmla="*/ 1541099 h 1849326"/>
              <a:gd name="connsiteX7" fmla="*/ 1759048 w 1849326"/>
              <a:gd name="connsiteY7" fmla="*/ 1759048 h 1849326"/>
              <a:gd name="connsiteX8" fmla="*/ 1541098 w 1849326"/>
              <a:gd name="connsiteY8" fmla="*/ 1849326 h 1849326"/>
              <a:gd name="connsiteX9" fmla="*/ 308227 w 1849326"/>
              <a:gd name="connsiteY9" fmla="*/ 1849326 h 1849326"/>
              <a:gd name="connsiteX10" fmla="*/ 90278 w 1849326"/>
              <a:gd name="connsiteY10" fmla="*/ 1759048 h 1849326"/>
              <a:gd name="connsiteX11" fmla="*/ 1 w 1849326"/>
              <a:gd name="connsiteY11" fmla="*/ 1541098 h 1849326"/>
              <a:gd name="connsiteX12" fmla="*/ 0 w 1849326"/>
              <a:gd name="connsiteY12" fmla="*/ 308227 h 18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9326" h="1849326">
                <a:moveTo>
                  <a:pt x="0" y="308227"/>
                </a:moveTo>
                <a:cubicBezTo>
                  <a:pt x="0" y="226480"/>
                  <a:pt x="32474" y="148081"/>
                  <a:pt x="90278" y="90278"/>
                </a:cubicBezTo>
                <a:cubicBezTo>
                  <a:pt x="148082" y="32474"/>
                  <a:pt x="226481" y="1"/>
                  <a:pt x="308228" y="1"/>
                </a:cubicBezTo>
                <a:lnTo>
                  <a:pt x="1541099" y="0"/>
                </a:lnTo>
                <a:cubicBezTo>
                  <a:pt x="1622846" y="0"/>
                  <a:pt x="1701245" y="32474"/>
                  <a:pt x="1759048" y="90278"/>
                </a:cubicBezTo>
                <a:cubicBezTo>
                  <a:pt x="1816852" y="148082"/>
                  <a:pt x="1849325" y="226481"/>
                  <a:pt x="1849325" y="308228"/>
                </a:cubicBezTo>
                <a:cubicBezTo>
                  <a:pt x="1849325" y="719185"/>
                  <a:pt x="1849326" y="1130142"/>
                  <a:pt x="1849326" y="1541099"/>
                </a:cubicBezTo>
                <a:cubicBezTo>
                  <a:pt x="1849326" y="1622846"/>
                  <a:pt x="1816852" y="1701245"/>
                  <a:pt x="1759048" y="1759048"/>
                </a:cubicBezTo>
                <a:cubicBezTo>
                  <a:pt x="1701244" y="1816852"/>
                  <a:pt x="1622845" y="1849326"/>
                  <a:pt x="1541098" y="1849326"/>
                </a:cubicBezTo>
                <a:lnTo>
                  <a:pt x="308227" y="1849326"/>
                </a:lnTo>
                <a:cubicBezTo>
                  <a:pt x="226480" y="1849326"/>
                  <a:pt x="148081" y="1816852"/>
                  <a:pt x="90278" y="1759048"/>
                </a:cubicBezTo>
                <a:cubicBezTo>
                  <a:pt x="32474" y="1701244"/>
                  <a:pt x="0" y="1622845"/>
                  <a:pt x="1" y="1541098"/>
                </a:cubicBezTo>
                <a:cubicBezTo>
                  <a:pt x="1" y="1130141"/>
                  <a:pt x="0" y="719184"/>
                  <a:pt x="0" y="308227"/>
                </a:cubicBezTo>
                <a:close/>
              </a:path>
            </a:pathLst>
          </a:custGeom>
          <a:solidFill>
            <a:schemeClr val="bg1"/>
          </a:solidFill>
          <a:ln>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377" tIns="128377" rIns="128377" bIns="128377" numCol="1" spcCol="1270" anchor="ctr" anchorCtr="0">
            <a:noAutofit/>
          </a:bodyPr>
          <a:lstStyle/>
          <a:p>
            <a:pPr algn="ctr" defTabSz="444500">
              <a:lnSpc>
                <a:spcPct val="90000"/>
              </a:lnSpc>
              <a:spcBef>
                <a:spcPct val="0"/>
              </a:spcBef>
              <a:spcAft>
                <a:spcPct val="35000"/>
              </a:spcAft>
            </a:pPr>
            <a:r>
              <a:rPr lang="zh-CN" b="1" dirty="0" smtClean="0">
                <a:solidFill>
                  <a:schemeClr val="tx2">
                    <a:lumMod val="50000"/>
                  </a:schemeClr>
                </a:solidFill>
              </a:rPr>
              <a:t>专业服务组织及其功能通常是处理与个案有关的申请、维持及争讼，但</a:t>
            </a:r>
            <a:r>
              <a:rPr lang="zh-CN" sz="2400" b="1" dirty="0" smtClean="0">
                <a:solidFill>
                  <a:schemeClr val="tx2"/>
                </a:solidFill>
              </a:rPr>
              <a:t>不具备相应适合的专利风险管理知识</a:t>
            </a:r>
            <a:r>
              <a:rPr lang="zh-CN" b="1" dirty="0" smtClean="0">
                <a:solidFill>
                  <a:schemeClr val="tx2">
                    <a:lumMod val="50000"/>
                  </a:schemeClr>
                </a:solidFill>
              </a:rPr>
              <a:t>、技能与经验，而且发展专利风险管理也与其组织经营项目无关</a:t>
            </a:r>
            <a:endParaRPr lang="en-US" b="1" dirty="0" smtClean="0">
              <a:solidFill>
                <a:schemeClr val="tx2">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专利风险管理机制需禁（经）得起美国专利诉讼证据发现程序的考验</a:t>
            </a:r>
            <a:endParaRPr lang="zh-CN" altLang="en-US" dirty="0"/>
          </a:p>
        </p:txBody>
      </p:sp>
      <p:sp>
        <p:nvSpPr>
          <p:cNvPr id="3" name="内容占位符 2"/>
          <p:cNvSpPr>
            <a:spLocks noGrp="1"/>
          </p:cNvSpPr>
          <p:nvPr>
            <p:ph idx="1"/>
          </p:nvPr>
        </p:nvSpPr>
        <p:spPr/>
        <p:txBody>
          <a:bodyPr/>
          <a:lstStyle/>
          <a:p>
            <a:r>
              <a:rPr lang="en-US" altLang="zh-CN" dirty="0" smtClean="0"/>
              <a:t>e-discovery</a:t>
            </a:r>
            <a:r>
              <a:rPr lang="zh-CN" altLang="en-US" dirty="0" smtClean="0"/>
              <a:t>：</a:t>
            </a:r>
            <a:r>
              <a:rPr lang="zh-CN" altLang="en-US" dirty="0" smtClean="0">
                <a:solidFill>
                  <a:schemeClr val="tx1"/>
                </a:solidFill>
              </a:rPr>
              <a:t>电子资料档案查询</a:t>
            </a:r>
            <a:r>
              <a:rPr lang="zh-CN" altLang="en-US" dirty="0" smtClean="0"/>
              <a:t>，是 </a:t>
            </a:r>
            <a:r>
              <a:rPr lang="en-US" altLang="zh-CN" dirty="0" smtClean="0"/>
              <a:t>Electronic discovery </a:t>
            </a:r>
            <a:r>
              <a:rPr lang="zh-CN" altLang="en-US" dirty="0" smtClean="0"/>
              <a:t>的缩写，这是政府或法律授权机构通过网络技术向有关行业（如法律、税务机构等）提供的信息交换平台，也称作“电子储存信息（</a:t>
            </a:r>
            <a:r>
              <a:rPr lang="en-US" altLang="zh-CN" dirty="0" smtClean="0"/>
              <a:t>Electronically stored information</a:t>
            </a:r>
            <a:r>
              <a:rPr lang="zh-CN" altLang="en-US" dirty="0" smtClean="0"/>
              <a:t>，即 </a:t>
            </a:r>
            <a:r>
              <a:rPr lang="en-US" altLang="zh-CN" dirty="0" smtClean="0"/>
              <a:t>ESI</a:t>
            </a:r>
            <a:r>
              <a:rPr lang="zh-CN" altLang="en-US" dirty="0" smtClean="0"/>
              <a:t>）。在 </a:t>
            </a:r>
            <a:r>
              <a:rPr lang="en-US" altLang="zh-CN" dirty="0" smtClean="0"/>
              <a:t>e-discovery </a:t>
            </a:r>
            <a:r>
              <a:rPr lang="zh-CN" altLang="en-US" dirty="0" smtClean="0"/>
              <a:t>查询的资料不是完全公开的信息。进入、储存和调用这类资料受区域性相关法规制约。</a:t>
            </a:r>
            <a:endParaRPr lang="en-US" altLang="zh-CN" dirty="0" smtClean="0"/>
          </a:p>
          <a:p>
            <a:r>
              <a:rPr lang="zh-CN" altLang="en-US" sz="2400" b="1" dirty="0" smtClean="0"/>
              <a:t>问题</a:t>
            </a:r>
            <a:r>
              <a:rPr lang="zh-CN" altLang="en-US" dirty="0" smtClean="0"/>
              <a:t>：产学研各界就技术及产品的发展，从项目计划、概念构想、研发设计、实验论证、生产制送样认证到营销销售等所有过程，几乎都会触及和处理各类层次的专利项目及其信息，但迄今这些作业确实在不受法律保护的通信网络环境中作业。</a:t>
            </a:r>
            <a:endParaRPr lang="en-US" altLang="zh-CN" dirty="0" smtClean="0"/>
          </a:p>
          <a:p>
            <a:r>
              <a:rPr lang="zh-CN" altLang="en-US" sz="2400" b="1" dirty="0" smtClean="0"/>
              <a:t>方案</a:t>
            </a:r>
            <a:r>
              <a:rPr lang="zh-CN" altLang="en-US" dirty="0" smtClean="0"/>
              <a:t>：专利风险管理机制的发展与建立，不仅应将一些国家专利侵权诉讼程序及其作业等各项要求考虑进来，而且也应管控专利搜寻系统及其后的专利各项检索与分析作业所使用系统与档案储存及传送网络，亦即须建立在受一些国家法律严格保护的设施和环境内。</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专利风险管理机制的发展与建立的关键因素</a:t>
            </a:r>
            <a:endParaRPr lang="zh-CN" altLang="en-US" dirty="0"/>
          </a:p>
        </p:txBody>
      </p:sp>
      <p:grpSp>
        <p:nvGrpSpPr>
          <p:cNvPr id="34" name="组合 33"/>
          <p:cNvGrpSpPr/>
          <p:nvPr/>
        </p:nvGrpSpPr>
        <p:grpSpPr>
          <a:xfrm>
            <a:off x="179512" y="2060848"/>
            <a:ext cx="8964488" cy="3384376"/>
            <a:chOff x="0" y="1340768"/>
            <a:chExt cx="9144000" cy="2643829"/>
          </a:xfrm>
        </p:grpSpPr>
        <p:sp>
          <p:nvSpPr>
            <p:cNvPr id="7" name="任意多边形 6"/>
            <p:cNvSpPr/>
            <p:nvPr/>
          </p:nvSpPr>
          <p:spPr>
            <a:xfrm>
              <a:off x="0" y="1340768"/>
              <a:ext cx="544905" cy="581301"/>
            </a:xfrm>
            <a:custGeom>
              <a:avLst/>
              <a:gdLst>
                <a:gd name="connsiteX0" fmla="*/ 0 w 521604"/>
                <a:gd name="connsiteY0" fmla="*/ 0 h 365123"/>
                <a:gd name="connsiteX1" fmla="*/ 339043 w 521604"/>
                <a:gd name="connsiteY1" fmla="*/ 0 h 365123"/>
                <a:gd name="connsiteX2" fmla="*/ 521604 w 521604"/>
                <a:gd name="connsiteY2" fmla="*/ 182562 h 365123"/>
                <a:gd name="connsiteX3" fmla="*/ 339043 w 521604"/>
                <a:gd name="connsiteY3" fmla="*/ 365123 h 365123"/>
                <a:gd name="connsiteX4" fmla="*/ 0 w 521604"/>
                <a:gd name="connsiteY4" fmla="*/ 365123 h 365123"/>
                <a:gd name="connsiteX5" fmla="*/ 182562 w 521604"/>
                <a:gd name="connsiteY5" fmla="*/ 182562 h 365123"/>
                <a:gd name="connsiteX6" fmla="*/ 0 w 521604"/>
                <a:gd name="connsiteY6" fmla="*/ 0 h 36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604" h="365123">
                  <a:moveTo>
                    <a:pt x="521603" y="0"/>
                  </a:moveTo>
                  <a:lnTo>
                    <a:pt x="521603" y="237330"/>
                  </a:lnTo>
                  <a:lnTo>
                    <a:pt x="260801" y="365123"/>
                  </a:lnTo>
                  <a:lnTo>
                    <a:pt x="1" y="237330"/>
                  </a:lnTo>
                  <a:lnTo>
                    <a:pt x="1" y="0"/>
                  </a:lnTo>
                  <a:lnTo>
                    <a:pt x="260801" y="127794"/>
                  </a:lnTo>
                  <a:lnTo>
                    <a:pt x="521603"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197803" rIns="15240" bIns="197801"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2"/>
                  </a:solidFill>
                </a:rPr>
                <a:t>1</a:t>
              </a:r>
              <a:endParaRPr lang="en-US" sz="2400" b="1" kern="1200" dirty="0">
                <a:solidFill>
                  <a:schemeClr val="tx2"/>
                </a:solidFill>
              </a:endParaRPr>
            </a:p>
          </p:txBody>
        </p:sp>
        <p:sp>
          <p:nvSpPr>
            <p:cNvPr id="8" name="任意多边形 7"/>
            <p:cNvSpPr/>
            <p:nvPr/>
          </p:nvSpPr>
          <p:spPr>
            <a:xfrm>
              <a:off x="541300" y="1340768"/>
              <a:ext cx="8602700" cy="378046"/>
            </a:xfrm>
            <a:custGeom>
              <a:avLst/>
              <a:gdLst>
                <a:gd name="connsiteX0" fmla="*/ 56538 w 339221"/>
                <a:gd name="connsiteY0" fmla="*/ 0 h 7853363"/>
                <a:gd name="connsiteX1" fmla="*/ 282683 w 339221"/>
                <a:gd name="connsiteY1" fmla="*/ 0 h 7853363"/>
                <a:gd name="connsiteX2" fmla="*/ 322661 w 339221"/>
                <a:gd name="connsiteY2" fmla="*/ 16560 h 7853363"/>
                <a:gd name="connsiteX3" fmla="*/ 339221 w 339221"/>
                <a:gd name="connsiteY3" fmla="*/ 56538 h 7853363"/>
                <a:gd name="connsiteX4" fmla="*/ 339221 w 339221"/>
                <a:gd name="connsiteY4" fmla="*/ 7853363 h 7853363"/>
                <a:gd name="connsiteX5" fmla="*/ 339221 w 339221"/>
                <a:gd name="connsiteY5" fmla="*/ 7853363 h 7853363"/>
                <a:gd name="connsiteX6" fmla="*/ 339221 w 339221"/>
                <a:gd name="connsiteY6" fmla="*/ 7853363 h 7853363"/>
                <a:gd name="connsiteX7" fmla="*/ 0 w 339221"/>
                <a:gd name="connsiteY7" fmla="*/ 7853363 h 7853363"/>
                <a:gd name="connsiteX8" fmla="*/ 0 w 339221"/>
                <a:gd name="connsiteY8" fmla="*/ 7853363 h 7853363"/>
                <a:gd name="connsiteX9" fmla="*/ 0 w 339221"/>
                <a:gd name="connsiteY9" fmla="*/ 7853363 h 7853363"/>
                <a:gd name="connsiteX10" fmla="*/ 0 w 339221"/>
                <a:gd name="connsiteY10" fmla="*/ 56538 h 7853363"/>
                <a:gd name="connsiteX11" fmla="*/ 16560 w 339221"/>
                <a:gd name="connsiteY11" fmla="*/ 16560 h 7853363"/>
                <a:gd name="connsiteX12" fmla="*/ 56538 w 339221"/>
                <a:gd name="connsiteY12" fmla="*/ 0 h 785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9221" h="7853363">
                  <a:moveTo>
                    <a:pt x="339221" y="1308929"/>
                  </a:moveTo>
                  <a:lnTo>
                    <a:pt x="339221" y="6544434"/>
                  </a:lnTo>
                  <a:cubicBezTo>
                    <a:pt x="339221" y="6891585"/>
                    <a:pt x="338964" y="7224498"/>
                    <a:pt x="338506" y="7469969"/>
                  </a:cubicBezTo>
                  <a:cubicBezTo>
                    <a:pt x="338048" y="7715440"/>
                    <a:pt x="337427" y="7853351"/>
                    <a:pt x="336779" y="7853351"/>
                  </a:cubicBezTo>
                  <a:lnTo>
                    <a:pt x="0" y="7853351"/>
                  </a:lnTo>
                  <a:lnTo>
                    <a:pt x="0" y="7853351"/>
                  </a:lnTo>
                  <a:lnTo>
                    <a:pt x="0" y="7853351"/>
                  </a:lnTo>
                  <a:lnTo>
                    <a:pt x="0" y="12"/>
                  </a:lnTo>
                  <a:lnTo>
                    <a:pt x="0" y="12"/>
                  </a:lnTo>
                  <a:lnTo>
                    <a:pt x="0" y="12"/>
                  </a:lnTo>
                  <a:lnTo>
                    <a:pt x="336779" y="12"/>
                  </a:lnTo>
                  <a:cubicBezTo>
                    <a:pt x="337427" y="12"/>
                    <a:pt x="338048" y="137923"/>
                    <a:pt x="338506" y="383394"/>
                  </a:cubicBezTo>
                  <a:cubicBezTo>
                    <a:pt x="338964" y="628865"/>
                    <a:pt x="339221" y="961801"/>
                    <a:pt x="339221" y="1308929"/>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3793" tIns="26720" rIns="26718" bIns="26720" numCol="1" spcCol="1270" anchor="ctr" anchorCtr="0">
              <a:noAutofit/>
            </a:bodyPr>
            <a:lstStyle/>
            <a:p>
              <a:pPr marL="171450" lvl="1" indent="-171450" algn="l" defTabSz="711200" rtl="0">
                <a:lnSpc>
                  <a:spcPct val="90000"/>
                </a:lnSpc>
                <a:spcBef>
                  <a:spcPct val="0"/>
                </a:spcBef>
                <a:spcAft>
                  <a:spcPct val="15000"/>
                </a:spcAft>
                <a:buChar char="••"/>
              </a:pPr>
              <a:r>
                <a:rPr lang="zh-CN" altLang="en-US" sz="1600" b="1" i="1" kern="1200" dirty="0" smtClean="0">
                  <a:solidFill>
                    <a:schemeClr val="tx2"/>
                  </a:solidFill>
                </a:rPr>
                <a:t>领导人对知识经济时代组织运营及其无形知识产权商业模式的充分认知与决心态度</a:t>
              </a:r>
              <a:endParaRPr lang="zh-CN" altLang="en-US" sz="1600" b="1" i="1" kern="1200" dirty="0">
                <a:solidFill>
                  <a:schemeClr val="tx2"/>
                </a:solidFill>
              </a:endParaRPr>
            </a:p>
          </p:txBody>
        </p:sp>
        <p:sp>
          <p:nvSpPr>
            <p:cNvPr id="9" name="任意多边形 8"/>
            <p:cNvSpPr/>
            <p:nvPr/>
          </p:nvSpPr>
          <p:spPr>
            <a:xfrm>
              <a:off x="0" y="1856400"/>
              <a:ext cx="544905" cy="581301"/>
            </a:xfrm>
            <a:custGeom>
              <a:avLst/>
              <a:gdLst>
                <a:gd name="connsiteX0" fmla="*/ 0 w 521604"/>
                <a:gd name="connsiteY0" fmla="*/ 0 h 365123"/>
                <a:gd name="connsiteX1" fmla="*/ 339043 w 521604"/>
                <a:gd name="connsiteY1" fmla="*/ 0 h 365123"/>
                <a:gd name="connsiteX2" fmla="*/ 521604 w 521604"/>
                <a:gd name="connsiteY2" fmla="*/ 182562 h 365123"/>
                <a:gd name="connsiteX3" fmla="*/ 339043 w 521604"/>
                <a:gd name="connsiteY3" fmla="*/ 365123 h 365123"/>
                <a:gd name="connsiteX4" fmla="*/ 0 w 521604"/>
                <a:gd name="connsiteY4" fmla="*/ 365123 h 365123"/>
                <a:gd name="connsiteX5" fmla="*/ 182562 w 521604"/>
                <a:gd name="connsiteY5" fmla="*/ 182562 h 365123"/>
                <a:gd name="connsiteX6" fmla="*/ 0 w 521604"/>
                <a:gd name="connsiteY6" fmla="*/ 0 h 36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604" h="365123">
                  <a:moveTo>
                    <a:pt x="521603" y="0"/>
                  </a:moveTo>
                  <a:lnTo>
                    <a:pt x="521603" y="237330"/>
                  </a:lnTo>
                  <a:lnTo>
                    <a:pt x="260801" y="365123"/>
                  </a:lnTo>
                  <a:lnTo>
                    <a:pt x="1" y="237330"/>
                  </a:lnTo>
                  <a:lnTo>
                    <a:pt x="1" y="0"/>
                  </a:lnTo>
                  <a:lnTo>
                    <a:pt x="260801" y="127794"/>
                  </a:lnTo>
                  <a:lnTo>
                    <a:pt x="521603"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197803" rIns="15240" bIns="197801"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2"/>
                  </a:solidFill>
                </a:rPr>
                <a:t>2</a:t>
              </a:r>
              <a:endParaRPr lang="en-US" sz="2400" b="1" kern="1200" dirty="0">
                <a:solidFill>
                  <a:schemeClr val="tx2"/>
                </a:solidFill>
              </a:endParaRPr>
            </a:p>
          </p:txBody>
        </p:sp>
        <p:sp>
          <p:nvSpPr>
            <p:cNvPr id="10" name="任意多边形 9"/>
            <p:cNvSpPr/>
            <p:nvPr/>
          </p:nvSpPr>
          <p:spPr>
            <a:xfrm>
              <a:off x="541300" y="1856402"/>
              <a:ext cx="8602700" cy="377845"/>
            </a:xfrm>
            <a:custGeom>
              <a:avLst/>
              <a:gdLst>
                <a:gd name="connsiteX0" fmla="*/ 56508 w 339042"/>
                <a:gd name="connsiteY0" fmla="*/ 0 h 7853363"/>
                <a:gd name="connsiteX1" fmla="*/ 282534 w 339042"/>
                <a:gd name="connsiteY1" fmla="*/ 0 h 7853363"/>
                <a:gd name="connsiteX2" fmla="*/ 322491 w 339042"/>
                <a:gd name="connsiteY2" fmla="*/ 16551 h 7853363"/>
                <a:gd name="connsiteX3" fmla="*/ 339042 w 339042"/>
                <a:gd name="connsiteY3" fmla="*/ 56508 h 7853363"/>
                <a:gd name="connsiteX4" fmla="*/ 339042 w 339042"/>
                <a:gd name="connsiteY4" fmla="*/ 7853363 h 7853363"/>
                <a:gd name="connsiteX5" fmla="*/ 339042 w 339042"/>
                <a:gd name="connsiteY5" fmla="*/ 7853363 h 7853363"/>
                <a:gd name="connsiteX6" fmla="*/ 339042 w 339042"/>
                <a:gd name="connsiteY6" fmla="*/ 7853363 h 7853363"/>
                <a:gd name="connsiteX7" fmla="*/ 0 w 339042"/>
                <a:gd name="connsiteY7" fmla="*/ 7853363 h 7853363"/>
                <a:gd name="connsiteX8" fmla="*/ 0 w 339042"/>
                <a:gd name="connsiteY8" fmla="*/ 7853363 h 7853363"/>
                <a:gd name="connsiteX9" fmla="*/ 0 w 339042"/>
                <a:gd name="connsiteY9" fmla="*/ 7853363 h 7853363"/>
                <a:gd name="connsiteX10" fmla="*/ 0 w 339042"/>
                <a:gd name="connsiteY10" fmla="*/ 56508 h 7853363"/>
                <a:gd name="connsiteX11" fmla="*/ 16551 w 339042"/>
                <a:gd name="connsiteY11" fmla="*/ 16551 h 7853363"/>
                <a:gd name="connsiteX12" fmla="*/ 56508 w 339042"/>
                <a:gd name="connsiteY12" fmla="*/ 0 h 785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9042" h="7853363">
                  <a:moveTo>
                    <a:pt x="339042" y="1308925"/>
                  </a:moveTo>
                  <a:lnTo>
                    <a:pt x="339042" y="6544438"/>
                  </a:lnTo>
                  <a:cubicBezTo>
                    <a:pt x="339042" y="6891587"/>
                    <a:pt x="338785" y="7224513"/>
                    <a:pt x="338327" y="7469975"/>
                  </a:cubicBezTo>
                  <a:cubicBezTo>
                    <a:pt x="337870" y="7715437"/>
                    <a:pt x="337249" y="7853351"/>
                    <a:pt x="336602" y="7853351"/>
                  </a:cubicBezTo>
                  <a:lnTo>
                    <a:pt x="0" y="7853351"/>
                  </a:lnTo>
                  <a:lnTo>
                    <a:pt x="0" y="7853351"/>
                  </a:lnTo>
                  <a:lnTo>
                    <a:pt x="0" y="7853351"/>
                  </a:lnTo>
                  <a:lnTo>
                    <a:pt x="0" y="12"/>
                  </a:lnTo>
                  <a:lnTo>
                    <a:pt x="0" y="12"/>
                  </a:lnTo>
                  <a:lnTo>
                    <a:pt x="0" y="12"/>
                  </a:lnTo>
                  <a:lnTo>
                    <a:pt x="336602" y="12"/>
                  </a:lnTo>
                  <a:cubicBezTo>
                    <a:pt x="337249" y="12"/>
                    <a:pt x="337870" y="137926"/>
                    <a:pt x="338327" y="383388"/>
                  </a:cubicBezTo>
                  <a:cubicBezTo>
                    <a:pt x="338785" y="628850"/>
                    <a:pt x="339042" y="961776"/>
                    <a:pt x="339042" y="1308925"/>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569" tIns="25442" rIns="25441" bIns="25441" numCol="1" spcCol="1270" anchor="ctr" anchorCtr="0">
              <a:noAutofit/>
            </a:bodyPr>
            <a:lstStyle/>
            <a:p>
              <a:pPr marL="114300" lvl="1" indent="-114300" algn="l" defTabSz="622300">
                <a:lnSpc>
                  <a:spcPct val="90000"/>
                </a:lnSpc>
                <a:spcBef>
                  <a:spcPct val="0"/>
                </a:spcBef>
                <a:spcAft>
                  <a:spcPct val="15000"/>
                </a:spcAft>
                <a:buChar char="••"/>
              </a:pPr>
              <a:r>
                <a:rPr lang="zh-CN" altLang="en-US" sz="1400" b="1" i="1" kern="1200" dirty="0" smtClean="0">
                  <a:solidFill>
                    <a:schemeClr val="tx2"/>
                  </a:solidFill>
                </a:rPr>
                <a:t>各项项目及其作业的亲自参与度要到位，而且初期阶段不宜仅有现身现影或者说说而已</a:t>
              </a:r>
              <a:endParaRPr lang="zh-CN" altLang="en-US" sz="1400" b="1" i="1" kern="1200" dirty="0">
                <a:solidFill>
                  <a:schemeClr val="tx2"/>
                </a:solidFill>
              </a:endParaRPr>
            </a:p>
          </p:txBody>
        </p:sp>
        <p:sp>
          <p:nvSpPr>
            <p:cNvPr id="11" name="任意多边形 10"/>
            <p:cNvSpPr/>
            <p:nvPr/>
          </p:nvSpPr>
          <p:spPr>
            <a:xfrm>
              <a:off x="0" y="2372031"/>
              <a:ext cx="544905" cy="581301"/>
            </a:xfrm>
            <a:custGeom>
              <a:avLst/>
              <a:gdLst>
                <a:gd name="connsiteX0" fmla="*/ 0 w 521604"/>
                <a:gd name="connsiteY0" fmla="*/ 0 h 365123"/>
                <a:gd name="connsiteX1" fmla="*/ 339043 w 521604"/>
                <a:gd name="connsiteY1" fmla="*/ 0 h 365123"/>
                <a:gd name="connsiteX2" fmla="*/ 521604 w 521604"/>
                <a:gd name="connsiteY2" fmla="*/ 182562 h 365123"/>
                <a:gd name="connsiteX3" fmla="*/ 339043 w 521604"/>
                <a:gd name="connsiteY3" fmla="*/ 365123 h 365123"/>
                <a:gd name="connsiteX4" fmla="*/ 0 w 521604"/>
                <a:gd name="connsiteY4" fmla="*/ 365123 h 365123"/>
                <a:gd name="connsiteX5" fmla="*/ 182562 w 521604"/>
                <a:gd name="connsiteY5" fmla="*/ 182562 h 365123"/>
                <a:gd name="connsiteX6" fmla="*/ 0 w 521604"/>
                <a:gd name="connsiteY6" fmla="*/ 0 h 36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604" h="365123">
                  <a:moveTo>
                    <a:pt x="521603" y="0"/>
                  </a:moveTo>
                  <a:lnTo>
                    <a:pt x="521603" y="237330"/>
                  </a:lnTo>
                  <a:lnTo>
                    <a:pt x="260801" y="365123"/>
                  </a:lnTo>
                  <a:lnTo>
                    <a:pt x="1" y="237330"/>
                  </a:lnTo>
                  <a:lnTo>
                    <a:pt x="1" y="0"/>
                  </a:lnTo>
                  <a:lnTo>
                    <a:pt x="260801" y="127794"/>
                  </a:lnTo>
                  <a:lnTo>
                    <a:pt x="521603"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197803" rIns="15240" bIns="197801"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2"/>
                  </a:solidFill>
                </a:rPr>
                <a:t>3</a:t>
              </a:r>
              <a:endParaRPr lang="en-US" sz="2400" b="1" kern="1200" dirty="0">
                <a:solidFill>
                  <a:schemeClr val="tx2"/>
                </a:solidFill>
              </a:endParaRPr>
            </a:p>
          </p:txBody>
        </p:sp>
        <p:sp>
          <p:nvSpPr>
            <p:cNvPr id="12" name="任意多边形 11"/>
            <p:cNvSpPr/>
            <p:nvPr/>
          </p:nvSpPr>
          <p:spPr>
            <a:xfrm>
              <a:off x="541300" y="2372032"/>
              <a:ext cx="8602700" cy="377845"/>
            </a:xfrm>
            <a:custGeom>
              <a:avLst/>
              <a:gdLst>
                <a:gd name="connsiteX0" fmla="*/ 56508 w 339042"/>
                <a:gd name="connsiteY0" fmla="*/ 0 h 7853363"/>
                <a:gd name="connsiteX1" fmla="*/ 282534 w 339042"/>
                <a:gd name="connsiteY1" fmla="*/ 0 h 7853363"/>
                <a:gd name="connsiteX2" fmla="*/ 322491 w 339042"/>
                <a:gd name="connsiteY2" fmla="*/ 16551 h 7853363"/>
                <a:gd name="connsiteX3" fmla="*/ 339042 w 339042"/>
                <a:gd name="connsiteY3" fmla="*/ 56508 h 7853363"/>
                <a:gd name="connsiteX4" fmla="*/ 339042 w 339042"/>
                <a:gd name="connsiteY4" fmla="*/ 7853363 h 7853363"/>
                <a:gd name="connsiteX5" fmla="*/ 339042 w 339042"/>
                <a:gd name="connsiteY5" fmla="*/ 7853363 h 7853363"/>
                <a:gd name="connsiteX6" fmla="*/ 339042 w 339042"/>
                <a:gd name="connsiteY6" fmla="*/ 7853363 h 7853363"/>
                <a:gd name="connsiteX7" fmla="*/ 0 w 339042"/>
                <a:gd name="connsiteY7" fmla="*/ 7853363 h 7853363"/>
                <a:gd name="connsiteX8" fmla="*/ 0 w 339042"/>
                <a:gd name="connsiteY8" fmla="*/ 7853363 h 7853363"/>
                <a:gd name="connsiteX9" fmla="*/ 0 w 339042"/>
                <a:gd name="connsiteY9" fmla="*/ 7853363 h 7853363"/>
                <a:gd name="connsiteX10" fmla="*/ 0 w 339042"/>
                <a:gd name="connsiteY10" fmla="*/ 56508 h 7853363"/>
                <a:gd name="connsiteX11" fmla="*/ 16551 w 339042"/>
                <a:gd name="connsiteY11" fmla="*/ 16551 h 7853363"/>
                <a:gd name="connsiteX12" fmla="*/ 56508 w 339042"/>
                <a:gd name="connsiteY12" fmla="*/ 0 h 785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9042" h="7853363">
                  <a:moveTo>
                    <a:pt x="339042" y="1308925"/>
                  </a:moveTo>
                  <a:lnTo>
                    <a:pt x="339042" y="6544438"/>
                  </a:lnTo>
                  <a:cubicBezTo>
                    <a:pt x="339042" y="6891587"/>
                    <a:pt x="338785" y="7224513"/>
                    <a:pt x="338327" y="7469975"/>
                  </a:cubicBezTo>
                  <a:cubicBezTo>
                    <a:pt x="337870" y="7715437"/>
                    <a:pt x="337249" y="7853351"/>
                    <a:pt x="336602" y="7853351"/>
                  </a:cubicBezTo>
                  <a:lnTo>
                    <a:pt x="0" y="7853351"/>
                  </a:lnTo>
                  <a:lnTo>
                    <a:pt x="0" y="7853351"/>
                  </a:lnTo>
                  <a:lnTo>
                    <a:pt x="0" y="7853351"/>
                  </a:lnTo>
                  <a:lnTo>
                    <a:pt x="0" y="12"/>
                  </a:lnTo>
                  <a:lnTo>
                    <a:pt x="0" y="12"/>
                  </a:lnTo>
                  <a:lnTo>
                    <a:pt x="0" y="12"/>
                  </a:lnTo>
                  <a:lnTo>
                    <a:pt x="336602" y="12"/>
                  </a:lnTo>
                  <a:cubicBezTo>
                    <a:pt x="337249" y="12"/>
                    <a:pt x="337870" y="137926"/>
                    <a:pt x="338327" y="383388"/>
                  </a:cubicBezTo>
                  <a:cubicBezTo>
                    <a:pt x="338785" y="628850"/>
                    <a:pt x="339042" y="961776"/>
                    <a:pt x="339042" y="1308925"/>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3793" tIns="26712" rIns="26711" bIns="26711" numCol="1" spcCol="1270" anchor="ctr" anchorCtr="0">
              <a:noAutofit/>
            </a:bodyPr>
            <a:lstStyle/>
            <a:p>
              <a:pPr marL="171450" lvl="1" indent="-171450" algn="l" defTabSz="711200" rtl="0">
                <a:lnSpc>
                  <a:spcPct val="90000"/>
                </a:lnSpc>
                <a:spcBef>
                  <a:spcPct val="0"/>
                </a:spcBef>
                <a:spcAft>
                  <a:spcPct val="15000"/>
                </a:spcAft>
                <a:buChar char="••"/>
              </a:pPr>
              <a:r>
                <a:rPr lang="zh-CN" altLang="en-US" sz="1600" b="1" i="1" kern="1200" dirty="0" smtClean="0">
                  <a:solidFill>
                    <a:schemeClr val="tx2"/>
                  </a:solidFill>
                </a:rPr>
                <a:t>领导人需整合合适的跨领域专业实务人员以及导入有用有效益的方法与工具</a:t>
              </a:r>
              <a:endParaRPr lang="zh-CN" altLang="en-US" sz="1600" b="1" i="1" kern="1200" dirty="0">
                <a:solidFill>
                  <a:schemeClr val="tx2"/>
                </a:solidFill>
              </a:endParaRPr>
            </a:p>
          </p:txBody>
        </p:sp>
        <p:sp>
          <p:nvSpPr>
            <p:cNvPr id="13" name="任意多边形 12"/>
            <p:cNvSpPr/>
            <p:nvPr/>
          </p:nvSpPr>
          <p:spPr>
            <a:xfrm>
              <a:off x="0" y="2887663"/>
              <a:ext cx="544905" cy="581301"/>
            </a:xfrm>
            <a:custGeom>
              <a:avLst/>
              <a:gdLst>
                <a:gd name="connsiteX0" fmla="*/ 0 w 521604"/>
                <a:gd name="connsiteY0" fmla="*/ 0 h 365123"/>
                <a:gd name="connsiteX1" fmla="*/ 339043 w 521604"/>
                <a:gd name="connsiteY1" fmla="*/ 0 h 365123"/>
                <a:gd name="connsiteX2" fmla="*/ 521604 w 521604"/>
                <a:gd name="connsiteY2" fmla="*/ 182562 h 365123"/>
                <a:gd name="connsiteX3" fmla="*/ 339043 w 521604"/>
                <a:gd name="connsiteY3" fmla="*/ 365123 h 365123"/>
                <a:gd name="connsiteX4" fmla="*/ 0 w 521604"/>
                <a:gd name="connsiteY4" fmla="*/ 365123 h 365123"/>
                <a:gd name="connsiteX5" fmla="*/ 182562 w 521604"/>
                <a:gd name="connsiteY5" fmla="*/ 182562 h 365123"/>
                <a:gd name="connsiteX6" fmla="*/ 0 w 521604"/>
                <a:gd name="connsiteY6" fmla="*/ 0 h 36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604" h="365123">
                  <a:moveTo>
                    <a:pt x="521603" y="0"/>
                  </a:moveTo>
                  <a:lnTo>
                    <a:pt x="521603" y="237330"/>
                  </a:lnTo>
                  <a:lnTo>
                    <a:pt x="260801" y="365123"/>
                  </a:lnTo>
                  <a:lnTo>
                    <a:pt x="1" y="237330"/>
                  </a:lnTo>
                  <a:lnTo>
                    <a:pt x="1" y="0"/>
                  </a:lnTo>
                  <a:lnTo>
                    <a:pt x="260801" y="127794"/>
                  </a:lnTo>
                  <a:lnTo>
                    <a:pt x="521603"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197803" rIns="15240" bIns="197801"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2"/>
                  </a:solidFill>
                </a:rPr>
                <a:t>4</a:t>
              </a:r>
              <a:endParaRPr lang="en-US" sz="2400" b="1" kern="1200" dirty="0">
                <a:solidFill>
                  <a:schemeClr val="tx2"/>
                </a:solidFill>
              </a:endParaRPr>
            </a:p>
          </p:txBody>
        </p:sp>
        <p:sp>
          <p:nvSpPr>
            <p:cNvPr id="14" name="任意多边形 13"/>
            <p:cNvSpPr/>
            <p:nvPr/>
          </p:nvSpPr>
          <p:spPr>
            <a:xfrm>
              <a:off x="541300" y="2887664"/>
              <a:ext cx="8602700" cy="377845"/>
            </a:xfrm>
            <a:custGeom>
              <a:avLst/>
              <a:gdLst>
                <a:gd name="connsiteX0" fmla="*/ 56508 w 339042"/>
                <a:gd name="connsiteY0" fmla="*/ 0 h 7853363"/>
                <a:gd name="connsiteX1" fmla="*/ 282534 w 339042"/>
                <a:gd name="connsiteY1" fmla="*/ 0 h 7853363"/>
                <a:gd name="connsiteX2" fmla="*/ 322491 w 339042"/>
                <a:gd name="connsiteY2" fmla="*/ 16551 h 7853363"/>
                <a:gd name="connsiteX3" fmla="*/ 339042 w 339042"/>
                <a:gd name="connsiteY3" fmla="*/ 56508 h 7853363"/>
                <a:gd name="connsiteX4" fmla="*/ 339042 w 339042"/>
                <a:gd name="connsiteY4" fmla="*/ 7853363 h 7853363"/>
                <a:gd name="connsiteX5" fmla="*/ 339042 w 339042"/>
                <a:gd name="connsiteY5" fmla="*/ 7853363 h 7853363"/>
                <a:gd name="connsiteX6" fmla="*/ 339042 w 339042"/>
                <a:gd name="connsiteY6" fmla="*/ 7853363 h 7853363"/>
                <a:gd name="connsiteX7" fmla="*/ 0 w 339042"/>
                <a:gd name="connsiteY7" fmla="*/ 7853363 h 7853363"/>
                <a:gd name="connsiteX8" fmla="*/ 0 w 339042"/>
                <a:gd name="connsiteY8" fmla="*/ 7853363 h 7853363"/>
                <a:gd name="connsiteX9" fmla="*/ 0 w 339042"/>
                <a:gd name="connsiteY9" fmla="*/ 7853363 h 7853363"/>
                <a:gd name="connsiteX10" fmla="*/ 0 w 339042"/>
                <a:gd name="connsiteY10" fmla="*/ 56508 h 7853363"/>
                <a:gd name="connsiteX11" fmla="*/ 16551 w 339042"/>
                <a:gd name="connsiteY11" fmla="*/ 16551 h 7853363"/>
                <a:gd name="connsiteX12" fmla="*/ 56508 w 339042"/>
                <a:gd name="connsiteY12" fmla="*/ 0 h 785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9042" h="7853363">
                  <a:moveTo>
                    <a:pt x="339042" y="1308925"/>
                  </a:moveTo>
                  <a:lnTo>
                    <a:pt x="339042" y="6544438"/>
                  </a:lnTo>
                  <a:cubicBezTo>
                    <a:pt x="339042" y="6891587"/>
                    <a:pt x="338785" y="7224513"/>
                    <a:pt x="338327" y="7469975"/>
                  </a:cubicBezTo>
                  <a:cubicBezTo>
                    <a:pt x="337870" y="7715437"/>
                    <a:pt x="337249" y="7853351"/>
                    <a:pt x="336602" y="7853351"/>
                  </a:cubicBezTo>
                  <a:lnTo>
                    <a:pt x="0" y="7853351"/>
                  </a:lnTo>
                  <a:lnTo>
                    <a:pt x="0" y="7853351"/>
                  </a:lnTo>
                  <a:lnTo>
                    <a:pt x="0" y="7853351"/>
                  </a:lnTo>
                  <a:lnTo>
                    <a:pt x="0" y="12"/>
                  </a:lnTo>
                  <a:lnTo>
                    <a:pt x="0" y="12"/>
                  </a:lnTo>
                  <a:lnTo>
                    <a:pt x="0" y="12"/>
                  </a:lnTo>
                  <a:lnTo>
                    <a:pt x="336602" y="12"/>
                  </a:lnTo>
                  <a:cubicBezTo>
                    <a:pt x="337249" y="12"/>
                    <a:pt x="337870" y="137926"/>
                    <a:pt x="338327" y="383388"/>
                  </a:cubicBezTo>
                  <a:cubicBezTo>
                    <a:pt x="338785" y="628850"/>
                    <a:pt x="339042" y="961776"/>
                    <a:pt x="339042" y="1308925"/>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3793" tIns="26712" rIns="26711" bIns="26711" numCol="1" spcCol="1270" anchor="ctr" anchorCtr="0">
              <a:noAutofit/>
            </a:bodyPr>
            <a:lstStyle/>
            <a:p>
              <a:pPr marL="171450" lvl="1" indent="-171450" algn="l" defTabSz="711200" rtl="0">
                <a:lnSpc>
                  <a:spcPct val="90000"/>
                </a:lnSpc>
                <a:spcBef>
                  <a:spcPct val="0"/>
                </a:spcBef>
                <a:spcAft>
                  <a:spcPct val="15000"/>
                </a:spcAft>
                <a:buChar char="••"/>
              </a:pPr>
              <a:r>
                <a:rPr lang="zh-CN" altLang="en-US" sz="1600" b="1" i="1" kern="1200" dirty="0" smtClean="0">
                  <a:solidFill>
                    <a:schemeClr val="tx2"/>
                  </a:solidFill>
                </a:rPr>
                <a:t>管理和执行人员须突破传统专利检索暨（即）专利地图的不足与局限</a:t>
              </a:r>
              <a:endParaRPr lang="zh-CN" altLang="en-US" sz="1600" b="1" i="1" kern="1200" dirty="0">
                <a:solidFill>
                  <a:schemeClr val="tx2"/>
                </a:solidFill>
              </a:endParaRPr>
            </a:p>
          </p:txBody>
        </p:sp>
        <p:sp>
          <p:nvSpPr>
            <p:cNvPr id="15" name="任意多边形 14"/>
            <p:cNvSpPr/>
            <p:nvPr/>
          </p:nvSpPr>
          <p:spPr>
            <a:xfrm>
              <a:off x="0" y="3403296"/>
              <a:ext cx="544905" cy="581301"/>
            </a:xfrm>
            <a:custGeom>
              <a:avLst/>
              <a:gdLst>
                <a:gd name="connsiteX0" fmla="*/ 0 w 521604"/>
                <a:gd name="connsiteY0" fmla="*/ 0 h 365123"/>
                <a:gd name="connsiteX1" fmla="*/ 339043 w 521604"/>
                <a:gd name="connsiteY1" fmla="*/ 0 h 365123"/>
                <a:gd name="connsiteX2" fmla="*/ 521604 w 521604"/>
                <a:gd name="connsiteY2" fmla="*/ 182562 h 365123"/>
                <a:gd name="connsiteX3" fmla="*/ 339043 w 521604"/>
                <a:gd name="connsiteY3" fmla="*/ 365123 h 365123"/>
                <a:gd name="connsiteX4" fmla="*/ 0 w 521604"/>
                <a:gd name="connsiteY4" fmla="*/ 365123 h 365123"/>
                <a:gd name="connsiteX5" fmla="*/ 182562 w 521604"/>
                <a:gd name="connsiteY5" fmla="*/ 182562 h 365123"/>
                <a:gd name="connsiteX6" fmla="*/ 0 w 521604"/>
                <a:gd name="connsiteY6" fmla="*/ 0 h 36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604" h="365123">
                  <a:moveTo>
                    <a:pt x="521603" y="0"/>
                  </a:moveTo>
                  <a:lnTo>
                    <a:pt x="521603" y="237330"/>
                  </a:lnTo>
                  <a:lnTo>
                    <a:pt x="260801" y="365123"/>
                  </a:lnTo>
                  <a:lnTo>
                    <a:pt x="1" y="237330"/>
                  </a:lnTo>
                  <a:lnTo>
                    <a:pt x="1" y="0"/>
                  </a:lnTo>
                  <a:lnTo>
                    <a:pt x="260801" y="127794"/>
                  </a:lnTo>
                  <a:lnTo>
                    <a:pt x="521603"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197803" rIns="15240" bIns="197801"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2"/>
                  </a:solidFill>
                </a:rPr>
                <a:t>5</a:t>
              </a:r>
              <a:endParaRPr lang="en-US" sz="2400" b="1" kern="1200" dirty="0">
                <a:solidFill>
                  <a:schemeClr val="tx2"/>
                </a:solidFill>
              </a:endParaRPr>
            </a:p>
          </p:txBody>
        </p:sp>
        <p:sp>
          <p:nvSpPr>
            <p:cNvPr id="16" name="任意多边形 15"/>
            <p:cNvSpPr/>
            <p:nvPr/>
          </p:nvSpPr>
          <p:spPr>
            <a:xfrm>
              <a:off x="541300" y="3403297"/>
              <a:ext cx="8602700" cy="377845"/>
            </a:xfrm>
            <a:custGeom>
              <a:avLst/>
              <a:gdLst>
                <a:gd name="connsiteX0" fmla="*/ 56508 w 339042"/>
                <a:gd name="connsiteY0" fmla="*/ 0 h 7853363"/>
                <a:gd name="connsiteX1" fmla="*/ 282534 w 339042"/>
                <a:gd name="connsiteY1" fmla="*/ 0 h 7853363"/>
                <a:gd name="connsiteX2" fmla="*/ 322491 w 339042"/>
                <a:gd name="connsiteY2" fmla="*/ 16551 h 7853363"/>
                <a:gd name="connsiteX3" fmla="*/ 339042 w 339042"/>
                <a:gd name="connsiteY3" fmla="*/ 56508 h 7853363"/>
                <a:gd name="connsiteX4" fmla="*/ 339042 w 339042"/>
                <a:gd name="connsiteY4" fmla="*/ 7853363 h 7853363"/>
                <a:gd name="connsiteX5" fmla="*/ 339042 w 339042"/>
                <a:gd name="connsiteY5" fmla="*/ 7853363 h 7853363"/>
                <a:gd name="connsiteX6" fmla="*/ 339042 w 339042"/>
                <a:gd name="connsiteY6" fmla="*/ 7853363 h 7853363"/>
                <a:gd name="connsiteX7" fmla="*/ 0 w 339042"/>
                <a:gd name="connsiteY7" fmla="*/ 7853363 h 7853363"/>
                <a:gd name="connsiteX8" fmla="*/ 0 w 339042"/>
                <a:gd name="connsiteY8" fmla="*/ 7853363 h 7853363"/>
                <a:gd name="connsiteX9" fmla="*/ 0 w 339042"/>
                <a:gd name="connsiteY9" fmla="*/ 7853363 h 7853363"/>
                <a:gd name="connsiteX10" fmla="*/ 0 w 339042"/>
                <a:gd name="connsiteY10" fmla="*/ 56508 h 7853363"/>
                <a:gd name="connsiteX11" fmla="*/ 16551 w 339042"/>
                <a:gd name="connsiteY11" fmla="*/ 16551 h 7853363"/>
                <a:gd name="connsiteX12" fmla="*/ 56508 w 339042"/>
                <a:gd name="connsiteY12" fmla="*/ 0 h 785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9042" h="7853363">
                  <a:moveTo>
                    <a:pt x="339042" y="1308925"/>
                  </a:moveTo>
                  <a:lnTo>
                    <a:pt x="339042" y="6544438"/>
                  </a:lnTo>
                  <a:cubicBezTo>
                    <a:pt x="339042" y="6891587"/>
                    <a:pt x="338785" y="7224513"/>
                    <a:pt x="338327" y="7469975"/>
                  </a:cubicBezTo>
                  <a:cubicBezTo>
                    <a:pt x="337870" y="7715437"/>
                    <a:pt x="337249" y="7853351"/>
                    <a:pt x="336602" y="7853351"/>
                  </a:cubicBezTo>
                  <a:lnTo>
                    <a:pt x="0" y="7853351"/>
                  </a:lnTo>
                  <a:lnTo>
                    <a:pt x="0" y="7853351"/>
                  </a:lnTo>
                  <a:lnTo>
                    <a:pt x="0" y="7853351"/>
                  </a:lnTo>
                  <a:lnTo>
                    <a:pt x="0" y="12"/>
                  </a:lnTo>
                  <a:lnTo>
                    <a:pt x="0" y="12"/>
                  </a:lnTo>
                  <a:lnTo>
                    <a:pt x="0" y="12"/>
                  </a:lnTo>
                  <a:lnTo>
                    <a:pt x="336602" y="12"/>
                  </a:lnTo>
                  <a:cubicBezTo>
                    <a:pt x="337249" y="12"/>
                    <a:pt x="337870" y="137926"/>
                    <a:pt x="338327" y="383388"/>
                  </a:cubicBezTo>
                  <a:cubicBezTo>
                    <a:pt x="338785" y="628850"/>
                    <a:pt x="339042" y="961776"/>
                    <a:pt x="339042" y="1308925"/>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3793" tIns="26712" rIns="26711" bIns="26711" numCol="1" spcCol="1270" anchor="ctr" anchorCtr="0">
              <a:noAutofit/>
            </a:bodyPr>
            <a:lstStyle/>
            <a:p>
              <a:pPr marL="171450" lvl="1" indent="-171450" algn="l" defTabSz="711200" rtl="0">
                <a:lnSpc>
                  <a:spcPct val="90000"/>
                </a:lnSpc>
                <a:spcBef>
                  <a:spcPct val="0"/>
                </a:spcBef>
                <a:spcAft>
                  <a:spcPct val="15000"/>
                </a:spcAft>
                <a:buChar char="••"/>
              </a:pPr>
              <a:r>
                <a:rPr lang="zh-CN" altLang="en-US" sz="1600" b="1" i="1" kern="1200" dirty="0" smtClean="0">
                  <a:solidFill>
                    <a:schemeClr val="tx2"/>
                  </a:solidFill>
                </a:rPr>
                <a:t>专利信息须客观按产品技术结构及产业结构呈现于各类专利信息报表</a:t>
              </a:r>
              <a:endParaRPr lang="zh-CN" altLang="en-US" sz="1600" b="1" i="1" kern="1200" dirty="0">
                <a:solidFill>
                  <a:schemeClr val="tx2"/>
                </a:solidFill>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专利风险管理机制的发展与建立的关键因素（续）</a:t>
            </a:r>
            <a:endParaRPr lang="zh-CN" altLang="en-US" dirty="0"/>
          </a:p>
        </p:txBody>
      </p:sp>
      <p:graphicFrame>
        <p:nvGraphicFramePr>
          <p:cNvPr id="6" name="内容占位符 5"/>
          <p:cNvGraphicFramePr>
            <a:graphicFrameLocks noGrp="1"/>
          </p:cNvGraphicFramePr>
          <p:nvPr>
            <p:ph idx="1"/>
          </p:nvPr>
        </p:nvGraphicFramePr>
        <p:xfrm>
          <a:off x="468313" y="1412875"/>
          <a:ext cx="8218487" cy="4741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补充：专利池</a:t>
            </a:r>
            <a:endParaRPr lang="zh-CN" altLang="en-US" dirty="0"/>
          </a:p>
        </p:txBody>
      </p:sp>
      <p:sp>
        <p:nvSpPr>
          <p:cNvPr id="3" name="内容占位符 2"/>
          <p:cNvSpPr>
            <a:spLocks noGrp="1"/>
          </p:cNvSpPr>
          <p:nvPr>
            <p:ph idx="1"/>
          </p:nvPr>
        </p:nvSpPr>
        <p:spPr/>
        <p:txBody>
          <a:bodyPr/>
          <a:lstStyle/>
          <a:p>
            <a:r>
              <a:rPr lang="zh-CN" altLang="en-US" dirty="0" smtClean="0"/>
              <a:t>专利池</a:t>
            </a:r>
            <a:r>
              <a:rPr lang="en-US" altLang="zh-CN" dirty="0" smtClean="0"/>
              <a:t>(Patent Pool):</a:t>
            </a:r>
            <a:r>
              <a:rPr lang="zh-CN" altLang="en-US" dirty="0" smtClean="0"/>
              <a:t>是一种由专利权人组成的专利许可交易平台，平台上专利权人之间进行横向许可，有时也以统一许可条件向第三方开放进行横向和纵向许可，许可费率是由专利权人决定的。“专利池”（联合许可）平台上的各个专利权人之间依然有专利许可问题。</a:t>
            </a:r>
            <a:endParaRPr lang="zh-CN" altLang="en-US" dirty="0"/>
          </a:p>
        </p:txBody>
      </p:sp>
      <p:sp>
        <p:nvSpPr>
          <p:cNvPr id="4" name="上箭头 3">
            <a:hlinkClick r:id="rId2" action="ppaction://hlinksldjump"/>
          </p:cNvPr>
          <p:cNvSpPr/>
          <p:nvPr/>
        </p:nvSpPr>
        <p:spPr>
          <a:xfrm>
            <a:off x="7740352" y="5157192"/>
            <a:ext cx="720080" cy="7200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补充</a:t>
            </a:r>
            <a:endParaRPr lang="zh-CN" altLang="en-US" dirty="0"/>
          </a:p>
        </p:txBody>
      </p:sp>
      <p:sp>
        <p:nvSpPr>
          <p:cNvPr id="3" name="内容占位符 2"/>
          <p:cNvSpPr>
            <a:spLocks noGrp="1"/>
          </p:cNvSpPr>
          <p:nvPr>
            <p:ph idx="1"/>
          </p:nvPr>
        </p:nvSpPr>
        <p:spPr/>
        <p:txBody>
          <a:bodyPr/>
          <a:lstStyle/>
          <a:p>
            <a:r>
              <a:rPr lang="fr-FR" altLang="zh-CN" dirty="0" smtClean="0"/>
              <a:t>Patent Cloud</a:t>
            </a:r>
            <a:r>
              <a:rPr lang="zh-CN" altLang="fr-FR" dirty="0" smtClean="0"/>
              <a:t>由富士康公司出品</a:t>
            </a:r>
            <a:r>
              <a:rPr lang="zh-CN" altLang="en-US" dirty="0" smtClean="0"/>
              <a:t>，包含中国大陆、台湾、美国、韩国、日本、</a:t>
            </a:r>
            <a:r>
              <a:rPr lang="en-US" altLang="zh-CN" dirty="0" smtClean="0"/>
              <a:t>WO</a:t>
            </a:r>
            <a:r>
              <a:rPr lang="zh-CN" altLang="en-US" dirty="0" smtClean="0"/>
              <a:t>、欧洲专利信息，累计几千万篇专利。</a:t>
            </a:r>
            <a:br>
              <a:rPr lang="zh-CN" altLang="en-US" dirty="0" smtClean="0"/>
            </a:br>
            <a:r>
              <a:rPr lang="en-US" altLang="zh-CN" dirty="0" smtClean="0"/>
              <a:t>Patent Cloud</a:t>
            </a:r>
            <a:r>
              <a:rPr lang="zh-CN" altLang="en-US" dirty="0" smtClean="0"/>
              <a:t>支持简体中文、繁体中文、英文等多种语言版本，可以提供专利家族信息、引证信息等，保存</a:t>
            </a:r>
            <a:r>
              <a:rPr lang="en-US" altLang="zh-CN" dirty="0" smtClean="0"/>
              <a:t>PDF</a:t>
            </a:r>
            <a:r>
              <a:rPr lang="zh-CN" altLang="en-US" dirty="0" smtClean="0"/>
              <a:t>格式全文。</a:t>
            </a:r>
            <a:endParaRPr lang="zh-CN" altLang="en-US" dirty="0"/>
          </a:p>
        </p:txBody>
      </p:sp>
      <p:sp>
        <p:nvSpPr>
          <p:cNvPr id="4" name="上箭头 3">
            <a:hlinkClick r:id="rId2" action="ppaction://hlinksldjump"/>
          </p:cNvPr>
          <p:cNvSpPr/>
          <p:nvPr/>
        </p:nvSpPr>
        <p:spPr>
          <a:xfrm>
            <a:off x="7524328" y="5589240"/>
            <a:ext cx="720080" cy="57606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专利风险管理机制的有效配套措施</a:t>
            </a:r>
            <a:endParaRPr lang="zh-CN" altLang="en-US" dirty="0"/>
          </a:p>
        </p:txBody>
      </p:sp>
      <p:sp>
        <p:nvSpPr>
          <p:cNvPr id="3" name="内容占位符 2"/>
          <p:cNvSpPr>
            <a:spLocks noGrp="1"/>
          </p:cNvSpPr>
          <p:nvPr>
            <p:ph idx="1"/>
          </p:nvPr>
        </p:nvSpPr>
        <p:spPr/>
        <p:txBody>
          <a:bodyPr/>
          <a:lstStyle/>
          <a:p>
            <a:r>
              <a:rPr lang="zh-CN" altLang="en-US" dirty="0" smtClean="0"/>
              <a:t>运用</a:t>
            </a:r>
            <a:r>
              <a:rPr lang="en-US" altLang="zh-CN" dirty="0" smtClean="0"/>
              <a:t>www.</a:t>
            </a:r>
            <a:r>
              <a:rPr lang="en-US" altLang="zh-CN" dirty="0" smtClean="0">
                <a:hlinkClick r:id="rId2" action="ppaction://hlinksldjump"/>
              </a:rPr>
              <a:t>patentcloud</a:t>
            </a:r>
            <a:r>
              <a:rPr lang="en-US" altLang="zh-CN" dirty="0" smtClean="0"/>
              <a:t>.com </a:t>
            </a:r>
            <a:r>
              <a:rPr lang="zh-CN" altLang="en-US" dirty="0" smtClean="0"/>
              <a:t>，按产品技术结构方式持续建立与自己组织运营有关的主要国家专利数据库</a:t>
            </a:r>
            <a:endParaRPr lang="en-US" altLang="zh-CN" dirty="0" smtClean="0"/>
          </a:p>
          <a:p>
            <a:r>
              <a:rPr lang="zh-CN" altLang="en-US" dirty="0" smtClean="0"/>
              <a:t>再依据所建立的数据库以及产业动态信息，筛选出对自己组织具有关联度及风险度的特定专利及其家族</a:t>
            </a:r>
            <a:endParaRPr lang="en-US" altLang="zh-CN" dirty="0" smtClean="0"/>
          </a:p>
          <a:p>
            <a:r>
              <a:rPr lang="zh-CN" altLang="en-US" dirty="0" smtClean="0"/>
              <a:t>对于具有关联度及风险度的特定专利，于</a:t>
            </a:r>
            <a:r>
              <a:rPr lang="en-US" altLang="zh-CN" dirty="0" smtClean="0">
                <a:hlinkClick r:id="rId3"/>
              </a:rPr>
              <a:t>www.patentcloud.com</a:t>
            </a:r>
            <a:r>
              <a:rPr lang="zh-CN" altLang="en-US" dirty="0" smtClean="0"/>
              <a:t>上作业，界定其专利范围，进而进行专利侵权对比、或者分析其是否具有无效性或不可执行性</a:t>
            </a:r>
            <a:endParaRPr lang="en-US" altLang="zh-CN" dirty="0" smtClean="0"/>
          </a:p>
          <a:p>
            <a:r>
              <a:rPr lang="zh-CN" altLang="en-US" dirty="0" smtClean="0"/>
              <a:t>若特定专利可以主张无效或不可执行而产品技术又被涵盖者，则应善用各国专利行政程序进行主张</a:t>
            </a:r>
            <a:endParaRPr lang="en-US" altLang="zh-CN" dirty="0" smtClean="0"/>
          </a:p>
          <a:p>
            <a:r>
              <a:rPr lang="zh-CN" altLang="en-US" dirty="0" smtClean="0"/>
              <a:t>若特定专利无须主张无效或不可执行而可回避者，即可在专业人士协助下进行回避设计</a:t>
            </a:r>
            <a:endParaRPr lang="en-US" altLang="zh-CN" dirty="0" smtClean="0"/>
          </a:p>
          <a:p>
            <a:endParaRPr lang="en-US" altLang="zh-CN" dirty="0" smtClean="0"/>
          </a:p>
          <a:p>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smtClean="0"/>
              <a:t>若特定专利不易主张无效或不可执行，也不易进行回避设计，而又必须实施该特定专利者，则可以考虑以各种途径购买该专利或者取得许可，包括以低成本善用非运营实体的专利</a:t>
            </a:r>
            <a:endParaRPr lang="en-US" altLang="zh-CN" dirty="0" smtClean="0"/>
          </a:p>
          <a:p>
            <a:r>
              <a:rPr lang="zh-CN" altLang="en-US" dirty="0" smtClean="0"/>
              <a:t>若未有预算进行购买该专利或者取得许可者，则可调整供应链、物流、或运营模式，以解决特定专利风险。</a:t>
            </a:r>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11560" y="1268760"/>
            <a:ext cx="7886700" cy="2852737"/>
          </a:xfrm>
        </p:spPr>
        <p:txBody>
          <a:bodyPr/>
          <a:lstStyle/>
          <a:p>
            <a:pPr algn="ctr"/>
            <a:r>
              <a:rPr lang="zh-CN" altLang="en-US" dirty="0" smtClean="0"/>
              <a:t>专利风险管理的思维</a:t>
            </a:r>
            <a:endParaRPr lang="zh-CN" altLang="en-US" dirty="0"/>
          </a:p>
        </p:txBody>
      </p:sp>
      <p:sp>
        <p:nvSpPr>
          <p:cNvPr id="5" name="文本占位符 4"/>
          <p:cNvSpPr>
            <a:spLocks noGrp="1"/>
          </p:cNvSpPr>
          <p:nvPr>
            <p:ph type="body" idx="1"/>
          </p:nvPr>
        </p:nvSpPr>
        <p:spPr/>
        <p:txBody>
          <a:bodyPr/>
          <a:lstStyle/>
          <a:p>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专利风险管理从</a:t>
            </a:r>
            <a:r>
              <a:rPr lang="en-US" altLang="zh-CN" dirty="0" smtClean="0"/>
              <a:t>5W1H</a:t>
            </a:r>
            <a:r>
              <a:rPr lang="zh-CN" altLang="en-US" dirty="0" smtClean="0"/>
              <a:t>开始做起</a:t>
            </a:r>
            <a:endParaRPr lang="zh-CN" altLang="en-US" dirty="0"/>
          </a:p>
        </p:txBody>
      </p:sp>
      <p:sp>
        <p:nvSpPr>
          <p:cNvPr id="7" name="内容占位符 6"/>
          <p:cNvSpPr>
            <a:spLocks noGrp="1"/>
          </p:cNvSpPr>
          <p:nvPr>
            <p:ph idx="1"/>
          </p:nvPr>
        </p:nvSpPr>
        <p:spPr/>
        <p:txBody>
          <a:bodyPr/>
          <a:lstStyle/>
          <a:p>
            <a:r>
              <a:rPr lang="zh-CN" altLang="en-US" dirty="0" smtClean="0"/>
              <a:t>专利风险管理与因应（顺应，应对），宜从</a:t>
            </a:r>
            <a:r>
              <a:rPr lang="en-US" altLang="zh-CN" dirty="0" smtClean="0"/>
              <a:t>5W1H</a:t>
            </a:r>
            <a:r>
              <a:rPr lang="zh-CN" altLang="en-US" dirty="0" smtClean="0"/>
              <a:t>着手，亦即先厘清专利风险管理的本质，即</a:t>
            </a:r>
            <a:endParaRPr lang="en-US" altLang="zh-CN" dirty="0" smtClean="0"/>
          </a:p>
          <a:p>
            <a:r>
              <a:rPr lang="zh-CN" altLang="en-US" dirty="0" smtClean="0"/>
              <a:t>为何管理（</a:t>
            </a:r>
            <a:r>
              <a:rPr lang="en-US" altLang="zh-CN" dirty="0" smtClean="0"/>
              <a:t>Why</a:t>
            </a:r>
            <a:r>
              <a:rPr lang="zh-CN" altLang="en-US" dirty="0" smtClean="0"/>
              <a:t>）、管理什么（</a:t>
            </a:r>
            <a:r>
              <a:rPr lang="en-US" altLang="zh-CN" dirty="0" smtClean="0"/>
              <a:t>What</a:t>
            </a:r>
            <a:r>
              <a:rPr lang="zh-CN" altLang="en-US" dirty="0" smtClean="0"/>
              <a:t>）、管理哪里（</a:t>
            </a:r>
            <a:r>
              <a:rPr lang="en-US" altLang="zh-CN" dirty="0" smtClean="0"/>
              <a:t>Where</a:t>
            </a:r>
            <a:r>
              <a:rPr lang="zh-CN" altLang="en-US" dirty="0" smtClean="0"/>
              <a:t>）、</a:t>
            </a:r>
            <a:endParaRPr lang="en-US" altLang="zh-CN" dirty="0" smtClean="0"/>
          </a:p>
          <a:p>
            <a:r>
              <a:rPr lang="zh-CN" altLang="en-US" dirty="0" smtClean="0"/>
              <a:t>由谁管理（</a:t>
            </a:r>
            <a:r>
              <a:rPr lang="en-US" altLang="zh-CN" dirty="0" smtClean="0"/>
              <a:t>Who</a:t>
            </a:r>
            <a:r>
              <a:rPr lang="zh-CN" altLang="en-US" dirty="0" smtClean="0"/>
              <a:t>）、何时管理（</a:t>
            </a:r>
            <a:r>
              <a:rPr lang="en-US" altLang="zh-CN" dirty="0" smtClean="0"/>
              <a:t>When</a:t>
            </a:r>
            <a:r>
              <a:rPr lang="zh-CN" altLang="en-US" dirty="0" smtClean="0"/>
              <a:t>）及如何管理（</a:t>
            </a:r>
            <a:r>
              <a:rPr lang="en-US" altLang="zh-CN" dirty="0" smtClean="0"/>
              <a:t>How</a:t>
            </a:r>
            <a:r>
              <a:rPr lang="zh-CN" altLang="en-US" dirty="0" smtClean="0"/>
              <a:t>）。</a:t>
            </a:r>
            <a:endParaRPr lang="en-US" altLang="zh-CN" dirty="0" smtClean="0"/>
          </a:p>
          <a:p>
            <a:r>
              <a:rPr lang="zh-CN" altLang="en-US" dirty="0" smtClean="0"/>
              <a:t>换言之，应从主动式专利风险管理以及全域安全流程与系统开始，包括了从认知风险、辨识风险、因应风险及管控风险等各项安全性作业。</a:t>
            </a:r>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不先认知风险就难以辨识风险</a:t>
            </a:r>
            <a:endParaRPr lang="zh-CN" altLang="en-US" dirty="0"/>
          </a:p>
        </p:txBody>
      </p:sp>
      <p:sp>
        <p:nvSpPr>
          <p:cNvPr id="3" name="内容占位符 2"/>
          <p:cNvSpPr>
            <a:spLocks noGrp="1"/>
          </p:cNvSpPr>
          <p:nvPr>
            <p:ph idx="1"/>
          </p:nvPr>
        </p:nvSpPr>
        <p:spPr/>
        <p:txBody>
          <a:bodyPr/>
          <a:lstStyle/>
          <a:p>
            <a:r>
              <a:rPr lang="zh-CN" altLang="en-US" dirty="0" smtClean="0"/>
              <a:t>首先，认知专利风险，根据对企业运营造成的不同影响与程度，专利风险有：</a:t>
            </a:r>
            <a:endParaRPr lang="en-US" altLang="zh-CN" dirty="0" smtClean="0"/>
          </a:p>
          <a:p>
            <a:r>
              <a:rPr lang="en-US" altLang="zh-CN" dirty="0" smtClean="0"/>
              <a:t>1.</a:t>
            </a:r>
            <a:r>
              <a:rPr lang="zh-CN" altLang="en-US" dirty="0" smtClean="0"/>
              <a:t>产品被诉专利侵权，面临巨额律师费、损害赔偿、和解费与打官司所需花费的人力与时间成本与费用</a:t>
            </a:r>
            <a:endParaRPr lang="en-US" altLang="zh-CN" dirty="0" smtClean="0"/>
          </a:p>
          <a:p>
            <a:r>
              <a:rPr lang="en-US" altLang="zh-CN" dirty="0" smtClean="0"/>
              <a:t>2.</a:t>
            </a:r>
            <a:r>
              <a:rPr lang="zh-CN" altLang="en-US" dirty="0" smtClean="0"/>
              <a:t>产品被禁止出口，被迫直接退出特定区域市场</a:t>
            </a:r>
            <a:endParaRPr lang="en-US" altLang="zh-CN" dirty="0" smtClean="0"/>
          </a:p>
          <a:p>
            <a:r>
              <a:rPr lang="en-US" altLang="zh-CN" dirty="0" smtClean="0"/>
              <a:t>3.</a:t>
            </a:r>
            <a:r>
              <a:rPr lang="zh-CN" altLang="en-US" dirty="0" smtClean="0"/>
              <a:t>产品遭受扣押，影响订单、客户信心与企业商誉</a:t>
            </a:r>
            <a:endParaRPr lang="en-US" altLang="zh-CN" dirty="0" smtClean="0"/>
          </a:p>
          <a:p>
            <a:r>
              <a:rPr lang="en-US" altLang="zh-CN" dirty="0" smtClean="0"/>
              <a:t>4.</a:t>
            </a:r>
            <a:r>
              <a:rPr lang="zh-CN" altLang="en-US" dirty="0" smtClean="0"/>
              <a:t>被追索许可费，拉高了成本，造成获利上的冲击</a:t>
            </a:r>
            <a:endParaRPr lang="en-US" altLang="zh-CN" dirty="0" smtClean="0"/>
          </a:p>
          <a:p>
            <a:r>
              <a:rPr lang="en-US" altLang="zh-CN" dirty="0" smtClean="0"/>
              <a:t>5.</a:t>
            </a:r>
            <a:r>
              <a:rPr lang="zh-CN" altLang="en-US" dirty="0" smtClean="0"/>
              <a:t>专利申请案因不具新颖性或进步性而无法获证</a:t>
            </a:r>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smtClean="0"/>
              <a:t>其次，辨识专利风险，在清楚认知各类专利风险后，应善用专业方法与安全工具来辨识与企业运营相关的专利风险，例如，</a:t>
            </a:r>
            <a:r>
              <a:rPr lang="en-US" altLang="zh-CN" dirty="0" smtClean="0">
                <a:hlinkClick r:id="rId2"/>
              </a:rPr>
              <a:t> www.patentcloud.com</a:t>
            </a:r>
            <a:r>
              <a:rPr lang="zh-CN" altLang="en-US" dirty="0" smtClean="0"/>
              <a:t>系统，其中包括：</a:t>
            </a:r>
            <a:endParaRPr lang="en-US" altLang="zh-CN" dirty="0" smtClean="0"/>
          </a:p>
          <a:p>
            <a:r>
              <a:rPr lang="en-US" altLang="zh-CN" dirty="0" smtClean="0"/>
              <a:t>1 </a:t>
            </a:r>
            <a:r>
              <a:rPr lang="zh-CN" altLang="en-US" dirty="0" smtClean="0"/>
              <a:t>厘清专利检索目的，即确认辨识何种专利风险，如</a:t>
            </a:r>
            <a:r>
              <a:rPr lang="en-US" altLang="zh-CN" dirty="0" smtClean="0">
                <a:hlinkClick r:id="rId3" action="ppaction://hlinksldjump"/>
              </a:rPr>
              <a:t>Freedom-to-Operate</a:t>
            </a:r>
            <a:r>
              <a:rPr lang="en-US" altLang="zh-CN" dirty="0" smtClean="0"/>
              <a:t> </a:t>
            </a:r>
            <a:r>
              <a:rPr lang="zh-CN" altLang="en-US" dirty="0" smtClean="0"/>
              <a:t>（</a:t>
            </a:r>
            <a:r>
              <a:rPr lang="zh-CN" altLang="en-US" b="1" dirty="0" smtClean="0"/>
              <a:t>自由实施检索</a:t>
            </a:r>
            <a:r>
              <a:rPr lang="zh-CN" altLang="en-US" dirty="0" smtClean="0"/>
              <a:t>）分析或新颖性分析</a:t>
            </a:r>
            <a:endParaRPr lang="en-US" altLang="zh-CN" dirty="0" smtClean="0"/>
          </a:p>
          <a:p>
            <a:r>
              <a:rPr lang="en-US" altLang="zh-CN" dirty="0" smtClean="0"/>
              <a:t>2 </a:t>
            </a:r>
            <a:r>
              <a:rPr lang="zh-CN" altLang="en-US" dirty="0" smtClean="0"/>
              <a:t>界定专利检索范围，以智慧资源规划方法定义产品与技术结构，再根据不同目的的界定主体、客体、区域、时间等检索范围</a:t>
            </a:r>
            <a:endParaRPr lang="en-US" altLang="zh-CN" dirty="0" smtClean="0"/>
          </a:p>
          <a:p>
            <a:r>
              <a:rPr lang="zh-CN" altLang="en-US" dirty="0" smtClean="0"/>
              <a:t>活用专利检索方法，设定关键词并扩充其同义字词、</a:t>
            </a:r>
            <a:r>
              <a:rPr lang="zh-CN" altLang="en-US" dirty="0" smtClean="0">
                <a:hlinkClick r:id="rId4" action="ppaction://hlinksldjump"/>
              </a:rPr>
              <a:t>上下位字词</a:t>
            </a:r>
            <a:r>
              <a:rPr lang="zh-CN" altLang="en-US" dirty="0" smtClean="0"/>
              <a:t>并组合检索条件</a:t>
            </a:r>
            <a:endParaRPr lang="en-US" altLang="zh-CN" dirty="0" smtClean="0"/>
          </a:p>
          <a:p>
            <a:r>
              <a:rPr lang="zh-CN" altLang="en-US" dirty="0" smtClean="0"/>
              <a:t>善用专利检索工具，进行跨国家、跨语言的专利检索、下载、结构化信息</a:t>
            </a:r>
            <a:endParaRPr lang="en-US" altLang="zh-CN"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smtClean="0"/>
              <a:t>判读筛选关联专利，判读并分类，以构建专利数据库，并根据产品技术特征筛选出高关联专利</a:t>
            </a:r>
          </a:p>
          <a:p>
            <a:r>
              <a:rPr lang="zh-CN" altLang="en-US" dirty="0" smtClean="0"/>
              <a:t>专利风险比对分析，以产品技术特征比对分析高关联专利中是否存在何种程度的风险专利</a:t>
            </a:r>
            <a:endParaRPr lang="en-US" altLang="zh-CN" dirty="0" smtClean="0"/>
          </a:p>
          <a:p>
            <a:endParaRPr lang="en-US" altLang="zh-CN" dirty="0" smtClean="0"/>
          </a:p>
          <a:p>
            <a:endParaRPr lang="en-US" altLang="zh-CN" dirty="0" smtClean="0"/>
          </a:p>
          <a:p>
            <a:endParaRPr lang="en-US" altLang="zh-CN" dirty="0" smtClean="0"/>
          </a:p>
          <a:p>
            <a:r>
              <a:rPr lang="zh-CN" altLang="en-US" b="1" i="1" dirty="0" smtClean="0"/>
              <a:t>通过上述方法，使得专利风险不再像是无法预知的意外事件，而转变成课预期、可因应、可管控的具体运营项目。</a:t>
            </a:r>
            <a:endParaRPr lang="zh-CN" altLang="en-US" b="1"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因应专利风险的技术、商业与法律方法</a:t>
            </a:r>
            <a:endParaRPr lang="zh-CN" altLang="en-US" dirty="0"/>
          </a:p>
        </p:txBody>
      </p:sp>
      <p:sp>
        <p:nvSpPr>
          <p:cNvPr id="3" name="内容占位符 2"/>
          <p:cNvSpPr>
            <a:spLocks noGrp="1"/>
          </p:cNvSpPr>
          <p:nvPr>
            <p:ph idx="1"/>
          </p:nvPr>
        </p:nvSpPr>
        <p:spPr/>
        <p:txBody>
          <a:bodyPr/>
          <a:lstStyle/>
          <a:p>
            <a:r>
              <a:rPr lang="zh-CN" altLang="en-US" dirty="0" smtClean="0"/>
              <a:t>具体方法：</a:t>
            </a:r>
            <a:endParaRPr lang="en-US" altLang="zh-CN" dirty="0" smtClean="0"/>
          </a:p>
          <a:p>
            <a:pPr>
              <a:buNone/>
            </a:pPr>
            <a:r>
              <a:rPr lang="en-US" altLang="zh-CN" dirty="0" smtClean="0"/>
              <a:t>1 </a:t>
            </a:r>
            <a:r>
              <a:rPr lang="zh-CN" altLang="en-US" dirty="0" smtClean="0">
                <a:solidFill>
                  <a:schemeClr val="tx1"/>
                </a:solidFill>
              </a:rPr>
              <a:t>技术层面</a:t>
            </a:r>
            <a:r>
              <a:rPr lang="zh-CN" altLang="en-US" dirty="0" smtClean="0"/>
              <a:t>，由研发人员进行回避设计，协同知识产权专业人士确认是否已回避设计，同时评估已回避设计的技术方案是否具有法律要件，并将其转化成优质与优势知识产权</a:t>
            </a:r>
            <a:endParaRPr lang="en-US" altLang="zh-CN" dirty="0" smtClean="0"/>
          </a:p>
          <a:p>
            <a:pPr>
              <a:buNone/>
            </a:pPr>
            <a:r>
              <a:rPr lang="en-US" altLang="zh-CN" dirty="0" smtClean="0"/>
              <a:t>2 </a:t>
            </a:r>
            <a:r>
              <a:rPr lang="zh-CN" altLang="en-US" dirty="0" smtClean="0">
                <a:solidFill>
                  <a:schemeClr val="tx1"/>
                </a:solidFill>
              </a:rPr>
              <a:t>商业层面</a:t>
            </a:r>
            <a:r>
              <a:rPr lang="zh-CN" altLang="en-US" dirty="0" smtClean="0"/>
              <a:t>，从专利权人地域部署缺失调整供应链与产销区域，或评估自己专利组合与效度，考虑是否需购买相关专利以增加与专利权人谈判筹码，或直接向专利权人取得专利许可、交互许可等</a:t>
            </a:r>
            <a:endParaRPr lang="en-US" altLang="zh-CN" dirty="0" smtClean="0"/>
          </a:p>
          <a:p>
            <a:pPr>
              <a:buNone/>
            </a:pPr>
            <a:r>
              <a:rPr lang="en-US" altLang="zh-CN" dirty="0" smtClean="0"/>
              <a:t>3 </a:t>
            </a:r>
            <a:r>
              <a:rPr lang="zh-CN" altLang="en-US" dirty="0" smtClean="0">
                <a:solidFill>
                  <a:schemeClr val="tx1"/>
                </a:solidFill>
              </a:rPr>
              <a:t>法律层面</a:t>
            </a:r>
            <a:r>
              <a:rPr lang="zh-CN" altLang="en-US" dirty="0" smtClean="0"/>
              <a:t>，分析分析专利是否因程序瑕疵而不可执行、是否因不具备专利性而应被宣告无效，同时备妥相应证据，于适当时机向相应的主力军提起专利无效之申请</a:t>
            </a:r>
            <a:endParaRPr lang="en-US" altLang="zh-CN"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smtClean="0"/>
              <a:t>最后，管控风险，相较前述的风险因应，须进一步融入</a:t>
            </a:r>
            <a:r>
              <a:rPr lang="zh-CN" altLang="en-US" dirty="0" smtClean="0">
                <a:solidFill>
                  <a:schemeClr val="tx1"/>
                </a:solidFill>
              </a:rPr>
              <a:t>时间因素</a:t>
            </a:r>
            <a:r>
              <a:rPr lang="zh-CN" altLang="en-US" dirty="0" smtClean="0"/>
              <a:t>的动态管理，因为专利风险存在易变性、易灭性等特性，尤其是专利状态、保护范围及所有权的</a:t>
            </a:r>
            <a:r>
              <a:rPr lang="zh-CN" altLang="en-US" dirty="0" smtClean="0">
                <a:solidFill>
                  <a:schemeClr val="tx1"/>
                </a:solidFill>
              </a:rPr>
              <a:t>主动或被动变更</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推动专利风险管理，用对专才会有成效</a:t>
            </a:r>
            <a:endParaRPr lang="zh-CN" altLang="en-US" dirty="0"/>
          </a:p>
        </p:txBody>
      </p:sp>
      <p:sp>
        <p:nvSpPr>
          <p:cNvPr id="3" name="内容占位符 2"/>
          <p:cNvSpPr>
            <a:spLocks noGrp="1"/>
          </p:cNvSpPr>
          <p:nvPr>
            <p:ph idx="1"/>
          </p:nvPr>
        </p:nvSpPr>
        <p:spPr/>
        <p:txBody>
          <a:bodyPr/>
          <a:lstStyle/>
          <a:p>
            <a:r>
              <a:rPr lang="zh-CN" altLang="en-US" dirty="0" smtClean="0"/>
              <a:t>组织若有决心改变过去非专业的做法，并着手推动专利风险管理专业机制，其步骤至少包括：</a:t>
            </a:r>
            <a:endParaRPr lang="en-US" altLang="zh-CN" dirty="0" smtClean="0"/>
          </a:p>
          <a:p>
            <a:r>
              <a:rPr lang="en-US" altLang="zh-CN" dirty="0" smtClean="0"/>
              <a:t>1 </a:t>
            </a:r>
            <a:r>
              <a:rPr lang="zh-CN" altLang="en-US" dirty="0" smtClean="0"/>
              <a:t>组织内部各部门与人员需认知每个运营功能所涉及的专利风险类型与影响程度</a:t>
            </a:r>
            <a:endParaRPr lang="en-US" altLang="zh-CN" dirty="0" smtClean="0"/>
          </a:p>
          <a:p>
            <a:r>
              <a:rPr lang="en-US" altLang="zh-CN" dirty="0" smtClean="0"/>
              <a:t>2 </a:t>
            </a:r>
            <a:r>
              <a:rPr lang="zh-CN" altLang="en-US" dirty="0" smtClean="0"/>
              <a:t>导入专利风险管理机制至现有组织运营流程，包括新产品、新技术的研发流程，并贯穿产品企划、技术企划、研究开采购管、生产制造、营销销售、仓储物流等运营功能</a:t>
            </a:r>
            <a:endParaRPr lang="en-US" altLang="zh-CN" dirty="0" smtClean="0"/>
          </a:p>
          <a:p>
            <a:r>
              <a:rPr lang="en-US" altLang="zh-CN" dirty="0" smtClean="0"/>
              <a:t>3 </a:t>
            </a:r>
            <a:r>
              <a:rPr lang="zh-CN" altLang="en-US" dirty="0" smtClean="0"/>
              <a:t>设立专职组织、合格人员以及结合外部专业伙伴，负责协同组织各部门识别风险、因应风险与管控风险专业</a:t>
            </a:r>
            <a:endParaRPr lang="en-US" altLang="zh-CN" dirty="0" smtClean="0"/>
          </a:p>
          <a:p>
            <a:r>
              <a:rPr lang="en-US" altLang="zh-CN" dirty="0" smtClean="0"/>
              <a:t>4 </a:t>
            </a:r>
            <a:r>
              <a:rPr lang="zh-CN" altLang="en-US" dirty="0" smtClean="0"/>
              <a:t>导入专业方法、工具及系统，构建、维护自己专属的专利数据库，持续监控并因应产品技术组合所涉及的专利风险，并维持组织记忆与安全境域</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面对专利风险不应心存侥幸做好准备方能逆转胜</a:t>
            </a:r>
            <a:endParaRPr lang="zh-CN" altLang="en-US" dirty="0"/>
          </a:p>
        </p:txBody>
      </p:sp>
      <p:sp>
        <p:nvSpPr>
          <p:cNvPr id="3" name="内容占位符 2"/>
          <p:cNvSpPr>
            <a:spLocks noGrp="1"/>
          </p:cNvSpPr>
          <p:nvPr>
            <p:ph idx="1"/>
          </p:nvPr>
        </p:nvSpPr>
        <p:spPr/>
        <p:txBody>
          <a:bodyPr/>
          <a:lstStyle/>
          <a:p>
            <a:r>
              <a:rPr lang="zh-CN" altLang="en-US" dirty="0" smtClean="0"/>
              <a:t>知识产权是经营者不能漠视或回避的议题，有时更是企业参与全球竞争的“殊死战”</a:t>
            </a:r>
            <a:endParaRPr lang="en-US" altLang="zh-CN" dirty="0" smtClean="0"/>
          </a:p>
          <a:p>
            <a:r>
              <a:rPr lang="zh-CN" altLang="en-US" dirty="0" smtClean="0"/>
              <a:t>企业未能管控专利风险，后果就是割地赔款</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产品开发融入专利风险管理机制，费用极低，效益却无穷</a:t>
            </a:r>
            <a:endParaRPr lang="zh-CN" altLang="en-US" dirty="0"/>
          </a:p>
        </p:txBody>
      </p:sp>
      <p:sp>
        <p:nvSpPr>
          <p:cNvPr id="3" name="内容占位符 2"/>
          <p:cNvSpPr>
            <a:spLocks noGrp="1"/>
          </p:cNvSpPr>
          <p:nvPr>
            <p:ph idx="1"/>
          </p:nvPr>
        </p:nvSpPr>
        <p:spPr/>
        <p:txBody>
          <a:bodyPr/>
          <a:lstStyle/>
          <a:p>
            <a:r>
              <a:rPr lang="zh-CN" altLang="en-US" dirty="0" smtClean="0"/>
              <a:t>须从产品开发流程（</a:t>
            </a:r>
            <a:r>
              <a:rPr lang="en-US" altLang="zh-CN" dirty="0" smtClean="0"/>
              <a:t>C System</a:t>
            </a:r>
            <a:r>
              <a:rPr lang="zh-CN" altLang="en-US" dirty="0" smtClean="0"/>
              <a:t>）切入</a:t>
            </a:r>
            <a:endParaRPr lang="en-US" altLang="zh-CN" dirty="0" smtClean="0"/>
          </a:p>
          <a:p>
            <a:endParaRPr lang="en-US" altLang="zh-CN" dirty="0" smtClean="0"/>
          </a:p>
          <a:p>
            <a:endParaRPr lang="zh-CN" altLang="en-US" dirty="0"/>
          </a:p>
        </p:txBody>
      </p:sp>
      <p:graphicFrame>
        <p:nvGraphicFramePr>
          <p:cNvPr id="4" name="内容占位符 3"/>
          <p:cNvGraphicFramePr>
            <a:graphicFrameLocks/>
          </p:cNvGraphicFramePr>
          <p:nvPr/>
        </p:nvGraphicFramePr>
        <p:xfrm>
          <a:off x="571472" y="1928802"/>
          <a:ext cx="8023253" cy="4435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smtClean="0"/>
              <a:t>在产品开发过程之概念构想期（</a:t>
            </a:r>
            <a:r>
              <a:rPr lang="en-US" altLang="zh-CN" dirty="0" smtClean="0"/>
              <a:t>C0</a:t>
            </a:r>
            <a:r>
              <a:rPr lang="zh-CN" altLang="en-US" dirty="0" smtClean="0"/>
              <a:t>），其主要任务与目的：</a:t>
            </a:r>
            <a:endParaRPr lang="en-US" altLang="zh-CN" dirty="0" smtClean="0"/>
          </a:p>
          <a:p>
            <a:r>
              <a:rPr lang="zh-CN" altLang="en-US" dirty="0" smtClean="0"/>
              <a:t>决定企业产品及技术</a:t>
            </a:r>
            <a:r>
              <a:rPr lang="zh-CN" altLang="en-US" dirty="0" smtClean="0">
                <a:solidFill>
                  <a:schemeClr val="tx1"/>
                </a:solidFill>
              </a:rPr>
              <a:t>研发方向</a:t>
            </a:r>
            <a:r>
              <a:rPr lang="zh-CN" altLang="en-US" dirty="0" smtClean="0"/>
              <a:t>，并决定研发资源之配置，此时，专利调研可辅助全球产品技术与市场客户之企划，若同步导入专利风险管理作业机制，更可于企业投入研发资源前预先掌握</a:t>
            </a:r>
            <a:r>
              <a:rPr lang="zh-CN" altLang="en-US" dirty="0" smtClean="0">
                <a:solidFill>
                  <a:schemeClr val="tx1"/>
                </a:solidFill>
              </a:rPr>
              <a:t>先进企业之产品、技术、专利布局与市场关联</a:t>
            </a:r>
            <a:r>
              <a:rPr lang="zh-CN" altLang="en-US" dirty="0" smtClean="0"/>
              <a:t>，避免开发产品技术落入专利权利范围虎口而不自知。再者，专利风险管理机制不能仅是一次性专业，而应伴随企业运营之持续性活动，企业更应随时依运营实况与需求，调整专利风险管理机制执行范围与方向，不能仅是呆板与僵化重复操作。</a:t>
            </a:r>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专利风险管理机制优化</a:t>
            </a:r>
            <a:r>
              <a:rPr lang="zh-CN" altLang="en-US" dirty="0" smtClean="0">
                <a:hlinkClick r:id="rId2" action="ppaction://hlinksldjump"/>
              </a:rPr>
              <a:t>组织记忆</a:t>
            </a:r>
            <a:r>
              <a:rPr lang="zh-CN" altLang="en-US" dirty="0" smtClean="0"/>
              <a:t>，也强化企业运营</a:t>
            </a:r>
            <a:endParaRPr lang="zh-CN" altLang="en-US" dirty="0"/>
          </a:p>
        </p:txBody>
      </p:sp>
      <p:sp>
        <p:nvSpPr>
          <p:cNvPr id="3" name="内容占位符 2"/>
          <p:cNvSpPr>
            <a:spLocks noGrp="1"/>
          </p:cNvSpPr>
          <p:nvPr>
            <p:ph idx="1"/>
          </p:nvPr>
        </p:nvSpPr>
        <p:spPr/>
        <p:txBody>
          <a:bodyPr/>
          <a:lstStyle/>
          <a:p>
            <a:pPr indent="288000">
              <a:buNone/>
            </a:pPr>
            <a:r>
              <a:rPr lang="zh-CN" altLang="en-US" dirty="0" smtClean="0"/>
              <a:t>后进企业依专利调研与风险分析之结果，据以拟定产品技术研发方向并界定全球市场与客户后，不代表专利风险就此免除而高枕无忧，因先进企业为维持其知识产权优势地位，仍持续投入创新研发，并将其不断转化为优势专利组合。</a:t>
            </a:r>
            <a:endParaRPr lang="en-US" altLang="zh-CN" dirty="0" smtClean="0"/>
          </a:p>
          <a:p>
            <a:pPr indent="288000">
              <a:buNone/>
            </a:pPr>
            <a:r>
              <a:rPr lang="zh-CN" altLang="en-US" dirty="0" smtClean="0"/>
              <a:t>因此，后进企业于产品开发验证与改善阶段（</a:t>
            </a:r>
            <a:r>
              <a:rPr lang="en-US" altLang="zh-CN" dirty="0" smtClean="0"/>
              <a:t>C1-C4</a:t>
            </a:r>
            <a:r>
              <a:rPr lang="zh-CN" altLang="en-US" dirty="0" smtClean="0"/>
              <a:t>），亟须持续落实专利风险管理专业机制，让组织各部门能充分识别专利风险、因应专利风险并管控之。因此，运用，</a:t>
            </a:r>
            <a:r>
              <a:rPr lang="en-US" altLang="zh-CN" dirty="0" err="1" smtClean="0"/>
              <a:t>patentcloud</a:t>
            </a:r>
            <a:r>
              <a:rPr lang="en-US" altLang="zh-CN" dirty="0" smtClean="0"/>
              <a:t>,</a:t>
            </a:r>
            <a:r>
              <a:rPr lang="zh-CN" altLang="en-US" dirty="0" smtClean="0"/>
              <a:t>可让企业进行权利范围界定、产品与专利比对分析、专利无效与回避设计作业更加自动效率化、安全化，而且企业可据此持续更新专利数据库，亦带来同步优化组织记忆于安全云端环境之好处，倘能善用前述系统与平台，后进企业当能游刃有余地因应专利风险，甚至能先发制人。</a:t>
            </a:r>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专利风险管理机制亦可规划安全产销据点</a:t>
            </a:r>
            <a:endParaRPr lang="zh-CN" altLang="en-US" dirty="0"/>
          </a:p>
        </p:txBody>
      </p:sp>
      <p:sp>
        <p:nvSpPr>
          <p:cNvPr id="3" name="内容占位符 2"/>
          <p:cNvSpPr>
            <a:spLocks noGrp="1"/>
          </p:cNvSpPr>
          <p:nvPr>
            <p:ph idx="1"/>
          </p:nvPr>
        </p:nvSpPr>
        <p:spPr/>
        <p:txBody>
          <a:bodyPr/>
          <a:lstStyle/>
          <a:p>
            <a:r>
              <a:rPr lang="zh-CN" altLang="en-US" dirty="0" smtClean="0"/>
              <a:t>当产品开发进入试量产及量产上市期时（</a:t>
            </a:r>
            <a:r>
              <a:rPr lang="en-US" altLang="zh-CN" dirty="0" smtClean="0"/>
              <a:t>C5-C6</a:t>
            </a:r>
            <a:r>
              <a:rPr lang="zh-CN" altLang="en-US" dirty="0" smtClean="0"/>
              <a:t>），更是必须预先掌握他人专利布局及其相应专利权利范围的关键时刻，界定专利风险后，除前述技术与法律措施，尚会结合更多商业决策与措施，包含：考虑是否不进特定国家市场、考虑是否不拓展特定客户与渠道、调整全球产销据点、调整供应链及商业模式等。</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当前专利风险管理的一些现状</a:t>
            </a:r>
            <a:endParaRPr lang="zh-CN" altLang="en-US" dirty="0"/>
          </a:p>
        </p:txBody>
      </p:sp>
      <p:sp>
        <p:nvSpPr>
          <p:cNvPr id="3" name="内容占位符 2"/>
          <p:cNvSpPr>
            <a:spLocks noGrp="1"/>
          </p:cNvSpPr>
          <p:nvPr>
            <p:ph idx="1"/>
          </p:nvPr>
        </p:nvSpPr>
        <p:spPr/>
        <p:txBody>
          <a:bodyPr/>
          <a:lstStyle/>
          <a:p>
            <a:r>
              <a:rPr lang="zh-CN" altLang="en-US" dirty="0" smtClean="0"/>
              <a:t>当专利权人来敲门，从说“不”开始谈判</a:t>
            </a:r>
            <a:endParaRPr lang="en-US" altLang="zh-CN" dirty="0" smtClean="0"/>
          </a:p>
          <a:p>
            <a:r>
              <a:rPr lang="zh-CN" altLang="en-US" dirty="0" smtClean="0"/>
              <a:t>对许可费追索因应无方，“利空”包装成“利多”怪象多</a:t>
            </a:r>
            <a:endParaRPr lang="en-US" altLang="zh-CN" dirty="0" smtClean="0"/>
          </a:p>
          <a:p>
            <a:r>
              <a:rPr lang="zh-CN" altLang="en-US" dirty="0" smtClean="0"/>
              <a:t>诉诸产业商业模式，将专利要挟据于门外</a:t>
            </a:r>
            <a:r>
              <a:rPr lang="en-US" altLang="zh-CN" dirty="0" smtClean="0"/>
              <a:t>----</a:t>
            </a:r>
            <a:r>
              <a:rPr lang="zh-CN" altLang="en-US" dirty="0" smtClean="0"/>
              <a:t>专业电子代工（</a:t>
            </a:r>
            <a:r>
              <a:rPr lang="en-US" altLang="zh-CN" dirty="0" smtClean="0"/>
              <a:t>EMS</a:t>
            </a:r>
            <a:r>
              <a:rPr lang="zh-CN" altLang="en-US" dirty="0" smtClean="0"/>
              <a:t>），基于商业模式、分工定位与利润配置，于情于理于法，应尽快构建无须支付分文许可费之法理与商业论述。</a:t>
            </a:r>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善用专利布局缺失，让专利人如意算盘落空</a:t>
            </a:r>
            <a:endParaRPr lang="zh-CN" altLang="en-US" dirty="0"/>
          </a:p>
        </p:txBody>
      </p:sp>
      <p:sp>
        <p:nvSpPr>
          <p:cNvPr id="3" name="内容占位符 2"/>
          <p:cNvSpPr>
            <a:spLocks noGrp="1"/>
          </p:cNvSpPr>
          <p:nvPr>
            <p:ph idx="1"/>
          </p:nvPr>
        </p:nvSpPr>
        <p:spPr/>
        <p:txBody>
          <a:bodyPr/>
          <a:lstStyle/>
          <a:p>
            <a:r>
              <a:rPr lang="zh-CN" altLang="en-US" dirty="0" smtClean="0"/>
              <a:t>中国、印度、中东、巴西、俄罗斯、非洲等国家或地区知识产权有关立法、行政与司法不完备，而欧美专利权人疏与布局这些国家专利或者专利布局有所缺失。</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专利权人想方设法收取许可费，两岸厂商需有法保住获利</a:t>
            </a:r>
            <a:endParaRPr lang="zh-CN" altLang="en-US" dirty="0"/>
          </a:p>
        </p:txBody>
      </p:sp>
      <p:sp>
        <p:nvSpPr>
          <p:cNvPr id="3" name="内容占位符 2"/>
          <p:cNvSpPr>
            <a:spLocks noGrp="1"/>
          </p:cNvSpPr>
          <p:nvPr>
            <p:ph idx="1"/>
          </p:nvPr>
        </p:nvSpPr>
        <p:spPr/>
        <p:txBody>
          <a:bodyPr/>
          <a:lstStyle/>
          <a:p>
            <a:r>
              <a:rPr lang="zh-CN" altLang="en-US" dirty="0" smtClean="0"/>
              <a:t>措施具体为：善用专利权人专利布局欠缺与不当，利用专利权人专利质量不佳而主张专利无效，或者利用权利范围布置不当而回避设计，以及优化商业模式设交易主体安排、交易框架设计</a:t>
            </a:r>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smtClean="0"/>
              <a:t>专利风险管理的机制</a:t>
            </a:r>
            <a:endParaRPr lang="zh-CN" altLang="en-US" dirty="0"/>
          </a:p>
        </p:txBody>
      </p:sp>
      <p:sp>
        <p:nvSpPr>
          <p:cNvPr id="5" name="文本占位符 4"/>
          <p:cNvSpPr>
            <a:spLocks noGrp="1"/>
          </p:cNvSpPr>
          <p:nvPr>
            <p:ph type="body" idx="1"/>
          </p:nvPr>
        </p:nvSpPr>
        <p:spPr/>
        <p:txBody>
          <a:bodyPr/>
          <a:lstStyle/>
          <a:p>
            <a:endParaRPr lang="zh-CN"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IPR</a:t>
            </a:r>
            <a:r>
              <a:rPr lang="zh-CN" altLang="en-US" dirty="0" smtClean="0"/>
              <a:t>（多方复审制度）</a:t>
            </a:r>
            <a:endParaRPr lang="zh-CN" altLang="en-US" dirty="0"/>
          </a:p>
        </p:txBody>
      </p:sp>
      <p:sp>
        <p:nvSpPr>
          <p:cNvPr id="3" name="内容占位符 2"/>
          <p:cNvSpPr>
            <a:spLocks noGrp="1"/>
          </p:cNvSpPr>
          <p:nvPr>
            <p:ph idx="1"/>
          </p:nvPr>
        </p:nvSpPr>
        <p:spPr/>
        <p:txBody>
          <a:bodyPr/>
          <a:lstStyle/>
          <a:p>
            <a:r>
              <a:rPr lang="zh-CN" altLang="en-US" dirty="0" smtClean="0"/>
              <a:t>此程序在美国专利商标局（以下简称“</a:t>
            </a:r>
            <a:r>
              <a:rPr lang="en-US" altLang="zh-CN" dirty="0" smtClean="0"/>
              <a:t>USPTO”</a:t>
            </a:r>
            <a:r>
              <a:rPr lang="zh-CN" altLang="en-US" dirty="0" smtClean="0"/>
              <a:t>）的专利审判和上诉委员会进行。</a:t>
            </a:r>
            <a:r>
              <a:rPr lang="en-US" altLang="zh-CN" dirty="0" smtClean="0"/>
              <a:t>IPR</a:t>
            </a:r>
            <a:r>
              <a:rPr lang="zh-CN" altLang="en-US" dirty="0" smtClean="0"/>
              <a:t>申请人只能根据美国专利法</a:t>
            </a:r>
            <a:r>
              <a:rPr lang="en-US" altLang="zh-CN" dirty="0" smtClean="0"/>
              <a:t>102</a:t>
            </a:r>
            <a:r>
              <a:rPr lang="zh-CN" altLang="en-US" dirty="0" smtClean="0"/>
              <a:t>和</a:t>
            </a:r>
            <a:r>
              <a:rPr lang="en-US" altLang="zh-CN" dirty="0" smtClean="0"/>
              <a:t>103</a:t>
            </a:r>
            <a:r>
              <a:rPr lang="zh-CN" altLang="en-US" dirty="0" smtClean="0"/>
              <a:t>法条对专利提出没有新颖性和创造性的无效请求，而提交的现有技术必须是专利或出版物（</a:t>
            </a:r>
            <a:r>
              <a:rPr lang="en-US" altLang="zh-CN" dirty="0" smtClean="0"/>
              <a:t>printed publications</a:t>
            </a:r>
            <a:r>
              <a:rPr lang="zh-CN" altLang="en-US" dirty="0" smtClean="0"/>
              <a:t>）。</a:t>
            </a:r>
          </a:p>
          <a:p>
            <a:r>
              <a:rPr lang="en-US" altLang="zh-CN" dirty="0" smtClean="0"/>
              <a:t>IPR</a:t>
            </a:r>
            <a:r>
              <a:rPr lang="zh-CN" altLang="en-US" dirty="0" smtClean="0"/>
              <a:t>程序的立案标准是：如果</a:t>
            </a:r>
            <a:r>
              <a:rPr lang="en-US" altLang="zh-CN" dirty="0" smtClean="0"/>
              <a:t>IPR</a:t>
            </a:r>
            <a:r>
              <a:rPr lang="zh-CN" altLang="en-US" dirty="0" smtClean="0"/>
              <a:t>申请书显示了有“合理的可能性”（</a:t>
            </a:r>
            <a:r>
              <a:rPr lang="en-US" altLang="zh-CN" dirty="0" smtClean="0"/>
              <a:t>reasonable likelihood</a:t>
            </a:r>
            <a:r>
              <a:rPr lang="zh-CN" altLang="en-US" dirty="0" smtClean="0"/>
              <a:t>）使至少一个专利权利要求无效，</a:t>
            </a:r>
            <a:r>
              <a:rPr lang="en-US" altLang="zh-CN" dirty="0" smtClean="0"/>
              <a:t>USPTO</a:t>
            </a:r>
            <a:r>
              <a:rPr lang="zh-CN" altLang="en-US" dirty="0" smtClean="0"/>
              <a:t>则可以启动</a:t>
            </a:r>
            <a:r>
              <a:rPr lang="en-US" altLang="zh-CN" dirty="0" smtClean="0"/>
              <a:t>IPR</a:t>
            </a:r>
            <a:r>
              <a:rPr lang="zh-CN" altLang="en-US" dirty="0" smtClean="0"/>
              <a:t>程序。</a:t>
            </a:r>
            <a:r>
              <a:rPr lang="en-US" altLang="zh-CN" dirty="0" smtClean="0"/>
              <a:t>IPR</a:t>
            </a:r>
            <a:r>
              <a:rPr lang="zh-CN" altLang="en-US" dirty="0" smtClean="0"/>
              <a:t>程序是一个小型精装版的无效诉讼程序，有证据披露以及对专家证人和发明人讯问取证（</a:t>
            </a:r>
            <a:r>
              <a:rPr lang="en-US" altLang="zh-CN" dirty="0" smtClean="0"/>
              <a:t>deposition</a:t>
            </a:r>
            <a:r>
              <a:rPr lang="zh-CN" altLang="en-US" dirty="0" smtClean="0"/>
              <a:t>）的步骤。从立案到判决一年时间（特殊情况可延长到一年半），具体流程图如下。</a:t>
            </a:r>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descr="图片1.png"/>
          <p:cNvPicPr>
            <a:picLocks noGrp="1" noChangeAspect="1"/>
          </p:cNvPicPr>
          <p:nvPr>
            <p:ph idx="1"/>
          </p:nvPr>
        </p:nvPicPr>
        <p:blipFill>
          <a:blip r:embed="rId2" cstate="print"/>
          <a:stretch>
            <a:fillRect/>
          </a:stretch>
        </p:blipFill>
        <p:spPr>
          <a:xfrm>
            <a:off x="0" y="0"/>
            <a:ext cx="9079668" cy="685800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美国专利多方复审制度上路，企业因应专利侵权风险添新利器</a:t>
            </a:r>
            <a:endParaRPr lang="zh-CN" altLang="en-US" dirty="0"/>
          </a:p>
        </p:txBody>
      </p:sp>
      <p:sp>
        <p:nvSpPr>
          <p:cNvPr id="7" name="内容占位符 6"/>
          <p:cNvSpPr>
            <a:spLocks noGrp="1"/>
          </p:cNvSpPr>
          <p:nvPr>
            <p:ph idx="1"/>
          </p:nvPr>
        </p:nvSpPr>
        <p:spPr/>
        <p:txBody>
          <a:bodyPr/>
          <a:lstStyle/>
          <a:p>
            <a:pPr>
              <a:buNone/>
            </a:pPr>
            <a:r>
              <a:rPr lang="zh-CN" altLang="en-US" dirty="0" smtClean="0"/>
              <a:t>多方复查（</a:t>
            </a:r>
            <a:r>
              <a:rPr lang="en-US" altLang="zh-CN" dirty="0" smtClean="0"/>
              <a:t>Inter  </a:t>
            </a:r>
            <a:r>
              <a:rPr lang="en-US" altLang="zh-CN" dirty="0" err="1" smtClean="0"/>
              <a:t>Partes</a:t>
            </a:r>
            <a:r>
              <a:rPr lang="en-US" altLang="zh-CN" dirty="0" smtClean="0"/>
              <a:t> </a:t>
            </a:r>
            <a:r>
              <a:rPr lang="en-US" altLang="zh-CN" dirty="0" err="1" smtClean="0"/>
              <a:t>Review,IPR</a:t>
            </a:r>
            <a:r>
              <a:rPr lang="zh-CN" altLang="en-US" dirty="0" smtClean="0"/>
              <a:t>）的优势：</a:t>
            </a:r>
            <a:endParaRPr lang="en-US" altLang="zh-CN" dirty="0" smtClean="0"/>
          </a:p>
          <a:p>
            <a:r>
              <a:rPr lang="zh-CN" altLang="en-US" dirty="0" smtClean="0"/>
              <a:t>自申请人送件至审查决定所需时间短</a:t>
            </a:r>
            <a:endParaRPr lang="en-US" altLang="zh-CN" dirty="0" smtClean="0"/>
          </a:p>
          <a:p>
            <a:r>
              <a:rPr lang="zh-CN" altLang="en-US" dirty="0" smtClean="0"/>
              <a:t>与现行的单方再审查制度相比，申请人在整个程序中参与度相对较高</a:t>
            </a:r>
            <a:endParaRPr lang="en-US" altLang="zh-CN" dirty="0" smtClean="0"/>
          </a:p>
          <a:p>
            <a:r>
              <a:rPr lang="zh-CN" altLang="en-US" dirty="0" smtClean="0"/>
              <a:t>与法院诉讼程序相比，所需时间较短、成本费用更是远低于侵权诉讼</a:t>
            </a:r>
            <a:endParaRPr lang="en-US" altLang="zh-CN" dirty="0" smtClean="0"/>
          </a:p>
          <a:p>
            <a:pPr indent="257175">
              <a:buNone/>
            </a:pPr>
            <a:r>
              <a:rPr lang="en-US" altLang="zh-CN" dirty="0" smtClean="0"/>
              <a:t>IPR</a:t>
            </a:r>
            <a:r>
              <a:rPr lang="zh-CN" altLang="en-US" dirty="0" smtClean="0"/>
              <a:t>程序优点很多。在此之前，</a:t>
            </a:r>
            <a:r>
              <a:rPr lang="en-US" altLang="zh-CN" dirty="0" smtClean="0"/>
              <a:t>USPTO</a:t>
            </a:r>
            <a:r>
              <a:rPr lang="zh-CN" altLang="en-US" dirty="0" smtClean="0"/>
              <a:t>有单方或双方专利复审的程序</a:t>
            </a:r>
            <a:r>
              <a:rPr lang="en-US" altLang="zh-CN" dirty="0" smtClean="0"/>
              <a:t>,</a:t>
            </a:r>
            <a:r>
              <a:rPr lang="zh-CN" altLang="en-US" dirty="0" smtClean="0"/>
              <a:t>不过是非诉讼程序，对专利有效性的判决也没有时间限制。而 </a:t>
            </a:r>
            <a:r>
              <a:rPr lang="en-US" altLang="zh-CN" dirty="0" smtClean="0"/>
              <a:t>IPR</a:t>
            </a:r>
            <a:r>
              <a:rPr lang="zh-CN" altLang="en-US" dirty="0" smtClean="0"/>
              <a:t>程序是更新改进版的双方专利复审的诉讼程序，</a:t>
            </a:r>
            <a:r>
              <a:rPr lang="zh-CN" altLang="en-US" b="1" dirty="0" smtClean="0"/>
              <a:t>对挑战专利无效方非常有吸引力。</a:t>
            </a:r>
          </a:p>
          <a:p>
            <a:pPr>
              <a:buNone/>
            </a:pPr>
            <a:r>
              <a:rPr lang="zh-CN" altLang="en-US" dirty="0" smtClean="0"/>
              <a:t>企业应熟悉和灵活运用多方审查制度的规定与程序</a:t>
            </a:r>
            <a:endParaRPr lang="en-US" altLang="zh-CN" dirty="0" smtClean="0"/>
          </a:p>
          <a:p>
            <a:pPr>
              <a:buNone/>
            </a:pPr>
            <a:r>
              <a:rPr lang="zh-CN" altLang="en-US" dirty="0" smtClean="0"/>
              <a:t>合格专业团队是关键</a:t>
            </a: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IPR</a:t>
            </a:r>
            <a:r>
              <a:rPr lang="zh-CN" altLang="en-US" dirty="0" smtClean="0"/>
              <a:t>案例分析得到的总结（</a:t>
            </a:r>
            <a:r>
              <a:rPr lang="en-US" altLang="zh-CN" dirty="0" smtClean="0"/>
              <a:t>86-96</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申请人采用</a:t>
            </a:r>
            <a:r>
              <a:rPr lang="en-US" altLang="zh-CN" dirty="0" smtClean="0"/>
              <a:t>IPR</a:t>
            </a:r>
            <a:r>
              <a:rPr lang="zh-CN" altLang="en-US" dirty="0" smtClean="0"/>
              <a:t>的目的在于以专利无效的手段来换取与专利人谈判的筹码，</a:t>
            </a:r>
            <a:r>
              <a:rPr lang="en-US" altLang="zh-CN" dirty="0" smtClean="0"/>
              <a:t>IPR</a:t>
            </a:r>
            <a:r>
              <a:rPr lang="zh-CN" altLang="en-US" dirty="0" smtClean="0"/>
              <a:t>程序启动后的和解也是选项。</a:t>
            </a:r>
            <a:endParaRPr lang="en-US" altLang="zh-CN" dirty="0" smtClean="0"/>
          </a:p>
          <a:p>
            <a:r>
              <a:rPr lang="zh-CN" altLang="en-US" dirty="0" smtClean="0"/>
              <a:t>被专利人予取予求已是过去式，申请人应主动捍卫运营自由</a:t>
            </a:r>
            <a:endParaRPr lang="en-US" altLang="zh-CN" dirty="0" smtClean="0"/>
          </a:p>
          <a:p>
            <a:r>
              <a:rPr lang="zh-CN" altLang="en-US" dirty="0" smtClean="0"/>
              <a:t>专利权人面临挑战，非运营实体（</a:t>
            </a:r>
            <a:r>
              <a:rPr lang="en-US" altLang="zh-CN" dirty="0" smtClean="0"/>
              <a:t>Non-Practicing Entities</a:t>
            </a:r>
            <a:r>
              <a:rPr lang="zh-CN" altLang="en-US" dirty="0" smtClean="0"/>
              <a:t>，</a:t>
            </a:r>
            <a:r>
              <a:rPr lang="en-US" altLang="zh-CN" dirty="0" smtClean="0"/>
              <a:t>NPEs</a:t>
            </a:r>
            <a:r>
              <a:rPr lang="zh-CN" altLang="en-US" dirty="0" smtClean="0"/>
              <a:t>）商业模式获利受影响</a:t>
            </a:r>
            <a:endParaRPr lang="en-US" altLang="zh-CN" dirty="0" smtClean="0"/>
          </a:p>
          <a:p>
            <a:r>
              <a:rPr lang="zh-CN" altLang="en-US" dirty="0" smtClean="0"/>
              <a:t>要与专利权人平起平坐从攻击观念做起</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214290"/>
            <a:ext cx="8686800" cy="6429395"/>
          </a:xfrm>
        </p:spPr>
        <p:txBody>
          <a:bodyPr/>
          <a:lstStyle/>
          <a:p>
            <a:pPr algn="ctr">
              <a:buNone/>
            </a:pPr>
            <a:r>
              <a:rPr lang="zh-CN" altLang="en-US" b="1" i="1" dirty="0" smtClean="0"/>
              <a:t>阻却诉讼另辟战场，发动多方复审要趁早：</a:t>
            </a:r>
            <a:endParaRPr lang="en-US" altLang="zh-CN" b="1" i="1" dirty="0" smtClean="0"/>
          </a:p>
          <a:p>
            <a:pPr>
              <a:buNone/>
            </a:pPr>
            <a:r>
              <a:rPr lang="zh-CN" altLang="en-US" dirty="0" smtClean="0"/>
              <a:t>                </a:t>
            </a:r>
            <a:endParaRPr lang="en-US" altLang="zh-CN" dirty="0" smtClean="0"/>
          </a:p>
          <a:p>
            <a:pPr>
              <a:buNone/>
            </a:pPr>
            <a:r>
              <a:rPr lang="zh-CN" altLang="en-US" dirty="0" smtClean="0"/>
              <a:t>               企业可借多方复审预先阻却专利诉讼的提起 </a:t>
            </a:r>
            <a:r>
              <a:rPr lang="en-US" altLang="zh-CN" dirty="0" smtClean="0"/>
              <a:t>,</a:t>
            </a:r>
            <a:r>
              <a:rPr lang="zh-CN" altLang="en-US" dirty="0" smtClean="0"/>
              <a:t>理想中，企业应在还未遭遇专利诉讼前，既能辨认与其产品高度关联的专利，进而判断出高风险专利，并按专业方法处理专利权利范围解释以及专利与产品对比分析，而后尽快展开前案证据检索以决定因应作为：产品回避设计或提出单方面再审或多方复审</a:t>
            </a:r>
            <a:endParaRPr lang="en-US" altLang="zh-CN" dirty="0" smtClean="0"/>
          </a:p>
          <a:p>
            <a:pPr>
              <a:buNone/>
            </a:pPr>
            <a:endParaRPr lang="en-US" altLang="zh-CN" dirty="0" smtClean="0"/>
          </a:p>
          <a:p>
            <a:pPr algn="ctr">
              <a:buNone/>
            </a:pPr>
            <a:endParaRPr lang="zh-CN"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eDiscovery</a:t>
            </a:r>
            <a:r>
              <a:rPr lang="en-US" altLang="zh-CN" dirty="0" smtClean="0"/>
              <a:t>—</a:t>
            </a:r>
            <a:r>
              <a:rPr lang="zh-CN" altLang="en-US" dirty="0" smtClean="0"/>
              <a:t>美国专利诉讼搜证程序的挑战与机会</a:t>
            </a:r>
            <a:endParaRPr lang="zh-CN" altLang="en-US" dirty="0"/>
          </a:p>
        </p:txBody>
      </p:sp>
      <p:sp>
        <p:nvSpPr>
          <p:cNvPr id="3" name="内容占位符 2"/>
          <p:cNvSpPr>
            <a:spLocks noGrp="1"/>
          </p:cNvSpPr>
          <p:nvPr>
            <p:ph idx="1"/>
          </p:nvPr>
        </p:nvSpPr>
        <p:spPr/>
        <p:txBody>
          <a:bodyPr/>
          <a:lstStyle/>
          <a:p>
            <a:r>
              <a:rPr lang="en-US" altLang="zh-CN" dirty="0" err="1" smtClean="0"/>
              <a:t>eDiscovery</a:t>
            </a:r>
            <a:r>
              <a:rPr lang="en-US" altLang="zh-CN" dirty="0" smtClean="0"/>
              <a:t>---</a:t>
            </a:r>
            <a:r>
              <a:rPr lang="zh-CN" altLang="en-US" dirty="0" smtClean="0"/>
              <a:t>对电子储存信息的搜证</a:t>
            </a:r>
            <a:endParaRPr lang="en-US" altLang="zh-CN" dirty="0" smtClean="0"/>
          </a:p>
          <a:p>
            <a:pPr>
              <a:buNone/>
            </a:pPr>
            <a:r>
              <a:rPr lang="zh-CN" altLang="en-US" sz="2400" dirty="0" smtClean="0">
                <a:solidFill>
                  <a:schemeClr val="tx1"/>
                </a:solidFill>
              </a:rPr>
              <a:t>特质</a:t>
            </a:r>
            <a:r>
              <a:rPr lang="zh-CN" altLang="en-US" dirty="0" smtClean="0"/>
              <a:t>：电子储存数据量通常很庞大，企业几乎没有能力有效控制数据突出范围，无法管控风险。</a:t>
            </a:r>
            <a:endParaRPr lang="en-US" altLang="zh-CN" dirty="0" smtClean="0"/>
          </a:p>
          <a:p>
            <a:pPr>
              <a:buNone/>
            </a:pPr>
            <a:r>
              <a:rPr lang="en-US" altLang="zh-CN" dirty="0" smtClean="0"/>
              <a:t>       	</a:t>
            </a:r>
            <a:r>
              <a:rPr lang="zh-CN" altLang="en-US" dirty="0" smtClean="0"/>
              <a:t>电子数据容易复制到各个不同的储存装置中，同一套数据可能存在于数个装置，使的不论是搜集证据、比对分析或提交资料都需投入更多资源</a:t>
            </a:r>
            <a:endParaRPr lang="en-US" altLang="zh-CN" dirty="0" smtClean="0"/>
          </a:p>
          <a:p>
            <a:pPr>
              <a:buNone/>
            </a:pPr>
            <a:r>
              <a:rPr lang="en-US" altLang="zh-CN" dirty="0" smtClean="0"/>
              <a:t>		</a:t>
            </a:r>
            <a:r>
              <a:rPr lang="zh-CN" altLang="en-US" dirty="0" smtClean="0"/>
              <a:t>电子储存信息极易在公开的过程中，因欠缺技术、商业、法律、运营专业与经验，而在无意中泄漏企业诸多核心机密</a:t>
            </a:r>
            <a:endParaRPr lang="en-US" altLang="zh-CN" dirty="0" smtClean="0"/>
          </a:p>
          <a:p>
            <a:pPr>
              <a:buNone/>
            </a:pPr>
            <a:r>
              <a:rPr lang="en-US" altLang="zh-CN" dirty="0" smtClean="0"/>
              <a:t>		</a:t>
            </a:r>
            <a:r>
              <a:rPr lang="zh-CN" altLang="en-US" dirty="0" smtClean="0"/>
              <a:t>电子储存信息极易被个人隐匿、篡改、销毁，企业管理阶层或法务人员不易察觉并随时管控。</a:t>
            </a:r>
            <a:endParaRPr lang="zh-CN" alt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eDiscovery</a:t>
            </a:r>
            <a:r>
              <a:rPr lang="zh-CN" altLang="en-US" dirty="0" smtClean="0"/>
              <a:t>相关规范现况与发展</a:t>
            </a:r>
            <a:endParaRPr lang="zh-CN" altLang="en-US" dirty="0"/>
          </a:p>
        </p:txBody>
      </p:sp>
      <p:sp>
        <p:nvSpPr>
          <p:cNvPr id="3" name="内容占位符 2"/>
          <p:cNvSpPr>
            <a:spLocks noGrp="1"/>
          </p:cNvSpPr>
          <p:nvPr>
            <p:ph idx="1"/>
          </p:nvPr>
        </p:nvSpPr>
        <p:spPr/>
        <p:txBody>
          <a:bodyPr/>
          <a:lstStyle/>
          <a:p>
            <a:pPr>
              <a:buNone/>
            </a:pPr>
            <a:r>
              <a:rPr lang="zh-CN" altLang="en-US" dirty="0" smtClean="0"/>
              <a:t>企业经营措施：</a:t>
            </a:r>
            <a:endParaRPr lang="en-US" altLang="zh-CN" dirty="0" smtClean="0"/>
          </a:p>
          <a:p>
            <a:r>
              <a:rPr lang="zh-CN" altLang="en-US" dirty="0" smtClean="0"/>
              <a:t>文件保存义务</a:t>
            </a:r>
            <a:endParaRPr lang="en-US" altLang="zh-CN" dirty="0" smtClean="0"/>
          </a:p>
          <a:p>
            <a:r>
              <a:rPr lang="zh-CN" altLang="en-US" dirty="0" smtClean="0"/>
              <a:t>设置电子数据存储系统义务</a:t>
            </a:r>
            <a:endParaRPr lang="en-US" altLang="zh-CN" dirty="0" smtClean="0"/>
          </a:p>
          <a:p>
            <a:r>
              <a:rPr lang="zh-CN" altLang="en-US" dirty="0" smtClean="0"/>
              <a:t>合理的电子数据保存与管理政策</a:t>
            </a:r>
            <a:endParaRPr lang="en-US" altLang="zh-CN" dirty="0" smtClean="0"/>
          </a:p>
          <a:p>
            <a:pPr>
              <a:buNone/>
            </a:pPr>
            <a:endParaRPr lang="zh-CN"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遏抑专利滥诉，美国立法趋势值得关注</a:t>
            </a:r>
            <a:endParaRPr lang="zh-CN" altLang="en-US" dirty="0"/>
          </a:p>
        </p:txBody>
      </p:sp>
      <p:sp>
        <p:nvSpPr>
          <p:cNvPr id="3" name="内容占位符 2"/>
          <p:cNvSpPr>
            <a:spLocks noGrp="1"/>
          </p:cNvSpPr>
          <p:nvPr>
            <p:ph idx="1"/>
          </p:nvPr>
        </p:nvSpPr>
        <p:spPr/>
        <p:txBody>
          <a:bodyPr/>
          <a:lstStyle/>
          <a:p>
            <a:r>
              <a:rPr lang="zh-CN" altLang="en-US" dirty="0" smtClean="0"/>
              <a:t>提高起诉门槛并限缩搜证范围，减少无谓的司法耗费</a:t>
            </a:r>
            <a:endParaRPr lang="en-US" altLang="zh-CN" dirty="0" smtClean="0"/>
          </a:p>
          <a:p>
            <a:r>
              <a:rPr lang="zh-CN" altLang="en-US" dirty="0" smtClean="0"/>
              <a:t>提升信息透明，避免乌贼战术与高额费用</a:t>
            </a:r>
            <a:endParaRPr lang="en-US" altLang="zh-CN" dirty="0" smtClean="0"/>
          </a:p>
          <a:p>
            <a:pPr indent="257175">
              <a:buNone/>
            </a:pPr>
            <a:r>
              <a:rPr lang="zh-CN" altLang="en-US" dirty="0" smtClean="0"/>
              <a:t>乌贼战术”是指</a:t>
            </a:r>
            <a:r>
              <a:rPr lang="zh-CN" altLang="en-US" dirty="0" smtClean="0">
                <a:hlinkClick r:id="rId2"/>
              </a:rPr>
              <a:t>台湾选举</a:t>
            </a:r>
            <a:r>
              <a:rPr lang="zh-CN" altLang="en-US" dirty="0" smtClean="0"/>
              <a:t>中，当一个人或一个政党自己已是丑闻满天飞，就干脆捧着脏东西到处乱喷，借着把大家都弄脏弄臭来遮盖自己的脏臭的伎俩。</a:t>
            </a:r>
            <a:endParaRPr lang="en-US" altLang="zh-CN" dirty="0" smtClean="0"/>
          </a:p>
          <a:p>
            <a:r>
              <a:rPr lang="zh-CN" altLang="en-US" dirty="0" smtClean="0"/>
              <a:t>避免下游厂商陷入诉讼，供货商无须瞻前顾后（客户运营免于干扰，上游供应商专心诉讼）</a:t>
            </a:r>
            <a:endParaRPr lang="en-US" altLang="zh-CN"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从</a:t>
            </a:r>
            <a:r>
              <a:rPr lang="en-US" altLang="zh-CN" dirty="0" smtClean="0"/>
              <a:t>LED</a:t>
            </a:r>
            <a:r>
              <a:rPr lang="zh-CN" altLang="en-US" dirty="0" smtClean="0"/>
              <a:t>侵权诉讼谈积极应对专利侵权暨许可费主张（</a:t>
            </a:r>
            <a:r>
              <a:rPr lang="en-US" altLang="zh-CN" dirty="0" smtClean="0"/>
              <a:t>108-114</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处理专利侵权诉讼，用对专业与方法，运营自由非梦事</a:t>
            </a:r>
            <a:endParaRPr lang="en-US" altLang="zh-CN" dirty="0" smtClean="0"/>
          </a:p>
          <a:p>
            <a:r>
              <a:rPr lang="zh-CN" altLang="en-US" dirty="0" smtClean="0"/>
              <a:t>信息网络成熟发达，可善用原告同族专利让其自相残杀（不具有新颖性）</a:t>
            </a:r>
            <a:endParaRPr lang="en-US" altLang="zh-CN" dirty="0" smtClean="0"/>
          </a:p>
          <a:p>
            <a:r>
              <a:rPr lang="zh-CN" altLang="en-US" dirty="0" smtClean="0">
                <a:hlinkClick r:id="rId2" action="ppaction://hlinksldjump"/>
              </a:rPr>
              <a:t>大陆法系</a:t>
            </a:r>
            <a:r>
              <a:rPr lang="zh-CN" altLang="en-US" dirty="0" smtClean="0"/>
              <a:t>方法专利侵权诉讼举证对专利权人要求高，被告可善用之</a:t>
            </a:r>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竞逐全球市场，德国专利诉讼风险不可轻忽</a:t>
            </a:r>
            <a:endParaRPr lang="zh-CN" altLang="en-US" dirty="0"/>
          </a:p>
        </p:txBody>
      </p:sp>
      <p:sp>
        <p:nvSpPr>
          <p:cNvPr id="3" name="内容占位符 2"/>
          <p:cNvSpPr>
            <a:spLocks noGrp="1"/>
          </p:cNvSpPr>
          <p:nvPr>
            <p:ph idx="1"/>
          </p:nvPr>
        </p:nvSpPr>
        <p:spPr/>
        <p:txBody>
          <a:bodyPr/>
          <a:lstStyle/>
          <a:p>
            <a:r>
              <a:rPr lang="zh-CN" altLang="en-US" dirty="0" smtClean="0"/>
              <a:t>德国专利诉讼烽火未成停歇（专利诉讼的地位仅此于美国）</a:t>
            </a:r>
            <a:endParaRPr lang="en-US" altLang="zh-CN" dirty="0" smtClean="0"/>
          </a:p>
          <a:p>
            <a:r>
              <a:rPr lang="zh-CN" altLang="en-US" dirty="0" smtClean="0"/>
              <a:t>德国专利诉讼“夯”的原因：</a:t>
            </a:r>
            <a:endParaRPr lang="en-US" altLang="zh-CN" dirty="0" smtClean="0"/>
          </a:p>
          <a:p>
            <a:pPr indent="257175"/>
            <a:r>
              <a:rPr lang="zh-CN" altLang="en-US" dirty="0" smtClean="0"/>
              <a:t>德国专利诉讼应迅速反应，</a:t>
            </a:r>
            <a:endParaRPr lang="en-US" altLang="zh-CN" dirty="0" smtClean="0"/>
          </a:p>
          <a:p>
            <a:pPr indent="257175">
              <a:buNone/>
            </a:pPr>
            <a:r>
              <a:rPr lang="zh-CN" altLang="en-US" dirty="0" smtClean="0"/>
              <a:t>主动出击</a:t>
            </a:r>
            <a:endParaRPr lang="zh-CN" altLang="en-US" dirty="0"/>
          </a:p>
        </p:txBody>
      </p:sp>
      <p:grpSp>
        <p:nvGrpSpPr>
          <p:cNvPr id="12" name="组合 11"/>
          <p:cNvGrpSpPr/>
          <p:nvPr/>
        </p:nvGrpSpPr>
        <p:grpSpPr>
          <a:xfrm>
            <a:off x="3851920" y="2132856"/>
            <a:ext cx="4055179" cy="4055196"/>
            <a:chOff x="2483766" y="1844813"/>
            <a:chExt cx="4055179" cy="4055196"/>
          </a:xfrm>
        </p:grpSpPr>
        <p:sp>
          <p:nvSpPr>
            <p:cNvPr id="13" name="任意多边形 12"/>
            <p:cNvSpPr/>
            <p:nvPr/>
          </p:nvSpPr>
          <p:spPr>
            <a:xfrm>
              <a:off x="2555781" y="1844813"/>
              <a:ext cx="3983164" cy="3983164"/>
            </a:xfrm>
            <a:custGeom>
              <a:avLst/>
              <a:gdLst>
                <a:gd name="connsiteX0" fmla="*/ 1991584 w 3983164"/>
                <a:gd name="connsiteY0" fmla="*/ 0 h 3983164"/>
                <a:gd name="connsiteX1" fmla="*/ 3885690 w 3983164"/>
                <a:gd name="connsiteY1" fmla="*/ 1376154 h 3983164"/>
                <a:gd name="connsiteX2" fmla="*/ 1991582 w 3983164"/>
                <a:gd name="connsiteY2" fmla="*/ 1991582 h 3983164"/>
                <a:gd name="connsiteX3" fmla="*/ 1991584 w 3983164"/>
                <a:gd name="connsiteY3" fmla="*/ 0 h 3983164"/>
              </a:gdLst>
              <a:ahLst/>
              <a:cxnLst>
                <a:cxn ang="0">
                  <a:pos x="connsiteX0" y="connsiteY0"/>
                </a:cxn>
                <a:cxn ang="0">
                  <a:pos x="connsiteX1" y="connsiteY1"/>
                </a:cxn>
                <a:cxn ang="0">
                  <a:pos x="connsiteX2" y="connsiteY2"/>
                </a:cxn>
                <a:cxn ang="0">
                  <a:pos x="connsiteX3" y="connsiteY3"/>
                </a:cxn>
              </a:cxnLst>
              <a:rect l="l" t="t" r="r" b="b"/>
              <a:pathLst>
                <a:path w="3983164" h="3983164">
                  <a:moveTo>
                    <a:pt x="1991584" y="0"/>
                  </a:moveTo>
                  <a:cubicBezTo>
                    <a:pt x="2854390" y="1"/>
                    <a:pt x="3619070" y="555575"/>
                    <a:pt x="3885690" y="1376154"/>
                  </a:cubicBezTo>
                  <a:lnTo>
                    <a:pt x="1991582" y="1991582"/>
                  </a:lnTo>
                  <a:cubicBezTo>
                    <a:pt x="1991583" y="1327721"/>
                    <a:pt x="1991583" y="663861"/>
                    <a:pt x="1991584" y="0"/>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73596" tIns="626854" rIns="621638" bIns="2495147" numCol="1" spcCol="1270" anchor="ctr" anchorCtr="0">
              <a:noAutofit/>
            </a:bodyPr>
            <a:lstStyle/>
            <a:p>
              <a:pPr lvl="0" algn="ctr" defTabSz="1111250" rtl="0">
                <a:lnSpc>
                  <a:spcPct val="90000"/>
                </a:lnSpc>
                <a:spcBef>
                  <a:spcPct val="0"/>
                </a:spcBef>
                <a:spcAft>
                  <a:spcPct val="35000"/>
                </a:spcAft>
              </a:pPr>
              <a:r>
                <a:rPr lang="zh-CN" sz="2500" kern="1200" dirty="0" smtClean="0"/>
                <a:t>双规诉讼制度</a:t>
              </a:r>
              <a:endParaRPr lang="en-US" sz="2500" kern="1200" dirty="0"/>
            </a:p>
          </p:txBody>
        </p:sp>
        <p:sp>
          <p:nvSpPr>
            <p:cNvPr id="14" name="任意多边形 13"/>
            <p:cNvSpPr/>
            <p:nvPr/>
          </p:nvSpPr>
          <p:spPr>
            <a:xfrm>
              <a:off x="2516268" y="1888246"/>
              <a:ext cx="3983164" cy="3983164"/>
            </a:xfrm>
            <a:custGeom>
              <a:avLst/>
              <a:gdLst>
                <a:gd name="connsiteX0" fmla="*/ 3885690 w 3983164"/>
                <a:gd name="connsiteY0" fmla="*/ 1376154 h 3983164"/>
                <a:gd name="connsiteX1" fmla="*/ 3162200 w 3983164"/>
                <a:gd name="connsiteY1" fmla="*/ 3602809 h 3983164"/>
                <a:gd name="connsiteX2" fmla="*/ 1991582 w 3983164"/>
                <a:gd name="connsiteY2" fmla="*/ 1991582 h 3983164"/>
                <a:gd name="connsiteX3" fmla="*/ 3885690 w 3983164"/>
                <a:gd name="connsiteY3" fmla="*/ 1376154 h 3983164"/>
              </a:gdLst>
              <a:ahLst/>
              <a:cxnLst>
                <a:cxn ang="0">
                  <a:pos x="connsiteX0" y="connsiteY0"/>
                </a:cxn>
                <a:cxn ang="0">
                  <a:pos x="connsiteX1" y="connsiteY1"/>
                </a:cxn>
                <a:cxn ang="0">
                  <a:pos x="connsiteX2" y="connsiteY2"/>
                </a:cxn>
                <a:cxn ang="0">
                  <a:pos x="connsiteX3" y="connsiteY3"/>
                </a:cxn>
              </a:cxnLst>
              <a:rect l="l" t="t" r="r" b="b"/>
              <a:pathLst>
                <a:path w="3983164" h="3983164">
                  <a:moveTo>
                    <a:pt x="3885690" y="1376154"/>
                  </a:moveTo>
                  <a:cubicBezTo>
                    <a:pt x="4152310" y="2196732"/>
                    <a:pt x="3860226" y="3095666"/>
                    <a:pt x="3162200" y="3602809"/>
                  </a:cubicBezTo>
                  <a:lnTo>
                    <a:pt x="1991582" y="1991582"/>
                  </a:lnTo>
                  <a:lnTo>
                    <a:pt x="3885690" y="137615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35033" tIns="1833658" rIns="226166" bIns="1212473" numCol="1" spcCol="1270" anchor="ctr" anchorCtr="0">
              <a:noAutofit/>
            </a:bodyPr>
            <a:lstStyle/>
            <a:p>
              <a:pPr lvl="0" algn="ctr" defTabSz="1111250" rtl="0">
                <a:lnSpc>
                  <a:spcPct val="90000"/>
                </a:lnSpc>
                <a:spcBef>
                  <a:spcPct val="0"/>
                </a:spcBef>
                <a:spcAft>
                  <a:spcPct val="35000"/>
                </a:spcAft>
              </a:pPr>
              <a:r>
                <a:rPr lang="zh-CN" sz="2500" kern="1200" dirty="0" smtClean="0"/>
                <a:t>诉讼时程较短</a:t>
              </a:r>
              <a:endParaRPr lang="en-US" sz="2500" kern="1200" dirty="0"/>
            </a:p>
          </p:txBody>
        </p:sp>
        <p:sp>
          <p:nvSpPr>
            <p:cNvPr id="15" name="任意多边形 14"/>
            <p:cNvSpPr/>
            <p:nvPr/>
          </p:nvSpPr>
          <p:spPr>
            <a:xfrm>
              <a:off x="2483766" y="1844830"/>
              <a:ext cx="3983164" cy="3983164"/>
            </a:xfrm>
            <a:custGeom>
              <a:avLst/>
              <a:gdLst>
                <a:gd name="connsiteX0" fmla="*/ 3162204 w 3983164"/>
                <a:gd name="connsiteY0" fmla="*/ 3602806 h 3983164"/>
                <a:gd name="connsiteX1" fmla="*/ 820958 w 3983164"/>
                <a:gd name="connsiteY1" fmla="*/ 3602805 h 3983164"/>
                <a:gd name="connsiteX2" fmla="*/ 1991582 w 3983164"/>
                <a:gd name="connsiteY2" fmla="*/ 1991582 h 3983164"/>
                <a:gd name="connsiteX3" fmla="*/ 3162204 w 3983164"/>
                <a:gd name="connsiteY3" fmla="*/ 3602806 h 3983164"/>
              </a:gdLst>
              <a:ahLst/>
              <a:cxnLst>
                <a:cxn ang="0">
                  <a:pos x="connsiteX0" y="connsiteY0"/>
                </a:cxn>
                <a:cxn ang="0">
                  <a:pos x="connsiteX1" y="connsiteY1"/>
                </a:cxn>
                <a:cxn ang="0">
                  <a:pos x="connsiteX2" y="connsiteY2"/>
                </a:cxn>
                <a:cxn ang="0">
                  <a:pos x="connsiteX3" y="connsiteY3"/>
                </a:cxn>
              </a:cxnLst>
              <a:rect l="l" t="t" r="r" b="b"/>
              <a:pathLst>
                <a:path w="3983164" h="3983164">
                  <a:moveTo>
                    <a:pt x="3162204" y="3602806"/>
                  </a:moveTo>
                  <a:cubicBezTo>
                    <a:pt x="2464179" y="4109950"/>
                    <a:pt x="1518983" y="4109950"/>
                    <a:pt x="820958" y="3602805"/>
                  </a:cubicBezTo>
                  <a:lnTo>
                    <a:pt x="1991582" y="1991582"/>
                  </a:lnTo>
                  <a:lnTo>
                    <a:pt x="3162204" y="360280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12053" tIns="3019123" rIns="1312053" bIns="174006" numCol="1" spcCol="1270" anchor="ctr" anchorCtr="0">
              <a:noAutofit/>
            </a:bodyPr>
            <a:lstStyle/>
            <a:p>
              <a:pPr lvl="0" algn="ctr" defTabSz="1111250" rtl="0">
                <a:lnSpc>
                  <a:spcPct val="90000"/>
                </a:lnSpc>
                <a:spcBef>
                  <a:spcPct val="0"/>
                </a:spcBef>
                <a:spcAft>
                  <a:spcPct val="35000"/>
                </a:spcAft>
              </a:pPr>
              <a:r>
                <a:rPr lang="zh-CN" sz="2500" kern="1200" dirty="0" smtClean="0"/>
                <a:t>兼具民刑事救济</a:t>
              </a:r>
              <a:endParaRPr lang="en-US" sz="2500" kern="1200" dirty="0"/>
            </a:p>
          </p:txBody>
        </p:sp>
        <p:sp>
          <p:nvSpPr>
            <p:cNvPr id="16" name="任意多边形 15"/>
            <p:cNvSpPr/>
            <p:nvPr/>
          </p:nvSpPr>
          <p:spPr>
            <a:xfrm>
              <a:off x="2516268" y="1888246"/>
              <a:ext cx="3983164" cy="3983164"/>
            </a:xfrm>
            <a:custGeom>
              <a:avLst/>
              <a:gdLst>
                <a:gd name="connsiteX0" fmla="*/ 820959 w 3983164"/>
                <a:gd name="connsiteY0" fmla="*/ 3602805 h 3983164"/>
                <a:gd name="connsiteX1" fmla="*/ 97476 w 3983164"/>
                <a:gd name="connsiteY1" fmla="*/ 1376147 h 3983164"/>
                <a:gd name="connsiteX2" fmla="*/ 1991582 w 3983164"/>
                <a:gd name="connsiteY2" fmla="*/ 1991582 h 3983164"/>
                <a:gd name="connsiteX3" fmla="*/ 820959 w 3983164"/>
                <a:gd name="connsiteY3" fmla="*/ 3602805 h 3983164"/>
              </a:gdLst>
              <a:ahLst/>
              <a:cxnLst>
                <a:cxn ang="0">
                  <a:pos x="connsiteX0" y="connsiteY0"/>
                </a:cxn>
                <a:cxn ang="0">
                  <a:pos x="connsiteX1" y="connsiteY1"/>
                </a:cxn>
                <a:cxn ang="0">
                  <a:pos x="connsiteX2" y="connsiteY2"/>
                </a:cxn>
                <a:cxn ang="0">
                  <a:pos x="connsiteX3" y="connsiteY3"/>
                </a:cxn>
              </a:cxnLst>
              <a:rect l="l" t="t" r="r" b="b"/>
              <a:pathLst>
                <a:path w="3983164" h="3983164">
                  <a:moveTo>
                    <a:pt x="820959" y="3602805"/>
                  </a:moveTo>
                  <a:cubicBezTo>
                    <a:pt x="122935" y="3095660"/>
                    <a:pt x="-169147" y="2196724"/>
                    <a:pt x="97476" y="1376147"/>
                  </a:cubicBezTo>
                  <a:lnTo>
                    <a:pt x="1991582" y="1991582"/>
                  </a:lnTo>
                  <a:lnTo>
                    <a:pt x="820959" y="3602805"/>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1425" tIns="1833658" rIns="2639774" bIns="1212473" numCol="1" spcCol="1270" anchor="ctr" anchorCtr="0">
              <a:noAutofit/>
            </a:bodyPr>
            <a:lstStyle/>
            <a:p>
              <a:pPr lvl="0" algn="ctr" defTabSz="1111250" rtl="0">
                <a:lnSpc>
                  <a:spcPct val="90000"/>
                </a:lnSpc>
                <a:spcBef>
                  <a:spcPct val="0"/>
                </a:spcBef>
                <a:spcAft>
                  <a:spcPct val="35000"/>
                </a:spcAft>
              </a:pPr>
              <a:r>
                <a:rPr lang="zh-CN" sz="2500" kern="1200" dirty="0" smtClean="0"/>
                <a:t>诉讼成本低</a:t>
              </a:r>
              <a:endParaRPr lang="en-US" sz="2500" kern="1200" dirty="0"/>
            </a:p>
          </p:txBody>
        </p:sp>
        <p:sp>
          <p:nvSpPr>
            <p:cNvPr id="17" name="任意多边形 16"/>
            <p:cNvSpPr/>
            <p:nvPr/>
          </p:nvSpPr>
          <p:spPr>
            <a:xfrm>
              <a:off x="2483766" y="1916845"/>
              <a:ext cx="3983164" cy="3983164"/>
            </a:xfrm>
            <a:custGeom>
              <a:avLst/>
              <a:gdLst>
                <a:gd name="connsiteX0" fmla="*/ 97476 w 3983164"/>
                <a:gd name="connsiteY0" fmla="*/ 1376147 h 3983164"/>
                <a:gd name="connsiteX1" fmla="*/ 1991585 w 3983164"/>
                <a:gd name="connsiteY1" fmla="*/ 0 h 3983164"/>
                <a:gd name="connsiteX2" fmla="*/ 1991582 w 3983164"/>
                <a:gd name="connsiteY2" fmla="*/ 1991582 h 3983164"/>
                <a:gd name="connsiteX3" fmla="*/ 97476 w 3983164"/>
                <a:gd name="connsiteY3" fmla="*/ 1376147 h 3983164"/>
              </a:gdLst>
              <a:ahLst/>
              <a:cxnLst>
                <a:cxn ang="0">
                  <a:pos x="connsiteX0" y="connsiteY0"/>
                </a:cxn>
                <a:cxn ang="0">
                  <a:pos x="connsiteX1" y="connsiteY1"/>
                </a:cxn>
                <a:cxn ang="0">
                  <a:pos x="connsiteX2" y="connsiteY2"/>
                </a:cxn>
                <a:cxn ang="0">
                  <a:pos x="connsiteX3" y="connsiteY3"/>
                </a:cxn>
              </a:cxnLst>
              <a:rect l="l" t="t" r="r" b="b"/>
              <a:pathLst>
                <a:path w="3983164" h="3983164">
                  <a:moveTo>
                    <a:pt x="97476" y="1376147"/>
                  </a:moveTo>
                  <a:cubicBezTo>
                    <a:pt x="364099" y="555570"/>
                    <a:pt x="1128779" y="-1"/>
                    <a:pt x="1991585" y="0"/>
                  </a:cubicBezTo>
                  <a:cubicBezTo>
                    <a:pt x="1991584" y="663861"/>
                    <a:pt x="1991583" y="1327721"/>
                    <a:pt x="1991582" y="1991582"/>
                  </a:cubicBezTo>
                  <a:lnTo>
                    <a:pt x="97476" y="137614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2628" tIns="638709" rIns="2082606" bIns="2483292" numCol="1" spcCol="1270" anchor="ctr" anchorCtr="0">
              <a:noAutofit/>
            </a:bodyPr>
            <a:lstStyle/>
            <a:p>
              <a:pPr lvl="0" algn="ctr" defTabSz="1111250" rtl="0">
                <a:lnSpc>
                  <a:spcPct val="90000"/>
                </a:lnSpc>
                <a:spcBef>
                  <a:spcPct val="0"/>
                </a:spcBef>
                <a:spcAft>
                  <a:spcPct val="35000"/>
                </a:spcAft>
              </a:pPr>
              <a:r>
                <a:rPr lang="zh-CN" sz="2500" kern="1200" dirty="0" smtClean="0"/>
                <a:t>欧洲司法影响力</a:t>
              </a:r>
              <a:endParaRPr lang="zh-CN" sz="2500" kern="1200" dirty="0"/>
            </a:p>
          </p:txBody>
        </p:sp>
      </p:grpSp>
      <p:sp>
        <p:nvSpPr>
          <p:cNvPr id="18" name="TextBox 17"/>
          <p:cNvSpPr txBox="1"/>
          <p:nvPr/>
        </p:nvSpPr>
        <p:spPr>
          <a:xfrm>
            <a:off x="4932040" y="6211669"/>
            <a:ext cx="1872208" cy="646331"/>
          </a:xfrm>
          <a:prstGeom prst="rect">
            <a:avLst/>
          </a:prstGeom>
          <a:noFill/>
        </p:spPr>
        <p:txBody>
          <a:bodyPr wrap="square" rtlCol="0">
            <a:spAutoFit/>
          </a:bodyPr>
          <a:lstStyle/>
          <a:p>
            <a:r>
              <a:rPr lang="zh-CN" altLang="en-US" b="1" dirty="0" smtClean="0"/>
              <a:t>禁止产品入关，扣押较易</a:t>
            </a:r>
            <a:endParaRPr lang="zh-CN" altLang="en-US"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区别</a:t>
            </a:r>
            <a:endParaRPr lang="zh-CN" altLang="en-US" dirty="0"/>
          </a:p>
        </p:txBody>
      </p:sp>
      <p:sp>
        <p:nvSpPr>
          <p:cNvPr id="3" name="内容占位符 2"/>
          <p:cNvSpPr>
            <a:spLocks noGrp="1"/>
          </p:cNvSpPr>
          <p:nvPr>
            <p:ph idx="1"/>
          </p:nvPr>
        </p:nvSpPr>
        <p:spPr/>
        <p:txBody>
          <a:bodyPr/>
          <a:lstStyle/>
          <a:p>
            <a:r>
              <a:rPr lang="zh-CN" altLang="en-US" dirty="0" smtClean="0"/>
              <a:t>证据开示（</a:t>
            </a:r>
            <a:r>
              <a:rPr lang="en-US" altLang="zh-CN" dirty="0" smtClean="0"/>
              <a:t>Discovery</a:t>
            </a:r>
            <a:r>
              <a:rPr lang="zh-CN" altLang="en-US" dirty="0" smtClean="0"/>
              <a:t>），是指民事诉讼中当事人或代理律师通过向其他方当事人要求出示文件或证据，或者通过宣誓作证、书面质询等方法强制其他方当事人出示证据的一种审前程序。</a:t>
            </a:r>
            <a:endParaRPr lang="en-US" altLang="zh-CN" dirty="0" smtClean="0"/>
          </a:p>
          <a:p>
            <a:r>
              <a:rPr lang="zh-CN" altLang="en-US" dirty="0" smtClean="0"/>
              <a:t>我国民事诉讼法律规定当事人对自己提出的主张有提供证据的责任，也就是俗话说的“谁主张，谁举证”。在民事诉讼代理过程中，最为重要，同时也是工作量最大的部分就是庭审之前准备证据的过程，包括证据的收集、筛选以及举证。</a:t>
            </a:r>
          </a:p>
          <a:p>
            <a:endParaRPr lang="zh-CN" altLang="en-US" dirty="0"/>
          </a:p>
        </p:txBody>
      </p:sp>
      <p:sp>
        <p:nvSpPr>
          <p:cNvPr id="4" name="上箭头 3">
            <a:hlinkClick r:id="rId2" action="ppaction://hlinksldjump"/>
          </p:cNvPr>
          <p:cNvSpPr/>
          <p:nvPr/>
        </p:nvSpPr>
        <p:spPr>
          <a:xfrm>
            <a:off x="6660232" y="4653136"/>
            <a:ext cx="936104" cy="7920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补充</a:t>
            </a:r>
            <a:endParaRPr lang="zh-CN" altLang="en-US" dirty="0"/>
          </a:p>
        </p:txBody>
      </p:sp>
      <p:sp>
        <p:nvSpPr>
          <p:cNvPr id="3" name="内容占位符 2"/>
          <p:cNvSpPr>
            <a:spLocks noGrp="1"/>
          </p:cNvSpPr>
          <p:nvPr>
            <p:ph idx="1"/>
          </p:nvPr>
        </p:nvSpPr>
        <p:spPr/>
        <p:txBody>
          <a:bodyPr/>
          <a:lstStyle/>
          <a:p>
            <a:r>
              <a:rPr lang="zh-CN" altLang="en-US" b="1" dirty="0" smtClean="0"/>
              <a:t>自由实施检索</a:t>
            </a:r>
            <a:r>
              <a:rPr lang="en-US" altLang="zh-CN" b="1" dirty="0" smtClean="0"/>
              <a:t>(Freedom to Operate Search</a:t>
            </a:r>
            <a:r>
              <a:rPr lang="zh-CN" altLang="en-US" b="1" dirty="0" smtClean="0"/>
              <a:t>，简称</a:t>
            </a:r>
            <a:r>
              <a:rPr lang="en-US" altLang="zh-CN" b="1" dirty="0" smtClean="0"/>
              <a:t>FTO):</a:t>
            </a:r>
            <a:endParaRPr lang="zh-CN" altLang="en-US" dirty="0" smtClean="0"/>
          </a:p>
          <a:p>
            <a:r>
              <a:rPr lang="zh-CN" altLang="en-US" dirty="0" smtClean="0"/>
              <a:t>由于法律权赋予专利权人排除他人未经授权实施</a:t>
            </a:r>
            <a:r>
              <a:rPr lang="en-US" altLang="zh-CN" dirty="0" smtClean="0"/>
              <a:t>(</a:t>
            </a:r>
            <a:r>
              <a:rPr lang="zh-CN" altLang="en-US" dirty="0" smtClean="0"/>
              <a:t>销售、制造、使用</a:t>
            </a:r>
            <a:r>
              <a:rPr lang="en-US" altLang="zh-CN" dirty="0" smtClean="0"/>
              <a:t>)</a:t>
            </a:r>
            <a:r>
              <a:rPr lang="zh-CN" altLang="en-US" dirty="0" smtClean="0"/>
              <a:t>其专利所保护的技术。所以</a:t>
            </a:r>
            <a:r>
              <a:rPr lang="en-US" altLang="zh-CN" dirty="0" smtClean="0"/>
              <a:t>FTO</a:t>
            </a:r>
            <a:r>
              <a:rPr lang="zh-CN" altLang="en-US" dirty="0" smtClean="0"/>
              <a:t>自由实施检索的主要目的，就是协助企业找出哪些专利可能成为实施其技术或是将产品商业化的障碍，以便及早做出适当的因应行动，确保产品可自由实施或是自由运营。</a:t>
            </a:r>
          </a:p>
          <a:p>
            <a:r>
              <a:rPr lang="en-US" altLang="zh-CN" dirty="0" smtClean="0"/>
              <a:t>FTO</a:t>
            </a:r>
            <a:r>
              <a:rPr lang="zh-CN" altLang="en-US" dirty="0" smtClean="0"/>
              <a:t>自由实施性检索的执行基本上就是查核有哪些目前权利有效的专利权利请求范围与特定技术或商业化的产品范围有所重叠。</a:t>
            </a:r>
            <a:r>
              <a:rPr lang="en-US" altLang="zh-CN" dirty="0" smtClean="0"/>
              <a:t>FTO</a:t>
            </a:r>
            <a:r>
              <a:rPr lang="zh-CN" altLang="en-US" dirty="0" smtClean="0"/>
              <a:t>自由实施性检索通常在产品方案确认之前确认，但有时也会在技术授权前的专利技术清查实施。</a:t>
            </a:r>
          </a:p>
          <a:p>
            <a:r>
              <a:rPr lang="zh-CN" altLang="en-US" dirty="0" smtClean="0"/>
              <a:t>效益：可提早识别产品在上市后遭遇的专利侵权风险，并有足够的时间进行各项因应的准备</a:t>
            </a:r>
          </a:p>
          <a:p>
            <a:endParaRPr lang="zh-CN" altLang="en-US" dirty="0"/>
          </a:p>
        </p:txBody>
      </p:sp>
      <p:sp>
        <p:nvSpPr>
          <p:cNvPr id="6" name="上箭头 5">
            <a:hlinkClick r:id="rId2" action="ppaction://hlinksldjump"/>
          </p:cNvPr>
          <p:cNvSpPr/>
          <p:nvPr/>
        </p:nvSpPr>
        <p:spPr>
          <a:xfrm>
            <a:off x="7380312" y="5805264"/>
            <a:ext cx="792088" cy="43204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上下位词</a:t>
            </a:r>
            <a:endParaRPr lang="zh-CN" altLang="en-US" dirty="0"/>
          </a:p>
        </p:txBody>
      </p:sp>
      <p:sp>
        <p:nvSpPr>
          <p:cNvPr id="3" name="内容占位符 2"/>
          <p:cNvSpPr>
            <a:spLocks noGrp="1"/>
          </p:cNvSpPr>
          <p:nvPr>
            <p:ph idx="1"/>
          </p:nvPr>
        </p:nvSpPr>
        <p:spPr/>
        <p:txBody>
          <a:bodyPr/>
          <a:lstStyle/>
          <a:p>
            <a:r>
              <a:rPr lang="zh-CN" altLang="en-US" dirty="0" smtClean="0"/>
              <a:t>所谓上下位词，就是具有上下位关系的词。上位词和下位词具有种和属的关系，种和属的关系本质上是一般和个别的关系。例如“牛”对“动物”来说是个别，“动物”对“生物”来说是个别；“动物”对“牛”来说是一般，“生物”对“动物”来说是一般。它们的关系是：个别体现一般，一般存在于个别之中。</a:t>
            </a:r>
            <a:endParaRPr lang="zh-CN" altLang="en-US" dirty="0"/>
          </a:p>
        </p:txBody>
      </p:sp>
      <p:sp>
        <p:nvSpPr>
          <p:cNvPr id="4" name="上箭头 3">
            <a:hlinkClick r:id="rId2" action="ppaction://hlinksldjump"/>
          </p:cNvPr>
          <p:cNvSpPr/>
          <p:nvPr/>
        </p:nvSpPr>
        <p:spPr>
          <a:xfrm>
            <a:off x="6948264" y="5157192"/>
            <a:ext cx="720080" cy="57606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r>
              <a:rPr lang="zh-CN" altLang="en-US" dirty="0" smtClean="0"/>
              <a:t>组织记忆指那些存储于组织内部、可以用于当前决策的信息。 这些信息并非集中存于组织的某一单元，而是分布、保持于各不相同的组织存储介质。</a:t>
            </a:r>
            <a:endParaRPr lang="zh-CN" altLang="en-US" dirty="0"/>
          </a:p>
        </p:txBody>
      </p:sp>
      <p:sp>
        <p:nvSpPr>
          <p:cNvPr id="4" name="上箭头 3">
            <a:hlinkClick r:id="rId2" action="ppaction://hlinksldjump"/>
          </p:cNvPr>
          <p:cNvSpPr/>
          <p:nvPr/>
        </p:nvSpPr>
        <p:spPr>
          <a:xfrm>
            <a:off x="8001024" y="5214950"/>
            <a:ext cx="791518" cy="100469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8"/>
  <p:tag name="MH_SECTIONID" val="259,260,261,"/>
</p:tagLst>
</file>

<file path=ppt/tags/tag2.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AUTOCOLOR" val="TRUE"/>
  <p:tag name="MH_TYPE" val="CONTENTS"/>
  <p:tag name="ID" val="626778"/>
</p:tagLst>
</file>

<file path=ppt/tags/tag3.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OTHERS"/>
  <p:tag name="ID" val="626778"/>
</p:tagLst>
</file>

<file path=ppt/tags/tag4.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OTHERS"/>
  <p:tag name="ID" val="626778"/>
</p:tagLst>
</file>

<file path=ppt/tags/tag5.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OTHERS"/>
  <p:tag name="ID" val="626778"/>
</p:tagLst>
</file>

<file path=ppt/tags/tag6.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ENTRY"/>
  <p:tag name="ID" val="626778"/>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ENTRY"/>
  <p:tag name="ID" val="626778"/>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ENTRY"/>
  <p:tag name="ID" val="626778"/>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NUMBER"/>
  <p:tag name="ID" val="626778"/>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NUMBER"/>
  <p:tag name="ID" val="626778"/>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323100005"/>
  <p:tag name="MH_LIBRARY" val="CONTENTS"/>
  <p:tag name="MH_TYPE" val="NUMBER"/>
  <p:tag name="ID" val="626778"/>
  <p:tag name="MH_ORDER" val="3"/>
</p:tagLst>
</file>

<file path=ppt/theme/theme1.xml><?xml version="1.0" encoding="utf-8"?>
<a:theme xmlns:a="http://schemas.openxmlformats.org/drawingml/2006/main" name="A000120141114A01PWBG">
  <a:themeElements>
    <a:clrScheme name="自定义 156">
      <a:dk1>
        <a:srgbClr val="5F5F5F"/>
      </a:dk1>
      <a:lt1>
        <a:sysClr val="window" lastClr="FFFFFF"/>
      </a:lt1>
      <a:dk2>
        <a:srgbClr val="3F3F3F"/>
      </a:dk2>
      <a:lt2>
        <a:srgbClr val="FFFFFF"/>
      </a:lt2>
      <a:accent1>
        <a:srgbClr val="506DB4"/>
      </a:accent1>
      <a:accent2>
        <a:srgbClr val="5E9AD0"/>
      </a:accent2>
      <a:accent3>
        <a:srgbClr val="3184D7"/>
      </a:accent3>
      <a:accent4>
        <a:srgbClr val="7D8DA7"/>
      </a:accent4>
      <a:accent5>
        <a:srgbClr val="DA3E14"/>
      </a:accent5>
      <a:accent6>
        <a:srgbClr val="FFC000"/>
      </a:accent6>
      <a:hlink>
        <a:srgbClr val="5AA2AE"/>
      </a:hlink>
      <a:folHlink>
        <a:srgbClr val="3EBBF0"/>
      </a:folHlink>
    </a:clrScheme>
    <a:fontScheme name="微软雅黑">
      <a:majorFont>
        <a:latin typeface="Arial"/>
        <a:ea typeface="微软雅黑"/>
        <a:cs typeface=""/>
      </a:majorFont>
      <a:minorFont>
        <a:latin typeface="Arial"/>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A000520141126A17PPBG</Template>
  <TotalTime>640</TotalTime>
  <Words>3924</Words>
  <Application>Microsoft Office PowerPoint</Application>
  <PresentationFormat>全屏显示(4:3)</PresentationFormat>
  <Paragraphs>180</Paragraphs>
  <Slides>42</Slides>
  <Notes>0</Notes>
  <HiddenSlides>6</HiddenSlides>
  <MMClips>0</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A000120141114A01PWBG</vt:lpstr>
      <vt:lpstr>专利风险管理</vt:lpstr>
      <vt:lpstr>幻灯片 2</vt:lpstr>
      <vt:lpstr>专利风险管理的效益</vt:lpstr>
      <vt:lpstr>专利风险管理机制欠缺的原因</vt:lpstr>
      <vt:lpstr>专利风险管理机制需禁（经）得起美国专利诉讼证据发现程序的考验</vt:lpstr>
      <vt:lpstr>专利风险管理机制的发展与建立的关键因素</vt:lpstr>
      <vt:lpstr>专利风险管理机制的发展与建立的关键因素（续）</vt:lpstr>
      <vt:lpstr>补充：专利池</vt:lpstr>
      <vt:lpstr>补充</vt:lpstr>
      <vt:lpstr>专利风险管理机制的有效配套措施</vt:lpstr>
      <vt:lpstr>幻灯片 11</vt:lpstr>
      <vt:lpstr>专利风险管理的思维</vt:lpstr>
      <vt:lpstr>专利风险管理从5W1H开始做起</vt:lpstr>
      <vt:lpstr>不先认知风险就难以辨识风险</vt:lpstr>
      <vt:lpstr>幻灯片 15</vt:lpstr>
      <vt:lpstr>幻灯片 16</vt:lpstr>
      <vt:lpstr>因应专利风险的技术、商业与法律方法</vt:lpstr>
      <vt:lpstr>幻灯片 18</vt:lpstr>
      <vt:lpstr>推动专利风险管理，用对专才会有成效</vt:lpstr>
      <vt:lpstr>面对专利风险不应心存侥幸做好准备方能逆转胜</vt:lpstr>
      <vt:lpstr>产品开发融入专利风险管理机制，费用极低，效益却无穷</vt:lpstr>
      <vt:lpstr>幻灯片 22</vt:lpstr>
      <vt:lpstr>专利风险管理机制优化组织记忆，也强化企业运营</vt:lpstr>
      <vt:lpstr>专利风险管理机制亦可规划安全产销据点</vt:lpstr>
      <vt:lpstr>当前专利风险管理的一些现状</vt:lpstr>
      <vt:lpstr>善用专利布局缺失，让专利人如意算盘落空</vt:lpstr>
      <vt:lpstr>专利权人想方设法收取许可费，两岸厂商需有法保住获利</vt:lpstr>
      <vt:lpstr>专利风险管理的机制</vt:lpstr>
      <vt:lpstr>IPR（多方复审制度）</vt:lpstr>
      <vt:lpstr>幻灯片 30</vt:lpstr>
      <vt:lpstr>美国专利多方复审制度上路，企业因应专利侵权风险添新利器</vt:lpstr>
      <vt:lpstr>IPR案例分析得到的总结（86-96）</vt:lpstr>
      <vt:lpstr>幻灯片 33</vt:lpstr>
      <vt:lpstr>eDiscovery—美国专利诉讼搜证程序的挑战与机会</vt:lpstr>
      <vt:lpstr>eDiscovery相关规范现况与发展</vt:lpstr>
      <vt:lpstr>遏抑专利滥诉，美国立法趋势值得关注</vt:lpstr>
      <vt:lpstr>从LED侵权诉讼谈积极应对专利侵权暨许可费主张（108-114）</vt:lpstr>
      <vt:lpstr>竞逐全球市场，德国专利诉讼风险不可轻忽</vt:lpstr>
      <vt:lpstr>区别</vt:lpstr>
      <vt:lpstr>补充</vt:lpstr>
      <vt:lpstr>上下位词</vt:lpstr>
      <vt:lpstr>幻灯片 42</vt:lpstr>
    </vt:vector>
  </TitlesOfParts>
  <Company>China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专利风险管理</dc:title>
  <dc:creator>User</dc:creator>
  <cp:lastModifiedBy>User</cp:lastModifiedBy>
  <cp:revision>135</cp:revision>
  <dcterms:created xsi:type="dcterms:W3CDTF">2016-03-23T01:57:52Z</dcterms:created>
  <dcterms:modified xsi:type="dcterms:W3CDTF">2016-04-05T03:17:51Z</dcterms:modified>
</cp:coreProperties>
</file>