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256" r:id="rId2"/>
    <p:sldId id="257" r:id="rId3"/>
    <p:sldId id="259" r:id="rId4"/>
    <p:sldId id="287" r:id="rId5"/>
    <p:sldId id="288" r:id="rId6"/>
    <p:sldId id="263" r:id="rId7"/>
    <p:sldId id="283" r:id="rId8"/>
    <p:sldId id="260" r:id="rId9"/>
    <p:sldId id="298" r:id="rId10"/>
    <p:sldId id="299" r:id="rId11"/>
    <p:sldId id="300" r:id="rId12"/>
    <p:sldId id="301" r:id="rId13"/>
    <p:sldId id="280" r:id="rId14"/>
    <p:sldId id="303" r:id="rId15"/>
    <p:sldId id="258" r:id="rId16"/>
    <p:sldId id="306" r:id="rId17"/>
    <p:sldId id="320" r:id="rId18"/>
    <p:sldId id="282" r:id="rId19"/>
    <p:sldId id="304" r:id="rId20"/>
    <p:sldId id="321" r:id="rId21"/>
    <p:sldId id="322" r:id="rId22"/>
    <p:sldId id="323" r:id="rId23"/>
    <p:sldId id="324" r:id="rId24"/>
    <p:sldId id="265" r:id="rId25"/>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57D"/>
    <a:srgbClr val="353749"/>
    <a:srgbClr val="56A0E4"/>
    <a:srgbClr val="49D63E"/>
    <a:srgbClr val="19CDCD"/>
    <a:srgbClr val="43D168"/>
    <a:srgbClr val="30CA3F"/>
    <a:srgbClr val="342CCA"/>
    <a:srgbClr val="50C8B1"/>
    <a:srgbClr val="2C2D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0" autoAdjust="0"/>
  </p:normalViewPr>
  <p:slideViewPr>
    <p:cSldViewPr>
      <p:cViewPr>
        <p:scale>
          <a:sx n="156" d="100"/>
          <a:sy n="156" d="100"/>
        </p:scale>
        <p:origin x="-324" y="-36"/>
      </p:cViewPr>
      <p:guideLst>
        <p:guide orient="horz" pos="1225"/>
        <p:guide orient="horz" pos="1611"/>
        <p:guide orient="horz" pos="1963"/>
        <p:guide pos="2295"/>
        <p:guide pos="158"/>
        <p:guide pos="5616"/>
        <p:guide pos="2921"/>
        <p:guide pos="35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12A4ECF-222F-49AB-9284-DF8313E0F698}" type="datetimeFigureOut">
              <a:rPr lang="zh-CN" altLang="en-US" smtClean="0"/>
              <a:t>2016-4-27</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C4680C2-5603-4C69-ACAA-8AE265BD564D}" type="slidenum">
              <a:rPr lang="zh-CN" altLang="en-US" smtClean="0"/>
              <a:t>‹#›</a:t>
            </a:fld>
            <a:endParaRPr lang="zh-CN" altLang="en-US"/>
          </a:p>
        </p:txBody>
      </p:sp>
    </p:spTree>
    <p:extLst>
      <p:ext uri="{BB962C8B-B14F-4D97-AF65-F5344CB8AC3E}">
        <p14:creationId xmlns:p14="http://schemas.microsoft.com/office/powerpoint/2010/main" val="23871954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pPr/>
              <a:t>2016-4-27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pPr/>
              <a:t>‹#›</a:t>
            </a:fld>
            <a:endParaRPr lang="zh-CN" altLang="en-US"/>
          </a:p>
        </p:txBody>
      </p:sp>
    </p:spTree>
    <p:extLst>
      <p:ext uri="{BB962C8B-B14F-4D97-AF65-F5344CB8AC3E}">
        <p14:creationId xmlns:p14="http://schemas.microsoft.com/office/powerpoint/2010/main" val="396173946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9</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19</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20</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0C713C39-0099-4FE4-9945-FDE3AA05D760}" type="datetime1">
              <a:rPr lang="zh-CN" altLang="en-US" smtClean="0"/>
              <a:t>2016-4-27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E6643C1-CC35-4A9F-8B24-9F15929FC88D}" type="datetime1">
              <a:rPr lang="zh-CN" altLang="en-US" smtClean="0"/>
              <a:t>2016-4-27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2ECDE"/>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6D90EAE2-8026-4480-9DFB-BBD93AD97339}" type="datetime1">
              <a:rPr lang="zh-CN" altLang="en-US" smtClean="0"/>
              <a:t>2016-4-27</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slide" Target="slide19.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 Target="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 Target="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 Target="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14" name="矩形 13"/>
          <p:cNvSpPr/>
          <p:nvPr/>
        </p:nvSpPr>
        <p:spPr>
          <a:xfrm>
            <a:off x="0" y="0"/>
            <a:ext cx="9144000" cy="5143500"/>
          </a:xfrm>
          <a:prstGeom prst="rect">
            <a:avLst/>
          </a:prstGeom>
          <a:solidFill>
            <a:schemeClr val="tx1">
              <a:lumMod val="50000"/>
              <a:lumOff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TextBox 9"/>
          <p:cNvSpPr txBox="1"/>
          <p:nvPr/>
        </p:nvSpPr>
        <p:spPr>
          <a:xfrm>
            <a:off x="1151273" y="1491630"/>
            <a:ext cx="6841455" cy="2123658"/>
          </a:xfrm>
          <a:prstGeom prst="rect">
            <a:avLst/>
          </a:prstGeom>
          <a:noFill/>
        </p:spPr>
        <p:txBody>
          <a:bodyPr wrap="square" rtlCol="0">
            <a:spAutoFit/>
          </a:bodyPr>
          <a:lstStyle/>
          <a:p>
            <a:pPr algn="ctr">
              <a:lnSpc>
                <a:spcPct val="150000"/>
              </a:lnSpc>
            </a:pPr>
            <a:r>
              <a:rPr lang="zh-CN" altLang="en-US" sz="4800" b="1" dirty="0" smtClean="0">
                <a:solidFill>
                  <a:schemeClr val="accent2">
                    <a:lumMod val="50000"/>
                  </a:schemeClr>
                </a:solidFill>
                <a:latin typeface="+mj-ea"/>
                <a:ea typeface="+mj-ea"/>
                <a:cs typeface="Ebrima" pitchFamily="2" charset="0"/>
              </a:rPr>
              <a:t>专利信息采集与分析</a:t>
            </a:r>
            <a:endParaRPr lang="en-US" altLang="zh-CN" sz="4800" b="1" dirty="0" smtClean="0">
              <a:solidFill>
                <a:schemeClr val="accent2">
                  <a:lumMod val="50000"/>
                </a:schemeClr>
              </a:solidFill>
              <a:latin typeface="+mj-ea"/>
              <a:ea typeface="+mj-ea"/>
              <a:cs typeface="Ebrima" pitchFamily="2" charset="0"/>
            </a:endParaRPr>
          </a:p>
          <a:p>
            <a:pPr algn="ctr">
              <a:lnSpc>
                <a:spcPct val="150000"/>
              </a:lnSpc>
            </a:pPr>
            <a:r>
              <a:rPr lang="zh-CN" altLang="en-US" sz="4000" b="1" dirty="0" smtClean="0">
                <a:solidFill>
                  <a:schemeClr val="accent2">
                    <a:lumMod val="50000"/>
                  </a:schemeClr>
                </a:solidFill>
                <a:latin typeface="+mj-ea"/>
                <a:ea typeface="+mj-ea"/>
                <a:cs typeface="Ebrima" pitchFamily="2" charset="0"/>
              </a:rPr>
              <a:t>专利信息浅说</a:t>
            </a:r>
            <a:endParaRPr lang="en-US" altLang="zh-CN" sz="4000" b="1" dirty="0" smtClean="0">
              <a:solidFill>
                <a:schemeClr val="accent2">
                  <a:lumMod val="50000"/>
                </a:schemeClr>
              </a:solidFill>
              <a:latin typeface="+mj-ea"/>
              <a:ea typeface="+mj-ea"/>
              <a:cs typeface="Ebrima" pitchFamily="2" charset="0"/>
            </a:endParaRPr>
          </a:p>
        </p:txBody>
      </p:sp>
      <p:grpSp>
        <p:nvGrpSpPr>
          <p:cNvPr id="37" name="组合 36"/>
          <p:cNvGrpSpPr/>
          <p:nvPr/>
        </p:nvGrpSpPr>
        <p:grpSpPr>
          <a:xfrm>
            <a:off x="1736685" y="2445367"/>
            <a:ext cx="5715635" cy="225025"/>
            <a:chOff x="1736685" y="2445367"/>
            <a:chExt cx="5715635" cy="225025"/>
          </a:xfrm>
        </p:grpSpPr>
        <p:sp>
          <p:nvSpPr>
            <p:cNvPr id="11" name="椭圆 10"/>
            <p:cNvSpPr/>
            <p:nvPr/>
          </p:nvSpPr>
          <p:spPr>
            <a:xfrm>
              <a:off x="1736685" y="2445367"/>
              <a:ext cx="225025" cy="225025"/>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2235831" y="2445367"/>
              <a:ext cx="225025" cy="225025"/>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2734977" y="2445367"/>
              <a:ext cx="225025" cy="225025"/>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3234123" y="2445367"/>
              <a:ext cx="225025" cy="225025"/>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3733269" y="2445367"/>
              <a:ext cx="225025" cy="225025"/>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4232415" y="2445367"/>
              <a:ext cx="225025" cy="2250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4731561" y="2445367"/>
              <a:ext cx="225025" cy="2250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5230707" y="2445367"/>
              <a:ext cx="225025" cy="225025"/>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5729853" y="2445367"/>
              <a:ext cx="225025" cy="225025"/>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6228999" y="2445367"/>
              <a:ext cx="225025" cy="225025"/>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6728145" y="2445367"/>
              <a:ext cx="225025" cy="225025"/>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7227295" y="2445367"/>
              <a:ext cx="225025" cy="225025"/>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7" name="灯片编号占位符 16"/>
          <p:cNvSpPr>
            <a:spLocks noGrp="1"/>
          </p:cNvSpPr>
          <p:nvPr>
            <p:ph type="sldNum" sz="quarter" idx="12"/>
          </p:nvPr>
        </p:nvSpPr>
        <p:spPr/>
        <p:txBody>
          <a:bodyPr/>
          <a:lstStyle/>
          <a:p>
            <a:fld id="{0C913308-F349-4B6D-A68A-DD1791B4A57B}" type="slidenum">
              <a:rPr lang="zh-CN" altLang="en-US" smtClean="0"/>
              <a:pPr/>
              <a:t>1</a:t>
            </a:fld>
            <a:endParaRPr lang="zh-CN" altLang="en-US"/>
          </a:p>
        </p:txBody>
      </p:sp>
      <p:sp>
        <p:nvSpPr>
          <p:cNvPr id="19" name="页脚占位符 18"/>
          <p:cNvSpPr>
            <a:spLocks noGrp="1"/>
          </p:cNvSpPr>
          <p:nvPr>
            <p:ph type="ftr" sz="quarter" idx="11"/>
          </p:nvPr>
        </p:nvSpPr>
        <p:spPr/>
        <p:txBody>
          <a:bodyPr/>
          <a:lstStyle/>
          <a:p>
            <a:r>
              <a:rPr lang="zh-CN" altLang="en-US" smtClean="0"/>
              <a:t>技术经济及管理 全春英</a:t>
            </a:r>
            <a:endParaRPr lang="zh-CN" alt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65780" y="298997"/>
            <a:ext cx="3203838" cy="787588"/>
            <a:chOff x="65780" y="298997"/>
            <a:chExt cx="3203838" cy="787588"/>
          </a:xfrm>
        </p:grpSpPr>
        <p:sp>
          <p:nvSpPr>
            <p:cNvPr id="5" name="TextBox 4"/>
            <p:cNvSpPr txBox="1"/>
            <p:nvPr/>
          </p:nvSpPr>
          <p:spPr>
            <a:xfrm>
              <a:off x="340834" y="298997"/>
              <a:ext cx="2159464" cy="369332"/>
            </a:xfrm>
            <a:prstGeom prst="rect">
              <a:avLst/>
            </a:prstGeom>
            <a:noFill/>
          </p:spPr>
          <p:txBody>
            <a:bodyPr wrap="square" rtlCol="0">
              <a:spAutoFit/>
            </a:bodyPr>
            <a:lstStyle/>
            <a:p>
              <a:r>
                <a:rPr lang="zh-CN" altLang="en-US" b="1" dirty="0" smtClean="0">
                  <a:solidFill>
                    <a:schemeClr val="tx2">
                      <a:lumMod val="50000"/>
                    </a:schemeClr>
                  </a:solidFill>
                  <a:latin typeface="微软雅黑" pitchFamily="34" charset="-122"/>
                  <a:ea typeface="微软雅黑" pitchFamily="34" charset="-122"/>
                </a:rPr>
                <a:t>专利信息浅说</a:t>
              </a:r>
              <a:endParaRPr lang="zh-CN" altLang="en-US" b="1" dirty="0">
                <a:solidFill>
                  <a:schemeClr val="tx2">
                    <a:lumMod val="50000"/>
                  </a:schemeClr>
                </a:solidFill>
                <a:latin typeface="微软雅黑" pitchFamily="34" charset="-122"/>
                <a:ea typeface="微软雅黑" pitchFamily="34" charset="-122"/>
              </a:endParaRPr>
            </a:p>
          </p:txBody>
        </p:sp>
        <p:sp>
          <p:nvSpPr>
            <p:cNvPr id="6" name="TextBox 5"/>
            <p:cNvSpPr txBox="1"/>
            <p:nvPr/>
          </p:nvSpPr>
          <p:spPr>
            <a:xfrm>
              <a:off x="928662" y="571486"/>
              <a:ext cx="2340956" cy="338554"/>
            </a:xfrm>
            <a:prstGeom prst="rect">
              <a:avLst/>
            </a:prstGeom>
            <a:noFill/>
          </p:spPr>
          <p:txBody>
            <a:bodyPr wrap="square" rtlCol="0">
              <a:spAutoFit/>
            </a:bodyPr>
            <a:lstStyle/>
            <a:p>
              <a:r>
                <a:rPr lang="zh-CN" altLang="en-US" sz="1600" b="1" dirty="0" smtClean="0">
                  <a:solidFill>
                    <a:schemeClr val="tx2">
                      <a:lumMod val="75000"/>
                    </a:schemeClr>
                  </a:solidFill>
                  <a:latin typeface="微软雅黑" pitchFamily="34" charset="-122"/>
                  <a:ea typeface="微软雅黑" pitchFamily="34" charset="-122"/>
                </a:rPr>
                <a:t>专利信息的概念</a:t>
              </a:r>
              <a:endParaRPr lang="zh-CN" altLang="en-US" sz="1600" b="1" dirty="0">
                <a:solidFill>
                  <a:schemeClr val="tx2">
                    <a:lumMod val="75000"/>
                  </a:schemeClr>
                </a:solidFill>
                <a:latin typeface="微软雅黑" pitchFamily="34" charset="-122"/>
                <a:ea typeface="微软雅黑" pitchFamily="34" charset="-122"/>
              </a:endParaRPr>
            </a:p>
          </p:txBody>
        </p:sp>
        <p:grpSp>
          <p:nvGrpSpPr>
            <p:cNvPr id="20" name="组合 19"/>
            <p:cNvGrpSpPr/>
            <p:nvPr/>
          </p:nvGrpSpPr>
          <p:grpSpPr>
            <a:xfrm>
              <a:off x="431540" y="974072"/>
              <a:ext cx="1265453" cy="112513"/>
              <a:chOff x="268709" y="861560"/>
              <a:chExt cx="1265453" cy="112513"/>
            </a:xfrm>
          </p:grpSpPr>
          <p:sp>
            <p:nvSpPr>
              <p:cNvPr id="8" name="椭圆 7"/>
              <p:cNvSpPr/>
              <p:nvPr/>
            </p:nvSpPr>
            <p:spPr>
              <a:xfrm>
                <a:off x="268709" y="861560"/>
                <a:ext cx="112512" cy="11251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499297" y="861560"/>
                <a:ext cx="112512" cy="112512"/>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729885" y="861560"/>
                <a:ext cx="112512" cy="112512"/>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960473"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191061"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1421650" y="861561"/>
                <a:ext cx="112512" cy="112512"/>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直角三角形 20"/>
            <p:cNvSpPr/>
            <p:nvPr/>
          </p:nvSpPr>
          <p:spPr>
            <a:xfrm flipH="1">
              <a:off x="65780" y="331708"/>
              <a:ext cx="292532" cy="292532"/>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直角三角形 21"/>
            <p:cNvSpPr/>
            <p:nvPr/>
          </p:nvSpPr>
          <p:spPr>
            <a:xfrm>
              <a:off x="2535524" y="587426"/>
              <a:ext cx="292532" cy="29253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050" name="Picture 2" descr="D:\WorkFile\PPT素材\苹果产品png图片加高光渐变\电脑.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0098" y="1428742"/>
            <a:ext cx="4797474" cy="2931790"/>
          </a:xfrm>
          <a:prstGeom prst="rect">
            <a:avLst/>
          </a:prstGeom>
          <a:noFill/>
          <a:extLst>
            <a:ext uri="{909E8E84-426E-40DD-AFC4-6F175D3DCCD1}">
              <a14:hiddenFill xmlns:a14="http://schemas.microsoft.com/office/drawing/2010/main">
                <a:solidFill>
                  <a:srgbClr val="FFFFFF"/>
                </a:solidFill>
              </a14:hiddenFill>
            </a:ext>
          </a:extLst>
        </p:spPr>
      </p:pic>
      <p:pic>
        <p:nvPicPr>
          <p:cNvPr id="47" name="图片 46"/>
          <p:cNvPicPr>
            <a:picLocks noChangeAspect="1"/>
          </p:cNvPicPr>
          <p:nvPr/>
        </p:nvPicPr>
        <p:blipFill rotWithShape="1">
          <a:blip r:embed="rId3" cstate="print">
            <a:extLst>
              <a:ext uri="{28A0092B-C50C-407E-A947-70E740481C1C}">
                <a14:useLocalDpi xmlns:a14="http://schemas.microsoft.com/office/drawing/2010/main" val="0"/>
              </a:ext>
            </a:extLst>
          </a:blip>
          <a:srcRect t="7667" b="7667"/>
          <a:stretch>
            <a:fillRect/>
          </a:stretch>
        </p:blipFill>
        <p:spPr>
          <a:xfrm>
            <a:off x="285720" y="1714494"/>
            <a:ext cx="3188448" cy="1793502"/>
          </a:xfrm>
          <a:prstGeom prst="rect">
            <a:avLst/>
          </a:prstGeom>
        </p:spPr>
      </p:pic>
      <p:pic>
        <p:nvPicPr>
          <p:cNvPr id="49" name="图片 48" descr="iPhone6 金色 正面 竖立.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71802" y="2214560"/>
            <a:ext cx="1116354" cy="2190789"/>
          </a:xfrm>
          <a:prstGeom prst="rect">
            <a:avLst/>
          </a:prstGeom>
        </p:spPr>
      </p:pic>
      <p:pic>
        <p:nvPicPr>
          <p:cNvPr id="48" name="图片 47"/>
          <p:cNvPicPr>
            <a:picLocks noChangeAspect="1"/>
          </p:cNvPicPr>
          <p:nvPr/>
        </p:nvPicPr>
        <p:blipFill rotWithShape="1">
          <a:blip r:embed="rId5" cstate="print">
            <a:extLst>
              <a:ext uri="{28A0092B-C50C-407E-A947-70E740481C1C}">
                <a14:useLocalDpi xmlns:a14="http://schemas.microsoft.com/office/drawing/2010/main" val="0"/>
              </a:ext>
            </a:extLst>
          </a:blip>
          <a:srcRect l="27500" r="27500"/>
          <a:stretch>
            <a:fillRect/>
          </a:stretch>
        </p:blipFill>
        <p:spPr>
          <a:xfrm>
            <a:off x="3214678" y="2571750"/>
            <a:ext cx="838731" cy="1473735"/>
          </a:xfrm>
          <a:prstGeom prst="rect">
            <a:avLst/>
          </a:prstGeom>
        </p:spPr>
      </p:pic>
      <p:sp>
        <p:nvSpPr>
          <p:cNvPr id="52" name="TextBox 51"/>
          <p:cNvSpPr txBox="1"/>
          <p:nvPr/>
        </p:nvSpPr>
        <p:spPr>
          <a:xfrm>
            <a:off x="4500562" y="1571618"/>
            <a:ext cx="4300420" cy="369332"/>
          </a:xfrm>
          <a:prstGeom prst="rect">
            <a:avLst/>
          </a:prstGeom>
          <a:noFill/>
        </p:spPr>
        <p:txBody>
          <a:bodyPr wrap="square" rtlCol="0">
            <a:spAutoFit/>
          </a:bodyPr>
          <a:lstStyle/>
          <a:p>
            <a:pPr algn="ctr"/>
            <a:r>
              <a:rPr lang="zh-CN" altLang="en-US" b="1" dirty="0" smtClean="0">
                <a:solidFill>
                  <a:schemeClr val="tx2">
                    <a:lumMod val="75000"/>
                  </a:schemeClr>
                </a:solidFill>
                <a:latin typeface="微软雅黑" pitchFamily="34" charset="-122"/>
                <a:ea typeface="微软雅黑" pitchFamily="34" charset="-122"/>
              </a:rPr>
              <a:t>专利信息的由来</a:t>
            </a:r>
            <a:endParaRPr lang="zh-CN" altLang="en-US" b="1" dirty="0">
              <a:solidFill>
                <a:schemeClr val="tx2">
                  <a:lumMod val="75000"/>
                </a:schemeClr>
              </a:solidFill>
              <a:latin typeface="微软雅黑" pitchFamily="34" charset="-122"/>
              <a:ea typeface="微软雅黑" pitchFamily="34" charset="-122"/>
            </a:endParaRPr>
          </a:p>
        </p:txBody>
      </p:sp>
      <p:sp>
        <p:nvSpPr>
          <p:cNvPr id="50" name="TextBox 49"/>
          <p:cNvSpPr txBox="1"/>
          <p:nvPr/>
        </p:nvSpPr>
        <p:spPr>
          <a:xfrm>
            <a:off x="3929058" y="1928808"/>
            <a:ext cx="5214942" cy="787523"/>
          </a:xfrm>
          <a:prstGeom prst="rect">
            <a:avLst/>
          </a:prstGeom>
          <a:noFill/>
        </p:spPr>
        <p:txBody>
          <a:bodyPr wrap="square" rtlCol="0">
            <a:spAutoFit/>
          </a:bodyPr>
          <a:lstStyle/>
          <a:p>
            <a:pPr algn="ctr">
              <a:lnSpc>
                <a:spcPct val="150000"/>
              </a:lnSpc>
            </a:pPr>
            <a:r>
              <a:rPr lang="zh-CN" altLang="en-US" sz="1600" b="1" dirty="0" smtClean="0">
                <a:solidFill>
                  <a:schemeClr val="tx2">
                    <a:lumMod val="75000"/>
                  </a:schemeClr>
                </a:solidFill>
                <a:latin typeface="微软雅黑" pitchFamily="34" charset="-122"/>
                <a:ea typeface="微软雅黑" pitchFamily="34" charset="-122"/>
              </a:rPr>
              <a:t>专利信息：泛指人类从事一切专利活动所产生的相关信息的总和</a:t>
            </a:r>
            <a:r>
              <a:rPr lang="zh-CN" altLang="en-US" sz="1600" dirty="0" smtClean="0">
                <a:solidFill>
                  <a:schemeClr val="tx2">
                    <a:lumMod val="75000"/>
                  </a:schemeClr>
                </a:solidFill>
                <a:latin typeface="微软雅黑" pitchFamily="34" charset="-122"/>
                <a:ea typeface="微软雅黑" pitchFamily="34" charset="-122"/>
              </a:rPr>
              <a:t>。</a:t>
            </a:r>
          </a:p>
        </p:txBody>
      </p:sp>
      <p:sp>
        <p:nvSpPr>
          <p:cNvPr id="28" name="下箭头标注 27"/>
          <p:cNvSpPr/>
          <p:nvPr/>
        </p:nvSpPr>
        <p:spPr>
          <a:xfrm>
            <a:off x="2857488" y="214296"/>
            <a:ext cx="5715040" cy="1785950"/>
          </a:xfrm>
          <a:prstGeom prst="downArrowCallout">
            <a:avLst>
              <a:gd name="adj1" fmla="val 11998"/>
              <a:gd name="adj2" fmla="val 5999"/>
              <a:gd name="adj3" fmla="val 23662"/>
              <a:gd name="adj4" fmla="val 76338"/>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smtClean="0">
                <a:solidFill>
                  <a:schemeClr val="accent2">
                    <a:lumMod val="50000"/>
                  </a:schemeClr>
                </a:solidFill>
              </a:rPr>
              <a:t>        </a:t>
            </a:r>
            <a:r>
              <a:rPr lang="zh-CN" altLang="en-US" sz="1400" dirty="0" smtClean="0">
                <a:solidFill>
                  <a:schemeClr val="accent2">
                    <a:lumMod val="50000"/>
                  </a:schemeClr>
                </a:solidFill>
                <a:latin typeface="黑体" pitchFamily="49" charset="-122"/>
                <a:ea typeface="黑体" pitchFamily="49" charset="-122"/>
              </a:rPr>
              <a:t>专利活动是人类发明创造的智力活动和法律活动的结合与交叉，是人们依据国家法律，对自己的智力活动所获得的成果谋取权利保护的过程。人们在谋取专利权利的过程中必然会产生信息，如专利文献公布的技术信息等。人们在科技交流与经济交往中涉及的、在法律上引用的，都是各种具体的信息。因而，专利信息是对这些具体信息的高度概括，是对专利权发生、发展过程中产生的信息的抽象规定。</a:t>
            </a:r>
            <a:endParaRPr lang="zh-CN" altLang="en-US" sz="1400" dirty="0">
              <a:latin typeface="黑体" pitchFamily="49" charset="-122"/>
              <a:ea typeface="黑体" pitchFamily="49" charset="-122"/>
            </a:endParaRPr>
          </a:p>
        </p:txBody>
      </p:sp>
      <p:sp>
        <p:nvSpPr>
          <p:cNvPr id="29" name="十边形 28"/>
          <p:cNvSpPr/>
          <p:nvPr/>
        </p:nvSpPr>
        <p:spPr>
          <a:xfrm>
            <a:off x="4429124" y="3357568"/>
            <a:ext cx="214314" cy="285752"/>
          </a:xfrm>
          <a:prstGeom prst="dec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sp>
        <p:nvSpPr>
          <p:cNvPr id="31" name="十边形 30"/>
          <p:cNvSpPr/>
          <p:nvPr/>
        </p:nvSpPr>
        <p:spPr>
          <a:xfrm>
            <a:off x="4429124" y="3786196"/>
            <a:ext cx="214314" cy="285752"/>
          </a:xfrm>
          <a:prstGeom prst="dec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sp>
        <p:nvSpPr>
          <p:cNvPr id="33" name="十边形 32"/>
          <p:cNvSpPr/>
          <p:nvPr/>
        </p:nvSpPr>
        <p:spPr>
          <a:xfrm>
            <a:off x="4429124" y="4214824"/>
            <a:ext cx="214314" cy="285752"/>
          </a:xfrm>
          <a:prstGeom prst="dec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sp>
        <p:nvSpPr>
          <p:cNvPr id="34" name="TextBox 33"/>
          <p:cNvSpPr txBox="1"/>
          <p:nvPr/>
        </p:nvSpPr>
        <p:spPr>
          <a:xfrm>
            <a:off x="4572000" y="2857502"/>
            <a:ext cx="3857652" cy="369332"/>
          </a:xfrm>
          <a:prstGeom prst="rect">
            <a:avLst/>
          </a:prstGeom>
          <a:noFill/>
        </p:spPr>
        <p:txBody>
          <a:bodyPr wrap="square" rtlCol="0">
            <a:spAutoFit/>
          </a:bodyPr>
          <a:lstStyle/>
          <a:p>
            <a:r>
              <a:rPr lang="zh-CN" altLang="en-US" b="1" dirty="0" smtClean="0">
                <a:solidFill>
                  <a:schemeClr val="accent2">
                    <a:lumMod val="50000"/>
                  </a:schemeClr>
                </a:solidFill>
                <a:latin typeface="微软雅黑" pitchFamily="34" charset="-122"/>
                <a:ea typeface="微软雅黑" pitchFamily="34" charset="-122"/>
              </a:rPr>
              <a:t>      </a:t>
            </a:r>
            <a:r>
              <a:rPr lang="zh-CN" altLang="en-US" sz="1600" b="1" dirty="0" smtClean="0">
                <a:solidFill>
                  <a:schemeClr val="accent2">
                    <a:lumMod val="50000"/>
                  </a:schemeClr>
                </a:solidFill>
                <a:latin typeface="微软雅黑" pitchFamily="34" charset="-122"/>
                <a:ea typeface="微软雅黑" pitchFamily="34" charset="-122"/>
              </a:rPr>
              <a:t>专利信息                 专利活动</a:t>
            </a:r>
          </a:p>
        </p:txBody>
      </p:sp>
      <p:sp>
        <p:nvSpPr>
          <p:cNvPr id="35" name="下弧形箭头 34"/>
          <p:cNvSpPr/>
          <p:nvPr/>
        </p:nvSpPr>
        <p:spPr>
          <a:xfrm>
            <a:off x="6215074" y="3071816"/>
            <a:ext cx="428628" cy="142876"/>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 name="下弧形箭头 36"/>
          <p:cNvSpPr/>
          <p:nvPr/>
        </p:nvSpPr>
        <p:spPr>
          <a:xfrm rot="10800000">
            <a:off x="6215074" y="2857502"/>
            <a:ext cx="428628" cy="142876"/>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TextBox 39"/>
          <p:cNvSpPr txBox="1"/>
          <p:nvPr/>
        </p:nvSpPr>
        <p:spPr>
          <a:xfrm>
            <a:off x="4786314" y="2857502"/>
            <a:ext cx="3929090" cy="369332"/>
          </a:xfrm>
          <a:prstGeom prst="rect">
            <a:avLst/>
          </a:prstGeom>
          <a:noFill/>
        </p:spPr>
        <p:txBody>
          <a:bodyPr wrap="square" rtlCol="0">
            <a:spAutoFit/>
          </a:bodyPr>
          <a:lstStyle/>
          <a:p>
            <a:endParaRPr lang="zh-CN" altLang="en-US" dirty="0" smtClean="0">
              <a:latin typeface="微软雅黑" pitchFamily="34" charset="-122"/>
              <a:ea typeface="微软雅黑" pitchFamily="34" charset="-122"/>
            </a:endParaRPr>
          </a:p>
        </p:txBody>
      </p:sp>
      <p:sp>
        <p:nvSpPr>
          <p:cNvPr id="41" name="TextBox 40"/>
          <p:cNvSpPr txBox="1"/>
          <p:nvPr/>
        </p:nvSpPr>
        <p:spPr>
          <a:xfrm>
            <a:off x="4786314" y="3357568"/>
            <a:ext cx="3929090" cy="338554"/>
          </a:xfrm>
          <a:prstGeom prst="rect">
            <a:avLst/>
          </a:prstGeom>
          <a:noFill/>
        </p:spPr>
        <p:txBody>
          <a:bodyPr wrap="square" rtlCol="0">
            <a:spAutoFit/>
          </a:bodyPr>
          <a:lstStyle/>
          <a:p>
            <a:r>
              <a:rPr lang="zh-CN" altLang="en-US" sz="1600" b="1" dirty="0" smtClean="0">
                <a:solidFill>
                  <a:schemeClr val="accent2">
                    <a:lumMod val="50000"/>
                  </a:schemeClr>
                </a:solidFill>
                <a:latin typeface="微软雅黑" pitchFamily="34" charset="-122"/>
                <a:ea typeface="微软雅黑" pitchFamily="34" charset="-122"/>
              </a:rPr>
              <a:t>专利信息是专利活动的一种反映</a:t>
            </a:r>
          </a:p>
        </p:txBody>
      </p:sp>
      <p:sp>
        <p:nvSpPr>
          <p:cNvPr id="42" name="TextBox 41"/>
          <p:cNvSpPr txBox="1"/>
          <p:nvPr/>
        </p:nvSpPr>
        <p:spPr>
          <a:xfrm>
            <a:off x="4786314" y="3786196"/>
            <a:ext cx="3929090" cy="338554"/>
          </a:xfrm>
          <a:prstGeom prst="rect">
            <a:avLst/>
          </a:prstGeom>
          <a:noFill/>
        </p:spPr>
        <p:txBody>
          <a:bodyPr wrap="square" rtlCol="0">
            <a:spAutoFit/>
          </a:bodyPr>
          <a:lstStyle/>
          <a:p>
            <a:r>
              <a:rPr lang="zh-CN" altLang="en-US" sz="1600" b="1" dirty="0" smtClean="0">
                <a:solidFill>
                  <a:schemeClr val="accent2">
                    <a:lumMod val="50000"/>
                  </a:schemeClr>
                </a:solidFill>
                <a:latin typeface="微软雅黑" pitchFamily="34" charset="-122"/>
                <a:ea typeface="微软雅黑" pitchFamily="34" charset="-122"/>
              </a:rPr>
              <a:t>专利信息是专利现象的表述</a:t>
            </a:r>
          </a:p>
        </p:txBody>
      </p:sp>
      <p:sp>
        <p:nvSpPr>
          <p:cNvPr id="43" name="TextBox 42"/>
          <p:cNvSpPr txBox="1"/>
          <p:nvPr/>
        </p:nvSpPr>
        <p:spPr>
          <a:xfrm>
            <a:off x="4786314" y="4214824"/>
            <a:ext cx="3929090" cy="338554"/>
          </a:xfrm>
          <a:prstGeom prst="rect">
            <a:avLst/>
          </a:prstGeom>
          <a:noFill/>
        </p:spPr>
        <p:txBody>
          <a:bodyPr wrap="square" rtlCol="0">
            <a:spAutoFit/>
          </a:bodyPr>
          <a:lstStyle/>
          <a:p>
            <a:r>
              <a:rPr lang="zh-CN" altLang="en-US" sz="1600" b="1" dirty="0" smtClean="0">
                <a:solidFill>
                  <a:schemeClr val="accent2">
                    <a:lumMod val="50000"/>
                  </a:schemeClr>
                </a:solidFill>
                <a:latin typeface="微软雅黑" pitchFamily="34" charset="-122"/>
                <a:ea typeface="微软雅黑" pitchFamily="34" charset="-122"/>
              </a:rPr>
              <a:t>专利信息是人们认识专利的中介</a:t>
            </a:r>
          </a:p>
        </p:txBody>
      </p:sp>
      <p:sp>
        <p:nvSpPr>
          <p:cNvPr id="32" name="灯片编号占位符 31"/>
          <p:cNvSpPr>
            <a:spLocks noGrp="1"/>
          </p:cNvSpPr>
          <p:nvPr>
            <p:ph type="sldNum" sz="quarter" idx="12"/>
          </p:nvPr>
        </p:nvSpPr>
        <p:spPr/>
        <p:txBody>
          <a:bodyPr/>
          <a:lstStyle/>
          <a:p>
            <a:fld id="{0C913308-F349-4B6D-A68A-DD1791B4A57B}" type="slidenum">
              <a:rPr lang="zh-CN" altLang="en-US" smtClean="0"/>
              <a:pPr/>
              <a:t>2</a:t>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diamond(in)">
                                      <p:cBhvr>
                                        <p:cTn id="13" dur="2000"/>
                                        <p:tgtEl>
                                          <p:spTgt spid="34"/>
                                        </p:tgtEl>
                                      </p:cBhvr>
                                    </p:animEffect>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grpId="0" nodeType="click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diamond(in)">
                                      <p:cBhvr>
                                        <p:cTn id="18" dur="2000"/>
                                        <p:tgtEl>
                                          <p:spTgt spid="41"/>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grpId="0" nodeType="click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diamond(in)">
                                      <p:cBhvr>
                                        <p:cTn id="23" dur="2000"/>
                                        <p:tgtEl>
                                          <p:spTgt spid="42"/>
                                        </p:tgtEl>
                                      </p:cBhvr>
                                    </p:animEffect>
                                  </p:childTnLst>
                                </p:cTn>
                              </p:par>
                            </p:childTnLst>
                          </p:cTn>
                        </p:par>
                      </p:childTnLst>
                    </p:cTn>
                  </p:par>
                  <p:par>
                    <p:cTn id="24" fill="hold">
                      <p:stCondLst>
                        <p:cond delay="indefinite"/>
                      </p:stCondLst>
                      <p:childTnLst>
                        <p:par>
                          <p:cTn id="25" fill="hold">
                            <p:stCondLst>
                              <p:cond delay="0"/>
                            </p:stCondLst>
                            <p:childTnLst>
                              <p:par>
                                <p:cTn id="26" presetID="8" presetClass="entr" presetSubtype="16" fill="hold" grpId="0" nodeType="click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diamond(in)">
                                      <p:cBhvr>
                                        <p:cTn id="28" dur="2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4" grpId="0"/>
      <p:bldP spid="41" grpId="0"/>
      <p:bldP spid="42" grpId="0"/>
      <p:bldP spid="4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l="-133" t="11326" r="133" b="3728"/>
          <a:stretch>
            <a:fillRect/>
          </a:stretch>
        </p:blipFill>
        <p:spPr>
          <a:xfrm>
            <a:off x="0" y="0"/>
            <a:ext cx="9252520" cy="5143500"/>
          </a:xfrm>
          <a:prstGeom prst="rect">
            <a:avLst/>
          </a:prstGeom>
        </p:spPr>
      </p:pic>
      <p:sp>
        <p:nvSpPr>
          <p:cNvPr id="15" name="TextBox 14"/>
          <p:cNvSpPr txBox="1"/>
          <p:nvPr/>
        </p:nvSpPr>
        <p:spPr>
          <a:xfrm>
            <a:off x="285720" y="1857370"/>
            <a:ext cx="5072098" cy="3143272"/>
          </a:xfrm>
          <a:prstGeom prst="rect">
            <a:avLst/>
          </a:prstGeom>
          <a:solidFill>
            <a:schemeClr val="tx1">
              <a:lumMod val="85000"/>
              <a:lumOff val="15000"/>
              <a:alpha val="70000"/>
            </a:schemeClr>
          </a:solidFill>
          <a:ln>
            <a:noFill/>
          </a:ln>
        </p:spPr>
        <p:txBody>
          <a:bodyPr wrap="square" rtlCol="0" anchor="ctr" anchorCtr="0">
            <a:noAutofit/>
          </a:bodyPr>
          <a:lstStyle/>
          <a:p>
            <a:pPr>
              <a:lnSpc>
                <a:spcPct val="150000"/>
              </a:lnSpc>
            </a:pPr>
            <a:r>
              <a:rPr lang="en-US" altLang="zh-CN" sz="1400" dirty="0" smtClean="0">
                <a:solidFill>
                  <a:schemeClr val="bg1"/>
                </a:solidFill>
                <a:latin typeface="微软雅黑" pitchFamily="34" charset="-122"/>
                <a:ea typeface="微软雅黑" pitchFamily="34" charset="-122"/>
              </a:rPr>
              <a:t>1.</a:t>
            </a:r>
            <a:r>
              <a:rPr lang="zh-CN" altLang="en-US" sz="1400" dirty="0" smtClean="0">
                <a:solidFill>
                  <a:schemeClr val="bg1"/>
                </a:solidFill>
                <a:latin typeface="微软雅黑" pitchFamily="34" charset="-122"/>
                <a:ea typeface="微软雅黑" pitchFamily="34" charset="-122"/>
              </a:rPr>
              <a:t>一般特征</a:t>
            </a:r>
            <a:endParaRPr lang="en-US" altLang="zh-CN" sz="1400" dirty="0" smtClean="0">
              <a:solidFill>
                <a:schemeClr val="bg1"/>
              </a:solidFill>
              <a:latin typeface="微软雅黑" pitchFamily="34" charset="-122"/>
              <a:ea typeface="微软雅黑" pitchFamily="34" charset="-122"/>
            </a:endParaRPr>
          </a:p>
          <a:p>
            <a:pPr>
              <a:lnSpc>
                <a:spcPct val="150000"/>
              </a:lnSpc>
            </a:pPr>
            <a:endParaRPr lang="en-US" altLang="zh-CN" sz="1400" dirty="0" smtClean="0">
              <a:solidFill>
                <a:schemeClr val="bg1"/>
              </a:solidFill>
              <a:latin typeface="微软雅黑" pitchFamily="34" charset="-122"/>
              <a:ea typeface="微软雅黑" pitchFamily="34" charset="-122"/>
            </a:endParaRPr>
          </a:p>
          <a:p>
            <a:pPr>
              <a:lnSpc>
                <a:spcPct val="150000"/>
              </a:lnSpc>
            </a:pPr>
            <a:endParaRPr lang="en-US" altLang="zh-CN" sz="1400" dirty="0" smtClean="0">
              <a:solidFill>
                <a:schemeClr val="bg1"/>
              </a:solidFill>
              <a:latin typeface="微软雅黑" pitchFamily="34" charset="-122"/>
              <a:ea typeface="微软雅黑" pitchFamily="34" charset="-122"/>
            </a:endParaRPr>
          </a:p>
          <a:p>
            <a:pPr>
              <a:lnSpc>
                <a:spcPct val="150000"/>
              </a:lnSpc>
            </a:pPr>
            <a:endParaRPr lang="en-US" altLang="zh-CN" sz="1400" dirty="0" smtClean="0">
              <a:solidFill>
                <a:schemeClr val="bg1"/>
              </a:solidFill>
              <a:latin typeface="微软雅黑" pitchFamily="34" charset="-122"/>
              <a:ea typeface="微软雅黑" pitchFamily="34" charset="-122"/>
            </a:endParaRPr>
          </a:p>
          <a:p>
            <a:pPr>
              <a:lnSpc>
                <a:spcPct val="150000"/>
              </a:lnSpc>
            </a:pPr>
            <a:endParaRPr lang="en-US" altLang="zh-CN" sz="1400" dirty="0" smtClean="0">
              <a:solidFill>
                <a:schemeClr val="bg1"/>
              </a:solidFill>
              <a:latin typeface="微软雅黑" pitchFamily="34" charset="-122"/>
              <a:ea typeface="微软雅黑" pitchFamily="34" charset="-122"/>
            </a:endParaRPr>
          </a:p>
          <a:p>
            <a:pPr>
              <a:lnSpc>
                <a:spcPct val="150000"/>
              </a:lnSpc>
            </a:pPr>
            <a:r>
              <a:rPr lang="en-US" altLang="zh-CN" sz="1400" dirty="0" smtClean="0">
                <a:solidFill>
                  <a:schemeClr val="bg1"/>
                </a:solidFill>
                <a:latin typeface="微软雅黑" pitchFamily="34" charset="-122"/>
                <a:ea typeface="微软雅黑" pitchFamily="34" charset="-122"/>
              </a:rPr>
              <a:t>2.</a:t>
            </a:r>
            <a:r>
              <a:rPr lang="zh-CN" altLang="en-US" sz="1400" dirty="0" smtClean="0">
                <a:solidFill>
                  <a:schemeClr val="bg1"/>
                </a:solidFill>
                <a:latin typeface="微软雅黑" pitchFamily="34" charset="-122"/>
                <a:ea typeface="微软雅黑" pitchFamily="34" charset="-122"/>
              </a:rPr>
              <a:t>独特特征</a:t>
            </a:r>
            <a:endParaRPr lang="en-US" altLang="zh-CN" sz="1400" dirty="0" smtClean="0">
              <a:solidFill>
                <a:schemeClr val="bg1"/>
              </a:solidFill>
              <a:latin typeface="微软雅黑" pitchFamily="34" charset="-122"/>
              <a:ea typeface="微软雅黑" pitchFamily="34" charset="-122"/>
            </a:endParaRPr>
          </a:p>
          <a:p>
            <a:pPr>
              <a:lnSpc>
                <a:spcPct val="150000"/>
              </a:lnSpc>
            </a:pPr>
            <a:endParaRPr lang="zh-CN" altLang="en-US" sz="1400" dirty="0" smtClean="0">
              <a:solidFill>
                <a:schemeClr val="bg1"/>
              </a:solidFill>
              <a:latin typeface="微软雅黑" pitchFamily="34" charset="-122"/>
              <a:ea typeface="微软雅黑" pitchFamily="34" charset="-122"/>
            </a:endParaRPr>
          </a:p>
        </p:txBody>
      </p:sp>
      <p:grpSp>
        <p:nvGrpSpPr>
          <p:cNvPr id="37" name="组合 36"/>
          <p:cNvGrpSpPr/>
          <p:nvPr/>
        </p:nvGrpSpPr>
        <p:grpSpPr>
          <a:xfrm>
            <a:off x="5562600" y="1485900"/>
            <a:ext cx="3149110" cy="3149110"/>
            <a:chOff x="5562600" y="1485900"/>
            <a:chExt cx="3149110" cy="3149110"/>
          </a:xfrm>
        </p:grpSpPr>
        <p:sp>
          <p:nvSpPr>
            <p:cNvPr id="16" name="矩形 15"/>
            <p:cNvSpPr/>
            <p:nvPr/>
          </p:nvSpPr>
          <p:spPr>
            <a:xfrm>
              <a:off x="5562600" y="1491630"/>
              <a:ext cx="990110" cy="990110"/>
            </a:xfrm>
            <a:prstGeom prst="rect">
              <a:avLst/>
            </a:prstGeom>
            <a:solidFill>
              <a:schemeClr val="tx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a:solidFill>
                    <a:schemeClr val="bg1"/>
                  </a:solidFill>
                  <a:sym typeface="Wingdings"/>
                </a:rPr>
                <a:t></a:t>
              </a:r>
              <a:endParaRPr lang="zh-CN" altLang="en-US" sz="4400" dirty="0">
                <a:solidFill>
                  <a:schemeClr val="bg1"/>
                </a:solidFill>
              </a:endParaRPr>
            </a:p>
          </p:txBody>
        </p:sp>
        <p:sp>
          <p:nvSpPr>
            <p:cNvPr id="29" name="矩形 28"/>
            <p:cNvSpPr/>
            <p:nvPr/>
          </p:nvSpPr>
          <p:spPr>
            <a:xfrm>
              <a:off x="6642100" y="1485900"/>
              <a:ext cx="990110" cy="990110"/>
            </a:xfrm>
            <a:prstGeom prst="rect">
              <a:avLst/>
            </a:prstGeom>
            <a:solidFill>
              <a:schemeClr val="tx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chemeClr val="bg1"/>
                  </a:solidFill>
                  <a:sym typeface="Webdings"/>
                </a:rPr>
                <a:t></a:t>
              </a:r>
              <a:endParaRPr lang="zh-CN" altLang="en-US" sz="4400" dirty="0">
                <a:solidFill>
                  <a:schemeClr val="bg1"/>
                </a:solidFill>
              </a:endParaRPr>
            </a:p>
          </p:txBody>
        </p:sp>
        <p:sp>
          <p:nvSpPr>
            <p:cNvPr id="30" name="矩形 29"/>
            <p:cNvSpPr/>
            <p:nvPr/>
          </p:nvSpPr>
          <p:spPr>
            <a:xfrm>
              <a:off x="7721600" y="1485900"/>
              <a:ext cx="990110" cy="990110"/>
            </a:xfrm>
            <a:prstGeom prst="rect">
              <a:avLst/>
            </a:prstGeom>
            <a:solidFill>
              <a:schemeClr val="tx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chemeClr val="bg1"/>
                  </a:solidFill>
                  <a:sym typeface="Webdings"/>
                </a:rPr>
                <a:t></a:t>
              </a:r>
              <a:endParaRPr lang="zh-CN" altLang="en-US" sz="4400" dirty="0">
                <a:solidFill>
                  <a:schemeClr val="bg1"/>
                </a:solidFill>
              </a:endParaRPr>
            </a:p>
          </p:txBody>
        </p:sp>
        <p:sp>
          <p:nvSpPr>
            <p:cNvPr id="31" name="矩形 30"/>
            <p:cNvSpPr/>
            <p:nvPr/>
          </p:nvSpPr>
          <p:spPr>
            <a:xfrm>
              <a:off x="5562600" y="2565400"/>
              <a:ext cx="990110" cy="99011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chemeClr val="bg1"/>
                  </a:solidFill>
                  <a:sym typeface="Webdings"/>
                </a:rPr>
                <a:t></a:t>
              </a:r>
              <a:endParaRPr lang="zh-CN" altLang="en-US" sz="4400" dirty="0">
                <a:solidFill>
                  <a:schemeClr val="bg1"/>
                </a:solidFill>
              </a:endParaRPr>
            </a:p>
          </p:txBody>
        </p:sp>
        <p:sp>
          <p:nvSpPr>
            <p:cNvPr id="33" name="矩形 32"/>
            <p:cNvSpPr/>
            <p:nvPr/>
          </p:nvSpPr>
          <p:spPr>
            <a:xfrm>
              <a:off x="7721600" y="2565400"/>
              <a:ext cx="990110" cy="990110"/>
            </a:xfrm>
            <a:prstGeom prst="rect">
              <a:avLst/>
            </a:prstGeom>
            <a:solidFill>
              <a:schemeClr val="tx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chemeClr val="bg1"/>
                  </a:solidFill>
                  <a:sym typeface="Webdings"/>
                </a:rPr>
                <a:t></a:t>
              </a:r>
              <a:endParaRPr lang="zh-CN" altLang="en-US" sz="4400" dirty="0">
                <a:solidFill>
                  <a:schemeClr val="bg1"/>
                </a:solidFill>
              </a:endParaRPr>
            </a:p>
          </p:txBody>
        </p:sp>
        <p:sp>
          <p:nvSpPr>
            <p:cNvPr id="34" name="矩形 33"/>
            <p:cNvSpPr/>
            <p:nvPr/>
          </p:nvSpPr>
          <p:spPr>
            <a:xfrm>
              <a:off x="5562600" y="3644900"/>
              <a:ext cx="990110" cy="99011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chemeClr val="bg1"/>
                  </a:solidFill>
                  <a:sym typeface="Wingdings"/>
                </a:rPr>
                <a:t></a:t>
              </a:r>
              <a:endParaRPr lang="zh-CN" altLang="en-US" sz="4400" dirty="0">
                <a:solidFill>
                  <a:schemeClr val="bg1"/>
                </a:solidFill>
              </a:endParaRPr>
            </a:p>
          </p:txBody>
        </p:sp>
        <p:sp>
          <p:nvSpPr>
            <p:cNvPr id="35" name="矩形 34"/>
            <p:cNvSpPr/>
            <p:nvPr/>
          </p:nvSpPr>
          <p:spPr>
            <a:xfrm>
              <a:off x="6642100" y="3644900"/>
              <a:ext cx="990110" cy="99011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chemeClr val="bg1"/>
                  </a:solidFill>
                  <a:sym typeface="Webdings"/>
                </a:rPr>
                <a:t></a:t>
              </a:r>
              <a:endParaRPr lang="zh-CN" altLang="en-US" sz="4400" dirty="0">
                <a:solidFill>
                  <a:schemeClr val="bg1"/>
                </a:solidFill>
              </a:endParaRPr>
            </a:p>
          </p:txBody>
        </p:sp>
        <p:sp>
          <p:nvSpPr>
            <p:cNvPr id="36" name="矩形 35"/>
            <p:cNvSpPr/>
            <p:nvPr/>
          </p:nvSpPr>
          <p:spPr>
            <a:xfrm>
              <a:off x="7721600" y="3644900"/>
              <a:ext cx="990110" cy="990110"/>
            </a:xfrm>
            <a:prstGeom prst="rect">
              <a:avLst/>
            </a:prstGeom>
            <a:solidFill>
              <a:schemeClr val="tx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chemeClr val="bg1"/>
                  </a:solidFill>
                  <a:sym typeface="Webdings"/>
                </a:rPr>
                <a:t></a:t>
              </a:r>
              <a:endParaRPr lang="zh-CN" altLang="en-US" sz="4400" dirty="0">
                <a:solidFill>
                  <a:schemeClr val="bg1"/>
                </a:solidFill>
              </a:endParaRPr>
            </a:p>
          </p:txBody>
        </p:sp>
      </p:grpSp>
      <p:grpSp>
        <p:nvGrpSpPr>
          <p:cNvPr id="25" name="组合 24"/>
          <p:cNvGrpSpPr/>
          <p:nvPr/>
        </p:nvGrpSpPr>
        <p:grpSpPr>
          <a:xfrm>
            <a:off x="65780" y="298997"/>
            <a:ext cx="3203838" cy="787588"/>
            <a:chOff x="65780" y="298997"/>
            <a:chExt cx="3203838" cy="787588"/>
          </a:xfrm>
        </p:grpSpPr>
        <p:sp>
          <p:nvSpPr>
            <p:cNvPr id="26" name="TextBox 25"/>
            <p:cNvSpPr txBox="1"/>
            <p:nvPr/>
          </p:nvSpPr>
          <p:spPr>
            <a:xfrm>
              <a:off x="340834" y="298997"/>
              <a:ext cx="2159464" cy="369332"/>
            </a:xfrm>
            <a:prstGeom prst="rect">
              <a:avLst/>
            </a:prstGeom>
            <a:noFill/>
          </p:spPr>
          <p:txBody>
            <a:bodyPr wrap="square" rtlCol="0">
              <a:spAutoFit/>
            </a:bodyPr>
            <a:lstStyle/>
            <a:p>
              <a:r>
                <a:rPr lang="zh-CN" altLang="en-US" b="1" dirty="0" smtClean="0">
                  <a:solidFill>
                    <a:schemeClr val="tx2">
                      <a:lumMod val="50000"/>
                    </a:schemeClr>
                  </a:solidFill>
                  <a:latin typeface="微软雅黑" pitchFamily="34" charset="-122"/>
                  <a:ea typeface="微软雅黑" pitchFamily="34" charset="-122"/>
                </a:rPr>
                <a:t>专利信息浅说</a:t>
              </a:r>
              <a:endParaRPr lang="zh-CN" altLang="en-US" b="1" dirty="0">
                <a:solidFill>
                  <a:schemeClr val="tx2">
                    <a:lumMod val="50000"/>
                  </a:schemeClr>
                </a:solidFill>
                <a:latin typeface="微软雅黑" pitchFamily="34" charset="-122"/>
                <a:ea typeface="微软雅黑" pitchFamily="34" charset="-122"/>
              </a:endParaRPr>
            </a:p>
          </p:txBody>
        </p:sp>
        <p:sp>
          <p:nvSpPr>
            <p:cNvPr id="27" name="TextBox 26"/>
            <p:cNvSpPr txBox="1"/>
            <p:nvPr/>
          </p:nvSpPr>
          <p:spPr>
            <a:xfrm>
              <a:off x="928662" y="571486"/>
              <a:ext cx="2340956" cy="338554"/>
            </a:xfrm>
            <a:prstGeom prst="rect">
              <a:avLst/>
            </a:prstGeom>
            <a:noFill/>
          </p:spPr>
          <p:txBody>
            <a:bodyPr wrap="square" rtlCol="0">
              <a:spAutoFit/>
            </a:bodyPr>
            <a:lstStyle/>
            <a:p>
              <a:r>
                <a:rPr lang="zh-CN" altLang="en-US" sz="1600" b="1" dirty="0" smtClean="0">
                  <a:solidFill>
                    <a:schemeClr val="tx2">
                      <a:lumMod val="75000"/>
                    </a:schemeClr>
                  </a:solidFill>
                  <a:latin typeface="微软雅黑" pitchFamily="34" charset="-122"/>
                  <a:ea typeface="微软雅黑" pitchFamily="34" charset="-122"/>
                </a:rPr>
                <a:t>专利信息的概念</a:t>
              </a:r>
              <a:endParaRPr lang="zh-CN" altLang="en-US" sz="1600" b="1" dirty="0">
                <a:solidFill>
                  <a:schemeClr val="tx2">
                    <a:lumMod val="75000"/>
                  </a:schemeClr>
                </a:solidFill>
                <a:latin typeface="微软雅黑" pitchFamily="34" charset="-122"/>
                <a:ea typeface="微软雅黑" pitchFamily="34" charset="-122"/>
              </a:endParaRPr>
            </a:p>
          </p:txBody>
        </p:sp>
        <p:grpSp>
          <p:nvGrpSpPr>
            <p:cNvPr id="28" name="组合 19"/>
            <p:cNvGrpSpPr/>
            <p:nvPr/>
          </p:nvGrpSpPr>
          <p:grpSpPr>
            <a:xfrm>
              <a:off x="431540" y="974072"/>
              <a:ext cx="1265453" cy="112513"/>
              <a:chOff x="268709" y="861560"/>
              <a:chExt cx="1265453" cy="112513"/>
            </a:xfrm>
          </p:grpSpPr>
          <p:sp>
            <p:nvSpPr>
              <p:cNvPr id="39" name="椭圆 38"/>
              <p:cNvSpPr/>
              <p:nvPr/>
            </p:nvSpPr>
            <p:spPr>
              <a:xfrm>
                <a:off x="268709" y="861560"/>
                <a:ext cx="112512" cy="11251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499297" y="861560"/>
                <a:ext cx="112512" cy="112512"/>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729885" y="861560"/>
                <a:ext cx="112512" cy="112512"/>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960473"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1191061"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1421650" y="861561"/>
                <a:ext cx="112512" cy="112512"/>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 name="直角三角形 31"/>
            <p:cNvSpPr/>
            <p:nvPr/>
          </p:nvSpPr>
          <p:spPr>
            <a:xfrm flipH="1">
              <a:off x="65780" y="331708"/>
              <a:ext cx="292532" cy="292532"/>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直角三角形 37"/>
            <p:cNvSpPr/>
            <p:nvPr/>
          </p:nvSpPr>
          <p:spPr>
            <a:xfrm>
              <a:off x="2535524" y="587426"/>
              <a:ext cx="292532" cy="29253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矩形 46"/>
          <p:cNvSpPr/>
          <p:nvPr/>
        </p:nvSpPr>
        <p:spPr>
          <a:xfrm>
            <a:off x="285720" y="1285866"/>
            <a:ext cx="5072098" cy="42862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bg1"/>
                </a:solidFill>
              </a:rPr>
              <a:t>专利信息的外在特征</a:t>
            </a:r>
            <a:endParaRPr lang="zh-CN" altLang="en-US" dirty="0">
              <a:solidFill>
                <a:schemeClr val="bg1"/>
              </a:solidFill>
            </a:endParaRPr>
          </a:p>
        </p:txBody>
      </p:sp>
      <p:sp>
        <p:nvSpPr>
          <p:cNvPr id="48" name="矩形 47"/>
          <p:cNvSpPr/>
          <p:nvPr/>
        </p:nvSpPr>
        <p:spPr>
          <a:xfrm>
            <a:off x="1357290" y="1857370"/>
            <a:ext cx="4000528" cy="13573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0" rtlCol="0" anchor="ctr"/>
          <a:lstStyle/>
          <a:p>
            <a:r>
              <a:rPr lang="zh-CN" altLang="en-US" sz="1400" dirty="0" smtClean="0">
                <a:latin typeface="微软雅黑" pitchFamily="34" charset="-122"/>
                <a:ea typeface="微软雅黑" pitchFamily="34" charset="-122"/>
              </a:rPr>
              <a:t>共享性：与物质和能源不同，专利信息是不会磨损、消耗的，人们可以共同使用和享有他。</a:t>
            </a:r>
            <a:endParaRPr lang="en-US" altLang="zh-CN" sz="1400" dirty="0" smtClean="0">
              <a:latin typeface="微软雅黑" pitchFamily="34" charset="-122"/>
              <a:ea typeface="微软雅黑" pitchFamily="34" charset="-122"/>
            </a:endParaRPr>
          </a:p>
          <a:p>
            <a:endParaRPr lang="en-US" altLang="zh-CN" sz="1400" dirty="0" smtClean="0">
              <a:latin typeface="微软雅黑" pitchFamily="34" charset="-122"/>
              <a:ea typeface="微软雅黑" pitchFamily="34" charset="-122"/>
            </a:endParaRPr>
          </a:p>
          <a:p>
            <a:r>
              <a:rPr lang="zh-CN" altLang="en-US" sz="1400" dirty="0" smtClean="0">
                <a:latin typeface="微软雅黑" pitchFamily="34" charset="-122"/>
                <a:ea typeface="微软雅黑" pitchFamily="34" charset="-122"/>
              </a:rPr>
              <a:t>记载性：专利信息的很大一部分以文献信息的形式存在，因此它是一种文献信息。</a:t>
            </a:r>
            <a:endParaRPr lang="zh-CN" altLang="en-US" sz="1400" dirty="0">
              <a:latin typeface="微软雅黑" pitchFamily="34" charset="-122"/>
              <a:ea typeface="微软雅黑" pitchFamily="34" charset="-122"/>
            </a:endParaRPr>
          </a:p>
        </p:txBody>
      </p:sp>
      <p:sp>
        <p:nvSpPr>
          <p:cNvPr id="49" name="左大括号 48"/>
          <p:cNvSpPr/>
          <p:nvPr/>
        </p:nvSpPr>
        <p:spPr>
          <a:xfrm>
            <a:off x="1357290" y="2071684"/>
            <a:ext cx="285752" cy="92869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2" name="左大括号 71"/>
          <p:cNvSpPr/>
          <p:nvPr/>
        </p:nvSpPr>
        <p:spPr>
          <a:xfrm>
            <a:off x="1285852" y="3357568"/>
            <a:ext cx="357190" cy="142876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3" name="矩形 72"/>
          <p:cNvSpPr/>
          <p:nvPr/>
        </p:nvSpPr>
        <p:spPr>
          <a:xfrm>
            <a:off x="1285852" y="3143254"/>
            <a:ext cx="4071966" cy="20002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0" rtlCol="0" anchor="ctr"/>
          <a:lstStyle/>
          <a:p>
            <a:r>
              <a:rPr lang="zh-CN" altLang="en-US" sz="1400" dirty="0" smtClean="0">
                <a:latin typeface="微软雅黑" pitchFamily="34" charset="-122"/>
                <a:ea typeface="微软雅黑" pitchFamily="34" charset="-122"/>
              </a:rPr>
              <a:t>法律性：专利信息是依据专利法而存在的，专利法规定专利信息的种类、范围和时效等。</a:t>
            </a:r>
            <a:endParaRPr lang="en-US" altLang="zh-CN" sz="1400" dirty="0" smtClean="0">
              <a:latin typeface="微软雅黑" pitchFamily="34" charset="-122"/>
              <a:ea typeface="微软雅黑" pitchFamily="34" charset="-122"/>
            </a:endParaRPr>
          </a:p>
          <a:p>
            <a:endParaRPr lang="en-US" altLang="zh-CN" sz="1400" dirty="0" smtClean="0">
              <a:latin typeface="微软雅黑" pitchFamily="34" charset="-122"/>
              <a:ea typeface="微软雅黑" pitchFamily="34" charset="-122"/>
            </a:endParaRPr>
          </a:p>
          <a:p>
            <a:r>
              <a:rPr lang="zh-CN" altLang="en-US" sz="1400" dirty="0" smtClean="0">
                <a:latin typeface="微软雅黑" pitchFamily="34" charset="-122"/>
                <a:ea typeface="微软雅黑" pitchFamily="34" charset="-122"/>
              </a:rPr>
              <a:t>地域性：专利的法律效力有地域的限制，各国的法律只能在其主权管辖范围内有效。</a:t>
            </a:r>
            <a:endParaRPr lang="en-US" altLang="zh-CN" sz="1400" dirty="0" smtClean="0">
              <a:latin typeface="微软雅黑" pitchFamily="34" charset="-122"/>
              <a:ea typeface="微软雅黑" pitchFamily="34" charset="-122"/>
            </a:endParaRPr>
          </a:p>
          <a:p>
            <a:endParaRPr lang="en-US" altLang="zh-CN" sz="1400" dirty="0" smtClean="0">
              <a:latin typeface="微软雅黑" pitchFamily="34" charset="-122"/>
              <a:ea typeface="微软雅黑" pitchFamily="34" charset="-122"/>
            </a:endParaRPr>
          </a:p>
          <a:p>
            <a:r>
              <a:rPr lang="zh-CN" altLang="en-US" sz="1400" dirty="0" smtClean="0">
                <a:latin typeface="微软雅黑" pitchFamily="34" charset="-122"/>
                <a:ea typeface="微软雅黑" pitchFamily="34" charset="-122"/>
              </a:rPr>
              <a:t>时效性：大多数国家的专利法规定：专利自申请日算起保护</a:t>
            </a:r>
            <a:r>
              <a:rPr lang="en-US" altLang="zh-CN" sz="1400" dirty="0" smtClean="0">
                <a:latin typeface="微软雅黑" pitchFamily="34" charset="-122"/>
                <a:ea typeface="微软雅黑" pitchFamily="34" charset="-122"/>
              </a:rPr>
              <a:t>20</a:t>
            </a:r>
            <a:r>
              <a:rPr lang="zh-CN" altLang="en-US" sz="1400" dirty="0" smtClean="0">
                <a:latin typeface="微软雅黑" pitchFamily="34" charset="-122"/>
                <a:ea typeface="微软雅黑" pitchFamily="34" charset="-122"/>
              </a:rPr>
              <a:t>年。</a:t>
            </a:r>
            <a:endParaRPr lang="zh-CN" altLang="en-US" sz="1400" dirty="0">
              <a:latin typeface="微软雅黑" pitchFamily="34" charset="-122"/>
              <a:ea typeface="微软雅黑" pitchFamily="34" charset="-122"/>
            </a:endParaRPr>
          </a:p>
        </p:txBody>
      </p:sp>
      <p:sp>
        <p:nvSpPr>
          <p:cNvPr id="45" name="灯片编号占位符 44"/>
          <p:cNvSpPr>
            <a:spLocks noGrp="1"/>
          </p:cNvSpPr>
          <p:nvPr>
            <p:ph type="sldNum" sz="quarter" idx="12"/>
          </p:nvPr>
        </p:nvSpPr>
        <p:spPr/>
        <p:txBody>
          <a:bodyPr/>
          <a:lstStyle/>
          <a:p>
            <a:fld id="{0C913308-F349-4B6D-A68A-DD1791B4A57B}" type="slidenum">
              <a:rPr lang="zh-CN" altLang="en-US" smtClean="0"/>
              <a:pPr/>
              <a:t>3</a:t>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ox(in)">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3"/>
                                        </p:tgtEl>
                                        <p:attrNameLst>
                                          <p:attrName>style.visibility</p:attrName>
                                        </p:attrNameLst>
                                      </p:cBhvr>
                                      <p:to>
                                        <p:strVal val="visible"/>
                                      </p:to>
                                    </p:set>
                                    <p:animEffect transition="in" filter="box(in)">
                                      <p:cBhvr>
                                        <p:cTn id="12"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7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133" t="11326" r="133" b="3728"/>
          <a:stretch>
            <a:fillRect/>
          </a:stretch>
        </p:blipFill>
        <p:spPr>
          <a:xfrm>
            <a:off x="0" y="0"/>
            <a:ext cx="9252520" cy="5143500"/>
          </a:xfrm>
          <a:prstGeom prst="rect">
            <a:avLst/>
          </a:prstGeom>
        </p:spPr>
      </p:pic>
      <p:grpSp>
        <p:nvGrpSpPr>
          <p:cNvPr id="3" name="组合 2"/>
          <p:cNvGrpSpPr/>
          <p:nvPr/>
        </p:nvGrpSpPr>
        <p:grpSpPr>
          <a:xfrm>
            <a:off x="65780" y="298997"/>
            <a:ext cx="3203838" cy="787588"/>
            <a:chOff x="65780" y="298997"/>
            <a:chExt cx="3203838" cy="787588"/>
          </a:xfrm>
        </p:grpSpPr>
        <p:sp>
          <p:nvSpPr>
            <p:cNvPr id="4" name="TextBox 3"/>
            <p:cNvSpPr txBox="1"/>
            <p:nvPr/>
          </p:nvSpPr>
          <p:spPr>
            <a:xfrm>
              <a:off x="340834" y="298997"/>
              <a:ext cx="2159464" cy="369332"/>
            </a:xfrm>
            <a:prstGeom prst="rect">
              <a:avLst/>
            </a:prstGeom>
            <a:noFill/>
          </p:spPr>
          <p:txBody>
            <a:bodyPr wrap="square" rtlCol="0">
              <a:spAutoFit/>
            </a:bodyPr>
            <a:lstStyle/>
            <a:p>
              <a:r>
                <a:rPr lang="zh-CN" altLang="en-US" b="1" dirty="0" smtClean="0">
                  <a:solidFill>
                    <a:schemeClr val="tx2">
                      <a:lumMod val="50000"/>
                    </a:schemeClr>
                  </a:solidFill>
                  <a:latin typeface="微软雅黑" pitchFamily="34" charset="-122"/>
                  <a:ea typeface="微软雅黑" pitchFamily="34" charset="-122"/>
                </a:rPr>
                <a:t>专利信息浅说</a:t>
              </a:r>
              <a:endParaRPr lang="zh-CN" altLang="en-US" b="1" dirty="0">
                <a:solidFill>
                  <a:schemeClr val="tx2">
                    <a:lumMod val="50000"/>
                  </a:schemeClr>
                </a:solidFill>
                <a:latin typeface="微软雅黑" pitchFamily="34" charset="-122"/>
                <a:ea typeface="微软雅黑" pitchFamily="34" charset="-122"/>
              </a:endParaRPr>
            </a:p>
          </p:txBody>
        </p:sp>
        <p:sp>
          <p:nvSpPr>
            <p:cNvPr id="5" name="TextBox 4"/>
            <p:cNvSpPr txBox="1"/>
            <p:nvPr/>
          </p:nvSpPr>
          <p:spPr>
            <a:xfrm>
              <a:off x="928662" y="571486"/>
              <a:ext cx="2340956" cy="338554"/>
            </a:xfrm>
            <a:prstGeom prst="rect">
              <a:avLst/>
            </a:prstGeom>
            <a:noFill/>
          </p:spPr>
          <p:txBody>
            <a:bodyPr wrap="square" rtlCol="0">
              <a:spAutoFit/>
            </a:bodyPr>
            <a:lstStyle/>
            <a:p>
              <a:r>
                <a:rPr lang="zh-CN" altLang="en-US" sz="1600" b="1" dirty="0" smtClean="0">
                  <a:solidFill>
                    <a:schemeClr val="tx2">
                      <a:lumMod val="75000"/>
                    </a:schemeClr>
                  </a:solidFill>
                  <a:latin typeface="微软雅黑" pitchFamily="34" charset="-122"/>
                  <a:ea typeface="微软雅黑" pitchFamily="34" charset="-122"/>
                </a:rPr>
                <a:t>专利信息的概念</a:t>
              </a:r>
              <a:endParaRPr lang="zh-CN" altLang="en-US" sz="1600" b="1" dirty="0">
                <a:solidFill>
                  <a:schemeClr val="tx2">
                    <a:lumMod val="75000"/>
                  </a:schemeClr>
                </a:solidFill>
                <a:latin typeface="微软雅黑" pitchFamily="34" charset="-122"/>
                <a:ea typeface="微软雅黑" pitchFamily="34" charset="-122"/>
              </a:endParaRPr>
            </a:p>
          </p:txBody>
        </p:sp>
        <p:grpSp>
          <p:nvGrpSpPr>
            <p:cNvPr id="6" name="组合 19"/>
            <p:cNvGrpSpPr/>
            <p:nvPr/>
          </p:nvGrpSpPr>
          <p:grpSpPr>
            <a:xfrm>
              <a:off x="431540" y="974072"/>
              <a:ext cx="1265453" cy="112513"/>
              <a:chOff x="268709" y="861560"/>
              <a:chExt cx="1265453" cy="112513"/>
            </a:xfrm>
          </p:grpSpPr>
          <p:sp>
            <p:nvSpPr>
              <p:cNvPr id="9" name="椭圆 8"/>
              <p:cNvSpPr/>
              <p:nvPr/>
            </p:nvSpPr>
            <p:spPr>
              <a:xfrm>
                <a:off x="268709" y="861560"/>
                <a:ext cx="112512" cy="11251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499297" y="861560"/>
                <a:ext cx="112512" cy="112512"/>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729885" y="861560"/>
                <a:ext cx="112512" cy="112512"/>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960473"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1191061"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421650" y="861561"/>
                <a:ext cx="112512" cy="112512"/>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直角三角形 6"/>
            <p:cNvSpPr/>
            <p:nvPr/>
          </p:nvSpPr>
          <p:spPr>
            <a:xfrm flipH="1">
              <a:off x="65780" y="331708"/>
              <a:ext cx="292532" cy="292532"/>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直角三角形 7"/>
            <p:cNvSpPr/>
            <p:nvPr/>
          </p:nvSpPr>
          <p:spPr>
            <a:xfrm>
              <a:off x="2535524" y="587426"/>
              <a:ext cx="292532" cy="29253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5562600" y="1485900"/>
            <a:ext cx="3149110" cy="3149110"/>
            <a:chOff x="5562600" y="1485900"/>
            <a:chExt cx="3149110" cy="3149110"/>
          </a:xfrm>
        </p:grpSpPr>
        <p:sp>
          <p:nvSpPr>
            <p:cNvPr id="16" name="矩形 15"/>
            <p:cNvSpPr/>
            <p:nvPr/>
          </p:nvSpPr>
          <p:spPr>
            <a:xfrm>
              <a:off x="5562600" y="1491630"/>
              <a:ext cx="990110" cy="990110"/>
            </a:xfrm>
            <a:prstGeom prst="rect">
              <a:avLst/>
            </a:prstGeom>
            <a:solidFill>
              <a:schemeClr val="tx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a:solidFill>
                    <a:schemeClr val="bg1"/>
                  </a:solidFill>
                  <a:sym typeface="Wingdings"/>
                </a:rPr>
                <a:t></a:t>
              </a:r>
              <a:endParaRPr lang="zh-CN" altLang="en-US" sz="4400" dirty="0">
                <a:solidFill>
                  <a:schemeClr val="bg1"/>
                </a:solidFill>
              </a:endParaRPr>
            </a:p>
          </p:txBody>
        </p:sp>
        <p:sp>
          <p:nvSpPr>
            <p:cNvPr id="17" name="矩形 16"/>
            <p:cNvSpPr/>
            <p:nvPr/>
          </p:nvSpPr>
          <p:spPr>
            <a:xfrm>
              <a:off x="6642100" y="1485900"/>
              <a:ext cx="990110" cy="990110"/>
            </a:xfrm>
            <a:prstGeom prst="rect">
              <a:avLst/>
            </a:prstGeom>
            <a:solidFill>
              <a:schemeClr val="tx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chemeClr val="bg1"/>
                  </a:solidFill>
                  <a:sym typeface="Webdings"/>
                </a:rPr>
                <a:t></a:t>
              </a:r>
              <a:endParaRPr lang="zh-CN" altLang="en-US" sz="4400" dirty="0">
                <a:solidFill>
                  <a:schemeClr val="bg1"/>
                </a:solidFill>
              </a:endParaRPr>
            </a:p>
          </p:txBody>
        </p:sp>
        <p:sp>
          <p:nvSpPr>
            <p:cNvPr id="18" name="矩形 17"/>
            <p:cNvSpPr/>
            <p:nvPr/>
          </p:nvSpPr>
          <p:spPr>
            <a:xfrm>
              <a:off x="7721600" y="1485900"/>
              <a:ext cx="990110" cy="990110"/>
            </a:xfrm>
            <a:prstGeom prst="rect">
              <a:avLst/>
            </a:prstGeom>
            <a:solidFill>
              <a:schemeClr val="tx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chemeClr val="bg1"/>
                  </a:solidFill>
                  <a:sym typeface="Webdings"/>
                </a:rPr>
                <a:t></a:t>
              </a:r>
              <a:endParaRPr lang="zh-CN" altLang="en-US" sz="4400" dirty="0">
                <a:solidFill>
                  <a:schemeClr val="bg1"/>
                </a:solidFill>
              </a:endParaRPr>
            </a:p>
          </p:txBody>
        </p:sp>
        <p:sp>
          <p:nvSpPr>
            <p:cNvPr id="19" name="矩形 18"/>
            <p:cNvSpPr/>
            <p:nvPr/>
          </p:nvSpPr>
          <p:spPr>
            <a:xfrm>
              <a:off x="5562600" y="2565400"/>
              <a:ext cx="990110" cy="99011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chemeClr val="bg1"/>
                  </a:solidFill>
                  <a:sym typeface="Webdings"/>
                </a:rPr>
                <a:t></a:t>
              </a:r>
              <a:endParaRPr lang="zh-CN" altLang="en-US" sz="4400" dirty="0">
                <a:solidFill>
                  <a:schemeClr val="bg1"/>
                </a:solidFill>
              </a:endParaRPr>
            </a:p>
          </p:txBody>
        </p:sp>
        <p:sp>
          <p:nvSpPr>
            <p:cNvPr id="20" name="矩形 19"/>
            <p:cNvSpPr/>
            <p:nvPr/>
          </p:nvSpPr>
          <p:spPr>
            <a:xfrm>
              <a:off x="7721600" y="2565400"/>
              <a:ext cx="990110" cy="990110"/>
            </a:xfrm>
            <a:prstGeom prst="rect">
              <a:avLst/>
            </a:prstGeom>
            <a:solidFill>
              <a:schemeClr val="tx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chemeClr val="bg1"/>
                  </a:solidFill>
                  <a:sym typeface="Webdings"/>
                </a:rPr>
                <a:t></a:t>
              </a:r>
              <a:endParaRPr lang="zh-CN" altLang="en-US" sz="4400" dirty="0">
                <a:solidFill>
                  <a:schemeClr val="bg1"/>
                </a:solidFill>
              </a:endParaRPr>
            </a:p>
          </p:txBody>
        </p:sp>
        <p:sp>
          <p:nvSpPr>
            <p:cNvPr id="21" name="矩形 20"/>
            <p:cNvSpPr/>
            <p:nvPr/>
          </p:nvSpPr>
          <p:spPr>
            <a:xfrm>
              <a:off x="5562600" y="3644900"/>
              <a:ext cx="990110" cy="99011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chemeClr val="bg1"/>
                  </a:solidFill>
                  <a:sym typeface="Wingdings"/>
                </a:rPr>
                <a:t></a:t>
              </a:r>
              <a:endParaRPr lang="zh-CN" altLang="en-US" sz="4400" dirty="0">
                <a:solidFill>
                  <a:schemeClr val="bg1"/>
                </a:solidFill>
              </a:endParaRPr>
            </a:p>
          </p:txBody>
        </p:sp>
        <p:sp>
          <p:nvSpPr>
            <p:cNvPr id="22" name="矩形 21"/>
            <p:cNvSpPr/>
            <p:nvPr/>
          </p:nvSpPr>
          <p:spPr>
            <a:xfrm>
              <a:off x="6642100" y="3644900"/>
              <a:ext cx="990110" cy="99011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chemeClr val="bg1"/>
                  </a:solidFill>
                  <a:sym typeface="Webdings"/>
                </a:rPr>
                <a:t></a:t>
              </a:r>
              <a:endParaRPr lang="zh-CN" altLang="en-US" sz="4400" dirty="0">
                <a:solidFill>
                  <a:schemeClr val="bg1"/>
                </a:solidFill>
              </a:endParaRPr>
            </a:p>
          </p:txBody>
        </p:sp>
        <p:sp>
          <p:nvSpPr>
            <p:cNvPr id="23" name="矩形 22"/>
            <p:cNvSpPr/>
            <p:nvPr/>
          </p:nvSpPr>
          <p:spPr>
            <a:xfrm>
              <a:off x="7721600" y="3644900"/>
              <a:ext cx="990110" cy="990110"/>
            </a:xfrm>
            <a:prstGeom prst="rect">
              <a:avLst/>
            </a:prstGeom>
            <a:solidFill>
              <a:schemeClr val="tx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chemeClr val="bg1"/>
                  </a:solidFill>
                  <a:sym typeface="Webdings"/>
                </a:rPr>
                <a:t></a:t>
              </a:r>
              <a:endParaRPr lang="zh-CN" altLang="en-US" sz="4400" dirty="0">
                <a:solidFill>
                  <a:schemeClr val="bg1"/>
                </a:solidFill>
              </a:endParaRPr>
            </a:p>
          </p:txBody>
        </p:sp>
      </p:grpSp>
      <p:sp>
        <p:nvSpPr>
          <p:cNvPr id="24" name="矩形 23"/>
          <p:cNvSpPr/>
          <p:nvPr/>
        </p:nvSpPr>
        <p:spPr>
          <a:xfrm>
            <a:off x="285720" y="1285866"/>
            <a:ext cx="5072098" cy="42862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bg1"/>
                </a:solidFill>
              </a:rPr>
              <a:t>专利信息的内容特征</a:t>
            </a:r>
            <a:endParaRPr lang="zh-CN" altLang="en-US" dirty="0">
              <a:solidFill>
                <a:schemeClr val="bg1"/>
              </a:solidFill>
            </a:endParaRPr>
          </a:p>
        </p:txBody>
      </p:sp>
      <p:sp>
        <p:nvSpPr>
          <p:cNvPr id="26" name="矩形 25"/>
          <p:cNvSpPr/>
          <p:nvPr/>
        </p:nvSpPr>
        <p:spPr>
          <a:xfrm>
            <a:off x="285720" y="1928808"/>
            <a:ext cx="5072098" cy="285752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smtClean="0"/>
              <a:t>1.</a:t>
            </a:r>
            <a:r>
              <a:rPr lang="zh-CN" altLang="en-US" dirty="0" smtClean="0"/>
              <a:t>技术性：</a:t>
            </a:r>
            <a:endParaRPr lang="en-US" altLang="zh-CN" dirty="0" smtClean="0"/>
          </a:p>
          <a:p>
            <a:endParaRPr lang="en-US" altLang="zh-CN" dirty="0" smtClean="0"/>
          </a:p>
          <a:p>
            <a:endParaRPr lang="en-US" altLang="zh-CN" dirty="0" smtClean="0"/>
          </a:p>
          <a:p>
            <a:endParaRPr lang="en-US" altLang="zh-CN" dirty="0" smtClean="0"/>
          </a:p>
          <a:p>
            <a:r>
              <a:rPr lang="en-US" altLang="zh-CN" dirty="0" smtClean="0"/>
              <a:t>2.</a:t>
            </a:r>
            <a:r>
              <a:rPr lang="zh-CN" altLang="en-US" dirty="0" smtClean="0"/>
              <a:t>法律性：</a:t>
            </a:r>
            <a:endParaRPr lang="en-US" altLang="zh-CN" dirty="0" smtClean="0"/>
          </a:p>
          <a:p>
            <a:endParaRPr lang="en-US" altLang="zh-CN" dirty="0" smtClean="0"/>
          </a:p>
          <a:p>
            <a:endParaRPr lang="en-US" altLang="zh-CN" dirty="0" smtClean="0"/>
          </a:p>
          <a:p>
            <a:r>
              <a:rPr lang="en-US" altLang="zh-CN" dirty="0" smtClean="0"/>
              <a:t>3.</a:t>
            </a:r>
            <a:r>
              <a:rPr lang="zh-CN" altLang="en-US" dirty="0" smtClean="0"/>
              <a:t>经济性：</a:t>
            </a:r>
            <a:endParaRPr lang="zh-CN" altLang="en-US" dirty="0"/>
          </a:p>
        </p:txBody>
      </p:sp>
      <p:sp>
        <p:nvSpPr>
          <p:cNvPr id="27" name="TextBox 26"/>
          <p:cNvSpPr txBox="1"/>
          <p:nvPr/>
        </p:nvSpPr>
        <p:spPr>
          <a:xfrm>
            <a:off x="1428728" y="2428874"/>
            <a:ext cx="3571900" cy="369332"/>
          </a:xfrm>
          <a:prstGeom prst="rect">
            <a:avLst/>
          </a:prstGeom>
          <a:noFill/>
        </p:spPr>
        <p:txBody>
          <a:bodyPr wrap="square" rtlCol="0">
            <a:spAutoFit/>
          </a:bodyPr>
          <a:lstStyle/>
          <a:p>
            <a:endParaRPr lang="zh-CN" altLang="en-US" dirty="0" smtClean="0">
              <a:latin typeface="微软雅黑" pitchFamily="34" charset="-122"/>
              <a:ea typeface="微软雅黑" pitchFamily="34" charset="-122"/>
            </a:endParaRPr>
          </a:p>
        </p:txBody>
      </p:sp>
      <p:sp>
        <p:nvSpPr>
          <p:cNvPr id="28" name="TextBox 27"/>
          <p:cNvSpPr txBox="1"/>
          <p:nvPr/>
        </p:nvSpPr>
        <p:spPr>
          <a:xfrm>
            <a:off x="1357290" y="2143122"/>
            <a:ext cx="3929090" cy="954107"/>
          </a:xfrm>
          <a:prstGeom prst="rect">
            <a:avLst/>
          </a:prstGeom>
          <a:noFill/>
        </p:spPr>
        <p:txBody>
          <a:bodyPr wrap="square" rtlCol="0">
            <a:spAutoFit/>
          </a:bodyPr>
          <a:lstStyle/>
          <a:p>
            <a:r>
              <a:rPr lang="zh-CN" altLang="en-US" sz="1400" dirty="0" smtClean="0">
                <a:solidFill>
                  <a:schemeClr val="bg1"/>
                </a:solidFill>
                <a:latin typeface="微软雅黑" pitchFamily="34" charset="-122"/>
                <a:ea typeface="微软雅黑" pitchFamily="34" charset="-122"/>
              </a:rPr>
              <a:t>专利保护的客体涉及人类科学技术的研发成果，是有关人们在这些领域从事智力活动所创造的认识成果，因而专利信息首先是人类有关科技的认识。</a:t>
            </a:r>
          </a:p>
        </p:txBody>
      </p:sp>
      <p:sp>
        <p:nvSpPr>
          <p:cNvPr id="29" name="TextBox 28"/>
          <p:cNvSpPr txBox="1"/>
          <p:nvPr/>
        </p:nvSpPr>
        <p:spPr>
          <a:xfrm>
            <a:off x="2357422" y="3857634"/>
            <a:ext cx="2571768" cy="369332"/>
          </a:xfrm>
          <a:prstGeom prst="rect">
            <a:avLst/>
          </a:prstGeom>
          <a:noFill/>
        </p:spPr>
        <p:txBody>
          <a:bodyPr wrap="square" rtlCol="0">
            <a:spAutoFit/>
          </a:bodyPr>
          <a:lstStyle/>
          <a:p>
            <a:endParaRPr lang="zh-CN" altLang="en-US" dirty="0" smtClean="0">
              <a:latin typeface="微软雅黑" pitchFamily="34" charset="-122"/>
              <a:ea typeface="微软雅黑" pitchFamily="34" charset="-122"/>
            </a:endParaRPr>
          </a:p>
        </p:txBody>
      </p:sp>
      <p:sp>
        <p:nvSpPr>
          <p:cNvPr id="30" name="TextBox 29"/>
          <p:cNvSpPr txBox="1"/>
          <p:nvPr/>
        </p:nvSpPr>
        <p:spPr>
          <a:xfrm>
            <a:off x="1357290" y="3143254"/>
            <a:ext cx="3929090" cy="523220"/>
          </a:xfrm>
          <a:prstGeom prst="rect">
            <a:avLst/>
          </a:prstGeom>
          <a:noFill/>
        </p:spPr>
        <p:txBody>
          <a:bodyPr wrap="square" rtlCol="0">
            <a:spAutoFit/>
          </a:bodyPr>
          <a:lstStyle/>
          <a:p>
            <a:r>
              <a:rPr lang="zh-CN" altLang="en-US" sz="1400" dirty="0" smtClean="0">
                <a:solidFill>
                  <a:schemeClr val="bg1"/>
                </a:solidFill>
                <a:latin typeface="微软雅黑" pitchFamily="34" charset="-122"/>
                <a:ea typeface="微软雅黑" pitchFamily="34" charset="-122"/>
              </a:rPr>
              <a:t>专利信息基于法律活动而存在，因而它必然表现法律活动的存在状态。</a:t>
            </a:r>
          </a:p>
        </p:txBody>
      </p:sp>
      <p:sp>
        <p:nvSpPr>
          <p:cNvPr id="31" name="TextBox 30"/>
          <p:cNvSpPr txBox="1"/>
          <p:nvPr/>
        </p:nvSpPr>
        <p:spPr>
          <a:xfrm>
            <a:off x="1357290" y="3786196"/>
            <a:ext cx="3929090" cy="954107"/>
          </a:xfrm>
          <a:prstGeom prst="rect">
            <a:avLst/>
          </a:prstGeom>
          <a:noFill/>
        </p:spPr>
        <p:txBody>
          <a:bodyPr wrap="square" rtlCol="0">
            <a:spAutoFit/>
          </a:bodyPr>
          <a:lstStyle/>
          <a:p>
            <a:r>
              <a:rPr lang="zh-CN" altLang="en-US" sz="1400" dirty="0" smtClean="0">
                <a:solidFill>
                  <a:schemeClr val="bg1"/>
                </a:solidFill>
                <a:latin typeface="微软雅黑" pitchFamily="34" charset="-122"/>
                <a:ea typeface="微软雅黑" pitchFamily="34" charset="-122"/>
              </a:rPr>
              <a:t>在专利文献中记载着一些与国家、行业或企业经济活动密切相关的信息，这些信息反映出专利申请人或专利权人的经济利益趋向和市场占有欲，通过分析信息可以获取更多的商业情报。</a:t>
            </a:r>
          </a:p>
        </p:txBody>
      </p:sp>
      <p:sp>
        <p:nvSpPr>
          <p:cNvPr id="32" name="灯片编号占位符 31"/>
          <p:cNvSpPr>
            <a:spLocks noGrp="1"/>
          </p:cNvSpPr>
          <p:nvPr>
            <p:ph type="sldNum" sz="quarter" idx="12"/>
          </p:nvPr>
        </p:nvSpPr>
        <p:spPr/>
        <p:txBody>
          <a:bodyPr/>
          <a:lstStyle/>
          <a:p>
            <a:fld id="{0C913308-F349-4B6D-A68A-DD1791B4A57B}" type="slidenum">
              <a:rPr lang="zh-CN" altLang="en-US" smtClean="0"/>
              <a:pPr/>
              <a:t>4</a:t>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linds(horizontal)">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blinds(horizontal)">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blinds(horizontal)">
                                      <p:cBhvr>
                                        <p:cTn id="1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0" grpId="0"/>
      <p:bldP spid="3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5780" y="298997"/>
            <a:ext cx="3203838" cy="787588"/>
            <a:chOff x="65780" y="298997"/>
            <a:chExt cx="3203838" cy="787588"/>
          </a:xfrm>
        </p:grpSpPr>
        <p:sp>
          <p:nvSpPr>
            <p:cNvPr id="3" name="TextBox 2"/>
            <p:cNvSpPr txBox="1"/>
            <p:nvPr/>
          </p:nvSpPr>
          <p:spPr>
            <a:xfrm>
              <a:off x="340834" y="298997"/>
              <a:ext cx="2159464" cy="369332"/>
            </a:xfrm>
            <a:prstGeom prst="rect">
              <a:avLst/>
            </a:prstGeom>
            <a:noFill/>
          </p:spPr>
          <p:txBody>
            <a:bodyPr wrap="square" rtlCol="0">
              <a:spAutoFit/>
            </a:bodyPr>
            <a:lstStyle/>
            <a:p>
              <a:r>
                <a:rPr lang="zh-CN" altLang="en-US" b="1" dirty="0" smtClean="0">
                  <a:solidFill>
                    <a:schemeClr val="tx2">
                      <a:lumMod val="50000"/>
                    </a:schemeClr>
                  </a:solidFill>
                  <a:latin typeface="微软雅黑" pitchFamily="34" charset="-122"/>
                  <a:ea typeface="微软雅黑" pitchFamily="34" charset="-122"/>
                </a:rPr>
                <a:t>专利信息浅说</a:t>
              </a:r>
              <a:endParaRPr lang="zh-CN" altLang="en-US" b="1" dirty="0">
                <a:solidFill>
                  <a:schemeClr val="tx2">
                    <a:lumMod val="50000"/>
                  </a:schemeClr>
                </a:solidFill>
                <a:latin typeface="微软雅黑" pitchFamily="34" charset="-122"/>
                <a:ea typeface="微软雅黑" pitchFamily="34" charset="-122"/>
              </a:endParaRPr>
            </a:p>
          </p:txBody>
        </p:sp>
        <p:sp>
          <p:nvSpPr>
            <p:cNvPr id="4" name="TextBox 3"/>
            <p:cNvSpPr txBox="1"/>
            <p:nvPr/>
          </p:nvSpPr>
          <p:spPr>
            <a:xfrm>
              <a:off x="928662" y="571486"/>
              <a:ext cx="2340956" cy="338554"/>
            </a:xfrm>
            <a:prstGeom prst="rect">
              <a:avLst/>
            </a:prstGeom>
            <a:noFill/>
          </p:spPr>
          <p:txBody>
            <a:bodyPr wrap="square" rtlCol="0">
              <a:spAutoFit/>
            </a:bodyPr>
            <a:lstStyle/>
            <a:p>
              <a:r>
                <a:rPr lang="zh-CN" altLang="en-US" sz="1600" b="1" dirty="0" smtClean="0">
                  <a:solidFill>
                    <a:schemeClr val="tx2">
                      <a:lumMod val="75000"/>
                    </a:schemeClr>
                  </a:solidFill>
                  <a:latin typeface="微软雅黑" pitchFamily="34" charset="-122"/>
                  <a:ea typeface="微软雅黑" pitchFamily="34" charset="-122"/>
                </a:rPr>
                <a:t>           专利文献</a:t>
              </a:r>
              <a:endParaRPr lang="zh-CN" altLang="en-US" sz="1600" b="1" dirty="0">
                <a:solidFill>
                  <a:schemeClr val="tx2">
                    <a:lumMod val="75000"/>
                  </a:schemeClr>
                </a:solidFill>
                <a:latin typeface="微软雅黑" pitchFamily="34" charset="-122"/>
                <a:ea typeface="微软雅黑" pitchFamily="34" charset="-122"/>
              </a:endParaRPr>
            </a:p>
          </p:txBody>
        </p:sp>
        <p:grpSp>
          <p:nvGrpSpPr>
            <p:cNvPr id="5" name="组合 19"/>
            <p:cNvGrpSpPr/>
            <p:nvPr/>
          </p:nvGrpSpPr>
          <p:grpSpPr>
            <a:xfrm>
              <a:off x="431540" y="974072"/>
              <a:ext cx="1265453" cy="112513"/>
              <a:chOff x="268709" y="861560"/>
              <a:chExt cx="1265453" cy="112513"/>
            </a:xfrm>
          </p:grpSpPr>
          <p:sp>
            <p:nvSpPr>
              <p:cNvPr id="8" name="椭圆 7"/>
              <p:cNvSpPr/>
              <p:nvPr/>
            </p:nvSpPr>
            <p:spPr>
              <a:xfrm>
                <a:off x="268709" y="861560"/>
                <a:ext cx="112512" cy="11251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499297" y="861560"/>
                <a:ext cx="112512" cy="112512"/>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729885" y="861560"/>
                <a:ext cx="112512" cy="112512"/>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960473"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191061"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1421650" y="861561"/>
                <a:ext cx="112512" cy="112512"/>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直角三角形 5"/>
            <p:cNvSpPr/>
            <p:nvPr/>
          </p:nvSpPr>
          <p:spPr>
            <a:xfrm flipH="1">
              <a:off x="65780" y="331708"/>
              <a:ext cx="292532" cy="292532"/>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p:cNvSpPr/>
            <p:nvPr/>
          </p:nvSpPr>
          <p:spPr>
            <a:xfrm>
              <a:off x="2535524" y="587426"/>
              <a:ext cx="292532" cy="29253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TextBox 13"/>
          <p:cNvSpPr txBox="1"/>
          <p:nvPr/>
        </p:nvSpPr>
        <p:spPr>
          <a:xfrm>
            <a:off x="4214810" y="857238"/>
            <a:ext cx="4429156" cy="3970318"/>
          </a:xfrm>
          <a:prstGeom prst="rect">
            <a:avLst/>
          </a:prstGeom>
          <a:noFill/>
        </p:spPr>
        <p:txBody>
          <a:bodyPr wrap="square" rtlCol="0">
            <a:spAutoFit/>
          </a:bodyPr>
          <a:lstStyle/>
          <a:p>
            <a:pPr>
              <a:lnSpc>
                <a:spcPct val="150000"/>
              </a:lnSpc>
            </a:pPr>
            <a:r>
              <a:rPr lang="zh-CN" altLang="en-US" dirty="0" smtClean="0">
                <a:latin typeface="微软雅黑" pitchFamily="34" charset="-122"/>
                <a:ea typeface="微软雅黑" pitchFamily="34" charset="-122"/>
              </a:rPr>
              <a:t>         </a:t>
            </a:r>
            <a:r>
              <a:rPr lang="zh-CN" altLang="en-US" sz="2400" b="1" dirty="0" smtClean="0">
                <a:latin typeface="微软雅黑" pitchFamily="34" charset="-122"/>
                <a:ea typeface="微软雅黑" pitchFamily="34" charset="-122"/>
              </a:rPr>
              <a:t>狭义的讲，专利信息即为文献型专利信息，由专利文献所反映的信息即为专利信息。专利文献是专利信息的载体，专利信息是专利文献所承载的内容。要了解专利信息必须了解专利文献。</a:t>
            </a:r>
          </a:p>
        </p:txBody>
      </p:sp>
      <p:pic>
        <p:nvPicPr>
          <p:cNvPr id="15" name="图片 14"/>
          <p:cNvPicPr>
            <a:picLocks noChangeAspect="1"/>
          </p:cNvPicPr>
          <p:nvPr/>
        </p:nvPicPr>
        <p:blipFill rotWithShape="1">
          <a:blip r:embed="rId2" cstate="print">
            <a:extLst>
              <a:ext uri="{28A0092B-C50C-407E-A947-70E740481C1C}">
                <a14:useLocalDpi xmlns:a14="http://schemas.microsoft.com/office/drawing/2010/main" val="0"/>
              </a:ext>
            </a:extLst>
          </a:blip>
          <a:srcRect b="10774"/>
          <a:stretch>
            <a:fillRect/>
          </a:stretch>
        </p:blipFill>
        <p:spPr>
          <a:xfrm flipH="1">
            <a:off x="714348" y="1214428"/>
            <a:ext cx="4933914" cy="3929072"/>
          </a:xfrm>
          <a:prstGeom prst="rect">
            <a:avLst/>
          </a:prstGeom>
        </p:spPr>
      </p:pic>
      <p:sp>
        <p:nvSpPr>
          <p:cNvPr id="16" name="灯片编号占位符 15"/>
          <p:cNvSpPr>
            <a:spLocks noGrp="1"/>
          </p:cNvSpPr>
          <p:nvPr>
            <p:ph type="sldNum" sz="quarter" idx="12"/>
          </p:nvPr>
        </p:nvSpPr>
        <p:spPr/>
        <p:txBody>
          <a:bodyPr/>
          <a:lstStyle/>
          <a:p>
            <a:fld id="{0C913308-F349-4B6D-A68A-DD1791B4A57B}" type="slidenum">
              <a:rPr lang="zh-CN" altLang="en-US" smtClean="0"/>
              <a:pPr/>
              <a:t>5</a:t>
            </a:fld>
            <a:endParaRPr lang="zh-CN" alt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9705" y="1275715"/>
            <a:ext cx="1029335" cy="1079500"/>
            <a:chOff x="1421650" y="951570"/>
            <a:chExt cx="1485165" cy="1485165"/>
          </a:xfrm>
        </p:grpSpPr>
        <p:sp>
          <p:nvSpPr>
            <p:cNvPr id="3" name="椭圆 2"/>
            <p:cNvSpPr/>
            <p:nvPr/>
          </p:nvSpPr>
          <p:spPr>
            <a:xfrm>
              <a:off x="1421650" y="951570"/>
              <a:ext cx="1485165" cy="1485165"/>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0" dirty="0" smtClean="0">
                  <a:solidFill>
                    <a:schemeClr val="bg1"/>
                  </a:solidFill>
                  <a:sym typeface="Webdings"/>
                </a:rPr>
                <a:t></a:t>
              </a:r>
              <a:endParaRPr lang="zh-CN" altLang="en-US" sz="8000" dirty="0"/>
            </a:p>
          </p:txBody>
        </p:sp>
        <p:sp>
          <p:nvSpPr>
            <p:cNvPr id="4" name="弦形 3"/>
            <p:cNvSpPr/>
            <p:nvPr/>
          </p:nvSpPr>
          <p:spPr>
            <a:xfrm>
              <a:off x="1421650" y="951570"/>
              <a:ext cx="1485165" cy="1485165"/>
            </a:xfrm>
            <a:prstGeom prst="chord">
              <a:avLst>
                <a:gd name="adj1" fmla="val 1101354"/>
                <a:gd name="adj2" fmla="val 9702926"/>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200" b="1" dirty="0" smtClean="0">
                <a:solidFill>
                  <a:schemeClr val="accent2">
                    <a:lumMod val="75000"/>
                  </a:schemeClr>
                </a:solidFill>
                <a:latin typeface="Ebrima" pitchFamily="2" charset="0"/>
                <a:ea typeface="Ebrima" pitchFamily="2" charset="0"/>
                <a:cs typeface="Ebrima" pitchFamily="2" charset="0"/>
              </a:endParaRPr>
            </a:p>
            <a:p>
              <a:pPr algn="ctr"/>
              <a:endParaRPr lang="en-US" altLang="zh-CN" sz="1200" b="1" dirty="0" smtClean="0">
                <a:solidFill>
                  <a:schemeClr val="accent2">
                    <a:lumMod val="75000"/>
                  </a:schemeClr>
                </a:solidFill>
                <a:latin typeface="Ebrima" pitchFamily="2" charset="0"/>
                <a:ea typeface="Ebrima" pitchFamily="2" charset="0"/>
                <a:cs typeface="Ebrima" pitchFamily="2" charset="0"/>
              </a:endParaRPr>
            </a:p>
            <a:p>
              <a:pPr algn="ctr"/>
              <a:endParaRPr lang="en-US" altLang="zh-CN" sz="1200" b="1" dirty="0" smtClean="0">
                <a:solidFill>
                  <a:schemeClr val="accent2">
                    <a:lumMod val="75000"/>
                  </a:schemeClr>
                </a:solidFill>
                <a:latin typeface="Ebrima" pitchFamily="2" charset="0"/>
                <a:ea typeface="Ebrima" pitchFamily="2" charset="0"/>
                <a:cs typeface="Ebrima" pitchFamily="2" charset="0"/>
              </a:endParaRPr>
            </a:p>
            <a:p>
              <a:pPr algn="ctr"/>
              <a:endParaRPr lang="en-US" altLang="zh-CN" sz="1200" b="1" dirty="0" smtClean="0">
                <a:solidFill>
                  <a:schemeClr val="accent2">
                    <a:lumMod val="75000"/>
                  </a:schemeClr>
                </a:solidFill>
                <a:latin typeface="Ebrima" pitchFamily="2" charset="0"/>
                <a:ea typeface="Ebrima" pitchFamily="2" charset="0"/>
                <a:cs typeface="Ebrima" pitchFamily="2" charset="0"/>
              </a:endParaRPr>
            </a:p>
            <a:p>
              <a:pPr algn="ctr"/>
              <a:r>
                <a:rPr lang="en-US" altLang="zh-CN" sz="1100" b="1" dirty="0" smtClean="0">
                  <a:solidFill>
                    <a:schemeClr val="accent2">
                      <a:lumMod val="75000"/>
                    </a:schemeClr>
                  </a:solidFill>
                  <a:latin typeface="Ebrima" pitchFamily="2" charset="0"/>
                  <a:ea typeface="Ebrima" pitchFamily="2" charset="0"/>
                  <a:cs typeface="Ebrima" pitchFamily="2" charset="0"/>
                </a:rPr>
                <a:t>Motorcycle</a:t>
              </a:r>
              <a:endParaRPr lang="zh-CN" altLang="en-US" sz="1100" dirty="0">
                <a:solidFill>
                  <a:schemeClr val="accent2">
                    <a:lumMod val="75000"/>
                  </a:schemeClr>
                </a:solidFill>
                <a:latin typeface="Ebrima" pitchFamily="2" charset="0"/>
                <a:cs typeface="Ebrima" pitchFamily="2" charset="0"/>
              </a:endParaRPr>
            </a:p>
          </p:txBody>
        </p:sp>
      </p:grpSp>
      <p:grpSp>
        <p:nvGrpSpPr>
          <p:cNvPr id="5" name="组合 4"/>
          <p:cNvGrpSpPr/>
          <p:nvPr/>
        </p:nvGrpSpPr>
        <p:grpSpPr>
          <a:xfrm>
            <a:off x="7524115" y="3147695"/>
            <a:ext cx="1045215" cy="1097281"/>
            <a:chOff x="5562595" y="2211709"/>
            <a:chExt cx="1485170" cy="1485166"/>
          </a:xfrm>
        </p:grpSpPr>
        <p:sp>
          <p:nvSpPr>
            <p:cNvPr id="6" name="椭圆 5"/>
            <p:cNvSpPr/>
            <p:nvPr/>
          </p:nvSpPr>
          <p:spPr>
            <a:xfrm>
              <a:off x="5562600" y="2211710"/>
              <a:ext cx="1485165" cy="1485165"/>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000" dirty="0" smtClean="0">
                  <a:solidFill>
                    <a:schemeClr val="bg1"/>
                  </a:solidFill>
                  <a:sym typeface="Wingdings"/>
                </a:rPr>
                <a:t></a:t>
              </a:r>
              <a:endParaRPr lang="zh-CN" altLang="en-US" sz="8000" dirty="0">
                <a:solidFill>
                  <a:schemeClr val="bg1"/>
                </a:solidFill>
              </a:endParaRPr>
            </a:p>
          </p:txBody>
        </p:sp>
        <p:sp>
          <p:nvSpPr>
            <p:cNvPr id="7" name="弦形 6"/>
            <p:cNvSpPr/>
            <p:nvPr/>
          </p:nvSpPr>
          <p:spPr>
            <a:xfrm>
              <a:off x="5562595" y="2211709"/>
              <a:ext cx="1485163" cy="1485164"/>
            </a:xfrm>
            <a:prstGeom prst="chord">
              <a:avLst>
                <a:gd name="adj1" fmla="val 1101354"/>
                <a:gd name="adj2" fmla="val 9702926"/>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200" b="1" dirty="0" smtClean="0">
                <a:solidFill>
                  <a:srgbClr val="00B050"/>
                </a:solidFill>
                <a:latin typeface="Ebrima" pitchFamily="2" charset="0"/>
                <a:ea typeface="Ebrima" pitchFamily="2" charset="0"/>
                <a:cs typeface="Ebrima" pitchFamily="2" charset="0"/>
              </a:endParaRPr>
            </a:p>
            <a:p>
              <a:pPr algn="ctr"/>
              <a:endParaRPr lang="en-US" altLang="zh-CN" sz="1200" b="1" dirty="0" smtClean="0">
                <a:solidFill>
                  <a:srgbClr val="00B050"/>
                </a:solidFill>
                <a:latin typeface="Ebrima" pitchFamily="2" charset="0"/>
                <a:ea typeface="Ebrima" pitchFamily="2" charset="0"/>
                <a:cs typeface="Ebrima" pitchFamily="2" charset="0"/>
              </a:endParaRPr>
            </a:p>
            <a:p>
              <a:pPr algn="ctr"/>
              <a:endParaRPr lang="en-US" altLang="zh-CN" sz="1200" b="1" dirty="0" smtClean="0">
                <a:solidFill>
                  <a:srgbClr val="00B050"/>
                </a:solidFill>
                <a:latin typeface="Ebrima" pitchFamily="2" charset="0"/>
                <a:ea typeface="Ebrima" pitchFamily="2" charset="0"/>
                <a:cs typeface="Ebrima" pitchFamily="2" charset="0"/>
              </a:endParaRPr>
            </a:p>
            <a:p>
              <a:pPr algn="ctr"/>
              <a:endParaRPr lang="en-US" altLang="zh-CN" sz="1200" b="1" dirty="0" smtClean="0">
                <a:solidFill>
                  <a:srgbClr val="00B050"/>
                </a:solidFill>
                <a:latin typeface="Ebrima" pitchFamily="2" charset="0"/>
                <a:ea typeface="Ebrima" pitchFamily="2" charset="0"/>
                <a:cs typeface="Ebrima" pitchFamily="2" charset="0"/>
              </a:endParaRPr>
            </a:p>
            <a:p>
              <a:pPr algn="ctr"/>
              <a:endParaRPr lang="en-US" altLang="zh-CN" sz="1200" b="1" dirty="0" smtClean="0">
                <a:solidFill>
                  <a:srgbClr val="00B050"/>
                </a:solidFill>
                <a:latin typeface="Ebrima" pitchFamily="2" charset="0"/>
                <a:ea typeface="Ebrima" pitchFamily="2" charset="0"/>
                <a:cs typeface="Ebrima" pitchFamily="2" charset="0"/>
              </a:endParaRPr>
            </a:p>
            <a:p>
              <a:pPr algn="ctr"/>
              <a:r>
                <a:rPr lang="en-US" altLang="zh-CN" sz="1100" b="1" dirty="0" smtClean="0">
                  <a:solidFill>
                    <a:srgbClr val="00B050"/>
                  </a:solidFill>
                  <a:latin typeface="Ebrima" pitchFamily="2" charset="0"/>
                  <a:ea typeface="Ebrima" pitchFamily="2" charset="0"/>
                  <a:cs typeface="Ebrima" pitchFamily="2" charset="0"/>
                </a:rPr>
                <a:t>Airplane</a:t>
              </a:r>
              <a:endParaRPr lang="zh-CN" altLang="en-US" sz="1100" dirty="0">
                <a:solidFill>
                  <a:srgbClr val="00B050"/>
                </a:solidFill>
                <a:latin typeface="Ebrima" pitchFamily="2" charset="0"/>
                <a:cs typeface="Ebrima" pitchFamily="2" charset="0"/>
              </a:endParaRPr>
            </a:p>
          </p:txBody>
        </p:sp>
      </p:grpSp>
      <p:sp>
        <p:nvSpPr>
          <p:cNvPr id="8" name="矩形 7"/>
          <p:cNvSpPr/>
          <p:nvPr/>
        </p:nvSpPr>
        <p:spPr>
          <a:xfrm>
            <a:off x="1188085" y="1203960"/>
            <a:ext cx="3588385" cy="1737360"/>
          </a:xfrm>
          <a:prstGeom prst="rect">
            <a:avLst/>
          </a:prstGeom>
        </p:spPr>
        <p:txBody>
          <a:bodyPr wrap="square">
            <a:spAutoFit/>
          </a:bodyPr>
          <a:lstStyle/>
          <a:p>
            <a:pPr>
              <a:lnSpc>
                <a:spcPct val="150000"/>
              </a:lnSpc>
            </a:pPr>
            <a:r>
              <a:rPr lang="en-US" altLang="zh-CN" sz="1200" b="1" dirty="0" smtClean="0">
                <a:solidFill>
                  <a:schemeClr val="accent2">
                    <a:lumMod val="50000"/>
                  </a:schemeClr>
                </a:solidFill>
                <a:latin typeface="微软雅黑" pitchFamily="34" charset="-122"/>
                <a:ea typeface="微软雅黑" pitchFamily="34" charset="-122"/>
                <a:cs typeface="Ebrima" pitchFamily="2" charset="0"/>
              </a:rPr>
              <a:t>1611</a:t>
            </a:r>
            <a:r>
              <a:rPr lang="zh-CN" altLang="en-US" sz="1200" b="1" smtClean="0">
                <a:solidFill>
                  <a:schemeClr val="accent2">
                    <a:lumMod val="50000"/>
                  </a:schemeClr>
                </a:solidFill>
                <a:latin typeface="微软雅黑" pitchFamily="34" charset="-122"/>
                <a:ea typeface="微软雅黑" pitchFamily="34" charset="-122"/>
                <a:cs typeface="Ebrima" pitchFamily="2" charset="0"/>
              </a:rPr>
              <a:t>年英国专利申请人斯特蒂文特，自愿在专利申请书中附了一份描述其发明的文件，可以说这是专利文献的起源。英国</a:t>
            </a:r>
            <a:r>
              <a:rPr lang="en-US" altLang="zh-CN" sz="1200" b="1" smtClean="0">
                <a:solidFill>
                  <a:schemeClr val="accent2">
                    <a:lumMod val="50000"/>
                  </a:schemeClr>
                </a:solidFill>
                <a:latin typeface="微软雅黑" pitchFamily="34" charset="-122"/>
                <a:ea typeface="微软雅黑" pitchFamily="34" charset="-122"/>
                <a:cs typeface="Ebrima" pitchFamily="2" charset="0"/>
              </a:rPr>
              <a:t>1617</a:t>
            </a:r>
            <a:r>
              <a:rPr lang="zh-CN" altLang="en-US" sz="1200" b="1" smtClean="0">
                <a:solidFill>
                  <a:schemeClr val="accent2">
                    <a:lumMod val="50000"/>
                  </a:schemeClr>
                </a:solidFill>
                <a:latin typeface="微软雅黑" pitchFamily="34" charset="-122"/>
                <a:ea typeface="微软雅黑" pitchFamily="34" charset="-122"/>
                <a:cs typeface="Ebrima" pitchFamily="2" charset="0"/>
              </a:rPr>
              <a:t>年的第</a:t>
            </a:r>
            <a:r>
              <a:rPr lang="en-US" altLang="zh-CN" sz="1200" b="1" smtClean="0">
                <a:solidFill>
                  <a:schemeClr val="accent2">
                    <a:lumMod val="50000"/>
                  </a:schemeClr>
                </a:solidFill>
                <a:latin typeface="微软雅黑" pitchFamily="34" charset="-122"/>
                <a:ea typeface="微软雅黑" pitchFamily="34" charset="-122"/>
                <a:cs typeface="Ebrima" pitchFamily="2" charset="0"/>
              </a:rPr>
              <a:t>1</a:t>
            </a:r>
            <a:r>
              <a:rPr lang="zh-CN" altLang="en-US" sz="1200" b="1" smtClean="0">
                <a:solidFill>
                  <a:schemeClr val="accent2">
                    <a:lumMod val="50000"/>
                  </a:schemeClr>
                </a:solidFill>
                <a:latin typeface="微软雅黑" pitchFamily="34" charset="-122"/>
                <a:ea typeface="微软雅黑" pitchFamily="34" charset="-122"/>
                <a:cs typeface="Ebrima" pitchFamily="2" charset="0"/>
              </a:rPr>
              <a:t>号专利说明书是第一个成为印刷体的专利文献，但却在</a:t>
            </a:r>
            <a:r>
              <a:rPr lang="en-US" altLang="zh-CN" sz="1200" b="1" smtClean="0">
                <a:solidFill>
                  <a:schemeClr val="accent2">
                    <a:lumMod val="50000"/>
                  </a:schemeClr>
                </a:solidFill>
                <a:latin typeface="微软雅黑" pitchFamily="34" charset="-122"/>
                <a:ea typeface="微软雅黑" pitchFamily="34" charset="-122"/>
                <a:cs typeface="Ebrima" pitchFamily="2" charset="0"/>
              </a:rPr>
              <a:t>1852</a:t>
            </a:r>
            <a:r>
              <a:rPr lang="zh-CN" altLang="en-US" sz="1200" b="1" smtClean="0">
                <a:solidFill>
                  <a:schemeClr val="accent2">
                    <a:lumMod val="50000"/>
                  </a:schemeClr>
                </a:solidFill>
                <a:latin typeface="微软雅黑" pitchFamily="34" charset="-122"/>
                <a:ea typeface="微软雅黑" pitchFamily="34" charset="-122"/>
                <a:cs typeface="Ebrima" pitchFamily="2" charset="0"/>
              </a:rPr>
              <a:t>年被正式印刷出版。</a:t>
            </a:r>
            <a:r>
              <a:rPr lang="en-US" altLang="zh-CN" sz="1200" b="1" smtClean="0">
                <a:solidFill>
                  <a:schemeClr val="accent2">
                    <a:lumMod val="50000"/>
                  </a:schemeClr>
                </a:solidFill>
                <a:latin typeface="微软雅黑" pitchFamily="34" charset="-122"/>
                <a:ea typeface="微软雅黑" pitchFamily="34" charset="-122"/>
                <a:cs typeface="Ebrima" pitchFamily="2" charset="0"/>
              </a:rPr>
              <a:t>1852</a:t>
            </a:r>
            <a:r>
              <a:rPr lang="zh-CN" altLang="en-US" sz="1200" b="1" smtClean="0">
                <a:solidFill>
                  <a:schemeClr val="accent2">
                    <a:lumMod val="50000"/>
                  </a:schemeClr>
                </a:solidFill>
                <a:latin typeface="微软雅黑" pitchFamily="34" charset="-122"/>
                <a:ea typeface="微软雅黑" pitchFamily="34" charset="-122"/>
                <a:cs typeface="Ebrima" pitchFamily="2" charset="0"/>
              </a:rPr>
              <a:t>年英国建立了现代意义的专利局，并颁布《专利法修正法令》。</a:t>
            </a:r>
            <a:endParaRPr lang="zh-CN" altLang="en-US" sz="1200" b="1" dirty="0" smtClean="0">
              <a:solidFill>
                <a:schemeClr val="accent2">
                  <a:lumMod val="50000"/>
                </a:schemeClr>
              </a:solidFill>
              <a:latin typeface="微软雅黑" pitchFamily="34" charset="-122"/>
              <a:ea typeface="微软雅黑" pitchFamily="34" charset="-122"/>
              <a:cs typeface="Ebrima" pitchFamily="2" charset="0"/>
            </a:endParaRPr>
          </a:p>
        </p:txBody>
      </p:sp>
      <p:sp>
        <p:nvSpPr>
          <p:cNvPr id="9" name="矩形 8"/>
          <p:cNvSpPr/>
          <p:nvPr/>
        </p:nvSpPr>
        <p:spPr>
          <a:xfrm>
            <a:off x="4211885" y="3003233"/>
            <a:ext cx="3150841" cy="1737360"/>
          </a:xfrm>
          <a:prstGeom prst="rect">
            <a:avLst/>
          </a:prstGeom>
        </p:spPr>
        <p:txBody>
          <a:bodyPr wrap="square">
            <a:spAutoFit/>
          </a:bodyPr>
          <a:lstStyle/>
          <a:p>
            <a:pPr algn="just">
              <a:lnSpc>
                <a:spcPct val="150000"/>
              </a:lnSpc>
            </a:pPr>
            <a:r>
              <a:rPr lang="en-US" altLang="zh-CN" sz="1200" b="1" dirty="0">
                <a:solidFill>
                  <a:schemeClr val="accent4">
                    <a:lumMod val="50000"/>
                  </a:schemeClr>
                </a:solidFill>
                <a:latin typeface="微软雅黑" pitchFamily="34" charset="-122"/>
                <a:ea typeface="微软雅黑" pitchFamily="34" charset="-122"/>
                <a:cs typeface="Ebrima" pitchFamily="2" charset="0"/>
              </a:rPr>
              <a:t>1985</a:t>
            </a:r>
            <a:r>
              <a:rPr lang="zh-CN" altLang="en-US" sz="1200" b="1" dirty="0">
                <a:solidFill>
                  <a:schemeClr val="accent4">
                    <a:lumMod val="50000"/>
                  </a:schemeClr>
                </a:solidFill>
                <a:latin typeface="微软雅黑" pitchFamily="34" charset="-122"/>
                <a:ea typeface="微软雅黑" pitchFamily="34" charset="-122"/>
                <a:cs typeface="Ebrima" pitchFamily="2" charset="0"/>
              </a:rPr>
              <a:t>年</a:t>
            </a:r>
            <a:r>
              <a:rPr lang="en-US" altLang="zh-CN" sz="1200" b="1" dirty="0">
                <a:solidFill>
                  <a:schemeClr val="accent4">
                    <a:lumMod val="50000"/>
                  </a:schemeClr>
                </a:solidFill>
                <a:latin typeface="微软雅黑" pitchFamily="34" charset="-122"/>
                <a:ea typeface="微软雅黑" pitchFamily="34" charset="-122"/>
                <a:cs typeface="Ebrima" pitchFamily="2" charset="0"/>
              </a:rPr>
              <a:t>4</a:t>
            </a:r>
            <a:r>
              <a:rPr lang="zh-CN" altLang="en-US" sz="1200" b="1" dirty="0">
                <a:solidFill>
                  <a:schemeClr val="accent4">
                    <a:lumMod val="50000"/>
                  </a:schemeClr>
                </a:solidFill>
                <a:latin typeface="微软雅黑" pitchFamily="34" charset="-122"/>
                <a:ea typeface="微软雅黑" pitchFamily="34" charset="-122"/>
                <a:cs typeface="Ebrima" pitchFamily="2" charset="0"/>
              </a:rPr>
              <a:t>月</a:t>
            </a:r>
            <a:r>
              <a:rPr lang="en-US" altLang="zh-CN" sz="1200" b="1" dirty="0">
                <a:solidFill>
                  <a:schemeClr val="accent4">
                    <a:lumMod val="50000"/>
                  </a:schemeClr>
                </a:solidFill>
                <a:latin typeface="微软雅黑" pitchFamily="34" charset="-122"/>
                <a:ea typeface="微软雅黑" pitchFamily="34" charset="-122"/>
                <a:cs typeface="Ebrima" pitchFamily="2" charset="0"/>
              </a:rPr>
              <a:t>1</a:t>
            </a:r>
            <a:r>
              <a:rPr lang="zh-CN" altLang="en-US" sz="1200" b="1" dirty="0">
                <a:solidFill>
                  <a:schemeClr val="accent4">
                    <a:lumMod val="50000"/>
                  </a:schemeClr>
                </a:solidFill>
                <a:latin typeface="微软雅黑" pitchFamily="34" charset="-122"/>
                <a:ea typeface="微软雅黑" pitchFamily="34" charset="-122"/>
                <a:cs typeface="Ebrima" pitchFamily="2" charset="0"/>
              </a:rPr>
              <a:t>日，新中国第一部《中华人民共和国专利法》付诸实施。根据这部专利法的规定，对发明、实用新型和外观设计实行专利保护。我国的第一件专利文献出版于</a:t>
            </a:r>
            <a:r>
              <a:rPr lang="en-US" altLang="zh-CN" sz="1200" b="1" dirty="0">
                <a:solidFill>
                  <a:schemeClr val="accent4">
                    <a:lumMod val="50000"/>
                  </a:schemeClr>
                </a:solidFill>
                <a:latin typeface="微软雅黑" pitchFamily="34" charset="-122"/>
                <a:ea typeface="微软雅黑" pitchFamily="34" charset="-122"/>
                <a:cs typeface="Ebrima" pitchFamily="2" charset="0"/>
              </a:rPr>
              <a:t>1985</a:t>
            </a:r>
            <a:r>
              <a:rPr lang="zh-CN" altLang="en-US" sz="1200" b="1" dirty="0">
                <a:solidFill>
                  <a:schemeClr val="accent4">
                    <a:lumMod val="50000"/>
                  </a:schemeClr>
                </a:solidFill>
                <a:latin typeface="微软雅黑" pitchFamily="34" charset="-122"/>
                <a:ea typeface="微软雅黑" pitchFamily="34" charset="-122"/>
                <a:cs typeface="Ebrima" pitchFamily="2" charset="0"/>
              </a:rPr>
              <a:t>年</a:t>
            </a:r>
            <a:r>
              <a:rPr lang="en-US" altLang="zh-CN" sz="1200" b="1" dirty="0">
                <a:solidFill>
                  <a:schemeClr val="accent4">
                    <a:lumMod val="50000"/>
                  </a:schemeClr>
                </a:solidFill>
                <a:latin typeface="微软雅黑" pitchFamily="34" charset="-122"/>
                <a:ea typeface="微软雅黑" pitchFamily="34" charset="-122"/>
                <a:cs typeface="Ebrima" pitchFamily="2" charset="0"/>
              </a:rPr>
              <a:t>9</a:t>
            </a:r>
            <a:r>
              <a:rPr lang="zh-CN" altLang="en-US" sz="1200" b="1" dirty="0">
                <a:solidFill>
                  <a:schemeClr val="accent4">
                    <a:lumMod val="50000"/>
                  </a:schemeClr>
                </a:solidFill>
                <a:latin typeface="微软雅黑" pitchFamily="34" charset="-122"/>
                <a:ea typeface="微软雅黑" pitchFamily="34" charset="-122"/>
                <a:cs typeface="Ebrima" pitchFamily="2" charset="0"/>
              </a:rPr>
              <a:t>月</a:t>
            </a:r>
            <a:r>
              <a:rPr lang="en-US" altLang="zh-CN" sz="1200" b="1" dirty="0">
                <a:solidFill>
                  <a:schemeClr val="accent4">
                    <a:lumMod val="50000"/>
                  </a:schemeClr>
                </a:solidFill>
                <a:latin typeface="微软雅黑" pitchFamily="34" charset="-122"/>
                <a:ea typeface="微软雅黑" pitchFamily="34" charset="-122"/>
                <a:cs typeface="Ebrima" pitchFamily="2" charset="0"/>
              </a:rPr>
              <a:t>10</a:t>
            </a:r>
            <a:r>
              <a:rPr lang="zh-CN" altLang="en-US" sz="1200" b="1" dirty="0">
                <a:solidFill>
                  <a:schemeClr val="accent4">
                    <a:lumMod val="50000"/>
                  </a:schemeClr>
                </a:solidFill>
                <a:latin typeface="微软雅黑" pitchFamily="34" charset="-122"/>
                <a:ea typeface="微软雅黑" pitchFamily="34" charset="-122"/>
                <a:cs typeface="Ebrima" pitchFamily="2" charset="0"/>
              </a:rPr>
              <a:t>日，是一份发明专利申请审定说明书。</a:t>
            </a:r>
          </a:p>
        </p:txBody>
      </p:sp>
      <p:cxnSp>
        <p:nvCxnSpPr>
          <p:cNvPr id="10" name="直接连接符 9"/>
          <p:cNvCxnSpPr>
            <a:stCxn id="8" idx="3"/>
            <a:endCxn id="9" idx="0"/>
          </p:cNvCxnSpPr>
          <p:nvPr/>
        </p:nvCxnSpPr>
        <p:spPr>
          <a:xfrm>
            <a:off x="4776739" y="2072704"/>
            <a:ext cx="1010920" cy="93091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65780" y="298997"/>
            <a:ext cx="3203838" cy="787588"/>
            <a:chOff x="65780" y="298997"/>
            <a:chExt cx="3203838" cy="787588"/>
          </a:xfrm>
        </p:grpSpPr>
        <p:sp>
          <p:nvSpPr>
            <p:cNvPr id="24" name="TextBox 23"/>
            <p:cNvSpPr txBox="1"/>
            <p:nvPr/>
          </p:nvSpPr>
          <p:spPr>
            <a:xfrm>
              <a:off x="340834" y="298997"/>
              <a:ext cx="2159464" cy="369332"/>
            </a:xfrm>
            <a:prstGeom prst="rect">
              <a:avLst/>
            </a:prstGeom>
            <a:noFill/>
          </p:spPr>
          <p:txBody>
            <a:bodyPr wrap="square" rtlCol="0">
              <a:spAutoFit/>
            </a:bodyPr>
            <a:lstStyle/>
            <a:p>
              <a:r>
                <a:rPr lang="zh-CN" altLang="en-US" b="1" dirty="0" smtClean="0">
                  <a:solidFill>
                    <a:schemeClr val="tx2">
                      <a:lumMod val="50000"/>
                    </a:schemeClr>
                  </a:solidFill>
                  <a:latin typeface="微软雅黑" pitchFamily="34" charset="-122"/>
                  <a:ea typeface="微软雅黑" pitchFamily="34" charset="-122"/>
                </a:rPr>
                <a:t>专利信息浅说</a:t>
              </a:r>
              <a:endParaRPr lang="zh-CN" altLang="en-US" b="1" dirty="0">
                <a:solidFill>
                  <a:schemeClr val="tx2">
                    <a:lumMod val="50000"/>
                  </a:schemeClr>
                </a:solidFill>
                <a:latin typeface="微软雅黑" pitchFamily="34" charset="-122"/>
                <a:ea typeface="微软雅黑" pitchFamily="34" charset="-122"/>
              </a:endParaRPr>
            </a:p>
          </p:txBody>
        </p:sp>
        <p:sp>
          <p:nvSpPr>
            <p:cNvPr id="25" name="TextBox 24"/>
            <p:cNvSpPr txBox="1"/>
            <p:nvPr/>
          </p:nvSpPr>
          <p:spPr>
            <a:xfrm>
              <a:off x="928662" y="571486"/>
              <a:ext cx="2340956" cy="338554"/>
            </a:xfrm>
            <a:prstGeom prst="rect">
              <a:avLst/>
            </a:prstGeom>
            <a:noFill/>
          </p:spPr>
          <p:txBody>
            <a:bodyPr wrap="square" rtlCol="0">
              <a:spAutoFit/>
            </a:bodyPr>
            <a:lstStyle/>
            <a:p>
              <a:r>
                <a:rPr lang="zh-CN" altLang="en-US" sz="1600" b="1" dirty="0" smtClean="0">
                  <a:solidFill>
                    <a:schemeClr val="tx2">
                      <a:lumMod val="75000"/>
                    </a:schemeClr>
                  </a:solidFill>
                  <a:latin typeface="微软雅黑" pitchFamily="34" charset="-122"/>
                  <a:ea typeface="微软雅黑" pitchFamily="34" charset="-122"/>
                </a:rPr>
                <a:t>           专利文献</a:t>
              </a:r>
              <a:endParaRPr lang="zh-CN" altLang="en-US" sz="1600" b="1" dirty="0">
                <a:solidFill>
                  <a:schemeClr val="tx2">
                    <a:lumMod val="75000"/>
                  </a:schemeClr>
                </a:solidFill>
                <a:latin typeface="微软雅黑" pitchFamily="34" charset="-122"/>
                <a:ea typeface="微软雅黑" pitchFamily="34" charset="-122"/>
              </a:endParaRPr>
            </a:p>
          </p:txBody>
        </p:sp>
        <p:grpSp>
          <p:nvGrpSpPr>
            <p:cNvPr id="26" name="组合 19"/>
            <p:cNvGrpSpPr/>
            <p:nvPr/>
          </p:nvGrpSpPr>
          <p:grpSpPr>
            <a:xfrm>
              <a:off x="431540" y="974072"/>
              <a:ext cx="1265453" cy="112513"/>
              <a:chOff x="268709" y="861560"/>
              <a:chExt cx="1265453" cy="112513"/>
            </a:xfrm>
          </p:grpSpPr>
          <p:sp>
            <p:nvSpPr>
              <p:cNvPr id="29" name="椭圆 28"/>
              <p:cNvSpPr/>
              <p:nvPr/>
            </p:nvSpPr>
            <p:spPr>
              <a:xfrm>
                <a:off x="268709" y="861560"/>
                <a:ext cx="112512" cy="11251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499297" y="861560"/>
                <a:ext cx="112512" cy="112512"/>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729885" y="861560"/>
                <a:ext cx="112512" cy="112512"/>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960473"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1191061"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1421650" y="861561"/>
                <a:ext cx="112512" cy="112512"/>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直角三角形 26"/>
            <p:cNvSpPr/>
            <p:nvPr/>
          </p:nvSpPr>
          <p:spPr>
            <a:xfrm flipH="1">
              <a:off x="65780" y="331708"/>
              <a:ext cx="292532" cy="292532"/>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直角三角形 27"/>
            <p:cNvSpPr/>
            <p:nvPr/>
          </p:nvSpPr>
          <p:spPr>
            <a:xfrm>
              <a:off x="2535524" y="587426"/>
              <a:ext cx="292532" cy="29253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TextBox 35"/>
          <p:cNvSpPr txBox="1"/>
          <p:nvPr/>
        </p:nvSpPr>
        <p:spPr>
          <a:xfrm>
            <a:off x="3286116" y="642924"/>
            <a:ext cx="5000660" cy="400110"/>
          </a:xfrm>
          <a:prstGeom prst="rect">
            <a:avLst/>
          </a:prstGeom>
          <a:noFill/>
        </p:spPr>
        <p:txBody>
          <a:bodyPr wrap="square" rtlCol="0">
            <a:spAutoFit/>
          </a:bodyPr>
          <a:lstStyle/>
          <a:p>
            <a:pPr algn="ctr"/>
            <a:r>
              <a:rPr lang="zh-CN" altLang="en-US" sz="2000" b="1" dirty="0" smtClean="0">
                <a:solidFill>
                  <a:schemeClr val="accent2">
                    <a:lumMod val="50000"/>
                  </a:schemeClr>
                </a:solidFill>
                <a:latin typeface="微软雅黑" pitchFamily="34" charset="-122"/>
                <a:ea typeface="微软雅黑" pitchFamily="34" charset="-122"/>
              </a:rPr>
              <a:t>专利文献的起源</a:t>
            </a:r>
          </a:p>
        </p:txBody>
      </p:sp>
      <p:sp>
        <p:nvSpPr>
          <p:cNvPr id="35" name="灯片编号占位符 34"/>
          <p:cNvSpPr>
            <a:spLocks noGrp="1"/>
          </p:cNvSpPr>
          <p:nvPr>
            <p:ph type="sldNum" sz="quarter" idx="12"/>
          </p:nvPr>
        </p:nvSpPr>
        <p:spPr/>
        <p:txBody>
          <a:bodyPr/>
          <a:lstStyle/>
          <a:p>
            <a:fld id="{0C913308-F349-4B6D-A68A-DD1791B4A57B}" type="slidenum">
              <a:rPr lang="zh-CN" altLang="en-US" smtClean="0"/>
              <a:pPr/>
              <a:t>6</a:t>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角星 2"/>
          <p:cNvSpPr/>
          <p:nvPr/>
        </p:nvSpPr>
        <p:spPr>
          <a:xfrm>
            <a:off x="539765" y="2211631"/>
            <a:ext cx="768851" cy="768849"/>
          </a:xfrm>
          <a:prstGeom prst="star5">
            <a:avLst>
              <a:gd name="adj" fmla="val 36401"/>
              <a:gd name="hf" fmla="val 105146"/>
              <a:gd name="vf" fmla="val 110557"/>
            </a:avLst>
          </a:prstGeom>
          <a:solidFill>
            <a:srgbClr val="35374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E7E6E6">
                  <a:lumMod val="50000"/>
                </a:srgbClr>
              </a:solidFill>
            </a:endParaRPr>
          </a:p>
        </p:txBody>
      </p:sp>
      <p:sp>
        <p:nvSpPr>
          <p:cNvPr id="8" name="矩形 7"/>
          <p:cNvSpPr/>
          <p:nvPr/>
        </p:nvSpPr>
        <p:spPr>
          <a:xfrm>
            <a:off x="1474956" y="2427555"/>
            <a:ext cx="3123714" cy="622300"/>
          </a:xfrm>
          <a:prstGeom prst="rect">
            <a:avLst/>
          </a:prstGeom>
        </p:spPr>
        <p:txBody>
          <a:bodyPr wrap="square" lIns="68580" tIns="34290" rIns="68580" bIns="34290">
            <a:spAutoFit/>
          </a:bodyPr>
          <a:lstStyle/>
          <a:p>
            <a:pPr>
              <a:lnSpc>
                <a:spcPct val="130000"/>
              </a:lnSpc>
            </a:pPr>
            <a:r>
              <a:rPr lang="zh-CN" altLang="en-US" sz="1400" b="1" dirty="0">
                <a:solidFill>
                  <a:srgbClr val="E7E6E6">
                    <a:lumMod val="50000"/>
                  </a:srgbClr>
                </a:solidFill>
              </a:rPr>
              <a:t>专利文献所涉及的对象是申请或批准为专利的发明创造。</a:t>
            </a:r>
          </a:p>
        </p:txBody>
      </p:sp>
      <p:sp>
        <p:nvSpPr>
          <p:cNvPr id="11" name="矩形 10"/>
          <p:cNvSpPr/>
          <p:nvPr/>
        </p:nvSpPr>
        <p:spPr>
          <a:xfrm>
            <a:off x="1474875" y="3364083"/>
            <a:ext cx="3123714" cy="622300"/>
          </a:xfrm>
          <a:prstGeom prst="rect">
            <a:avLst/>
          </a:prstGeom>
        </p:spPr>
        <p:txBody>
          <a:bodyPr wrap="square" lIns="68580" tIns="34290" rIns="68580" bIns="34290">
            <a:spAutoFit/>
          </a:bodyPr>
          <a:lstStyle/>
          <a:p>
            <a:pPr>
              <a:lnSpc>
                <a:spcPct val="130000"/>
              </a:lnSpc>
            </a:pPr>
            <a:r>
              <a:rPr lang="zh-CN" altLang="en-US" sz="1400" b="1" dirty="0">
                <a:solidFill>
                  <a:srgbClr val="E7E6E6">
                    <a:lumMod val="50000"/>
                  </a:srgbClr>
                </a:solidFill>
              </a:rPr>
              <a:t>专利文献是关于申请或批准为专利的发明创造的资料。</a:t>
            </a:r>
          </a:p>
        </p:txBody>
      </p:sp>
      <p:sp>
        <p:nvSpPr>
          <p:cNvPr id="13" name="矩形 12"/>
          <p:cNvSpPr/>
          <p:nvPr/>
        </p:nvSpPr>
        <p:spPr>
          <a:xfrm>
            <a:off x="1474956" y="4155799"/>
            <a:ext cx="3123714" cy="899160"/>
          </a:xfrm>
          <a:prstGeom prst="rect">
            <a:avLst/>
          </a:prstGeom>
        </p:spPr>
        <p:txBody>
          <a:bodyPr wrap="square" lIns="68580" tIns="34290" rIns="68580" bIns="34290">
            <a:spAutoFit/>
          </a:bodyPr>
          <a:lstStyle/>
          <a:p>
            <a:pPr>
              <a:lnSpc>
                <a:spcPct val="130000"/>
              </a:lnSpc>
            </a:pPr>
            <a:r>
              <a:rPr lang="zh-CN" altLang="en-US" sz="1400" b="1" dirty="0">
                <a:solidFill>
                  <a:srgbClr val="E7E6E6">
                    <a:lumMod val="50000"/>
                  </a:srgbClr>
                </a:solidFill>
              </a:rPr>
              <a:t>专利文献所包含的资料有些是公开出版的，有些则仅为存档或仅供复制使用。</a:t>
            </a:r>
          </a:p>
        </p:txBody>
      </p:sp>
      <p:sp>
        <p:nvSpPr>
          <p:cNvPr id="16" name="矩形 15"/>
          <p:cNvSpPr/>
          <p:nvPr/>
        </p:nvSpPr>
        <p:spPr>
          <a:xfrm>
            <a:off x="5148142" y="3867712"/>
            <a:ext cx="3437852" cy="495300"/>
          </a:xfrm>
          <a:prstGeom prst="rect">
            <a:avLst/>
          </a:prstGeom>
        </p:spPr>
        <p:txBody>
          <a:bodyPr wrap="square" lIns="68580" tIns="34290" rIns="68580" bIns="34290">
            <a:spAutoFit/>
          </a:bodyPr>
          <a:lstStyle/>
          <a:p>
            <a:pPr algn="l"/>
            <a:r>
              <a:rPr lang="zh-CN" altLang="en-US" sz="1400" b="1" dirty="0">
                <a:solidFill>
                  <a:srgbClr val="E7E6E6">
                    <a:lumMod val="50000"/>
                  </a:srgbClr>
                </a:solidFill>
              </a:rPr>
              <a:t>专利文献由专利局出版，也就是说，它是专利局官方文件及官方出版物。</a:t>
            </a:r>
          </a:p>
        </p:txBody>
      </p:sp>
      <p:grpSp>
        <p:nvGrpSpPr>
          <p:cNvPr id="2" name="组合 26"/>
          <p:cNvGrpSpPr/>
          <p:nvPr/>
        </p:nvGrpSpPr>
        <p:grpSpPr>
          <a:xfrm>
            <a:off x="6504202" y="2902415"/>
            <a:ext cx="768851" cy="768849"/>
            <a:chOff x="8307502" y="2156378"/>
            <a:chExt cx="1190789" cy="1190789"/>
          </a:xfrm>
        </p:grpSpPr>
        <p:sp>
          <p:nvSpPr>
            <p:cNvPr id="14" name="五角星 13"/>
            <p:cNvSpPr/>
            <p:nvPr/>
          </p:nvSpPr>
          <p:spPr>
            <a:xfrm>
              <a:off x="8307502" y="2156378"/>
              <a:ext cx="1190789" cy="1190789"/>
            </a:xfrm>
            <a:prstGeom prst="star5">
              <a:avLst>
                <a:gd name="adj" fmla="val 36401"/>
                <a:gd name="hf" fmla="val 105146"/>
                <a:gd name="vf" fmla="val 110557"/>
              </a:avLst>
            </a:prstGeom>
            <a:solidFill>
              <a:srgbClr val="30C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7E6E6">
                    <a:lumMod val="50000"/>
                  </a:srgbClr>
                </a:solidFill>
              </a:endParaRPr>
            </a:p>
          </p:txBody>
        </p:sp>
        <p:sp>
          <p:nvSpPr>
            <p:cNvPr id="19" name="加号 18"/>
            <p:cNvSpPr/>
            <p:nvPr/>
          </p:nvSpPr>
          <p:spPr>
            <a:xfrm>
              <a:off x="8437361" y="2313225"/>
              <a:ext cx="931069" cy="931069"/>
            </a:xfrm>
            <a:prstGeom prst="mathPlus">
              <a:avLst>
                <a:gd name="adj1" fmla="val 12994"/>
              </a:avLst>
            </a:prstGeom>
            <a:solidFill>
              <a:srgbClr val="F5F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7E6E6">
                    <a:lumMod val="50000"/>
                  </a:srgbClr>
                </a:solidFill>
              </a:endParaRPr>
            </a:p>
          </p:txBody>
        </p:sp>
      </p:grpSp>
      <p:sp>
        <p:nvSpPr>
          <p:cNvPr id="4" name="五角星 3"/>
          <p:cNvSpPr/>
          <p:nvPr/>
        </p:nvSpPr>
        <p:spPr>
          <a:xfrm>
            <a:off x="539764" y="3219475"/>
            <a:ext cx="768851" cy="768851"/>
          </a:xfrm>
          <a:prstGeom prst="star5">
            <a:avLst>
              <a:gd name="adj" fmla="val 36401"/>
              <a:gd name="hf" fmla="val 105146"/>
              <a:gd name="vf" fmla="val 110557"/>
            </a:avLst>
          </a:prstGeom>
          <a:solidFill>
            <a:srgbClr val="018D9D"/>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E7E6E6">
                  <a:lumMod val="50000"/>
                </a:srgbClr>
              </a:solidFill>
            </a:endParaRPr>
          </a:p>
        </p:txBody>
      </p:sp>
      <p:sp>
        <p:nvSpPr>
          <p:cNvPr id="5" name="五角星 4"/>
          <p:cNvSpPr/>
          <p:nvPr/>
        </p:nvSpPr>
        <p:spPr>
          <a:xfrm>
            <a:off x="539856" y="4155934"/>
            <a:ext cx="804227" cy="804225"/>
          </a:xfrm>
          <a:prstGeom prst="star5">
            <a:avLst>
              <a:gd name="adj" fmla="val 36401"/>
              <a:gd name="hf" fmla="val 105146"/>
              <a:gd name="vf" fmla="val 110557"/>
            </a:avLst>
          </a:prstGeom>
          <a:solidFill>
            <a:srgbClr val="00B49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E7E6E6">
                  <a:lumMod val="50000"/>
                </a:srgbClr>
              </a:solidFill>
            </a:endParaRPr>
          </a:p>
        </p:txBody>
      </p:sp>
      <p:grpSp>
        <p:nvGrpSpPr>
          <p:cNvPr id="9" name="组合 27"/>
          <p:cNvGrpSpPr/>
          <p:nvPr/>
        </p:nvGrpSpPr>
        <p:grpSpPr>
          <a:xfrm>
            <a:off x="755965" y="3435743"/>
            <a:ext cx="361950" cy="420753"/>
            <a:chOff x="4471362" y="1167037"/>
            <a:chExt cx="566738" cy="658812"/>
          </a:xfrm>
          <a:solidFill>
            <a:schemeClr val="bg1"/>
          </a:solidFill>
        </p:grpSpPr>
        <p:sp>
          <p:nvSpPr>
            <p:cNvPr id="29" name="Freeform 13"/>
            <p:cNvSpPr/>
            <p:nvPr/>
          </p:nvSpPr>
          <p:spPr bwMode="auto">
            <a:xfrm>
              <a:off x="4601537" y="1244824"/>
              <a:ext cx="436563" cy="581025"/>
            </a:xfrm>
            <a:custGeom>
              <a:avLst/>
              <a:gdLst>
                <a:gd name="T0" fmla="*/ 104 w 154"/>
                <a:gd name="T1" fmla="*/ 85 h 205"/>
                <a:gd name="T2" fmla="*/ 124 w 154"/>
                <a:gd name="T3" fmla="*/ 47 h 205"/>
                <a:gd name="T4" fmla="*/ 77 w 154"/>
                <a:gd name="T5" fmla="*/ 0 h 205"/>
                <a:gd name="T6" fmla="*/ 30 w 154"/>
                <a:gd name="T7" fmla="*/ 47 h 205"/>
                <a:gd name="T8" fmla="*/ 50 w 154"/>
                <a:gd name="T9" fmla="*/ 85 h 205"/>
                <a:gd name="T10" fmla="*/ 0 w 154"/>
                <a:gd name="T11" fmla="*/ 157 h 205"/>
                <a:gd name="T12" fmla="*/ 6 w 154"/>
                <a:gd name="T13" fmla="*/ 186 h 205"/>
                <a:gd name="T14" fmla="*/ 77 w 154"/>
                <a:gd name="T15" fmla="*/ 205 h 205"/>
                <a:gd name="T16" fmla="*/ 148 w 154"/>
                <a:gd name="T17" fmla="*/ 186 h 205"/>
                <a:gd name="T18" fmla="*/ 154 w 154"/>
                <a:gd name="T19" fmla="*/ 157 h 205"/>
                <a:gd name="T20" fmla="*/ 104 w 154"/>
                <a:gd name="T21" fmla="*/ 8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4" h="205">
                  <a:moveTo>
                    <a:pt x="104" y="85"/>
                  </a:moveTo>
                  <a:cubicBezTo>
                    <a:pt x="116" y="77"/>
                    <a:pt x="124" y="63"/>
                    <a:pt x="124" y="47"/>
                  </a:cubicBezTo>
                  <a:cubicBezTo>
                    <a:pt x="124" y="21"/>
                    <a:pt x="103" y="0"/>
                    <a:pt x="77" y="0"/>
                  </a:cubicBezTo>
                  <a:cubicBezTo>
                    <a:pt x="51" y="0"/>
                    <a:pt x="30" y="21"/>
                    <a:pt x="30" y="47"/>
                  </a:cubicBezTo>
                  <a:cubicBezTo>
                    <a:pt x="30" y="63"/>
                    <a:pt x="38" y="77"/>
                    <a:pt x="50" y="85"/>
                  </a:cubicBezTo>
                  <a:cubicBezTo>
                    <a:pt x="21" y="96"/>
                    <a:pt x="0" y="124"/>
                    <a:pt x="0" y="157"/>
                  </a:cubicBezTo>
                  <a:cubicBezTo>
                    <a:pt x="0" y="167"/>
                    <a:pt x="2" y="177"/>
                    <a:pt x="6" y="186"/>
                  </a:cubicBezTo>
                  <a:cubicBezTo>
                    <a:pt x="27" y="198"/>
                    <a:pt x="51" y="205"/>
                    <a:pt x="77" y="205"/>
                  </a:cubicBezTo>
                  <a:cubicBezTo>
                    <a:pt x="103" y="205"/>
                    <a:pt x="127" y="198"/>
                    <a:pt x="148" y="186"/>
                  </a:cubicBezTo>
                  <a:cubicBezTo>
                    <a:pt x="152" y="177"/>
                    <a:pt x="154" y="167"/>
                    <a:pt x="154" y="157"/>
                  </a:cubicBezTo>
                  <a:cubicBezTo>
                    <a:pt x="154" y="124"/>
                    <a:pt x="133" y="96"/>
                    <a:pt x="10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14"/>
            <p:cNvSpPr/>
            <p:nvPr/>
          </p:nvSpPr>
          <p:spPr bwMode="auto">
            <a:xfrm>
              <a:off x="4471362" y="1167037"/>
              <a:ext cx="303213" cy="519113"/>
            </a:xfrm>
            <a:custGeom>
              <a:avLst/>
              <a:gdLst>
                <a:gd name="T0" fmla="*/ 53 w 107"/>
                <a:gd name="T1" fmla="*/ 135 h 183"/>
                <a:gd name="T2" fmla="*/ 81 w 107"/>
                <a:gd name="T3" fmla="*/ 110 h 183"/>
                <a:gd name="T4" fmla="*/ 68 w 107"/>
                <a:gd name="T5" fmla="*/ 74 h 183"/>
                <a:gd name="T6" fmla="*/ 107 w 107"/>
                <a:gd name="T7" fmla="*/ 21 h 183"/>
                <a:gd name="T8" fmla="*/ 70 w 107"/>
                <a:gd name="T9" fmla="*/ 0 h 183"/>
                <a:gd name="T10" fmla="*/ 28 w 107"/>
                <a:gd name="T11" fmla="*/ 43 h 183"/>
                <a:gd name="T12" fmla="*/ 46 w 107"/>
                <a:gd name="T13" fmla="*/ 78 h 183"/>
                <a:gd name="T14" fmla="*/ 0 w 107"/>
                <a:gd name="T15" fmla="*/ 143 h 183"/>
                <a:gd name="T16" fmla="*/ 6 w 107"/>
                <a:gd name="T17" fmla="*/ 169 h 183"/>
                <a:gd name="T18" fmla="*/ 38 w 107"/>
                <a:gd name="T19" fmla="*/ 183 h 183"/>
                <a:gd name="T20" fmla="*/ 53 w 107"/>
                <a:gd name="T21" fmla="*/ 13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 h="183">
                  <a:moveTo>
                    <a:pt x="53" y="135"/>
                  </a:moveTo>
                  <a:cubicBezTo>
                    <a:pt x="61" y="124"/>
                    <a:pt x="70" y="116"/>
                    <a:pt x="81" y="110"/>
                  </a:cubicBezTo>
                  <a:cubicBezTo>
                    <a:pt x="73" y="100"/>
                    <a:pt x="68" y="87"/>
                    <a:pt x="68" y="74"/>
                  </a:cubicBezTo>
                  <a:cubicBezTo>
                    <a:pt x="68" y="49"/>
                    <a:pt x="84" y="28"/>
                    <a:pt x="107" y="21"/>
                  </a:cubicBezTo>
                  <a:cubicBezTo>
                    <a:pt x="100" y="8"/>
                    <a:pt x="86" y="0"/>
                    <a:pt x="70" y="0"/>
                  </a:cubicBezTo>
                  <a:cubicBezTo>
                    <a:pt x="47" y="0"/>
                    <a:pt x="28" y="19"/>
                    <a:pt x="28" y="43"/>
                  </a:cubicBezTo>
                  <a:cubicBezTo>
                    <a:pt x="28" y="57"/>
                    <a:pt x="35" y="70"/>
                    <a:pt x="46" y="78"/>
                  </a:cubicBezTo>
                  <a:cubicBezTo>
                    <a:pt x="19" y="87"/>
                    <a:pt x="0" y="113"/>
                    <a:pt x="0" y="143"/>
                  </a:cubicBezTo>
                  <a:cubicBezTo>
                    <a:pt x="0" y="152"/>
                    <a:pt x="2" y="161"/>
                    <a:pt x="6" y="169"/>
                  </a:cubicBezTo>
                  <a:cubicBezTo>
                    <a:pt x="16" y="175"/>
                    <a:pt x="26" y="180"/>
                    <a:pt x="38" y="183"/>
                  </a:cubicBezTo>
                  <a:cubicBezTo>
                    <a:pt x="38" y="165"/>
                    <a:pt x="43" y="149"/>
                    <a:pt x="53"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1" name="Freeform 15"/>
          <p:cNvSpPr>
            <a:spLocks noEditPoints="1"/>
          </p:cNvSpPr>
          <p:nvPr/>
        </p:nvSpPr>
        <p:spPr bwMode="auto">
          <a:xfrm>
            <a:off x="755428" y="2427555"/>
            <a:ext cx="383243" cy="388991"/>
          </a:xfrm>
          <a:custGeom>
            <a:avLst/>
            <a:gdLst>
              <a:gd name="T0" fmla="*/ 164 w 224"/>
              <a:gd name="T1" fmla="*/ 216 h 227"/>
              <a:gd name="T2" fmla="*/ 103 w 224"/>
              <a:gd name="T3" fmla="*/ 227 h 227"/>
              <a:gd name="T4" fmla="*/ 0 w 224"/>
              <a:gd name="T5" fmla="*/ 124 h 227"/>
              <a:gd name="T6" fmla="*/ 124 w 224"/>
              <a:gd name="T7" fmla="*/ 0 h 227"/>
              <a:gd name="T8" fmla="*/ 224 w 224"/>
              <a:gd name="T9" fmla="*/ 94 h 227"/>
              <a:gd name="T10" fmla="*/ 160 w 224"/>
              <a:gd name="T11" fmla="*/ 172 h 227"/>
              <a:gd name="T12" fmla="*/ 130 w 224"/>
              <a:gd name="T13" fmla="*/ 148 h 227"/>
              <a:gd name="T14" fmla="*/ 130 w 224"/>
              <a:gd name="T15" fmla="*/ 148 h 227"/>
              <a:gd name="T16" fmla="*/ 90 w 224"/>
              <a:gd name="T17" fmla="*/ 172 h 227"/>
              <a:gd name="T18" fmla="*/ 52 w 224"/>
              <a:gd name="T19" fmla="*/ 129 h 227"/>
              <a:gd name="T20" fmla="*/ 128 w 224"/>
              <a:gd name="T21" fmla="*/ 54 h 227"/>
              <a:gd name="T22" fmla="*/ 169 w 224"/>
              <a:gd name="T23" fmla="*/ 62 h 227"/>
              <a:gd name="T24" fmla="*/ 159 w 224"/>
              <a:gd name="T25" fmla="*/ 123 h 227"/>
              <a:gd name="T26" fmla="*/ 167 w 224"/>
              <a:gd name="T27" fmla="*/ 148 h 227"/>
              <a:gd name="T28" fmla="*/ 197 w 224"/>
              <a:gd name="T29" fmla="*/ 95 h 227"/>
              <a:gd name="T30" fmla="*/ 120 w 224"/>
              <a:gd name="T31" fmla="*/ 22 h 227"/>
              <a:gd name="T32" fmla="*/ 28 w 224"/>
              <a:gd name="T33" fmla="*/ 120 h 227"/>
              <a:gd name="T34" fmla="*/ 111 w 224"/>
              <a:gd name="T35" fmla="*/ 204 h 227"/>
              <a:gd name="T36" fmla="*/ 158 w 224"/>
              <a:gd name="T37" fmla="*/ 195 h 227"/>
              <a:gd name="T38" fmla="*/ 164 w 224"/>
              <a:gd name="T39" fmla="*/ 216 h 227"/>
              <a:gd name="T40" fmla="*/ 130 w 224"/>
              <a:gd name="T41" fmla="*/ 84 h 227"/>
              <a:gd name="T42" fmla="*/ 123 w 224"/>
              <a:gd name="T43" fmla="*/ 83 h 227"/>
              <a:gd name="T44" fmla="*/ 90 w 224"/>
              <a:gd name="T45" fmla="*/ 124 h 227"/>
              <a:gd name="T46" fmla="*/ 104 w 224"/>
              <a:gd name="T47" fmla="*/ 142 h 227"/>
              <a:gd name="T48" fmla="*/ 126 w 224"/>
              <a:gd name="T49" fmla="*/ 112 h 227"/>
              <a:gd name="T50" fmla="*/ 130 w 224"/>
              <a:gd name="T51" fmla="*/ 84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7">
                <a:moveTo>
                  <a:pt x="164" y="216"/>
                </a:moveTo>
                <a:cubicBezTo>
                  <a:pt x="143" y="224"/>
                  <a:pt x="127" y="227"/>
                  <a:pt x="103" y="227"/>
                </a:cubicBezTo>
                <a:cubicBezTo>
                  <a:pt x="49" y="227"/>
                  <a:pt x="0" y="188"/>
                  <a:pt x="0" y="124"/>
                </a:cubicBezTo>
                <a:cubicBezTo>
                  <a:pt x="0" y="58"/>
                  <a:pt x="50" y="0"/>
                  <a:pt x="124" y="0"/>
                </a:cubicBezTo>
                <a:cubicBezTo>
                  <a:pt x="181" y="0"/>
                  <a:pt x="224" y="39"/>
                  <a:pt x="224" y="94"/>
                </a:cubicBezTo>
                <a:cubicBezTo>
                  <a:pt x="224" y="141"/>
                  <a:pt x="197" y="172"/>
                  <a:pt x="160" y="172"/>
                </a:cubicBezTo>
                <a:cubicBezTo>
                  <a:pt x="144" y="172"/>
                  <a:pt x="133" y="164"/>
                  <a:pt x="130" y="148"/>
                </a:cubicBezTo>
                <a:cubicBezTo>
                  <a:pt x="130" y="148"/>
                  <a:pt x="130" y="148"/>
                  <a:pt x="130" y="148"/>
                </a:cubicBezTo>
                <a:cubicBezTo>
                  <a:pt x="120" y="164"/>
                  <a:pt x="106" y="172"/>
                  <a:pt x="90" y="172"/>
                </a:cubicBezTo>
                <a:cubicBezTo>
                  <a:pt x="68" y="172"/>
                  <a:pt x="52" y="156"/>
                  <a:pt x="52" y="129"/>
                </a:cubicBezTo>
                <a:cubicBezTo>
                  <a:pt x="52" y="89"/>
                  <a:pt x="81" y="54"/>
                  <a:pt x="128" y="54"/>
                </a:cubicBezTo>
                <a:cubicBezTo>
                  <a:pt x="143" y="54"/>
                  <a:pt x="161" y="58"/>
                  <a:pt x="169" y="62"/>
                </a:cubicBezTo>
                <a:cubicBezTo>
                  <a:pt x="159" y="123"/>
                  <a:pt x="159" y="123"/>
                  <a:pt x="159" y="123"/>
                </a:cubicBezTo>
                <a:cubicBezTo>
                  <a:pt x="157" y="139"/>
                  <a:pt x="159" y="147"/>
                  <a:pt x="167" y="148"/>
                </a:cubicBezTo>
                <a:cubicBezTo>
                  <a:pt x="180" y="148"/>
                  <a:pt x="197" y="132"/>
                  <a:pt x="197" y="95"/>
                </a:cubicBezTo>
                <a:cubicBezTo>
                  <a:pt x="197" y="54"/>
                  <a:pt x="170" y="22"/>
                  <a:pt x="120" y="22"/>
                </a:cubicBezTo>
                <a:cubicBezTo>
                  <a:pt x="71" y="22"/>
                  <a:pt x="28" y="59"/>
                  <a:pt x="28" y="120"/>
                </a:cubicBezTo>
                <a:cubicBezTo>
                  <a:pt x="28" y="175"/>
                  <a:pt x="63" y="204"/>
                  <a:pt x="111" y="204"/>
                </a:cubicBezTo>
                <a:cubicBezTo>
                  <a:pt x="127" y="204"/>
                  <a:pt x="145" y="201"/>
                  <a:pt x="158" y="195"/>
                </a:cubicBezTo>
                <a:lnTo>
                  <a:pt x="164" y="216"/>
                </a:lnTo>
                <a:close/>
                <a:moveTo>
                  <a:pt x="130" y="84"/>
                </a:moveTo>
                <a:cubicBezTo>
                  <a:pt x="127" y="83"/>
                  <a:pt x="125" y="83"/>
                  <a:pt x="123" y="83"/>
                </a:cubicBezTo>
                <a:cubicBezTo>
                  <a:pt x="104" y="83"/>
                  <a:pt x="90" y="102"/>
                  <a:pt x="90" y="124"/>
                </a:cubicBezTo>
                <a:cubicBezTo>
                  <a:pt x="90" y="135"/>
                  <a:pt x="95" y="142"/>
                  <a:pt x="104" y="142"/>
                </a:cubicBezTo>
                <a:cubicBezTo>
                  <a:pt x="113" y="142"/>
                  <a:pt x="124" y="130"/>
                  <a:pt x="126" y="112"/>
                </a:cubicBezTo>
                <a:lnTo>
                  <a:pt x="130" y="84"/>
                </a:lnTo>
                <a:close/>
              </a:path>
            </a:pathLst>
          </a:custGeom>
          <a:solidFill>
            <a:schemeClr val="bg1"/>
          </a:solidFill>
          <a:ln>
            <a:noFill/>
          </a:ln>
        </p:spPr>
        <p:txBody>
          <a:bodyPr vert="horz" wrap="square" lIns="68580" tIns="34290" rIns="68580" bIns="34290" numCol="1" anchor="t" anchorCtr="0" compatLnSpc="1"/>
          <a:lstStyle/>
          <a:p>
            <a:endParaRPr lang="zh-CN" altLang="en-US"/>
          </a:p>
        </p:txBody>
      </p:sp>
      <p:grpSp>
        <p:nvGrpSpPr>
          <p:cNvPr id="17" name="组合 31"/>
          <p:cNvGrpSpPr/>
          <p:nvPr/>
        </p:nvGrpSpPr>
        <p:grpSpPr>
          <a:xfrm>
            <a:off x="755951" y="4353802"/>
            <a:ext cx="312077" cy="441827"/>
            <a:chOff x="3487112" y="3033937"/>
            <a:chExt cx="442913" cy="627062"/>
          </a:xfrm>
          <a:solidFill>
            <a:schemeClr val="bg1"/>
          </a:solidFill>
        </p:grpSpPr>
        <p:sp>
          <p:nvSpPr>
            <p:cNvPr id="33" name="Freeform 50"/>
            <p:cNvSpPr>
              <a:spLocks noEditPoints="1"/>
            </p:cNvSpPr>
            <p:nvPr/>
          </p:nvSpPr>
          <p:spPr bwMode="auto">
            <a:xfrm>
              <a:off x="3487112" y="3264124"/>
              <a:ext cx="442913" cy="396875"/>
            </a:xfrm>
            <a:custGeom>
              <a:avLst/>
              <a:gdLst>
                <a:gd name="T0" fmla="*/ 140 w 156"/>
                <a:gd name="T1" fmla="*/ 0 h 140"/>
                <a:gd name="T2" fmla="*/ 15 w 156"/>
                <a:gd name="T3" fmla="*/ 0 h 140"/>
                <a:gd name="T4" fmla="*/ 0 w 156"/>
                <a:gd name="T5" fmla="*/ 16 h 140"/>
                <a:gd name="T6" fmla="*/ 0 w 156"/>
                <a:gd name="T7" fmla="*/ 125 h 140"/>
                <a:gd name="T8" fmla="*/ 15 w 156"/>
                <a:gd name="T9" fmla="*/ 140 h 140"/>
                <a:gd name="T10" fmla="*/ 140 w 156"/>
                <a:gd name="T11" fmla="*/ 140 h 140"/>
                <a:gd name="T12" fmla="*/ 156 w 156"/>
                <a:gd name="T13" fmla="*/ 125 h 140"/>
                <a:gd name="T14" fmla="*/ 156 w 156"/>
                <a:gd name="T15" fmla="*/ 16 h 140"/>
                <a:gd name="T16" fmla="*/ 140 w 156"/>
                <a:gd name="T17" fmla="*/ 0 h 140"/>
                <a:gd name="T18" fmla="*/ 92 w 156"/>
                <a:gd name="T19" fmla="*/ 87 h 140"/>
                <a:gd name="T20" fmla="*/ 78 w 156"/>
                <a:gd name="T21" fmla="*/ 100 h 140"/>
                <a:gd name="T22" fmla="*/ 64 w 156"/>
                <a:gd name="T23" fmla="*/ 87 h 140"/>
                <a:gd name="T24" fmla="*/ 64 w 156"/>
                <a:gd name="T25" fmla="*/ 48 h 140"/>
                <a:gd name="T26" fmla="*/ 78 w 156"/>
                <a:gd name="T27" fmla="*/ 34 h 140"/>
                <a:gd name="T28" fmla="*/ 92 w 156"/>
                <a:gd name="T29" fmla="*/ 48 h 140"/>
                <a:gd name="T30" fmla="*/ 92 w 156"/>
                <a:gd name="T31" fmla="*/ 8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6" h="140">
                  <a:moveTo>
                    <a:pt x="140" y="0"/>
                  </a:moveTo>
                  <a:cubicBezTo>
                    <a:pt x="15" y="0"/>
                    <a:pt x="15" y="0"/>
                    <a:pt x="15" y="0"/>
                  </a:cubicBezTo>
                  <a:cubicBezTo>
                    <a:pt x="7" y="0"/>
                    <a:pt x="0" y="7"/>
                    <a:pt x="0" y="16"/>
                  </a:cubicBezTo>
                  <a:cubicBezTo>
                    <a:pt x="0" y="125"/>
                    <a:pt x="0" y="125"/>
                    <a:pt x="0" y="125"/>
                  </a:cubicBezTo>
                  <a:cubicBezTo>
                    <a:pt x="0" y="134"/>
                    <a:pt x="7" y="140"/>
                    <a:pt x="15" y="140"/>
                  </a:cubicBezTo>
                  <a:cubicBezTo>
                    <a:pt x="140" y="140"/>
                    <a:pt x="140" y="140"/>
                    <a:pt x="140" y="140"/>
                  </a:cubicBezTo>
                  <a:cubicBezTo>
                    <a:pt x="149" y="140"/>
                    <a:pt x="156" y="134"/>
                    <a:pt x="156" y="125"/>
                  </a:cubicBezTo>
                  <a:cubicBezTo>
                    <a:pt x="156" y="16"/>
                    <a:pt x="156" y="16"/>
                    <a:pt x="156" y="16"/>
                  </a:cubicBezTo>
                  <a:cubicBezTo>
                    <a:pt x="156" y="7"/>
                    <a:pt x="149" y="0"/>
                    <a:pt x="140" y="0"/>
                  </a:cubicBezTo>
                  <a:close/>
                  <a:moveTo>
                    <a:pt x="92" y="87"/>
                  </a:moveTo>
                  <a:cubicBezTo>
                    <a:pt x="92" y="94"/>
                    <a:pt x="85" y="100"/>
                    <a:pt x="78" y="100"/>
                  </a:cubicBezTo>
                  <a:cubicBezTo>
                    <a:pt x="70" y="100"/>
                    <a:pt x="64" y="94"/>
                    <a:pt x="64" y="87"/>
                  </a:cubicBezTo>
                  <a:cubicBezTo>
                    <a:pt x="64" y="48"/>
                    <a:pt x="64" y="48"/>
                    <a:pt x="64" y="48"/>
                  </a:cubicBezTo>
                  <a:cubicBezTo>
                    <a:pt x="64" y="40"/>
                    <a:pt x="70" y="34"/>
                    <a:pt x="78" y="34"/>
                  </a:cubicBezTo>
                  <a:cubicBezTo>
                    <a:pt x="85" y="34"/>
                    <a:pt x="92" y="40"/>
                    <a:pt x="92" y="48"/>
                  </a:cubicBezTo>
                  <a:lnTo>
                    <a:pt x="92"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51"/>
            <p:cNvSpPr/>
            <p:nvPr/>
          </p:nvSpPr>
          <p:spPr bwMode="auto">
            <a:xfrm>
              <a:off x="3549024" y="3033937"/>
              <a:ext cx="315913" cy="212725"/>
            </a:xfrm>
            <a:custGeom>
              <a:avLst/>
              <a:gdLst>
                <a:gd name="T0" fmla="*/ 23 w 111"/>
                <a:gd name="T1" fmla="*/ 75 h 75"/>
                <a:gd name="T2" fmla="*/ 23 w 111"/>
                <a:gd name="T3" fmla="*/ 56 h 75"/>
                <a:gd name="T4" fmla="*/ 56 w 111"/>
                <a:gd name="T5" fmla="*/ 23 h 75"/>
                <a:gd name="T6" fmla="*/ 88 w 111"/>
                <a:gd name="T7" fmla="*/ 56 h 75"/>
                <a:gd name="T8" fmla="*/ 88 w 111"/>
                <a:gd name="T9" fmla="*/ 75 h 75"/>
                <a:gd name="T10" fmla="*/ 111 w 111"/>
                <a:gd name="T11" fmla="*/ 75 h 75"/>
                <a:gd name="T12" fmla="*/ 111 w 111"/>
                <a:gd name="T13" fmla="*/ 56 h 75"/>
                <a:gd name="T14" fmla="*/ 56 w 111"/>
                <a:gd name="T15" fmla="*/ 0 h 75"/>
                <a:gd name="T16" fmla="*/ 0 w 111"/>
                <a:gd name="T17" fmla="*/ 56 h 75"/>
                <a:gd name="T18" fmla="*/ 0 w 111"/>
                <a:gd name="T19" fmla="*/ 75 h 75"/>
                <a:gd name="T20" fmla="*/ 23 w 111"/>
                <a:gd name="T21"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75">
                  <a:moveTo>
                    <a:pt x="23" y="75"/>
                  </a:moveTo>
                  <a:cubicBezTo>
                    <a:pt x="23" y="56"/>
                    <a:pt x="23" y="56"/>
                    <a:pt x="23" y="56"/>
                  </a:cubicBezTo>
                  <a:cubicBezTo>
                    <a:pt x="23" y="38"/>
                    <a:pt x="38" y="23"/>
                    <a:pt x="56" y="23"/>
                  </a:cubicBezTo>
                  <a:cubicBezTo>
                    <a:pt x="74" y="23"/>
                    <a:pt x="88" y="38"/>
                    <a:pt x="88" y="56"/>
                  </a:cubicBezTo>
                  <a:cubicBezTo>
                    <a:pt x="88" y="75"/>
                    <a:pt x="88" y="75"/>
                    <a:pt x="88" y="75"/>
                  </a:cubicBezTo>
                  <a:cubicBezTo>
                    <a:pt x="111" y="75"/>
                    <a:pt x="111" y="75"/>
                    <a:pt x="111" y="75"/>
                  </a:cubicBezTo>
                  <a:cubicBezTo>
                    <a:pt x="111" y="56"/>
                    <a:pt x="111" y="56"/>
                    <a:pt x="111" y="56"/>
                  </a:cubicBezTo>
                  <a:cubicBezTo>
                    <a:pt x="111" y="25"/>
                    <a:pt x="86" y="0"/>
                    <a:pt x="56" y="0"/>
                  </a:cubicBezTo>
                  <a:cubicBezTo>
                    <a:pt x="25" y="0"/>
                    <a:pt x="0" y="25"/>
                    <a:pt x="0" y="56"/>
                  </a:cubicBezTo>
                  <a:cubicBezTo>
                    <a:pt x="0" y="75"/>
                    <a:pt x="0" y="75"/>
                    <a:pt x="0" y="75"/>
                  </a:cubicBezTo>
                  <a:lnTo>
                    <a:pt x="23"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3" name="组合 22"/>
          <p:cNvGrpSpPr/>
          <p:nvPr/>
        </p:nvGrpSpPr>
        <p:grpSpPr>
          <a:xfrm>
            <a:off x="65780" y="298997"/>
            <a:ext cx="3203838" cy="787588"/>
            <a:chOff x="65780" y="298997"/>
            <a:chExt cx="3203838" cy="787588"/>
          </a:xfrm>
        </p:grpSpPr>
        <p:sp>
          <p:nvSpPr>
            <p:cNvPr id="24" name="TextBox 23"/>
            <p:cNvSpPr txBox="1"/>
            <p:nvPr/>
          </p:nvSpPr>
          <p:spPr>
            <a:xfrm>
              <a:off x="340834" y="298997"/>
              <a:ext cx="2159464" cy="369332"/>
            </a:xfrm>
            <a:prstGeom prst="rect">
              <a:avLst/>
            </a:prstGeom>
            <a:noFill/>
          </p:spPr>
          <p:txBody>
            <a:bodyPr wrap="square" rtlCol="0">
              <a:spAutoFit/>
            </a:bodyPr>
            <a:lstStyle/>
            <a:p>
              <a:r>
                <a:rPr lang="zh-CN" altLang="en-US" b="1" dirty="0" smtClean="0">
                  <a:solidFill>
                    <a:schemeClr val="tx2">
                      <a:lumMod val="50000"/>
                    </a:schemeClr>
                  </a:solidFill>
                  <a:latin typeface="微软雅黑" pitchFamily="34" charset="-122"/>
                  <a:ea typeface="微软雅黑" pitchFamily="34" charset="-122"/>
                </a:rPr>
                <a:t>专利信息浅说</a:t>
              </a:r>
              <a:endParaRPr lang="zh-CN" altLang="en-US" b="1" dirty="0">
                <a:solidFill>
                  <a:schemeClr val="tx2">
                    <a:lumMod val="50000"/>
                  </a:schemeClr>
                </a:solidFill>
                <a:latin typeface="微软雅黑" pitchFamily="34" charset="-122"/>
                <a:ea typeface="微软雅黑" pitchFamily="34" charset="-122"/>
              </a:endParaRPr>
            </a:p>
          </p:txBody>
        </p:sp>
        <p:sp>
          <p:nvSpPr>
            <p:cNvPr id="25" name="TextBox 24"/>
            <p:cNvSpPr txBox="1"/>
            <p:nvPr/>
          </p:nvSpPr>
          <p:spPr>
            <a:xfrm>
              <a:off x="928662" y="571486"/>
              <a:ext cx="2340956" cy="338554"/>
            </a:xfrm>
            <a:prstGeom prst="rect">
              <a:avLst/>
            </a:prstGeom>
            <a:noFill/>
          </p:spPr>
          <p:txBody>
            <a:bodyPr wrap="square" rtlCol="0">
              <a:spAutoFit/>
            </a:bodyPr>
            <a:lstStyle/>
            <a:p>
              <a:r>
                <a:rPr lang="zh-CN" altLang="en-US" sz="1600" b="1" dirty="0" smtClean="0">
                  <a:solidFill>
                    <a:schemeClr val="tx2">
                      <a:lumMod val="75000"/>
                    </a:schemeClr>
                  </a:solidFill>
                  <a:latin typeface="微软雅黑" pitchFamily="34" charset="-122"/>
                  <a:ea typeface="微软雅黑" pitchFamily="34" charset="-122"/>
                </a:rPr>
                <a:t>           专利文献</a:t>
              </a:r>
              <a:endParaRPr lang="zh-CN" altLang="en-US" sz="1600" b="1" dirty="0">
                <a:solidFill>
                  <a:schemeClr val="tx2">
                    <a:lumMod val="75000"/>
                  </a:schemeClr>
                </a:solidFill>
                <a:latin typeface="微软雅黑" pitchFamily="34" charset="-122"/>
                <a:ea typeface="微软雅黑" pitchFamily="34" charset="-122"/>
              </a:endParaRPr>
            </a:p>
          </p:txBody>
        </p:sp>
        <p:grpSp>
          <p:nvGrpSpPr>
            <p:cNvPr id="26" name="组合 19"/>
            <p:cNvGrpSpPr/>
            <p:nvPr/>
          </p:nvGrpSpPr>
          <p:grpSpPr>
            <a:xfrm>
              <a:off x="431540" y="974072"/>
              <a:ext cx="1265453" cy="112513"/>
              <a:chOff x="268709" y="861560"/>
              <a:chExt cx="1265453" cy="112513"/>
            </a:xfrm>
          </p:grpSpPr>
          <p:sp>
            <p:nvSpPr>
              <p:cNvPr id="20" name="椭圆 19"/>
              <p:cNvSpPr/>
              <p:nvPr/>
            </p:nvSpPr>
            <p:spPr>
              <a:xfrm>
                <a:off x="268709" y="861560"/>
                <a:ext cx="112512" cy="11251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499297" y="861560"/>
                <a:ext cx="112512" cy="112512"/>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729885" y="861560"/>
                <a:ext cx="112512" cy="112512"/>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960473"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1191061"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1421650" y="861561"/>
                <a:ext cx="112512" cy="112512"/>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直角三角形 34"/>
            <p:cNvSpPr/>
            <p:nvPr/>
          </p:nvSpPr>
          <p:spPr>
            <a:xfrm flipH="1">
              <a:off x="65780" y="331708"/>
              <a:ext cx="292532" cy="292532"/>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直角三角形 35"/>
            <p:cNvSpPr/>
            <p:nvPr/>
          </p:nvSpPr>
          <p:spPr>
            <a:xfrm>
              <a:off x="2535524" y="587426"/>
              <a:ext cx="292532" cy="29253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文本框 36"/>
          <p:cNvSpPr txBox="1"/>
          <p:nvPr/>
        </p:nvSpPr>
        <p:spPr>
          <a:xfrm>
            <a:off x="3419475" y="555625"/>
            <a:ext cx="5407025" cy="1332230"/>
          </a:xfrm>
          <a:prstGeom prst="rect">
            <a:avLst/>
          </a:prstGeom>
          <a:noFill/>
        </p:spPr>
        <p:txBody>
          <a:bodyPr wrap="square" rtlCol="0">
            <a:spAutoFit/>
          </a:bodyPr>
          <a:lstStyle/>
          <a:p>
            <a:r>
              <a:rPr lang="zh-CN" altLang="en-US" sz="2000" b="1" dirty="0" smtClean="0">
                <a:solidFill>
                  <a:schemeClr val="accent4">
                    <a:lumMod val="50000"/>
                  </a:schemeClr>
                </a:solidFill>
                <a:latin typeface="微软雅黑" pitchFamily="34" charset="-122"/>
                <a:ea typeface="微软雅黑" pitchFamily="34" charset="-122"/>
              </a:rPr>
              <a:t>专利文献定义：专利文献按一般的理解主要指各国专利局的正式出版物，包括发明申请说明书、发明说明书和官方的专利通报或公报。</a:t>
            </a:r>
          </a:p>
          <a:p>
            <a:endParaRPr lang="zh-CN" altLang="en-US" sz="2000" b="1" dirty="0" smtClean="0">
              <a:solidFill>
                <a:schemeClr val="accent4">
                  <a:lumMod val="50000"/>
                </a:schemeClr>
              </a:solidFill>
              <a:latin typeface="微软雅黑" pitchFamily="34" charset="-122"/>
              <a:ea typeface="微软雅黑" pitchFamily="34" charset="-122"/>
            </a:endParaRPr>
          </a:p>
        </p:txBody>
      </p:sp>
      <p:sp>
        <p:nvSpPr>
          <p:cNvPr id="38" name="灯片编号占位符 37"/>
          <p:cNvSpPr>
            <a:spLocks noGrp="1"/>
          </p:cNvSpPr>
          <p:nvPr>
            <p:ph type="sldNum" sz="quarter" idx="12"/>
          </p:nvPr>
        </p:nvSpPr>
        <p:spPr/>
        <p:txBody>
          <a:bodyPr/>
          <a:lstStyle/>
          <a:p>
            <a:fld id="{0C913308-F349-4B6D-A68A-DD1791B4A57B}" type="slidenum">
              <a:rPr lang="zh-CN" altLang="en-US" smtClean="0"/>
              <a:pPr/>
              <a:t>7</a:t>
            </a:fld>
            <a:endParaRPr lang="zh-CN" alt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linds(horizontal)">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3"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rotWithShape="1">
          <a:blip r:embed="rId2" cstate="print">
            <a:extLst>
              <a:ext uri="{28A0092B-C50C-407E-A947-70E740481C1C}">
                <a14:useLocalDpi xmlns:a14="http://schemas.microsoft.com/office/drawing/2010/main" val="0"/>
              </a:ext>
            </a:extLst>
          </a:blip>
          <a:srcRect l="10510" r="12085"/>
          <a:stretch>
            <a:fillRect/>
          </a:stretch>
        </p:blipFill>
        <p:spPr>
          <a:xfrm>
            <a:off x="7043925" y="1356615"/>
            <a:ext cx="1664695" cy="1448910"/>
          </a:xfrm>
          <a:prstGeom prst="rect">
            <a:avLst/>
          </a:prstGeom>
        </p:spPr>
      </p:pic>
      <p:pic>
        <p:nvPicPr>
          <p:cNvPr id="30" name="图片 29"/>
          <p:cNvPicPr>
            <a:picLocks noChangeAspect="1"/>
          </p:cNvPicPr>
          <p:nvPr/>
        </p:nvPicPr>
        <p:blipFill rotWithShape="1">
          <a:blip r:embed="rId2" cstate="print">
            <a:extLst>
              <a:ext uri="{28A0092B-C50C-407E-A947-70E740481C1C}">
                <a14:useLocalDpi xmlns:a14="http://schemas.microsoft.com/office/drawing/2010/main" val="0"/>
              </a:ext>
            </a:extLst>
          </a:blip>
          <a:srcRect l="10510" r="12085"/>
          <a:stretch>
            <a:fillRect/>
          </a:stretch>
        </p:blipFill>
        <p:spPr>
          <a:xfrm>
            <a:off x="386535" y="1356615"/>
            <a:ext cx="1664695" cy="1448910"/>
          </a:xfrm>
          <a:prstGeom prst="rect">
            <a:avLst/>
          </a:prstGeom>
        </p:spPr>
      </p:pic>
      <p:sp>
        <p:nvSpPr>
          <p:cNvPr id="24" name="矩形 23"/>
          <p:cNvSpPr/>
          <p:nvPr/>
        </p:nvSpPr>
        <p:spPr>
          <a:xfrm>
            <a:off x="386535" y="2805525"/>
            <a:ext cx="1665880" cy="165766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微软雅黑" pitchFamily="34" charset="-122"/>
                <a:ea typeface="微软雅黑" pitchFamily="34" charset="-122"/>
              </a:rPr>
              <a:t>1.</a:t>
            </a:r>
            <a:r>
              <a:rPr lang="zh-CN" altLang="en-US" b="1" dirty="0">
                <a:latin typeface="微软雅黑" pitchFamily="34" charset="-122"/>
                <a:ea typeface="微软雅黑" pitchFamily="34" charset="-122"/>
              </a:rPr>
              <a:t>扉页</a:t>
            </a:r>
          </a:p>
          <a:p>
            <a:pPr algn="l"/>
            <a:r>
              <a:rPr lang="zh-CN" altLang="en-US" sz="1400" b="1" dirty="0">
                <a:latin typeface="微软雅黑" pitchFamily="34" charset="-122"/>
                <a:ea typeface="微软雅黑" pitchFamily="34" charset="-122"/>
              </a:rPr>
              <a:t>与一般书籍的标题页类似，专利说明书扉页相当于专利说明书的一览表，他标识着整篇文献的外在特征。</a:t>
            </a:r>
          </a:p>
        </p:txBody>
      </p:sp>
      <p:sp>
        <p:nvSpPr>
          <p:cNvPr id="25" name="矩形 24"/>
          <p:cNvSpPr/>
          <p:nvPr/>
        </p:nvSpPr>
        <p:spPr>
          <a:xfrm>
            <a:off x="2051230" y="1356615"/>
            <a:ext cx="1665880" cy="16576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b="1" dirty="0">
                <a:solidFill>
                  <a:srgbClr val="FFFFFF"/>
                </a:solidFill>
                <a:latin typeface="微软雅黑" pitchFamily="34" charset="-122"/>
                <a:ea typeface="微软雅黑" pitchFamily="34" charset="-122"/>
              </a:rPr>
              <a:t>2.</a:t>
            </a:r>
            <a:r>
              <a:rPr lang="zh-CN" altLang="en-US" b="1" dirty="0">
                <a:solidFill>
                  <a:srgbClr val="FFFFFF"/>
                </a:solidFill>
                <a:latin typeface="微软雅黑" pitchFamily="34" charset="-122"/>
                <a:ea typeface="微软雅黑" pitchFamily="34" charset="-122"/>
              </a:rPr>
              <a:t>说明书</a:t>
            </a:r>
          </a:p>
          <a:p>
            <a:pPr lvl="0" algn="l"/>
            <a:r>
              <a:rPr lang="zh-CN" altLang="en-US" sz="1400" b="1" dirty="0">
                <a:solidFill>
                  <a:srgbClr val="FFFFFF"/>
                </a:solidFill>
                <a:latin typeface="微软雅黑" pitchFamily="34" charset="-122"/>
                <a:ea typeface="微软雅黑" pitchFamily="34" charset="-122"/>
              </a:rPr>
              <a:t>说明书即专利说明书正文，是清楚</a:t>
            </a:r>
            <a:r>
              <a:rPr lang="zh-CN" altLang="en-US" sz="1400" b="1" dirty="0" smtClean="0">
                <a:solidFill>
                  <a:srgbClr val="FFFFFF"/>
                </a:solidFill>
                <a:latin typeface="微软雅黑" pitchFamily="34" charset="-122"/>
                <a:ea typeface="微软雅黑" pitchFamily="34" charset="-122"/>
              </a:rPr>
              <a:t>完整地描述</a:t>
            </a:r>
            <a:r>
              <a:rPr lang="zh-CN" altLang="en-US" sz="1400" b="1" dirty="0">
                <a:solidFill>
                  <a:srgbClr val="FFFFFF"/>
                </a:solidFill>
                <a:latin typeface="微软雅黑" pitchFamily="34" charset="-122"/>
                <a:ea typeface="微软雅黑" pitchFamily="34" charset="-122"/>
              </a:rPr>
              <a:t>发明创造技术内容的文件，是对技术信息揭示的主要体现。</a:t>
            </a:r>
          </a:p>
        </p:txBody>
      </p:sp>
      <p:sp>
        <p:nvSpPr>
          <p:cNvPr id="26" name="矩形 25"/>
          <p:cNvSpPr/>
          <p:nvPr/>
        </p:nvSpPr>
        <p:spPr>
          <a:xfrm>
            <a:off x="3717110" y="2805525"/>
            <a:ext cx="1665880" cy="165766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b="1" dirty="0">
                <a:solidFill>
                  <a:srgbClr val="FFFFFF"/>
                </a:solidFill>
                <a:latin typeface="微软雅黑" pitchFamily="34" charset="-122"/>
                <a:ea typeface="微软雅黑" pitchFamily="34" charset="-122"/>
              </a:rPr>
              <a:t>3.</a:t>
            </a:r>
            <a:r>
              <a:rPr lang="zh-CN" altLang="en-US" b="1" dirty="0">
                <a:solidFill>
                  <a:srgbClr val="FFFFFF"/>
                </a:solidFill>
                <a:latin typeface="微软雅黑" pitchFamily="34" charset="-122"/>
                <a:ea typeface="微软雅黑" pitchFamily="34" charset="-122"/>
              </a:rPr>
              <a:t>权利要求书</a:t>
            </a:r>
          </a:p>
          <a:p>
            <a:pPr lvl="0" algn="l"/>
            <a:r>
              <a:rPr lang="zh-CN" altLang="en-US" sz="1400" b="1" dirty="0">
                <a:solidFill>
                  <a:srgbClr val="FFFFFF"/>
                </a:solidFill>
                <a:latin typeface="微软雅黑" pitchFamily="34" charset="-122"/>
                <a:ea typeface="微软雅黑" pitchFamily="34" charset="-122"/>
              </a:rPr>
              <a:t>权利要求书是专利申请人申请专利保护的范围。</a:t>
            </a:r>
          </a:p>
        </p:txBody>
      </p:sp>
      <p:sp>
        <p:nvSpPr>
          <p:cNvPr id="27" name="矩形 26"/>
          <p:cNvSpPr/>
          <p:nvPr/>
        </p:nvSpPr>
        <p:spPr>
          <a:xfrm>
            <a:off x="5382990" y="1356615"/>
            <a:ext cx="1665880" cy="16576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b="1" dirty="0">
                <a:solidFill>
                  <a:srgbClr val="FFFFFF"/>
                </a:solidFill>
                <a:latin typeface="微软雅黑" pitchFamily="34" charset="-122"/>
                <a:ea typeface="微软雅黑" pitchFamily="34" charset="-122"/>
              </a:rPr>
              <a:t>4.</a:t>
            </a:r>
            <a:r>
              <a:rPr lang="zh-CN" altLang="en-US" b="1" dirty="0">
                <a:solidFill>
                  <a:srgbClr val="FFFFFF"/>
                </a:solidFill>
                <a:latin typeface="微软雅黑" pitchFamily="34" charset="-122"/>
                <a:ea typeface="微软雅黑" pitchFamily="34" charset="-122"/>
              </a:rPr>
              <a:t>附图</a:t>
            </a:r>
          </a:p>
          <a:p>
            <a:pPr lvl="0" algn="l"/>
            <a:r>
              <a:rPr lang="zh-CN" altLang="en-US" sz="1400" b="1" dirty="0">
                <a:solidFill>
                  <a:srgbClr val="FFFFFF"/>
                </a:solidFill>
                <a:latin typeface="微软雅黑" pitchFamily="34" charset="-122"/>
                <a:ea typeface="微软雅黑" pitchFamily="34" charset="-122"/>
              </a:rPr>
              <a:t>附图用于补充说明书文字部分。</a:t>
            </a:r>
          </a:p>
        </p:txBody>
      </p:sp>
      <p:sp>
        <p:nvSpPr>
          <p:cNvPr id="28" name="矩形 27"/>
          <p:cNvSpPr/>
          <p:nvPr/>
        </p:nvSpPr>
        <p:spPr>
          <a:xfrm>
            <a:off x="7048870" y="2805525"/>
            <a:ext cx="1665880" cy="165766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b="1" dirty="0">
                <a:solidFill>
                  <a:srgbClr val="FFFFFF"/>
                </a:solidFill>
                <a:latin typeface="微软雅黑" pitchFamily="34" charset="-122"/>
                <a:ea typeface="微软雅黑" pitchFamily="34" charset="-122"/>
              </a:rPr>
              <a:t>5.</a:t>
            </a:r>
            <a:r>
              <a:rPr lang="zh-CN" altLang="en-US" b="1" dirty="0">
                <a:solidFill>
                  <a:srgbClr val="FFFFFF"/>
                </a:solidFill>
                <a:latin typeface="微软雅黑" pitchFamily="34" charset="-122"/>
                <a:ea typeface="微软雅黑" pitchFamily="34" charset="-122"/>
              </a:rPr>
              <a:t>检索报告</a:t>
            </a:r>
          </a:p>
          <a:p>
            <a:pPr lvl="0" algn="l"/>
            <a:r>
              <a:rPr lang="zh-CN" altLang="en-US" sz="1400" b="1" dirty="0">
                <a:solidFill>
                  <a:srgbClr val="FFFFFF"/>
                </a:solidFill>
                <a:latin typeface="微软雅黑" pitchFamily="34" charset="-122"/>
                <a:ea typeface="微软雅黑" pitchFamily="34" charset="-122"/>
              </a:rPr>
              <a:t>检索报告是专利审查员通过对现有技术进行检索，反映检索结果的文件。</a:t>
            </a:r>
          </a:p>
        </p:txBody>
      </p:sp>
      <p:pic>
        <p:nvPicPr>
          <p:cNvPr id="31" name="图片 30"/>
          <p:cNvPicPr>
            <a:picLocks noChangeAspect="1"/>
          </p:cNvPicPr>
          <p:nvPr/>
        </p:nvPicPr>
        <p:blipFill rotWithShape="1">
          <a:blip r:embed="rId2" cstate="print">
            <a:extLst>
              <a:ext uri="{28A0092B-C50C-407E-A947-70E740481C1C}">
                <a14:useLocalDpi xmlns:a14="http://schemas.microsoft.com/office/drawing/2010/main" val="0"/>
              </a:ext>
            </a:extLst>
          </a:blip>
          <a:srcRect l="10510" r="12085"/>
          <a:stretch>
            <a:fillRect/>
          </a:stretch>
        </p:blipFill>
        <p:spPr>
          <a:xfrm>
            <a:off x="2051230" y="3014279"/>
            <a:ext cx="1664695" cy="1448910"/>
          </a:xfrm>
          <a:prstGeom prst="rect">
            <a:avLst/>
          </a:prstGeom>
        </p:spPr>
      </p:pic>
      <p:pic>
        <p:nvPicPr>
          <p:cNvPr id="32" name="图片 31"/>
          <p:cNvPicPr>
            <a:picLocks noChangeAspect="1"/>
          </p:cNvPicPr>
          <p:nvPr/>
        </p:nvPicPr>
        <p:blipFill rotWithShape="1">
          <a:blip r:embed="rId3" cstate="print">
            <a:extLst>
              <a:ext uri="{28A0092B-C50C-407E-A947-70E740481C1C}">
                <a14:useLocalDpi xmlns:a14="http://schemas.microsoft.com/office/drawing/2010/main" val="0"/>
              </a:ext>
            </a:extLst>
          </a:blip>
          <a:srcRect l="10510" r="12085"/>
          <a:stretch>
            <a:fillRect/>
          </a:stretch>
        </p:blipFill>
        <p:spPr>
          <a:xfrm>
            <a:off x="3715925" y="1356615"/>
            <a:ext cx="1674735" cy="1448910"/>
          </a:xfrm>
          <a:prstGeom prst="rect">
            <a:avLst/>
          </a:prstGeom>
        </p:spPr>
      </p:pic>
      <p:pic>
        <p:nvPicPr>
          <p:cNvPr id="33" name="图片 32"/>
          <p:cNvPicPr>
            <a:picLocks noChangeAspect="1"/>
          </p:cNvPicPr>
          <p:nvPr/>
        </p:nvPicPr>
        <p:blipFill rotWithShape="1">
          <a:blip r:embed="rId4" cstate="print">
            <a:extLst>
              <a:ext uri="{28A0092B-C50C-407E-A947-70E740481C1C}">
                <a14:useLocalDpi xmlns:a14="http://schemas.microsoft.com/office/drawing/2010/main" val="0"/>
              </a:ext>
            </a:extLst>
          </a:blip>
          <a:srcRect l="10510" r="12085"/>
          <a:stretch>
            <a:fillRect/>
          </a:stretch>
        </p:blipFill>
        <p:spPr>
          <a:xfrm>
            <a:off x="5382991" y="3014279"/>
            <a:ext cx="1665880" cy="1448910"/>
          </a:xfrm>
          <a:prstGeom prst="rect">
            <a:avLst/>
          </a:prstGeom>
        </p:spPr>
      </p:pic>
      <p:grpSp>
        <p:nvGrpSpPr>
          <p:cNvPr id="23" name="组合 22"/>
          <p:cNvGrpSpPr/>
          <p:nvPr/>
        </p:nvGrpSpPr>
        <p:grpSpPr>
          <a:xfrm>
            <a:off x="65780" y="298997"/>
            <a:ext cx="3203838" cy="787588"/>
            <a:chOff x="65780" y="298997"/>
            <a:chExt cx="3203838" cy="787588"/>
          </a:xfrm>
        </p:grpSpPr>
        <p:sp>
          <p:nvSpPr>
            <p:cNvPr id="14" name="TextBox 23"/>
            <p:cNvSpPr txBox="1"/>
            <p:nvPr/>
          </p:nvSpPr>
          <p:spPr>
            <a:xfrm>
              <a:off x="340834" y="298997"/>
              <a:ext cx="2159464" cy="369332"/>
            </a:xfrm>
            <a:prstGeom prst="rect">
              <a:avLst/>
            </a:prstGeom>
            <a:noFill/>
          </p:spPr>
          <p:txBody>
            <a:bodyPr wrap="square" rtlCol="0">
              <a:spAutoFit/>
            </a:bodyPr>
            <a:lstStyle/>
            <a:p>
              <a:r>
                <a:rPr lang="zh-CN" altLang="en-US" b="1" dirty="0" smtClean="0">
                  <a:solidFill>
                    <a:schemeClr val="tx2">
                      <a:lumMod val="50000"/>
                    </a:schemeClr>
                  </a:solidFill>
                  <a:latin typeface="微软雅黑" pitchFamily="34" charset="-122"/>
                  <a:ea typeface="微软雅黑" pitchFamily="34" charset="-122"/>
                </a:rPr>
                <a:t>专利信息浅说</a:t>
              </a:r>
              <a:endParaRPr lang="zh-CN" altLang="en-US" b="1" dirty="0">
                <a:solidFill>
                  <a:schemeClr val="tx2">
                    <a:lumMod val="50000"/>
                  </a:schemeClr>
                </a:solidFill>
                <a:latin typeface="微软雅黑" pitchFamily="34" charset="-122"/>
                <a:ea typeface="微软雅黑" pitchFamily="34" charset="-122"/>
              </a:endParaRPr>
            </a:p>
          </p:txBody>
        </p:sp>
        <p:sp>
          <p:nvSpPr>
            <p:cNvPr id="15" name="TextBox 24"/>
            <p:cNvSpPr txBox="1"/>
            <p:nvPr/>
          </p:nvSpPr>
          <p:spPr>
            <a:xfrm>
              <a:off x="928662" y="571486"/>
              <a:ext cx="2340956" cy="338554"/>
            </a:xfrm>
            <a:prstGeom prst="rect">
              <a:avLst/>
            </a:prstGeom>
            <a:noFill/>
          </p:spPr>
          <p:txBody>
            <a:bodyPr wrap="square" rtlCol="0">
              <a:spAutoFit/>
            </a:bodyPr>
            <a:lstStyle/>
            <a:p>
              <a:r>
                <a:rPr lang="zh-CN" altLang="en-US" sz="1600" b="1" dirty="0" smtClean="0">
                  <a:solidFill>
                    <a:schemeClr val="tx2">
                      <a:lumMod val="75000"/>
                    </a:schemeClr>
                  </a:solidFill>
                  <a:latin typeface="微软雅黑" pitchFamily="34" charset="-122"/>
                  <a:ea typeface="微软雅黑" pitchFamily="34" charset="-122"/>
                </a:rPr>
                <a:t>           专利文献</a:t>
              </a:r>
              <a:endParaRPr lang="zh-CN" altLang="en-US" sz="1600" b="1" dirty="0">
                <a:solidFill>
                  <a:schemeClr val="tx2">
                    <a:lumMod val="75000"/>
                  </a:schemeClr>
                </a:solidFill>
                <a:latin typeface="微软雅黑" pitchFamily="34" charset="-122"/>
                <a:ea typeface="微软雅黑" pitchFamily="34" charset="-122"/>
              </a:endParaRPr>
            </a:p>
          </p:txBody>
        </p:sp>
        <p:grpSp>
          <p:nvGrpSpPr>
            <p:cNvPr id="16" name="组合 19"/>
            <p:cNvGrpSpPr/>
            <p:nvPr/>
          </p:nvGrpSpPr>
          <p:grpSpPr>
            <a:xfrm>
              <a:off x="431540" y="974072"/>
              <a:ext cx="1265453" cy="112513"/>
              <a:chOff x="268709" y="861560"/>
              <a:chExt cx="1265453" cy="112513"/>
            </a:xfrm>
          </p:grpSpPr>
          <p:sp>
            <p:nvSpPr>
              <p:cNvPr id="20" name="椭圆 19"/>
              <p:cNvSpPr/>
              <p:nvPr/>
            </p:nvSpPr>
            <p:spPr>
              <a:xfrm>
                <a:off x="268709" y="861560"/>
                <a:ext cx="112512" cy="11251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499297" y="861560"/>
                <a:ext cx="112512" cy="112512"/>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729885" y="861560"/>
                <a:ext cx="112512" cy="112512"/>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960473"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191061"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1421650" y="861561"/>
                <a:ext cx="112512" cy="112512"/>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直角三角形 34"/>
            <p:cNvSpPr/>
            <p:nvPr/>
          </p:nvSpPr>
          <p:spPr>
            <a:xfrm flipH="1">
              <a:off x="65780" y="331708"/>
              <a:ext cx="292532" cy="292532"/>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直角三角形 35"/>
            <p:cNvSpPr/>
            <p:nvPr/>
          </p:nvSpPr>
          <p:spPr>
            <a:xfrm>
              <a:off x="2535524" y="587426"/>
              <a:ext cx="292532" cy="29253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文本框 28"/>
          <p:cNvSpPr txBox="1"/>
          <p:nvPr/>
        </p:nvSpPr>
        <p:spPr>
          <a:xfrm>
            <a:off x="3712210" y="503555"/>
            <a:ext cx="4531995" cy="483235"/>
          </a:xfrm>
          <a:prstGeom prst="rect">
            <a:avLst/>
          </a:prstGeom>
          <a:noFill/>
        </p:spPr>
        <p:txBody>
          <a:bodyPr wrap="square" rtlCol="0">
            <a:spAutoFit/>
          </a:bodyPr>
          <a:lstStyle/>
          <a:p>
            <a:pPr algn="ctr"/>
            <a:r>
              <a:rPr lang="zh-CN" altLang="en-US" sz="2400" b="1" dirty="0" smtClean="0">
                <a:latin typeface="微软雅黑" pitchFamily="34" charset="-122"/>
                <a:ea typeface="微软雅黑" pitchFamily="34" charset="-122"/>
              </a:rPr>
              <a:t>专利说明书的组成</a:t>
            </a:r>
          </a:p>
        </p:txBody>
      </p:sp>
      <p:sp>
        <p:nvSpPr>
          <p:cNvPr id="37" name="灯片编号占位符 36"/>
          <p:cNvSpPr>
            <a:spLocks noGrp="1"/>
          </p:cNvSpPr>
          <p:nvPr>
            <p:ph type="sldNum" sz="quarter" idx="12"/>
          </p:nvPr>
        </p:nvSpPr>
        <p:spPr/>
        <p:txBody>
          <a:bodyPr/>
          <a:lstStyle/>
          <a:p>
            <a:fld id="{0C913308-F349-4B6D-A68A-DD1791B4A57B}" type="slidenum">
              <a:rPr lang="zh-CN" altLang="en-US" smtClean="0"/>
              <a:pPr/>
              <a:t>8</a:t>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ox(in)">
                                      <p:cBhvr>
                                        <p:cTn id="7" dur="20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box(in)">
                                      <p:cBhvr>
                                        <p:cTn id="12" dur="20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box(in)">
                                      <p:cBhvr>
                                        <p:cTn id="17" dur="20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box(in)">
                                      <p:cBhvr>
                                        <p:cTn id="22" dur="20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box(in)">
                                      <p:cBhvr>
                                        <p:cTn id="27"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65780" y="298997"/>
            <a:ext cx="3203838" cy="787588"/>
            <a:chOff x="65780" y="298997"/>
            <a:chExt cx="3203838" cy="787588"/>
          </a:xfrm>
        </p:grpSpPr>
        <p:sp>
          <p:nvSpPr>
            <p:cNvPr id="14" name="TextBox 23"/>
            <p:cNvSpPr txBox="1"/>
            <p:nvPr/>
          </p:nvSpPr>
          <p:spPr>
            <a:xfrm>
              <a:off x="340834" y="298997"/>
              <a:ext cx="2159464" cy="369332"/>
            </a:xfrm>
            <a:prstGeom prst="rect">
              <a:avLst/>
            </a:prstGeom>
            <a:noFill/>
          </p:spPr>
          <p:txBody>
            <a:bodyPr wrap="square" rtlCol="0">
              <a:spAutoFit/>
            </a:bodyPr>
            <a:lstStyle/>
            <a:p>
              <a:r>
                <a:rPr lang="zh-CN" altLang="en-US" b="1" dirty="0" smtClean="0">
                  <a:solidFill>
                    <a:schemeClr val="tx2">
                      <a:lumMod val="50000"/>
                    </a:schemeClr>
                  </a:solidFill>
                  <a:latin typeface="微软雅黑" pitchFamily="34" charset="-122"/>
                  <a:ea typeface="微软雅黑" pitchFamily="34" charset="-122"/>
                </a:rPr>
                <a:t>专利信息浅说</a:t>
              </a:r>
              <a:endParaRPr lang="zh-CN" altLang="en-US" b="1" dirty="0">
                <a:solidFill>
                  <a:schemeClr val="tx2">
                    <a:lumMod val="50000"/>
                  </a:schemeClr>
                </a:solidFill>
                <a:latin typeface="微软雅黑" pitchFamily="34" charset="-122"/>
                <a:ea typeface="微软雅黑" pitchFamily="34" charset="-122"/>
              </a:endParaRPr>
            </a:p>
          </p:txBody>
        </p:sp>
        <p:sp>
          <p:nvSpPr>
            <p:cNvPr id="15" name="TextBox 24"/>
            <p:cNvSpPr txBox="1"/>
            <p:nvPr/>
          </p:nvSpPr>
          <p:spPr>
            <a:xfrm>
              <a:off x="928662" y="571486"/>
              <a:ext cx="2340956" cy="338554"/>
            </a:xfrm>
            <a:prstGeom prst="rect">
              <a:avLst/>
            </a:prstGeom>
            <a:noFill/>
          </p:spPr>
          <p:txBody>
            <a:bodyPr wrap="square" rtlCol="0">
              <a:spAutoFit/>
            </a:bodyPr>
            <a:lstStyle/>
            <a:p>
              <a:r>
                <a:rPr lang="zh-CN" altLang="en-US" sz="1600" b="1" dirty="0" smtClean="0">
                  <a:solidFill>
                    <a:schemeClr val="tx2">
                      <a:lumMod val="75000"/>
                    </a:schemeClr>
                  </a:solidFill>
                  <a:latin typeface="微软雅黑" pitchFamily="34" charset="-122"/>
                  <a:ea typeface="微软雅黑" pitchFamily="34" charset="-122"/>
                </a:rPr>
                <a:t>           专利文献</a:t>
              </a:r>
              <a:endParaRPr lang="zh-CN" altLang="en-US" sz="1600" b="1" dirty="0">
                <a:solidFill>
                  <a:schemeClr val="tx2">
                    <a:lumMod val="75000"/>
                  </a:schemeClr>
                </a:solidFill>
                <a:latin typeface="微软雅黑" pitchFamily="34" charset="-122"/>
                <a:ea typeface="微软雅黑" pitchFamily="34" charset="-122"/>
              </a:endParaRPr>
            </a:p>
          </p:txBody>
        </p:sp>
        <p:grpSp>
          <p:nvGrpSpPr>
            <p:cNvPr id="16" name="组合 19"/>
            <p:cNvGrpSpPr/>
            <p:nvPr/>
          </p:nvGrpSpPr>
          <p:grpSpPr>
            <a:xfrm>
              <a:off x="431540" y="974072"/>
              <a:ext cx="1265453" cy="112513"/>
              <a:chOff x="268709" y="861560"/>
              <a:chExt cx="1265453" cy="112513"/>
            </a:xfrm>
          </p:grpSpPr>
          <p:sp>
            <p:nvSpPr>
              <p:cNvPr id="20" name="椭圆 19"/>
              <p:cNvSpPr/>
              <p:nvPr/>
            </p:nvSpPr>
            <p:spPr>
              <a:xfrm>
                <a:off x="268709" y="861560"/>
                <a:ext cx="112512" cy="11251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499297" y="861560"/>
                <a:ext cx="112512" cy="112512"/>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729885" y="861560"/>
                <a:ext cx="112512" cy="112512"/>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960473"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191061"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1421650" y="861561"/>
                <a:ext cx="112512" cy="112512"/>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直角三角形 34"/>
            <p:cNvSpPr/>
            <p:nvPr/>
          </p:nvSpPr>
          <p:spPr>
            <a:xfrm flipH="1">
              <a:off x="65780" y="331708"/>
              <a:ext cx="292532" cy="292532"/>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直角三角形 35"/>
            <p:cNvSpPr/>
            <p:nvPr/>
          </p:nvSpPr>
          <p:spPr>
            <a:xfrm>
              <a:off x="2535524" y="587426"/>
              <a:ext cx="292532" cy="29253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矩形 1"/>
          <p:cNvSpPr/>
          <p:nvPr/>
        </p:nvSpPr>
        <p:spPr>
          <a:xfrm>
            <a:off x="5795963" y="51435"/>
            <a:ext cx="1543685" cy="706755"/>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lstStyle/>
          <a:p>
            <a:pPr algn="ctr"/>
            <a:r>
              <a:rPr lang="zh-CN" altLang="zh-CN" sz="4000" b="1">
                <a:solidFill>
                  <a:schemeClr val="accent2">
                    <a:lumMod val="75000"/>
                  </a:schemeClr>
                </a:solidFill>
                <a:effectLst/>
              </a:rPr>
              <a:t>扉   页</a:t>
            </a:r>
          </a:p>
        </p:txBody>
      </p:sp>
      <p:pic>
        <p:nvPicPr>
          <p:cNvPr id="4" name="图片 3" descr="扉页"/>
          <p:cNvPicPr>
            <a:picLocks noChangeAspect="1"/>
          </p:cNvPicPr>
          <p:nvPr/>
        </p:nvPicPr>
        <p:blipFill>
          <a:blip r:embed="rId3"/>
          <a:stretch>
            <a:fillRect/>
          </a:stretch>
        </p:blipFill>
        <p:spPr>
          <a:xfrm>
            <a:off x="5076190" y="699135"/>
            <a:ext cx="3015615" cy="4440555"/>
          </a:xfrm>
          <a:prstGeom prst="rect">
            <a:avLst/>
          </a:prstGeom>
        </p:spPr>
      </p:pic>
      <p:sp>
        <p:nvSpPr>
          <p:cNvPr id="5" name="文本框 4"/>
          <p:cNvSpPr txBox="1"/>
          <p:nvPr/>
        </p:nvSpPr>
        <p:spPr>
          <a:xfrm>
            <a:off x="467360" y="2355850"/>
            <a:ext cx="3882390" cy="548640"/>
          </a:xfrm>
          <a:prstGeom prst="rect">
            <a:avLst/>
          </a:prstGeom>
          <a:noFill/>
        </p:spPr>
        <p:txBody>
          <a:bodyPr wrap="square" rtlCol="0">
            <a:spAutoFit/>
          </a:bodyPr>
          <a:lstStyle/>
          <a:p>
            <a:r>
              <a:rPr lang="zh-CN" altLang="zh-CN" sz="2800" dirty="0" smtClean="0">
                <a:latin typeface="微软雅黑" pitchFamily="34" charset="-122"/>
                <a:ea typeface="微软雅黑" pitchFamily="34" charset="-122"/>
              </a:rPr>
              <a:t>例：打火机充气阀专利</a:t>
            </a:r>
          </a:p>
        </p:txBody>
      </p:sp>
      <p:sp>
        <p:nvSpPr>
          <p:cNvPr id="24" name="灯片编号占位符 23"/>
          <p:cNvSpPr>
            <a:spLocks noGrp="1"/>
          </p:cNvSpPr>
          <p:nvPr>
            <p:ph type="sldNum" sz="quarter" idx="12"/>
          </p:nvPr>
        </p:nvSpPr>
        <p:spPr/>
        <p:txBody>
          <a:bodyPr/>
          <a:lstStyle/>
          <a:p>
            <a:fld id="{0C913308-F349-4B6D-A68A-DD1791B4A57B}" type="slidenum">
              <a:rPr lang="zh-CN" altLang="en-US" b="1" smtClean="0"/>
              <a:pPr/>
              <a:t>9</a:t>
            </a:fld>
            <a:endParaRPr lang="zh-CN" altLang="en-US"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65780" y="298997"/>
            <a:ext cx="3203838" cy="787588"/>
            <a:chOff x="65780" y="298997"/>
            <a:chExt cx="3203838" cy="787588"/>
          </a:xfrm>
        </p:grpSpPr>
        <p:sp>
          <p:nvSpPr>
            <p:cNvPr id="14" name="TextBox 23"/>
            <p:cNvSpPr txBox="1"/>
            <p:nvPr/>
          </p:nvSpPr>
          <p:spPr>
            <a:xfrm>
              <a:off x="340834" y="298997"/>
              <a:ext cx="2159464" cy="369332"/>
            </a:xfrm>
            <a:prstGeom prst="rect">
              <a:avLst/>
            </a:prstGeom>
            <a:noFill/>
          </p:spPr>
          <p:txBody>
            <a:bodyPr wrap="square" rtlCol="0">
              <a:spAutoFit/>
            </a:bodyPr>
            <a:lstStyle/>
            <a:p>
              <a:r>
                <a:rPr lang="zh-CN" altLang="en-US" b="1" dirty="0" smtClean="0">
                  <a:solidFill>
                    <a:schemeClr val="tx2">
                      <a:lumMod val="50000"/>
                    </a:schemeClr>
                  </a:solidFill>
                  <a:latin typeface="微软雅黑" pitchFamily="34" charset="-122"/>
                  <a:ea typeface="微软雅黑" pitchFamily="34" charset="-122"/>
                </a:rPr>
                <a:t>专利信息浅说</a:t>
              </a:r>
              <a:endParaRPr lang="zh-CN" altLang="en-US" b="1" dirty="0">
                <a:solidFill>
                  <a:schemeClr val="tx2">
                    <a:lumMod val="50000"/>
                  </a:schemeClr>
                </a:solidFill>
                <a:latin typeface="微软雅黑" pitchFamily="34" charset="-122"/>
                <a:ea typeface="微软雅黑" pitchFamily="34" charset="-122"/>
              </a:endParaRPr>
            </a:p>
          </p:txBody>
        </p:sp>
        <p:sp>
          <p:nvSpPr>
            <p:cNvPr id="15" name="TextBox 24"/>
            <p:cNvSpPr txBox="1"/>
            <p:nvPr/>
          </p:nvSpPr>
          <p:spPr>
            <a:xfrm>
              <a:off x="928662" y="571486"/>
              <a:ext cx="2340956" cy="338554"/>
            </a:xfrm>
            <a:prstGeom prst="rect">
              <a:avLst/>
            </a:prstGeom>
            <a:noFill/>
          </p:spPr>
          <p:txBody>
            <a:bodyPr wrap="square" rtlCol="0">
              <a:spAutoFit/>
            </a:bodyPr>
            <a:lstStyle/>
            <a:p>
              <a:r>
                <a:rPr lang="zh-CN" altLang="en-US" sz="1600" b="1" dirty="0" smtClean="0">
                  <a:solidFill>
                    <a:schemeClr val="tx2">
                      <a:lumMod val="75000"/>
                    </a:schemeClr>
                  </a:solidFill>
                  <a:latin typeface="微软雅黑" pitchFamily="34" charset="-122"/>
                  <a:ea typeface="微软雅黑" pitchFamily="34" charset="-122"/>
                </a:rPr>
                <a:t>           专利文献</a:t>
              </a:r>
              <a:endParaRPr lang="zh-CN" altLang="en-US" sz="1600" b="1" dirty="0">
                <a:solidFill>
                  <a:schemeClr val="tx2">
                    <a:lumMod val="75000"/>
                  </a:schemeClr>
                </a:solidFill>
                <a:latin typeface="微软雅黑" pitchFamily="34" charset="-122"/>
                <a:ea typeface="微软雅黑" pitchFamily="34" charset="-122"/>
              </a:endParaRPr>
            </a:p>
          </p:txBody>
        </p:sp>
        <p:grpSp>
          <p:nvGrpSpPr>
            <p:cNvPr id="16" name="组合 19"/>
            <p:cNvGrpSpPr/>
            <p:nvPr/>
          </p:nvGrpSpPr>
          <p:grpSpPr>
            <a:xfrm>
              <a:off x="431540" y="974072"/>
              <a:ext cx="1265453" cy="112513"/>
              <a:chOff x="268709" y="861560"/>
              <a:chExt cx="1265453" cy="112513"/>
            </a:xfrm>
          </p:grpSpPr>
          <p:sp>
            <p:nvSpPr>
              <p:cNvPr id="20" name="椭圆 19"/>
              <p:cNvSpPr/>
              <p:nvPr/>
            </p:nvSpPr>
            <p:spPr>
              <a:xfrm>
                <a:off x="268709" y="861560"/>
                <a:ext cx="112512" cy="11251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499297" y="861560"/>
                <a:ext cx="112512" cy="112512"/>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729885" y="861560"/>
                <a:ext cx="112512" cy="112512"/>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960473"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191061"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1421650" y="861561"/>
                <a:ext cx="112512" cy="112512"/>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直角三角形 34"/>
            <p:cNvSpPr/>
            <p:nvPr/>
          </p:nvSpPr>
          <p:spPr>
            <a:xfrm flipH="1">
              <a:off x="65780" y="331708"/>
              <a:ext cx="292532" cy="292532"/>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直角三角形 35"/>
            <p:cNvSpPr/>
            <p:nvPr/>
          </p:nvSpPr>
          <p:spPr>
            <a:xfrm>
              <a:off x="2535524" y="587426"/>
              <a:ext cx="292532" cy="29253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矩形 1"/>
          <p:cNvSpPr/>
          <p:nvPr/>
        </p:nvSpPr>
        <p:spPr>
          <a:xfrm>
            <a:off x="4211955" y="123190"/>
            <a:ext cx="1706880" cy="701040"/>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lstStyle/>
          <a:p>
            <a:pPr algn="ctr"/>
            <a:r>
              <a:rPr lang="zh-CN" altLang="zh-CN" sz="4000" b="1">
                <a:solidFill>
                  <a:schemeClr val="accent2">
                    <a:lumMod val="75000"/>
                  </a:schemeClr>
                </a:solidFill>
                <a:effectLst/>
              </a:rPr>
              <a:t>说明书</a:t>
            </a:r>
          </a:p>
        </p:txBody>
      </p:sp>
      <p:pic>
        <p:nvPicPr>
          <p:cNvPr id="3" name="图片 2" descr="正文"/>
          <p:cNvPicPr>
            <a:picLocks noChangeAspect="1"/>
          </p:cNvPicPr>
          <p:nvPr/>
        </p:nvPicPr>
        <p:blipFill>
          <a:blip r:embed="rId2"/>
          <a:stretch>
            <a:fillRect/>
          </a:stretch>
        </p:blipFill>
        <p:spPr>
          <a:xfrm>
            <a:off x="323215" y="1131570"/>
            <a:ext cx="2677160" cy="3953510"/>
          </a:xfrm>
          <a:prstGeom prst="rect">
            <a:avLst/>
          </a:prstGeom>
        </p:spPr>
      </p:pic>
      <p:pic>
        <p:nvPicPr>
          <p:cNvPr id="5" name="图片 4" descr="zhengwen2"/>
          <p:cNvPicPr>
            <a:picLocks noChangeAspect="1"/>
          </p:cNvPicPr>
          <p:nvPr/>
        </p:nvPicPr>
        <p:blipFill>
          <a:blip r:embed="rId3"/>
          <a:stretch>
            <a:fillRect/>
          </a:stretch>
        </p:blipFill>
        <p:spPr>
          <a:xfrm>
            <a:off x="6309360" y="1136015"/>
            <a:ext cx="2677160" cy="3886835"/>
          </a:xfrm>
          <a:prstGeom prst="rect">
            <a:avLst/>
          </a:prstGeom>
        </p:spPr>
      </p:pic>
      <p:pic>
        <p:nvPicPr>
          <p:cNvPr id="6" name="图片 5" descr="zhengwen3"/>
          <p:cNvPicPr>
            <a:picLocks noChangeAspect="1"/>
          </p:cNvPicPr>
          <p:nvPr/>
        </p:nvPicPr>
        <p:blipFill>
          <a:blip r:embed="rId4"/>
          <a:stretch>
            <a:fillRect/>
          </a:stretch>
        </p:blipFill>
        <p:spPr>
          <a:xfrm>
            <a:off x="6299835" y="1131570"/>
            <a:ext cx="2696210" cy="3896360"/>
          </a:xfrm>
          <a:prstGeom prst="rect">
            <a:avLst/>
          </a:prstGeom>
        </p:spPr>
      </p:pic>
      <p:pic>
        <p:nvPicPr>
          <p:cNvPr id="7" name="图片 6" descr="zhengwen2"/>
          <p:cNvPicPr>
            <a:picLocks noChangeAspect="1"/>
          </p:cNvPicPr>
          <p:nvPr/>
        </p:nvPicPr>
        <p:blipFill>
          <a:blip r:embed="rId3"/>
          <a:stretch>
            <a:fillRect/>
          </a:stretch>
        </p:blipFill>
        <p:spPr>
          <a:xfrm>
            <a:off x="3275965" y="1131570"/>
            <a:ext cx="2677160" cy="3886835"/>
          </a:xfrm>
          <a:prstGeom prst="rect">
            <a:avLst/>
          </a:prstGeom>
        </p:spPr>
      </p:pic>
      <p:sp>
        <p:nvSpPr>
          <p:cNvPr id="24" name="灯片编号占位符 23"/>
          <p:cNvSpPr>
            <a:spLocks noGrp="1"/>
          </p:cNvSpPr>
          <p:nvPr>
            <p:ph type="sldNum" sz="quarter" idx="12"/>
          </p:nvPr>
        </p:nvSpPr>
        <p:spPr/>
        <p:txBody>
          <a:bodyPr/>
          <a:lstStyle/>
          <a:p>
            <a:fld id="{0C913308-F349-4B6D-A68A-DD1791B4A57B}" type="slidenum">
              <a:rPr lang="zh-CN" altLang="en-US" smtClean="0"/>
              <a:pPr/>
              <a:t>10</a:t>
            </a:fld>
            <a:endParaRPr lang="zh-CN" alt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65780" y="298997"/>
            <a:ext cx="3203838" cy="787588"/>
            <a:chOff x="65780" y="298997"/>
            <a:chExt cx="3203838" cy="787588"/>
          </a:xfrm>
        </p:grpSpPr>
        <p:sp>
          <p:nvSpPr>
            <p:cNvPr id="14" name="TextBox 23"/>
            <p:cNvSpPr txBox="1"/>
            <p:nvPr/>
          </p:nvSpPr>
          <p:spPr>
            <a:xfrm>
              <a:off x="340834" y="298997"/>
              <a:ext cx="2159464" cy="369332"/>
            </a:xfrm>
            <a:prstGeom prst="rect">
              <a:avLst/>
            </a:prstGeom>
            <a:noFill/>
          </p:spPr>
          <p:txBody>
            <a:bodyPr wrap="square" rtlCol="0">
              <a:spAutoFit/>
            </a:bodyPr>
            <a:lstStyle/>
            <a:p>
              <a:r>
                <a:rPr lang="zh-CN" altLang="en-US" b="1" dirty="0" smtClean="0">
                  <a:solidFill>
                    <a:schemeClr val="tx2">
                      <a:lumMod val="50000"/>
                    </a:schemeClr>
                  </a:solidFill>
                  <a:latin typeface="微软雅黑" pitchFamily="34" charset="-122"/>
                  <a:ea typeface="微软雅黑" pitchFamily="34" charset="-122"/>
                </a:rPr>
                <a:t>专利信息浅说</a:t>
              </a:r>
              <a:endParaRPr lang="zh-CN" altLang="en-US" b="1" dirty="0">
                <a:solidFill>
                  <a:schemeClr val="tx2">
                    <a:lumMod val="50000"/>
                  </a:schemeClr>
                </a:solidFill>
                <a:latin typeface="微软雅黑" pitchFamily="34" charset="-122"/>
                <a:ea typeface="微软雅黑" pitchFamily="34" charset="-122"/>
              </a:endParaRPr>
            </a:p>
          </p:txBody>
        </p:sp>
        <p:sp>
          <p:nvSpPr>
            <p:cNvPr id="15" name="TextBox 24"/>
            <p:cNvSpPr txBox="1"/>
            <p:nvPr/>
          </p:nvSpPr>
          <p:spPr>
            <a:xfrm>
              <a:off x="928662" y="571486"/>
              <a:ext cx="2340956" cy="338554"/>
            </a:xfrm>
            <a:prstGeom prst="rect">
              <a:avLst/>
            </a:prstGeom>
            <a:noFill/>
          </p:spPr>
          <p:txBody>
            <a:bodyPr wrap="square" rtlCol="0">
              <a:spAutoFit/>
            </a:bodyPr>
            <a:lstStyle/>
            <a:p>
              <a:r>
                <a:rPr lang="zh-CN" altLang="en-US" sz="1600" b="1" dirty="0" smtClean="0">
                  <a:solidFill>
                    <a:schemeClr val="tx2">
                      <a:lumMod val="75000"/>
                    </a:schemeClr>
                  </a:solidFill>
                  <a:latin typeface="微软雅黑" pitchFamily="34" charset="-122"/>
                  <a:ea typeface="微软雅黑" pitchFamily="34" charset="-122"/>
                </a:rPr>
                <a:t>           专利文献</a:t>
              </a:r>
              <a:endParaRPr lang="zh-CN" altLang="en-US" sz="1600" b="1" dirty="0">
                <a:solidFill>
                  <a:schemeClr val="tx2">
                    <a:lumMod val="75000"/>
                  </a:schemeClr>
                </a:solidFill>
                <a:latin typeface="微软雅黑" pitchFamily="34" charset="-122"/>
                <a:ea typeface="微软雅黑" pitchFamily="34" charset="-122"/>
              </a:endParaRPr>
            </a:p>
          </p:txBody>
        </p:sp>
        <p:grpSp>
          <p:nvGrpSpPr>
            <p:cNvPr id="16" name="组合 19"/>
            <p:cNvGrpSpPr/>
            <p:nvPr/>
          </p:nvGrpSpPr>
          <p:grpSpPr>
            <a:xfrm>
              <a:off x="431540" y="974072"/>
              <a:ext cx="1265453" cy="112513"/>
              <a:chOff x="268709" y="861560"/>
              <a:chExt cx="1265453" cy="112513"/>
            </a:xfrm>
          </p:grpSpPr>
          <p:sp>
            <p:nvSpPr>
              <p:cNvPr id="20" name="椭圆 19"/>
              <p:cNvSpPr/>
              <p:nvPr/>
            </p:nvSpPr>
            <p:spPr>
              <a:xfrm>
                <a:off x="268709" y="861560"/>
                <a:ext cx="112512" cy="11251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499297" y="861560"/>
                <a:ext cx="112512" cy="112512"/>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729885" y="861560"/>
                <a:ext cx="112512" cy="112512"/>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960473"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191061"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1421650" y="861561"/>
                <a:ext cx="112512" cy="112512"/>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直角三角形 34"/>
            <p:cNvSpPr/>
            <p:nvPr/>
          </p:nvSpPr>
          <p:spPr>
            <a:xfrm flipH="1">
              <a:off x="65780" y="331708"/>
              <a:ext cx="292532" cy="292532"/>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直角三角形 35"/>
            <p:cNvSpPr/>
            <p:nvPr/>
          </p:nvSpPr>
          <p:spPr>
            <a:xfrm>
              <a:off x="2535524" y="587426"/>
              <a:ext cx="292532" cy="29253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矩形 1"/>
          <p:cNvSpPr/>
          <p:nvPr/>
        </p:nvSpPr>
        <p:spPr>
          <a:xfrm>
            <a:off x="4643755" y="195580"/>
            <a:ext cx="2722880" cy="701040"/>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lstStyle/>
          <a:p>
            <a:pPr algn="ctr"/>
            <a:r>
              <a:rPr lang="zh-CN" altLang="zh-CN" sz="4000" b="1">
                <a:solidFill>
                  <a:schemeClr val="accent2">
                    <a:lumMod val="75000"/>
                  </a:schemeClr>
                </a:solidFill>
                <a:effectLst/>
              </a:rPr>
              <a:t>权利要求书</a:t>
            </a:r>
          </a:p>
        </p:txBody>
      </p:sp>
      <p:pic>
        <p:nvPicPr>
          <p:cNvPr id="4" name="图片 3" descr="权利要求书"/>
          <p:cNvPicPr>
            <a:picLocks noChangeAspect="1"/>
          </p:cNvPicPr>
          <p:nvPr/>
        </p:nvPicPr>
        <p:blipFill>
          <a:blip r:embed="rId2"/>
          <a:stretch>
            <a:fillRect/>
          </a:stretch>
        </p:blipFill>
        <p:spPr>
          <a:xfrm>
            <a:off x="4716145" y="987425"/>
            <a:ext cx="2667635" cy="3867785"/>
          </a:xfrm>
          <a:prstGeom prst="rect">
            <a:avLst/>
          </a:prstGeom>
        </p:spPr>
      </p:pic>
      <p:sp>
        <p:nvSpPr>
          <p:cNvPr id="24" name="灯片编号占位符 23"/>
          <p:cNvSpPr>
            <a:spLocks noGrp="1"/>
          </p:cNvSpPr>
          <p:nvPr>
            <p:ph type="sldNum" sz="quarter" idx="12"/>
          </p:nvPr>
        </p:nvSpPr>
        <p:spPr/>
        <p:txBody>
          <a:bodyPr/>
          <a:lstStyle/>
          <a:p>
            <a:fld id="{0C913308-F349-4B6D-A68A-DD1791B4A57B}" type="slidenum">
              <a:rPr lang="zh-CN" altLang="en-US" smtClean="0"/>
              <a:pPr/>
              <a:t>11</a:t>
            </a:fld>
            <a:endParaRPr lang="zh-CN" alt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65780" y="298997"/>
            <a:ext cx="3203838" cy="787588"/>
            <a:chOff x="65780" y="298997"/>
            <a:chExt cx="3203838" cy="787588"/>
          </a:xfrm>
        </p:grpSpPr>
        <p:sp>
          <p:nvSpPr>
            <p:cNvPr id="14" name="TextBox 23"/>
            <p:cNvSpPr txBox="1"/>
            <p:nvPr/>
          </p:nvSpPr>
          <p:spPr>
            <a:xfrm>
              <a:off x="340834" y="298997"/>
              <a:ext cx="2159464" cy="369332"/>
            </a:xfrm>
            <a:prstGeom prst="rect">
              <a:avLst/>
            </a:prstGeom>
            <a:noFill/>
          </p:spPr>
          <p:txBody>
            <a:bodyPr wrap="square" rtlCol="0">
              <a:spAutoFit/>
            </a:bodyPr>
            <a:lstStyle/>
            <a:p>
              <a:r>
                <a:rPr lang="zh-CN" altLang="en-US" b="1" dirty="0" smtClean="0">
                  <a:solidFill>
                    <a:schemeClr val="tx2">
                      <a:lumMod val="50000"/>
                    </a:schemeClr>
                  </a:solidFill>
                  <a:latin typeface="微软雅黑" pitchFamily="34" charset="-122"/>
                  <a:ea typeface="微软雅黑" pitchFamily="34" charset="-122"/>
                </a:rPr>
                <a:t>专利信息浅说</a:t>
              </a:r>
              <a:endParaRPr lang="zh-CN" altLang="en-US" b="1" dirty="0">
                <a:solidFill>
                  <a:schemeClr val="tx2">
                    <a:lumMod val="50000"/>
                  </a:schemeClr>
                </a:solidFill>
                <a:latin typeface="微软雅黑" pitchFamily="34" charset="-122"/>
                <a:ea typeface="微软雅黑" pitchFamily="34" charset="-122"/>
              </a:endParaRPr>
            </a:p>
          </p:txBody>
        </p:sp>
        <p:sp>
          <p:nvSpPr>
            <p:cNvPr id="15" name="TextBox 24"/>
            <p:cNvSpPr txBox="1"/>
            <p:nvPr/>
          </p:nvSpPr>
          <p:spPr>
            <a:xfrm>
              <a:off x="928662" y="571486"/>
              <a:ext cx="2340956" cy="338554"/>
            </a:xfrm>
            <a:prstGeom prst="rect">
              <a:avLst/>
            </a:prstGeom>
            <a:noFill/>
          </p:spPr>
          <p:txBody>
            <a:bodyPr wrap="square" rtlCol="0">
              <a:spAutoFit/>
            </a:bodyPr>
            <a:lstStyle/>
            <a:p>
              <a:r>
                <a:rPr lang="zh-CN" altLang="en-US" sz="1600" b="1" dirty="0" smtClean="0">
                  <a:solidFill>
                    <a:schemeClr val="tx2">
                      <a:lumMod val="75000"/>
                    </a:schemeClr>
                  </a:solidFill>
                  <a:latin typeface="微软雅黑" pitchFamily="34" charset="-122"/>
                  <a:ea typeface="微软雅黑" pitchFamily="34" charset="-122"/>
                </a:rPr>
                <a:t>           专利文献</a:t>
              </a:r>
              <a:endParaRPr lang="zh-CN" altLang="en-US" sz="1600" b="1" dirty="0">
                <a:solidFill>
                  <a:schemeClr val="tx2">
                    <a:lumMod val="75000"/>
                  </a:schemeClr>
                </a:solidFill>
                <a:latin typeface="微软雅黑" pitchFamily="34" charset="-122"/>
                <a:ea typeface="微软雅黑" pitchFamily="34" charset="-122"/>
              </a:endParaRPr>
            </a:p>
          </p:txBody>
        </p:sp>
        <p:grpSp>
          <p:nvGrpSpPr>
            <p:cNvPr id="16" name="组合 19"/>
            <p:cNvGrpSpPr/>
            <p:nvPr/>
          </p:nvGrpSpPr>
          <p:grpSpPr>
            <a:xfrm>
              <a:off x="431540" y="974072"/>
              <a:ext cx="1265453" cy="112513"/>
              <a:chOff x="268709" y="861560"/>
              <a:chExt cx="1265453" cy="112513"/>
            </a:xfrm>
          </p:grpSpPr>
          <p:sp>
            <p:nvSpPr>
              <p:cNvPr id="20" name="椭圆 19"/>
              <p:cNvSpPr/>
              <p:nvPr/>
            </p:nvSpPr>
            <p:spPr>
              <a:xfrm>
                <a:off x="268709" y="861560"/>
                <a:ext cx="112512" cy="11251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499297" y="861560"/>
                <a:ext cx="112512" cy="112512"/>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729885" y="861560"/>
                <a:ext cx="112512" cy="112512"/>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960473"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191061"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1421650" y="861561"/>
                <a:ext cx="112512" cy="112512"/>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直角三角形 34"/>
            <p:cNvSpPr/>
            <p:nvPr/>
          </p:nvSpPr>
          <p:spPr>
            <a:xfrm flipH="1">
              <a:off x="65780" y="331708"/>
              <a:ext cx="292532" cy="292532"/>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直角三角形 35"/>
            <p:cNvSpPr/>
            <p:nvPr/>
          </p:nvSpPr>
          <p:spPr>
            <a:xfrm>
              <a:off x="2535524" y="587426"/>
              <a:ext cx="292532" cy="29253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矩形 1"/>
          <p:cNvSpPr/>
          <p:nvPr/>
        </p:nvSpPr>
        <p:spPr>
          <a:xfrm>
            <a:off x="4615498" y="339725"/>
            <a:ext cx="1543685" cy="706755"/>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lstStyle/>
          <a:p>
            <a:pPr algn="ctr"/>
            <a:r>
              <a:rPr lang="zh-CN" altLang="zh-CN" sz="4000" b="1">
                <a:solidFill>
                  <a:schemeClr val="accent2">
                    <a:lumMod val="75000"/>
                  </a:schemeClr>
                </a:solidFill>
                <a:effectLst/>
              </a:rPr>
              <a:t>附   图</a:t>
            </a:r>
          </a:p>
        </p:txBody>
      </p:sp>
      <p:pic>
        <p:nvPicPr>
          <p:cNvPr id="3" name="图片 2" descr="futu"/>
          <p:cNvPicPr>
            <a:picLocks noChangeAspect="1"/>
          </p:cNvPicPr>
          <p:nvPr/>
        </p:nvPicPr>
        <p:blipFill>
          <a:blip r:embed="rId2"/>
          <a:stretch>
            <a:fillRect/>
          </a:stretch>
        </p:blipFill>
        <p:spPr>
          <a:xfrm>
            <a:off x="107315" y="1347470"/>
            <a:ext cx="1734185" cy="2483485"/>
          </a:xfrm>
          <a:prstGeom prst="rect">
            <a:avLst/>
          </a:prstGeom>
        </p:spPr>
      </p:pic>
      <p:pic>
        <p:nvPicPr>
          <p:cNvPr id="10" name="图片 9" descr="futu2"/>
          <p:cNvPicPr>
            <a:picLocks noChangeAspect="1"/>
          </p:cNvPicPr>
          <p:nvPr/>
        </p:nvPicPr>
        <p:blipFill>
          <a:blip r:embed="rId3"/>
          <a:stretch>
            <a:fillRect/>
          </a:stretch>
        </p:blipFill>
        <p:spPr>
          <a:xfrm>
            <a:off x="1763395" y="2211705"/>
            <a:ext cx="1757045" cy="2639695"/>
          </a:xfrm>
          <a:prstGeom prst="rect">
            <a:avLst/>
          </a:prstGeom>
        </p:spPr>
      </p:pic>
      <p:pic>
        <p:nvPicPr>
          <p:cNvPr id="11" name="图片 10" descr="futu3"/>
          <p:cNvPicPr>
            <a:picLocks noChangeAspect="1"/>
          </p:cNvPicPr>
          <p:nvPr/>
        </p:nvPicPr>
        <p:blipFill>
          <a:blip r:embed="rId4"/>
          <a:stretch>
            <a:fillRect/>
          </a:stretch>
        </p:blipFill>
        <p:spPr>
          <a:xfrm>
            <a:off x="3204210" y="1090295"/>
            <a:ext cx="1693545" cy="2588260"/>
          </a:xfrm>
          <a:prstGeom prst="rect">
            <a:avLst/>
          </a:prstGeom>
        </p:spPr>
      </p:pic>
      <p:pic>
        <p:nvPicPr>
          <p:cNvPr id="12" name="图片 11" descr="futu4"/>
          <p:cNvPicPr>
            <a:picLocks noChangeAspect="1"/>
          </p:cNvPicPr>
          <p:nvPr/>
        </p:nvPicPr>
        <p:blipFill>
          <a:blip r:embed="rId5"/>
          <a:stretch>
            <a:fillRect/>
          </a:stretch>
        </p:blipFill>
        <p:spPr>
          <a:xfrm>
            <a:off x="4643755" y="2571750"/>
            <a:ext cx="1641475" cy="2409190"/>
          </a:xfrm>
          <a:prstGeom prst="rect">
            <a:avLst/>
          </a:prstGeom>
        </p:spPr>
      </p:pic>
      <p:pic>
        <p:nvPicPr>
          <p:cNvPr id="13" name="图片 12" descr="futu5"/>
          <p:cNvPicPr>
            <a:picLocks noChangeAspect="1"/>
          </p:cNvPicPr>
          <p:nvPr/>
        </p:nvPicPr>
        <p:blipFill>
          <a:blip r:embed="rId6"/>
          <a:stretch>
            <a:fillRect/>
          </a:stretch>
        </p:blipFill>
        <p:spPr>
          <a:xfrm>
            <a:off x="6156325" y="987425"/>
            <a:ext cx="1645920" cy="2520315"/>
          </a:xfrm>
          <a:prstGeom prst="rect">
            <a:avLst/>
          </a:prstGeom>
        </p:spPr>
      </p:pic>
      <p:pic>
        <p:nvPicPr>
          <p:cNvPr id="24" name="图片 23" descr="futu6."/>
          <p:cNvPicPr>
            <a:picLocks noChangeAspect="1"/>
          </p:cNvPicPr>
          <p:nvPr/>
        </p:nvPicPr>
        <p:blipFill>
          <a:blip r:embed="rId7"/>
          <a:stretch>
            <a:fillRect/>
          </a:stretch>
        </p:blipFill>
        <p:spPr>
          <a:xfrm>
            <a:off x="7215206" y="2357436"/>
            <a:ext cx="1691005" cy="2494915"/>
          </a:xfrm>
          <a:prstGeom prst="rect">
            <a:avLst/>
          </a:prstGeom>
        </p:spPr>
      </p:pic>
      <p:sp>
        <p:nvSpPr>
          <p:cNvPr id="25" name="灯片编号占位符 24"/>
          <p:cNvSpPr>
            <a:spLocks noGrp="1"/>
          </p:cNvSpPr>
          <p:nvPr>
            <p:ph type="sldNum" sz="quarter" idx="12"/>
          </p:nvPr>
        </p:nvSpPr>
        <p:spPr/>
        <p:txBody>
          <a:bodyPr/>
          <a:lstStyle/>
          <a:p>
            <a:fld id="{0C913308-F349-4B6D-A68A-DD1791B4A57B}" type="slidenum">
              <a:rPr lang="zh-CN" altLang="en-US" b="1" smtClean="0"/>
              <a:pPr/>
              <a:t>12</a:t>
            </a:fld>
            <a:endParaRPr lang="zh-CN" altLang="en-US"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646135" y="998054"/>
            <a:ext cx="3872788" cy="3238500"/>
          </a:xfrm>
          <a:prstGeom prst="rect">
            <a:avLst/>
          </a:prstGeom>
          <a:noFill/>
        </p:spPr>
        <p:txBody>
          <a:bodyPr wrap="square" lIns="68580" tIns="34290" rIns="68580" bIns="34290" rtlCol="0">
            <a:spAutoFit/>
          </a:bodyPr>
          <a:lstStyle/>
          <a:p>
            <a:pPr>
              <a:lnSpc>
                <a:spcPct val="130000"/>
              </a:lnSpc>
            </a:pPr>
            <a:r>
              <a:rPr lang="zh-CN" altLang="en-US" sz="2000" b="1" dirty="0">
                <a:solidFill>
                  <a:srgbClr val="E7E6E6">
                    <a:lumMod val="50000"/>
                  </a:srgbClr>
                </a:solidFill>
                <a:latin typeface="微软雅黑" pitchFamily="34" charset="-122"/>
                <a:ea typeface="微软雅黑" pitchFamily="34" charset="-122"/>
              </a:rPr>
              <a:t>通常把具有共同优先权的，在不同国家或国际专利组织多次申请、多次公布或批准的内容相同或基本相同的一组专利文献称作</a:t>
            </a:r>
            <a:r>
              <a:rPr lang="zh-CN" altLang="en-US" sz="2000" b="1" dirty="0">
                <a:solidFill>
                  <a:srgbClr val="FF0000"/>
                </a:solidFill>
                <a:latin typeface="微软雅黑" pitchFamily="34" charset="-122"/>
                <a:ea typeface="微软雅黑" pitchFamily="34" charset="-122"/>
              </a:rPr>
              <a:t>专利族。</a:t>
            </a:r>
          </a:p>
          <a:p>
            <a:pPr>
              <a:lnSpc>
                <a:spcPct val="130000"/>
              </a:lnSpc>
            </a:pPr>
            <a:r>
              <a:rPr lang="zh-CN" altLang="en-US" sz="2000" b="1" dirty="0">
                <a:solidFill>
                  <a:srgbClr val="E7E6E6">
                    <a:lumMod val="50000"/>
                  </a:srgbClr>
                </a:solidFill>
                <a:latin typeface="微软雅黑" pitchFamily="34" charset="-122"/>
                <a:ea typeface="微软雅黑" pitchFamily="34" charset="-122"/>
              </a:rPr>
              <a:t>将专利族中的每件专利文献称作专利族成员。在习惯上把专利族成员简称为</a:t>
            </a:r>
            <a:r>
              <a:rPr lang="zh-CN" altLang="en-US" sz="2000" b="1" dirty="0">
                <a:solidFill>
                  <a:srgbClr val="FF0000"/>
                </a:solidFill>
                <a:latin typeface="微软雅黑" pitchFamily="34" charset="-122"/>
                <a:ea typeface="微软雅黑" pitchFamily="34" charset="-122"/>
              </a:rPr>
              <a:t>同族专利。</a:t>
            </a:r>
          </a:p>
        </p:txBody>
      </p:sp>
      <p:sp>
        <p:nvSpPr>
          <p:cNvPr id="4" name="文本框 3"/>
          <p:cNvSpPr txBox="1"/>
          <p:nvPr/>
        </p:nvSpPr>
        <p:spPr>
          <a:xfrm>
            <a:off x="4646135" y="397755"/>
            <a:ext cx="3661185" cy="508635"/>
          </a:xfrm>
          <a:prstGeom prst="rect">
            <a:avLst/>
          </a:prstGeom>
          <a:noFill/>
        </p:spPr>
        <p:txBody>
          <a:bodyPr wrap="square" lIns="68580" tIns="34290" rIns="68580" bIns="34290" rtlCol="0">
            <a:spAutoFit/>
          </a:bodyPr>
          <a:lstStyle/>
          <a:p>
            <a:pPr algn="ctr"/>
            <a:r>
              <a:rPr lang="zh-CN" altLang="en-US" sz="2700" b="1" dirty="0">
                <a:solidFill>
                  <a:srgbClr val="E7E6E6">
                    <a:lumMod val="50000"/>
                  </a:srgbClr>
                </a:solidFill>
                <a:latin typeface="微软雅黑" pitchFamily="34" charset="-122"/>
                <a:ea typeface="微软雅黑" pitchFamily="34" charset="-122"/>
              </a:rPr>
              <a:t>专利族与同族专利</a:t>
            </a:r>
          </a:p>
        </p:txBody>
      </p:sp>
      <p:pic>
        <p:nvPicPr>
          <p:cNvPr id="12" name="图片 11"/>
          <p:cNvPicPr>
            <a:picLocks noChangeAspect="1"/>
          </p:cNvPicPr>
          <p:nvPr/>
        </p:nvPicPr>
        <p:blipFill rotWithShape="1">
          <a:blip r:embed="rId2" cstate="print">
            <a:extLst>
              <a:ext uri="{28A0092B-C50C-407E-A947-70E740481C1C}">
                <a14:useLocalDpi xmlns:a14="http://schemas.microsoft.com/office/drawing/2010/main" val="0"/>
              </a:ext>
            </a:extLst>
          </a:blip>
          <a:srcRect b="10774"/>
          <a:stretch>
            <a:fillRect/>
          </a:stretch>
        </p:blipFill>
        <p:spPr>
          <a:xfrm flipH="1">
            <a:off x="628015" y="1276350"/>
            <a:ext cx="4856480" cy="3867785"/>
          </a:xfrm>
          <a:prstGeom prst="rect">
            <a:avLst/>
          </a:prstGeom>
        </p:spPr>
      </p:pic>
      <p:sp>
        <p:nvSpPr>
          <p:cNvPr id="23" name="Freeform 53"/>
          <p:cNvSpPr>
            <a:spLocks noEditPoints="1"/>
          </p:cNvSpPr>
          <p:nvPr/>
        </p:nvSpPr>
        <p:spPr bwMode="auto">
          <a:xfrm>
            <a:off x="4963543" y="4200724"/>
            <a:ext cx="250011" cy="389909"/>
          </a:xfrm>
          <a:custGeom>
            <a:avLst/>
            <a:gdLst>
              <a:gd name="T0" fmla="*/ 144 w 155"/>
              <a:gd name="T1" fmla="*/ 56 h 242"/>
              <a:gd name="T2" fmla="*/ 57 w 155"/>
              <a:gd name="T3" fmla="*/ 12 h 242"/>
              <a:gd name="T4" fmla="*/ 12 w 155"/>
              <a:gd name="T5" fmla="*/ 99 h 242"/>
              <a:gd name="T6" fmla="*/ 86 w 155"/>
              <a:gd name="T7" fmla="*/ 147 h 242"/>
              <a:gd name="T8" fmla="*/ 113 w 155"/>
              <a:gd name="T9" fmla="*/ 231 h 242"/>
              <a:gd name="T10" fmla="*/ 131 w 155"/>
              <a:gd name="T11" fmla="*/ 240 h 242"/>
              <a:gd name="T12" fmla="*/ 140 w 155"/>
              <a:gd name="T13" fmla="*/ 222 h 242"/>
              <a:gd name="T14" fmla="*/ 112 w 155"/>
              <a:gd name="T15" fmla="*/ 138 h 242"/>
              <a:gd name="T16" fmla="*/ 144 w 155"/>
              <a:gd name="T17" fmla="*/ 56 h 242"/>
              <a:gd name="T18" fmla="*/ 92 w 155"/>
              <a:gd name="T19" fmla="*/ 120 h 242"/>
              <a:gd name="T20" fmla="*/ 36 w 155"/>
              <a:gd name="T21" fmla="*/ 91 h 242"/>
              <a:gd name="T22" fmla="*/ 64 w 155"/>
              <a:gd name="T23" fmla="*/ 36 h 242"/>
              <a:gd name="T24" fmla="*/ 120 w 155"/>
              <a:gd name="T25" fmla="*/ 64 h 242"/>
              <a:gd name="T26" fmla="*/ 92 w 155"/>
              <a:gd name="T27" fmla="*/ 12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5" h="242">
                <a:moveTo>
                  <a:pt x="144" y="56"/>
                </a:moveTo>
                <a:cubicBezTo>
                  <a:pt x="132" y="20"/>
                  <a:pt x="93" y="0"/>
                  <a:pt x="57" y="12"/>
                </a:cubicBezTo>
                <a:cubicBezTo>
                  <a:pt x="20" y="23"/>
                  <a:pt x="0" y="63"/>
                  <a:pt x="12" y="99"/>
                </a:cubicBezTo>
                <a:cubicBezTo>
                  <a:pt x="22" y="131"/>
                  <a:pt x="54" y="150"/>
                  <a:pt x="86" y="147"/>
                </a:cubicBezTo>
                <a:cubicBezTo>
                  <a:pt x="113" y="231"/>
                  <a:pt x="113" y="231"/>
                  <a:pt x="113" y="231"/>
                </a:cubicBezTo>
                <a:cubicBezTo>
                  <a:pt x="116" y="238"/>
                  <a:pt x="124" y="242"/>
                  <a:pt x="131" y="240"/>
                </a:cubicBezTo>
                <a:cubicBezTo>
                  <a:pt x="138" y="237"/>
                  <a:pt x="142" y="229"/>
                  <a:pt x="140" y="222"/>
                </a:cubicBezTo>
                <a:cubicBezTo>
                  <a:pt x="112" y="138"/>
                  <a:pt x="112" y="138"/>
                  <a:pt x="112" y="138"/>
                </a:cubicBezTo>
                <a:cubicBezTo>
                  <a:pt x="141" y="122"/>
                  <a:pt x="155" y="88"/>
                  <a:pt x="144" y="56"/>
                </a:cubicBezTo>
                <a:close/>
                <a:moveTo>
                  <a:pt x="92" y="120"/>
                </a:moveTo>
                <a:cubicBezTo>
                  <a:pt x="69" y="127"/>
                  <a:pt x="44" y="114"/>
                  <a:pt x="36" y="91"/>
                </a:cubicBezTo>
                <a:cubicBezTo>
                  <a:pt x="29" y="68"/>
                  <a:pt x="41" y="43"/>
                  <a:pt x="64" y="36"/>
                </a:cubicBezTo>
                <a:cubicBezTo>
                  <a:pt x="88" y="28"/>
                  <a:pt x="113" y="41"/>
                  <a:pt x="120" y="64"/>
                </a:cubicBezTo>
                <a:cubicBezTo>
                  <a:pt x="128" y="87"/>
                  <a:pt x="115" y="112"/>
                  <a:pt x="92" y="120"/>
                </a:cubicBezTo>
                <a:close/>
              </a:path>
            </a:pathLst>
          </a:custGeom>
          <a:solidFill>
            <a:schemeClr val="bg1"/>
          </a:solidFill>
          <a:ln>
            <a:noFill/>
          </a:ln>
        </p:spPr>
        <p:txBody>
          <a:bodyPr vert="horz" wrap="square" lIns="68580" tIns="34290" rIns="68580" bIns="34290" numCol="1" anchor="t" anchorCtr="0" compatLnSpc="1"/>
          <a:lstStyle/>
          <a:p>
            <a:endParaRPr lang="zh-CN" altLang="en-US"/>
          </a:p>
        </p:txBody>
      </p:sp>
      <p:grpSp>
        <p:nvGrpSpPr>
          <p:cNvPr id="2" name="组合 1"/>
          <p:cNvGrpSpPr/>
          <p:nvPr/>
        </p:nvGrpSpPr>
        <p:grpSpPr>
          <a:xfrm>
            <a:off x="65780" y="298997"/>
            <a:ext cx="3203838" cy="787588"/>
            <a:chOff x="65780" y="298997"/>
            <a:chExt cx="3203838" cy="787588"/>
          </a:xfrm>
        </p:grpSpPr>
        <p:sp>
          <p:nvSpPr>
            <p:cNvPr id="15" name="TextBox 2"/>
            <p:cNvSpPr txBox="1"/>
            <p:nvPr/>
          </p:nvSpPr>
          <p:spPr>
            <a:xfrm>
              <a:off x="340834" y="298997"/>
              <a:ext cx="2159464" cy="369332"/>
            </a:xfrm>
            <a:prstGeom prst="rect">
              <a:avLst/>
            </a:prstGeom>
            <a:noFill/>
          </p:spPr>
          <p:txBody>
            <a:bodyPr wrap="square" rtlCol="0">
              <a:spAutoFit/>
            </a:bodyPr>
            <a:lstStyle/>
            <a:p>
              <a:r>
                <a:rPr lang="zh-CN" altLang="en-US" b="1" dirty="0" smtClean="0">
                  <a:solidFill>
                    <a:schemeClr val="tx2">
                      <a:lumMod val="50000"/>
                    </a:schemeClr>
                  </a:solidFill>
                  <a:latin typeface="微软雅黑" pitchFamily="34" charset="-122"/>
                  <a:ea typeface="微软雅黑" pitchFamily="34" charset="-122"/>
                </a:rPr>
                <a:t>专利信息浅说</a:t>
              </a:r>
              <a:endParaRPr lang="zh-CN" altLang="en-US" b="1" dirty="0">
                <a:solidFill>
                  <a:schemeClr val="tx2">
                    <a:lumMod val="50000"/>
                  </a:schemeClr>
                </a:solidFill>
                <a:latin typeface="微软雅黑" pitchFamily="34" charset="-122"/>
                <a:ea typeface="微软雅黑" pitchFamily="34" charset="-122"/>
              </a:endParaRPr>
            </a:p>
          </p:txBody>
        </p:sp>
        <p:sp>
          <p:nvSpPr>
            <p:cNvPr id="16" name="TextBox 3"/>
            <p:cNvSpPr txBox="1"/>
            <p:nvPr/>
          </p:nvSpPr>
          <p:spPr>
            <a:xfrm>
              <a:off x="928662" y="571486"/>
              <a:ext cx="2340956" cy="338554"/>
            </a:xfrm>
            <a:prstGeom prst="rect">
              <a:avLst/>
            </a:prstGeom>
            <a:noFill/>
          </p:spPr>
          <p:txBody>
            <a:bodyPr wrap="square" rtlCol="0">
              <a:spAutoFit/>
            </a:bodyPr>
            <a:lstStyle/>
            <a:p>
              <a:r>
                <a:rPr lang="zh-CN" altLang="en-US" sz="1600" b="1" dirty="0" smtClean="0">
                  <a:solidFill>
                    <a:schemeClr val="tx2">
                      <a:lumMod val="75000"/>
                    </a:schemeClr>
                  </a:solidFill>
                  <a:latin typeface="微软雅黑" pitchFamily="34" charset="-122"/>
                  <a:ea typeface="微软雅黑" pitchFamily="34" charset="-122"/>
                </a:rPr>
                <a:t>           专利文献</a:t>
              </a:r>
              <a:endParaRPr lang="zh-CN" altLang="en-US" sz="1600" b="1" dirty="0">
                <a:solidFill>
                  <a:schemeClr val="tx2">
                    <a:lumMod val="75000"/>
                  </a:schemeClr>
                </a:solidFill>
                <a:latin typeface="微软雅黑" pitchFamily="34" charset="-122"/>
                <a:ea typeface="微软雅黑" pitchFamily="34" charset="-122"/>
              </a:endParaRPr>
            </a:p>
          </p:txBody>
        </p:sp>
        <p:grpSp>
          <p:nvGrpSpPr>
            <p:cNvPr id="17" name="组合 19"/>
            <p:cNvGrpSpPr/>
            <p:nvPr/>
          </p:nvGrpSpPr>
          <p:grpSpPr>
            <a:xfrm>
              <a:off x="431540" y="974072"/>
              <a:ext cx="1265453" cy="112513"/>
              <a:chOff x="268709" y="861560"/>
              <a:chExt cx="1265453" cy="112513"/>
            </a:xfrm>
          </p:grpSpPr>
          <p:sp>
            <p:nvSpPr>
              <p:cNvPr id="18" name="椭圆 17"/>
              <p:cNvSpPr/>
              <p:nvPr/>
            </p:nvSpPr>
            <p:spPr>
              <a:xfrm>
                <a:off x="268709" y="861560"/>
                <a:ext cx="112512" cy="11251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499297" y="861560"/>
                <a:ext cx="112512" cy="112512"/>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729885" y="861560"/>
                <a:ext cx="112512" cy="112512"/>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960473"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1191061"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421650" y="861561"/>
                <a:ext cx="112512" cy="112512"/>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直角三角形 26"/>
            <p:cNvSpPr/>
            <p:nvPr/>
          </p:nvSpPr>
          <p:spPr>
            <a:xfrm flipH="1">
              <a:off x="65780" y="331708"/>
              <a:ext cx="292532" cy="292532"/>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直角三角形 27"/>
            <p:cNvSpPr/>
            <p:nvPr/>
          </p:nvSpPr>
          <p:spPr>
            <a:xfrm>
              <a:off x="2535524" y="587426"/>
              <a:ext cx="292532" cy="29253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灯片编号占位符 20"/>
          <p:cNvSpPr>
            <a:spLocks noGrp="1"/>
          </p:cNvSpPr>
          <p:nvPr>
            <p:ph type="sldNum" sz="quarter" idx="12"/>
          </p:nvPr>
        </p:nvSpPr>
        <p:spPr/>
        <p:txBody>
          <a:bodyPr/>
          <a:lstStyle/>
          <a:p>
            <a:fld id="{0C913308-F349-4B6D-A68A-DD1791B4A57B}" type="slidenum">
              <a:rPr lang="zh-CN" altLang="en-US" smtClean="0"/>
              <a:pPr/>
              <a:t>13</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5780" y="298997"/>
            <a:ext cx="3203838" cy="787588"/>
            <a:chOff x="65780" y="298997"/>
            <a:chExt cx="3203838" cy="787588"/>
          </a:xfrm>
        </p:grpSpPr>
        <p:sp>
          <p:nvSpPr>
            <p:cNvPr id="15" name="TextBox 2"/>
            <p:cNvSpPr txBox="1"/>
            <p:nvPr/>
          </p:nvSpPr>
          <p:spPr>
            <a:xfrm>
              <a:off x="340834" y="298997"/>
              <a:ext cx="2159464" cy="369332"/>
            </a:xfrm>
            <a:prstGeom prst="rect">
              <a:avLst/>
            </a:prstGeom>
            <a:noFill/>
          </p:spPr>
          <p:txBody>
            <a:bodyPr wrap="square" rtlCol="0">
              <a:spAutoFit/>
            </a:bodyPr>
            <a:lstStyle/>
            <a:p>
              <a:r>
                <a:rPr lang="zh-CN" altLang="en-US" b="1" dirty="0" smtClean="0">
                  <a:solidFill>
                    <a:schemeClr val="tx2">
                      <a:lumMod val="50000"/>
                    </a:schemeClr>
                  </a:solidFill>
                  <a:latin typeface="微软雅黑" pitchFamily="34" charset="-122"/>
                  <a:ea typeface="微软雅黑" pitchFamily="34" charset="-122"/>
                </a:rPr>
                <a:t>专利信息浅说</a:t>
              </a:r>
              <a:endParaRPr lang="zh-CN" altLang="en-US" b="1" dirty="0">
                <a:solidFill>
                  <a:schemeClr val="tx2">
                    <a:lumMod val="50000"/>
                  </a:schemeClr>
                </a:solidFill>
                <a:latin typeface="微软雅黑" pitchFamily="34" charset="-122"/>
                <a:ea typeface="微软雅黑" pitchFamily="34" charset="-122"/>
              </a:endParaRPr>
            </a:p>
          </p:txBody>
        </p:sp>
        <p:sp>
          <p:nvSpPr>
            <p:cNvPr id="16" name="TextBox 3"/>
            <p:cNvSpPr txBox="1"/>
            <p:nvPr/>
          </p:nvSpPr>
          <p:spPr>
            <a:xfrm>
              <a:off x="928662" y="571486"/>
              <a:ext cx="2340956" cy="338554"/>
            </a:xfrm>
            <a:prstGeom prst="rect">
              <a:avLst/>
            </a:prstGeom>
            <a:noFill/>
          </p:spPr>
          <p:txBody>
            <a:bodyPr wrap="square" rtlCol="0">
              <a:spAutoFit/>
            </a:bodyPr>
            <a:lstStyle/>
            <a:p>
              <a:r>
                <a:rPr lang="zh-CN" altLang="en-US" sz="1600" b="1" dirty="0" smtClean="0">
                  <a:solidFill>
                    <a:schemeClr val="tx2">
                      <a:lumMod val="75000"/>
                    </a:schemeClr>
                  </a:solidFill>
                  <a:latin typeface="微软雅黑" pitchFamily="34" charset="-122"/>
                  <a:ea typeface="微软雅黑" pitchFamily="34" charset="-122"/>
                </a:rPr>
                <a:t>           专利文献</a:t>
              </a:r>
              <a:endParaRPr lang="zh-CN" altLang="en-US" sz="1600" b="1" dirty="0">
                <a:solidFill>
                  <a:schemeClr val="tx2">
                    <a:lumMod val="75000"/>
                  </a:schemeClr>
                </a:solidFill>
                <a:latin typeface="微软雅黑" pitchFamily="34" charset="-122"/>
                <a:ea typeface="微软雅黑" pitchFamily="34" charset="-122"/>
              </a:endParaRPr>
            </a:p>
          </p:txBody>
        </p:sp>
        <p:grpSp>
          <p:nvGrpSpPr>
            <p:cNvPr id="17" name="组合 19"/>
            <p:cNvGrpSpPr/>
            <p:nvPr/>
          </p:nvGrpSpPr>
          <p:grpSpPr>
            <a:xfrm>
              <a:off x="431540" y="974072"/>
              <a:ext cx="1265453" cy="112513"/>
              <a:chOff x="268709" y="861560"/>
              <a:chExt cx="1265453" cy="112513"/>
            </a:xfrm>
          </p:grpSpPr>
          <p:sp>
            <p:nvSpPr>
              <p:cNvPr id="18" name="椭圆 17"/>
              <p:cNvSpPr/>
              <p:nvPr/>
            </p:nvSpPr>
            <p:spPr>
              <a:xfrm>
                <a:off x="268709" y="861560"/>
                <a:ext cx="112512" cy="11251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499297" y="861560"/>
                <a:ext cx="112512" cy="112512"/>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729885" y="861560"/>
                <a:ext cx="112512" cy="112512"/>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960473"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1191061"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421650" y="861561"/>
                <a:ext cx="112512" cy="112512"/>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直角三角形 26"/>
            <p:cNvSpPr/>
            <p:nvPr/>
          </p:nvSpPr>
          <p:spPr>
            <a:xfrm flipH="1">
              <a:off x="65780" y="331708"/>
              <a:ext cx="292532" cy="292532"/>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直角三角形 27"/>
            <p:cNvSpPr/>
            <p:nvPr/>
          </p:nvSpPr>
          <p:spPr>
            <a:xfrm>
              <a:off x="2535524" y="587426"/>
              <a:ext cx="292532" cy="29253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8439" name="Picture 20" descr="99"/>
          <p:cNvPicPr>
            <a:picLocks noChangeAspect="1"/>
          </p:cNvPicPr>
          <p:nvPr/>
        </p:nvPicPr>
        <p:blipFill>
          <a:blip r:embed="rId2" cstate="print"/>
          <a:stretch>
            <a:fillRect/>
          </a:stretch>
        </p:blipFill>
        <p:spPr>
          <a:xfrm>
            <a:off x="3059430" y="51435"/>
            <a:ext cx="1369695" cy="1924050"/>
          </a:xfrm>
          <a:prstGeom prst="rect">
            <a:avLst/>
          </a:prstGeom>
          <a:noFill/>
          <a:ln w="9525">
            <a:noFill/>
            <a:miter/>
          </a:ln>
        </p:spPr>
      </p:pic>
      <p:sp>
        <p:nvSpPr>
          <p:cNvPr id="18438" name="AutoShape 20"/>
          <p:cNvSpPr/>
          <p:nvPr/>
        </p:nvSpPr>
        <p:spPr>
          <a:xfrm>
            <a:off x="4356100" y="340360"/>
            <a:ext cx="4176395" cy="1383665"/>
          </a:xfrm>
          <a:prstGeom prst="roundRect">
            <a:avLst>
              <a:gd name="adj" fmla="val 2644"/>
            </a:avLst>
          </a:prstGeom>
          <a:gradFill rotWithShape="1">
            <a:gsLst>
              <a:gs pos="0">
                <a:srgbClr val="F2F2F2"/>
              </a:gs>
              <a:gs pos="100000">
                <a:srgbClr val="DDDDDD"/>
              </a:gs>
            </a:gsLst>
            <a:lin ang="5400000" scaled="1"/>
            <a:tileRect/>
          </a:gradFill>
          <a:ln w="3175" cap="flat" cmpd="sng">
            <a:solidFill>
              <a:srgbClr val="969696">
                <a:alpha val="69019"/>
              </a:srgbClr>
            </a:solidFill>
            <a:prstDash val="solid"/>
            <a:headEnd type="none" w="med" len="med"/>
            <a:tailEnd type="none" w="med" len="med"/>
          </a:ln>
        </p:spPr>
        <p:txBody>
          <a:bodyPr/>
          <a:lstStyle/>
          <a:p>
            <a:pPr lvl="0" indent="0" eaLnBrk="1" hangingPunct="1">
              <a:lnSpc>
                <a:spcPct val="120000"/>
              </a:lnSpc>
              <a:buClr>
                <a:schemeClr val="accent2"/>
              </a:buClr>
              <a:buFont typeface="Wingdings" pitchFamily="2" charset="2"/>
              <a:buNone/>
            </a:pPr>
            <a:r>
              <a:rPr lang="zh-CN" altLang="en-US" sz="2400" b="1" dirty="0">
                <a:solidFill>
                  <a:schemeClr val="bg2">
                    <a:lumMod val="10000"/>
                  </a:schemeClr>
                </a:solidFill>
                <a:latin typeface="Arial" pitchFamily="34" charset="0"/>
                <a:ea typeface="宋体" pitchFamily="2" charset="-122"/>
              </a:rPr>
              <a:t>为什么内容相近或相同的专利文献出现大量重复出版的现象呢？</a:t>
            </a:r>
          </a:p>
        </p:txBody>
      </p:sp>
      <p:grpSp>
        <p:nvGrpSpPr>
          <p:cNvPr id="27650" name="Group 2"/>
          <p:cNvGrpSpPr/>
          <p:nvPr/>
        </p:nvGrpSpPr>
        <p:grpSpPr>
          <a:xfrm>
            <a:off x="530860" y="2211705"/>
            <a:ext cx="8037195" cy="2547620"/>
            <a:chOff x="386" y="1298"/>
            <a:chExt cx="5170" cy="2268"/>
          </a:xfrm>
        </p:grpSpPr>
        <p:sp>
          <p:nvSpPr>
            <p:cNvPr id="27652" name="AutoShape 3"/>
            <p:cNvSpPr/>
            <p:nvPr/>
          </p:nvSpPr>
          <p:spPr>
            <a:xfrm>
              <a:off x="386" y="1752"/>
              <a:ext cx="1494" cy="1814"/>
            </a:xfrm>
            <a:prstGeom prst="roundRect">
              <a:avLst>
                <a:gd name="adj" fmla="val 0"/>
              </a:avLst>
            </a:prstGeom>
            <a:noFill/>
            <a:ln w="3175" cap="flat" cmpd="sng">
              <a:solidFill>
                <a:srgbClr val="969696"/>
              </a:solidFill>
              <a:prstDash val="solid"/>
              <a:headEnd type="none" w="med" len="med"/>
              <a:tailEnd type="none" w="med" len="med"/>
            </a:ln>
          </p:spPr>
          <p:txBody>
            <a:bodyPr/>
            <a:lstStyle/>
            <a:p>
              <a:pPr lvl="0" indent="-357505" algn="just"/>
              <a:r>
                <a:rPr lang="zh-CN" altLang="en-US" sz="1600" dirty="0">
                  <a:latin typeface="Arial" pitchFamily="34" charset="0"/>
                  <a:ea typeface="宋体" pitchFamily="2" charset="-122"/>
                </a:rPr>
                <a:t>任何一部专利法都是国家的法或成员国组织的法，只在某个国家或组织成员国内有效，因此，同一个专利申请，要想在多个国家获得保护，就要分别到这些国家申请专利。</a:t>
              </a:r>
            </a:p>
          </p:txBody>
        </p:sp>
        <p:sp>
          <p:nvSpPr>
            <p:cNvPr id="27653" name="Rectangle 4"/>
            <p:cNvSpPr/>
            <p:nvPr/>
          </p:nvSpPr>
          <p:spPr>
            <a:xfrm>
              <a:off x="4059" y="1298"/>
              <a:ext cx="1497" cy="272"/>
            </a:xfrm>
            <a:prstGeom prst="rect">
              <a:avLst/>
            </a:prstGeom>
            <a:solidFill>
              <a:schemeClr val="accent2"/>
            </a:solidFill>
            <a:ln w="9525" cap="flat" cmpd="sng">
              <a:solidFill>
                <a:srgbClr val="969696"/>
              </a:solidFill>
              <a:prstDash val="solid"/>
              <a:miter/>
              <a:headEnd type="none" w="med" len="med"/>
              <a:tailEnd type="none" w="med" len="med"/>
            </a:ln>
          </p:spPr>
          <p:txBody>
            <a:bodyPr wrap="none" anchor="ctr"/>
            <a:lstStyle/>
            <a:p>
              <a:pPr lvl="0" algn="ctr" eaLnBrk="1" hangingPunct="1"/>
              <a:r>
                <a:rPr lang="zh-CN" altLang="en-US" dirty="0">
                  <a:solidFill>
                    <a:schemeClr val="bg1"/>
                  </a:solidFill>
                  <a:latin typeface="Arial" pitchFamily="34" charset="0"/>
                  <a:ea typeface="宋体" pitchFamily="2" charset="-122"/>
                </a:rPr>
                <a:t>专利审查形式</a:t>
              </a:r>
            </a:p>
          </p:txBody>
        </p:sp>
        <p:sp>
          <p:nvSpPr>
            <p:cNvPr id="27654" name="Rectangle 5"/>
            <p:cNvSpPr/>
            <p:nvPr/>
          </p:nvSpPr>
          <p:spPr>
            <a:xfrm>
              <a:off x="2200" y="1298"/>
              <a:ext cx="1542" cy="272"/>
            </a:xfrm>
            <a:prstGeom prst="rect">
              <a:avLst/>
            </a:prstGeom>
            <a:solidFill>
              <a:schemeClr val="hlink"/>
            </a:solidFill>
            <a:ln w="9525" cap="flat" cmpd="sng">
              <a:solidFill>
                <a:srgbClr val="969696"/>
              </a:solidFill>
              <a:prstDash val="solid"/>
              <a:miter/>
              <a:headEnd type="none" w="med" len="med"/>
              <a:tailEnd type="none" w="med" len="med"/>
            </a:ln>
          </p:spPr>
          <p:txBody>
            <a:bodyPr wrap="none" anchor="ctr"/>
            <a:lstStyle/>
            <a:p>
              <a:pPr lvl="0" algn="ctr" eaLnBrk="1" hangingPunct="1"/>
              <a:r>
                <a:rPr lang="zh-CN" altLang="en-US" dirty="0">
                  <a:solidFill>
                    <a:schemeClr val="bg1"/>
                  </a:solidFill>
                  <a:latin typeface="Arial" pitchFamily="34" charset="0"/>
                  <a:ea typeface="宋体" pitchFamily="2" charset="-122"/>
                </a:rPr>
                <a:t>专利审批制度</a:t>
              </a:r>
            </a:p>
          </p:txBody>
        </p:sp>
        <p:sp>
          <p:nvSpPr>
            <p:cNvPr id="27655" name="Rectangle 6"/>
            <p:cNvSpPr/>
            <p:nvPr/>
          </p:nvSpPr>
          <p:spPr>
            <a:xfrm>
              <a:off x="391" y="1298"/>
              <a:ext cx="1497" cy="272"/>
            </a:xfrm>
            <a:prstGeom prst="rect">
              <a:avLst/>
            </a:prstGeom>
            <a:solidFill>
              <a:schemeClr val="accent1"/>
            </a:solidFill>
            <a:ln w="9525" cap="flat" cmpd="sng">
              <a:solidFill>
                <a:srgbClr val="969696"/>
              </a:solidFill>
              <a:prstDash val="solid"/>
              <a:miter/>
              <a:headEnd type="none" w="med" len="med"/>
              <a:tailEnd type="none" w="med" len="med"/>
            </a:ln>
          </p:spPr>
          <p:txBody>
            <a:bodyPr wrap="none" anchor="ctr"/>
            <a:lstStyle/>
            <a:p>
              <a:pPr lvl="0" algn="ctr" eaLnBrk="1" hangingPunct="1"/>
              <a:r>
                <a:rPr lang="zh-CN" altLang="zh-CN" dirty="0">
                  <a:solidFill>
                    <a:schemeClr val="bg1"/>
                  </a:solidFill>
                  <a:latin typeface="Arial" pitchFamily="34" charset="0"/>
                  <a:ea typeface="宋体" pitchFamily="2" charset="-122"/>
                </a:rPr>
                <a:t>地域性保护</a:t>
              </a:r>
            </a:p>
          </p:txBody>
        </p:sp>
        <p:sp>
          <p:nvSpPr>
            <p:cNvPr id="27656" name="AutoShape 7"/>
            <p:cNvSpPr/>
            <p:nvPr/>
          </p:nvSpPr>
          <p:spPr>
            <a:xfrm>
              <a:off x="2227" y="1752"/>
              <a:ext cx="1494" cy="1814"/>
            </a:xfrm>
            <a:prstGeom prst="roundRect">
              <a:avLst>
                <a:gd name="adj" fmla="val 0"/>
              </a:avLst>
            </a:prstGeom>
            <a:noFill/>
            <a:ln w="3175" cap="flat" cmpd="sng">
              <a:solidFill>
                <a:srgbClr val="969696"/>
              </a:solidFill>
              <a:prstDash val="solid"/>
              <a:headEnd type="none" w="med" len="med"/>
              <a:tailEnd type="none" w="med" len="med"/>
            </a:ln>
          </p:spPr>
          <p:txBody>
            <a:bodyPr/>
            <a:lstStyle/>
            <a:p>
              <a:pPr lvl="0" indent="-357505" algn="just"/>
              <a:r>
                <a:rPr lang="zh-CN" altLang="en-US" sz="1600" dirty="0">
                  <a:latin typeface="Arial" pitchFamily="34" charset="0"/>
                  <a:ea typeface="宋体" pitchFamily="2" charset="-122"/>
                </a:rPr>
                <a:t>许多国家采用早期公开延迟审查的专利审批制度，在不同的专利审批程序中，需要分别出版专利申请公开说明书或专利说明书。</a:t>
              </a:r>
            </a:p>
          </p:txBody>
        </p:sp>
        <p:sp>
          <p:nvSpPr>
            <p:cNvPr id="27657" name="AutoShape 8"/>
            <p:cNvSpPr/>
            <p:nvPr/>
          </p:nvSpPr>
          <p:spPr>
            <a:xfrm>
              <a:off x="4062" y="1752"/>
              <a:ext cx="1494" cy="1814"/>
            </a:xfrm>
            <a:prstGeom prst="roundRect">
              <a:avLst>
                <a:gd name="adj" fmla="val 0"/>
              </a:avLst>
            </a:prstGeom>
            <a:noFill/>
            <a:ln w="3175" cap="flat" cmpd="sng">
              <a:solidFill>
                <a:srgbClr val="969696"/>
              </a:solidFill>
              <a:prstDash val="solid"/>
              <a:headEnd type="none" w="med" len="med"/>
              <a:tailEnd type="none" w="med" len="med"/>
            </a:ln>
          </p:spPr>
          <p:txBody>
            <a:bodyPr/>
            <a:lstStyle/>
            <a:p>
              <a:pPr lvl="0" indent="-357505" algn="just"/>
              <a:r>
                <a:rPr lang="zh-CN" altLang="en-US" sz="1600" dirty="0">
                  <a:latin typeface="Arial" pitchFamily="34" charset="0"/>
                  <a:ea typeface="宋体" pitchFamily="2" charset="-122"/>
                </a:rPr>
                <a:t>多数国家对实用新型、外观设计采取形式审查方式，还有一些国家采取近乎无创造性的要求，因此，其批准的专利中有些与他国的同类专利技术无实质性差别。</a:t>
              </a:r>
            </a:p>
          </p:txBody>
        </p:sp>
      </p:grpSp>
      <p:sp>
        <p:nvSpPr>
          <p:cNvPr id="3" name="文本框 2"/>
          <p:cNvSpPr txBox="1"/>
          <p:nvPr/>
        </p:nvSpPr>
        <p:spPr>
          <a:xfrm>
            <a:off x="755015" y="1491615"/>
            <a:ext cx="1682750" cy="579120"/>
          </a:xfrm>
          <a:prstGeom prst="rect">
            <a:avLst/>
          </a:prstGeom>
          <a:noFill/>
        </p:spPr>
        <p:txBody>
          <a:bodyPr wrap="square" rtlCol="0">
            <a:spAutoFit/>
          </a:bodyPr>
          <a:lstStyle/>
          <a:p>
            <a:r>
              <a:rPr lang="zh-CN" altLang="en-US" sz="3200" b="1" dirty="0" smtClean="0">
                <a:solidFill>
                  <a:schemeClr val="accent1">
                    <a:lumMod val="50000"/>
                  </a:schemeClr>
                </a:solidFill>
                <a:latin typeface="+mj-ea"/>
                <a:ea typeface="+mj-ea"/>
              </a:rPr>
              <a:t>原 因</a:t>
            </a:r>
            <a:r>
              <a:rPr lang="en-US" altLang="zh-CN" sz="3200" b="1" dirty="0" smtClean="0">
                <a:solidFill>
                  <a:schemeClr val="accent1">
                    <a:lumMod val="50000"/>
                  </a:schemeClr>
                </a:solidFill>
                <a:latin typeface="+mj-ea"/>
                <a:ea typeface="+mj-ea"/>
              </a:rPr>
              <a:t>:</a:t>
            </a:r>
          </a:p>
        </p:txBody>
      </p:sp>
      <p:sp>
        <p:nvSpPr>
          <p:cNvPr id="29" name="灯片编号占位符 28"/>
          <p:cNvSpPr>
            <a:spLocks noGrp="1"/>
          </p:cNvSpPr>
          <p:nvPr>
            <p:ph type="sldNum" sz="quarter" idx="12"/>
          </p:nvPr>
        </p:nvSpPr>
        <p:spPr/>
        <p:txBody>
          <a:bodyPr/>
          <a:lstStyle/>
          <a:p>
            <a:fld id="{0C913308-F349-4B6D-A68A-DD1791B4A57B}" type="slidenum">
              <a:rPr lang="zh-CN" altLang="en-US" smtClean="0"/>
              <a:pPr/>
              <a:t>14</a:t>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7650"/>
                                        </p:tgtEl>
                                        <p:attrNameLst>
                                          <p:attrName>style.visibility</p:attrName>
                                        </p:attrNameLst>
                                      </p:cBhvr>
                                      <p:to>
                                        <p:strVal val="visible"/>
                                      </p:to>
                                    </p:set>
                                    <p:anim calcmode="lin" valueType="num">
                                      <p:cBhvr additive="base">
                                        <p:cTn id="7" dur="500" fill="hold"/>
                                        <p:tgtEl>
                                          <p:spTgt spid="27650"/>
                                        </p:tgtEl>
                                        <p:attrNameLst>
                                          <p:attrName>ppt_x</p:attrName>
                                        </p:attrNameLst>
                                      </p:cBhvr>
                                      <p:tavLst>
                                        <p:tav tm="0">
                                          <p:val>
                                            <p:strVal val="#ppt_x"/>
                                          </p:val>
                                        </p:tav>
                                        <p:tav tm="100000">
                                          <p:val>
                                            <p:strVal val="#ppt_x"/>
                                          </p:val>
                                        </p:tav>
                                      </p:tavLst>
                                    </p:anim>
                                    <p:anim calcmode="lin" valueType="num">
                                      <p:cBhvr additive="base">
                                        <p:cTn id="8" dur="500" fill="hold"/>
                                        <p:tgtEl>
                                          <p:spTgt spid="276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142844" y="2285998"/>
            <a:ext cx="2199385" cy="2477601"/>
          </a:xfrm>
          <a:prstGeom prst="rect">
            <a:avLst/>
          </a:prstGeom>
          <a:ln>
            <a:noFill/>
          </a:ln>
        </p:spPr>
        <p:txBody>
          <a:bodyPr wrap="square">
            <a:spAutoFit/>
          </a:bodyPr>
          <a:lstStyle/>
          <a:p>
            <a:pPr algn="l">
              <a:lnSpc>
                <a:spcPts val="3080"/>
              </a:lnSpc>
            </a:pPr>
            <a:r>
              <a:rPr lang="zh-CN" altLang="en-US" sz="1600" dirty="0" smtClean="0">
                <a:latin typeface="微软雅黑" pitchFamily="34" charset="-122"/>
                <a:ea typeface="微软雅黑" pitchFamily="34" charset="-122"/>
              </a:rPr>
              <a:t>通过</a:t>
            </a:r>
            <a:r>
              <a:rPr lang="zh-CN" altLang="en-US" sz="1600" dirty="0">
                <a:latin typeface="微软雅黑" pitchFamily="34" charset="-122"/>
                <a:ea typeface="微软雅黑" pitchFamily="34" charset="-122"/>
              </a:rPr>
              <a:t>同族专利检索可以了解一件专利在不同国家申请专利的情况，以及这些专利在各国的审批情况和法律状态信息。</a:t>
            </a:r>
          </a:p>
        </p:txBody>
      </p:sp>
      <p:sp>
        <p:nvSpPr>
          <p:cNvPr id="23" name="矩形 22"/>
          <p:cNvSpPr/>
          <p:nvPr/>
        </p:nvSpPr>
        <p:spPr>
          <a:xfrm>
            <a:off x="2285984" y="2285998"/>
            <a:ext cx="2199385" cy="1284967"/>
          </a:xfrm>
          <a:prstGeom prst="rect">
            <a:avLst/>
          </a:prstGeom>
        </p:spPr>
        <p:txBody>
          <a:bodyPr wrap="square">
            <a:spAutoFit/>
          </a:bodyPr>
          <a:lstStyle/>
          <a:p>
            <a:pPr algn="l">
              <a:lnSpc>
                <a:spcPts val="3080"/>
              </a:lnSpc>
            </a:pPr>
            <a:r>
              <a:rPr lang="zh-CN" altLang="en-US" sz="1600" dirty="0" smtClean="0">
                <a:latin typeface="微软雅黑" pitchFamily="34" charset="-122"/>
                <a:ea typeface="微软雅黑" pitchFamily="34" charset="-122"/>
              </a:rPr>
              <a:t>同族</a:t>
            </a:r>
            <a:r>
              <a:rPr lang="zh-CN" altLang="en-US" sz="1600" dirty="0">
                <a:latin typeface="微软雅黑" pitchFamily="34" charset="-122"/>
                <a:ea typeface="微软雅黑" pitchFamily="34" charset="-122"/>
              </a:rPr>
              <a:t>专利可以提供有关该相同发明主体的最新技术发展。</a:t>
            </a:r>
          </a:p>
        </p:txBody>
      </p:sp>
      <p:sp>
        <p:nvSpPr>
          <p:cNvPr id="24" name="矩形 23"/>
          <p:cNvSpPr/>
          <p:nvPr/>
        </p:nvSpPr>
        <p:spPr>
          <a:xfrm>
            <a:off x="4500562" y="2285998"/>
            <a:ext cx="2199385" cy="887422"/>
          </a:xfrm>
          <a:prstGeom prst="rect">
            <a:avLst/>
          </a:prstGeom>
        </p:spPr>
        <p:txBody>
          <a:bodyPr wrap="square">
            <a:spAutoFit/>
          </a:bodyPr>
          <a:lstStyle/>
          <a:p>
            <a:pPr algn="l">
              <a:lnSpc>
                <a:spcPts val="3080"/>
              </a:lnSpc>
            </a:pPr>
            <a:r>
              <a:rPr lang="zh-CN" altLang="en-US" sz="1600" dirty="0" smtClean="0">
                <a:latin typeface="微软雅黑" pitchFamily="34" charset="-122"/>
                <a:ea typeface="微软雅黑" pitchFamily="34" charset="-122"/>
              </a:rPr>
              <a:t>同族</a:t>
            </a:r>
            <a:r>
              <a:rPr lang="zh-CN" altLang="en-US" sz="1600" dirty="0">
                <a:latin typeface="微软雅黑" pitchFamily="34" charset="-122"/>
                <a:ea typeface="微软雅黑" pitchFamily="34" charset="-122"/>
              </a:rPr>
              <a:t>专利可以帮助阅读者客服语言障碍。</a:t>
            </a:r>
          </a:p>
        </p:txBody>
      </p:sp>
      <p:sp>
        <p:nvSpPr>
          <p:cNvPr id="25" name="矩形 24"/>
          <p:cNvSpPr/>
          <p:nvPr/>
        </p:nvSpPr>
        <p:spPr>
          <a:xfrm>
            <a:off x="6715140" y="2285998"/>
            <a:ext cx="2199385" cy="1250315"/>
          </a:xfrm>
          <a:prstGeom prst="rect">
            <a:avLst/>
          </a:prstGeom>
        </p:spPr>
        <p:txBody>
          <a:bodyPr wrap="square">
            <a:spAutoFit/>
          </a:bodyPr>
          <a:lstStyle/>
          <a:p>
            <a:pPr algn="l">
              <a:lnSpc>
                <a:spcPts val="3020"/>
              </a:lnSpc>
            </a:pPr>
            <a:r>
              <a:rPr lang="zh-CN" altLang="en-US" sz="1600" dirty="0" smtClean="0">
                <a:latin typeface="微软雅黑" pitchFamily="34" charset="-122"/>
                <a:ea typeface="微软雅黑" pitchFamily="34" charset="-122"/>
              </a:rPr>
              <a:t>同族</a:t>
            </a:r>
            <a:r>
              <a:rPr lang="zh-CN" altLang="en-US" sz="1600" dirty="0">
                <a:latin typeface="微软雅黑" pitchFamily="34" charset="-122"/>
                <a:ea typeface="微软雅黑" pitchFamily="34" charset="-122"/>
              </a:rPr>
              <a:t>专利可以为专利机构审批专利提供参考。</a:t>
            </a:r>
          </a:p>
        </p:txBody>
      </p:sp>
      <p:grpSp>
        <p:nvGrpSpPr>
          <p:cNvPr id="26" name="组合 25"/>
          <p:cNvGrpSpPr/>
          <p:nvPr/>
        </p:nvGrpSpPr>
        <p:grpSpPr>
          <a:xfrm>
            <a:off x="65780" y="298997"/>
            <a:ext cx="3203838" cy="787588"/>
            <a:chOff x="65780" y="298997"/>
            <a:chExt cx="3203838" cy="787588"/>
          </a:xfrm>
        </p:grpSpPr>
        <p:sp>
          <p:nvSpPr>
            <p:cNvPr id="27" name="TextBox 2"/>
            <p:cNvSpPr txBox="1"/>
            <p:nvPr/>
          </p:nvSpPr>
          <p:spPr>
            <a:xfrm>
              <a:off x="340834" y="298997"/>
              <a:ext cx="2159464" cy="369332"/>
            </a:xfrm>
            <a:prstGeom prst="rect">
              <a:avLst/>
            </a:prstGeom>
            <a:noFill/>
          </p:spPr>
          <p:txBody>
            <a:bodyPr wrap="square" rtlCol="0">
              <a:spAutoFit/>
            </a:bodyPr>
            <a:lstStyle/>
            <a:p>
              <a:r>
                <a:rPr lang="zh-CN" altLang="en-US" b="1" dirty="0" smtClean="0">
                  <a:solidFill>
                    <a:schemeClr val="tx2">
                      <a:lumMod val="50000"/>
                    </a:schemeClr>
                  </a:solidFill>
                  <a:latin typeface="微软雅黑" pitchFamily="34" charset="-122"/>
                  <a:ea typeface="微软雅黑" pitchFamily="34" charset="-122"/>
                </a:rPr>
                <a:t>专利信息浅说</a:t>
              </a:r>
              <a:endParaRPr lang="zh-CN" altLang="en-US" b="1" dirty="0">
                <a:solidFill>
                  <a:schemeClr val="tx2">
                    <a:lumMod val="50000"/>
                  </a:schemeClr>
                </a:solidFill>
                <a:latin typeface="微软雅黑" pitchFamily="34" charset="-122"/>
                <a:ea typeface="微软雅黑" pitchFamily="34" charset="-122"/>
              </a:endParaRPr>
            </a:p>
          </p:txBody>
        </p:sp>
        <p:sp>
          <p:nvSpPr>
            <p:cNvPr id="28" name="TextBox 3"/>
            <p:cNvSpPr txBox="1"/>
            <p:nvPr/>
          </p:nvSpPr>
          <p:spPr>
            <a:xfrm>
              <a:off x="928662" y="571486"/>
              <a:ext cx="2340956" cy="338554"/>
            </a:xfrm>
            <a:prstGeom prst="rect">
              <a:avLst/>
            </a:prstGeom>
            <a:noFill/>
          </p:spPr>
          <p:txBody>
            <a:bodyPr wrap="square" rtlCol="0">
              <a:spAutoFit/>
            </a:bodyPr>
            <a:lstStyle/>
            <a:p>
              <a:r>
                <a:rPr lang="zh-CN" altLang="en-US" sz="1600" b="1" dirty="0" smtClean="0">
                  <a:solidFill>
                    <a:schemeClr val="tx2">
                      <a:lumMod val="75000"/>
                    </a:schemeClr>
                  </a:solidFill>
                  <a:latin typeface="微软雅黑" pitchFamily="34" charset="-122"/>
                  <a:ea typeface="微软雅黑" pitchFamily="34" charset="-122"/>
                </a:rPr>
                <a:t>           专利文献</a:t>
              </a:r>
              <a:endParaRPr lang="zh-CN" altLang="en-US" sz="1600" b="1" dirty="0">
                <a:solidFill>
                  <a:schemeClr val="tx2">
                    <a:lumMod val="75000"/>
                  </a:schemeClr>
                </a:solidFill>
                <a:latin typeface="微软雅黑" pitchFamily="34" charset="-122"/>
                <a:ea typeface="微软雅黑" pitchFamily="34" charset="-122"/>
              </a:endParaRPr>
            </a:p>
          </p:txBody>
        </p:sp>
        <p:grpSp>
          <p:nvGrpSpPr>
            <p:cNvPr id="29" name="组合 19"/>
            <p:cNvGrpSpPr/>
            <p:nvPr/>
          </p:nvGrpSpPr>
          <p:grpSpPr>
            <a:xfrm>
              <a:off x="431540" y="974072"/>
              <a:ext cx="1265453" cy="112513"/>
              <a:chOff x="268709" y="861560"/>
              <a:chExt cx="1265453" cy="112513"/>
            </a:xfrm>
          </p:grpSpPr>
          <p:sp>
            <p:nvSpPr>
              <p:cNvPr id="30" name="椭圆 29"/>
              <p:cNvSpPr/>
              <p:nvPr/>
            </p:nvSpPr>
            <p:spPr>
              <a:xfrm>
                <a:off x="268709" y="861560"/>
                <a:ext cx="112512" cy="11251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499297" y="861560"/>
                <a:ext cx="112512" cy="112512"/>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729885" y="861560"/>
                <a:ext cx="112512" cy="112512"/>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960473"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1191061"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1421650" y="861561"/>
                <a:ext cx="112512" cy="112512"/>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直角三角形 35"/>
            <p:cNvSpPr/>
            <p:nvPr/>
          </p:nvSpPr>
          <p:spPr>
            <a:xfrm flipH="1">
              <a:off x="65780" y="331708"/>
              <a:ext cx="292532" cy="292532"/>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直角三角形 36"/>
            <p:cNvSpPr/>
            <p:nvPr/>
          </p:nvSpPr>
          <p:spPr>
            <a:xfrm>
              <a:off x="2535524" y="587426"/>
              <a:ext cx="292532" cy="29253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文本框 37"/>
          <p:cNvSpPr txBox="1"/>
          <p:nvPr/>
        </p:nvSpPr>
        <p:spPr>
          <a:xfrm>
            <a:off x="3712210" y="568960"/>
            <a:ext cx="4243705" cy="483235"/>
          </a:xfrm>
          <a:prstGeom prst="rect">
            <a:avLst/>
          </a:prstGeom>
          <a:noFill/>
        </p:spPr>
        <p:txBody>
          <a:bodyPr wrap="square" rtlCol="0">
            <a:spAutoFit/>
          </a:bodyPr>
          <a:lstStyle/>
          <a:p>
            <a:pPr algn="ctr"/>
            <a:r>
              <a:rPr lang="zh-CN" altLang="en-US" sz="2400" b="1" dirty="0" smtClean="0">
                <a:solidFill>
                  <a:schemeClr val="accent2">
                    <a:lumMod val="50000"/>
                  </a:schemeClr>
                </a:solidFill>
                <a:latin typeface="微软雅黑" pitchFamily="34" charset="-122"/>
                <a:ea typeface="微软雅黑" pitchFamily="34" charset="-122"/>
              </a:rPr>
              <a:t>专利族的作用</a:t>
            </a:r>
          </a:p>
        </p:txBody>
      </p:sp>
      <p:sp>
        <p:nvSpPr>
          <p:cNvPr id="39" name="椭圆 38"/>
          <p:cNvSpPr/>
          <p:nvPr/>
        </p:nvSpPr>
        <p:spPr>
          <a:xfrm>
            <a:off x="571472" y="1357304"/>
            <a:ext cx="952500" cy="952500"/>
          </a:xfrm>
          <a:prstGeom prst="ellipse">
            <a:avLst/>
          </a:prstGeom>
          <a:solidFill>
            <a:srgbClr val="48A2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4"/>
          <p:cNvSpPr txBox="1"/>
          <p:nvPr/>
        </p:nvSpPr>
        <p:spPr>
          <a:xfrm>
            <a:off x="642910" y="1428742"/>
            <a:ext cx="771365" cy="769441"/>
          </a:xfrm>
          <a:prstGeom prst="rect">
            <a:avLst/>
          </a:prstGeom>
          <a:noFill/>
        </p:spPr>
        <p:txBody>
          <a:bodyPr wrap="none" rtlCol="0">
            <a:spAutoFit/>
          </a:bodyPr>
          <a:lstStyle/>
          <a:p>
            <a:pPr algn="ctr"/>
            <a:r>
              <a:rPr lang="en-US" altLang="zh-CN" sz="4400" b="1" dirty="0" smtClean="0">
                <a:solidFill>
                  <a:schemeClr val="bg1"/>
                </a:solidFill>
              </a:rPr>
              <a:t>01</a:t>
            </a:r>
            <a:endParaRPr lang="zh-CN" altLang="en-US" sz="4400" b="1" dirty="0">
              <a:solidFill>
                <a:schemeClr val="bg1"/>
              </a:solidFill>
            </a:endParaRPr>
          </a:p>
        </p:txBody>
      </p:sp>
      <p:sp>
        <p:nvSpPr>
          <p:cNvPr id="41" name="椭圆 40"/>
          <p:cNvSpPr/>
          <p:nvPr/>
        </p:nvSpPr>
        <p:spPr>
          <a:xfrm>
            <a:off x="2786050" y="1357304"/>
            <a:ext cx="952500" cy="952500"/>
          </a:xfrm>
          <a:prstGeom prst="ellipse">
            <a:avLst/>
          </a:prstGeom>
          <a:solidFill>
            <a:srgbClr val="6C92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9"/>
          <p:cNvSpPr txBox="1"/>
          <p:nvPr/>
        </p:nvSpPr>
        <p:spPr>
          <a:xfrm>
            <a:off x="2857488" y="1428742"/>
            <a:ext cx="771365" cy="769441"/>
          </a:xfrm>
          <a:prstGeom prst="rect">
            <a:avLst/>
          </a:prstGeom>
          <a:noFill/>
        </p:spPr>
        <p:txBody>
          <a:bodyPr wrap="none" rtlCol="0">
            <a:spAutoFit/>
          </a:bodyPr>
          <a:lstStyle/>
          <a:p>
            <a:pPr algn="ctr"/>
            <a:r>
              <a:rPr lang="en-US" altLang="zh-CN" sz="4400" b="1" dirty="0" smtClean="0">
                <a:solidFill>
                  <a:schemeClr val="bg1"/>
                </a:solidFill>
              </a:rPr>
              <a:t>02</a:t>
            </a:r>
            <a:endParaRPr lang="zh-CN" altLang="en-US" sz="4400" b="1" dirty="0">
              <a:solidFill>
                <a:schemeClr val="bg1"/>
              </a:solidFill>
            </a:endParaRPr>
          </a:p>
        </p:txBody>
      </p:sp>
      <p:sp>
        <p:nvSpPr>
          <p:cNvPr id="44" name="椭圆 43"/>
          <p:cNvSpPr/>
          <p:nvPr/>
        </p:nvSpPr>
        <p:spPr>
          <a:xfrm>
            <a:off x="5000628" y="1357304"/>
            <a:ext cx="952500" cy="952500"/>
          </a:xfrm>
          <a:prstGeom prst="ellipse">
            <a:avLst/>
          </a:prstGeom>
          <a:solidFill>
            <a:schemeClr val="accent1">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14"/>
          <p:cNvSpPr txBox="1"/>
          <p:nvPr/>
        </p:nvSpPr>
        <p:spPr>
          <a:xfrm>
            <a:off x="5072066" y="1428742"/>
            <a:ext cx="771365" cy="769441"/>
          </a:xfrm>
          <a:prstGeom prst="rect">
            <a:avLst/>
          </a:prstGeom>
          <a:noFill/>
        </p:spPr>
        <p:txBody>
          <a:bodyPr wrap="none" rtlCol="0">
            <a:spAutoFit/>
          </a:bodyPr>
          <a:lstStyle/>
          <a:p>
            <a:pPr algn="ctr"/>
            <a:r>
              <a:rPr lang="en-US" altLang="zh-CN" sz="4400" b="1" dirty="0" smtClean="0">
                <a:solidFill>
                  <a:schemeClr val="bg1"/>
                </a:solidFill>
              </a:rPr>
              <a:t>03</a:t>
            </a:r>
            <a:endParaRPr lang="zh-CN" altLang="en-US" sz="4400" b="1" dirty="0">
              <a:solidFill>
                <a:schemeClr val="bg1"/>
              </a:solidFill>
            </a:endParaRPr>
          </a:p>
        </p:txBody>
      </p:sp>
      <p:sp>
        <p:nvSpPr>
          <p:cNvPr id="46" name="椭圆 45"/>
          <p:cNvSpPr/>
          <p:nvPr/>
        </p:nvSpPr>
        <p:spPr>
          <a:xfrm>
            <a:off x="7286644" y="1357304"/>
            <a:ext cx="952500" cy="952500"/>
          </a:xfrm>
          <a:prstGeom prst="ellipse">
            <a:avLst/>
          </a:prstGeom>
          <a:solidFill>
            <a:schemeClr val="tx2">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文本框 19"/>
          <p:cNvSpPr txBox="1"/>
          <p:nvPr/>
        </p:nvSpPr>
        <p:spPr>
          <a:xfrm>
            <a:off x="7358082" y="1428742"/>
            <a:ext cx="771365" cy="769441"/>
          </a:xfrm>
          <a:prstGeom prst="rect">
            <a:avLst/>
          </a:prstGeom>
          <a:noFill/>
        </p:spPr>
        <p:txBody>
          <a:bodyPr wrap="none" rtlCol="0">
            <a:spAutoFit/>
          </a:bodyPr>
          <a:lstStyle/>
          <a:p>
            <a:pPr algn="ctr"/>
            <a:r>
              <a:rPr lang="en-US" altLang="zh-CN" sz="4400" b="1" dirty="0" smtClean="0">
                <a:solidFill>
                  <a:schemeClr val="bg1"/>
                </a:solidFill>
              </a:rPr>
              <a:t>04</a:t>
            </a:r>
            <a:endParaRPr lang="zh-CN" altLang="en-US" sz="4400" b="1" dirty="0">
              <a:solidFill>
                <a:schemeClr val="bg1"/>
              </a:solidFill>
            </a:endParaRPr>
          </a:p>
        </p:txBody>
      </p:sp>
      <p:sp>
        <p:nvSpPr>
          <p:cNvPr id="42" name="灯片编号占位符 41"/>
          <p:cNvSpPr>
            <a:spLocks noGrp="1"/>
          </p:cNvSpPr>
          <p:nvPr>
            <p:ph type="sldNum" sz="quarter" idx="12"/>
          </p:nvPr>
        </p:nvSpPr>
        <p:spPr/>
        <p:txBody>
          <a:bodyPr/>
          <a:lstStyle/>
          <a:p>
            <a:fld id="{0C913308-F349-4B6D-A68A-DD1791B4A57B}" type="slidenum">
              <a:rPr lang="zh-CN" altLang="en-US" smtClean="0"/>
              <a:pPr/>
              <a:t>15</a:t>
            </a:fld>
            <a:endParaRPr lang="zh-CN" alt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5780" y="298997"/>
            <a:ext cx="3203838" cy="787588"/>
            <a:chOff x="65780" y="298997"/>
            <a:chExt cx="3203838" cy="787588"/>
          </a:xfrm>
        </p:grpSpPr>
        <p:sp>
          <p:nvSpPr>
            <p:cNvPr id="3" name="TextBox 2"/>
            <p:cNvSpPr txBox="1"/>
            <p:nvPr/>
          </p:nvSpPr>
          <p:spPr>
            <a:xfrm>
              <a:off x="340834" y="298997"/>
              <a:ext cx="2159464" cy="369332"/>
            </a:xfrm>
            <a:prstGeom prst="rect">
              <a:avLst/>
            </a:prstGeom>
            <a:noFill/>
          </p:spPr>
          <p:txBody>
            <a:bodyPr wrap="square" rtlCol="0">
              <a:spAutoFit/>
            </a:bodyPr>
            <a:lstStyle/>
            <a:p>
              <a:r>
                <a:rPr lang="zh-CN" altLang="en-US" b="1" dirty="0" smtClean="0">
                  <a:solidFill>
                    <a:schemeClr val="tx2">
                      <a:lumMod val="50000"/>
                    </a:schemeClr>
                  </a:solidFill>
                  <a:latin typeface="微软雅黑" pitchFamily="34" charset="-122"/>
                  <a:ea typeface="微软雅黑" pitchFamily="34" charset="-122"/>
                </a:rPr>
                <a:t>专利信息浅说</a:t>
              </a:r>
              <a:endParaRPr lang="zh-CN" altLang="en-US" b="1" dirty="0">
                <a:solidFill>
                  <a:schemeClr val="tx2">
                    <a:lumMod val="50000"/>
                  </a:schemeClr>
                </a:solidFill>
                <a:latin typeface="微软雅黑" pitchFamily="34" charset="-122"/>
                <a:ea typeface="微软雅黑" pitchFamily="34" charset="-122"/>
              </a:endParaRPr>
            </a:p>
          </p:txBody>
        </p:sp>
        <p:sp>
          <p:nvSpPr>
            <p:cNvPr id="4" name="TextBox 3"/>
            <p:cNvSpPr txBox="1"/>
            <p:nvPr/>
          </p:nvSpPr>
          <p:spPr>
            <a:xfrm>
              <a:off x="928662" y="571486"/>
              <a:ext cx="2340956" cy="352425"/>
            </a:xfrm>
            <a:prstGeom prst="rect">
              <a:avLst/>
            </a:prstGeom>
            <a:noFill/>
          </p:spPr>
          <p:txBody>
            <a:bodyPr wrap="square" rtlCol="0">
              <a:spAutoFit/>
            </a:bodyPr>
            <a:lstStyle/>
            <a:p>
              <a:r>
                <a:rPr lang="zh-CN" altLang="en-US" sz="1600" b="1" dirty="0" smtClean="0">
                  <a:solidFill>
                    <a:schemeClr val="tx2">
                      <a:lumMod val="75000"/>
                    </a:schemeClr>
                  </a:solidFill>
                  <a:latin typeface="微软雅黑" pitchFamily="34" charset="-122"/>
                  <a:ea typeface="微软雅黑" pitchFamily="34" charset="-122"/>
                </a:rPr>
                <a:t> 专利信息的特点</a:t>
              </a:r>
              <a:endParaRPr lang="zh-CN" altLang="en-US" sz="1600" b="1" dirty="0">
                <a:solidFill>
                  <a:schemeClr val="tx2">
                    <a:lumMod val="75000"/>
                  </a:schemeClr>
                </a:solidFill>
                <a:latin typeface="微软雅黑" pitchFamily="34" charset="-122"/>
                <a:ea typeface="微软雅黑" pitchFamily="34" charset="-122"/>
              </a:endParaRPr>
            </a:p>
          </p:txBody>
        </p:sp>
        <p:grpSp>
          <p:nvGrpSpPr>
            <p:cNvPr id="5" name="组合 19"/>
            <p:cNvGrpSpPr/>
            <p:nvPr/>
          </p:nvGrpSpPr>
          <p:grpSpPr>
            <a:xfrm>
              <a:off x="431540" y="974072"/>
              <a:ext cx="1265453" cy="112513"/>
              <a:chOff x="268709" y="861560"/>
              <a:chExt cx="1265453" cy="112513"/>
            </a:xfrm>
          </p:grpSpPr>
          <p:sp>
            <p:nvSpPr>
              <p:cNvPr id="8" name="椭圆 7"/>
              <p:cNvSpPr/>
              <p:nvPr/>
            </p:nvSpPr>
            <p:spPr>
              <a:xfrm>
                <a:off x="268709" y="861560"/>
                <a:ext cx="112512" cy="11251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499297" y="861560"/>
                <a:ext cx="112512" cy="112512"/>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729885" y="861560"/>
                <a:ext cx="112512" cy="112512"/>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960473"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191061"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1421650" y="861561"/>
                <a:ext cx="112512" cy="112512"/>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直角三角形 5"/>
            <p:cNvSpPr/>
            <p:nvPr/>
          </p:nvSpPr>
          <p:spPr>
            <a:xfrm flipH="1">
              <a:off x="65780" y="331708"/>
              <a:ext cx="292532" cy="292532"/>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p:cNvSpPr/>
            <p:nvPr/>
          </p:nvSpPr>
          <p:spPr>
            <a:xfrm>
              <a:off x="2535524" y="587426"/>
              <a:ext cx="292532" cy="29253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Group 8"/>
          <p:cNvGrpSpPr/>
          <p:nvPr/>
        </p:nvGrpSpPr>
        <p:grpSpPr bwMode="auto">
          <a:xfrm>
            <a:off x="142844" y="2857502"/>
            <a:ext cx="9001156" cy="500066"/>
            <a:chOff x="272" y="2093"/>
            <a:chExt cx="5216" cy="632"/>
          </a:xfrm>
        </p:grpSpPr>
        <p:sp>
          <p:nvSpPr>
            <p:cNvPr id="15" name="AutoShape 9"/>
            <p:cNvSpPr>
              <a:spLocks noChangeArrowheads="1"/>
            </p:cNvSpPr>
            <p:nvPr/>
          </p:nvSpPr>
          <p:spPr bwMode="auto">
            <a:xfrm>
              <a:off x="1307" y="2093"/>
              <a:ext cx="1099" cy="632"/>
            </a:xfrm>
            <a:prstGeom prst="chevron">
              <a:avLst>
                <a:gd name="adj" fmla="val 25786"/>
              </a:avLst>
            </a:prstGeom>
            <a:solidFill>
              <a:schemeClr val="tx1">
                <a:lumMod val="85000"/>
                <a:lumOff val="15000"/>
              </a:schemeClr>
            </a:solidFill>
            <a:ln w="9525" algn="ctr">
              <a:noFill/>
              <a:miter lim="800000"/>
            </a:ln>
          </p:spPr>
          <p:txBody>
            <a:bodyPr wrap="none" anchor="ctr"/>
            <a:lstStyle/>
            <a:p>
              <a:pPr algn="ctr" eaLnBrk="1" hangingPunct="1"/>
              <a:r>
                <a:rPr lang="en-US" altLang="zh-CN" sz="1400" b="1" dirty="0" smtClean="0">
                  <a:solidFill>
                    <a:schemeClr val="bg1"/>
                  </a:solidFill>
                  <a:latin typeface="+mj-ea"/>
                  <a:ea typeface="+mj-ea"/>
                </a:rPr>
                <a:t>2.</a:t>
              </a:r>
              <a:r>
                <a:rPr lang="zh-CN" altLang="en-US" sz="1400" b="1" dirty="0" smtClean="0">
                  <a:solidFill>
                    <a:schemeClr val="bg1"/>
                  </a:solidFill>
                  <a:latin typeface="+mj-ea"/>
                  <a:ea typeface="+mj-ea"/>
                </a:rPr>
                <a:t>数量巨大、</a:t>
              </a:r>
              <a:endParaRPr lang="en-US" altLang="zh-CN" sz="1400" b="1" dirty="0" smtClean="0">
                <a:solidFill>
                  <a:schemeClr val="bg1"/>
                </a:solidFill>
                <a:latin typeface="+mj-ea"/>
                <a:ea typeface="+mj-ea"/>
              </a:endParaRPr>
            </a:p>
            <a:p>
              <a:pPr algn="ctr" eaLnBrk="1" hangingPunct="1"/>
              <a:r>
                <a:rPr lang="zh-CN" altLang="en-US" sz="1400" b="1" dirty="0" smtClean="0">
                  <a:solidFill>
                    <a:schemeClr val="bg1"/>
                  </a:solidFill>
                  <a:latin typeface="+mj-ea"/>
                  <a:ea typeface="+mj-ea"/>
                </a:rPr>
                <a:t>学科范围广</a:t>
              </a:r>
              <a:endParaRPr lang="en-US" altLang="zh-CN" sz="1400" b="1" dirty="0">
                <a:solidFill>
                  <a:schemeClr val="bg1"/>
                </a:solidFill>
                <a:latin typeface="+mj-ea"/>
                <a:ea typeface="+mj-ea"/>
              </a:endParaRPr>
            </a:p>
          </p:txBody>
        </p:sp>
        <p:sp>
          <p:nvSpPr>
            <p:cNvPr id="16" name="AutoShape 10"/>
            <p:cNvSpPr>
              <a:spLocks noChangeArrowheads="1"/>
            </p:cNvSpPr>
            <p:nvPr/>
          </p:nvSpPr>
          <p:spPr bwMode="auto">
            <a:xfrm>
              <a:off x="272" y="2093"/>
              <a:ext cx="1099" cy="632"/>
            </a:xfrm>
            <a:prstGeom prst="homePlate">
              <a:avLst>
                <a:gd name="adj" fmla="val 30504"/>
              </a:avLst>
            </a:prstGeom>
            <a:solidFill>
              <a:schemeClr val="accent2"/>
            </a:solidFill>
            <a:ln w="9525" algn="ctr">
              <a:noFill/>
              <a:miter lim="800000"/>
            </a:ln>
          </p:spPr>
          <p:txBody>
            <a:bodyPr wrap="none" anchor="ctr"/>
            <a:lstStyle/>
            <a:p>
              <a:pPr eaLnBrk="1" hangingPunct="1"/>
              <a:r>
                <a:rPr lang="en-US" altLang="zh-CN" sz="1400" b="1" dirty="0" smtClean="0">
                  <a:solidFill>
                    <a:schemeClr val="bg1"/>
                  </a:solidFill>
                  <a:latin typeface="+mj-ea"/>
                  <a:ea typeface="+mj-ea"/>
                </a:rPr>
                <a:t>1.</a:t>
              </a:r>
              <a:r>
                <a:rPr lang="zh-CN" altLang="en-US" sz="1400" b="1" dirty="0" smtClean="0">
                  <a:solidFill>
                    <a:schemeClr val="bg1"/>
                  </a:solidFill>
                  <a:latin typeface="+mj-ea"/>
                  <a:ea typeface="+mj-ea"/>
                </a:rPr>
                <a:t>集技术、法律、</a:t>
              </a:r>
              <a:endParaRPr lang="en-US" altLang="zh-CN" sz="1400" b="1" dirty="0" smtClean="0">
                <a:solidFill>
                  <a:schemeClr val="bg1"/>
                </a:solidFill>
                <a:latin typeface="+mj-ea"/>
                <a:ea typeface="+mj-ea"/>
              </a:endParaRPr>
            </a:p>
            <a:p>
              <a:pPr eaLnBrk="1" hangingPunct="1"/>
              <a:r>
                <a:rPr lang="zh-CN" altLang="en-US" sz="1400" b="1" dirty="0" smtClean="0">
                  <a:solidFill>
                    <a:schemeClr val="bg1"/>
                  </a:solidFill>
                  <a:latin typeface="+mj-ea"/>
                  <a:ea typeface="+mj-ea"/>
                </a:rPr>
                <a:t>经济信息于一体</a:t>
              </a:r>
              <a:endParaRPr lang="en-US" altLang="zh-CN" sz="1400" b="1" dirty="0">
                <a:solidFill>
                  <a:schemeClr val="bg1"/>
                </a:solidFill>
                <a:latin typeface="+mj-ea"/>
                <a:ea typeface="+mj-ea"/>
              </a:endParaRPr>
            </a:p>
          </p:txBody>
        </p:sp>
        <p:sp>
          <p:nvSpPr>
            <p:cNvPr id="17" name="AutoShape 11"/>
            <p:cNvSpPr>
              <a:spLocks noChangeArrowheads="1"/>
            </p:cNvSpPr>
            <p:nvPr/>
          </p:nvSpPr>
          <p:spPr bwMode="auto">
            <a:xfrm>
              <a:off x="2342" y="2093"/>
              <a:ext cx="1099" cy="632"/>
            </a:xfrm>
            <a:prstGeom prst="chevron">
              <a:avLst>
                <a:gd name="adj" fmla="val 25786"/>
              </a:avLst>
            </a:prstGeom>
            <a:solidFill>
              <a:schemeClr val="tx1">
                <a:lumMod val="75000"/>
                <a:lumOff val="25000"/>
              </a:schemeClr>
            </a:solidFill>
            <a:ln w="9525" algn="ctr">
              <a:noFill/>
              <a:miter lim="800000"/>
            </a:ln>
          </p:spPr>
          <p:txBody>
            <a:bodyPr wrap="none" anchor="ctr"/>
            <a:lstStyle/>
            <a:p>
              <a:pPr algn="ctr" eaLnBrk="1" hangingPunct="1"/>
              <a:r>
                <a:rPr lang="en-US" altLang="zh-CN" sz="1400" b="1" dirty="0" smtClean="0">
                  <a:solidFill>
                    <a:schemeClr val="bg1"/>
                  </a:solidFill>
                  <a:latin typeface="+mj-ea"/>
                  <a:ea typeface="+mj-ea"/>
                </a:rPr>
                <a:t>3.</a:t>
              </a:r>
              <a:r>
                <a:rPr lang="zh-CN" altLang="en-US" sz="1400" b="1" dirty="0" smtClean="0">
                  <a:solidFill>
                    <a:schemeClr val="bg1"/>
                  </a:solidFill>
                  <a:latin typeface="+mj-ea"/>
                  <a:ea typeface="+mj-ea"/>
                </a:rPr>
                <a:t>公布快捷、</a:t>
              </a:r>
              <a:endParaRPr lang="en-US" altLang="zh-CN" sz="1400" b="1" dirty="0" smtClean="0">
                <a:solidFill>
                  <a:schemeClr val="bg1"/>
                </a:solidFill>
                <a:latin typeface="+mj-ea"/>
                <a:ea typeface="+mj-ea"/>
              </a:endParaRPr>
            </a:p>
            <a:p>
              <a:pPr algn="ctr" eaLnBrk="1" hangingPunct="1"/>
              <a:r>
                <a:rPr lang="zh-CN" altLang="en-US" sz="1400" b="1" dirty="0" smtClean="0">
                  <a:solidFill>
                    <a:schemeClr val="bg1"/>
                  </a:solidFill>
                  <a:latin typeface="+mj-ea"/>
                  <a:ea typeface="+mj-ea"/>
                </a:rPr>
                <a:t>内容新颖</a:t>
              </a:r>
              <a:endParaRPr lang="en-US" altLang="zh-CN" sz="1400" b="1" dirty="0">
                <a:solidFill>
                  <a:schemeClr val="bg1"/>
                </a:solidFill>
                <a:latin typeface="+mj-ea"/>
                <a:ea typeface="+mj-ea"/>
              </a:endParaRPr>
            </a:p>
          </p:txBody>
        </p:sp>
        <p:sp>
          <p:nvSpPr>
            <p:cNvPr id="18" name="AutoShape 12"/>
            <p:cNvSpPr>
              <a:spLocks noChangeArrowheads="1"/>
            </p:cNvSpPr>
            <p:nvPr/>
          </p:nvSpPr>
          <p:spPr bwMode="auto">
            <a:xfrm>
              <a:off x="3376" y="2093"/>
              <a:ext cx="1099" cy="632"/>
            </a:xfrm>
            <a:prstGeom prst="chevron">
              <a:avLst>
                <a:gd name="adj" fmla="val 25786"/>
              </a:avLst>
            </a:prstGeom>
            <a:solidFill>
              <a:schemeClr val="accent5">
                <a:lumMod val="75000"/>
              </a:schemeClr>
            </a:solidFill>
            <a:ln w="9525" algn="ctr">
              <a:noFill/>
              <a:miter lim="800000"/>
            </a:ln>
          </p:spPr>
          <p:txBody>
            <a:bodyPr wrap="none" anchor="ctr"/>
            <a:lstStyle/>
            <a:p>
              <a:pPr algn="ctr" eaLnBrk="1" hangingPunct="1"/>
              <a:r>
                <a:rPr lang="en-US" altLang="zh-CN" sz="1400" b="1" dirty="0" smtClean="0">
                  <a:solidFill>
                    <a:schemeClr val="bg1"/>
                  </a:solidFill>
                  <a:latin typeface="+mj-ea"/>
                  <a:ea typeface="+mj-ea"/>
                </a:rPr>
                <a:t>4.</a:t>
              </a:r>
              <a:r>
                <a:rPr lang="zh-CN" altLang="en-US" sz="1400" b="1" dirty="0" smtClean="0">
                  <a:solidFill>
                    <a:schemeClr val="bg1"/>
                  </a:solidFill>
                  <a:latin typeface="+mj-ea"/>
                  <a:ea typeface="+mj-ea"/>
                </a:rPr>
                <a:t>高度标准化</a:t>
              </a:r>
              <a:endParaRPr lang="en-US" altLang="zh-CN" sz="1400" b="1" dirty="0">
                <a:solidFill>
                  <a:schemeClr val="bg1"/>
                </a:solidFill>
                <a:latin typeface="+mj-ea"/>
                <a:ea typeface="+mj-ea"/>
              </a:endParaRPr>
            </a:p>
          </p:txBody>
        </p:sp>
        <p:sp>
          <p:nvSpPr>
            <p:cNvPr id="19" name="AutoShape 13"/>
            <p:cNvSpPr>
              <a:spLocks noChangeArrowheads="1"/>
            </p:cNvSpPr>
            <p:nvPr/>
          </p:nvSpPr>
          <p:spPr bwMode="auto">
            <a:xfrm>
              <a:off x="4389" y="2093"/>
              <a:ext cx="1099" cy="632"/>
            </a:xfrm>
            <a:prstGeom prst="chevron">
              <a:avLst>
                <a:gd name="adj" fmla="val 25786"/>
              </a:avLst>
            </a:prstGeom>
            <a:solidFill>
              <a:schemeClr val="tx1">
                <a:lumMod val="50000"/>
                <a:lumOff val="50000"/>
              </a:schemeClr>
            </a:solidFill>
            <a:ln w="9525" algn="ctr">
              <a:noFill/>
              <a:miter lim="800000"/>
            </a:ln>
          </p:spPr>
          <p:txBody>
            <a:bodyPr wrap="none" anchor="ctr"/>
            <a:lstStyle/>
            <a:p>
              <a:pPr algn="ctr" eaLnBrk="1" hangingPunct="1"/>
              <a:r>
                <a:rPr lang="en-US" altLang="zh-CN" sz="1400" b="1" dirty="0" smtClean="0">
                  <a:solidFill>
                    <a:schemeClr val="bg1"/>
                  </a:solidFill>
                  <a:latin typeface="+mj-ea"/>
                  <a:ea typeface="+mj-ea"/>
                </a:rPr>
                <a:t>5.</a:t>
              </a:r>
              <a:r>
                <a:rPr lang="zh-CN" altLang="en-US" sz="1400" b="1" dirty="0" smtClean="0">
                  <a:solidFill>
                    <a:schemeClr val="bg1"/>
                  </a:solidFill>
                  <a:latin typeface="+mj-ea"/>
                  <a:ea typeface="+mj-ea"/>
                </a:rPr>
                <a:t>内容完整</a:t>
              </a:r>
              <a:endParaRPr lang="en-US" altLang="zh-CN" sz="1400" b="1" dirty="0" smtClean="0">
                <a:solidFill>
                  <a:schemeClr val="bg1"/>
                </a:solidFill>
                <a:latin typeface="+mj-ea"/>
                <a:ea typeface="+mj-ea"/>
              </a:endParaRPr>
            </a:p>
            <a:p>
              <a:pPr algn="ctr" eaLnBrk="1" hangingPunct="1"/>
              <a:r>
                <a:rPr lang="zh-CN" altLang="en-US" sz="1400" b="1" dirty="0" smtClean="0">
                  <a:solidFill>
                    <a:schemeClr val="bg1"/>
                  </a:solidFill>
                  <a:latin typeface="+mj-ea"/>
                  <a:ea typeface="+mj-ea"/>
                </a:rPr>
                <a:t>而详尽</a:t>
              </a:r>
              <a:endParaRPr lang="en-US" altLang="zh-CN" sz="1400" b="1" dirty="0">
                <a:solidFill>
                  <a:schemeClr val="bg1"/>
                </a:solidFill>
                <a:latin typeface="+mj-ea"/>
                <a:ea typeface="+mj-ea"/>
              </a:endParaRPr>
            </a:p>
          </p:txBody>
        </p:sp>
      </p:grpSp>
      <p:sp>
        <p:nvSpPr>
          <p:cNvPr id="20" name="文本框 68"/>
          <p:cNvSpPr txBox="1"/>
          <p:nvPr/>
        </p:nvSpPr>
        <p:spPr>
          <a:xfrm>
            <a:off x="4003675" y="341630"/>
            <a:ext cx="3880485" cy="483235"/>
          </a:xfrm>
          <a:prstGeom prst="rect">
            <a:avLst/>
          </a:prstGeom>
          <a:noFill/>
        </p:spPr>
        <p:txBody>
          <a:bodyPr wrap="square" rtlCol="0">
            <a:spAutoFit/>
          </a:bodyPr>
          <a:lstStyle/>
          <a:p>
            <a:pPr algn="ctr"/>
            <a:r>
              <a:rPr lang="zh-CN" altLang="en-US" sz="2400" b="1" dirty="0" smtClean="0">
                <a:latin typeface="微软雅黑" pitchFamily="34" charset="-122"/>
                <a:ea typeface="微软雅黑" pitchFamily="34" charset="-122"/>
              </a:rPr>
              <a:t>专利信息的优点</a:t>
            </a:r>
          </a:p>
        </p:txBody>
      </p:sp>
      <p:sp>
        <p:nvSpPr>
          <p:cNvPr id="22" name="AutoShape 6"/>
          <p:cNvSpPr>
            <a:spLocks noChangeArrowheads="1"/>
          </p:cNvSpPr>
          <p:nvPr/>
        </p:nvSpPr>
        <p:spPr bwMode="auto">
          <a:xfrm>
            <a:off x="142844" y="1142990"/>
            <a:ext cx="1714512" cy="1714512"/>
          </a:xfrm>
          <a:prstGeom prst="roundRect">
            <a:avLst>
              <a:gd name="adj" fmla="val 0"/>
            </a:avLst>
          </a:prstGeom>
          <a:noFill/>
          <a:ln w="3175" algn="ctr">
            <a:solidFill>
              <a:schemeClr val="accent2">
                <a:lumMod val="75000"/>
              </a:schemeClr>
            </a:solidFill>
            <a:prstDash val="dash"/>
            <a:round/>
          </a:ln>
        </p:spPr>
        <p:txBody>
          <a:bodyPr/>
          <a:lstStyle/>
          <a:p>
            <a:pPr>
              <a:lnSpc>
                <a:spcPct val="120000"/>
              </a:lnSpc>
            </a:pPr>
            <a:r>
              <a:rPr lang="zh-CN" altLang="en-US" sz="1000" dirty="0" smtClean="0">
                <a:solidFill>
                  <a:schemeClr val="tx2"/>
                </a:solidFill>
                <a:latin typeface="+mj-ea"/>
                <a:ea typeface="+mj-ea"/>
              </a:rPr>
              <a:t>◆专利信息属于一种科技信息，是人们从事科学技术活动所取得的智力成果。</a:t>
            </a:r>
            <a:endParaRPr lang="en-US" altLang="zh-CN" sz="1000" dirty="0" smtClean="0">
              <a:solidFill>
                <a:schemeClr val="tx2"/>
              </a:solidFill>
              <a:latin typeface="+mj-ea"/>
              <a:ea typeface="+mj-ea"/>
            </a:endParaRPr>
          </a:p>
          <a:p>
            <a:pPr>
              <a:lnSpc>
                <a:spcPct val="120000"/>
              </a:lnSpc>
            </a:pPr>
            <a:r>
              <a:rPr lang="zh-CN" altLang="en-US" sz="1000" dirty="0" smtClean="0">
                <a:solidFill>
                  <a:schemeClr val="tx2"/>
                </a:solidFill>
                <a:latin typeface="+mj-ea"/>
                <a:ea typeface="+mj-ea"/>
              </a:rPr>
              <a:t>◆专利信息具有较强的法律意义。</a:t>
            </a:r>
            <a:endParaRPr lang="en-US" altLang="zh-CN" sz="1000" dirty="0" smtClean="0">
              <a:solidFill>
                <a:schemeClr val="tx2"/>
              </a:solidFill>
              <a:latin typeface="+mj-ea"/>
              <a:ea typeface="+mj-ea"/>
            </a:endParaRPr>
          </a:p>
          <a:p>
            <a:pPr>
              <a:lnSpc>
                <a:spcPct val="120000"/>
              </a:lnSpc>
            </a:pPr>
            <a:r>
              <a:rPr lang="zh-CN" altLang="en-US" sz="1000" dirty="0" smtClean="0">
                <a:solidFill>
                  <a:schemeClr val="tx2"/>
                </a:solidFill>
                <a:latin typeface="+mj-ea"/>
              </a:rPr>
              <a:t>◆专利信息与经济活动结合紧密，每个企业或科研机构的专利，可以展示它们的技术实力和市场动态。</a:t>
            </a:r>
            <a:endParaRPr lang="en-US" altLang="zh-CN" sz="1000" dirty="0" smtClean="0">
              <a:solidFill>
                <a:schemeClr val="tx2"/>
              </a:solidFill>
              <a:latin typeface="+mj-ea"/>
              <a:ea typeface="+mj-ea"/>
            </a:endParaRPr>
          </a:p>
          <a:p>
            <a:pPr>
              <a:lnSpc>
                <a:spcPct val="120000"/>
              </a:lnSpc>
            </a:pPr>
            <a:endParaRPr lang="zh-CN" altLang="en-US" sz="1000" dirty="0">
              <a:solidFill>
                <a:schemeClr val="tx2"/>
              </a:solidFill>
              <a:latin typeface="+mj-ea"/>
              <a:ea typeface="+mj-ea"/>
            </a:endParaRPr>
          </a:p>
        </p:txBody>
      </p:sp>
      <p:sp>
        <p:nvSpPr>
          <p:cNvPr id="23" name="AutoShape 6"/>
          <p:cNvSpPr>
            <a:spLocks noChangeArrowheads="1"/>
          </p:cNvSpPr>
          <p:nvPr/>
        </p:nvSpPr>
        <p:spPr bwMode="auto">
          <a:xfrm>
            <a:off x="3714744" y="1142990"/>
            <a:ext cx="1714512" cy="1714512"/>
          </a:xfrm>
          <a:prstGeom prst="roundRect">
            <a:avLst>
              <a:gd name="adj" fmla="val 0"/>
            </a:avLst>
          </a:prstGeom>
          <a:noFill/>
          <a:ln w="3175" algn="ctr">
            <a:solidFill>
              <a:schemeClr val="accent2">
                <a:lumMod val="75000"/>
              </a:schemeClr>
            </a:solidFill>
            <a:prstDash val="dash"/>
            <a:round/>
          </a:ln>
        </p:spPr>
        <p:txBody>
          <a:bodyPr/>
          <a:lstStyle/>
          <a:p>
            <a:pPr>
              <a:lnSpc>
                <a:spcPct val="120000"/>
              </a:lnSpc>
            </a:pPr>
            <a:r>
              <a:rPr lang="zh-CN" altLang="en-US" sz="1000" dirty="0" smtClean="0">
                <a:solidFill>
                  <a:schemeClr val="tx2"/>
                </a:solidFill>
              </a:rPr>
              <a:t>◆专利信息是报道新发明创造最快的信息源，一般要早于其他科技信息五六年。 ◆专利信息传播最新技术信息；我国专利法要求新颖性原则；因此，发明创造总是首先以专利信息而非其他科技信息的形式向外界公布，否则将影响专利的新颖性。</a:t>
            </a:r>
            <a:endParaRPr lang="en-US" altLang="zh-CN" sz="1000" dirty="0" smtClean="0">
              <a:solidFill>
                <a:schemeClr val="tx2"/>
              </a:solidFill>
            </a:endParaRPr>
          </a:p>
          <a:p>
            <a:pPr>
              <a:lnSpc>
                <a:spcPct val="120000"/>
              </a:lnSpc>
            </a:pPr>
            <a:endParaRPr lang="zh-CN" altLang="en-US" sz="1000" dirty="0">
              <a:solidFill>
                <a:schemeClr val="tx2"/>
              </a:solidFill>
            </a:endParaRPr>
          </a:p>
        </p:txBody>
      </p:sp>
      <p:sp>
        <p:nvSpPr>
          <p:cNvPr id="24" name="AutoShape 6"/>
          <p:cNvSpPr>
            <a:spLocks noChangeArrowheads="1"/>
          </p:cNvSpPr>
          <p:nvPr/>
        </p:nvSpPr>
        <p:spPr bwMode="auto">
          <a:xfrm>
            <a:off x="5500694" y="3357568"/>
            <a:ext cx="1714512" cy="1643074"/>
          </a:xfrm>
          <a:prstGeom prst="roundRect">
            <a:avLst>
              <a:gd name="adj" fmla="val 0"/>
            </a:avLst>
          </a:prstGeom>
          <a:noFill/>
          <a:ln w="3175" algn="ctr">
            <a:solidFill>
              <a:schemeClr val="accent2">
                <a:lumMod val="75000"/>
              </a:schemeClr>
            </a:solidFill>
            <a:prstDash val="dash"/>
            <a:round/>
          </a:ln>
        </p:spPr>
        <p:txBody>
          <a:bodyPr/>
          <a:lstStyle/>
          <a:p>
            <a:pPr eaLnBrk="1" hangingPunct="1">
              <a:lnSpc>
                <a:spcPct val="120000"/>
              </a:lnSpc>
            </a:pPr>
            <a:r>
              <a:rPr lang="zh-CN" altLang="en-US" sz="1000" dirty="0" smtClean="0">
                <a:solidFill>
                  <a:schemeClr val="tx2"/>
                </a:solidFill>
                <a:sym typeface="+mn-ea"/>
              </a:rPr>
              <a:t>●专利信息具有规范性、系统性。</a:t>
            </a:r>
          </a:p>
          <a:p>
            <a:pPr eaLnBrk="1" hangingPunct="1">
              <a:lnSpc>
                <a:spcPct val="120000"/>
              </a:lnSpc>
            </a:pPr>
            <a:r>
              <a:rPr lang="zh-CN" altLang="en-US" sz="1000" dirty="0" smtClean="0">
                <a:solidFill>
                  <a:schemeClr val="tx2"/>
                </a:solidFill>
                <a:sym typeface="+mn-ea"/>
              </a:rPr>
              <a:t>●各种专利说明书均按国际统一格式出版，采用统一的著录项目识别代码，统一的国家名称代码，这使得专利文献系统性强，著录项目齐全，便于管理和检索。</a:t>
            </a:r>
          </a:p>
        </p:txBody>
      </p:sp>
      <p:sp>
        <p:nvSpPr>
          <p:cNvPr id="25" name="AutoShape 6"/>
          <p:cNvSpPr>
            <a:spLocks noChangeArrowheads="1"/>
          </p:cNvSpPr>
          <p:nvPr/>
        </p:nvSpPr>
        <p:spPr bwMode="auto">
          <a:xfrm>
            <a:off x="1928794" y="3357568"/>
            <a:ext cx="1714512" cy="1643074"/>
          </a:xfrm>
          <a:prstGeom prst="roundRect">
            <a:avLst>
              <a:gd name="adj" fmla="val 0"/>
            </a:avLst>
          </a:prstGeom>
          <a:noFill/>
          <a:ln w="3175" algn="ctr">
            <a:solidFill>
              <a:schemeClr val="accent2">
                <a:lumMod val="75000"/>
              </a:schemeClr>
            </a:solidFill>
            <a:prstDash val="dash"/>
            <a:round/>
          </a:ln>
        </p:spPr>
        <p:txBody>
          <a:bodyPr/>
          <a:lstStyle/>
          <a:p>
            <a:pPr>
              <a:lnSpc>
                <a:spcPct val="120000"/>
              </a:lnSpc>
            </a:pPr>
            <a:r>
              <a:rPr lang="zh-CN" altLang="en-US" sz="1000" dirty="0" smtClean="0">
                <a:solidFill>
                  <a:schemeClr val="tx2"/>
                </a:solidFill>
              </a:rPr>
              <a:t>●专利信息的数量非常大，若按单一种类统计，专利信息是世界上数量最大的信息源之一。</a:t>
            </a:r>
            <a:endParaRPr lang="en-US" altLang="zh-CN" sz="1000" dirty="0" smtClean="0">
              <a:solidFill>
                <a:schemeClr val="tx2"/>
              </a:solidFill>
            </a:endParaRPr>
          </a:p>
          <a:p>
            <a:pPr>
              <a:lnSpc>
                <a:spcPct val="120000"/>
              </a:lnSpc>
            </a:pPr>
            <a:r>
              <a:rPr lang="zh-CN" altLang="en-US" sz="1000" dirty="0" smtClean="0">
                <a:solidFill>
                  <a:schemeClr val="tx2"/>
                </a:solidFill>
              </a:rPr>
              <a:t> ●专利信息涵盖了从小到大，从简到繁的人类生活的各个领域，它记载了人类取得的每一个进步，是一部活的技术百科全书。</a:t>
            </a:r>
            <a:endParaRPr lang="en-US" altLang="zh-CN" sz="1000" dirty="0" smtClean="0">
              <a:solidFill>
                <a:schemeClr val="tx2"/>
              </a:solidFill>
            </a:endParaRPr>
          </a:p>
          <a:p>
            <a:pPr>
              <a:lnSpc>
                <a:spcPct val="120000"/>
              </a:lnSpc>
            </a:pPr>
            <a:endParaRPr lang="en-US" altLang="zh-CN" sz="1000" dirty="0" smtClean="0">
              <a:solidFill>
                <a:schemeClr val="tx2"/>
              </a:solidFill>
            </a:endParaRPr>
          </a:p>
          <a:p>
            <a:pPr>
              <a:lnSpc>
                <a:spcPct val="120000"/>
              </a:lnSpc>
            </a:pPr>
            <a:endParaRPr lang="zh-CN" altLang="en-US" sz="1000" dirty="0">
              <a:solidFill>
                <a:schemeClr val="tx2"/>
              </a:solidFill>
            </a:endParaRPr>
          </a:p>
        </p:txBody>
      </p:sp>
      <p:sp>
        <p:nvSpPr>
          <p:cNvPr id="26" name="AutoShape 6"/>
          <p:cNvSpPr>
            <a:spLocks noChangeArrowheads="1"/>
          </p:cNvSpPr>
          <p:nvPr/>
        </p:nvSpPr>
        <p:spPr bwMode="auto">
          <a:xfrm>
            <a:off x="7143768" y="1142990"/>
            <a:ext cx="1857388" cy="1714512"/>
          </a:xfrm>
          <a:prstGeom prst="roundRect">
            <a:avLst>
              <a:gd name="adj" fmla="val 0"/>
            </a:avLst>
          </a:prstGeom>
          <a:noFill/>
          <a:ln w="3175" algn="ctr">
            <a:solidFill>
              <a:schemeClr val="accent2">
                <a:lumMod val="75000"/>
              </a:schemeClr>
            </a:solidFill>
            <a:prstDash val="dash"/>
            <a:round/>
          </a:ln>
        </p:spPr>
        <p:txBody>
          <a:bodyPr/>
          <a:lstStyle/>
          <a:p>
            <a:pPr eaLnBrk="1" hangingPunct="1">
              <a:lnSpc>
                <a:spcPct val="120000"/>
              </a:lnSpc>
            </a:pPr>
            <a:r>
              <a:rPr lang="zh-CN" altLang="en-US" sz="1000" dirty="0" smtClean="0">
                <a:solidFill>
                  <a:schemeClr val="tx2"/>
                </a:solidFill>
                <a:sym typeface="+mn-ea"/>
              </a:rPr>
              <a:t>◆企业对其产品或工艺谋求保护的过程中，往往会围绕一件核心专利涌现许多外围专利，专利文献系统会对发明创造的揭示完整详尽。</a:t>
            </a:r>
          </a:p>
          <a:p>
            <a:pPr eaLnBrk="1" hangingPunct="1">
              <a:lnSpc>
                <a:spcPct val="120000"/>
              </a:lnSpc>
            </a:pPr>
            <a:r>
              <a:rPr lang="zh-CN" altLang="en-US" sz="1000" dirty="0" smtClean="0">
                <a:solidFill>
                  <a:schemeClr val="tx2"/>
                </a:solidFill>
                <a:sym typeface="+mn-ea"/>
              </a:rPr>
              <a:t>◆各国专利法要求充分公开。</a:t>
            </a:r>
          </a:p>
          <a:p>
            <a:pPr eaLnBrk="1" hangingPunct="1">
              <a:lnSpc>
                <a:spcPct val="120000"/>
              </a:lnSpc>
            </a:pPr>
            <a:r>
              <a:rPr lang="zh-CN" altLang="en-US" sz="1000" dirty="0" smtClean="0">
                <a:solidFill>
                  <a:schemeClr val="tx2"/>
                </a:solidFill>
                <a:sym typeface="+mn-ea"/>
              </a:rPr>
              <a:t>◆专利文献不仅详细说明该发明的内容，同时也对该技术领域已知技术作简要介绍。</a:t>
            </a:r>
          </a:p>
          <a:p>
            <a:pPr eaLnBrk="1" hangingPunct="1">
              <a:lnSpc>
                <a:spcPct val="120000"/>
              </a:lnSpc>
            </a:pPr>
            <a:endParaRPr lang="zh-CN" altLang="en-US" sz="1200" dirty="0">
              <a:solidFill>
                <a:schemeClr val="tx2"/>
              </a:solidFill>
            </a:endParaRPr>
          </a:p>
        </p:txBody>
      </p:sp>
      <p:sp>
        <p:nvSpPr>
          <p:cNvPr id="27" name="灯片编号占位符 26"/>
          <p:cNvSpPr>
            <a:spLocks noGrp="1"/>
          </p:cNvSpPr>
          <p:nvPr>
            <p:ph type="sldNum" sz="quarter" idx="12"/>
          </p:nvPr>
        </p:nvSpPr>
        <p:spPr/>
        <p:txBody>
          <a:bodyPr/>
          <a:lstStyle/>
          <a:p>
            <a:fld id="{0C913308-F349-4B6D-A68A-DD1791B4A57B}" type="slidenum">
              <a:rPr lang="zh-CN" altLang="en-US" smtClean="0"/>
              <a:pPr/>
              <a:t>16</a:t>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1"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ox(in)">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box(in)">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box(in)">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box(in)">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box(in)">
                                      <p:cBhvr>
                                        <p:cTn id="2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2" grpId="1" animBg="1"/>
      <p:bldP spid="23" grpId="0" animBg="1"/>
      <p:bldP spid="24" grpId="0" animBg="1"/>
      <p:bldP spid="25" grpId="0" animBg="1"/>
      <p:bldP spid="2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6" name="AutoShape 3"/>
          <p:cNvSpPr/>
          <p:nvPr/>
        </p:nvSpPr>
        <p:spPr>
          <a:xfrm>
            <a:off x="2123788" y="987618"/>
            <a:ext cx="2102215" cy="655438"/>
          </a:xfrm>
          <a:prstGeom prst="roundRect">
            <a:avLst>
              <a:gd name="adj" fmla="val 13125"/>
            </a:avLst>
          </a:prstGeom>
          <a:solidFill>
            <a:schemeClr val="accent2"/>
          </a:solidFill>
          <a:ln w="3175" cap="flat" cmpd="sng">
            <a:solidFill>
              <a:srgbClr val="1C1C1C">
                <a:alpha val="58823"/>
              </a:srgbClr>
            </a:solidFill>
            <a:prstDash val="solid"/>
            <a:headEnd type="none" w="med" len="med"/>
            <a:tailEnd type="none" w="med" len="med"/>
          </a:ln>
        </p:spPr>
        <p:txBody>
          <a:bodyPr wrap="none" anchor="ctr"/>
          <a:lstStyle/>
          <a:p>
            <a:pPr lvl="0" eaLnBrk="1" hangingPunct="1"/>
            <a:endParaRPr lang="zh-CN" altLang="en-US" dirty="0">
              <a:latin typeface="Arial" pitchFamily="34" charset="0"/>
              <a:ea typeface="宋体" pitchFamily="2" charset="-122"/>
            </a:endParaRPr>
          </a:p>
        </p:txBody>
      </p:sp>
      <p:sp>
        <p:nvSpPr>
          <p:cNvPr id="5147" name="AutoShape 4"/>
          <p:cNvSpPr/>
          <p:nvPr/>
        </p:nvSpPr>
        <p:spPr>
          <a:xfrm rot="10800000">
            <a:off x="2195549" y="987646"/>
            <a:ext cx="2030297" cy="417648"/>
          </a:xfrm>
          <a:prstGeom prst="roundRect">
            <a:avLst>
              <a:gd name="adj" fmla="val 13042"/>
            </a:avLst>
          </a:prstGeom>
          <a:gradFill rotWithShape="1">
            <a:gsLst>
              <a:gs pos="0">
                <a:schemeClr val="bg1">
                  <a:alpha val="0"/>
                </a:schemeClr>
              </a:gs>
              <a:gs pos="100000">
                <a:schemeClr val="bg1">
                  <a:alpha val="59000"/>
                </a:schemeClr>
              </a:gs>
            </a:gsLst>
            <a:lin ang="5400000" scaled="1"/>
            <a:tileRect/>
          </a:gradFill>
          <a:ln w="9525">
            <a:noFill/>
          </a:ln>
        </p:spPr>
        <p:txBody>
          <a:bodyPr rot="10800000" wrap="none" anchor="ctr"/>
          <a:lstStyle/>
          <a:p>
            <a:pPr lvl="0" eaLnBrk="1" hangingPunct="1"/>
            <a:endParaRPr lang="zh-CN" altLang="en-US" dirty="0">
              <a:latin typeface="Arial" pitchFamily="34" charset="0"/>
              <a:ea typeface="宋体" pitchFamily="2" charset="-122"/>
            </a:endParaRPr>
          </a:p>
        </p:txBody>
      </p:sp>
      <p:sp>
        <p:nvSpPr>
          <p:cNvPr id="5148" name="Text Box 5"/>
          <p:cNvSpPr txBox="1"/>
          <p:nvPr/>
        </p:nvSpPr>
        <p:spPr>
          <a:xfrm>
            <a:off x="2143108" y="1142990"/>
            <a:ext cx="2107747" cy="338554"/>
          </a:xfrm>
          <a:prstGeom prst="rect">
            <a:avLst/>
          </a:prstGeom>
          <a:noFill/>
          <a:ln w="25400">
            <a:noFill/>
            <a:miter/>
          </a:ln>
        </p:spPr>
        <p:txBody>
          <a:bodyPr>
            <a:spAutoFit/>
          </a:bodyPr>
          <a:lstStyle/>
          <a:p>
            <a:pPr lvl="0" eaLnBrk="1" hangingPunct="1">
              <a:spcBef>
                <a:spcPct val="50000"/>
              </a:spcBef>
            </a:pPr>
            <a:r>
              <a:rPr lang="zh-CN" altLang="en-US" sz="1600" b="1" dirty="0">
                <a:solidFill>
                  <a:schemeClr val="bg1"/>
                </a:solidFill>
                <a:latin typeface="Arial" pitchFamily="34" charset="0"/>
                <a:ea typeface="宋体" pitchFamily="2" charset="-122"/>
              </a:rPr>
              <a:t>   </a:t>
            </a:r>
            <a:r>
              <a:rPr lang="zh-CN" altLang="en-US" sz="1400" b="1" dirty="0">
                <a:solidFill>
                  <a:schemeClr val="bg1"/>
                </a:solidFill>
                <a:latin typeface="Arial" pitchFamily="34" charset="0"/>
                <a:ea typeface="宋体" pitchFamily="2" charset="-122"/>
              </a:rPr>
              <a:t>专利信息的重复性</a:t>
            </a:r>
          </a:p>
        </p:txBody>
      </p:sp>
      <p:sp>
        <p:nvSpPr>
          <p:cNvPr id="5128" name="AutoShape 25"/>
          <p:cNvSpPr/>
          <p:nvPr/>
        </p:nvSpPr>
        <p:spPr>
          <a:xfrm>
            <a:off x="2124379" y="1714494"/>
            <a:ext cx="2102215" cy="3350923"/>
          </a:xfrm>
          <a:prstGeom prst="roundRect">
            <a:avLst>
              <a:gd name="adj" fmla="val 5657"/>
            </a:avLst>
          </a:prstGeom>
          <a:gradFill rotWithShape="1">
            <a:gsLst>
              <a:gs pos="0">
                <a:srgbClr val="F2F2F2"/>
              </a:gs>
              <a:gs pos="100000">
                <a:srgbClr val="DDDDDD"/>
              </a:gs>
            </a:gsLst>
            <a:lin ang="5400000" scaled="1"/>
            <a:tileRect/>
          </a:gradFill>
          <a:ln w="3175" cap="flat" cmpd="sng">
            <a:solidFill>
              <a:srgbClr val="969696">
                <a:alpha val="69019"/>
              </a:srgbClr>
            </a:solidFill>
            <a:prstDash val="solid"/>
            <a:headEnd type="none" w="med" len="med"/>
            <a:tailEnd type="none" w="med" len="med"/>
          </a:ln>
        </p:spPr>
        <p:txBody>
          <a:bodyPr/>
          <a:lstStyle/>
          <a:p>
            <a:pPr lvl="0" eaLnBrk="1" hangingPunct="1">
              <a:lnSpc>
                <a:spcPct val="120000"/>
              </a:lnSpc>
            </a:pPr>
            <a:r>
              <a:rPr lang="zh-CN" altLang="en-US" sz="1200" dirty="0" smtClean="0">
                <a:latin typeface="+mj-ea"/>
                <a:ea typeface="+mj-ea"/>
                <a:sym typeface="+mn-ea"/>
              </a:rPr>
              <a:t>☺</a:t>
            </a:r>
            <a:r>
              <a:rPr lang="zh-CN" altLang="en-US" sz="1200" dirty="0">
                <a:solidFill>
                  <a:schemeClr val="tx2"/>
                </a:solidFill>
                <a:latin typeface="+mj-ea"/>
                <a:ea typeface="+mj-ea"/>
              </a:rPr>
              <a:t>在全世界每年公布的专利文献中，只有约三分之一的专利文献记载原始发明创造，而约三分之二的专利文献报道的是重复的技术内容。</a:t>
            </a:r>
          </a:p>
          <a:p>
            <a:pPr lvl="0" eaLnBrk="1" hangingPunct="1">
              <a:lnSpc>
                <a:spcPct val="120000"/>
              </a:lnSpc>
            </a:pPr>
            <a:r>
              <a:rPr lang="zh-CN" altLang="en-US" sz="1200" dirty="0" smtClean="0">
                <a:latin typeface="+mj-ea"/>
                <a:ea typeface="+mj-ea"/>
                <a:sym typeface="+mn-ea"/>
              </a:rPr>
              <a:t>☺</a:t>
            </a:r>
            <a:r>
              <a:rPr lang="zh-CN" altLang="en-US" sz="1200" dirty="0">
                <a:solidFill>
                  <a:schemeClr val="tx2"/>
                </a:solidFill>
                <a:latin typeface="+mj-ea"/>
                <a:ea typeface="+mj-ea"/>
              </a:rPr>
              <a:t>专利族和同族专利的信息为人们打开了一扇方便之门，但是专利文献的重复给信息的管理、存储和检索带来一定的麻烦，使专利信息采集的工作量加大。</a:t>
            </a:r>
          </a:p>
        </p:txBody>
      </p:sp>
      <p:sp>
        <p:nvSpPr>
          <p:cNvPr id="5143" name="AutoShape 7"/>
          <p:cNvSpPr/>
          <p:nvPr/>
        </p:nvSpPr>
        <p:spPr>
          <a:xfrm>
            <a:off x="4356250" y="987124"/>
            <a:ext cx="2102215" cy="655932"/>
          </a:xfrm>
          <a:prstGeom prst="roundRect">
            <a:avLst>
              <a:gd name="adj" fmla="val 13125"/>
            </a:avLst>
          </a:prstGeom>
          <a:solidFill>
            <a:srgbClr val="808080"/>
          </a:solidFill>
          <a:ln w="3175" cap="flat" cmpd="sng">
            <a:solidFill>
              <a:srgbClr val="1C1C1C">
                <a:alpha val="58823"/>
              </a:srgbClr>
            </a:solidFill>
            <a:prstDash val="solid"/>
            <a:headEnd type="none" w="med" len="med"/>
            <a:tailEnd type="none" w="med" len="med"/>
          </a:ln>
        </p:spPr>
        <p:txBody>
          <a:bodyPr wrap="none" anchor="ctr"/>
          <a:lstStyle/>
          <a:p>
            <a:pPr lvl="0" eaLnBrk="1" hangingPunct="1"/>
            <a:endParaRPr lang="zh-CN" altLang="en-US" dirty="0">
              <a:latin typeface="Arial" pitchFamily="34" charset="0"/>
              <a:ea typeface="宋体" pitchFamily="2" charset="-122"/>
            </a:endParaRPr>
          </a:p>
        </p:txBody>
      </p:sp>
      <p:sp>
        <p:nvSpPr>
          <p:cNvPr id="5140" name="AutoShape 11"/>
          <p:cNvSpPr/>
          <p:nvPr/>
        </p:nvSpPr>
        <p:spPr>
          <a:xfrm>
            <a:off x="6588078" y="987646"/>
            <a:ext cx="2102215" cy="655410"/>
          </a:xfrm>
          <a:prstGeom prst="roundRect">
            <a:avLst>
              <a:gd name="adj" fmla="val 13125"/>
            </a:avLst>
          </a:prstGeom>
          <a:solidFill>
            <a:srgbClr val="808080"/>
          </a:solidFill>
          <a:ln w="3175" cap="flat" cmpd="sng">
            <a:solidFill>
              <a:srgbClr val="1C1C1C">
                <a:alpha val="58823"/>
              </a:srgbClr>
            </a:solidFill>
            <a:prstDash val="solid"/>
            <a:headEnd type="none" w="med" len="med"/>
            <a:tailEnd type="none" w="med" len="med"/>
          </a:ln>
        </p:spPr>
        <p:txBody>
          <a:bodyPr wrap="none" anchor="ctr"/>
          <a:lstStyle/>
          <a:p>
            <a:pPr lvl="0" eaLnBrk="1" hangingPunct="1"/>
            <a:endParaRPr lang="zh-CN" altLang="en-US" dirty="0">
              <a:latin typeface="Arial" pitchFamily="34" charset="0"/>
              <a:ea typeface="宋体" pitchFamily="2" charset="-122"/>
            </a:endParaRPr>
          </a:p>
        </p:txBody>
      </p:sp>
      <p:sp>
        <p:nvSpPr>
          <p:cNvPr id="5141" name="AutoShape 12"/>
          <p:cNvSpPr/>
          <p:nvPr/>
        </p:nvSpPr>
        <p:spPr>
          <a:xfrm rot="10800000">
            <a:off x="6660625" y="987646"/>
            <a:ext cx="2030297" cy="417648"/>
          </a:xfrm>
          <a:prstGeom prst="roundRect">
            <a:avLst>
              <a:gd name="adj" fmla="val 13042"/>
            </a:avLst>
          </a:prstGeom>
          <a:gradFill rotWithShape="1">
            <a:gsLst>
              <a:gs pos="0">
                <a:schemeClr val="bg1">
                  <a:alpha val="0"/>
                </a:schemeClr>
              </a:gs>
              <a:gs pos="100000">
                <a:schemeClr val="bg1">
                  <a:alpha val="59000"/>
                </a:schemeClr>
              </a:gs>
            </a:gsLst>
            <a:lin ang="5400000" scaled="1"/>
            <a:tileRect/>
          </a:gradFill>
          <a:ln w="9525">
            <a:noFill/>
          </a:ln>
        </p:spPr>
        <p:txBody>
          <a:bodyPr rot="10800000" wrap="none" anchor="ctr"/>
          <a:lstStyle/>
          <a:p>
            <a:pPr lvl="0" eaLnBrk="1" hangingPunct="1"/>
            <a:endParaRPr lang="zh-CN" altLang="en-US" dirty="0">
              <a:latin typeface="Arial" pitchFamily="34" charset="0"/>
              <a:ea typeface="宋体" pitchFamily="2" charset="-122"/>
            </a:endParaRPr>
          </a:p>
        </p:txBody>
      </p:sp>
      <p:sp>
        <p:nvSpPr>
          <p:cNvPr id="14" name="文本框 13"/>
          <p:cNvSpPr txBox="1"/>
          <p:nvPr/>
        </p:nvSpPr>
        <p:spPr>
          <a:xfrm>
            <a:off x="3275965" y="267335"/>
            <a:ext cx="4209415" cy="483235"/>
          </a:xfrm>
          <a:prstGeom prst="rect">
            <a:avLst/>
          </a:prstGeom>
          <a:noFill/>
        </p:spPr>
        <p:txBody>
          <a:bodyPr wrap="square" rtlCol="0">
            <a:spAutoFit/>
          </a:bodyPr>
          <a:lstStyle/>
          <a:p>
            <a:pPr algn="ctr"/>
            <a:r>
              <a:rPr lang="zh-CN" altLang="en-US" sz="2400" b="1" dirty="0" smtClean="0">
                <a:latin typeface="微软雅黑" pitchFamily="34" charset="-122"/>
                <a:ea typeface="微软雅黑" pitchFamily="34" charset="-122"/>
              </a:rPr>
              <a:t>专利信息的不足</a:t>
            </a:r>
          </a:p>
        </p:txBody>
      </p:sp>
      <p:sp>
        <p:nvSpPr>
          <p:cNvPr id="5144" name="AutoShape 8"/>
          <p:cNvSpPr/>
          <p:nvPr/>
        </p:nvSpPr>
        <p:spPr>
          <a:xfrm rot="10800000">
            <a:off x="4427769" y="987646"/>
            <a:ext cx="2030297" cy="417648"/>
          </a:xfrm>
          <a:prstGeom prst="roundRect">
            <a:avLst>
              <a:gd name="adj" fmla="val 13042"/>
            </a:avLst>
          </a:prstGeom>
          <a:gradFill rotWithShape="1">
            <a:gsLst>
              <a:gs pos="0">
                <a:schemeClr val="bg1">
                  <a:alpha val="0"/>
                </a:schemeClr>
              </a:gs>
              <a:gs pos="100000">
                <a:schemeClr val="bg1">
                  <a:alpha val="59000"/>
                </a:schemeClr>
              </a:gs>
            </a:gsLst>
            <a:lin ang="5400000" scaled="1"/>
            <a:tileRect/>
          </a:gradFill>
          <a:ln w="9525">
            <a:noFill/>
          </a:ln>
        </p:spPr>
        <p:txBody>
          <a:bodyPr rot="10800000" wrap="none" anchor="ctr"/>
          <a:lstStyle/>
          <a:p>
            <a:pPr lvl="0" eaLnBrk="1" hangingPunct="1"/>
            <a:endParaRPr lang="zh-CN" altLang="en-US" dirty="0">
              <a:latin typeface="Arial" pitchFamily="34" charset="0"/>
              <a:ea typeface="宋体" pitchFamily="2" charset="-122"/>
            </a:endParaRPr>
          </a:p>
        </p:txBody>
      </p:sp>
      <p:sp>
        <p:nvSpPr>
          <p:cNvPr id="2" name="Text Box 9"/>
          <p:cNvSpPr txBox="1"/>
          <p:nvPr/>
        </p:nvSpPr>
        <p:spPr>
          <a:xfrm>
            <a:off x="4429124" y="1071552"/>
            <a:ext cx="1998487" cy="523220"/>
          </a:xfrm>
          <a:prstGeom prst="rect">
            <a:avLst/>
          </a:prstGeom>
          <a:noFill/>
          <a:ln w="25400">
            <a:noFill/>
            <a:miter/>
          </a:ln>
        </p:spPr>
        <p:txBody>
          <a:bodyPr wrap="square">
            <a:spAutoFit/>
          </a:bodyPr>
          <a:lstStyle/>
          <a:p>
            <a:pPr lvl="0" algn="just">
              <a:spcBef>
                <a:spcPts val="0"/>
              </a:spcBef>
            </a:pPr>
            <a:r>
              <a:rPr lang="zh-CN" altLang="en-US" sz="1400" b="1" dirty="0">
                <a:solidFill>
                  <a:schemeClr val="bg1"/>
                </a:solidFill>
                <a:latin typeface="Arial" pitchFamily="34" charset="0"/>
                <a:ea typeface="宋体" pitchFamily="2" charset="-122"/>
              </a:rPr>
              <a:t>有些专利文献所记载的发明创造不具备专利性</a:t>
            </a:r>
            <a:endParaRPr lang="en-US" altLang="zh-CN" sz="1600" b="1" dirty="0">
              <a:solidFill>
                <a:schemeClr val="bg1"/>
              </a:solidFill>
              <a:latin typeface="Arial" pitchFamily="34" charset="0"/>
              <a:ea typeface="宋体" pitchFamily="2" charset="-122"/>
            </a:endParaRPr>
          </a:p>
        </p:txBody>
      </p:sp>
      <p:sp>
        <p:nvSpPr>
          <p:cNvPr id="15" name="Text Box 13"/>
          <p:cNvSpPr txBox="1"/>
          <p:nvPr/>
        </p:nvSpPr>
        <p:spPr>
          <a:xfrm>
            <a:off x="6643702" y="1071552"/>
            <a:ext cx="2027531" cy="523220"/>
          </a:xfrm>
          <a:prstGeom prst="rect">
            <a:avLst/>
          </a:prstGeom>
          <a:noFill/>
          <a:ln w="25400">
            <a:noFill/>
            <a:miter/>
          </a:ln>
        </p:spPr>
        <p:txBody>
          <a:bodyPr>
            <a:spAutoFit/>
          </a:bodyPr>
          <a:lstStyle/>
          <a:p>
            <a:pPr lvl="0" algn="ctr" eaLnBrk="1" hangingPunct="1"/>
            <a:r>
              <a:rPr lang="zh-CN" altLang="en-US" sz="1400" b="1" dirty="0">
                <a:solidFill>
                  <a:schemeClr val="bg1"/>
                </a:solidFill>
                <a:latin typeface="+mj-ea"/>
                <a:ea typeface="+mj-ea"/>
              </a:rPr>
              <a:t>专利文献文辞</a:t>
            </a:r>
            <a:r>
              <a:rPr lang="zh-CN" altLang="en-US" sz="1400" b="1" dirty="0" smtClean="0">
                <a:solidFill>
                  <a:schemeClr val="bg1"/>
                </a:solidFill>
                <a:latin typeface="+mj-ea"/>
                <a:ea typeface="+mj-ea"/>
              </a:rPr>
              <a:t>冗长</a:t>
            </a:r>
            <a:endParaRPr lang="en-US" altLang="zh-CN" sz="1400" b="1" dirty="0" smtClean="0">
              <a:solidFill>
                <a:schemeClr val="bg1"/>
              </a:solidFill>
              <a:latin typeface="+mj-ea"/>
              <a:ea typeface="+mj-ea"/>
            </a:endParaRPr>
          </a:p>
          <a:p>
            <a:pPr lvl="0" algn="ctr" eaLnBrk="1" hangingPunct="1"/>
            <a:r>
              <a:rPr lang="zh-CN" altLang="en-US" sz="1400" b="1" dirty="0" smtClean="0">
                <a:solidFill>
                  <a:schemeClr val="bg1"/>
                </a:solidFill>
                <a:latin typeface="+mj-ea"/>
                <a:ea typeface="+mj-ea"/>
              </a:rPr>
              <a:t>文字</a:t>
            </a:r>
            <a:r>
              <a:rPr lang="zh-CN" altLang="en-US" sz="1400" b="1" dirty="0">
                <a:solidFill>
                  <a:schemeClr val="bg1"/>
                </a:solidFill>
                <a:latin typeface="+mj-ea"/>
                <a:ea typeface="+mj-ea"/>
              </a:rPr>
              <a:t>晦涩</a:t>
            </a:r>
          </a:p>
        </p:txBody>
      </p:sp>
      <p:grpSp>
        <p:nvGrpSpPr>
          <p:cNvPr id="3" name="组合 2"/>
          <p:cNvGrpSpPr/>
          <p:nvPr/>
        </p:nvGrpSpPr>
        <p:grpSpPr>
          <a:xfrm>
            <a:off x="65780" y="298997"/>
            <a:ext cx="3203838" cy="787588"/>
            <a:chOff x="65780" y="298997"/>
            <a:chExt cx="3203838" cy="787588"/>
          </a:xfrm>
        </p:grpSpPr>
        <p:sp>
          <p:nvSpPr>
            <p:cNvPr id="4" name="TextBox 2"/>
            <p:cNvSpPr txBox="1"/>
            <p:nvPr/>
          </p:nvSpPr>
          <p:spPr>
            <a:xfrm>
              <a:off x="340834" y="298997"/>
              <a:ext cx="2159464" cy="369332"/>
            </a:xfrm>
            <a:prstGeom prst="rect">
              <a:avLst/>
            </a:prstGeom>
            <a:noFill/>
          </p:spPr>
          <p:txBody>
            <a:bodyPr wrap="square" rtlCol="0">
              <a:spAutoFit/>
            </a:bodyPr>
            <a:lstStyle/>
            <a:p>
              <a:r>
                <a:rPr lang="zh-CN" altLang="en-US" b="1" dirty="0" smtClean="0">
                  <a:solidFill>
                    <a:schemeClr val="tx2">
                      <a:lumMod val="50000"/>
                    </a:schemeClr>
                  </a:solidFill>
                  <a:latin typeface="微软雅黑" pitchFamily="34" charset="-122"/>
                  <a:ea typeface="微软雅黑" pitchFamily="34" charset="-122"/>
                </a:rPr>
                <a:t>专利信息浅说</a:t>
              </a:r>
              <a:endParaRPr lang="zh-CN" altLang="en-US" b="1" dirty="0">
                <a:solidFill>
                  <a:schemeClr val="tx2">
                    <a:lumMod val="50000"/>
                  </a:schemeClr>
                </a:solidFill>
                <a:latin typeface="微软雅黑" pitchFamily="34" charset="-122"/>
                <a:ea typeface="微软雅黑" pitchFamily="34" charset="-122"/>
              </a:endParaRPr>
            </a:p>
          </p:txBody>
        </p:sp>
        <p:sp>
          <p:nvSpPr>
            <p:cNvPr id="5" name="TextBox 3"/>
            <p:cNvSpPr txBox="1"/>
            <p:nvPr/>
          </p:nvSpPr>
          <p:spPr>
            <a:xfrm>
              <a:off x="928662" y="571486"/>
              <a:ext cx="2340956" cy="352425"/>
            </a:xfrm>
            <a:prstGeom prst="rect">
              <a:avLst/>
            </a:prstGeom>
            <a:noFill/>
          </p:spPr>
          <p:txBody>
            <a:bodyPr wrap="square" rtlCol="0">
              <a:spAutoFit/>
            </a:bodyPr>
            <a:lstStyle/>
            <a:p>
              <a:r>
                <a:rPr lang="zh-CN" altLang="en-US" sz="1600" b="1" dirty="0" smtClean="0">
                  <a:solidFill>
                    <a:schemeClr val="tx2">
                      <a:lumMod val="75000"/>
                    </a:schemeClr>
                  </a:solidFill>
                  <a:latin typeface="微软雅黑" pitchFamily="34" charset="-122"/>
                  <a:ea typeface="微软雅黑" pitchFamily="34" charset="-122"/>
                </a:rPr>
                <a:t> 专利信息的特点</a:t>
              </a:r>
              <a:endParaRPr lang="zh-CN" altLang="en-US" sz="1600" b="1" dirty="0">
                <a:solidFill>
                  <a:schemeClr val="tx2">
                    <a:lumMod val="75000"/>
                  </a:schemeClr>
                </a:solidFill>
                <a:latin typeface="微软雅黑" pitchFamily="34" charset="-122"/>
                <a:ea typeface="微软雅黑" pitchFamily="34" charset="-122"/>
              </a:endParaRPr>
            </a:p>
          </p:txBody>
        </p:sp>
        <p:grpSp>
          <p:nvGrpSpPr>
            <p:cNvPr id="6" name="组合 19"/>
            <p:cNvGrpSpPr/>
            <p:nvPr/>
          </p:nvGrpSpPr>
          <p:grpSpPr>
            <a:xfrm>
              <a:off x="431540" y="974072"/>
              <a:ext cx="1265453" cy="112513"/>
              <a:chOff x="268709" y="861560"/>
              <a:chExt cx="1265453" cy="112513"/>
            </a:xfrm>
          </p:grpSpPr>
          <p:sp>
            <p:nvSpPr>
              <p:cNvPr id="8" name="椭圆 7"/>
              <p:cNvSpPr/>
              <p:nvPr/>
            </p:nvSpPr>
            <p:spPr>
              <a:xfrm>
                <a:off x="268709" y="861560"/>
                <a:ext cx="112512" cy="11251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499297" y="861560"/>
                <a:ext cx="112512" cy="112512"/>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729885" y="861560"/>
                <a:ext cx="112512" cy="112512"/>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960473"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191061"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1421650" y="861561"/>
                <a:ext cx="112512" cy="112512"/>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直角三角形 6"/>
            <p:cNvSpPr/>
            <p:nvPr/>
          </p:nvSpPr>
          <p:spPr>
            <a:xfrm flipH="1">
              <a:off x="65780" y="331708"/>
              <a:ext cx="292532" cy="292532"/>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直角三角形 15"/>
            <p:cNvSpPr/>
            <p:nvPr/>
          </p:nvSpPr>
          <p:spPr>
            <a:xfrm>
              <a:off x="2535524" y="587426"/>
              <a:ext cx="292532" cy="29253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5131" name="Picture 28" descr="11"/>
          <p:cNvPicPr>
            <a:picLocks noChangeAspect="1"/>
          </p:cNvPicPr>
          <p:nvPr/>
        </p:nvPicPr>
        <p:blipFill>
          <a:blip r:embed="rId2"/>
          <a:stretch>
            <a:fillRect/>
          </a:stretch>
        </p:blipFill>
        <p:spPr>
          <a:xfrm>
            <a:off x="611225" y="2931742"/>
            <a:ext cx="1395483" cy="2171218"/>
          </a:xfrm>
          <a:prstGeom prst="rect">
            <a:avLst/>
          </a:prstGeom>
          <a:noFill/>
          <a:ln w="9525">
            <a:noFill/>
            <a:miter/>
          </a:ln>
        </p:spPr>
      </p:pic>
      <p:sp>
        <p:nvSpPr>
          <p:cNvPr id="5129" name="AutoShape 26"/>
          <p:cNvSpPr/>
          <p:nvPr/>
        </p:nvSpPr>
        <p:spPr>
          <a:xfrm>
            <a:off x="4356735" y="1714495"/>
            <a:ext cx="2102485" cy="3351536"/>
          </a:xfrm>
          <a:prstGeom prst="roundRect">
            <a:avLst>
              <a:gd name="adj" fmla="val 5657"/>
            </a:avLst>
          </a:prstGeom>
          <a:gradFill rotWithShape="1">
            <a:gsLst>
              <a:gs pos="0">
                <a:srgbClr val="F2F2F2"/>
              </a:gs>
              <a:gs pos="100000">
                <a:srgbClr val="DDDDDD"/>
              </a:gs>
            </a:gsLst>
            <a:lin ang="5400000" scaled="1"/>
            <a:tileRect/>
          </a:gradFill>
          <a:ln w="3175" cap="flat" cmpd="sng">
            <a:solidFill>
              <a:srgbClr val="969696">
                <a:alpha val="69019"/>
              </a:srgbClr>
            </a:solidFill>
            <a:prstDash val="solid"/>
            <a:headEnd type="none" w="med" len="med"/>
            <a:tailEnd type="none" w="med" len="med"/>
          </a:ln>
        </p:spPr>
        <p:txBody>
          <a:bodyPr/>
          <a:lstStyle/>
          <a:p>
            <a:pPr lvl="0" eaLnBrk="1" hangingPunct="1">
              <a:lnSpc>
                <a:spcPct val="120000"/>
              </a:lnSpc>
            </a:pPr>
            <a:r>
              <a:rPr lang="zh-CN" altLang="en-US" sz="1200" dirty="0" smtClean="0">
                <a:solidFill>
                  <a:schemeClr val="tx2"/>
                </a:solidFill>
                <a:latin typeface="+mj-ea"/>
                <a:ea typeface="+mj-ea"/>
                <a:sym typeface="+mn-ea"/>
              </a:rPr>
              <a:t>☺有些国家仅对发明专利进行实质性审查，对实用新型和外观设计则采用登记制，且对发明专利，实行</a:t>
            </a:r>
            <a:r>
              <a:rPr lang="en-US" altLang="zh-CN" sz="1200" dirty="0" smtClean="0">
                <a:solidFill>
                  <a:schemeClr val="tx2"/>
                </a:solidFill>
                <a:latin typeface="+mj-ea"/>
                <a:ea typeface="+mj-ea"/>
                <a:sym typeface="+mn-ea"/>
              </a:rPr>
              <a:t>“</a:t>
            </a:r>
            <a:r>
              <a:rPr lang="zh-CN" altLang="en-US" sz="1200" dirty="0" smtClean="0">
                <a:solidFill>
                  <a:schemeClr val="tx2"/>
                </a:solidFill>
                <a:latin typeface="+mj-ea"/>
                <a:ea typeface="+mj-ea"/>
                <a:sym typeface="+mn-ea"/>
              </a:rPr>
              <a:t>早期公开、延迟审查</a:t>
            </a:r>
            <a:r>
              <a:rPr lang="en-US" altLang="zh-CN" sz="1200" dirty="0" smtClean="0">
                <a:solidFill>
                  <a:schemeClr val="tx2"/>
                </a:solidFill>
                <a:latin typeface="+mj-ea"/>
                <a:ea typeface="+mj-ea"/>
                <a:sym typeface="+mn-ea"/>
              </a:rPr>
              <a:t>”</a:t>
            </a:r>
            <a:r>
              <a:rPr lang="zh-CN" altLang="en-US" sz="1200" dirty="0" smtClean="0">
                <a:solidFill>
                  <a:schemeClr val="tx2"/>
                </a:solidFill>
                <a:latin typeface="+mj-ea"/>
                <a:ea typeface="+mj-ea"/>
                <a:sym typeface="+mn-ea"/>
              </a:rPr>
              <a:t>，因此，发明专利申请公开文献公布于众时未经严格的专利性审查，实用新型和外观设计文献出版时不需经过专利性审查，其可靠性一般难以保证。</a:t>
            </a:r>
          </a:p>
          <a:p>
            <a:pPr lvl="0" eaLnBrk="1" hangingPunct="1">
              <a:lnSpc>
                <a:spcPct val="120000"/>
              </a:lnSpc>
            </a:pPr>
            <a:r>
              <a:rPr lang="zh-CN" altLang="en-US" sz="1200" dirty="0" smtClean="0">
                <a:solidFill>
                  <a:schemeClr val="tx2"/>
                </a:solidFill>
                <a:latin typeface="+mj-ea"/>
                <a:ea typeface="+mj-ea"/>
                <a:sym typeface="+mn-ea"/>
              </a:rPr>
              <a:t>☺在一些公众专利意识较为淡薄的发展中国家，人们对专利的了解不十分准确，常常造成一些把握上的失误。</a:t>
            </a:r>
          </a:p>
          <a:p>
            <a:pPr lvl="0" eaLnBrk="1" hangingPunct="1">
              <a:lnSpc>
                <a:spcPct val="120000"/>
              </a:lnSpc>
            </a:pPr>
            <a:endParaRPr lang="zh-CN" altLang="en-US" sz="1200" dirty="0" smtClean="0">
              <a:solidFill>
                <a:schemeClr val="tx2"/>
              </a:solidFill>
              <a:latin typeface="+mj-ea"/>
              <a:ea typeface="+mj-ea"/>
              <a:sym typeface="+mn-ea"/>
            </a:endParaRPr>
          </a:p>
        </p:txBody>
      </p:sp>
      <p:sp>
        <p:nvSpPr>
          <p:cNvPr id="5130" name="AutoShape 27"/>
          <p:cNvSpPr/>
          <p:nvPr/>
        </p:nvSpPr>
        <p:spPr>
          <a:xfrm>
            <a:off x="6587852" y="1714494"/>
            <a:ext cx="2102215" cy="3333199"/>
          </a:xfrm>
          <a:prstGeom prst="roundRect">
            <a:avLst>
              <a:gd name="adj" fmla="val 5657"/>
            </a:avLst>
          </a:prstGeom>
          <a:gradFill rotWithShape="1">
            <a:gsLst>
              <a:gs pos="0">
                <a:srgbClr val="F2F2F2"/>
              </a:gs>
              <a:gs pos="100000">
                <a:srgbClr val="DDDDDD"/>
              </a:gs>
            </a:gsLst>
            <a:lin ang="5400000" scaled="1"/>
            <a:tileRect/>
          </a:gradFill>
          <a:ln w="3175" cap="flat" cmpd="sng">
            <a:solidFill>
              <a:srgbClr val="969696">
                <a:alpha val="69019"/>
              </a:srgbClr>
            </a:solidFill>
            <a:prstDash val="solid"/>
            <a:headEnd type="none" w="med" len="med"/>
            <a:tailEnd type="none" w="med" len="med"/>
          </a:ln>
        </p:spPr>
        <p:txBody>
          <a:bodyPr/>
          <a:lstStyle/>
          <a:p>
            <a:pPr lvl="0" eaLnBrk="1" hangingPunct="1">
              <a:lnSpc>
                <a:spcPct val="120000"/>
              </a:lnSpc>
            </a:pPr>
            <a:r>
              <a:rPr lang="zh-CN" altLang="en-US" sz="1200" dirty="0" smtClean="0">
                <a:solidFill>
                  <a:schemeClr val="tx2"/>
                </a:solidFill>
                <a:latin typeface="+mj-ea"/>
                <a:ea typeface="+mj-ea"/>
                <a:sym typeface="+mn-ea"/>
              </a:rPr>
              <a:t>☺</a:t>
            </a:r>
            <a:r>
              <a:rPr lang="zh-CN" altLang="en-US" sz="1200" dirty="0">
                <a:solidFill>
                  <a:schemeClr val="tx2"/>
                </a:solidFill>
                <a:latin typeface="Arial" pitchFamily="34" charset="0"/>
                <a:ea typeface="宋体" pitchFamily="2" charset="-122"/>
              </a:rPr>
              <a:t>为了达到用法律发明创造的目的，通常在描述或定义发明时使用了一些法律规范和上位概念，这种特殊的发明创造描述方式，在陌生者看来令人费解。如</a:t>
            </a:r>
            <a:r>
              <a:rPr lang="en-US" altLang="zh-CN" sz="1200" dirty="0">
                <a:solidFill>
                  <a:schemeClr val="tx2"/>
                </a:solidFill>
                <a:latin typeface="Arial" pitchFamily="34" charset="0"/>
                <a:ea typeface="宋体" pitchFamily="2" charset="-122"/>
              </a:rPr>
              <a:t>“</a:t>
            </a:r>
            <a:r>
              <a:rPr lang="zh-CN" altLang="en-US" sz="1200" dirty="0">
                <a:solidFill>
                  <a:schemeClr val="tx2"/>
                </a:solidFill>
                <a:latin typeface="Arial" pitchFamily="34" charset="0"/>
                <a:ea typeface="宋体" pitchFamily="2" charset="-122"/>
              </a:rPr>
              <a:t>钢笔</a:t>
            </a:r>
            <a:r>
              <a:rPr lang="en-US" altLang="zh-CN" sz="1200" dirty="0">
                <a:solidFill>
                  <a:schemeClr val="tx2"/>
                </a:solidFill>
                <a:latin typeface="Arial" pitchFamily="34" charset="0"/>
                <a:ea typeface="宋体" pitchFamily="2" charset="-122"/>
              </a:rPr>
              <a:t>”</a:t>
            </a:r>
            <a:r>
              <a:rPr lang="zh-CN" altLang="en-US" sz="1200" dirty="0">
                <a:solidFill>
                  <a:schemeClr val="tx2"/>
                </a:solidFill>
                <a:latin typeface="Arial" pitchFamily="34" charset="0"/>
                <a:ea typeface="宋体" pitchFamily="2" charset="-122"/>
              </a:rPr>
              <a:t>在有些美国专利文献中被称为</a:t>
            </a:r>
            <a:r>
              <a:rPr lang="en-US" altLang="zh-CN" sz="1200" dirty="0">
                <a:solidFill>
                  <a:schemeClr val="tx2"/>
                </a:solidFill>
                <a:latin typeface="Arial" pitchFamily="34" charset="0"/>
                <a:ea typeface="宋体" pitchFamily="2" charset="-122"/>
              </a:rPr>
              <a:t>“</a:t>
            </a:r>
            <a:r>
              <a:rPr lang="zh-CN" altLang="en-US" sz="1200" dirty="0">
                <a:solidFill>
                  <a:schemeClr val="tx2"/>
                </a:solidFill>
                <a:latin typeface="Arial" pitchFamily="34" charset="0"/>
                <a:ea typeface="宋体" pitchFamily="2" charset="-122"/>
              </a:rPr>
              <a:t>书写工具</a:t>
            </a:r>
            <a:r>
              <a:rPr lang="en-US" altLang="zh-CN" sz="1200" dirty="0">
                <a:solidFill>
                  <a:schemeClr val="tx2"/>
                </a:solidFill>
                <a:latin typeface="Arial" pitchFamily="34" charset="0"/>
                <a:ea typeface="宋体" pitchFamily="2" charset="-122"/>
              </a:rPr>
              <a:t>”</a:t>
            </a:r>
            <a:r>
              <a:rPr lang="zh-CN" altLang="en-US" sz="1200" dirty="0">
                <a:solidFill>
                  <a:schemeClr val="tx2"/>
                </a:solidFill>
                <a:latin typeface="Arial" pitchFamily="34" charset="0"/>
                <a:ea typeface="宋体" pitchFamily="2" charset="-122"/>
              </a:rPr>
              <a:t>。</a:t>
            </a:r>
          </a:p>
          <a:p>
            <a:pPr lvl="0" eaLnBrk="1" hangingPunct="1">
              <a:lnSpc>
                <a:spcPct val="120000"/>
              </a:lnSpc>
            </a:pPr>
            <a:r>
              <a:rPr lang="zh-CN" altLang="en-US" sz="1200" dirty="0" smtClean="0">
                <a:solidFill>
                  <a:schemeClr val="tx2"/>
                </a:solidFill>
                <a:latin typeface="+mj-ea"/>
                <a:ea typeface="+mj-ea"/>
                <a:sym typeface="+mn-ea"/>
              </a:rPr>
              <a:t>☺专利文献中有相当数量是翻译作品，各种语言文化之间的差异、翻译者素质的高低，这些都直接影响专利文献的翻译质量，进而直接影响对发明创造的理解。</a:t>
            </a:r>
            <a:endParaRPr lang="zh-CN" altLang="en-US" sz="1200" dirty="0">
              <a:solidFill>
                <a:schemeClr val="tx2"/>
              </a:solidFill>
              <a:latin typeface="Arial" pitchFamily="34" charset="0"/>
              <a:ea typeface="宋体" pitchFamily="2" charset="-122"/>
            </a:endParaRPr>
          </a:p>
        </p:txBody>
      </p:sp>
      <p:sp>
        <p:nvSpPr>
          <p:cNvPr id="28" name="灯片编号占位符 27"/>
          <p:cNvSpPr>
            <a:spLocks noGrp="1"/>
          </p:cNvSpPr>
          <p:nvPr>
            <p:ph type="sldNum" sz="quarter" idx="12"/>
          </p:nvPr>
        </p:nvSpPr>
        <p:spPr/>
        <p:txBody>
          <a:bodyPr/>
          <a:lstStyle/>
          <a:p>
            <a:fld id="{0C913308-F349-4B6D-A68A-DD1791B4A57B}" type="slidenum">
              <a:rPr lang="zh-CN" altLang="en-US" smtClean="0"/>
              <a:pPr/>
              <a:t>17</a:t>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8" grpId="0" animBg="1"/>
      <p:bldP spid="5129" grpId="0" animBg="1"/>
      <p:bldP spid="513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
          <p:cNvGrpSpPr/>
          <p:nvPr/>
        </p:nvGrpSpPr>
        <p:grpSpPr>
          <a:xfrm>
            <a:off x="940370" y="1238416"/>
            <a:ext cx="1957611" cy="1957607"/>
            <a:chOff x="3514427" y="1575021"/>
            <a:chExt cx="2610148" cy="2610142"/>
          </a:xfrm>
        </p:grpSpPr>
        <p:sp>
          <p:nvSpPr>
            <p:cNvPr id="3" name="五角星 2"/>
            <p:cNvSpPr/>
            <p:nvPr/>
          </p:nvSpPr>
          <p:spPr>
            <a:xfrm>
              <a:off x="3638252" y="1698846"/>
              <a:ext cx="2362498" cy="2362492"/>
            </a:xfrm>
            <a:prstGeom prst="star5">
              <a:avLst>
                <a:gd name="adj" fmla="val 36401"/>
                <a:gd name="hf" fmla="val 105146"/>
                <a:gd name="vf" fmla="val 110557"/>
              </a:avLst>
            </a:prstGeom>
            <a:noFill/>
            <a:ln w="31750">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7E6E6">
                    <a:lumMod val="50000"/>
                  </a:srgbClr>
                </a:solidFill>
              </a:endParaRPr>
            </a:p>
          </p:txBody>
        </p:sp>
        <p:sp>
          <p:nvSpPr>
            <p:cNvPr id="4" name="五角星 3"/>
            <p:cNvSpPr/>
            <p:nvPr/>
          </p:nvSpPr>
          <p:spPr>
            <a:xfrm>
              <a:off x="3514427" y="1575021"/>
              <a:ext cx="2610148" cy="2610142"/>
            </a:xfrm>
            <a:prstGeom prst="star5">
              <a:avLst>
                <a:gd name="adj" fmla="val 36401"/>
                <a:gd name="hf" fmla="val 105146"/>
                <a:gd name="vf" fmla="val 110557"/>
              </a:avLst>
            </a:prstGeom>
            <a:noFill/>
            <a:ln w="69850">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7E6E6">
                    <a:lumMod val="50000"/>
                  </a:srgbClr>
                </a:solidFill>
              </a:endParaRPr>
            </a:p>
          </p:txBody>
        </p:sp>
      </p:grpSp>
      <p:grpSp>
        <p:nvGrpSpPr>
          <p:cNvPr id="5" name="组合 5"/>
          <p:cNvGrpSpPr/>
          <p:nvPr/>
        </p:nvGrpSpPr>
        <p:grpSpPr>
          <a:xfrm>
            <a:off x="3593195" y="1238416"/>
            <a:ext cx="1957611" cy="1957607"/>
            <a:chOff x="3514427" y="1575021"/>
            <a:chExt cx="2610148" cy="2610142"/>
          </a:xfrm>
        </p:grpSpPr>
        <p:sp>
          <p:nvSpPr>
            <p:cNvPr id="7" name="五角星 6"/>
            <p:cNvSpPr/>
            <p:nvPr/>
          </p:nvSpPr>
          <p:spPr>
            <a:xfrm>
              <a:off x="3638252" y="1698846"/>
              <a:ext cx="2362498" cy="2362492"/>
            </a:xfrm>
            <a:prstGeom prst="star5">
              <a:avLst>
                <a:gd name="adj" fmla="val 36401"/>
                <a:gd name="hf" fmla="val 105146"/>
                <a:gd name="vf" fmla="val 110557"/>
              </a:avLst>
            </a:prstGeom>
            <a:noFill/>
            <a:ln w="31750">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7E6E6">
                    <a:lumMod val="50000"/>
                  </a:srgbClr>
                </a:solidFill>
              </a:endParaRPr>
            </a:p>
          </p:txBody>
        </p:sp>
        <p:sp>
          <p:nvSpPr>
            <p:cNvPr id="8" name="五角星 7"/>
            <p:cNvSpPr/>
            <p:nvPr/>
          </p:nvSpPr>
          <p:spPr>
            <a:xfrm>
              <a:off x="3514427" y="1575021"/>
              <a:ext cx="2610148" cy="2610142"/>
            </a:xfrm>
            <a:prstGeom prst="star5">
              <a:avLst>
                <a:gd name="adj" fmla="val 36401"/>
                <a:gd name="hf" fmla="val 105146"/>
                <a:gd name="vf" fmla="val 110557"/>
              </a:avLst>
            </a:prstGeom>
            <a:noFill/>
            <a:ln w="69850">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7E6E6">
                    <a:lumMod val="50000"/>
                  </a:srgbClr>
                </a:solidFill>
              </a:endParaRPr>
            </a:p>
          </p:txBody>
        </p:sp>
      </p:grpSp>
      <p:grpSp>
        <p:nvGrpSpPr>
          <p:cNvPr id="6" name="组合 8"/>
          <p:cNvGrpSpPr/>
          <p:nvPr/>
        </p:nvGrpSpPr>
        <p:grpSpPr>
          <a:xfrm>
            <a:off x="6275450" y="1238416"/>
            <a:ext cx="1957611" cy="1957607"/>
            <a:chOff x="3514427" y="1575021"/>
            <a:chExt cx="2610148" cy="2610142"/>
          </a:xfrm>
        </p:grpSpPr>
        <p:sp>
          <p:nvSpPr>
            <p:cNvPr id="10" name="五角星 9"/>
            <p:cNvSpPr/>
            <p:nvPr/>
          </p:nvSpPr>
          <p:spPr>
            <a:xfrm>
              <a:off x="3638252" y="1698846"/>
              <a:ext cx="2362498" cy="2362492"/>
            </a:xfrm>
            <a:prstGeom prst="star5">
              <a:avLst>
                <a:gd name="adj" fmla="val 36401"/>
                <a:gd name="hf" fmla="val 105146"/>
                <a:gd name="vf" fmla="val 110557"/>
              </a:avLst>
            </a:prstGeom>
            <a:noFill/>
            <a:ln w="31750">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7E6E6">
                    <a:lumMod val="50000"/>
                  </a:srgbClr>
                </a:solidFill>
              </a:endParaRPr>
            </a:p>
          </p:txBody>
        </p:sp>
        <p:sp>
          <p:nvSpPr>
            <p:cNvPr id="11" name="五角星 10"/>
            <p:cNvSpPr/>
            <p:nvPr/>
          </p:nvSpPr>
          <p:spPr>
            <a:xfrm>
              <a:off x="3514427" y="1575021"/>
              <a:ext cx="2610148" cy="2610142"/>
            </a:xfrm>
            <a:prstGeom prst="star5">
              <a:avLst>
                <a:gd name="adj" fmla="val 36401"/>
                <a:gd name="hf" fmla="val 105146"/>
                <a:gd name="vf" fmla="val 110557"/>
              </a:avLst>
            </a:prstGeom>
            <a:noFill/>
            <a:ln w="69850">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7E6E6">
                    <a:lumMod val="50000"/>
                  </a:srgbClr>
                </a:solidFill>
              </a:endParaRPr>
            </a:p>
          </p:txBody>
        </p:sp>
      </p:grpSp>
      <p:sp>
        <p:nvSpPr>
          <p:cNvPr id="13" name="矩形 12">
            <a:hlinkClick r:id="rId2" action="ppaction://hlinksldjump"/>
          </p:cNvPr>
          <p:cNvSpPr/>
          <p:nvPr/>
        </p:nvSpPr>
        <p:spPr>
          <a:xfrm>
            <a:off x="971805" y="3507800"/>
            <a:ext cx="1923954" cy="424815"/>
          </a:xfrm>
          <a:prstGeom prst="rect">
            <a:avLst/>
          </a:prstGeom>
        </p:spPr>
        <p:txBody>
          <a:bodyPr wrap="square" lIns="68580" tIns="34290" rIns="68580" bIns="34290">
            <a:spAutoFit/>
          </a:bodyPr>
          <a:lstStyle/>
          <a:p>
            <a:pPr algn="ctr">
              <a:lnSpc>
                <a:spcPct val="130000"/>
              </a:lnSpc>
            </a:pPr>
            <a:r>
              <a:rPr lang="zh-CN" altLang="en-US" b="1" dirty="0">
                <a:solidFill>
                  <a:schemeClr val="tx2"/>
                </a:solidFill>
              </a:rPr>
              <a:t>用户需求</a:t>
            </a:r>
          </a:p>
        </p:txBody>
      </p:sp>
      <p:sp>
        <p:nvSpPr>
          <p:cNvPr id="16" name="矩形 15">
            <a:hlinkClick r:id="rId3" action="ppaction://hlinksldjump"/>
          </p:cNvPr>
          <p:cNvSpPr/>
          <p:nvPr/>
        </p:nvSpPr>
        <p:spPr>
          <a:xfrm>
            <a:off x="3472815" y="3509010"/>
            <a:ext cx="2266315" cy="424815"/>
          </a:xfrm>
          <a:prstGeom prst="rect">
            <a:avLst/>
          </a:prstGeom>
        </p:spPr>
        <p:txBody>
          <a:bodyPr wrap="square" lIns="68580" tIns="34290" rIns="68580" bIns="34290">
            <a:spAutoFit/>
          </a:bodyPr>
          <a:lstStyle/>
          <a:p>
            <a:pPr algn="l">
              <a:lnSpc>
                <a:spcPct val="130000"/>
              </a:lnSpc>
            </a:pPr>
            <a:r>
              <a:rPr lang="en-US" altLang="zh-CN" sz="1600" b="1" dirty="0">
                <a:solidFill>
                  <a:srgbClr val="7E7E7E"/>
                </a:solidFill>
              </a:rPr>
              <a:t>            </a:t>
            </a:r>
            <a:r>
              <a:rPr lang="en-US" altLang="zh-CN" b="1" dirty="0">
                <a:solidFill>
                  <a:schemeClr val="tx2"/>
                </a:solidFill>
                <a:latin typeface="+mj-ea"/>
                <a:ea typeface="+mj-ea"/>
              </a:rPr>
              <a:t> </a:t>
            </a:r>
            <a:r>
              <a:rPr lang="zh-CN" altLang="en-US" b="1" dirty="0">
                <a:solidFill>
                  <a:schemeClr val="tx2"/>
                </a:solidFill>
                <a:latin typeface="+mj-ea"/>
                <a:ea typeface="+mj-ea"/>
              </a:rPr>
              <a:t>宏观作用</a:t>
            </a:r>
          </a:p>
        </p:txBody>
      </p:sp>
      <p:sp>
        <p:nvSpPr>
          <p:cNvPr id="18" name="矩形 17"/>
          <p:cNvSpPr/>
          <p:nvPr/>
        </p:nvSpPr>
        <p:spPr>
          <a:xfrm>
            <a:off x="6372128" y="3507800"/>
            <a:ext cx="1923954" cy="424815"/>
          </a:xfrm>
          <a:prstGeom prst="rect">
            <a:avLst/>
          </a:prstGeom>
        </p:spPr>
        <p:txBody>
          <a:bodyPr wrap="square" lIns="68580" tIns="34290" rIns="68580" bIns="34290">
            <a:spAutoFit/>
          </a:bodyPr>
          <a:lstStyle/>
          <a:p>
            <a:pPr algn="ctr">
              <a:lnSpc>
                <a:spcPct val="130000"/>
              </a:lnSpc>
            </a:pPr>
            <a:r>
              <a:rPr lang="zh-CN" altLang="en-US" b="1" dirty="0">
                <a:solidFill>
                  <a:schemeClr val="tx2"/>
                </a:solidFill>
              </a:rPr>
              <a:t>实际应用</a:t>
            </a:r>
          </a:p>
        </p:txBody>
      </p:sp>
      <p:grpSp>
        <p:nvGrpSpPr>
          <p:cNvPr id="19" name="组合 27"/>
          <p:cNvGrpSpPr/>
          <p:nvPr/>
        </p:nvGrpSpPr>
        <p:grpSpPr>
          <a:xfrm>
            <a:off x="4198206" y="1902503"/>
            <a:ext cx="775355" cy="759221"/>
            <a:chOff x="5910263" y="3775075"/>
            <a:chExt cx="1144588" cy="1120775"/>
          </a:xfrm>
          <a:solidFill>
            <a:srgbClr val="FD3E60"/>
          </a:solidFill>
        </p:grpSpPr>
        <p:sp>
          <p:nvSpPr>
            <p:cNvPr id="29" name="Freeform 270"/>
            <p:cNvSpPr/>
            <p:nvPr/>
          </p:nvSpPr>
          <p:spPr bwMode="auto">
            <a:xfrm>
              <a:off x="6199188" y="4365625"/>
              <a:ext cx="255588" cy="236538"/>
            </a:xfrm>
            <a:custGeom>
              <a:avLst/>
              <a:gdLst>
                <a:gd name="T0" fmla="*/ 0 w 116"/>
                <a:gd name="T1" fmla="*/ 0 h 108"/>
                <a:gd name="T2" fmla="*/ 19 w 116"/>
                <a:gd name="T3" fmla="*/ 108 h 108"/>
                <a:gd name="T4" fmla="*/ 116 w 116"/>
                <a:gd name="T5" fmla="*/ 108 h 108"/>
                <a:gd name="T6" fmla="*/ 116 w 116"/>
                <a:gd name="T7" fmla="*/ 0 h 108"/>
                <a:gd name="T8" fmla="*/ 0 w 116"/>
                <a:gd name="T9" fmla="*/ 0 h 108"/>
              </a:gdLst>
              <a:ahLst/>
              <a:cxnLst>
                <a:cxn ang="0">
                  <a:pos x="T0" y="T1"/>
                </a:cxn>
                <a:cxn ang="0">
                  <a:pos x="T2" y="T3"/>
                </a:cxn>
                <a:cxn ang="0">
                  <a:pos x="T4" y="T5"/>
                </a:cxn>
                <a:cxn ang="0">
                  <a:pos x="T6" y="T7"/>
                </a:cxn>
                <a:cxn ang="0">
                  <a:pos x="T8" y="T9"/>
                </a:cxn>
              </a:cxnLst>
              <a:rect l="0" t="0" r="r" b="b"/>
              <a:pathLst>
                <a:path w="116" h="108">
                  <a:moveTo>
                    <a:pt x="0" y="0"/>
                  </a:moveTo>
                  <a:cubicBezTo>
                    <a:pt x="1" y="38"/>
                    <a:pt x="8" y="75"/>
                    <a:pt x="19" y="108"/>
                  </a:cubicBezTo>
                  <a:cubicBezTo>
                    <a:pt x="116" y="108"/>
                    <a:pt x="116" y="108"/>
                    <a:pt x="116" y="108"/>
                  </a:cubicBezTo>
                  <a:cubicBezTo>
                    <a:pt x="116" y="0"/>
                    <a:pt x="116" y="0"/>
                    <a:pt x="116" y="0"/>
                  </a:cubicBezTo>
                  <a:lnTo>
                    <a:pt x="0" y="0"/>
                  </a:lnTo>
                  <a:close/>
                </a:path>
              </a:pathLst>
            </a:custGeom>
            <a:solidFill>
              <a:srgbClr val="4B52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71"/>
            <p:cNvSpPr/>
            <p:nvPr/>
          </p:nvSpPr>
          <p:spPr bwMode="auto">
            <a:xfrm>
              <a:off x="6007101" y="4657725"/>
              <a:ext cx="352425" cy="238125"/>
            </a:xfrm>
            <a:custGeom>
              <a:avLst/>
              <a:gdLst>
                <a:gd name="T0" fmla="*/ 88 w 160"/>
                <a:gd name="T1" fmla="*/ 0 h 108"/>
                <a:gd name="T2" fmla="*/ 0 w 160"/>
                <a:gd name="T3" fmla="*/ 0 h 108"/>
                <a:gd name="T4" fmla="*/ 32 w 160"/>
                <a:gd name="T5" fmla="*/ 38 h 108"/>
                <a:gd name="T6" fmla="*/ 160 w 160"/>
                <a:gd name="T7" fmla="*/ 108 h 108"/>
                <a:gd name="T8" fmla="*/ 88 w 160"/>
                <a:gd name="T9" fmla="*/ 0 h 108"/>
              </a:gdLst>
              <a:ahLst/>
              <a:cxnLst>
                <a:cxn ang="0">
                  <a:pos x="T0" y="T1"/>
                </a:cxn>
                <a:cxn ang="0">
                  <a:pos x="T2" y="T3"/>
                </a:cxn>
                <a:cxn ang="0">
                  <a:pos x="T4" y="T5"/>
                </a:cxn>
                <a:cxn ang="0">
                  <a:pos x="T6" y="T7"/>
                </a:cxn>
                <a:cxn ang="0">
                  <a:pos x="T8" y="T9"/>
                </a:cxn>
              </a:cxnLst>
              <a:rect l="0" t="0" r="r" b="b"/>
              <a:pathLst>
                <a:path w="160" h="108">
                  <a:moveTo>
                    <a:pt x="88" y="0"/>
                  </a:moveTo>
                  <a:cubicBezTo>
                    <a:pt x="0" y="0"/>
                    <a:pt x="0" y="0"/>
                    <a:pt x="0" y="0"/>
                  </a:cubicBezTo>
                  <a:cubicBezTo>
                    <a:pt x="9" y="14"/>
                    <a:pt x="20" y="26"/>
                    <a:pt x="32" y="38"/>
                  </a:cubicBezTo>
                  <a:cubicBezTo>
                    <a:pt x="66" y="73"/>
                    <a:pt x="111" y="98"/>
                    <a:pt x="160" y="108"/>
                  </a:cubicBezTo>
                  <a:cubicBezTo>
                    <a:pt x="130" y="82"/>
                    <a:pt x="105" y="45"/>
                    <a:pt x="88" y="0"/>
                  </a:cubicBezTo>
                  <a:close/>
                </a:path>
              </a:pathLst>
            </a:custGeom>
            <a:solidFill>
              <a:srgbClr val="4B52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272"/>
            <p:cNvSpPr/>
            <p:nvPr/>
          </p:nvSpPr>
          <p:spPr bwMode="auto">
            <a:xfrm>
              <a:off x="6604001" y="4657725"/>
              <a:ext cx="352425" cy="238125"/>
            </a:xfrm>
            <a:custGeom>
              <a:avLst/>
              <a:gdLst>
                <a:gd name="T0" fmla="*/ 0 w 160"/>
                <a:gd name="T1" fmla="*/ 108 h 108"/>
                <a:gd name="T2" fmla="*/ 129 w 160"/>
                <a:gd name="T3" fmla="*/ 38 h 108"/>
                <a:gd name="T4" fmla="*/ 160 w 160"/>
                <a:gd name="T5" fmla="*/ 0 h 108"/>
                <a:gd name="T6" fmla="*/ 73 w 160"/>
                <a:gd name="T7" fmla="*/ 0 h 108"/>
                <a:gd name="T8" fmla="*/ 0 w 160"/>
                <a:gd name="T9" fmla="*/ 108 h 108"/>
              </a:gdLst>
              <a:ahLst/>
              <a:cxnLst>
                <a:cxn ang="0">
                  <a:pos x="T0" y="T1"/>
                </a:cxn>
                <a:cxn ang="0">
                  <a:pos x="T2" y="T3"/>
                </a:cxn>
                <a:cxn ang="0">
                  <a:pos x="T4" y="T5"/>
                </a:cxn>
                <a:cxn ang="0">
                  <a:pos x="T6" y="T7"/>
                </a:cxn>
                <a:cxn ang="0">
                  <a:pos x="T8" y="T9"/>
                </a:cxn>
              </a:cxnLst>
              <a:rect l="0" t="0" r="r" b="b"/>
              <a:pathLst>
                <a:path w="160" h="108">
                  <a:moveTo>
                    <a:pt x="0" y="108"/>
                  </a:moveTo>
                  <a:cubicBezTo>
                    <a:pt x="50" y="98"/>
                    <a:pt x="94" y="73"/>
                    <a:pt x="129" y="38"/>
                  </a:cubicBezTo>
                  <a:cubicBezTo>
                    <a:pt x="141" y="26"/>
                    <a:pt x="151" y="14"/>
                    <a:pt x="160" y="0"/>
                  </a:cubicBezTo>
                  <a:cubicBezTo>
                    <a:pt x="73" y="0"/>
                    <a:pt x="73" y="0"/>
                    <a:pt x="73" y="0"/>
                  </a:cubicBezTo>
                  <a:cubicBezTo>
                    <a:pt x="56" y="45"/>
                    <a:pt x="31" y="82"/>
                    <a:pt x="0" y="108"/>
                  </a:cubicBezTo>
                  <a:close/>
                </a:path>
              </a:pathLst>
            </a:custGeom>
            <a:solidFill>
              <a:srgbClr val="4B52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273"/>
            <p:cNvSpPr/>
            <p:nvPr/>
          </p:nvSpPr>
          <p:spPr bwMode="auto">
            <a:xfrm>
              <a:off x="6508751" y="4365625"/>
              <a:ext cx="255588" cy="236538"/>
            </a:xfrm>
            <a:custGeom>
              <a:avLst/>
              <a:gdLst>
                <a:gd name="T0" fmla="*/ 0 w 116"/>
                <a:gd name="T1" fmla="*/ 108 h 108"/>
                <a:gd name="T2" fmla="*/ 98 w 116"/>
                <a:gd name="T3" fmla="*/ 108 h 108"/>
                <a:gd name="T4" fmla="*/ 116 w 116"/>
                <a:gd name="T5" fmla="*/ 0 h 108"/>
                <a:gd name="T6" fmla="*/ 0 w 116"/>
                <a:gd name="T7" fmla="*/ 0 h 108"/>
                <a:gd name="T8" fmla="*/ 0 w 116"/>
                <a:gd name="T9" fmla="*/ 108 h 108"/>
              </a:gdLst>
              <a:ahLst/>
              <a:cxnLst>
                <a:cxn ang="0">
                  <a:pos x="T0" y="T1"/>
                </a:cxn>
                <a:cxn ang="0">
                  <a:pos x="T2" y="T3"/>
                </a:cxn>
                <a:cxn ang="0">
                  <a:pos x="T4" y="T5"/>
                </a:cxn>
                <a:cxn ang="0">
                  <a:pos x="T6" y="T7"/>
                </a:cxn>
                <a:cxn ang="0">
                  <a:pos x="T8" y="T9"/>
                </a:cxn>
              </a:cxnLst>
              <a:rect l="0" t="0" r="r" b="b"/>
              <a:pathLst>
                <a:path w="116" h="108">
                  <a:moveTo>
                    <a:pt x="0" y="108"/>
                  </a:moveTo>
                  <a:cubicBezTo>
                    <a:pt x="98" y="108"/>
                    <a:pt x="98" y="108"/>
                    <a:pt x="98" y="108"/>
                  </a:cubicBezTo>
                  <a:cubicBezTo>
                    <a:pt x="109" y="75"/>
                    <a:pt x="115" y="38"/>
                    <a:pt x="116" y="0"/>
                  </a:cubicBezTo>
                  <a:cubicBezTo>
                    <a:pt x="0" y="0"/>
                    <a:pt x="0" y="0"/>
                    <a:pt x="0" y="0"/>
                  </a:cubicBezTo>
                  <a:lnTo>
                    <a:pt x="0" y="108"/>
                  </a:lnTo>
                  <a:close/>
                </a:path>
              </a:pathLst>
            </a:custGeom>
            <a:solidFill>
              <a:srgbClr val="4B52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274"/>
            <p:cNvSpPr/>
            <p:nvPr/>
          </p:nvSpPr>
          <p:spPr bwMode="auto">
            <a:xfrm>
              <a:off x="6508751" y="3776663"/>
              <a:ext cx="193675" cy="238125"/>
            </a:xfrm>
            <a:custGeom>
              <a:avLst/>
              <a:gdLst>
                <a:gd name="T0" fmla="*/ 88 w 88"/>
                <a:gd name="T1" fmla="*/ 108 h 108"/>
                <a:gd name="T2" fmla="*/ 0 w 88"/>
                <a:gd name="T3" fmla="*/ 0 h 108"/>
                <a:gd name="T4" fmla="*/ 0 w 88"/>
                <a:gd name="T5" fmla="*/ 108 h 108"/>
                <a:gd name="T6" fmla="*/ 88 w 88"/>
                <a:gd name="T7" fmla="*/ 108 h 108"/>
              </a:gdLst>
              <a:ahLst/>
              <a:cxnLst>
                <a:cxn ang="0">
                  <a:pos x="T0" y="T1"/>
                </a:cxn>
                <a:cxn ang="0">
                  <a:pos x="T2" y="T3"/>
                </a:cxn>
                <a:cxn ang="0">
                  <a:pos x="T4" y="T5"/>
                </a:cxn>
                <a:cxn ang="0">
                  <a:pos x="T6" y="T7"/>
                </a:cxn>
              </a:cxnLst>
              <a:rect l="0" t="0" r="r" b="b"/>
              <a:pathLst>
                <a:path w="88" h="108">
                  <a:moveTo>
                    <a:pt x="88" y="108"/>
                  </a:moveTo>
                  <a:cubicBezTo>
                    <a:pt x="67" y="58"/>
                    <a:pt x="36" y="20"/>
                    <a:pt x="0" y="0"/>
                  </a:cubicBezTo>
                  <a:cubicBezTo>
                    <a:pt x="0" y="108"/>
                    <a:pt x="0" y="108"/>
                    <a:pt x="0" y="108"/>
                  </a:cubicBezTo>
                  <a:lnTo>
                    <a:pt x="88" y="108"/>
                  </a:lnTo>
                  <a:close/>
                </a:path>
              </a:pathLst>
            </a:custGeom>
            <a:solidFill>
              <a:srgbClr val="4B52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75"/>
            <p:cNvSpPr/>
            <p:nvPr/>
          </p:nvSpPr>
          <p:spPr bwMode="auto">
            <a:xfrm>
              <a:off x="5910263" y="4070349"/>
              <a:ext cx="269875" cy="238126"/>
            </a:xfrm>
            <a:custGeom>
              <a:avLst/>
              <a:gdLst>
                <a:gd name="T0" fmla="*/ 123 w 123"/>
                <a:gd name="T1" fmla="*/ 0 h 108"/>
                <a:gd name="T2" fmla="*/ 29 w 123"/>
                <a:gd name="T3" fmla="*/ 0 h 108"/>
                <a:gd name="T4" fmla="*/ 0 w 123"/>
                <a:gd name="T5" fmla="*/ 108 h 108"/>
                <a:gd name="T6" fmla="*/ 106 w 123"/>
                <a:gd name="T7" fmla="*/ 108 h 108"/>
                <a:gd name="T8" fmla="*/ 123 w 123"/>
                <a:gd name="T9" fmla="*/ 0 h 108"/>
              </a:gdLst>
              <a:ahLst/>
              <a:cxnLst>
                <a:cxn ang="0">
                  <a:pos x="T0" y="T1"/>
                </a:cxn>
                <a:cxn ang="0">
                  <a:pos x="T2" y="T3"/>
                </a:cxn>
                <a:cxn ang="0">
                  <a:pos x="T4" y="T5"/>
                </a:cxn>
                <a:cxn ang="0">
                  <a:pos x="T6" y="T7"/>
                </a:cxn>
                <a:cxn ang="0">
                  <a:pos x="T8" y="T9"/>
                </a:cxn>
              </a:cxnLst>
              <a:rect l="0" t="0" r="r" b="b"/>
              <a:pathLst>
                <a:path w="123" h="108">
                  <a:moveTo>
                    <a:pt x="123" y="0"/>
                  </a:moveTo>
                  <a:cubicBezTo>
                    <a:pt x="29" y="0"/>
                    <a:pt x="29" y="0"/>
                    <a:pt x="29" y="0"/>
                  </a:cubicBezTo>
                  <a:cubicBezTo>
                    <a:pt x="12" y="33"/>
                    <a:pt x="2" y="69"/>
                    <a:pt x="0" y="108"/>
                  </a:cubicBezTo>
                  <a:cubicBezTo>
                    <a:pt x="106" y="108"/>
                    <a:pt x="106" y="108"/>
                    <a:pt x="106" y="108"/>
                  </a:cubicBezTo>
                  <a:cubicBezTo>
                    <a:pt x="107" y="70"/>
                    <a:pt x="113" y="34"/>
                    <a:pt x="123" y="0"/>
                  </a:cubicBezTo>
                  <a:close/>
                </a:path>
              </a:pathLst>
            </a:custGeom>
            <a:solidFill>
              <a:srgbClr val="4B52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276"/>
            <p:cNvSpPr/>
            <p:nvPr/>
          </p:nvSpPr>
          <p:spPr bwMode="auto">
            <a:xfrm>
              <a:off x="6784976" y="4365625"/>
              <a:ext cx="269875" cy="236538"/>
            </a:xfrm>
            <a:custGeom>
              <a:avLst/>
              <a:gdLst>
                <a:gd name="T0" fmla="*/ 0 w 123"/>
                <a:gd name="T1" fmla="*/ 108 h 108"/>
                <a:gd name="T2" fmla="*/ 93 w 123"/>
                <a:gd name="T3" fmla="*/ 108 h 108"/>
                <a:gd name="T4" fmla="*/ 123 w 123"/>
                <a:gd name="T5" fmla="*/ 0 h 108"/>
                <a:gd name="T6" fmla="*/ 17 w 123"/>
                <a:gd name="T7" fmla="*/ 0 h 108"/>
                <a:gd name="T8" fmla="*/ 0 w 123"/>
                <a:gd name="T9" fmla="*/ 108 h 108"/>
              </a:gdLst>
              <a:ahLst/>
              <a:cxnLst>
                <a:cxn ang="0">
                  <a:pos x="T0" y="T1"/>
                </a:cxn>
                <a:cxn ang="0">
                  <a:pos x="T2" y="T3"/>
                </a:cxn>
                <a:cxn ang="0">
                  <a:pos x="T4" y="T5"/>
                </a:cxn>
                <a:cxn ang="0">
                  <a:pos x="T6" y="T7"/>
                </a:cxn>
                <a:cxn ang="0">
                  <a:pos x="T8" y="T9"/>
                </a:cxn>
              </a:cxnLst>
              <a:rect l="0" t="0" r="r" b="b"/>
              <a:pathLst>
                <a:path w="123" h="108">
                  <a:moveTo>
                    <a:pt x="0" y="108"/>
                  </a:moveTo>
                  <a:cubicBezTo>
                    <a:pt x="93" y="108"/>
                    <a:pt x="93" y="108"/>
                    <a:pt x="93" y="108"/>
                  </a:cubicBezTo>
                  <a:cubicBezTo>
                    <a:pt x="110" y="75"/>
                    <a:pt x="121" y="38"/>
                    <a:pt x="123" y="0"/>
                  </a:cubicBezTo>
                  <a:cubicBezTo>
                    <a:pt x="17" y="0"/>
                    <a:pt x="17" y="0"/>
                    <a:pt x="17" y="0"/>
                  </a:cubicBezTo>
                  <a:cubicBezTo>
                    <a:pt x="15" y="38"/>
                    <a:pt x="10" y="74"/>
                    <a:pt x="0" y="108"/>
                  </a:cubicBezTo>
                  <a:close/>
                </a:path>
              </a:pathLst>
            </a:custGeom>
            <a:solidFill>
              <a:srgbClr val="4B52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277"/>
            <p:cNvSpPr/>
            <p:nvPr/>
          </p:nvSpPr>
          <p:spPr bwMode="auto">
            <a:xfrm>
              <a:off x="6508751" y="4070350"/>
              <a:ext cx="255588" cy="238125"/>
            </a:xfrm>
            <a:custGeom>
              <a:avLst/>
              <a:gdLst>
                <a:gd name="T0" fmla="*/ 116 w 116"/>
                <a:gd name="T1" fmla="*/ 108 h 108"/>
                <a:gd name="T2" fmla="*/ 98 w 116"/>
                <a:gd name="T3" fmla="*/ 0 h 108"/>
                <a:gd name="T4" fmla="*/ 0 w 116"/>
                <a:gd name="T5" fmla="*/ 0 h 108"/>
                <a:gd name="T6" fmla="*/ 0 w 116"/>
                <a:gd name="T7" fmla="*/ 108 h 108"/>
                <a:gd name="T8" fmla="*/ 116 w 116"/>
                <a:gd name="T9" fmla="*/ 108 h 108"/>
              </a:gdLst>
              <a:ahLst/>
              <a:cxnLst>
                <a:cxn ang="0">
                  <a:pos x="T0" y="T1"/>
                </a:cxn>
                <a:cxn ang="0">
                  <a:pos x="T2" y="T3"/>
                </a:cxn>
                <a:cxn ang="0">
                  <a:pos x="T4" y="T5"/>
                </a:cxn>
                <a:cxn ang="0">
                  <a:pos x="T6" y="T7"/>
                </a:cxn>
                <a:cxn ang="0">
                  <a:pos x="T8" y="T9"/>
                </a:cxn>
              </a:cxnLst>
              <a:rect l="0" t="0" r="r" b="b"/>
              <a:pathLst>
                <a:path w="116" h="108">
                  <a:moveTo>
                    <a:pt x="116" y="108"/>
                  </a:moveTo>
                  <a:cubicBezTo>
                    <a:pt x="115" y="69"/>
                    <a:pt x="109" y="33"/>
                    <a:pt x="98" y="0"/>
                  </a:cubicBezTo>
                  <a:cubicBezTo>
                    <a:pt x="0" y="0"/>
                    <a:pt x="0" y="0"/>
                    <a:pt x="0" y="0"/>
                  </a:cubicBezTo>
                  <a:cubicBezTo>
                    <a:pt x="0" y="108"/>
                    <a:pt x="0" y="108"/>
                    <a:pt x="0" y="108"/>
                  </a:cubicBezTo>
                  <a:lnTo>
                    <a:pt x="116" y="108"/>
                  </a:lnTo>
                  <a:close/>
                </a:path>
              </a:pathLst>
            </a:custGeom>
            <a:solidFill>
              <a:srgbClr val="4B52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278"/>
            <p:cNvSpPr/>
            <p:nvPr/>
          </p:nvSpPr>
          <p:spPr bwMode="auto">
            <a:xfrm>
              <a:off x="6007101" y="3775075"/>
              <a:ext cx="354013" cy="239713"/>
            </a:xfrm>
            <a:custGeom>
              <a:avLst/>
              <a:gdLst>
                <a:gd name="T0" fmla="*/ 161 w 161"/>
                <a:gd name="T1" fmla="*/ 0 h 109"/>
                <a:gd name="T2" fmla="*/ 32 w 161"/>
                <a:gd name="T3" fmla="*/ 71 h 109"/>
                <a:gd name="T4" fmla="*/ 0 w 161"/>
                <a:gd name="T5" fmla="*/ 109 h 109"/>
                <a:gd name="T6" fmla="*/ 88 w 161"/>
                <a:gd name="T7" fmla="*/ 109 h 109"/>
                <a:gd name="T8" fmla="*/ 161 w 161"/>
                <a:gd name="T9" fmla="*/ 0 h 109"/>
              </a:gdLst>
              <a:ahLst/>
              <a:cxnLst>
                <a:cxn ang="0">
                  <a:pos x="T0" y="T1"/>
                </a:cxn>
                <a:cxn ang="0">
                  <a:pos x="T2" y="T3"/>
                </a:cxn>
                <a:cxn ang="0">
                  <a:pos x="T4" y="T5"/>
                </a:cxn>
                <a:cxn ang="0">
                  <a:pos x="T6" y="T7"/>
                </a:cxn>
                <a:cxn ang="0">
                  <a:pos x="T8" y="T9"/>
                </a:cxn>
              </a:cxnLst>
              <a:rect l="0" t="0" r="r" b="b"/>
              <a:pathLst>
                <a:path w="161" h="109">
                  <a:moveTo>
                    <a:pt x="161" y="0"/>
                  </a:moveTo>
                  <a:cubicBezTo>
                    <a:pt x="111" y="11"/>
                    <a:pt x="66" y="36"/>
                    <a:pt x="32" y="71"/>
                  </a:cubicBezTo>
                  <a:cubicBezTo>
                    <a:pt x="20" y="83"/>
                    <a:pt x="9" y="95"/>
                    <a:pt x="0" y="109"/>
                  </a:cubicBezTo>
                  <a:cubicBezTo>
                    <a:pt x="88" y="109"/>
                    <a:pt x="88" y="109"/>
                    <a:pt x="88" y="109"/>
                  </a:cubicBezTo>
                  <a:cubicBezTo>
                    <a:pt x="105" y="64"/>
                    <a:pt x="130" y="27"/>
                    <a:pt x="161" y="0"/>
                  </a:cubicBezTo>
                  <a:close/>
                </a:path>
              </a:pathLst>
            </a:custGeom>
            <a:solidFill>
              <a:srgbClr val="4B52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279"/>
            <p:cNvSpPr/>
            <p:nvPr/>
          </p:nvSpPr>
          <p:spPr bwMode="auto">
            <a:xfrm>
              <a:off x="5910263" y="4365625"/>
              <a:ext cx="269875" cy="236538"/>
            </a:xfrm>
            <a:custGeom>
              <a:avLst/>
              <a:gdLst>
                <a:gd name="T0" fmla="*/ 106 w 123"/>
                <a:gd name="T1" fmla="*/ 0 h 108"/>
                <a:gd name="T2" fmla="*/ 0 w 123"/>
                <a:gd name="T3" fmla="*/ 0 h 108"/>
                <a:gd name="T4" fmla="*/ 29 w 123"/>
                <a:gd name="T5" fmla="*/ 108 h 108"/>
                <a:gd name="T6" fmla="*/ 123 w 123"/>
                <a:gd name="T7" fmla="*/ 108 h 108"/>
                <a:gd name="T8" fmla="*/ 106 w 123"/>
                <a:gd name="T9" fmla="*/ 0 h 108"/>
              </a:gdLst>
              <a:ahLst/>
              <a:cxnLst>
                <a:cxn ang="0">
                  <a:pos x="T0" y="T1"/>
                </a:cxn>
                <a:cxn ang="0">
                  <a:pos x="T2" y="T3"/>
                </a:cxn>
                <a:cxn ang="0">
                  <a:pos x="T4" y="T5"/>
                </a:cxn>
                <a:cxn ang="0">
                  <a:pos x="T6" y="T7"/>
                </a:cxn>
                <a:cxn ang="0">
                  <a:pos x="T8" y="T9"/>
                </a:cxn>
              </a:cxnLst>
              <a:rect l="0" t="0" r="r" b="b"/>
              <a:pathLst>
                <a:path w="123" h="108">
                  <a:moveTo>
                    <a:pt x="106" y="0"/>
                  </a:moveTo>
                  <a:cubicBezTo>
                    <a:pt x="0" y="0"/>
                    <a:pt x="0" y="0"/>
                    <a:pt x="0" y="0"/>
                  </a:cubicBezTo>
                  <a:cubicBezTo>
                    <a:pt x="2" y="38"/>
                    <a:pt x="12" y="75"/>
                    <a:pt x="29" y="108"/>
                  </a:cubicBezTo>
                  <a:cubicBezTo>
                    <a:pt x="123" y="108"/>
                    <a:pt x="123" y="108"/>
                    <a:pt x="123" y="108"/>
                  </a:cubicBezTo>
                  <a:cubicBezTo>
                    <a:pt x="113" y="74"/>
                    <a:pt x="107" y="38"/>
                    <a:pt x="106" y="0"/>
                  </a:cubicBezTo>
                  <a:close/>
                </a:path>
              </a:pathLst>
            </a:custGeom>
            <a:solidFill>
              <a:srgbClr val="4B52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280"/>
            <p:cNvSpPr/>
            <p:nvPr/>
          </p:nvSpPr>
          <p:spPr bwMode="auto">
            <a:xfrm>
              <a:off x="6259513" y="4657725"/>
              <a:ext cx="195263" cy="238125"/>
            </a:xfrm>
            <a:custGeom>
              <a:avLst/>
              <a:gdLst>
                <a:gd name="T0" fmla="*/ 0 w 88"/>
                <a:gd name="T1" fmla="*/ 0 h 108"/>
                <a:gd name="T2" fmla="*/ 88 w 88"/>
                <a:gd name="T3" fmla="*/ 108 h 108"/>
                <a:gd name="T4" fmla="*/ 88 w 88"/>
                <a:gd name="T5" fmla="*/ 0 h 108"/>
                <a:gd name="T6" fmla="*/ 0 w 88"/>
                <a:gd name="T7" fmla="*/ 0 h 108"/>
              </a:gdLst>
              <a:ahLst/>
              <a:cxnLst>
                <a:cxn ang="0">
                  <a:pos x="T0" y="T1"/>
                </a:cxn>
                <a:cxn ang="0">
                  <a:pos x="T2" y="T3"/>
                </a:cxn>
                <a:cxn ang="0">
                  <a:pos x="T4" y="T5"/>
                </a:cxn>
                <a:cxn ang="0">
                  <a:pos x="T6" y="T7"/>
                </a:cxn>
              </a:cxnLst>
              <a:rect l="0" t="0" r="r" b="b"/>
              <a:pathLst>
                <a:path w="88" h="108">
                  <a:moveTo>
                    <a:pt x="0" y="0"/>
                  </a:moveTo>
                  <a:cubicBezTo>
                    <a:pt x="21" y="50"/>
                    <a:pt x="52" y="88"/>
                    <a:pt x="88" y="108"/>
                  </a:cubicBezTo>
                  <a:cubicBezTo>
                    <a:pt x="88" y="0"/>
                    <a:pt x="88" y="0"/>
                    <a:pt x="88" y="0"/>
                  </a:cubicBezTo>
                  <a:lnTo>
                    <a:pt x="0" y="0"/>
                  </a:lnTo>
                  <a:close/>
                </a:path>
              </a:pathLst>
            </a:custGeom>
            <a:solidFill>
              <a:srgbClr val="4B52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281"/>
            <p:cNvSpPr/>
            <p:nvPr/>
          </p:nvSpPr>
          <p:spPr bwMode="auto">
            <a:xfrm>
              <a:off x="6604001" y="3775075"/>
              <a:ext cx="352425" cy="239713"/>
            </a:xfrm>
            <a:custGeom>
              <a:avLst/>
              <a:gdLst>
                <a:gd name="T0" fmla="*/ 73 w 160"/>
                <a:gd name="T1" fmla="*/ 109 h 109"/>
                <a:gd name="T2" fmla="*/ 160 w 160"/>
                <a:gd name="T3" fmla="*/ 109 h 109"/>
                <a:gd name="T4" fmla="*/ 129 w 160"/>
                <a:gd name="T5" fmla="*/ 71 h 109"/>
                <a:gd name="T6" fmla="*/ 0 w 160"/>
                <a:gd name="T7" fmla="*/ 0 h 109"/>
                <a:gd name="T8" fmla="*/ 73 w 160"/>
                <a:gd name="T9" fmla="*/ 109 h 109"/>
              </a:gdLst>
              <a:ahLst/>
              <a:cxnLst>
                <a:cxn ang="0">
                  <a:pos x="T0" y="T1"/>
                </a:cxn>
                <a:cxn ang="0">
                  <a:pos x="T2" y="T3"/>
                </a:cxn>
                <a:cxn ang="0">
                  <a:pos x="T4" y="T5"/>
                </a:cxn>
                <a:cxn ang="0">
                  <a:pos x="T6" y="T7"/>
                </a:cxn>
                <a:cxn ang="0">
                  <a:pos x="T8" y="T9"/>
                </a:cxn>
              </a:cxnLst>
              <a:rect l="0" t="0" r="r" b="b"/>
              <a:pathLst>
                <a:path w="160" h="109">
                  <a:moveTo>
                    <a:pt x="73" y="109"/>
                  </a:moveTo>
                  <a:cubicBezTo>
                    <a:pt x="160" y="109"/>
                    <a:pt x="160" y="109"/>
                    <a:pt x="160" y="109"/>
                  </a:cubicBezTo>
                  <a:cubicBezTo>
                    <a:pt x="151" y="95"/>
                    <a:pt x="141" y="83"/>
                    <a:pt x="129" y="71"/>
                  </a:cubicBezTo>
                  <a:cubicBezTo>
                    <a:pt x="94" y="36"/>
                    <a:pt x="50" y="11"/>
                    <a:pt x="0" y="0"/>
                  </a:cubicBezTo>
                  <a:cubicBezTo>
                    <a:pt x="31" y="27"/>
                    <a:pt x="56" y="64"/>
                    <a:pt x="73" y="109"/>
                  </a:cubicBezTo>
                  <a:close/>
                </a:path>
              </a:pathLst>
            </a:custGeom>
            <a:solidFill>
              <a:srgbClr val="4B52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282"/>
            <p:cNvSpPr/>
            <p:nvPr/>
          </p:nvSpPr>
          <p:spPr bwMode="auto">
            <a:xfrm>
              <a:off x="6199188" y="4070350"/>
              <a:ext cx="255588" cy="238125"/>
            </a:xfrm>
            <a:custGeom>
              <a:avLst/>
              <a:gdLst>
                <a:gd name="T0" fmla="*/ 116 w 116"/>
                <a:gd name="T1" fmla="*/ 0 h 108"/>
                <a:gd name="T2" fmla="*/ 19 w 116"/>
                <a:gd name="T3" fmla="*/ 0 h 108"/>
                <a:gd name="T4" fmla="*/ 0 w 116"/>
                <a:gd name="T5" fmla="*/ 108 h 108"/>
                <a:gd name="T6" fmla="*/ 116 w 116"/>
                <a:gd name="T7" fmla="*/ 108 h 108"/>
                <a:gd name="T8" fmla="*/ 116 w 116"/>
                <a:gd name="T9" fmla="*/ 0 h 108"/>
              </a:gdLst>
              <a:ahLst/>
              <a:cxnLst>
                <a:cxn ang="0">
                  <a:pos x="T0" y="T1"/>
                </a:cxn>
                <a:cxn ang="0">
                  <a:pos x="T2" y="T3"/>
                </a:cxn>
                <a:cxn ang="0">
                  <a:pos x="T4" y="T5"/>
                </a:cxn>
                <a:cxn ang="0">
                  <a:pos x="T6" y="T7"/>
                </a:cxn>
                <a:cxn ang="0">
                  <a:pos x="T8" y="T9"/>
                </a:cxn>
              </a:cxnLst>
              <a:rect l="0" t="0" r="r" b="b"/>
              <a:pathLst>
                <a:path w="116" h="108">
                  <a:moveTo>
                    <a:pt x="116" y="0"/>
                  </a:moveTo>
                  <a:cubicBezTo>
                    <a:pt x="19" y="0"/>
                    <a:pt x="19" y="0"/>
                    <a:pt x="19" y="0"/>
                  </a:cubicBezTo>
                  <a:cubicBezTo>
                    <a:pt x="8" y="33"/>
                    <a:pt x="1" y="69"/>
                    <a:pt x="0" y="108"/>
                  </a:cubicBezTo>
                  <a:cubicBezTo>
                    <a:pt x="116" y="108"/>
                    <a:pt x="116" y="108"/>
                    <a:pt x="116" y="108"/>
                  </a:cubicBezTo>
                  <a:lnTo>
                    <a:pt x="116" y="0"/>
                  </a:lnTo>
                  <a:close/>
                </a:path>
              </a:pathLst>
            </a:custGeom>
            <a:solidFill>
              <a:srgbClr val="4B52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283"/>
            <p:cNvSpPr/>
            <p:nvPr/>
          </p:nvSpPr>
          <p:spPr bwMode="auto">
            <a:xfrm>
              <a:off x="6259513" y="3776663"/>
              <a:ext cx="195263" cy="238125"/>
            </a:xfrm>
            <a:custGeom>
              <a:avLst/>
              <a:gdLst>
                <a:gd name="T0" fmla="*/ 88 w 88"/>
                <a:gd name="T1" fmla="*/ 0 h 108"/>
                <a:gd name="T2" fmla="*/ 0 w 88"/>
                <a:gd name="T3" fmla="*/ 108 h 108"/>
                <a:gd name="T4" fmla="*/ 88 w 88"/>
                <a:gd name="T5" fmla="*/ 108 h 108"/>
                <a:gd name="T6" fmla="*/ 88 w 88"/>
                <a:gd name="T7" fmla="*/ 0 h 108"/>
              </a:gdLst>
              <a:ahLst/>
              <a:cxnLst>
                <a:cxn ang="0">
                  <a:pos x="T0" y="T1"/>
                </a:cxn>
                <a:cxn ang="0">
                  <a:pos x="T2" y="T3"/>
                </a:cxn>
                <a:cxn ang="0">
                  <a:pos x="T4" y="T5"/>
                </a:cxn>
                <a:cxn ang="0">
                  <a:pos x="T6" y="T7"/>
                </a:cxn>
              </a:cxnLst>
              <a:rect l="0" t="0" r="r" b="b"/>
              <a:pathLst>
                <a:path w="88" h="108">
                  <a:moveTo>
                    <a:pt x="88" y="0"/>
                  </a:moveTo>
                  <a:cubicBezTo>
                    <a:pt x="52" y="20"/>
                    <a:pt x="21" y="58"/>
                    <a:pt x="0" y="108"/>
                  </a:cubicBezTo>
                  <a:cubicBezTo>
                    <a:pt x="88" y="108"/>
                    <a:pt x="88" y="108"/>
                    <a:pt x="88" y="108"/>
                  </a:cubicBezTo>
                  <a:lnTo>
                    <a:pt x="88" y="0"/>
                  </a:lnTo>
                  <a:close/>
                </a:path>
              </a:pathLst>
            </a:custGeom>
            <a:solidFill>
              <a:srgbClr val="4B52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284"/>
            <p:cNvSpPr/>
            <p:nvPr/>
          </p:nvSpPr>
          <p:spPr bwMode="auto">
            <a:xfrm>
              <a:off x="6508751" y="4657725"/>
              <a:ext cx="196850" cy="238125"/>
            </a:xfrm>
            <a:custGeom>
              <a:avLst/>
              <a:gdLst>
                <a:gd name="T0" fmla="*/ 0 w 89"/>
                <a:gd name="T1" fmla="*/ 108 h 108"/>
                <a:gd name="T2" fmla="*/ 89 w 89"/>
                <a:gd name="T3" fmla="*/ 0 h 108"/>
                <a:gd name="T4" fmla="*/ 0 w 89"/>
                <a:gd name="T5" fmla="*/ 0 h 108"/>
                <a:gd name="T6" fmla="*/ 0 w 89"/>
                <a:gd name="T7" fmla="*/ 108 h 108"/>
              </a:gdLst>
              <a:ahLst/>
              <a:cxnLst>
                <a:cxn ang="0">
                  <a:pos x="T0" y="T1"/>
                </a:cxn>
                <a:cxn ang="0">
                  <a:pos x="T2" y="T3"/>
                </a:cxn>
                <a:cxn ang="0">
                  <a:pos x="T4" y="T5"/>
                </a:cxn>
                <a:cxn ang="0">
                  <a:pos x="T6" y="T7"/>
                </a:cxn>
              </a:cxnLst>
              <a:rect l="0" t="0" r="r" b="b"/>
              <a:pathLst>
                <a:path w="89" h="108">
                  <a:moveTo>
                    <a:pt x="0" y="108"/>
                  </a:moveTo>
                  <a:cubicBezTo>
                    <a:pt x="36" y="88"/>
                    <a:pt x="67" y="50"/>
                    <a:pt x="89" y="0"/>
                  </a:cubicBezTo>
                  <a:cubicBezTo>
                    <a:pt x="0" y="0"/>
                    <a:pt x="0" y="0"/>
                    <a:pt x="0" y="0"/>
                  </a:cubicBezTo>
                  <a:lnTo>
                    <a:pt x="0" y="108"/>
                  </a:lnTo>
                  <a:close/>
                </a:path>
              </a:pathLst>
            </a:custGeom>
            <a:solidFill>
              <a:srgbClr val="4B52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285"/>
            <p:cNvSpPr/>
            <p:nvPr/>
          </p:nvSpPr>
          <p:spPr bwMode="auto">
            <a:xfrm>
              <a:off x="6784976" y="4070350"/>
              <a:ext cx="269875" cy="238125"/>
            </a:xfrm>
            <a:custGeom>
              <a:avLst/>
              <a:gdLst>
                <a:gd name="T0" fmla="*/ 17 w 123"/>
                <a:gd name="T1" fmla="*/ 108 h 108"/>
                <a:gd name="T2" fmla="*/ 123 w 123"/>
                <a:gd name="T3" fmla="*/ 108 h 108"/>
                <a:gd name="T4" fmla="*/ 93 w 123"/>
                <a:gd name="T5" fmla="*/ 0 h 108"/>
                <a:gd name="T6" fmla="*/ 0 w 123"/>
                <a:gd name="T7" fmla="*/ 0 h 108"/>
                <a:gd name="T8" fmla="*/ 17 w 123"/>
                <a:gd name="T9" fmla="*/ 108 h 108"/>
              </a:gdLst>
              <a:ahLst/>
              <a:cxnLst>
                <a:cxn ang="0">
                  <a:pos x="T0" y="T1"/>
                </a:cxn>
                <a:cxn ang="0">
                  <a:pos x="T2" y="T3"/>
                </a:cxn>
                <a:cxn ang="0">
                  <a:pos x="T4" y="T5"/>
                </a:cxn>
                <a:cxn ang="0">
                  <a:pos x="T6" y="T7"/>
                </a:cxn>
                <a:cxn ang="0">
                  <a:pos x="T8" y="T9"/>
                </a:cxn>
              </a:cxnLst>
              <a:rect l="0" t="0" r="r" b="b"/>
              <a:pathLst>
                <a:path w="123" h="108">
                  <a:moveTo>
                    <a:pt x="17" y="108"/>
                  </a:moveTo>
                  <a:cubicBezTo>
                    <a:pt x="123" y="108"/>
                    <a:pt x="123" y="108"/>
                    <a:pt x="123" y="108"/>
                  </a:cubicBezTo>
                  <a:cubicBezTo>
                    <a:pt x="121" y="69"/>
                    <a:pt x="110" y="33"/>
                    <a:pt x="93" y="0"/>
                  </a:cubicBezTo>
                  <a:cubicBezTo>
                    <a:pt x="0" y="0"/>
                    <a:pt x="0" y="0"/>
                    <a:pt x="0" y="0"/>
                  </a:cubicBezTo>
                  <a:cubicBezTo>
                    <a:pt x="10" y="34"/>
                    <a:pt x="15" y="70"/>
                    <a:pt x="17" y="108"/>
                  </a:cubicBezTo>
                  <a:close/>
                </a:path>
              </a:pathLst>
            </a:custGeom>
            <a:solidFill>
              <a:srgbClr val="4B52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3" name="文本框 22"/>
          <p:cNvSpPr txBox="1"/>
          <p:nvPr/>
        </p:nvSpPr>
        <p:spPr>
          <a:xfrm>
            <a:off x="3890645" y="244475"/>
            <a:ext cx="4209415" cy="483235"/>
          </a:xfrm>
          <a:prstGeom prst="rect">
            <a:avLst/>
          </a:prstGeom>
          <a:noFill/>
        </p:spPr>
        <p:txBody>
          <a:bodyPr wrap="square" rtlCol="0">
            <a:spAutoFit/>
          </a:bodyPr>
          <a:lstStyle/>
          <a:p>
            <a:pPr algn="ctr"/>
            <a:r>
              <a:rPr lang="zh-CN" altLang="en-US" sz="2400" b="1" dirty="0" smtClean="0">
                <a:latin typeface="微软雅黑" pitchFamily="34" charset="-122"/>
                <a:ea typeface="微软雅黑" pitchFamily="34" charset="-122"/>
              </a:rPr>
              <a:t>专利信息的作用</a:t>
            </a:r>
          </a:p>
        </p:txBody>
      </p:sp>
      <p:grpSp>
        <p:nvGrpSpPr>
          <p:cNvPr id="12" name="组合 24"/>
          <p:cNvGrpSpPr/>
          <p:nvPr/>
        </p:nvGrpSpPr>
        <p:grpSpPr>
          <a:xfrm>
            <a:off x="6875755" y="1923326"/>
            <a:ext cx="842321" cy="766950"/>
            <a:chOff x="591970" y="3105370"/>
            <a:chExt cx="586452" cy="533976"/>
          </a:xfrm>
          <a:solidFill>
            <a:srgbClr val="FFB534"/>
          </a:solidFill>
        </p:grpSpPr>
        <p:sp>
          <p:nvSpPr>
            <p:cNvPr id="14" name="Freeform 43"/>
            <p:cNvSpPr>
              <a:spLocks noEditPoints="1"/>
            </p:cNvSpPr>
            <p:nvPr/>
          </p:nvSpPr>
          <p:spPr bwMode="auto">
            <a:xfrm>
              <a:off x="591970" y="3105370"/>
              <a:ext cx="189874" cy="382572"/>
            </a:xfrm>
            <a:custGeom>
              <a:avLst/>
              <a:gdLst>
                <a:gd name="T0" fmla="*/ 187 w 391"/>
                <a:gd name="T1" fmla="*/ 274 h 788"/>
                <a:gd name="T2" fmla="*/ 236 w 391"/>
                <a:gd name="T3" fmla="*/ 218 h 788"/>
                <a:gd name="T4" fmla="*/ 391 w 391"/>
                <a:gd name="T5" fmla="*/ 218 h 788"/>
                <a:gd name="T6" fmla="*/ 391 w 391"/>
                <a:gd name="T7" fmla="*/ 175 h 788"/>
                <a:gd name="T8" fmla="*/ 391 w 391"/>
                <a:gd name="T9" fmla="*/ 166 h 788"/>
                <a:gd name="T10" fmla="*/ 391 w 391"/>
                <a:gd name="T11" fmla="*/ 164 h 788"/>
                <a:gd name="T12" fmla="*/ 391 w 391"/>
                <a:gd name="T13" fmla="*/ 40 h 788"/>
                <a:gd name="T14" fmla="*/ 358 w 391"/>
                <a:gd name="T15" fmla="*/ 0 h 788"/>
                <a:gd name="T16" fmla="*/ 34 w 391"/>
                <a:gd name="T17" fmla="*/ 0 h 788"/>
                <a:gd name="T18" fmla="*/ 0 w 391"/>
                <a:gd name="T19" fmla="*/ 38 h 788"/>
                <a:gd name="T20" fmla="*/ 0 w 391"/>
                <a:gd name="T21" fmla="*/ 164 h 788"/>
                <a:gd name="T22" fmla="*/ 0 w 391"/>
                <a:gd name="T23" fmla="*/ 174 h 788"/>
                <a:gd name="T24" fmla="*/ 0 w 391"/>
                <a:gd name="T25" fmla="*/ 175 h 788"/>
                <a:gd name="T26" fmla="*/ 0 w 391"/>
                <a:gd name="T27" fmla="*/ 753 h 788"/>
                <a:gd name="T28" fmla="*/ 35 w 391"/>
                <a:gd name="T29" fmla="*/ 788 h 788"/>
                <a:gd name="T30" fmla="*/ 187 w 391"/>
                <a:gd name="T31" fmla="*/ 788 h 788"/>
                <a:gd name="T32" fmla="*/ 187 w 391"/>
                <a:gd name="T33" fmla="*/ 274 h 788"/>
                <a:gd name="T34" fmla="*/ 47 w 391"/>
                <a:gd name="T35" fmla="*/ 83 h 788"/>
                <a:gd name="T36" fmla="*/ 57 w 391"/>
                <a:gd name="T37" fmla="*/ 73 h 788"/>
                <a:gd name="T38" fmla="*/ 334 w 391"/>
                <a:gd name="T39" fmla="*/ 73 h 788"/>
                <a:gd name="T40" fmla="*/ 344 w 391"/>
                <a:gd name="T41" fmla="*/ 83 h 788"/>
                <a:gd name="T42" fmla="*/ 344 w 391"/>
                <a:gd name="T43" fmla="*/ 120 h 788"/>
                <a:gd name="T44" fmla="*/ 334 w 391"/>
                <a:gd name="T45" fmla="*/ 130 h 788"/>
                <a:gd name="T46" fmla="*/ 57 w 391"/>
                <a:gd name="T47" fmla="*/ 130 h 788"/>
                <a:gd name="T48" fmla="*/ 47 w 391"/>
                <a:gd name="T49" fmla="*/ 120 h 788"/>
                <a:gd name="T50" fmla="*/ 47 w 391"/>
                <a:gd name="T51" fmla="*/ 83 h 788"/>
                <a:gd name="T52" fmla="*/ 80 w 391"/>
                <a:gd name="T53" fmla="*/ 214 h 788"/>
                <a:gd name="T54" fmla="*/ 115 w 391"/>
                <a:gd name="T55" fmla="*/ 249 h 788"/>
                <a:gd name="T56" fmla="*/ 80 w 391"/>
                <a:gd name="T57" fmla="*/ 284 h 788"/>
                <a:gd name="T58" fmla="*/ 43 w 391"/>
                <a:gd name="T59" fmla="*/ 249 h 788"/>
                <a:gd name="T60" fmla="*/ 80 w 391"/>
                <a:gd name="T61" fmla="*/ 214 h 788"/>
                <a:gd name="T62" fmla="*/ 80 w 391"/>
                <a:gd name="T63" fmla="*/ 372 h 788"/>
                <a:gd name="T64" fmla="*/ 51 w 391"/>
                <a:gd name="T65" fmla="*/ 346 h 788"/>
                <a:gd name="T66" fmla="*/ 80 w 391"/>
                <a:gd name="T67" fmla="*/ 319 h 788"/>
                <a:gd name="T68" fmla="*/ 105 w 391"/>
                <a:gd name="T69" fmla="*/ 346 h 788"/>
                <a:gd name="T70" fmla="*/ 80 w 391"/>
                <a:gd name="T71" fmla="*/ 372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91" h="788">
                  <a:moveTo>
                    <a:pt x="187" y="274"/>
                  </a:moveTo>
                  <a:cubicBezTo>
                    <a:pt x="185" y="246"/>
                    <a:pt x="210" y="219"/>
                    <a:pt x="236" y="218"/>
                  </a:cubicBezTo>
                  <a:cubicBezTo>
                    <a:pt x="391" y="218"/>
                    <a:pt x="391" y="218"/>
                    <a:pt x="391" y="218"/>
                  </a:cubicBezTo>
                  <a:cubicBezTo>
                    <a:pt x="391" y="203"/>
                    <a:pt x="391" y="191"/>
                    <a:pt x="391" y="175"/>
                  </a:cubicBezTo>
                  <a:cubicBezTo>
                    <a:pt x="391" y="175"/>
                    <a:pt x="391" y="175"/>
                    <a:pt x="391" y="166"/>
                  </a:cubicBezTo>
                  <a:cubicBezTo>
                    <a:pt x="391" y="166"/>
                    <a:pt x="391" y="165"/>
                    <a:pt x="391" y="164"/>
                  </a:cubicBezTo>
                  <a:cubicBezTo>
                    <a:pt x="391" y="157"/>
                    <a:pt x="391" y="129"/>
                    <a:pt x="391" y="40"/>
                  </a:cubicBezTo>
                  <a:cubicBezTo>
                    <a:pt x="391" y="0"/>
                    <a:pt x="363" y="0"/>
                    <a:pt x="358" y="0"/>
                  </a:cubicBezTo>
                  <a:cubicBezTo>
                    <a:pt x="347" y="0"/>
                    <a:pt x="290" y="0"/>
                    <a:pt x="34" y="0"/>
                  </a:cubicBezTo>
                  <a:cubicBezTo>
                    <a:pt x="5" y="0"/>
                    <a:pt x="0" y="22"/>
                    <a:pt x="0" y="38"/>
                  </a:cubicBezTo>
                  <a:cubicBezTo>
                    <a:pt x="0" y="44"/>
                    <a:pt x="0" y="71"/>
                    <a:pt x="0" y="164"/>
                  </a:cubicBezTo>
                  <a:cubicBezTo>
                    <a:pt x="0" y="164"/>
                    <a:pt x="0" y="164"/>
                    <a:pt x="0" y="174"/>
                  </a:cubicBezTo>
                  <a:cubicBezTo>
                    <a:pt x="0" y="174"/>
                    <a:pt x="0" y="174"/>
                    <a:pt x="0" y="175"/>
                  </a:cubicBezTo>
                  <a:cubicBezTo>
                    <a:pt x="0" y="177"/>
                    <a:pt x="0" y="218"/>
                    <a:pt x="0" y="753"/>
                  </a:cubicBezTo>
                  <a:cubicBezTo>
                    <a:pt x="0" y="788"/>
                    <a:pt x="29" y="788"/>
                    <a:pt x="35" y="788"/>
                  </a:cubicBezTo>
                  <a:cubicBezTo>
                    <a:pt x="40" y="788"/>
                    <a:pt x="66" y="788"/>
                    <a:pt x="187" y="788"/>
                  </a:cubicBezTo>
                  <a:lnTo>
                    <a:pt x="187" y="274"/>
                  </a:lnTo>
                  <a:close/>
                  <a:moveTo>
                    <a:pt x="47" y="83"/>
                  </a:moveTo>
                  <a:cubicBezTo>
                    <a:pt x="47" y="77"/>
                    <a:pt x="51" y="73"/>
                    <a:pt x="57" y="73"/>
                  </a:cubicBezTo>
                  <a:cubicBezTo>
                    <a:pt x="57" y="73"/>
                    <a:pt x="57" y="73"/>
                    <a:pt x="334" y="73"/>
                  </a:cubicBezTo>
                  <a:cubicBezTo>
                    <a:pt x="340" y="73"/>
                    <a:pt x="344" y="77"/>
                    <a:pt x="344" y="83"/>
                  </a:cubicBezTo>
                  <a:cubicBezTo>
                    <a:pt x="344" y="83"/>
                    <a:pt x="344" y="83"/>
                    <a:pt x="344" y="120"/>
                  </a:cubicBezTo>
                  <a:cubicBezTo>
                    <a:pt x="344" y="126"/>
                    <a:pt x="340" y="130"/>
                    <a:pt x="334" y="130"/>
                  </a:cubicBezTo>
                  <a:cubicBezTo>
                    <a:pt x="334" y="130"/>
                    <a:pt x="334" y="130"/>
                    <a:pt x="57" y="130"/>
                  </a:cubicBezTo>
                  <a:cubicBezTo>
                    <a:pt x="51" y="130"/>
                    <a:pt x="47" y="126"/>
                    <a:pt x="47" y="120"/>
                  </a:cubicBezTo>
                  <a:cubicBezTo>
                    <a:pt x="47" y="120"/>
                    <a:pt x="47" y="120"/>
                    <a:pt x="47" y="83"/>
                  </a:cubicBezTo>
                  <a:close/>
                  <a:moveTo>
                    <a:pt x="80" y="214"/>
                  </a:moveTo>
                  <a:cubicBezTo>
                    <a:pt x="98" y="214"/>
                    <a:pt x="115" y="229"/>
                    <a:pt x="115" y="249"/>
                  </a:cubicBezTo>
                  <a:cubicBezTo>
                    <a:pt x="115" y="268"/>
                    <a:pt x="98" y="284"/>
                    <a:pt x="80" y="284"/>
                  </a:cubicBezTo>
                  <a:cubicBezTo>
                    <a:pt x="59" y="284"/>
                    <a:pt x="43" y="268"/>
                    <a:pt x="43" y="249"/>
                  </a:cubicBezTo>
                  <a:cubicBezTo>
                    <a:pt x="43" y="229"/>
                    <a:pt x="59" y="214"/>
                    <a:pt x="80" y="214"/>
                  </a:cubicBezTo>
                  <a:close/>
                  <a:moveTo>
                    <a:pt x="80" y="372"/>
                  </a:moveTo>
                  <a:cubicBezTo>
                    <a:pt x="64" y="372"/>
                    <a:pt x="51" y="360"/>
                    <a:pt x="51" y="346"/>
                  </a:cubicBezTo>
                  <a:cubicBezTo>
                    <a:pt x="51" y="331"/>
                    <a:pt x="64" y="319"/>
                    <a:pt x="80" y="319"/>
                  </a:cubicBezTo>
                  <a:cubicBezTo>
                    <a:pt x="94" y="319"/>
                    <a:pt x="105" y="331"/>
                    <a:pt x="105" y="346"/>
                  </a:cubicBezTo>
                  <a:cubicBezTo>
                    <a:pt x="105" y="360"/>
                    <a:pt x="94" y="372"/>
                    <a:pt x="80" y="372"/>
                  </a:cubicBezTo>
                  <a:close/>
                </a:path>
              </a:pathLst>
            </a:custGeom>
            <a:solidFill>
              <a:srgbClr val="353749"/>
            </a:solidFill>
            <a:ln>
              <a:noFill/>
            </a:ln>
          </p:spPr>
          <p:txBody>
            <a:bodyPr vert="horz" wrap="square" lIns="91427" tIns="45713" rIns="91427" bIns="45713" numCol="1" anchor="t" anchorCtr="0" compatLnSpc="1"/>
            <a:lstStyle/>
            <a:p>
              <a:pPr>
                <a:defRPr/>
              </a:pPr>
              <a:endParaRPr lang="en-US" kern="0" dirty="0">
                <a:solidFill>
                  <a:srgbClr val="FFFFFF"/>
                </a:solidFill>
              </a:endParaRPr>
            </a:p>
          </p:txBody>
        </p:sp>
        <p:sp>
          <p:nvSpPr>
            <p:cNvPr id="15" name="Freeform 44"/>
            <p:cNvSpPr>
              <a:spLocks noEditPoints="1"/>
            </p:cNvSpPr>
            <p:nvPr/>
          </p:nvSpPr>
          <p:spPr bwMode="auto">
            <a:xfrm>
              <a:off x="705585" y="3233968"/>
              <a:ext cx="472837" cy="405378"/>
            </a:xfrm>
            <a:custGeom>
              <a:avLst/>
              <a:gdLst>
                <a:gd name="T0" fmla="*/ 943 w 974"/>
                <a:gd name="T1" fmla="*/ 0 h 835"/>
                <a:gd name="T2" fmla="*/ 33 w 974"/>
                <a:gd name="T3" fmla="*/ 0 h 835"/>
                <a:gd name="T4" fmla="*/ 0 w 974"/>
                <a:gd name="T5" fmla="*/ 30 h 835"/>
                <a:gd name="T6" fmla="*/ 0 w 974"/>
                <a:gd name="T7" fmla="*/ 683 h 835"/>
                <a:gd name="T8" fmla="*/ 33 w 974"/>
                <a:gd name="T9" fmla="*/ 714 h 835"/>
                <a:gd name="T10" fmla="*/ 332 w 974"/>
                <a:gd name="T11" fmla="*/ 714 h 835"/>
                <a:gd name="T12" fmla="*/ 323 w 974"/>
                <a:gd name="T13" fmla="*/ 761 h 835"/>
                <a:gd name="T14" fmla="*/ 272 w 974"/>
                <a:gd name="T15" fmla="*/ 779 h 835"/>
                <a:gd name="T16" fmla="*/ 267 w 974"/>
                <a:gd name="T17" fmla="*/ 779 h 835"/>
                <a:gd name="T18" fmla="*/ 246 w 974"/>
                <a:gd name="T19" fmla="*/ 801 h 835"/>
                <a:gd name="T20" fmla="*/ 246 w 974"/>
                <a:gd name="T21" fmla="*/ 813 h 835"/>
                <a:gd name="T22" fmla="*/ 267 w 974"/>
                <a:gd name="T23" fmla="*/ 835 h 835"/>
                <a:gd name="T24" fmla="*/ 719 w 974"/>
                <a:gd name="T25" fmla="*/ 835 h 835"/>
                <a:gd name="T26" fmla="*/ 740 w 974"/>
                <a:gd name="T27" fmla="*/ 813 h 835"/>
                <a:gd name="T28" fmla="*/ 740 w 974"/>
                <a:gd name="T29" fmla="*/ 801 h 835"/>
                <a:gd name="T30" fmla="*/ 719 w 974"/>
                <a:gd name="T31" fmla="*/ 779 h 835"/>
                <a:gd name="T32" fmla="*/ 717 w 974"/>
                <a:gd name="T33" fmla="*/ 779 h 835"/>
                <a:gd name="T34" fmla="*/ 669 w 974"/>
                <a:gd name="T35" fmla="*/ 761 h 835"/>
                <a:gd name="T36" fmla="*/ 661 w 974"/>
                <a:gd name="T37" fmla="*/ 714 h 835"/>
                <a:gd name="T38" fmla="*/ 943 w 974"/>
                <a:gd name="T39" fmla="*/ 714 h 835"/>
                <a:gd name="T40" fmla="*/ 974 w 974"/>
                <a:gd name="T41" fmla="*/ 683 h 835"/>
                <a:gd name="T42" fmla="*/ 974 w 974"/>
                <a:gd name="T43" fmla="*/ 30 h 835"/>
                <a:gd name="T44" fmla="*/ 943 w 974"/>
                <a:gd name="T45" fmla="*/ 0 h 835"/>
                <a:gd name="T46" fmla="*/ 918 w 974"/>
                <a:gd name="T47" fmla="*/ 634 h 835"/>
                <a:gd name="T48" fmla="*/ 892 w 974"/>
                <a:gd name="T49" fmla="*/ 660 h 835"/>
                <a:gd name="T50" fmla="*/ 84 w 974"/>
                <a:gd name="T51" fmla="*/ 660 h 835"/>
                <a:gd name="T52" fmla="*/ 57 w 974"/>
                <a:gd name="T53" fmla="*/ 634 h 835"/>
                <a:gd name="T54" fmla="*/ 57 w 974"/>
                <a:gd name="T55" fmla="*/ 79 h 835"/>
                <a:gd name="T56" fmla="*/ 84 w 974"/>
                <a:gd name="T57" fmla="*/ 53 h 835"/>
                <a:gd name="T58" fmla="*/ 892 w 974"/>
                <a:gd name="T59" fmla="*/ 53 h 835"/>
                <a:gd name="T60" fmla="*/ 918 w 974"/>
                <a:gd name="T61" fmla="*/ 79 h 835"/>
                <a:gd name="T62" fmla="*/ 918 w 974"/>
                <a:gd name="T63" fmla="*/ 634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74" h="835">
                  <a:moveTo>
                    <a:pt x="943" y="0"/>
                  </a:moveTo>
                  <a:cubicBezTo>
                    <a:pt x="33" y="0"/>
                    <a:pt x="33" y="0"/>
                    <a:pt x="33" y="0"/>
                  </a:cubicBezTo>
                  <a:cubicBezTo>
                    <a:pt x="15" y="0"/>
                    <a:pt x="0" y="13"/>
                    <a:pt x="0" y="30"/>
                  </a:cubicBezTo>
                  <a:cubicBezTo>
                    <a:pt x="0" y="683"/>
                    <a:pt x="0" y="683"/>
                    <a:pt x="0" y="683"/>
                  </a:cubicBezTo>
                  <a:cubicBezTo>
                    <a:pt x="0" y="700"/>
                    <a:pt x="15" y="714"/>
                    <a:pt x="33" y="714"/>
                  </a:cubicBezTo>
                  <a:cubicBezTo>
                    <a:pt x="332" y="714"/>
                    <a:pt x="332" y="714"/>
                    <a:pt x="332" y="714"/>
                  </a:cubicBezTo>
                  <a:cubicBezTo>
                    <a:pt x="332" y="714"/>
                    <a:pt x="330" y="751"/>
                    <a:pt x="323" y="761"/>
                  </a:cubicBezTo>
                  <a:cubicBezTo>
                    <a:pt x="311" y="779"/>
                    <a:pt x="288" y="774"/>
                    <a:pt x="272" y="779"/>
                  </a:cubicBezTo>
                  <a:cubicBezTo>
                    <a:pt x="267" y="779"/>
                    <a:pt x="267" y="779"/>
                    <a:pt x="267" y="779"/>
                  </a:cubicBezTo>
                  <a:cubicBezTo>
                    <a:pt x="255" y="779"/>
                    <a:pt x="246" y="789"/>
                    <a:pt x="246" y="801"/>
                  </a:cubicBezTo>
                  <a:cubicBezTo>
                    <a:pt x="246" y="813"/>
                    <a:pt x="246" y="813"/>
                    <a:pt x="246" y="813"/>
                  </a:cubicBezTo>
                  <a:cubicBezTo>
                    <a:pt x="246" y="825"/>
                    <a:pt x="255" y="835"/>
                    <a:pt x="267" y="835"/>
                  </a:cubicBezTo>
                  <a:cubicBezTo>
                    <a:pt x="719" y="835"/>
                    <a:pt x="719" y="835"/>
                    <a:pt x="719" y="835"/>
                  </a:cubicBezTo>
                  <a:cubicBezTo>
                    <a:pt x="730" y="835"/>
                    <a:pt x="740" y="825"/>
                    <a:pt x="740" y="813"/>
                  </a:cubicBezTo>
                  <a:cubicBezTo>
                    <a:pt x="740" y="801"/>
                    <a:pt x="740" y="801"/>
                    <a:pt x="740" y="801"/>
                  </a:cubicBezTo>
                  <a:cubicBezTo>
                    <a:pt x="740" y="789"/>
                    <a:pt x="730" y="779"/>
                    <a:pt x="719" y="779"/>
                  </a:cubicBezTo>
                  <a:cubicBezTo>
                    <a:pt x="717" y="779"/>
                    <a:pt x="717" y="779"/>
                    <a:pt x="717" y="779"/>
                  </a:cubicBezTo>
                  <a:cubicBezTo>
                    <a:pt x="708" y="778"/>
                    <a:pt x="681" y="780"/>
                    <a:pt x="669" y="761"/>
                  </a:cubicBezTo>
                  <a:cubicBezTo>
                    <a:pt x="663" y="751"/>
                    <a:pt x="661" y="714"/>
                    <a:pt x="661" y="714"/>
                  </a:cubicBezTo>
                  <a:cubicBezTo>
                    <a:pt x="943" y="714"/>
                    <a:pt x="943" y="714"/>
                    <a:pt x="943" y="714"/>
                  </a:cubicBezTo>
                  <a:cubicBezTo>
                    <a:pt x="960" y="714"/>
                    <a:pt x="974" y="700"/>
                    <a:pt x="974" y="683"/>
                  </a:cubicBezTo>
                  <a:cubicBezTo>
                    <a:pt x="974" y="30"/>
                    <a:pt x="974" y="30"/>
                    <a:pt x="974" y="30"/>
                  </a:cubicBezTo>
                  <a:cubicBezTo>
                    <a:pt x="974" y="13"/>
                    <a:pt x="960" y="0"/>
                    <a:pt x="943" y="0"/>
                  </a:cubicBezTo>
                  <a:close/>
                  <a:moveTo>
                    <a:pt x="918" y="634"/>
                  </a:moveTo>
                  <a:cubicBezTo>
                    <a:pt x="918" y="649"/>
                    <a:pt x="906" y="660"/>
                    <a:pt x="892" y="660"/>
                  </a:cubicBezTo>
                  <a:cubicBezTo>
                    <a:pt x="84" y="660"/>
                    <a:pt x="84" y="660"/>
                    <a:pt x="84" y="660"/>
                  </a:cubicBezTo>
                  <a:cubicBezTo>
                    <a:pt x="69" y="660"/>
                    <a:pt x="57" y="649"/>
                    <a:pt x="57" y="634"/>
                  </a:cubicBezTo>
                  <a:cubicBezTo>
                    <a:pt x="57" y="79"/>
                    <a:pt x="57" y="79"/>
                    <a:pt x="57" y="79"/>
                  </a:cubicBezTo>
                  <a:cubicBezTo>
                    <a:pt x="57" y="64"/>
                    <a:pt x="69" y="53"/>
                    <a:pt x="84" y="53"/>
                  </a:cubicBezTo>
                  <a:cubicBezTo>
                    <a:pt x="892" y="53"/>
                    <a:pt x="892" y="53"/>
                    <a:pt x="892" y="53"/>
                  </a:cubicBezTo>
                  <a:cubicBezTo>
                    <a:pt x="906" y="53"/>
                    <a:pt x="918" y="64"/>
                    <a:pt x="918" y="79"/>
                  </a:cubicBezTo>
                  <a:cubicBezTo>
                    <a:pt x="918" y="634"/>
                    <a:pt x="918" y="634"/>
                    <a:pt x="918" y="634"/>
                  </a:cubicBezTo>
                  <a:close/>
                </a:path>
              </a:pathLst>
            </a:custGeom>
            <a:solidFill>
              <a:srgbClr val="353749"/>
            </a:solidFill>
            <a:ln>
              <a:noFill/>
            </a:ln>
          </p:spPr>
          <p:txBody>
            <a:bodyPr vert="horz" wrap="square" lIns="91427" tIns="45713" rIns="91427" bIns="45713" numCol="1" anchor="t" anchorCtr="0" compatLnSpc="1"/>
            <a:lstStyle/>
            <a:p>
              <a:pPr>
                <a:defRPr/>
              </a:pPr>
              <a:endParaRPr lang="en-US" kern="0" dirty="0">
                <a:solidFill>
                  <a:srgbClr val="FFFFFF"/>
                </a:solidFill>
              </a:endParaRPr>
            </a:p>
          </p:txBody>
        </p:sp>
      </p:grpSp>
      <p:pic>
        <p:nvPicPr>
          <p:cNvPr id="23558" name="Picture 9" descr="3"/>
          <p:cNvPicPr>
            <a:picLocks noChangeAspect="1"/>
          </p:cNvPicPr>
          <p:nvPr/>
        </p:nvPicPr>
        <p:blipFill>
          <a:blip r:embed="rId4"/>
          <a:stretch>
            <a:fillRect/>
          </a:stretch>
        </p:blipFill>
        <p:spPr>
          <a:xfrm>
            <a:off x="1619250" y="1635760"/>
            <a:ext cx="523875" cy="2281555"/>
          </a:xfrm>
          <a:prstGeom prst="rect">
            <a:avLst/>
          </a:prstGeom>
          <a:noFill/>
          <a:ln w="9525">
            <a:noFill/>
            <a:miter/>
          </a:ln>
        </p:spPr>
      </p:pic>
      <p:grpSp>
        <p:nvGrpSpPr>
          <p:cNvPr id="25" name="组合 24"/>
          <p:cNvGrpSpPr/>
          <p:nvPr/>
        </p:nvGrpSpPr>
        <p:grpSpPr>
          <a:xfrm>
            <a:off x="65780" y="298997"/>
            <a:ext cx="3203838" cy="787588"/>
            <a:chOff x="65780" y="298997"/>
            <a:chExt cx="3203838" cy="787588"/>
          </a:xfrm>
        </p:grpSpPr>
        <p:sp>
          <p:nvSpPr>
            <p:cNvPr id="17" name="TextBox 2"/>
            <p:cNvSpPr txBox="1"/>
            <p:nvPr/>
          </p:nvSpPr>
          <p:spPr>
            <a:xfrm>
              <a:off x="340834" y="298997"/>
              <a:ext cx="2159464" cy="369332"/>
            </a:xfrm>
            <a:prstGeom prst="rect">
              <a:avLst/>
            </a:prstGeom>
            <a:noFill/>
          </p:spPr>
          <p:txBody>
            <a:bodyPr wrap="square" rtlCol="0">
              <a:spAutoFit/>
            </a:bodyPr>
            <a:lstStyle/>
            <a:p>
              <a:r>
                <a:rPr lang="zh-CN" altLang="en-US" b="1" dirty="0" smtClean="0">
                  <a:solidFill>
                    <a:schemeClr val="tx2">
                      <a:lumMod val="50000"/>
                    </a:schemeClr>
                  </a:solidFill>
                  <a:latin typeface="微软雅黑" pitchFamily="34" charset="-122"/>
                  <a:ea typeface="微软雅黑" pitchFamily="34" charset="-122"/>
                </a:rPr>
                <a:t>专利信息浅说</a:t>
              </a:r>
              <a:endParaRPr lang="zh-CN" altLang="en-US" b="1" dirty="0">
                <a:solidFill>
                  <a:schemeClr val="tx2">
                    <a:lumMod val="50000"/>
                  </a:schemeClr>
                </a:solidFill>
                <a:latin typeface="微软雅黑" pitchFamily="34" charset="-122"/>
                <a:ea typeface="微软雅黑" pitchFamily="34" charset="-122"/>
              </a:endParaRPr>
            </a:p>
          </p:txBody>
        </p:sp>
        <p:sp>
          <p:nvSpPr>
            <p:cNvPr id="24" name="TextBox 3"/>
            <p:cNvSpPr txBox="1"/>
            <p:nvPr/>
          </p:nvSpPr>
          <p:spPr>
            <a:xfrm>
              <a:off x="928662" y="571486"/>
              <a:ext cx="2340956" cy="352425"/>
            </a:xfrm>
            <a:prstGeom prst="rect">
              <a:avLst/>
            </a:prstGeom>
            <a:noFill/>
          </p:spPr>
          <p:txBody>
            <a:bodyPr wrap="square" rtlCol="0">
              <a:spAutoFit/>
            </a:bodyPr>
            <a:lstStyle/>
            <a:p>
              <a:r>
                <a:rPr lang="zh-CN" altLang="en-US" sz="1600" b="1" dirty="0" smtClean="0">
                  <a:solidFill>
                    <a:schemeClr val="tx2">
                      <a:lumMod val="75000"/>
                    </a:schemeClr>
                  </a:solidFill>
                  <a:latin typeface="微软雅黑" pitchFamily="34" charset="-122"/>
                  <a:ea typeface="微软雅黑" pitchFamily="34" charset="-122"/>
                </a:rPr>
                <a:t> 专利信息的作用</a:t>
              </a:r>
              <a:endParaRPr lang="zh-CN" altLang="en-US" sz="1600" b="1" dirty="0">
                <a:solidFill>
                  <a:schemeClr val="tx2">
                    <a:lumMod val="75000"/>
                  </a:schemeClr>
                </a:solidFill>
                <a:latin typeface="微软雅黑" pitchFamily="34" charset="-122"/>
                <a:ea typeface="微软雅黑" pitchFamily="34" charset="-122"/>
              </a:endParaRPr>
            </a:p>
          </p:txBody>
        </p:sp>
        <p:grpSp>
          <p:nvGrpSpPr>
            <p:cNvPr id="28" name="组合 19"/>
            <p:cNvGrpSpPr/>
            <p:nvPr/>
          </p:nvGrpSpPr>
          <p:grpSpPr>
            <a:xfrm>
              <a:off x="431540" y="974072"/>
              <a:ext cx="1265453" cy="112513"/>
              <a:chOff x="268709" y="861560"/>
              <a:chExt cx="1265453" cy="112513"/>
            </a:xfrm>
          </p:grpSpPr>
          <p:sp>
            <p:nvSpPr>
              <p:cNvPr id="45" name="椭圆 44"/>
              <p:cNvSpPr/>
              <p:nvPr/>
            </p:nvSpPr>
            <p:spPr>
              <a:xfrm>
                <a:off x="268709" y="861560"/>
                <a:ext cx="112512" cy="11251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499297" y="861560"/>
                <a:ext cx="112512" cy="112512"/>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729885" y="861560"/>
                <a:ext cx="112512" cy="112512"/>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960473"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1191061"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1421650" y="861561"/>
                <a:ext cx="112512" cy="112512"/>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直角三角形 56"/>
            <p:cNvSpPr/>
            <p:nvPr/>
          </p:nvSpPr>
          <p:spPr>
            <a:xfrm flipH="1">
              <a:off x="65780" y="331708"/>
              <a:ext cx="292532" cy="292532"/>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直角三角形 57"/>
            <p:cNvSpPr/>
            <p:nvPr/>
          </p:nvSpPr>
          <p:spPr>
            <a:xfrm>
              <a:off x="2535524" y="587426"/>
              <a:ext cx="292532" cy="29253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灯片编号占位符 47"/>
          <p:cNvSpPr>
            <a:spLocks noGrp="1"/>
          </p:cNvSpPr>
          <p:nvPr>
            <p:ph type="sldNum" sz="quarter" idx="12"/>
          </p:nvPr>
        </p:nvSpPr>
        <p:spPr/>
        <p:txBody>
          <a:bodyPr/>
          <a:lstStyle/>
          <a:p>
            <a:fld id="{0C913308-F349-4B6D-A68A-DD1791B4A57B}" type="slidenum">
              <a:rPr lang="zh-CN" altLang="en-US" smtClean="0"/>
              <a:pPr/>
              <a:t>18</a:t>
            </a:fld>
            <a:endParaRPr lang="zh-CN" altLang="en-US"/>
          </a:p>
        </p:txBody>
      </p:sp>
    </p:spTree>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a:off x="65780" y="298997"/>
            <a:ext cx="3203838" cy="787588"/>
            <a:chOff x="65780" y="298997"/>
            <a:chExt cx="3203838" cy="787588"/>
          </a:xfrm>
        </p:grpSpPr>
        <p:sp>
          <p:nvSpPr>
            <p:cNvPr id="26" name="TextBox 2"/>
            <p:cNvSpPr txBox="1"/>
            <p:nvPr/>
          </p:nvSpPr>
          <p:spPr>
            <a:xfrm>
              <a:off x="340834" y="298997"/>
              <a:ext cx="2159464" cy="369332"/>
            </a:xfrm>
            <a:prstGeom prst="rect">
              <a:avLst/>
            </a:prstGeom>
            <a:noFill/>
          </p:spPr>
          <p:txBody>
            <a:bodyPr wrap="square" rtlCol="0">
              <a:spAutoFit/>
            </a:bodyPr>
            <a:lstStyle/>
            <a:p>
              <a:r>
                <a:rPr lang="zh-CN" altLang="en-US" b="1" dirty="0" smtClean="0">
                  <a:solidFill>
                    <a:schemeClr val="tx2">
                      <a:lumMod val="50000"/>
                    </a:schemeClr>
                  </a:solidFill>
                  <a:latin typeface="微软雅黑" pitchFamily="34" charset="-122"/>
                  <a:ea typeface="微软雅黑" pitchFamily="34" charset="-122"/>
                </a:rPr>
                <a:t>专利信息浅说</a:t>
              </a:r>
              <a:endParaRPr lang="zh-CN" altLang="en-US" b="1" dirty="0">
                <a:solidFill>
                  <a:schemeClr val="tx2">
                    <a:lumMod val="50000"/>
                  </a:schemeClr>
                </a:solidFill>
                <a:latin typeface="微软雅黑" pitchFamily="34" charset="-122"/>
                <a:ea typeface="微软雅黑" pitchFamily="34" charset="-122"/>
              </a:endParaRPr>
            </a:p>
          </p:txBody>
        </p:sp>
        <p:sp>
          <p:nvSpPr>
            <p:cNvPr id="55" name="TextBox 3"/>
            <p:cNvSpPr txBox="1"/>
            <p:nvPr/>
          </p:nvSpPr>
          <p:spPr>
            <a:xfrm>
              <a:off x="714348" y="571486"/>
              <a:ext cx="2555270" cy="338554"/>
            </a:xfrm>
            <a:prstGeom prst="rect">
              <a:avLst/>
            </a:prstGeom>
            <a:noFill/>
          </p:spPr>
          <p:txBody>
            <a:bodyPr wrap="square" rtlCol="0">
              <a:spAutoFit/>
            </a:bodyPr>
            <a:lstStyle/>
            <a:p>
              <a:r>
                <a:rPr lang="zh-CN" altLang="en-US" sz="1600" b="1" dirty="0" smtClean="0">
                  <a:solidFill>
                    <a:schemeClr val="tx2">
                      <a:lumMod val="75000"/>
                    </a:schemeClr>
                  </a:solidFill>
                  <a:latin typeface="微软雅黑" pitchFamily="34" charset="-122"/>
                  <a:ea typeface="微软雅黑" pitchFamily="34" charset="-122"/>
                </a:rPr>
                <a:t>专利信息的作用</a:t>
              </a:r>
              <a:endParaRPr lang="zh-CN" altLang="en-US" sz="1600" b="1" dirty="0">
                <a:solidFill>
                  <a:schemeClr val="tx2">
                    <a:lumMod val="75000"/>
                  </a:schemeClr>
                </a:solidFill>
                <a:latin typeface="微软雅黑" pitchFamily="34" charset="-122"/>
                <a:ea typeface="微软雅黑" pitchFamily="34" charset="-122"/>
              </a:endParaRPr>
            </a:p>
          </p:txBody>
        </p:sp>
        <p:grpSp>
          <p:nvGrpSpPr>
            <p:cNvPr id="60" name="组合 19"/>
            <p:cNvGrpSpPr/>
            <p:nvPr/>
          </p:nvGrpSpPr>
          <p:grpSpPr>
            <a:xfrm>
              <a:off x="431540" y="974072"/>
              <a:ext cx="1265453" cy="112513"/>
              <a:chOff x="268709" y="861560"/>
              <a:chExt cx="1265453" cy="112513"/>
            </a:xfrm>
          </p:grpSpPr>
          <p:sp>
            <p:nvSpPr>
              <p:cNvPr id="61" name="椭圆 60"/>
              <p:cNvSpPr/>
              <p:nvPr/>
            </p:nvSpPr>
            <p:spPr>
              <a:xfrm>
                <a:off x="268709" y="861560"/>
                <a:ext cx="112512" cy="11251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499297" y="861560"/>
                <a:ext cx="112512" cy="112512"/>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a:off x="729885" y="861560"/>
                <a:ext cx="112512" cy="112512"/>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960473"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a:off x="1191061"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1421650" y="861561"/>
                <a:ext cx="112512" cy="112512"/>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7" name="直角三角形 66"/>
            <p:cNvSpPr/>
            <p:nvPr/>
          </p:nvSpPr>
          <p:spPr>
            <a:xfrm flipH="1">
              <a:off x="65780" y="331708"/>
              <a:ext cx="292532" cy="292532"/>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直角三角形 67"/>
            <p:cNvSpPr/>
            <p:nvPr/>
          </p:nvSpPr>
          <p:spPr>
            <a:xfrm>
              <a:off x="2214546" y="571486"/>
              <a:ext cx="292532" cy="29253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a:hlinkClick r:id="rId3" action="ppaction://hlinksldjump"/>
          </p:cNvPr>
          <p:cNvSpPr txBox="1"/>
          <p:nvPr/>
        </p:nvSpPr>
        <p:spPr>
          <a:xfrm>
            <a:off x="4214810" y="142858"/>
            <a:ext cx="3327400" cy="518160"/>
          </a:xfrm>
          <a:prstGeom prst="rect">
            <a:avLst/>
          </a:prstGeom>
          <a:noFill/>
        </p:spPr>
        <p:txBody>
          <a:bodyPr wrap="square" rtlCol="0">
            <a:spAutoFit/>
          </a:bodyPr>
          <a:lstStyle/>
          <a:p>
            <a:pPr algn="ctr"/>
            <a:r>
              <a:rPr lang="zh-CN" altLang="en-US" sz="2800" b="1" dirty="0" smtClean="0">
                <a:latin typeface="+mj-ea"/>
                <a:ea typeface="+mj-ea"/>
              </a:rPr>
              <a:t>用户需求</a:t>
            </a:r>
          </a:p>
        </p:txBody>
      </p:sp>
      <p:grpSp>
        <p:nvGrpSpPr>
          <p:cNvPr id="39938" name="Group 2"/>
          <p:cNvGrpSpPr/>
          <p:nvPr/>
        </p:nvGrpSpPr>
        <p:grpSpPr>
          <a:xfrm>
            <a:off x="214282" y="498874"/>
            <a:ext cx="8715836" cy="4644625"/>
            <a:chOff x="686" y="854"/>
            <a:chExt cx="4552" cy="3001"/>
          </a:xfrm>
        </p:grpSpPr>
        <p:sp>
          <p:nvSpPr>
            <p:cNvPr id="39939" name="AutoShape 3"/>
            <p:cNvSpPr/>
            <p:nvPr/>
          </p:nvSpPr>
          <p:spPr>
            <a:xfrm>
              <a:off x="2215" y="946"/>
              <a:ext cx="3018" cy="998"/>
            </a:xfrm>
            <a:prstGeom prst="roundRect">
              <a:avLst>
                <a:gd name="adj" fmla="val 9144"/>
              </a:avLst>
            </a:prstGeom>
            <a:solidFill>
              <a:srgbClr val="F8F8F8"/>
            </a:solidFill>
            <a:ln w="28575" cap="flat" cmpd="sng">
              <a:solidFill>
                <a:schemeClr val="accent1"/>
              </a:solidFill>
              <a:prstDash val="solid"/>
              <a:headEnd type="none" w="med" len="med"/>
              <a:tailEnd type="none" w="med" len="med"/>
            </a:ln>
          </p:spPr>
          <p:txBody>
            <a:bodyPr wrap="none" anchor="ctr"/>
            <a:lstStyle/>
            <a:p>
              <a:pPr lvl="0" eaLnBrk="1" hangingPunct="1"/>
              <a:endParaRPr lang="zh-CN" altLang="en-US" dirty="0">
                <a:latin typeface="+mj-ea"/>
                <a:ea typeface="+mj-ea"/>
              </a:endParaRPr>
            </a:p>
          </p:txBody>
        </p:sp>
        <p:sp>
          <p:nvSpPr>
            <p:cNvPr id="39940" name="AutoShape 4"/>
            <p:cNvSpPr/>
            <p:nvPr/>
          </p:nvSpPr>
          <p:spPr>
            <a:xfrm>
              <a:off x="1544" y="1870"/>
              <a:ext cx="3694" cy="1108"/>
            </a:xfrm>
            <a:prstGeom prst="roundRect">
              <a:avLst>
                <a:gd name="adj" fmla="val 9144"/>
              </a:avLst>
            </a:prstGeom>
            <a:solidFill>
              <a:srgbClr val="F8F8F8"/>
            </a:solidFill>
            <a:ln w="28575" cap="flat" cmpd="sng">
              <a:solidFill>
                <a:schemeClr val="accent2"/>
              </a:solidFill>
              <a:prstDash val="solid"/>
              <a:headEnd type="none" w="med" len="med"/>
              <a:tailEnd type="none" w="med" len="med"/>
            </a:ln>
          </p:spPr>
          <p:txBody>
            <a:bodyPr wrap="none" anchor="ctr"/>
            <a:lstStyle/>
            <a:p>
              <a:pPr lvl="0" eaLnBrk="1" hangingPunct="1"/>
              <a:endParaRPr lang="zh-CN" altLang="en-US" dirty="0">
                <a:latin typeface="Arial" pitchFamily="34" charset="0"/>
                <a:ea typeface="宋体" pitchFamily="2" charset="-122"/>
              </a:endParaRPr>
            </a:p>
          </p:txBody>
        </p:sp>
        <p:sp>
          <p:nvSpPr>
            <p:cNvPr id="3" name="AutoShape 5"/>
            <p:cNvSpPr>
              <a:spLocks noChangeArrowheads="1"/>
            </p:cNvSpPr>
            <p:nvPr/>
          </p:nvSpPr>
          <p:spPr bwMode="gray">
            <a:xfrm>
              <a:off x="1880" y="854"/>
              <a:ext cx="731" cy="969"/>
            </a:xfrm>
            <a:prstGeom prst="upArrow">
              <a:avLst>
                <a:gd name="adj1" fmla="val 49093"/>
                <a:gd name="adj2" fmla="val 22310"/>
              </a:avLst>
            </a:prstGeom>
            <a:gradFill rotWithShape="1">
              <a:gsLst>
                <a:gs pos="0">
                  <a:schemeClr val="accent1">
                    <a:gamma/>
                    <a:shade val="66275"/>
                    <a:invGamma/>
                  </a:schemeClr>
                </a:gs>
                <a:gs pos="100000">
                  <a:schemeClr val="accent1"/>
                </a:gs>
              </a:gsLst>
              <a:lin ang="18900000" scaled="1"/>
            </a:gradFill>
            <a:ln w="19050">
              <a:noFill/>
              <a:miter lim="800000"/>
            </a:ln>
            <a:effectLst/>
            <a:scene3d>
              <a:camera prst="legacyPerspectiveBottomRight"/>
              <a:lightRig rig="legacyFlat1" dir="t"/>
            </a:scene3d>
            <a:sp3d extrusionH="430200" prstMaterial="legacyMatte">
              <a:bevelT w="13500" h="13500" prst="angle"/>
              <a:bevelB w="13500" h="13500" prst="angle"/>
              <a:extrusionClr>
                <a:schemeClr val="accent1"/>
              </a:extrusionClr>
            </a:sp3d>
          </p:spPr>
          <p:txBody>
            <a:bodyPr wrap="none" anchor="ctr">
              <a:flatTx/>
            </a:bodyPr>
            <a:lstStyle/>
            <a:p>
              <a:pPr marL="0" marR="0" lvl="0" indent="0" algn="l" defTabSz="914400" rtl="0" eaLnBrk="1" fontAlgn="base" latinLnBrk="0" hangingPunct="1">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charset="0"/>
                <a:ea typeface="宋体" pitchFamily="2" charset="-122"/>
                <a:cs typeface="+mn-cs"/>
              </a:endParaRPr>
            </a:p>
          </p:txBody>
        </p:sp>
        <p:sp>
          <p:nvSpPr>
            <p:cNvPr id="4" name="AutoShape 6"/>
            <p:cNvSpPr>
              <a:spLocks noChangeArrowheads="1"/>
            </p:cNvSpPr>
            <p:nvPr/>
          </p:nvSpPr>
          <p:spPr bwMode="gray">
            <a:xfrm>
              <a:off x="1283" y="1731"/>
              <a:ext cx="709" cy="1062"/>
            </a:xfrm>
            <a:prstGeom prst="upArrow">
              <a:avLst>
                <a:gd name="adj1" fmla="val 51824"/>
                <a:gd name="adj2" fmla="val 23468"/>
              </a:avLst>
            </a:prstGeom>
            <a:gradFill rotWithShape="1">
              <a:gsLst>
                <a:gs pos="0">
                  <a:schemeClr val="accent2">
                    <a:gamma/>
                    <a:shade val="56078"/>
                    <a:invGamma/>
                  </a:schemeClr>
                </a:gs>
                <a:gs pos="100000">
                  <a:schemeClr val="accent2"/>
                </a:gs>
              </a:gsLst>
              <a:lin ang="18900000" scaled="1"/>
            </a:gradFill>
            <a:ln w="19050">
              <a:noFill/>
              <a:miter lim="800000"/>
            </a:ln>
            <a:effectLst/>
            <a:scene3d>
              <a:camera prst="legacyPerspectiveBottomRight"/>
              <a:lightRig rig="legacyFlat1" dir="t"/>
            </a:scene3d>
            <a:sp3d extrusionH="430200" prstMaterial="legacyMatte">
              <a:bevelT w="13500" h="13500" prst="angle"/>
              <a:bevelB w="13500" h="13500" prst="angle"/>
              <a:extrusionClr>
                <a:schemeClr val="accent2"/>
              </a:extrusionClr>
            </a:sp3d>
          </p:spPr>
          <p:txBody>
            <a:bodyPr wrap="none" anchor="ctr">
              <a:flatTx/>
            </a:bodyPr>
            <a:lstStyle/>
            <a:p>
              <a:pPr marL="0" marR="0" lvl="0" indent="0" algn="l" defTabSz="914400" rtl="0" eaLnBrk="1" fontAlgn="base" latinLnBrk="0" hangingPunct="1">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charset="0"/>
                <a:ea typeface="宋体" pitchFamily="2" charset="-122"/>
                <a:cs typeface="+mn-cs"/>
              </a:endParaRPr>
            </a:p>
          </p:txBody>
        </p:sp>
        <p:sp>
          <p:nvSpPr>
            <p:cNvPr id="39943" name="AutoShape 7"/>
            <p:cNvSpPr/>
            <p:nvPr/>
          </p:nvSpPr>
          <p:spPr>
            <a:xfrm>
              <a:off x="1208" y="2793"/>
              <a:ext cx="4030" cy="1062"/>
            </a:xfrm>
            <a:prstGeom prst="roundRect">
              <a:avLst>
                <a:gd name="adj" fmla="val 9144"/>
              </a:avLst>
            </a:prstGeom>
            <a:solidFill>
              <a:srgbClr val="F8F8F8"/>
            </a:solidFill>
            <a:ln w="28575" cap="flat" cmpd="sng">
              <a:solidFill>
                <a:schemeClr val="folHlink"/>
              </a:solidFill>
              <a:prstDash val="solid"/>
              <a:headEnd type="none" w="med" len="med"/>
              <a:tailEnd type="none" w="med" len="med"/>
            </a:ln>
          </p:spPr>
          <p:txBody>
            <a:bodyPr wrap="none" anchor="ctr"/>
            <a:lstStyle/>
            <a:p>
              <a:pPr lvl="0" eaLnBrk="1" hangingPunct="1"/>
              <a:endParaRPr lang="zh-CN" altLang="en-US" dirty="0">
                <a:latin typeface="Arial" pitchFamily="34" charset="0"/>
                <a:ea typeface="宋体" pitchFamily="2" charset="-122"/>
              </a:endParaRPr>
            </a:p>
          </p:txBody>
        </p:sp>
        <p:sp>
          <p:nvSpPr>
            <p:cNvPr id="8" name="AutoShape 8"/>
            <p:cNvSpPr>
              <a:spLocks noChangeArrowheads="1"/>
            </p:cNvSpPr>
            <p:nvPr/>
          </p:nvSpPr>
          <p:spPr bwMode="gray">
            <a:xfrm>
              <a:off x="686" y="2654"/>
              <a:ext cx="708" cy="1102"/>
            </a:xfrm>
            <a:prstGeom prst="upArrow">
              <a:avLst>
                <a:gd name="adj1" fmla="val 52602"/>
                <a:gd name="adj2" fmla="val 25245"/>
              </a:avLst>
            </a:prstGeom>
            <a:gradFill rotWithShape="1">
              <a:gsLst>
                <a:gs pos="0">
                  <a:schemeClr val="folHlink">
                    <a:gamma/>
                    <a:shade val="57255"/>
                    <a:invGamma/>
                  </a:schemeClr>
                </a:gs>
                <a:gs pos="100000">
                  <a:schemeClr val="folHlink"/>
                </a:gs>
              </a:gsLst>
              <a:lin ang="18900000" scaled="1"/>
            </a:gradFill>
            <a:ln w="19050">
              <a:noFill/>
              <a:miter lim="800000"/>
            </a:ln>
            <a:effectLst/>
            <a:scene3d>
              <a:camera prst="legacyPerspectiveBottomRight"/>
              <a:lightRig rig="legacyFlat1" dir="t"/>
            </a:scene3d>
            <a:sp3d extrusionH="430200" prstMaterial="legacyMatte">
              <a:bevelT w="13500" h="13500" prst="angle"/>
              <a:bevelB w="13500" h="13500" prst="angle"/>
              <a:extrusionClr>
                <a:schemeClr val="folHlink"/>
              </a:extrusionClr>
            </a:sp3d>
          </p:spPr>
          <p:txBody>
            <a:bodyPr wrap="none" anchor="ctr">
              <a:flatTx/>
            </a:bodyPr>
            <a:lstStyle/>
            <a:p>
              <a:pPr marL="0" marR="0" lvl="0" indent="0" algn="l" defTabSz="914400" rtl="0" eaLnBrk="1" fontAlgn="base" latinLnBrk="0" hangingPunct="1">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charset="0"/>
                <a:ea typeface="宋体" pitchFamily="2" charset="-122"/>
                <a:cs typeface="+mn-cs"/>
              </a:endParaRPr>
            </a:p>
          </p:txBody>
        </p:sp>
        <p:sp>
          <p:nvSpPr>
            <p:cNvPr id="39947" name="WordArt 11"/>
            <p:cNvSpPr>
              <a:spLocks noTextEdit="1"/>
            </p:cNvSpPr>
            <p:nvPr/>
          </p:nvSpPr>
          <p:spPr>
            <a:xfrm>
              <a:off x="2141" y="992"/>
              <a:ext cx="224" cy="831"/>
            </a:xfrm>
            <a:prstGeom prst="rect">
              <a:avLst/>
            </a:prstGeom>
          </p:spPr>
          <p:txBody>
            <a:bodyPr vert="horz" wrap="none" fromWordArt="1">
              <a:prstTxWarp prst="textPlain">
                <a:avLst>
                  <a:gd name="adj" fmla="val 50001"/>
                </a:avLst>
              </a:prstTxWarp>
              <a:normAutofit/>
            </a:bodyPr>
            <a:lstStyle/>
            <a:p>
              <a:pPr algn="ctr"/>
              <a:r>
                <a:rPr lang="zh-CN" altLang="en-US" sz="1050" b="1" dirty="0" smtClean="0">
                  <a:solidFill>
                    <a:srgbClr val="F8F8F8"/>
                  </a:solidFill>
                  <a:effectLst>
                    <a:prstShdw prst="shdw17" dist="17961" dir="13499999">
                      <a:srgbClr val="080808"/>
                    </a:prstShdw>
                  </a:effectLst>
                  <a:latin typeface="宋体" pitchFamily="2" charset="-122"/>
                  <a:ea typeface="宋体" pitchFamily="2" charset="-122"/>
                </a:rPr>
                <a:t>用</a:t>
              </a:r>
              <a:endParaRPr lang="en-US" altLang="zh-CN" sz="1050" b="1" dirty="0" smtClean="0">
                <a:solidFill>
                  <a:srgbClr val="F8F8F8"/>
                </a:solidFill>
                <a:effectLst>
                  <a:prstShdw prst="shdw17" dist="17961" dir="13499999">
                    <a:srgbClr val="080808"/>
                  </a:prstShdw>
                </a:effectLst>
                <a:latin typeface="宋体" pitchFamily="2" charset="-122"/>
                <a:ea typeface="宋体" pitchFamily="2" charset="-122"/>
              </a:endParaRPr>
            </a:p>
            <a:p>
              <a:pPr algn="ctr"/>
              <a:r>
                <a:rPr lang="zh-CN" altLang="en-US" sz="1050" b="1" dirty="0" smtClean="0">
                  <a:solidFill>
                    <a:srgbClr val="F8F8F8"/>
                  </a:solidFill>
                  <a:effectLst>
                    <a:prstShdw prst="shdw17" dist="17961" dir="13499999">
                      <a:srgbClr val="080808"/>
                    </a:prstShdw>
                  </a:effectLst>
                  <a:latin typeface="宋体" pitchFamily="2" charset="-122"/>
                  <a:ea typeface="宋体" pitchFamily="2" charset="-122"/>
                </a:rPr>
                <a:t>户</a:t>
              </a:r>
              <a:endParaRPr lang="en-US" altLang="zh-CN" sz="1050" b="1" dirty="0" smtClean="0">
                <a:solidFill>
                  <a:srgbClr val="F8F8F8"/>
                </a:solidFill>
                <a:effectLst>
                  <a:prstShdw prst="shdw17" dist="17961" dir="13499999">
                    <a:srgbClr val="080808"/>
                  </a:prstShdw>
                </a:effectLst>
                <a:latin typeface="宋体" pitchFamily="2" charset="-122"/>
                <a:ea typeface="宋体" pitchFamily="2" charset="-122"/>
              </a:endParaRPr>
            </a:p>
            <a:p>
              <a:pPr algn="ctr"/>
              <a:r>
                <a:rPr lang="zh-CN" altLang="en-US" sz="1050" b="1" dirty="0" smtClean="0">
                  <a:solidFill>
                    <a:srgbClr val="F8F8F8"/>
                  </a:solidFill>
                  <a:effectLst>
                    <a:prstShdw prst="shdw17" dist="17961" dir="13499999">
                      <a:srgbClr val="080808"/>
                    </a:prstShdw>
                  </a:effectLst>
                  <a:latin typeface="宋体" pitchFamily="2" charset="-122"/>
                  <a:ea typeface="宋体" pitchFamily="2" charset="-122"/>
                </a:rPr>
                <a:t>群</a:t>
              </a:r>
              <a:endParaRPr lang="en-US" altLang="zh-CN" sz="1050" b="1" dirty="0" smtClean="0">
                <a:solidFill>
                  <a:srgbClr val="F8F8F8"/>
                </a:solidFill>
                <a:effectLst>
                  <a:prstShdw prst="shdw17" dist="17961" dir="13499999">
                    <a:srgbClr val="080808"/>
                  </a:prstShdw>
                </a:effectLst>
                <a:latin typeface="宋体" pitchFamily="2" charset="-122"/>
                <a:ea typeface="宋体" pitchFamily="2" charset="-122"/>
              </a:endParaRPr>
            </a:p>
            <a:p>
              <a:pPr algn="ctr"/>
              <a:r>
                <a:rPr lang="zh-CN" altLang="en-US" sz="1050" b="1" dirty="0" smtClean="0">
                  <a:solidFill>
                    <a:srgbClr val="F8F8F8"/>
                  </a:solidFill>
                  <a:effectLst>
                    <a:prstShdw prst="shdw17" dist="17961" dir="13499999">
                      <a:srgbClr val="080808"/>
                    </a:prstShdw>
                  </a:effectLst>
                  <a:latin typeface="宋体" pitchFamily="2" charset="-122"/>
                  <a:ea typeface="宋体" pitchFamily="2" charset="-122"/>
                </a:rPr>
                <a:t>体</a:t>
              </a:r>
              <a:endParaRPr lang="zh-CN" altLang="en-US" sz="1050" b="1" dirty="0">
                <a:solidFill>
                  <a:srgbClr val="F8F8F8"/>
                </a:solidFill>
                <a:effectLst>
                  <a:prstShdw prst="shdw17" dist="17961" dir="13499999">
                    <a:srgbClr val="080808"/>
                  </a:prstShdw>
                </a:effectLst>
                <a:latin typeface="宋体" pitchFamily="2" charset="-122"/>
                <a:ea typeface="宋体" pitchFamily="2" charset="-122"/>
              </a:endParaRPr>
            </a:p>
          </p:txBody>
        </p:sp>
        <p:sp>
          <p:nvSpPr>
            <p:cNvPr id="39952" name="Text Box 16"/>
            <p:cNvSpPr txBox="1"/>
            <p:nvPr/>
          </p:nvSpPr>
          <p:spPr>
            <a:xfrm>
              <a:off x="2996" y="1067"/>
              <a:ext cx="2040" cy="221"/>
            </a:xfrm>
            <a:prstGeom prst="rect">
              <a:avLst/>
            </a:prstGeom>
            <a:noFill/>
            <a:ln w="9525">
              <a:noFill/>
              <a:miter/>
            </a:ln>
          </p:spPr>
          <p:txBody>
            <a:bodyPr>
              <a:spAutoFit/>
            </a:bodyPr>
            <a:lstStyle/>
            <a:p>
              <a:pPr lvl="0" eaLnBrk="1" hangingPunct="1">
                <a:lnSpc>
                  <a:spcPct val="110000"/>
                </a:lnSpc>
                <a:spcBef>
                  <a:spcPct val="50000"/>
                </a:spcBef>
              </a:pPr>
              <a:endParaRPr lang="zh-CN" altLang="en-US" sz="1600" dirty="0">
                <a:solidFill>
                  <a:srgbClr val="000000"/>
                </a:solidFill>
                <a:latin typeface="Arial" pitchFamily="34" charset="0"/>
                <a:ea typeface="宋体" pitchFamily="2" charset="-122"/>
              </a:endParaRPr>
            </a:p>
          </p:txBody>
        </p:sp>
      </p:grpSp>
      <p:sp>
        <p:nvSpPr>
          <p:cNvPr id="28" name="WordArt 11"/>
          <p:cNvSpPr>
            <a:spLocks noTextEdit="1"/>
          </p:cNvSpPr>
          <p:nvPr/>
        </p:nvSpPr>
        <p:spPr>
          <a:xfrm>
            <a:off x="1857356" y="2071684"/>
            <a:ext cx="428628" cy="1285884"/>
          </a:xfrm>
          <a:prstGeom prst="rect">
            <a:avLst/>
          </a:prstGeom>
        </p:spPr>
        <p:txBody>
          <a:bodyPr vert="horz" wrap="none" fromWordArt="1">
            <a:prstTxWarp prst="textPlain">
              <a:avLst>
                <a:gd name="adj" fmla="val 50001"/>
              </a:avLst>
            </a:prstTxWarp>
            <a:normAutofit/>
          </a:bodyPr>
          <a:lstStyle/>
          <a:p>
            <a:pPr algn="ctr"/>
            <a:r>
              <a:rPr lang="zh-CN" altLang="en-US" sz="1050" b="1" dirty="0" smtClean="0">
                <a:solidFill>
                  <a:srgbClr val="F8F8F8"/>
                </a:solidFill>
                <a:effectLst>
                  <a:prstShdw prst="shdw17" dist="17961" dir="13499999">
                    <a:srgbClr val="080808"/>
                  </a:prstShdw>
                </a:effectLst>
                <a:latin typeface="宋体" pitchFamily="2" charset="-122"/>
                <a:ea typeface="宋体" pitchFamily="2" charset="-122"/>
              </a:rPr>
              <a:t>信</a:t>
            </a:r>
            <a:endParaRPr lang="en-US" altLang="zh-CN" sz="1050" b="1" dirty="0" smtClean="0">
              <a:solidFill>
                <a:srgbClr val="F8F8F8"/>
              </a:solidFill>
              <a:effectLst>
                <a:prstShdw prst="shdw17" dist="17961" dir="13499999">
                  <a:srgbClr val="080808"/>
                </a:prstShdw>
              </a:effectLst>
              <a:latin typeface="宋体" pitchFamily="2" charset="-122"/>
              <a:ea typeface="宋体" pitchFamily="2" charset="-122"/>
            </a:endParaRPr>
          </a:p>
          <a:p>
            <a:pPr algn="ctr"/>
            <a:r>
              <a:rPr lang="zh-CN" altLang="en-US" sz="1050" b="1" dirty="0" smtClean="0">
                <a:solidFill>
                  <a:srgbClr val="F8F8F8"/>
                </a:solidFill>
                <a:effectLst>
                  <a:prstShdw prst="shdw17" dist="17961" dir="13499999">
                    <a:srgbClr val="080808"/>
                  </a:prstShdw>
                </a:effectLst>
                <a:latin typeface="宋体" pitchFamily="2" charset="-122"/>
                <a:ea typeface="宋体" pitchFamily="2" charset="-122"/>
              </a:rPr>
              <a:t>息</a:t>
            </a:r>
            <a:endParaRPr lang="en-US" altLang="zh-CN" sz="1050" b="1" dirty="0" smtClean="0">
              <a:solidFill>
                <a:srgbClr val="F8F8F8"/>
              </a:solidFill>
              <a:effectLst>
                <a:prstShdw prst="shdw17" dist="17961" dir="13499999">
                  <a:srgbClr val="080808"/>
                </a:prstShdw>
              </a:effectLst>
              <a:latin typeface="宋体" pitchFamily="2" charset="-122"/>
              <a:ea typeface="宋体" pitchFamily="2" charset="-122"/>
            </a:endParaRPr>
          </a:p>
          <a:p>
            <a:pPr algn="ctr"/>
            <a:r>
              <a:rPr lang="zh-CN" altLang="en-US" sz="1050" b="1" dirty="0" smtClean="0">
                <a:solidFill>
                  <a:srgbClr val="F8F8F8"/>
                </a:solidFill>
                <a:effectLst>
                  <a:prstShdw prst="shdw17" dist="17961" dir="13499999">
                    <a:srgbClr val="080808"/>
                  </a:prstShdw>
                </a:effectLst>
                <a:latin typeface="宋体" pitchFamily="2" charset="-122"/>
                <a:ea typeface="宋体" pitchFamily="2" charset="-122"/>
              </a:rPr>
              <a:t>需</a:t>
            </a:r>
            <a:endParaRPr lang="en-US" altLang="zh-CN" sz="1050" b="1" dirty="0" smtClean="0">
              <a:solidFill>
                <a:srgbClr val="F8F8F8"/>
              </a:solidFill>
              <a:effectLst>
                <a:prstShdw prst="shdw17" dist="17961" dir="13499999">
                  <a:srgbClr val="080808"/>
                </a:prstShdw>
              </a:effectLst>
              <a:latin typeface="宋体" pitchFamily="2" charset="-122"/>
              <a:ea typeface="宋体" pitchFamily="2" charset="-122"/>
            </a:endParaRPr>
          </a:p>
          <a:p>
            <a:pPr algn="ctr"/>
            <a:r>
              <a:rPr lang="zh-CN" altLang="en-US" sz="1050" b="1" dirty="0" smtClean="0">
                <a:solidFill>
                  <a:srgbClr val="F8F8F8"/>
                </a:solidFill>
                <a:effectLst>
                  <a:prstShdw prst="shdw17" dist="17961" dir="13499999">
                    <a:srgbClr val="080808"/>
                  </a:prstShdw>
                </a:effectLst>
                <a:latin typeface="宋体" pitchFamily="2" charset="-122"/>
                <a:ea typeface="宋体" pitchFamily="2" charset="-122"/>
              </a:rPr>
              <a:t>求</a:t>
            </a:r>
            <a:endParaRPr lang="zh-CN" altLang="en-US" sz="1050" b="1" dirty="0">
              <a:solidFill>
                <a:srgbClr val="F8F8F8"/>
              </a:solidFill>
              <a:effectLst>
                <a:prstShdw prst="shdw17" dist="17961" dir="13499999">
                  <a:srgbClr val="080808"/>
                </a:prstShdw>
              </a:effectLst>
              <a:latin typeface="宋体" pitchFamily="2" charset="-122"/>
              <a:ea typeface="宋体" pitchFamily="2" charset="-122"/>
            </a:endParaRPr>
          </a:p>
        </p:txBody>
      </p:sp>
      <p:sp>
        <p:nvSpPr>
          <p:cNvPr id="29" name="WordArt 11"/>
          <p:cNvSpPr>
            <a:spLocks noTextEdit="1"/>
          </p:cNvSpPr>
          <p:nvPr/>
        </p:nvSpPr>
        <p:spPr>
          <a:xfrm>
            <a:off x="714348" y="3571882"/>
            <a:ext cx="428628" cy="1285884"/>
          </a:xfrm>
          <a:prstGeom prst="rect">
            <a:avLst/>
          </a:prstGeom>
        </p:spPr>
        <p:txBody>
          <a:bodyPr vert="horz" wrap="none" fromWordArt="1">
            <a:prstTxWarp prst="textPlain">
              <a:avLst>
                <a:gd name="adj" fmla="val 50001"/>
              </a:avLst>
            </a:prstTxWarp>
            <a:normAutofit/>
          </a:bodyPr>
          <a:lstStyle/>
          <a:p>
            <a:pPr algn="ctr"/>
            <a:r>
              <a:rPr lang="zh-CN" altLang="en-US" sz="1050" b="1" dirty="0" smtClean="0">
                <a:solidFill>
                  <a:srgbClr val="F8F8F8"/>
                </a:solidFill>
                <a:effectLst>
                  <a:prstShdw prst="shdw17" dist="17961" dir="13499999">
                    <a:srgbClr val="080808"/>
                  </a:prstShdw>
                </a:effectLst>
                <a:latin typeface="宋体" pitchFamily="2" charset="-122"/>
                <a:ea typeface="宋体" pitchFamily="2" charset="-122"/>
              </a:rPr>
              <a:t>服</a:t>
            </a:r>
            <a:endParaRPr lang="en-US" altLang="zh-CN" sz="1050" b="1" dirty="0" smtClean="0">
              <a:solidFill>
                <a:srgbClr val="F8F8F8"/>
              </a:solidFill>
              <a:effectLst>
                <a:prstShdw prst="shdw17" dist="17961" dir="13499999">
                  <a:srgbClr val="080808"/>
                </a:prstShdw>
              </a:effectLst>
              <a:latin typeface="宋体" pitchFamily="2" charset="-122"/>
              <a:ea typeface="宋体" pitchFamily="2" charset="-122"/>
            </a:endParaRPr>
          </a:p>
          <a:p>
            <a:pPr algn="ctr"/>
            <a:r>
              <a:rPr lang="zh-CN" altLang="en-US" sz="1050" b="1" dirty="0" smtClean="0">
                <a:solidFill>
                  <a:srgbClr val="F8F8F8"/>
                </a:solidFill>
                <a:effectLst>
                  <a:prstShdw prst="shdw17" dist="17961" dir="13499999">
                    <a:srgbClr val="080808"/>
                  </a:prstShdw>
                </a:effectLst>
                <a:latin typeface="宋体" pitchFamily="2" charset="-122"/>
                <a:ea typeface="宋体" pitchFamily="2" charset="-122"/>
              </a:rPr>
              <a:t>务</a:t>
            </a:r>
            <a:endParaRPr lang="en-US" altLang="zh-CN" sz="1050" b="1" dirty="0" smtClean="0">
              <a:solidFill>
                <a:srgbClr val="F8F8F8"/>
              </a:solidFill>
              <a:effectLst>
                <a:prstShdw prst="shdw17" dist="17961" dir="13499999">
                  <a:srgbClr val="080808"/>
                </a:prstShdw>
              </a:effectLst>
              <a:latin typeface="宋体" pitchFamily="2" charset="-122"/>
              <a:ea typeface="宋体" pitchFamily="2" charset="-122"/>
            </a:endParaRPr>
          </a:p>
          <a:p>
            <a:pPr algn="ctr"/>
            <a:r>
              <a:rPr lang="zh-CN" altLang="en-US" sz="1050" b="1" dirty="0" smtClean="0">
                <a:solidFill>
                  <a:srgbClr val="F8F8F8"/>
                </a:solidFill>
                <a:effectLst>
                  <a:prstShdw prst="shdw17" dist="17961" dir="13499999">
                    <a:srgbClr val="080808"/>
                  </a:prstShdw>
                </a:effectLst>
                <a:latin typeface="宋体" pitchFamily="2" charset="-122"/>
                <a:ea typeface="宋体" pitchFamily="2" charset="-122"/>
              </a:rPr>
              <a:t>内</a:t>
            </a:r>
            <a:endParaRPr lang="en-US" altLang="zh-CN" sz="1050" b="1" dirty="0" smtClean="0">
              <a:solidFill>
                <a:srgbClr val="F8F8F8"/>
              </a:solidFill>
              <a:effectLst>
                <a:prstShdw prst="shdw17" dist="17961" dir="13499999">
                  <a:srgbClr val="080808"/>
                </a:prstShdw>
              </a:effectLst>
              <a:latin typeface="宋体" pitchFamily="2" charset="-122"/>
              <a:ea typeface="宋体" pitchFamily="2" charset="-122"/>
            </a:endParaRPr>
          </a:p>
          <a:p>
            <a:pPr algn="ctr"/>
            <a:r>
              <a:rPr lang="zh-CN" altLang="en-US" sz="1050" b="1" dirty="0" smtClean="0">
                <a:solidFill>
                  <a:srgbClr val="F8F8F8"/>
                </a:solidFill>
                <a:effectLst>
                  <a:prstShdw prst="shdw17" dist="17961" dir="13499999">
                    <a:srgbClr val="080808"/>
                  </a:prstShdw>
                </a:effectLst>
                <a:latin typeface="宋体" pitchFamily="2" charset="-122"/>
                <a:ea typeface="宋体" pitchFamily="2" charset="-122"/>
              </a:rPr>
              <a:t>容</a:t>
            </a:r>
            <a:endParaRPr lang="zh-CN" altLang="en-US" sz="1050" b="1" dirty="0">
              <a:solidFill>
                <a:srgbClr val="F8F8F8"/>
              </a:solidFill>
              <a:effectLst>
                <a:prstShdw prst="shdw17" dist="17961" dir="13499999">
                  <a:srgbClr val="080808"/>
                </a:prstShdw>
              </a:effectLst>
              <a:latin typeface="宋体" pitchFamily="2" charset="-122"/>
              <a:ea typeface="宋体" pitchFamily="2" charset="-122"/>
            </a:endParaRPr>
          </a:p>
        </p:txBody>
      </p:sp>
      <p:sp>
        <p:nvSpPr>
          <p:cNvPr id="30" name="TextBox 29"/>
          <p:cNvSpPr txBox="1"/>
          <p:nvPr/>
        </p:nvSpPr>
        <p:spPr>
          <a:xfrm>
            <a:off x="3714744" y="500048"/>
            <a:ext cx="4929222" cy="1477328"/>
          </a:xfrm>
          <a:prstGeom prst="rect">
            <a:avLst/>
          </a:prstGeom>
          <a:noFill/>
        </p:spPr>
        <p:txBody>
          <a:bodyPr wrap="square" rtlCol="0">
            <a:spAutoFit/>
          </a:bodyPr>
          <a:lstStyle/>
          <a:p>
            <a:pPr lvl="0"/>
            <a:r>
              <a:rPr lang="en-US" altLang="zh-CN" dirty="0" smtClean="0">
                <a:latin typeface="+mj-ea"/>
              </a:rPr>
              <a:t> </a:t>
            </a:r>
            <a:r>
              <a:rPr lang="zh-CN" altLang="en-US" sz="1200" dirty="0" smtClean="0">
                <a:latin typeface="+mj-ea"/>
                <a:ea typeface="+mj-ea"/>
              </a:rPr>
              <a:t>各国专利机构以外的专利信息用户，主要有</a:t>
            </a:r>
            <a:r>
              <a:rPr lang="en-US" altLang="zh-CN" sz="1200" dirty="0" smtClean="0">
                <a:latin typeface="+mj-ea"/>
                <a:ea typeface="+mj-ea"/>
              </a:rPr>
              <a:t>6</a:t>
            </a:r>
            <a:r>
              <a:rPr lang="zh-CN" altLang="en-US" sz="1200" dirty="0" smtClean="0">
                <a:latin typeface="+mj-ea"/>
                <a:ea typeface="+mj-ea"/>
              </a:rPr>
              <a:t>类：</a:t>
            </a:r>
            <a:endParaRPr lang="en-US" altLang="zh-CN" sz="1200" dirty="0" smtClean="0">
              <a:latin typeface="+mj-ea"/>
              <a:ea typeface="+mj-ea"/>
            </a:endParaRPr>
          </a:p>
          <a:p>
            <a:pPr lvl="0"/>
            <a:r>
              <a:rPr lang="en-US" altLang="zh-CN" sz="1200" dirty="0" smtClean="0">
                <a:latin typeface="+mj-ea"/>
                <a:ea typeface="+mj-ea"/>
              </a:rPr>
              <a:t>  1.</a:t>
            </a:r>
            <a:r>
              <a:rPr lang="zh-CN" altLang="en-US" sz="1200" dirty="0" smtClean="0">
                <a:latin typeface="+mj-ea"/>
                <a:ea typeface="+mj-ea"/>
              </a:rPr>
              <a:t>企业用户</a:t>
            </a:r>
            <a:endParaRPr lang="en-US" altLang="zh-CN" sz="1200" dirty="0" smtClean="0">
              <a:latin typeface="+mj-ea"/>
              <a:ea typeface="+mj-ea"/>
            </a:endParaRPr>
          </a:p>
          <a:p>
            <a:pPr lvl="0"/>
            <a:r>
              <a:rPr lang="en-US" altLang="zh-CN" sz="1200" dirty="0" smtClean="0">
                <a:latin typeface="+mj-ea"/>
                <a:ea typeface="+mj-ea"/>
              </a:rPr>
              <a:t>  2.</a:t>
            </a:r>
            <a:r>
              <a:rPr lang="zh-CN" altLang="en-US" sz="1200" dirty="0" smtClean="0">
                <a:latin typeface="+mj-ea"/>
                <a:ea typeface="+mj-ea"/>
              </a:rPr>
              <a:t>研究和开发机构</a:t>
            </a:r>
            <a:endParaRPr lang="en-US" altLang="zh-CN" sz="1200" dirty="0" smtClean="0">
              <a:latin typeface="+mj-ea"/>
              <a:ea typeface="+mj-ea"/>
            </a:endParaRPr>
          </a:p>
          <a:p>
            <a:pPr lvl="0"/>
            <a:r>
              <a:rPr lang="en-US" altLang="zh-CN" sz="1200" dirty="0" smtClean="0">
                <a:latin typeface="+mj-ea"/>
                <a:ea typeface="+mj-ea"/>
              </a:rPr>
              <a:t>  3.</a:t>
            </a:r>
            <a:r>
              <a:rPr lang="zh-CN" altLang="en-US" sz="1200" dirty="0" smtClean="0">
                <a:latin typeface="+mj-ea"/>
                <a:ea typeface="+mj-ea"/>
              </a:rPr>
              <a:t>政府部门</a:t>
            </a:r>
            <a:endParaRPr lang="en-US" altLang="zh-CN" sz="1200" dirty="0" smtClean="0">
              <a:latin typeface="+mj-ea"/>
              <a:ea typeface="+mj-ea"/>
            </a:endParaRPr>
          </a:p>
          <a:p>
            <a:pPr lvl="0"/>
            <a:r>
              <a:rPr lang="en-US" altLang="zh-CN" sz="1200" dirty="0" smtClean="0">
                <a:latin typeface="+mj-ea"/>
                <a:ea typeface="+mj-ea"/>
              </a:rPr>
              <a:t>  4.</a:t>
            </a:r>
            <a:r>
              <a:rPr lang="zh-CN" altLang="en-US" sz="1200" dirty="0" smtClean="0">
                <a:latin typeface="+mj-ea"/>
                <a:ea typeface="+mj-ea"/>
              </a:rPr>
              <a:t>各种类型的发明人</a:t>
            </a:r>
            <a:endParaRPr lang="en-US" altLang="zh-CN" sz="1200" dirty="0" smtClean="0">
              <a:latin typeface="+mj-ea"/>
              <a:ea typeface="+mj-ea"/>
            </a:endParaRPr>
          </a:p>
          <a:p>
            <a:pPr lvl="0"/>
            <a:r>
              <a:rPr lang="en-US" altLang="zh-CN" sz="1200" dirty="0" smtClean="0">
                <a:latin typeface="+mj-ea"/>
                <a:ea typeface="+mj-ea"/>
              </a:rPr>
              <a:t>  5.</a:t>
            </a:r>
            <a:r>
              <a:rPr lang="zh-CN" altLang="en-US" sz="1200" dirty="0" smtClean="0">
                <a:latin typeface="+mj-ea"/>
                <a:ea typeface="+mj-ea"/>
              </a:rPr>
              <a:t>专利代理人、专业检索人员等</a:t>
            </a:r>
            <a:endParaRPr lang="en-US" altLang="zh-CN" sz="1200" dirty="0" smtClean="0">
              <a:latin typeface="+mj-ea"/>
              <a:ea typeface="+mj-ea"/>
            </a:endParaRPr>
          </a:p>
          <a:p>
            <a:pPr lvl="0"/>
            <a:r>
              <a:rPr lang="en-US" altLang="zh-CN" sz="1200" dirty="0" smtClean="0">
                <a:latin typeface="+mj-ea"/>
                <a:ea typeface="+mj-ea"/>
              </a:rPr>
              <a:t>  6.</a:t>
            </a:r>
            <a:r>
              <a:rPr lang="zh-CN" altLang="en-US" sz="1200" dirty="0" smtClean="0">
                <a:latin typeface="+mj-ea"/>
                <a:ea typeface="+mj-ea"/>
              </a:rPr>
              <a:t>大专院校</a:t>
            </a:r>
          </a:p>
        </p:txBody>
      </p:sp>
      <p:sp>
        <p:nvSpPr>
          <p:cNvPr id="32" name="TextBox 31"/>
          <p:cNvSpPr txBox="1"/>
          <p:nvPr/>
        </p:nvSpPr>
        <p:spPr>
          <a:xfrm>
            <a:off x="2714612" y="2071684"/>
            <a:ext cx="6143668" cy="1938992"/>
          </a:xfrm>
          <a:prstGeom prst="rect">
            <a:avLst/>
          </a:prstGeom>
          <a:noFill/>
        </p:spPr>
        <p:txBody>
          <a:bodyPr wrap="square" rtlCol="0">
            <a:spAutoFit/>
          </a:bodyPr>
          <a:lstStyle/>
          <a:p>
            <a:pPr lvl="0"/>
            <a:r>
              <a:rPr lang="en-US" altLang="zh-CN" sz="1200" dirty="0" smtClean="0">
                <a:solidFill>
                  <a:srgbClr val="000000"/>
                </a:solidFill>
                <a:latin typeface="+mj-ea"/>
                <a:ea typeface="+mj-ea"/>
              </a:rPr>
              <a:t>1.</a:t>
            </a:r>
            <a:r>
              <a:rPr lang="zh-CN" altLang="en-US" sz="1200" dirty="0" smtClean="0">
                <a:solidFill>
                  <a:srgbClr val="000000"/>
                </a:solidFill>
                <a:latin typeface="+mj-ea"/>
                <a:ea typeface="+mj-ea"/>
              </a:rPr>
              <a:t>企业需要利用专利信息解决技术难题，改进现有产品及生产工艺，开发新产品。</a:t>
            </a:r>
            <a:endParaRPr lang="en-US" altLang="zh-CN" sz="1200" dirty="0" smtClean="0">
              <a:solidFill>
                <a:srgbClr val="000000"/>
              </a:solidFill>
              <a:latin typeface="+mj-ea"/>
              <a:ea typeface="+mj-ea"/>
            </a:endParaRPr>
          </a:p>
          <a:p>
            <a:pPr lvl="0"/>
            <a:r>
              <a:rPr lang="en-US" altLang="zh-CN" sz="1200" dirty="0" smtClean="0">
                <a:solidFill>
                  <a:srgbClr val="000000"/>
                </a:solidFill>
                <a:latin typeface="+mj-ea"/>
                <a:ea typeface="+mj-ea"/>
              </a:rPr>
              <a:t>2.</a:t>
            </a:r>
            <a:r>
              <a:rPr lang="zh-CN" altLang="en-US" sz="1200" dirty="0" smtClean="0">
                <a:solidFill>
                  <a:srgbClr val="000000"/>
                </a:solidFill>
                <a:latin typeface="+mj-ea"/>
                <a:ea typeface="+mj-ea"/>
              </a:rPr>
              <a:t>研究和开发机构在科研活动中，政府部门在制定宏观决策时，需要利用专利信息了解某技术领域的发展历史，现有水平，跟踪及其最新进展，预测技术发展的趋势。</a:t>
            </a:r>
            <a:endParaRPr lang="en-US" altLang="zh-CN" sz="1200" dirty="0" smtClean="0">
              <a:solidFill>
                <a:srgbClr val="000000"/>
              </a:solidFill>
              <a:latin typeface="+mj-ea"/>
              <a:ea typeface="+mj-ea"/>
            </a:endParaRPr>
          </a:p>
          <a:p>
            <a:pPr lvl="0"/>
            <a:r>
              <a:rPr lang="en-US" altLang="zh-CN" sz="1200" dirty="0" smtClean="0">
                <a:solidFill>
                  <a:srgbClr val="000000"/>
                </a:solidFill>
                <a:latin typeface="+mj-ea"/>
                <a:ea typeface="+mj-ea"/>
              </a:rPr>
              <a:t>3.</a:t>
            </a:r>
            <a:r>
              <a:rPr lang="zh-CN" altLang="en-US" sz="1200" dirty="0" smtClean="0">
                <a:solidFill>
                  <a:srgbClr val="000000"/>
                </a:solidFill>
                <a:latin typeface="+mj-ea"/>
                <a:ea typeface="+mj-ea"/>
              </a:rPr>
              <a:t>专利申请人在申请专利时，需要利用专利信息对发明创造的新颖性和创造性作出评价。</a:t>
            </a:r>
            <a:endParaRPr lang="en-US" altLang="zh-CN" sz="1200" dirty="0" smtClean="0">
              <a:solidFill>
                <a:srgbClr val="000000"/>
              </a:solidFill>
              <a:latin typeface="+mj-ea"/>
              <a:ea typeface="+mj-ea"/>
            </a:endParaRPr>
          </a:p>
          <a:p>
            <a:pPr lvl="0"/>
            <a:r>
              <a:rPr lang="en-US" altLang="zh-CN" sz="1200" dirty="0" smtClean="0">
                <a:solidFill>
                  <a:srgbClr val="000000"/>
                </a:solidFill>
                <a:latin typeface="+mj-ea"/>
                <a:ea typeface="+mj-ea"/>
              </a:rPr>
              <a:t>4.</a:t>
            </a:r>
            <a:r>
              <a:rPr lang="zh-CN" altLang="en-US" sz="1200" dirty="0" smtClean="0">
                <a:solidFill>
                  <a:srgbClr val="000000"/>
                </a:solidFill>
                <a:latin typeface="+mj-ea"/>
                <a:ea typeface="+mj-ea"/>
              </a:rPr>
              <a:t>对专利权提出撤销无效时，专利代理人可利用专利信息寻找作为无效理由的对比文献。</a:t>
            </a:r>
            <a:endParaRPr lang="en-US" altLang="zh-CN" sz="1200" dirty="0" smtClean="0">
              <a:solidFill>
                <a:srgbClr val="000000"/>
              </a:solidFill>
              <a:latin typeface="+mj-ea"/>
              <a:ea typeface="+mj-ea"/>
            </a:endParaRPr>
          </a:p>
          <a:p>
            <a:pPr lvl="0"/>
            <a:r>
              <a:rPr lang="en-US" altLang="zh-CN" sz="1200" dirty="0" smtClean="0">
                <a:solidFill>
                  <a:srgbClr val="000000"/>
                </a:solidFill>
                <a:latin typeface="+mj-ea"/>
                <a:ea typeface="+mj-ea"/>
              </a:rPr>
              <a:t>5.</a:t>
            </a:r>
            <a:r>
              <a:rPr lang="zh-CN" altLang="en-US" sz="1200" dirty="0" smtClean="0">
                <a:solidFill>
                  <a:srgbClr val="000000"/>
                </a:solidFill>
                <a:latin typeface="+mj-ea"/>
                <a:ea typeface="+mj-ea"/>
              </a:rPr>
              <a:t>为了避免发生侵权，需要利用专利信息了解专利的法律状态（时间性、地域性等）</a:t>
            </a:r>
            <a:endParaRPr lang="en-US" altLang="zh-CN" sz="1200" dirty="0" smtClean="0">
              <a:solidFill>
                <a:srgbClr val="000000"/>
              </a:solidFill>
              <a:latin typeface="+mj-ea"/>
              <a:ea typeface="+mj-ea"/>
            </a:endParaRPr>
          </a:p>
          <a:p>
            <a:pPr lvl="0"/>
            <a:r>
              <a:rPr lang="en-US" altLang="zh-CN" sz="1200" dirty="0" smtClean="0">
                <a:solidFill>
                  <a:srgbClr val="000000"/>
                </a:solidFill>
                <a:latin typeface="+mj-ea"/>
                <a:ea typeface="+mj-ea"/>
              </a:rPr>
              <a:t>6.</a:t>
            </a:r>
            <a:r>
              <a:rPr lang="zh-CN" altLang="en-US" sz="1200" dirty="0" smtClean="0">
                <a:solidFill>
                  <a:srgbClr val="000000"/>
                </a:solidFill>
                <a:latin typeface="+mj-ea"/>
                <a:ea typeface="+mj-ea"/>
              </a:rPr>
              <a:t>利用专利信息跟踪竞争对手的活动，预测其技术动态。</a:t>
            </a:r>
            <a:endParaRPr lang="en-US" altLang="zh-CN" sz="1200" dirty="0" smtClean="0">
              <a:solidFill>
                <a:srgbClr val="000000"/>
              </a:solidFill>
              <a:latin typeface="+mj-ea"/>
              <a:ea typeface="+mj-ea"/>
            </a:endParaRPr>
          </a:p>
          <a:p>
            <a:pPr lvl="0"/>
            <a:endParaRPr lang="zh-CN" altLang="en-US" dirty="0" smtClean="0">
              <a:solidFill>
                <a:srgbClr val="000000"/>
              </a:solidFill>
              <a:latin typeface="Arial" pitchFamily="34" charset="0"/>
              <a:ea typeface="宋体" pitchFamily="2" charset="-122"/>
            </a:endParaRPr>
          </a:p>
          <a:p>
            <a:endParaRPr lang="zh-CN" altLang="en-US" dirty="0" smtClean="0">
              <a:latin typeface="微软雅黑" pitchFamily="34" charset="-122"/>
              <a:ea typeface="微软雅黑" pitchFamily="34" charset="-122"/>
            </a:endParaRPr>
          </a:p>
        </p:txBody>
      </p:sp>
      <p:sp>
        <p:nvSpPr>
          <p:cNvPr id="34" name="TextBox 33"/>
          <p:cNvSpPr txBox="1"/>
          <p:nvPr/>
        </p:nvSpPr>
        <p:spPr>
          <a:xfrm>
            <a:off x="1643042" y="3573840"/>
            <a:ext cx="5929354" cy="1569660"/>
          </a:xfrm>
          <a:prstGeom prst="rect">
            <a:avLst/>
          </a:prstGeom>
          <a:noFill/>
        </p:spPr>
        <p:txBody>
          <a:bodyPr wrap="square" rtlCol="0">
            <a:spAutoFit/>
          </a:bodyPr>
          <a:lstStyle/>
          <a:p>
            <a:pPr lvl="0"/>
            <a:r>
              <a:rPr lang="en-US" altLang="zh-CN" sz="1200" dirty="0" smtClean="0">
                <a:solidFill>
                  <a:srgbClr val="000000"/>
                </a:solidFill>
                <a:latin typeface="宋体" pitchFamily="2" charset="-122"/>
                <a:ea typeface="宋体" pitchFamily="2" charset="-122"/>
              </a:rPr>
              <a:t>1.</a:t>
            </a:r>
            <a:r>
              <a:rPr lang="zh-CN" altLang="en-US" sz="1200" dirty="0" smtClean="0">
                <a:solidFill>
                  <a:srgbClr val="000000"/>
                </a:solidFill>
                <a:latin typeface="宋体" pitchFamily="2" charset="-122"/>
                <a:ea typeface="宋体" pitchFamily="2" charset="-122"/>
              </a:rPr>
              <a:t>广泛宣传专利信息的重要作用，促进专利信息的利用。</a:t>
            </a:r>
            <a:endParaRPr lang="en-US" altLang="zh-CN" sz="1200" dirty="0" smtClean="0">
              <a:solidFill>
                <a:srgbClr val="000000"/>
              </a:solidFill>
              <a:latin typeface="宋体" pitchFamily="2" charset="-122"/>
              <a:ea typeface="宋体" pitchFamily="2" charset="-122"/>
            </a:endParaRPr>
          </a:p>
          <a:p>
            <a:pPr lvl="0"/>
            <a:r>
              <a:rPr lang="en-US" altLang="zh-CN" sz="1200" dirty="0" smtClean="0">
                <a:solidFill>
                  <a:srgbClr val="000000"/>
                </a:solidFill>
                <a:latin typeface="宋体" pitchFamily="2" charset="-122"/>
                <a:ea typeface="宋体" pitchFamily="2" charset="-122"/>
              </a:rPr>
              <a:t>2.</a:t>
            </a:r>
            <a:r>
              <a:rPr lang="zh-CN" altLang="en-US" sz="1200" dirty="0" smtClean="0">
                <a:solidFill>
                  <a:srgbClr val="000000"/>
                </a:solidFill>
                <a:latin typeface="宋体" pitchFamily="2" charset="-122"/>
                <a:ea typeface="宋体" pitchFamily="2" charset="-122"/>
              </a:rPr>
              <a:t>专利信息的定题服务。</a:t>
            </a:r>
            <a:endParaRPr lang="en-US" altLang="zh-CN" sz="1200" dirty="0" smtClean="0">
              <a:solidFill>
                <a:srgbClr val="000000"/>
              </a:solidFill>
              <a:latin typeface="宋体" pitchFamily="2" charset="-122"/>
              <a:ea typeface="宋体" pitchFamily="2" charset="-122"/>
            </a:endParaRPr>
          </a:p>
          <a:p>
            <a:pPr lvl="0"/>
            <a:r>
              <a:rPr lang="en-US" altLang="zh-CN" sz="1200" dirty="0" smtClean="0">
                <a:solidFill>
                  <a:srgbClr val="000000"/>
                </a:solidFill>
                <a:latin typeface="宋体" pitchFamily="2" charset="-122"/>
                <a:ea typeface="宋体" pitchFamily="2" charset="-122"/>
              </a:rPr>
              <a:t>3.</a:t>
            </a:r>
            <a:r>
              <a:rPr lang="zh-CN" altLang="en-US" sz="1200" dirty="0" smtClean="0">
                <a:solidFill>
                  <a:srgbClr val="000000"/>
                </a:solidFill>
                <a:latin typeface="宋体" pitchFamily="2" charset="-122"/>
                <a:ea typeface="宋体" pitchFamily="2" charset="-122"/>
              </a:rPr>
              <a:t>进行专利性、新颖性等检索。</a:t>
            </a:r>
            <a:endParaRPr lang="en-US" altLang="zh-CN" sz="1200" dirty="0" smtClean="0">
              <a:solidFill>
                <a:srgbClr val="000000"/>
              </a:solidFill>
              <a:latin typeface="宋体" pitchFamily="2" charset="-122"/>
              <a:ea typeface="宋体" pitchFamily="2" charset="-122"/>
            </a:endParaRPr>
          </a:p>
          <a:p>
            <a:pPr lvl="0"/>
            <a:r>
              <a:rPr lang="en-US" altLang="zh-CN" sz="1200" dirty="0" smtClean="0">
                <a:solidFill>
                  <a:srgbClr val="000000"/>
                </a:solidFill>
                <a:latin typeface="宋体" pitchFamily="2" charset="-122"/>
                <a:ea typeface="宋体" pitchFamily="2" charset="-122"/>
              </a:rPr>
              <a:t>4.</a:t>
            </a:r>
            <a:r>
              <a:rPr lang="zh-CN" altLang="en-US" sz="1200" dirty="0" smtClean="0">
                <a:solidFill>
                  <a:srgbClr val="000000"/>
                </a:solidFill>
                <a:latin typeface="宋体" pitchFamily="2" charset="-122"/>
                <a:ea typeface="宋体" pitchFamily="2" charset="-122"/>
              </a:rPr>
              <a:t>根据用户需求提供专业化的专利信息咨询服务。</a:t>
            </a:r>
            <a:endParaRPr lang="en-US" altLang="zh-CN" sz="1200" dirty="0" smtClean="0">
              <a:solidFill>
                <a:srgbClr val="000000"/>
              </a:solidFill>
              <a:latin typeface="宋体" pitchFamily="2" charset="-122"/>
              <a:ea typeface="宋体" pitchFamily="2" charset="-122"/>
            </a:endParaRPr>
          </a:p>
          <a:p>
            <a:pPr lvl="0"/>
            <a:r>
              <a:rPr lang="en-US" altLang="zh-CN" sz="1200" dirty="0" smtClean="0">
                <a:solidFill>
                  <a:srgbClr val="000000"/>
                </a:solidFill>
                <a:latin typeface="宋体" pitchFamily="2" charset="-122"/>
                <a:ea typeface="宋体" pitchFamily="2" charset="-122"/>
              </a:rPr>
              <a:t>5.</a:t>
            </a:r>
            <a:r>
              <a:rPr lang="zh-CN" altLang="en-US" sz="1200" dirty="0" smtClean="0">
                <a:solidFill>
                  <a:srgbClr val="000000"/>
                </a:solidFill>
                <a:latin typeface="宋体" pitchFamily="2" charset="-122"/>
                <a:ea typeface="宋体" pitchFamily="2" charset="-122"/>
              </a:rPr>
              <a:t>根据用户需求，收集国内外专利信息。</a:t>
            </a:r>
            <a:endParaRPr lang="en-US" altLang="zh-CN" sz="1200" dirty="0" smtClean="0">
              <a:solidFill>
                <a:srgbClr val="000000"/>
              </a:solidFill>
              <a:latin typeface="宋体" pitchFamily="2" charset="-122"/>
              <a:ea typeface="宋体" pitchFamily="2" charset="-122"/>
            </a:endParaRPr>
          </a:p>
          <a:p>
            <a:pPr lvl="0"/>
            <a:r>
              <a:rPr lang="en-US" altLang="zh-CN" sz="1200" dirty="0" smtClean="0">
                <a:solidFill>
                  <a:srgbClr val="000000"/>
                </a:solidFill>
                <a:latin typeface="宋体" pitchFamily="2" charset="-122"/>
                <a:ea typeface="宋体" pitchFamily="2" charset="-122"/>
              </a:rPr>
              <a:t>6.</a:t>
            </a:r>
            <a:r>
              <a:rPr lang="zh-CN" altLang="en-US" sz="1200" dirty="0" smtClean="0">
                <a:solidFill>
                  <a:srgbClr val="000000"/>
                </a:solidFill>
                <a:latin typeface="宋体" pitchFamily="2" charset="-122"/>
                <a:ea typeface="宋体" pitchFamily="2" charset="-122"/>
              </a:rPr>
              <a:t>提供专利的法律状态信息。</a:t>
            </a:r>
            <a:endParaRPr lang="en-US" altLang="zh-CN" sz="1200" dirty="0" smtClean="0">
              <a:solidFill>
                <a:srgbClr val="000000"/>
              </a:solidFill>
              <a:latin typeface="宋体" pitchFamily="2" charset="-122"/>
              <a:ea typeface="宋体" pitchFamily="2" charset="-122"/>
            </a:endParaRPr>
          </a:p>
          <a:p>
            <a:pPr lvl="0"/>
            <a:r>
              <a:rPr lang="en-US" altLang="zh-CN" sz="1200" dirty="0" smtClean="0">
                <a:solidFill>
                  <a:srgbClr val="000000"/>
                </a:solidFill>
                <a:latin typeface="宋体" pitchFamily="2" charset="-122"/>
                <a:ea typeface="宋体" pitchFamily="2" charset="-122"/>
              </a:rPr>
              <a:t>7.</a:t>
            </a:r>
            <a:r>
              <a:rPr lang="zh-CN" altLang="en-US" sz="1200" dirty="0" smtClean="0">
                <a:solidFill>
                  <a:srgbClr val="000000"/>
                </a:solidFill>
                <a:latin typeface="宋体" pitchFamily="2" charset="-122"/>
                <a:ea typeface="宋体" pitchFamily="2" charset="-122"/>
              </a:rPr>
              <a:t>为公众提供国内外专利数据库。</a:t>
            </a:r>
            <a:endParaRPr lang="en-US" altLang="zh-CN" sz="1200" dirty="0" smtClean="0">
              <a:solidFill>
                <a:srgbClr val="000000"/>
              </a:solidFill>
              <a:latin typeface="宋体" pitchFamily="2" charset="-122"/>
              <a:ea typeface="宋体" pitchFamily="2" charset="-122"/>
            </a:endParaRPr>
          </a:p>
          <a:p>
            <a:pPr lvl="0"/>
            <a:r>
              <a:rPr lang="en-US" altLang="zh-CN" sz="1200" dirty="0" smtClean="0">
                <a:solidFill>
                  <a:srgbClr val="000000"/>
                </a:solidFill>
                <a:latin typeface="宋体" pitchFamily="2" charset="-122"/>
                <a:ea typeface="宋体" pitchFamily="2" charset="-122"/>
              </a:rPr>
              <a:t>8.</a:t>
            </a:r>
            <a:r>
              <a:rPr lang="zh-CN" altLang="en-US" sz="1200" dirty="0" smtClean="0">
                <a:solidFill>
                  <a:srgbClr val="000000"/>
                </a:solidFill>
                <a:latin typeface="宋体" pitchFamily="2" charset="-122"/>
                <a:ea typeface="宋体" pitchFamily="2" charset="-122"/>
              </a:rPr>
              <a:t>开展各种专利信息培训活动。</a:t>
            </a:r>
            <a:endParaRPr lang="zh-CN" altLang="en-US" sz="1200" dirty="0">
              <a:solidFill>
                <a:srgbClr val="000000"/>
              </a:solidFill>
              <a:latin typeface="宋体" pitchFamily="2" charset="-122"/>
              <a:ea typeface="宋体" pitchFamily="2" charset="-122"/>
            </a:endParaRPr>
          </a:p>
        </p:txBody>
      </p:sp>
      <p:sp>
        <p:nvSpPr>
          <p:cNvPr id="31" name="灯片编号占位符 30"/>
          <p:cNvSpPr>
            <a:spLocks noGrp="1"/>
          </p:cNvSpPr>
          <p:nvPr>
            <p:ph type="sldNum" sz="quarter" idx="12"/>
          </p:nvPr>
        </p:nvSpPr>
        <p:spPr/>
        <p:txBody>
          <a:bodyPr/>
          <a:lstStyle/>
          <a:p>
            <a:fld id="{0C913308-F349-4B6D-A68A-DD1791B4A57B}" type="slidenum">
              <a:rPr lang="zh-CN" altLang="en-US" smtClean="0"/>
              <a:pPr/>
              <a:t>19</a:t>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additive="base">
                                        <p:cTn id="13" dur="500" fill="hold"/>
                                        <p:tgtEl>
                                          <p:spTgt spid="32"/>
                                        </p:tgtEl>
                                        <p:attrNameLst>
                                          <p:attrName>ppt_x</p:attrName>
                                        </p:attrNameLst>
                                      </p:cBhvr>
                                      <p:tavLst>
                                        <p:tav tm="0">
                                          <p:val>
                                            <p:strVal val="#ppt_x"/>
                                          </p:val>
                                        </p:tav>
                                        <p:tav tm="100000">
                                          <p:val>
                                            <p:strVal val="#ppt_x"/>
                                          </p:val>
                                        </p:tav>
                                      </p:tavLst>
                                    </p:anim>
                                    <p:anim calcmode="lin" valueType="num">
                                      <p:cBhvr additive="base">
                                        <p:cTn id="14"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500" fill="hold"/>
                                        <p:tgtEl>
                                          <p:spTgt spid="34"/>
                                        </p:tgtEl>
                                        <p:attrNameLst>
                                          <p:attrName>ppt_x</p:attrName>
                                        </p:attrNameLst>
                                      </p:cBhvr>
                                      <p:tavLst>
                                        <p:tav tm="0">
                                          <p:val>
                                            <p:strVal val="#ppt_x"/>
                                          </p:val>
                                        </p:tav>
                                        <p:tav tm="100000">
                                          <p:val>
                                            <p:strVal val="#ppt_x"/>
                                          </p:val>
                                        </p:tav>
                                      </p:tavLst>
                                    </p:anim>
                                    <p:anim calcmode="lin" valueType="num">
                                      <p:cBhvr additive="base">
                                        <p:cTn id="20"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2" grpId="0"/>
      <p:bldP spid="3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214414" y="1000114"/>
            <a:ext cx="7417189" cy="3990971"/>
            <a:chOff x="295" y="663"/>
            <a:chExt cx="5170" cy="3266"/>
          </a:xfrm>
        </p:grpSpPr>
        <p:sp>
          <p:nvSpPr>
            <p:cNvPr id="7" name="Line 7"/>
            <p:cNvSpPr>
              <a:spLocks noChangeShapeType="1"/>
            </p:cNvSpPr>
            <p:nvPr/>
          </p:nvSpPr>
          <p:spPr bwMode="auto">
            <a:xfrm flipV="1">
              <a:off x="2880" y="663"/>
              <a:ext cx="0" cy="3266"/>
            </a:xfrm>
            <a:prstGeom prst="line">
              <a:avLst/>
            </a:prstGeom>
            <a:noFill/>
            <a:ln w="9525">
              <a:solidFill>
                <a:srgbClr val="808080"/>
              </a:solidFill>
              <a:prstDash val="dash"/>
              <a:round/>
              <a:headEnd/>
              <a:tailEnd/>
            </a:ln>
          </p:spPr>
          <p:txBody>
            <a:bodyPr/>
            <a:lstStyle/>
            <a:p>
              <a:endParaRPr lang="zh-CN" altLang="en-US"/>
            </a:p>
          </p:txBody>
        </p:sp>
        <p:sp>
          <p:nvSpPr>
            <p:cNvPr id="8" name="Line 8"/>
            <p:cNvSpPr>
              <a:spLocks noChangeShapeType="1"/>
            </p:cNvSpPr>
            <p:nvPr/>
          </p:nvSpPr>
          <p:spPr bwMode="auto">
            <a:xfrm>
              <a:off x="295" y="2387"/>
              <a:ext cx="5170" cy="0"/>
            </a:xfrm>
            <a:prstGeom prst="line">
              <a:avLst/>
            </a:prstGeom>
            <a:noFill/>
            <a:ln w="9525">
              <a:solidFill>
                <a:srgbClr val="808080"/>
              </a:solidFill>
              <a:prstDash val="dash"/>
              <a:round/>
              <a:headEnd/>
              <a:tailEnd/>
            </a:ln>
          </p:spPr>
          <p:txBody>
            <a:bodyPr/>
            <a:lstStyle/>
            <a:p>
              <a:endParaRPr lang="zh-CN" altLang="en-US"/>
            </a:p>
          </p:txBody>
        </p:sp>
        <p:grpSp>
          <p:nvGrpSpPr>
            <p:cNvPr id="9" name="Group 9"/>
            <p:cNvGrpSpPr>
              <a:grpSpLocks/>
            </p:cNvGrpSpPr>
            <p:nvPr/>
          </p:nvGrpSpPr>
          <p:grpSpPr bwMode="auto">
            <a:xfrm>
              <a:off x="1938" y="1298"/>
              <a:ext cx="1942" cy="2178"/>
              <a:chOff x="1938" y="1298"/>
              <a:chExt cx="1942" cy="2178"/>
            </a:xfrm>
          </p:grpSpPr>
          <p:sp>
            <p:nvSpPr>
              <p:cNvPr id="17" name="Arc 10"/>
              <p:cNvSpPr>
                <a:spLocks/>
              </p:cNvSpPr>
              <p:nvPr/>
            </p:nvSpPr>
            <p:spPr bwMode="auto">
              <a:xfrm rot="10800000">
                <a:off x="1938" y="2358"/>
                <a:ext cx="942" cy="1111"/>
              </a:xfrm>
              <a:custGeom>
                <a:avLst/>
                <a:gdLst>
                  <a:gd name="T0" fmla="*/ 0 w 21600"/>
                  <a:gd name="T1" fmla="*/ 0 h 21600"/>
                  <a:gd name="T2" fmla="*/ 55 w 21600"/>
                  <a:gd name="T3" fmla="*/ 55 h 21600"/>
                  <a:gd name="T4" fmla="*/ 0 w 21600"/>
                  <a:gd name="T5" fmla="*/ 55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969696"/>
              </a:solidFill>
              <a:ln w="9525">
                <a:solidFill>
                  <a:schemeClr val="bg1"/>
                </a:solidFill>
                <a:round/>
                <a:headEnd/>
                <a:tailEnd/>
              </a:ln>
            </p:spPr>
            <p:txBody>
              <a:bodyPr wrap="none" anchor="ctr"/>
              <a:lstStyle/>
              <a:p>
                <a:endParaRPr lang="zh-CN" altLang="en-US"/>
              </a:p>
            </p:txBody>
          </p:sp>
          <p:sp>
            <p:nvSpPr>
              <p:cNvPr id="18" name="Arc 11"/>
              <p:cNvSpPr>
                <a:spLocks/>
              </p:cNvSpPr>
              <p:nvPr/>
            </p:nvSpPr>
            <p:spPr bwMode="auto">
              <a:xfrm rot="16200000">
                <a:off x="1879" y="1357"/>
                <a:ext cx="1060" cy="942"/>
              </a:xfrm>
              <a:custGeom>
                <a:avLst/>
                <a:gdLst>
                  <a:gd name="T0" fmla="*/ 0 w 21600"/>
                  <a:gd name="T1" fmla="*/ 0 h 21600"/>
                  <a:gd name="T2" fmla="*/ 55 w 21600"/>
                  <a:gd name="T3" fmla="*/ 55 h 21600"/>
                  <a:gd name="T4" fmla="*/ 0 w 21600"/>
                  <a:gd name="T5" fmla="*/ 55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808080"/>
              </a:solidFill>
              <a:ln w="9525">
                <a:solidFill>
                  <a:schemeClr val="bg1"/>
                </a:solidFill>
                <a:round/>
                <a:headEnd/>
                <a:tailEnd/>
              </a:ln>
            </p:spPr>
            <p:txBody>
              <a:bodyPr wrap="none" anchor="ctr"/>
              <a:lstStyle/>
              <a:p>
                <a:endParaRPr lang="zh-CN" altLang="en-US"/>
              </a:p>
            </p:txBody>
          </p:sp>
          <p:sp>
            <p:nvSpPr>
              <p:cNvPr id="19" name="Arc 12"/>
              <p:cNvSpPr>
                <a:spLocks/>
              </p:cNvSpPr>
              <p:nvPr/>
            </p:nvSpPr>
            <p:spPr bwMode="auto">
              <a:xfrm rot="5400000">
                <a:off x="2821" y="2417"/>
                <a:ext cx="1118" cy="1000"/>
              </a:xfrm>
              <a:custGeom>
                <a:avLst/>
                <a:gdLst>
                  <a:gd name="T0" fmla="*/ 0 w 21600"/>
                  <a:gd name="T1" fmla="*/ 0 h 21600"/>
                  <a:gd name="T2" fmla="*/ 55 w 21600"/>
                  <a:gd name="T3" fmla="*/ 55 h 21600"/>
                  <a:gd name="T4" fmla="*/ 0 w 21600"/>
                  <a:gd name="T5" fmla="*/ 55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C0C0C0"/>
              </a:solidFill>
              <a:ln w="9525">
                <a:solidFill>
                  <a:schemeClr val="bg1"/>
                </a:solidFill>
                <a:round/>
                <a:headEnd/>
                <a:tailEnd/>
              </a:ln>
            </p:spPr>
            <p:txBody>
              <a:bodyPr wrap="none" anchor="ctr"/>
              <a:lstStyle/>
              <a:p>
                <a:endParaRPr lang="zh-CN" altLang="en-US"/>
              </a:p>
            </p:txBody>
          </p:sp>
          <p:sp>
            <p:nvSpPr>
              <p:cNvPr id="20" name="Arc 13"/>
              <p:cNvSpPr>
                <a:spLocks/>
              </p:cNvSpPr>
              <p:nvPr/>
            </p:nvSpPr>
            <p:spPr bwMode="auto">
              <a:xfrm>
                <a:off x="2880" y="1306"/>
                <a:ext cx="1000" cy="1081"/>
              </a:xfrm>
              <a:custGeom>
                <a:avLst/>
                <a:gdLst>
                  <a:gd name="T0" fmla="*/ 0 w 21600"/>
                  <a:gd name="T1" fmla="*/ 0 h 21600"/>
                  <a:gd name="T2" fmla="*/ 55 w 21600"/>
                  <a:gd name="T3" fmla="*/ 55 h 21600"/>
                  <a:gd name="T4" fmla="*/ 0 w 21600"/>
                  <a:gd name="T5" fmla="*/ 55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chemeClr val="accent2"/>
              </a:solidFill>
              <a:ln w="9525">
                <a:solidFill>
                  <a:schemeClr val="bg1"/>
                </a:solidFill>
                <a:round/>
                <a:headEnd/>
                <a:tailEnd/>
              </a:ln>
            </p:spPr>
            <p:txBody>
              <a:bodyPr wrap="none" anchor="ctr"/>
              <a:lstStyle/>
              <a:p>
                <a:endParaRPr lang="zh-CN" altLang="en-US"/>
              </a:p>
            </p:txBody>
          </p:sp>
        </p:grpSp>
        <p:grpSp>
          <p:nvGrpSpPr>
            <p:cNvPr id="10" name="Group 14"/>
            <p:cNvGrpSpPr>
              <a:grpSpLocks/>
            </p:cNvGrpSpPr>
            <p:nvPr/>
          </p:nvGrpSpPr>
          <p:grpSpPr bwMode="auto">
            <a:xfrm>
              <a:off x="2137" y="1540"/>
              <a:ext cx="1544" cy="1695"/>
              <a:chOff x="1714" y="1059"/>
              <a:chExt cx="2418" cy="2655"/>
            </a:xfrm>
          </p:grpSpPr>
          <p:sp>
            <p:nvSpPr>
              <p:cNvPr id="13" name="Arc 15"/>
              <p:cNvSpPr>
                <a:spLocks/>
              </p:cNvSpPr>
              <p:nvPr/>
            </p:nvSpPr>
            <p:spPr bwMode="auto">
              <a:xfrm rot="10800000">
                <a:off x="1715" y="2341"/>
                <a:ext cx="1163" cy="1373"/>
              </a:xfrm>
              <a:custGeom>
                <a:avLst/>
                <a:gdLst>
                  <a:gd name="T0" fmla="*/ 0 w 21600"/>
                  <a:gd name="T1" fmla="*/ 0 h 21600"/>
                  <a:gd name="T2" fmla="*/ 55 w 21600"/>
                  <a:gd name="T3" fmla="*/ 55 h 21600"/>
                  <a:gd name="T4" fmla="*/ 0 w 21600"/>
                  <a:gd name="T5" fmla="*/ 55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C0C0C0"/>
              </a:solidFill>
              <a:ln w="12700">
                <a:solidFill>
                  <a:schemeClr val="bg1"/>
                </a:solidFill>
                <a:round/>
                <a:headEnd/>
                <a:tailEnd/>
              </a:ln>
            </p:spPr>
            <p:txBody>
              <a:bodyPr/>
              <a:lstStyle/>
              <a:p>
                <a:endParaRPr lang="zh-CN" altLang="en-US"/>
              </a:p>
            </p:txBody>
          </p:sp>
          <p:sp>
            <p:nvSpPr>
              <p:cNvPr id="14" name="Arc 16"/>
              <p:cNvSpPr>
                <a:spLocks/>
              </p:cNvSpPr>
              <p:nvPr/>
            </p:nvSpPr>
            <p:spPr bwMode="auto">
              <a:xfrm rot="16200000">
                <a:off x="1655" y="1118"/>
                <a:ext cx="1282" cy="1163"/>
              </a:xfrm>
              <a:custGeom>
                <a:avLst/>
                <a:gdLst>
                  <a:gd name="T0" fmla="*/ 0 w 21600"/>
                  <a:gd name="T1" fmla="*/ 0 h 21600"/>
                  <a:gd name="T2" fmla="*/ 55 w 21600"/>
                  <a:gd name="T3" fmla="*/ 55 h 21600"/>
                  <a:gd name="T4" fmla="*/ 0 w 21600"/>
                  <a:gd name="T5" fmla="*/ 55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C0C0C0"/>
              </a:solidFill>
              <a:ln w="12700">
                <a:solidFill>
                  <a:schemeClr val="bg1"/>
                </a:solidFill>
                <a:round/>
                <a:headEnd/>
                <a:tailEnd/>
              </a:ln>
            </p:spPr>
            <p:txBody>
              <a:bodyPr/>
              <a:lstStyle/>
              <a:p>
                <a:endParaRPr lang="zh-CN" altLang="en-US"/>
              </a:p>
            </p:txBody>
          </p:sp>
          <p:sp>
            <p:nvSpPr>
              <p:cNvPr id="15" name="Arc 17"/>
              <p:cNvSpPr>
                <a:spLocks/>
              </p:cNvSpPr>
              <p:nvPr/>
            </p:nvSpPr>
            <p:spPr bwMode="auto">
              <a:xfrm rot="5400000">
                <a:off x="2782" y="2364"/>
                <a:ext cx="1373" cy="1326"/>
              </a:xfrm>
              <a:custGeom>
                <a:avLst/>
                <a:gdLst>
                  <a:gd name="T0" fmla="*/ 0 w 21600"/>
                  <a:gd name="T1" fmla="*/ 0 h 21600"/>
                  <a:gd name="T2" fmla="*/ 55 w 21600"/>
                  <a:gd name="T3" fmla="*/ 55 h 21600"/>
                  <a:gd name="T4" fmla="*/ 0 w 21600"/>
                  <a:gd name="T5" fmla="*/ 55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C0C0C0"/>
              </a:solidFill>
              <a:ln w="12700">
                <a:solidFill>
                  <a:schemeClr val="bg1"/>
                </a:solidFill>
                <a:round/>
                <a:headEnd/>
                <a:tailEnd/>
              </a:ln>
            </p:spPr>
            <p:txBody>
              <a:bodyPr/>
              <a:lstStyle/>
              <a:p>
                <a:endParaRPr lang="zh-CN" altLang="en-US"/>
              </a:p>
            </p:txBody>
          </p:sp>
          <p:sp>
            <p:nvSpPr>
              <p:cNvPr id="16" name="Arc 18"/>
              <p:cNvSpPr>
                <a:spLocks/>
              </p:cNvSpPr>
              <p:nvPr/>
            </p:nvSpPr>
            <p:spPr bwMode="auto">
              <a:xfrm>
                <a:off x="2877" y="1059"/>
                <a:ext cx="1254" cy="1327"/>
              </a:xfrm>
              <a:custGeom>
                <a:avLst/>
                <a:gdLst>
                  <a:gd name="T0" fmla="*/ 0 w 21600"/>
                  <a:gd name="T1" fmla="*/ 0 h 21600"/>
                  <a:gd name="T2" fmla="*/ 55 w 21600"/>
                  <a:gd name="T3" fmla="*/ 55 h 21600"/>
                  <a:gd name="T4" fmla="*/ 0 w 21600"/>
                  <a:gd name="T5" fmla="*/ 55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C0C0C0"/>
              </a:solidFill>
              <a:ln w="12700">
                <a:solidFill>
                  <a:schemeClr val="tx1"/>
                </a:solidFill>
                <a:round/>
                <a:headEnd/>
                <a:tailEnd/>
              </a:ln>
            </p:spPr>
            <p:txBody>
              <a:bodyPr lIns="0" tIns="0" rIns="0" bIns="0"/>
              <a:lstStyle/>
              <a:p>
                <a:endParaRPr lang="zh-CN" altLang="en-US"/>
              </a:p>
            </p:txBody>
          </p:sp>
        </p:grpSp>
        <p:sp>
          <p:nvSpPr>
            <p:cNvPr id="11" name="Line 19"/>
            <p:cNvSpPr>
              <a:spLocks noChangeShapeType="1"/>
            </p:cNvSpPr>
            <p:nvPr/>
          </p:nvSpPr>
          <p:spPr bwMode="auto">
            <a:xfrm>
              <a:off x="2880" y="1298"/>
              <a:ext cx="0" cy="2177"/>
            </a:xfrm>
            <a:prstGeom prst="line">
              <a:avLst/>
            </a:prstGeom>
            <a:noFill/>
            <a:ln w="9525">
              <a:solidFill>
                <a:schemeClr val="tx1"/>
              </a:solidFill>
              <a:round/>
              <a:headEnd/>
              <a:tailEnd/>
            </a:ln>
          </p:spPr>
          <p:txBody>
            <a:bodyPr/>
            <a:lstStyle/>
            <a:p>
              <a:endParaRPr lang="zh-CN" altLang="en-US"/>
            </a:p>
          </p:txBody>
        </p:sp>
        <p:sp>
          <p:nvSpPr>
            <p:cNvPr id="12" name="Line 20"/>
            <p:cNvSpPr>
              <a:spLocks noChangeShapeType="1"/>
            </p:cNvSpPr>
            <p:nvPr/>
          </p:nvSpPr>
          <p:spPr bwMode="auto">
            <a:xfrm>
              <a:off x="1791" y="2387"/>
              <a:ext cx="2178" cy="0"/>
            </a:xfrm>
            <a:prstGeom prst="line">
              <a:avLst/>
            </a:prstGeom>
            <a:noFill/>
            <a:ln w="9525">
              <a:solidFill>
                <a:schemeClr val="tx1"/>
              </a:solidFill>
              <a:round/>
              <a:headEnd/>
              <a:tailEnd/>
            </a:ln>
          </p:spPr>
          <p:txBody>
            <a:bodyPr/>
            <a:lstStyle/>
            <a:p>
              <a:endParaRPr lang="zh-CN" altLang="en-US"/>
            </a:p>
          </p:txBody>
        </p:sp>
      </p:grpSp>
      <p:grpSp>
        <p:nvGrpSpPr>
          <p:cNvPr id="21" name="组合 20"/>
          <p:cNvGrpSpPr/>
          <p:nvPr/>
        </p:nvGrpSpPr>
        <p:grpSpPr>
          <a:xfrm>
            <a:off x="65780" y="298997"/>
            <a:ext cx="3203838" cy="787588"/>
            <a:chOff x="65780" y="298997"/>
            <a:chExt cx="3203838" cy="787588"/>
          </a:xfrm>
        </p:grpSpPr>
        <p:sp>
          <p:nvSpPr>
            <p:cNvPr id="22" name="TextBox 2"/>
            <p:cNvSpPr txBox="1"/>
            <p:nvPr/>
          </p:nvSpPr>
          <p:spPr>
            <a:xfrm>
              <a:off x="340834" y="298997"/>
              <a:ext cx="2159464" cy="369332"/>
            </a:xfrm>
            <a:prstGeom prst="rect">
              <a:avLst/>
            </a:prstGeom>
            <a:noFill/>
          </p:spPr>
          <p:txBody>
            <a:bodyPr wrap="square" rtlCol="0">
              <a:spAutoFit/>
            </a:bodyPr>
            <a:lstStyle/>
            <a:p>
              <a:r>
                <a:rPr lang="zh-CN" altLang="en-US" b="1" dirty="0" smtClean="0">
                  <a:solidFill>
                    <a:schemeClr val="tx2">
                      <a:lumMod val="50000"/>
                    </a:schemeClr>
                  </a:solidFill>
                  <a:latin typeface="微软雅黑" pitchFamily="34" charset="-122"/>
                  <a:ea typeface="微软雅黑" pitchFamily="34" charset="-122"/>
                </a:rPr>
                <a:t>专利信息浅说</a:t>
              </a:r>
              <a:endParaRPr lang="zh-CN" altLang="en-US" b="1" dirty="0">
                <a:solidFill>
                  <a:schemeClr val="tx2">
                    <a:lumMod val="50000"/>
                  </a:schemeClr>
                </a:solidFill>
                <a:latin typeface="微软雅黑" pitchFamily="34" charset="-122"/>
                <a:ea typeface="微软雅黑" pitchFamily="34" charset="-122"/>
              </a:endParaRPr>
            </a:p>
          </p:txBody>
        </p:sp>
        <p:sp>
          <p:nvSpPr>
            <p:cNvPr id="23" name="TextBox 3"/>
            <p:cNvSpPr txBox="1"/>
            <p:nvPr/>
          </p:nvSpPr>
          <p:spPr>
            <a:xfrm>
              <a:off x="714348" y="571486"/>
              <a:ext cx="2555270" cy="338554"/>
            </a:xfrm>
            <a:prstGeom prst="rect">
              <a:avLst/>
            </a:prstGeom>
            <a:noFill/>
          </p:spPr>
          <p:txBody>
            <a:bodyPr wrap="square" rtlCol="0">
              <a:spAutoFit/>
            </a:bodyPr>
            <a:lstStyle/>
            <a:p>
              <a:r>
                <a:rPr lang="zh-CN" altLang="en-US" sz="1600" b="1" dirty="0" smtClean="0">
                  <a:solidFill>
                    <a:schemeClr val="tx2">
                      <a:lumMod val="75000"/>
                    </a:schemeClr>
                  </a:solidFill>
                  <a:latin typeface="微软雅黑" pitchFamily="34" charset="-122"/>
                  <a:ea typeface="微软雅黑" pitchFamily="34" charset="-122"/>
                </a:rPr>
                <a:t>专利信息的作用</a:t>
              </a:r>
              <a:endParaRPr lang="zh-CN" altLang="en-US" sz="1600" b="1" dirty="0">
                <a:solidFill>
                  <a:schemeClr val="tx2">
                    <a:lumMod val="75000"/>
                  </a:schemeClr>
                </a:solidFill>
                <a:latin typeface="微软雅黑" pitchFamily="34" charset="-122"/>
                <a:ea typeface="微软雅黑" pitchFamily="34" charset="-122"/>
              </a:endParaRPr>
            </a:p>
          </p:txBody>
        </p:sp>
        <p:grpSp>
          <p:nvGrpSpPr>
            <p:cNvPr id="24" name="组合 19"/>
            <p:cNvGrpSpPr/>
            <p:nvPr/>
          </p:nvGrpSpPr>
          <p:grpSpPr>
            <a:xfrm>
              <a:off x="431540" y="974072"/>
              <a:ext cx="1265453" cy="112513"/>
              <a:chOff x="268709" y="861560"/>
              <a:chExt cx="1265453" cy="112513"/>
            </a:xfrm>
          </p:grpSpPr>
          <p:sp>
            <p:nvSpPr>
              <p:cNvPr id="27" name="椭圆 26"/>
              <p:cNvSpPr/>
              <p:nvPr/>
            </p:nvSpPr>
            <p:spPr>
              <a:xfrm>
                <a:off x="268709" y="861560"/>
                <a:ext cx="112512" cy="11251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499297" y="861560"/>
                <a:ext cx="112512" cy="112512"/>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729885" y="861560"/>
                <a:ext cx="112512" cy="112512"/>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960473"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1191061"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1421650" y="861561"/>
                <a:ext cx="112512" cy="112512"/>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直角三角形 24"/>
            <p:cNvSpPr/>
            <p:nvPr/>
          </p:nvSpPr>
          <p:spPr>
            <a:xfrm flipH="1">
              <a:off x="65780" y="331708"/>
              <a:ext cx="292532" cy="292532"/>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直角三角形 25"/>
            <p:cNvSpPr/>
            <p:nvPr/>
          </p:nvSpPr>
          <p:spPr>
            <a:xfrm>
              <a:off x="2214546" y="571486"/>
              <a:ext cx="292532" cy="29253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文本框 1">
            <a:hlinkClick r:id="rId3" action="ppaction://hlinksldjump"/>
          </p:cNvPr>
          <p:cNvSpPr txBox="1"/>
          <p:nvPr/>
        </p:nvSpPr>
        <p:spPr>
          <a:xfrm>
            <a:off x="3357554" y="142858"/>
            <a:ext cx="3214710" cy="523220"/>
          </a:xfrm>
          <a:prstGeom prst="rect">
            <a:avLst/>
          </a:prstGeom>
          <a:noFill/>
        </p:spPr>
        <p:txBody>
          <a:bodyPr wrap="square" rtlCol="0">
            <a:spAutoFit/>
          </a:bodyPr>
          <a:lstStyle/>
          <a:p>
            <a:pPr algn="ctr"/>
            <a:r>
              <a:rPr lang="zh-CN" altLang="en-US" sz="2800" b="1" dirty="0" smtClean="0">
                <a:latin typeface="+mj-ea"/>
                <a:ea typeface="+mj-ea"/>
              </a:rPr>
              <a:t>宏观作用</a:t>
            </a:r>
          </a:p>
        </p:txBody>
      </p:sp>
      <p:sp>
        <p:nvSpPr>
          <p:cNvPr id="34" name="TextBox 33"/>
          <p:cNvSpPr txBox="1"/>
          <p:nvPr/>
        </p:nvSpPr>
        <p:spPr>
          <a:xfrm>
            <a:off x="4929190" y="2285998"/>
            <a:ext cx="928694" cy="830997"/>
          </a:xfrm>
          <a:prstGeom prst="rect">
            <a:avLst/>
          </a:prstGeom>
          <a:noFill/>
        </p:spPr>
        <p:txBody>
          <a:bodyPr wrap="square" rtlCol="0">
            <a:spAutoFit/>
          </a:bodyPr>
          <a:lstStyle/>
          <a:p>
            <a:r>
              <a:rPr lang="zh-CN" altLang="en-US" sz="1200" b="1" dirty="0" smtClean="0">
                <a:latin typeface="+mj-ea"/>
                <a:ea typeface="+mj-ea"/>
              </a:rPr>
              <a:t>为制定经济、科技发展规划提供依据</a:t>
            </a:r>
          </a:p>
        </p:txBody>
      </p:sp>
      <p:sp>
        <p:nvSpPr>
          <p:cNvPr id="35" name="TextBox 34"/>
          <p:cNvSpPr txBox="1"/>
          <p:nvPr/>
        </p:nvSpPr>
        <p:spPr>
          <a:xfrm>
            <a:off x="4143372" y="2428874"/>
            <a:ext cx="857256" cy="646331"/>
          </a:xfrm>
          <a:prstGeom prst="rect">
            <a:avLst/>
          </a:prstGeom>
          <a:noFill/>
        </p:spPr>
        <p:txBody>
          <a:bodyPr wrap="square" rtlCol="0">
            <a:spAutoFit/>
          </a:bodyPr>
          <a:lstStyle/>
          <a:p>
            <a:r>
              <a:rPr lang="zh-CN" altLang="en-US" sz="1200" b="1" dirty="0" smtClean="0">
                <a:latin typeface="+mj-ea"/>
                <a:ea typeface="+mj-ea"/>
              </a:rPr>
              <a:t>体现了专利制度的根本目的</a:t>
            </a:r>
          </a:p>
        </p:txBody>
      </p:sp>
      <p:sp>
        <p:nvSpPr>
          <p:cNvPr id="36" name="矩形 35"/>
          <p:cNvSpPr/>
          <p:nvPr/>
        </p:nvSpPr>
        <p:spPr>
          <a:xfrm>
            <a:off x="3786182" y="2143122"/>
            <a:ext cx="357190" cy="338554"/>
          </a:xfrm>
          <a:prstGeom prst="rect">
            <a:avLst/>
          </a:prstGeom>
        </p:spPr>
        <p:txBody>
          <a:bodyPr wrap="square">
            <a:spAutoFit/>
          </a:bodyPr>
          <a:lstStyle/>
          <a:p>
            <a:r>
              <a:rPr lang="en-US" altLang="zh-CN" sz="1600" b="1" dirty="0" smtClean="0"/>
              <a:t>Ⅰ</a:t>
            </a:r>
            <a:endParaRPr lang="zh-CN" altLang="en-US" sz="1600" b="1" dirty="0"/>
          </a:p>
        </p:txBody>
      </p:sp>
      <p:sp>
        <p:nvSpPr>
          <p:cNvPr id="37" name="矩形 36"/>
          <p:cNvSpPr/>
          <p:nvPr/>
        </p:nvSpPr>
        <p:spPr>
          <a:xfrm>
            <a:off x="5715008" y="2214560"/>
            <a:ext cx="389850" cy="338554"/>
          </a:xfrm>
          <a:prstGeom prst="rect">
            <a:avLst/>
          </a:prstGeom>
        </p:spPr>
        <p:txBody>
          <a:bodyPr wrap="none">
            <a:spAutoFit/>
          </a:bodyPr>
          <a:lstStyle/>
          <a:p>
            <a:r>
              <a:rPr lang="en-US" altLang="zh-CN" sz="1600" b="1" dirty="0" smtClean="0"/>
              <a:t>Ⅱ</a:t>
            </a:r>
            <a:endParaRPr lang="zh-CN" altLang="en-US" sz="1600" b="1" dirty="0"/>
          </a:p>
        </p:txBody>
      </p:sp>
      <p:sp>
        <p:nvSpPr>
          <p:cNvPr id="38" name="TextBox 37"/>
          <p:cNvSpPr txBox="1"/>
          <p:nvPr/>
        </p:nvSpPr>
        <p:spPr>
          <a:xfrm>
            <a:off x="4143372" y="3071816"/>
            <a:ext cx="857256" cy="830997"/>
          </a:xfrm>
          <a:prstGeom prst="rect">
            <a:avLst/>
          </a:prstGeom>
          <a:noFill/>
        </p:spPr>
        <p:txBody>
          <a:bodyPr wrap="square" rtlCol="0">
            <a:spAutoFit/>
          </a:bodyPr>
          <a:lstStyle/>
          <a:p>
            <a:r>
              <a:rPr lang="zh-CN" altLang="en-US" sz="1200" b="1" dirty="0" smtClean="0">
                <a:latin typeface="宋体" pitchFamily="2" charset="-122"/>
                <a:ea typeface="宋体" pitchFamily="2" charset="-122"/>
              </a:rPr>
              <a:t>为发明创造提供法律保护依据</a:t>
            </a:r>
          </a:p>
        </p:txBody>
      </p:sp>
      <p:sp>
        <p:nvSpPr>
          <p:cNvPr id="39" name="矩形 38"/>
          <p:cNvSpPr/>
          <p:nvPr/>
        </p:nvSpPr>
        <p:spPr>
          <a:xfrm>
            <a:off x="3786182" y="3643320"/>
            <a:ext cx="389850" cy="338554"/>
          </a:xfrm>
          <a:prstGeom prst="rect">
            <a:avLst/>
          </a:prstGeom>
        </p:spPr>
        <p:txBody>
          <a:bodyPr wrap="none">
            <a:spAutoFit/>
          </a:bodyPr>
          <a:lstStyle/>
          <a:p>
            <a:r>
              <a:rPr lang="en-US" altLang="zh-CN" sz="1600" b="1" dirty="0" smtClean="0"/>
              <a:t>Ⅲ</a:t>
            </a:r>
            <a:endParaRPr lang="zh-CN" altLang="en-US" sz="1600" b="1" dirty="0"/>
          </a:p>
        </p:txBody>
      </p:sp>
      <p:sp>
        <p:nvSpPr>
          <p:cNvPr id="40" name="TextBox 39"/>
          <p:cNvSpPr txBox="1"/>
          <p:nvPr/>
        </p:nvSpPr>
        <p:spPr>
          <a:xfrm>
            <a:off x="4929190" y="3071816"/>
            <a:ext cx="928694" cy="646331"/>
          </a:xfrm>
          <a:prstGeom prst="rect">
            <a:avLst/>
          </a:prstGeom>
          <a:noFill/>
        </p:spPr>
        <p:txBody>
          <a:bodyPr wrap="square" rtlCol="0">
            <a:spAutoFit/>
          </a:bodyPr>
          <a:lstStyle/>
          <a:p>
            <a:r>
              <a:rPr lang="zh-CN" altLang="en-US" sz="1200" b="1" dirty="0" smtClean="0">
                <a:latin typeface="宋体" pitchFamily="2" charset="-122"/>
                <a:ea typeface="宋体" pitchFamily="2" charset="-122"/>
              </a:rPr>
              <a:t>为审批专利提供基础和保障</a:t>
            </a:r>
          </a:p>
        </p:txBody>
      </p:sp>
      <p:sp>
        <p:nvSpPr>
          <p:cNvPr id="41" name="矩形 40"/>
          <p:cNvSpPr/>
          <p:nvPr/>
        </p:nvSpPr>
        <p:spPr>
          <a:xfrm>
            <a:off x="5786446" y="3643320"/>
            <a:ext cx="391454" cy="338554"/>
          </a:xfrm>
          <a:prstGeom prst="rect">
            <a:avLst/>
          </a:prstGeom>
        </p:spPr>
        <p:txBody>
          <a:bodyPr wrap="none">
            <a:spAutoFit/>
          </a:bodyPr>
          <a:lstStyle/>
          <a:p>
            <a:r>
              <a:rPr lang="en-US" altLang="zh-CN" sz="1600" b="1" dirty="0" smtClean="0"/>
              <a:t>Ⅳ</a:t>
            </a:r>
            <a:endParaRPr lang="zh-CN" altLang="en-US" sz="1600" b="1" dirty="0"/>
          </a:p>
        </p:txBody>
      </p:sp>
      <p:sp>
        <p:nvSpPr>
          <p:cNvPr id="42" name="TextBox 41"/>
          <p:cNvSpPr txBox="1"/>
          <p:nvPr/>
        </p:nvSpPr>
        <p:spPr>
          <a:xfrm>
            <a:off x="1214414" y="2643188"/>
            <a:ext cx="2357454" cy="461665"/>
          </a:xfrm>
          <a:prstGeom prst="rect">
            <a:avLst/>
          </a:prstGeom>
          <a:noFill/>
        </p:spPr>
        <p:txBody>
          <a:bodyPr wrap="square" rtlCol="0">
            <a:spAutoFit/>
          </a:bodyPr>
          <a:lstStyle/>
          <a:p>
            <a:r>
              <a:rPr lang="zh-CN" altLang="en-US" sz="1200" dirty="0" smtClean="0">
                <a:latin typeface="微软雅黑" pitchFamily="34" charset="-122"/>
                <a:ea typeface="微软雅黑" pitchFamily="34" charset="-122"/>
              </a:rPr>
              <a:t>专利制度的根本目的是推动全社会的科学技术的进步。</a:t>
            </a:r>
          </a:p>
        </p:txBody>
      </p:sp>
      <p:sp>
        <p:nvSpPr>
          <p:cNvPr id="43" name="TextBox 42"/>
          <p:cNvSpPr txBox="1"/>
          <p:nvPr/>
        </p:nvSpPr>
        <p:spPr>
          <a:xfrm>
            <a:off x="4929190" y="785800"/>
            <a:ext cx="3357586" cy="2308324"/>
          </a:xfrm>
          <a:prstGeom prst="rect">
            <a:avLst/>
          </a:prstGeom>
          <a:noFill/>
        </p:spPr>
        <p:txBody>
          <a:bodyPr wrap="square" rtlCol="0">
            <a:spAutoFit/>
          </a:bodyPr>
          <a:lstStyle/>
          <a:p>
            <a:r>
              <a:rPr lang="en-US" altLang="zh-CN" sz="1200" dirty="0" smtClean="0">
                <a:latin typeface="微软雅黑" pitchFamily="34" charset="-122"/>
                <a:ea typeface="微软雅黑" pitchFamily="34" charset="-122"/>
              </a:rPr>
              <a:t>20</a:t>
            </a:r>
            <a:r>
              <a:rPr lang="zh-CN" altLang="en-US" sz="1200" dirty="0" smtClean="0">
                <a:latin typeface="微软雅黑" pitchFamily="34" charset="-122"/>
                <a:ea typeface="微软雅黑" pitchFamily="34" charset="-122"/>
              </a:rPr>
              <a:t>世纪</a:t>
            </a:r>
            <a:r>
              <a:rPr lang="en-US" altLang="zh-CN" sz="1200" dirty="0" smtClean="0">
                <a:latin typeface="微软雅黑" pitchFamily="34" charset="-122"/>
                <a:ea typeface="微软雅黑" pitchFamily="34" charset="-122"/>
              </a:rPr>
              <a:t>70</a:t>
            </a:r>
            <a:r>
              <a:rPr lang="zh-CN" altLang="en-US" sz="1200" dirty="0" smtClean="0">
                <a:latin typeface="微软雅黑" pitchFamily="34" charset="-122"/>
                <a:ea typeface="微软雅黑" pitchFamily="34" charset="-122"/>
              </a:rPr>
              <a:t>年代，美国、日本和前苏联等发达国家就相继开展对专利信息的统计分析，在此基</a:t>
            </a:r>
            <a:endParaRPr lang="en-US" altLang="zh-CN" sz="1200" dirty="0" smtClean="0">
              <a:latin typeface="微软雅黑" pitchFamily="34" charset="-122"/>
              <a:ea typeface="微软雅黑" pitchFamily="34" charset="-122"/>
            </a:endParaRPr>
          </a:p>
          <a:p>
            <a:r>
              <a:rPr lang="zh-CN" altLang="en-US" sz="1200" dirty="0" smtClean="0">
                <a:latin typeface="微软雅黑" pitchFamily="34" charset="-122"/>
                <a:ea typeface="微软雅黑" pitchFamily="34" charset="-122"/>
              </a:rPr>
              <a:t>础上进行技术评估与预测，制定各项发展规划</a:t>
            </a:r>
            <a:endParaRPr lang="en-US" altLang="zh-CN" sz="1200" dirty="0" smtClean="0">
              <a:latin typeface="微软雅黑" pitchFamily="34" charset="-122"/>
              <a:ea typeface="微软雅黑" pitchFamily="34" charset="-122"/>
            </a:endParaRPr>
          </a:p>
          <a:p>
            <a:r>
              <a:rPr lang="zh-CN" altLang="en-US" sz="1200" dirty="0" smtClean="0">
                <a:latin typeface="微软雅黑" pitchFamily="34" charset="-122"/>
                <a:ea typeface="微软雅黑" pitchFamily="34" charset="-122"/>
              </a:rPr>
              <a:t>指导工业发展、进出口贸易及科研发展方向。</a:t>
            </a:r>
            <a:endParaRPr lang="en-US" altLang="zh-CN" sz="1200" dirty="0" smtClean="0">
              <a:latin typeface="微软雅黑" pitchFamily="34" charset="-122"/>
              <a:ea typeface="微软雅黑" pitchFamily="34" charset="-122"/>
            </a:endParaRPr>
          </a:p>
          <a:p>
            <a:r>
              <a:rPr lang="en-US" altLang="zh-CN" sz="1200" dirty="0" smtClean="0">
                <a:latin typeface="微软雅黑" pitchFamily="34" charset="-122"/>
                <a:ea typeface="微软雅黑" pitchFamily="34" charset="-122"/>
              </a:rPr>
              <a:t>       </a:t>
            </a:r>
            <a:r>
              <a:rPr lang="zh-CN" altLang="en-US" sz="1200" dirty="0" smtClean="0">
                <a:latin typeface="微软雅黑" pitchFamily="34" charset="-122"/>
                <a:ea typeface="微软雅黑" pitchFamily="34" charset="-122"/>
              </a:rPr>
              <a:t>对于中国，当前，重大技术领域专利申请</a:t>
            </a:r>
            <a:endParaRPr lang="en-US" altLang="zh-CN" sz="1200" dirty="0" smtClean="0">
              <a:latin typeface="微软雅黑" pitchFamily="34" charset="-122"/>
              <a:ea typeface="微软雅黑" pitchFamily="34" charset="-122"/>
            </a:endParaRPr>
          </a:p>
          <a:p>
            <a:r>
              <a:rPr lang="en-US" altLang="zh-CN" sz="1200" dirty="0" smtClean="0">
                <a:latin typeface="微软雅黑" pitchFamily="34" charset="-122"/>
                <a:ea typeface="微软雅黑" pitchFamily="34" charset="-122"/>
              </a:rPr>
              <a:t>                   </a:t>
            </a:r>
            <a:r>
              <a:rPr lang="zh-CN" altLang="en-US" sz="1200" dirty="0" smtClean="0">
                <a:latin typeface="微软雅黑" pitchFamily="34" charset="-122"/>
                <a:ea typeface="微软雅黑" pitchFamily="34" charset="-122"/>
              </a:rPr>
              <a:t>被外国人占领的形势十分严峻。我</a:t>
            </a:r>
            <a:endParaRPr lang="en-US" altLang="zh-CN" sz="1200" dirty="0" smtClean="0">
              <a:latin typeface="微软雅黑" pitchFamily="34" charset="-122"/>
              <a:ea typeface="微软雅黑" pitchFamily="34" charset="-122"/>
            </a:endParaRPr>
          </a:p>
          <a:p>
            <a:r>
              <a:rPr lang="en-US" altLang="zh-CN" sz="1200" dirty="0" smtClean="0">
                <a:latin typeface="微软雅黑" pitchFamily="34" charset="-122"/>
                <a:ea typeface="微软雅黑" pitchFamily="34" charset="-122"/>
              </a:rPr>
              <a:t>                     </a:t>
            </a:r>
            <a:r>
              <a:rPr lang="zh-CN" altLang="en-US" sz="1200" dirty="0" smtClean="0">
                <a:latin typeface="微软雅黑" pitchFamily="34" charset="-122"/>
                <a:ea typeface="微软雅黑" pitchFamily="34" charset="-122"/>
              </a:rPr>
              <a:t>   国要通过对国内外的专利技术</a:t>
            </a:r>
            <a:endParaRPr lang="en-US" altLang="zh-CN" sz="1200" dirty="0" smtClean="0">
              <a:latin typeface="微软雅黑" pitchFamily="34" charset="-122"/>
              <a:ea typeface="微软雅黑" pitchFamily="34" charset="-122"/>
            </a:endParaRPr>
          </a:p>
          <a:p>
            <a:r>
              <a:rPr lang="en-US" altLang="zh-CN" sz="1200" dirty="0" smtClean="0">
                <a:latin typeface="微软雅黑" pitchFamily="34" charset="-122"/>
                <a:ea typeface="微软雅黑" pitchFamily="34" charset="-122"/>
              </a:rPr>
              <a:t>                           </a:t>
            </a:r>
            <a:r>
              <a:rPr lang="zh-CN" altLang="en-US" sz="1200" dirty="0" smtClean="0">
                <a:latin typeface="微软雅黑" pitchFamily="34" charset="-122"/>
                <a:ea typeface="微软雅黑" pitchFamily="34" charset="-122"/>
              </a:rPr>
              <a:t>信息、法律信息及经济信息</a:t>
            </a:r>
            <a:endParaRPr lang="en-US" altLang="zh-CN" sz="1200" dirty="0" smtClean="0">
              <a:latin typeface="微软雅黑" pitchFamily="34" charset="-122"/>
              <a:ea typeface="微软雅黑" pitchFamily="34" charset="-122"/>
            </a:endParaRPr>
          </a:p>
          <a:p>
            <a:r>
              <a:rPr lang="en-US" altLang="zh-CN" sz="1200" dirty="0" smtClean="0">
                <a:latin typeface="微软雅黑" pitchFamily="34" charset="-122"/>
                <a:ea typeface="微软雅黑" pitchFamily="34" charset="-122"/>
              </a:rPr>
              <a:t>                              </a:t>
            </a:r>
            <a:r>
              <a:rPr lang="zh-CN" altLang="en-US" sz="1200" dirty="0" smtClean="0">
                <a:latin typeface="微软雅黑" pitchFamily="34" charset="-122"/>
                <a:ea typeface="微软雅黑" pitchFamily="34" charset="-122"/>
              </a:rPr>
              <a:t>的收集、分析和归纳，使各</a:t>
            </a:r>
            <a:endParaRPr lang="en-US" altLang="zh-CN" sz="1200" dirty="0" smtClean="0">
              <a:latin typeface="微软雅黑" pitchFamily="34" charset="-122"/>
              <a:ea typeface="微软雅黑" pitchFamily="34" charset="-122"/>
            </a:endParaRPr>
          </a:p>
          <a:p>
            <a:r>
              <a:rPr lang="en-US" altLang="zh-CN" sz="1200" dirty="0" smtClean="0">
                <a:latin typeface="微软雅黑" pitchFamily="34" charset="-122"/>
                <a:ea typeface="微软雅黑" pitchFamily="34" charset="-122"/>
              </a:rPr>
              <a:t>                                </a:t>
            </a:r>
            <a:r>
              <a:rPr lang="zh-CN" altLang="en-US" sz="1200" dirty="0" smtClean="0">
                <a:latin typeface="微软雅黑" pitchFamily="34" charset="-122"/>
                <a:ea typeface="微软雅黑" pitchFamily="34" charset="-122"/>
              </a:rPr>
              <a:t>级政府计划部门能够比较</a:t>
            </a:r>
            <a:endParaRPr lang="en-US" altLang="zh-CN" sz="1200" dirty="0" smtClean="0">
              <a:latin typeface="微软雅黑" pitchFamily="34" charset="-122"/>
              <a:ea typeface="微软雅黑" pitchFamily="34" charset="-122"/>
            </a:endParaRPr>
          </a:p>
          <a:p>
            <a:r>
              <a:rPr lang="en-US" altLang="zh-CN" sz="1200" dirty="0" smtClean="0">
                <a:latin typeface="微软雅黑" pitchFamily="34" charset="-122"/>
                <a:ea typeface="微软雅黑" pitchFamily="34" charset="-122"/>
              </a:rPr>
              <a:t>                                </a:t>
            </a:r>
            <a:r>
              <a:rPr lang="zh-CN" altLang="en-US" sz="1200" dirty="0" smtClean="0">
                <a:latin typeface="微软雅黑" pitchFamily="34" charset="-122"/>
                <a:ea typeface="微软雅黑" pitchFamily="34" charset="-122"/>
              </a:rPr>
              <a:t>科学地制定出切实可行的</a:t>
            </a:r>
            <a:endParaRPr lang="en-US" altLang="zh-CN" sz="1200" dirty="0" smtClean="0">
              <a:latin typeface="微软雅黑" pitchFamily="34" charset="-122"/>
              <a:ea typeface="微软雅黑" pitchFamily="34" charset="-122"/>
            </a:endParaRPr>
          </a:p>
          <a:p>
            <a:r>
              <a:rPr lang="en-US" altLang="zh-CN" sz="1200" dirty="0" smtClean="0">
                <a:latin typeface="微软雅黑" pitchFamily="34" charset="-122"/>
                <a:ea typeface="微软雅黑" pitchFamily="34" charset="-122"/>
              </a:rPr>
              <a:t>                                 </a:t>
            </a:r>
            <a:r>
              <a:rPr lang="zh-CN" altLang="en-US" sz="1200" dirty="0" smtClean="0">
                <a:latin typeface="微软雅黑" pitchFamily="34" charset="-122"/>
                <a:ea typeface="微软雅黑" pitchFamily="34" charset="-122"/>
              </a:rPr>
              <a:t>科技发展规划。</a:t>
            </a:r>
          </a:p>
        </p:txBody>
      </p:sp>
      <p:sp>
        <p:nvSpPr>
          <p:cNvPr id="45" name="TextBox 44"/>
          <p:cNvSpPr txBox="1"/>
          <p:nvPr/>
        </p:nvSpPr>
        <p:spPr>
          <a:xfrm>
            <a:off x="1214414" y="3143254"/>
            <a:ext cx="2357454" cy="830997"/>
          </a:xfrm>
          <a:prstGeom prst="rect">
            <a:avLst/>
          </a:prstGeom>
          <a:noFill/>
        </p:spPr>
        <p:txBody>
          <a:bodyPr wrap="square" rtlCol="0">
            <a:spAutoFit/>
          </a:bodyPr>
          <a:lstStyle/>
          <a:p>
            <a:r>
              <a:rPr lang="zh-CN" altLang="en-US" sz="1200" dirty="0" smtClean="0">
                <a:latin typeface="微软雅黑" pitchFamily="34" charset="-122"/>
                <a:ea typeface="微软雅黑" pitchFamily="34" charset="-122"/>
              </a:rPr>
              <a:t>专利制度以技术公开为条件，依 法给发明创造以法律保护，并以专利文献作为印证发明创造受法律保护的文件。</a:t>
            </a:r>
          </a:p>
        </p:txBody>
      </p:sp>
      <p:sp>
        <p:nvSpPr>
          <p:cNvPr id="46" name="TextBox 45"/>
          <p:cNvSpPr txBox="1"/>
          <p:nvPr/>
        </p:nvSpPr>
        <p:spPr>
          <a:xfrm>
            <a:off x="6215074" y="3143254"/>
            <a:ext cx="2500330" cy="1015663"/>
          </a:xfrm>
          <a:prstGeom prst="rect">
            <a:avLst/>
          </a:prstGeom>
          <a:noFill/>
        </p:spPr>
        <p:txBody>
          <a:bodyPr wrap="square" rtlCol="0">
            <a:spAutoFit/>
          </a:bodyPr>
          <a:lstStyle/>
          <a:p>
            <a:r>
              <a:rPr lang="zh-CN" altLang="en-US" sz="1200" dirty="0" smtClean="0">
                <a:latin typeface="微软雅黑" pitchFamily="34" charset="-122"/>
                <a:ea typeface="微软雅黑" pitchFamily="34" charset="-122"/>
              </a:rPr>
              <a:t>    各国专利局或国际性专利</a:t>
            </a:r>
            <a:endParaRPr lang="en-US" altLang="zh-CN" sz="1200" dirty="0" smtClean="0">
              <a:latin typeface="微软雅黑" pitchFamily="34" charset="-122"/>
              <a:ea typeface="微软雅黑" pitchFamily="34" charset="-122"/>
            </a:endParaRPr>
          </a:p>
          <a:p>
            <a:r>
              <a:rPr lang="en-US" altLang="zh-CN" sz="1200" dirty="0" smtClean="0">
                <a:latin typeface="微软雅黑" pitchFamily="34" charset="-122"/>
                <a:ea typeface="微软雅黑" pitchFamily="34" charset="-122"/>
              </a:rPr>
              <a:t>   </a:t>
            </a:r>
            <a:r>
              <a:rPr lang="zh-CN" altLang="en-US" sz="1200" dirty="0" smtClean="0">
                <a:latin typeface="微软雅黑" pitchFamily="34" charset="-122"/>
                <a:ea typeface="微软雅黑" pitchFamily="34" charset="-122"/>
              </a:rPr>
              <a:t>组织对发明创造授予专利</a:t>
            </a:r>
            <a:endParaRPr lang="en-US" altLang="zh-CN" sz="1200" dirty="0" smtClean="0">
              <a:latin typeface="微软雅黑" pitchFamily="34" charset="-122"/>
              <a:ea typeface="微软雅黑" pitchFamily="34" charset="-122"/>
            </a:endParaRPr>
          </a:p>
          <a:p>
            <a:r>
              <a:rPr lang="en-US" altLang="zh-CN" sz="1200" dirty="0" smtClean="0">
                <a:latin typeface="微软雅黑" pitchFamily="34" charset="-122"/>
                <a:ea typeface="微软雅黑" pitchFamily="34" charset="-122"/>
              </a:rPr>
              <a:t>  </a:t>
            </a:r>
            <a:r>
              <a:rPr lang="zh-CN" altLang="en-US" sz="1200" dirty="0" smtClean="0">
                <a:latin typeface="微软雅黑" pitchFamily="34" charset="-122"/>
                <a:ea typeface="微软雅黑" pitchFamily="34" charset="-122"/>
              </a:rPr>
              <a:t>权之前，对受理的发明专利</a:t>
            </a:r>
            <a:endParaRPr lang="en-US" altLang="zh-CN" sz="1200" dirty="0" smtClean="0">
              <a:latin typeface="微软雅黑" pitchFamily="34" charset="-122"/>
              <a:ea typeface="微软雅黑" pitchFamily="34" charset="-122"/>
            </a:endParaRPr>
          </a:p>
          <a:p>
            <a:r>
              <a:rPr lang="zh-CN" altLang="en-US" sz="1200" dirty="0" smtClean="0">
                <a:latin typeface="微软雅黑" pitchFamily="34" charset="-122"/>
                <a:ea typeface="微软雅黑" pitchFamily="34" charset="-122"/>
              </a:rPr>
              <a:t>申请必须进行专利性检索及审</a:t>
            </a:r>
            <a:endParaRPr lang="en-US" altLang="zh-CN" sz="1200" dirty="0" smtClean="0">
              <a:latin typeface="微软雅黑" pitchFamily="34" charset="-122"/>
              <a:ea typeface="微软雅黑" pitchFamily="34" charset="-122"/>
            </a:endParaRPr>
          </a:p>
          <a:p>
            <a:r>
              <a:rPr lang="zh-CN" altLang="en-US" sz="1200" dirty="0" smtClean="0">
                <a:latin typeface="微软雅黑" pitchFamily="34" charset="-122"/>
                <a:ea typeface="微软雅黑" pitchFamily="34" charset="-122"/>
              </a:rPr>
              <a:t>查。</a:t>
            </a:r>
          </a:p>
        </p:txBody>
      </p:sp>
      <p:sp>
        <p:nvSpPr>
          <p:cNvPr id="47" name="灯片编号占位符 46"/>
          <p:cNvSpPr>
            <a:spLocks noGrp="1"/>
          </p:cNvSpPr>
          <p:nvPr>
            <p:ph type="sldNum" sz="quarter" idx="12"/>
          </p:nvPr>
        </p:nvSpPr>
        <p:spPr/>
        <p:txBody>
          <a:bodyPr/>
          <a:lstStyle/>
          <a:p>
            <a:fld id="{0C913308-F349-4B6D-A68A-DD1791B4A57B}" type="slidenum">
              <a:rPr lang="zh-CN" altLang="en-US" smtClean="0"/>
              <a:pPr/>
              <a:t>20</a:t>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ppt_x"/>
                                          </p:val>
                                        </p:tav>
                                        <p:tav tm="100000">
                                          <p:val>
                                            <p:strVal val="#ppt_x"/>
                                          </p:val>
                                        </p:tav>
                                      </p:tavLst>
                                    </p:anim>
                                    <p:anim calcmode="lin" valueType="num">
                                      <p:cBhvr additive="base">
                                        <p:cTn id="8"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additive="base">
                                        <p:cTn id="13" dur="500" fill="hold"/>
                                        <p:tgtEl>
                                          <p:spTgt spid="43"/>
                                        </p:tgtEl>
                                        <p:attrNameLst>
                                          <p:attrName>ppt_x</p:attrName>
                                        </p:attrNameLst>
                                      </p:cBhvr>
                                      <p:tavLst>
                                        <p:tav tm="0">
                                          <p:val>
                                            <p:strVal val="#ppt_x"/>
                                          </p:val>
                                        </p:tav>
                                        <p:tav tm="100000">
                                          <p:val>
                                            <p:strVal val="#ppt_x"/>
                                          </p:val>
                                        </p:tav>
                                      </p:tavLst>
                                    </p:anim>
                                    <p:anim calcmode="lin" valueType="num">
                                      <p:cBhvr additive="base">
                                        <p:cTn id="14"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additive="base">
                                        <p:cTn id="19" dur="500" fill="hold"/>
                                        <p:tgtEl>
                                          <p:spTgt spid="45"/>
                                        </p:tgtEl>
                                        <p:attrNameLst>
                                          <p:attrName>ppt_x</p:attrName>
                                        </p:attrNameLst>
                                      </p:cBhvr>
                                      <p:tavLst>
                                        <p:tav tm="0">
                                          <p:val>
                                            <p:strVal val="#ppt_x"/>
                                          </p:val>
                                        </p:tav>
                                        <p:tav tm="100000">
                                          <p:val>
                                            <p:strVal val="#ppt_x"/>
                                          </p:val>
                                        </p:tav>
                                      </p:tavLst>
                                    </p:anim>
                                    <p:anim calcmode="lin" valueType="num">
                                      <p:cBhvr additive="base">
                                        <p:cTn id="20"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cBhvr additive="base">
                                        <p:cTn id="25" dur="500" fill="hold"/>
                                        <p:tgtEl>
                                          <p:spTgt spid="46"/>
                                        </p:tgtEl>
                                        <p:attrNameLst>
                                          <p:attrName>ppt_x</p:attrName>
                                        </p:attrNameLst>
                                      </p:cBhvr>
                                      <p:tavLst>
                                        <p:tav tm="0">
                                          <p:val>
                                            <p:strVal val="#ppt_x"/>
                                          </p:val>
                                        </p:tav>
                                        <p:tav tm="100000">
                                          <p:val>
                                            <p:strVal val="#ppt_x"/>
                                          </p:val>
                                        </p:tav>
                                      </p:tavLst>
                                    </p:anim>
                                    <p:anim calcmode="lin" valueType="num">
                                      <p:cBhvr additive="base">
                                        <p:cTn id="26"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5" grpId="0"/>
      <p:bldP spid="4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a:grpSpLocks/>
          </p:cNvGrpSpPr>
          <p:nvPr/>
        </p:nvGrpSpPr>
        <p:grpSpPr bwMode="auto">
          <a:xfrm>
            <a:off x="357158" y="1071552"/>
            <a:ext cx="5265834" cy="3643294"/>
            <a:chOff x="91" y="1136"/>
            <a:chExt cx="2052" cy="2485"/>
          </a:xfrm>
        </p:grpSpPr>
        <p:grpSp>
          <p:nvGrpSpPr>
            <p:cNvPr id="10" name="Group 17"/>
            <p:cNvGrpSpPr>
              <a:grpSpLocks/>
            </p:cNvGrpSpPr>
            <p:nvPr/>
          </p:nvGrpSpPr>
          <p:grpSpPr bwMode="auto">
            <a:xfrm>
              <a:off x="1120" y="1136"/>
              <a:ext cx="1023" cy="242"/>
              <a:chOff x="3855" y="1782"/>
              <a:chExt cx="1408" cy="236"/>
            </a:xfrm>
          </p:grpSpPr>
          <p:sp>
            <p:nvSpPr>
              <p:cNvPr id="35" name="AutoShape 18"/>
              <p:cNvSpPr>
                <a:spLocks noChangeArrowheads="1"/>
              </p:cNvSpPr>
              <p:nvPr/>
            </p:nvSpPr>
            <p:spPr bwMode="gray">
              <a:xfrm>
                <a:off x="3855" y="1782"/>
                <a:ext cx="1408" cy="236"/>
              </a:xfrm>
              <a:prstGeom prst="roundRect">
                <a:avLst>
                  <a:gd name="adj" fmla="val 16667"/>
                </a:avLst>
              </a:prstGeom>
              <a:solidFill>
                <a:srgbClr val="DDDDDD"/>
              </a:solidFill>
              <a:ln w="12700" algn="ctr">
                <a:solidFill>
                  <a:srgbClr val="808080"/>
                </a:solidFill>
                <a:round/>
                <a:headEnd/>
                <a:tailEnd/>
              </a:ln>
            </p:spPr>
            <p:txBody>
              <a:bodyPr wrap="none" anchor="ctr"/>
              <a:lstStyle/>
              <a:p>
                <a:pPr eaLnBrk="1" hangingPunct="1"/>
                <a:endParaRPr lang="zh-CN" altLang="en-US"/>
              </a:p>
            </p:txBody>
          </p:sp>
          <p:sp>
            <p:nvSpPr>
              <p:cNvPr id="36" name="AutoShape 19"/>
              <p:cNvSpPr>
                <a:spLocks noChangeArrowheads="1"/>
              </p:cNvSpPr>
              <p:nvPr/>
            </p:nvSpPr>
            <p:spPr bwMode="gray">
              <a:xfrm>
                <a:off x="3933" y="1830"/>
                <a:ext cx="1274" cy="143"/>
              </a:xfrm>
              <a:prstGeom prst="roundRect">
                <a:avLst>
                  <a:gd name="adj" fmla="val 28356"/>
                </a:avLst>
              </a:prstGeom>
              <a:gradFill rotWithShape="1">
                <a:gsLst>
                  <a:gs pos="0">
                    <a:srgbClr val="FFFFFF">
                      <a:alpha val="70000"/>
                    </a:srgbClr>
                  </a:gs>
                  <a:gs pos="100000">
                    <a:srgbClr val="DDDDDD">
                      <a:alpha val="70000"/>
                    </a:srgbClr>
                  </a:gs>
                </a:gsLst>
                <a:lin ang="5400000" scaled="1"/>
              </a:gradFill>
              <a:ln w="9525" algn="ctr">
                <a:noFill/>
                <a:round/>
                <a:headEnd/>
                <a:tailEnd/>
              </a:ln>
            </p:spPr>
            <p:txBody>
              <a:bodyPr wrap="none" anchor="ctr"/>
              <a:lstStyle/>
              <a:p>
                <a:pPr eaLnBrk="1" hangingPunct="1"/>
                <a:endParaRPr lang="zh-CN" altLang="en-US"/>
              </a:p>
            </p:txBody>
          </p:sp>
        </p:grpSp>
        <p:sp>
          <p:nvSpPr>
            <p:cNvPr id="12" name="Rectangle 23"/>
            <p:cNvSpPr>
              <a:spLocks noChangeArrowheads="1"/>
            </p:cNvSpPr>
            <p:nvPr/>
          </p:nvSpPr>
          <p:spPr bwMode="gray">
            <a:xfrm>
              <a:off x="91" y="2500"/>
              <a:ext cx="557" cy="1121"/>
            </a:xfrm>
            <a:prstGeom prst="rect">
              <a:avLst/>
            </a:prstGeom>
            <a:gradFill rotWithShape="1">
              <a:gsLst>
                <a:gs pos="0">
                  <a:schemeClr val="folHlink"/>
                </a:gs>
                <a:gs pos="100000">
                  <a:schemeClr val="folHlink">
                    <a:gamma/>
                    <a:shade val="72549"/>
                    <a:invGamma/>
                  </a:schemeClr>
                </a:gs>
              </a:gsLst>
              <a:lin ang="5400000" scaled="1"/>
            </a:gradFill>
            <a:ln w="9525" algn="ctr">
              <a:solidFill>
                <a:srgbClr val="FFFFFF"/>
              </a:solidFill>
              <a:miter lim="800000"/>
              <a:headEnd/>
              <a:tailEnd/>
            </a:ln>
            <a:effectLst>
              <a:outerShdw sy="50000" kx="-2453608" rotWithShape="0">
                <a:schemeClr val="bg2">
                  <a:alpha val="50000"/>
                </a:schemeClr>
              </a:outerShdw>
            </a:effectLst>
          </p:spPr>
          <p:txBody>
            <a:bodyPr wrap="none" anchor="ctr"/>
            <a:lstStyle/>
            <a:p>
              <a:pPr eaLnBrk="1" hangingPunct="1">
                <a:defRPr/>
              </a:pPr>
              <a:endParaRPr lang="zh-CN" altLang="en-US">
                <a:ea typeface="宋体" panose="02010600030101010101" pitchFamily="2" charset="-122"/>
              </a:endParaRPr>
            </a:p>
          </p:txBody>
        </p:sp>
        <p:sp>
          <p:nvSpPr>
            <p:cNvPr id="13" name="Rectangle 24"/>
            <p:cNvSpPr>
              <a:spLocks noChangeArrowheads="1"/>
            </p:cNvSpPr>
            <p:nvPr/>
          </p:nvSpPr>
          <p:spPr bwMode="gray">
            <a:xfrm>
              <a:off x="676" y="2500"/>
              <a:ext cx="529" cy="1121"/>
            </a:xfrm>
            <a:prstGeom prst="rect">
              <a:avLst/>
            </a:prstGeom>
            <a:gradFill rotWithShape="1">
              <a:gsLst>
                <a:gs pos="0">
                  <a:schemeClr val="folHlink"/>
                </a:gs>
                <a:gs pos="100000">
                  <a:schemeClr val="folHlink">
                    <a:gamma/>
                    <a:shade val="72549"/>
                    <a:invGamma/>
                  </a:schemeClr>
                </a:gs>
              </a:gsLst>
              <a:lin ang="5400000" scaled="1"/>
            </a:gradFill>
            <a:ln w="9525" algn="ctr">
              <a:solidFill>
                <a:srgbClr val="FFFFFF"/>
              </a:solidFill>
              <a:miter lim="800000"/>
              <a:headEnd/>
              <a:tailEnd/>
            </a:ln>
            <a:effectLst>
              <a:outerShdw sy="50000" kx="-2453608" rotWithShape="0">
                <a:schemeClr val="bg2">
                  <a:alpha val="50000"/>
                </a:schemeClr>
              </a:outerShdw>
            </a:effectLst>
          </p:spPr>
          <p:txBody>
            <a:bodyPr wrap="none" anchor="ctr"/>
            <a:lstStyle/>
            <a:p>
              <a:pPr eaLnBrk="1" hangingPunct="1">
                <a:defRPr/>
              </a:pPr>
              <a:endParaRPr lang="zh-CN" altLang="en-US">
                <a:ea typeface="宋体" panose="02010600030101010101" pitchFamily="2" charset="-122"/>
              </a:endParaRPr>
            </a:p>
          </p:txBody>
        </p:sp>
        <p:sp>
          <p:nvSpPr>
            <p:cNvPr id="30" name="Text Box 41"/>
            <p:cNvSpPr txBox="1">
              <a:spLocks noChangeArrowheads="1"/>
            </p:cNvSpPr>
            <p:nvPr/>
          </p:nvSpPr>
          <p:spPr bwMode="black">
            <a:xfrm>
              <a:off x="1149" y="1136"/>
              <a:ext cx="920" cy="231"/>
            </a:xfrm>
            <a:prstGeom prst="rect">
              <a:avLst/>
            </a:prstGeom>
            <a:noFill/>
            <a:ln w="9525" algn="ctr">
              <a:noFill/>
              <a:miter lim="800000"/>
              <a:headEnd/>
              <a:tailEnd/>
            </a:ln>
          </p:spPr>
          <p:txBody>
            <a:bodyPr>
              <a:spAutoFit/>
            </a:bodyPr>
            <a:lstStyle/>
            <a:p>
              <a:pPr algn="ctr" eaLnBrk="1" hangingPunct="1">
                <a:spcBef>
                  <a:spcPct val="50000"/>
                </a:spcBef>
              </a:pPr>
              <a:r>
                <a:rPr lang="zh-CN" altLang="en-US" sz="1600" b="1" dirty="0" smtClean="0">
                  <a:solidFill>
                    <a:schemeClr val="tx2">
                      <a:lumMod val="50000"/>
                    </a:schemeClr>
                  </a:solidFill>
                  <a:latin typeface="Calibri" pitchFamily="34" charset="0"/>
                </a:rPr>
                <a:t>技术方面</a:t>
              </a:r>
              <a:endParaRPr lang="zh-CN" altLang="en-US" sz="1600" b="1" dirty="0">
                <a:solidFill>
                  <a:schemeClr val="tx2">
                    <a:lumMod val="50000"/>
                  </a:schemeClr>
                </a:solidFill>
                <a:latin typeface="Calibri" pitchFamily="34" charset="0"/>
              </a:endParaRPr>
            </a:p>
          </p:txBody>
        </p:sp>
      </p:grpSp>
      <p:grpSp>
        <p:nvGrpSpPr>
          <p:cNvPr id="70" name="组合 69"/>
          <p:cNvGrpSpPr/>
          <p:nvPr/>
        </p:nvGrpSpPr>
        <p:grpSpPr>
          <a:xfrm>
            <a:off x="65780" y="298997"/>
            <a:ext cx="3203838" cy="787588"/>
            <a:chOff x="65780" y="298997"/>
            <a:chExt cx="3203838" cy="787588"/>
          </a:xfrm>
        </p:grpSpPr>
        <p:sp>
          <p:nvSpPr>
            <p:cNvPr id="71" name="TextBox 2"/>
            <p:cNvSpPr txBox="1"/>
            <p:nvPr/>
          </p:nvSpPr>
          <p:spPr>
            <a:xfrm>
              <a:off x="340834" y="298997"/>
              <a:ext cx="2159464" cy="369332"/>
            </a:xfrm>
            <a:prstGeom prst="rect">
              <a:avLst/>
            </a:prstGeom>
            <a:noFill/>
          </p:spPr>
          <p:txBody>
            <a:bodyPr wrap="square" rtlCol="0">
              <a:spAutoFit/>
            </a:bodyPr>
            <a:lstStyle/>
            <a:p>
              <a:r>
                <a:rPr lang="zh-CN" altLang="en-US" b="1" dirty="0" smtClean="0">
                  <a:solidFill>
                    <a:schemeClr val="tx2">
                      <a:lumMod val="50000"/>
                    </a:schemeClr>
                  </a:solidFill>
                  <a:latin typeface="微软雅黑" pitchFamily="34" charset="-122"/>
                  <a:ea typeface="微软雅黑" pitchFamily="34" charset="-122"/>
                </a:rPr>
                <a:t>专利信息浅说</a:t>
              </a:r>
              <a:endParaRPr lang="zh-CN" altLang="en-US" b="1" dirty="0">
                <a:solidFill>
                  <a:schemeClr val="tx2">
                    <a:lumMod val="50000"/>
                  </a:schemeClr>
                </a:solidFill>
                <a:latin typeface="微软雅黑" pitchFamily="34" charset="-122"/>
                <a:ea typeface="微软雅黑" pitchFamily="34" charset="-122"/>
              </a:endParaRPr>
            </a:p>
          </p:txBody>
        </p:sp>
        <p:sp>
          <p:nvSpPr>
            <p:cNvPr id="72" name="TextBox 3"/>
            <p:cNvSpPr txBox="1"/>
            <p:nvPr/>
          </p:nvSpPr>
          <p:spPr>
            <a:xfrm>
              <a:off x="714348" y="571486"/>
              <a:ext cx="2555270" cy="338554"/>
            </a:xfrm>
            <a:prstGeom prst="rect">
              <a:avLst/>
            </a:prstGeom>
            <a:noFill/>
          </p:spPr>
          <p:txBody>
            <a:bodyPr wrap="square" rtlCol="0">
              <a:spAutoFit/>
            </a:bodyPr>
            <a:lstStyle/>
            <a:p>
              <a:r>
                <a:rPr lang="zh-CN" altLang="en-US" sz="1600" b="1" dirty="0" smtClean="0">
                  <a:solidFill>
                    <a:schemeClr val="tx2">
                      <a:lumMod val="75000"/>
                    </a:schemeClr>
                  </a:solidFill>
                  <a:latin typeface="微软雅黑" pitchFamily="34" charset="-122"/>
                  <a:ea typeface="微软雅黑" pitchFamily="34" charset="-122"/>
                </a:rPr>
                <a:t>专利信息的作用</a:t>
              </a:r>
              <a:endParaRPr lang="zh-CN" altLang="en-US" sz="1600" b="1" dirty="0">
                <a:solidFill>
                  <a:schemeClr val="tx2">
                    <a:lumMod val="75000"/>
                  </a:schemeClr>
                </a:solidFill>
                <a:latin typeface="微软雅黑" pitchFamily="34" charset="-122"/>
                <a:ea typeface="微软雅黑" pitchFamily="34" charset="-122"/>
              </a:endParaRPr>
            </a:p>
          </p:txBody>
        </p:sp>
        <p:grpSp>
          <p:nvGrpSpPr>
            <p:cNvPr id="73" name="组合 19"/>
            <p:cNvGrpSpPr/>
            <p:nvPr/>
          </p:nvGrpSpPr>
          <p:grpSpPr>
            <a:xfrm>
              <a:off x="431540" y="974072"/>
              <a:ext cx="1265453" cy="112513"/>
              <a:chOff x="268709" y="861560"/>
              <a:chExt cx="1265453" cy="112513"/>
            </a:xfrm>
          </p:grpSpPr>
          <p:sp>
            <p:nvSpPr>
              <p:cNvPr id="76" name="椭圆 75"/>
              <p:cNvSpPr/>
              <p:nvPr/>
            </p:nvSpPr>
            <p:spPr>
              <a:xfrm>
                <a:off x="268709" y="861560"/>
                <a:ext cx="112512" cy="11251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p:cNvSpPr/>
              <p:nvPr/>
            </p:nvSpPr>
            <p:spPr>
              <a:xfrm>
                <a:off x="499297" y="861560"/>
                <a:ext cx="112512" cy="112512"/>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椭圆 77"/>
              <p:cNvSpPr/>
              <p:nvPr/>
            </p:nvSpPr>
            <p:spPr>
              <a:xfrm>
                <a:off x="729885" y="861560"/>
                <a:ext cx="112512" cy="112512"/>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a:off x="960473"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椭圆 79"/>
              <p:cNvSpPr/>
              <p:nvPr/>
            </p:nvSpPr>
            <p:spPr>
              <a:xfrm>
                <a:off x="1191061"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a:off x="1421650" y="861561"/>
                <a:ext cx="112512" cy="112512"/>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4" name="直角三角形 73"/>
            <p:cNvSpPr/>
            <p:nvPr/>
          </p:nvSpPr>
          <p:spPr>
            <a:xfrm flipH="1">
              <a:off x="65780" y="331708"/>
              <a:ext cx="292532" cy="292532"/>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直角三角形 74"/>
            <p:cNvSpPr/>
            <p:nvPr/>
          </p:nvSpPr>
          <p:spPr>
            <a:xfrm>
              <a:off x="2214546" y="571486"/>
              <a:ext cx="292532" cy="29253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3" name="椭圆 82"/>
          <p:cNvSpPr/>
          <p:nvPr/>
        </p:nvSpPr>
        <p:spPr>
          <a:xfrm>
            <a:off x="2357422" y="1785932"/>
            <a:ext cx="1214446" cy="928694"/>
          </a:xfrm>
          <a:prstGeom prst="ellipse">
            <a:avLst/>
          </a:prstGeom>
          <a:gradFill>
            <a:gsLst>
              <a:gs pos="0">
                <a:schemeClr val="accent5">
                  <a:lumMod val="60000"/>
                  <a:lumOff val="40000"/>
                </a:schemeClr>
              </a:gs>
              <a:gs pos="53000">
                <a:srgbClr val="D4DEFF"/>
              </a:gs>
              <a:gs pos="83000">
                <a:srgbClr val="D4DEFF"/>
              </a:gs>
              <a:gs pos="100000">
                <a:srgbClr val="96AB94"/>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200" b="1" dirty="0" smtClean="0">
                <a:solidFill>
                  <a:schemeClr val="tx2">
                    <a:lumMod val="50000"/>
                  </a:schemeClr>
                </a:solidFill>
              </a:rPr>
              <a:t>促进科研开发及技术创新</a:t>
            </a:r>
            <a:endParaRPr lang="zh-CN" altLang="en-US" sz="1200" b="1" dirty="0">
              <a:solidFill>
                <a:schemeClr val="tx2">
                  <a:lumMod val="50000"/>
                </a:schemeClr>
              </a:solidFill>
            </a:endParaRPr>
          </a:p>
        </p:txBody>
      </p:sp>
      <p:sp>
        <p:nvSpPr>
          <p:cNvPr id="84" name="椭圆 83"/>
          <p:cNvSpPr/>
          <p:nvPr/>
        </p:nvSpPr>
        <p:spPr>
          <a:xfrm>
            <a:off x="5572132" y="1785932"/>
            <a:ext cx="1214446" cy="928694"/>
          </a:xfrm>
          <a:prstGeom prst="ellipse">
            <a:avLst/>
          </a:prstGeom>
          <a:gradFill>
            <a:gsLst>
              <a:gs pos="0">
                <a:schemeClr val="accent5">
                  <a:lumMod val="60000"/>
                  <a:lumOff val="40000"/>
                </a:schemeClr>
              </a:gs>
              <a:gs pos="53000">
                <a:srgbClr val="D4DEFF"/>
              </a:gs>
              <a:gs pos="83000">
                <a:srgbClr val="D4DEFF"/>
              </a:gs>
              <a:gs pos="100000">
                <a:srgbClr val="96AB94"/>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chemeClr val="tx2">
                    <a:lumMod val="50000"/>
                  </a:schemeClr>
                </a:solidFill>
              </a:rPr>
              <a:t>进行技术预测</a:t>
            </a:r>
            <a:endParaRPr lang="zh-CN" altLang="en-US" sz="1200" b="1" dirty="0">
              <a:solidFill>
                <a:schemeClr val="tx2">
                  <a:lumMod val="50000"/>
                </a:schemeClr>
              </a:solidFill>
            </a:endParaRPr>
          </a:p>
        </p:txBody>
      </p:sp>
      <p:cxnSp>
        <p:nvCxnSpPr>
          <p:cNvPr id="86" name="直接连接符 85"/>
          <p:cNvCxnSpPr>
            <a:endCxn id="83" idx="0"/>
          </p:cNvCxnSpPr>
          <p:nvPr/>
        </p:nvCxnSpPr>
        <p:spPr>
          <a:xfrm rot="10800000" flipV="1">
            <a:off x="2964646" y="1428742"/>
            <a:ext cx="1107289" cy="357190"/>
          </a:xfrm>
          <a:prstGeom prst="line">
            <a:avLst/>
          </a:prstGeom>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a:off x="5000630" y="1428744"/>
            <a:ext cx="1250161" cy="357187"/>
          </a:xfrm>
          <a:prstGeom prst="line">
            <a:avLst/>
          </a:prstGeom>
        </p:spPr>
        <p:style>
          <a:lnRef idx="1">
            <a:schemeClr val="accent1"/>
          </a:lnRef>
          <a:fillRef idx="0">
            <a:schemeClr val="accent1"/>
          </a:fillRef>
          <a:effectRef idx="0">
            <a:schemeClr val="accent1"/>
          </a:effectRef>
          <a:fontRef idx="minor">
            <a:schemeClr val="tx1"/>
          </a:fontRef>
        </p:style>
      </p:cxnSp>
      <p:cxnSp>
        <p:nvCxnSpPr>
          <p:cNvPr id="92" name="直接连接符 91"/>
          <p:cNvCxnSpPr>
            <a:stCxn id="83" idx="3"/>
          </p:cNvCxnSpPr>
          <p:nvPr/>
        </p:nvCxnSpPr>
        <p:spPr>
          <a:xfrm rot="5400000">
            <a:off x="1699685" y="2236227"/>
            <a:ext cx="493194" cy="1177984"/>
          </a:xfrm>
          <a:prstGeom prst="line">
            <a:avLst/>
          </a:prstGeom>
        </p:spPr>
        <p:style>
          <a:lnRef idx="1">
            <a:schemeClr val="accent1"/>
          </a:lnRef>
          <a:fillRef idx="0">
            <a:schemeClr val="accent1"/>
          </a:fillRef>
          <a:effectRef idx="0">
            <a:schemeClr val="accent1"/>
          </a:effectRef>
          <a:fontRef idx="minor">
            <a:schemeClr val="tx1"/>
          </a:fontRef>
        </p:style>
      </p:cxnSp>
      <p:cxnSp>
        <p:nvCxnSpPr>
          <p:cNvPr id="94" name="直接连接符 93"/>
          <p:cNvCxnSpPr>
            <a:stCxn id="83" idx="4"/>
          </p:cNvCxnSpPr>
          <p:nvPr/>
        </p:nvCxnSpPr>
        <p:spPr>
          <a:xfrm rot="5400000">
            <a:off x="2661033" y="2768206"/>
            <a:ext cx="357192" cy="250033"/>
          </a:xfrm>
          <a:prstGeom prst="line">
            <a:avLst/>
          </a:prstGeom>
        </p:spPr>
        <p:style>
          <a:lnRef idx="1">
            <a:schemeClr val="accent1"/>
          </a:lnRef>
          <a:fillRef idx="0">
            <a:schemeClr val="accent1"/>
          </a:fillRef>
          <a:effectRef idx="0">
            <a:schemeClr val="accent1"/>
          </a:effectRef>
          <a:fontRef idx="minor">
            <a:schemeClr val="tx1"/>
          </a:fontRef>
        </p:style>
      </p:cxnSp>
      <p:cxnSp>
        <p:nvCxnSpPr>
          <p:cNvPr id="99" name="直接连接符 98"/>
          <p:cNvCxnSpPr>
            <a:endCxn id="117" idx="0"/>
          </p:cNvCxnSpPr>
          <p:nvPr/>
        </p:nvCxnSpPr>
        <p:spPr>
          <a:xfrm rot="5400000">
            <a:off x="5518556" y="2732483"/>
            <a:ext cx="357190" cy="321476"/>
          </a:xfrm>
          <a:prstGeom prst="line">
            <a:avLst/>
          </a:prstGeom>
        </p:spPr>
        <p:style>
          <a:lnRef idx="1">
            <a:schemeClr val="accent1"/>
          </a:lnRef>
          <a:fillRef idx="0">
            <a:schemeClr val="accent1"/>
          </a:fillRef>
          <a:effectRef idx="0">
            <a:schemeClr val="accent1"/>
          </a:effectRef>
          <a:fontRef idx="minor">
            <a:schemeClr val="tx1"/>
          </a:fontRef>
        </p:style>
      </p:cxnSp>
      <p:sp>
        <p:nvSpPr>
          <p:cNvPr id="100" name="Rectangle 24"/>
          <p:cNvSpPr>
            <a:spLocks noChangeArrowheads="1"/>
          </p:cNvSpPr>
          <p:nvPr/>
        </p:nvSpPr>
        <p:spPr bwMode="gray">
          <a:xfrm>
            <a:off x="3286116" y="3071816"/>
            <a:ext cx="1357322" cy="1643074"/>
          </a:xfrm>
          <a:prstGeom prst="rect">
            <a:avLst/>
          </a:prstGeom>
          <a:gradFill rotWithShape="1">
            <a:gsLst>
              <a:gs pos="0">
                <a:schemeClr val="folHlink"/>
              </a:gs>
              <a:gs pos="100000">
                <a:schemeClr val="folHlink">
                  <a:gamma/>
                  <a:shade val="72549"/>
                  <a:invGamma/>
                </a:schemeClr>
              </a:gs>
            </a:gsLst>
            <a:lin ang="5400000" scaled="1"/>
          </a:gradFill>
          <a:ln w="9525" algn="ctr">
            <a:solidFill>
              <a:srgbClr val="FFFFFF"/>
            </a:solidFill>
            <a:miter lim="800000"/>
            <a:headEnd/>
            <a:tailEnd/>
          </a:ln>
          <a:effectLst>
            <a:outerShdw sy="50000" kx="-2453608" rotWithShape="0">
              <a:schemeClr val="bg2">
                <a:alpha val="50000"/>
              </a:schemeClr>
            </a:outerShdw>
          </a:effectLst>
        </p:spPr>
        <p:txBody>
          <a:bodyPr wrap="none" anchor="ctr"/>
          <a:lstStyle/>
          <a:p>
            <a:pPr eaLnBrk="1" hangingPunct="1">
              <a:defRPr/>
            </a:pPr>
            <a:endParaRPr lang="zh-CN" altLang="en-US" dirty="0">
              <a:ea typeface="宋体" panose="02010600030101010101" pitchFamily="2" charset="-122"/>
            </a:endParaRPr>
          </a:p>
        </p:txBody>
      </p:sp>
      <p:sp>
        <p:nvSpPr>
          <p:cNvPr id="108" name="文本框 1">
            <a:hlinkClick r:id="rId2" action="ppaction://hlinksldjump"/>
          </p:cNvPr>
          <p:cNvSpPr txBox="1"/>
          <p:nvPr/>
        </p:nvSpPr>
        <p:spPr>
          <a:xfrm>
            <a:off x="3786182" y="142858"/>
            <a:ext cx="3214710" cy="523220"/>
          </a:xfrm>
          <a:prstGeom prst="rect">
            <a:avLst/>
          </a:prstGeom>
          <a:noFill/>
        </p:spPr>
        <p:txBody>
          <a:bodyPr wrap="square" rtlCol="0">
            <a:spAutoFit/>
          </a:bodyPr>
          <a:lstStyle/>
          <a:p>
            <a:pPr algn="ctr"/>
            <a:r>
              <a:rPr lang="zh-CN" altLang="en-US" sz="2800" b="1" dirty="0" smtClean="0">
                <a:latin typeface="+mj-ea"/>
                <a:ea typeface="+mj-ea"/>
              </a:rPr>
              <a:t>宏观作用</a:t>
            </a:r>
          </a:p>
        </p:txBody>
      </p:sp>
      <p:sp>
        <p:nvSpPr>
          <p:cNvPr id="110" name="TextBox 109"/>
          <p:cNvSpPr txBox="1"/>
          <p:nvPr/>
        </p:nvSpPr>
        <p:spPr>
          <a:xfrm>
            <a:off x="357158" y="3071816"/>
            <a:ext cx="1428760" cy="1477328"/>
          </a:xfrm>
          <a:prstGeom prst="rect">
            <a:avLst/>
          </a:prstGeom>
          <a:noFill/>
        </p:spPr>
        <p:txBody>
          <a:bodyPr wrap="square" rtlCol="0">
            <a:spAutoFit/>
          </a:bodyPr>
          <a:lstStyle/>
          <a:p>
            <a:r>
              <a:rPr lang="en-US" altLang="zh-CN" sz="1000" dirty="0" smtClean="0">
                <a:latin typeface="微软雅黑" pitchFamily="34" charset="-122"/>
                <a:ea typeface="微软雅黑" pitchFamily="34" charset="-122"/>
              </a:rPr>
              <a:t>1.</a:t>
            </a:r>
            <a:r>
              <a:rPr lang="zh-CN" altLang="en-US" sz="1000" dirty="0" smtClean="0">
                <a:latin typeface="微软雅黑" pitchFamily="34" charset="-122"/>
                <a:ea typeface="微软雅黑" pitchFamily="34" charset="-122"/>
              </a:rPr>
              <a:t>科研选题、立项时，检索有关技术领域的专利信息，可全面了解特定技术领域的现有技术水平，确定正确的研究方向，提高研究的起点，避免重复劳动和投入，节省时间和科研经费。</a:t>
            </a:r>
          </a:p>
        </p:txBody>
      </p:sp>
      <p:sp>
        <p:nvSpPr>
          <p:cNvPr id="117" name="Rectangle 24"/>
          <p:cNvSpPr>
            <a:spLocks noChangeArrowheads="1"/>
          </p:cNvSpPr>
          <p:nvPr/>
        </p:nvSpPr>
        <p:spPr bwMode="gray">
          <a:xfrm>
            <a:off x="4786314" y="3071816"/>
            <a:ext cx="1500198" cy="1643074"/>
          </a:xfrm>
          <a:prstGeom prst="rect">
            <a:avLst/>
          </a:prstGeom>
          <a:gradFill rotWithShape="1">
            <a:gsLst>
              <a:gs pos="0">
                <a:schemeClr val="folHlink"/>
              </a:gs>
              <a:gs pos="100000">
                <a:schemeClr val="folHlink">
                  <a:gamma/>
                  <a:shade val="72549"/>
                  <a:invGamma/>
                </a:schemeClr>
              </a:gs>
            </a:gsLst>
            <a:lin ang="5400000" scaled="1"/>
          </a:gradFill>
          <a:ln w="9525" algn="ctr">
            <a:solidFill>
              <a:srgbClr val="FFFFFF"/>
            </a:solidFill>
            <a:miter lim="800000"/>
            <a:headEnd/>
            <a:tailEnd/>
          </a:ln>
          <a:effectLst>
            <a:outerShdw sy="50000" kx="-2453608" rotWithShape="0">
              <a:schemeClr val="bg2">
                <a:alpha val="50000"/>
              </a:schemeClr>
            </a:outerShdw>
          </a:effectLst>
        </p:spPr>
        <p:txBody>
          <a:bodyPr wrap="none" anchor="ctr"/>
          <a:lstStyle/>
          <a:p>
            <a:pPr eaLnBrk="1" hangingPunct="1">
              <a:defRPr/>
            </a:pPr>
            <a:endParaRPr lang="zh-CN" altLang="en-US">
              <a:ea typeface="宋体" panose="02010600030101010101" pitchFamily="2" charset="-122"/>
            </a:endParaRPr>
          </a:p>
        </p:txBody>
      </p:sp>
      <p:cxnSp>
        <p:nvCxnSpPr>
          <p:cNvPr id="119" name="直接连接符 118"/>
          <p:cNvCxnSpPr>
            <a:stCxn id="83" idx="5"/>
          </p:cNvCxnSpPr>
          <p:nvPr/>
        </p:nvCxnSpPr>
        <p:spPr>
          <a:xfrm rot="16200000" flipH="1">
            <a:off x="3343502" y="2629136"/>
            <a:ext cx="493194" cy="392166"/>
          </a:xfrm>
          <a:prstGeom prst="line">
            <a:avLst/>
          </a:prstGeom>
        </p:spPr>
        <p:style>
          <a:lnRef idx="1">
            <a:schemeClr val="accent1"/>
          </a:lnRef>
          <a:fillRef idx="0">
            <a:schemeClr val="accent1"/>
          </a:fillRef>
          <a:effectRef idx="0">
            <a:schemeClr val="accent1"/>
          </a:effectRef>
          <a:fontRef idx="minor">
            <a:schemeClr val="tx1"/>
          </a:fontRef>
        </p:style>
      </p:cxnSp>
      <p:sp>
        <p:nvSpPr>
          <p:cNvPr id="121" name="Rectangle 24"/>
          <p:cNvSpPr>
            <a:spLocks noChangeArrowheads="1"/>
          </p:cNvSpPr>
          <p:nvPr/>
        </p:nvSpPr>
        <p:spPr bwMode="gray">
          <a:xfrm>
            <a:off x="6357950" y="3071816"/>
            <a:ext cx="1357322" cy="1643074"/>
          </a:xfrm>
          <a:prstGeom prst="rect">
            <a:avLst/>
          </a:prstGeom>
          <a:gradFill rotWithShape="1">
            <a:gsLst>
              <a:gs pos="0">
                <a:schemeClr val="folHlink"/>
              </a:gs>
              <a:gs pos="100000">
                <a:schemeClr val="folHlink">
                  <a:gamma/>
                  <a:shade val="72549"/>
                  <a:invGamma/>
                </a:schemeClr>
              </a:gs>
            </a:gsLst>
            <a:lin ang="5400000" scaled="1"/>
          </a:gradFill>
          <a:ln w="9525" algn="ctr">
            <a:solidFill>
              <a:srgbClr val="FFFFFF"/>
            </a:solidFill>
            <a:miter lim="800000"/>
            <a:headEnd/>
            <a:tailEnd/>
          </a:ln>
          <a:effectLst>
            <a:outerShdw sy="50000" kx="-2453608" rotWithShape="0">
              <a:schemeClr val="bg2">
                <a:alpha val="50000"/>
              </a:schemeClr>
            </a:outerShdw>
          </a:effectLst>
        </p:spPr>
        <p:txBody>
          <a:bodyPr wrap="none" anchor="ctr"/>
          <a:lstStyle/>
          <a:p>
            <a:pPr eaLnBrk="1" hangingPunct="1">
              <a:defRPr/>
            </a:pPr>
            <a:endParaRPr lang="zh-CN" altLang="en-US">
              <a:ea typeface="宋体" panose="02010600030101010101" pitchFamily="2" charset="-122"/>
            </a:endParaRPr>
          </a:p>
        </p:txBody>
      </p:sp>
      <p:cxnSp>
        <p:nvCxnSpPr>
          <p:cNvPr id="131" name="直接连接符 130"/>
          <p:cNvCxnSpPr/>
          <p:nvPr/>
        </p:nvCxnSpPr>
        <p:spPr>
          <a:xfrm>
            <a:off x="6500826" y="2714626"/>
            <a:ext cx="428628" cy="357190"/>
          </a:xfrm>
          <a:prstGeom prst="line">
            <a:avLst/>
          </a:prstGeom>
        </p:spPr>
        <p:style>
          <a:lnRef idx="1">
            <a:schemeClr val="accent1"/>
          </a:lnRef>
          <a:fillRef idx="0">
            <a:schemeClr val="accent1"/>
          </a:fillRef>
          <a:effectRef idx="0">
            <a:schemeClr val="accent1"/>
          </a:effectRef>
          <a:fontRef idx="minor">
            <a:schemeClr val="tx1"/>
          </a:fontRef>
        </p:style>
      </p:cxnSp>
      <p:sp>
        <p:nvSpPr>
          <p:cNvPr id="132" name="TextBox 131"/>
          <p:cNvSpPr txBox="1"/>
          <p:nvPr/>
        </p:nvSpPr>
        <p:spPr>
          <a:xfrm>
            <a:off x="1857356" y="3071816"/>
            <a:ext cx="1357322" cy="1015663"/>
          </a:xfrm>
          <a:prstGeom prst="rect">
            <a:avLst/>
          </a:prstGeom>
          <a:noFill/>
        </p:spPr>
        <p:txBody>
          <a:bodyPr wrap="square" rtlCol="0">
            <a:spAutoFit/>
          </a:bodyPr>
          <a:lstStyle/>
          <a:p>
            <a:r>
              <a:rPr lang="en-US" altLang="zh-CN" sz="1000" dirty="0" smtClean="0">
                <a:latin typeface="微软雅黑" pitchFamily="34" charset="-122"/>
                <a:ea typeface="微软雅黑" pitchFamily="34" charset="-122"/>
              </a:rPr>
              <a:t>2.</a:t>
            </a:r>
            <a:r>
              <a:rPr lang="zh-CN" altLang="en-US" sz="1000" dirty="0" smtClean="0">
                <a:latin typeface="微软雅黑" pitchFamily="34" charset="-122"/>
                <a:ea typeface="微软雅黑" pitchFamily="34" charset="-122"/>
              </a:rPr>
              <a:t>科研活动进行中，利用专利信息，了解已取得的成果及各种解决方案，有助于科研人员开拓思路，启发创造性的思维。</a:t>
            </a:r>
          </a:p>
        </p:txBody>
      </p:sp>
      <p:sp>
        <p:nvSpPr>
          <p:cNvPr id="133" name="TextBox 132"/>
          <p:cNvSpPr txBox="1"/>
          <p:nvPr/>
        </p:nvSpPr>
        <p:spPr>
          <a:xfrm>
            <a:off x="3286116" y="3071816"/>
            <a:ext cx="1428760" cy="707886"/>
          </a:xfrm>
          <a:prstGeom prst="rect">
            <a:avLst/>
          </a:prstGeom>
          <a:noFill/>
        </p:spPr>
        <p:txBody>
          <a:bodyPr wrap="square" rtlCol="0">
            <a:spAutoFit/>
          </a:bodyPr>
          <a:lstStyle/>
          <a:p>
            <a:r>
              <a:rPr lang="zh-CN" altLang="en-US" sz="1000" dirty="0" smtClean="0">
                <a:latin typeface="微软雅黑" pitchFamily="34" charset="-122"/>
                <a:ea typeface="微软雅黑" pitchFamily="34" charset="-122"/>
              </a:rPr>
              <a:t>案例：海尔集团公司在研发风冷式冰箱过程中，充分应用了专利信息进行开发决策。</a:t>
            </a:r>
          </a:p>
        </p:txBody>
      </p:sp>
      <p:sp>
        <p:nvSpPr>
          <p:cNvPr id="134" name="灯片编号占位符 133"/>
          <p:cNvSpPr>
            <a:spLocks noGrp="1"/>
          </p:cNvSpPr>
          <p:nvPr>
            <p:ph type="sldNum" sz="quarter" idx="12"/>
          </p:nvPr>
        </p:nvSpPr>
        <p:spPr/>
        <p:txBody>
          <a:bodyPr/>
          <a:lstStyle/>
          <a:p>
            <a:fld id="{0C913308-F349-4B6D-A68A-DD1791B4A57B}" type="slidenum">
              <a:rPr lang="zh-CN" altLang="en-US" smtClean="0"/>
              <a:pPr/>
              <a:t>21</a:t>
            </a:fld>
            <a:endParaRPr lang="zh-CN" altLang="en-US"/>
          </a:p>
        </p:txBody>
      </p:sp>
      <p:sp>
        <p:nvSpPr>
          <p:cNvPr id="136" name="TextBox 135"/>
          <p:cNvSpPr txBox="1"/>
          <p:nvPr/>
        </p:nvSpPr>
        <p:spPr>
          <a:xfrm>
            <a:off x="4714876" y="3071816"/>
            <a:ext cx="1643074" cy="1631216"/>
          </a:xfrm>
          <a:prstGeom prst="rect">
            <a:avLst/>
          </a:prstGeom>
          <a:noFill/>
        </p:spPr>
        <p:txBody>
          <a:bodyPr wrap="square" rtlCol="0">
            <a:spAutoFit/>
          </a:bodyPr>
          <a:lstStyle/>
          <a:p>
            <a:r>
              <a:rPr lang="zh-CN" altLang="en-US" sz="1000" dirty="0" smtClean="0">
                <a:latin typeface="微软雅黑" pitchFamily="34" charset="-122"/>
                <a:ea typeface="微软雅黑" pitchFamily="34" charset="-122"/>
              </a:rPr>
              <a:t>利用专利文献中某技术领域专利申请的变化情况，可分析出该技术领域的发展历史、技术现状、发展动向、研究重点或空白点和将来的发展趋势。专利申请数量的变化情况，能反映出技术发展的不同阶段，从而反映出某项技术的兴衰。</a:t>
            </a:r>
          </a:p>
        </p:txBody>
      </p:sp>
      <p:sp>
        <p:nvSpPr>
          <p:cNvPr id="141" name="TextBox 140"/>
          <p:cNvSpPr txBox="1"/>
          <p:nvPr/>
        </p:nvSpPr>
        <p:spPr>
          <a:xfrm>
            <a:off x="6357950" y="3071816"/>
            <a:ext cx="1357322" cy="1169551"/>
          </a:xfrm>
          <a:prstGeom prst="rect">
            <a:avLst/>
          </a:prstGeom>
          <a:noFill/>
        </p:spPr>
        <p:txBody>
          <a:bodyPr wrap="square" rtlCol="0">
            <a:spAutoFit/>
          </a:bodyPr>
          <a:lstStyle/>
          <a:p>
            <a:r>
              <a:rPr lang="zh-CN" altLang="en-US" sz="1000" dirty="0" smtClean="0">
                <a:latin typeface="微软雅黑" pitchFamily="34" charset="-122"/>
                <a:ea typeface="微软雅黑" pitchFamily="34" charset="-122"/>
              </a:rPr>
              <a:t>案例：上世纪</a:t>
            </a:r>
            <a:r>
              <a:rPr lang="en-US" altLang="zh-CN" sz="1000" dirty="0" smtClean="0">
                <a:latin typeface="微软雅黑" pitchFamily="34" charset="-122"/>
                <a:ea typeface="微软雅黑" pitchFamily="34" charset="-122"/>
              </a:rPr>
              <a:t>70</a:t>
            </a:r>
            <a:r>
              <a:rPr lang="zh-CN" altLang="en-US" sz="1000" dirty="0" smtClean="0">
                <a:latin typeface="微软雅黑" pitchFamily="34" charset="-122"/>
                <a:ea typeface="微软雅黑" pitchFamily="34" charset="-122"/>
              </a:rPr>
              <a:t>年代，日本通过分析电子表专利信息，瞅准时机，大力发展电子表，取得成功，而瑞士忽略了这一专利情报，受到了很大的经济损失。</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additive="base">
                                        <p:cTn id="7" dur="500" fill="hold"/>
                                        <p:tgtEl>
                                          <p:spTgt spid="110"/>
                                        </p:tgtEl>
                                        <p:attrNameLst>
                                          <p:attrName>ppt_x</p:attrName>
                                        </p:attrNameLst>
                                      </p:cBhvr>
                                      <p:tavLst>
                                        <p:tav tm="0">
                                          <p:val>
                                            <p:strVal val="#ppt_x"/>
                                          </p:val>
                                        </p:tav>
                                        <p:tav tm="100000">
                                          <p:val>
                                            <p:strVal val="#ppt_x"/>
                                          </p:val>
                                        </p:tav>
                                      </p:tavLst>
                                    </p:anim>
                                    <p:anim calcmode="lin" valueType="num">
                                      <p:cBhvr additive="base">
                                        <p:cTn id="8" dur="500" fill="hold"/>
                                        <p:tgtEl>
                                          <p:spTgt spid="1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2"/>
                                        </p:tgtEl>
                                        <p:attrNameLst>
                                          <p:attrName>style.visibility</p:attrName>
                                        </p:attrNameLst>
                                      </p:cBhvr>
                                      <p:to>
                                        <p:strVal val="visible"/>
                                      </p:to>
                                    </p:set>
                                    <p:anim calcmode="lin" valueType="num">
                                      <p:cBhvr additive="base">
                                        <p:cTn id="13" dur="500" fill="hold"/>
                                        <p:tgtEl>
                                          <p:spTgt spid="132"/>
                                        </p:tgtEl>
                                        <p:attrNameLst>
                                          <p:attrName>ppt_x</p:attrName>
                                        </p:attrNameLst>
                                      </p:cBhvr>
                                      <p:tavLst>
                                        <p:tav tm="0">
                                          <p:val>
                                            <p:strVal val="#ppt_x"/>
                                          </p:val>
                                        </p:tav>
                                        <p:tav tm="100000">
                                          <p:val>
                                            <p:strVal val="#ppt_x"/>
                                          </p:val>
                                        </p:tav>
                                      </p:tavLst>
                                    </p:anim>
                                    <p:anim calcmode="lin" valueType="num">
                                      <p:cBhvr additive="base">
                                        <p:cTn id="14" dur="500" fill="hold"/>
                                        <p:tgtEl>
                                          <p:spTgt spid="13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3"/>
                                        </p:tgtEl>
                                        <p:attrNameLst>
                                          <p:attrName>style.visibility</p:attrName>
                                        </p:attrNameLst>
                                      </p:cBhvr>
                                      <p:to>
                                        <p:strVal val="visible"/>
                                      </p:to>
                                    </p:set>
                                    <p:anim calcmode="lin" valueType="num">
                                      <p:cBhvr additive="base">
                                        <p:cTn id="19" dur="500" fill="hold"/>
                                        <p:tgtEl>
                                          <p:spTgt spid="133"/>
                                        </p:tgtEl>
                                        <p:attrNameLst>
                                          <p:attrName>ppt_x</p:attrName>
                                        </p:attrNameLst>
                                      </p:cBhvr>
                                      <p:tavLst>
                                        <p:tav tm="0">
                                          <p:val>
                                            <p:strVal val="#ppt_x"/>
                                          </p:val>
                                        </p:tav>
                                        <p:tav tm="100000">
                                          <p:val>
                                            <p:strVal val="#ppt_x"/>
                                          </p:val>
                                        </p:tav>
                                      </p:tavLst>
                                    </p:anim>
                                    <p:anim calcmode="lin" valueType="num">
                                      <p:cBhvr additive="base">
                                        <p:cTn id="20" dur="500" fill="hold"/>
                                        <p:tgtEl>
                                          <p:spTgt spid="13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6"/>
                                        </p:tgtEl>
                                        <p:attrNameLst>
                                          <p:attrName>style.visibility</p:attrName>
                                        </p:attrNameLst>
                                      </p:cBhvr>
                                      <p:to>
                                        <p:strVal val="visible"/>
                                      </p:to>
                                    </p:set>
                                    <p:anim calcmode="lin" valueType="num">
                                      <p:cBhvr additive="base">
                                        <p:cTn id="25" dur="500" fill="hold"/>
                                        <p:tgtEl>
                                          <p:spTgt spid="136"/>
                                        </p:tgtEl>
                                        <p:attrNameLst>
                                          <p:attrName>ppt_x</p:attrName>
                                        </p:attrNameLst>
                                      </p:cBhvr>
                                      <p:tavLst>
                                        <p:tav tm="0">
                                          <p:val>
                                            <p:strVal val="#ppt_x"/>
                                          </p:val>
                                        </p:tav>
                                        <p:tav tm="100000">
                                          <p:val>
                                            <p:strVal val="#ppt_x"/>
                                          </p:val>
                                        </p:tav>
                                      </p:tavLst>
                                    </p:anim>
                                    <p:anim calcmode="lin" valueType="num">
                                      <p:cBhvr additive="base">
                                        <p:cTn id="26" dur="500" fill="hold"/>
                                        <p:tgtEl>
                                          <p:spTgt spid="13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1"/>
                                        </p:tgtEl>
                                        <p:attrNameLst>
                                          <p:attrName>style.visibility</p:attrName>
                                        </p:attrNameLst>
                                      </p:cBhvr>
                                      <p:to>
                                        <p:strVal val="visible"/>
                                      </p:to>
                                    </p:set>
                                    <p:anim calcmode="lin" valueType="num">
                                      <p:cBhvr additive="base">
                                        <p:cTn id="31" dur="500" fill="hold"/>
                                        <p:tgtEl>
                                          <p:spTgt spid="141"/>
                                        </p:tgtEl>
                                        <p:attrNameLst>
                                          <p:attrName>ppt_x</p:attrName>
                                        </p:attrNameLst>
                                      </p:cBhvr>
                                      <p:tavLst>
                                        <p:tav tm="0">
                                          <p:val>
                                            <p:strVal val="#ppt_x"/>
                                          </p:val>
                                        </p:tav>
                                        <p:tav tm="100000">
                                          <p:val>
                                            <p:strVal val="#ppt_x"/>
                                          </p:val>
                                        </p:tav>
                                      </p:tavLst>
                                    </p:anim>
                                    <p:anim calcmode="lin" valueType="num">
                                      <p:cBhvr additive="base">
                                        <p:cTn id="32" dur="500" fill="hold"/>
                                        <p:tgtEl>
                                          <p:spTgt spid="1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32" grpId="0"/>
      <p:bldP spid="133" grpId="0"/>
      <p:bldP spid="136" grpId="0"/>
      <p:bldP spid="14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p:cNvSpPr>
            <a:spLocks noChangeArrowheads="1"/>
          </p:cNvSpPr>
          <p:nvPr/>
        </p:nvSpPr>
        <p:spPr bwMode="gray">
          <a:xfrm>
            <a:off x="642910" y="2357436"/>
            <a:ext cx="1571636" cy="428628"/>
          </a:xfrm>
          <a:prstGeom prst="roundRect">
            <a:avLst>
              <a:gd name="adj" fmla="val 16667"/>
            </a:avLst>
          </a:prstGeom>
          <a:solidFill>
            <a:srgbClr val="DDDDDD"/>
          </a:solidFill>
          <a:ln w="12700" algn="ctr">
            <a:solidFill>
              <a:srgbClr val="808080"/>
            </a:solidFill>
            <a:round/>
            <a:headEnd/>
            <a:tailEnd/>
          </a:ln>
        </p:spPr>
        <p:txBody>
          <a:bodyPr wrap="none" anchor="ctr"/>
          <a:lstStyle/>
          <a:p>
            <a:pPr eaLnBrk="1" hangingPunct="1"/>
            <a:endParaRPr lang="zh-CN" altLang="en-US"/>
          </a:p>
        </p:txBody>
      </p:sp>
      <p:sp>
        <p:nvSpPr>
          <p:cNvPr id="3" name="AutoShape 22"/>
          <p:cNvSpPr>
            <a:spLocks noChangeArrowheads="1"/>
          </p:cNvSpPr>
          <p:nvPr/>
        </p:nvSpPr>
        <p:spPr bwMode="gray">
          <a:xfrm>
            <a:off x="714348" y="2428874"/>
            <a:ext cx="1422154" cy="201222"/>
          </a:xfrm>
          <a:prstGeom prst="roundRect">
            <a:avLst>
              <a:gd name="adj" fmla="val 28356"/>
            </a:avLst>
          </a:prstGeom>
          <a:gradFill rotWithShape="1">
            <a:gsLst>
              <a:gs pos="0">
                <a:srgbClr val="FFFFFF">
                  <a:alpha val="70000"/>
                </a:srgbClr>
              </a:gs>
              <a:gs pos="100000">
                <a:srgbClr val="DDDDDD">
                  <a:alpha val="70000"/>
                </a:srgbClr>
              </a:gs>
            </a:gsLst>
            <a:lin ang="5400000" scaled="1"/>
          </a:gradFill>
          <a:ln w="9525" algn="ctr">
            <a:noFill/>
            <a:round/>
            <a:headEnd/>
            <a:tailEnd/>
          </a:ln>
        </p:spPr>
        <p:txBody>
          <a:bodyPr wrap="none" anchor="ctr"/>
          <a:lstStyle/>
          <a:p>
            <a:pPr eaLnBrk="1" hangingPunct="1"/>
            <a:endParaRPr lang="zh-CN" altLang="en-US"/>
          </a:p>
        </p:txBody>
      </p:sp>
      <p:grpSp>
        <p:nvGrpSpPr>
          <p:cNvPr id="4" name="组合 3"/>
          <p:cNvGrpSpPr/>
          <p:nvPr/>
        </p:nvGrpSpPr>
        <p:grpSpPr>
          <a:xfrm>
            <a:off x="65780" y="298997"/>
            <a:ext cx="3203838" cy="787588"/>
            <a:chOff x="65780" y="298997"/>
            <a:chExt cx="3203838" cy="787588"/>
          </a:xfrm>
        </p:grpSpPr>
        <p:sp>
          <p:nvSpPr>
            <p:cNvPr id="5" name="TextBox 2"/>
            <p:cNvSpPr txBox="1"/>
            <p:nvPr/>
          </p:nvSpPr>
          <p:spPr>
            <a:xfrm>
              <a:off x="340834" y="298997"/>
              <a:ext cx="2159464" cy="369332"/>
            </a:xfrm>
            <a:prstGeom prst="rect">
              <a:avLst/>
            </a:prstGeom>
            <a:noFill/>
          </p:spPr>
          <p:txBody>
            <a:bodyPr wrap="square" rtlCol="0">
              <a:spAutoFit/>
            </a:bodyPr>
            <a:lstStyle/>
            <a:p>
              <a:r>
                <a:rPr lang="zh-CN" altLang="en-US" b="1" dirty="0" smtClean="0">
                  <a:solidFill>
                    <a:schemeClr val="tx2">
                      <a:lumMod val="50000"/>
                    </a:schemeClr>
                  </a:solidFill>
                  <a:latin typeface="微软雅黑" pitchFamily="34" charset="-122"/>
                  <a:ea typeface="微软雅黑" pitchFamily="34" charset="-122"/>
                </a:rPr>
                <a:t>专利信息浅说</a:t>
              </a:r>
              <a:endParaRPr lang="zh-CN" altLang="en-US" b="1" dirty="0">
                <a:solidFill>
                  <a:schemeClr val="tx2">
                    <a:lumMod val="50000"/>
                  </a:schemeClr>
                </a:solidFill>
                <a:latin typeface="微软雅黑" pitchFamily="34" charset="-122"/>
                <a:ea typeface="微软雅黑" pitchFamily="34" charset="-122"/>
              </a:endParaRPr>
            </a:p>
          </p:txBody>
        </p:sp>
        <p:sp>
          <p:nvSpPr>
            <p:cNvPr id="6" name="TextBox 3"/>
            <p:cNvSpPr txBox="1"/>
            <p:nvPr/>
          </p:nvSpPr>
          <p:spPr>
            <a:xfrm>
              <a:off x="714348" y="571486"/>
              <a:ext cx="2555270" cy="338554"/>
            </a:xfrm>
            <a:prstGeom prst="rect">
              <a:avLst/>
            </a:prstGeom>
            <a:noFill/>
          </p:spPr>
          <p:txBody>
            <a:bodyPr wrap="square" rtlCol="0">
              <a:spAutoFit/>
            </a:bodyPr>
            <a:lstStyle/>
            <a:p>
              <a:r>
                <a:rPr lang="zh-CN" altLang="en-US" sz="1600" b="1" dirty="0" smtClean="0">
                  <a:solidFill>
                    <a:schemeClr val="tx2">
                      <a:lumMod val="75000"/>
                    </a:schemeClr>
                  </a:solidFill>
                  <a:latin typeface="微软雅黑" pitchFamily="34" charset="-122"/>
                  <a:ea typeface="微软雅黑" pitchFamily="34" charset="-122"/>
                </a:rPr>
                <a:t>专利信息的作用</a:t>
              </a:r>
              <a:endParaRPr lang="zh-CN" altLang="en-US" sz="1600" b="1" dirty="0">
                <a:solidFill>
                  <a:schemeClr val="tx2">
                    <a:lumMod val="75000"/>
                  </a:schemeClr>
                </a:solidFill>
                <a:latin typeface="微软雅黑" pitchFamily="34" charset="-122"/>
                <a:ea typeface="微软雅黑" pitchFamily="34" charset="-122"/>
              </a:endParaRPr>
            </a:p>
          </p:txBody>
        </p:sp>
        <p:grpSp>
          <p:nvGrpSpPr>
            <p:cNvPr id="7" name="组合 19"/>
            <p:cNvGrpSpPr/>
            <p:nvPr/>
          </p:nvGrpSpPr>
          <p:grpSpPr>
            <a:xfrm>
              <a:off x="431540" y="974072"/>
              <a:ext cx="1265453" cy="112513"/>
              <a:chOff x="268709" y="861560"/>
              <a:chExt cx="1265453" cy="112513"/>
            </a:xfrm>
          </p:grpSpPr>
          <p:sp>
            <p:nvSpPr>
              <p:cNvPr id="10" name="椭圆 9"/>
              <p:cNvSpPr/>
              <p:nvPr/>
            </p:nvSpPr>
            <p:spPr>
              <a:xfrm>
                <a:off x="268709" y="861560"/>
                <a:ext cx="112512" cy="11251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499297" y="861560"/>
                <a:ext cx="112512" cy="112512"/>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729885" y="861560"/>
                <a:ext cx="112512" cy="112512"/>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960473"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191061"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1421650" y="861561"/>
                <a:ext cx="112512" cy="112512"/>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直角三角形 7"/>
            <p:cNvSpPr/>
            <p:nvPr/>
          </p:nvSpPr>
          <p:spPr>
            <a:xfrm flipH="1">
              <a:off x="65780" y="331708"/>
              <a:ext cx="292532" cy="292532"/>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直角三角形 8"/>
            <p:cNvSpPr/>
            <p:nvPr/>
          </p:nvSpPr>
          <p:spPr>
            <a:xfrm>
              <a:off x="2214546" y="571486"/>
              <a:ext cx="292532" cy="29253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Rectangle 36"/>
          <p:cNvSpPr>
            <a:spLocks noChangeArrowheads="1"/>
          </p:cNvSpPr>
          <p:nvPr/>
        </p:nvSpPr>
        <p:spPr bwMode="gray">
          <a:xfrm>
            <a:off x="3428992" y="3286130"/>
            <a:ext cx="4857784" cy="1357322"/>
          </a:xfrm>
          <a:prstGeom prst="rect">
            <a:avLst/>
          </a:prstGeom>
          <a:gradFill rotWithShape="1">
            <a:gsLst>
              <a:gs pos="0">
                <a:srgbClr val="8488C4"/>
              </a:gs>
              <a:gs pos="53000">
                <a:srgbClr val="D4DEFF"/>
              </a:gs>
              <a:gs pos="83000">
                <a:srgbClr val="D4DEFF"/>
              </a:gs>
              <a:gs pos="100000">
                <a:srgbClr val="96AB94"/>
              </a:gs>
            </a:gsLst>
            <a:lin ang="5400000" scaled="0"/>
          </a:gradFill>
          <a:ln w="9525" algn="ctr">
            <a:solidFill>
              <a:schemeClr val="tx1"/>
            </a:solidFill>
            <a:miter lim="800000"/>
            <a:headEnd/>
            <a:tailEnd/>
          </a:ln>
          <a:effectLst>
            <a:outerShdw sy="50000" rotWithShape="0">
              <a:schemeClr val="bg2">
                <a:alpha val="50000"/>
              </a:schemeClr>
            </a:outerShdw>
          </a:effectLst>
        </p:spPr>
        <p:txBody>
          <a:bodyPr wrap="none" anchor="ctr"/>
          <a:lstStyle/>
          <a:p>
            <a:pPr eaLnBrk="1" hangingPunct="1">
              <a:defRPr/>
            </a:pPr>
            <a:r>
              <a:rPr lang="zh-CN" altLang="en-US" dirty="0" smtClean="0">
                <a:ea typeface="宋体" panose="02010600030101010101" pitchFamily="2" charset="-122"/>
              </a:rPr>
              <a:t>进行无效诉讼</a:t>
            </a:r>
            <a:endParaRPr lang="en-US" altLang="zh-CN" dirty="0" smtClean="0">
              <a:ea typeface="宋体" panose="02010600030101010101" pitchFamily="2" charset="-122"/>
            </a:endParaRPr>
          </a:p>
          <a:p>
            <a:pPr eaLnBrk="1" hangingPunct="1">
              <a:defRPr/>
            </a:pPr>
            <a:r>
              <a:rPr lang="zh-CN" altLang="en-US" dirty="0" smtClean="0">
                <a:ea typeface="宋体" panose="02010600030101010101" pitchFamily="2" charset="-122"/>
              </a:rPr>
              <a:t>案例</a:t>
            </a:r>
            <a:r>
              <a:rPr lang="en-US" altLang="zh-CN" dirty="0" smtClean="0">
                <a:ea typeface="宋体" panose="02010600030101010101" pitchFamily="2" charset="-122"/>
              </a:rPr>
              <a:t>:</a:t>
            </a:r>
            <a:r>
              <a:rPr lang="zh-CN" altLang="en-US" dirty="0" smtClean="0">
                <a:ea typeface="宋体" panose="02010600030101010101" pitchFamily="2" charset="-122"/>
              </a:rPr>
              <a:t>我国东北某生产啤酒瓶盖的企业通过专利</a:t>
            </a:r>
            <a:endParaRPr lang="en-US" altLang="zh-CN" dirty="0" smtClean="0">
              <a:ea typeface="宋体" panose="02010600030101010101" pitchFamily="2" charset="-122"/>
            </a:endParaRPr>
          </a:p>
          <a:p>
            <a:pPr eaLnBrk="1" hangingPunct="1">
              <a:defRPr/>
            </a:pPr>
            <a:r>
              <a:rPr lang="zh-CN" altLang="en-US" dirty="0" smtClean="0">
                <a:ea typeface="宋体" panose="02010600030101010101" pitchFamily="2" charset="-122"/>
              </a:rPr>
              <a:t>检索，利用内容相同的早期专利为依据，在侵</a:t>
            </a:r>
            <a:endParaRPr lang="en-US" altLang="zh-CN" dirty="0" smtClean="0">
              <a:ea typeface="宋体" panose="02010600030101010101" pitchFamily="2" charset="-122"/>
            </a:endParaRPr>
          </a:p>
          <a:p>
            <a:pPr eaLnBrk="1" hangingPunct="1">
              <a:defRPr/>
            </a:pPr>
            <a:r>
              <a:rPr lang="zh-CN" altLang="en-US" dirty="0" smtClean="0">
                <a:ea typeface="宋体" panose="02010600030101010101" pitchFamily="2" charset="-122"/>
              </a:rPr>
              <a:t>权诉讼中最终获胜。</a:t>
            </a:r>
            <a:endParaRPr lang="zh-CN" altLang="en-US" dirty="0">
              <a:ea typeface="宋体" panose="02010600030101010101" pitchFamily="2" charset="-122"/>
            </a:endParaRPr>
          </a:p>
        </p:txBody>
      </p:sp>
      <p:sp>
        <p:nvSpPr>
          <p:cNvPr id="20" name="Rectangle 35"/>
          <p:cNvSpPr>
            <a:spLocks noChangeArrowheads="1"/>
          </p:cNvSpPr>
          <p:nvPr/>
        </p:nvSpPr>
        <p:spPr bwMode="gray">
          <a:xfrm>
            <a:off x="3428992" y="2285998"/>
            <a:ext cx="4857784" cy="571504"/>
          </a:xfrm>
          <a:prstGeom prst="rect">
            <a:avLst/>
          </a:prstGeom>
          <a:gradFill rotWithShape="1">
            <a:gsLst>
              <a:gs pos="0">
                <a:srgbClr val="8488C4"/>
              </a:gs>
              <a:gs pos="53000">
                <a:srgbClr val="D4DEFF"/>
              </a:gs>
              <a:gs pos="83000">
                <a:srgbClr val="D4DEFF"/>
              </a:gs>
              <a:gs pos="100000">
                <a:srgbClr val="96AB94"/>
              </a:gs>
            </a:gsLst>
            <a:lin ang="5400000" scaled="0"/>
          </a:gradFill>
          <a:ln w="9525" algn="ctr">
            <a:solidFill>
              <a:schemeClr val="tx1"/>
            </a:solidFill>
            <a:miter lim="800000"/>
            <a:headEnd/>
            <a:tailEnd/>
          </a:ln>
          <a:effectLst>
            <a:outerShdw sy="50000" rotWithShape="0">
              <a:schemeClr val="bg2">
                <a:alpha val="50000"/>
              </a:schemeClr>
            </a:outerShdw>
          </a:effectLst>
        </p:spPr>
        <p:txBody>
          <a:bodyPr wrap="none" anchor="ctr"/>
          <a:lstStyle/>
          <a:p>
            <a:pPr eaLnBrk="1" hangingPunct="1">
              <a:defRPr/>
            </a:pPr>
            <a:r>
              <a:rPr lang="zh-CN" altLang="en-US" dirty="0" smtClean="0">
                <a:ea typeface="宋体" panose="02010600030101010101" pitchFamily="2" charset="-122"/>
              </a:rPr>
              <a:t>判断专利受保护的时间和申请保护的国家范围。</a:t>
            </a:r>
            <a:endParaRPr lang="zh-CN" altLang="en-US" dirty="0">
              <a:ea typeface="宋体" panose="02010600030101010101" pitchFamily="2" charset="-122"/>
            </a:endParaRPr>
          </a:p>
        </p:txBody>
      </p:sp>
      <p:sp>
        <p:nvSpPr>
          <p:cNvPr id="21" name="Rectangle 35"/>
          <p:cNvSpPr>
            <a:spLocks noChangeArrowheads="1"/>
          </p:cNvSpPr>
          <p:nvPr/>
        </p:nvSpPr>
        <p:spPr bwMode="gray">
          <a:xfrm>
            <a:off x="3428992" y="1214428"/>
            <a:ext cx="4857784" cy="571504"/>
          </a:xfrm>
          <a:prstGeom prst="rect">
            <a:avLst/>
          </a:prstGeom>
          <a:gradFill flip="none" rotWithShape="1">
            <a:gsLst>
              <a:gs pos="0">
                <a:srgbClr val="8488C4"/>
              </a:gs>
              <a:gs pos="53000">
                <a:srgbClr val="D4DEFF"/>
              </a:gs>
              <a:gs pos="83000">
                <a:srgbClr val="D4DEFF"/>
              </a:gs>
              <a:gs pos="100000">
                <a:srgbClr val="96AB94"/>
              </a:gs>
            </a:gsLst>
            <a:lin ang="5400000" scaled="0"/>
            <a:tileRect/>
          </a:gradFill>
          <a:ln w="9525" algn="ctr">
            <a:solidFill>
              <a:schemeClr val="tx1"/>
            </a:solidFill>
            <a:miter lim="800000"/>
            <a:headEnd/>
            <a:tailEnd/>
          </a:ln>
          <a:effectLst>
            <a:outerShdw sy="50000" rotWithShape="0">
              <a:schemeClr val="bg2">
                <a:alpha val="50000"/>
              </a:schemeClr>
            </a:outerShdw>
          </a:effectLst>
        </p:spPr>
        <p:txBody>
          <a:bodyPr wrap="none" anchor="ctr"/>
          <a:lstStyle/>
          <a:p>
            <a:pPr eaLnBrk="1" hangingPunct="1">
              <a:defRPr/>
            </a:pPr>
            <a:r>
              <a:rPr lang="zh-CN" altLang="en-US" dirty="0" smtClean="0">
                <a:ea typeface="宋体" panose="02010600030101010101" pitchFamily="2" charset="-122"/>
              </a:rPr>
              <a:t>保护自身合法权益，避免侵犯他人专利权。</a:t>
            </a:r>
            <a:endParaRPr lang="zh-CN" altLang="en-US" dirty="0">
              <a:ea typeface="宋体" panose="02010600030101010101" pitchFamily="2" charset="-122"/>
            </a:endParaRPr>
          </a:p>
        </p:txBody>
      </p:sp>
      <p:cxnSp>
        <p:nvCxnSpPr>
          <p:cNvPr id="23" name="直接连接符 22"/>
          <p:cNvCxnSpPr/>
          <p:nvPr/>
        </p:nvCxnSpPr>
        <p:spPr>
          <a:xfrm flipV="1">
            <a:off x="2285984" y="1500180"/>
            <a:ext cx="1071570" cy="1000132"/>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2285984" y="2571750"/>
            <a:ext cx="1143008" cy="1588"/>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rot="16200000" flipH="1">
            <a:off x="2214546" y="2714626"/>
            <a:ext cx="1285884" cy="1143008"/>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8" name="文本框 1">
            <a:hlinkClick r:id="rId2" action="ppaction://hlinksldjump"/>
          </p:cNvPr>
          <p:cNvSpPr txBox="1"/>
          <p:nvPr/>
        </p:nvSpPr>
        <p:spPr>
          <a:xfrm>
            <a:off x="3786182" y="142858"/>
            <a:ext cx="3214710" cy="523220"/>
          </a:xfrm>
          <a:prstGeom prst="rect">
            <a:avLst/>
          </a:prstGeom>
          <a:noFill/>
        </p:spPr>
        <p:txBody>
          <a:bodyPr wrap="square" rtlCol="0">
            <a:spAutoFit/>
          </a:bodyPr>
          <a:lstStyle/>
          <a:p>
            <a:pPr algn="ctr"/>
            <a:r>
              <a:rPr lang="zh-CN" altLang="en-US" sz="2800" b="1" dirty="0" smtClean="0">
                <a:latin typeface="+mj-ea"/>
                <a:ea typeface="+mj-ea"/>
              </a:rPr>
              <a:t>宏观作用</a:t>
            </a:r>
          </a:p>
        </p:txBody>
      </p:sp>
      <p:sp>
        <p:nvSpPr>
          <p:cNvPr id="29" name="灯片编号占位符 28"/>
          <p:cNvSpPr>
            <a:spLocks noGrp="1"/>
          </p:cNvSpPr>
          <p:nvPr>
            <p:ph type="sldNum" sz="quarter" idx="12"/>
          </p:nvPr>
        </p:nvSpPr>
        <p:spPr/>
        <p:txBody>
          <a:bodyPr/>
          <a:lstStyle/>
          <a:p>
            <a:fld id="{0C913308-F349-4B6D-A68A-DD1791B4A57B}" type="slidenum">
              <a:rPr lang="zh-CN" altLang="en-US" smtClean="0"/>
              <a:pPr/>
              <a:t>22</a:t>
            </a:fld>
            <a:endParaRPr lang="zh-CN" altLang="en-US"/>
          </a:p>
        </p:txBody>
      </p:sp>
      <p:sp>
        <p:nvSpPr>
          <p:cNvPr id="31" name="TextBox 30"/>
          <p:cNvSpPr txBox="1"/>
          <p:nvPr/>
        </p:nvSpPr>
        <p:spPr>
          <a:xfrm>
            <a:off x="714348" y="2428874"/>
            <a:ext cx="1357322" cy="338554"/>
          </a:xfrm>
          <a:prstGeom prst="rect">
            <a:avLst/>
          </a:prstGeom>
          <a:noFill/>
        </p:spPr>
        <p:txBody>
          <a:bodyPr wrap="square" rtlCol="0">
            <a:spAutoFit/>
          </a:bodyPr>
          <a:lstStyle/>
          <a:p>
            <a:pPr algn="ctr"/>
            <a:r>
              <a:rPr lang="zh-CN" altLang="en-US" sz="1600" b="1" dirty="0" smtClean="0">
                <a:solidFill>
                  <a:schemeClr val="tx2">
                    <a:lumMod val="50000"/>
                  </a:schemeClr>
                </a:solidFill>
                <a:latin typeface="宋体" pitchFamily="2" charset="-122"/>
                <a:ea typeface="宋体" pitchFamily="2" charset="-122"/>
              </a:rPr>
              <a:t>法律方面</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p:cNvSpPr>
            <a:spLocks noChangeArrowheads="1"/>
          </p:cNvSpPr>
          <p:nvPr/>
        </p:nvSpPr>
        <p:spPr bwMode="gray">
          <a:xfrm>
            <a:off x="3571868" y="928676"/>
            <a:ext cx="1785950" cy="428628"/>
          </a:xfrm>
          <a:prstGeom prst="roundRect">
            <a:avLst>
              <a:gd name="adj" fmla="val 16667"/>
            </a:avLst>
          </a:prstGeom>
          <a:solidFill>
            <a:srgbClr val="DDDDDD"/>
          </a:solidFill>
          <a:ln w="12700" algn="ctr">
            <a:solidFill>
              <a:srgbClr val="808080"/>
            </a:solidFill>
            <a:round/>
            <a:headEnd/>
            <a:tailEnd/>
          </a:ln>
        </p:spPr>
        <p:txBody>
          <a:bodyPr wrap="none" anchor="ctr"/>
          <a:lstStyle/>
          <a:p>
            <a:pPr eaLnBrk="1" hangingPunct="1"/>
            <a:endParaRPr lang="zh-CN" altLang="en-US"/>
          </a:p>
        </p:txBody>
      </p:sp>
      <p:sp>
        <p:nvSpPr>
          <p:cNvPr id="3" name="AutoShape 22"/>
          <p:cNvSpPr>
            <a:spLocks noChangeArrowheads="1"/>
          </p:cNvSpPr>
          <p:nvPr/>
        </p:nvSpPr>
        <p:spPr bwMode="gray">
          <a:xfrm>
            <a:off x="3786182" y="1000114"/>
            <a:ext cx="1422154" cy="201222"/>
          </a:xfrm>
          <a:prstGeom prst="roundRect">
            <a:avLst>
              <a:gd name="adj" fmla="val 28356"/>
            </a:avLst>
          </a:prstGeom>
          <a:gradFill rotWithShape="1">
            <a:gsLst>
              <a:gs pos="0">
                <a:srgbClr val="FFFFFF">
                  <a:alpha val="70000"/>
                </a:srgbClr>
              </a:gs>
              <a:gs pos="100000">
                <a:srgbClr val="DDDDDD">
                  <a:alpha val="70000"/>
                </a:srgbClr>
              </a:gs>
            </a:gsLst>
            <a:lin ang="5400000" scaled="1"/>
          </a:gradFill>
          <a:ln w="9525" algn="ctr">
            <a:noFill/>
            <a:round/>
            <a:headEnd/>
            <a:tailEnd/>
          </a:ln>
        </p:spPr>
        <p:txBody>
          <a:bodyPr wrap="none" anchor="ctr"/>
          <a:lstStyle/>
          <a:p>
            <a:pPr eaLnBrk="1" hangingPunct="1"/>
            <a:endParaRPr lang="zh-CN" altLang="en-US"/>
          </a:p>
        </p:txBody>
      </p:sp>
      <p:sp>
        <p:nvSpPr>
          <p:cNvPr id="5" name="椭圆 4"/>
          <p:cNvSpPr/>
          <p:nvPr/>
        </p:nvSpPr>
        <p:spPr>
          <a:xfrm>
            <a:off x="1571604" y="1643056"/>
            <a:ext cx="1214446" cy="928694"/>
          </a:xfrm>
          <a:prstGeom prst="ellipse">
            <a:avLst/>
          </a:prstGeom>
          <a:gradFill>
            <a:gsLst>
              <a:gs pos="0">
                <a:schemeClr val="accent1">
                  <a:lumMod val="75000"/>
                </a:schemeClr>
              </a:gs>
              <a:gs pos="53000">
                <a:srgbClr val="D4DEFF"/>
              </a:gs>
              <a:gs pos="83000">
                <a:srgbClr val="D4DEFF"/>
              </a:gs>
              <a:gs pos="100000">
                <a:srgbClr val="96AB94"/>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chemeClr val="tx1"/>
                </a:solidFill>
              </a:rPr>
              <a:t>监视竞争对手</a:t>
            </a:r>
            <a:endParaRPr lang="zh-CN" altLang="en-US" sz="1200" b="1" dirty="0">
              <a:solidFill>
                <a:schemeClr val="tx1"/>
              </a:solidFill>
            </a:endParaRPr>
          </a:p>
        </p:txBody>
      </p:sp>
      <p:sp>
        <p:nvSpPr>
          <p:cNvPr id="6" name="椭圆 5"/>
          <p:cNvSpPr/>
          <p:nvPr/>
        </p:nvSpPr>
        <p:spPr>
          <a:xfrm>
            <a:off x="6000760" y="1714494"/>
            <a:ext cx="1214446" cy="928694"/>
          </a:xfrm>
          <a:prstGeom prst="ellipse">
            <a:avLst/>
          </a:prstGeom>
          <a:gradFill>
            <a:gsLst>
              <a:gs pos="0">
                <a:schemeClr val="accent1">
                  <a:lumMod val="75000"/>
                </a:schemeClr>
              </a:gs>
              <a:gs pos="53000">
                <a:srgbClr val="D4DEFF"/>
              </a:gs>
              <a:gs pos="83000">
                <a:srgbClr val="D4DEFF"/>
              </a:gs>
              <a:gs pos="100000">
                <a:srgbClr val="96AB94"/>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200" b="1" dirty="0" smtClean="0">
                <a:solidFill>
                  <a:schemeClr val="tx1"/>
                </a:solidFill>
              </a:rPr>
              <a:t>指导进出口贸易，维护企业经济权益</a:t>
            </a:r>
            <a:endParaRPr lang="zh-CN" altLang="en-US" sz="1200" b="1" dirty="0">
              <a:solidFill>
                <a:schemeClr val="tx1"/>
              </a:solidFill>
            </a:endParaRPr>
          </a:p>
        </p:txBody>
      </p:sp>
      <p:sp>
        <p:nvSpPr>
          <p:cNvPr id="7" name="椭圆 6"/>
          <p:cNvSpPr/>
          <p:nvPr/>
        </p:nvSpPr>
        <p:spPr>
          <a:xfrm>
            <a:off x="3857620" y="1714494"/>
            <a:ext cx="1214446" cy="928694"/>
          </a:xfrm>
          <a:prstGeom prst="ellipse">
            <a:avLst/>
          </a:prstGeom>
          <a:gradFill>
            <a:gsLst>
              <a:gs pos="0">
                <a:schemeClr val="accent1">
                  <a:lumMod val="75000"/>
                </a:schemeClr>
              </a:gs>
              <a:gs pos="53000">
                <a:srgbClr val="D4DEFF"/>
              </a:gs>
              <a:gs pos="83000">
                <a:srgbClr val="D4DEFF"/>
              </a:gs>
              <a:gs pos="100000">
                <a:srgbClr val="96AB94"/>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chemeClr val="tx1"/>
                </a:solidFill>
              </a:rPr>
              <a:t>制定竞争策略</a:t>
            </a:r>
            <a:endParaRPr lang="zh-CN" altLang="en-US" sz="1200" b="1" dirty="0">
              <a:solidFill>
                <a:schemeClr val="tx1"/>
              </a:solidFill>
            </a:endParaRPr>
          </a:p>
        </p:txBody>
      </p:sp>
      <p:sp>
        <p:nvSpPr>
          <p:cNvPr id="11" name="Rectangle 7"/>
          <p:cNvSpPr>
            <a:spLocks noChangeArrowheads="1"/>
          </p:cNvSpPr>
          <p:nvPr/>
        </p:nvSpPr>
        <p:spPr bwMode="gray">
          <a:xfrm>
            <a:off x="928662" y="3143254"/>
            <a:ext cx="1643074" cy="1143008"/>
          </a:xfrm>
          <a:prstGeom prst="rect">
            <a:avLst/>
          </a:prstGeom>
          <a:solidFill>
            <a:schemeClr val="accent2">
              <a:lumMod val="75000"/>
            </a:schemeClr>
          </a:solidFill>
          <a:ln w="9525" algn="ctr">
            <a:solidFill>
              <a:srgbClr val="FFFFFF"/>
            </a:solidFill>
            <a:miter lim="800000"/>
            <a:headEnd/>
            <a:tailEnd/>
          </a:ln>
          <a:effectLst>
            <a:outerShdw sy="50000" kx="2453608" rotWithShape="0">
              <a:schemeClr val="bg2">
                <a:alpha val="50000"/>
              </a:schemeClr>
            </a:outerShdw>
          </a:effectLst>
        </p:spPr>
        <p:txBody>
          <a:bodyPr wrap="none" anchor="ctr"/>
          <a:lstStyle/>
          <a:p>
            <a:pPr algn="ctr" eaLnBrk="1" hangingPunct="1">
              <a:defRPr/>
            </a:pPr>
            <a:r>
              <a:rPr lang="en-US" altLang="zh-CN" sz="1200" dirty="0" smtClean="0">
                <a:solidFill>
                  <a:schemeClr val="bg1"/>
                </a:solidFill>
                <a:latin typeface="+mn-ea"/>
              </a:rPr>
              <a:t>1.</a:t>
            </a:r>
            <a:r>
              <a:rPr lang="zh-CN" altLang="en-US" sz="1200" dirty="0" smtClean="0">
                <a:solidFill>
                  <a:schemeClr val="bg1"/>
                </a:solidFill>
                <a:latin typeface="+mn-ea"/>
              </a:rPr>
              <a:t>确定竞争对手</a:t>
            </a:r>
            <a:endParaRPr lang="en-US" altLang="zh-CN" sz="1200" dirty="0" smtClean="0">
              <a:solidFill>
                <a:schemeClr val="bg1"/>
              </a:solidFill>
              <a:latin typeface="+mn-ea"/>
            </a:endParaRPr>
          </a:p>
          <a:p>
            <a:pPr algn="ctr" eaLnBrk="1" hangingPunct="1">
              <a:defRPr/>
            </a:pPr>
            <a:endParaRPr lang="en-US" altLang="zh-CN" sz="1200" dirty="0" smtClean="0">
              <a:solidFill>
                <a:schemeClr val="bg1"/>
              </a:solidFill>
              <a:latin typeface="+mn-ea"/>
            </a:endParaRPr>
          </a:p>
          <a:p>
            <a:pPr algn="ctr" eaLnBrk="1" hangingPunct="1">
              <a:defRPr/>
            </a:pPr>
            <a:r>
              <a:rPr lang="en-US" altLang="zh-CN" sz="1200" dirty="0" smtClean="0">
                <a:solidFill>
                  <a:schemeClr val="bg1"/>
                </a:solidFill>
                <a:latin typeface="+mn-ea"/>
              </a:rPr>
              <a:t>2.</a:t>
            </a:r>
            <a:r>
              <a:rPr lang="zh-CN" altLang="en-US" sz="1200" dirty="0" smtClean="0">
                <a:solidFill>
                  <a:schemeClr val="bg1"/>
                </a:solidFill>
                <a:latin typeface="+mn-ea"/>
              </a:rPr>
              <a:t>分析竞争对手</a:t>
            </a:r>
            <a:endParaRPr lang="zh-CN" altLang="en-US" sz="1200" dirty="0">
              <a:solidFill>
                <a:schemeClr val="bg1"/>
              </a:solidFill>
              <a:latin typeface="+mn-ea"/>
            </a:endParaRPr>
          </a:p>
        </p:txBody>
      </p:sp>
      <p:cxnSp>
        <p:nvCxnSpPr>
          <p:cNvPr id="13" name="直接连接符 12"/>
          <p:cNvCxnSpPr>
            <a:endCxn id="5" idx="0"/>
          </p:cNvCxnSpPr>
          <p:nvPr/>
        </p:nvCxnSpPr>
        <p:spPr>
          <a:xfrm rot="10800000" flipV="1">
            <a:off x="2178828" y="1357304"/>
            <a:ext cx="1464479" cy="28575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2" idx="2"/>
            <a:endCxn id="7" idx="0"/>
          </p:cNvCxnSpPr>
          <p:nvPr/>
        </p:nvCxnSpPr>
        <p:spPr>
          <a:xfrm rot="5400000">
            <a:off x="4286248" y="1535899"/>
            <a:ext cx="35719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endCxn id="6" idx="1"/>
          </p:cNvCxnSpPr>
          <p:nvPr/>
        </p:nvCxnSpPr>
        <p:spPr>
          <a:xfrm>
            <a:off x="5072066" y="1357304"/>
            <a:ext cx="1106546" cy="4931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rot="5400000">
            <a:off x="1465241" y="2678907"/>
            <a:ext cx="642148" cy="42942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7" idx="4"/>
            <a:endCxn id="77" idx="0"/>
          </p:cNvCxnSpPr>
          <p:nvPr/>
        </p:nvCxnSpPr>
        <p:spPr>
          <a:xfrm rot="5400000">
            <a:off x="4214810" y="2893221"/>
            <a:ext cx="500066"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a:endCxn id="89" idx="0"/>
          </p:cNvCxnSpPr>
          <p:nvPr/>
        </p:nvCxnSpPr>
        <p:spPr>
          <a:xfrm>
            <a:off x="6858016" y="2643188"/>
            <a:ext cx="642942" cy="5000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3643306" y="1000114"/>
            <a:ext cx="1714512" cy="338554"/>
          </a:xfrm>
          <a:prstGeom prst="rect">
            <a:avLst/>
          </a:prstGeom>
          <a:noFill/>
        </p:spPr>
        <p:txBody>
          <a:bodyPr wrap="square" rtlCol="0">
            <a:spAutoFit/>
          </a:bodyPr>
          <a:lstStyle/>
          <a:p>
            <a:r>
              <a:rPr lang="zh-CN" altLang="en-US" sz="1600" b="1" dirty="0" smtClean="0">
                <a:solidFill>
                  <a:schemeClr val="tx2">
                    <a:lumMod val="50000"/>
                  </a:schemeClr>
                </a:solidFill>
                <a:latin typeface="宋体" pitchFamily="2" charset="-122"/>
                <a:ea typeface="宋体" pitchFamily="2" charset="-122"/>
              </a:rPr>
              <a:t>经济和贸易方面</a:t>
            </a:r>
          </a:p>
        </p:txBody>
      </p:sp>
      <p:sp>
        <p:nvSpPr>
          <p:cNvPr id="62" name="文本框 1">
            <a:hlinkClick r:id="rId2" action="ppaction://hlinksldjump"/>
          </p:cNvPr>
          <p:cNvSpPr txBox="1"/>
          <p:nvPr/>
        </p:nvSpPr>
        <p:spPr>
          <a:xfrm>
            <a:off x="3786182" y="142858"/>
            <a:ext cx="3214710" cy="523220"/>
          </a:xfrm>
          <a:prstGeom prst="rect">
            <a:avLst/>
          </a:prstGeom>
          <a:noFill/>
        </p:spPr>
        <p:txBody>
          <a:bodyPr wrap="square" rtlCol="0">
            <a:spAutoFit/>
          </a:bodyPr>
          <a:lstStyle/>
          <a:p>
            <a:pPr algn="ctr"/>
            <a:r>
              <a:rPr lang="zh-CN" altLang="en-US" sz="2800" b="1" dirty="0" smtClean="0">
                <a:latin typeface="+mj-ea"/>
                <a:ea typeface="+mj-ea"/>
              </a:rPr>
              <a:t>宏观作用</a:t>
            </a:r>
          </a:p>
        </p:txBody>
      </p:sp>
      <p:grpSp>
        <p:nvGrpSpPr>
          <p:cNvPr id="63" name="组合 62"/>
          <p:cNvGrpSpPr/>
          <p:nvPr/>
        </p:nvGrpSpPr>
        <p:grpSpPr>
          <a:xfrm>
            <a:off x="65780" y="298997"/>
            <a:ext cx="3203838" cy="787588"/>
            <a:chOff x="65780" y="298997"/>
            <a:chExt cx="3203838" cy="787588"/>
          </a:xfrm>
        </p:grpSpPr>
        <p:sp>
          <p:nvSpPr>
            <p:cNvPr id="64" name="TextBox 2"/>
            <p:cNvSpPr txBox="1"/>
            <p:nvPr/>
          </p:nvSpPr>
          <p:spPr>
            <a:xfrm>
              <a:off x="340834" y="298997"/>
              <a:ext cx="2159464" cy="369332"/>
            </a:xfrm>
            <a:prstGeom prst="rect">
              <a:avLst/>
            </a:prstGeom>
            <a:noFill/>
          </p:spPr>
          <p:txBody>
            <a:bodyPr wrap="square" rtlCol="0">
              <a:spAutoFit/>
            </a:bodyPr>
            <a:lstStyle/>
            <a:p>
              <a:r>
                <a:rPr lang="zh-CN" altLang="en-US" b="1" dirty="0" smtClean="0">
                  <a:solidFill>
                    <a:schemeClr val="tx2">
                      <a:lumMod val="50000"/>
                    </a:schemeClr>
                  </a:solidFill>
                  <a:latin typeface="微软雅黑" pitchFamily="34" charset="-122"/>
                  <a:ea typeface="微软雅黑" pitchFamily="34" charset="-122"/>
                </a:rPr>
                <a:t>专利信息浅说</a:t>
              </a:r>
              <a:endParaRPr lang="zh-CN" altLang="en-US" b="1" dirty="0">
                <a:solidFill>
                  <a:schemeClr val="tx2">
                    <a:lumMod val="50000"/>
                  </a:schemeClr>
                </a:solidFill>
                <a:latin typeface="微软雅黑" pitchFamily="34" charset="-122"/>
                <a:ea typeface="微软雅黑" pitchFamily="34" charset="-122"/>
              </a:endParaRPr>
            </a:p>
          </p:txBody>
        </p:sp>
        <p:sp>
          <p:nvSpPr>
            <p:cNvPr id="65" name="TextBox 3"/>
            <p:cNvSpPr txBox="1"/>
            <p:nvPr/>
          </p:nvSpPr>
          <p:spPr>
            <a:xfrm>
              <a:off x="714348" y="571486"/>
              <a:ext cx="2555270" cy="338554"/>
            </a:xfrm>
            <a:prstGeom prst="rect">
              <a:avLst/>
            </a:prstGeom>
            <a:noFill/>
          </p:spPr>
          <p:txBody>
            <a:bodyPr wrap="square" rtlCol="0">
              <a:spAutoFit/>
            </a:bodyPr>
            <a:lstStyle/>
            <a:p>
              <a:r>
                <a:rPr lang="zh-CN" altLang="en-US" sz="1600" b="1" dirty="0" smtClean="0">
                  <a:solidFill>
                    <a:schemeClr val="tx2">
                      <a:lumMod val="75000"/>
                    </a:schemeClr>
                  </a:solidFill>
                  <a:latin typeface="微软雅黑" pitchFamily="34" charset="-122"/>
                  <a:ea typeface="微软雅黑" pitchFamily="34" charset="-122"/>
                </a:rPr>
                <a:t>专利信息的作用</a:t>
              </a:r>
              <a:endParaRPr lang="zh-CN" altLang="en-US" sz="1600" b="1" dirty="0">
                <a:solidFill>
                  <a:schemeClr val="tx2">
                    <a:lumMod val="75000"/>
                  </a:schemeClr>
                </a:solidFill>
                <a:latin typeface="微软雅黑" pitchFamily="34" charset="-122"/>
                <a:ea typeface="微软雅黑" pitchFamily="34" charset="-122"/>
              </a:endParaRPr>
            </a:p>
          </p:txBody>
        </p:sp>
        <p:grpSp>
          <p:nvGrpSpPr>
            <p:cNvPr id="66" name="组合 19"/>
            <p:cNvGrpSpPr/>
            <p:nvPr/>
          </p:nvGrpSpPr>
          <p:grpSpPr>
            <a:xfrm>
              <a:off x="431540" y="974072"/>
              <a:ext cx="1265453" cy="112513"/>
              <a:chOff x="268709" y="861560"/>
              <a:chExt cx="1265453" cy="112513"/>
            </a:xfrm>
          </p:grpSpPr>
          <p:sp>
            <p:nvSpPr>
              <p:cNvPr id="69" name="椭圆 68"/>
              <p:cNvSpPr/>
              <p:nvPr/>
            </p:nvSpPr>
            <p:spPr>
              <a:xfrm>
                <a:off x="268709" y="861560"/>
                <a:ext cx="112512" cy="11251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a:off x="499297" y="861560"/>
                <a:ext cx="112512" cy="112512"/>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729885" y="861560"/>
                <a:ext cx="112512" cy="112512"/>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p:cNvSpPr/>
              <p:nvPr/>
            </p:nvSpPr>
            <p:spPr>
              <a:xfrm>
                <a:off x="960473"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p:cNvSpPr/>
              <p:nvPr/>
            </p:nvSpPr>
            <p:spPr>
              <a:xfrm>
                <a:off x="1191061" y="861560"/>
                <a:ext cx="112512" cy="11251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p:cNvSpPr/>
              <p:nvPr/>
            </p:nvSpPr>
            <p:spPr>
              <a:xfrm>
                <a:off x="1421650" y="861561"/>
                <a:ext cx="112512" cy="112512"/>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7" name="直角三角形 66"/>
            <p:cNvSpPr/>
            <p:nvPr/>
          </p:nvSpPr>
          <p:spPr>
            <a:xfrm flipH="1">
              <a:off x="65780" y="331708"/>
              <a:ext cx="292532" cy="292532"/>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直角三角形 67"/>
            <p:cNvSpPr/>
            <p:nvPr/>
          </p:nvSpPr>
          <p:spPr>
            <a:xfrm>
              <a:off x="2214546" y="571486"/>
              <a:ext cx="292532" cy="29253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5" name="灯片编号占位符 74"/>
          <p:cNvSpPr>
            <a:spLocks noGrp="1"/>
          </p:cNvSpPr>
          <p:nvPr>
            <p:ph type="sldNum" sz="quarter" idx="12"/>
          </p:nvPr>
        </p:nvSpPr>
        <p:spPr/>
        <p:txBody>
          <a:bodyPr/>
          <a:lstStyle/>
          <a:p>
            <a:fld id="{0C913308-F349-4B6D-A68A-DD1791B4A57B}" type="slidenum">
              <a:rPr lang="zh-CN" altLang="en-US" smtClean="0"/>
              <a:pPr/>
              <a:t>23</a:t>
            </a:fld>
            <a:endParaRPr lang="zh-CN" altLang="en-US" dirty="0"/>
          </a:p>
        </p:txBody>
      </p:sp>
      <p:sp>
        <p:nvSpPr>
          <p:cNvPr id="77" name="Rectangle 7"/>
          <p:cNvSpPr>
            <a:spLocks noChangeArrowheads="1"/>
          </p:cNvSpPr>
          <p:nvPr/>
        </p:nvSpPr>
        <p:spPr bwMode="gray">
          <a:xfrm>
            <a:off x="3500430" y="3143254"/>
            <a:ext cx="1928826" cy="1143008"/>
          </a:xfrm>
          <a:prstGeom prst="rect">
            <a:avLst/>
          </a:prstGeom>
          <a:solidFill>
            <a:schemeClr val="accent2">
              <a:lumMod val="75000"/>
            </a:schemeClr>
          </a:solidFill>
          <a:ln w="9525" algn="ctr">
            <a:solidFill>
              <a:srgbClr val="FFFFFF"/>
            </a:solidFill>
            <a:miter lim="800000"/>
            <a:headEnd/>
            <a:tailEnd/>
          </a:ln>
          <a:effectLst>
            <a:outerShdw sy="50000" kx="2453608" rotWithShape="0">
              <a:schemeClr val="bg2">
                <a:alpha val="50000"/>
              </a:schemeClr>
            </a:outerShdw>
          </a:effectLst>
        </p:spPr>
        <p:txBody>
          <a:bodyPr wrap="none" anchor="ctr"/>
          <a:lstStyle/>
          <a:p>
            <a:pPr eaLnBrk="1" hangingPunct="1">
              <a:defRPr/>
            </a:pPr>
            <a:r>
              <a:rPr lang="zh-CN" altLang="en-US" sz="1200" dirty="0" smtClean="0">
                <a:solidFill>
                  <a:schemeClr val="bg1"/>
                </a:solidFill>
                <a:latin typeface="+mn-ea"/>
              </a:rPr>
              <a:t>企业需要制定和运用专利战</a:t>
            </a:r>
            <a:endParaRPr lang="en-US" altLang="zh-CN" sz="1200" dirty="0" smtClean="0">
              <a:solidFill>
                <a:schemeClr val="bg1"/>
              </a:solidFill>
              <a:latin typeface="+mn-ea"/>
            </a:endParaRPr>
          </a:p>
          <a:p>
            <a:pPr eaLnBrk="1" hangingPunct="1">
              <a:defRPr/>
            </a:pPr>
            <a:r>
              <a:rPr lang="zh-CN" altLang="en-US" sz="1200" dirty="0" smtClean="0">
                <a:solidFill>
                  <a:schemeClr val="bg1"/>
                </a:solidFill>
                <a:latin typeface="+mn-ea"/>
              </a:rPr>
              <a:t>略，重视和发挥专利情报对</a:t>
            </a:r>
            <a:endParaRPr lang="en-US" altLang="zh-CN" sz="1200" dirty="0" smtClean="0">
              <a:solidFill>
                <a:schemeClr val="bg1"/>
              </a:solidFill>
              <a:latin typeface="+mn-ea"/>
            </a:endParaRPr>
          </a:p>
          <a:p>
            <a:pPr eaLnBrk="1" hangingPunct="1">
              <a:defRPr/>
            </a:pPr>
            <a:r>
              <a:rPr lang="zh-CN" altLang="en-US" sz="1200" dirty="0" smtClean="0">
                <a:solidFill>
                  <a:schemeClr val="bg1"/>
                </a:solidFill>
                <a:latin typeface="+mn-ea"/>
              </a:rPr>
              <a:t>企业的作用。当前的市场竞</a:t>
            </a:r>
            <a:endParaRPr lang="en-US" altLang="zh-CN" sz="1200" dirty="0" smtClean="0">
              <a:solidFill>
                <a:schemeClr val="bg1"/>
              </a:solidFill>
              <a:latin typeface="+mn-ea"/>
            </a:endParaRPr>
          </a:p>
          <a:p>
            <a:pPr eaLnBrk="1" hangingPunct="1">
              <a:defRPr/>
            </a:pPr>
            <a:r>
              <a:rPr lang="zh-CN" altLang="en-US" sz="1200" dirty="0" smtClean="0">
                <a:solidFill>
                  <a:schemeClr val="bg1"/>
                </a:solidFill>
                <a:latin typeface="+mn-ea"/>
              </a:rPr>
              <a:t>争，有向着“专利战争”演</a:t>
            </a:r>
            <a:endParaRPr lang="en-US" altLang="zh-CN" sz="1200" dirty="0" smtClean="0">
              <a:solidFill>
                <a:schemeClr val="bg1"/>
              </a:solidFill>
              <a:latin typeface="+mn-ea"/>
            </a:endParaRPr>
          </a:p>
          <a:p>
            <a:pPr eaLnBrk="1" hangingPunct="1">
              <a:defRPr/>
            </a:pPr>
            <a:r>
              <a:rPr lang="zh-CN" altLang="en-US" sz="1200" dirty="0" smtClean="0">
                <a:solidFill>
                  <a:schemeClr val="bg1"/>
                </a:solidFill>
                <a:latin typeface="+mn-ea"/>
              </a:rPr>
              <a:t>变的趋势。</a:t>
            </a:r>
            <a:endParaRPr lang="zh-CN" altLang="en-US" sz="1200" dirty="0">
              <a:solidFill>
                <a:schemeClr val="bg1"/>
              </a:solidFill>
              <a:latin typeface="+mn-ea"/>
            </a:endParaRPr>
          </a:p>
        </p:txBody>
      </p:sp>
      <p:sp>
        <p:nvSpPr>
          <p:cNvPr id="89" name="Rectangle 7"/>
          <p:cNvSpPr>
            <a:spLocks noChangeArrowheads="1"/>
          </p:cNvSpPr>
          <p:nvPr/>
        </p:nvSpPr>
        <p:spPr bwMode="gray">
          <a:xfrm>
            <a:off x="6000760" y="3143254"/>
            <a:ext cx="3000396" cy="1143008"/>
          </a:xfrm>
          <a:prstGeom prst="rect">
            <a:avLst/>
          </a:prstGeom>
          <a:solidFill>
            <a:schemeClr val="accent2">
              <a:lumMod val="75000"/>
            </a:schemeClr>
          </a:solidFill>
          <a:ln w="9525" algn="ctr">
            <a:solidFill>
              <a:srgbClr val="FFFFFF"/>
            </a:solidFill>
            <a:miter lim="800000"/>
            <a:headEnd/>
            <a:tailEnd/>
          </a:ln>
          <a:effectLst/>
        </p:spPr>
        <p:txBody>
          <a:bodyPr wrap="none" anchor="ctr"/>
          <a:lstStyle/>
          <a:p>
            <a:pPr eaLnBrk="1" hangingPunct="1">
              <a:defRPr/>
            </a:pPr>
            <a:r>
              <a:rPr lang="zh-CN" altLang="en-US" sz="1200" dirty="0" smtClean="0">
                <a:solidFill>
                  <a:schemeClr val="bg1"/>
                </a:solidFill>
                <a:latin typeface="+mn-ea"/>
              </a:rPr>
              <a:t>案例</a:t>
            </a:r>
            <a:r>
              <a:rPr lang="en-US" altLang="zh-CN" sz="1200" dirty="0" smtClean="0">
                <a:solidFill>
                  <a:schemeClr val="bg1"/>
                </a:solidFill>
                <a:latin typeface="+mn-ea"/>
              </a:rPr>
              <a:t>1</a:t>
            </a:r>
            <a:r>
              <a:rPr lang="zh-CN" altLang="en-US" sz="1200" dirty="0" smtClean="0">
                <a:solidFill>
                  <a:schemeClr val="bg1"/>
                </a:solidFill>
                <a:latin typeface="+mn-ea"/>
              </a:rPr>
              <a:t>：我国引进英国皮尔金顿公司浮法玻</a:t>
            </a:r>
            <a:endParaRPr lang="en-US" altLang="zh-CN" sz="1200" dirty="0" smtClean="0">
              <a:solidFill>
                <a:schemeClr val="bg1"/>
              </a:solidFill>
              <a:latin typeface="+mn-ea"/>
            </a:endParaRPr>
          </a:p>
          <a:p>
            <a:pPr eaLnBrk="1" hangingPunct="1">
              <a:defRPr/>
            </a:pPr>
            <a:r>
              <a:rPr lang="zh-CN" altLang="en-US" sz="1200" dirty="0" smtClean="0">
                <a:solidFill>
                  <a:schemeClr val="bg1"/>
                </a:solidFill>
                <a:latin typeface="+mn-ea"/>
              </a:rPr>
              <a:t>璃生产线时，通过检索专利文献，在谈判</a:t>
            </a:r>
            <a:endParaRPr lang="en-US" altLang="zh-CN" sz="1200" dirty="0" smtClean="0">
              <a:solidFill>
                <a:schemeClr val="bg1"/>
              </a:solidFill>
              <a:latin typeface="+mn-ea"/>
            </a:endParaRPr>
          </a:p>
          <a:p>
            <a:pPr eaLnBrk="1" hangingPunct="1">
              <a:defRPr/>
            </a:pPr>
            <a:r>
              <a:rPr lang="zh-CN" altLang="en-US" sz="1200" dirty="0" smtClean="0">
                <a:solidFill>
                  <a:schemeClr val="bg1"/>
                </a:solidFill>
                <a:latin typeface="+mn-ea"/>
              </a:rPr>
              <a:t>中大幅度降低引进费用。</a:t>
            </a:r>
            <a:endParaRPr lang="en-US" altLang="zh-CN" sz="1200" dirty="0" smtClean="0">
              <a:solidFill>
                <a:schemeClr val="bg1"/>
              </a:solidFill>
              <a:latin typeface="+mn-ea"/>
            </a:endParaRPr>
          </a:p>
          <a:p>
            <a:pPr eaLnBrk="1" hangingPunct="1">
              <a:defRPr/>
            </a:pPr>
            <a:r>
              <a:rPr lang="zh-CN" altLang="en-US" sz="1200" dirty="0" smtClean="0">
                <a:solidFill>
                  <a:schemeClr val="bg1"/>
                </a:solidFill>
                <a:latin typeface="+mn-ea"/>
              </a:rPr>
              <a:t>案例</a:t>
            </a:r>
            <a:r>
              <a:rPr lang="en-US" altLang="zh-CN" sz="1200" dirty="0" smtClean="0">
                <a:solidFill>
                  <a:schemeClr val="bg1"/>
                </a:solidFill>
                <a:latin typeface="+mn-ea"/>
              </a:rPr>
              <a:t>2</a:t>
            </a:r>
            <a:r>
              <a:rPr lang="zh-CN" altLang="en-US" sz="1200" dirty="0" smtClean="0">
                <a:solidFill>
                  <a:schemeClr val="bg1"/>
                </a:solidFill>
                <a:latin typeface="+mn-ea"/>
              </a:rPr>
              <a:t>：我国某公司与日本公司签订乙二醇</a:t>
            </a:r>
            <a:endParaRPr lang="en-US" altLang="zh-CN" sz="1200" dirty="0" smtClean="0">
              <a:solidFill>
                <a:schemeClr val="bg1"/>
              </a:solidFill>
              <a:latin typeface="+mn-ea"/>
            </a:endParaRPr>
          </a:p>
          <a:p>
            <a:pPr eaLnBrk="1" hangingPunct="1">
              <a:defRPr/>
            </a:pPr>
            <a:r>
              <a:rPr lang="zh-CN" altLang="en-US" sz="1200" dirty="0" smtClean="0">
                <a:solidFill>
                  <a:schemeClr val="bg1"/>
                </a:solidFill>
                <a:latin typeface="+mn-ea"/>
              </a:rPr>
              <a:t>生产合同时，因未检索专利文献，多支出</a:t>
            </a:r>
            <a:endParaRPr lang="en-US" altLang="zh-CN" sz="1200" dirty="0" smtClean="0">
              <a:solidFill>
                <a:schemeClr val="bg1"/>
              </a:solidFill>
              <a:latin typeface="+mn-ea"/>
            </a:endParaRPr>
          </a:p>
          <a:p>
            <a:pPr eaLnBrk="1" hangingPunct="1">
              <a:defRPr/>
            </a:pPr>
            <a:r>
              <a:rPr lang="zh-CN" altLang="en-US" sz="1200" dirty="0" smtClean="0">
                <a:solidFill>
                  <a:schemeClr val="bg1"/>
                </a:solidFill>
                <a:latin typeface="+mn-ea"/>
              </a:rPr>
              <a:t>高额费用。</a:t>
            </a:r>
            <a:endParaRPr lang="zh-CN" altLang="en-US" sz="1200" dirty="0">
              <a:solidFill>
                <a:schemeClr val="bg1"/>
              </a:solidFill>
              <a:latin typeface="+mn-ea"/>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78185" y="1740753"/>
            <a:ext cx="3960440" cy="830997"/>
          </a:xfrm>
          <a:prstGeom prst="rect">
            <a:avLst/>
          </a:prstGeom>
          <a:noFill/>
        </p:spPr>
        <p:txBody>
          <a:bodyPr wrap="square" rtlCol="0">
            <a:spAutoFit/>
          </a:bodyPr>
          <a:lstStyle/>
          <a:p>
            <a:pPr algn="ctr"/>
            <a:r>
              <a:rPr lang="en-US" altLang="zh-CN" sz="4800" b="1" dirty="0" smtClean="0">
                <a:latin typeface="Ebrima" pitchFamily="2" charset="0"/>
                <a:ea typeface="Ebrima" pitchFamily="2" charset="0"/>
                <a:cs typeface="Ebrima" pitchFamily="2" charset="0"/>
              </a:rPr>
              <a:t>THANKS</a:t>
            </a:r>
            <a:endParaRPr lang="zh-CN" altLang="en-US" sz="4800" b="1" dirty="0" smtClean="0">
              <a:latin typeface="Ebrima" pitchFamily="2" charset="0"/>
              <a:ea typeface="微软雅黑" pitchFamily="34" charset="-122"/>
              <a:cs typeface="Ebrima" pitchFamily="2" charset="0"/>
            </a:endParaRPr>
          </a:p>
        </p:txBody>
      </p:sp>
      <p:sp>
        <p:nvSpPr>
          <p:cNvPr id="3" name="矩形 2"/>
          <p:cNvSpPr/>
          <p:nvPr/>
        </p:nvSpPr>
        <p:spPr>
          <a:xfrm>
            <a:off x="3000364" y="785800"/>
            <a:ext cx="2967480" cy="923330"/>
          </a:xfrm>
          <a:prstGeom prst="rect">
            <a:avLst/>
          </a:prstGeom>
          <a:noFill/>
        </p:spPr>
        <p:txBody>
          <a:bodyPr wrap="none" lIns="91440" tIns="45720" rIns="91440" bIns="45720">
            <a:spAutoFit/>
          </a:bodyPr>
          <a:lstStyle/>
          <a:p>
            <a:pPr algn="ctr"/>
            <a:r>
              <a:rPr lang="zh-CN" altLang="en-US" sz="5400" b="1" dirty="0" smtClean="0">
                <a:ln w="17780" cmpd="sng">
                  <a:solidFill>
                    <a:srgbClr val="FFFFFF"/>
                  </a:solidFill>
                  <a:prstDash val="solid"/>
                  <a:miter lim="800000"/>
                </a:ln>
                <a:effectLst>
                  <a:outerShdw blurRad="50800" algn="tl" rotWithShape="0">
                    <a:srgbClr val="000000"/>
                  </a:outerShdw>
                </a:effectLst>
              </a:rPr>
              <a:t>谢谢观赏</a:t>
            </a:r>
            <a:endParaRPr lang="zh-CN" altLang="en-US" sz="5400" b="1" dirty="0">
              <a:ln w="17780" cmpd="sng">
                <a:solidFill>
                  <a:srgbClr val="FFFFFF"/>
                </a:solidFill>
                <a:prstDash val="solid"/>
                <a:miter lim="800000"/>
              </a:ln>
              <a:effectLst>
                <a:outerShdw blurRad="50800" algn="tl" rotWithShape="0">
                  <a:srgbClr val="000000"/>
                </a:outerShdw>
              </a:effectLst>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24</a:t>
            </a:fld>
            <a:endParaRPr lang="zh-CN" altLang="en-US"/>
          </a:p>
        </p:txBody>
      </p:sp>
      <p:sp>
        <p:nvSpPr>
          <p:cNvPr id="7" name="页脚占位符 6"/>
          <p:cNvSpPr>
            <a:spLocks noGrp="1"/>
          </p:cNvSpPr>
          <p:nvPr>
            <p:ph type="ftr" sz="quarter" idx="11"/>
          </p:nvPr>
        </p:nvSpPr>
        <p:spPr/>
        <p:txBody>
          <a:bodyPr/>
          <a:lstStyle/>
          <a:p>
            <a:r>
              <a:rPr lang="zh-CN" altLang="en-US" smtClean="0"/>
              <a:t>技术经济及管理 全春英</a:t>
            </a:r>
            <a:endParaRPr lang="zh-CN" alt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rgbClr val="000000"/>
      </a:dk1>
      <a:lt1>
        <a:srgbClr val="FFFFFF"/>
      </a:lt1>
      <a:dk2>
        <a:srgbClr val="104D5F"/>
      </a:dk2>
      <a:lt2>
        <a:srgbClr val="E2DFCC"/>
      </a:lt2>
      <a:accent1>
        <a:srgbClr val="229BBF"/>
      </a:accent1>
      <a:accent2>
        <a:srgbClr val="104D60"/>
      </a:accent2>
      <a:accent3>
        <a:srgbClr val="2DCFFF"/>
      </a:accent3>
      <a:accent4>
        <a:srgbClr val="1A7F9C"/>
      </a:accent4>
      <a:accent5>
        <a:srgbClr val="8E846C"/>
      </a:accent5>
      <a:accent6>
        <a:srgbClr val="BFBFBF"/>
      </a:accent6>
      <a:hlink>
        <a:srgbClr val="977B2D"/>
      </a:hlink>
      <a:folHlink>
        <a:srgbClr val="BFBFB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latin typeface="微软雅黑" pitchFamily="34" charset="-122"/>
            <a:ea typeface="微软雅黑" pitchFamily="34" charset="-122"/>
          </a:defRPr>
        </a:defPPr>
      </a:lstStyle>
    </a:tx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rgbClr val="000000"/>
    </a:dk1>
    <a:lt1>
      <a:srgbClr val="FFFFFF"/>
    </a:lt1>
    <a:dk2>
      <a:srgbClr val="104D5F"/>
    </a:dk2>
    <a:lt2>
      <a:srgbClr val="E2DFCC"/>
    </a:lt2>
    <a:accent1>
      <a:srgbClr val="229BBF"/>
    </a:accent1>
    <a:accent2>
      <a:srgbClr val="104D60"/>
    </a:accent2>
    <a:accent3>
      <a:srgbClr val="2DCFFF"/>
    </a:accent3>
    <a:accent4>
      <a:srgbClr val="1A7F9C"/>
    </a:accent4>
    <a:accent5>
      <a:srgbClr val="8E846C"/>
    </a:accent5>
    <a:accent6>
      <a:srgbClr val="BFBFBF"/>
    </a:accent6>
    <a:hlink>
      <a:srgbClr val="977B2D"/>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3255821</TotalTime>
  <Words>2886</Words>
  <Application>Microsoft Office PowerPoint</Application>
  <PresentationFormat>全屏显示(16:9)</PresentationFormat>
  <Paragraphs>321</Paragraphs>
  <Slides>24</Slides>
  <Notes>3</Notes>
  <HiddenSlides>0</HiddenSlides>
  <MMClips>0</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jizhe</cp:lastModifiedBy>
  <cp:revision>117</cp:revision>
  <dcterms:created xsi:type="dcterms:W3CDTF">2016-03-08T01:27:00Z</dcterms:created>
  <dcterms:modified xsi:type="dcterms:W3CDTF">2016-04-27T08:24:54Z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2052-10.1.0.5457</vt:lpwstr>
  </property>
</Properties>
</file>