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ppt" ContentType="application/vnd.ms-powerpoint"/>
  <Default Extension="bin" ContentType="application/vnd.openxmlformats-officedocument.oleObject"/>
  <Default Extension="wmf" ContentType="image/x-wm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23" r:id="rId3"/>
    <p:sldId id="282" r:id="rId5"/>
    <p:sldId id="272" r:id="rId6"/>
    <p:sldId id="832" r:id="rId7"/>
    <p:sldId id="833" r:id="rId8"/>
    <p:sldId id="834" r:id="rId9"/>
    <p:sldId id="836" r:id="rId10"/>
    <p:sldId id="837" r:id="rId11"/>
    <p:sldId id="838" r:id="rId12"/>
    <p:sldId id="839" r:id="rId13"/>
    <p:sldId id="831" r:id="rId14"/>
    <p:sldId id="844" r:id="rId15"/>
    <p:sldId id="845" r:id="rId16"/>
    <p:sldId id="846" r:id="rId17"/>
    <p:sldId id="847" r:id="rId18"/>
    <p:sldId id="848" r:id="rId19"/>
    <p:sldId id="849" r:id="rId20"/>
    <p:sldId id="850" r:id="rId21"/>
    <p:sldId id="851" r:id="rId22"/>
    <p:sldId id="852" r:id="rId23"/>
    <p:sldId id="853" r:id="rId24"/>
    <p:sldId id="854" r:id="rId25"/>
    <p:sldId id="855" r:id="rId26"/>
    <p:sldId id="856" r:id="rId27"/>
    <p:sldId id="857" r:id="rId28"/>
    <p:sldId id="858" r:id="rId29"/>
    <p:sldId id="859" r:id="rId30"/>
    <p:sldId id="860" r:id="rId31"/>
    <p:sldId id="861" r:id="rId32"/>
    <p:sldId id="862" r:id="rId33"/>
    <p:sldId id="863" r:id="rId34"/>
    <p:sldId id="864" r:id="rId35"/>
    <p:sldId id="865" r:id="rId36"/>
    <p:sldId id="866" r:id="rId37"/>
    <p:sldId id="867" r:id="rId38"/>
    <p:sldId id="868" r:id="rId39"/>
    <p:sldId id="869" r:id="rId40"/>
    <p:sldId id="870" r:id="rId41"/>
    <p:sldId id="871" r:id="rId42"/>
    <p:sldId id="872" r:id="rId43"/>
    <p:sldId id="873" r:id="rId44"/>
    <p:sldId id="874" r:id="rId45"/>
    <p:sldId id="875" r:id="rId46"/>
    <p:sldId id="876" r:id="rId47"/>
    <p:sldId id="877" r:id="rId48"/>
    <p:sldId id="878" r:id="rId49"/>
    <p:sldId id="879" r:id="rId50"/>
    <p:sldId id="880" r:id="rId51"/>
    <p:sldId id="881" r:id="rId52"/>
    <p:sldId id="882" r:id="rId53"/>
    <p:sldId id="883" r:id="rId54"/>
    <p:sldId id="884" r:id="rId55"/>
    <p:sldId id="885" r:id="rId56"/>
    <p:sldId id="886" r:id="rId57"/>
    <p:sldId id="887" r:id="rId58"/>
    <p:sldId id="889" r:id="rId59"/>
    <p:sldId id="890" r:id="rId60"/>
    <p:sldId id="891" r:id="rId61"/>
    <p:sldId id="892" r:id="rId62"/>
    <p:sldId id="893" r:id="rId63"/>
    <p:sldId id="894" r:id="rId64"/>
    <p:sldId id="895" r:id="rId65"/>
    <p:sldId id="896" r:id="rId66"/>
    <p:sldId id="897" r:id="rId67"/>
    <p:sldId id="898" r:id="rId68"/>
    <p:sldId id="899" r:id="rId69"/>
    <p:sldId id="900" r:id="rId70"/>
    <p:sldId id="901" r:id="rId71"/>
    <p:sldId id="902" r:id="rId72"/>
    <p:sldId id="903" r:id="rId73"/>
    <p:sldId id="904" r:id="rId74"/>
    <p:sldId id="905" r:id="rId75"/>
    <p:sldId id="906" r:id="rId76"/>
    <p:sldId id="907" r:id="rId77"/>
    <p:sldId id="908" r:id="rId78"/>
    <p:sldId id="909" r:id="rId79"/>
    <p:sldId id="910" r:id="rId80"/>
    <p:sldId id="911" r:id="rId81"/>
    <p:sldId id="912" r:id="rId82"/>
    <p:sldId id="913" r:id="rId83"/>
    <p:sldId id="914" r:id="rId84"/>
    <p:sldId id="915" r:id="rId85"/>
    <p:sldId id="916" r:id="rId86"/>
    <p:sldId id="917" r:id="rId87"/>
    <p:sldId id="918" r:id="rId88"/>
    <p:sldId id="919" r:id="rId89"/>
    <p:sldId id="920" r:id="rId90"/>
    <p:sldId id="921" r:id="rId91"/>
    <p:sldId id="922" r:id="rId92"/>
    <p:sldId id="923" r:id="rId93"/>
    <p:sldId id="924" r:id="rId94"/>
    <p:sldId id="925" r:id="rId95"/>
    <p:sldId id="926" r:id="rId96"/>
    <p:sldId id="927" r:id="rId97"/>
    <p:sldId id="928" r:id="rId98"/>
    <p:sldId id="929" r:id="rId99"/>
    <p:sldId id="930" r:id="rId100"/>
    <p:sldId id="931" r:id="rId101"/>
    <p:sldId id="932" r:id="rId102"/>
    <p:sldId id="933" r:id="rId103"/>
    <p:sldId id="934" r:id="rId104"/>
    <p:sldId id="935" r:id="rId105"/>
    <p:sldId id="936" r:id="rId106"/>
    <p:sldId id="937" r:id="rId107"/>
    <p:sldId id="938" r:id="rId108"/>
    <p:sldId id="939" r:id="rId109"/>
    <p:sldId id="940" r:id="rId110"/>
    <p:sldId id="941" r:id="rId111"/>
  </p:sldIdLst>
  <p:sldSz cx="12198350" cy="6859270"/>
  <p:notesSz cx="6858000" cy="9144000"/>
  <p:custDataLst>
    <p:tags r:id="rId115"/>
  </p:custDataLst>
  <p:defaultTextStyle>
    <a:defPPr>
      <a:defRPr lang="en-US"/>
    </a:defPPr>
    <a:lvl1pPr marL="0" algn="l" defTabSz="1219835" rtl="0" eaLnBrk="1" latinLnBrk="0" hangingPunct="1">
      <a:defRPr sz="2400" kern="1200">
        <a:solidFill>
          <a:schemeClr val="tx1"/>
        </a:solidFill>
        <a:latin typeface="+mn-lt"/>
        <a:ea typeface="+mn-ea"/>
        <a:cs typeface="+mn-cs"/>
      </a:defRPr>
    </a:lvl1pPr>
    <a:lvl2pPr marL="609600" algn="l" defTabSz="1219835" rtl="0" eaLnBrk="1" latinLnBrk="0" hangingPunct="1">
      <a:defRPr sz="2400" kern="1200">
        <a:solidFill>
          <a:schemeClr val="tx1"/>
        </a:solidFill>
        <a:latin typeface="+mn-lt"/>
        <a:ea typeface="+mn-ea"/>
        <a:cs typeface="+mn-cs"/>
      </a:defRPr>
    </a:lvl2pPr>
    <a:lvl3pPr marL="1219835" algn="l" defTabSz="1219835" rtl="0" eaLnBrk="1" latinLnBrk="0" hangingPunct="1">
      <a:defRPr sz="2400" kern="1200">
        <a:solidFill>
          <a:schemeClr val="tx1"/>
        </a:solidFill>
        <a:latin typeface="+mn-lt"/>
        <a:ea typeface="+mn-ea"/>
        <a:cs typeface="+mn-cs"/>
      </a:defRPr>
    </a:lvl3pPr>
    <a:lvl4pPr marL="1829435" algn="l" defTabSz="1219835" rtl="0" eaLnBrk="1" latinLnBrk="0" hangingPunct="1">
      <a:defRPr sz="2400" kern="1200">
        <a:solidFill>
          <a:schemeClr val="tx1"/>
        </a:solidFill>
        <a:latin typeface="+mn-lt"/>
        <a:ea typeface="+mn-ea"/>
        <a:cs typeface="+mn-cs"/>
      </a:defRPr>
    </a:lvl4pPr>
    <a:lvl5pPr marL="2439035" algn="l" defTabSz="1219835" rtl="0" eaLnBrk="1" latinLnBrk="0" hangingPunct="1">
      <a:defRPr sz="2400" kern="1200">
        <a:solidFill>
          <a:schemeClr val="tx1"/>
        </a:solidFill>
        <a:latin typeface="+mn-lt"/>
        <a:ea typeface="+mn-ea"/>
        <a:cs typeface="+mn-cs"/>
      </a:defRPr>
    </a:lvl5pPr>
    <a:lvl6pPr marL="3049270" algn="l" defTabSz="1219835" rtl="0" eaLnBrk="1" latinLnBrk="0" hangingPunct="1">
      <a:defRPr sz="2400" kern="1200">
        <a:solidFill>
          <a:schemeClr val="tx1"/>
        </a:solidFill>
        <a:latin typeface="+mn-lt"/>
        <a:ea typeface="+mn-ea"/>
        <a:cs typeface="+mn-cs"/>
      </a:defRPr>
    </a:lvl6pPr>
    <a:lvl7pPr marL="3658870" algn="l" defTabSz="1219835" rtl="0" eaLnBrk="1" latinLnBrk="0" hangingPunct="1">
      <a:defRPr sz="2400" kern="1200">
        <a:solidFill>
          <a:schemeClr val="tx1"/>
        </a:solidFill>
        <a:latin typeface="+mn-lt"/>
        <a:ea typeface="+mn-ea"/>
        <a:cs typeface="+mn-cs"/>
      </a:defRPr>
    </a:lvl7pPr>
    <a:lvl8pPr marL="4268470" algn="l" defTabSz="1219835" rtl="0" eaLnBrk="1" latinLnBrk="0" hangingPunct="1">
      <a:defRPr sz="2400" kern="1200">
        <a:solidFill>
          <a:schemeClr val="tx1"/>
        </a:solidFill>
        <a:latin typeface="+mn-lt"/>
        <a:ea typeface="+mn-ea"/>
        <a:cs typeface="+mn-cs"/>
      </a:defRPr>
    </a:lvl8pPr>
    <a:lvl9pPr marL="4878705" algn="l" defTabSz="121983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2881" userDrawn="1">
          <p15:clr>
            <a:srgbClr val="A4A3A4"/>
          </p15:clr>
        </p15:guide>
        <p15:guide id="4" pos="38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1157AB"/>
    <a:srgbClr val="3E5CCC"/>
    <a:srgbClr val="FF0000"/>
    <a:srgbClr val="74B836"/>
    <a:srgbClr val="1A8ABC"/>
    <a:srgbClr val="358DA5"/>
    <a:srgbClr val="7CC43A"/>
    <a:srgbClr val="FF9933"/>
    <a:srgbClr val="4C3D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68" autoAdjust="0"/>
    <p:restoredTop sz="63923" autoAdjust="0"/>
  </p:normalViewPr>
  <p:slideViewPr>
    <p:cSldViewPr showGuides="1">
      <p:cViewPr varScale="1">
        <p:scale>
          <a:sx n="64" d="100"/>
          <a:sy n="64" d="100"/>
        </p:scale>
        <p:origin x="1410" y="54"/>
      </p:cViewPr>
      <p:guideLst>
        <p:guide orient="horz" pos="2160"/>
        <p:guide pos="2880"/>
        <p:guide orient="horz" pos="2881"/>
        <p:guide pos="384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5" Type="http://schemas.openxmlformats.org/officeDocument/2006/relationships/tags" Target="tags/tag88.xml"/><Relationship Id="rId114" Type="http://schemas.openxmlformats.org/officeDocument/2006/relationships/tableStyles" Target="tableStyles.xml"/><Relationship Id="rId113" Type="http://schemas.openxmlformats.org/officeDocument/2006/relationships/viewProps" Target="viewProps.xml"/><Relationship Id="rId112" Type="http://schemas.openxmlformats.org/officeDocument/2006/relationships/presProps" Target="presProps.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065AA-3179-4A73-AFDA-0B4B8849581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30884-E914-498A-AAC4-BF0629FA810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58FC39-377E-4A8A-85B3-B498317383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58FC39-377E-4A8A-85B3-B4983173833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D30884-E914-498A-AAC4-BF0629FA810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nSpc>
                <a:spcPct val="150000"/>
              </a:lnSpc>
              <a:buFont typeface="Wingdings" panose="05000000000000000000" pitchFamily="2" charset="2"/>
              <a:buNone/>
            </a:pPr>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9F23B8-D44B-4AA0-B440-1D373580FE9D}"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1219835" rtl="0" eaLnBrk="1" fontAlgn="auto" latinLnBrk="0" hangingPunct="1">
              <a:lnSpc>
                <a:spcPct val="100000"/>
              </a:lnSpc>
              <a:spcBef>
                <a:spcPts val="0"/>
              </a:spcBef>
              <a:spcAft>
                <a:spcPts val="0"/>
              </a:spcAft>
              <a:buClrTx/>
              <a:buSzTx/>
              <a:buFontTx/>
              <a:buNone/>
              <a:defRPr/>
            </a:pPr>
            <a:fld id="{F09F23B8-D44B-4AA0-B440-1D373580FE9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BC951F4-518E-43E5-A5CD-2133C28B3E0C}"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1219835" rtl="0" eaLnBrk="1" fontAlgn="auto" latinLnBrk="0" hangingPunct="1">
              <a:lnSpc>
                <a:spcPct val="100000"/>
              </a:lnSpc>
              <a:spcBef>
                <a:spcPts val="0"/>
              </a:spcBef>
              <a:spcAft>
                <a:spcPts val="0"/>
              </a:spcAft>
              <a:buClrTx/>
              <a:buSzTx/>
              <a:buFontTx/>
              <a:buNone/>
              <a:defRPr/>
            </a:pPr>
            <a:fld id="{F09F23B8-D44B-4AA0-B440-1D373580FE9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124BB47-A4B4-4177-81C0-D5FF47746A8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876" y="2841225"/>
            <a:ext cx="10368598" cy="1960487"/>
          </a:xfrm>
          <a:prstGeom prst="rect">
            <a:avLst/>
          </a:prstGeom>
        </p:spPr>
        <p:txBody>
          <a:bodyPr/>
          <a:lstStyle/>
          <a:p>
            <a:r>
              <a:rPr lang="en-US" dirty="0"/>
              <a:t>Click to edit Master title style</a:t>
            </a:r>
            <a:endParaRPr lang="en-US" dirty="0"/>
          </a:p>
        </p:txBody>
      </p:sp>
      <p:sp>
        <p:nvSpPr>
          <p:cNvPr id="3" name="Subtitle 2"/>
          <p:cNvSpPr>
            <a:spLocks noGrp="1"/>
          </p:cNvSpPr>
          <p:nvPr>
            <p:ph type="subTitle" idx="1"/>
          </p:nvPr>
        </p:nvSpPr>
        <p:spPr>
          <a:xfrm>
            <a:off x="1829753" y="5182800"/>
            <a:ext cx="8538845" cy="2337341"/>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835" indent="0" algn="ctr">
              <a:buNone/>
              <a:defRPr>
                <a:solidFill>
                  <a:schemeClr val="tx1">
                    <a:tint val="75000"/>
                  </a:schemeClr>
                </a:solidFill>
              </a:defRPr>
            </a:lvl3pPr>
            <a:lvl4pPr marL="1829435" indent="0" algn="ctr">
              <a:buNone/>
              <a:defRPr>
                <a:solidFill>
                  <a:schemeClr val="tx1">
                    <a:tint val="75000"/>
                  </a:schemeClr>
                </a:solidFill>
              </a:defRPr>
            </a:lvl4pPr>
            <a:lvl5pPr marL="2439035" indent="0" algn="ctr">
              <a:buNone/>
              <a:defRPr>
                <a:solidFill>
                  <a:schemeClr val="tx1">
                    <a:tint val="75000"/>
                  </a:schemeClr>
                </a:solidFill>
              </a:defRPr>
            </a:lvl5pPr>
            <a:lvl6pPr marL="3049270" indent="0" algn="ctr">
              <a:buNone/>
              <a:defRPr>
                <a:solidFill>
                  <a:schemeClr val="tx1">
                    <a:tint val="75000"/>
                  </a:schemeClr>
                </a:solidFill>
              </a:defRPr>
            </a:lvl6pPr>
            <a:lvl7pPr marL="3658870" indent="0" algn="ctr">
              <a:buNone/>
              <a:defRPr>
                <a:solidFill>
                  <a:schemeClr val="tx1">
                    <a:tint val="75000"/>
                  </a:schemeClr>
                </a:solidFill>
              </a:defRPr>
            </a:lvl7pPr>
            <a:lvl8pPr marL="4268470" indent="0" algn="ctr">
              <a:buNone/>
              <a:defRPr>
                <a:solidFill>
                  <a:schemeClr val="tx1">
                    <a:tint val="75000"/>
                  </a:schemeClr>
                </a:solidFill>
              </a:defRPr>
            </a:lvl8pPr>
            <a:lvl9pPr marL="4878705"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一级标题">
    <p:spTree>
      <p:nvGrpSpPr>
        <p:cNvPr id="1" name=""/>
        <p:cNvGrpSpPr/>
        <p:nvPr/>
      </p:nvGrpSpPr>
      <p:grpSpPr>
        <a:xfrm>
          <a:off x="0" y="0"/>
          <a:ext cx="0" cy="0"/>
          <a:chOff x="0" y="0"/>
          <a:chExt cx="0" cy="0"/>
        </a:xfrm>
      </p:grpSpPr>
      <p:sp>
        <p:nvSpPr>
          <p:cNvPr id="2" name="Title 1"/>
          <p:cNvSpPr>
            <a:spLocks noGrp="1"/>
          </p:cNvSpPr>
          <p:nvPr>
            <p:ph type="title"/>
          </p:nvPr>
        </p:nvSpPr>
        <p:spPr>
          <a:xfrm>
            <a:off x="774700" y="352424"/>
            <a:ext cx="5334000" cy="429419"/>
          </a:xfrm>
          <a:prstGeom prst="rect">
            <a:avLst/>
          </a:prstGeom>
        </p:spPr>
        <p:txBody>
          <a:bodyPr/>
          <a:lstStyle/>
          <a:p>
            <a:r>
              <a:rPr lang="en-US" dirty="0"/>
              <a:t>Click to edit Master title style</a:t>
            </a:r>
            <a:endParaRPr lang="en-US" dirty="0"/>
          </a:p>
        </p:txBody>
      </p:sp>
      <p:sp>
        <p:nvSpPr>
          <p:cNvPr id="3" name="Content Placeholder 2"/>
          <p:cNvSpPr>
            <a:spLocks noGrp="1"/>
          </p:cNvSpPr>
          <p:nvPr>
            <p:ph idx="1"/>
          </p:nvPr>
        </p:nvSpPr>
        <p:spPr>
          <a:xfrm>
            <a:off x="609918" y="1143795"/>
            <a:ext cx="10978515" cy="5029200"/>
          </a:xfrm>
          <a:prstGeom prst="rect">
            <a:avLst/>
          </a:prstGeom>
        </p:spPr>
        <p:txBody>
          <a:bodyPr/>
          <a:lstStyle>
            <a:lvl1pPr marL="457200" indent="-457200">
              <a:lnSpc>
                <a:spcPct val="120000"/>
              </a:lnSpc>
              <a:buSzPct val="80000"/>
              <a:buFont typeface="Wingdings" panose="05000000000000000000" pitchFamily="2" charset="2"/>
              <a:buChar char="l"/>
              <a:defRPr>
                <a:solidFill>
                  <a:schemeClr val="tx1">
                    <a:lumMod val="75000"/>
                    <a:lumOff val="25000"/>
                  </a:schemeClr>
                </a:solidFill>
              </a:defRPr>
            </a:lvl1pPr>
            <a:lvl2pPr>
              <a:defRPr>
                <a:solidFill>
                  <a:schemeClr val="tx1">
                    <a:lumMod val="75000"/>
                    <a:lumOff val="25000"/>
                  </a:schemeClr>
                </a:solidFill>
              </a:defRPr>
            </a:lvl2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两级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74700" y="362744"/>
            <a:ext cx="6581775" cy="400050"/>
          </a:xfrm>
          <a:prstGeom prst="rect">
            <a:avLst/>
          </a:prstGeom>
        </p:spPr>
        <p:txBody>
          <a:bodyPr/>
          <a:lstStyle/>
          <a:p>
            <a:r>
              <a:rPr lang="en-US" dirty="0"/>
              <a:t>Click to edit Master title style</a:t>
            </a:r>
            <a:endParaRPr lang="en-US" dirty="0"/>
          </a:p>
        </p:txBody>
      </p:sp>
      <p:sp>
        <p:nvSpPr>
          <p:cNvPr id="3" name="Content Placeholder 2"/>
          <p:cNvSpPr>
            <a:spLocks noGrp="1"/>
          </p:cNvSpPr>
          <p:nvPr>
            <p:ph idx="1"/>
          </p:nvPr>
        </p:nvSpPr>
        <p:spPr>
          <a:xfrm>
            <a:off x="609918" y="1600994"/>
            <a:ext cx="10978515" cy="4572000"/>
          </a:xfrm>
          <a:prstGeom prst="rect">
            <a:avLst/>
          </a:prstGeom>
        </p:spPr>
        <p:txBody>
          <a:bodyPr/>
          <a:lstStyle>
            <a:lvl1pPr marL="457200" indent="-457200">
              <a:lnSpc>
                <a:spcPct val="120000"/>
              </a:lnSpc>
              <a:buSzPct val="80000"/>
              <a:buFont typeface="Wingdings" panose="05000000000000000000" pitchFamily="2" charset="2"/>
              <a:buChar char="l"/>
              <a:defRPr>
                <a:solidFill>
                  <a:schemeClr val="tx1">
                    <a:lumMod val="75000"/>
                    <a:lumOff val="25000"/>
                  </a:schemeClr>
                </a:solidFill>
              </a:defRPr>
            </a:lvl1pPr>
            <a:lvl2pPr>
              <a:defRPr>
                <a:solidFill>
                  <a:schemeClr val="tx1">
                    <a:lumMod val="75000"/>
                    <a:lumOff val="25000"/>
                  </a:schemeClr>
                </a:solidFill>
              </a:defRPr>
            </a:lvl2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
        <p:nvSpPr>
          <p:cNvPr id="7" name="Content Placeholder 2"/>
          <p:cNvSpPr>
            <a:spLocks noGrp="1"/>
          </p:cNvSpPr>
          <p:nvPr>
            <p:ph idx="13"/>
          </p:nvPr>
        </p:nvSpPr>
        <p:spPr>
          <a:xfrm>
            <a:off x="841375" y="984137"/>
            <a:ext cx="10747058" cy="464458"/>
          </a:xfrm>
          <a:prstGeom prst="rect">
            <a:avLst/>
          </a:prstGeom>
        </p:spPr>
        <p:txBody>
          <a:bodyPr/>
          <a:lstStyle>
            <a:lvl1pPr marL="0" indent="0">
              <a:lnSpc>
                <a:spcPct val="120000"/>
              </a:lnSpc>
              <a:buSzPct val="80000"/>
              <a:buFont typeface="Wingdings" panose="05000000000000000000" pitchFamily="2" charset="2"/>
              <a:buNone/>
              <a:defRPr b="0">
                <a:solidFill>
                  <a:schemeClr val="tx1">
                    <a:lumMod val="95000"/>
                    <a:lumOff val="5000"/>
                  </a:schemeClr>
                </a:solidFill>
              </a:defRPr>
            </a:lvl1pPr>
          </a:lstStyle>
          <a:p>
            <a:pPr lvl="0"/>
            <a:r>
              <a:rPr lang="en-US" dirty="0"/>
              <a:t>Click to edit Master text styles</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7" name="Freeform 3"/>
          <p:cNvSpPr/>
          <p:nvPr userDrawn="1"/>
        </p:nvSpPr>
        <p:spPr>
          <a:xfrm>
            <a:off x="-73026" y="0"/>
            <a:ext cx="12271375" cy="6859588"/>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ECEC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rtlCol="0" anchor="ctr"/>
          <a:lstStyle/>
          <a:p>
            <a:pPr algn="ctr"/>
            <a:endParaRPr lang="zh-CN" alt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918" y="366269"/>
            <a:ext cx="10978515" cy="1524353"/>
          </a:xfrm>
          <a:prstGeom prst="rect">
            <a:avLst/>
          </a:prstGeom>
        </p:spPr>
        <p:txBody>
          <a:bodyPr/>
          <a:lstStyle/>
          <a:p>
            <a:r>
              <a:rPr lang="en-US"/>
              <a:t>Click to edit Master title style</a:t>
            </a:r>
            <a:endParaRPr lang="en-US"/>
          </a:p>
        </p:txBody>
      </p:sp>
      <p:sp>
        <p:nvSpPr>
          <p:cNvPr id="3" name="Content Placeholder 2"/>
          <p:cNvSpPr>
            <a:spLocks noGrp="1"/>
          </p:cNvSpPr>
          <p:nvPr>
            <p:ph sz="half" idx="1"/>
          </p:nvPr>
        </p:nvSpPr>
        <p:spPr>
          <a:xfrm>
            <a:off x="609917" y="2134095"/>
            <a:ext cx="5387605" cy="6036015"/>
          </a:xfrm>
          <a:prstGeom prst="rect">
            <a:avLst/>
          </a:prstGeo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200828" y="2134095"/>
            <a:ext cx="5387605" cy="6036015"/>
          </a:xfrm>
          <a:prstGeom prst="rect">
            <a:avLst/>
          </a:prstGeo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918" y="366269"/>
            <a:ext cx="10978515" cy="1524353"/>
          </a:xfrm>
          <a:prstGeom prst="rect">
            <a:avLst/>
          </a:prstGeo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918" y="2047291"/>
            <a:ext cx="5389723" cy="853214"/>
          </a:xfrm>
          <a:prstGeom prst="rect">
            <a:avLst/>
          </a:prstGeom>
        </p:spPr>
        <p:txBody>
          <a:bodyPr anchor="b"/>
          <a:lstStyle>
            <a:lvl1pPr marL="0" indent="0">
              <a:buNone/>
              <a:defRPr sz="3200" b="1"/>
            </a:lvl1pPr>
            <a:lvl2pPr marL="609600" indent="0">
              <a:buNone/>
              <a:defRPr sz="2700" b="1"/>
            </a:lvl2pPr>
            <a:lvl3pPr marL="1219835" indent="0">
              <a:buNone/>
              <a:defRPr sz="2400" b="1"/>
            </a:lvl3pPr>
            <a:lvl4pPr marL="1829435" indent="0">
              <a:buNone/>
              <a:defRPr sz="2100" b="1"/>
            </a:lvl4pPr>
            <a:lvl5pPr marL="2439035" indent="0">
              <a:buNone/>
              <a:defRPr sz="2100" b="1"/>
            </a:lvl5pPr>
            <a:lvl6pPr marL="3049270" indent="0">
              <a:buNone/>
              <a:defRPr sz="2100" b="1"/>
            </a:lvl6pPr>
            <a:lvl7pPr marL="3658870" indent="0">
              <a:buNone/>
              <a:defRPr sz="2100" b="1"/>
            </a:lvl7pPr>
            <a:lvl8pPr marL="4268470" indent="0">
              <a:buNone/>
              <a:defRPr sz="2100" b="1"/>
            </a:lvl8pPr>
            <a:lvl9pPr marL="4878705" indent="0">
              <a:buNone/>
              <a:defRPr sz="2100" b="1"/>
            </a:lvl9pPr>
          </a:lstStyle>
          <a:p>
            <a:pPr lvl="0"/>
            <a:r>
              <a:rPr lang="en-US"/>
              <a:t>Click to edit Master text styles</a:t>
            </a:r>
            <a:endParaRPr lang="en-US"/>
          </a:p>
        </p:txBody>
      </p:sp>
      <p:sp>
        <p:nvSpPr>
          <p:cNvPr id="4" name="Content Placeholder 3"/>
          <p:cNvSpPr>
            <a:spLocks noGrp="1"/>
          </p:cNvSpPr>
          <p:nvPr>
            <p:ph sz="half" idx="2"/>
          </p:nvPr>
        </p:nvSpPr>
        <p:spPr>
          <a:xfrm>
            <a:off x="609918" y="2900505"/>
            <a:ext cx="5389723" cy="5269604"/>
          </a:xfrm>
          <a:prstGeom prst="rect">
            <a:avLst/>
          </a:prstGeo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6593" y="2047291"/>
            <a:ext cx="5391840" cy="853214"/>
          </a:xfrm>
          <a:prstGeom prst="rect">
            <a:avLst/>
          </a:prstGeom>
        </p:spPr>
        <p:txBody>
          <a:bodyPr anchor="b"/>
          <a:lstStyle>
            <a:lvl1pPr marL="0" indent="0">
              <a:buNone/>
              <a:defRPr sz="3200" b="1"/>
            </a:lvl1pPr>
            <a:lvl2pPr marL="609600" indent="0">
              <a:buNone/>
              <a:defRPr sz="2700" b="1"/>
            </a:lvl2pPr>
            <a:lvl3pPr marL="1219835" indent="0">
              <a:buNone/>
              <a:defRPr sz="2400" b="1"/>
            </a:lvl3pPr>
            <a:lvl4pPr marL="1829435" indent="0">
              <a:buNone/>
              <a:defRPr sz="2100" b="1"/>
            </a:lvl4pPr>
            <a:lvl5pPr marL="2439035" indent="0">
              <a:buNone/>
              <a:defRPr sz="2100" b="1"/>
            </a:lvl5pPr>
            <a:lvl6pPr marL="3049270" indent="0">
              <a:buNone/>
              <a:defRPr sz="2100" b="1"/>
            </a:lvl6pPr>
            <a:lvl7pPr marL="3658870" indent="0">
              <a:buNone/>
              <a:defRPr sz="2100" b="1"/>
            </a:lvl7pPr>
            <a:lvl8pPr marL="4268470" indent="0">
              <a:buNone/>
              <a:defRPr sz="2100" b="1"/>
            </a:lvl8pPr>
            <a:lvl9pPr marL="4878705" indent="0">
              <a:buNone/>
              <a:defRPr sz="2100" b="1"/>
            </a:lvl9pPr>
          </a:lstStyle>
          <a:p>
            <a:pPr lvl="0"/>
            <a:r>
              <a:rPr lang="en-US"/>
              <a:t>Click to edit Master text styles</a:t>
            </a:r>
            <a:endParaRPr lang="en-US"/>
          </a:p>
        </p:txBody>
      </p:sp>
      <p:sp>
        <p:nvSpPr>
          <p:cNvPr id="6" name="Content Placeholder 5"/>
          <p:cNvSpPr>
            <a:spLocks noGrp="1"/>
          </p:cNvSpPr>
          <p:nvPr>
            <p:ph sz="quarter" idx="4"/>
          </p:nvPr>
        </p:nvSpPr>
        <p:spPr>
          <a:xfrm>
            <a:off x="6196593" y="2900505"/>
            <a:ext cx="5391840" cy="5269604"/>
          </a:xfrm>
          <a:prstGeom prst="rect">
            <a:avLst/>
          </a:prstGeo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918" y="364151"/>
            <a:ext cx="4013173" cy="1549759"/>
          </a:xfrm>
          <a:prstGeom prst="rect">
            <a:avLst/>
          </a:prstGeo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9216" y="364152"/>
            <a:ext cx="6819216" cy="7805958"/>
          </a:xfrm>
          <a:prstGeom prst="rect">
            <a:avLst/>
          </a:prstGeo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918" y="1913910"/>
            <a:ext cx="4013173" cy="6256199"/>
          </a:xfrm>
          <a:prstGeom prst="rect">
            <a:avLst/>
          </a:prstGeom>
        </p:spPr>
        <p:txBody>
          <a:bodyPr/>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962" y="6402282"/>
            <a:ext cx="7319010" cy="755826"/>
          </a:xfrm>
          <a:prstGeom prst="rect">
            <a:avLst/>
          </a:prstGeo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90962" y="817223"/>
            <a:ext cx="7319010" cy="5487670"/>
          </a:xfrm>
          <a:prstGeom prst="rect">
            <a:avLst/>
          </a:prstGeom>
        </p:spPr>
        <p:txBody>
          <a:bodyPr/>
          <a:lstStyle>
            <a:lvl1pPr marL="0" indent="0">
              <a:buNone/>
              <a:defRPr sz="4300"/>
            </a:lvl1pPr>
            <a:lvl2pPr marL="609600" indent="0">
              <a:buNone/>
              <a:defRPr sz="3700"/>
            </a:lvl2pPr>
            <a:lvl3pPr marL="1219835" indent="0">
              <a:buNone/>
              <a:defRPr sz="3200"/>
            </a:lvl3pPr>
            <a:lvl4pPr marL="1829435" indent="0">
              <a:buNone/>
              <a:defRPr sz="2700"/>
            </a:lvl4pPr>
            <a:lvl5pPr marL="2439035" indent="0">
              <a:buNone/>
              <a:defRPr sz="2700"/>
            </a:lvl5pPr>
            <a:lvl6pPr marL="3049270" indent="0">
              <a:buNone/>
              <a:defRPr sz="2700"/>
            </a:lvl6pPr>
            <a:lvl7pPr marL="3658870" indent="0">
              <a:buNone/>
              <a:defRPr sz="2700"/>
            </a:lvl7pPr>
            <a:lvl8pPr marL="4268470" indent="0">
              <a:buNone/>
              <a:defRPr sz="2700"/>
            </a:lvl8pPr>
            <a:lvl9pPr marL="4878705" indent="0">
              <a:buNone/>
              <a:defRPr sz="2700"/>
            </a:lvl9pPr>
          </a:lstStyle>
          <a:p>
            <a:endParaRPr lang="en-US" dirty="0"/>
          </a:p>
        </p:txBody>
      </p:sp>
      <p:sp>
        <p:nvSpPr>
          <p:cNvPr id="4" name="Text Placeholder 3"/>
          <p:cNvSpPr>
            <a:spLocks noGrp="1"/>
          </p:cNvSpPr>
          <p:nvPr>
            <p:ph type="body" sz="half" idx="2"/>
          </p:nvPr>
        </p:nvSpPr>
        <p:spPr>
          <a:xfrm>
            <a:off x="2390962" y="7158108"/>
            <a:ext cx="7319010" cy="1073398"/>
          </a:xfrm>
          <a:prstGeom prst="rect">
            <a:avLst/>
          </a:prstGeom>
        </p:spPr>
        <p:txBody>
          <a:bodyPr/>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918" y="366269"/>
            <a:ext cx="10978515" cy="1524353"/>
          </a:xfrm>
          <a:prstGeom prst="rect">
            <a:avLst/>
          </a:prstGeom>
        </p:spPr>
        <p:txBody>
          <a:bodyPr/>
          <a:lstStyle/>
          <a:p>
            <a:r>
              <a:rPr lang="en-US"/>
              <a:t>Click to edit Master title style</a:t>
            </a:r>
            <a:endParaRPr lang="en-US"/>
          </a:p>
        </p:txBody>
      </p:sp>
      <p:sp>
        <p:nvSpPr>
          <p:cNvPr id="3" name="Vertical Text Placeholder 2"/>
          <p:cNvSpPr>
            <a:spLocks noGrp="1"/>
          </p:cNvSpPr>
          <p:nvPr>
            <p:ph type="body" orient="vert" idx="1"/>
          </p:nvPr>
        </p:nvSpPr>
        <p:spPr>
          <a:xfrm>
            <a:off x="609918" y="2134095"/>
            <a:ext cx="10978515" cy="6036015"/>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3804" y="366269"/>
            <a:ext cx="2744629" cy="7803840"/>
          </a:xfrm>
          <a:prstGeom prst="rect">
            <a:avLst/>
          </a:prstGeo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918" y="366269"/>
            <a:ext cx="8030580" cy="7803840"/>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bg>
      <p:bgPr>
        <a:gradFill>
          <a:gsLst>
            <a:gs pos="88750">
              <a:srgbClr val="2C3873">
                <a:alpha val="94000"/>
              </a:srgbClr>
            </a:gs>
            <a:gs pos="10850">
              <a:srgbClr val="2C3872">
                <a:alpha val="95000"/>
              </a:srgbClr>
            </a:gs>
            <a:gs pos="0">
              <a:srgbClr val="27326A"/>
            </a:gs>
            <a:gs pos="50000">
              <a:srgbClr val="3F4E92"/>
            </a:gs>
            <a:gs pos="100000">
              <a:srgbClr val="27326A"/>
            </a:gs>
          </a:gsLst>
          <a:lin ang="0" scaled="1"/>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637" y="1210104"/>
            <a:ext cx="10787330" cy="5248463"/>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Content Placeholder 2"/>
          <p:cNvSpPr>
            <a:spLocks noGrp="1"/>
          </p:cNvSpPr>
          <p:nvPr>
            <p:ph idx="13"/>
          </p:nvPr>
        </p:nvSpPr>
        <p:spPr>
          <a:xfrm>
            <a:off x="841816" y="739351"/>
            <a:ext cx="10752655" cy="464566"/>
          </a:xfrm>
          <a:prstGeom prst="rect">
            <a:avLst/>
          </a:prstGeom>
        </p:spPr>
        <p:txBody>
          <a:bodyPr/>
          <a:lstStyle>
            <a:lvl1pPr marL="0" indent="0">
              <a:lnSpc>
                <a:spcPct val="120000"/>
              </a:lnSpc>
              <a:buSzPct val="80000"/>
              <a:buFont typeface="Wingdings" panose="05000000000000000000" pitchFamily="2" charset="2"/>
              <a:buNone/>
              <a:defRPr b="0">
                <a:solidFill>
                  <a:srgbClr val="07836E"/>
                </a:solidFill>
              </a:defRPr>
            </a:lvl1pPr>
          </a:lstStyle>
          <a:p>
            <a:pPr lvl="0"/>
            <a:r>
              <a:rPr lang="en-US" dirty="0"/>
              <a:t>Click to edit Master text styles</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Title Slide">
    <p:bg>
      <p:bgPr>
        <a:gradFill>
          <a:gsLst>
            <a:gs pos="88750">
              <a:srgbClr val="2C3873">
                <a:alpha val="94000"/>
              </a:srgbClr>
            </a:gs>
            <a:gs pos="10850">
              <a:srgbClr val="2C3872">
                <a:alpha val="95000"/>
              </a:srgbClr>
            </a:gs>
            <a:gs pos="0">
              <a:srgbClr val="27326A"/>
            </a:gs>
            <a:gs pos="50000">
              <a:srgbClr val="3F4E92"/>
            </a:gs>
            <a:gs pos="100000">
              <a:srgbClr val="27326A"/>
            </a:gs>
          </a:gsLst>
          <a:lin ang="0" scaled="1"/>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876" y="2841225"/>
            <a:ext cx="10368598" cy="1960487"/>
          </a:xfrm>
          <a:prstGeom prst="rect">
            <a:avLst/>
          </a:prstGeom>
        </p:spPr>
        <p:txBody>
          <a:bodyPr/>
          <a:lstStyle/>
          <a:p>
            <a:r>
              <a:rPr lang="en-US" dirty="0"/>
              <a:t>Click to edit Master title style</a:t>
            </a:r>
            <a:endParaRPr lang="en-US" dirty="0"/>
          </a:p>
        </p:txBody>
      </p:sp>
      <p:sp>
        <p:nvSpPr>
          <p:cNvPr id="3" name="Subtitle 2"/>
          <p:cNvSpPr>
            <a:spLocks noGrp="1"/>
          </p:cNvSpPr>
          <p:nvPr>
            <p:ph type="subTitle" idx="1"/>
          </p:nvPr>
        </p:nvSpPr>
        <p:spPr>
          <a:xfrm>
            <a:off x="1829753" y="5182800"/>
            <a:ext cx="8538845" cy="2337341"/>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835" indent="0" algn="ctr">
              <a:buNone/>
              <a:defRPr>
                <a:solidFill>
                  <a:schemeClr val="tx1">
                    <a:tint val="75000"/>
                  </a:schemeClr>
                </a:solidFill>
              </a:defRPr>
            </a:lvl3pPr>
            <a:lvl4pPr marL="1829435" indent="0" algn="ctr">
              <a:buNone/>
              <a:defRPr>
                <a:solidFill>
                  <a:schemeClr val="tx1">
                    <a:tint val="75000"/>
                  </a:schemeClr>
                </a:solidFill>
              </a:defRPr>
            </a:lvl4pPr>
            <a:lvl5pPr marL="2439035" indent="0" algn="ctr">
              <a:buNone/>
              <a:defRPr>
                <a:solidFill>
                  <a:schemeClr val="tx1">
                    <a:tint val="75000"/>
                  </a:schemeClr>
                </a:solidFill>
              </a:defRPr>
            </a:lvl5pPr>
            <a:lvl6pPr marL="3049270" indent="0" algn="ctr">
              <a:buNone/>
              <a:defRPr>
                <a:solidFill>
                  <a:schemeClr val="tx1">
                    <a:tint val="75000"/>
                  </a:schemeClr>
                </a:solidFill>
              </a:defRPr>
            </a:lvl6pPr>
            <a:lvl7pPr marL="3658870" indent="0" algn="ctr">
              <a:buNone/>
              <a:defRPr>
                <a:solidFill>
                  <a:schemeClr val="tx1">
                    <a:tint val="75000"/>
                  </a:schemeClr>
                </a:solidFill>
              </a:defRPr>
            </a:lvl7pPr>
            <a:lvl8pPr marL="4268470" indent="0" algn="ctr">
              <a:buNone/>
              <a:defRPr>
                <a:solidFill>
                  <a:schemeClr val="tx1">
                    <a:tint val="75000"/>
                  </a:schemeClr>
                </a:solidFill>
              </a:defRPr>
            </a:lvl8pPr>
            <a:lvl9pPr marL="4878705"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目录">
    <p:spTree>
      <p:nvGrpSpPr>
        <p:cNvPr id="1" name=""/>
        <p:cNvGrpSpPr/>
        <p:nvPr/>
      </p:nvGrpSpPr>
      <p:grpSpPr>
        <a:xfrm>
          <a:off x="0" y="0"/>
          <a:ext cx="0" cy="0"/>
          <a:chOff x="0" y="0"/>
          <a:chExt cx="0" cy="0"/>
        </a:xfrm>
      </p:grpSpPr>
      <p:sp>
        <p:nvSpPr>
          <p:cNvPr id="7" name="Freeform 3"/>
          <p:cNvSpPr/>
          <p:nvPr userDrawn="1"/>
        </p:nvSpPr>
        <p:spPr>
          <a:xfrm>
            <a:off x="-73026" y="0"/>
            <a:ext cx="12271375" cy="6859588"/>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ECEC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rtlCol="0" anchor="ctr"/>
          <a:lstStyle/>
          <a:p>
            <a:pPr algn="ctr"/>
            <a:endParaRPr lang="zh-CN" alt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917" y="8477096"/>
            <a:ext cx="2846282" cy="486946"/>
          </a:xfrm>
          <a:prstGeom prst="rect">
            <a:avLst/>
          </a:prstGeom>
        </p:spPr>
        <p:txBody>
          <a:bodyPr vert="horz" lIns="121963" tIns="60981" rIns="121963" bIns="60981" rtlCol="0" anchor="ctr"/>
          <a:lstStyle>
            <a:lvl1pPr algn="l">
              <a:defRPr sz="1600">
                <a:solidFill>
                  <a:schemeClr val="tx1">
                    <a:tint val="75000"/>
                  </a:schemeClr>
                </a:solidFill>
              </a:defRPr>
            </a:lvl1pPr>
          </a:lstStyle>
          <a:p>
            <a:fld id="{1D8BD707-D9CF-40AE-B4C6-C98DA3205C09}" type="datetimeFigureOut">
              <a:rPr lang="en-US" smtClean="0"/>
            </a:fld>
            <a:endParaRPr lang="en-US" dirty="0"/>
          </a:p>
        </p:txBody>
      </p:sp>
      <p:sp>
        <p:nvSpPr>
          <p:cNvPr id="5" name="Footer Placeholder 4"/>
          <p:cNvSpPr>
            <a:spLocks noGrp="1"/>
          </p:cNvSpPr>
          <p:nvPr>
            <p:ph type="ftr" sz="quarter" idx="3"/>
          </p:nvPr>
        </p:nvSpPr>
        <p:spPr>
          <a:xfrm>
            <a:off x="4167770" y="8477096"/>
            <a:ext cx="3862811" cy="486946"/>
          </a:xfrm>
          <a:prstGeom prst="rect">
            <a:avLst/>
          </a:prstGeom>
        </p:spPr>
        <p:txBody>
          <a:bodyPr vert="horz" lIns="121963" tIns="60981" rIns="121963" bIns="60981"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42151" y="8477096"/>
            <a:ext cx="2846282" cy="486946"/>
          </a:xfrm>
          <a:prstGeom prst="rect">
            <a:avLst/>
          </a:prstGeom>
        </p:spPr>
        <p:txBody>
          <a:bodyPr vert="horz" lIns="121963" tIns="60981" rIns="121963" bIns="60981" rtlCol="0" anchor="ctr"/>
          <a:lstStyle>
            <a:lvl1pPr algn="r">
              <a:defRPr sz="1600">
                <a:solidFill>
                  <a:schemeClr val="tx1">
                    <a:tint val="75000"/>
                  </a:schemeClr>
                </a:solidFill>
              </a:defRPr>
            </a:lvl1pPr>
          </a:lstStyle>
          <a:p>
            <a:fld id="{B6F15528-21DE-4FAA-801E-634DDDAF4B2B}" type="slidenum">
              <a:rPr lang="en-US" smtClean="0"/>
            </a:fld>
            <a:endParaRPr lang="en-US" dirty="0"/>
          </a:p>
        </p:txBody>
      </p:sp>
      <p:sp>
        <p:nvSpPr>
          <p:cNvPr id="21" name="Text Placeholder 2"/>
          <p:cNvSpPr>
            <a:spLocks noGrp="1"/>
          </p:cNvSpPr>
          <p:nvPr>
            <p:ph type="body" idx="1"/>
          </p:nvPr>
        </p:nvSpPr>
        <p:spPr>
          <a:xfrm>
            <a:off x="609521" y="1143794"/>
            <a:ext cx="10971372" cy="5000369"/>
          </a:xfrm>
          <a:prstGeom prst="rect">
            <a:avLst/>
          </a:prstGeom>
        </p:spPr>
        <p:txBody>
          <a:bodyPr vert="horz" lIns="121917" tIns="60958" rIns="121917" bIns="6095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24" name="矩形 23"/>
          <p:cNvSpPr/>
          <p:nvPr userDrawn="1"/>
        </p:nvSpPr>
        <p:spPr>
          <a:xfrm>
            <a:off x="0" y="332656"/>
            <a:ext cx="12198350" cy="432048"/>
          </a:xfrm>
          <a:prstGeom prst="rect">
            <a:avLst/>
          </a:prstGeom>
          <a:solidFill>
            <a:srgbClr val="3A418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a:endParaRPr lang="zh-CN" altLang="en-US"/>
          </a:p>
        </p:txBody>
      </p:sp>
      <p:sp>
        <p:nvSpPr>
          <p:cNvPr id="25" name="矩形 24"/>
          <p:cNvSpPr/>
          <p:nvPr userDrawn="1"/>
        </p:nvSpPr>
        <p:spPr>
          <a:xfrm>
            <a:off x="0" y="764704"/>
            <a:ext cx="12198350" cy="72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nvSpPr>
        <p:spPr>
          <a:xfrm>
            <a:off x="11280775" y="330107"/>
            <a:ext cx="485233" cy="48523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latin typeface="微软雅黑" panose="020B0503020204020204" pitchFamily="34" charset="-122"/>
              <a:ea typeface="微软雅黑" panose="020B0503020204020204" pitchFamily="34" charset="-122"/>
            </a:endParaRPr>
          </a:p>
        </p:txBody>
      </p:sp>
      <p:sp>
        <p:nvSpPr>
          <p:cNvPr id="27" name="TextBox 15"/>
          <p:cNvSpPr txBox="1"/>
          <p:nvPr userDrawn="1"/>
        </p:nvSpPr>
        <p:spPr>
          <a:xfrm>
            <a:off x="11283362" y="442092"/>
            <a:ext cx="483393" cy="246221"/>
          </a:xfrm>
          <a:prstGeom prst="rect">
            <a:avLst/>
          </a:prstGeom>
          <a:noFill/>
        </p:spPr>
        <p:txBody>
          <a:bodyPr wrap="square" lIns="0" tIns="0" rIns="0" bIns="0"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9" name="矩形 28"/>
          <p:cNvSpPr/>
          <p:nvPr userDrawn="1"/>
        </p:nvSpPr>
        <p:spPr>
          <a:xfrm>
            <a:off x="7851775" y="332656"/>
            <a:ext cx="2590800"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0" dirty="0">
                <a:latin typeface="微软雅黑" panose="020B0503020204020204" pitchFamily="34" charset="-122"/>
                <a:ea typeface="微软雅黑" panose="020B0503020204020204" pitchFamily="34" charset="-122"/>
              </a:rPr>
              <a:t>计算机网络与信息时代</a:t>
            </a:r>
            <a:endParaRPr lang="zh-CN" altLang="en-US" sz="1800" b="0" dirty="0">
              <a:latin typeface="微软雅黑" panose="020B0503020204020204" pitchFamily="34" charset="-122"/>
              <a:ea typeface="微软雅黑" panose="020B0503020204020204" pitchFamily="34" charset="-122"/>
            </a:endParaRPr>
          </a:p>
        </p:txBody>
      </p:sp>
      <p:sp>
        <p:nvSpPr>
          <p:cNvPr id="20" name="Title Placeholder 1"/>
          <p:cNvSpPr>
            <a:spLocks noGrp="1"/>
          </p:cNvSpPr>
          <p:nvPr>
            <p:ph type="title"/>
          </p:nvPr>
        </p:nvSpPr>
        <p:spPr>
          <a:xfrm>
            <a:off x="772942" y="362834"/>
            <a:ext cx="5305686" cy="399960"/>
          </a:xfrm>
          <a:prstGeom prst="rect">
            <a:avLst/>
          </a:prstGeom>
        </p:spPr>
        <p:txBody>
          <a:bodyPr vert="horz" lIns="121917" tIns="60958" rIns="121917" bIns="60958" rtlCol="0" anchor="ctr">
            <a:noAutofit/>
          </a:bodyPr>
          <a:lstStyle/>
          <a:p>
            <a:r>
              <a:rPr lang="en-US" dirty="0"/>
              <a:t>Click to edit Master title style</a:t>
            </a:r>
            <a:endParaRPr lang="en-US" dirty="0"/>
          </a:p>
        </p:txBody>
      </p:sp>
      <p:sp>
        <p:nvSpPr>
          <p:cNvPr id="40" name="等腰三角形 39">
            <a:hlinkClick r:id="" action="ppaction://hlinkshowjump?jump=previousslide"/>
          </p:cNvPr>
          <p:cNvSpPr/>
          <p:nvPr userDrawn="1"/>
        </p:nvSpPr>
        <p:spPr>
          <a:xfrm rot="5400000" flipH="1">
            <a:off x="385417" y="517775"/>
            <a:ext cx="98663" cy="101148"/>
          </a:xfrm>
          <a:prstGeom prst="triangl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41" name="等腰三角形 40">
            <a:hlinkClick r:id="" action="ppaction://hlinkshowjump?jump=previousslide"/>
          </p:cNvPr>
          <p:cNvSpPr/>
          <p:nvPr userDrawn="1"/>
        </p:nvSpPr>
        <p:spPr>
          <a:xfrm rot="5400000" flipH="1">
            <a:off x="525117" y="517775"/>
            <a:ext cx="98663" cy="101148"/>
          </a:xfrm>
          <a:prstGeom prst="triangl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42" name="等腰三角形 41">
            <a:hlinkClick r:id="" action="ppaction://hlinkshowjump?jump=previousslide"/>
          </p:cNvPr>
          <p:cNvSpPr/>
          <p:nvPr userDrawn="1"/>
        </p:nvSpPr>
        <p:spPr>
          <a:xfrm rot="5400000" flipH="1">
            <a:off x="658467" y="517775"/>
            <a:ext cx="98663" cy="101148"/>
          </a:xfrm>
          <a:prstGeom prst="triangl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1219835" rtl="0" eaLnBrk="1" latinLnBrk="0" hangingPunct="1">
        <a:spcBef>
          <a:spcPct val="0"/>
        </a:spcBef>
        <a:buNone/>
        <a:defRPr sz="2200" kern="1200">
          <a:solidFill>
            <a:schemeClr val="bg1"/>
          </a:solidFill>
          <a:latin typeface="+mj-lt"/>
          <a:ea typeface="+mj-ea"/>
          <a:cs typeface="+mj-cs"/>
        </a:defRPr>
      </a:lvl1pPr>
    </p:titleStyle>
    <p:bodyStyle>
      <a:lvl1pPr marL="457200" indent="-457200" algn="l" defTabSz="1219835" rtl="0" eaLnBrk="1" latinLnBrk="0" hangingPunct="1">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835" rtl="0" eaLnBrk="1" latinLnBrk="0" hangingPunct="1">
        <a:defRPr sz="2400" kern="1200">
          <a:solidFill>
            <a:schemeClr val="tx1"/>
          </a:solidFill>
          <a:latin typeface="+mn-lt"/>
          <a:ea typeface="+mn-ea"/>
          <a:cs typeface="+mn-cs"/>
        </a:defRPr>
      </a:lvl1pPr>
      <a:lvl2pPr marL="609600" algn="l" defTabSz="1219835" rtl="0" eaLnBrk="1" latinLnBrk="0" hangingPunct="1">
        <a:defRPr sz="2400" kern="1200">
          <a:solidFill>
            <a:schemeClr val="tx1"/>
          </a:solidFill>
          <a:latin typeface="+mn-lt"/>
          <a:ea typeface="+mn-ea"/>
          <a:cs typeface="+mn-cs"/>
        </a:defRPr>
      </a:lvl2pPr>
      <a:lvl3pPr marL="1219835" algn="l" defTabSz="1219835" rtl="0" eaLnBrk="1" latinLnBrk="0" hangingPunct="1">
        <a:defRPr sz="2400" kern="1200">
          <a:solidFill>
            <a:schemeClr val="tx1"/>
          </a:solidFill>
          <a:latin typeface="+mn-lt"/>
          <a:ea typeface="+mn-ea"/>
          <a:cs typeface="+mn-cs"/>
        </a:defRPr>
      </a:lvl3pPr>
      <a:lvl4pPr marL="1829435" algn="l" defTabSz="1219835" rtl="0" eaLnBrk="1" latinLnBrk="0" hangingPunct="1">
        <a:defRPr sz="2400" kern="1200">
          <a:solidFill>
            <a:schemeClr val="tx1"/>
          </a:solidFill>
          <a:latin typeface="+mn-lt"/>
          <a:ea typeface="+mn-ea"/>
          <a:cs typeface="+mn-cs"/>
        </a:defRPr>
      </a:lvl4pPr>
      <a:lvl5pPr marL="2439035" algn="l" defTabSz="1219835" rtl="0" eaLnBrk="1" latinLnBrk="0" hangingPunct="1">
        <a:defRPr sz="2400" kern="1200">
          <a:solidFill>
            <a:schemeClr val="tx1"/>
          </a:solidFill>
          <a:latin typeface="+mn-lt"/>
          <a:ea typeface="+mn-ea"/>
          <a:cs typeface="+mn-cs"/>
        </a:defRPr>
      </a:lvl5pPr>
      <a:lvl6pPr marL="3049270" algn="l" defTabSz="1219835" rtl="0" eaLnBrk="1" latinLnBrk="0" hangingPunct="1">
        <a:defRPr sz="2400" kern="1200">
          <a:solidFill>
            <a:schemeClr val="tx1"/>
          </a:solidFill>
          <a:latin typeface="+mn-lt"/>
          <a:ea typeface="+mn-ea"/>
          <a:cs typeface="+mn-cs"/>
        </a:defRPr>
      </a:lvl6pPr>
      <a:lvl7pPr marL="3658870" algn="l" defTabSz="1219835" rtl="0" eaLnBrk="1" latinLnBrk="0" hangingPunct="1">
        <a:defRPr sz="2400" kern="1200">
          <a:solidFill>
            <a:schemeClr val="tx1"/>
          </a:solidFill>
          <a:latin typeface="+mn-lt"/>
          <a:ea typeface="+mn-ea"/>
          <a:cs typeface="+mn-cs"/>
        </a:defRPr>
      </a:lvl7pPr>
      <a:lvl8pPr marL="4268470" algn="l" defTabSz="1219835" rtl="0" eaLnBrk="1" latinLnBrk="0" hangingPunct="1">
        <a:defRPr sz="2400" kern="1200">
          <a:solidFill>
            <a:schemeClr val="tx1"/>
          </a:solidFill>
          <a:latin typeface="+mn-lt"/>
          <a:ea typeface="+mn-ea"/>
          <a:cs typeface="+mn-cs"/>
        </a:defRPr>
      </a:lvl8pPr>
      <a:lvl9pPr marL="4878705" algn="l" defTabSz="121983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5.xml"/><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7.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tags" Target="../tags/tag8.xml"/><Relationship Id="rId2" Type="http://schemas.openxmlformats.org/officeDocument/2006/relationships/image" Target="../media/image15.jpe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13.xml"/><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14.xml"/><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xml"/><Relationship Id="rId2" Type="http://schemas.openxmlformats.org/officeDocument/2006/relationships/tags" Target="../tags/tag17.xml"/><Relationship Id="rId1" Type="http://schemas.openxmlformats.org/officeDocument/2006/relationships/image" Target="../media/image17.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hyperlink" Target="http://www.ietf.org/rfc.html"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3.xml"/><Relationship Id="rId3" Type="http://schemas.openxmlformats.org/officeDocument/2006/relationships/tags" Target="../tags/tag26.xml"/><Relationship Id="rId2" Type="http://schemas.openxmlformats.org/officeDocument/2006/relationships/image" Target="../media/image20.jpeg"/><Relationship Id="rId1" Type="http://schemas.openxmlformats.org/officeDocument/2006/relationships/image" Target="../media/image19.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12.xml"/><Relationship Id="rId2" Type="http://schemas.openxmlformats.org/officeDocument/2006/relationships/tags" Target="../tags/tag32.xml"/><Relationship Id="rId1" Type="http://schemas.openxmlformats.org/officeDocument/2006/relationships/image" Target="../media/image1.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9.xml"/><Relationship Id="rId2" Type="http://schemas.openxmlformats.org/officeDocument/2006/relationships/image" Target="../media/image22.wmf"/><Relationship Id="rId1"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wmf"/><Relationship Id="rId1" Type="http://schemas.openxmlformats.org/officeDocument/2006/relationships/image" Target="../media/image21.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0.xml"/><Relationship Id="rId2" Type="http://schemas.openxmlformats.org/officeDocument/2006/relationships/image" Target="../media/image22.wmf"/><Relationship Id="rId1" Type="http://schemas.openxmlformats.org/officeDocument/2006/relationships/image" Target="../media/image21.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1.xml"/><Relationship Id="rId2" Type="http://schemas.openxmlformats.org/officeDocument/2006/relationships/image" Target="../media/image22.wmf"/><Relationship Id="rId1" Type="http://schemas.openxmlformats.org/officeDocument/2006/relationships/image" Target="../media/image21.png"/></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2.xml"/><Relationship Id="rId2" Type="http://schemas.openxmlformats.org/officeDocument/2006/relationships/image" Target="../media/image22.wmf"/><Relationship Id="rId1" Type="http://schemas.openxmlformats.org/officeDocument/2006/relationships/image" Target="../media/image21.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4.xml"/><Relationship Id="rId2" Type="http://schemas.openxmlformats.org/officeDocument/2006/relationships/image" Target="../media/image23.png"/><Relationship Id="rId1" Type="http://schemas.openxmlformats.org/officeDocument/2006/relationships/image" Target="../media/image22.wmf"/></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5.xml"/><Relationship Id="rId2" Type="http://schemas.openxmlformats.org/officeDocument/2006/relationships/image" Target="../media/image23.png"/><Relationship Id="rId1" Type="http://schemas.openxmlformats.org/officeDocument/2006/relationships/image" Target="../media/image22.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xml"/><Relationship Id="rId1" Type="http://schemas.openxmlformats.org/officeDocument/2006/relationships/tags" Target="../tags/tag59.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xml"/><Relationship Id="rId1" Type="http://schemas.openxmlformats.org/officeDocument/2006/relationships/tags" Target="../tags/tag60.xml"/></Relationships>
</file>

<file path=ppt/slides/_rels/slide72.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vmlDrawing" Target="../drawings/vmlDrawing1.vml"/><Relationship Id="rId4" Type="http://schemas.openxmlformats.org/officeDocument/2006/relationships/slideLayout" Target="../slideLayouts/slideLayout3.xml"/><Relationship Id="rId3" Type="http://schemas.openxmlformats.org/officeDocument/2006/relationships/tags" Target="../tags/tag61.xml"/><Relationship Id="rId2" Type="http://schemas.openxmlformats.org/officeDocument/2006/relationships/image" Target="../media/image24.wmf"/><Relationship Id="rId1" Type="http://schemas.openxmlformats.org/officeDocument/2006/relationships/oleObject" Target="../embeddings/oleObject1.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2.xml"/><Relationship Id="rId1" Type="http://schemas.openxmlformats.org/officeDocument/2006/relationships/image" Target="../media/image25.jpe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image" Target="../media/image16.wmf"/></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6" Type="http://schemas.openxmlformats.org/officeDocument/2006/relationships/notesSlide" Target="../notesSlides/notesSlide80.xml"/><Relationship Id="rId5" Type="http://schemas.openxmlformats.org/officeDocument/2006/relationships/vmlDrawing" Target="../drawings/vmlDrawing2.vml"/><Relationship Id="rId4" Type="http://schemas.openxmlformats.org/officeDocument/2006/relationships/slideLayout" Target="../slideLayouts/slideLayout2.xml"/><Relationship Id="rId3" Type="http://schemas.openxmlformats.org/officeDocument/2006/relationships/tags" Target="../tags/tag83.xml"/><Relationship Id="rId2" Type="http://schemas.openxmlformats.org/officeDocument/2006/relationships/image" Target="../media/image26.emf"/><Relationship Id="rId1" Type="http://schemas.openxmlformats.org/officeDocument/2006/relationships/oleObject" Target="../embeddings/oleObject2.bin"/></Relationships>
</file>

<file path=ppt/slides/_rels/slide102.xml.rels><?xml version="1.0" encoding="UTF-8" standalone="yes"?>
<Relationships xmlns="http://schemas.openxmlformats.org/package/2006/relationships"><Relationship Id="rId6" Type="http://schemas.openxmlformats.org/officeDocument/2006/relationships/notesSlide" Target="../notesSlides/notesSlide81.xml"/><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tags" Target="../tags/tag84.xml"/><Relationship Id="rId2" Type="http://schemas.openxmlformats.org/officeDocument/2006/relationships/image" Target="../media/image26.emf"/><Relationship Id="rId1" Type="http://schemas.openxmlformats.org/officeDocument/2006/relationships/oleObject" Target="../embeddings/Presentation1.ppt"/></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tags" Target="../tags/tag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070" y="2969645"/>
            <a:ext cx="8913337" cy="492371"/>
          </a:xfrm>
          <a:prstGeom prst="rect">
            <a:avLst/>
          </a:prstGeom>
          <a:noFill/>
        </p:spPr>
        <p:txBody>
          <a:bodyPr wrap="square" lIns="121935" tIns="60967" rIns="121935" bIns="60967" rtlCol="0">
            <a:spAutoFit/>
          </a:bodyPr>
          <a:lstStyle/>
          <a:p>
            <a:pPr defTabSz="914400" fontAlgn="base">
              <a:spcBef>
                <a:spcPct val="0"/>
              </a:spcBef>
              <a:spcAft>
                <a:spcPct val="0"/>
              </a:spcAft>
            </a:pPr>
            <a:r>
              <a:rPr lang="zh-CN" altLang="en-US" kern="100" dirty="0">
                <a:solidFill>
                  <a:prstClr val="white"/>
                </a:solidFill>
                <a:latin typeface="微软雅黑" panose="020B0503020204020204" pitchFamily="34" charset="-122"/>
                <a:ea typeface="微软雅黑" panose="020B0503020204020204" pitchFamily="34" charset="-122"/>
              </a:rPr>
              <a:t>工业和信息化部“十二五”规划教材</a:t>
            </a:r>
            <a:r>
              <a:rPr lang="en-US" altLang="zh-CN" kern="100" dirty="0">
                <a:solidFill>
                  <a:prstClr val="white"/>
                </a:solidFill>
                <a:latin typeface="微软雅黑" panose="020B0503020204020204" pitchFamily="34" charset="-122"/>
                <a:ea typeface="微软雅黑" panose="020B0503020204020204" pitchFamily="34" charset="-122"/>
              </a:rPr>
              <a:t>《</a:t>
            </a:r>
            <a:r>
              <a:rPr lang="zh-CN" altLang="en-US" kern="100" dirty="0">
                <a:solidFill>
                  <a:prstClr val="white"/>
                </a:solidFill>
                <a:latin typeface="微软雅黑" panose="020B0503020204020204" pitchFamily="34" charset="-122"/>
                <a:ea typeface="微软雅黑" panose="020B0503020204020204" pitchFamily="34" charset="-122"/>
              </a:rPr>
              <a:t>计算机网络教程</a:t>
            </a:r>
            <a:r>
              <a:rPr lang="en-US" altLang="zh-CN" kern="100" dirty="0">
                <a:solidFill>
                  <a:prstClr val="white"/>
                </a:solidFill>
                <a:latin typeface="微软雅黑" panose="020B0503020204020204" pitchFamily="34" charset="-122"/>
                <a:ea typeface="微软雅黑" panose="020B0503020204020204" pitchFamily="34" charset="-122"/>
              </a:rPr>
              <a:t>》</a:t>
            </a:r>
            <a:endParaRPr lang="zh-CN" altLang="en-US" kern="100"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659349" y="1808882"/>
            <a:ext cx="7386601" cy="861789"/>
          </a:xfrm>
          <a:prstGeom prst="rect">
            <a:avLst/>
          </a:prstGeom>
          <a:noFill/>
        </p:spPr>
        <p:txBody>
          <a:bodyPr wrap="square" lIns="121935" tIns="60967" rIns="121935" bIns="60967" rtlCol="0">
            <a:spAutoFit/>
          </a:bodyPr>
          <a:lstStyle/>
          <a:p>
            <a:pPr defTabSz="1219200" fontAlgn="base">
              <a:spcBef>
                <a:spcPct val="0"/>
              </a:spcBef>
              <a:spcAft>
                <a:spcPct val="0"/>
              </a:spcAft>
            </a:pPr>
            <a:r>
              <a:rPr lang="zh-CN" altLang="en-US" sz="4800" b="1" dirty="0">
                <a:solidFill>
                  <a:prstClr val="white"/>
                </a:solidFill>
                <a:latin typeface="Arial" panose="020B0604020202020204"/>
                <a:ea typeface="微软雅黑" panose="020B0503020204020204" pitchFamily="34" charset="-122"/>
              </a:rPr>
              <a:t>计算机网络与信息时代</a:t>
            </a:r>
            <a:endParaRPr lang="zh-CN" altLang="en-US" sz="4800" b="1" dirty="0">
              <a:solidFill>
                <a:prstClr val="white"/>
              </a:solidFill>
              <a:latin typeface="Arial" panose="020B0604020202020204"/>
              <a:ea typeface="微软雅黑" panose="020B0503020204020204" pitchFamily="34" charset="-122"/>
            </a:endParaRPr>
          </a:p>
        </p:txBody>
      </p:sp>
      <p:sp>
        <p:nvSpPr>
          <p:cNvPr id="20" name="TextBox 19"/>
          <p:cNvSpPr txBox="1"/>
          <p:nvPr/>
        </p:nvSpPr>
        <p:spPr>
          <a:xfrm>
            <a:off x="4042252" y="4212821"/>
            <a:ext cx="3547349" cy="492443"/>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rgbClr val="28A7E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pPr>
            <a:r>
              <a:rPr lang="zh-CN" altLang="en-US" dirty="0">
                <a:latin typeface="Arial" panose="020B0604020202020204"/>
                <a:ea typeface="微软雅黑" panose="020B0503020204020204" pitchFamily="34" charset="-122"/>
              </a:rPr>
              <a:t>人民邮电出版社</a:t>
            </a:r>
            <a:endParaRPr lang="zh-CN" altLang="en-US" dirty="0">
              <a:latin typeface="Arial" panose="020B0604020202020204"/>
              <a:ea typeface="微软雅黑" panose="020B0503020204020204" pitchFamily="34" charset="-122"/>
            </a:endParaRPr>
          </a:p>
        </p:txBody>
      </p:sp>
      <p:sp>
        <p:nvSpPr>
          <p:cNvPr id="22" name="矩形 21"/>
          <p:cNvSpPr/>
          <p:nvPr/>
        </p:nvSpPr>
        <p:spPr>
          <a:xfrm>
            <a:off x="3784414" y="2816998"/>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sp>
        <p:nvSpPr>
          <p:cNvPr id="26" name="矩形 25"/>
          <p:cNvSpPr/>
          <p:nvPr/>
        </p:nvSpPr>
        <p:spPr>
          <a:xfrm>
            <a:off x="3784414" y="4718559"/>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sp>
        <p:nvSpPr>
          <p:cNvPr id="10" name="TextBox 9"/>
          <p:cNvSpPr txBox="1"/>
          <p:nvPr/>
        </p:nvSpPr>
        <p:spPr>
          <a:xfrm>
            <a:off x="4042251" y="3590195"/>
            <a:ext cx="5764466" cy="492371"/>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chemeClr val="bg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pPr>
            <a:r>
              <a:rPr lang="en-US" altLang="zh-CN" dirty="0">
                <a:solidFill>
                  <a:prstClr val="white"/>
                </a:solidFill>
                <a:latin typeface="Arial" panose="020B0604020202020204"/>
                <a:ea typeface="微软雅黑" panose="020B0503020204020204" pitchFamily="34" charset="-122"/>
              </a:rPr>
              <a:t>A Textbook on Computer Networks</a:t>
            </a:r>
            <a:endParaRPr lang="zh-CN" altLang="en-US" dirty="0">
              <a:solidFill>
                <a:prstClr val="white"/>
              </a:solidFill>
              <a:latin typeface="Arial" panose="020B0604020202020204"/>
              <a:ea typeface="微软雅黑" panose="020B0503020204020204" pitchFamily="34" charset="-122"/>
            </a:endParaRPr>
          </a:p>
        </p:txBody>
      </p:sp>
      <p:sp>
        <p:nvSpPr>
          <p:cNvPr id="13" name="文本占位符 2"/>
          <p:cNvSpPr txBox="1"/>
          <p:nvPr/>
        </p:nvSpPr>
        <p:spPr>
          <a:xfrm>
            <a:off x="280540" y="5726116"/>
            <a:ext cx="3029546" cy="522426"/>
          </a:xfrm>
          <a:prstGeom prst="rect">
            <a:avLst/>
          </a:prstGeom>
        </p:spPr>
        <p:txBody>
          <a:bodyPr vert="horz" lIns="121889" tIns="60944" rIns="121889" bIns="60944"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fontAlgn="base">
              <a:spcAft>
                <a:spcPct val="0"/>
              </a:spcAft>
            </a:pPr>
            <a:r>
              <a:rPr lang="zh-CN" altLang="en-US" b="1" kern="100" dirty="0">
                <a:solidFill>
                  <a:prstClr val="white"/>
                </a:solidFill>
                <a:latin typeface="微软雅黑" panose="020B0503020204020204" pitchFamily="34" charset="-122"/>
                <a:ea typeface="微软雅黑" panose="020B0503020204020204" pitchFamily="34" charset="-122"/>
              </a:rPr>
              <a:t>陆军工程大学   谢钧</a:t>
            </a:r>
            <a:endParaRPr lang="zh-CN" altLang="en-US" b="1" kern="100"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4112085" y="2113527"/>
            <a:ext cx="323925" cy="3239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grpSp>
        <p:nvGrpSpPr>
          <p:cNvPr id="23" name="组合 22"/>
          <p:cNvGrpSpPr/>
          <p:nvPr/>
        </p:nvGrpSpPr>
        <p:grpSpPr>
          <a:xfrm>
            <a:off x="205175" y="1257577"/>
            <a:ext cx="3303200" cy="4397128"/>
            <a:chOff x="205175" y="1257577"/>
            <a:chExt cx="3303200" cy="4397128"/>
          </a:xfrm>
        </p:grpSpPr>
        <p:grpSp>
          <p:nvGrpSpPr>
            <p:cNvPr id="24" name="组合 23"/>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5" name="任意多边形: 形状 24"/>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信息时代与互联网</a:t>
            </a:r>
            <a:endParaRPr lang="zh-CN" altLang="en-US" dirty="0"/>
          </a:p>
        </p:txBody>
      </p:sp>
      <p:sp>
        <p:nvSpPr>
          <p:cNvPr id="243" name="矩形 242"/>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44" name="内容占位符 5"/>
          <p:cNvSpPr>
            <a:spLocks noGrp="1"/>
          </p:cNvSpPr>
          <p:nvPr>
            <p:ph idx="1"/>
          </p:nvPr>
        </p:nvSpPr>
        <p:spPr>
          <a:xfrm>
            <a:off x="468608" y="1486500"/>
            <a:ext cx="11175028" cy="4136093"/>
          </a:xfrm>
        </p:spPr>
        <p:txBody>
          <a:bodyPr>
            <a:noAutofit/>
          </a:bodyPr>
          <a:lstStyle/>
          <a:p>
            <a:pPr>
              <a:lnSpc>
                <a:spcPct val="150000"/>
              </a:lnSpc>
            </a:pPr>
            <a:r>
              <a:rPr lang="en-US" altLang="zh-CN" sz="2800" dirty="0"/>
              <a:t>21 </a:t>
            </a:r>
            <a:r>
              <a:rPr lang="zh-CN" altLang="en-US" sz="2800" dirty="0"/>
              <a:t>世纪的一些重要特征就是</a:t>
            </a:r>
            <a:r>
              <a:rPr lang="zh-CN" altLang="en-US" sz="2800" dirty="0">
                <a:solidFill>
                  <a:srgbClr val="0070C0"/>
                </a:solidFill>
              </a:rPr>
              <a:t>数字化</a:t>
            </a:r>
            <a:r>
              <a:rPr lang="zh-CN" altLang="en-US" sz="2800" dirty="0"/>
              <a:t>、</a:t>
            </a:r>
            <a:r>
              <a:rPr lang="zh-CN" altLang="en-US" sz="2800" dirty="0">
                <a:solidFill>
                  <a:srgbClr val="0070C0"/>
                </a:solidFill>
              </a:rPr>
              <a:t>网络化</a:t>
            </a:r>
            <a:r>
              <a:rPr lang="zh-CN" altLang="en-US" sz="2800" dirty="0"/>
              <a:t>和</a:t>
            </a:r>
            <a:r>
              <a:rPr lang="zh-CN" altLang="en-US" sz="2800" dirty="0">
                <a:solidFill>
                  <a:srgbClr val="0070C0"/>
                </a:solidFill>
              </a:rPr>
              <a:t>信息化</a:t>
            </a:r>
            <a:r>
              <a:rPr lang="zh-CN" altLang="en-US" sz="2800" dirty="0"/>
              <a:t>，网络现已成为信息社会的命脉和发展知识经济的重要基础。</a:t>
            </a:r>
            <a:endParaRPr lang="zh-CN" altLang="en-US" sz="2800" dirty="0"/>
          </a:p>
          <a:p>
            <a:pPr>
              <a:lnSpc>
                <a:spcPct val="150000"/>
              </a:lnSpc>
            </a:pPr>
            <a:r>
              <a:rPr lang="zh-CN" altLang="en-US" sz="2800" dirty="0"/>
              <a:t>以</a:t>
            </a:r>
            <a:r>
              <a:rPr lang="zh-CN" altLang="en-US" sz="2800" dirty="0">
                <a:solidFill>
                  <a:srgbClr val="0070C0"/>
                </a:solidFill>
              </a:rPr>
              <a:t>互联网（因特网）</a:t>
            </a:r>
            <a:r>
              <a:rPr lang="zh-CN" altLang="en-US" sz="2800" dirty="0"/>
              <a:t>为代表的计算机网络得到了飞速的发展，已从最初的教育科研网络逐步发展成为商业网络。</a:t>
            </a:r>
            <a:endParaRPr lang="zh-CN" altLang="en-US" sz="2800" dirty="0"/>
          </a:p>
          <a:p>
            <a:pPr>
              <a:lnSpc>
                <a:spcPct val="150000"/>
              </a:lnSpc>
            </a:pPr>
            <a:r>
              <a:rPr lang="zh-CN" altLang="en-US" sz="2800" dirty="0"/>
              <a:t>互联网是人类自印刷术发明以来在通信方面的最大变革，已发展成为全球性的信息服务基础设施。</a:t>
            </a:r>
            <a:endParaRPr lang="zh-CN" altLang="en-US" sz="2800" dirty="0"/>
          </a:p>
        </p:txBody>
      </p:sp>
      <p:sp>
        <p:nvSpPr>
          <p:cNvPr id="245" name="矩形 244"/>
          <p:cNvSpPr/>
          <p:nvPr/>
        </p:nvSpPr>
        <p:spPr>
          <a:xfrm>
            <a:off x="848890" y="6293819"/>
            <a:ext cx="343077" cy="3693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46" name="矩形 245"/>
          <p:cNvSpPr/>
          <p:nvPr/>
        </p:nvSpPr>
        <p:spPr>
          <a:xfrm>
            <a:off x="2016814" y="5524030"/>
            <a:ext cx="266841" cy="2872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47" name="矩形 246"/>
          <p:cNvSpPr/>
          <p:nvPr/>
        </p:nvSpPr>
        <p:spPr>
          <a:xfrm>
            <a:off x="367079" y="5524030"/>
            <a:ext cx="266841" cy="2872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48" name="矩形 247"/>
          <p:cNvSpPr/>
          <p:nvPr/>
        </p:nvSpPr>
        <p:spPr>
          <a:xfrm>
            <a:off x="0" y="6097412"/>
            <a:ext cx="12198350" cy="762176"/>
          </a:xfrm>
          <a:prstGeom prst="rect">
            <a:avLst/>
          </a:prstGeom>
          <a:solidFill>
            <a:srgbClr val="74B836"/>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49" name="矩形 248"/>
          <p:cNvSpPr/>
          <p:nvPr/>
        </p:nvSpPr>
        <p:spPr>
          <a:xfrm>
            <a:off x="1" y="5904092"/>
            <a:ext cx="12198350" cy="606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0" name="矩形 249"/>
          <p:cNvSpPr/>
          <p:nvPr/>
        </p:nvSpPr>
        <p:spPr>
          <a:xfrm>
            <a:off x="-8809" y="5667672"/>
            <a:ext cx="495557" cy="5335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1" name="矩形 250"/>
          <p:cNvSpPr/>
          <p:nvPr/>
        </p:nvSpPr>
        <p:spPr>
          <a:xfrm>
            <a:off x="2340789" y="6009853"/>
            <a:ext cx="266841" cy="28728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2" name="矩形 251"/>
          <p:cNvSpPr/>
          <p:nvPr/>
        </p:nvSpPr>
        <p:spPr>
          <a:xfrm>
            <a:off x="2016814" y="6423778"/>
            <a:ext cx="266841" cy="2872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3" name="矩形 252"/>
          <p:cNvSpPr/>
          <p:nvPr/>
        </p:nvSpPr>
        <p:spPr>
          <a:xfrm>
            <a:off x="2607630" y="5409117"/>
            <a:ext cx="106736" cy="1149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4" name="矩形 253"/>
          <p:cNvSpPr/>
          <p:nvPr/>
        </p:nvSpPr>
        <p:spPr>
          <a:xfrm>
            <a:off x="1883393" y="5722569"/>
            <a:ext cx="266841" cy="28728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5" name="矩形 254"/>
          <p:cNvSpPr/>
          <p:nvPr/>
        </p:nvSpPr>
        <p:spPr>
          <a:xfrm flipV="1">
            <a:off x="1174351" y="6009853"/>
            <a:ext cx="266841" cy="28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256" name="矩形 255"/>
          <p:cNvSpPr/>
          <p:nvPr/>
        </p:nvSpPr>
        <p:spPr>
          <a:xfrm>
            <a:off x="3050082" y="6293819"/>
            <a:ext cx="156291" cy="1355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4">
                                            <p:txEl>
                                              <p:pRg st="0" end="0"/>
                                            </p:txEl>
                                          </p:spTgt>
                                        </p:tgtEl>
                                        <p:attrNameLst>
                                          <p:attrName>style.visibility</p:attrName>
                                        </p:attrNameLst>
                                      </p:cBhvr>
                                      <p:to>
                                        <p:strVal val="visible"/>
                                      </p:to>
                                    </p:set>
                                    <p:animEffect transition="in" filter="fade">
                                      <p:cBhvr>
                                        <p:cTn id="7" dur="1000"/>
                                        <p:tgtEl>
                                          <p:spTgt spid="244">
                                            <p:txEl>
                                              <p:pRg st="0" end="0"/>
                                            </p:txEl>
                                          </p:spTgt>
                                        </p:tgtEl>
                                      </p:cBhvr>
                                    </p:animEffect>
                                    <p:anim calcmode="lin" valueType="num">
                                      <p:cBhvr>
                                        <p:cTn id="8" dur="1000" fill="hold"/>
                                        <p:tgtEl>
                                          <p:spTgt spid="24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4">
                                            <p:txEl>
                                              <p:pRg st="1" end="1"/>
                                            </p:txEl>
                                          </p:spTgt>
                                        </p:tgtEl>
                                        <p:attrNameLst>
                                          <p:attrName>style.visibility</p:attrName>
                                        </p:attrNameLst>
                                      </p:cBhvr>
                                      <p:to>
                                        <p:strVal val="visible"/>
                                      </p:to>
                                    </p:set>
                                    <p:animEffect transition="in" filter="fade">
                                      <p:cBhvr>
                                        <p:cTn id="14" dur="1000"/>
                                        <p:tgtEl>
                                          <p:spTgt spid="244">
                                            <p:txEl>
                                              <p:pRg st="1" end="1"/>
                                            </p:txEl>
                                          </p:spTgt>
                                        </p:tgtEl>
                                      </p:cBhvr>
                                    </p:animEffect>
                                    <p:anim calcmode="lin" valueType="num">
                                      <p:cBhvr>
                                        <p:cTn id="15" dur="1000" fill="hold"/>
                                        <p:tgtEl>
                                          <p:spTgt spid="24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4">
                                            <p:txEl>
                                              <p:pRg st="2" end="2"/>
                                            </p:txEl>
                                          </p:spTgt>
                                        </p:tgtEl>
                                        <p:attrNameLst>
                                          <p:attrName>style.visibility</p:attrName>
                                        </p:attrNameLst>
                                      </p:cBhvr>
                                      <p:to>
                                        <p:strVal val="visible"/>
                                      </p:to>
                                    </p:set>
                                    <p:animEffect transition="in" filter="fade">
                                      <p:cBhvr>
                                        <p:cTn id="21" dur="1000"/>
                                        <p:tgtEl>
                                          <p:spTgt spid="244">
                                            <p:txEl>
                                              <p:pRg st="2" end="2"/>
                                            </p:txEl>
                                          </p:spTgt>
                                        </p:tgtEl>
                                      </p:cBhvr>
                                    </p:animEffect>
                                    <p:anim calcmode="lin" valueType="num">
                                      <p:cBhvr>
                                        <p:cTn id="22" dur="1000" fill="hold"/>
                                        <p:tgtEl>
                                          <p:spTgt spid="24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计算机网络与网络应用</a:t>
            </a:r>
            <a:endParaRPr lang="zh-CN" altLang="en-US" dirty="0"/>
          </a:p>
        </p:txBody>
      </p:sp>
      <p:sp>
        <p:nvSpPr>
          <p:cNvPr id="9" name="矩形 8"/>
          <p:cNvSpPr/>
          <p:nvPr/>
        </p:nvSpPr>
        <p:spPr>
          <a:xfrm flipV="1">
            <a:off x="-2435" y="1545822"/>
            <a:ext cx="12192001" cy="106977"/>
          </a:xfrm>
          <a:prstGeom prst="rect">
            <a:avLst/>
          </a:prstGeom>
          <a:solidFill>
            <a:schemeClr val="accent6">
              <a:lumMod val="75000"/>
              <a:alpha val="8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6350" y="1649945"/>
            <a:ext cx="12192000" cy="3790083"/>
          </a:xfrm>
          <a:prstGeom prst="rect">
            <a:avLst/>
          </a:prstGeom>
          <a:solidFill>
            <a:srgbClr val="418A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内容占位符 4"/>
          <p:cNvSpPr txBox="1"/>
          <p:nvPr/>
        </p:nvSpPr>
        <p:spPr>
          <a:xfrm>
            <a:off x="536575" y="1756922"/>
            <a:ext cx="11196679" cy="3787229"/>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计算机网络与传统电话网和有线电视网最大的不同在于计算机网络的终端设备是功能强大且具有智能的计算机。</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a:defRPr/>
            </a:pPr>
            <a:r>
              <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利用计算机网络，计算机上运行的包括电子邮件、万维网冲浪、信息搜索、即时通信、网络电话、网络电视、网络游戏、文件共享等在内的各种应用程序通过彼此间的通信为用户提供了更加丰富多彩的服务和应用。</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a:defRPr/>
            </a:pPr>
            <a:r>
              <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我们在讨论计算机网络时，不仅仅包括计算机网络提供的数据通信服务，还包括这些丰富多彩的网络应用。</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flipH="1">
            <a:off x="-19237" y="5944879"/>
            <a:ext cx="3297433" cy="914713"/>
            <a:chOff x="8920155" y="5944877"/>
            <a:chExt cx="3294742" cy="914713"/>
          </a:xfrm>
        </p:grpSpPr>
        <p:sp>
          <p:nvSpPr>
            <p:cNvPr id="14" name="内容占位符 3"/>
            <p:cNvSpPr txBox="1"/>
            <p:nvPr/>
          </p:nvSpPr>
          <p:spPr>
            <a:xfrm>
              <a:off x="10923127" y="5944878"/>
              <a:ext cx="1291770" cy="914711"/>
            </a:xfrm>
            <a:prstGeom prst="rect">
              <a:avLst/>
            </a:prstGeom>
            <a:solidFill>
              <a:srgbClr val="C00000"/>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sp>
          <p:nvSpPr>
            <p:cNvPr id="15" name="内容占位符 3"/>
            <p:cNvSpPr txBox="1"/>
            <p:nvPr/>
          </p:nvSpPr>
          <p:spPr>
            <a:xfrm>
              <a:off x="9718441" y="5944877"/>
              <a:ext cx="943427" cy="914711"/>
            </a:xfrm>
            <a:prstGeom prst="rect">
              <a:avLst/>
            </a:prstGeom>
            <a:solidFill>
              <a:srgbClr val="7CC43A"/>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sp>
          <p:nvSpPr>
            <p:cNvPr id="16" name="内容占位符 3"/>
            <p:cNvSpPr txBox="1"/>
            <p:nvPr/>
          </p:nvSpPr>
          <p:spPr>
            <a:xfrm>
              <a:off x="8920155" y="5944879"/>
              <a:ext cx="522513" cy="914711"/>
            </a:xfrm>
            <a:prstGeom prst="rect">
              <a:avLst/>
            </a:prstGeom>
            <a:solidFill>
              <a:srgbClr val="FF993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grpSp>
      <p:sp>
        <p:nvSpPr>
          <p:cNvPr id="17" name="矩形 16"/>
          <p:cNvSpPr/>
          <p:nvPr/>
        </p:nvSpPr>
        <p:spPr>
          <a:xfrm>
            <a:off x="3278196" y="6515583"/>
            <a:ext cx="8920154" cy="34400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pic>
        <p:nvPicPr>
          <p:cNvPr id="2" name="图片 1"/>
          <p:cNvPicPr>
            <a:picLocks noChangeAspect="1"/>
          </p:cNvPicPr>
          <p:nvPr/>
        </p:nvPicPr>
        <p:blipFill>
          <a:blip r:embed="rId1"/>
          <a:stretch>
            <a:fillRect/>
          </a:stretch>
        </p:blipFill>
        <p:spPr>
          <a:xfrm>
            <a:off x="1146382" y="3065243"/>
            <a:ext cx="7650869" cy="3422757"/>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8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7265" y="2577839"/>
            <a:ext cx="6556285" cy="2939521"/>
          </a:xfrm>
          <a:prstGeom prst="rect">
            <a:avLst/>
          </a:prstGeom>
          <a:ln>
            <a:solidFill>
              <a:schemeClr val="bg1">
                <a:lumMod val="7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000"/>
                                        <p:tgtEl>
                                          <p:spTgt spid="68"/>
                                        </p:tgtEl>
                                      </p:cBhvr>
                                    </p:animEffect>
                                    <p:anim calcmode="lin" valueType="num">
                                      <p:cBhvr>
                                        <p:cTn id="13" dur="1000" fill="hold"/>
                                        <p:tgtEl>
                                          <p:spTgt spid="68"/>
                                        </p:tgtEl>
                                        <p:attrNameLst>
                                          <p:attrName>ppt_x</p:attrName>
                                        </p:attrNameLst>
                                      </p:cBhvr>
                                      <p:tavLst>
                                        <p:tav tm="0">
                                          <p:val>
                                            <p:strVal val="#ppt_x"/>
                                          </p:val>
                                        </p:tav>
                                        <p:tav tm="100000">
                                          <p:val>
                                            <p:strVal val="#ppt_x"/>
                                          </p:val>
                                        </p:tav>
                                      </p:tavLst>
                                    </p:anim>
                                    <p:anim calcmode="lin" valueType="num">
                                      <p:cBhvr>
                                        <p:cTn id="14" dur="1000" fill="hold"/>
                                        <p:tgtEl>
                                          <p:spTgt spid="6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1000"/>
                                        <p:tgtEl>
                                          <p:spTgt spid="81"/>
                                        </p:tgtEl>
                                      </p:cBhvr>
                                    </p:animEffect>
                                    <p:anim calcmode="lin" valueType="num">
                                      <p:cBhvr>
                                        <p:cTn id="30" dur="1000" fill="hold"/>
                                        <p:tgtEl>
                                          <p:spTgt spid="81"/>
                                        </p:tgtEl>
                                        <p:attrNameLst>
                                          <p:attrName>ppt_x</p:attrName>
                                        </p:attrNameLst>
                                      </p:cBhvr>
                                      <p:tavLst>
                                        <p:tav tm="0">
                                          <p:val>
                                            <p:strVal val="#ppt_x"/>
                                          </p:val>
                                        </p:tav>
                                        <p:tav tm="100000">
                                          <p:val>
                                            <p:strVal val="#ppt_x"/>
                                          </p:val>
                                        </p:tav>
                                      </p:tavLst>
                                    </p:anim>
                                    <p:anim calcmode="lin" valueType="num">
                                      <p:cBhvr>
                                        <p:cTn id="31"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7" name="组合 46"/>
          <p:cNvGrpSpPr/>
          <p:nvPr/>
        </p:nvGrpSpPr>
        <p:grpSpPr>
          <a:xfrm>
            <a:off x="612775" y="2751882"/>
            <a:ext cx="579307" cy="631762"/>
            <a:chOff x="6242320" y="2373233"/>
            <a:chExt cx="579005" cy="631762"/>
          </a:xfrm>
        </p:grpSpPr>
        <p:sp>
          <p:nvSpPr>
            <p:cNvPr id="48"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97725" y="3435497"/>
            <a:ext cx="4807240" cy="122560"/>
            <a:chOff x="6327224" y="1896619"/>
            <a:chExt cx="2624395" cy="9524"/>
          </a:xfrm>
        </p:grpSpPr>
        <p:cxnSp>
          <p:nvCxnSpPr>
            <p:cNvPr id="60" name="直接连接符 5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69" name="文本框 44"/>
          <p:cNvSpPr txBox="1"/>
          <p:nvPr/>
        </p:nvSpPr>
        <p:spPr>
          <a:xfrm>
            <a:off x="1464926" y="2861431"/>
            <a:ext cx="3345143"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通信和交流的平台。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pic>
        <p:nvPicPr>
          <p:cNvPr id="81" name="Picture 2" descr="H:\教学\互联网时代\图片\电子邮件图标-11662098.jpg"/>
          <p:cNvPicPr>
            <a:picLocks noChangeAspect="1" noChangeArrowheads="1"/>
          </p:cNvPicPr>
          <p:nvPr/>
        </p:nvPicPr>
        <p:blipFill rotWithShape="1">
          <a:blip r:embed="rId1">
            <a:extLst>
              <a:ext uri="{28A0092B-C50C-407E-A947-70E740481C1C}">
                <a14:useLocalDpi xmlns:a14="http://schemas.microsoft.com/office/drawing/2010/main" val="0"/>
              </a:ext>
            </a:extLst>
          </a:blip>
          <a:srcRect l="18857" t="11972" r="22857" b="20445"/>
          <a:stretch>
            <a:fillRect/>
          </a:stretch>
        </p:blipFill>
        <p:spPr bwMode="auto">
          <a:xfrm>
            <a:off x="2593975" y="3841344"/>
            <a:ext cx="2133600" cy="202863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5" descr="H:\教学\互联网时代\图片\u=1139846359,407450807&amp;fm=173&amp;app=25&amp;f=JPE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16"/>
          <a:stretch>
            <a:fillRect/>
          </a:stretch>
        </p:blipFill>
        <p:spPr bwMode="auto">
          <a:xfrm>
            <a:off x="7699375" y="4175274"/>
            <a:ext cx="2286000" cy="1546791"/>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3327" y="1669313"/>
            <a:ext cx="1758096" cy="1856956"/>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anim calcmode="lin" valueType="num">
                                      <p:cBhvr>
                                        <p:cTn id="13" dur="1000" fill="hold"/>
                                        <p:tgtEl>
                                          <p:spTgt spid="59"/>
                                        </p:tgtEl>
                                        <p:attrNameLst>
                                          <p:attrName>ppt_x</p:attrName>
                                        </p:attrNameLst>
                                      </p:cBhvr>
                                      <p:tavLst>
                                        <p:tav tm="0">
                                          <p:val>
                                            <p:strVal val="#ppt_x"/>
                                          </p:val>
                                        </p:tav>
                                        <p:tav tm="100000">
                                          <p:val>
                                            <p:strVal val="#ppt_x"/>
                                          </p:val>
                                        </p:tav>
                                      </p:tavLst>
                                    </p:anim>
                                    <p:anim calcmode="lin" valueType="num">
                                      <p:cBhvr>
                                        <p:cTn id="14" dur="1000" fill="hold"/>
                                        <p:tgtEl>
                                          <p:spTgt spid="5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1000"/>
                                        <p:tgtEl>
                                          <p:spTgt spid="69"/>
                                        </p:tgtEl>
                                      </p:cBhvr>
                                    </p:animEffect>
                                    <p:anim calcmode="lin" valueType="num">
                                      <p:cBhvr>
                                        <p:cTn id="18" dur="1000" fill="hold"/>
                                        <p:tgtEl>
                                          <p:spTgt spid="69"/>
                                        </p:tgtEl>
                                        <p:attrNameLst>
                                          <p:attrName>ppt_x</p:attrName>
                                        </p:attrNameLst>
                                      </p:cBhvr>
                                      <p:tavLst>
                                        <p:tav tm="0">
                                          <p:val>
                                            <p:strVal val="#ppt_x"/>
                                          </p:val>
                                        </p:tav>
                                        <p:tav tm="100000">
                                          <p:val>
                                            <p:strVal val="#ppt_x"/>
                                          </p:val>
                                        </p:tav>
                                      </p:tavLst>
                                    </p:anim>
                                    <p:anim calcmode="lin" valueType="num">
                                      <p:cBhvr>
                                        <p:cTn id="19" dur="1000" fill="hold"/>
                                        <p:tgtEl>
                                          <p:spTgt spid="6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1000"/>
                                        <p:tgtEl>
                                          <p:spTgt spid="8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7" name="组合 46"/>
          <p:cNvGrpSpPr/>
          <p:nvPr/>
        </p:nvGrpSpPr>
        <p:grpSpPr>
          <a:xfrm>
            <a:off x="612775" y="2751882"/>
            <a:ext cx="579307" cy="631762"/>
            <a:chOff x="6242320" y="2373233"/>
            <a:chExt cx="579005" cy="631762"/>
          </a:xfrm>
        </p:grpSpPr>
        <p:sp>
          <p:nvSpPr>
            <p:cNvPr id="48"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0" name="组合 49"/>
          <p:cNvGrpSpPr/>
          <p:nvPr/>
        </p:nvGrpSpPr>
        <p:grpSpPr>
          <a:xfrm>
            <a:off x="612775" y="3726411"/>
            <a:ext cx="579307" cy="620494"/>
            <a:chOff x="6242320" y="3640739"/>
            <a:chExt cx="579005" cy="620494"/>
          </a:xfrm>
        </p:grpSpPr>
        <p:sp>
          <p:nvSpPr>
            <p:cNvPr id="5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5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97725" y="3435497"/>
            <a:ext cx="4807240" cy="122560"/>
            <a:chOff x="6327224" y="1896619"/>
            <a:chExt cx="2624395" cy="9524"/>
          </a:xfrm>
        </p:grpSpPr>
        <p:cxnSp>
          <p:nvCxnSpPr>
            <p:cNvPr id="60" name="直接连接符 5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697725" y="4367197"/>
            <a:ext cx="4807240" cy="143360"/>
            <a:chOff x="6327224" y="1896619"/>
            <a:chExt cx="2624395" cy="9524"/>
          </a:xfrm>
        </p:grpSpPr>
        <p:cxnSp>
          <p:nvCxnSpPr>
            <p:cNvPr id="63" name="直接连接符 6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69" name="文本框 44"/>
          <p:cNvSpPr txBox="1"/>
          <p:nvPr/>
        </p:nvSpPr>
        <p:spPr>
          <a:xfrm>
            <a:off x="1464926" y="2861431"/>
            <a:ext cx="3345143"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通信和交流的平台。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0" name="文本框 44"/>
          <p:cNvSpPr txBox="1"/>
          <p:nvPr/>
        </p:nvSpPr>
        <p:spPr>
          <a:xfrm>
            <a:off x="1464926" y="3843262"/>
            <a:ext cx="26593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休闲和娱乐的平台。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pic>
        <p:nvPicPr>
          <p:cNvPr id="81"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21996" y="1700473"/>
            <a:ext cx="2888629" cy="3126787"/>
          </a:xfrm>
          <a:prstGeom prst="rect">
            <a:avLst/>
          </a:prstGeom>
          <a:ln>
            <a:solidFill>
              <a:schemeClr val="bg1">
                <a:lumMod val="7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82" name="组合 81"/>
          <p:cNvGrpSpPr/>
          <p:nvPr/>
        </p:nvGrpSpPr>
        <p:grpSpPr>
          <a:xfrm>
            <a:off x="8891607" y="1700473"/>
            <a:ext cx="2888629" cy="3017288"/>
            <a:chOff x="228600" y="1026643"/>
            <a:chExt cx="4140200" cy="3840064"/>
          </a:xfrm>
        </p:grpSpPr>
        <p:pic>
          <p:nvPicPr>
            <p:cNvPr id="8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3561"/>
            <a:stretch>
              <a:fillRect/>
            </a:stretch>
          </p:blipFill>
          <p:spPr bwMode="auto">
            <a:xfrm>
              <a:off x="228600" y="1026643"/>
              <a:ext cx="4140200" cy="1933575"/>
            </a:xfrm>
            <a:prstGeom prst="rect">
              <a:avLst/>
            </a:prstGeom>
            <a:ln>
              <a:solidFill>
                <a:schemeClr val="bg1">
                  <a:lumMod val="7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9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3561"/>
            <a:stretch>
              <a:fillRect/>
            </a:stretch>
          </p:blipFill>
          <p:spPr bwMode="auto">
            <a:xfrm>
              <a:off x="228600" y="2933132"/>
              <a:ext cx="4140200" cy="1933575"/>
            </a:xfrm>
            <a:prstGeom prst="rect">
              <a:avLst/>
            </a:prstGeom>
            <a:ln>
              <a:solidFill>
                <a:schemeClr val="bg1">
                  <a:lumMod val="7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4985" y="4251581"/>
            <a:ext cx="3869796" cy="2162533"/>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1000"/>
                                        <p:tgtEl>
                                          <p:spTgt spid="70"/>
                                        </p:tgtEl>
                                      </p:cBhvr>
                                    </p:animEffect>
                                    <p:anim calcmode="lin" valueType="num">
                                      <p:cBhvr>
                                        <p:cTn id="18" dur="1000" fill="hold"/>
                                        <p:tgtEl>
                                          <p:spTgt spid="70"/>
                                        </p:tgtEl>
                                        <p:attrNameLst>
                                          <p:attrName>ppt_x</p:attrName>
                                        </p:attrNameLst>
                                      </p:cBhvr>
                                      <p:tavLst>
                                        <p:tav tm="0">
                                          <p:val>
                                            <p:strVal val="#ppt_x"/>
                                          </p:val>
                                        </p:tav>
                                        <p:tav tm="100000">
                                          <p:val>
                                            <p:strVal val="#ppt_x"/>
                                          </p:val>
                                        </p:tav>
                                      </p:tavLst>
                                    </p:anim>
                                    <p:anim calcmode="lin" valueType="num">
                                      <p:cBhvr>
                                        <p:cTn id="19" dur="1000" fill="hold"/>
                                        <p:tgtEl>
                                          <p:spTgt spid="7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1000"/>
                                        <p:tgtEl>
                                          <p:spTgt spid="8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7" name="组合 46"/>
          <p:cNvGrpSpPr/>
          <p:nvPr/>
        </p:nvGrpSpPr>
        <p:grpSpPr>
          <a:xfrm>
            <a:off x="612775" y="2751882"/>
            <a:ext cx="579307" cy="631762"/>
            <a:chOff x="6242320" y="2373233"/>
            <a:chExt cx="579005" cy="631762"/>
          </a:xfrm>
        </p:grpSpPr>
        <p:sp>
          <p:nvSpPr>
            <p:cNvPr id="48"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0" name="组合 49"/>
          <p:cNvGrpSpPr/>
          <p:nvPr/>
        </p:nvGrpSpPr>
        <p:grpSpPr>
          <a:xfrm>
            <a:off x="612775" y="3726411"/>
            <a:ext cx="579307" cy="620494"/>
            <a:chOff x="6242320" y="3640739"/>
            <a:chExt cx="579005" cy="620494"/>
          </a:xfrm>
        </p:grpSpPr>
        <p:sp>
          <p:nvSpPr>
            <p:cNvPr id="5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5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3" name="组合 52"/>
          <p:cNvGrpSpPr/>
          <p:nvPr/>
        </p:nvGrpSpPr>
        <p:grpSpPr>
          <a:xfrm>
            <a:off x="612775" y="4689673"/>
            <a:ext cx="579307" cy="609226"/>
            <a:chOff x="6250444" y="4908245"/>
            <a:chExt cx="579005" cy="609226"/>
          </a:xfrm>
        </p:grpSpPr>
        <p:sp>
          <p:nvSpPr>
            <p:cNvPr id="54" name="TextBox 6"/>
            <p:cNvSpPr txBox="1"/>
            <p:nvPr/>
          </p:nvSpPr>
          <p:spPr>
            <a:xfrm>
              <a:off x="6327224" y="4908245"/>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55" name="文本框 25"/>
            <p:cNvSpPr txBox="1"/>
            <p:nvPr/>
          </p:nvSpPr>
          <p:spPr>
            <a:xfrm>
              <a:off x="6250444" y="5302027"/>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97725" y="3435497"/>
            <a:ext cx="4807240" cy="122560"/>
            <a:chOff x="6327224" y="1896619"/>
            <a:chExt cx="2624395" cy="9524"/>
          </a:xfrm>
        </p:grpSpPr>
        <p:cxnSp>
          <p:nvCxnSpPr>
            <p:cNvPr id="60" name="直接连接符 5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697725" y="4367197"/>
            <a:ext cx="4807240" cy="143360"/>
            <a:chOff x="6327224" y="1896619"/>
            <a:chExt cx="2624395" cy="9524"/>
          </a:xfrm>
        </p:grpSpPr>
        <p:cxnSp>
          <p:nvCxnSpPr>
            <p:cNvPr id="63" name="直接连接符 6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7725" y="5298900"/>
            <a:ext cx="4807240" cy="113520"/>
            <a:chOff x="6327224" y="1896619"/>
            <a:chExt cx="2624395" cy="9524"/>
          </a:xfrm>
        </p:grpSpPr>
        <p:cxnSp>
          <p:nvCxnSpPr>
            <p:cNvPr id="66" name="直接连接符 6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69" name="文本框 44"/>
          <p:cNvSpPr txBox="1"/>
          <p:nvPr/>
        </p:nvSpPr>
        <p:spPr>
          <a:xfrm>
            <a:off x="1464926" y="2861431"/>
            <a:ext cx="3345143"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通信和交流的平台。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0" name="文本框 44"/>
          <p:cNvSpPr txBox="1"/>
          <p:nvPr/>
        </p:nvSpPr>
        <p:spPr>
          <a:xfrm>
            <a:off x="1464926" y="3843262"/>
            <a:ext cx="26593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休闲和娱乐的平台。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1" name="文本框 44"/>
          <p:cNvSpPr txBox="1"/>
          <p:nvPr/>
        </p:nvSpPr>
        <p:spPr>
          <a:xfrm>
            <a:off x="1457269" y="4817762"/>
            <a:ext cx="2209800"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资源共享的平台。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b="9213"/>
          <a:stretch>
            <a:fillRect/>
          </a:stretch>
        </p:blipFill>
        <p:spPr>
          <a:xfrm>
            <a:off x="6175375" y="2030356"/>
            <a:ext cx="5185635" cy="3465721"/>
          </a:xfrm>
          <a:prstGeom prst="rect">
            <a:avLst/>
          </a:prstGeom>
          <a:effectLst>
            <a:outerShdw blurRad="50800" dist="38100" dir="2700000" algn="tl" rotWithShape="0">
              <a:prstClr val="black">
                <a:alpha val="40000"/>
              </a:prstClr>
            </a:outerShdw>
          </a:effectLst>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1000"/>
                                        <p:tgtEl>
                                          <p:spTgt spid="65"/>
                                        </p:tgtEl>
                                      </p:cBhvr>
                                    </p:animEffect>
                                    <p:anim calcmode="lin" valueType="num">
                                      <p:cBhvr>
                                        <p:cTn id="13" dur="1000" fill="hold"/>
                                        <p:tgtEl>
                                          <p:spTgt spid="65"/>
                                        </p:tgtEl>
                                        <p:attrNameLst>
                                          <p:attrName>ppt_x</p:attrName>
                                        </p:attrNameLst>
                                      </p:cBhvr>
                                      <p:tavLst>
                                        <p:tav tm="0">
                                          <p:val>
                                            <p:strVal val="#ppt_x"/>
                                          </p:val>
                                        </p:tav>
                                        <p:tav tm="100000">
                                          <p:val>
                                            <p:strVal val="#ppt_x"/>
                                          </p:val>
                                        </p:tav>
                                      </p:tavLst>
                                    </p:anim>
                                    <p:anim calcmode="lin" valueType="num">
                                      <p:cBhvr>
                                        <p:cTn id="14" dur="1000" fill="hold"/>
                                        <p:tgtEl>
                                          <p:spTgt spid="6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7" name="组合 46"/>
          <p:cNvGrpSpPr/>
          <p:nvPr/>
        </p:nvGrpSpPr>
        <p:grpSpPr>
          <a:xfrm>
            <a:off x="612775" y="2751882"/>
            <a:ext cx="579307" cy="631762"/>
            <a:chOff x="6242320" y="2373233"/>
            <a:chExt cx="579005" cy="631762"/>
          </a:xfrm>
        </p:grpSpPr>
        <p:sp>
          <p:nvSpPr>
            <p:cNvPr id="48"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0" name="组合 49"/>
          <p:cNvGrpSpPr/>
          <p:nvPr/>
        </p:nvGrpSpPr>
        <p:grpSpPr>
          <a:xfrm>
            <a:off x="612775" y="3726411"/>
            <a:ext cx="579307" cy="620494"/>
            <a:chOff x="6242320" y="3640739"/>
            <a:chExt cx="579005" cy="620494"/>
          </a:xfrm>
        </p:grpSpPr>
        <p:sp>
          <p:nvSpPr>
            <p:cNvPr id="5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5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3" name="组合 52"/>
          <p:cNvGrpSpPr/>
          <p:nvPr/>
        </p:nvGrpSpPr>
        <p:grpSpPr>
          <a:xfrm>
            <a:off x="612775" y="4689673"/>
            <a:ext cx="579307" cy="609226"/>
            <a:chOff x="6250444" y="4908245"/>
            <a:chExt cx="579005" cy="609226"/>
          </a:xfrm>
        </p:grpSpPr>
        <p:sp>
          <p:nvSpPr>
            <p:cNvPr id="54" name="TextBox 6"/>
            <p:cNvSpPr txBox="1"/>
            <p:nvPr/>
          </p:nvSpPr>
          <p:spPr>
            <a:xfrm>
              <a:off x="6327224" y="4908245"/>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55" name="文本框 25"/>
            <p:cNvSpPr txBox="1"/>
            <p:nvPr/>
          </p:nvSpPr>
          <p:spPr>
            <a:xfrm>
              <a:off x="6250444" y="5302027"/>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97725" y="3435497"/>
            <a:ext cx="4807240" cy="122560"/>
            <a:chOff x="6327224" y="1896619"/>
            <a:chExt cx="2624395" cy="9524"/>
          </a:xfrm>
        </p:grpSpPr>
        <p:cxnSp>
          <p:nvCxnSpPr>
            <p:cNvPr id="60" name="直接连接符 5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697725" y="4367197"/>
            <a:ext cx="4807240" cy="143360"/>
            <a:chOff x="6327224" y="1896619"/>
            <a:chExt cx="2624395" cy="9524"/>
          </a:xfrm>
        </p:grpSpPr>
        <p:cxnSp>
          <p:nvCxnSpPr>
            <p:cNvPr id="63" name="直接连接符 6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7725" y="5298900"/>
            <a:ext cx="4807240" cy="113520"/>
            <a:chOff x="6327224" y="1896619"/>
            <a:chExt cx="2624395" cy="9524"/>
          </a:xfrm>
        </p:grpSpPr>
        <p:cxnSp>
          <p:nvCxnSpPr>
            <p:cNvPr id="66" name="直接连接符 6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69" name="文本框 44"/>
          <p:cNvSpPr txBox="1"/>
          <p:nvPr/>
        </p:nvSpPr>
        <p:spPr>
          <a:xfrm>
            <a:off x="1464926" y="2861431"/>
            <a:ext cx="3345143"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通信和交流的平台。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0" name="文本框 44"/>
          <p:cNvSpPr txBox="1"/>
          <p:nvPr/>
        </p:nvSpPr>
        <p:spPr>
          <a:xfrm>
            <a:off x="1464926" y="3843262"/>
            <a:ext cx="26593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休闲和娱乐的平台。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1" name="文本框 44"/>
          <p:cNvSpPr txBox="1"/>
          <p:nvPr/>
        </p:nvSpPr>
        <p:spPr>
          <a:xfrm>
            <a:off x="1457269" y="4817762"/>
            <a:ext cx="2209800"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资源共享的平台。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nvGrpSpPr>
          <p:cNvPr id="72" name="组合 71"/>
          <p:cNvGrpSpPr/>
          <p:nvPr/>
        </p:nvGrpSpPr>
        <p:grpSpPr>
          <a:xfrm>
            <a:off x="6486469" y="1830391"/>
            <a:ext cx="579307" cy="626655"/>
            <a:chOff x="6242320" y="1105727"/>
            <a:chExt cx="579005" cy="626656"/>
          </a:xfrm>
        </p:grpSpPr>
        <p:sp>
          <p:nvSpPr>
            <p:cNvPr id="73"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05</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74"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84" name="组合 83"/>
          <p:cNvGrpSpPr/>
          <p:nvPr/>
        </p:nvGrpSpPr>
        <p:grpSpPr>
          <a:xfrm>
            <a:off x="6571419" y="2551725"/>
            <a:ext cx="4807240" cy="180682"/>
            <a:chOff x="6327224" y="1896619"/>
            <a:chExt cx="2624395" cy="9524"/>
          </a:xfrm>
        </p:grpSpPr>
        <p:cxnSp>
          <p:nvCxnSpPr>
            <p:cNvPr id="85" name="直接连接符 84"/>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6" name="文本框 44"/>
          <p:cNvSpPr txBox="1"/>
          <p:nvPr/>
        </p:nvSpPr>
        <p:spPr>
          <a:xfrm>
            <a:off x="7305451" y="2043310"/>
            <a:ext cx="4140312"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电子商务的平台。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pic>
        <p:nvPicPr>
          <p:cNvPr id="82" name="Picture 3" descr="H:\教学\互联网时代\图片\timg (9).jpg"/>
          <p:cNvPicPr>
            <a:picLocks noChangeAspect="1" noChangeArrowheads="1"/>
          </p:cNvPicPr>
          <p:nvPr/>
        </p:nvPicPr>
        <p:blipFill rotWithShape="1">
          <a:blip r:embed="rId1">
            <a:extLst>
              <a:ext uri="{28A0092B-C50C-407E-A947-70E740481C1C}">
                <a14:useLocalDpi xmlns:a14="http://schemas.microsoft.com/office/drawing/2010/main" val="0"/>
              </a:ext>
            </a:extLst>
          </a:blip>
          <a:srcRect l="13003" r="9903" b="9486"/>
          <a:stretch>
            <a:fillRect/>
          </a:stretch>
        </p:blipFill>
        <p:spPr bwMode="auto">
          <a:xfrm>
            <a:off x="6175375" y="2773449"/>
            <a:ext cx="1948053" cy="1430449"/>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H:\教学\互联网时代\图片\310fb8e174d84e95ba42a198c7e9899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4338" y="2796932"/>
            <a:ext cx="2698410" cy="1606398"/>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36442" y="4372733"/>
            <a:ext cx="3253542" cy="167134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anim calcmode="lin" valueType="num">
                                      <p:cBhvr>
                                        <p:cTn id="8" dur="1000" fill="hold"/>
                                        <p:tgtEl>
                                          <p:spTgt spid="72"/>
                                        </p:tgtEl>
                                        <p:attrNameLst>
                                          <p:attrName>ppt_x</p:attrName>
                                        </p:attrNameLst>
                                      </p:cBhvr>
                                      <p:tavLst>
                                        <p:tav tm="0">
                                          <p:val>
                                            <p:strVal val="#ppt_x"/>
                                          </p:val>
                                        </p:tav>
                                        <p:tav tm="100000">
                                          <p:val>
                                            <p:strVal val="#ppt_x"/>
                                          </p:val>
                                        </p:tav>
                                      </p:tavLst>
                                    </p:anim>
                                    <p:anim calcmode="lin" valueType="num">
                                      <p:cBhvr>
                                        <p:cTn id="9" dur="1000" fill="hold"/>
                                        <p:tgtEl>
                                          <p:spTgt spid="7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1000"/>
                                        <p:tgtEl>
                                          <p:spTgt spid="84"/>
                                        </p:tgtEl>
                                      </p:cBhvr>
                                    </p:animEffect>
                                    <p:anim calcmode="lin" valueType="num">
                                      <p:cBhvr>
                                        <p:cTn id="13" dur="1000" fill="hold"/>
                                        <p:tgtEl>
                                          <p:spTgt spid="84"/>
                                        </p:tgtEl>
                                        <p:attrNameLst>
                                          <p:attrName>ppt_x</p:attrName>
                                        </p:attrNameLst>
                                      </p:cBhvr>
                                      <p:tavLst>
                                        <p:tav tm="0">
                                          <p:val>
                                            <p:strVal val="#ppt_x"/>
                                          </p:val>
                                        </p:tav>
                                        <p:tav tm="100000">
                                          <p:val>
                                            <p:strVal val="#ppt_x"/>
                                          </p:val>
                                        </p:tav>
                                      </p:tavLst>
                                    </p:anim>
                                    <p:anim calcmode="lin" valueType="num">
                                      <p:cBhvr>
                                        <p:cTn id="14" dur="1000" fill="hold"/>
                                        <p:tgtEl>
                                          <p:spTgt spid="8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fade">
                                      <p:cBhvr>
                                        <p:cTn id="17" dur="1000"/>
                                        <p:tgtEl>
                                          <p:spTgt spid="96"/>
                                        </p:tgtEl>
                                      </p:cBhvr>
                                    </p:animEffect>
                                    <p:anim calcmode="lin" valueType="num">
                                      <p:cBhvr>
                                        <p:cTn id="18" dur="1000" fill="hold"/>
                                        <p:tgtEl>
                                          <p:spTgt spid="96"/>
                                        </p:tgtEl>
                                        <p:attrNameLst>
                                          <p:attrName>ppt_x</p:attrName>
                                        </p:attrNameLst>
                                      </p:cBhvr>
                                      <p:tavLst>
                                        <p:tav tm="0">
                                          <p:val>
                                            <p:strVal val="#ppt_x"/>
                                          </p:val>
                                        </p:tav>
                                        <p:tav tm="100000">
                                          <p:val>
                                            <p:strVal val="#ppt_x"/>
                                          </p:val>
                                        </p:tav>
                                      </p:tavLst>
                                    </p:anim>
                                    <p:anim calcmode="lin" valueType="num">
                                      <p:cBhvr>
                                        <p:cTn id="19" dur="1000" fill="hold"/>
                                        <p:tgtEl>
                                          <p:spTgt spid="9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fade">
                                      <p:cBhvr>
                                        <p:cTn id="23" dur="1000"/>
                                        <p:tgtEl>
                                          <p:spTgt spid="82"/>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1000"/>
                                        <p:tgtEl>
                                          <p:spTgt spid="8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7" name="组合 46"/>
          <p:cNvGrpSpPr/>
          <p:nvPr/>
        </p:nvGrpSpPr>
        <p:grpSpPr>
          <a:xfrm>
            <a:off x="612775" y="2751882"/>
            <a:ext cx="579307" cy="631762"/>
            <a:chOff x="6242320" y="2373233"/>
            <a:chExt cx="579005" cy="631762"/>
          </a:xfrm>
        </p:grpSpPr>
        <p:sp>
          <p:nvSpPr>
            <p:cNvPr id="48"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0" name="组合 49"/>
          <p:cNvGrpSpPr/>
          <p:nvPr/>
        </p:nvGrpSpPr>
        <p:grpSpPr>
          <a:xfrm>
            <a:off x="612775" y="3726411"/>
            <a:ext cx="579307" cy="620494"/>
            <a:chOff x="6242320" y="3640739"/>
            <a:chExt cx="579005" cy="620494"/>
          </a:xfrm>
        </p:grpSpPr>
        <p:sp>
          <p:nvSpPr>
            <p:cNvPr id="5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5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3" name="组合 52"/>
          <p:cNvGrpSpPr/>
          <p:nvPr/>
        </p:nvGrpSpPr>
        <p:grpSpPr>
          <a:xfrm>
            <a:off x="612775" y="4689673"/>
            <a:ext cx="579307" cy="609226"/>
            <a:chOff x="6250444" y="4908245"/>
            <a:chExt cx="579005" cy="609226"/>
          </a:xfrm>
        </p:grpSpPr>
        <p:sp>
          <p:nvSpPr>
            <p:cNvPr id="54" name="TextBox 6"/>
            <p:cNvSpPr txBox="1"/>
            <p:nvPr/>
          </p:nvSpPr>
          <p:spPr>
            <a:xfrm>
              <a:off x="6327224" y="4908245"/>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55" name="文本框 25"/>
            <p:cNvSpPr txBox="1"/>
            <p:nvPr/>
          </p:nvSpPr>
          <p:spPr>
            <a:xfrm>
              <a:off x="6250444" y="5302027"/>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97725" y="3435497"/>
            <a:ext cx="4807240" cy="122560"/>
            <a:chOff x="6327224" y="1896619"/>
            <a:chExt cx="2624395" cy="9524"/>
          </a:xfrm>
        </p:grpSpPr>
        <p:cxnSp>
          <p:nvCxnSpPr>
            <p:cNvPr id="60" name="直接连接符 5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697725" y="4367197"/>
            <a:ext cx="4807240" cy="143360"/>
            <a:chOff x="6327224" y="1896619"/>
            <a:chExt cx="2624395" cy="9524"/>
          </a:xfrm>
        </p:grpSpPr>
        <p:cxnSp>
          <p:nvCxnSpPr>
            <p:cNvPr id="63" name="直接连接符 6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7725" y="5298900"/>
            <a:ext cx="4807240" cy="113520"/>
            <a:chOff x="6327224" y="1896619"/>
            <a:chExt cx="2624395" cy="9524"/>
          </a:xfrm>
        </p:grpSpPr>
        <p:cxnSp>
          <p:nvCxnSpPr>
            <p:cNvPr id="66" name="直接连接符 6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69" name="文本框 44"/>
          <p:cNvSpPr txBox="1"/>
          <p:nvPr/>
        </p:nvSpPr>
        <p:spPr>
          <a:xfrm>
            <a:off x="1464926" y="2861431"/>
            <a:ext cx="3345143"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通信和交流的平台。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0" name="文本框 44"/>
          <p:cNvSpPr txBox="1"/>
          <p:nvPr/>
        </p:nvSpPr>
        <p:spPr>
          <a:xfrm>
            <a:off x="1464926" y="3843262"/>
            <a:ext cx="26593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休闲和娱乐的平台。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1" name="文本框 44"/>
          <p:cNvSpPr txBox="1"/>
          <p:nvPr/>
        </p:nvSpPr>
        <p:spPr>
          <a:xfrm>
            <a:off x="1457269" y="4817762"/>
            <a:ext cx="2209800"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资源共享的平台。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nvGrpSpPr>
          <p:cNvPr id="72" name="组合 71"/>
          <p:cNvGrpSpPr/>
          <p:nvPr/>
        </p:nvGrpSpPr>
        <p:grpSpPr>
          <a:xfrm>
            <a:off x="6486469" y="1830391"/>
            <a:ext cx="579307" cy="626655"/>
            <a:chOff x="6242320" y="1105727"/>
            <a:chExt cx="579005" cy="626656"/>
          </a:xfrm>
        </p:grpSpPr>
        <p:sp>
          <p:nvSpPr>
            <p:cNvPr id="73"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05</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74"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75" name="组合 74"/>
          <p:cNvGrpSpPr/>
          <p:nvPr/>
        </p:nvGrpSpPr>
        <p:grpSpPr>
          <a:xfrm>
            <a:off x="6486469" y="2799811"/>
            <a:ext cx="579307" cy="631762"/>
            <a:chOff x="6242320" y="2373233"/>
            <a:chExt cx="579005" cy="631762"/>
          </a:xfrm>
        </p:grpSpPr>
        <p:sp>
          <p:nvSpPr>
            <p:cNvPr id="76"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06</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77"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84" name="组合 83"/>
          <p:cNvGrpSpPr/>
          <p:nvPr/>
        </p:nvGrpSpPr>
        <p:grpSpPr>
          <a:xfrm>
            <a:off x="6571419" y="2551725"/>
            <a:ext cx="4807240" cy="180682"/>
            <a:chOff x="6327224" y="1896619"/>
            <a:chExt cx="2624395" cy="9524"/>
          </a:xfrm>
        </p:grpSpPr>
        <p:cxnSp>
          <p:nvCxnSpPr>
            <p:cNvPr id="85" name="直接连接符 84"/>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6571419" y="3483426"/>
            <a:ext cx="4807240" cy="122560"/>
            <a:chOff x="6327224" y="1896619"/>
            <a:chExt cx="2624395" cy="9524"/>
          </a:xfrm>
        </p:grpSpPr>
        <p:cxnSp>
          <p:nvCxnSpPr>
            <p:cNvPr id="88" name="直接连接符 87"/>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6" name="文本框 44"/>
          <p:cNvSpPr txBox="1"/>
          <p:nvPr/>
        </p:nvSpPr>
        <p:spPr>
          <a:xfrm>
            <a:off x="7305451" y="2043310"/>
            <a:ext cx="4140312"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电子商务的平台。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97" name="文本框 44"/>
          <p:cNvSpPr txBox="1"/>
          <p:nvPr/>
        </p:nvSpPr>
        <p:spPr>
          <a:xfrm>
            <a:off x="7338620" y="2909360"/>
            <a:ext cx="33451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远程协作的平台。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pic>
        <p:nvPicPr>
          <p:cNvPr id="81" name="Picture 2" descr="H:\教学\互联网时代\图片\4713014667450494975b.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8313" y="3909687"/>
            <a:ext cx="3202450" cy="1921470"/>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H:\教学\互联网时代\图片\9-1405120951241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6322" y="3911657"/>
            <a:ext cx="2787227" cy="192703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1000"/>
                                        <p:tgtEl>
                                          <p:spTgt spid="87"/>
                                        </p:tgtEl>
                                      </p:cBhvr>
                                    </p:animEffect>
                                    <p:anim calcmode="lin" valueType="num">
                                      <p:cBhvr>
                                        <p:cTn id="13" dur="1000" fill="hold"/>
                                        <p:tgtEl>
                                          <p:spTgt spid="87"/>
                                        </p:tgtEl>
                                        <p:attrNameLst>
                                          <p:attrName>ppt_x</p:attrName>
                                        </p:attrNameLst>
                                      </p:cBhvr>
                                      <p:tavLst>
                                        <p:tav tm="0">
                                          <p:val>
                                            <p:strVal val="#ppt_x"/>
                                          </p:val>
                                        </p:tav>
                                        <p:tav tm="100000">
                                          <p:val>
                                            <p:strVal val="#ppt_x"/>
                                          </p:val>
                                        </p:tav>
                                      </p:tavLst>
                                    </p:anim>
                                    <p:anim calcmode="lin" valueType="num">
                                      <p:cBhvr>
                                        <p:cTn id="14" dur="1000" fill="hold"/>
                                        <p:tgtEl>
                                          <p:spTgt spid="8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fade">
                                      <p:cBhvr>
                                        <p:cTn id="17" dur="1000"/>
                                        <p:tgtEl>
                                          <p:spTgt spid="97"/>
                                        </p:tgtEl>
                                      </p:cBhvr>
                                    </p:animEffect>
                                    <p:anim calcmode="lin" valueType="num">
                                      <p:cBhvr>
                                        <p:cTn id="18" dur="1000" fill="hold"/>
                                        <p:tgtEl>
                                          <p:spTgt spid="97"/>
                                        </p:tgtEl>
                                        <p:attrNameLst>
                                          <p:attrName>ppt_x</p:attrName>
                                        </p:attrNameLst>
                                      </p:cBhvr>
                                      <p:tavLst>
                                        <p:tav tm="0">
                                          <p:val>
                                            <p:strVal val="#ppt_x"/>
                                          </p:val>
                                        </p:tav>
                                        <p:tav tm="100000">
                                          <p:val>
                                            <p:strVal val="#ppt_x"/>
                                          </p:val>
                                        </p:tav>
                                      </p:tavLst>
                                    </p:anim>
                                    <p:anim calcmode="lin" valueType="num">
                                      <p:cBhvr>
                                        <p:cTn id="1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计算机网络向用户提供丰富的应用与服务 </a:t>
            </a:r>
            <a:endParaRPr lang="zh-CN" altLang="en-US" dirty="0"/>
          </a:p>
        </p:txBody>
      </p:sp>
      <p:grpSp>
        <p:nvGrpSpPr>
          <p:cNvPr id="44" name="组合 43"/>
          <p:cNvGrpSpPr/>
          <p:nvPr/>
        </p:nvGrpSpPr>
        <p:grpSpPr>
          <a:xfrm>
            <a:off x="612775" y="1782462"/>
            <a:ext cx="579307" cy="626655"/>
            <a:chOff x="6242320" y="1105727"/>
            <a:chExt cx="579005" cy="626656"/>
          </a:xfrm>
        </p:grpSpPr>
        <p:sp>
          <p:nvSpPr>
            <p:cNvPr id="4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4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7" name="组合 46"/>
          <p:cNvGrpSpPr/>
          <p:nvPr/>
        </p:nvGrpSpPr>
        <p:grpSpPr>
          <a:xfrm>
            <a:off x="612775" y="2751882"/>
            <a:ext cx="579307" cy="631762"/>
            <a:chOff x="6242320" y="2373233"/>
            <a:chExt cx="579005" cy="631762"/>
          </a:xfrm>
        </p:grpSpPr>
        <p:sp>
          <p:nvSpPr>
            <p:cNvPr id="48"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0" name="组合 49"/>
          <p:cNvGrpSpPr/>
          <p:nvPr/>
        </p:nvGrpSpPr>
        <p:grpSpPr>
          <a:xfrm>
            <a:off x="612775" y="3726411"/>
            <a:ext cx="579307" cy="620494"/>
            <a:chOff x="6242320" y="3640739"/>
            <a:chExt cx="579005" cy="620494"/>
          </a:xfrm>
        </p:grpSpPr>
        <p:sp>
          <p:nvSpPr>
            <p:cNvPr id="5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5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3" name="组合 52"/>
          <p:cNvGrpSpPr/>
          <p:nvPr/>
        </p:nvGrpSpPr>
        <p:grpSpPr>
          <a:xfrm>
            <a:off x="612775" y="4689673"/>
            <a:ext cx="579307" cy="609226"/>
            <a:chOff x="6250444" y="4908245"/>
            <a:chExt cx="579005" cy="609226"/>
          </a:xfrm>
        </p:grpSpPr>
        <p:sp>
          <p:nvSpPr>
            <p:cNvPr id="54" name="TextBox 6"/>
            <p:cNvSpPr txBox="1"/>
            <p:nvPr/>
          </p:nvSpPr>
          <p:spPr>
            <a:xfrm>
              <a:off x="6327224" y="4908245"/>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55" name="文本框 25"/>
            <p:cNvSpPr txBox="1"/>
            <p:nvPr/>
          </p:nvSpPr>
          <p:spPr>
            <a:xfrm>
              <a:off x="6250444" y="5302027"/>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697725" y="2503796"/>
            <a:ext cx="4807240" cy="180682"/>
            <a:chOff x="6327224" y="1896619"/>
            <a:chExt cx="2624395" cy="9524"/>
          </a:xfrm>
        </p:grpSpPr>
        <p:cxnSp>
          <p:nvCxnSpPr>
            <p:cNvPr id="57" name="直接连接符 5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97725" y="3435497"/>
            <a:ext cx="4807240" cy="122560"/>
            <a:chOff x="6327224" y="1896619"/>
            <a:chExt cx="2624395" cy="9524"/>
          </a:xfrm>
        </p:grpSpPr>
        <p:cxnSp>
          <p:nvCxnSpPr>
            <p:cNvPr id="60" name="直接连接符 5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697725" y="4367197"/>
            <a:ext cx="4807240" cy="143360"/>
            <a:chOff x="6327224" y="1896619"/>
            <a:chExt cx="2624395" cy="9524"/>
          </a:xfrm>
        </p:grpSpPr>
        <p:cxnSp>
          <p:nvCxnSpPr>
            <p:cNvPr id="63" name="直接连接符 6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7725" y="5298900"/>
            <a:ext cx="4807240" cy="113520"/>
            <a:chOff x="6327224" y="1896619"/>
            <a:chExt cx="2624395" cy="9524"/>
          </a:xfrm>
        </p:grpSpPr>
        <p:cxnSp>
          <p:nvCxnSpPr>
            <p:cNvPr id="66" name="直接连接符 6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8" name="文本框 44"/>
          <p:cNvSpPr txBox="1"/>
          <p:nvPr/>
        </p:nvSpPr>
        <p:spPr>
          <a:xfrm>
            <a:off x="1431757" y="1995381"/>
            <a:ext cx="4140312"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浏览信息和发布信息的平台。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69" name="文本框 44"/>
          <p:cNvSpPr txBox="1"/>
          <p:nvPr/>
        </p:nvSpPr>
        <p:spPr>
          <a:xfrm>
            <a:off x="1464926" y="2861431"/>
            <a:ext cx="3345143" cy="461665"/>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通信和交流的平台。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0" name="文本框 44"/>
          <p:cNvSpPr txBox="1"/>
          <p:nvPr/>
        </p:nvSpPr>
        <p:spPr>
          <a:xfrm>
            <a:off x="1464926" y="3843262"/>
            <a:ext cx="26593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休闲和娱乐的平台。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71" name="文本框 44"/>
          <p:cNvSpPr txBox="1"/>
          <p:nvPr/>
        </p:nvSpPr>
        <p:spPr>
          <a:xfrm>
            <a:off x="1457269" y="4817762"/>
            <a:ext cx="2209800"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资源共享的平台。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nvGrpSpPr>
          <p:cNvPr id="72" name="组合 71"/>
          <p:cNvGrpSpPr/>
          <p:nvPr/>
        </p:nvGrpSpPr>
        <p:grpSpPr>
          <a:xfrm>
            <a:off x="6486469" y="1830391"/>
            <a:ext cx="579307" cy="626655"/>
            <a:chOff x="6242320" y="1105727"/>
            <a:chExt cx="579005" cy="626656"/>
          </a:xfrm>
        </p:grpSpPr>
        <p:sp>
          <p:nvSpPr>
            <p:cNvPr id="73"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05</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74"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75" name="组合 74"/>
          <p:cNvGrpSpPr/>
          <p:nvPr/>
        </p:nvGrpSpPr>
        <p:grpSpPr>
          <a:xfrm>
            <a:off x="6486469" y="2799811"/>
            <a:ext cx="579307" cy="631762"/>
            <a:chOff x="6242320" y="2373233"/>
            <a:chExt cx="579005" cy="631762"/>
          </a:xfrm>
        </p:grpSpPr>
        <p:sp>
          <p:nvSpPr>
            <p:cNvPr id="76"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06</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77"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78" name="组合 77"/>
          <p:cNvGrpSpPr/>
          <p:nvPr/>
        </p:nvGrpSpPr>
        <p:grpSpPr>
          <a:xfrm>
            <a:off x="6486469" y="3774340"/>
            <a:ext cx="579307" cy="620494"/>
            <a:chOff x="6242320" y="3640739"/>
            <a:chExt cx="579005" cy="620494"/>
          </a:xfrm>
        </p:grpSpPr>
        <p:sp>
          <p:nvSpPr>
            <p:cNvPr id="79"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07</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80"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84" name="组合 83"/>
          <p:cNvGrpSpPr/>
          <p:nvPr/>
        </p:nvGrpSpPr>
        <p:grpSpPr>
          <a:xfrm>
            <a:off x="6571419" y="2551725"/>
            <a:ext cx="4807240" cy="180682"/>
            <a:chOff x="6327224" y="1896619"/>
            <a:chExt cx="2624395" cy="9524"/>
          </a:xfrm>
        </p:grpSpPr>
        <p:cxnSp>
          <p:nvCxnSpPr>
            <p:cNvPr id="85" name="直接连接符 84"/>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6571419" y="3483426"/>
            <a:ext cx="4807240" cy="122560"/>
            <a:chOff x="6327224" y="1896619"/>
            <a:chExt cx="2624395" cy="9524"/>
          </a:xfrm>
        </p:grpSpPr>
        <p:cxnSp>
          <p:nvCxnSpPr>
            <p:cNvPr id="88" name="直接连接符 87"/>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571419" y="4415126"/>
            <a:ext cx="4807240" cy="143360"/>
            <a:chOff x="6327224" y="1896619"/>
            <a:chExt cx="2624395" cy="9524"/>
          </a:xfrm>
        </p:grpSpPr>
        <p:cxnSp>
          <p:nvCxnSpPr>
            <p:cNvPr id="91" name="直接连接符 90"/>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6" name="文本框 44"/>
          <p:cNvSpPr txBox="1"/>
          <p:nvPr/>
        </p:nvSpPr>
        <p:spPr>
          <a:xfrm>
            <a:off x="7305451" y="2043310"/>
            <a:ext cx="4140312"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电子商务的平台。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97" name="文本框 44"/>
          <p:cNvSpPr txBox="1"/>
          <p:nvPr/>
        </p:nvSpPr>
        <p:spPr>
          <a:xfrm>
            <a:off x="7338620" y="2909360"/>
            <a:ext cx="33451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远程协作的平台。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98" name="文本框 44"/>
          <p:cNvSpPr txBox="1"/>
          <p:nvPr/>
        </p:nvSpPr>
        <p:spPr>
          <a:xfrm>
            <a:off x="7338620" y="3891191"/>
            <a:ext cx="2659343" cy="430374"/>
          </a:xfrm>
          <a:prstGeom prst="rect">
            <a:avLst/>
          </a:prstGeom>
          <a:noFill/>
        </p:spPr>
        <p:txBody>
          <a:bodyPr wrap="square" rtlCol="0">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网上办公的平台。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100" name="矩形 99"/>
          <p:cNvSpPr/>
          <p:nvPr/>
        </p:nvSpPr>
        <p:spPr>
          <a:xfrm>
            <a:off x="-43052" y="1452676"/>
            <a:ext cx="12198349" cy="6068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1" name="矩形 100"/>
          <p:cNvSpPr/>
          <p:nvPr/>
        </p:nvSpPr>
        <p:spPr>
          <a:xfrm>
            <a:off x="0" y="6097412"/>
            <a:ext cx="12198350" cy="762176"/>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03" name="矩形 102"/>
          <p:cNvSpPr/>
          <p:nvPr/>
        </p:nvSpPr>
        <p:spPr>
          <a:xfrm>
            <a:off x="6584455" y="5271155"/>
            <a:ext cx="4794204" cy="20895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6584455" y="4849516"/>
            <a:ext cx="4794204" cy="2089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anim calcmode="lin" valueType="num">
                                      <p:cBhvr>
                                        <p:cTn id="8" dur="1000" fill="hold"/>
                                        <p:tgtEl>
                                          <p:spTgt spid="78"/>
                                        </p:tgtEl>
                                        <p:attrNameLst>
                                          <p:attrName>ppt_x</p:attrName>
                                        </p:attrNameLst>
                                      </p:cBhvr>
                                      <p:tavLst>
                                        <p:tav tm="0">
                                          <p:val>
                                            <p:strVal val="#ppt_x"/>
                                          </p:val>
                                        </p:tav>
                                        <p:tav tm="100000">
                                          <p:val>
                                            <p:strVal val="#ppt_x"/>
                                          </p:val>
                                        </p:tav>
                                      </p:tavLst>
                                    </p:anim>
                                    <p:anim calcmode="lin" valueType="num">
                                      <p:cBhvr>
                                        <p:cTn id="9" dur="1000" fill="hold"/>
                                        <p:tgtEl>
                                          <p:spTgt spid="7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fade">
                                      <p:cBhvr>
                                        <p:cTn id="12" dur="1000"/>
                                        <p:tgtEl>
                                          <p:spTgt spid="90"/>
                                        </p:tgtEl>
                                      </p:cBhvr>
                                    </p:animEffect>
                                    <p:anim calcmode="lin" valueType="num">
                                      <p:cBhvr>
                                        <p:cTn id="13" dur="1000" fill="hold"/>
                                        <p:tgtEl>
                                          <p:spTgt spid="90"/>
                                        </p:tgtEl>
                                        <p:attrNameLst>
                                          <p:attrName>ppt_x</p:attrName>
                                        </p:attrNameLst>
                                      </p:cBhvr>
                                      <p:tavLst>
                                        <p:tav tm="0">
                                          <p:val>
                                            <p:strVal val="#ppt_x"/>
                                          </p:val>
                                        </p:tav>
                                        <p:tav tm="100000">
                                          <p:val>
                                            <p:strVal val="#ppt_x"/>
                                          </p:val>
                                        </p:tav>
                                      </p:tavLst>
                                    </p:anim>
                                    <p:anim calcmode="lin" valueType="num">
                                      <p:cBhvr>
                                        <p:cTn id="14" dur="1000" fill="hold"/>
                                        <p:tgtEl>
                                          <p:spTgt spid="9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1000"/>
                                        <p:tgtEl>
                                          <p:spTgt spid="98"/>
                                        </p:tgtEl>
                                      </p:cBhvr>
                                    </p:animEffect>
                                    <p:anim calcmode="lin" valueType="num">
                                      <p:cBhvr>
                                        <p:cTn id="18" dur="1000" fill="hold"/>
                                        <p:tgtEl>
                                          <p:spTgt spid="98"/>
                                        </p:tgtEl>
                                        <p:attrNameLst>
                                          <p:attrName>ppt_x</p:attrName>
                                        </p:attrNameLst>
                                      </p:cBhvr>
                                      <p:tavLst>
                                        <p:tav tm="0">
                                          <p:val>
                                            <p:strVal val="#ppt_x"/>
                                          </p:val>
                                        </p:tav>
                                        <p:tav tm="100000">
                                          <p:val>
                                            <p:strVal val="#ppt_x"/>
                                          </p:val>
                                        </p:tav>
                                      </p:tavLst>
                                    </p:anim>
                                    <p:anim calcmode="lin" valueType="num">
                                      <p:cBhvr>
                                        <p:cTn id="19" dur="1000" fill="hold"/>
                                        <p:tgtEl>
                                          <p:spTgt spid="9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1000"/>
                                        <p:tgtEl>
                                          <p:spTgt spid="103"/>
                                        </p:tgtEl>
                                      </p:cBhvr>
                                    </p:animEffect>
                                    <p:anim calcmode="lin" valueType="num">
                                      <p:cBhvr>
                                        <p:cTn id="24" dur="1000" fill="hold"/>
                                        <p:tgtEl>
                                          <p:spTgt spid="103"/>
                                        </p:tgtEl>
                                        <p:attrNameLst>
                                          <p:attrName>ppt_x</p:attrName>
                                        </p:attrNameLst>
                                      </p:cBhvr>
                                      <p:tavLst>
                                        <p:tav tm="0">
                                          <p:val>
                                            <p:strVal val="#ppt_x"/>
                                          </p:val>
                                        </p:tav>
                                        <p:tav tm="100000">
                                          <p:val>
                                            <p:strVal val="#ppt_x"/>
                                          </p:val>
                                        </p:tav>
                                      </p:tavLst>
                                    </p:anim>
                                    <p:anim calcmode="lin" valueType="num">
                                      <p:cBhvr>
                                        <p:cTn id="25" dur="1000" fill="hold"/>
                                        <p:tgtEl>
                                          <p:spTgt spid="10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1000"/>
                                        <p:tgtEl>
                                          <p:spTgt spid="104"/>
                                        </p:tgtEl>
                                      </p:cBhvr>
                                    </p:animEffect>
                                    <p:anim calcmode="lin" valueType="num">
                                      <p:cBhvr>
                                        <p:cTn id="29" dur="1000" fill="hold"/>
                                        <p:tgtEl>
                                          <p:spTgt spid="104"/>
                                        </p:tgtEl>
                                        <p:attrNameLst>
                                          <p:attrName>ppt_x</p:attrName>
                                        </p:attrNameLst>
                                      </p:cBhvr>
                                      <p:tavLst>
                                        <p:tav tm="0">
                                          <p:val>
                                            <p:strVal val="#ppt_x"/>
                                          </p:val>
                                        </p:tav>
                                        <p:tav tm="100000">
                                          <p:val>
                                            <p:strVal val="#ppt_x"/>
                                          </p:val>
                                        </p:tav>
                                      </p:tavLst>
                                    </p:anim>
                                    <p:anim calcmode="lin" valueType="num">
                                      <p:cBhvr>
                                        <p:cTn id="30"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3" grpId="0" animBg="1"/>
      <p:bldP spid="10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计算机网络最核心的功能</a:t>
            </a:r>
            <a:endParaRPr lang="zh-CN" altLang="en-US" dirty="0"/>
          </a:p>
        </p:txBody>
      </p:sp>
      <p:sp>
        <p:nvSpPr>
          <p:cNvPr id="9" name="矩形 8"/>
          <p:cNvSpPr/>
          <p:nvPr/>
        </p:nvSpPr>
        <p:spPr>
          <a:xfrm flipV="1">
            <a:off x="-2435" y="1545822"/>
            <a:ext cx="12192001" cy="106977"/>
          </a:xfrm>
          <a:prstGeom prst="rect">
            <a:avLst/>
          </a:prstGeom>
          <a:solidFill>
            <a:schemeClr val="accent6">
              <a:lumMod val="75000"/>
              <a:alpha val="8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0" y="2416783"/>
            <a:ext cx="12192000" cy="2657139"/>
          </a:xfrm>
          <a:prstGeom prst="rect">
            <a:avLst/>
          </a:prstGeom>
          <a:solidFill>
            <a:srgbClr val="418A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内容占位符 4"/>
          <p:cNvSpPr txBox="1"/>
          <p:nvPr/>
        </p:nvSpPr>
        <p:spPr>
          <a:xfrm>
            <a:off x="627175" y="2821623"/>
            <a:ext cx="11196679" cy="1601617"/>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300"/>
              </a:spcBef>
              <a:spcAft>
                <a:spcPts val="0"/>
              </a:spcAft>
              <a:buClrTx/>
              <a:buSzTx/>
              <a:buFont typeface="Wingdings" panose="05000000000000000000" pitchFamily="2" charset="2"/>
              <a:buNone/>
              <a:defRPr/>
            </a:pPr>
            <a:r>
              <a:rPr kumimoji="0" lang="zh-CN" altLang="en-US" sz="28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连通性</a:t>
            </a:r>
            <a:r>
              <a:rPr kumimoji="0" lang="en-US" altLang="zh-CN"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计算机网络为计算机之间的信息交互提供连通性，不同计算机上的应用程序之间可以交互信息，用户可以通过应用程序互相交互信息，用户也可以通过应用程序与应用程序交互信息。 </a:t>
            </a:r>
            <a:endParaRPr kumimoji="0" lang="zh-CN" altLang="en-US"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flipH="1">
            <a:off x="-19237" y="5944879"/>
            <a:ext cx="3297433" cy="914713"/>
            <a:chOff x="8920155" y="5944877"/>
            <a:chExt cx="3294742" cy="914713"/>
          </a:xfrm>
        </p:grpSpPr>
        <p:sp>
          <p:nvSpPr>
            <p:cNvPr id="14" name="内容占位符 3"/>
            <p:cNvSpPr txBox="1"/>
            <p:nvPr/>
          </p:nvSpPr>
          <p:spPr>
            <a:xfrm>
              <a:off x="10923127" y="5944878"/>
              <a:ext cx="1291770" cy="914711"/>
            </a:xfrm>
            <a:prstGeom prst="rect">
              <a:avLst/>
            </a:prstGeom>
            <a:solidFill>
              <a:srgbClr val="C00000"/>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sp>
          <p:nvSpPr>
            <p:cNvPr id="15" name="内容占位符 3"/>
            <p:cNvSpPr txBox="1"/>
            <p:nvPr/>
          </p:nvSpPr>
          <p:spPr>
            <a:xfrm>
              <a:off x="9718441" y="5944877"/>
              <a:ext cx="943427" cy="914711"/>
            </a:xfrm>
            <a:prstGeom prst="rect">
              <a:avLst/>
            </a:prstGeom>
            <a:solidFill>
              <a:srgbClr val="7CC43A"/>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sp>
          <p:nvSpPr>
            <p:cNvPr id="16" name="内容占位符 3"/>
            <p:cNvSpPr txBox="1"/>
            <p:nvPr/>
          </p:nvSpPr>
          <p:spPr>
            <a:xfrm>
              <a:off x="8920155" y="5944879"/>
              <a:ext cx="522513" cy="914711"/>
            </a:xfrm>
            <a:prstGeom prst="rect">
              <a:avLst/>
            </a:prstGeom>
            <a:solidFill>
              <a:srgbClr val="FF993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grpSp>
      <p:sp>
        <p:nvSpPr>
          <p:cNvPr id="17" name="矩形 16"/>
          <p:cNvSpPr/>
          <p:nvPr/>
        </p:nvSpPr>
        <p:spPr>
          <a:xfrm>
            <a:off x="3278196" y="6515583"/>
            <a:ext cx="8920154" cy="34400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27175" y="1773245"/>
            <a:ext cx="6111874" cy="584775"/>
          </a:xfrm>
          <a:prstGeom prst="rect">
            <a:avLst/>
          </a:prstGeom>
          <a:noFill/>
        </p:spPr>
        <p:txBody>
          <a:bodyPr wrap="square">
            <a:spAutoFit/>
          </a:bodyPr>
          <a:lstStyle/>
          <a:p>
            <a:r>
              <a:rPr lang="zh-CN" altLang="en-US" sz="3200" dirty="0">
                <a:solidFill>
                  <a:srgbClr val="1157AB"/>
                </a:solidFill>
              </a:rPr>
              <a:t>最核心的功能</a:t>
            </a:r>
            <a:endParaRPr lang="zh-CN" altLang="en-US" sz="3200" dirty="0">
              <a:solidFill>
                <a:srgbClr val="1157AB"/>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5575" y="2969537"/>
            <a:ext cx="8915400" cy="492485"/>
          </a:xfrm>
          <a:prstGeom prst="rect">
            <a:avLst/>
          </a:prstGeom>
          <a:noFill/>
        </p:spPr>
        <p:txBody>
          <a:bodyPr wrap="square" lIns="121963" tIns="60981" rIns="121963" bIns="60981" rtlCol="0">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工业和信息化部“十二五”规划教材</a:t>
            </a:r>
            <a:r>
              <a:rPr kumimoji="0" lang="en-US" altLang="zh-CN"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t>
            </a:r>
            <a:r>
              <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计算机网络教程</a:t>
            </a:r>
            <a:r>
              <a:rPr kumimoji="0" lang="en-US" altLang="zh-CN"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t>
            </a:r>
            <a:endParaRPr kumimoji="0" lang="zh-CN" altLang="en-US"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9" name="TextBox 18"/>
          <p:cNvSpPr txBox="1"/>
          <p:nvPr/>
        </p:nvSpPr>
        <p:spPr>
          <a:xfrm>
            <a:off x="4575175" y="1858169"/>
            <a:ext cx="7086600" cy="861817"/>
          </a:xfrm>
          <a:prstGeom prst="rect">
            <a:avLst/>
          </a:prstGeom>
          <a:noFill/>
        </p:spPr>
        <p:txBody>
          <a:bodyPr wrap="square" lIns="121963" tIns="60981" rIns="121963" bIns="60981" rtlCol="0">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计算机网络的定义与分类</a:t>
            </a:r>
            <a:endParaRPr kumimoji="0" lang="zh-CN" altLang="en-US" sz="4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20" name="TextBox 19"/>
          <p:cNvSpPr txBox="1"/>
          <p:nvPr/>
        </p:nvSpPr>
        <p:spPr>
          <a:xfrm>
            <a:off x="4041775" y="4213001"/>
            <a:ext cx="3548170" cy="492557"/>
          </a:xfrm>
          <a:prstGeom prst="rect">
            <a:avLst/>
          </a:prstGeom>
          <a:noFill/>
        </p:spPr>
        <p:txBody>
          <a:bodyPr wrap="square" lIns="121963" tIns="60981" rIns="121963" bIns="60981" rtlCol="0">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28A7E1"/>
                </a:solidFill>
                <a:effectLst/>
                <a:uLnTx/>
                <a:uFillTx/>
                <a:latin typeface="Arial" panose="020B0604020202020204"/>
                <a:ea typeface="微软雅黑" panose="020B0503020204020204" pitchFamily="34" charset="-122"/>
                <a:cs typeface="+mn-cs"/>
              </a:rPr>
              <a:t>人民邮电出版社</a:t>
            </a:r>
            <a:endParaRPr kumimoji="0" lang="zh-CN" altLang="en-US" sz="2400" b="0" i="0" u="none" strike="noStrike" kern="1200" cap="none" spc="0" normalizeH="0" baseline="0" noProof="0" dirty="0">
              <a:ln>
                <a:noFill/>
              </a:ln>
              <a:solidFill>
                <a:srgbClr val="28A7E1"/>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3783877" y="2816855"/>
            <a:ext cx="7877898" cy="62527"/>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6" name="矩形 25"/>
          <p:cNvSpPr/>
          <p:nvPr/>
        </p:nvSpPr>
        <p:spPr>
          <a:xfrm>
            <a:off x="3783877" y="4718856"/>
            <a:ext cx="7877898" cy="62527"/>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TextBox 9"/>
          <p:cNvSpPr txBox="1"/>
          <p:nvPr/>
        </p:nvSpPr>
        <p:spPr>
          <a:xfrm>
            <a:off x="4041775" y="3590231"/>
            <a:ext cx="5765800" cy="492485"/>
          </a:xfrm>
          <a:prstGeom prst="rect">
            <a:avLst/>
          </a:prstGeom>
          <a:noFill/>
        </p:spPr>
        <p:txBody>
          <a:bodyPr wrap="square" lIns="121963" tIns="60981" rIns="121963" bIns="60981" rtlCol="0">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 Textbook on Computer Networks</a:t>
            </a:r>
            <a:endParaRPr kumimoji="0" lang="zh-CN" altLang="en-US"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文本占位符 2"/>
          <p:cNvSpPr txBox="1"/>
          <p:nvPr/>
        </p:nvSpPr>
        <p:spPr>
          <a:xfrm>
            <a:off x="279193" y="5726647"/>
            <a:ext cx="3030247" cy="522547"/>
          </a:xfrm>
          <a:prstGeom prst="rect">
            <a:avLst/>
          </a:prstGeom>
        </p:spPr>
        <p:txBody>
          <a:bodyPr vert="horz" lIns="121917" tIns="60958" rIns="121917" bIns="60958"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marL="0" marR="0" lvl="0" indent="0" algn="ctr" defTabSz="1219835" rtl="0" eaLnBrk="1" fontAlgn="auto" latinLnBrk="0" hangingPunct="1">
              <a:lnSpc>
                <a:spcPct val="100000"/>
              </a:lnSpc>
              <a:spcBef>
                <a:spcPct val="20000"/>
              </a:spcBef>
              <a:spcAft>
                <a:spcPts val="0"/>
              </a:spcAft>
              <a:buClrTx/>
              <a:buSzPct val="80000"/>
              <a:buFont typeface="Wingdings" panose="05000000000000000000" pitchFamily="2" charset="2"/>
              <a:buNone/>
              <a:defRPr/>
            </a:pPr>
            <a:r>
              <a:rPr kumimoji="0" lang="zh-CN" altLang="en-US" sz="20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陆军工程大学   谢钧</a:t>
            </a:r>
            <a:endParaRPr kumimoji="0" lang="zh-CN" altLang="en-US" sz="20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nvSpPr>
        <p:spPr>
          <a:xfrm>
            <a:off x="4111624" y="2113221"/>
            <a:ext cx="324000" cy="3240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8" name="组合 17"/>
          <p:cNvGrpSpPr/>
          <p:nvPr/>
        </p:nvGrpSpPr>
        <p:grpSpPr>
          <a:xfrm>
            <a:off x="205175" y="1257577"/>
            <a:ext cx="3303200" cy="4397128"/>
            <a:chOff x="205175" y="1257577"/>
            <a:chExt cx="3303200" cy="4397128"/>
          </a:xfrm>
        </p:grpSpPr>
        <p:grpSp>
          <p:nvGrpSpPr>
            <p:cNvPr id="23" name="组合 22"/>
            <p:cNvGrpSpPr/>
            <p:nvPr/>
          </p:nvGrpSpPr>
          <p:grpSpPr>
            <a:xfrm>
              <a:off x="205175" y="1268760"/>
              <a:ext cx="3303200" cy="4341503"/>
              <a:chOff x="742950" y="876505"/>
              <a:chExt cx="3303200" cy="4466469"/>
            </a:xfrm>
            <a:solidFill>
              <a:schemeClr val="bg1">
                <a:lumMod val="85000"/>
              </a:schemeClr>
            </a:solidFill>
          </p:grpSpPr>
          <p:sp>
            <p:nvSpPr>
              <p:cNvPr id="27" name="半闭框 26"/>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8" name="半闭框 27"/>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4" name="任意多边形: 形状 23"/>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计算机网络的定义</a:t>
            </a:r>
            <a:endParaRPr lang="zh-CN" altLang="en-US" dirty="0"/>
          </a:p>
        </p:txBody>
      </p:sp>
      <p:sp>
        <p:nvSpPr>
          <p:cNvPr id="9" name="矩形 8"/>
          <p:cNvSpPr/>
          <p:nvPr/>
        </p:nvSpPr>
        <p:spPr>
          <a:xfrm flipV="1">
            <a:off x="-64547" y="1600994"/>
            <a:ext cx="12321094" cy="45719"/>
          </a:xfrm>
          <a:prstGeom prst="rect">
            <a:avLst/>
          </a:prstGeom>
          <a:solidFill>
            <a:srgbClr val="A6B727">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0" y="2416782"/>
            <a:ext cx="12192000" cy="3756211"/>
          </a:xfrm>
          <a:prstGeom prst="rect">
            <a:avLst/>
          </a:prstGeom>
          <a:solidFill>
            <a:srgbClr val="418A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内容占位符 4"/>
          <p:cNvSpPr txBox="1"/>
          <p:nvPr/>
        </p:nvSpPr>
        <p:spPr>
          <a:xfrm>
            <a:off x="460375" y="2548690"/>
            <a:ext cx="11196679" cy="3492394"/>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2400" dirty="0">
                <a:solidFill>
                  <a:srgbClr val="FFFFFF"/>
                </a:solidFill>
              </a:rPr>
              <a:t>一般认为计算机网络就是利用通信线路和通信设备将地理上分散的、具有独立功能的多个计算机系统按不同的形式连接起来，以功能完善的网络软件及通信协议实现资源共享和信息传递的系统。</a:t>
            </a:r>
            <a:endParaRPr lang="en-US" altLang="zh-CN" sz="2400" dirty="0">
              <a:solidFill>
                <a:srgbClr val="FFFFFF"/>
              </a:solidFill>
            </a:endParaRPr>
          </a:p>
          <a:p>
            <a:pPr lvl="0"/>
            <a:r>
              <a:rPr kumimoji="0" lang="zh-CN" altLang="en-US" sz="2400" i="0" u="none" strike="noStrike" kern="1200" cap="none" spc="0" normalizeH="0" baseline="0" noProof="0" dirty="0">
                <a:ln>
                  <a:noFill/>
                </a:ln>
                <a:solidFill>
                  <a:srgbClr val="FFFFFF"/>
                </a:solidFill>
                <a:effectLst/>
                <a:uLnTx/>
                <a:uFillTx/>
              </a:rPr>
              <a:t>更简单地说，计算机网络就是以传输信息为基本目的，用通信线路和通信设备将多个计算机连接起来的计算机系统的集合。</a:t>
            </a:r>
            <a:endParaRPr kumimoji="0" lang="en-US" altLang="zh-CN" sz="2400" i="0" u="none" strike="noStrike" kern="1200" cap="none" spc="0" normalizeH="0" baseline="0" noProof="0" dirty="0">
              <a:ln>
                <a:noFill/>
              </a:ln>
              <a:solidFill>
                <a:srgbClr val="FFFFFF"/>
              </a:solidFill>
              <a:effectLst/>
              <a:uLnTx/>
              <a:uFillTx/>
            </a:endParaRPr>
          </a:p>
          <a:p>
            <a:pPr lvl="0"/>
            <a:r>
              <a:rPr kumimoji="0" lang="zh-CN" altLang="en-US" sz="2400" i="0" u="none" strike="noStrike" kern="1200" cap="none" spc="0" normalizeH="0" baseline="0" noProof="0" dirty="0">
                <a:ln>
                  <a:noFill/>
                </a:ln>
                <a:solidFill>
                  <a:srgbClr val="FFFFFF"/>
                </a:solidFill>
                <a:effectLst/>
                <a:uLnTx/>
                <a:uFillTx/>
              </a:rPr>
              <a:t>最简单的计算机网络只有两台计算机和连接它们的一条链路，即两个结点和一条链路。</a:t>
            </a:r>
            <a:endParaRPr kumimoji="0" lang="zh-CN" altLang="en-US" sz="2400" i="0" u="none" strike="noStrike" kern="1200" cap="none" spc="0" normalizeH="0" baseline="0" noProof="0" dirty="0">
              <a:ln>
                <a:noFill/>
              </a:ln>
              <a:solidFill>
                <a:srgbClr val="FFFFFF"/>
              </a:solidFill>
              <a:effectLst/>
              <a:uLnTx/>
              <a:uFillTx/>
            </a:endParaRPr>
          </a:p>
        </p:txBody>
      </p:sp>
      <p:sp>
        <p:nvSpPr>
          <p:cNvPr id="14" name="文本框 13"/>
          <p:cNvSpPr txBox="1"/>
          <p:nvPr/>
        </p:nvSpPr>
        <p:spPr>
          <a:xfrm>
            <a:off x="536575" y="1818094"/>
            <a:ext cx="6160168" cy="461665"/>
          </a:xfrm>
          <a:prstGeom prst="rect">
            <a:avLst/>
          </a:prstGeom>
          <a:noFill/>
        </p:spPr>
        <p:txBody>
          <a:bodyPr wrap="square">
            <a:spAutoFit/>
          </a:bodyPr>
          <a:lstStyle/>
          <a:p>
            <a:r>
              <a:rPr lang="zh-CN" altLang="en-US" dirty="0"/>
              <a:t>计算机网络的精确定义并未统一</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anim calcmode="lin" valueType="num">
                                      <p:cBhvr>
                                        <p:cTn id="22"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1000"/>
                                        <p:tgtEl>
                                          <p:spTgt spid="11">
                                            <p:txEl>
                                              <p:pRg st="2" end="2"/>
                                            </p:txEl>
                                          </p:spTgt>
                                        </p:tgtEl>
                                      </p:cBhvr>
                                    </p:animEffect>
                                    <p:anim calcmode="lin" valueType="num">
                                      <p:cBhvr>
                                        <p:cTn id="29"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计算机网络的分类</a:t>
            </a:r>
            <a:endParaRPr lang="zh-CN" altLang="en-US" dirty="0"/>
          </a:p>
        </p:txBody>
      </p:sp>
      <p:sp>
        <p:nvSpPr>
          <p:cNvPr id="9" name="矩形 8"/>
          <p:cNvSpPr/>
          <p:nvPr/>
        </p:nvSpPr>
        <p:spPr>
          <a:xfrm flipV="1">
            <a:off x="-64547" y="1174275"/>
            <a:ext cx="12321094" cy="45719"/>
          </a:xfrm>
          <a:prstGeom prst="rect">
            <a:avLst/>
          </a:prstGeom>
          <a:solidFill>
            <a:srgbClr val="7CC43A">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0" y="5891502"/>
            <a:ext cx="12195175" cy="968085"/>
          </a:xfrm>
          <a:prstGeom prst="rect">
            <a:avLst/>
          </a:prstGeom>
          <a:solidFill>
            <a:srgbClr val="DDDDDD">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18" name="矩形 17"/>
          <p:cNvSpPr/>
          <p:nvPr/>
        </p:nvSpPr>
        <p:spPr>
          <a:xfrm>
            <a:off x="434975" y="1392238"/>
            <a:ext cx="5892800" cy="508000"/>
          </a:xfrm>
          <a:prstGeom prst="rect">
            <a:avLst/>
          </a:prstGeom>
          <a:solidFill>
            <a:schemeClr val="accent5">
              <a:alpha val="80000"/>
            </a:schemeClr>
          </a:solidFill>
          <a:ln w="12700" cap="flat" cmpd="sng" algn="ctr">
            <a:noFill/>
            <a:prstDash val="solid"/>
            <a:miter lim="800000"/>
          </a:ln>
          <a:effectLst/>
        </p:spPr>
        <p:txBody>
          <a:bodyPr rtlCol="0" anchor="ctr"/>
          <a:lstStyle/>
          <a:p>
            <a:pPr lvl="0" defTabSz="914400"/>
            <a:r>
              <a:rPr lang="zh-CN" altLang="en-US" b="1" kern="0" dirty="0">
                <a:solidFill>
                  <a:srgbClr val="FFFFFF"/>
                </a:solidFill>
                <a:latin typeface="宋体" panose="02010600030101010101" pitchFamily="2" charset="-122"/>
              </a:rPr>
              <a:t>从网络的作用范围进行分类</a:t>
            </a:r>
            <a:endParaRPr lang="zh-CN" altLang="en-US" b="1" kern="0" dirty="0">
              <a:solidFill>
                <a:srgbClr val="FFFFFF"/>
              </a:solidFill>
              <a:latin typeface="宋体" panose="02010600030101010101" pitchFamily="2" charset="-122"/>
            </a:endParaRPr>
          </a:p>
        </p:txBody>
      </p:sp>
      <p:sp>
        <p:nvSpPr>
          <p:cNvPr id="20" name="Rectangle 3"/>
          <p:cNvSpPr txBox="1">
            <a:spLocks noChangeArrowheads="1"/>
          </p:cNvSpPr>
          <p:nvPr/>
        </p:nvSpPr>
        <p:spPr bwMode="auto">
          <a:xfrm>
            <a:off x="434975" y="1954212"/>
            <a:ext cx="11061700" cy="3499135"/>
          </a:xfrm>
          <a:prstGeom prst="rect">
            <a:avLst/>
          </a:prstGeom>
          <a:noFill/>
        </p:spPr>
        <p:txBody>
          <a:bodyPr vert="horz" wrap="square" lIns="91440" tIns="45720" rIns="91440" bIns="45720" numCol="1" rtlCol="0" anchor="t" anchorCtr="0" compatLnSpc="1">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dirty="0">
                <a:solidFill>
                  <a:srgbClr val="000000">
                    <a:lumMod val="85000"/>
                    <a:lumOff val="15000"/>
                  </a:srgbClr>
                </a:solidFill>
                <a:latin typeface="+mj-ea"/>
                <a:ea typeface="+mj-ea"/>
              </a:rPr>
              <a:t>广域网 </a:t>
            </a:r>
            <a:r>
              <a:rPr lang="en-US" altLang="zh-CN" dirty="0">
                <a:solidFill>
                  <a:srgbClr val="000000">
                    <a:lumMod val="85000"/>
                    <a:lumOff val="15000"/>
                  </a:srgbClr>
                </a:solidFill>
                <a:latin typeface="+mj-ea"/>
                <a:ea typeface="+mj-ea"/>
              </a:rPr>
              <a:t>WAN (Wide Area Network)</a:t>
            </a:r>
            <a:endParaRPr lang="en-US" altLang="zh-CN" dirty="0">
              <a:solidFill>
                <a:srgbClr val="000000">
                  <a:lumMod val="85000"/>
                  <a:lumOff val="15000"/>
                </a:srgbClr>
              </a:solidFill>
              <a:latin typeface="+mj-ea"/>
              <a:ea typeface="+mj-ea"/>
            </a:endParaRPr>
          </a:p>
          <a:p>
            <a:pPr lvl="1">
              <a:lnSpc>
                <a:spcPct val="150000"/>
              </a:lnSpc>
            </a:pPr>
            <a:r>
              <a:rPr lang="zh-CN" altLang="en-US" dirty="0">
                <a:solidFill>
                  <a:srgbClr val="000000">
                    <a:lumMod val="85000"/>
                    <a:lumOff val="15000"/>
                  </a:srgbClr>
                </a:solidFill>
                <a:latin typeface="+mj-ea"/>
                <a:ea typeface="+mj-ea"/>
              </a:rPr>
              <a:t>作用范围通常为几十到几千公里。</a:t>
            </a:r>
            <a:endParaRPr lang="en-US" altLang="zh-CN" dirty="0">
              <a:solidFill>
                <a:srgbClr val="000000">
                  <a:lumMod val="85000"/>
                  <a:lumOff val="15000"/>
                </a:srgbClr>
              </a:solidFill>
              <a:latin typeface="+mj-ea"/>
              <a:ea typeface="+mj-ea"/>
            </a:endParaRPr>
          </a:p>
          <a:p>
            <a:pPr>
              <a:lnSpc>
                <a:spcPct val="150000"/>
              </a:lnSpc>
            </a:pPr>
            <a:r>
              <a:rPr lang="zh-CN" altLang="en-US" dirty="0">
                <a:solidFill>
                  <a:srgbClr val="000000">
                    <a:lumMod val="85000"/>
                    <a:lumOff val="15000"/>
                  </a:srgbClr>
                </a:solidFill>
                <a:latin typeface="+mj-ea"/>
                <a:ea typeface="+mj-ea"/>
              </a:rPr>
              <a:t>城域网 </a:t>
            </a:r>
            <a:r>
              <a:rPr lang="en-US" altLang="zh-CN" dirty="0">
                <a:solidFill>
                  <a:srgbClr val="000000">
                    <a:lumMod val="85000"/>
                    <a:lumOff val="15000"/>
                  </a:srgbClr>
                </a:solidFill>
                <a:latin typeface="+mj-ea"/>
                <a:ea typeface="+mj-ea"/>
              </a:rPr>
              <a:t>MAN (Metropolitan Area Network)</a:t>
            </a:r>
            <a:endParaRPr lang="en-US" altLang="zh-CN" dirty="0">
              <a:solidFill>
                <a:srgbClr val="000000">
                  <a:lumMod val="85000"/>
                  <a:lumOff val="15000"/>
                </a:srgbClr>
              </a:solidFill>
              <a:latin typeface="+mj-ea"/>
              <a:ea typeface="+mj-ea"/>
            </a:endParaRPr>
          </a:p>
          <a:p>
            <a:pPr lvl="1">
              <a:lnSpc>
                <a:spcPct val="150000"/>
              </a:lnSpc>
            </a:pPr>
            <a:r>
              <a:rPr lang="zh-CN" altLang="en-US" dirty="0">
                <a:solidFill>
                  <a:srgbClr val="000000">
                    <a:lumMod val="85000"/>
                    <a:lumOff val="15000"/>
                  </a:srgbClr>
                </a:solidFill>
                <a:latin typeface="+mj-ea"/>
                <a:ea typeface="+mj-ea"/>
              </a:rPr>
              <a:t>作用距离约为 </a:t>
            </a:r>
            <a:r>
              <a:rPr lang="en-US" altLang="zh-CN" dirty="0">
                <a:solidFill>
                  <a:srgbClr val="000000">
                    <a:lumMod val="85000"/>
                    <a:lumOff val="15000"/>
                  </a:srgbClr>
                </a:solidFill>
                <a:latin typeface="+mj-ea"/>
                <a:ea typeface="+mj-ea"/>
              </a:rPr>
              <a:t>5~50 </a:t>
            </a:r>
            <a:r>
              <a:rPr lang="zh-CN" altLang="en-US" dirty="0">
                <a:solidFill>
                  <a:srgbClr val="000000">
                    <a:lumMod val="85000"/>
                    <a:lumOff val="15000"/>
                  </a:srgbClr>
                </a:solidFill>
                <a:latin typeface="+mj-ea"/>
                <a:ea typeface="+mj-ea"/>
              </a:rPr>
              <a:t>公里。</a:t>
            </a:r>
            <a:endParaRPr lang="zh-CN" altLang="en-US" dirty="0">
              <a:solidFill>
                <a:srgbClr val="000000">
                  <a:lumMod val="85000"/>
                  <a:lumOff val="15000"/>
                </a:srgbClr>
              </a:solidFill>
              <a:latin typeface="+mj-ea"/>
              <a:ea typeface="+mj-ea"/>
            </a:endParaRPr>
          </a:p>
          <a:p>
            <a:pPr>
              <a:lnSpc>
                <a:spcPct val="150000"/>
              </a:lnSpc>
            </a:pPr>
            <a:r>
              <a:rPr lang="zh-CN" altLang="en-US" dirty="0">
                <a:solidFill>
                  <a:srgbClr val="000000">
                    <a:lumMod val="85000"/>
                    <a:lumOff val="15000"/>
                  </a:srgbClr>
                </a:solidFill>
                <a:latin typeface="+mj-ea"/>
                <a:ea typeface="+mj-ea"/>
              </a:rPr>
              <a:t>局域网 </a:t>
            </a:r>
            <a:r>
              <a:rPr lang="en-US" altLang="zh-CN" dirty="0">
                <a:solidFill>
                  <a:srgbClr val="000000">
                    <a:lumMod val="85000"/>
                    <a:lumOff val="15000"/>
                  </a:srgbClr>
                </a:solidFill>
                <a:latin typeface="+mj-ea"/>
                <a:ea typeface="+mj-ea"/>
              </a:rPr>
              <a:t>LAN (Local Area Network) </a:t>
            </a:r>
            <a:endParaRPr lang="en-US" altLang="zh-CN" dirty="0">
              <a:solidFill>
                <a:srgbClr val="000000">
                  <a:lumMod val="85000"/>
                  <a:lumOff val="15000"/>
                </a:srgbClr>
              </a:solidFill>
              <a:latin typeface="+mj-ea"/>
              <a:ea typeface="+mj-ea"/>
            </a:endParaRPr>
          </a:p>
          <a:p>
            <a:pPr lvl="1">
              <a:lnSpc>
                <a:spcPct val="150000"/>
              </a:lnSpc>
            </a:pPr>
            <a:r>
              <a:rPr lang="zh-CN" altLang="en-US" dirty="0">
                <a:solidFill>
                  <a:srgbClr val="000000">
                    <a:lumMod val="85000"/>
                    <a:lumOff val="15000"/>
                  </a:srgbClr>
                </a:solidFill>
                <a:latin typeface="+mj-ea"/>
                <a:ea typeface="+mj-ea"/>
              </a:rPr>
              <a:t>局限在较小的范围（如 </a:t>
            </a:r>
            <a:r>
              <a:rPr lang="en-US" altLang="zh-CN" dirty="0">
                <a:solidFill>
                  <a:srgbClr val="000000">
                    <a:lumMod val="85000"/>
                    <a:lumOff val="15000"/>
                  </a:srgbClr>
                </a:solidFill>
                <a:latin typeface="+mj-ea"/>
                <a:ea typeface="+mj-ea"/>
              </a:rPr>
              <a:t>1 </a:t>
            </a:r>
            <a:r>
              <a:rPr lang="zh-CN" altLang="en-US" dirty="0">
                <a:solidFill>
                  <a:srgbClr val="000000">
                    <a:lumMod val="85000"/>
                    <a:lumOff val="15000"/>
                  </a:srgbClr>
                </a:solidFill>
                <a:latin typeface="+mj-ea"/>
                <a:ea typeface="+mj-ea"/>
              </a:rPr>
              <a:t>公里左右）。</a:t>
            </a:r>
            <a:endParaRPr lang="en-US" altLang="zh-CN" dirty="0">
              <a:solidFill>
                <a:srgbClr val="000000">
                  <a:lumMod val="85000"/>
                  <a:lumOff val="15000"/>
                </a:srgbClr>
              </a:solidFill>
              <a:latin typeface="+mj-ea"/>
              <a:ea typeface="+mj-ea"/>
            </a:endParaRPr>
          </a:p>
          <a:p>
            <a:pPr>
              <a:lnSpc>
                <a:spcPct val="150000"/>
              </a:lnSpc>
            </a:pPr>
            <a:r>
              <a:rPr lang="zh-CN" altLang="en-US" dirty="0">
                <a:solidFill>
                  <a:srgbClr val="000000">
                    <a:lumMod val="85000"/>
                    <a:lumOff val="15000"/>
                  </a:srgbClr>
                </a:solidFill>
                <a:latin typeface="+mj-ea"/>
                <a:ea typeface="+mj-ea"/>
              </a:rPr>
              <a:t>个人区域网 </a:t>
            </a:r>
            <a:r>
              <a:rPr lang="en-US" altLang="zh-CN" dirty="0">
                <a:solidFill>
                  <a:srgbClr val="000000">
                    <a:lumMod val="85000"/>
                    <a:lumOff val="15000"/>
                  </a:srgbClr>
                </a:solidFill>
                <a:latin typeface="+mj-ea"/>
                <a:ea typeface="+mj-ea"/>
              </a:rPr>
              <a:t>PAN (Personal Area Network) </a:t>
            </a:r>
            <a:endParaRPr lang="en-US" altLang="zh-CN" dirty="0">
              <a:solidFill>
                <a:srgbClr val="000000">
                  <a:lumMod val="85000"/>
                  <a:lumOff val="15000"/>
                </a:srgbClr>
              </a:solidFill>
              <a:latin typeface="+mj-ea"/>
              <a:ea typeface="+mj-ea"/>
            </a:endParaRPr>
          </a:p>
          <a:p>
            <a:pPr lvl="1">
              <a:lnSpc>
                <a:spcPct val="150000"/>
              </a:lnSpc>
            </a:pPr>
            <a:r>
              <a:rPr lang="zh-CN" altLang="en-US" dirty="0">
                <a:solidFill>
                  <a:srgbClr val="000000">
                    <a:lumMod val="85000"/>
                    <a:lumOff val="15000"/>
                  </a:srgbClr>
                </a:solidFill>
                <a:latin typeface="+mj-ea"/>
                <a:ea typeface="+mj-ea"/>
              </a:rPr>
              <a:t>范围很小，大约在 </a:t>
            </a:r>
            <a:r>
              <a:rPr lang="en-US" altLang="zh-CN" dirty="0">
                <a:solidFill>
                  <a:srgbClr val="000000">
                    <a:lumMod val="85000"/>
                    <a:lumOff val="15000"/>
                  </a:srgbClr>
                </a:solidFill>
                <a:latin typeface="+mj-ea"/>
                <a:ea typeface="+mj-ea"/>
              </a:rPr>
              <a:t>10 </a:t>
            </a:r>
            <a:r>
              <a:rPr lang="zh-CN" altLang="en-US" dirty="0">
                <a:solidFill>
                  <a:srgbClr val="000000">
                    <a:lumMod val="85000"/>
                    <a:lumOff val="15000"/>
                  </a:srgbClr>
                </a:solidFill>
                <a:latin typeface="+mj-ea"/>
                <a:ea typeface="+mj-ea"/>
              </a:rPr>
              <a:t>米以内。</a:t>
            </a:r>
            <a:endParaRPr lang="zh-CN" altLang="en-US" dirty="0">
              <a:solidFill>
                <a:srgbClr val="000000">
                  <a:lumMod val="85000"/>
                  <a:lumOff val="15000"/>
                </a:srgbClr>
              </a:solidFill>
              <a:latin typeface="+mj-ea"/>
              <a:ea typeface="+mj-ea"/>
            </a:endParaRPr>
          </a:p>
        </p:txBody>
      </p:sp>
      <p:cxnSp>
        <p:nvCxnSpPr>
          <p:cNvPr id="22" name="直接连接符 21"/>
          <p:cNvCxnSpPr/>
          <p:nvPr/>
        </p:nvCxnSpPr>
        <p:spPr>
          <a:xfrm>
            <a:off x="3175" y="5761831"/>
            <a:ext cx="12192000" cy="0"/>
          </a:xfrm>
          <a:prstGeom prst="line">
            <a:avLst/>
          </a:prstGeom>
          <a:noFill/>
          <a:ln w="57150" cap="flat" cmpd="sng" algn="ctr">
            <a:solidFill>
              <a:srgbClr val="F69200"/>
            </a:solidFill>
            <a:prstDash val="solid"/>
            <a:miter lim="800000"/>
          </a:ln>
          <a:effectLst/>
        </p:spPr>
      </p:cxnSp>
      <p:sp>
        <p:nvSpPr>
          <p:cNvPr id="11" name="文本框 10"/>
          <p:cNvSpPr txBox="1"/>
          <p:nvPr/>
        </p:nvSpPr>
        <p:spPr>
          <a:xfrm>
            <a:off x="8613775" y="1831827"/>
            <a:ext cx="2971800" cy="3318171"/>
          </a:xfrm>
          <a:prstGeom prst="rect">
            <a:avLst/>
          </a:prstGeom>
          <a:solidFill>
            <a:srgbClr val="0070C0"/>
          </a:solidFill>
        </p:spPr>
        <p:txBody>
          <a:bodyPr wrap="square" lIns="180000" tIns="180000" rIns="180000" bIns="180000">
            <a:spAutoFit/>
          </a:bodyPr>
          <a:lstStyle/>
          <a:p>
            <a:pPr algn="just"/>
            <a:r>
              <a:rPr lang="zh-CN" altLang="en-US" dirty="0">
                <a:solidFill>
                  <a:schemeClr val="bg1"/>
                </a:solidFill>
              </a:rPr>
              <a:t>顺便指出，若中央处理机之间的距离非常近（如仅</a:t>
            </a:r>
            <a:r>
              <a:rPr lang="en-US" altLang="zh-CN" dirty="0">
                <a:solidFill>
                  <a:schemeClr val="bg1"/>
                </a:solidFill>
              </a:rPr>
              <a:t>1 m</a:t>
            </a:r>
            <a:r>
              <a:rPr lang="zh-CN" altLang="en-US" dirty="0">
                <a:solidFill>
                  <a:schemeClr val="bg1"/>
                </a:solidFill>
              </a:rPr>
              <a:t>的数量级甚至更小些），则一般就称之为</a:t>
            </a:r>
            <a:r>
              <a:rPr lang="zh-CN" altLang="en-US" dirty="0">
                <a:solidFill>
                  <a:srgbClr val="FFC000"/>
                </a:solidFill>
              </a:rPr>
              <a:t>多处理机系统</a:t>
            </a:r>
            <a:r>
              <a:rPr lang="zh-CN" altLang="en-US" dirty="0">
                <a:solidFill>
                  <a:schemeClr val="bg1"/>
                </a:solidFill>
              </a:rPr>
              <a:t>而不称它为计算机网络。</a:t>
            </a:r>
            <a:endParaRPr lang="zh-CN"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1000"/>
                                        <p:tgtEl>
                                          <p:spTgt spid="20">
                                            <p:txEl>
                                              <p:pRg st="0" end="0"/>
                                            </p:txEl>
                                          </p:spTgt>
                                        </p:tgtEl>
                                      </p:cBhvr>
                                    </p:animEffect>
                                    <p:anim calcmode="lin" valueType="num">
                                      <p:cBhvr>
                                        <p:cTn id="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xEl>
                                              <p:pRg st="2" end="2"/>
                                            </p:txEl>
                                          </p:spTgt>
                                        </p:tgtEl>
                                        <p:attrNameLst>
                                          <p:attrName>style.visibility</p:attrName>
                                        </p:attrNameLst>
                                      </p:cBhvr>
                                      <p:to>
                                        <p:strVal val="visible"/>
                                      </p:to>
                                    </p:set>
                                    <p:animEffect transition="in" filter="fade">
                                      <p:cBhvr>
                                        <p:cTn id="13" dur="1000"/>
                                        <p:tgtEl>
                                          <p:spTgt spid="20">
                                            <p:txEl>
                                              <p:pRg st="2" end="2"/>
                                            </p:txEl>
                                          </p:spTgt>
                                        </p:tgtEl>
                                      </p:cBhvr>
                                    </p:animEffect>
                                    <p:anim calcmode="lin" valueType="num">
                                      <p:cBhvr>
                                        <p:cTn id="14"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animEffect transition="in" filter="fade">
                                      <p:cBhvr>
                                        <p:cTn id="19" dur="1000"/>
                                        <p:tgtEl>
                                          <p:spTgt spid="20">
                                            <p:txEl>
                                              <p:pRg st="4" end="4"/>
                                            </p:txEl>
                                          </p:spTgt>
                                        </p:tgtEl>
                                      </p:cBhvr>
                                    </p:animEffect>
                                    <p:anim calcmode="lin" valueType="num">
                                      <p:cBhvr>
                                        <p:cTn id="20"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0">
                                            <p:txEl>
                                              <p:pRg st="6" end="6"/>
                                            </p:txEl>
                                          </p:spTgt>
                                        </p:tgtEl>
                                        <p:attrNameLst>
                                          <p:attrName>style.visibility</p:attrName>
                                        </p:attrNameLst>
                                      </p:cBhvr>
                                      <p:to>
                                        <p:strVal val="visible"/>
                                      </p:to>
                                    </p:set>
                                    <p:animEffect transition="in" filter="fade">
                                      <p:cBhvr>
                                        <p:cTn id="25" dur="1000"/>
                                        <p:tgtEl>
                                          <p:spTgt spid="20">
                                            <p:txEl>
                                              <p:pRg st="6" end="6"/>
                                            </p:txEl>
                                          </p:spTgt>
                                        </p:tgtEl>
                                      </p:cBhvr>
                                    </p:animEffect>
                                    <p:anim calcmode="lin" valueType="num">
                                      <p:cBhvr>
                                        <p:cTn id="26" dur="1000" fill="hold"/>
                                        <p:tgtEl>
                                          <p:spTgt spid="20">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2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1" end="1"/>
                                            </p:txEl>
                                          </p:spTgt>
                                        </p:tgtEl>
                                        <p:attrNameLst>
                                          <p:attrName>style.visibility</p:attrName>
                                        </p:attrNameLst>
                                      </p:cBhvr>
                                      <p:to>
                                        <p:strVal val="visible"/>
                                      </p:to>
                                    </p:set>
                                    <p:animEffect transition="in" filter="fade">
                                      <p:cBhvr>
                                        <p:cTn id="32" dur="1000"/>
                                        <p:tgtEl>
                                          <p:spTgt spid="20">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xEl>
                                              <p:pRg st="5" end="5"/>
                                            </p:txEl>
                                          </p:spTgt>
                                        </p:tgtEl>
                                        <p:attrNameLst>
                                          <p:attrName>style.visibility</p:attrName>
                                        </p:attrNameLst>
                                      </p:cBhvr>
                                      <p:to>
                                        <p:strVal val="visible"/>
                                      </p:to>
                                    </p:set>
                                    <p:animEffect transition="in" filter="fade">
                                      <p:cBhvr>
                                        <p:cTn id="42" dur="1000"/>
                                        <p:tgtEl>
                                          <p:spTgt spid="20">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xEl>
                                              <p:pRg st="7" end="7"/>
                                            </p:txEl>
                                          </p:spTgt>
                                        </p:tgtEl>
                                        <p:attrNameLst>
                                          <p:attrName>style.visibility</p:attrName>
                                        </p:attrNameLst>
                                      </p:cBhvr>
                                      <p:to>
                                        <p:strVal val="visible"/>
                                      </p:to>
                                    </p:set>
                                    <p:animEffect transition="in" filter="fade">
                                      <p:cBhvr>
                                        <p:cTn id="47" dur="1000"/>
                                        <p:tgtEl>
                                          <p:spTgt spid="20">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11"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计算机网络的分类</a:t>
            </a:r>
            <a:endParaRPr lang="zh-CN" altLang="en-US" dirty="0"/>
          </a:p>
        </p:txBody>
      </p:sp>
      <p:sp>
        <p:nvSpPr>
          <p:cNvPr id="9" name="矩形 8"/>
          <p:cNvSpPr/>
          <p:nvPr/>
        </p:nvSpPr>
        <p:spPr>
          <a:xfrm flipV="1">
            <a:off x="-64547" y="1174275"/>
            <a:ext cx="12321094" cy="45719"/>
          </a:xfrm>
          <a:prstGeom prst="rect">
            <a:avLst/>
          </a:prstGeom>
          <a:solidFill>
            <a:srgbClr val="7CC43A">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0" y="5891502"/>
            <a:ext cx="12195175" cy="968085"/>
          </a:xfrm>
          <a:prstGeom prst="rect">
            <a:avLst/>
          </a:prstGeom>
          <a:solidFill>
            <a:srgbClr val="DDDDDD">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19" name="矩形 18"/>
          <p:cNvSpPr/>
          <p:nvPr/>
        </p:nvSpPr>
        <p:spPr>
          <a:xfrm>
            <a:off x="434975" y="1524794"/>
            <a:ext cx="5892800" cy="609599"/>
          </a:xfrm>
          <a:prstGeom prst="rect">
            <a:avLst/>
          </a:prstGeom>
          <a:solidFill>
            <a:srgbClr val="F69200">
              <a:alpha val="80000"/>
            </a:srgbClr>
          </a:solidFill>
          <a:ln w="12700" cap="flat" cmpd="sng" algn="ctr">
            <a:noFill/>
            <a:prstDash val="solid"/>
            <a:miter lim="800000"/>
          </a:ln>
          <a:effectLst/>
        </p:spPr>
        <p:txBody>
          <a:bodyPr rtlCol="0" anchor="ctr"/>
          <a:lstStyle/>
          <a:p>
            <a:pPr lvl="0" defTabSz="914400"/>
            <a:r>
              <a:rPr lang="zh-CN" altLang="en-US" b="1" kern="0" dirty="0">
                <a:solidFill>
                  <a:srgbClr val="FFFFFF"/>
                </a:solidFill>
                <a:latin typeface="宋体" panose="02010600030101010101" pitchFamily="2" charset="-122"/>
              </a:rPr>
              <a:t>从网络的使用者进行分类</a:t>
            </a:r>
            <a:endParaRPr lang="zh-CN" altLang="en-US" b="1" kern="0" dirty="0">
              <a:solidFill>
                <a:srgbClr val="FFFFFF"/>
              </a:solidFill>
              <a:latin typeface="宋体" panose="02010600030101010101" pitchFamily="2" charset="-122"/>
            </a:endParaRPr>
          </a:p>
        </p:txBody>
      </p:sp>
      <p:sp>
        <p:nvSpPr>
          <p:cNvPr id="21" name="Rectangle 3"/>
          <p:cNvSpPr txBox="1">
            <a:spLocks noChangeArrowheads="1"/>
          </p:cNvSpPr>
          <p:nvPr/>
        </p:nvSpPr>
        <p:spPr bwMode="auto">
          <a:xfrm>
            <a:off x="434975" y="2309812"/>
            <a:ext cx="11050588" cy="3276600"/>
          </a:xfrm>
          <a:prstGeom prst="rect">
            <a:avLst/>
          </a:prstGeom>
          <a:noFill/>
        </p:spPr>
        <p:txBody>
          <a:bodyPr vert="horz" wrap="square" lIns="91440" tIns="45720" rIns="91440" bIns="45720" numCol="1" rtlCol="0" anchor="t" anchorCtr="0" compatLnSpc="1">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2400" dirty="0">
                <a:solidFill>
                  <a:srgbClr val="000000">
                    <a:lumMod val="85000"/>
                    <a:lumOff val="15000"/>
                  </a:srgbClr>
                </a:solidFill>
                <a:latin typeface="+mj-ea"/>
                <a:ea typeface="+mj-ea"/>
              </a:rPr>
              <a:t>公用网 </a:t>
            </a:r>
            <a:r>
              <a:rPr lang="en-US" altLang="zh-CN" sz="2400" dirty="0">
                <a:solidFill>
                  <a:srgbClr val="000000">
                    <a:lumMod val="85000"/>
                    <a:lumOff val="15000"/>
                  </a:srgbClr>
                </a:solidFill>
                <a:latin typeface="+mj-ea"/>
                <a:ea typeface="+mj-ea"/>
              </a:rPr>
              <a:t>(public network)</a:t>
            </a:r>
            <a:endParaRPr lang="en-US" altLang="zh-CN" sz="2400" dirty="0">
              <a:solidFill>
                <a:srgbClr val="000000">
                  <a:lumMod val="85000"/>
                  <a:lumOff val="15000"/>
                </a:srgbClr>
              </a:solidFill>
              <a:latin typeface="+mj-ea"/>
              <a:ea typeface="+mj-ea"/>
            </a:endParaRPr>
          </a:p>
          <a:p>
            <a:pPr lvl="1">
              <a:lnSpc>
                <a:spcPct val="150000"/>
              </a:lnSpc>
            </a:pPr>
            <a:r>
              <a:rPr lang="zh-CN" altLang="en-US" sz="2000" dirty="0">
                <a:solidFill>
                  <a:srgbClr val="000000">
                    <a:lumMod val="85000"/>
                    <a:lumOff val="15000"/>
                  </a:srgbClr>
                </a:solidFill>
                <a:latin typeface="+mj-ea"/>
                <a:ea typeface="+mj-ea"/>
              </a:rPr>
              <a:t>这是指电信公司（国有或私有）出资建造的大型网络。“公用”的意思就是所有愿意按电信公司的规定交纳费用的人都可以使用这种网络。因此公用网也可称为公众网。</a:t>
            </a:r>
            <a:endParaRPr lang="en-US" altLang="zh-CN" sz="2000" dirty="0">
              <a:solidFill>
                <a:srgbClr val="000000">
                  <a:lumMod val="85000"/>
                  <a:lumOff val="15000"/>
                </a:srgbClr>
              </a:solidFill>
              <a:latin typeface="+mj-ea"/>
              <a:ea typeface="+mj-ea"/>
            </a:endParaRPr>
          </a:p>
          <a:p>
            <a:pPr>
              <a:lnSpc>
                <a:spcPct val="150000"/>
              </a:lnSpc>
            </a:pPr>
            <a:r>
              <a:rPr lang="zh-CN" altLang="en-US" sz="2400" dirty="0">
                <a:solidFill>
                  <a:srgbClr val="000000">
                    <a:lumMod val="85000"/>
                    <a:lumOff val="15000"/>
                  </a:srgbClr>
                </a:solidFill>
                <a:latin typeface="+mj-ea"/>
                <a:ea typeface="+mj-ea"/>
              </a:rPr>
              <a:t>专用网 </a:t>
            </a:r>
            <a:r>
              <a:rPr lang="en-US" altLang="zh-CN" sz="2400" dirty="0">
                <a:solidFill>
                  <a:srgbClr val="000000">
                    <a:lumMod val="85000"/>
                    <a:lumOff val="15000"/>
                  </a:srgbClr>
                </a:solidFill>
                <a:latin typeface="+mj-ea"/>
                <a:ea typeface="+mj-ea"/>
              </a:rPr>
              <a:t>(private network) </a:t>
            </a:r>
            <a:endParaRPr lang="en-US" altLang="zh-CN" sz="2400" dirty="0">
              <a:solidFill>
                <a:srgbClr val="000000">
                  <a:lumMod val="85000"/>
                  <a:lumOff val="15000"/>
                </a:srgbClr>
              </a:solidFill>
              <a:latin typeface="+mj-ea"/>
              <a:ea typeface="+mj-ea"/>
            </a:endParaRPr>
          </a:p>
          <a:p>
            <a:pPr lvl="1">
              <a:lnSpc>
                <a:spcPct val="150000"/>
              </a:lnSpc>
            </a:pPr>
            <a:r>
              <a:rPr lang="zh-CN" altLang="en-US" sz="2000" dirty="0">
                <a:solidFill>
                  <a:srgbClr val="000000">
                    <a:lumMod val="85000"/>
                    <a:lumOff val="15000"/>
                  </a:srgbClr>
                </a:solidFill>
                <a:latin typeface="+mj-ea"/>
                <a:ea typeface="+mj-ea"/>
              </a:rPr>
              <a:t>这是某个部门为本单位的特殊业务工作的需要而建造的网络。这种网络不向本单位以外的人提供服务。例如，军队、铁路、电力等系统均有本系统的专用网。</a:t>
            </a:r>
            <a:endParaRPr lang="en-US" altLang="zh-CN" sz="2000" dirty="0">
              <a:solidFill>
                <a:srgbClr val="000000">
                  <a:lumMod val="85000"/>
                  <a:lumOff val="15000"/>
                </a:srgbClr>
              </a:solidFill>
              <a:latin typeface="+mj-ea"/>
              <a:ea typeface="+mj-ea"/>
            </a:endParaRPr>
          </a:p>
        </p:txBody>
      </p:sp>
      <p:cxnSp>
        <p:nvCxnSpPr>
          <p:cNvPr id="22" name="直接连接符 21"/>
          <p:cNvCxnSpPr/>
          <p:nvPr/>
        </p:nvCxnSpPr>
        <p:spPr>
          <a:xfrm>
            <a:off x="3175" y="5761831"/>
            <a:ext cx="12192000" cy="0"/>
          </a:xfrm>
          <a:prstGeom prst="line">
            <a:avLst/>
          </a:prstGeom>
          <a:noFill/>
          <a:ln w="57150" cap="flat" cmpd="sng" algn="ctr">
            <a:solidFill>
              <a:srgbClr val="F69200"/>
            </a:solidFill>
            <a:prstDash val="solid"/>
            <a:miter lim="800000"/>
          </a:ln>
          <a:effectLst/>
        </p:spPr>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1000"/>
                                        <p:tgtEl>
                                          <p:spTgt spid="21">
                                            <p:txEl>
                                              <p:pRg st="0" end="0"/>
                                            </p:txEl>
                                          </p:spTgt>
                                        </p:tgtEl>
                                      </p:cBhvr>
                                    </p:animEffect>
                                    <p:anim calcmode="lin" valueType="num">
                                      <p:cBhvr>
                                        <p:cTn id="8"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xEl>
                                              <p:pRg st="2" end="2"/>
                                            </p:txEl>
                                          </p:spTgt>
                                        </p:tgtEl>
                                        <p:attrNameLst>
                                          <p:attrName>style.visibility</p:attrName>
                                        </p:attrNameLst>
                                      </p:cBhvr>
                                      <p:to>
                                        <p:strVal val="visible"/>
                                      </p:to>
                                    </p:set>
                                    <p:animEffect transition="in" filter="fade">
                                      <p:cBhvr>
                                        <p:cTn id="13" dur="1000"/>
                                        <p:tgtEl>
                                          <p:spTgt spid="21">
                                            <p:txEl>
                                              <p:pRg st="2" end="2"/>
                                            </p:txEl>
                                          </p:spTgt>
                                        </p:tgtEl>
                                      </p:cBhvr>
                                    </p:animEffect>
                                    <p:anim calcmode="lin" valueType="num">
                                      <p:cBhvr>
                                        <p:cTn id="14"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xEl>
                                              <p:pRg st="1" end="1"/>
                                            </p:txEl>
                                          </p:spTgt>
                                        </p:tgtEl>
                                        <p:attrNameLst>
                                          <p:attrName>style.visibility</p:attrName>
                                        </p:attrNameLst>
                                      </p:cBhvr>
                                      <p:to>
                                        <p:strVal val="visible"/>
                                      </p:to>
                                    </p:set>
                                    <p:animEffect transition="in" filter="fade">
                                      <p:cBhvr>
                                        <p:cTn id="20" dur="1000"/>
                                        <p:tgtEl>
                                          <p:spTgt spid="2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1">
                                            <p:txEl>
                                              <p:pRg st="3" end="3"/>
                                            </p:txEl>
                                          </p:spTgt>
                                        </p:tgtEl>
                                        <p:attrNameLst>
                                          <p:attrName>style.visibility</p:attrName>
                                        </p:attrNameLst>
                                      </p:cBhvr>
                                      <p:to>
                                        <p:strVal val="visible"/>
                                      </p:to>
                                    </p:set>
                                    <p:animEffect transition="in" filter="fade">
                                      <p:cBhvr>
                                        <p:cTn id="25" dur="10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070" y="2969645"/>
            <a:ext cx="8913337" cy="492371"/>
          </a:xfrm>
          <a:prstGeom prst="rect">
            <a:avLst/>
          </a:prstGeom>
          <a:noFill/>
        </p:spPr>
        <p:txBody>
          <a:bodyPr wrap="square" lIns="121935" tIns="60967" rIns="121935" bIns="60967" rtlCol="0">
            <a:spAutoFit/>
          </a:bodyPr>
          <a:lstStyle/>
          <a:p>
            <a:pPr defTabSz="914400" fontAlgn="base">
              <a:spcBef>
                <a:spcPct val="0"/>
              </a:spcBef>
              <a:spcAft>
                <a:spcPct val="0"/>
              </a:spcAft>
            </a:pPr>
            <a:r>
              <a:rPr lang="zh-CN" altLang="en-US" kern="100" dirty="0">
                <a:solidFill>
                  <a:prstClr val="white"/>
                </a:solidFill>
                <a:latin typeface="微软雅黑" panose="020B0503020204020204" pitchFamily="34" charset="-122"/>
                <a:ea typeface="微软雅黑" panose="020B0503020204020204" pitchFamily="34" charset="-122"/>
              </a:rPr>
              <a:t>工业和信息化部“十二五”规划教材</a:t>
            </a:r>
            <a:r>
              <a:rPr lang="en-US" altLang="zh-CN" kern="100" dirty="0">
                <a:solidFill>
                  <a:prstClr val="white"/>
                </a:solidFill>
                <a:latin typeface="微软雅黑" panose="020B0503020204020204" pitchFamily="34" charset="-122"/>
                <a:ea typeface="微软雅黑" panose="020B0503020204020204" pitchFamily="34" charset="-122"/>
              </a:rPr>
              <a:t>《</a:t>
            </a:r>
            <a:r>
              <a:rPr lang="zh-CN" altLang="en-US" kern="100" dirty="0">
                <a:solidFill>
                  <a:prstClr val="white"/>
                </a:solidFill>
                <a:latin typeface="微软雅黑" panose="020B0503020204020204" pitchFamily="34" charset="-122"/>
                <a:ea typeface="微软雅黑" panose="020B0503020204020204" pitchFamily="34" charset="-122"/>
              </a:rPr>
              <a:t>计算机网络教程</a:t>
            </a:r>
            <a:r>
              <a:rPr lang="en-US" altLang="zh-CN" kern="100" dirty="0">
                <a:solidFill>
                  <a:prstClr val="white"/>
                </a:solidFill>
                <a:latin typeface="微软雅黑" panose="020B0503020204020204" pitchFamily="34" charset="-122"/>
                <a:ea typeface="微软雅黑" panose="020B0503020204020204" pitchFamily="34" charset="-122"/>
              </a:rPr>
              <a:t>》</a:t>
            </a:r>
            <a:endParaRPr lang="zh-CN" altLang="en-US" kern="100"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659349" y="1845985"/>
            <a:ext cx="4679437" cy="861660"/>
          </a:xfrm>
          <a:prstGeom prst="rect">
            <a:avLst/>
          </a:prstGeom>
          <a:noFill/>
        </p:spPr>
        <p:txBody>
          <a:bodyPr wrap="square" lIns="121935" tIns="60967" rIns="121935" bIns="60967" rtlCol="0">
            <a:spAutoFit/>
          </a:bodyPr>
          <a:lstStyle/>
          <a:p>
            <a:pPr defTabSz="1219200" fontAlgn="base">
              <a:spcBef>
                <a:spcPct val="0"/>
              </a:spcBef>
              <a:spcAft>
                <a:spcPct val="0"/>
              </a:spcAft>
            </a:pPr>
            <a:r>
              <a:rPr lang="zh-CN" altLang="en-US" sz="4800" b="1" dirty="0">
                <a:solidFill>
                  <a:prstClr val="white"/>
                </a:solidFill>
                <a:latin typeface="Arial" panose="020B0604020202020204"/>
                <a:ea typeface="微软雅黑" panose="020B0503020204020204" pitchFamily="34" charset="-122"/>
              </a:rPr>
              <a:t>互联网概述</a:t>
            </a:r>
            <a:endParaRPr lang="zh-CN" altLang="en-US" sz="4800" b="1" dirty="0">
              <a:solidFill>
                <a:prstClr val="white"/>
              </a:solidFill>
              <a:latin typeface="Arial" panose="020B0604020202020204"/>
              <a:ea typeface="微软雅黑" panose="020B0503020204020204" pitchFamily="34" charset="-122"/>
            </a:endParaRPr>
          </a:p>
        </p:txBody>
      </p:sp>
      <p:sp>
        <p:nvSpPr>
          <p:cNvPr id="20" name="TextBox 19"/>
          <p:cNvSpPr txBox="1"/>
          <p:nvPr/>
        </p:nvSpPr>
        <p:spPr>
          <a:xfrm>
            <a:off x="4042252" y="4212821"/>
            <a:ext cx="3547349" cy="492443"/>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rgbClr val="28A7E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pPr>
            <a:r>
              <a:rPr lang="zh-CN" altLang="en-US" dirty="0">
                <a:latin typeface="Arial" panose="020B0604020202020204"/>
                <a:ea typeface="微软雅黑" panose="020B0503020204020204" pitchFamily="34" charset="-122"/>
              </a:rPr>
              <a:t>人民邮电出版社</a:t>
            </a:r>
            <a:endParaRPr lang="zh-CN" altLang="en-US" dirty="0">
              <a:latin typeface="Arial" panose="020B0604020202020204"/>
              <a:ea typeface="微软雅黑" panose="020B0503020204020204" pitchFamily="34" charset="-122"/>
            </a:endParaRPr>
          </a:p>
        </p:txBody>
      </p:sp>
      <p:sp>
        <p:nvSpPr>
          <p:cNvPr id="22" name="矩形 21"/>
          <p:cNvSpPr/>
          <p:nvPr/>
        </p:nvSpPr>
        <p:spPr>
          <a:xfrm>
            <a:off x="3784414" y="2816998"/>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sp>
        <p:nvSpPr>
          <p:cNvPr id="26" name="矩形 25"/>
          <p:cNvSpPr/>
          <p:nvPr/>
        </p:nvSpPr>
        <p:spPr>
          <a:xfrm>
            <a:off x="3784414" y="4718559"/>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sp>
        <p:nvSpPr>
          <p:cNvPr id="10" name="TextBox 9"/>
          <p:cNvSpPr txBox="1"/>
          <p:nvPr/>
        </p:nvSpPr>
        <p:spPr>
          <a:xfrm>
            <a:off x="4042251" y="3590195"/>
            <a:ext cx="5764466" cy="492371"/>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chemeClr val="bg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pPr>
            <a:r>
              <a:rPr lang="en-US" altLang="zh-CN" dirty="0">
                <a:solidFill>
                  <a:prstClr val="white"/>
                </a:solidFill>
                <a:latin typeface="Arial" panose="020B0604020202020204"/>
                <a:ea typeface="微软雅黑" panose="020B0503020204020204" pitchFamily="34" charset="-122"/>
              </a:rPr>
              <a:t>A Textbook on Computer Networks</a:t>
            </a:r>
            <a:endParaRPr lang="zh-CN" altLang="en-US" dirty="0">
              <a:solidFill>
                <a:prstClr val="white"/>
              </a:solidFill>
              <a:latin typeface="Arial" panose="020B0604020202020204"/>
              <a:ea typeface="微软雅黑" panose="020B0503020204020204" pitchFamily="34" charset="-122"/>
            </a:endParaRPr>
          </a:p>
        </p:txBody>
      </p:sp>
      <p:sp>
        <p:nvSpPr>
          <p:cNvPr id="13" name="文本占位符 2"/>
          <p:cNvSpPr txBox="1"/>
          <p:nvPr/>
        </p:nvSpPr>
        <p:spPr>
          <a:xfrm>
            <a:off x="280540" y="5726116"/>
            <a:ext cx="3029546" cy="522426"/>
          </a:xfrm>
          <a:prstGeom prst="rect">
            <a:avLst/>
          </a:prstGeom>
        </p:spPr>
        <p:txBody>
          <a:bodyPr vert="horz" lIns="121889" tIns="60944" rIns="121889" bIns="60944"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fontAlgn="base">
              <a:spcAft>
                <a:spcPct val="0"/>
              </a:spcAft>
            </a:pPr>
            <a:r>
              <a:rPr lang="zh-CN" altLang="en-US" b="1" kern="100" dirty="0">
                <a:solidFill>
                  <a:prstClr val="white"/>
                </a:solidFill>
                <a:latin typeface="微软雅黑" panose="020B0503020204020204" pitchFamily="34" charset="-122"/>
                <a:ea typeface="微软雅黑" panose="020B0503020204020204" pitchFamily="34" charset="-122"/>
              </a:rPr>
              <a:t>陆军工程大学   谢钧</a:t>
            </a:r>
            <a:endParaRPr lang="zh-CN" altLang="en-US" b="1" kern="100"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4112085" y="2113527"/>
            <a:ext cx="323925" cy="3239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grpSp>
        <p:nvGrpSpPr>
          <p:cNvPr id="23" name="组合 22"/>
          <p:cNvGrpSpPr/>
          <p:nvPr/>
        </p:nvGrpSpPr>
        <p:grpSpPr>
          <a:xfrm>
            <a:off x="205175" y="1257577"/>
            <a:ext cx="3303200" cy="4397128"/>
            <a:chOff x="205175" y="1257577"/>
            <a:chExt cx="3303200" cy="4397128"/>
          </a:xfrm>
        </p:grpSpPr>
        <p:grpSp>
          <p:nvGrpSpPr>
            <p:cNvPr id="24" name="组合 23"/>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5" name="任意多边形: 形状 24"/>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网络与互连网络</a:t>
            </a:r>
            <a:endParaRPr lang="zh-CN" altLang="en-US" dirty="0"/>
          </a:p>
        </p:txBody>
      </p:sp>
      <p:sp>
        <p:nvSpPr>
          <p:cNvPr id="18" name="文本占位符 6"/>
          <p:cNvSpPr txBox="1"/>
          <p:nvPr/>
        </p:nvSpPr>
        <p:spPr>
          <a:xfrm>
            <a:off x="356097" y="1524794"/>
            <a:ext cx="3202114" cy="4409155"/>
          </a:xfrm>
          <a:prstGeom prst="rect">
            <a:avLst/>
          </a:prstGeom>
        </p:spPr>
        <p:txBody>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C00000"/>
                </a:solidFill>
              </a:rPr>
              <a:t>网络</a:t>
            </a:r>
            <a:r>
              <a:rPr lang="en-US" altLang="zh-CN" dirty="0"/>
              <a:t>(network)</a:t>
            </a:r>
            <a:r>
              <a:rPr lang="zh-CN" altLang="en-US" dirty="0"/>
              <a:t>由若干</a:t>
            </a:r>
            <a:r>
              <a:rPr lang="zh-CN" altLang="en-US" dirty="0">
                <a:solidFill>
                  <a:srgbClr val="C00000"/>
                </a:solidFill>
              </a:rPr>
              <a:t>结点</a:t>
            </a:r>
            <a:r>
              <a:rPr lang="en-US" altLang="zh-CN" dirty="0"/>
              <a:t>(node)</a:t>
            </a:r>
            <a:r>
              <a:rPr lang="zh-CN" altLang="en-US" dirty="0"/>
              <a:t>和连接这些结点的</a:t>
            </a:r>
            <a:r>
              <a:rPr lang="zh-CN" altLang="en-US" dirty="0">
                <a:solidFill>
                  <a:srgbClr val="C00000"/>
                </a:solidFill>
              </a:rPr>
              <a:t>链路</a:t>
            </a:r>
            <a:r>
              <a:rPr lang="en-US" altLang="zh-CN" dirty="0"/>
              <a:t>(link)</a:t>
            </a:r>
            <a:r>
              <a:rPr lang="zh-CN" altLang="en-US" dirty="0"/>
              <a:t>组成。</a:t>
            </a:r>
            <a:endParaRPr lang="zh-CN" altLang="en-US" dirty="0"/>
          </a:p>
          <a:p>
            <a:r>
              <a:rPr lang="zh-CN" altLang="en-US" dirty="0">
                <a:solidFill>
                  <a:srgbClr val="C00000"/>
                </a:solidFill>
              </a:rPr>
              <a:t>互连网络</a:t>
            </a:r>
            <a:r>
              <a:rPr lang="zh-CN" altLang="en-US" dirty="0"/>
              <a:t>是“网络的网络”</a:t>
            </a:r>
            <a:r>
              <a:rPr lang="en-US" altLang="zh-CN" dirty="0"/>
              <a:t> </a:t>
            </a:r>
            <a:r>
              <a:rPr lang="zh-CN" altLang="en-US" dirty="0"/>
              <a:t>。</a:t>
            </a:r>
            <a:endParaRPr lang="en-US" altLang="zh-CN" dirty="0"/>
          </a:p>
          <a:p>
            <a:r>
              <a:rPr lang="zh-CN" altLang="en-US" dirty="0">
                <a:solidFill>
                  <a:srgbClr val="C00000"/>
                </a:solidFill>
              </a:rPr>
              <a:t>网络</a:t>
            </a:r>
            <a:r>
              <a:rPr lang="zh-CN" altLang="en-US" dirty="0"/>
              <a:t>把许多计算机连接在一起。</a:t>
            </a:r>
            <a:endParaRPr lang="zh-CN" altLang="en-US" dirty="0"/>
          </a:p>
          <a:p>
            <a:r>
              <a:rPr lang="zh-CN" altLang="en-US" dirty="0">
                <a:solidFill>
                  <a:srgbClr val="C00000"/>
                </a:solidFill>
              </a:rPr>
              <a:t>互连网络</a:t>
            </a:r>
            <a:r>
              <a:rPr lang="zh-CN" altLang="en-US" dirty="0"/>
              <a:t>则把许多网络连接在一起。</a:t>
            </a:r>
            <a:endParaRPr lang="zh-CN" altLang="en-US" dirty="0"/>
          </a:p>
        </p:txBody>
      </p:sp>
      <p:cxnSp>
        <p:nvCxnSpPr>
          <p:cNvPr id="27" name="直接连接符 26"/>
          <p:cNvCxnSpPr/>
          <p:nvPr/>
        </p:nvCxnSpPr>
        <p:spPr>
          <a:xfrm>
            <a:off x="3736975" y="1600994"/>
            <a:ext cx="17707" cy="4332956"/>
          </a:xfrm>
          <a:prstGeom prst="line">
            <a:avLst/>
          </a:prstGeom>
          <a:noFill/>
          <a:ln w="28575" cap="flat" cmpd="sng" algn="ctr">
            <a:solidFill>
              <a:srgbClr val="A6B727"/>
            </a:solidFill>
            <a:prstDash val="sysDash"/>
            <a:miter lim="800000"/>
          </a:ln>
          <a:effectLst/>
        </p:spPr>
      </p:cxnSp>
      <p:grpSp>
        <p:nvGrpSpPr>
          <p:cNvPr id="9" name="Group 4"/>
          <p:cNvGrpSpPr/>
          <p:nvPr/>
        </p:nvGrpSpPr>
        <p:grpSpPr bwMode="auto">
          <a:xfrm>
            <a:off x="8031826" y="2451361"/>
            <a:ext cx="4107997" cy="2945263"/>
            <a:chOff x="109" y="1226"/>
            <a:chExt cx="2516" cy="1675"/>
          </a:xfrm>
          <a:solidFill>
            <a:schemeClr val="accent3">
              <a:lumMod val="20000"/>
              <a:lumOff val="80000"/>
            </a:schemeClr>
          </a:solidFill>
        </p:grpSpPr>
        <p:grpSp>
          <p:nvGrpSpPr>
            <p:cNvPr id="147" name="Group 5"/>
            <p:cNvGrpSpPr/>
            <p:nvPr/>
          </p:nvGrpSpPr>
          <p:grpSpPr bwMode="auto">
            <a:xfrm>
              <a:off x="109" y="1226"/>
              <a:ext cx="2516" cy="1675"/>
              <a:chOff x="109" y="1226"/>
              <a:chExt cx="2516" cy="1675"/>
            </a:xfrm>
            <a:grpFill/>
          </p:grpSpPr>
          <p:grpSp>
            <p:nvGrpSpPr>
              <p:cNvPr id="149" name="Group 6"/>
              <p:cNvGrpSpPr/>
              <p:nvPr/>
            </p:nvGrpSpPr>
            <p:grpSpPr bwMode="auto">
              <a:xfrm>
                <a:off x="109" y="1226"/>
                <a:ext cx="2516" cy="1675"/>
                <a:chOff x="109" y="1226"/>
                <a:chExt cx="2516" cy="1675"/>
              </a:xfrm>
              <a:grpFill/>
            </p:grpSpPr>
            <p:sp>
              <p:nvSpPr>
                <p:cNvPr id="151" name="Oval 7"/>
                <p:cNvSpPr>
                  <a:spLocks noChangeArrowheads="1"/>
                </p:cNvSpPr>
                <p:nvPr/>
              </p:nvSpPr>
              <p:spPr bwMode="auto">
                <a:xfrm>
                  <a:off x="1749" y="1896"/>
                  <a:ext cx="876" cy="829"/>
                </a:xfrm>
                <a:prstGeom prst="ellipse">
                  <a:avLst/>
                </a:prstGeom>
                <a:grpFill/>
                <a:ln w="9525">
                  <a:solidFill>
                    <a:srgbClr val="000000"/>
                  </a:solidFill>
                  <a:prstDash val="dash"/>
                  <a:round/>
                </a:ln>
              </p:spPr>
              <p:txBody>
                <a:bodyPr/>
                <a:lstStyle/>
                <a:p>
                  <a:endParaRPr lang="zh-CN" altLang="en-US"/>
                </a:p>
              </p:txBody>
            </p:sp>
            <p:sp>
              <p:nvSpPr>
                <p:cNvPr id="152" name="Oval 8"/>
                <p:cNvSpPr>
                  <a:spLocks noChangeArrowheads="1"/>
                </p:cNvSpPr>
                <p:nvPr/>
              </p:nvSpPr>
              <p:spPr bwMode="auto">
                <a:xfrm>
                  <a:off x="109" y="1632"/>
                  <a:ext cx="859" cy="831"/>
                </a:xfrm>
                <a:prstGeom prst="ellipse">
                  <a:avLst/>
                </a:prstGeom>
                <a:grpFill/>
                <a:ln w="9525">
                  <a:solidFill>
                    <a:srgbClr val="000000"/>
                  </a:solidFill>
                  <a:prstDash val="dash"/>
                  <a:round/>
                </a:ln>
              </p:spPr>
              <p:txBody>
                <a:bodyPr/>
                <a:lstStyle/>
                <a:p>
                  <a:endParaRPr lang="zh-CN" altLang="en-US"/>
                </a:p>
              </p:txBody>
            </p:sp>
            <p:sp>
              <p:nvSpPr>
                <p:cNvPr id="153" name="Oval 9"/>
                <p:cNvSpPr>
                  <a:spLocks noChangeArrowheads="1"/>
                </p:cNvSpPr>
                <p:nvPr/>
              </p:nvSpPr>
              <p:spPr bwMode="auto">
                <a:xfrm>
                  <a:off x="1612" y="1341"/>
                  <a:ext cx="874" cy="802"/>
                </a:xfrm>
                <a:prstGeom prst="ellipse">
                  <a:avLst/>
                </a:prstGeom>
                <a:grpFill/>
                <a:ln w="9525">
                  <a:solidFill>
                    <a:srgbClr val="000000"/>
                  </a:solidFill>
                  <a:prstDash val="dash"/>
                  <a:round/>
                </a:ln>
              </p:spPr>
              <p:txBody>
                <a:bodyPr/>
                <a:lstStyle/>
                <a:p>
                  <a:endParaRPr lang="zh-CN" altLang="en-US"/>
                </a:p>
              </p:txBody>
            </p:sp>
            <p:sp>
              <p:nvSpPr>
                <p:cNvPr id="154" name="Oval 10"/>
                <p:cNvSpPr>
                  <a:spLocks noChangeArrowheads="1"/>
                </p:cNvSpPr>
                <p:nvPr/>
              </p:nvSpPr>
              <p:spPr bwMode="auto">
                <a:xfrm>
                  <a:off x="1152" y="2055"/>
                  <a:ext cx="875" cy="846"/>
                </a:xfrm>
                <a:prstGeom prst="ellipse">
                  <a:avLst/>
                </a:prstGeom>
                <a:grpFill/>
                <a:ln w="9525">
                  <a:solidFill>
                    <a:srgbClr val="000000"/>
                  </a:solidFill>
                  <a:prstDash val="dash"/>
                  <a:round/>
                </a:ln>
              </p:spPr>
              <p:txBody>
                <a:bodyPr/>
                <a:lstStyle/>
                <a:p>
                  <a:endParaRPr lang="zh-CN" altLang="en-US"/>
                </a:p>
              </p:txBody>
            </p:sp>
            <p:sp>
              <p:nvSpPr>
                <p:cNvPr id="155" name="Oval 11"/>
                <p:cNvSpPr>
                  <a:spLocks noChangeArrowheads="1"/>
                </p:cNvSpPr>
                <p:nvPr/>
              </p:nvSpPr>
              <p:spPr bwMode="auto">
                <a:xfrm>
                  <a:off x="400" y="1982"/>
                  <a:ext cx="874" cy="802"/>
                </a:xfrm>
                <a:prstGeom prst="ellipse">
                  <a:avLst/>
                </a:prstGeom>
                <a:grpFill/>
                <a:ln w="9525">
                  <a:solidFill>
                    <a:srgbClr val="000000"/>
                  </a:solidFill>
                  <a:prstDash val="dash"/>
                  <a:round/>
                </a:ln>
              </p:spPr>
              <p:txBody>
                <a:bodyPr/>
                <a:lstStyle/>
                <a:p>
                  <a:endParaRPr lang="zh-CN" altLang="en-US"/>
                </a:p>
              </p:txBody>
            </p:sp>
            <p:sp>
              <p:nvSpPr>
                <p:cNvPr id="156" name="Oval 12"/>
                <p:cNvSpPr>
                  <a:spLocks noChangeArrowheads="1"/>
                </p:cNvSpPr>
                <p:nvPr/>
              </p:nvSpPr>
              <p:spPr bwMode="auto">
                <a:xfrm>
                  <a:off x="1075" y="1226"/>
                  <a:ext cx="859" cy="829"/>
                </a:xfrm>
                <a:prstGeom prst="ellipse">
                  <a:avLst/>
                </a:prstGeom>
                <a:grpFill/>
                <a:ln w="9525">
                  <a:solidFill>
                    <a:srgbClr val="000000"/>
                  </a:solidFill>
                  <a:prstDash val="dash"/>
                  <a:round/>
                </a:ln>
              </p:spPr>
              <p:txBody>
                <a:bodyPr/>
                <a:lstStyle/>
                <a:p>
                  <a:endParaRPr lang="zh-CN" altLang="en-US"/>
                </a:p>
              </p:txBody>
            </p:sp>
            <p:sp>
              <p:nvSpPr>
                <p:cNvPr id="157" name="Oval 13"/>
                <p:cNvSpPr>
                  <a:spLocks noChangeArrowheads="1"/>
                </p:cNvSpPr>
                <p:nvPr/>
              </p:nvSpPr>
              <p:spPr bwMode="auto">
                <a:xfrm>
                  <a:off x="523" y="1226"/>
                  <a:ext cx="859" cy="799"/>
                </a:xfrm>
                <a:prstGeom prst="ellipse">
                  <a:avLst/>
                </a:prstGeom>
                <a:grpFill/>
                <a:ln w="9525">
                  <a:solidFill>
                    <a:srgbClr val="000000"/>
                  </a:solidFill>
                  <a:prstDash val="dash"/>
                  <a:round/>
                </a:ln>
              </p:spPr>
              <p:txBody>
                <a:bodyPr/>
                <a:lstStyle/>
                <a:p>
                  <a:endParaRPr lang="zh-CN" altLang="en-US"/>
                </a:p>
              </p:txBody>
            </p:sp>
          </p:grpSp>
          <p:sp>
            <p:nvSpPr>
              <p:cNvPr id="150" name="Oval 14"/>
              <p:cNvSpPr>
                <a:spLocks noChangeArrowheads="1"/>
              </p:cNvSpPr>
              <p:nvPr/>
            </p:nvSpPr>
            <p:spPr bwMode="auto">
              <a:xfrm>
                <a:off x="339" y="1414"/>
                <a:ext cx="2085" cy="1152"/>
              </a:xfrm>
              <a:prstGeom prst="ellipse">
                <a:avLst/>
              </a:prstGeom>
              <a:grpFill/>
              <a:ln w="9525">
                <a:noFill/>
                <a:prstDash val="dash"/>
                <a:round/>
              </a:ln>
            </p:spPr>
            <p:txBody>
              <a:bodyPr/>
              <a:lstStyle/>
              <a:p>
                <a:endParaRPr lang="zh-CN" altLang="en-US"/>
              </a:p>
            </p:txBody>
          </p:sp>
        </p:grpSp>
        <p:sp>
          <p:nvSpPr>
            <p:cNvPr id="148" name="Freeform 15"/>
            <p:cNvSpPr/>
            <p:nvPr/>
          </p:nvSpPr>
          <p:spPr bwMode="auto">
            <a:xfrm>
              <a:off x="348" y="2192"/>
              <a:ext cx="126" cy="224"/>
            </a:xfrm>
            <a:custGeom>
              <a:avLst/>
              <a:gdLst/>
              <a:ahLst/>
              <a:cxnLst>
                <a:cxn ang="0">
                  <a:pos x="68" y="0"/>
                </a:cxn>
                <a:cxn ang="0">
                  <a:pos x="92" y="24"/>
                </a:cxn>
                <a:cxn ang="0">
                  <a:pos x="116" y="40"/>
                </a:cxn>
                <a:cxn ang="0">
                  <a:pos x="76" y="216"/>
                </a:cxn>
                <a:cxn ang="0">
                  <a:pos x="52" y="224"/>
                </a:cxn>
                <a:cxn ang="0">
                  <a:pos x="36" y="128"/>
                </a:cxn>
                <a:cxn ang="0">
                  <a:pos x="68" y="0"/>
                </a:cxn>
              </a:cxnLst>
              <a:rect l="0" t="0" r="r" b="b"/>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grpFill/>
            <a:ln w="9525">
              <a:noFill/>
              <a:round/>
            </a:ln>
            <a:effectLst/>
          </p:spPr>
          <p:txBody>
            <a:bodyPr wrap="none" anchor="ctr"/>
            <a:lstStyle/>
            <a:p>
              <a:endParaRPr lang="zh-CN" altLang="en-US"/>
            </a:p>
          </p:txBody>
        </p:sp>
      </p:grpSp>
      <p:sp>
        <p:nvSpPr>
          <p:cNvPr id="10" name="Line 16"/>
          <p:cNvSpPr>
            <a:spLocks noChangeShapeType="1"/>
          </p:cNvSpPr>
          <p:nvPr/>
        </p:nvSpPr>
        <p:spPr bwMode="auto">
          <a:xfrm flipH="1">
            <a:off x="9898536" y="4022456"/>
            <a:ext cx="0" cy="588620"/>
          </a:xfrm>
          <a:prstGeom prst="line">
            <a:avLst/>
          </a:prstGeom>
          <a:noFill/>
          <a:ln w="9525">
            <a:solidFill>
              <a:schemeClr val="tx1"/>
            </a:solidFill>
            <a:round/>
          </a:ln>
          <a:effectLst/>
        </p:spPr>
        <p:txBody>
          <a:bodyPr/>
          <a:lstStyle/>
          <a:p>
            <a:endParaRPr lang="zh-CN" altLang="en-US"/>
          </a:p>
        </p:txBody>
      </p:sp>
      <p:sp>
        <p:nvSpPr>
          <p:cNvPr id="11" name="Line 17"/>
          <p:cNvSpPr>
            <a:spLocks noChangeShapeType="1"/>
          </p:cNvSpPr>
          <p:nvPr/>
        </p:nvSpPr>
        <p:spPr bwMode="auto">
          <a:xfrm flipH="1" flipV="1">
            <a:off x="9526018" y="3630765"/>
            <a:ext cx="279904" cy="294310"/>
          </a:xfrm>
          <a:prstGeom prst="line">
            <a:avLst/>
          </a:prstGeom>
          <a:noFill/>
          <a:ln w="9525">
            <a:solidFill>
              <a:schemeClr val="tx1"/>
            </a:solidFill>
            <a:round/>
          </a:ln>
          <a:effectLst/>
        </p:spPr>
        <p:txBody>
          <a:bodyPr/>
          <a:lstStyle/>
          <a:p>
            <a:endParaRPr lang="zh-CN" altLang="en-US"/>
          </a:p>
        </p:txBody>
      </p:sp>
      <p:sp>
        <p:nvSpPr>
          <p:cNvPr id="12" name="Text Box 18"/>
          <p:cNvSpPr txBox="1">
            <a:spLocks noChangeArrowheads="1"/>
          </p:cNvSpPr>
          <p:nvPr/>
        </p:nvSpPr>
        <p:spPr bwMode="auto">
          <a:xfrm>
            <a:off x="5503075" y="5396624"/>
            <a:ext cx="530915" cy="400110"/>
          </a:xfrm>
          <a:prstGeom prst="rect">
            <a:avLst/>
          </a:prstGeom>
          <a:noFill/>
          <a:ln w="9525">
            <a:noFill/>
            <a:miter lim="800000"/>
          </a:ln>
          <a:effectLst/>
        </p:spPr>
        <p:txBody>
          <a:bodyPr wrap="none">
            <a:spAutoFit/>
          </a:bodyPr>
          <a:lstStyle/>
          <a:p>
            <a:r>
              <a:rPr kumimoji="1" lang="en-US" altLang="zh-CN" sz="2000" b="1" dirty="0">
                <a:solidFill>
                  <a:schemeClr val="tx1">
                    <a:lumMod val="65000"/>
                    <a:lumOff val="35000"/>
                  </a:schemeClr>
                </a:solidFill>
                <a:latin typeface="+mj-ea"/>
                <a:ea typeface="+mj-ea"/>
              </a:rPr>
              <a:t>(a)</a:t>
            </a:r>
            <a:endParaRPr kumimoji="1" lang="en-US" altLang="zh-CN" sz="2000" b="1" dirty="0">
              <a:solidFill>
                <a:schemeClr val="tx1">
                  <a:lumMod val="65000"/>
                  <a:lumOff val="35000"/>
                </a:schemeClr>
              </a:solidFill>
              <a:latin typeface="+mj-ea"/>
              <a:ea typeface="+mj-ea"/>
            </a:endParaRPr>
          </a:p>
        </p:txBody>
      </p:sp>
      <p:sp>
        <p:nvSpPr>
          <p:cNvPr id="13" name="Text Box 19"/>
          <p:cNvSpPr txBox="1">
            <a:spLocks noChangeArrowheads="1"/>
          </p:cNvSpPr>
          <p:nvPr/>
        </p:nvSpPr>
        <p:spPr bwMode="auto">
          <a:xfrm>
            <a:off x="10094691" y="5533840"/>
            <a:ext cx="554960" cy="400110"/>
          </a:xfrm>
          <a:prstGeom prst="rect">
            <a:avLst/>
          </a:prstGeom>
          <a:noFill/>
          <a:ln w="9525">
            <a:noFill/>
            <a:miter lim="800000"/>
          </a:ln>
          <a:effectLst/>
        </p:spPr>
        <p:txBody>
          <a:bodyPr wrap="none">
            <a:spAutoFit/>
          </a:bodyPr>
          <a:lstStyle/>
          <a:p>
            <a:r>
              <a:rPr kumimoji="1" lang="en-US" altLang="zh-CN" sz="2000" b="1" dirty="0">
                <a:solidFill>
                  <a:schemeClr val="tx1">
                    <a:lumMod val="65000"/>
                    <a:lumOff val="35000"/>
                  </a:schemeClr>
                </a:solidFill>
                <a:latin typeface="+mj-ea"/>
                <a:ea typeface="+mj-ea"/>
              </a:rPr>
              <a:t>(b)</a:t>
            </a:r>
            <a:endParaRPr kumimoji="1" lang="en-US" altLang="zh-CN" sz="2000" b="1" dirty="0">
              <a:solidFill>
                <a:schemeClr val="tx1">
                  <a:lumMod val="65000"/>
                  <a:lumOff val="35000"/>
                </a:schemeClr>
              </a:solidFill>
              <a:latin typeface="+mj-ea"/>
              <a:ea typeface="+mj-ea"/>
            </a:endParaRPr>
          </a:p>
        </p:txBody>
      </p:sp>
      <p:grpSp>
        <p:nvGrpSpPr>
          <p:cNvPr id="14" name="Group 20"/>
          <p:cNvGrpSpPr/>
          <p:nvPr/>
        </p:nvGrpSpPr>
        <p:grpSpPr bwMode="auto">
          <a:xfrm>
            <a:off x="3922990" y="2470479"/>
            <a:ext cx="3901355" cy="2648548"/>
            <a:chOff x="1680" y="240"/>
            <a:chExt cx="2529" cy="1270"/>
          </a:xfrm>
          <a:solidFill>
            <a:schemeClr val="tx2">
              <a:lumMod val="20000"/>
              <a:lumOff val="80000"/>
            </a:schemeClr>
          </a:solidFill>
        </p:grpSpPr>
        <p:sp>
          <p:nvSpPr>
            <p:cNvPr id="138" name="Oval 21"/>
            <p:cNvSpPr>
              <a:spLocks noChangeArrowheads="1"/>
            </p:cNvSpPr>
            <p:nvPr/>
          </p:nvSpPr>
          <p:spPr bwMode="auto">
            <a:xfrm>
              <a:off x="2554" y="240"/>
              <a:ext cx="1088" cy="513"/>
            </a:xfrm>
            <a:prstGeom prst="ellipse">
              <a:avLst/>
            </a:prstGeom>
            <a:grpFill/>
            <a:ln w="9525">
              <a:noFill/>
              <a:round/>
            </a:ln>
            <a:effectLst/>
          </p:spPr>
          <p:txBody>
            <a:bodyPr/>
            <a:lstStyle/>
            <a:p>
              <a:endParaRPr lang="zh-CN" altLang="en-US"/>
            </a:p>
          </p:txBody>
        </p:sp>
        <p:sp>
          <p:nvSpPr>
            <p:cNvPr id="139" name="Oval 22"/>
            <p:cNvSpPr>
              <a:spLocks noChangeArrowheads="1"/>
            </p:cNvSpPr>
            <p:nvPr/>
          </p:nvSpPr>
          <p:spPr bwMode="auto">
            <a:xfrm>
              <a:off x="1941" y="381"/>
              <a:ext cx="827" cy="513"/>
            </a:xfrm>
            <a:prstGeom prst="ellipse">
              <a:avLst/>
            </a:prstGeom>
            <a:grpFill/>
            <a:ln w="9525">
              <a:noFill/>
              <a:round/>
            </a:ln>
            <a:effectLst/>
          </p:spPr>
          <p:txBody>
            <a:bodyPr/>
            <a:lstStyle/>
            <a:p>
              <a:endParaRPr lang="zh-CN" altLang="en-US"/>
            </a:p>
          </p:txBody>
        </p:sp>
        <p:sp>
          <p:nvSpPr>
            <p:cNvPr id="140" name="Oval 23"/>
            <p:cNvSpPr>
              <a:spLocks noChangeArrowheads="1"/>
            </p:cNvSpPr>
            <p:nvPr/>
          </p:nvSpPr>
          <p:spPr bwMode="auto">
            <a:xfrm>
              <a:off x="1680" y="702"/>
              <a:ext cx="552" cy="411"/>
            </a:xfrm>
            <a:prstGeom prst="ellipse">
              <a:avLst/>
            </a:prstGeom>
            <a:grpFill/>
            <a:ln w="9525">
              <a:noFill/>
              <a:round/>
            </a:ln>
            <a:effectLst/>
          </p:spPr>
          <p:txBody>
            <a:bodyPr/>
            <a:lstStyle/>
            <a:p>
              <a:endParaRPr lang="zh-CN" altLang="en-US"/>
            </a:p>
          </p:txBody>
        </p:sp>
        <p:sp>
          <p:nvSpPr>
            <p:cNvPr id="141" name="Oval 24"/>
            <p:cNvSpPr>
              <a:spLocks noChangeArrowheads="1"/>
            </p:cNvSpPr>
            <p:nvPr/>
          </p:nvSpPr>
          <p:spPr bwMode="auto">
            <a:xfrm>
              <a:off x="1849" y="894"/>
              <a:ext cx="842" cy="450"/>
            </a:xfrm>
            <a:prstGeom prst="ellipse">
              <a:avLst/>
            </a:prstGeom>
            <a:grpFill/>
            <a:ln w="9525">
              <a:noFill/>
              <a:round/>
            </a:ln>
            <a:effectLst/>
          </p:spPr>
          <p:txBody>
            <a:bodyPr/>
            <a:lstStyle/>
            <a:p>
              <a:endParaRPr lang="zh-CN" altLang="en-US"/>
            </a:p>
          </p:txBody>
        </p:sp>
        <p:sp>
          <p:nvSpPr>
            <p:cNvPr id="142" name="Oval 25"/>
            <p:cNvSpPr>
              <a:spLocks noChangeArrowheads="1"/>
            </p:cNvSpPr>
            <p:nvPr/>
          </p:nvSpPr>
          <p:spPr bwMode="auto">
            <a:xfrm>
              <a:off x="2462" y="971"/>
              <a:ext cx="1272" cy="539"/>
            </a:xfrm>
            <a:prstGeom prst="ellipse">
              <a:avLst/>
            </a:prstGeom>
            <a:grpFill/>
            <a:ln w="9525">
              <a:noFill/>
              <a:round/>
            </a:ln>
            <a:effectLst/>
          </p:spPr>
          <p:txBody>
            <a:bodyPr/>
            <a:lstStyle/>
            <a:p>
              <a:endParaRPr lang="zh-CN" altLang="en-US"/>
            </a:p>
          </p:txBody>
        </p:sp>
        <p:sp>
          <p:nvSpPr>
            <p:cNvPr id="143" name="Oval 26"/>
            <p:cNvSpPr>
              <a:spLocks noChangeArrowheads="1"/>
            </p:cNvSpPr>
            <p:nvPr/>
          </p:nvSpPr>
          <p:spPr bwMode="auto">
            <a:xfrm>
              <a:off x="3289" y="394"/>
              <a:ext cx="797" cy="398"/>
            </a:xfrm>
            <a:prstGeom prst="ellipse">
              <a:avLst/>
            </a:prstGeom>
            <a:grpFill/>
            <a:ln w="9525">
              <a:noFill/>
              <a:round/>
            </a:ln>
            <a:effectLst/>
          </p:spPr>
          <p:txBody>
            <a:bodyPr/>
            <a:lstStyle/>
            <a:p>
              <a:endParaRPr lang="zh-CN" altLang="en-US"/>
            </a:p>
          </p:txBody>
        </p:sp>
        <p:sp>
          <p:nvSpPr>
            <p:cNvPr id="144" name="Oval 27"/>
            <p:cNvSpPr>
              <a:spLocks noChangeArrowheads="1"/>
            </p:cNvSpPr>
            <p:nvPr/>
          </p:nvSpPr>
          <p:spPr bwMode="auto">
            <a:xfrm>
              <a:off x="3412" y="663"/>
              <a:ext cx="797" cy="398"/>
            </a:xfrm>
            <a:prstGeom prst="ellipse">
              <a:avLst/>
            </a:prstGeom>
            <a:grpFill/>
            <a:ln w="9525">
              <a:noFill/>
              <a:round/>
            </a:ln>
            <a:effectLst/>
          </p:spPr>
          <p:txBody>
            <a:bodyPr/>
            <a:lstStyle/>
            <a:p>
              <a:endParaRPr lang="zh-CN" altLang="en-US"/>
            </a:p>
          </p:txBody>
        </p:sp>
        <p:sp>
          <p:nvSpPr>
            <p:cNvPr id="145" name="Oval 28"/>
            <p:cNvSpPr>
              <a:spLocks noChangeArrowheads="1"/>
            </p:cNvSpPr>
            <p:nvPr/>
          </p:nvSpPr>
          <p:spPr bwMode="auto">
            <a:xfrm>
              <a:off x="3335" y="753"/>
              <a:ext cx="797" cy="668"/>
            </a:xfrm>
            <a:prstGeom prst="ellipse">
              <a:avLst/>
            </a:prstGeom>
            <a:grpFill/>
            <a:ln w="9525">
              <a:noFill/>
              <a:round/>
            </a:ln>
            <a:effectLst/>
          </p:spPr>
          <p:txBody>
            <a:bodyPr/>
            <a:lstStyle/>
            <a:p>
              <a:endParaRPr lang="zh-CN" altLang="en-US"/>
            </a:p>
          </p:txBody>
        </p:sp>
        <p:sp>
          <p:nvSpPr>
            <p:cNvPr id="146" name="Oval 29"/>
            <p:cNvSpPr>
              <a:spLocks noChangeArrowheads="1"/>
            </p:cNvSpPr>
            <p:nvPr/>
          </p:nvSpPr>
          <p:spPr bwMode="auto">
            <a:xfrm>
              <a:off x="2140" y="548"/>
              <a:ext cx="1640" cy="667"/>
            </a:xfrm>
            <a:prstGeom prst="ellipse">
              <a:avLst/>
            </a:prstGeom>
            <a:grpFill/>
            <a:ln w="9525">
              <a:noFill/>
              <a:round/>
            </a:ln>
            <a:effectLst/>
          </p:spPr>
          <p:txBody>
            <a:bodyPr/>
            <a:lstStyle/>
            <a:p>
              <a:endParaRPr lang="zh-CN" altLang="en-US"/>
            </a:p>
          </p:txBody>
        </p:sp>
      </p:grpSp>
      <p:sp>
        <p:nvSpPr>
          <p:cNvPr id="15" name="Line 30"/>
          <p:cNvSpPr>
            <a:spLocks noChangeShapeType="1"/>
          </p:cNvSpPr>
          <p:nvPr/>
        </p:nvSpPr>
        <p:spPr bwMode="auto">
          <a:xfrm flipH="1" flipV="1">
            <a:off x="6093715" y="2830295"/>
            <a:ext cx="942616" cy="1276786"/>
          </a:xfrm>
          <a:prstGeom prst="line">
            <a:avLst/>
          </a:prstGeom>
          <a:noFill/>
          <a:ln w="9525">
            <a:solidFill>
              <a:schemeClr val="tx1"/>
            </a:solidFill>
            <a:round/>
          </a:ln>
          <a:effectLst/>
        </p:spPr>
        <p:txBody>
          <a:bodyPr wrap="none" anchor="ctr"/>
          <a:lstStyle/>
          <a:p>
            <a:endParaRPr lang="zh-CN" altLang="en-US"/>
          </a:p>
        </p:txBody>
      </p:sp>
      <p:sp>
        <p:nvSpPr>
          <p:cNvPr id="17" name="Text Box 31"/>
          <p:cNvSpPr txBox="1">
            <a:spLocks noChangeArrowheads="1"/>
          </p:cNvSpPr>
          <p:nvPr/>
        </p:nvSpPr>
        <p:spPr bwMode="auto">
          <a:xfrm>
            <a:off x="4749379" y="1803337"/>
            <a:ext cx="2236510" cy="400110"/>
          </a:xfrm>
          <a:prstGeom prst="rect">
            <a:avLst/>
          </a:prstGeom>
          <a:noFill/>
          <a:ln w="9525">
            <a:noFill/>
            <a:miter lim="800000"/>
          </a:ln>
          <a:effectLst/>
        </p:spPr>
        <p:txBody>
          <a:bodyPr wrap="none">
            <a:spAutoFit/>
          </a:bodyPr>
          <a:lstStyle/>
          <a:p>
            <a:r>
              <a:rPr kumimoji="1" lang="zh-CN" altLang="en-US" sz="2000" b="1" dirty="0">
                <a:solidFill>
                  <a:schemeClr val="tx1">
                    <a:lumMod val="65000"/>
                    <a:lumOff val="35000"/>
                  </a:schemeClr>
                </a:solidFill>
                <a:latin typeface="+mj-ea"/>
                <a:ea typeface="+mj-ea"/>
              </a:rPr>
              <a:t>网络（物理网络）</a:t>
            </a:r>
            <a:endParaRPr kumimoji="1" lang="zh-CN" altLang="en-US" sz="2000" b="1" dirty="0">
              <a:solidFill>
                <a:schemeClr val="tx1">
                  <a:lumMod val="65000"/>
                  <a:lumOff val="35000"/>
                </a:schemeClr>
              </a:solidFill>
              <a:latin typeface="+mj-ea"/>
              <a:ea typeface="+mj-ea"/>
            </a:endParaRPr>
          </a:p>
        </p:txBody>
      </p:sp>
      <p:sp>
        <p:nvSpPr>
          <p:cNvPr id="19" name="Line 32"/>
          <p:cNvSpPr>
            <a:spLocks noChangeShapeType="1"/>
          </p:cNvSpPr>
          <p:nvPr/>
        </p:nvSpPr>
        <p:spPr bwMode="auto">
          <a:xfrm flipH="1" flipV="1">
            <a:off x="9246114" y="4611076"/>
            <a:ext cx="1494191" cy="196928"/>
          </a:xfrm>
          <a:prstGeom prst="line">
            <a:avLst/>
          </a:prstGeom>
          <a:noFill/>
          <a:ln w="9525">
            <a:solidFill>
              <a:schemeClr val="tx1"/>
            </a:solidFill>
            <a:round/>
          </a:ln>
          <a:effectLst/>
        </p:spPr>
        <p:txBody>
          <a:bodyPr wrap="none" anchor="ctr"/>
          <a:lstStyle/>
          <a:p>
            <a:endParaRPr lang="zh-CN" altLang="en-US"/>
          </a:p>
        </p:txBody>
      </p:sp>
      <p:sp>
        <p:nvSpPr>
          <p:cNvPr id="20" name="Line 33"/>
          <p:cNvSpPr>
            <a:spLocks noChangeShapeType="1"/>
          </p:cNvSpPr>
          <p:nvPr/>
        </p:nvSpPr>
        <p:spPr bwMode="auto">
          <a:xfrm flipV="1">
            <a:off x="9246114" y="2845217"/>
            <a:ext cx="465134" cy="97382"/>
          </a:xfrm>
          <a:prstGeom prst="line">
            <a:avLst/>
          </a:prstGeom>
          <a:noFill/>
          <a:ln w="9525">
            <a:solidFill>
              <a:schemeClr val="tx1"/>
            </a:solidFill>
            <a:round/>
          </a:ln>
          <a:effectLst/>
        </p:spPr>
        <p:txBody>
          <a:bodyPr wrap="none" anchor="ctr"/>
          <a:lstStyle/>
          <a:p>
            <a:endParaRPr lang="zh-CN" altLang="en-US"/>
          </a:p>
        </p:txBody>
      </p:sp>
      <p:sp>
        <p:nvSpPr>
          <p:cNvPr id="23" name="Text Box 34"/>
          <p:cNvSpPr txBox="1">
            <a:spLocks noChangeArrowheads="1"/>
          </p:cNvSpPr>
          <p:nvPr/>
        </p:nvSpPr>
        <p:spPr bwMode="auto">
          <a:xfrm>
            <a:off x="8593692" y="1812968"/>
            <a:ext cx="3005951" cy="400110"/>
          </a:xfrm>
          <a:prstGeom prst="rect">
            <a:avLst/>
          </a:prstGeom>
          <a:noFill/>
          <a:ln w="9525">
            <a:noFill/>
            <a:miter lim="800000"/>
          </a:ln>
          <a:effectLst/>
        </p:spPr>
        <p:txBody>
          <a:bodyPr wrap="none">
            <a:spAutoFit/>
          </a:bodyPr>
          <a:lstStyle/>
          <a:p>
            <a:r>
              <a:rPr kumimoji="1" lang="zh-CN" altLang="en-US" sz="2000" b="1" dirty="0">
                <a:solidFill>
                  <a:schemeClr val="tx1">
                    <a:lumMod val="65000"/>
                    <a:lumOff val="35000"/>
                  </a:schemeClr>
                </a:solidFill>
                <a:latin typeface="+mj-ea"/>
                <a:ea typeface="+mj-ea"/>
              </a:rPr>
              <a:t>互连网络（网络的网络）</a:t>
            </a:r>
            <a:endParaRPr kumimoji="1" lang="zh-CN" altLang="en-US" sz="2000" b="1" dirty="0">
              <a:solidFill>
                <a:schemeClr val="tx1">
                  <a:lumMod val="65000"/>
                  <a:lumOff val="35000"/>
                </a:schemeClr>
              </a:solidFill>
              <a:latin typeface="+mj-ea"/>
              <a:ea typeface="+mj-ea"/>
            </a:endParaRPr>
          </a:p>
        </p:txBody>
      </p:sp>
      <p:sp>
        <p:nvSpPr>
          <p:cNvPr id="24" name="Line 35"/>
          <p:cNvSpPr>
            <a:spLocks noChangeShapeType="1"/>
          </p:cNvSpPr>
          <p:nvPr/>
        </p:nvSpPr>
        <p:spPr bwMode="auto">
          <a:xfrm flipH="1">
            <a:off x="8686307" y="3630765"/>
            <a:ext cx="839711" cy="97382"/>
          </a:xfrm>
          <a:prstGeom prst="line">
            <a:avLst/>
          </a:prstGeom>
          <a:noFill/>
          <a:ln w="9525">
            <a:solidFill>
              <a:schemeClr val="tx1"/>
            </a:solidFill>
            <a:round/>
          </a:ln>
          <a:effectLst/>
        </p:spPr>
        <p:txBody>
          <a:bodyPr wrap="none" anchor="ctr"/>
          <a:lstStyle/>
          <a:p>
            <a:endParaRPr lang="zh-CN" altLang="en-US"/>
          </a:p>
        </p:txBody>
      </p:sp>
      <p:sp>
        <p:nvSpPr>
          <p:cNvPr id="25" name="Line 36"/>
          <p:cNvSpPr>
            <a:spLocks noChangeShapeType="1"/>
          </p:cNvSpPr>
          <p:nvPr/>
        </p:nvSpPr>
        <p:spPr bwMode="auto">
          <a:xfrm>
            <a:off x="10085825" y="2845217"/>
            <a:ext cx="559807" cy="194764"/>
          </a:xfrm>
          <a:prstGeom prst="line">
            <a:avLst/>
          </a:prstGeom>
          <a:noFill/>
          <a:ln w="9525">
            <a:solidFill>
              <a:schemeClr val="tx1"/>
            </a:solidFill>
            <a:round/>
          </a:ln>
          <a:effectLst/>
        </p:spPr>
        <p:txBody>
          <a:bodyPr/>
          <a:lstStyle/>
          <a:p>
            <a:endParaRPr lang="zh-CN" altLang="en-US"/>
          </a:p>
        </p:txBody>
      </p:sp>
      <p:sp>
        <p:nvSpPr>
          <p:cNvPr id="26" name="Line 37"/>
          <p:cNvSpPr>
            <a:spLocks noChangeShapeType="1"/>
          </p:cNvSpPr>
          <p:nvPr/>
        </p:nvSpPr>
        <p:spPr bwMode="auto">
          <a:xfrm>
            <a:off x="10832920" y="3139527"/>
            <a:ext cx="839711" cy="882930"/>
          </a:xfrm>
          <a:prstGeom prst="line">
            <a:avLst/>
          </a:prstGeom>
          <a:noFill/>
          <a:ln w="9525">
            <a:solidFill>
              <a:schemeClr val="tx1"/>
            </a:solidFill>
            <a:round/>
          </a:ln>
          <a:effectLst/>
        </p:spPr>
        <p:txBody>
          <a:bodyPr/>
          <a:lstStyle/>
          <a:p>
            <a:endParaRPr lang="zh-CN" altLang="en-US"/>
          </a:p>
        </p:txBody>
      </p:sp>
      <p:sp>
        <p:nvSpPr>
          <p:cNvPr id="28" name="Line 38"/>
          <p:cNvSpPr>
            <a:spLocks noChangeShapeType="1"/>
          </p:cNvSpPr>
          <p:nvPr/>
        </p:nvSpPr>
        <p:spPr bwMode="auto">
          <a:xfrm flipH="1">
            <a:off x="10645632" y="3236909"/>
            <a:ext cx="94673" cy="588620"/>
          </a:xfrm>
          <a:prstGeom prst="line">
            <a:avLst/>
          </a:prstGeom>
          <a:noFill/>
          <a:ln w="9525">
            <a:solidFill>
              <a:schemeClr val="tx1"/>
            </a:solidFill>
            <a:round/>
          </a:ln>
          <a:effectLst/>
        </p:spPr>
        <p:txBody>
          <a:bodyPr/>
          <a:lstStyle/>
          <a:p>
            <a:endParaRPr lang="zh-CN" altLang="en-US"/>
          </a:p>
        </p:txBody>
      </p:sp>
      <p:sp>
        <p:nvSpPr>
          <p:cNvPr id="29" name="Line 39"/>
          <p:cNvSpPr>
            <a:spLocks noChangeShapeType="1"/>
          </p:cNvSpPr>
          <p:nvPr/>
        </p:nvSpPr>
        <p:spPr bwMode="auto">
          <a:xfrm flipV="1">
            <a:off x="9526018" y="3139527"/>
            <a:ext cx="934384" cy="391692"/>
          </a:xfrm>
          <a:prstGeom prst="line">
            <a:avLst/>
          </a:prstGeom>
          <a:noFill/>
          <a:ln w="9525">
            <a:solidFill>
              <a:schemeClr val="tx1"/>
            </a:solidFill>
            <a:round/>
          </a:ln>
          <a:effectLst/>
        </p:spPr>
        <p:txBody>
          <a:bodyPr/>
          <a:lstStyle/>
          <a:p>
            <a:endParaRPr lang="zh-CN" altLang="en-US"/>
          </a:p>
        </p:txBody>
      </p:sp>
      <p:sp>
        <p:nvSpPr>
          <p:cNvPr id="30" name="Line 40"/>
          <p:cNvSpPr>
            <a:spLocks noChangeShapeType="1"/>
          </p:cNvSpPr>
          <p:nvPr/>
        </p:nvSpPr>
        <p:spPr bwMode="auto">
          <a:xfrm>
            <a:off x="9151441" y="2942599"/>
            <a:ext cx="187288" cy="588620"/>
          </a:xfrm>
          <a:prstGeom prst="line">
            <a:avLst/>
          </a:prstGeom>
          <a:noFill/>
          <a:ln w="9525">
            <a:solidFill>
              <a:schemeClr val="tx1"/>
            </a:solidFill>
            <a:round/>
          </a:ln>
          <a:effectLst/>
        </p:spPr>
        <p:txBody>
          <a:bodyPr/>
          <a:lstStyle/>
          <a:p>
            <a:endParaRPr lang="zh-CN" altLang="en-US"/>
          </a:p>
        </p:txBody>
      </p:sp>
      <p:sp>
        <p:nvSpPr>
          <p:cNvPr id="31" name="Line 41"/>
          <p:cNvSpPr>
            <a:spLocks noChangeShapeType="1"/>
          </p:cNvSpPr>
          <p:nvPr/>
        </p:nvSpPr>
        <p:spPr bwMode="auto">
          <a:xfrm flipV="1">
            <a:off x="9900594" y="3925074"/>
            <a:ext cx="652422" cy="194764"/>
          </a:xfrm>
          <a:prstGeom prst="line">
            <a:avLst/>
          </a:prstGeom>
          <a:noFill/>
          <a:ln w="9525">
            <a:solidFill>
              <a:schemeClr val="tx1"/>
            </a:solidFill>
            <a:round/>
          </a:ln>
          <a:effectLst/>
        </p:spPr>
        <p:txBody>
          <a:bodyPr/>
          <a:lstStyle/>
          <a:p>
            <a:endParaRPr lang="zh-CN" altLang="en-US"/>
          </a:p>
        </p:txBody>
      </p:sp>
      <p:sp>
        <p:nvSpPr>
          <p:cNvPr id="32" name="Line 42"/>
          <p:cNvSpPr>
            <a:spLocks noChangeShapeType="1"/>
          </p:cNvSpPr>
          <p:nvPr/>
        </p:nvSpPr>
        <p:spPr bwMode="auto">
          <a:xfrm>
            <a:off x="10740305" y="3925074"/>
            <a:ext cx="839711" cy="97382"/>
          </a:xfrm>
          <a:prstGeom prst="line">
            <a:avLst/>
          </a:prstGeom>
          <a:noFill/>
          <a:ln w="9525">
            <a:solidFill>
              <a:schemeClr val="tx1"/>
            </a:solidFill>
            <a:round/>
          </a:ln>
          <a:effectLst/>
        </p:spPr>
        <p:txBody>
          <a:bodyPr/>
          <a:lstStyle/>
          <a:p>
            <a:endParaRPr lang="zh-CN" altLang="en-US"/>
          </a:p>
        </p:txBody>
      </p:sp>
      <p:sp>
        <p:nvSpPr>
          <p:cNvPr id="33" name="Line 43"/>
          <p:cNvSpPr>
            <a:spLocks noChangeShapeType="1"/>
          </p:cNvSpPr>
          <p:nvPr/>
        </p:nvSpPr>
        <p:spPr bwMode="auto">
          <a:xfrm flipH="1">
            <a:off x="9058826" y="3728146"/>
            <a:ext cx="279904" cy="686002"/>
          </a:xfrm>
          <a:prstGeom prst="line">
            <a:avLst/>
          </a:prstGeom>
          <a:noFill/>
          <a:ln w="9525">
            <a:solidFill>
              <a:schemeClr val="tx1"/>
            </a:solidFill>
            <a:round/>
          </a:ln>
          <a:effectLst/>
        </p:spPr>
        <p:txBody>
          <a:bodyPr/>
          <a:lstStyle/>
          <a:p>
            <a:endParaRPr lang="zh-CN" altLang="en-US"/>
          </a:p>
        </p:txBody>
      </p:sp>
      <p:sp>
        <p:nvSpPr>
          <p:cNvPr id="34" name="Line 44"/>
          <p:cNvSpPr>
            <a:spLocks noChangeShapeType="1"/>
          </p:cNvSpPr>
          <p:nvPr/>
        </p:nvSpPr>
        <p:spPr bwMode="auto">
          <a:xfrm>
            <a:off x="10645632" y="4022456"/>
            <a:ext cx="0" cy="686002"/>
          </a:xfrm>
          <a:prstGeom prst="line">
            <a:avLst/>
          </a:prstGeom>
          <a:noFill/>
          <a:ln w="9525">
            <a:solidFill>
              <a:schemeClr val="tx1"/>
            </a:solidFill>
            <a:round/>
          </a:ln>
          <a:effectLst/>
        </p:spPr>
        <p:txBody>
          <a:bodyPr/>
          <a:lstStyle/>
          <a:p>
            <a:endParaRPr lang="zh-CN" altLang="en-US"/>
          </a:p>
        </p:txBody>
      </p:sp>
      <p:grpSp>
        <p:nvGrpSpPr>
          <p:cNvPr id="35" name="Group 45"/>
          <p:cNvGrpSpPr/>
          <p:nvPr/>
        </p:nvGrpSpPr>
        <p:grpSpPr bwMode="auto">
          <a:xfrm>
            <a:off x="8778922" y="2745671"/>
            <a:ext cx="559807" cy="491238"/>
            <a:chOff x="2949" y="196"/>
            <a:chExt cx="941" cy="598"/>
          </a:xfrm>
          <a:solidFill>
            <a:srgbClr val="7CC43A"/>
          </a:solidFill>
        </p:grpSpPr>
        <p:sp>
          <p:nvSpPr>
            <p:cNvPr id="127" name="Oval 46"/>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28" name="Oval 47"/>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29" name="Oval 48"/>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30" name="Oval 49"/>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131" name="Oval 50"/>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132" name="Oval 51"/>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33" name="Oval 52"/>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34" name="Oval 53"/>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35" name="Freeform 54"/>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36" name="Freeform 55"/>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37" name="Freeform 56"/>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6" name="Group 57"/>
          <p:cNvGrpSpPr/>
          <p:nvPr/>
        </p:nvGrpSpPr>
        <p:grpSpPr bwMode="auto">
          <a:xfrm>
            <a:off x="10365728" y="2745671"/>
            <a:ext cx="839711" cy="686002"/>
            <a:chOff x="2949" y="196"/>
            <a:chExt cx="941" cy="598"/>
          </a:xfrm>
          <a:solidFill>
            <a:srgbClr val="7CC43A"/>
          </a:solidFill>
        </p:grpSpPr>
        <p:sp>
          <p:nvSpPr>
            <p:cNvPr id="116" name="Oval 58"/>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17" name="Oval 59"/>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18" name="Oval 60"/>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19" name="Oval 61"/>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120" name="Oval 62"/>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121" name="Oval 63"/>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22" name="Oval 64"/>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23" name="Oval 65"/>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24" name="Freeform 66"/>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25" name="Freeform 67"/>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26" name="Freeform 68"/>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7" name="Group 69"/>
          <p:cNvGrpSpPr/>
          <p:nvPr/>
        </p:nvGrpSpPr>
        <p:grpSpPr bwMode="auto">
          <a:xfrm rot="20527939">
            <a:off x="8237638" y="3459805"/>
            <a:ext cx="654480" cy="586456"/>
            <a:chOff x="2949" y="196"/>
            <a:chExt cx="941" cy="598"/>
          </a:xfrm>
          <a:solidFill>
            <a:srgbClr val="7CC43A"/>
          </a:solidFill>
        </p:grpSpPr>
        <p:sp>
          <p:nvSpPr>
            <p:cNvPr id="105" name="Oval 70"/>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06" name="Oval 71"/>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07" name="Oval 72"/>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08" name="Oval 73"/>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109" name="Oval 74"/>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110" name="Oval 75"/>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11" name="Oval 76"/>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12" name="Oval 77"/>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13" name="Freeform 78"/>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14" name="Freeform 79"/>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15" name="Freeform 80"/>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8" name="Group 81"/>
          <p:cNvGrpSpPr/>
          <p:nvPr/>
        </p:nvGrpSpPr>
        <p:grpSpPr bwMode="auto">
          <a:xfrm rot="20745072">
            <a:off x="8591634" y="4195580"/>
            <a:ext cx="745037" cy="686002"/>
            <a:chOff x="2949" y="196"/>
            <a:chExt cx="941" cy="598"/>
          </a:xfrm>
          <a:solidFill>
            <a:srgbClr val="7CC43A"/>
          </a:solidFill>
        </p:grpSpPr>
        <p:sp>
          <p:nvSpPr>
            <p:cNvPr id="94" name="Oval 82"/>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95" name="Oval 83"/>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96" name="Oval 84"/>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97" name="Oval 85"/>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98" name="Oval 86"/>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99" name="Oval 87"/>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00" name="Oval 88"/>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01" name="Oval 89"/>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02" name="Freeform 90"/>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03" name="Freeform 91"/>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04" name="Freeform 92"/>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sp>
        <p:nvSpPr>
          <p:cNvPr id="39" name="Line 93"/>
          <p:cNvSpPr>
            <a:spLocks noChangeShapeType="1"/>
          </p:cNvSpPr>
          <p:nvPr/>
        </p:nvSpPr>
        <p:spPr bwMode="auto">
          <a:xfrm flipH="1">
            <a:off x="10740305" y="4119838"/>
            <a:ext cx="932326" cy="688166"/>
          </a:xfrm>
          <a:prstGeom prst="line">
            <a:avLst/>
          </a:prstGeom>
          <a:noFill/>
          <a:ln w="9525">
            <a:solidFill>
              <a:schemeClr val="tx1"/>
            </a:solidFill>
            <a:round/>
          </a:ln>
          <a:effectLst/>
        </p:spPr>
        <p:txBody>
          <a:bodyPr/>
          <a:lstStyle/>
          <a:p>
            <a:endParaRPr lang="zh-CN" altLang="en-US"/>
          </a:p>
        </p:txBody>
      </p:sp>
      <p:grpSp>
        <p:nvGrpSpPr>
          <p:cNvPr id="40" name="Group 94"/>
          <p:cNvGrpSpPr/>
          <p:nvPr/>
        </p:nvGrpSpPr>
        <p:grpSpPr bwMode="auto">
          <a:xfrm rot="20933218">
            <a:off x="10365728" y="4513694"/>
            <a:ext cx="559807" cy="491238"/>
            <a:chOff x="2949" y="196"/>
            <a:chExt cx="941" cy="598"/>
          </a:xfrm>
          <a:solidFill>
            <a:srgbClr val="7CC43A"/>
          </a:solidFill>
        </p:grpSpPr>
        <p:sp>
          <p:nvSpPr>
            <p:cNvPr id="83" name="Oval 95"/>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84" name="Oval 96"/>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85" name="Oval 97"/>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86" name="Oval 98"/>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87" name="Oval 99"/>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88" name="Oval 100"/>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89" name="Oval 101"/>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90" name="Oval 102"/>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91" name="Freeform 103"/>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92" name="Freeform 104"/>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93" name="Freeform 105"/>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41" name="Group 106"/>
          <p:cNvGrpSpPr/>
          <p:nvPr/>
        </p:nvGrpSpPr>
        <p:grpSpPr bwMode="auto">
          <a:xfrm rot="282232">
            <a:off x="11392727" y="3825528"/>
            <a:ext cx="559807" cy="491238"/>
            <a:chOff x="2949" y="196"/>
            <a:chExt cx="941" cy="598"/>
          </a:xfrm>
          <a:solidFill>
            <a:srgbClr val="7CC43A"/>
          </a:solidFill>
        </p:grpSpPr>
        <p:sp>
          <p:nvSpPr>
            <p:cNvPr id="72" name="Oval 107"/>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73" name="Oval 108"/>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74" name="Oval 109"/>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75" name="Oval 110"/>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76" name="Oval 111"/>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77" name="Oval 112"/>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78" name="Oval 113"/>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79" name="Oval 114"/>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80" name="Freeform 115"/>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81" name="Freeform 116"/>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82" name="Freeform 117"/>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sp>
        <p:nvSpPr>
          <p:cNvPr id="42" name="Line 118"/>
          <p:cNvSpPr>
            <a:spLocks noChangeShapeType="1"/>
          </p:cNvSpPr>
          <p:nvPr/>
        </p:nvSpPr>
        <p:spPr bwMode="auto">
          <a:xfrm flipV="1">
            <a:off x="4601582" y="2830295"/>
            <a:ext cx="1212229" cy="885094"/>
          </a:xfrm>
          <a:prstGeom prst="line">
            <a:avLst/>
          </a:prstGeom>
          <a:noFill/>
          <a:ln w="9525">
            <a:solidFill>
              <a:schemeClr val="tx1"/>
            </a:solidFill>
            <a:round/>
          </a:ln>
          <a:effectLst/>
        </p:spPr>
        <p:txBody>
          <a:bodyPr wrap="none" anchor="ctr"/>
          <a:lstStyle/>
          <a:p>
            <a:endParaRPr lang="zh-CN" altLang="en-US"/>
          </a:p>
        </p:txBody>
      </p:sp>
      <p:sp>
        <p:nvSpPr>
          <p:cNvPr id="43" name="Line 119"/>
          <p:cNvSpPr>
            <a:spLocks noChangeShapeType="1"/>
          </p:cNvSpPr>
          <p:nvPr/>
        </p:nvSpPr>
        <p:spPr bwMode="auto">
          <a:xfrm flipV="1">
            <a:off x="5628581" y="2830295"/>
            <a:ext cx="279904" cy="1473714"/>
          </a:xfrm>
          <a:prstGeom prst="line">
            <a:avLst/>
          </a:prstGeom>
          <a:noFill/>
          <a:ln w="9525">
            <a:solidFill>
              <a:schemeClr val="tx1"/>
            </a:solidFill>
            <a:round/>
          </a:ln>
          <a:effectLst/>
        </p:spPr>
        <p:txBody>
          <a:bodyPr wrap="none" anchor="ctr"/>
          <a:lstStyle/>
          <a:p>
            <a:endParaRPr lang="zh-CN" altLang="en-US"/>
          </a:p>
        </p:txBody>
      </p:sp>
      <p:pic>
        <p:nvPicPr>
          <p:cNvPr id="44" name="Picture 120"/>
          <p:cNvPicPr>
            <a:picLocks noChangeArrowheads="1"/>
          </p:cNvPicPr>
          <p:nvPr/>
        </p:nvPicPr>
        <p:blipFill>
          <a:blip r:embed="rId1"/>
          <a:srcRect/>
          <a:stretch>
            <a:fillRect/>
          </a:stretch>
        </p:blipFill>
        <p:spPr bwMode="auto">
          <a:xfrm>
            <a:off x="4414294" y="3518460"/>
            <a:ext cx="401332" cy="424153"/>
          </a:xfrm>
          <a:prstGeom prst="rect">
            <a:avLst/>
          </a:prstGeom>
          <a:noFill/>
          <a:ln w="9525">
            <a:noFill/>
            <a:miter lim="800000"/>
            <a:headEnd/>
            <a:tailEnd/>
          </a:ln>
          <a:effectLst/>
        </p:spPr>
      </p:pic>
      <p:pic>
        <p:nvPicPr>
          <p:cNvPr id="45" name="Picture 121"/>
          <p:cNvPicPr>
            <a:picLocks noChangeArrowheads="1"/>
          </p:cNvPicPr>
          <p:nvPr/>
        </p:nvPicPr>
        <p:blipFill>
          <a:blip r:embed="rId2"/>
          <a:srcRect/>
          <a:stretch>
            <a:fillRect/>
          </a:stretch>
        </p:blipFill>
        <p:spPr bwMode="auto">
          <a:xfrm>
            <a:off x="9151441" y="3433837"/>
            <a:ext cx="543342" cy="359231"/>
          </a:xfrm>
          <a:prstGeom prst="rect">
            <a:avLst/>
          </a:prstGeom>
          <a:noFill/>
          <a:ln w="12699">
            <a:noFill/>
            <a:miter lim="800000"/>
            <a:headEnd/>
            <a:tailEnd/>
          </a:ln>
          <a:effectLst/>
        </p:spPr>
      </p:pic>
      <p:pic>
        <p:nvPicPr>
          <p:cNvPr id="46" name="Picture 122"/>
          <p:cNvPicPr>
            <a:picLocks noChangeArrowheads="1"/>
          </p:cNvPicPr>
          <p:nvPr/>
        </p:nvPicPr>
        <p:blipFill>
          <a:blip r:embed="rId2"/>
          <a:srcRect/>
          <a:stretch>
            <a:fillRect/>
          </a:stretch>
        </p:blipFill>
        <p:spPr bwMode="auto">
          <a:xfrm>
            <a:off x="9618633" y="4513694"/>
            <a:ext cx="543342" cy="359231"/>
          </a:xfrm>
          <a:prstGeom prst="rect">
            <a:avLst/>
          </a:prstGeom>
          <a:noFill/>
          <a:ln w="12699">
            <a:noFill/>
            <a:miter lim="800000"/>
            <a:headEnd/>
            <a:tailEnd/>
          </a:ln>
          <a:effectLst/>
        </p:spPr>
      </p:pic>
      <p:pic>
        <p:nvPicPr>
          <p:cNvPr id="47" name="Picture 123"/>
          <p:cNvPicPr>
            <a:picLocks noChangeArrowheads="1"/>
          </p:cNvPicPr>
          <p:nvPr/>
        </p:nvPicPr>
        <p:blipFill>
          <a:blip r:embed="rId2"/>
          <a:srcRect/>
          <a:stretch>
            <a:fillRect/>
          </a:stretch>
        </p:blipFill>
        <p:spPr bwMode="auto">
          <a:xfrm>
            <a:off x="10365728" y="3728146"/>
            <a:ext cx="543342" cy="359231"/>
          </a:xfrm>
          <a:prstGeom prst="rect">
            <a:avLst/>
          </a:prstGeom>
          <a:noFill/>
          <a:ln w="12699">
            <a:noFill/>
            <a:miter lim="800000"/>
            <a:headEnd/>
            <a:tailEnd/>
          </a:ln>
          <a:effectLst/>
        </p:spPr>
      </p:pic>
      <p:pic>
        <p:nvPicPr>
          <p:cNvPr id="48" name="Picture 124"/>
          <p:cNvPicPr>
            <a:picLocks noChangeArrowheads="1"/>
          </p:cNvPicPr>
          <p:nvPr/>
        </p:nvPicPr>
        <p:blipFill>
          <a:blip r:embed="rId2"/>
          <a:srcRect/>
          <a:stretch>
            <a:fillRect/>
          </a:stretch>
        </p:blipFill>
        <p:spPr bwMode="auto">
          <a:xfrm>
            <a:off x="11020209" y="3433837"/>
            <a:ext cx="543342" cy="359231"/>
          </a:xfrm>
          <a:prstGeom prst="rect">
            <a:avLst/>
          </a:prstGeom>
          <a:noFill/>
          <a:ln w="12699">
            <a:noFill/>
            <a:miter lim="800000"/>
            <a:headEnd/>
            <a:tailEnd/>
          </a:ln>
          <a:effectLst/>
        </p:spPr>
      </p:pic>
      <p:pic>
        <p:nvPicPr>
          <p:cNvPr id="49" name="Picture 125"/>
          <p:cNvPicPr>
            <a:picLocks noChangeArrowheads="1"/>
          </p:cNvPicPr>
          <p:nvPr/>
        </p:nvPicPr>
        <p:blipFill>
          <a:blip r:embed="rId2"/>
          <a:srcRect/>
          <a:stretch>
            <a:fillRect/>
          </a:stretch>
        </p:blipFill>
        <p:spPr bwMode="auto">
          <a:xfrm>
            <a:off x="9618633" y="2648289"/>
            <a:ext cx="543342" cy="359231"/>
          </a:xfrm>
          <a:prstGeom prst="rect">
            <a:avLst/>
          </a:prstGeom>
          <a:noFill/>
          <a:ln w="12699">
            <a:noFill/>
            <a:miter lim="800000"/>
            <a:headEnd/>
            <a:tailEnd/>
          </a:ln>
          <a:effectLst/>
        </p:spPr>
      </p:pic>
      <p:pic>
        <p:nvPicPr>
          <p:cNvPr id="50" name="Picture 126"/>
          <p:cNvPicPr>
            <a:picLocks noChangeArrowheads="1"/>
          </p:cNvPicPr>
          <p:nvPr/>
        </p:nvPicPr>
        <p:blipFill>
          <a:blip r:embed="rId2"/>
          <a:srcRect/>
          <a:stretch>
            <a:fillRect/>
          </a:stretch>
        </p:blipFill>
        <p:spPr bwMode="auto">
          <a:xfrm>
            <a:off x="10925535" y="4316766"/>
            <a:ext cx="543342" cy="359231"/>
          </a:xfrm>
          <a:prstGeom prst="rect">
            <a:avLst/>
          </a:prstGeom>
          <a:noFill/>
          <a:ln w="12699">
            <a:noFill/>
            <a:miter lim="800000"/>
            <a:headEnd/>
            <a:tailEnd/>
          </a:ln>
          <a:effectLst/>
        </p:spPr>
      </p:pic>
      <p:grpSp>
        <p:nvGrpSpPr>
          <p:cNvPr id="51" name="Group 127"/>
          <p:cNvGrpSpPr/>
          <p:nvPr/>
        </p:nvGrpSpPr>
        <p:grpSpPr bwMode="auto">
          <a:xfrm rot="20933218">
            <a:off x="9618633" y="3825528"/>
            <a:ext cx="559807" cy="491238"/>
            <a:chOff x="2949" y="196"/>
            <a:chExt cx="941" cy="598"/>
          </a:xfrm>
          <a:solidFill>
            <a:srgbClr val="7CC43A"/>
          </a:solidFill>
        </p:grpSpPr>
        <p:sp>
          <p:nvSpPr>
            <p:cNvPr id="61" name="Oval 128"/>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62" name="Oval 129"/>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63" name="Oval 130"/>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64" name="Oval 131"/>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65" name="Oval 132"/>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66" name="Oval 133"/>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67" name="Oval 134"/>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68" name="Oval 135"/>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69" name="Freeform 136"/>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70" name="Freeform 137"/>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71" name="Freeform 138"/>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pic>
        <p:nvPicPr>
          <p:cNvPr id="52" name="Picture 139"/>
          <p:cNvPicPr>
            <a:picLocks noChangeArrowheads="1"/>
          </p:cNvPicPr>
          <p:nvPr/>
        </p:nvPicPr>
        <p:blipFill>
          <a:blip r:embed="rId1"/>
          <a:srcRect/>
          <a:stretch>
            <a:fillRect/>
          </a:stretch>
        </p:blipFill>
        <p:spPr bwMode="auto">
          <a:xfrm>
            <a:off x="5348678" y="4204462"/>
            <a:ext cx="401332" cy="424153"/>
          </a:xfrm>
          <a:prstGeom prst="rect">
            <a:avLst/>
          </a:prstGeom>
          <a:noFill/>
          <a:ln w="9525">
            <a:noFill/>
            <a:miter lim="800000"/>
            <a:headEnd/>
            <a:tailEnd/>
          </a:ln>
          <a:effectLst/>
        </p:spPr>
      </p:pic>
      <p:pic>
        <p:nvPicPr>
          <p:cNvPr id="53" name="Picture 140"/>
          <p:cNvPicPr>
            <a:picLocks noChangeArrowheads="1"/>
          </p:cNvPicPr>
          <p:nvPr/>
        </p:nvPicPr>
        <p:blipFill>
          <a:blip r:embed="rId1"/>
          <a:srcRect/>
          <a:stretch>
            <a:fillRect/>
          </a:stretch>
        </p:blipFill>
        <p:spPr bwMode="auto">
          <a:xfrm>
            <a:off x="6935484" y="4009698"/>
            <a:ext cx="401332" cy="424153"/>
          </a:xfrm>
          <a:prstGeom prst="rect">
            <a:avLst/>
          </a:prstGeom>
          <a:noFill/>
          <a:ln w="9525">
            <a:noFill/>
            <a:miter lim="800000"/>
            <a:headEnd/>
            <a:tailEnd/>
          </a:ln>
          <a:effectLst/>
        </p:spPr>
      </p:pic>
      <p:pic>
        <p:nvPicPr>
          <p:cNvPr id="54" name="Picture 141"/>
          <p:cNvPicPr>
            <a:picLocks noChangeAspect="1" noChangeArrowheads="1"/>
          </p:cNvPicPr>
          <p:nvPr/>
        </p:nvPicPr>
        <p:blipFill>
          <a:blip r:embed="rId3"/>
          <a:srcRect/>
          <a:stretch>
            <a:fillRect/>
          </a:stretch>
        </p:blipFill>
        <p:spPr bwMode="auto">
          <a:xfrm rot="20640517">
            <a:off x="5647104" y="2693960"/>
            <a:ext cx="563923" cy="348411"/>
          </a:xfrm>
          <a:prstGeom prst="rect">
            <a:avLst/>
          </a:prstGeom>
          <a:noFill/>
          <a:ln w="12700">
            <a:noFill/>
            <a:miter lim="800000"/>
            <a:headEnd/>
            <a:tailEnd/>
          </a:ln>
          <a:effectLst/>
        </p:spPr>
      </p:pic>
      <p:sp>
        <p:nvSpPr>
          <p:cNvPr id="55" name="Oval 142"/>
          <p:cNvSpPr>
            <a:spLocks noChangeArrowheads="1"/>
          </p:cNvSpPr>
          <p:nvPr/>
        </p:nvSpPr>
        <p:spPr bwMode="auto">
          <a:xfrm>
            <a:off x="6853159" y="3916645"/>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56" name="Text Box 143"/>
          <p:cNvSpPr txBox="1">
            <a:spLocks noChangeArrowheads="1"/>
          </p:cNvSpPr>
          <p:nvPr/>
        </p:nvSpPr>
        <p:spPr bwMode="auto">
          <a:xfrm>
            <a:off x="6312275" y="2514838"/>
            <a:ext cx="800219" cy="461665"/>
          </a:xfrm>
          <a:prstGeom prst="rect">
            <a:avLst/>
          </a:prstGeom>
          <a:noFill/>
          <a:ln w="9525">
            <a:noFill/>
            <a:miter lim="800000"/>
          </a:ln>
          <a:effectLst/>
        </p:spPr>
        <p:txBody>
          <a:bodyPr wrap="none">
            <a:spAutoFit/>
          </a:bodyPr>
          <a:lstStyle/>
          <a:p>
            <a:r>
              <a:rPr kumimoji="1" lang="zh-CN" altLang="en-US" b="1" dirty="0">
                <a:solidFill>
                  <a:schemeClr val="tx1">
                    <a:lumMod val="65000"/>
                    <a:lumOff val="35000"/>
                  </a:schemeClr>
                </a:solidFill>
                <a:latin typeface="+mj-ea"/>
                <a:ea typeface="+mj-ea"/>
              </a:rPr>
              <a:t>结点</a:t>
            </a:r>
            <a:endParaRPr kumimoji="1" lang="zh-CN" altLang="en-US" b="1" dirty="0">
              <a:solidFill>
                <a:schemeClr val="tx1">
                  <a:lumMod val="65000"/>
                  <a:lumOff val="35000"/>
                </a:schemeClr>
              </a:solidFill>
              <a:latin typeface="+mj-ea"/>
              <a:ea typeface="+mj-ea"/>
            </a:endParaRPr>
          </a:p>
        </p:txBody>
      </p:sp>
      <p:sp>
        <p:nvSpPr>
          <p:cNvPr id="57" name="Text Box 144"/>
          <p:cNvSpPr txBox="1">
            <a:spLocks noChangeArrowheads="1"/>
          </p:cNvSpPr>
          <p:nvPr/>
        </p:nvSpPr>
        <p:spPr bwMode="auto">
          <a:xfrm>
            <a:off x="6032372" y="4182650"/>
            <a:ext cx="800219" cy="461665"/>
          </a:xfrm>
          <a:prstGeom prst="rect">
            <a:avLst/>
          </a:prstGeom>
          <a:noFill/>
          <a:ln w="9525">
            <a:noFill/>
            <a:miter lim="800000"/>
          </a:ln>
          <a:effectLst/>
        </p:spPr>
        <p:txBody>
          <a:bodyPr wrap="none">
            <a:spAutoFit/>
          </a:bodyPr>
          <a:lstStyle/>
          <a:p>
            <a:r>
              <a:rPr kumimoji="1" lang="zh-CN" altLang="en-US" b="1" dirty="0">
                <a:solidFill>
                  <a:schemeClr val="tx1">
                    <a:lumMod val="65000"/>
                    <a:lumOff val="35000"/>
                  </a:schemeClr>
                </a:solidFill>
                <a:latin typeface="+mj-ea"/>
                <a:ea typeface="+mj-ea"/>
              </a:rPr>
              <a:t>链路</a:t>
            </a:r>
            <a:endParaRPr kumimoji="1" lang="zh-CN" altLang="en-US" b="1" dirty="0">
              <a:solidFill>
                <a:schemeClr val="tx1">
                  <a:lumMod val="65000"/>
                  <a:lumOff val="35000"/>
                </a:schemeClr>
              </a:solidFill>
              <a:latin typeface="+mj-ea"/>
              <a:ea typeface="+mj-ea"/>
            </a:endParaRPr>
          </a:p>
        </p:txBody>
      </p:sp>
      <p:sp>
        <p:nvSpPr>
          <p:cNvPr id="58" name="Oval 145"/>
          <p:cNvSpPr>
            <a:spLocks noChangeArrowheads="1"/>
          </p:cNvSpPr>
          <p:nvPr/>
        </p:nvSpPr>
        <p:spPr bwMode="auto">
          <a:xfrm>
            <a:off x="5651221" y="2548969"/>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59" name="Oval 146"/>
          <p:cNvSpPr>
            <a:spLocks noChangeArrowheads="1"/>
          </p:cNvSpPr>
          <p:nvPr/>
        </p:nvSpPr>
        <p:spPr bwMode="auto">
          <a:xfrm>
            <a:off x="4350492" y="3466523"/>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60" name="Oval 147"/>
          <p:cNvSpPr>
            <a:spLocks noChangeArrowheads="1"/>
          </p:cNvSpPr>
          <p:nvPr/>
        </p:nvSpPr>
        <p:spPr bwMode="auto">
          <a:xfrm>
            <a:off x="5272527" y="4141705"/>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158" name="矩形 157"/>
          <p:cNvSpPr/>
          <p:nvPr/>
        </p:nvSpPr>
        <p:spPr>
          <a:xfrm>
            <a:off x="0" y="6154950"/>
            <a:ext cx="12192000" cy="703049"/>
          </a:xfrm>
          <a:prstGeom prst="rect">
            <a:avLst/>
          </a:prstGeom>
          <a:solidFill>
            <a:srgbClr val="FFFFFF">
              <a:lumMod val="850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9" name="矩形 158"/>
          <p:cNvSpPr/>
          <p:nvPr/>
        </p:nvSpPr>
        <p:spPr>
          <a:xfrm>
            <a:off x="-65426" y="1209139"/>
            <a:ext cx="12223664" cy="87055"/>
          </a:xfrm>
          <a:prstGeom prst="rect">
            <a:avLst/>
          </a:prstGeom>
          <a:solidFill>
            <a:srgbClr val="F692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1000"/>
                                        <p:tgtEl>
                                          <p:spTgt spid="18">
                                            <p:txEl>
                                              <p:pRg st="0" end="0"/>
                                            </p:txEl>
                                          </p:spTgt>
                                        </p:tgtEl>
                                      </p:cBhvr>
                                    </p:animEffect>
                                    <p:anim calcmode="lin" valueType="num">
                                      <p:cBhvr>
                                        <p:cTn id="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xEl>
                                              <p:pRg st="1" end="1"/>
                                            </p:txEl>
                                          </p:spTgt>
                                        </p:tgtEl>
                                        <p:attrNameLst>
                                          <p:attrName>style.visibility</p:attrName>
                                        </p:attrNameLst>
                                      </p:cBhvr>
                                      <p:to>
                                        <p:strVal val="visible"/>
                                      </p:to>
                                    </p:set>
                                    <p:animEffect transition="in" filter="fade">
                                      <p:cBhvr>
                                        <p:cTn id="14" dur="1000"/>
                                        <p:tgtEl>
                                          <p:spTgt spid="18">
                                            <p:txEl>
                                              <p:pRg st="1" end="1"/>
                                            </p:txEl>
                                          </p:spTgt>
                                        </p:tgtEl>
                                      </p:cBhvr>
                                    </p:animEffect>
                                    <p:anim calcmode="lin" valueType="num">
                                      <p:cBhvr>
                                        <p:cTn id="15"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xEl>
                                              <p:pRg st="2" end="2"/>
                                            </p:txEl>
                                          </p:spTgt>
                                        </p:tgtEl>
                                        <p:attrNameLst>
                                          <p:attrName>style.visibility</p:attrName>
                                        </p:attrNameLst>
                                      </p:cBhvr>
                                      <p:to>
                                        <p:strVal val="visible"/>
                                      </p:to>
                                    </p:set>
                                    <p:animEffect transition="in" filter="fade">
                                      <p:cBhvr>
                                        <p:cTn id="21" dur="1000"/>
                                        <p:tgtEl>
                                          <p:spTgt spid="18">
                                            <p:txEl>
                                              <p:pRg st="2" end="2"/>
                                            </p:txEl>
                                          </p:spTgt>
                                        </p:tgtEl>
                                      </p:cBhvr>
                                    </p:animEffect>
                                    <p:anim calcmode="lin" valueType="num">
                                      <p:cBhvr>
                                        <p:cTn id="22"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35" presetClass="emph" presetSubtype="0" repeatCount="2000" fill="hold" nodeType="afterEffect">
                                  <p:stCondLst>
                                    <p:cond delay="1000"/>
                                  </p:stCondLst>
                                  <p:childTnLst>
                                    <p:anim calcmode="discrete" valueType="str">
                                      <p:cBhvr>
                                        <p:cTn id="26" dur="1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xEl>
                                              <p:pRg st="3" end="3"/>
                                            </p:txEl>
                                          </p:spTgt>
                                        </p:tgtEl>
                                        <p:attrNameLst>
                                          <p:attrName>style.visibility</p:attrName>
                                        </p:attrNameLst>
                                      </p:cBhvr>
                                      <p:to>
                                        <p:strVal val="visible"/>
                                      </p:to>
                                    </p:set>
                                    <p:animEffect transition="in" filter="fade">
                                      <p:cBhvr>
                                        <p:cTn id="31" dur="1000"/>
                                        <p:tgtEl>
                                          <p:spTgt spid="18">
                                            <p:txEl>
                                              <p:pRg st="3" end="3"/>
                                            </p:txEl>
                                          </p:spTgt>
                                        </p:tgtEl>
                                      </p:cBhvr>
                                    </p:animEffect>
                                    <p:anim calcmode="lin" valueType="num">
                                      <p:cBhvr>
                                        <p:cTn id="32"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35" presetClass="emph" presetSubtype="0" repeatCount="2000" fill="hold" nodeType="afterEffect">
                                  <p:stCondLst>
                                    <p:cond delay="1000"/>
                                  </p:stCondLst>
                                  <p:childTnLst>
                                    <p:anim calcmode="discrete" valueType="str">
                                      <p:cBhvr>
                                        <p:cTn id="36"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网络与互连网络</a:t>
            </a:r>
            <a:endParaRPr lang="zh-CN" altLang="en-US" dirty="0"/>
          </a:p>
        </p:txBody>
      </p:sp>
      <p:sp>
        <p:nvSpPr>
          <p:cNvPr id="18" name="文本占位符 6"/>
          <p:cNvSpPr txBox="1"/>
          <p:nvPr/>
        </p:nvSpPr>
        <p:spPr>
          <a:xfrm>
            <a:off x="356097" y="1524794"/>
            <a:ext cx="3228478" cy="4630157"/>
          </a:xfrm>
          <a:prstGeom prst="rect">
            <a:avLst/>
          </a:prstGeom>
        </p:spPr>
        <p:txBody>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为了避免意义上的不明确，我们把直接连接计算机的网络称为</a:t>
            </a:r>
            <a:r>
              <a:rPr lang="zh-CN" altLang="en-US" dirty="0">
                <a:solidFill>
                  <a:srgbClr val="C00000"/>
                </a:solidFill>
              </a:rPr>
              <a:t>物理网络</a:t>
            </a:r>
            <a:r>
              <a:rPr lang="zh-CN" altLang="en-US" dirty="0"/>
              <a:t>，而互连网络是由物理网络互连构成的</a:t>
            </a:r>
            <a:r>
              <a:rPr lang="zh-CN" altLang="en-US" dirty="0">
                <a:solidFill>
                  <a:srgbClr val="C00000"/>
                </a:solidFill>
              </a:rPr>
              <a:t>逻辑网络</a:t>
            </a:r>
            <a:r>
              <a:rPr lang="zh-CN" altLang="en-US" dirty="0"/>
              <a:t>。</a:t>
            </a:r>
            <a:endParaRPr lang="en-US" altLang="zh-CN" dirty="0"/>
          </a:p>
          <a:p>
            <a:r>
              <a:rPr lang="zh-CN" altLang="en-US" dirty="0"/>
              <a:t>网络互连并不仅仅是把计算机简单地在物理上连接起来，还必须在计算机上安装许多使计算机能够交换信息的软件。</a:t>
            </a:r>
            <a:endParaRPr lang="zh-CN" altLang="en-US" dirty="0"/>
          </a:p>
        </p:txBody>
      </p:sp>
      <p:cxnSp>
        <p:nvCxnSpPr>
          <p:cNvPr id="27" name="直接连接符 26"/>
          <p:cNvCxnSpPr/>
          <p:nvPr/>
        </p:nvCxnSpPr>
        <p:spPr>
          <a:xfrm>
            <a:off x="3736975" y="1600994"/>
            <a:ext cx="17707" cy="4332956"/>
          </a:xfrm>
          <a:prstGeom prst="line">
            <a:avLst/>
          </a:prstGeom>
          <a:noFill/>
          <a:ln w="28575" cap="flat" cmpd="sng" algn="ctr">
            <a:solidFill>
              <a:srgbClr val="A6B727"/>
            </a:solidFill>
            <a:prstDash val="sysDash"/>
            <a:miter lim="800000"/>
          </a:ln>
          <a:effectLst/>
        </p:spPr>
      </p:cxnSp>
      <p:grpSp>
        <p:nvGrpSpPr>
          <p:cNvPr id="9" name="Group 4"/>
          <p:cNvGrpSpPr/>
          <p:nvPr/>
        </p:nvGrpSpPr>
        <p:grpSpPr bwMode="auto">
          <a:xfrm>
            <a:off x="8031826" y="2451361"/>
            <a:ext cx="4107997" cy="2945263"/>
            <a:chOff x="109" y="1226"/>
            <a:chExt cx="2516" cy="1675"/>
          </a:xfrm>
          <a:solidFill>
            <a:schemeClr val="accent3">
              <a:lumMod val="20000"/>
              <a:lumOff val="80000"/>
            </a:schemeClr>
          </a:solidFill>
        </p:grpSpPr>
        <p:grpSp>
          <p:nvGrpSpPr>
            <p:cNvPr id="147" name="Group 5"/>
            <p:cNvGrpSpPr/>
            <p:nvPr/>
          </p:nvGrpSpPr>
          <p:grpSpPr bwMode="auto">
            <a:xfrm>
              <a:off x="109" y="1226"/>
              <a:ext cx="2516" cy="1675"/>
              <a:chOff x="109" y="1226"/>
              <a:chExt cx="2516" cy="1675"/>
            </a:xfrm>
            <a:grpFill/>
          </p:grpSpPr>
          <p:grpSp>
            <p:nvGrpSpPr>
              <p:cNvPr id="149" name="Group 6"/>
              <p:cNvGrpSpPr/>
              <p:nvPr/>
            </p:nvGrpSpPr>
            <p:grpSpPr bwMode="auto">
              <a:xfrm>
                <a:off x="109" y="1226"/>
                <a:ext cx="2516" cy="1675"/>
                <a:chOff x="109" y="1226"/>
                <a:chExt cx="2516" cy="1675"/>
              </a:xfrm>
              <a:grpFill/>
            </p:grpSpPr>
            <p:sp>
              <p:nvSpPr>
                <p:cNvPr id="151" name="Oval 7"/>
                <p:cNvSpPr>
                  <a:spLocks noChangeArrowheads="1"/>
                </p:cNvSpPr>
                <p:nvPr/>
              </p:nvSpPr>
              <p:spPr bwMode="auto">
                <a:xfrm>
                  <a:off x="1749" y="1896"/>
                  <a:ext cx="876" cy="829"/>
                </a:xfrm>
                <a:prstGeom prst="ellipse">
                  <a:avLst/>
                </a:prstGeom>
                <a:grpFill/>
                <a:ln w="9525">
                  <a:solidFill>
                    <a:srgbClr val="000000"/>
                  </a:solidFill>
                  <a:prstDash val="dash"/>
                  <a:round/>
                </a:ln>
              </p:spPr>
              <p:txBody>
                <a:bodyPr/>
                <a:lstStyle/>
                <a:p>
                  <a:endParaRPr lang="zh-CN" altLang="en-US"/>
                </a:p>
              </p:txBody>
            </p:sp>
            <p:sp>
              <p:nvSpPr>
                <p:cNvPr id="152" name="Oval 8"/>
                <p:cNvSpPr>
                  <a:spLocks noChangeArrowheads="1"/>
                </p:cNvSpPr>
                <p:nvPr/>
              </p:nvSpPr>
              <p:spPr bwMode="auto">
                <a:xfrm>
                  <a:off x="109" y="1632"/>
                  <a:ext cx="859" cy="831"/>
                </a:xfrm>
                <a:prstGeom prst="ellipse">
                  <a:avLst/>
                </a:prstGeom>
                <a:grpFill/>
                <a:ln w="9525">
                  <a:solidFill>
                    <a:srgbClr val="000000"/>
                  </a:solidFill>
                  <a:prstDash val="dash"/>
                  <a:round/>
                </a:ln>
              </p:spPr>
              <p:txBody>
                <a:bodyPr/>
                <a:lstStyle/>
                <a:p>
                  <a:endParaRPr lang="zh-CN" altLang="en-US"/>
                </a:p>
              </p:txBody>
            </p:sp>
            <p:sp>
              <p:nvSpPr>
                <p:cNvPr id="153" name="Oval 9"/>
                <p:cNvSpPr>
                  <a:spLocks noChangeArrowheads="1"/>
                </p:cNvSpPr>
                <p:nvPr/>
              </p:nvSpPr>
              <p:spPr bwMode="auto">
                <a:xfrm>
                  <a:off x="1612" y="1341"/>
                  <a:ext cx="874" cy="802"/>
                </a:xfrm>
                <a:prstGeom prst="ellipse">
                  <a:avLst/>
                </a:prstGeom>
                <a:grpFill/>
                <a:ln w="9525">
                  <a:solidFill>
                    <a:srgbClr val="000000"/>
                  </a:solidFill>
                  <a:prstDash val="dash"/>
                  <a:round/>
                </a:ln>
              </p:spPr>
              <p:txBody>
                <a:bodyPr/>
                <a:lstStyle/>
                <a:p>
                  <a:endParaRPr lang="zh-CN" altLang="en-US"/>
                </a:p>
              </p:txBody>
            </p:sp>
            <p:sp>
              <p:nvSpPr>
                <p:cNvPr id="154" name="Oval 10"/>
                <p:cNvSpPr>
                  <a:spLocks noChangeArrowheads="1"/>
                </p:cNvSpPr>
                <p:nvPr/>
              </p:nvSpPr>
              <p:spPr bwMode="auto">
                <a:xfrm>
                  <a:off x="1152" y="2055"/>
                  <a:ext cx="875" cy="846"/>
                </a:xfrm>
                <a:prstGeom prst="ellipse">
                  <a:avLst/>
                </a:prstGeom>
                <a:grpFill/>
                <a:ln w="9525">
                  <a:solidFill>
                    <a:srgbClr val="000000"/>
                  </a:solidFill>
                  <a:prstDash val="dash"/>
                  <a:round/>
                </a:ln>
              </p:spPr>
              <p:txBody>
                <a:bodyPr/>
                <a:lstStyle/>
                <a:p>
                  <a:endParaRPr lang="zh-CN" altLang="en-US"/>
                </a:p>
              </p:txBody>
            </p:sp>
            <p:sp>
              <p:nvSpPr>
                <p:cNvPr id="155" name="Oval 11"/>
                <p:cNvSpPr>
                  <a:spLocks noChangeArrowheads="1"/>
                </p:cNvSpPr>
                <p:nvPr/>
              </p:nvSpPr>
              <p:spPr bwMode="auto">
                <a:xfrm>
                  <a:off x="400" y="1982"/>
                  <a:ext cx="874" cy="802"/>
                </a:xfrm>
                <a:prstGeom prst="ellipse">
                  <a:avLst/>
                </a:prstGeom>
                <a:grpFill/>
                <a:ln w="9525">
                  <a:solidFill>
                    <a:srgbClr val="000000"/>
                  </a:solidFill>
                  <a:prstDash val="dash"/>
                  <a:round/>
                </a:ln>
              </p:spPr>
              <p:txBody>
                <a:bodyPr/>
                <a:lstStyle/>
                <a:p>
                  <a:endParaRPr lang="zh-CN" altLang="en-US"/>
                </a:p>
              </p:txBody>
            </p:sp>
            <p:sp>
              <p:nvSpPr>
                <p:cNvPr id="156" name="Oval 12"/>
                <p:cNvSpPr>
                  <a:spLocks noChangeArrowheads="1"/>
                </p:cNvSpPr>
                <p:nvPr/>
              </p:nvSpPr>
              <p:spPr bwMode="auto">
                <a:xfrm>
                  <a:off x="1075" y="1226"/>
                  <a:ext cx="859" cy="829"/>
                </a:xfrm>
                <a:prstGeom prst="ellipse">
                  <a:avLst/>
                </a:prstGeom>
                <a:grpFill/>
                <a:ln w="9525">
                  <a:solidFill>
                    <a:srgbClr val="000000"/>
                  </a:solidFill>
                  <a:prstDash val="dash"/>
                  <a:round/>
                </a:ln>
              </p:spPr>
              <p:txBody>
                <a:bodyPr/>
                <a:lstStyle/>
                <a:p>
                  <a:endParaRPr lang="zh-CN" altLang="en-US"/>
                </a:p>
              </p:txBody>
            </p:sp>
            <p:sp>
              <p:nvSpPr>
                <p:cNvPr id="157" name="Oval 13"/>
                <p:cNvSpPr>
                  <a:spLocks noChangeArrowheads="1"/>
                </p:cNvSpPr>
                <p:nvPr/>
              </p:nvSpPr>
              <p:spPr bwMode="auto">
                <a:xfrm>
                  <a:off x="523" y="1226"/>
                  <a:ext cx="859" cy="799"/>
                </a:xfrm>
                <a:prstGeom prst="ellipse">
                  <a:avLst/>
                </a:prstGeom>
                <a:grpFill/>
                <a:ln w="9525">
                  <a:solidFill>
                    <a:srgbClr val="000000"/>
                  </a:solidFill>
                  <a:prstDash val="dash"/>
                  <a:round/>
                </a:ln>
              </p:spPr>
              <p:txBody>
                <a:bodyPr/>
                <a:lstStyle/>
                <a:p>
                  <a:endParaRPr lang="zh-CN" altLang="en-US"/>
                </a:p>
              </p:txBody>
            </p:sp>
          </p:grpSp>
          <p:sp>
            <p:nvSpPr>
              <p:cNvPr id="150" name="Oval 14"/>
              <p:cNvSpPr>
                <a:spLocks noChangeArrowheads="1"/>
              </p:cNvSpPr>
              <p:nvPr/>
            </p:nvSpPr>
            <p:spPr bwMode="auto">
              <a:xfrm>
                <a:off x="339" y="1414"/>
                <a:ext cx="2085" cy="1152"/>
              </a:xfrm>
              <a:prstGeom prst="ellipse">
                <a:avLst/>
              </a:prstGeom>
              <a:grpFill/>
              <a:ln w="9525">
                <a:noFill/>
                <a:prstDash val="dash"/>
                <a:round/>
              </a:ln>
            </p:spPr>
            <p:txBody>
              <a:bodyPr/>
              <a:lstStyle/>
              <a:p>
                <a:endParaRPr lang="zh-CN" altLang="en-US"/>
              </a:p>
            </p:txBody>
          </p:sp>
        </p:grpSp>
        <p:sp>
          <p:nvSpPr>
            <p:cNvPr id="148" name="Freeform 15"/>
            <p:cNvSpPr/>
            <p:nvPr/>
          </p:nvSpPr>
          <p:spPr bwMode="auto">
            <a:xfrm>
              <a:off x="348" y="2192"/>
              <a:ext cx="126" cy="224"/>
            </a:xfrm>
            <a:custGeom>
              <a:avLst/>
              <a:gdLst/>
              <a:ahLst/>
              <a:cxnLst>
                <a:cxn ang="0">
                  <a:pos x="68" y="0"/>
                </a:cxn>
                <a:cxn ang="0">
                  <a:pos x="92" y="24"/>
                </a:cxn>
                <a:cxn ang="0">
                  <a:pos x="116" y="40"/>
                </a:cxn>
                <a:cxn ang="0">
                  <a:pos x="76" y="216"/>
                </a:cxn>
                <a:cxn ang="0">
                  <a:pos x="52" y="224"/>
                </a:cxn>
                <a:cxn ang="0">
                  <a:pos x="36" y="128"/>
                </a:cxn>
                <a:cxn ang="0">
                  <a:pos x="68" y="0"/>
                </a:cxn>
              </a:cxnLst>
              <a:rect l="0" t="0" r="r" b="b"/>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grpFill/>
            <a:ln w="9525">
              <a:noFill/>
              <a:round/>
            </a:ln>
            <a:effectLst/>
          </p:spPr>
          <p:txBody>
            <a:bodyPr wrap="none" anchor="ctr"/>
            <a:lstStyle/>
            <a:p>
              <a:endParaRPr lang="zh-CN" altLang="en-US"/>
            </a:p>
          </p:txBody>
        </p:sp>
      </p:grpSp>
      <p:sp>
        <p:nvSpPr>
          <p:cNvPr id="10" name="Line 16"/>
          <p:cNvSpPr>
            <a:spLocks noChangeShapeType="1"/>
          </p:cNvSpPr>
          <p:nvPr/>
        </p:nvSpPr>
        <p:spPr bwMode="auto">
          <a:xfrm flipH="1">
            <a:off x="9898536" y="4022456"/>
            <a:ext cx="0" cy="588620"/>
          </a:xfrm>
          <a:prstGeom prst="line">
            <a:avLst/>
          </a:prstGeom>
          <a:noFill/>
          <a:ln w="9525">
            <a:solidFill>
              <a:schemeClr val="tx1"/>
            </a:solidFill>
            <a:round/>
          </a:ln>
          <a:effectLst/>
        </p:spPr>
        <p:txBody>
          <a:bodyPr/>
          <a:lstStyle/>
          <a:p>
            <a:endParaRPr lang="zh-CN" altLang="en-US"/>
          </a:p>
        </p:txBody>
      </p:sp>
      <p:sp>
        <p:nvSpPr>
          <p:cNvPr id="11" name="Line 17"/>
          <p:cNvSpPr>
            <a:spLocks noChangeShapeType="1"/>
          </p:cNvSpPr>
          <p:nvPr/>
        </p:nvSpPr>
        <p:spPr bwMode="auto">
          <a:xfrm flipH="1" flipV="1">
            <a:off x="9526018" y="3630765"/>
            <a:ext cx="279904" cy="294310"/>
          </a:xfrm>
          <a:prstGeom prst="line">
            <a:avLst/>
          </a:prstGeom>
          <a:noFill/>
          <a:ln w="9525">
            <a:solidFill>
              <a:schemeClr val="tx1"/>
            </a:solidFill>
            <a:round/>
          </a:ln>
          <a:effectLst/>
        </p:spPr>
        <p:txBody>
          <a:bodyPr/>
          <a:lstStyle/>
          <a:p>
            <a:endParaRPr lang="zh-CN" altLang="en-US"/>
          </a:p>
        </p:txBody>
      </p:sp>
      <p:sp>
        <p:nvSpPr>
          <p:cNvPr id="12" name="Text Box 18"/>
          <p:cNvSpPr txBox="1">
            <a:spLocks noChangeArrowheads="1"/>
          </p:cNvSpPr>
          <p:nvPr/>
        </p:nvSpPr>
        <p:spPr bwMode="auto">
          <a:xfrm>
            <a:off x="5503075" y="5396624"/>
            <a:ext cx="530915" cy="400110"/>
          </a:xfrm>
          <a:prstGeom prst="rect">
            <a:avLst/>
          </a:prstGeom>
          <a:noFill/>
          <a:ln w="9525">
            <a:noFill/>
            <a:miter lim="800000"/>
          </a:ln>
          <a:effectLst/>
        </p:spPr>
        <p:txBody>
          <a:bodyPr wrap="none">
            <a:spAutoFit/>
          </a:bodyPr>
          <a:lstStyle/>
          <a:p>
            <a:r>
              <a:rPr kumimoji="1" lang="en-US" altLang="zh-CN" sz="2000" b="1" dirty="0">
                <a:solidFill>
                  <a:schemeClr val="tx1">
                    <a:lumMod val="65000"/>
                    <a:lumOff val="35000"/>
                  </a:schemeClr>
                </a:solidFill>
                <a:latin typeface="+mj-ea"/>
                <a:ea typeface="+mj-ea"/>
              </a:rPr>
              <a:t>(a)</a:t>
            </a:r>
            <a:endParaRPr kumimoji="1" lang="en-US" altLang="zh-CN" sz="2000" b="1" dirty="0">
              <a:solidFill>
                <a:schemeClr val="tx1">
                  <a:lumMod val="65000"/>
                  <a:lumOff val="35000"/>
                </a:schemeClr>
              </a:solidFill>
              <a:latin typeface="+mj-ea"/>
              <a:ea typeface="+mj-ea"/>
            </a:endParaRPr>
          </a:p>
        </p:txBody>
      </p:sp>
      <p:sp>
        <p:nvSpPr>
          <p:cNvPr id="13" name="Text Box 19"/>
          <p:cNvSpPr txBox="1">
            <a:spLocks noChangeArrowheads="1"/>
          </p:cNvSpPr>
          <p:nvPr/>
        </p:nvSpPr>
        <p:spPr bwMode="auto">
          <a:xfrm>
            <a:off x="10094691" y="5533840"/>
            <a:ext cx="554960" cy="400110"/>
          </a:xfrm>
          <a:prstGeom prst="rect">
            <a:avLst/>
          </a:prstGeom>
          <a:noFill/>
          <a:ln w="9525">
            <a:noFill/>
            <a:miter lim="800000"/>
          </a:ln>
          <a:effectLst/>
        </p:spPr>
        <p:txBody>
          <a:bodyPr wrap="none">
            <a:spAutoFit/>
          </a:bodyPr>
          <a:lstStyle/>
          <a:p>
            <a:r>
              <a:rPr kumimoji="1" lang="en-US" altLang="zh-CN" sz="2000" b="1" dirty="0">
                <a:solidFill>
                  <a:schemeClr val="tx1">
                    <a:lumMod val="65000"/>
                    <a:lumOff val="35000"/>
                  </a:schemeClr>
                </a:solidFill>
                <a:latin typeface="+mj-ea"/>
                <a:ea typeface="+mj-ea"/>
              </a:rPr>
              <a:t>(b)</a:t>
            </a:r>
            <a:endParaRPr kumimoji="1" lang="en-US" altLang="zh-CN" sz="2000" b="1" dirty="0">
              <a:solidFill>
                <a:schemeClr val="tx1">
                  <a:lumMod val="65000"/>
                  <a:lumOff val="35000"/>
                </a:schemeClr>
              </a:solidFill>
              <a:latin typeface="+mj-ea"/>
              <a:ea typeface="+mj-ea"/>
            </a:endParaRPr>
          </a:p>
        </p:txBody>
      </p:sp>
      <p:grpSp>
        <p:nvGrpSpPr>
          <p:cNvPr id="14" name="Group 20"/>
          <p:cNvGrpSpPr/>
          <p:nvPr/>
        </p:nvGrpSpPr>
        <p:grpSpPr bwMode="auto">
          <a:xfrm>
            <a:off x="3922990" y="2470479"/>
            <a:ext cx="3901355" cy="2648548"/>
            <a:chOff x="1680" y="240"/>
            <a:chExt cx="2529" cy="1270"/>
          </a:xfrm>
          <a:solidFill>
            <a:schemeClr val="tx2">
              <a:lumMod val="20000"/>
              <a:lumOff val="80000"/>
            </a:schemeClr>
          </a:solidFill>
        </p:grpSpPr>
        <p:sp>
          <p:nvSpPr>
            <p:cNvPr id="138" name="Oval 21"/>
            <p:cNvSpPr>
              <a:spLocks noChangeArrowheads="1"/>
            </p:cNvSpPr>
            <p:nvPr/>
          </p:nvSpPr>
          <p:spPr bwMode="auto">
            <a:xfrm>
              <a:off x="2554" y="240"/>
              <a:ext cx="1088" cy="513"/>
            </a:xfrm>
            <a:prstGeom prst="ellipse">
              <a:avLst/>
            </a:prstGeom>
            <a:grpFill/>
            <a:ln w="9525">
              <a:noFill/>
              <a:round/>
            </a:ln>
            <a:effectLst/>
          </p:spPr>
          <p:txBody>
            <a:bodyPr/>
            <a:lstStyle/>
            <a:p>
              <a:endParaRPr lang="zh-CN" altLang="en-US"/>
            </a:p>
          </p:txBody>
        </p:sp>
        <p:sp>
          <p:nvSpPr>
            <p:cNvPr id="139" name="Oval 22"/>
            <p:cNvSpPr>
              <a:spLocks noChangeArrowheads="1"/>
            </p:cNvSpPr>
            <p:nvPr/>
          </p:nvSpPr>
          <p:spPr bwMode="auto">
            <a:xfrm>
              <a:off x="1941" y="381"/>
              <a:ext cx="827" cy="513"/>
            </a:xfrm>
            <a:prstGeom prst="ellipse">
              <a:avLst/>
            </a:prstGeom>
            <a:grpFill/>
            <a:ln w="9525">
              <a:noFill/>
              <a:round/>
            </a:ln>
            <a:effectLst/>
          </p:spPr>
          <p:txBody>
            <a:bodyPr/>
            <a:lstStyle/>
            <a:p>
              <a:endParaRPr lang="zh-CN" altLang="en-US"/>
            </a:p>
          </p:txBody>
        </p:sp>
        <p:sp>
          <p:nvSpPr>
            <p:cNvPr id="140" name="Oval 23"/>
            <p:cNvSpPr>
              <a:spLocks noChangeArrowheads="1"/>
            </p:cNvSpPr>
            <p:nvPr/>
          </p:nvSpPr>
          <p:spPr bwMode="auto">
            <a:xfrm>
              <a:off x="1680" y="702"/>
              <a:ext cx="552" cy="411"/>
            </a:xfrm>
            <a:prstGeom prst="ellipse">
              <a:avLst/>
            </a:prstGeom>
            <a:grpFill/>
            <a:ln w="9525">
              <a:noFill/>
              <a:round/>
            </a:ln>
            <a:effectLst/>
          </p:spPr>
          <p:txBody>
            <a:bodyPr/>
            <a:lstStyle/>
            <a:p>
              <a:endParaRPr lang="zh-CN" altLang="en-US"/>
            </a:p>
          </p:txBody>
        </p:sp>
        <p:sp>
          <p:nvSpPr>
            <p:cNvPr id="141" name="Oval 24"/>
            <p:cNvSpPr>
              <a:spLocks noChangeArrowheads="1"/>
            </p:cNvSpPr>
            <p:nvPr/>
          </p:nvSpPr>
          <p:spPr bwMode="auto">
            <a:xfrm>
              <a:off x="1849" y="894"/>
              <a:ext cx="842" cy="450"/>
            </a:xfrm>
            <a:prstGeom prst="ellipse">
              <a:avLst/>
            </a:prstGeom>
            <a:grpFill/>
            <a:ln w="9525">
              <a:noFill/>
              <a:round/>
            </a:ln>
            <a:effectLst/>
          </p:spPr>
          <p:txBody>
            <a:bodyPr/>
            <a:lstStyle/>
            <a:p>
              <a:endParaRPr lang="zh-CN" altLang="en-US"/>
            </a:p>
          </p:txBody>
        </p:sp>
        <p:sp>
          <p:nvSpPr>
            <p:cNvPr id="142" name="Oval 25"/>
            <p:cNvSpPr>
              <a:spLocks noChangeArrowheads="1"/>
            </p:cNvSpPr>
            <p:nvPr/>
          </p:nvSpPr>
          <p:spPr bwMode="auto">
            <a:xfrm>
              <a:off x="2462" y="971"/>
              <a:ext cx="1272" cy="539"/>
            </a:xfrm>
            <a:prstGeom prst="ellipse">
              <a:avLst/>
            </a:prstGeom>
            <a:grpFill/>
            <a:ln w="9525">
              <a:noFill/>
              <a:round/>
            </a:ln>
            <a:effectLst/>
          </p:spPr>
          <p:txBody>
            <a:bodyPr/>
            <a:lstStyle/>
            <a:p>
              <a:endParaRPr lang="zh-CN" altLang="en-US"/>
            </a:p>
          </p:txBody>
        </p:sp>
        <p:sp>
          <p:nvSpPr>
            <p:cNvPr id="143" name="Oval 26"/>
            <p:cNvSpPr>
              <a:spLocks noChangeArrowheads="1"/>
            </p:cNvSpPr>
            <p:nvPr/>
          </p:nvSpPr>
          <p:spPr bwMode="auto">
            <a:xfrm>
              <a:off x="3289" y="394"/>
              <a:ext cx="797" cy="398"/>
            </a:xfrm>
            <a:prstGeom prst="ellipse">
              <a:avLst/>
            </a:prstGeom>
            <a:grpFill/>
            <a:ln w="9525">
              <a:noFill/>
              <a:round/>
            </a:ln>
            <a:effectLst/>
          </p:spPr>
          <p:txBody>
            <a:bodyPr/>
            <a:lstStyle/>
            <a:p>
              <a:endParaRPr lang="zh-CN" altLang="en-US"/>
            </a:p>
          </p:txBody>
        </p:sp>
        <p:sp>
          <p:nvSpPr>
            <p:cNvPr id="144" name="Oval 27"/>
            <p:cNvSpPr>
              <a:spLocks noChangeArrowheads="1"/>
            </p:cNvSpPr>
            <p:nvPr/>
          </p:nvSpPr>
          <p:spPr bwMode="auto">
            <a:xfrm>
              <a:off x="3412" y="663"/>
              <a:ext cx="797" cy="398"/>
            </a:xfrm>
            <a:prstGeom prst="ellipse">
              <a:avLst/>
            </a:prstGeom>
            <a:grpFill/>
            <a:ln w="9525">
              <a:noFill/>
              <a:round/>
            </a:ln>
            <a:effectLst/>
          </p:spPr>
          <p:txBody>
            <a:bodyPr/>
            <a:lstStyle/>
            <a:p>
              <a:endParaRPr lang="zh-CN" altLang="en-US"/>
            </a:p>
          </p:txBody>
        </p:sp>
        <p:sp>
          <p:nvSpPr>
            <p:cNvPr id="145" name="Oval 28"/>
            <p:cNvSpPr>
              <a:spLocks noChangeArrowheads="1"/>
            </p:cNvSpPr>
            <p:nvPr/>
          </p:nvSpPr>
          <p:spPr bwMode="auto">
            <a:xfrm>
              <a:off x="3335" y="753"/>
              <a:ext cx="797" cy="668"/>
            </a:xfrm>
            <a:prstGeom prst="ellipse">
              <a:avLst/>
            </a:prstGeom>
            <a:grpFill/>
            <a:ln w="9525">
              <a:noFill/>
              <a:round/>
            </a:ln>
            <a:effectLst/>
          </p:spPr>
          <p:txBody>
            <a:bodyPr/>
            <a:lstStyle/>
            <a:p>
              <a:endParaRPr lang="zh-CN" altLang="en-US"/>
            </a:p>
          </p:txBody>
        </p:sp>
        <p:sp>
          <p:nvSpPr>
            <p:cNvPr id="146" name="Oval 29"/>
            <p:cNvSpPr>
              <a:spLocks noChangeArrowheads="1"/>
            </p:cNvSpPr>
            <p:nvPr/>
          </p:nvSpPr>
          <p:spPr bwMode="auto">
            <a:xfrm>
              <a:off x="2140" y="548"/>
              <a:ext cx="1640" cy="667"/>
            </a:xfrm>
            <a:prstGeom prst="ellipse">
              <a:avLst/>
            </a:prstGeom>
            <a:grpFill/>
            <a:ln w="9525">
              <a:noFill/>
              <a:round/>
            </a:ln>
            <a:effectLst/>
          </p:spPr>
          <p:txBody>
            <a:bodyPr/>
            <a:lstStyle/>
            <a:p>
              <a:endParaRPr lang="zh-CN" altLang="en-US"/>
            </a:p>
          </p:txBody>
        </p:sp>
      </p:grpSp>
      <p:sp>
        <p:nvSpPr>
          <p:cNvPr id="15" name="Line 30"/>
          <p:cNvSpPr>
            <a:spLocks noChangeShapeType="1"/>
          </p:cNvSpPr>
          <p:nvPr/>
        </p:nvSpPr>
        <p:spPr bwMode="auto">
          <a:xfrm flipH="1" flipV="1">
            <a:off x="6093715" y="2830295"/>
            <a:ext cx="942616" cy="1276786"/>
          </a:xfrm>
          <a:prstGeom prst="line">
            <a:avLst/>
          </a:prstGeom>
          <a:noFill/>
          <a:ln w="9525">
            <a:solidFill>
              <a:schemeClr val="tx1"/>
            </a:solidFill>
            <a:round/>
          </a:ln>
          <a:effectLst/>
        </p:spPr>
        <p:txBody>
          <a:bodyPr wrap="none" anchor="ctr"/>
          <a:lstStyle/>
          <a:p>
            <a:endParaRPr lang="zh-CN" altLang="en-US"/>
          </a:p>
        </p:txBody>
      </p:sp>
      <p:sp>
        <p:nvSpPr>
          <p:cNvPr id="17" name="Text Box 31"/>
          <p:cNvSpPr txBox="1">
            <a:spLocks noChangeArrowheads="1"/>
          </p:cNvSpPr>
          <p:nvPr/>
        </p:nvSpPr>
        <p:spPr bwMode="auto">
          <a:xfrm>
            <a:off x="4749379" y="1803337"/>
            <a:ext cx="2236510" cy="400110"/>
          </a:xfrm>
          <a:prstGeom prst="rect">
            <a:avLst/>
          </a:prstGeom>
          <a:noFill/>
          <a:ln w="9525">
            <a:noFill/>
            <a:miter lim="800000"/>
          </a:ln>
          <a:effectLst/>
        </p:spPr>
        <p:txBody>
          <a:bodyPr wrap="none">
            <a:spAutoFit/>
          </a:bodyPr>
          <a:lstStyle/>
          <a:p>
            <a:r>
              <a:rPr kumimoji="1" lang="zh-CN" altLang="en-US" sz="2000" b="1" dirty="0">
                <a:solidFill>
                  <a:schemeClr val="tx1">
                    <a:lumMod val="65000"/>
                    <a:lumOff val="35000"/>
                  </a:schemeClr>
                </a:solidFill>
                <a:latin typeface="+mj-ea"/>
                <a:ea typeface="+mj-ea"/>
              </a:rPr>
              <a:t>网络（物理网络）</a:t>
            </a:r>
            <a:endParaRPr kumimoji="1" lang="zh-CN" altLang="en-US" sz="2000" b="1" dirty="0">
              <a:solidFill>
                <a:schemeClr val="tx1">
                  <a:lumMod val="65000"/>
                  <a:lumOff val="35000"/>
                </a:schemeClr>
              </a:solidFill>
              <a:latin typeface="+mj-ea"/>
              <a:ea typeface="+mj-ea"/>
            </a:endParaRPr>
          </a:p>
        </p:txBody>
      </p:sp>
      <p:sp>
        <p:nvSpPr>
          <p:cNvPr id="19" name="Line 32"/>
          <p:cNvSpPr>
            <a:spLocks noChangeShapeType="1"/>
          </p:cNvSpPr>
          <p:nvPr/>
        </p:nvSpPr>
        <p:spPr bwMode="auto">
          <a:xfrm flipH="1" flipV="1">
            <a:off x="9246114" y="4611076"/>
            <a:ext cx="1494191" cy="196928"/>
          </a:xfrm>
          <a:prstGeom prst="line">
            <a:avLst/>
          </a:prstGeom>
          <a:noFill/>
          <a:ln w="9525">
            <a:solidFill>
              <a:schemeClr val="tx1"/>
            </a:solidFill>
            <a:round/>
          </a:ln>
          <a:effectLst/>
        </p:spPr>
        <p:txBody>
          <a:bodyPr wrap="none" anchor="ctr"/>
          <a:lstStyle/>
          <a:p>
            <a:endParaRPr lang="zh-CN" altLang="en-US"/>
          </a:p>
        </p:txBody>
      </p:sp>
      <p:sp>
        <p:nvSpPr>
          <p:cNvPr id="20" name="Line 33"/>
          <p:cNvSpPr>
            <a:spLocks noChangeShapeType="1"/>
          </p:cNvSpPr>
          <p:nvPr/>
        </p:nvSpPr>
        <p:spPr bwMode="auto">
          <a:xfrm flipV="1">
            <a:off x="9246114" y="2845217"/>
            <a:ext cx="465134" cy="97382"/>
          </a:xfrm>
          <a:prstGeom prst="line">
            <a:avLst/>
          </a:prstGeom>
          <a:noFill/>
          <a:ln w="9525">
            <a:solidFill>
              <a:schemeClr val="tx1"/>
            </a:solidFill>
            <a:round/>
          </a:ln>
          <a:effectLst/>
        </p:spPr>
        <p:txBody>
          <a:bodyPr wrap="none" anchor="ctr"/>
          <a:lstStyle/>
          <a:p>
            <a:endParaRPr lang="zh-CN" altLang="en-US"/>
          </a:p>
        </p:txBody>
      </p:sp>
      <p:sp>
        <p:nvSpPr>
          <p:cNvPr id="23" name="Text Box 34"/>
          <p:cNvSpPr txBox="1">
            <a:spLocks noChangeArrowheads="1"/>
          </p:cNvSpPr>
          <p:nvPr/>
        </p:nvSpPr>
        <p:spPr bwMode="auto">
          <a:xfrm>
            <a:off x="8593692" y="1812968"/>
            <a:ext cx="3005951" cy="400110"/>
          </a:xfrm>
          <a:prstGeom prst="rect">
            <a:avLst/>
          </a:prstGeom>
          <a:noFill/>
          <a:ln w="9525">
            <a:noFill/>
            <a:miter lim="800000"/>
          </a:ln>
          <a:effectLst/>
        </p:spPr>
        <p:txBody>
          <a:bodyPr wrap="none">
            <a:spAutoFit/>
          </a:bodyPr>
          <a:lstStyle/>
          <a:p>
            <a:r>
              <a:rPr kumimoji="1" lang="zh-CN" altLang="en-US" sz="2000" b="1" dirty="0">
                <a:solidFill>
                  <a:schemeClr val="tx1">
                    <a:lumMod val="65000"/>
                    <a:lumOff val="35000"/>
                  </a:schemeClr>
                </a:solidFill>
                <a:latin typeface="+mj-ea"/>
                <a:ea typeface="+mj-ea"/>
              </a:rPr>
              <a:t>互连网络（网络的网络）</a:t>
            </a:r>
            <a:endParaRPr kumimoji="1" lang="zh-CN" altLang="en-US" sz="2000" b="1" dirty="0">
              <a:solidFill>
                <a:schemeClr val="tx1">
                  <a:lumMod val="65000"/>
                  <a:lumOff val="35000"/>
                </a:schemeClr>
              </a:solidFill>
              <a:latin typeface="+mj-ea"/>
              <a:ea typeface="+mj-ea"/>
            </a:endParaRPr>
          </a:p>
        </p:txBody>
      </p:sp>
      <p:sp>
        <p:nvSpPr>
          <p:cNvPr id="24" name="Line 35"/>
          <p:cNvSpPr>
            <a:spLocks noChangeShapeType="1"/>
          </p:cNvSpPr>
          <p:nvPr/>
        </p:nvSpPr>
        <p:spPr bwMode="auto">
          <a:xfrm flipH="1">
            <a:off x="8686307" y="3630765"/>
            <a:ext cx="839711" cy="97382"/>
          </a:xfrm>
          <a:prstGeom prst="line">
            <a:avLst/>
          </a:prstGeom>
          <a:noFill/>
          <a:ln w="9525">
            <a:solidFill>
              <a:schemeClr val="tx1"/>
            </a:solidFill>
            <a:round/>
          </a:ln>
          <a:effectLst/>
        </p:spPr>
        <p:txBody>
          <a:bodyPr wrap="none" anchor="ctr"/>
          <a:lstStyle/>
          <a:p>
            <a:endParaRPr lang="zh-CN" altLang="en-US"/>
          </a:p>
        </p:txBody>
      </p:sp>
      <p:sp>
        <p:nvSpPr>
          <p:cNvPr id="25" name="Line 36"/>
          <p:cNvSpPr>
            <a:spLocks noChangeShapeType="1"/>
          </p:cNvSpPr>
          <p:nvPr/>
        </p:nvSpPr>
        <p:spPr bwMode="auto">
          <a:xfrm>
            <a:off x="10085825" y="2845217"/>
            <a:ext cx="559807" cy="194764"/>
          </a:xfrm>
          <a:prstGeom prst="line">
            <a:avLst/>
          </a:prstGeom>
          <a:noFill/>
          <a:ln w="9525">
            <a:solidFill>
              <a:schemeClr val="tx1"/>
            </a:solidFill>
            <a:round/>
          </a:ln>
          <a:effectLst/>
        </p:spPr>
        <p:txBody>
          <a:bodyPr/>
          <a:lstStyle/>
          <a:p>
            <a:endParaRPr lang="zh-CN" altLang="en-US"/>
          </a:p>
        </p:txBody>
      </p:sp>
      <p:sp>
        <p:nvSpPr>
          <p:cNvPr id="26" name="Line 37"/>
          <p:cNvSpPr>
            <a:spLocks noChangeShapeType="1"/>
          </p:cNvSpPr>
          <p:nvPr/>
        </p:nvSpPr>
        <p:spPr bwMode="auto">
          <a:xfrm>
            <a:off x="10832920" y="3139527"/>
            <a:ext cx="839711" cy="882930"/>
          </a:xfrm>
          <a:prstGeom prst="line">
            <a:avLst/>
          </a:prstGeom>
          <a:noFill/>
          <a:ln w="9525">
            <a:solidFill>
              <a:schemeClr val="tx1"/>
            </a:solidFill>
            <a:round/>
          </a:ln>
          <a:effectLst/>
        </p:spPr>
        <p:txBody>
          <a:bodyPr/>
          <a:lstStyle/>
          <a:p>
            <a:endParaRPr lang="zh-CN" altLang="en-US"/>
          </a:p>
        </p:txBody>
      </p:sp>
      <p:sp>
        <p:nvSpPr>
          <p:cNvPr id="28" name="Line 38"/>
          <p:cNvSpPr>
            <a:spLocks noChangeShapeType="1"/>
          </p:cNvSpPr>
          <p:nvPr/>
        </p:nvSpPr>
        <p:spPr bwMode="auto">
          <a:xfrm flipH="1">
            <a:off x="10645632" y="3236909"/>
            <a:ext cx="94673" cy="588620"/>
          </a:xfrm>
          <a:prstGeom prst="line">
            <a:avLst/>
          </a:prstGeom>
          <a:noFill/>
          <a:ln w="9525">
            <a:solidFill>
              <a:schemeClr val="tx1"/>
            </a:solidFill>
            <a:round/>
          </a:ln>
          <a:effectLst/>
        </p:spPr>
        <p:txBody>
          <a:bodyPr/>
          <a:lstStyle/>
          <a:p>
            <a:endParaRPr lang="zh-CN" altLang="en-US"/>
          </a:p>
        </p:txBody>
      </p:sp>
      <p:sp>
        <p:nvSpPr>
          <p:cNvPr id="29" name="Line 39"/>
          <p:cNvSpPr>
            <a:spLocks noChangeShapeType="1"/>
          </p:cNvSpPr>
          <p:nvPr/>
        </p:nvSpPr>
        <p:spPr bwMode="auto">
          <a:xfrm flipV="1">
            <a:off x="9526018" y="3139527"/>
            <a:ext cx="934384" cy="391692"/>
          </a:xfrm>
          <a:prstGeom prst="line">
            <a:avLst/>
          </a:prstGeom>
          <a:noFill/>
          <a:ln w="9525">
            <a:solidFill>
              <a:schemeClr val="tx1"/>
            </a:solidFill>
            <a:round/>
          </a:ln>
          <a:effectLst/>
        </p:spPr>
        <p:txBody>
          <a:bodyPr/>
          <a:lstStyle/>
          <a:p>
            <a:endParaRPr lang="zh-CN" altLang="en-US"/>
          </a:p>
        </p:txBody>
      </p:sp>
      <p:sp>
        <p:nvSpPr>
          <p:cNvPr id="30" name="Line 40"/>
          <p:cNvSpPr>
            <a:spLocks noChangeShapeType="1"/>
          </p:cNvSpPr>
          <p:nvPr/>
        </p:nvSpPr>
        <p:spPr bwMode="auto">
          <a:xfrm>
            <a:off x="9151441" y="2942599"/>
            <a:ext cx="187288" cy="588620"/>
          </a:xfrm>
          <a:prstGeom prst="line">
            <a:avLst/>
          </a:prstGeom>
          <a:noFill/>
          <a:ln w="9525">
            <a:solidFill>
              <a:schemeClr val="tx1"/>
            </a:solidFill>
            <a:round/>
          </a:ln>
          <a:effectLst/>
        </p:spPr>
        <p:txBody>
          <a:bodyPr/>
          <a:lstStyle/>
          <a:p>
            <a:endParaRPr lang="zh-CN" altLang="en-US"/>
          </a:p>
        </p:txBody>
      </p:sp>
      <p:sp>
        <p:nvSpPr>
          <p:cNvPr id="31" name="Line 41"/>
          <p:cNvSpPr>
            <a:spLocks noChangeShapeType="1"/>
          </p:cNvSpPr>
          <p:nvPr/>
        </p:nvSpPr>
        <p:spPr bwMode="auto">
          <a:xfrm flipV="1">
            <a:off x="9900594" y="3925074"/>
            <a:ext cx="652422" cy="194764"/>
          </a:xfrm>
          <a:prstGeom prst="line">
            <a:avLst/>
          </a:prstGeom>
          <a:noFill/>
          <a:ln w="9525">
            <a:solidFill>
              <a:schemeClr val="tx1"/>
            </a:solidFill>
            <a:round/>
          </a:ln>
          <a:effectLst/>
        </p:spPr>
        <p:txBody>
          <a:bodyPr/>
          <a:lstStyle/>
          <a:p>
            <a:endParaRPr lang="zh-CN" altLang="en-US"/>
          </a:p>
        </p:txBody>
      </p:sp>
      <p:sp>
        <p:nvSpPr>
          <p:cNvPr id="32" name="Line 42"/>
          <p:cNvSpPr>
            <a:spLocks noChangeShapeType="1"/>
          </p:cNvSpPr>
          <p:nvPr/>
        </p:nvSpPr>
        <p:spPr bwMode="auto">
          <a:xfrm>
            <a:off x="10740305" y="3925074"/>
            <a:ext cx="839711" cy="97382"/>
          </a:xfrm>
          <a:prstGeom prst="line">
            <a:avLst/>
          </a:prstGeom>
          <a:noFill/>
          <a:ln w="9525">
            <a:solidFill>
              <a:schemeClr val="tx1"/>
            </a:solidFill>
            <a:round/>
          </a:ln>
          <a:effectLst/>
        </p:spPr>
        <p:txBody>
          <a:bodyPr/>
          <a:lstStyle/>
          <a:p>
            <a:endParaRPr lang="zh-CN" altLang="en-US"/>
          </a:p>
        </p:txBody>
      </p:sp>
      <p:sp>
        <p:nvSpPr>
          <p:cNvPr id="33" name="Line 43"/>
          <p:cNvSpPr>
            <a:spLocks noChangeShapeType="1"/>
          </p:cNvSpPr>
          <p:nvPr/>
        </p:nvSpPr>
        <p:spPr bwMode="auto">
          <a:xfrm flipH="1">
            <a:off x="9058826" y="3728146"/>
            <a:ext cx="279904" cy="686002"/>
          </a:xfrm>
          <a:prstGeom prst="line">
            <a:avLst/>
          </a:prstGeom>
          <a:noFill/>
          <a:ln w="9525">
            <a:solidFill>
              <a:schemeClr val="tx1"/>
            </a:solidFill>
            <a:round/>
          </a:ln>
          <a:effectLst/>
        </p:spPr>
        <p:txBody>
          <a:bodyPr/>
          <a:lstStyle/>
          <a:p>
            <a:endParaRPr lang="zh-CN" altLang="en-US"/>
          </a:p>
        </p:txBody>
      </p:sp>
      <p:sp>
        <p:nvSpPr>
          <p:cNvPr id="34" name="Line 44"/>
          <p:cNvSpPr>
            <a:spLocks noChangeShapeType="1"/>
          </p:cNvSpPr>
          <p:nvPr/>
        </p:nvSpPr>
        <p:spPr bwMode="auto">
          <a:xfrm>
            <a:off x="10645632" y="4022456"/>
            <a:ext cx="0" cy="686002"/>
          </a:xfrm>
          <a:prstGeom prst="line">
            <a:avLst/>
          </a:prstGeom>
          <a:noFill/>
          <a:ln w="9525">
            <a:solidFill>
              <a:schemeClr val="tx1"/>
            </a:solidFill>
            <a:round/>
          </a:ln>
          <a:effectLst/>
        </p:spPr>
        <p:txBody>
          <a:bodyPr/>
          <a:lstStyle/>
          <a:p>
            <a:endParaRPr lang="zh-CN" altLang="en-US"/>
          </a:p>
        </p:txBody>
      </p:sp>
      <p:grpSp>
        <p:nvGrpSpPr>
          <p:cNvPr id="35" name="Group 45"/>
          <p:cNvGrpSpPr/>
          <p:nvPr/>
        </p:nvGrpSpPr>
        <p:grpSpPr bwMode="auto">
          <a:xfrm>
            <a:off x="8778922" y="2745671"/>
            <a:ext cx="559807" cy="491238"/>
            <a:chOff x="2949" y="196"/>
            <a:chExt cx="941" cy="598"/>
          </a:xfrm>
          <a:solidFill>
            <a:srgbClr val="7CC43A"/>
          </a:solidFill>
        </p:grpSpPr>
        <p:sp>
          <p:nvSpPr>
            <p:cNvPr id="127" name="Oval 46"/>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28" name="Oval 47"/>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29" name="Oval 48"/>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30" name="Oval 49"/>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131" name="Oval 50"/>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132" name="Oval 51"/>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33" name="Oval 52"/>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34" name="Oval 53"/>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35" name="Freeform 54"/>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36" name="Freeform 55"/>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37" name="Freeform 56"/>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6" name="Group 57"/>
          <p:cNvGrpSpPr/>
          <p:nvPr/>
        </p:nvGrpSpPr>
        <p:grpSpPr bwMode="auto">
          <a:xfrm>
            <a:off x="10365728" y="2745671"/>
            <a:ext cx="839711" cy="686002"/>
            <a:chOff x="2949" y="196"/>
            <a:chExt cx="941" cy="598"/>
          </a:xfrm>
          <a:solidFill>
            <a:srgbClr val="7CC43A"/>
          </a:solidFill>
        </p:grpSpPr>
        <p:sp>
          <p:nvSpPr>
            <p:cNvPr id="116" name="Oval 58"/>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17" name="Oval 59"/>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18" name="Oval 60"/>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19" name="Oval 61"/>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120" name="Oval 62"/>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121" name="Oval 63"/>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22" name="Oval 64"/>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23" name="Oval 65"/>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24" name="Freeform 66"/>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25" name="Freeform 67"/>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26" name="Freeform 68"/>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7" name="Group 69"/>
          <p:cNvGrpSpPr/>
          <p:nvPr/>
        </p:nvGrpSpPr>
        <p:grpSpPr bwMode="auto">
          <a:xfrm rot="20527939">
            <a:off x="8237638" y="3459805"/>
            <a:ext cx="654480" cy="586456"/>
            <a:chOff x="2949" y="196"/>
            <a:chExt cx="941" cy="598"/>
          </a:xfrm>
          <a:solidFill>
            <a:srgbClr val="7CC43A"/>
          </a:solidFill>
        </p:grpSpPr>
        <p:sp>
          <p:nvSpPr>
            <p:cNvPr id="105" name="Oval 70"/>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06" name="Oval 71"/>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07" name="Oval 72"/>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08" name="Oval 73"/>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109" name="Oval 74"/>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110" name="Oval 75"/>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11" name="Oval 76"/>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12" name="Oval 77"/>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13" name="Freeform 78"/>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14" name="Freeform 79"/>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15" name="Freeform 80"/>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8" name="Group 81"/>
          <p:cNvGrpSpPr/>
          <p:nvPr/>
        </p:nvGrpSpPr>
        <p:grpSpPr bwMode="auto">
          <a:xfrm rot="20745072">
            <a:off x="8591634" y="4195580"/>
            <a:ext cx="745037" cy="686002"/>
            <a:chOff x="2949" y="196"/>
            <a:chExt cx="941" cy="598"/>
          </a:xfrm>
          <a:solidFill>
            <a:srgbClr val="7CC43A"/>
          </a:solidFill>
        </p:grpSpPr>
        <p:sp>
          <p:nvSpPr>
            <p:cNvPr id="94" name="Oval 82"/>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95" name="Oval 83"/>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96" name="Oval 84"/>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97" name="Oval 85"/>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98" name="Oval 86"/>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99" name="Oval 87"/>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100" name="Oval 88"/>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101" name="Oval 89"/>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102" name="Freeform 90"/>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03" name="Freeform 91"/>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104" name="Freeform 92"/>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sp>
        <p:nvSpPr>
          <p:cNvPr id="39" name="Line 93"/>
          <p:cNvSpPr>
            <a:spLocks noChangeShapeType="1"/>
          </p:cNvSpPr>
          <p:nvPr/>
        </p:nvSpPr>
        <p:spPr bwMode="auto">
          <a:xfrm flipH="1">
            <a:off x="10740305" y="4119838"/>
            <a:ext cx="932326" cy="688166"/>
          </a:xfrm>
          <a:prstGeom prst="line">
            <a:avLst/>
          </a:prstGeom>
          <a:noFill/>
          <a:ln w="9525">
            <a:solidFill>
              <a:schemeClr val="tx1"/>
            </a:solidFill>
            <a:round/>
          </a:ln>
          <a:effectLst/>
        </p:spPr>
        <p:txBody>
          <a:bodyPr/>
          <a:lstStyle/>
          <a:p>
            <a:endParaRPr lang="zh-CN" altLang="en-US"/>
          </a:p>
        </p:txBody>
      </p:sp>
      <p:grpSp>
        <p:nvGrpSpPr>
          <p:cNvPr id="40" name="Group 94"/>
          <p:cNvGrpSpPr/>
          <p:nvPr/>
        </p:nvGrpSpPr>
        <p:grpSpPr bwMode="auto">
          <a:xfrm rot="20933218">
            <a:off x="10365728" y="4513694"/>
            <a:ext cx="559807" cy="491238"/>
            <a:chOff x="2949" y="196"/>
            <a:chExt cx="941" cy="598"/>
          </a:xfrm>
          <a:solidFill>
            <a:srgbClr val="7CC43A"/>
          </a:solidFill>
        </p:grpSpPr>
        <p:sp>
          <p:nvSpPr>
            <p:cNvPr id="83" name="Oval 95"/>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84" name="Oval 96"/>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85" name="Oval 97"/>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86" name="Oval 98"/>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87" name="Oval 99"/>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88" name="Oval 100"/>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89" name="Oval 101"/>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90" name="Oval 102"/>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91" name="Freeform 103"/>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92" name="Freeform 104"/>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93" name="Freeform 105"/>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41" name="Group 106"/>
          <p:cNvGrpSpPr/>
          <p:nvPr/>
        </p:nvGrpSpPr>
        <p:grpSpPr bwMode="auto">
          <a:xfrm rot="282232">
            <a:off x="11392727" y="3825528"/>
            <a:ext cx="559807" cy="491238"/>
            <a:chOff x="2949" y="196"/>
            <a:chExt cx="941" cy="598"/>
          </a:xfrm>
          <a:solidFill>
            <a:srgbClr val="7CC43A"/>
          </a:solidFill>
        </p:grpSpPr>
        <p:sp>
          <p:nvSpPr>
            <p:cNvPr id="72" name="Oval 107"/>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73" name="Oval 108"/>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74" name="Oval 109"/>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75" name="Oval 110"/>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76" name="Oval 111"/>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77" name="Oval 112"/>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78" name="Oval 113"/>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79" name="Oval 114"/>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80" name="Freeform 115"/>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81" name="Freeform 116"/>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82" name="Freeform 117"/>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sp>
        <p:nvSpPr>
          <p:cNvPr id="42" name="Line 118"/>
          <p:cNvSpPr>
            <a:spLocks noChangeShapeType="1"/>
          </p:cNvSpPr>
          <p:nvPr/>
        </p:nvSpPr>
        <p:spPr bwMode="auto">
          <a:xfrm flipV="1">
            <a:off x="4601582" y="2830295"/>
            <a:ext cx="1212229" cy="885094"/>
          </a:xfrm>
          <a:prstGeom prst="line">
            <a:avLst/>
          </a:prstGeom>
          <a:noFill/>
          <a:ln w="9525">
            <a:solidFill>
              <a:schemeClr val="tx1"/>
            </a:solidFill>
            <a:round/>
          </a:ln>
          <a:effectLst/>
        </p:spPr>
        <p:txBody>
          <a:bodyPr wrap="none" anchor="ctr"/>
          <a:lstStyle/>
          <a:p>
            <a:endParaRPr lang="zh-CN" altLang="en-US"/>
          </a:p>
        </p:txBody>
      </p:sp>
      <p:sp>
        <p:nvSpPr>
          <p:cNvPr id="43" name="Line 119"/>
          <p:cNvSpPr>
            <a:spLocks noChangeShapeType="1"/>
          </p:cNvSpPr>
          <p:nvPr/>
        </p:nvSpPr>
        <p:spPr bwMode="auto">
          <a:xfrm flipV="1">
            <a:off x="5628581" y="2830295"/>
            <a:ext cx="279904" cy="1473714"/>
          </a:xfrm>
          <a:prstGeom prst="line">
            <a:avLst/>
          </a:prstGeom>
          <a:noFill/>
          <a:ln w="9525">
            <a:solidFill>
              <a:schemeClr val="tx1"/>
            </a:solidFill>
            <a:round/>
          </a:ln>
          <a:effectLst/>
        </p:spPr>
        <p:txBody>
          <a:bodyPr wrap="none" anchor="ctr"/>
          <a:lstStyle/>
          <a:p>
            <a:endParaRPr lang="zh-CN" altLang="en-US"/>
          </a:p>
        </p:txBody>
      </p:sp>
      <p:pic>
        <p:nvPicPr>
          <p:cNvPr id="44" name="Picture 120"/>
          <p:cNvPicPr>
            <a:picLocks noChangeArrowheads="1"/>
          </p:cNvPicPr>
          <p:nvPr/>
        </p:nvPicPr>
        <p:blipFill>
          <a:blip r:embed="rId1"/>
          <a:srcRect/>
          <a:stretch>
            <a:fillRect/>
          </a:stretch>
        </p:blipFill>
        <p:spPr bwMode="auto">
          <a:xfrm>
            <a:off x="4414294" y="3518460"/>
            <a:ext cx="401332" cy="424153"/>
          </a:xfrm>
          <a:prstGeom prst="rect">
            <a:avLst/>
          </a:prstGeom>
          <a:noFill/>
          <a:ln w="9525">
            <a:noFill/>
            <a:miter lim="800000"/>
            <a:headEnd/>
            <a:tailEnd/>
          </a:ln>
          <a:effectLst/>
        </p:spPr>
      </p:pic>
      <p:pic>
        <p:nvPicPr>
          <p:cNvPr id="45" name="Picture 121"/>
          <p:cNvPicPr>
            <a:picLocks noChangeArrowheads="1"/>
          </p:cNvPicPr>
          <p:nvPr/>
        </p:nvPicPr>
        <p:blipFill>
          <a:blip r:embed="rId2"/>
          <a:srcRect/>
          <a:stretch>
            <a:fillRect/>
          </a:stretch>
        </p:blipFill>
        <p:spPr bwMode="auto">
          <a:xfrm>
            <a:off x="9151441" y="3433837"/>
            <a:ext cx="543342" cy="359231"/>
          </a:xfrm>
          <a:prstGeom prst="rect">
            <a:avLst/>
          </a:prstGeom>
          <a:noFill/>
          <a:ln w="12699">
            <a:noFill/>
            <a:miter lim="800000"/>
            <a:headEnd/>
            <a:tailEnd/>
          </a:ln>
          <a:effectLst/>
        </p:spPr>
      </p:pic>
      <p:pic>
        <p:nvPicPr>
          <p:cNvPr id="46" name="Picture 122"/>
          <p:cNvPicPr>
            <a:picLocks noChangeArrowheads="1"/>
          </p:cNvPicPr>
          <p:nvPr/>
        </p:nvPicPr>
        <p:blipFill>
          <a:blip r:embed="rId2"/>
          <a:srcRect/>
          <a:stretch>
            <a:fillRect/>
          </a:stretch>
        </p:blipFill>
        <p:spPr bwMode="auto">
          <a:xfrm>
            <a:off x="9618633" y="4513694"/>
            <a:ext cx="543342" cy="359231"/>
          </a:xfrm>
          <a:prstGeom prst="rect">
            <a:avLst/>
          </a:prstGeom>
          <a:noFill/>
          <a:ln w="12699">
            <a:noFill/>
            <a:miter lim="800000"/>
            <a:headEnd/>
            <a:tailEnd/>
          </a:ln>
          <a:effectLst/>
        </p:spPr>
      </p:pic>
      <p:pic>
        <p:nvPicPr>
          <p:cNvPr id="47" name="Picture 123"/>
          <p:cNvPicPr>
            <a:picLocks noChangeArrowheads="1"/>
          </p:cNvPicPr>
          <p:nvPr/>
        </p:nvPicPr>
        <p:blipFill>
          <a:blip r:embed="rId2"/>
          <a:srcRect/>
          <a:stretch>
            <a:fillRect/>
          </a:stretch>
        </p:blipFill>
        <p:spPr bwMode="auto">
          <a:xfrm>
            <a:off x="10365728" y="3728146"/>
            <a:ext cx="543342" cy="359231"/>
          </a:xfrm>
          <a:prstGeom prst="rect">
            <a:avLst/>
          </a:prstGeom>
          <a:noFill/>
          <a:ln w="12699">
            <a:noFill/>
            <a:miter lim="800000"/>
            <a:headEnd/>
            <a:tailEnd/>
          </a:ln>
          <a:effectLst/>
        </p:spPr>
      </p:pic>
      <p:pic>
        <p:nvPicPr>
          <p:cNvPr id="48" name="Picture 124"/>
          <p:cNvPicPr>
            <a:picLocks noChangeArrowheads="1"/>
          </p:cNvPicPr>
          <p:nvPr/>
        </p:nvPicPr>
        <p:blipFill>
          <a:blip r:embed="rId2"/>
          <a:srcRect/>
          <a:stretch>
            <a:fillRect/>
          </a:stretch>
        </p:blipFill>
        <p:spPr bwMode="auto">
          <a:xfrm>
            <a:off x="11020209" y="3433837"/>
            <a:ext cx="543342" cy="359231"/>
          </a:xfrm>
          <a:prstGeom prst="rect">
            <a:avLst/>
          </a:prstGeom>
          <a:noFill/>
          <a:ln w="12699">
            <a:noFill/>
            <a:miter lim="800000"/>
            <a:headEnd/>
            <a:tailEnd/>
          </a:ln>
          <a:effectLst/>
        </p:spPr>
      </p:pic>
      <p:pic>
        <p:nvPicPr>
          <p:cNvPr id="49" name="Picture 125"/>
          <p:cNvPicPr>
            <a:picLocks noChangeArrowheads="1"/>
          </p:cNvPicPr>
          <p:nvPr/>
        </p:nvPicPr>
        <p:blipFill>
          <a:blip r:embed="rId2"/>
          <a:srcRect/>
          <a:stretch>
            <a:fillRect/>
          </a:stretch>
        </p:blipFill>
        <p:spPr bwMode="auto">
          <a:xfrm>
            <a:off x="9618633" y="2648289"/>
            <a:ext cx="543342" cy="359231"/>
          </a:xfrm>
          <a:prstGeom prst="rect">
            <a:avLst/>
          </a:prstGeom>
          <a:noFill/>
          <a:ln w="12699">
            <a:noFill/>
            <a:miter lim="800000"/>
            <a:headEnd/>
            <a:tailEnd/>
          </a:ln>
          <a:effectLst/>
        </p:spPr>
      </p:pic>
      <p:pic>
        <p:nvPicPr>
          <p:cNvPr id="50" name="Picture 126"/>
          <p:cNvPicPr>
            <a:picLocks noChangeArrowheads="1"/>
          </p:cNvPicPr>
          <p:nvPr/>
        </p:nvPicPr>
        <p:blipFill>
          <a:blip r:embed="rId2"/>
          <a:srcRect/>
          <a:stretch>
            <a:fillRect/>
          </a:stretch>
        </p:blipFill>
        <p:spPr bwMode="auto">
          <a:xfrm>
            <a:off x="10925535" y="4316766"/>
            <a:ext cx="543342" cy="359231"/>
          </a:xfrm>
          <a:prstGeom prst="rect">
            <a:avLst/>
          </a:prstGeom>
          <a:noFill/>
          <a:ln w="12699">
            <a:noFill/>
            <a:miter lim="800000"/>
            <a:headEnd/>
            <a:tailEnd/>
          </a:ln>
          <a:effectLst/>
        </p:spPr>
      </p:pic>
      <p:grpSp>
        <p:nvGrpSpPr>
          <p:cNvPr id="51" name="Group 127"/>
          <p:cNvGrpSpPr/>
          <p:nvPr/>
        </p:nvGrpSpPr>
        <p:grpSpPr bwMode="auto">
          <a:xfrm rot="20933218">
            <a:off x="9618633" y="3825528"/>
            <a:ext cx="559807" cy="491238"/>
            <a:chOff x="2949" y="196"/>
            <a:chExt cx="941" cy="598"/>
          </a:xfrm>
          <a:solidFill>
            <a:srgbClr val="7CC43A"/>
          </a:solidFill>
        </p:grpSpPr>
        <p:sp>
          <p:nvSpPr>
            <p:cNvPr id="61" name="Oval 128"/>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62" name="Oval 129"/>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63" name="Oval 130"/>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64" name="Oval 131"/>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65" name="Oval 132"/>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66" name="Oval 133"/>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67" name="Oval 134"/>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68" name="Oval 135"/>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69" name="Freeform 136"/>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70" name="Freeform 137"/>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71" name="Freeform 138"/>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pic>
        <p:nvPicPr>
          <p:cNvPr id="52" name="Picture 139"/>
          <p:cNvPicPr>
            <a:picLocks noChangeArrowheads="1"/>
          </p:cNvPicPr>
          <p:nvPr/>
        </p:nvPicPr>
        <p:blipFill>
          <a:blip r:embed="rId1"/>
          <a:srcRect/>
          <a:stretch>
            <a:fillRect/>
          </a:stretch>
        </p:blipFill>
        <p:spPr bwMode="auto">
          <a:xfrm>
            <a:off x="5348678" y="4204462"/>
            <a:ext cx="401332" cy="424153"/>
          </a:xfrm>
          <a:prstGeom prst="rect">
            <a:avLst/>
          </a:prstGeom>
          <a:noFill/>
          <a:ln w="9525">
            <a:noFill/>
            <a:miter lim="800000"/>
            <a:headEnd/>
            <a:tailEnd/>
          </a:ln>
          <a:effectLst/>
        </p:spPr>
      </p:pic>
      <p:pic>
        <p:nvPicPr>
          <p:cNvPr id="53" name="Picture 140"/>
          <p:cNvPicPr>
            <a:picLocks noChangeArrowheads="1"/>
          </p:cNvPicPr>
          <p:nvPr/>
        </p:nvPicPr>
        <p:blipFill>
          <a:blip r:embed="rId1"/>
          <a:srcRect/>
          <a:stretch>
            <a:fillRect/>
          </a:stretch>
        </p:blipFill>
        <p:spPr bwMode="auto">
          <a:xfrm>
            <a:off x="6935484" y="4009698"/>
            <a:ext cx="401332" cy="424153"/>
          </a:xfrm>
          <a:prstGeom prst="rect">
            <a:avLst/>
          </a:prstGeom>
          <a:noFill/>
          <a:ln w="9525">
            <a:noFill/>
            <a:miter lim="800000"/>
            <a:headEnd/>
            <a:tailEnd/>
          </a:ln>
          <a:effectLst/>
        </p:spPr>
      </p:pic>
      <p:pic>
        <p:nvPicPr>
          <p:cNvPr id="54" name="Picture 141"/>
          <p:cNvPicPr>
            <a:picLocks noChangeAspect="1" noChangeArrowheads="1"/>
          </p:cNvPicPr>
          <p:nvPr/>
        </p:nvPicPr>
        <p:blipFill>
          <a:blip r:embed="rId3"/>
          <a:srcRect/>
          <a:stretch>
            <a:fillRect/>
          </a:stretch>
        </p:blipFill>
        <p:spPr bwMode="auto">
          <a:xfrm rot="20640517">
            <a:off x="5647104" y="2693960"/>
            <a:ext cx="563923" cy="348411"/>
          </a:xfrm>
          <a:prstGeom prst="rect">
            <a:avLst/>
          </a:prstGeom>
          <a:noFill/>
          <a:ln w="12700">
            <a:noFill/>
            <a:miter lim="800000"/>
            <a:headEnd/>
            <a:tailEnd/>
          </a:ln>
          <a:effectLst/>
        </p:spPr>
      </p:pic>
      <p:sp>
        <p:nvSpPr>
          <p:cNvPr id="55" name="Oval 142"/>
          <p:cNvSpPr>
            <a:spLocks noChangeArrowheads="1"/>
          </p:cNvSpPr>
          <p:nvPr/>
        </p:nvSpPr>
        <p:spPr bwMode="auto">
          <a:xfrm>
            <a:off x="6853159" y="3916645"/>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56" name="Text Box 143"/>
          <p:cNvSpPr txBox="1">
            <a:spLocks noChangeArrowheads="1"/>
          </p:cNvSpPr>
          <p:nvPr/>
        </p:nvSpPr>
        <p:spPr bwMode="auto">
          <a:xfrm>
            <a:off x="6312275" y="2514838"/>
            <a:ext cx="800219" cy="461665"/>
          </a:xfrm>
          <a:prstGeom prst="rect">
            <a:avLst/>
          </a:prstGeom>
          <a:noFill/>
          <a:ln w="9525">
            <a:noFill/>
            <a:miter lim="800000"/>
          </a:ln>
          <a:effectLst/>
        </p:spPr>
        <p:txBody>
          <a:bodyPr wrap="none">
            <a:spAutoFit/>
          </a:bodyPr>
          <a:lstStyle/>
          <a:p>
            <a:r>
              <a:rPr kumimoji="1" lang="zh-CN" altLang="en-US" b="1" dirty="0">
                <a:solidFill>
                  <a:schemeClr val="tx1">
                    <a:lumMod val="65000"/>
                    <a:lumOff val="35000"/>
                  </a:schemeClr>
                </a:solidFill>
                <a:latin typeface="+mj-ea"/>
                <a:ea typeface="+mj-ea"/>
              </a:rPr>
              <a:t>结点</a:t>
            </a:r>
            <a:endParaRPr kumimoji="1" lang="zh-CN" altLang="en-US" b="1" dirty="0">
              <a:solidFill>
                <a:schemeClr val="tx1">
                  <a:lumMod val="65000"/>
                  <a:lumOff val="35000"/>
                </a:schemeClr>
              </a:solidFill>
              <a:latin typeface="+mj-ea"/>
              <a:ea typeface="+mj-ea"/>
            </a:endParaRPr>
          </a:p>
        </p:txBody>
      </p:sp>
      <p:sp>
        <p:nvSpPr>
          <p:cNvPr id="57" name="Text Box 144"/>
          <p:cNvSpPr txBox="1">
            <a:spLocks noChangeArrowheads="1"/>
          </p:cNvSpPr>
          <p:nvPr/>
        </p:nvSpPr>
        <p:spPr bwMode="auto">
          <a:xfrm>
            <a:off x="6032372" y="4182650"/>
            <a:ext cx="800219" cy="461665"/>
          </a:xfrm>
          <a:prstGeom prst="rect">
            <a:avLst/>
          </a:prstGeom>
          <a:noFill/>
          <a:ln w="9525">
            <a:noFill/>
            <a:miter lim="800000"/>
          </a:ln>
          <a:effectLst/>
        </p:spPr>
        <p:txBody>
          <a:bodyPr wrap="none">
            <a:spAutoFit/>
          </a:bodyPr>
          <a:lstStyle/>
          <a:p>
            <a:r>
              <a:rPr kumimoji="1" lang="zh-CN" altLang="en-US" b="1" dirty="0">
                <a:solidFill>
                  <a:schemeClr val="tx1">
                    <a:lumMod val="65000"/>
                    <a:lumOff val="35000"/>
                  </a:schemeClr>
                </a:solidFill>
                <a:latin typeface="+mj-ea"/>
                <a:ea typeface="+mj-ea"/>
              </a:rPr>
              <a:t>链路</a:t>
            </a:r>
            <a:endParaRPr kumimoji="1" lang="zh-CN" altLang="en-US" b="1" dirty="0">
              <a:solidFill>
                <a:schemeClr val="tx1">
                  <a:lumMod val="65000"/>
                  <a:lumOff val="35000"/>
                </a:schemeClr>
              </a:solidFill>
              <a:latin typeface="+mj-ea"/>
              <a:ea typeface="+mj-ea"/>
            </a:endParaRPr>
          </a:p>
        </p:txBody>
      </p:sp>
      <p:sp>
        <p:nvSpPr>
          <p:cNvPr id="58" name="Oval 145"/>
          <p:cNvSpPr>
            <a:spLocks noChangeArrowheads="1"/>
          </p:cNvSpPr>
          <p:nvPr/>
        </p:nvSpPr>
        <p:spPr bwMode="auto">
          <a:xfrm>
            <a:off x="5651221" y="2548969"/>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59" name="Oval 146"/>
          <p:cNvSpPr>
            <a:spLocks noChangeArrowheads="1"/>
          </p:cNvSpPr>
          <p:nvPr/>
        </p:nvSpPr>
        <p:spPr bwMode="auto">
          <a:xfrm>
            <a:off x="4350492" y="3466523"/>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60" name="Oval 147"/>
          <p:cNvSpPr>
            <a:spLocks noChangeArrowheads="1"/>
          </p:cNvSpPr>
          <p:nvPr/>
        </p:nvSpPr>
        <p:spPr bwMode="auto">
          <a:xfrm>
            <a:off x="5272527" y="4141705"/>
            <a:ext cx="559807" cy="588620"/>
          </a:xfrm>
          <a:prstGeom prst="ellipse">
            <a:avLst/>
          </a:prstGeom>
          <a:noFill/>
          <a:ln w="9525">
            <a:solidFill>
              <a:schemeClr val="tx1"/>
            </a:solidFill>
            <a:prstDash val="dash"/>
            <a:round/>
          </a:ln>
          <a:effectLst/>
        </p:spPr>
        <p:txBody>
          <a:bodyPr wrap="none" anchor="ctr"/>
          <a:lstStyle/>
          <a:p>
            <a:endParaRPr lang="zh-CN" altLang="en-US"/>
          </a:p>
        </p:txBody>
      </p:sp>
      <p:sp>
        <p:nvSpPr>
          <p:cNvPr id="158" name="矩形 157"/>
          <p:cNvSpPr/>
          <p:nvPr/>
        </p:nvSpPr>
        <p:spPr>
          <a:xfrm>
            <a:off x="0" y="6154950"/>
            <a:ext cx="12192000" cy="703049"/>
          </a:xfrm>
          <a:prstGeom prst="rect">
            <a:avLst/>
          </a:prstGeom>
          <a:solidFill>
            <a:srgbClr val="FFFFFF">
              <a:lumMod val="850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9" name="矩形 158"/>
          <p:cNvSpPr/>
          <p:nvPr/>
        </p:nvSpPr>
        <p:spPr>
          <a:xfrm>
            <a:off x="-65426" y="1209139"/>
            <a:ext cx="12223664" cy="87055"/>
          </a:xfrm>
          <a:prstGeom prst="rect">
            <a:avLst/>
          </a:prstGeom>
          <a:solidFill>
            <a:srgbClr val="F692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1000"/>
                                        <p:tgtEl>
                                          <p:spTgt spid="18">
                                            <p:txEl>
                                              <p:pRg st="0" end="0"/>
                                            </p:txEl>
                                          </p:spTgt>
                                        </p:tgtEl>
                                      </p:cBhvr>
                                    </p:animEffect>
                                    <p:anim calcmode="lin" valueType="num">
                                      <p:cBhvr>
                                        <p:cTn id="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xEl>
                                              <p:pRg st="1" end="1"/>
                                            </p:txEl>
                                          </p:spTgt>
                                        </p:tgtEl>
                                        <p:attrNameLst>
                                          <p:attrName>style.visibility</p:attrName>
                                        </p:attrNameLst>
                                      </p:cBhvr>
                                      <p:to>
                                        <p:strVal val="visible"/>
                                      </p:to>
                                    </p:set>
                                    <p:animEffect transition="in" filter="fade">
                                      <p:cBhvr>
                                        <p:cTn id="14" dur="1000"/>
                                        <p:tgtEl>
                                          <p:spTgt spid="18">
                                            <p:txEl>
                                              <p:pRg st="1" end="1"/>
                                            </p:txEl>
                                          </p:spTgt>
                                        </p:tgtEl>
                                      </p:cBhvr>
                                    </p:animEffect>
                                    <p:anim calcmode="lin" valueType="num">
                                      <p:cBhvr>
                                        <p:cTn id="15"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互连网络与连接的主机</a:t>
            </a:r>
            <a:endParaRPr lang="zh-CN" altLang="en-US" dirty="0"/>
          </a:p>
        </p:txBody>
      </p:sp>
      <p:sp>
        <p:nvSpPr>
          <p:cNvPr id="158" name="矩形 157"/>
          <p:cNvSpPr/>
          <p:nvPr/>
        </p:nvSpPr>
        <p:spPr>
          <a:xfrm>
            <a:off x="9525" y="838994"/>
            <a:ext cx="1025525" cy="6020594"/>
          </a:xfrm>
          <a:prstGeom prst="rect">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9" name="矩形 158"/>
          <p:cNvSpPr/>
          <p:nvPr/>
        </p:nvSpPr>
        <p:spPr>
          <a:xfrm>
            <a:off x="1035050" y="6706395"/>
            <a:ext cx="11142270" cy="153194"/>
          </a:xfrm>
          <a:prstGeom prst="rect">
            <a:avLst/>
          </a:prstGeom>
          <a:solidFill>
            <a:srgbClr val="F692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9" name="Line 4"/>
          <p:cNvSpPr>
            <a:spLocks noChangeShapeType="1"/>
          </p:cNvSpPr>
          <p:nvPr/>
        </p:nvSpPr>
        <p:spPr bwMode="auto">
          <a:xfrm flipH="1" flipV="1">
            <a:off x="3082227" y="3714524"/>
            <a:ext cx="1416748" cy="0"/>
          </a:xfrm>
          <a:prstGeom prst="line">
            <a:avLst/>
          </a:prstGeom>
          <a:noFill/>
          <a:ln w="19050">
            <a:solidFill>
              <a:schemeClr val="tx1"/>
            </a:solidFill>
            <a:round/>
          </a:ln>
          <a:effectLst/>
        </p:spPr>
        <p:txBody>
          <a:bodyPr wrap="none" anchor="ctr"/>
          <a:lstStyle/>
          <a:p>
            <a:endParaRPr lang="zh-CN" altLang="en-US"/>
          </a:p>
        </p:txBody>
      </p:sp>
      <p:sp>
        <p:nvSpPr>
          <p:cNvPr id="180" name="Line 5"/>
          <p:cNvSpPr>
            <a:spLocks noChangeShapeType="1"/>
          </p:cNvSpPr>
          <p:nvPr/>
        </p:nvSpPr>
        <p:spPr bwMode="auto">
          <a:xfrm flipH="1">
            <a:off x="7013575" y="3742641"/>
            <a:ext cx="1292047" cy="1"/>
          </a:xfrm>
          <a:prstGeom prst="line">
            <a:avLst/>
          </a:prstGeom>
          <a:noFill/>
          <a:ln w="19050">
            <a:solidFill>
              <a:schemeClr val="tx1"/>
            </a:solidFill>
            <a:round/>
          </a:ln>
          <a:effectLst/>
        </p:spPr>
        <p:txBody>
          <a:bodyPr wrap="none" anchor="ctr"/>
          <a:lstStyle/>
          <a:p>
            <a:endParaRPr lang="zh-CN" altLang="en-US"/>
          </a:p>
        </p:txBody>
      </p:sp>
      <p:sp>
        <p:nvSpPr>
          <p:cNvPr id="181" name="Line 6"/>
          <p:cNvSpPr>
            <a:spLocks noChangeShapeType="1"/>
          </p:cNvSpPr>
          <p:nvPr/>
        </p:nvSpPr>
        <p:spPr bwMode="auto">
          <a:xfrm flipH="1">
            <a:off x="6229770" y="2304991"/>
            <a:ext cx="751281" cy="1124803"/>
          </a:xfrm>
          <a:prstGeom prst="line">
            <a:avLst/>
          </a:prstGeom>
          <a:noFill/>
          <a:ln w="19050">
            <a:solidFill>
              <a:schemeClr val="tx1"/>
            </a:solidFill>
            <a:round/>
          </a:ln>
          <a:effectLst/>
        </p:spPr>
        <p:txBody>
          <a:bodyPr wrap="none" anchor="ctr"/>
          <a:lstStyle/>
          <a:p>
            <a:endParaRPr lang="zh-CN" altLang="en-US"/>
          </a:p>
        </p:txBody>
      </p:sp>
      <p:sp>
        <p:nvSpPr>
          <p:cNvPr id="182" name="Line 7"/>
          <p:cNvSpPr>
            <a:spLocks noChangeShapeType="1"/>
          </p:cNvSpPr>
          <p:nvPr/>
        </p:nvSpPr>
        <p:spPr bwMode="auto">
          <a:xfrm flipH="1" flipV="1">
            <a:off x="6487974" y="4385243"/>
            <a:ext cx="986154" cy="1055460"/>
          </a:xfrm>
          <a:prstGeom prst="line">
            <a:avLst/>
          </a:prstGeom>
          <a:noFill/>
          <a:ln w="19050">
            <a:solidFill>
              <a:schemeClr val="tx1"/>
            </a:solidFill>
            <a:round/>
          </a:ln>
          <a:effectLst/>
        </p:spPr>
        <p:txBody>
          <a:bodyPr wrap="none" anchor="ctr"/>
          <a:lstStyle/>
          <a:p>
            <a:endParaRPr lang="zh-CN" altLang="en-US"/>
          </a:p>
        </p:txBody>
      </p:sp>
      <p:sp>
        <p:nvSpPr>
          <p:cNvPr id="183" name="Line 8"/>
          <p:cNvSpPr>
            <a:spLocks noChangeShapeType="1"/>
          </p:cNvSpPr>
          <p:nvPr/>
        </p:nvSpPr>
        <p:spPr bwMode="auto">
          <a:xfrm>
            <a:off x="4294590" y="2304992"/>
            <a:ext cx="695724" cy="1124802"/>
          </a:xfrm>
          <a:prstGeom prst="line">
            <a:avLst/>
          </a:prstGeom>
          <a:noFill/>
          <a:ln w="19050">
            <a:solidFill>
              <a:schemeClr val="tx1"/>
            </a:solidFill>
            <a:round/>
          </a:ln>
          <a:effectLst/>
        </p:spPr>
        <p:txBody>
          <a:bodyPr wrap="none" anchor="ctr"/>
          <a:lstStyle/>
          <a:p>
            <a:endParaRPr lang="zh-CN" altLang="en-US"/>
          </a:p>
        </p:txBody>
      </p:sp>
      <p:sp>
        <p:nvSpPr>
          <p:cNvPr id="184" name="Line 9"/>
          <p:cNvSpPr>
            <a:spLocks noChangeShapeType="1"/>
          </p:cNvSpPr>
          <p:nvPr/>
        </p:nvSpPr>
        <p:spPr bwMode="auto">
          <a:xfrm flipV="1">
            <a:off x="4328170" y="4267994"/>
            <a:ext cx="556964" cy="1172709"/>
          </a:xfrm>
          <a:prstGeom prst="line">
            <a:avLst/>
          </a:prstGeom>
          <a:noFill/>
          <a:ln w="19050">
            <a:solidFill>
              <a:schemeClr val="tx1"/>
            </a:solidFill>
            <a:round/>
          </a:ln>
          <a:effectLst/>
        </p:spPr>
        <p:txBody>
          <a:bodyPr wrap="none" anchor="ctr"/>
          <a:lstStyle/>
          <a:p>
            <a:endParaRPr lang="zh-CN" altLang="en-US"/>
          </a:p>
        </p:txBody>
      </p:sp>
      <p:sp>
        <p:nvSpPr>
          <p:cNvPr id="192" name="Text Box 17"/>
          <p:cNvSpPr txBox="1">
            <a:spLocks noChangeArrowheads="1"/>
          </p:cNvSpPr>
          <p:nvPr/>
        </p:nvSpPr>
        <p:spPr bwMode="auto">
          <a:xfrm>
            <a:off x="2783065" y="1427768"/>
            <a:ext cx="1008609" cy="584775"/>
          </a:xfrm>
          <a:prstGeom prst="rect">
            <a:avLst/>
          </a:prstGeom>
          <a:noFill/>
          <a:ln w="9525">
            <a:noFill/>
            <a:miter lim="800000"/>
          </a:ln>
          <a:effectLst/>
        </p:spPr>
        <p:txBody>
          <a:bodyPr wrap="none">
            <a:spAutoFit/>
          </a:bodyPr>
          <a:lstStyle/>
          <a:p>
            <a:r>
              <a:rPr kumimoji="1" lang="zh-CN" altLang="en-US" sz="3200" b="1" dirty="0">
                <a:latin typeface="Times New Roman" panose="02020603050405020304" pitchFamily="18" charset="0"/>
                <a:ea typeface="黑体" panose="02010609060101010101" pitchFamily="2" charset="-122"/>
              </a:rPr>
              <a:t>主机</a:t>
            </a:r>
            <a:endParaRPr kumimoji="1" lang="zh-CN" altLang="en-US" sz="3200" b="1" dirty="0">
              <a:latin typeface="Times New Roman" panose="02020603050405020304" pitchFamily="18" charset="0"/>
              <a:ea typeface="黑体" panose="02010609060101010101" pitchFamily="2" charset="-122"/>
            </a:endParaRPr>
          </a:p>
        </p:txBody>
      </p:sp>
      <p:grpSp>
        <p:nvGrpSpPr>
          <p:cNvPr id="196" name="组合 195"/>
          <p:cNvGrpSpPr/>
          <p:nvPr/>
        </p:nvGrpSpPr>
        <p:grpSpPr>
          <a:xfrm>
            <a:off x="3526339" y="5580486"/>
            <a:ext cx="921752" cy="585461"/>
            <a:chOff x="5173662" y="745331"/>
            <a:chExt cx="1679575" cy="1066800"/>
          </a:xfrm>
        </p:grpSpPr>
        <p:sp>
          <p:nvSpPr>
            <p:cNvPr id="197"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1" name="组合 200"/>
          <p:cNvGrpSpPr/>
          <p:nvPr/>
        </p:nvGrpSpPr>
        <p:grpSpPr>
          <a:xfrm>
            <a:off x="7055329" y="5534388"/>
            <a:ext cx="1047780" cy="588025"/>
            <a:chOff x="4509044" y="740659"/>
            <a:chExt cx="1909218" cy="1071472"/>
          </a:xfrm>
        </p:grpSpPr>
        <p:sp>
          <p:nvSpPr>
            <p:cNvPr id="202" name="Freeform 16"/>
            <p:cNvSpPr>
              <a:spLocks noEditPoints="1"/>
            </p:cNvSpPr>
            <p:nvPr/>
          </p:nvSpPr>
          <p:spPr bwMode="auto">
            <a:xfrm>
              <a:off x="4509044" y="740659"/>
              <a:ext cx="403225" cy="1041399"/>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6" name="组合 205"/>
          <p:cNvGrpSpPr/>
          <p:nvPr/>
        </p:nvGrpSpPr>
        <p:grpSpPr>
          <a:xfrm>
            <a:off x="8398262" y="3401070"/>
            <a:ext cx="1000572" cy="616832"/>
            <a:chOff x="4595064" y="688168"/>
            <a:chExt cx="1823198" cy="1123963"/>
          </a:xfrm>
        </p:grpSpPr>
        <p:sp>
          <p:nvSpPr>
            <p:cNvPr id="207" name="Freeform 16"/>
            <p:cNvSpPr>
              <a:spLocks noEditPoints="1"/>
            </p:cNvSpPr>
            <p:nvPr/>
          </p:nvSpPr>
          <p:spPr bwMode="auto">
            <a:xfrm>
              <a:off x="4595064" y="688168"/>
              <a:ext cx="403225" cy="1041399"/>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1" name="组合 210"/>
          <p:cNvGrpSpPr/>
          <p:nvPr/>
        </p:nvGrpSpPr>
        <p:grpSpPr>
          <a:xfrm>
            <a:off x="6426348" y="1538734"/>
            <a:ext cx="1047780" cy="588025"/>
            <a:chOff x="4509044" y="740659"/>
            <a:chExt cx="1909218" cy="1071472"/>
          </a:xfrm>
        </p:grpSpPr>
        <p:sp>
          <p:nvSpPr>
            <p:cNvPr id="212" name="Freeform 16"/>
            <p:cNvSpPr>
              <a:spLocks noEditPoints="1"/>
            </p:cNvSpPr>
            <p:nvPr/>
          </p:nvSpPr>
          <p:spPr bwMode="auto">
            <a:xfrm>
              <a:off x="4509044" y="740659"/>
              <a:ext cx="403225" cy="1041399"/>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6" name="组合 215"/>
          <p:cNvGrpSpPr/>
          <p:nvPr/>
        </p:nvGrpSpPr>
        <p:grpSpPr>
          <a:xfrm>
            <a:off x="3812805" y="1524794"/>
            <a:ext cx="921752" cy="585461"/>
            <a:chOff x="5173662" y="745331"/>
            <a:chExt cx="1679575" cy="1066800"/>
          </a:xfrm>
        </p:grpSpPr>
        <p:sp>
          <p:nvSpPr>
            <p:cNvPr id="217"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1" name="组合 220"/>
          <p:cNvGrpSpPr/>
          <p:nvPr/>
        </p:nvGrpSpPr>
        <p:grpSpPr>
          <a:xfrm>
            <a:off x="1989809" y="3394478"/>
            <a:ext cx="952435" cy="601688"/>
            <a:chOff x="5173662" y="715763"/>
            <a:chExt cx="1735485" cy="1096368"/>
          </a:xfrm>
        </p:grpSpPr>
        <p:sp>
          <p:nvSpPr>
            <p:cNvPr id="222" name="Freeform 16"/>
            <p:cNvSpPr>
              <a:spLocks noEditPoints="1"/>
            </p:cNvSpPr>
            <p:nvPr/>
          </p:nvSpPr>
          <p:spPr bwMode="auto">
            <a:xfrm>
              <a:off x="6505922" y="715763"/>
              <a:ext cx="403225" cy="1041399"/>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6" name="矩形 225"/>
          <p:cNvSpPr/>
          <p:nvPr/>
        </p:nvSpPr>
        <p:spPr>
          <a:xfrm>
            <a:off x="11204575" y="838994"/>
            <a:ext cx="1025525" cy="6096000"/>
          </a:xfrm>
          <a:prstGeom prst="rect">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45" name="Group 20"/>
          <p:cNvGrpSpPr/>
          <p:nvPr/>
        </p:nvGrpSpPr>
        <p:grpSpPr bwMode="auto">
          <a:xfrm>
            <a:off x="3578431" y="2496815"/>
            <a:ext cx="3901355" cy="2648548"/>
            <a:chOff x="1680" y="240"/>
            <a:chExt cx="2529" cy="1270"/>
          </a:xfrm>
          <a:solidFill>
            <a:srgbClr val="1A8ABC"/>
          </a:solidFill>
        </p:grpSpPr>
        <p:sp>
          <p:nvSpPr>
            <p:cNvPr id="46" name="Oval 21"/>
            <p:cNvSpPr>
              <a:spLocks noChangeArrowheads="1"/>
            </p:cNvSpPr>
            <p:nvPr/>
          </p:nvSpPr>
          <p:spPr bwMode="auto">
            <a:xfrm>
              <a:off x="2554" y="240"/>
              <a:ext cx="1088" cy="513"/>
            </a:xfrm>
            <a:prstGeom prst="ellipse">
              <a:avLst/>
            </a:prstGeom>
            <a:grpFill/>
            <a:ln w="9525">
              <a:noFill/>
              <a:round/>
            </a:ln>
            <a:effectLst/>
          </p:spPr>
          <p:txBody>
            <a:bodyPr/>
            <a:lstStyle/>
            <a:p>
              <a:endParaRPr lang="zh-CN" altLang="en-US"/>
            </a:p>
          </p:txBody>
        </p:sp>
        <p:sp>
          <p:nvSpPr>
            <p:cNvPr id="47" name="Oval 22"/>
            <p:cNvSpPr>
              <a:spLocks noChangeArrowheads="1"/>
            </p:cNvSpPr>
            <p:nvPr/>
          </p:nvSpPr>
          <p:spPr bwMode="auto">
            <a:xfrm>
              <a:off x="1941" y="381"/>
              <a:ext cx="827" cy="513"/>
            </a:xfrm>
            <a:prstGeom prst="ellipse">
              <a:avLst/>
            </a:prstGeom>
            <a:grpFill/>
            <a:ln w="9525">
              <a:noFill/>
              <a:round/>
            </a:ln>
            <a:effectLst/>
          </p:spPr>
          <p:txBody>
            <a:bodyPr/>
            <a:lstStyle/>
            <a:p>
              <a:endParaRPr lang="zh-CN" altLang="en-US"/>
            </a:p>
          </p:txBody>
        </p:sp>
        <p:sp>
          <p:nvSpPr>
            <p:cNvPr id="48" name="Oval 23"/>
            <p:cNvSpPr>
              <a:spLocks noChangeArrowheads="1"/>
            </p:cNvSpPr>
            <p:nvPr/>
          </p:nvSpPr>
          <p:spPr bwMode="auto">
            <a:xfrm>
              <a:off x="1680" y="702"/>
              <a:ext cx="552" cy="411"/>
            </a:xfrm>
            <a:prstGeom prst="ellipse">
              <a:avLst/>
            </a:prstGeom>
            <a:grpFill/>
            <a:ln w="9525">
              <a:noFill/>
              <a:round/>
            </a:ln>
            <a:effectLst/>
          </p:spPr>
          <p:txBody>
            <a:bodyPr/>
            <a:lstStyle/>
            <a:p>
              <a:endParaRPr lang="zh-CN" altLang="en-US"/>
            </a:p>
          </p:txBody>
        </p:sp>
        <p:sp>
          <p:nvSpPr>
            <p:cNvPr id="49" name="Oval 24"/>
            <p:cNvSpPr>
              <a:spLocks noChangeArrowheads="1"/>
            </p:cNvSpPr>
            <p:nvPr/>
          </p:nvSpPr>
          <p:spPr bwMode="auto">
            <a:xfrm>
              <a:off x="1849" y="894"/>
              <a:ext cx="842" cy="450"/>
            </a:xfrm>
            <a:prstGeom prst="ellipse">
              <a:avLst/>
            </a:prstGeom>
            <a:grpFill/>
            <a:ln w="9525">
              <a:noFill/>
              <a:round/>
            </a:ln>
            <a:effectLst/>
          </p:spPr>
          <p:txBody>
            <a:bodyPr/>
            <a:lstStyle/>
            <a:p>
              <a:endParaRPr lang="zh-CN" altLang="en-US"/>
            </a:p>
          </p:txBody>
        </p:sp>
        <p:sp>
          <p:nvSpPr>
            <p:cNvPr id="50" name="Oval 25"/>
            <p:cNvSpPr>
              <a:spLocks noChangeArrowheads="1"/>
            </p:cNvSpPr>
            <p:nvPr/>
          </p:nvSpPr>
          <p:spPr bwMode="auto">
            <a:xfrm>
              <a:off x="2462" y="971"/>
              <a:ext cx="1272" cy="539"/>
            </a:xfrm>
            <a:prstGeom prst="ellipse">
              <a:avLst/>
            </a:prstGeom>
            <a:grpFill/>
            <a:ln w="9525">
              <a:noFill/>
              <a:round/>
            </a:ln>
            <a:effectLst/>
          </p:spPr>
          <p:txBody>
            <a:bodyPr/>
            <a:lstStyle/>
            <a:p>
              <a:endParaRPr lang="zh-CN" altLang="en-US"/>
            </a:p>
          </p:txBody>
        </p:sp>
        <p:sp>
          <p:nvSpPr>
            <p:cNvPr id="51" name="Oval 26"/>
            <p:cNvSpPr>
              <a:spLocks noChangeArrowheads="1"/>
            </p:cNvSpPr>
            <p:nvPr/>
          </p:nvSpPr>
          <p:spPr bwMode="auto">
            <a:xfrm>
              <a:off x="3289" y="394"/>
              <a:ext cx="797" cy="398"/>
            </a:xfrm>
            <a:prstGeom prst="ellipse">
              <a:avLst/>
            </a:prstGeom>
            <a:grpFill/>
            <a:ln w="9525">
              <a:noFill/>
              <a:round/>
            </a:ln>
            <a:effectLst/>
          </p:spPr>
          <p:txBody>
            <a:bodyPr/>
            <a:lstStyle/>
            <a:p>
              <a:endParaRPr lang="zh-CN" altLang="en-US"/>
            </a:p>
          </p:txBody>
        </p:sp>
        <p:sp>
          <p:nvSpPr>
            <p:cNvPr id="52" name="Oval 27"/>
            <p:cNvSpPr>
              <a:spLocks noChangeArrowheads="1"/>
            </p:cNvSpPr>
            <p:nvPr/>
          </p:nvSpPr>
          <p:spPr bwMode="auto">
            <a:xfrm>
              <a:off x="3412" y="663"/>
              <a:ext cx="797" cy="398"/>
            </a:xfrm>
            <a:prstGeom prst="ellipse">
              <a:avLst/>
            </a:prstGeom>
            <a:grpFill/>
            <a:ln w="9525">
              <a:noFill/>
              <a:round/>
            </a:ln>
            <a:effectLst/>
          </p:spPr>
          <p:txBody>
            <a:bodyPr/>
            <a:lstStyle/>
            <a:p>
              <a:endParaRPr lang="zh-CN" altLang="en-US"/>
            </a:p>
          </p:txBody>
        </p:sp>
        <p:sp>
          <p:nvSpPr>
            <p:cNvPr id="53" name="Oval 28"/>
            <p:cNvSpPr>
              <a:spLocks noChangeArrowheads="1"/>
            </p:cNvSpPr>
            <p:nvPr/>
          </p:nvSpPr>
          <p:spPr bwMode="auto">
            <a:xfrm>
              <a:off x="3335" y="753"/>
              <a:ext cx="797" cy="668"/>
            </a:xfrm>
            <a:prstGeom prst="ellipse">
              <a:avLst/>
            </a:prstGeom>
            <a:grpFill/>
            <a:ln w="9525">
              <a:noFill/>
              <a:round/>
            </a:ln>
            <a:effectLst/>
          </p:spPr>
          <p:txBody>
            <a:bodyPr/>
            <a:lstStyle/>
            <a:p>
              <a:endParaRPr lang="zh-CN" altLang="en-US"/>
            </a:p>
          </p:txBody>
        </p:sp>
        <p:sp>
          <p:nvSpPr>
            <p:cNvPr id="54" name="Oval 29"/>
            <p:cNvSpPr>
              <a:spLocks noChangeArrowheads="1"/>
            </p:cNvSpPr>
            <p:nvPr/>
          </p:nvSpPr>
          <p:spPr bwMode="auto">
            <a:xfrm>
              <a:off x="2140" y="548"/>
              <a:ext cx="1640" cy="667"/>
            </a:xfrm>
            <a:prstGeom prst="ellipse">
              <a:avLst/>
            </a:prstGeom>
            <a:grpFill/>
            <a:ln w="9525">
              <a:noFill/>
              <a:round/>
            </a:ln>
            <a:effectLst/>
          </p:spPr>
          <p:txBody>
            <a:bodyPr/>
            <a:lstStyle/>
            <a:p>
              <a:endParaRPr lang="zh-CN" altLang="en-US"/>
            </a:p>
          </p:txBody>
        </p:sp>
      </p:grpSp>
      <p:sp>
        <p:nvSpPr>
          <p:cNvPr id="195" name="Text Box 20"/>
          <p:cNvSpPr txBox="1">
            <a:spLocks noChangeArrowheads="1"/>
          </p:cNvSpPr>
          <p:nvPr/>
        </p:nvSpPr>
        <p:spPr bwMode="auto">
          <a:xfrm>
            <a:off x="4291799" y="3262354"/>
            <a:ext cx="2650919" cy="1077218"/>
          </a:xfrm>
          <a:prstGeom prst="rect">
            <a:avLst/>
          </a:prstGeom>
          <a:noFill/>
          <a:ln w="9525">
            <a:noFill/>
            <a:miter lim="800000"/>
          </a:ln>
          <a:effectLst/>
        </p:spPr>
        <p:txBody>
          <a:bodyPr wrap="none">
            <a:spAutoFit/>
          </a:bodyPr>
          <a:lstStyle/>
          <a:p>
            <a:pPr algn="ctr"/>
            <a:r>
              <a:rPr kumimoji="1" lang="zh-CN" altLang="en-US" sz="3200" b="1" dirty="0">
                <a:solidFill>
                  <a:schemeClr val="bg1"/>
                </a:solidFill>
                <a:latin typeface="+mj-ea"/>
                <a:ea typeface="+mj-ea"/>
              </a:rPr>
              <a:t>互连网络</a:t>
            </a:r>
            <a:endParaRPr kumimoji="1" lang="en-US" altLang="zh-CN" sz="3200" b="1" dirty="0">
              <a:solidFill>
                <a:schemeClr val="bg1"/>
              </a:solidFill>
              <a:latin typeface="+mj-ea"/>
              <a:ea typeface="+mj-ea"/>
            </a:endParaRPr>
          </a:p>
          <a:p>
            <a:pPr algn="ctr"/>
            <a:r>
              <a:rPr kumimoji="1" lang="zh-CN" altLang="en-US" sz="3200" b="1" dirty="0">
                <a:solidFill>
                  <a:schemeClr val="bg1"/>
                </a:solidFill>
                <a:latin typeface="+mj-ea"/>
                <a:ea typeface="+mj-ea"/>
              </a:rPr>
              <a:t>（</a:t>
            </a:r>
            <a:r>
              <a:rPr kumimoji="1" lang="en-US" altLang="zh-CN" sz="3200" b="1" dirty="0">
                <a:solidFill>
                  <a:schemeClr val="bg1"/>
                </a:solidFill>
                <a:latin typeface="+mj-ea"/>
                <a:ea typeface="+mj-ea"/>
              </a:rPr>
              <a:t>internet</a:t>
            </a:r>
            <a:r>
              <a:rPr kumimoji="1" lang="zh-CN" altLang="en-US" sz="3200" b="1" dirty="0">
                <a:solidFill>
                  <a:schemeClr val="bg1"/>
                </a:solidFill>
                <a:latin typeface="+mj-ea"/>
                <a:ea typeface="+mj-ea"/>
              </a:rPr>
              <a:t>）</a:t>
            </a:r>
            <a:endParaRPr kumimoji="1" lang="zh-CN" altLang="en-US" sz="3200" b="1" dirty="0">
              <a:solidFill>
                <a:schemeClr val="bg1"/>
              </a:solidFill>
              <a:latin typeface="+mj-ea"/>
              <a:ea typeface="+mj-ea"/>
            </a:endParaRPr>
          </a:p>
        </p:txBody>
      </p:sp>
      <p:sp>
        <p:nvSpPr>
          <p:cNvPr id="2" name="矩形 1"/>
          <p:cNvSpPr/>
          <p:nvPr/>
        </p:nvSpPr>
        <p:spPr>
          <a:xfrm>
            <a:off x="8178087" y="1248563"/>
            <a:ext cx="2376841" cy="1149832"/>
          </a:xfrm>
          <a:prstGeom prst="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anchor="ctr" anchorCtr="1"/>
          <a:lstStyle/>
          <a:p>
            <a:pPr algn="just" fontAlgn="base">
              <a:spcBef>
                <a:spcPct val="0"/>
              </a:spcBef>
              <a:spcAft>
                <a:spcPct val="0"/>
              </a:spcAft>
            </a:pPr>
            <a:r>
              <a:rPr lang="zh-CN" altLang="en-US" dirty="0">
                <a:solidFill>
                  <a:schemeClr val="dk1"/>
                </a:solidFill>
                <a:latin typeface="+mj-ea"/>
                <a:ea typeface="+mj-ea"/>
              </a:rPr>
              <a:t>连接在网络上的计算机都称为</a:t>
            </a:r>
            <a:r>
              <a:rPr lang="zh-CN" altLang="en-US" dirty="0">
                <a:solidFill>
                  <a:srgbClr val="C00000"/>
                </a:solidFill>
                <a:latin typeface="+mj-ea"/>
                <a:ea typeface="+mj-ea"/>
              </a:rPr>
              <a:t>主机</a:t>
            </a:r>
            <a:r>
              <a:rPr lang="en-US" altLang="zh-CN" dirty="0">
                <a:solidFill>
                  <a:srgbClr val="C00000"/>
                </a:solidFill>
                <a:latin typeface="+mj-ea"/>
                <a:ea typeface="+mj-ea"/>
              </a:rPr>
              <a:t>(host)</a:t>
            </a:r>
            <a:r>
              <a:rPr lang="zh-CN" altLang="en-US" dirty="0">
                <a:solidFill>
                  <a:schemeClr val="dk1"/>
                </a:solidFill>
                <a:latin typeface="+mj-ea"/>
                <a:ea typeface="+mj-ea"/>
              </a:rPr>
              <a:t>。</a:t>
            </a:r>
            <a:endParaRPr lang="zh-CN" altLang="en-US" dirty="0">
              <a:solidFill>
                <a:schemeClr val="dk1"/>
              </a:solidFill>
              <a:latin typeface="+mj-ea"/>
              <a:ea typeface="+mj-ea"/>
            </a:endParaRPr>
          </a:p>
        </p:txBody>
      </p:sp>
      <p:sp>
        <p:nvSpPr>
          <p:cNvPr id="56" name="矩形 55"/>
          <p:cNvSpPr/>
          <p:nvPr/>
        </p:nvSpPr>
        <p:spPr>
          <a:xfrm>
            <a:off x="4226801" y="3122296"/>
            <a:ext cx="2913484" cy="1357333"/>
          </a:xfrm>
          <a:prstGeom prst="rect">
            <a:avLst/>
          </a:prstGeom>
          <a:solidFill>
            <a:srgbClr val="1A8ABC"/>
          </a:solidFill>
          <a:ln>
            <a:noFill/>
          </a:ln>
          <a:effectLst/>
        </p:spPr>
        <p:style>
          <a:lnRef idx="1">
            <a:schemeClr val="accent6"/>
          </a:lnRef>
          <a:fillRef idx="2">
            <a:schemeClr val="accent6"/>
          </a:fillRef>
          <a:effectRef idx="1">
            <a:schemeClr val="accent6"/>
          </a:effectRef>
          <a:fontRef idx="minor">
            <a:schemeClr val="dk1"/>
          </a:fontRef>
        </p:style>
        <p:txBody>
          <a:bodyPr anchor="ctr" anchorCtr="1"/>
          <a:lstStyle/>
          <a:p>
            <a:pPr algn="ctr" fontAlgn="base">
              <a:spcBef>
                <a:spcPct val="0"/>
              </a:spcBef>
              <a:spcAft>
                <a:spcPct val="0"/>
              </a:spcAft>
            </a:pPr>
            <a:r>
              <a:rPr lang="zh-CN" altLang="en-US" sz="3200" b="1" dirty="0">
                <a:solidFill>
                  <a:srgbClr val="FFFF00"/>
                </a:solidFill>
                <a:latin typeface="+mj-ea"/>
                <a:ea typeface="+mj-ea"/>
              </a:rPr>
              <a:t>互联网</a:t>
            </a:r>
            <a:endParaRPr lang="en-US" altLang="zh-CN" sz="3200" dirty="0">
              <a:solidFill>
                <a:schemeClr val="bg1"/>
              </a:solidFill>
              <a:latin typeface="+mj-ea"/>
              <a:ea typeface="+mj-ea"/>
            </a:endParaRPr>
          </a:p>
          <a:p>
            <a:pPr algn="ctr" fontAlgn="base">
              <a:spcBef>
                <a:spcPct val="0"/>
              </a:spcBef>
              <a:spcAft>
                <a:spcPct val="0"/>
              </a:spcAft>
            </a:pPr>
            <a:r>
              <a:rPr lang="zh-CN" altLang="en-US" sz="3200" b="1" dirty="0">
                <a:solidFill>
                  <a:schemeClr val="bg1"/>
                </a:solidFill>
                <a:latin typeface="+mj-ea"/>
                <a:ea typeface="+mj-ea"/>
              </a:rPr>
              <a:t>（</a:t>
            </a:r>
            <a:r>
              <a:rPr lang="en-US" altLang="zh-CN" sz="3200" b="1" dirty="0">
                <a:solidFill>
                  <a:schemeClr val="bg1"/>
                </a:solidFill>
                <a:latin typeface="+mj-ea"/>
                <a:ea typeface="+mj-ea"/>
              </a:rPr>
              <a:t>Internet</a:t>
            </a:r>
            <a:r>
              <a:rPr lang="zh-CN" altLang="en-US" sz="3200" b="1" dirty="0">
                <a:solidFill>
                  <a:schemeClr val="bg1"/>
                </a:solidFill>
                <a:latin typeface="+mj-ea"/>
                <a:ea typeface="+mj-ea"/>
              </a:rPr>
              <a:t>）</a:t>
            </a:r>
            <a:endParaRPr lang="en-US" altLang="zh-CN" sz="3200" b="1" dirty="0">
              <a:solidFill>
                <a:schemeClr val="bg1"/>
              </a:solidFill>
              <a:latin typeface="+mj-ea"/>
              <a:ea typeface="+mj-ea"/>
            </a:endParaRPr>
          </a:p>
          <a:p>
            <a:pPr algn="ctr" fontAlgn="base">
              <a:spcBef>
                <a:spcPct val="0"/>
              </a:spcBef>
              <a:spcAft>
                <a:spcPct val="0"/>
              </a:spcAft>
            </a:pPr>
            <a:r>
              <a:rPr lang="zh-CN" altLang="en-US" sz="3200" dirty="0">
                <a:solidFill>
                  <a:schemeClr val="bg1"/>
                </a:solidFill>
                <a:latin typeface="+mj-ea"/>
                <a:ea typeface="+mj-ea"/>
              </a:rPr>
              <a:t>世界上最大的互连网络</a:t>
            </a:r>
            <a:endParaRPr lang="zh-CN" altLang="en-US" sz="3200" dirty="0">
              <a:solidFill>
                <a:schemeClr val="bg1"/>
              </a:solidFill>
              <a:latin typeface="+mj-ea"/>
              <a:ea typeface="+mj-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2000" fill="hold" nodeType="clickEffect">
                                  <p:stCondLst>
                                    <p:cond delay="0"/>
                                  </p:stCondLst>
                                  <p:childTnLst>
                                    <p:anim calcmode="discrete" valueType="str">
                                      <p:cBhvr>
                                        <p:cTn id="13" dur="1000" fill="hold"/>
                                        <p:tgtEl>
                                          <p:spTgt spid="45"/>
                                        </p:tgtEl>
                                        <p:attrNameLst>
                                          <p:attrName>style.visibility</p:attrName>
                                        </p:attrNameLst>
                                      </p:cBhvr>
                                      <p:tavLst>
                                        <p:tav tm="0">
                                          <p:val>
                                            <p:strVal val="hidden"/>
                                          </p:val>
                                        </p:tav>
                                        <p:tav tm="50000">
                                          <p:val>
                                            <p:strVal val="visible"/>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5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en-US" altLang="zh-CN" dirty="0"/>
              <a:t>internet </a:t>
            </a:r>
            <a:r>
              <a:rPr lang="zh-CN" altLang="en-US" dirty="0"/>
              <a:t>和 </a:t>
            </a:r>
            <a:r>
              <a:rPr lang="en-US" altLang="zh-CN" dirty="0"/>
              <a:t>Internet </a:t>
            </a:r>
            <a:r>
              <a:rPr lang="zh-CN" altLang="en-US" dirty="0"/>
              <a:t>的区别</a:t>
            </a:r>
            <a:endParaRPr lang="zh-CN" altLang="en-US" dirty="0"/>
          </a:p>
        </p:txBody>
      </p:sp>
      <p:sp>
        <p:nvSpPr>
          <p:cNvPr id="12" name="矩形 11"/>
          <p:cNvSpPr/>
          <p:nvPr/>
        </p:nvSpPr>
        <p:spPr>
          <a:xfrm>
            <a:off x="435313" y="2791136"/>
            <a:ext cx="5333999" cy="239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内容占位符 2"/>
          <p:cNvSpPr>
            <a:spLocks noGrp="1"/>
          </p:cNvSpPr>
          <p:nvPr>
            <p:ph idx="1"/>
          </p:nvPr>
        </p:nvSpPr>
        <p:spPr>
          <a:xfrm>
            <a:off x="435312" y="2822326"/>
            <a:ext cx="5333999" cy="2512468"/>
          </a:xfrm>
        </p:spPr>
        <p:txBody>
          <a:bodyPr>
            <a:noAutofit/>
          </a:bodyPr>
          <a:lstStyle/>
          <a:p>
            <a:r>
              <a:rPr lang="zh-CN" altLang="en-US" sz="1800" dirty="0"/>
              <a:t>以小写字母 </a:t>
            </a:r>
            <a:r>
              <a:rPr lang="en-US" altLang="zh-CN" sz="1800" dirty="0" err="1"/>
              <a:t>i</a:t>
            </a:r>
            <a:r>
              <a:rPr lang="en-US" altLang="zh-CN" sz="1800" dirty="0"/>
              <a:t> </a:t>
            </a:r>
            <a:r>
              <a:rPr lang="zh-CN" altLang="en-US" sz="1800" dirty="0"/>
              <a:t>开始的 </a:t>
            </a:r>
            <a:r>
              <a:rPr lang="en-US" altLang="zh-CN" sz="1800" dirty="0"/>
              <a:t>internet</a:t>
            </a:r>
            <a:r>
              <a:rPr lang="zh-CN" altLang="en-US" sz="1800" dirty="0"/>
              <a:t>（</a:t>
            </a:r>
            <a:r>
              <a:rPr lang="zh-CN" altLang="en-US" sz="1800" dirty="0">
                <a:solidFill>
                  <a:srgbClr val="C00000"/>
                </a:solidFill>
              </a:rPr>
              <a:t>互连网络</a:t>
            </a:r>
            <a:r>
              <a:rPr lang="zh-CN" altLang="en-US" sz="1800" dirty="0"/>
              <a:t>）是一个通用名词，它泛指由多个计算机网络互连而成的网络。</a:t>
            </a:r>
            <a:endParaRPr lang="en-US" altLang="zh-CN" sz="1800" dirty="0"/>
          </a:p>
          <a:p>
            <a:r>
              <a:rPr lang="zh-CN" altLang="en-US" sz="1800" dirty="0"/>
              <a:t>很多不连接互联网的</a:t>
            </a:r>
            <a:r>
              <a:rPr lang="zh-CN" altLang="en-US" sz="1800" dirty="0">
                <a:solidFill>
                  <a:srgbClr val="C00000"/>
                </a:solidFill>
              </a:rPr>
              <a:t>专用网络</a:t>
            </a:r>
            <a:r>
              <a:rPr lang="zh-CN" altLang="en-US" sz="1800" dirty="0"/>
              <a:t>，例如很多国家的军用网络，都是由多个网络互连构成的</a:t>
            </a:r>
            <a:r>
              <a:rPr lang="zh-CN" altLang="en-US" sz="1800" dirty="0">
                <a:solidFill>
                  <a:srgbClr val="C00000"/>
                </a:solidFill>
              </a:rPr>
              <a:t>互连网络</a:t>
            </a:r>
            <a:r>
              <a:rPr lang="zh-CN" altLang="en-US" sz="1800" dirty="0"/>
              <a:t>，并且采用与互联网几乎一样的技术</a:t>
            </a:r>
            <a:endParaRPr lang="zh-CN" altLang="en-US" sz="1800" dirty="0"/>
          </a:p>
        </p:txBody>
      </p:sp>
      <p:sp>
        <p:nvSpPr>
          <p:cNvPr id="14" name="内容占位符 3"/>
          <p:cNvSpPr txBox="1"/>
          <p:nvPr/>
        </p:nvSpPr>
        <p:spPr>
          <a:xfrm>
            <a:off x="435313" y="2248500"/>
            <a:ext cx="5334000" cy="464457"/>
          </a:xfrm>
          <a:prstGeom prst="rect">
            <a:avLst/>
          </a:prstGeom>
          <a:solidFill>
            <a:schemeClr val="accent6"/>
          </a:solidFill>
        </p:spPr>
        <p:txBody>
          <a:bodyPr vert="horz" lIns="121917" tIns="60958" rIns="121917" bIns="60958" rtlCol="0">
            <a:normAutofit/>
          </a:bodyPr>
          <a:lstStyle>
            <a:defPPr>
              <a:defRPr lang="en-US"/>
            </a:defPPr>
            <a:lvl1pPr indent="0">
              <a:lnSpc>
                <a:spcPct val="120000"/>
              </a:lnSpc>
              <a:spcBef>
                <a:spcPct val="20000"/>
              </a:spcBef>
              <a:buSzPct val="80000"/>
              <a:buFont typeface="Wingdings" panose="05000000000000000000" pitchFamily="2" charset="2"/>
              <a:buNone/>
              <a:defRPr sz="2000" b="0">
                <a:solidFill>
                  <a:schemeClr val="bg1"/>
                </a:solidFill>
              </a:defRPr>
            </a:lvl1pPr>
            <a:lvl2pPr marL="991235" indent="-381000">
              <a:spcBef>
                <a:spcPct val="20000"/>
              </a:spcBef>
              <a:buFont typeface="Arial" panose="020B0604020202020204" pitchFamily="34" charset="0"/>
              <a:buChar char="–"/>
              <a:defRPr sz="1800">
                <a:solidFill>
                  <a:schemeClr val="tx1">
                    <a:lumMod val="75000"/>
                    <a:lumOff val="25000"/>
                  </a:schemeClr>
                </a:solidFill>
              </a:defRPr>
            </a:lvl2pPr>
            <a:lvl3pPr marL="1524635" indent="-304800">
              <a:spcBef>
                <a:spcPct val="20000"/>
              </a:spcBef>
              <a:buFont typeface="Arial" panose="020B0604020202020204" pitchFamily="34" charset="0"/>
              <a:buChar char="•"/>
              <a:defRPr sz="1800"/>
            </a:lvl3pPr>
            <a:lvl4pPr marL="2134235" indent="-304800">
              <a:spcBef>
                <a:spcPct val="20000"/>
              </a:spcBef>
              <a:buFont typeface="Arial" panose="020B0604020202020204" pitchFamily="34" charset="0"/>
              <a:buChar char="–"/>
              <a:defRPr sz="1800"/>
            </a:lvl4pPr>
            <a:lvl5pPr marL="2744470" indent="-304800">
              <a:spcBef>
                <a:spcPct val="20000"/>
              </a:spcBef>
              <a:buFont typeface="Arial" panose="020B0604020202020204" pitchFamily="34" charset="0"/>
              <a:buChar char="»"/>
              <a:defRPr sz="1800"/>
            </a:lvl5pPr>
            <a:lvl6pPr marL="3354070" indent="-304800">
              <a:spcBef>
                <a:spcPct val="20000"/>
              </a:spcBef>
              <a:buFont typeface="Arial" panose="020B0604020202020204" pitchFamily="34" charset="0"/>
              <a:buChar char="•"/>
              <a:defRPr sz="2700"/>
            </a:lvl6pPr>
            <a:lvl7pPr marL="3963670" indent="-304800">
              <a:spcBef>
                <a:spcPct val="20000"/>
              </a:spcBef>
              <a:buFont typeface="Arial" panose="020B0604020202020204" pitchFamily="34" charset="0"/>
              <a:buChar char="•"/>
              <a:defRPr sz="2700"/>
            </a:lvl7pPr>
            <a:lvl8pPr marL="4573905" indent="-304800">
              <a:spcBef>
                <a:spcPct val="20000"/>
              </a:spcBef>
              <a:buFont typeface="Arial" panose="020B0604020202020204" pitchFamily="34" charset="0"/>
              <a:buChar char="•"/>
              <a:defRPr sz="2700"/>
            </a:lvl8pPr>
            <a:lvl9pPr marL="5183505" indent="-304800">
              <a:spcBef>
                <a:spcPct val="20000"/>
              </a:spcBef>
              <a:buFont typeface="Arial" panose="020B0604020202020204" pitchFamily="34" charset="0"/>
              <a:buChar char="•"/>
              <a:defRPr sz="2700"/>
            </a:lvl9pPr>
          </a:lstStyle>
          <a:p>
            <a:pPr algn="ctr"/>
            <a:r>
              <a:rPr lang="en-US" altLang="zh-CN" b="1" dirty="0"/>
              <a:t>internet</a:t>
            </a:r>
            <a:r>
              <a:rPr lang="zh-CN" altLang="en-US" b="1" dirty="0"/>
              <a:t>（互连网络）</a:t>
            </a:r>
            <a:endParaRPr lang="zh-CN" altLang="en-US" b="1" dirty="0"/>
          </a:p>
        </p:txBody>
      </p:sp>
      <p:sp>
        <p:nvSpPr>
          <p:cNvPr id="15" name="矩形 14"/>
          <p:cNvSpPr/>
          <p:nvPr/>
        </p:nvSpPr>
        <p:spPr>
          <a:xfrm>
            <a:off x="6090962" y="2791137"/>
            <a:ext cx="5342214" cy="239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内容占位符 3"/>
          <p:cNvSpPr txBox="1"/>
          <p:nvPr/>
        </p:nvSpPr>
        <p:spPr>
          <a:xfrm>
            <a:off x="6090961" y="2248500"/>
            <a:ext cx="5342214" cy="464457"/>
          </a:xfrm>
          <a:prstGeom prst="rect">
            <a:avLst/>
          </a:prstGeom>
          <a:solidFill>
            <a:schemeClr val="accent5"/>
          </a:solidFill>
        </p:spPr>
        <p:txBody>
          <a:bodyPr vert="horz" lIns="121917" tIns="60958" rIns="121917" bIns="60958" rtlCol="0">
            <a:normAutofit/>
          </a:bodyPr>
          <a:lstStyle>
            <a:lvl1pPr marL="0" indent="0" algn="l" defTabSz="1219835" rtl="0" eaLnBrk="1" latinLnBrk="0" hangingPunct="1">
              <a:lnSpc>
                <a:spcPct val="120000"/>
              </a:lnSpc>
              <a:spcBef>
                <a:spcPct val="20000"/>
              </a:spcBef>
              <a:buSzPct val="80000"/>
              <a:buFont typeface="Wingdings" panose="05000000000000000000" pitchFamily="2" charset="2"/>
              <a:buNone/>
              <a:defRPr sz="2000" b="0" kern="1200">
                <a:solidFill>
                  <a:schemeClr val="tx1">
                    <a:lumMod val="95000"/>
                    <a:lumOff val="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r>
              <a:rPr lang="en-US" altLang="zh-CN" b="1" dirty="0">
                <a:solidFill>
                  <a:schemeClr val="bg1"/>
                </a:solidFill>
              </a:rPr>
              <a:t>Internet</a:t>
            </a:r>
            <a:r>
              <a:rPr lang="zh-CN" altLang="en-US" b="1" dirty="0">
                <a:solidFill>
                  <a:schemeClr val="bg1"/>
                </a:solidFill>
              </a:rPr>
              <a:t>（互联网） </a:t>
            </a:r>
            <a:endParaRPr lang="zh-CN" altLang="en-US" b="1" dirty="0">
              <a:solidFill>
                <a:schemeClr val="bg1"/>
              </a:solidFill>
            </a:endParaRPr>
          </a:p>
        </p:txBody>
      </p:sp>
      <p:sp>
        <p:nvSpPr>
          <p:cNvPr id="18" name="内容占位符 2"/>
          <p:cNvSpPr txBox="1"/>
          <p:nvPr/>
        </p:nvSpPr>
        <p:spPr>
          <a:xfrm>
            <a:off x="6108699" y="2812650"/>
            <a:ext cx="5324476" cy="2259111"/>
          </a:xfrm>
          <a:prstGeom prst="rect">
            <a:avLst/>
          </a:prstGeom>
        </p:spPr>
        <p:txBody>
          <a:bodyPr vert="horz" lIns="121917" tIns="60958" rIns="121917" bIns="60958" rtlCol="0">
            <a:no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800" dirty="0"/>
              <a:t>以大写字母 </a:t>
            </a:r>
            <a:r>
              <a:rPr lang="en-US" altLang="zh-CN" sz="1800" dirty="0"/>
              <a:t>I </a:t>
            </a:r>
            <a:r>
              <a:rPr lang="zh-CN" altLang="en-US" sz="1800" dirty="0"/>
              <a:t>开始的的 </a:t>
            </a:r>
            <a:r>
              <a:rPr lang="en-US" altLang="zh-CN" sz="1800" dirty="0"/>
              <a:t>Internet</a:t>
            </a:r>
            <a:r>
              <a:rPr lang="zh-CN" altLang="en-US" sz="1800" dirty="0"/>
              <a:t>（</a:t>
            </a:r>
            <a:r>
              <a:rPr lang="zh-CN" altLang="en-US" sz="1800" dirty="0">
                <a:solidFill>
                  <a:srgbClr val="C00000"/>
                </a:solidFill>
              </a:rPr>
              <a:t>因特网</a:t>
            </a:r>
            <a:r>
              <a:rPr lang="zh-CN" altLang="en-US" sz="1800" dirty="0"/>
              <a:t>，现在人们更喜欢用“</a:t>
            </a:r>
            <a:r>
              <a:rPr lang="zh-CN" altLang="en-US" sz="1800" dirty="0">
                <a:solidFill>
                  <a:srgbClr val="C00000"/>
                </a:solidFill>
              </a:rPr>
              <a:t>互联网</a:t>
            </a:r>
            <a:r>
              <a:rPr lang="zh-CN" altLang="en-US" sz="1800" dirty="0"/>
              <a:t>”这个名称）则是一个专用名词，它指当前全球最大的、开放的、由众多网络相互连接而成的特定计算机网络，它采用 </a:t>
            </a:r>
            <a:r>
              <a:rPr lang="en-US" altLang="zh-CN" sz="1800" dirty="0">
                <a:solidFill>
                  <a:srgbClr val="C00000"/>
                </a:solidFill>
              </a:rPr>
              <a:t>TCP/IP </a:t>
            </a:r>
            <a:r>
              <a:rPr lang="zh-CN" altLang="en-US" sz="1800" dirty="0"/>
              <a:t>协议族作为通信的规则，且其前身是美国的 </a:t>
            </a:r>
            <a:r>
              <a:rPr lang="en-US" altLang="zh-CN" sz="1800" dirty="0"/>
              <a:t>ARPANET</a:t>
            </a:r>
            <a:r>
              <a:rPr lang="zh-CN" altLang="en-US" sz="1800" dirty="0"/>
              <a:t>。</a:t>
            </a:r>
            <a:endParaRPr lang="zh-CN" altLang="en-US" sz="1800" dirty="0"/>
          </a:p>
        </p:txBody>
      </p:sp>
      <p:sp>
        <p:nvSpPr>
          <p:cNvPr id="17" name="矩形 16"/>
          <p:cNvSpPr/>
          <p:nvPr/>
        </p:nvSpPr>
        <p:spPr>
          <a:xfrm>
            <a:off x="4179421" y="949878"/>
            <a:ext cx="3505200" cy="1149832"/>
          </a:xfrm>
          <a:prstGeom prst="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lIns="360000" rIns="360000" anchor="ctr" anchorCtr="1"/>
          <a:lstStyle/>
          <a:p>
            <a:pPr algn="ctr" fontAlgn="base">
              <a:spcBef>
                <a:spcPct val="0"/>
              </a:spcBef>
              <a:spcAft>
                <a:spcPct val="0"/>
              </a:spcAft>
            </a:pPr>
            <a:r>
              <a:rPr lang="zh-CN" altLang="en-US" dirty="0">
                <a:solidFill>
                  <a:schemeClr val="dk1"/>
                </a:solidFill>
                <a:latin typeface="+mj-ea"/>
                <a:ea typeface="+mj-ea"/>
              </a:rPr>
              <a:t>以互联网为例讲解计算机网络的基本原理</a:t>
            </a:r>
            <a:endParaRPr lang="zh-CN" altLang="en-US" dirty="0">
              <a:solidFill>
                <a:schemeClr val="dk1"/>
              </a:solidFill>
              <a:latin typeface="+mj-ea"/>
              <a:ea typeface="+mj-ea"/>
            </a:endParaRPr>
          </a:p>
        </p:txBody>
      </p:sp>
      <p:sp>
        <p:nvSpPr>
          <p:cNvPr id="19"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0" name="组合 19"/>
          <p:cNvGrpSpPr/>
          <p:nvPr/>
        </p:nvGrpSpPr>
        <p:grpSpPr>
          <a:xfrm>
            <a:off x="9156703" y="5399078"/>
            <a:ext cx="1877787" cy="1129564"/>
            <a:chOff x="9675584" y="5175723"/>
            <a:chExt cx="1877787" cy="1129564"/>
          </a:xfrm>
        </p:grpSpPr>
        <p:sp>
          <p:nvSpPr>
            <p:cNvPr id="21" name="矩形 20"/>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8" grpId="0"/>
      <p:bldP spid="1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07975" y="1130955"/>
            <a:ext cx="2667000" cy="5447863"/>
          </a:xfrm>
        </p:spPr>
        <p:txBody>
          <a:bodyPr>
            <a:normAutofit lnSpcReduction="10000"/>
          </a:bodyPr>
          <a:lstStyle/>
          <a:p>
            <a:pPr marL="0" indent="0">
              <a:buNone/>
            </a:pPr>
            <a:r>
              <a:rPr lang="zh-CN" altLang="en-US" dirty="0"/>
              <a:t>互联网从的功能上，可以划分为以下的两大部分：</a:t>
            </a:r>
            <a:endParaRPr lang="zh-CN" altLang="en-US" dirty="0"/>
          </a:p>
          <a:p>
            <a:pPr marL="0" indent="0">
              <a:buNone/>
            </a:pPr>
            <a:r>
              <a:rPr lang="en-US" altLang="zh-CN" dirty="0"/>
              <a:t>(1) </a:t>
            </a:r>
            <a:r>
              <a:rPr lang="zh-CN" altLang="en-US" dirty="0">
                <a:solidFill>
                  <a:srgbClr val="C00000"/>
                </a:solidFill>
              </a:rPr>
              <a:t>边缘部分  </a:t>
            </a:r>
            <a:r>
              <a:rPr lang="zh-CN" altLang="en-US" dirty="0"/>
              <a:t>由所有连接在互联网上的主机（端系统）组成。这部分是用户直接使用的，用来运行各种网络应用。</a:t>
            </a:r>
            <a:endParaRPr lang="zh-CN" altLang="en-US" dirty="0"/>
          </a:p>
          <a:p>
            <a:pPr marL="0" indent="0">
              <a:buNone/>
            </a:pPr>
            <a:r>
              <a:rPr lang="en-US" altLang="zh-CN" dirty="0"/>
              <a:t>(2) </a:t>
            </a:r>
            <a:r>
              <a:rPr lang="zh-CN" altLang="en-US" dirty="0">
                <a:solidFill>
                  <a:srgbClr val="C00000"/>
                </a:solidFill>
              </a:rPr>
              <a:t>核心部分  </a:t>
            </a:r>
            <a:r>
              <a:rPr lang="zh-CN" altLang="en-US" dirty="0"/>
              <a:t>由大量网络和连接这些网络的路由器组成。这部分是为边缘部分提供服务的（提供连通性和数据交换）。</a:t>
            </a:r>
            <a:endParaRPr lang="zh-CN" altLang="en-US" dirty="0"/>
          </a:p>
        </p:txBody>
      </p:sp>
      <p:sp>
        <p:nvSpPr>
          <p:cNvPr id="10" name="矩形 9"/>
          <p:cNvSpPr/>
          <p:nvPr/>
        </p:nvSpPr>
        <p:spPr>
          <a:xfrm>
            <a:off x="3279775" y="838993"/>
            <a:ext cx="8918575" cy="60205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Oval 4"/>
          <p:cNvSpPr>
            <a:spLocks noChangeArrowheads="1"/>
          </p:cNvSpPr>
          <p:nvPr/>
        </p:nvSpPr>
        <p:spPr bwMode="auto">
          <a:xfrm>
            <a:off x="3435489" y="1763356"/>
            <a:ext cx="8675687" cy="4248150"/>
          </a:xfrm>
          <a:prstGeom prst="ellipse">
            <a:avLst/>
          </a:prstGeom>
          <a:solidFill>
            <a:srgbClr val="7CC43A"/>
          </a:solidFill>
          <a:ln w="9525">
            <a:solidFill>
              <a:schemeClr val="tx1"/>
            </a:solidFill>
            <a:prstDash val="dash"/>
            <a:round/>
          </a:ln>
          <a:effectLst/>
        </p:spPr>
        <p:txBody>
          <a:bodyPr wrap="none" anchor="ctr"/>
          <a:lstStyle/>
          <a:p>
            <a:endParaRPr lang="zh-CN" altLang="en-US"/>
          </a:p>
        </p:txBody>
      </p:sp>
      <p:sp>
        <p:nvSpPr>
          <p:cNvPr id="12" name="Oval 5"/>
          <p:cNvSpPr>
            <a:spLocks noChangeArrowheads="1"/>
          </p:cNvSpPr>
          <p:nvPr/>
        </p:nvSpPr>
        <p:spPr bwMode="auto">
          <a:xfrm>
            <a:off x="5083314" y="2752368"/>
            <a:ext cx="5381625" cy="2270125"/>
          </a:xfrm>
          <a:prstGeom prst="ellipse">
            <a:avLst/>
          </a:prstGeom>
          <a:solidFill>
            <a:schemeClr val="bg1"/>
          </a:solidFill>
          <a:ln w="9525">
            <a:solidFill>
              <a:schemeClr val="tx1"/>
            </a:solidFill>
            <a:prstDash val="dash"/>
            <a:round/>
          </a:ln>
          <a:effectLst/>
        </p:spPr>
        <p:txBody>
          <a:bodyPr wrap="none" anchor="ctr"/>
          <a:lstStyle/>
          <a:p>
            <a:endParaRPr lang="zh-CN" altLang="en-US"/>
          </a:p>
        </p:txBody>
      </p:sp>
      <p:pic>
        <p:nvPicPr>
          <p:cNvPr id="14" name="Picture 7"/>
          <p:cNvPicPr>
            <a:picLocks noChangeArrowheads="1"/>
          </p:cNvPicPr>
          <p:nvPr/>
        </p:nvPicPr>
        <p:blipFill>
          <a:blip r:embed="rId1"/>
          <a:srcRect/>
          <a:stretch>
            <a:fillRect/>
          </a:stretch>
        </p:blipFill>
        <p:spPr bwMode="auto">
          <a:xfrm>
            <a:off x="6407289" y="3338156"/>
            <a:ext cx="495300" cy="347662"/>
          </a:xfrm>
          <a:prstGeom prst="rect">
            <a:avLst/>
          </a:prstGeom>
          <a:noFill/>
          <a:ln w="12699">
            <a:noFill/>
            <a:miter lim="800000"/>
            <a:headEnd/>
            <a:tailEnd/>
          </a:ln>
          <a:effectLst/>
        </p:spPr>
      </p:pic>
      <p:grpSp>
        <p:nvGrpSpPr>
          <p:cNvPr id="15" name="Group 8"/>
          <p:cNvGrpSpPr/>
          <p:nvPr/>
        </p:nvGrpSpPr>
        <p:grpSpPr bwMode="auto">
          <a:xfrm rot="-448665">
            <a:off x="5362714" y="3682643"/>
            <a:ext cx="722312" cy="487363"/>
            <a:chOff x="2949" y="196"/>
            <a:chExt cx="941" cy="598"/>
          </a:xfrm>
          <a:solidFill>
            <a:srgbClr val="74B836"/>
          </a:solidFill>
        </p:grpSpPr>
        <p:sp>
          <p:nvSpPr>
            <p:cNvPr id="16" name="Oval 9"/>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17" name="Oval 10"/>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18" name="Oval 11"/>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19" name="Oval 12"/>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20" name="Oval 13"/>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21" name="Oval 14"/>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22" name="Oval 15"/>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23" name="Oval 16"/>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24" name="Freeform 17"/>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25" name="Freeform 18"/>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26" name="Freeform 19"/>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27" name="Group 20"/>
          <p:cNvGrpSpPr/>
          <p:nvPr/>
        </p:nvGrpSpPr>
        <p:grpSpPr bwMode="auto">
          <a:xfrm rot="-448665">
            <a:off x="9621976" y="3520718"/>
            <a:ext cx="723900" cy="487363"/>
            <a:chOff x="2949" y="196"/>
            <a:chExt cx="941" cy="598"/>
          </a:xfrm>
          <a:solidFill>
            <a:srgbClr val="74B836"/>
          </a:solidFill>
        </p:grpSpPr>
        <p:sp>
          <p:nvSpPr>
            <p:cNvPr id="28" name="Oval 21"/>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29" name="Oval 22"/>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30" name="Oval 23"/>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31" name="Oval 24"/>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32" name="Oval 25"/>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33" name="Oval 26"/>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34" name="Oval 27"/>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35" name="Oval 28"/>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36" name="Freeform 29"/>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37" name="Freeform 30"/>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38" name="Freeform 31"/>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39" name="Group 32"/>
          <p:cNvGrpSpPr/>
          <p:nvPr/>
        </p:nvGrpSpPr>
        <p:grpSpPr bwMode="auto">
          <a:xfrm rot="-448665">
            <a:off x="6729551" y="4330343"/>
            <a:ext cx="723900" cy="487363"/>
            <a:chOff x="2949" y="196"/>
            <a:chExt cx="941" cy="598"/>
          </a:xfrm>
          <a:solidFill>
            <a:srgbClr val="74B836"/>
          </a:solidFill>
        </p:grpSpPr>
        <p:sp>
          <p:nvSpPr>
            <p:cNvPr id="40" name="Oval 33"/>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41" name="Oval 34"/>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42" name="Oval 35"/>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43" name="Oval 36"/>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44" name="Oval 37"/>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45" name="Oval 38"/>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46" name="Oval 39"/>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47" name="Oval 40"/>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48" name="Freeform 41"/>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49" name="Freeform 42"/>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50" name="Freeform 43"/>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51" name="Group 44"/>
          <p:cNvGrpSpPr/>
          <p:nvPr/>
        </p:nvGrpSpPr>
        <p:grpSpPr bwMode="auto">
          <a:xfrm rot="-448665">
            <a:off x="8577401" y="4330343"/>
            <a:ext cx="722313" cy="487363"/>
            <a:chOff x="2949" y="196"/>
            <a:chExt cx="941" cy="598"/>
          </a:xfrm>
          <a:solidFill>
            <a:srgbClr val="74B836"/>
          </a:solidFill>
        </p:grpSpPr>
        <p:sp>
          <p:nvSpPr>
            <p:cNvPr id="52" name="Oval 45"/>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53" name="Oval 46"/>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54" name="Oval 47"/>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55" name="Oval 48"/>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56" name="Oval 49"/>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57" name="Oval 50"/>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58" name="Oval 51"/>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59" name="Oval 52"/>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60" name="Freeform 53"/>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61" name="Freeform 54"/>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62" name="Freeform 55"/>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grpSp>
        <p:nvGrpSpPr>
          <p:cNvPr id="63" name="Group 56"/>
          <p:cNvGrpSpPr/>
          <p:nvPr/>
        </p:nvGrpSpPr>
        <p:grpSpPr bwMode="auto">
          <a:xfrm rot="-448665">
            <a:off x="7532826" y="3036531"/>
            <a:ext cx="722313" cy="485775"/>
            <a:chOff x="2949" y="196"/>
            <a:chExt cx="941" cy="598"/>
          </a:xfrm>
          <a:solidFill>
            <a:srgbClr val="74B836"/>
          </a:solidFill>
        </p:grpSpPr>
        <p:sp>
          <p:nvSpPr>
            <p:cNvPr id="64" name="Oval 57"/>
            <p:cNvSpPr>
              <a:spLocks noChangeArrowheads="1"/>
            </p:cNvSpPr>
            <p:nvPr/>
          </p:nvSpPr>
          <p:spPr bwMode="auto">
            <a:xfrm>
              <a:off x="3168" y="196"/>
              <a:ext cx="407" cy="162"/>
            </a:xfrm>
            <a:prstGeom prst="ellipse">
              <a:avLst/>
            </a:prstGeom>
            <a:grpFill/>
            <a:ln w="12700">
              <a:solidFill>
                <a:schemeClr val="tx1"/>
              </a:solidFill>
              <a:round/>
            </a:ln>
            <a:effectLst/>
          </p:spPr>
          <p:txBody>
            <a:bodyPr wrap="none" anchor="ctr"/>
            <a:lstStyle/>
            <a:p>
              <a:endParaRPr lang="zh-CN" altLang="en-US"/>
            </a:p>
          </p:txBody>
        </p:sp>
        <p:sp>
          <p:nvSpPr>
            <p:cNvPr id="65" name="Oval 58"/>
            <p:cNvSpPr>
              <a:spLocks noChangeArrowheads="1"/>
            </p:cNvSpPr>
            <p:nvPr/>
          </p:nvSpPr>
          <p:spPr bwMode="auto">
            <a:xfrm rot="900000">
              <a:off x="3512" y="252"/>
              <a:ext cx="275" cy="131"/>
            </a:xfrm>
            <a:prstGeom prst="ellipse">
              <a:avLst/>
            </a:prstGeom>
            <a:grpFill/>
            <a:ln w="12700">
              <a:solidFill>
                <a:schemeClr val="tx1"/>
              </a:solidFill>
              <a:round/>
            </a:ln>
            <a:effectLst/>
          </p:spPr>
          <p:txBody>
            <a:bodyPr wrap="none" anchor="ctr"/>
            <a:lstStyle/>
            <a:p>
              <a:endParaRPr lang="zh-CN" altLang="en-US"/>
            </a:p>
          </p:txBody>
        </p:sp>
        <p:sp>
          <p:nvSpPr>
            <p:cNvPr id="66" name="Oval 59"/>
            <p:cNvSpPr>
              <a:spLocks noChangeArrowheads="1"/>
            </p:cNvSpPr>
            <p:nvPr/>
          </p:nvSpPr>
          <p:spPr bwMode="auto">
            <a:xfrm rot="1500000">
              <a:off x="3650" y="385"/>
              <a:ext cx="240" cy="153"/>
            </a:xfrm>
            <a:prstGeom prst="ellipse">
              <a:avLst/>
            </a:prstGeom>
            <a:grpFill/>
            <a:ln w="12700">
              <a:solidFill>
                <a:schemeClr val="tx1"/>
              </a:solidFill>
              <a:round/>
            </a:ln>
            <a:effectLst/>
          </p:spPr>
          <p:txBody>
            <a:bodyPr wrap="none" anchor="ctr"/>
            <a:lstStyle/>
            <a:p>
              <a:endParaRPr lang="zh-CN" altLang="en-US"/>
            </a:p>
          </p:txBody>
        </p:sp>
        <p:sp>
          <p:nvSpPr>
            <p:cNvPr id="67" name="Oval 60"/>
            <p:cNvSpPr>
              <a:spLocks noChangeArrowheads="1"/>
            </p:cNvSpPr>
            <p:nvPr/>
          </p:nvSpPr>
          <p:spPr bwMode="auto">
            <a:xfrm rot="20040000">
              <a:off x="3573" y="537"/>
              <a:ext cx="291" cy="189"/>
            </a:xfrm>
            <a:prstGeom prst="ellipse">
              <a:avLst/>
            </a:prstGeom>
            <a:grpFill/>
            <a:ln w="12700">
              <a:solidFill>
                <a:schemeClr val="tx1"/>
              </a:solidFill>
              <a:round/>
            </a:ln>
            <a:effectLst/>
          </p:spPr>
          <p:txBody>
            <a:bodyPr wrap="none" anchor="ctr"/>
            <a:lstStyle/>
            <a:p>
              <a:endParaRPr lang="zh-CN" altLang="en-US"/>
            </a:p>
          </p:txBody>
        </p:sp>
        <p:sp>
          <p:nvSpPr>
            <p:cNvPr id="68" name="Oval 61"/>
            <p:cNvSpPr>
              <a:spLocks noChangeArrowheads="1"/>
            </p:cNvSpPr>
            <p:nvPr/>
          </p:nvSpPr>
          <p:spPr bwMode="auto">
            <a:xfrm>
              <a:off x="3216" y="555"/>
              <a:ext cx="471" cy="239"/>
            </a:xfrm>
            <a:prstGeom prst="ellipse">
              <a:avLst/>
            </a:prstGeom>
            <a:grpFill/>
            <a:ln w="12700">
              <a:solidFill>
                <a:schemeClr val="tx1"/>
              </a:solidFill>
              <a:round/>
            </a:ln>
            <a:effectLst/>
          </p:spPr>
          <p:txBody>
            <a:bodyPr wrap="none" anchor="ctr"/>
            <a:lstStyle/>
            <a:p>
              <a:endParaRPr lang="zh-CN" altLang="en-US"/>
            </a:p>
          </p:txBody>
        </p:sp>
        <p:sp>
          <p:nvSpPr>
            <p:cNvPr id="69" name="Oval 62"/>
            <p:cNvSpPr>
              <a:spLocks noChangeArrowheads="1"/>
            </p:cNvSpPr>
            <p:nvPr/>
          </p:nvSpPr>
          <p:spPr bwMode="auto">
            <a:xfrm rot="1080000">
              <a:off x="3023" y="555"/>
              <a:ext cx="265" cy="156"/>
            </a:xfrm>
            <a:prstGeom prst="ellipse">
              <a:avLst/>
            </a:prstGeom>
            <a:grpFill/>
            <a:ln w="12700">
              <a:solidFill>
                <a:schemeClr val="tx1"/>
              </a:solidFill>
              <a:round/>
            </a:ln>
            <a:effectLst/>
          </p:spPr>
          <p:txBody>
            <a:bodyPr wrap="none" anchor="ctr"/>
            <a:lstStyle/>
            <a:p>
              <a:endParaRPr lang="zh-CN" altLang="en-US"/>
            </a:p>
          </p:txBody>
        </p:sp>
        <p:sp>
          <p:nvSpPr>
            <p:cNvPr id="70" name="Oval 63"/>
            <p:cNvSpPr>
              <a:spLocks noChangeArrowheads="1"/>
            </p:cNvSpPr>
            <p:nvPr/>
          </p:nvSpPr>
          <p:spPr bwMode="auto">
            <a:xfrm>
              <a:off x="2949" y="432"/>
              <a:ext cx="217" cy="156"/>
            </a:xfrm>
            <a:prstGeom prst="ellipse">
              <a:avLst/>
            </a:prstGeom>
            <a:grpFill/>
            <a:ln w="12700">
              <a:solidFill>
                <a:schemeClr val="tx1"/>
              </a:solidFill>
              <a:round/>
            </a:ln>
            <a:effectLst/>
          </p:spPr>
          <p:txBody>
            <a:bodyPr wrap="none" anchor="ctr"/>
            <a:lstStyle/>
            <a:p>
              <a:endParaRPr lang="zh-CN" altLang="en-US"/>
            </a:p>
          </p:txBody>
        </p:sp>
        <p:sp>
          <p:nvSpPr>
            <p:cNvPr id="71" name="Oval 64"/>
            <p:cNvSpPr>
              <a:spLocks noChangeArrowheads="1"/>
            </p:cNvSpPr>
            <p:nvPr/>
          </p:nvSpPr>
          <p:spPr bwMode="auto">
            <a:xfrm rot="19740000">
              <a:off x="2984" y="310"/>
              <a:ext cx="295" cy="156"/>
            </a:xfrm>
            <a:prstGeom prst="ellipse">
              <a:avLst/>
            </a:prstGeom>
            <a:grpFill/>
            <a:ln w="12700">
              <a:solidFill>
                <a:schemeClr val="tx1"/>
              </a:solidFill>
              <a:round/>
            </a:ln>
            <a:effectLst/>
          </p:spPr>
          <p:txBody>
            <a:bodyPr wrap="none" anchor="ctr"/>
            <a:lstStyle/>
            <a:p>
              <a:endParaRPr lang="zh-CN" altLang="en-US"/>
            </a:p>
          </p:txBody>
        </p:sp>
        <p:sp>
          <p:nvSpPr>
            <p:cNvPr id="72" name="Freeform 65"/>
            <p:cNvSpPr/>
            <p:nvPr/>
          </p:nvSpPr>
          <p:spPr bwMode="auto">
            <a:xfrm>
              <a:off x="3051" y="300"/>
              <a:ext cx="738" cy="407"/>
            </a:xfrm>
            <a:custGeom>
              <a:avLst/>
              <a:gdLst/>
              <a:ahLst/>
              <a:cxnLst>
                <a:cxn ang="0">
                  <a:pos x="108" y="82"/>
                </a:cxn>
                <a:cxn ang="0">
                  <a:pos x="145" y="77"/>
                </a:cxn>
                <a:cxn ang="0">
                  <a:pos x="183" y="72"/>
                </a:cxn>
                <a:cxn ang="0">
                  <a:pos x="215" y="67"/>
                </a:cxn>
                <a:cxn ang="0">
                  <a:pos x="237" y="46"/>
                </a:cxn>
                <a:cxn ang="0">
                  <a:pos x="204" y="41"/>
                </a:cxn>
                <a:cxn ang="0">
                  <a:pos x="172" y="46"/>
                </a:cxn>
                <a:cxn ang="0">
                  <a:pos x="156" y="46"/>
                </a:cxn>
                <a:cxn ang="0">
                  <a:pos x="188" y="26"/>
                </a:cxn>
                <a:cxn ang="0">
                  <a:pos x="226" y="15"/>
                </a:cxn>
                <a:cxn ang="0">
                  <a:pos x="258" y="10"/>
                </a:cxn>
                <a:cxn ang="0">
                  <a:pos x="290" y="5"/>
                </a:cxn>
                <a:cxn ang="0">
                  <a:pos x="323" y="0"/>
                </a:cxn>
                <a:cxn ang="0">
                  <a:pos x="355" y="0"/>
                </a:cxn>
                <a:cxn ang="0">
                  <a:pos x="387" y="0"/>
                </a:cxn>
                <a:cxn ang="0">
                  <a:pos x="463" y="0"/>
                </a:cxn>
                <a:cxn ang="0">
                  <a:pos x="506" y="0"/>
                </a:cxn>
                <a:cxn ang="0">
                  <a:pos x="543" y="15"/>
                </a:cxn>
                <a:cxn ang="0">
                  <a:pos x="570" y="36"/>
                </a:cxn>
                <a:cxn ang="0">
                  <a:pos x="603" y="51"/>
                </a:cxn>
                <a:cxn ang="0">
                  <a:pos x="635" y="57"/>
                </a:cxn>
                <a:cxn ang="0">
                  <a:pos x="667" y="77"/>
                </a:cxn>
                <a:cxn ang="0">
                  <a:pos x="694" y="98"/>
                </a:cxn>
                <a:cxn ang="0">
                  <a:pos x="715" y="128"/>
                </a:cxn>
                <a:cxn ang="0">
                  <a:pos x="721" y="164"/>
                </a:cxn>
                <a:cxn ang="0">
                  <a:pos x="726" y="195"/>
                </a:cxn>
                <a:cxn ang="0">
                  <a:pos x="726" y="226"/>
                </a:cxn>
                <a:cxn ang="0">
                  <a:pos x="726" y="257"/>
                </a:cxn>
                <a:cxn ang="0">
                  <a:pos x="737" y="288"/>
                </a:cxn>
                <a:cxn ang="0">
                  <a:pos x="737" y="319"/>
                </a:cxn>
                <a:cxn ang="0">
                  <a:pos x="715" y="349"/>
                </a:cxn>
                <a:cxn ang="0">
                  <a:pos x="678" y="365"/>
                </a:cxn>
                <a:cxn ang="0">
                  <a:pos x="646" y="380"/>
                </a:cxn>
                <a:cxn ang="0">
                  <a:pos x="613" y="396"/>
                </a:cxn>
                <a:cxn ang="0">
                  <a:pos x="581" y="401"/>
                </a:cxn>
                <a:cxn ang="0">
                  <a:pos x="538" y="406"/>
                </a:cxn>
                <a:cxn ang="0">
                  <a:pos x="500" y="406"/>
                </a:cxn>
                <a:cxn ang="0">
                  <a:pos x="468" y="406"/>
                </a:cxn>
                <a:cxn ang="0">
                  <a:pos x="436" y="406"/>
                </a:cxn>
                <a:cxn ang="0">
                  <a:pos x="403" y="406"/>
                </a:cxn>
                <a:cxn ang="0">
                  <a:pos x="371" y="406"/>
                </a:cxn>
                <a:cxn ang="0">
                  <a:pos x="339" y="406"/>
                </a:cxn>
                <a:cxn ang="0">
                  <a:pos x="307" y="406"/>
                </a:cxn>
                <a:cxn ang="0">
                  <a:pos x="269" y="406"/>
                </a:cxn>
                <a:cxn ang="0">
                  <a:pos x="237" y="406"/>
                </a:cxn>
                <a:cxn ang="0">
                  <a:pos x="204" y="406"/>
                </a:cxn>
                <a:cxn ang="0">
                  <a:pos x="172" y="391"/>
                </a:cxn>
                <a:cxn ang="0">
                  <a:pos x="140" y="380"/>
                </a:cxn>
                <a:cxn ang="0">
                  <a:pos x="108" y="365"/>
                </a:cxn>
                <a:cxn ang="0">
                  <a:pos x="81" y="339"/>
                </a:cxn>
                <a:cxn ang="0">
                  <a:pos x="59" y="319"/>
                </a:cxn>
                <a:cxn ang="0">
                  <a:pos x="38" y="288"/>
                </a:cxn>
                <a:cxn ang="0">
                  <a:pos x="16" y="252"/>
                </a:cxn>
                <a:cxn ang="0">
                  <a:pos x="0" y="216"/>
                </a:cxn>
                <a:cxn ang="0">
                  <a:pos x="0" y="185"/>
                </a:cxn>
                <a:cxn ang="0">
                  <a:pos x="5" y="149"/>
                </a:cxn>
                <a:cxn ang="0">
                  <a:pos x="27" y="123"/>
                </a:cxn>
                <a:cxn ang="0">
                  <a:pos x="54" y="108"/>
                </a:cxn>
                <a:cxn ang="0">
                  <a:pos x="86" y="98"/>
                </a:cxn>
                <a:cxn ang="0">
                  <a:pos x="113" y="82"/>
                </a:cxn>
                <a:cxn ang="0">
                  <a:pos x="129" y="98"/>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73" name="Freeform 66"/>
            <p:cNvSpPr/>
            <p:nvPr/>
          </p:nvSpPr>
          <p:spPr bwMode="auto">
            <a:xfrm>
              <a:off x="3193" y="270"/>
              <a:ext cx="117" cy="118"/>
            </a:xfrm>
            <a:custGeom>
              <a:avLst/>
              <a:gdLst/>
              <a:ahLst/>
              <a:cxnLst>
                <a:cxn ang="0">
                  <a:pos x="5" y="66"/>
                </a:cxn>
                <a:cxn ang="0">
                  <a:pos x="0" y="51"/>
                </a:cxn>
                <a:cxn ang="0">
                  <a:pos x="0" y="36"/>
                </a:cxn>
                <a:cxn ang="0">
                  <a:pos x="16" y="25"/>
                </a:cxn>
                <a:cxn ang="0">
                  <a:pos x="32" y="15"/>
                </a:cxn>
                <a:cxn ang="0">
                  <a:pos x="47" y="0"/>
                </a:cxn>
                <a:cxn ang="0">
                  <a:pos x="63" y="0"/>
                </a:cxn>
                <a:cxn ang="0">
                  <a:pos x="79" y="0"/>
                </a:cxn>
                <a:cxn ang="0">
                  <a:pos x="84" y="15"/>
                </a:cxn>
                <a:cxn ang="0">
                  <a:pos x="95" y="31"/>
                </a:cxn>
                <a:cxn ang="0">
                  <a:pos x="105" y="46"/>
                </a:cxn>
                <a:cxn ang="0">
                  <a:pos x="111" y="61"/>
                </a:cxn>
                <a:cxn ang="0">
                  <a:pos x="116" y="76"/>
                </a:cxn>
                <a:cxn ang="0">
                  <a:pos x="116" y="92"/>
                </a:cxn>
                <a:cxn ang="0">
                  <a:pos x="116" y="107"/>
                </a:cxn>
                <a:cxn ang="0">
                  <a:pos x="100" y="117"/>
                </a:cxn>
                <a:cxn ang="0">
                  <a:pos x="84" y="117"/>
                </a:cxn>
                <a:cxn ang="0">
                  <a:pos x="69" y="117"/>
                </a:cxn>
                <a:cxn ang="0">
                  <a:pos x="53" y="117"/>
                </a:cxn>
                <a:cxn ang="0">
                  <a:pos x="37" y="112"/>
                </a:cxn>
                <a:cxn ang="0">
                  <a:pos x="21" y="102"/>
                </a:cxn>
                <a:cxn ang="0">
                  <a:pos x="11" y="86"/>
                </a:cxn>
                <a:cxn ang="0">
                  <a:pos x="5" y="71"/>
                </a:cxn>
                <a:cxn ang="0">
                  <a:pos x="5" y="66"/>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12700" cap="rnd" cmpd="sng">
              <a:noFill/>
              <a:prstDash val="solid"/>
              <a:round/>
              <a:headEnd type="none" w="med" len="med"/>
              <a:tailEnd type="none" w="med" len="med"/>
            </a:ln>
            <a:effectLst/>
          </p:spPr>
          <p:txBody>
            <a:bodyPr/>
            <a:lstStyle/>
            <a:p>
              <a:endParaRPr lang="zh-CN" altLang="en-US"/>
            </a:p>
          </p:txBody>
        </p:sp>
        <p:sp>
          <p:nvSpPr>
            <p:cNvPr id="74" name="Freeform 67"/>
            <p:cNvSpPr/>
            <p:nvPr/>
          </p:nvSpPr>
          <p:spPr bwMode="auto">
            <a:xfrm>
              <a:off x="3469" y="239"/>
              <a:ext cx="82" cy="87"/>
            </a:xfrm>
            <a:custGeom>
              <a:avLst/>
              <a:gdLst/>
              <a:ahLst/>
              <a:cxnLst>
                <a:cxn ang="0">
                  <a:pos x="0" y="0"/>
                </a:cxn>
                <a:cxn ang="0">
                  <a:pos x="16" y="10"/>
                </a:cxn>
                <a:cxn ang="0">
                  <a:pos x="32" y="20"/>
                </a:cxn>
                <a:cxn ang="0">
                  <a:pos x="49" y="20"/>
                </a:cxn>
                <a:cxn ang="0">
                  <a:pos x="65" y="30"/>
                </a:cxn>
                <a:cxn ang="0">
                  <a:pos x="76" y="46"/>
                </a:cxn>
                <a:cxn ang="0">
                  <a:pos x="81" y="61"/>
                </a:cxn>
                <a:cxn ang="0">
                  <a:pos x="81" y="76"/>
                </a:cxn>
                <a:cxn ang="0">
                  <a:pos x="65" y="86"/>
                </a:cxn>
                <a:cxn ang="0">
                  <a:pos x="49" y="86"/>
                </a:cxn>
                <a:cxn ang="0">
                  <a:pos x="27" y="81"/>
                </a:cxn>
                <a:cxn ang="0">
                  <a:pos x="11" y="71"/>
                </a:cxn>
                <a:cxn ang="0">
                  <a:pos x="5" y="56"/>
                </a:cxn>
                <a:cxn ang="0">
                  <a:pos x="0" y="40"/>
                </a:cxn>
                <a:cxn ang="0">
                  <a:pos x="0" y="25"/>
                </a:cxn>
                <a:cxn ang="0">
                  <a:pos x="11" y="10"/>
                </a:cxn>
                <a:cxn ang="0">
                  <a:pos x="0" y="0"/>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12700" cap="rnd" cmpd="sng">
              <a:noFill/>
              <a:prstDash val="solid"/>
              <a:round/>
              <a:headEnd type="none" w="med" len="med"/>
              <a:tailEnd type="none" w="med" len="med"/>
            </a:ln>
            <a:effectLst/>
          </p:spPr>
          <p:txBody>
            <a:bodyPr/>
            <a:lstStyle/>
            <a:p>
              <a:endParaRPr lang="zh-CN" altLang="en-US"/>
            </a:p>
          </p:txBody>
        </p:sp>
      </p:grpSp>
      <p:pic>
        <p:nvPicPr>
          <p:cNvPr id="75" name="Picture 68"/>
          <p:cNvPicPr>
            <a:picLocks noChangeArrowheads="1"/>
          </p:cNvPicPr>
          <p:nvPr/>
        </p:nvPicPr>
        <p:blipFill>
          <a:blip r:embed="rId1"/>
          <a:srcRect/>
          <a:stretch>
            <a:fillRect/>
          </a:stretch>
        </p:blipFill>
        <p:spPr bwMode="auto">
          <a:xfrm>
            <a:off x="5992951" y="4170006"/>
            <a:ext cx="493713" cy="347662"/>
          </a:xfrm>
          <a:prstGeom prst="rect">
            <a:avLst/>
          </a:prstGeom>
          <a:noFill/>
          <a:ln w="12699">
            <a:noFill/>
            <a:miter lim="800000"/>
            <a:headEnd/>
            <a:tailEnd/>
          </a:ln>
          <a:effectLst/>
        </p:spPr>
      </p:pic>
      <p:pic>
        <p:nvPicPr>
          <p:cNvPr id="76" name="Picture 69"/>
          <p:cNvPicPr>
            <a:picLocks noChangeArrowheads="1"/>
          </p:cNvPicPr>
          <p:nvPr/>
        </p:nvPicPr>
        <p:blipFill>
          <a:blip r:embed="rId1"/>
          <a:srcRect/>
          <a:stretch>
            <a:fillRect/>
          </a:stretch>
        </p:blipFill>
        <p:spPr bwMode="auto">
          <a:xfrm>
            <a:off x="7842389" y="4492268"/>
            <a:ext cx="493712" cy="347663"/>
          </a:xfrm>
          <a:prstGeom prst="rect">
            <a:avLst/>
          </a:prstGeom>
          <a:noFill/>
          <a:ln w="12699">
            <a:noFill/>
            <a:miter lim="800000"/>
            <a:headEnd/>
            <a:tailEnd/>
          </a:ln>
          <a:effectLst/>
        </p:spPr>
      </p:pic>
      <p:pic>
        <p:nvPicPr>
          <p:cNvPr id="77" name="Picture 70"/>
          <p:cNvPicPr>
            <a:picLocks noChangeArrowheads="1"/>
          </p:cNvPicPr>
          <p:nvPr/>
        </p:nvPicPr>
        <p:blipFill>
          <a:blip r:embed="rId1"/>
          <a:srcRect/>
          <a:stretch>
            <a:fillRect/>
          </a:stretch>
        </p:blipFill>
        <p:spPr bwMode="auto">
          <a:xfrm>
            <a:off x="9541014" y="4144606"/>
            <a:ext cx="493712" cy="347662"/>
          </a:xfrm>
          <a:prstGeom prst="rect">
            <a:avLst/>
          </a:prstGeom>
          <a:noFill/>
          <a:ln w="12699">
            <a:noFill/>
            <a:miter lim="800000"/>
            <a:headEnd/>
            <a:tailEnd/>
          </a:ln>
          <a:effectLst/>
        </p:spPr>
      </p:pic>
      <p:pic>
        <p:nvPicPr>
          <p:cNvPr id="78" name="Picture 71"/>
          <p:cNvPicPr>
            <a:picLocks noChangeArrowheads="1"/>
          </p:cNvPicPr>
          <p:nvPr/>
        </p:nvPicPr>
        <p:blipFill>
          <a:blip r:embed="rId1"/>
          <a:srcRect/>
          <a:stretch>
            <a:fillRect/>
          </a:stretch>
        </p:blipFill>
        <p:spPr bwMode="auto">
          <a:xfrm>
            <a:off x="8726626" y="3174643"/>
            <a:ext cx="493713" cy="347663"/>
          </a:xfrm>
          <a:prstGeom prst="rect">
            <a:avLst/>
          </a:prstGeom>
          <a:noFill/>
          <a:ln w="12699">
            <a:noFill/>
            <a:miter lim="800000"/>
            <a:headEnd/>
            <a:tailEnd/>
          </a:ln>
          <a:effectLst/>
        </p:spPr>
      </p:pic>
      <p:sp>
        <p:nvSpPr>
          <p:cNvPr id="85" name="Text Box 78"/>
          <p:cNvSpPr txBox="1">
            <a:spLocks noChangeArrowheads="1"/>
          </p:cNvSpPr>
          <p:nvPr/>
        </p:nvSpPr>
        <p:spPr bwMode="auto">
          <a:xfrm>
            <a:off x="6710501" y="3682643"/>
            <a:ext cx="2622550" cy="457200"/>
          </a:xfrm>
          <a:prstGeom prst="rect">
            <a:avLst/>
          </a:prstGeom>
          <a:noFill/>
          <a:ln w="9525">
            <a:noFill/>
            <a:miter lim="800000"/>
          </a:ln>
          <a:effectLst/>
        </p:spPr>
        <p:txBody>
          <a:bodyPr wrap="none">
            <a:spAutoFit/>
          </a:bodyPr>
          <a:lstStyle/>
          <a:p>
            <a:r>
              <a:rPr lang="zh-CN" altLang="en-US" sz="2400" dirty="0">
                <a:ea typeface="黑体" panose="02010609060101010101" pitchFamily="2" charset="-122"/>
              </a:rPr>
              <a:t>互联网的核心部分</a:t>
            </a:r>
            <a:endParaRPr lang="zh-CN" altLang="en-US" sz="2400" dirty="0">
              <a:ea typeface="黑体" panose="02010609060101010101" pitchFamily="2" charset="-122"/>
            </a:endParaRPr>
          </a:p>
        </p:txBody>
      </p:sp>
      <p:sp>
        <p:nvSpPr>
          <p:cNvPr id="86" name="Text Box 79"/>
          <p:cNvSpPr txBox="1">
            <a:spLocks noChangeArrowheads="1"/>
          </p:cNvSpPr>
          <p:nvPr/>
        </p:nvSpPr>
        <p:spPr bwMode="auto">
          <a:xfrm>
            <a:off x="6407289" y="2077082"/>
            <a:ext cx="2632075" cy="468312"/>
          </a:xfrm>
          <a:prstGeom prst="rect">
            <a:avLst/>
          </a:prstGeom>
          <a:noFill/>
          <a:ln w="9525">
            <a:noFill/>
            <a:miter lim="800000"/>
          </a:ln>
          <a:effectLst/>
        </p:spPr>
        <p:txBody>
          <a:bodyPr wrap="none">
            <a:spAutoFit/>
          </a:bodyPr>
          <a:lstStyle/>
          <a:p>
            <a:r>
              <a:rPr lang="zh-CN" altLang="en-US" sz="2400" dirty="0">
                <a:ea typeface="黑体" panose="02010609060101010101" pitchFamily="2" charset="-122"/>
              </a:rPr>
              <a:t>互联网的边缘部分</a:t>
            </a:r>
            <a:endParaRPr lang="zh-CN" altLang="en-US" sz="2400" dirty="0">
              <a:ea typeface="黑体" panose="02010609060101010101" pitchFamily="2" charset="-122"/>
            </a:endParaRPr>
          </a:p>
        </p:txBody>
      </p:sp>
      <p:sp>
        <p:nvSpPr>
          <p:cNvPr id="87" name="Text Box 80"/>
          <p:cNvSpPr txBox="1">
            <a:spLocks noChangeArrowheads="1"/>
          </p:cNvSpPr>
          <p:nvPr/>
        </p:nvSpPr>
        <p:spPr bwMode="auto">
          <a:xfrm>
            <a:off x="4384898" y="2776651"/>
            <a:ext cx="793750" cy="457200"/>
          </a:xfrm>
          <a:prstGeom prst="rect">
            <a:avLst/>
          </a:prstGeom>
          <a:noFill/>
          <a:ln w="9525">
            <a:noFill/>
            <a:miter lim="800000"/>
          </a:ln>
          <a:effectLst/>
        </p:spPr>
        <p:txBody>
          <a:bodyPr wrap="none">
            <a:spAutoFit/>
          </a:bodyPr>
          <a:lstStyle/>
          <a:p>
            <a:r>
              <a:rPr lang="zh-CN" altLang="en-US" sz="2400" dirty="0">
                <a:ea typeface="黑体" panose="02010609060101010101" pitchFamily="2" charset="-122"/>
              </a:rPr>
              <a:t>主机</a:t>
            </a:r>
            <a:endParaRPr lang="zh-CN" altLang="en-US" sz="2400" dirty="0">
              <a:ea typeface="黑体" panose="02010609060101010101" pitchFamily="2" charset="-122"/>
            </a:endParaRPr>
          </a:p>
        </p:txBody>
      </p:sp>
      <p:sp>
        <p:nvSpPr>
          <p:cNvPr id="88" name="Text Box 81"/>
          <p:cNvSpPr txBox="1">
            <a:spLocks noChangeArrowheads="1"/>
          </p:cNvSpPr>
          <p:nvPr/>
        </p:nvSpPr>
        <p:spPr bwMode="auto">
          <a:xfrm>
            <a:off x="5362714" y="3203218"/>
            <a:ext cx="793750" cy="457200"/>
          </a:xfrm>
          <a:prstGeom prst="rect">
            <a:avLst/>
          </a:prstGeom>
          <a:noFill/>
          <a:ln w="9525">
            <a:noFill/>
            <a:miter lim="800000"/>
          </a:ln>
          <a:effectLst/>
        </p:spPr>
        <p:txBody>
          <a:bodyPr wrap="none">
            <a:spAutoFit/>
          </a:bodyPr>
          <a:lstStyle/>
          <a:p>
            <a:r>
              <a:rPr lang="zh-CN" altLang="en-US" sz="2400" dirty="0">
                <a:ea typeface="黑体" panose="02010609060101010101" pitchFamily="2" charset="-122"/>
              </a:rPr>
              <a:t>网络</a:t>
            </a:r>
            <a:endParaRPr lang="zh-CN" altLang="en-US" sz="2400" dirty="0">
              <a:ea typeface="黑体" panose="02010609060101010101" pitchFamily="2" charset="-122"/>
            </a:endParaRPr>
          </a:p>
        </p:txBody>
      </p:sp>
      <p:sp>
        <p:nvSpPr>
          <p:cNvPr id="89" name="Text Box 82"/>
          <p:cNvSpPr txBox="1">
            <a:spLocks noChangeArrowheads="1"/>
          </p:cNvSpPr>
          <p:nvPr/>
        </p:nvSpPr>
        <p:spPr bwMode="auto">
          <a:xfrm>
            <a:off x="6167576" y="2850793"/>
            <a:ext cx="1098550" cy="457200"/>
          </a:xfrm>
          <a:prstGeom prst="rect">
            <a:avLst/>
          </a:prstGeom>
          <a:noFill/>
          <a:ln w="9525">
            <a:noFill/>
            <a:miter lim="800000"/>
          </a:ln>
          <a:effectLst/>
        </p:spPr>
        <p:txBody>
          <a:bodyPr wrap="none">
            <a:spAutoFit/>
          </a:bodyPr>
          <a:lstStyle/>
          <a:p>
            <a:r>
              <a:rPr lang="zh-CN" altLang="en-US" sz="2400" dirty="0">
                <a:ea typeface="黑体" panose="02010609060101010101" pitchFamily="2" charset="-122"/>
              </a:rPr>
              <a:t>路由器</a:t>
            </a:r>
            <a:endParaRPr lang="zh-CN" altLang="en-US" sz="2400" dirty="0">
              <a:ea typeface="黑体" panose="02010609060101010101" pitchFamily="2" charset="-122"/>
            </a:endParaRPr>
          </a:p>
        </p:txBody>
      </p:sp>
      <p:grpSp>
        <p:nvGrpSpPr>
          <p:cNvPr id="91" name="组合 90"/>
          <p:cNvGrpSpPr/>
          <p:nvPr/>
        </p:nvGrpSpPr>
        <p:grpSpPr>
          <a:xfrm>
            <a:off x="8949077" y="5048696"/>
            <a:ext cx="808562" cy="513567"/>
            <a:chOff x="5173662" y="745331"/>
            <a:chExt cx="1679575" cy="1066800"/>
          </a:xfrm>
        </p:grpSpPr>
        <p:sp>
          <p:nvSpPr>
            <p:cNvPr id="92"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组合 95"/>
          <p:cNvGrpSpPr/>
          <p:nvPr/>
        </p:nvGrpSpPr>
        <p:grpSpPr>
          <a:xfrm>
            <a:off x="5969190" y="5131233"/>
            <a:ext cx="808562" cy="513567"/>
            <a:chOff x="5173662" y="745331"/>
            <a:chExt cx="1679575" cy="1066800"/>
          </a:xfrm>
        </p:grpSpPr>
        <p:sp>
          <p:nvSpPr>
            <p:cNvPr id="97"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6" name="组合 105"/>
          <p:cNvGrpSpPr/>
          <p:nvPr/>
        </p:nvGrpSpPr>
        <p:grpSpPr>
          <a:xfrm>
            <a:off x="4252926" y="3685692"/>
            <a:ext cx="808562" cy="513567"/>
            <a:chOff x="5173662" y="745331"/>
            <a:chExt cx="1679575" cy="1066800"/>
          </a:xfrm>
        </p:grpSpPr>
        <p:sp>
          <p:nvSpPr>
            <p:cNvPr id="107"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组合 110"/>
          <p:cNvGrpSpPr/>
          <p:nvPr/>
        </p:nvGrpSpPr>
        <p:grpSpPr>
          <a:xfrm>
            <a:off x="10597704" y="3791692"/>
            <a:ext cx="808562" cy="513567"/>
            <a:chOff x="5173662" y="745331"/>
            <a:chExt cx="1679575" cy="1066800"/>
          </a:xfrm>
        </p:grpSpPr>
        <p:sp>
          <p:nvSpPr>
            <p:cNvPr id="112"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1" name="组合 120"/>
          <p:cNvGrpSpPr/>
          <p:nvPr/>
        </p:nvGrpSpPr>
        <p:grpSpPr>
          <a:xfrm>
            <a:off x="5664216" y="2134394"/>
            <a:ext cx="808562" cy="513567"/>
            <a:chOff x="5173662" y="745331"/>
            <a:chExt cx="1679575" cy="1066800"/>
          </a:xfrm>
        </p:grpSpPr>
        <p:sp>
          <p:nvSpPr>
            <p:cNvPr id="122"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6" name="组合 125"/>
          <p:cNvGrpSpPr/>
          <p:nvPr/>
        </p:nvGrpSpPr>
        <p:grpSpPr>
          <a:xfrm>
            <a:off x="9029616" y="2126592"/>
            <a:ext cx="808562" cy="513567"/>
            <a:chOff x="5173662" y="745331"/>
            <a:chExt cx="1679575" cy="1066800"/>
          </a:xfrm>
        </p:grpSpPr>
        <p:sp>
          <p:nvSpPr>
            <p:cNvPr id="127"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6" name="标题 1"/>
          <p:cNvSpPr>
            <a:spLocks noGrp="1"/>
          </p:cNvSpPr>
          <p:nvPr>
            <p:ph type="title"/>
          </p:nvPr>
        </p:nvSpPr>
        <p:spPr>
          <a:xfrm>
            <a:off x="774700" y="362744"/>
            <a:ext cx="6581775" cy="400050"/>
          </a:xfrm>
        </p:spPr>
        <p:txBody>
          <a:bodyPr/>
          <a:lstStyle/>
          <a:p>
            <a:r>
              <a:rPr lang="zh-CN" altLang="en-US" dirty="0"/>
              <a:t>互联网的边缘与核心 </a:t>
            </a:r>
            <a:endParaRPr lang="zh-CN" altLang="en-US" dirty="0"/>
          </a:p>
        </p:txBody>
      </p:sp>
      <p:sp>
        <p:nvSpPr>
          <p:cNvPr id="117" name="Text Box 84"/>
          <p:cNvSpPr txBox="1">
            <a:spLocks noChangeArrowheads="1"/>
          </p:cNvSpPr>
          <p:nvPr/>
        </p:nvSpPr>
        <p:spPr bwMode="auto">
          <a:xfrm>
            <a:off x="5808768" y="1179477"/>
            <a:ext cx="4185761" cy="461665"/>
          </a:xfrm>
          <a:prstGeom prst="rect">
            <a:avLst/>
          </a:prstGeom>
          <a:noFill/>
          <a:ln w="9525">
            <a:noFill/>
            <a:miter lim="800000"/>
          </a:ln>
          <a:effectLst/>
        </p:spPr>
        <p:txBody>
          <a:bodyPr wrap="none">
            <a:spAutoFit/>
          </a:bodyPr>
          <a:lstStyle/>
          <a:p>
            <a:r>
              <a:rPr lang="zh-CN" altLang="en-US" b="1" dirty="0">
                <a:solidFill>
                  <a:srgbClr val="333399"/>
                </a:solidFill>
                <a:latin typeface="+mj-ea"/>
                <a:ea typeface="+mj-ea"/>
              </a:rPr>
              <a:t>互联网的边缘部分与核心部分</a:t>
            </a:r>
            <a:endParaRPr lang="zh-CN" altLang="en-US" b="1" dirty="0">
              <a:solidFill>
                <a:srgbClr val="333399"/>
              </a:solidFill>
              <a:latin typeface="+mj-ea"/>
              <a:ea typeface="+mj-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zh-CN" altLang="en-US" dirty="0"/>
              <a:t>互联网结构发展的三个阶段</a:t>
            </a:r>
            <a:endParaRPr lang="zh-CN" altLang="en-US" dirty="0"/>
          </a:p>
        </p:txBody>
      </p:sp>
      <p:sp>
        <p:nvSpPr>
          <p:cNvPr id="243" name="矩形 242"/>
          <p:cNvSpPr/>
          <p:nvPr/>
        </p:nvSpPr>
        <p:spPr>
          <a:xfrm>
            <a:off x="1" y="1768910"/>
            <a:ext cx="12198349" cy="723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algn="ctr"/>
            <a:endParaRPr lang="zh-CN" altLang="en-US"/>
          </a:p>
        </p:txBody>
      </p:sp>
      <p:sp>
        <p:nvSpPr>
          <p:cNvPr id="19" name="矩形 18"/>
          <p:cNvSpPr/>
          <p:nvPr/>
        </p:nvSpPr>
        <p:spPr>
          <a:xfrm>
            <a:off x="3175" y="2319861"/>
            <a:ext cx="12192000" cy="2938733"/>
          </a:xfrm>
          <a:prstGeom prst="rect">
            <a:avLst/>
          </a:prstGeom>
          <a:solidFill>
            <a:srgbClr val="1A8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内容占位符 4"/>
          <p:cNvSpPr txBox="1"/>
          <p:nvPr/>
        </p:nvSpPr>
        <p:spPr>
          <a:xfrm>
            <a:off x="645163" y="2757043"/>
            <a:ext cx="11196679" cy="2064368"/>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b="1" dirty="0">
                <a:solidFill>
                  <a:schemeClr val="bg1"/>
                </a:solidFill>
              </a:rPr>
              <a:t>第一阶段</a:t>
            </a:r>
            <a:r>
              <a:rPr lang="en-US" altLang="zh-CN" sz="2800" b="1" dirty="0">
                <a:solidFill>
                  <a:schemeClr val="bg1"/>
                </a:solidFill>
              </a:rPr>
              <a:t>——</a:t>
            </a:r>
            <a:r>
              <a:rPr lang="zh-CN" altLang="en-US" sz="2800" b="1" dirty="0">
                <a:solidFill>
                  <a:schemeClr val="bg1"/>
                </a:solidFill>
              </a:rPr>
              <a:t>从单个网络</a:t>
            </a:r>
            <a:r>
              <a:rPr lang="en-US" altLang="zh-CN" sz="2800" b="1" dirty="0">
                <a:solidFill>
                  <a:schemeClr val="bg1"/>
                </a:solidFill>
              </a:rPr>
              <a:t>ARPANET</a:t>
            </a:r>
            <a:r>
              <a:rPr lang="zh-CN" altLang="en-US" sz="2800" b="1" dirty="0">
                <a:solidFill>
                  <a:schemeClr val="bg1"/>
                </a:solidFill>
              </a:rPr>
              <a:t>向互连网络发展。 </a:t>
            </a:r>
            <a:endParaRPr lang="zh-CN" altLang="en-US" sz="2800" b="1" dirty="0">
              <a:solidFill>
                <a:schemeClr val="bg1"/>
              </a:solidFill>
            </a:endParaRPr>
          </a:p>
          <a:p>
            <a:r>
              <a:rPr lang="zh-CN" altLang="en-US" sz="2800" b="1" dirty="0">
                <a:solidFill>
                  <a:schemeClr val="bg1"/>
                </a:solidFill>
              </a:rPr>
              <a:t>第二阶段</a:t>
            </a:r>
            <a:r>
              <a:rPr lang="en-US" altLang="zh-CN" sz="2800" b="1" dirty="0">
                <a:solidFill>
                  <a:schemeClr val="bg1"/>
                </a:solidFill>
              </a:rPr>
              <a:t>——</a:t>
            </a:r>
            <a:r>
              <a:rPr lang="zh-CN" altLang="en-US" sz="2800" b="1" dirty="0">
                <a:solidFill>
                  <a:schemeClr val="bg1"/>
                </a:solidFill>
              </a:rPr>
              <a:t>逐步建成了三级结构的互联网。</a:t>
            </a:r>
            <a:endParaRPr lang="zh-CN" altLang="en-US" sz="2800" b="1" dirty="0">
              <a:solidFill>
                <a:schemeClr val="bg1"/>
              </a:solidFill>
            </a:endParaRPr>
          </a:p>
          <a:p>
            <a:r>
              <a:rPr lang="zh-CN" altLang="en-US" sz="2800" b="1" dirty="0">
                <a:solidFill>
                  <a:schemeClr val="bg1"/>
                </a:solidFill>
              </a:rPr>
              <a:t>第三阶段</a:t>
            </a:r>
            <a:r>
              <a:rPr lang="en-US" altLang="zh-CN" sz="2800" b="1" dirty="0">
                <a:solidFill>
                  <a:schemeClr val="bg1"/>
                </a:solidFill>
              </a:rPr>
              <a:t>——</a:t>
            </a:r>
            <a:r>
              <a:rPr lang="zh-CN" altLang="en-US" sz="2800" b="1" dirty="0">
                <a:solidFill>
                  <a:schemeClr val="bg1"/>
                </a:solidFill>
              </a:rPr>
              <a:t>逐渐形成了多层次</a:t>
            </a:r>
            <a:r>
              <a:rPr lang="en-US" altLang="zh-CN" sz="2800" b="1" dirty="0">
                <a:solidFill>
                  <a:schemeClr val="bg1"/>
                </a:solidFill>
              </a:rPr>
              <a:t>ISP</a:t>
            </a:r>
            <a:r>
              <a:rPr lang="zh-CN" altLang="en-US" sz="2800" b="1" dirty="0">
                <a:solidFill>
                  <a:schemeClr val="bg1"/>
                </a:solidFill>
              </a:rPr>
              <a:t>结构的互联网。 </a:t>
            </a:r>
            <a:endParaRPr lang="zh-CN" altLang="en-US" sz="2800" b="1" dirty="0">
              <a:solidFill>
                <a:schemeClr val="bg1"/>
              </a:solidFill>
            </a:endParaRPr>
          </a:p>
        </p:txBody>
      </p:sp>
      <p:grpSp>
        <p:nvGrpSpPr>
          <p:cNvPr id="2" name="组合 1"/>
          <p:cNvGrpSpPr/>
          <p:nvPr/>
        </p:nvGrpSpPr>
        <p:grpSpPr>
          <a:xfrm flipH="1">
            <a:off x="-19237" y="5944879"/>
            <a:ext cx="3297433" cy="914713"/>
            <a:chOff x="8920155" y="5944877"/>
            <a:chExt cx="3294742" cy="914713"/>
          </a:xfrm>
        </p:grpSpPr>
        <p:sp>
          <p:nvSpPr>
            <p:cNvPr id="23" name="内容占位符 3"/>
            <p:cNvSpPr txBox="1"/>
            <p:nvPr/>
          </p:nvSpPr>
          <p:spPr>
            <a:xfrm>
              <a:off x="10923127" y="5944878"/>
              <a:ext cx="1291770" cy="914711"/>
            </a:xfrm>
            <a:prstGeom prst="rect">
              <a:avLst/>
            </a:prstGeom>
            <a:solidFill>
              <a:srgbClr val="C00000"/>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sp>
          <p:nvSpPr>
            <p:cNvPr id="24" name="内容占位符 3"/>
            <p:cNvSpPr txBox="1"/>
            <p:nvPr/>
          </p:nvSpPr>
          <p:spPr>
            <a:xfrm>
              <a:off x="9718441" y="5944877"/>
              <a:ext cx="943427" cy="914711"/>
            </a:xfrm>
            <a:prstGeom prst="rect">
              <a:avLst/>
            </a:prstGeom>
            <a:solidFill>
              <a:srgbClr val="7CC43A"/>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sp>
          <p:nvSpPr>
            <p:cNvPr id="25" name="内容占位符 3"/>
            <p:cNvSpPr txBox="1"/>
            <p:nvPr/>
          </p:nvSpPr>
          <p:spPr>
            <a:xfrm>
              <a:off x="8920155" y="5944879"/>
              <a:ext cx="522513" cy="914711"/>
            </a:xfrm>
            <a:prstGeom prst="rect">
              <a:avLst/>
            </a:prstGeom>
            <a:solidFill>
              <a:srgbClr val="FF993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solidFill>
                  <a:schemeClr val="bg1"/>
                </a:solidFill>
              </a:endParaRPr>
            </a:p>
          </p:txBody>
        </p:sp>
      </p:grpSp>
      <p:sp>
        <p:nvSpPr>
          <p:cNvPr id="26" name="矩形 25"/>
          <p:cNvSpPr/>
          <p:nvPr/>
        </p:nvSpPr>
        <p:spPr>
          <a:xfrm>
            <a:off x="3278196" y="6515583"/>
            <a:ext cx="8920154" cy="34400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zh-CN" altLang="en-US" dirty="0"/>
              <a:t>互联网结构发展的三个阶段</a:t>
            </a:r>
            <a:endParaRPr lang="zh-CN" altLang="en-US" dirty="0"/>
          </a:p>
        </p:txBody>
      </p:sp>
      <p:sp>
        <p:nvSpPr>
          <p:cNvPr id="12" name="矩形 11"/>
          <p:cNvSpPr/>
          <p:nvPr/>
        </p:nvSpPr>
        <p:spPr>
          <a:xfrm>
            <a:off x="435314" y="2168457"/>
            <a:ext cx="5062786" cy="40945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内容占位符 2"/>
          <p:cNvSpPr>
            <a:spLocks noGrp="1"/>
          </p:cNvSpPr>
          <p:nvPr>
            <p:ph idx="1"/>
          </p:nvPr>
        </p:nvSpPr>
        <p:spPr>
          <a:xfrm>
            <a:off x="435316" y="2212725"/>
            <a:ext cx="4986583" cy="3787549"/>
          </a:xfrm>
        </p:spPr>
        <p:txBody>
          <a:bodyPr>
            <a:noAutofit/>
          </a:bodyPr>
          <a:lstStyle/>
          <a:p>
            <a:r>
              <a:rPr lang="zh-CN" altLang="en-US" sz="1800" dirty="0"/>
              <a:t>第一阶段是从单个网络</a:t>
            </a:r>
            <a:r>
              <a:rPr lang="en-US" altLang="zh-CN" sz="1800" dirty="0"/>
              <a:t>ARPANET</a:t>
            </a:r>
            <a:r>
              <a:rPr lang="zh-CN" altLang="en-US" sz="1800" dirty="0"/>
              <a:t>向互连网网发展的过程。 </a:t>
            </a:r>
            <a:endParaRPr lang="en-US" altLang="zh-CN" sz="1800" dirty="0"/>
          </a:p>
          <a:p>
            <a:r>
              <a:rPr lang="en-US" altLang="zh-CN" sz="1800" dirty="0"/>
              <a:t>1969</a:t>
            </a:r>
            <a:r>
              <a:rPr lang="zh-CN" altLang="en-US" sz="1800" dirty="0"/>
              <a:t>年，美国国防部创建的第一个分组交换网</a:t>
            </a:r>
            <a:r>
              <a:rPr lang="en-US" altLang="zh-CN" sz="1800" dirty="0"/>
              <a:t>ARPANET</a:t>
            </a:r>
            <a:r>
              <a:rPr lang="zh-CN" altLang="en-US" sz="1800" dirty="0"/>
              <a:t>最初只是一个单个的分组交换网，但到了</a:t>
            </a:r>
            <a:r>
              <a:rPr lang="en-US" altLang="zh-CN" sz="1800" dirty="0"/>
              <a:t>20</a:t>
            </a:r>
            <a:r>
              <a:rPr lang="zh-CN" altLang="en-US" sz="1800" dirty="0"/>
              <a:t>世纪</a:t>
            </a:r>
            <a:r>
              <a:rPr lang="en-US" altLang="zh-CN" sz="1800" dirty="0"/>
              <a:t>70</a:t>
            </a:r>
            <a:r>
              <a:rPr lang="zh-CN" altLang="en-US" sz="1800" dirty="0"/>
              <a:t>年代中期，人们发现需要进行网络互连。</a:t>
            </a:r>
            <a:endParaRPr lang="zh-CN" altLang="en-US" sz="1800" dirty="0"/>
          </a:p>
          <a:p>
            <a:r>
              <a:rPr lang="en-US" altLang="zh-CN" sz="1800" dirty="0"/>
              <a:t>1983</a:t>
            </a:r>
            <a:r>
              <a:rPr lang="zh-CN" altLang="en-US" sz="1800" dirty="0"/>
              <a:t>年</a:t>
            </a:r>
            <a:r>
              <a:rPr lang="en-US" altLang="zh-CN" sz="1800" dirty="0"/>
              <a:t>TCP/IP</a:t>
            </a:r>
            <a:r>
              <a:rPr lang="zh-CN" altLang="en-US" sz="1800" dirty="0"/>
              <a:t>协议成为</a:t>
            </a:r>
            <a:r>
              <a:rPr lang="en-US" altLang="zh-CN" sz="1800" dirty="0"/>
              <a:t>ARPANET</a:t>
            </a:r>
            <a:r>
              <a:rPr lang="zh-CN" altLang="en-US" sz="1800" dirty="0"/>
              <a:t>上的标准协议。</a:t>
            </a:r>
            <a:endParaRPr lang="zh-CN" altLang="en-US" sz="1800" dirty="0"/>
          </a:p>
          <a:p>
            <a:r>
              <a:rPr lang="zh-CN" altLang="en-US" sz="1800" dirty="0"/>
              <a:t>人们把</a:t>
            </a:r>
            <a:r>
              <a:rPr lang="en-US" altLang="zh-CN" sz="1800" dirty="0"/>
              <a:t>1983</a:t>
            </a:r>
            <a:r>
              <a:rPr lang="zh-CN" altLang="en-US" sz="1800" dirty="0"/>
              <a:t>年作为互联网的诞生时间。 </a:t>
            </a:r>
            <a:endParaRPr lang="zh-CN" altLang="en-US" sz="1800" dirty="0"/>
          </a:p>
        </p:txBody>
      </p:sp>
      <p:sp>
        <p:nvSpPr>
          <p:cNvPr id="14" name="内容占位符 3"/>
          <p:cNvSpPr txBox="1"/>
          <p:nvPr/>
        </p:nvSpPr>
        <p:spPr>
          <a:xfrm>
            <a:off x="435314" y="1638900"/>
            <a:ext cx="5062786" cy="464457"/>
          </a:xfrm>
          <a:prstGeom prst="rect">
            <a:avLst/>
          </a:prstGeom>
          <a:solidFill>
            <a:srgbClr val="74B83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dirty="0">
                <a:solidFill>
                  <a:schemeClr val="bg1"/>
                </a:solidFill>
              </a:rPr>
              <a:t>ARPANET</a:t>
            </a:r>
            <a:r>
              <a:rPr lang="zh-CN" altLang="en-US" dirty="0">
                <a:solidFill>
                  <a:schemeClr val="bg1"/>
                </a:solidFill>
              </a:rPr>
              <a:t>到互连网络</a:t>
            </a:r>
            <a:endParaRPr lang="zh-CN" altLang="en-US" dirty="0">
              <a:solidFill>
                <a:schemeClr val="bg1"/>
              </a:solidFill>
            </a:endParaRPr>
          </a:p>
        </p:txBody>
      </p:sp>
      <p:sp>
        <p:nvSpPr>
          <p:cNvPr id="15" name="矩形 14"/>
          <p:cNvSpPr/>
          <p:nvPr/>
        </p:nvSpPr>
        <p:spPr>
          <a:xfrm>
            <a:off x="5844215" y="2181537"/>
            <a:ext cx="5696951" cy="17018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内容占位符 3"/>
          <p:cNvSpPr txBox="1"/>
          <p:nvPr/>
        </p:nvSpPr>
        <p:spPr>
          <a:xfrm>
            <a:off x="5844215" y="1638901"/>
            <a:ext cx="5696952" cy="464457"/>
          </a:xfrm>
          <a:prstGeom prst="rect">
            <a:avLst/>
          </a:prstGeom>
          <a:solidFill>
            <a:schemeClr val="accent5"/>
          </a:solidFill>
        </p:spPr>
        <p:txBody>
          <a:bodyPr vert="horz" lIns="121917" tIns="60958" rIns="121917" bIns="60958" rtlCol="0">
            <a:normAutofit/>
          </a:bodyPr>
          <a:lstStyle>
            <a:lvl1pPr marL="0" indent="0" algn="l" defTabSz="1219835" rtl="0" eaLnBrk="1" latinLnBrk="0" hangingPunct="1">
              <a:lnSpc>
                <a:spcPct val="120000"/>
              </a:lnSpc>
              <a:spcBef>
                <a:spcPct val="20000"/>
              </a:spcBef>
              <a:buSzPct val="80000"/>
              <a:buFont typeface="Wingdings" panose="05000000000000000000" pitchFamily="2" charset="2"/>
              <a:buNone/>
              <a:defRPr sz="2000" b="0" kern="1200">
                <a:solidFill>
                  <a:schemeClr val="tx1">
                    <a:lumMod val="95000"/>
                    <a:lumOff val="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r>
              <a:rPr lang="zh-CN" altLang="en-US" dirty="0">
                <a:solidFill>
                  <a:schemeClr val="bg1"/>
                </a:solidFill>
              </a:rPr>
              <a:t>三级结构的互联网 </a:t>
            </a:r>
            <a:endParaRPr lang="zh-CN" altLang="en-US" dirty="0">
              <a:solidFill>
                <a:schemeClr val="bg1"/>
              </a:solidFill>
            </a:endParaRPr>
          </a:p>
        </p:txBody>
      </p:sp>
      <p:sp>
        <p:nvSpPr>
          <p:cNvPr id="28" name="矩形 27"/>
          <p:cNvSpPr/>
          <p:nvPr/>
        </p:nvSpPr>
        <p:spPr>
          <a:xfrm>
            <a:off x="5831303" y="4556492"/>
            <a:ext cx="5722773" cy="16128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内容占位符 3"/>
          <p:cNvSpPr txBox="1"/>
          <p:nvPr/>
        </p:nvSpPr>
        <p:spPr>
          <a:xfrm>
            <a:off x="5831303" y="4013857"/>
            <a:ext cx="5722773" cy="464457"/>
          </a:xfrm>
          <a:prstGeom prst="rect">
            <a:avLst/>
          </a:prstGeom>
          <a:solidFill>
            <a:schemeClr val="accent6"/>
          </a:solidFill>
        </p:spPr>
        <p:txBody>
          <a:bodyPr vert="horz" lIns="121917" tIns="60958" rIns="121917" bIns="60958" rtlCol="0">
            <a:normAutofit/>
          </a:bodyPr>
          <a:lstStyle>
            <a:lvl1pPr marL="0" indent="0" algn="l" defTabSz="1219835" rtl="0" eaLnBrk="1" latinLnBrk="0" hangingPunct="1">
              <a:lnSpc>
                <a:spcPct val="120000"/>
              </a:lnSpc>
              <a:spcBef>
                <a:spcPct val="20000"/>
              </a:spcBef>
              <a:buSzPct val="80000"/>
              <a:buFont typeface="Wingdings" panose="05000000000000000000" pitchFamily="2" charset="2"/>
              <a:buNone/>
              <a:defRPr sz="2000" b="0" kern="1200">
                <a:solidFill>
                  <a:schemeClr val="tx1">
                    <a:lumMod val="95000"/>
                    <a:lumOff val="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r>
              <a:rPr lang="zh-CN" altLang="en-US" dirty="0">
                <a:solidFill>
                  <a:schemeClr val="bg1"/>
                </a:solidFill>
              </a:rPr>
              <a:t>多层次 </a:t>
            </a:r>
            <a:r>
              <a:rPr lang="en-US" altLang="zh-CN" dirty="0">
                <a:solidFill>
                  <a:schemeClr val="bg1"/>
                </a:solidFill>
              </a:rPr>
              <a:t>ISP </a:t>
            </a:r>
            <a:r>
              <a:rPr lang="zh-CN" altLang="en-US" dirty="0">
                <a:solidFill>
                  <a:schemeClr val="bg1"/>
                </a:solidFill>
              </a:rPr>
              <a:t>结构的互联网 </a:t>
            </a:r>
            <a:endParaRPr lang="zh-CN"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zh-CN" altLang="en-US" dirty="0"/>
              <a:t>互联网结构发展的三个阶段</a:t>
            </a:r>
            <a:endParaRPr lang="zh-CN" altLang="en-US" dirty="0"/>
          </a:p>
        </p:txBody>
      </p:sp>
      <p:sp>
        <p:nvSpPr>
          <p:cNvPr id="12" name="矩形 11"/>
          <p:cNvSpPr/>
          <p:nvPr/>
        </p:nvSpPr>
        <p:spPr>
          <a:xfrm>
            <a:off x="435314" y="2168457"/>
            <a:ext cx="5062786" cy="40945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内容占位符 2"/>
          <p:cNvSpPr>
            <a:spLocks noGrp="1"/>
          </p:cNvSpPr>
          <p:nvPr>
            <p:ph idx="1"/>
          </p:nvPr>
        </p:nvSpPr>
        <p:spPr>
          <a:xfrm>
            <a:off x="435316" y="2212725"/>
            <a:ext cx="4986583" cy="3787549"/>
          </a:xfrm>
        </p:spPr>
        <p:txBody>
          <a:bodyPr>
            <a:noAutofit/>
          </a:bodyPr>
          <a:lstStyle/>
          <a:p>
            <a:r>
              <a:rPr lang="zh-CN" altLang="en-US" sz="1800" dirty="0"/>
              <a:t>第一阶段是从单个网络</a:t>
            </a:r>
            <a:r>
              <a:rPr lang="en-US" altLang="zh-CN" sz="1800" dirty="0"/>
              <a:t>ARPANET</a:t>
            </a:r>
            <a:r>
              <a:rPr lang="zh-CN" altLang="en-US" sz="1800" dirty="0"/>
              <a:t>向互连网网发展的过程。 </a:t>
            </a:r>
            <a:endParaRPr lang="en-US" altLang="zh-CN" sz="1800" dirty="0"/>
          </a:p>
          <a:p>
            <a:r>
              <a:rPr lang="en-US" altLang="zh-CN" sz="1800" dirty="0"/>
              <a:t>1969</a:t>
            </a:r>
            <a:r>
              <a:rPr lang="zh-CN" altLang="en-US" sz="1800" dirty="0"/>
              <a:t>年，美国国防部创建的第一个分组交换网</a:t>
            </a:r>
            <a:r>
              <a:rPr lang="en-US" altLang="zh-CN" sz="1800" dirty="0"/>
              <a:t>ARPANET</a:t>
            </a:r>
            <a:r>
              <a:rPr lang="zh-CN" altLang="en-US" sz="1800" dirty="0"/>
              <a:t>最初只是一个单个的分组交换网，但到了</a:t>
            </a:r>
            <a:r>
              <a:rPr lang="en-US" altLang="zh-CN" sz="1800" dirty="0"/>
              <a:t>20</a:t>
            </a:r>
            <a:r>
              <a:rPr lang="zh-CN" altLang="en-US" sz="1800" dirty="0"/>
              <a:t>世纪</a:t>
            </a:r>
            <a:r>
              <a:rPr lang="en-US" altLang="zh-CN" sz="1800" dirty="0"/>
              <a:t>70</a:t>
            </a:r>
            <a:r>
              <a:rPr lang="zh-CN" altLang="en-US" sz="1800" dirty="0"/>
              <a:t>年代中期，人们发现需要进行网络互连。</a:t>
            </a:r>
            <a:endParaRPr lang="zh-CN" altLang="en-US" sz="1800" dirty="0"/>
          </a:p>
          <a:p>
            <a:r>
              <a:rPr lang="en-US" altLang="zh-CN" sz="1800" dirty="0"/>
              <a:t>1983</a:t>
            </a:r>
            <a:r>
              <a:rPr lang="zh-CN" altLang="en-US" sz="1800" dirty="0"/>
              <a:t>年</a:t>
            </a:r>
            <a:r>
              <a:rPr lang="en-US" altLang="zh-CN" sz="1800" dirty="0"/>
              <a:t>TCP/IP</a:t>
            </a:r>
            <a:r>
              <a:rPr lang="zh-CN" altLang="en-US" sz="1800" dirty="0"/>
              <a:t>协议成为</a:t>
            </a:r>
            <a:r>
              <a:rPr lang="en-US" altLang="zh-CN" sz="1800" dirty="0"/>
              <a:t>ARPANET</a:t>
            </a:r>
            <a:r>
              <a:rPr lang="zh-CN" altLang="en-US" sz="1800" dirty="0"/>
              <a:t>上的标准协议。</a:t>
            </a:r>
            <a:endParaRPr lang="zh-CN" altLang="en-US" sz="1800" dirty="0"/>
          </a:p>
          <a:p>
            <a:r>
              <a:rPr lang="zh-CN" altLang="en-US" sz="1800" dirty="0"/>
              <a:t>人们把</a:t>
            </a:r>
            <a:r>
              <a:rPr lang="en-US" altLang="zh-CN" sz="1800" dirty="0"/>
              <a:t>1983</a:t>
            </a:r>
            <a:r>
              <a:rPr lang="zh-CN" altLang="en-US" sz="1800" dirty="0"/>
              <a:t>年作为互联网的诞生时间。 </a:t>
            </a:r>
            <a:endParaRPr lang="zh-CN" altLang="en-US" sz="1800" dirty="0"/>
          </a:p>
        </p:txBody>
      </p:sp>
      <p:sp>
        <p:nvSpPr>
          <p:cNvPr id="14" name="内容占位符 3"/>
          <p:cNvSpPr txBox="1"/>
          <p:nvPr/>
        </p:nvSpPr>
        <p:spPr>
          <a:xfrm>
            <a:off x="435314" y="1638900"/>
            <a:ext cx="5062786" cy="464457"/>
          </a:xfrm>
          <a:prstGeom prst="rect">
            <a:avLst/>
          </a:prstGeom>
          <a:solidFill>
            <a:srgbClr val="74B83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dirty="0">
                <a:solidFill>
                  <a:schemeClr val="bg1"/>
                </a:solidFill>
              </a:rPr>
              <a:t>ARPANET</a:t>
            </a:r>
            <a:r>
              <a:rPr lang="zh-CN" altLang="en-US" dirty="0">
                <a:solidFill>
                  <a:schemeClr val="bg1"/>
                </a:solidFill>
              </a:rPr>
              <a:t>到互连网络</a:t>
            </a:r>
            <a:endParaRPr lang="zh-CN" altLang="en-US" dirty="0">
              <a:solidFill>
                <a:schemeClr val="bg1"/>
              </a:solidFill>
            </a:endParaRPr>
          </a:p>
        </p:txBody>
      </p:sp>
      <p:sp>
        <p:nvSpPr>
          <p:cNvPr id="15" name="矩形 14"/>
          <p:cNvSpPr/>
          <p:nvPr/>
        </p:nvSpPr>
        <p:spPr>
          <a:xfrm>
            <a:off x="5844215" y="2181537"/>
            <a:ext cx="5696951" cy="17018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内容占位符 3"/>
          <p:cNvSpPr txBox="1"/>
          <p:nvPr/>
        </p:nvSpPr>
        <p:spPr>
          <a:xfrm>
            <a:off x="5844215" y="1638901"/>
            <a:ext cx="5696952" cy="464457"/>
          </a:xfrm>
          <a:prstGeom prst="rect">
            <a:avLst/>
          </a:prstGeom>
          <a:solidFill>
            <a:schemeClr val="accent5"/>
          </a:solidFill>
        </p:spPr>
        <p:txBody>
          <a:bodyPr vert="horz" lIns="121917" tIns="60958" rIns="121917" bIns="60958" rtlCol="0">
            <a:normAutofit/>
          </a:bodyPr>
          <a:lstStyle>
            <a:lvl1pPr marL="0" indent="0" algn="l" defTabSz="1219835" rtl="0" eaLnBrk="1" latinLnBrk="0" hangingPunct="1">
              <a:lnSpc>
                <a:spcPct val="120000"/>
              </a:lnSpc>
              <a:spcBef>
                <a:spcPct val="20000"/>
              </a:spcBef>
              <a:buSzPct val="80000"/>
              <a:buFont typeface="Wingdings" panose="05000000000000000000" pitchFamily="2" charset="2"/>
              <a:buNone/>
              <a:defRPr sz="2000" b="0" kern="1200">
                <a:solidFill>
                  <a:schemeClr val="tx1">
                    <a:lumMod val="95000"/>
                    <a:lumOff val="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r>
              <a:rPr lang="zh-CN" altLang="en-US" dirty="0">
                <a:solidFill>
                  <a:schemeClr val="bg1"/>
                </a:solidFill>
              </a:rPr>
              <a:t>三级结构的互联网 </a:t>
            </a:r>
            <a:endParaRPr lang="zh-CN" altLang="en-US" dirty="0">
              <a:solidFill>
                <a:schemeClr val="bg1"/>
              </a:solidFill>
            </a:endParaRPr>
          </a:p>
        </p:txBody>
      </p:sp>
      <p:sp>
        <p:nvSpPr>
          <p:cNvPr id="18" name="内容占位符 2"/>
          <p:cNvSpPr txBox="1"/>
          <p:nvPr/>
        </p:nvSpPr>
        <p:spPr>
          <a:xfrm>
            <a:off x="5932021" y="2203050"/>
            <a:ext cx="5426266" cy="2259111"/>
          </a:xfrm>
          <a:prstGeom prst="rect">
            <a:avLst/>
          </a:prstGeom>
        </p:spPr>
        <p:txBody>
          <a:bodyPr vert="horz" lIns="121917" tIns="60958" rIns="121917" bIns="60958" rtlCol="0">
            <a:no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800" dirty="0"/>
              <a:t>第二阶段的特点是形成了三级结构的互联网。 </a:t>
            </a:r>
            <a:endParaRPr lang="zh-CN" altLang="en-US" sz="1800" dirty="0"/>
          </a:p>
          <a:p>
            <a:r>
              <a:rPr lang="zh-CN" altLang="en-US" sz="1800" dirty="0"/>
              <a:t>三级计算机网络，分为主干网、地区网和校园网（或企业网）。 </a:t>
            </a:r>
            <a:endParaRPr lang="en-US" altLang="zh-CN" sz="1800" dirty="0"/>
          </a:p>
          <a:p>
            <a:r>
              <a:rPr lang="en-US" altLang="zh-CN" sz="1800" dirty="0"/>
              <a:t>1991</a:t>
            </a:r>
            <a:r>
              <a:rPr lang="zh-CN" altLang="en-US" sz="1800" dirty="0"/>
              <a:t>年，互联网主干网转交私人公司来经营</a:t>
            </a:r>
            <a:endParaRPr lang="zh-CN" altLang="en-US" sz="1800" dirty="0"/>
          </a:p>
        </p:txBody>
      </p:sp>
      <p:sp>
        <p:nvSpPr>
          <p:cNvPr id="28" name="矩形 27"/>
          <p:cNvSpPr/>
          <p:nvPr/>
        </p:nvSpPr>
        <p:spPr>
          <a:xfrm>
            <a:off x="5831303" y="4556492"/>
            <a:ext cx="5722773" cy="16128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内容占位符 3"/>
          <p:cNvSpPr txBox="1"/>
          <p:nvPr/>
        </p:nvSpPr>
        <p:spPr>
          <a:xfrm>
            <a:off x="5831303" y="4013857"/>
            <a:ext cx="5722773" cy="464457"/>
          </a:xfrm>
          <a:prstGeom prst="rect">
            <a:avLst/>
          </a:prstGeom>
          <a:solidFill>
            <a:schemeClr val="accent6"/>
          </a:solidFill>
        </p:spPr>
        <p:txBody>
          <a:bodyPr vert="horz" lIns="121917" tIns="60958" rIns="121917" bIns="60958" rtlCol="0">
            <a:normAutofit/>
          </a:bodyPr>
          <a:lstStyle>
            <a:lvl1pPr marL="0" indent="0" algn="l" defTabSz="1219835" rtl="0" eaLnBrk="1" latinLnBrk="0" hangingPunct="1">
              <a:lnSpc>
                <a:spcPct val="120000"/>
              </a:lnSpc>
              <a:spcBef>
                <a:spcPct val="20000"/>
              </a:spcBef>
              <a:buSzPct val="80000"/>
              <a:buFont typeface="Wingdings" panose="05000000000000000000" pitchFamily="2" charset="2"/>
              <a:buNone/>
              <a:defRPr sz="2000" b="0" kern="1200">
                <a:solidFill>
                  <a:schemeClr val="tx1">
                    <a:lumMod val="95000"/>
                    <a:lumOff val="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r>
              <a:rPr lang="zh-CN" altLang="en-US" dirty="0">
                <a:solidFill>
                  <a:schemeClr val="bg1"/>
                </a:solidFill>
              </a:rPr>
              <a:t>多层次 </a:t>
            </a:r>
            <a:r>
              <a:rPr lang="en-US" altLang="zh-CN" dirty="0">
                <a:solidFill>
                  <a:schemeClr val="bg1"/>
                </a:solidFill>
              </a:rPr>
              <a:t>ISP </a:t>
            </a:r>
            <a:r>
              <a:rPr lang="zh-CN" altLang="en-US" dirty="0">
                <a:solidFill>
                  <a:schemeClr val="bg1"/>
                </a:solidFill>
              </a:rPr>
              <a:t>结构的互联网 </a:t>
            </a:r>
            <a:endParaRPr lang="zh-CN" altLang="en-US" dirty="0">
              <a:solidFill>
                <a:schemeClr val="bg1"/>
              </a:solidFill>
            </a:endParaRPr>
          </a:p>
        </p:txBody>
      </p:sp>
      <p:sp>
        <p:nvSpPr>
          <p:cNvPr id="30" name="内容占位符 2"/>
          <p:cNvSpPr txBox="1"/>
          <p:nvPr/>
        </p:nvSpPr>
        <p:spPr>
          <a:xfrm>
            <a:off x="5807225" y="4556493"/>
            <a:ext cx="5722773" cy="1612873"/>
          </a:xfrm>
          <a:prstGeom prst="rect">
            <a:avLst/>
          </a:prstGeom>
        </p:spPr>
        <p:txBody>
          <a:bodyPr vert="horz" lIns="121917" tIns="60958" rIns="121917" bIns="60958" rtlCol="0">
            <a:no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800" dirty="0"/>
              <a:t>第三阶段的特点是逐渐形成了多层次 </a:t>
            </a:r>
            <a:r>
              <a:rPr lang="en-US" altLang="zh-CN" sz="1800" dirty="0"/>
              <a:t>ISP </a:t>
            </a:r>
            <a:r>
              <a:rPr lang="zh-CN" altLang="en-US" sz="1800" dirty="0"/>
              <a:t>结构的互联网。</a:t>
            </a:r>
            <a:endParaRPr lang="zh-CN" altLang="en-US" sz="1800" dirty="0"/>
          </a:p>
          <a:p>
            <a:r>
              <a:rPr lang="zh-CN" altLang="en-US" sz="1800" dirty="0"/>
              <a:t>出现了</a:t>
            </a:r>
            <a:r>
              <a:rPr lang="zh-CN" altLang="en-US" sz="1800" dirty="0">
                <a:solidFill>
                  <a:srgbClr val="3E5CCC"/>
                </a:solidFill>
              </a:rPr>
              <a:t>互联网服务提供方</a:t>
            </a:r>
            <a:r>
              <a:rPr lang="zh-CN" altLang="en-US" sz="1800" dirty="0"/>
              <a:t> </a:t>
            </a:r>
            <a:r>
              <a:rPr lang="en-US" altLang="zh-CN" sz="1800" dirty="0"/>
              <a:t>ISP (Internet Service Provider)</a:t>
            </a:r>
            <a:r>
              <a:rPr lang="zh-CN" altLang="en-US" sz="1800" dirty="0"/>
              <a:t>。 </a:t>
            </a:r>
            <a:endParaRPr lang="zh-CN" altLang="en-US" sz="18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1000"/>
                                        <p:tgtEl>
                                          <p:spTgt spid="18">
                                            <p:txEl>
                                              <p:pRg st="0" end="0"/>
                                            </p:txEl>
                                          </p:spTgt>
                                        </p:tgtEl>
                                      </p:cBhvr>
                                    </p:animEffect>
                                    <p:anim calcmode="lin" valueType="num">
                                      <p:cBhvr>
                                        <p:cTn id="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xEl>
                                              <p:pRg st="1" end="1"/>
                                            </p:txEl>
                                          </p:spTgt>
                                        </p:tgtEl>
                                        <p:attrNameLst>
                                          <p:attrName>style.visibility</p:attrName>
                                        </p:attrNameLst>
                                      </p:cBhvr>
                                      <p:to>
                                        <p:strVal val="visible"/>
                                      </p:to>
                                    </p:set>
                                    <p:animEffect transition="in" filter="fade">
                                      <p:cBhvr>
                                        <p:cTn id="14" dur="1000"/>
                                        <p:tgtEl>
                                          <p:spTgt spid="18">
                                            <p:txEl>
                                              <p:pRg st="1" end="1"/>
                                            </p:txEl>
                                          </p:spTgt>
                                        </p:tgtEl>
                                      </p:cBhvr>
                                    </p:animEffect>
                                    <p:anim calcmode="lin" valueType="num">
                                      <p:cBhvr>
                                        <p:cTn id="15"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xEl>
                                              <p:pRg st="2" end="2"/>
                                            </p:txEl>
                                          </p:spTgt>
                                        </p:tgtEl>
                                        <p:attrNameLst>
                                          <p:attrName>style.visibility</p:attrName>
                                        </p:attrNameLst>
                                      </p:cBhvr>
                                      <p:to>
                                        <p:strVal val="visible"/>
                                      </p:to>
                                    </p:set>
                                    <p:animEffect transition="in" filter="fade">
                                      <p:cBhvr>
                                        <p:cTn id="21" dur="1000"/>
                                        <p:tgtEl>
                                          <p:spTgt spid="18">
                                            <p:txEl>
                                              <p:pRg st="2" end="2"/>
                                            </p:txEl>
                                          </p:spTgt>
                                        </p:tgtEl>
                                      </p:cBhvr>
                                    </p:animEffect>
                                    <p:anim calcmode="lin" valueType="num">
                                      <p:cBhvr>
                                        <p:cTn id="22"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
                                            <p:txEl>
                                              <p:pRg st="0" end="0"/>
                                            </p:txEl>
                                          </p:spTgt>
                                        </p:tgtEl>
                                        <p:attrNameLst>
                                          <p:attrName>style.visibility</p:attrName>
                                        </p:attrNameLst>
                                      </p:cBhvr>
                                      <p:to>
                                        <p:strVal val="visible"/>
                                      </p:to>
                                    </p:set>
                                    <p:animEffect transition="in" filter="fade">
                                      <p:cBhvr>
                                        <p:cTn id="28" dur="1000"/>
                                        <p:tgtEl>
                                          <p:spTgt spid="30">
                                            <p:txEl>
                                              <p:pRg st="0" end="0"/>
                                            </p:txEl>
                                          </p:spTgt>
                                        </p:tgtEl>
                                      </p:cBhvr>
                                    </p:animEffect>
                                    <p:anim calcmode="lin" valueType="num">
                                      <p:cBhvr>
                                        <p:cTn id="29"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
                                            <p:txEl>
                                              <p:pRg st="1" end="1"/>
                                            </p:txEl>
                                          </p:spTgt>
                                        </p:tgtEl>
                                        <p:attrNameLst>
                                          <p:attrName>style.visibility</p:attrName>
                                        </p:attrNameLst>
                                      </p:cBhvr>
                                      <p:to>
                                        <p:strVal val="visible"/>
                                      </p:to>
                                    </p:set>
                                    <p:animEffect transition="in" filter="fade">
                                      <p:cBhvr>
                                        <p:cTn id="35" dur="1000"/>
                                        <p:tgtEl>
                                          <p:spTgt spid="30">
                                            <p:txEl>
                                              <p:pRg st="1" end="1"/>
                                            </p:txEl>
                                          </p:spTgt>
                                        </p:tgtEl>
                                      </p:cBhvr>
                                    </p:animEffect>
                                    <p:anim calcmode="lin" valueType="num">
                                      <p:cBhvr>
                                        <p:cTn id="36" dur="10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30"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zh-CN" altLang="en-US" dirty="0"/>
              <a:t>用户通过 </a:t>
            </a:r>
            <a:r>
              <a:rPr lang="en-US" altLang="zh-CN" dirty="0"/>
              <a:t>ISP </a:t>
            </a:r>
            <a:r>
              <a:rPr lang="zh-CN" altLang="en-US" dirty="0"/>
              <a:t>上网</a:t>
            </a:r>
            <a:endParaRPr lang="zh-CN" altLang="en-US" dirty="0"/>
          </a:p>
        </p:txBody>
      </p:sp>
      <p:sp>
        <p:nvSpPr>
          <p:cNvPr id="14" name="内容占位符 3"/>
          <p:cNvSpPr txBox="1"/>
          <p:nvPr/>
        </p:nvSpPr>
        <p:spPr>
          <a:xfrm>
            <a:off x="369164" y="1219994"/>
            <a:ext cx="3215412" cy="5029200"/>
          </a:xfrm>
          <a:prstGeom prst="rect">
            <a:avLst/>
          </a:prstGeom>
          <a:solidFill>
            <a:srgbClr val="0070C0"/>
          </a:solidFill>
        </p:spPr>
        <p:txBody>
          <a:bodyPr lIns="288000" rIns="288000" anchor="ct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800" dirty="0">
                <a:solidFill>
                  <a:schemeClr val="bg1"/>
                </a:solidFill>
              </a:rPr>
              <a:t>任何机构和个人只要向某个 </a:t>
            </a:r>
            <a:r>
              <a:rPr lang="en-US" altLang="zh-CN" sz="2800" dirty="0">
                <a:solidFill>
                  <a:schemeClr val="bg1"/>
                </a:solidFill>
              </a:rPr>
              <a:t>ISP </a:t>
            </a:r>
            <a:r>
              <a:rPr lang="zh-CN" altLang="en-US" sz="2800" dirty="0">
                <a:solidFill>
                  <a:schemeClr val="bg1"/>
                </a:solidFill>
              </a:rPr>
              <a:t>交纳规定的费用，就可从该 </a:t>
            </a:r>
            <a:r>
              <a:rPr lang="en-US" altLang="zh-CN" sz="2800" dirty="0">
                <a:solidFill>
                  <a:schemeClr val="bg1"/>
                </a:solidFill>
              </a:rPr>
              <a:t>ISP </a:t>
            </a:r>
            <a:r>
              <a:rPr lang="zh-CN" altLang="en-US" sz="2800" dirty="0">
                <a:solidFill>
                  <a:schemeClr val="bg1"/>
                </a:solidFill>
              </a:rPr>
              <a:t>获取所需 </a:t>
            </a:r>
            <a:r>
              <a:rPr lang="en-US" altLang="zh-CN" sz="2800" dirty="0">
                <a:solidFill>
                  <a:schemeClr val="bg1"/>
                </a:solidFill>
              </a:rPr>
              <a:t>IP </a:t>
            </a:r>
            <a:r>
              <a:rPr lang="zh-CN" altLang="en-US" sz="2800" dirty="0">
                <a:solidFill>
                  <a:schemeClr val="bg1"/>
                </a:solidFill>
              </a:rPr>
              <a:t>地址的使用权，并可通过该 </a:t>
            </a:r>
            <a:r>
              <a:rPr lang="en-US" altLang="zh-CN" sz="2800" dirty="0">
                <a:solidFill>
                  <a:schemeClr val="bg1"/>
                </a:solidFill>
              </a:rPr>
              <a:t>ISP </a:t>
            </a:r>
            <a:r>
              <a:rPr lang="zh-CN" altLang="en-US" sz="2800" dirty="0">
                <a:solidFill>
                  <a:schemeClr val="bg1"/>
                </a:solidFill>
              </a:rPr>
              <a:t>接入到互联网。</a:t>
            </a:r>
            <a:endParaRPr lang="zh-CN" altLang="en-US" sz="2800" dirty="0">
              <a:solidFill>
                <a:schemeClr val="bg1"/>
              </a:solidFill>
            </a:endParaRPr>
          </a:p>
        </p:txBody>
      </p:sp>
      <p:sp>
        <p:nvSpPr>
          <p:cNvPr id="19" name="Line 4"/>
          <p:cNvSpPr>
            <a:spLocks noChangeShapeType="1"/>
          </p:cNvSpPr>
          <p:nvPr/>
        </p:nvSpPr>
        <p:spPr bwMode="auto">
          <a:xfrm flipV="1">
            <a:off x="5682952" y="4339758"/>
            <a:ext cx="3208338" cy="907850"/>
          </a:xfrm>
          <a:prstGeom prst="line">
            <a:avLst/>
          </a:prstGeom>
          <a:noFill/>
          <a:ln w="9525">
            <a:solidFill>
              <a:schemeClr val="tx1"/>
            </a:solidFill>
            <a:round/>
          </a:ln>
          <a:effectLst/>
        </p:spPr>
        <p:txBody>
          <a:bodyPr/>
          <a:lstStyle/>
          <a:p>
            <a:endParaRPr lang="zh-CN" altLang="en-US"/>
          </a:p>
        </p:txBody>
      </p:sp>
      <p:sp>
        <p:nvSpPr>
          <p:cNvPr id="21" name="Line 6"/>
          <p:cNvSpPr>
            <a:spLocks noChangeShapeType="1"/>
          </p:cNvSpPr>
          <p:nvPr/>
        </p:nvSpPr>
        <p:spPr bwMode="auto">
          <a:xfrm>
            <a:off x="5521026" y="1934697"/>
            <a:ext cx="2106613" cy="765175"/>
          </a:xfrm>
          <a:prstGeom prst="line">
            <a:avLst/>
          </a:prstGeom>
          <a:noFill/>
          <a:ln w="9525">
            <a:solidFill>
              <a:schemeClr val="tx1"/>
            </a:solidFill>
            <a:round/>
          </a:ln>
          <a:effectLst/>
        </p:spPr>
        <p:txBody>
          <a:bodyPr/>
          <a:lstStyle/>
          <a:p>
            <a:endParaRPr lang="zh-CN" altLang="en-US"/>
          </a:p>
        </p:txBody>
      </p:sp>
      <p:sp>
        <p:nvSpPr>
          <p:cNvPr id="22" name="Line 7"/>
          <p:cNvSpPr>
            <a:spLocks noChangeShapeType="1"/>
          </p:cNvSpPr>
          <p:nvPr/>
        </p:nvSpPr>
        <p:spPr bwMode="auto">
          <a:xfrm flipV="1">
            <a:off x="5625801" y="2920534"/>
            <a:ext cx="1897063" cy="107950"/>
          </a:xfrm>
          <a:prstGeom prst="line">
            <a:avLst/>
          </a:prstGeom>
          <a:noFill/>
          <a:ln w="9525">
            <a:solidFill>
              <a:schemeClr val="tx1"/>
            </a:solidFill>
            <a:round/>
          </a:ln>
          <a:effectLst/>
        </p:spPr>
        <p:txBody>
          <a:bodyPr/>
          <a:lstStyle/>
          <a:p>
            <a:endParaRPr lang="zh-CN" altLang="en-US"/>
          </a:p>
        </p:txBody>
      </p:sp>
      <p:sp>
        <p:nvSpPr>
          <p:cNvPr id="23" name="Line 8"/>
          <p:cNvSpPr>
            <a:spLocks noChangeShapeType="1"/>
          </p:cNvSpPr>
          <p:nvPr/>
        </p:nvSpPr>
        <p:spPr bwMode="auto">
          <a:xfrm flipV="1">
            <a:off x="5721051" y="3136434"/>
            <a:ext cx="1906588" cy="979484"/>
          </a:xfrm>
          <a:prstGeom prst="line">
            <a:avLst/>
          </a:prstGeom>
          <a:noFill/>
          <a:ln w="9525">
            <a:solidFill>
              <a:schemeClr val="tx1"/>
            </a:solidFill>
            <a:round/>
          </a:ln>
          <a:effectLst/>
        </p:spPr>
        <p:txBody>
          <a:bodyPr/>
          <a:lstStyle/>
          <a:p>
            <a:endParaRPr lang="zh-CN" altLang="en-US"/>
          </a:p>
        </p:txBody>
      </p:sp>
      <p:sp>
        <p:nvSpPr>
          <p:cNvPr id="24" name="Line 9"/>
          <p:cNvSpPr>
            <a:spLocks noChangeShapeType="1"/>
          </p:cNvSpPr>
          <p:nvPr/>
        </p:nvSpPr>
        <p:spPr bwMode="auto">
          <a:xfrm>
            <a:off x="8421389" y="2920534"/>
            <a:ext cx="2420937" cy="0"/>
          </a:xfrm>
          <a:prstGeom prst="line">
            <a:avLst/>
          </a:prstGeom>
          <a:noFill/>
          <a:ln w="38100">
            <a:solidFill>
              <a:schemeClr val="tx1"/>
            </a:solidFill>
            <a:round/>
          </a:ln>
          <a:effectLst/>
        </p:spPr>
        <p:txBody>
          <a:bodyPr/>
          <a:lstStyle/>
          <a:p>
            <a:endParaRPr lang="zh-CN" altLang="en-US"/>
          </a:p>
        </p:txBody>
      </p:sp>
      <p:grpSp>
        <p:nvGrpSpPr>
          <p:cNvPr id="6" name="组合 5"/>
          <p:cNvGrpSpPr/>
          <p:nvPr/>
        </p:nvGrpSpPr>
        <p:grpSpPr>
          <a:xfrm>
            <a:off x="4793951" y="1405265"/>
            <a:ext cx="927100" cy="919163"/>
            <a:chOff x="3920994" y="2354261"/>
            <a:chExt cx="927100" cy="919163"/>
          </a:xfrm>
        </p:grpSpPr>
        <p:sp>
          <p:nvSpPr>
            <p:cNvPr id="26" name="Freeform 12"/>
            <p:cNvSpPr/>
            <p:nvPr/>
          </p:nvSpPr>
          <p:spPr bwMode="auto">
            <a:xfrm flipH="1">
              <a:off x="4365494" y="2689224"/>
              <a:ext cx="276225" cy="206375"/>
            </a:xfrm>
            <a:custGeom>
              <a:avLst/>
              <a:gdLst/>
              <a:ahLst/>
              <a:cxnLst>
                <a:cxn ang="0">
                  <a:pos x="0" y="225"/>
                </a:cxn>
                <a:cxn ang="0">
                  <a:pos x="0" y="738"/>
                </a:cxn>
                <a:cxn ang="0">
                  <a:pos x="1188" y="360"/>
                </a:cxn>
                <a:cxn ang="0">
                  <a:pos x="1188" y="0"/>
                </a:cxn>
                <a:cxn ang="0">
                  <a:pos x="0" y="225"/>
                </a:cxn>
              </a:cxnLst>
              <a:rect l="0" t="0" r="r" b="b"/>
              <a:pathLst>
                <a:path w="1188" h="738">
                  <a:moveTo>
                    <a:pt x="0" y="225"/>
                  </a:moveTo>
                  <a:lnTo>
                    <a:pt x="0" y="738"/>
                  </a:lnTo>
                  <a:lnTo>
                    <a:pt x="1188" y="360"/>
                  </a:lnTo>
                  <a:lnTo>
                    <a:pt x="1188" y="0"/>
                  </a:lnTo>
                  <a:lnTo>
                    <a:pt x="0" y="225"/>
                  </a:lnTo>
                  <a:close/>
                </a:path>
              </a:pathLst>
            </a:custGeom>
            <a:solidFill>
              <a:srgbClr val="A0A0A0"/>
            </a:solidFill>
            <a:ln w="1588">
              <a:solidFill>
                <a:srgbClr val="000000"/>
              </a:solidFill>
              <a:prstDash val="solid"/>
              <a:round/>
            </a:ln>
          </p:spPr>
          <p:txBody>
            <a:bodyPr/>
            <a:lstStyle/>
            <a:p>
              <a:endParaRPr lang="zh-CN" altLang="en-US"/>
            </a:p>
          </p:txBody>
        </p:sp>
        <p:sp>
          <p:nvSpPr>
            <p:cNvPr id="27" name="Freeform 13"/>
            <p:cNvSpPr/>
            <p:nvPr/>
          </p:nvSpPr>
          <p:spPr bwMode="auto">
            <a:xfrm flipH="1">
              <a:off x="4641719" y="2738436"/>
              <a:ext cx="206375" cy="157163"/>
            </a:xfrm>
            <a:custGeom>
              <a:avLst/>
              <a:gdLst/>
              <a:ahLst/>
              <a:cxnLst>
                <a:cxn ang="0">
                  <a:pos x="882" y="50"/>
                </a:cxn>
                <a:cxn ang="0">
                  <a:pos x="882" y="563"/>
                </a:cxn>
                <a:cxn ang="0">
                  <a:pos x="0" y="436"/>
                </a:cxn>
                <a:cxn ang="0">
                  <a:pos x="0" y="0"/>
                </a:cxn>
                <a:cxn ang="0">
                  <a:pos x="882" y="50"/>
                </a:cxn>
              </a:cxnLst>
              <a:rect l="0" t="0" r="r" b="b"/>
              <a:pathLst>
                <a:path w="882" h="563">
                  <a:moveTo>
                    <a:pt x="882" y="50"/>
                  </a:moveTo>
                  <a:lnTo>
                    <a:pt x="882" y="563"/>
                  </a:lnTo>
                  <a:lnTo>
                    <a:pt x="0" y="436"/>
                  </a:lnTo>
                  <a:lnTo>
                    <a:pt x="0" y="0"/>
                  </a:lnTo>
                  <a:lnTo>
                    <a:pt x="882" y="50"/>
                  </a:lnTo>
                  <a:close/>
                </a:path>
              </a:pathLst>
            </a:custGeom>
            <a:solidFill>
              <a:srgbClr val="808080"/>
            </a:solidFill>
            <a:ln w="1588">
              <a:solidFill>
                <a:srgbClr val="000000"/>
              </a:solidFill>
              <a:prstDash val="solid"/>
              <a:round/>
            </a:ln>
          </p:spPr>
          <p:txBody>
            <a:bodyPr/>
            <a:lstStyle/>
            <a:p>
              <a:endParaRPr lang="zh-CN" altLang="en-US"/>
            </a:p>
          </p:txBody>
        </p:sp>
        <p:sp>
          <p:nvSpPr>
            <p:cNvPr id="31" name="Freeform 14"/>
            <p:cNvSpPr/>
            <p:nvPr/>
          </p:nvSpPr>
          <p:spPr bwMode="auto">
            <a:xfrm flipH="1">
              <a:off x="4365494" y="2689224"/>
              <a:ext cx="482600" cy="63500"/>
            </a:xfrm>
            <a:custGeom>
              <a:avLst/>
              <a:gdLst/>
              <a:ahLst/>
              <a:cxnLst>
                <a:cxn ang="0">
                  <a:pos x="0" y="175"/>
                </a:cxn>
                <a:cxn ang="0">
                  <a:pos x="892" y="225"/>
                </a:cxn>
                <a:cxn ang="0">
                  <a:pos x="2070" y="0"/>
                </a:cxn>
                <a:cxn ang="0">
                  <a:pos x="1202" y="0"/>
                </a:cxn>
                <a:cxn ang="0">
                  <a:pos x="0" y="175"/>
                </a:cxn>
              </a:cxnLst>
              <a:rect l="0" t="0" r="r" b="b"/>
              <a:pathLst>
                <a:path w="2070" h="225">
                  <a:moveTo>
                    <a:pt x="0" y="175"/>
                  </a:moveTo>
                  <a:lnTo>
                    <a:pt x="892" y="225"/>
                  </a:lnTo>
                  <a:lnTo>
                    <a:pt x="2070" y="0"/>
                  </a:lnTo>
                  <a:lnTo>
                    <a:pt x="1202" y="0"/>
                  </a:lnTo>
                  <a:lnTo>
                    <a:pt x="0" y="175"/>
                  </a:lnTo>
                  <a:close/>
                </a:path>
              </a:pathLst>
            </a:custGeom>
            <a:solidFill>
              <a:srgbClr val="C0C0C0"/>
            </a:solidFill>
            <a:ln w="1588">
              <a:solidFill>
                <a:srgbClr val="000000"/>
              </a:solidFill>
              <a:prstDash val="solid"/>
              <a:round/>
            </a:ln>
          </p:spPr>
          <p:txBody>
            <a:bodyPr/>
            <a:lstStyle/>
            <a:p>
              <a:endParaRPr lang="zh-CN" altLang="en-US"/>
            </a:p>
          </p:txBody>
        </p:sp>
        <p:sp>
          <p:nvSpPr>
            <p:cNvPr id="32" name="Freeform 15"/>
            <p:cNvSpPr/>
            <p:nvPr/>
          </p:nvSpPr>
          <p:spPr bwMode="auto">
            <a:xfrm flipH="1">
              <a:off x="4514719" y="2673349"/>
              <a:ext cx="176212" cy="57150"/>
            </a:xfrm>
            <a:custGeom>
              <a:avLst/>
              <a:gdLst/>
              <a:ahLst/>
              <a:cxnLst>
                <a:cxn ang="0">
                  <a:pos x="0" y="120"/>
                </a:cxn>
                <a:cxn ang="0">
                  <a:pos x="0" y="188"/>
                </a:cxn>
                <a:cxn ang="0">
                  <a:pos x="351" y="210"/>
                </a:cxn>
                <a:cxn ang="0">
                  <a:pos x="751" y="135"/>
                </a:cxn>
                <a:cxn ang="0">
                  <a:pos x="751" y="0"/>
                </a:cxn>
                <a:cxn ang="0">
                  <a:pos x="0" y="120"/>
                </a:cxn>
              </a:cxnLst>
              <a:rect l="0" t="0" r="r" b="b"/>
              <a:pathLst>
                <a:path w="751" h="210">
                  <a:moveTo>
                    <a:pt x="0" y="120"/>
                  </a:moveTo>
                  <a:lnTo>
                    <a:pt x="0" y="188"/>
                  </a:lnTo>
                  <a:lnTo>
                    <a:pt x="351" y="210"/>
                  </a:lnTo>
                  <a:lnTo>
                    <a:pt x="751" y="135"/>
                  </a:lnTo>
                  <a:lnTo>
                    <a:pt x="751" y="0"/>
                  </a:lnTo>
                  <a:lnTo>
                    <a:pt x="0" y="120"/>
                  </a:lnTo>
                  <a:close/>
                </a:path>
              </a:pathLst>
            </a:custGeom>
            <a:solidFill>
              <a:srgbClr val="606060"/>
            </a:solidFill>
            <a:ln w="1588">
              <a:solidFill>
                <a:srgbClr val="000000"/>
              </a:solidFill>
              <a:prstDash val="solid"/>
              <a:round/>
            </a:ln>
          </p:spPr>
          <p:txBody>
            <a:bodyPr/>
            <a:lstStyle/>
            <a:p>
              <a:endParaRPr lang="zh-CN" altLang="en-US"/>
            </a:p>
          </p:txBody>
        </p:sp>
        <p:sp>
          <p:nvSpPr>
            <p:cNvPr id="33" name="Freeform 16"/>
            <p:cNvSpPr/>
            <p:nvPr/>
          </p:nvSpPr>
          <p:spPr bwMode="auto">
            <a:xfrm flipH="1">
              <a:off x="4419469" y="2424111"/>
              <a:ext cx="223837" cy="284163"/>
            </a:xfrm>
            <a:custGeom>
              <a:avLst/>
              <a:gdLst/>
              <a:ahLst/>
              <a:cxnLst>
                <a:cxn ang="0">
                  <a:pos x="135" y="1031"/>
                </a:cxn>
                <a:cxn ang="0">
                  <a:pos x="0" y="33"/>
                </a:cxn>
                <a:cxn ang="0">
                  <a:pos x="827" y="0"/>
                </a:cxn>
                <a:cxn ang="0">
                  <a:pos x="960" y="889"/>
                </a:cxn>
                <a:cxn ang="0">
                  <a:pos x="135" y="1031"/>
                </a:cxn>
              </a:cxnLst>
              <a:rect l="0" t="0" r="r" b="b"/>
              <a:pathLst>
                <a:path w="960" h="1031">
                  <a:moveTo>
                    <a:pt x="135" y="1031"/>
                  </a:moveTo>
                  <a:lnTo>
                    <a:pt x="0" y="33"/>
                  </a:lnTo>
                  <a:lnTo>
                    <a:pt x="827" y="0"/>
                  </a:lnTo>
                  <a:lnTo>
                    <a:pt x="960" y="889"/>
                  </a:lnTo>
                  <a:lnTo>
                    <a:pt x="135" y="1031"/>
                  </a:lnTo>
                  <a:close/>
                </a:path>
              </a:pathLst>
            </a:custGeom>
            <a:solidFill>
              <a:srgbClr val="A0A0A0"/>
            </a:solidFill>
            <a:ln w="1588">
              <a:solidFill>
                <a:srgbClr val="000000"/>
              </a:solidFill>
              <a:prstDash val="solid"/>
              <a:round/>
            </a:ln>
          </p:spPr>
          <p:txBody>
            <a:bodyPr/>
            <a:lstStyle/>
            <a:p>
              <a:endParaRPr lang="zh-CN" altLang="en-US"/>
            </a:p>
          </p:txBody>
        </p:sp>
        <p:sp>
          <p:nvSpPr>
            <p:cNvPr id="34" name="Freeform 17"/>
            <p:cNvSpPr/>
            <p:nvPr/>
          </p:nvSpPr>
          <p:spPr bwMode="auto">
            <a:xfrm flipH="1">
              <a:off x="4614731" y="2432049"/>
              <a:ext cx="195263" cy="282575"/>
            </a:xfrm>
            <a:custGeom>
              <a:avLst/>
              <a:gdLst/>
              <a:ahLst/>
              <a:cxnLst>
                <a:cxn ang="0">
                  <a:pos x="715" y="0"/>
                </a:cxn>
                <a:cxn ang="0">
                  <a:pos x="0" y="228"/>
                </a:cxn>
                <a:cxn ang="0">
                  <a:pos x="102" y="1026"/>
                </a:cxn>
                <a:cxn ang="0">
                  <a:pos x="850" y="1000"/>
                </a:cxn>
                <a:cxn ang="0">
                  <a:pos x="715" y="0"/>
                </a:cxn>
              </a:cxnLst>
              <a:rect l="0" t="0" r="r" b="b"/>
              <a:pathLst>
                <a:path w="850" h="1026">
                  <a:moveTo>
                    <a:pt x="715" y="0"/>
                  </a:moveTo>
                  <a:lnTo>
                    <a:pt x="0" y="228"/>
                  </a:lnTo>
                  <a:lnTo>
                    <a:pt x="102" y="1026"/>
                  </a:lnTo>
                  <a:lnTo>
                    <a:pt x="850" y="1000"/>
                  </a:lnTo>
                  <a:lnTo>
                    <a:pt x="715" y="0"/>
                  </a:lnTo>
                  <a:close/>
                </a:path>
              </a:pathLst>
            </a:custGeom>
            <a:solidFill>
              <a:srgbClr val="808080"/>
            </a:solidFill>
            <a:ln w="1588">
              <a:solidFill>
                <a:srgbClr val="000000"/>
              </a:solidFill>
              <a:prstDash val="solid"/>
              <a:round/>
            </a:ln>
          </p:spPr>
          <p:txBody>
            <a:bodyPr/>
            <a:lstStyle/>
            <a:p>
              <a:endParaRPr lang="zh-CN" altLang="en-US"/>
            </a:p>
          </p:txBody>
        </p:sp>
        <p:sp>
          <p:nvSpPr>
            <p:cNvPr id="35" name="Freeform 18"/>
            <p:cNvSpPr/>
            <p:nvPr/>
          </p:nvSpPr>
          <p:spPr bwMode="auto">
            <a:xfrm flipH="1">
              <a:off x="4444869" y="2452686"/>
              <a:ext cx="163512" cy="212725"/>
            </a:xfrm>
            <a:custGeom>
              <a:avLst/>
              <a:gdLst/>
              <a:ahLst/>
              <a:cxnLst>
                <a:cxn ang="0">
                  <a:pos x="0" y="36"/>
                </a:cxn>
                <a:cxn ang="0">
                  <a:pos x="98" y="778"/>
                </a:cxn>
                <a:cxn ang="0">
                  <a:pos x="689" y="689"/>
                </a:cxn>
                <a:cxn ang="0">
                  <a:pos x="587" y="0"/>
                </a:cxn>
                <a:cxn ang="0">
                  <a:pos x="0" y="36"/>
                </a:cxn>
              </a:cxnLst>
              <a:rect l="0" t="0" r="r" b="b"/>
              <a:pathLst>
                <a:path w="689" h="778">
                  <a:moveTo>
                    <a:pt x="0" y="36"/>
                  </a:moveTo>
                  <a:lnTo>
                    <a:pt x="98" y="778"/>
                  </a:lnTo>
                  <a:lnTo>
                    <a:pt x="689" y="689"/>
                  </a:lnTo>
                  <a:lnTo>
                    <a:pt x="587" y="0"/>
                  </a:lnTo>
                  <a:lnTo>
                    <a:pt x="0" y="36"/>
                  </a:lnTo>
                  <a:close/>
                </a:path>
              </a:pathLst>
            </a:custGeom>
            <a:solidFill>
              <a:srgbClr val="00C0C0"/>
            </a:solidFill>
            <a:ln w="1588">
              <a:solidFill>
                <a:srgbClr val="000000"/>
              </a:solidFill>
              <a:prstDash val="solid"/>
              <a:round/>
            </a:ln>
          </p:spPr>
          <p:txBody>
            <a:bodyPr/>
            <a:lstStyle/>
            <a:p>
              <a:endParaRPr lang="zh-CN" altLang="en-US"/>
            </a:p>
          </p:txBody>
        </p:sp>
        <p:sp>
          <p:nvSpPr>
            <p:cNvPr id="36" name="Freeform 19"/>
            <p:cNvSpPr/>
            <p:nvPr/>
          </p:nvSpPr>
          <p:spPr bwMode="auto">
            <a:xfrm flipH="1">
              <a:off x="4384544" y="2711449"/>
              <a:ext cx="158750" cy="133350"/>
            </a:xfrm>
            <a:custGeom>
              <a:avLst/>
              <a:gdLst/>
              <a:ahLst/>
              <a:cxnLst>
                <a:cxn ang="0">
                  <a:pos x="674" y="0"/>
                </a:cxn>
                <a:cxn ang="0">
                  <a:pos x="0" y="143"/>
                </a:cxn>
                <a:cxn ang="0">
                  <a:pos x="0" y="482"/>
                </a:cxn>
                <a:cxn ang="0">
                  <a:pos x="674" y="271"/>
                </a:cxn>
                <a:cxn ang="0">
                  <a:pos x="674" y="0"/>
                </a:cxn>
              </a:cxnLst>
              <a:rect l="0" t="0" r="r" b="b"/>
              <a:pathLst>
                <a:path w="674" h="482">
                  <a:moveTo>
                    <a:pt x="674" y="0"/>
                  </a:moveTo>
                  <a:lnTo>
                    <a:pt x="0" y="143"/>
                  </a:lnTo>
                  <a:lnTo>
                    <a:pt x="0" y="482"/>
                  </a:lnTo>
                  <a:lnTo>
                    <a:pt x="674" y="271"/>
                  </a:lnTo>
                  <a:lnTo>
                    <a:pt x="674" y="0"/>
                  </a:lnTo>
                  <a:close/>
                </a:path>
              </a:pathLst>
            </a:custGeom>
            <a:solidFill>
              <a:srgbClr val="404040"/>
            </a:solidFill>
            <a:ln w="1588">
              <a:solidFill>
                <a:srgbClr val="000000"/>
              </a:solidFill>
              <a:prstDash val="solid"/>
              <a:round/>
            </a:ln>
          </p:spPr>
          <p:txBody>
            <a:bodyPr/>
            <a:lstStyle/>
            <a:p>
              <a:endParaRPr lang="zh-CN" altLang="en-US"/>
            </a:p>
          </p:txBody>
        </p:sp>
        <p:sp>
          <p:nvSpPr>
            <p:cNvPr id="37" name="Line 20"/>
            <p:cNvSpPr>
              <a:spLocks noChangeShapeType="1"/>
            </p:cNvSpPr>
            <p:nvPr/>
          </p:nvSpPr>
          <p:spPr bwMode="auto">
            <a:xfrm flipH="1" flipV="1">
              <a:off x="4397244" y="2744786"/>
              <a:ext cx="41275" cy="9525"/>
            </a:xfrm>
            <a:prstGeom prst="line">
              <a:avLst/>
            </a:prstGeom>
            <a:noFill/>
            <a:ln w="9525">
              <a:solidFill>
                <a:srgbClr val="000000"/>
              </a:solidFill>
              <a:round/>
            </a:ln>
          </p:spPr>
          <p:txBody>
            <a:bodyPr/>
            <a:lstStyle/>
            <a:p>
              <a:endParaRPr lang="zh-CN" altLang="en-US"/>
            </a:p>
          </p:txBody>
        </p:sp>
        <p:sp>
          <p:nvSpPr>
            <p:cNvPr id="38" name="Line 21"/>
            <p:cNvSpPr>
              <a:spLocks noChangeShapeType="1"/>
            </p:cNvSpPr>
            <p:nvPr/>
          </p:nvSpPr>
          <p:spPr bwMode="auto">
            <a:xfrm>
              <a:off x="4462331" y="2759074"/>
              <a:ext cx="52388" cy="15875"/>
            </a:xfrm>
            <a:prstGeom prst="line">
              <a:avLst/>
            </a:prstGeom>
            <a:noFill/>
            <a:ln w="9525">
              <a:solidFill>
                <a:srgbClr val="000000"/>
              </a:solidFill>
              <a:round/>
            </a:ln>
          </p:spPr>
          <p:txBody>
            <a:bodyPr/>
            <a:lstStyle/>
            <a:p>
              <a:endParaRPr lang="zh-CN" altLang="en-US"/>
            </a:p>
          </p:txBody>
        </p:sp>
        <p:sp>
          <p:nvSpPr>
            <p:cNvPr id="39" name="Line 22"/>
            <p:cNvSpPr>
              <a:spLocks noChangeShapeType="1"/>
            </p:cNvSpPr>
            <p:nvPr/>
          </p:nvSpPr>
          <p:spPr bwMode="auto">
            <a:xfrm flipH="1">
              <a:off x="4449631" y="2728911"/>
              <a:ext cx="0" cy="85725"/>
            </a:xfrm>
            <a:prstGeom prst="line">
              <a:avLst/>
            </a:prstGeom>
            <a:noFill/>
            <a:ln w="1588">
              <a:solidFill>
                <a:srgbClr val="000000"/>
              </a:solidFill>
              <a:round/>
            </a:ln>
          </p:spPr>
          <p:txBody>
            <a:bodyPr/>
            <a:lstStyle/>
            <a:p>
              <a:endParaRPr lang="zh-CN" altLang="en-US"/>
            </a:p>
          </p:txBody>
        </p:sp>
        <p:sp>
          <p:nvSpPr>
            <p:cNvPr id="40" name="Line 23"/>
            <p:cNvSpPr>
              <a:spLocks noChangeShapeType="1"/>
            </p:cNvSpPr>
            <p:nvPr/>
          </p:nvSpPr>
          <p:spPr bwMode="auto">
            <a:xfrm flipH="1">
              <a:off x="4524244" y="2746374"/>
              <a:ext cx="1587" cy="95250"/>
            </a:xfrm>
            <a:prstGeom prst="line">
              <a:avLst/>
            </a:prstGeom>
            <a:noFill/>
            <a:ln w="1588">
              <a:solidFill>
                <a:srgbClr val="000000"/>
              </a:solidFill>
              <a:round/>
            </a:ln>
          </p:spPr>
          <p:txBody>
            <a:bodyPr/>
            <a:lstStyle/>
            <a:p>
              <a:endParaRPr lang="zh-CN" altLang="en-US"/>
            </a:p>
          </p:txBody>
        </p:sp>
        <p:sp>
          <p:nvSpPr>
            <p:cNvPr id="41" name="Line 24"/>
            <p:cNvSpPr>
              <a:spLocks noChangeShapeType="1"/>
            </p:cNvSpPr>
            <p:nvPr/>
          </p:nvSpPr>
          <p:spPr bwMode="auto">
            <a:xfrm>
              <a:off x="4382956" y="2744786"/>
              <a:ext cx="142875" cy="42863"/>
            </a:xfrm>
            <a:prstGeom prst="line">
              <a:avLst/>
            </a:prstGeom>
            <a:noFill/>
            <a:ln w="1588">
              <a:solidFill>
                <a:srgbClr val="000000"/>
              </a:solidFill>
              <a:round/>
            </a:ln>
          </p:spPr>
          <p:txBody>
            <a:bodyPr/>
            <a:lstStyle/>
            <a:p>
              <a:endParaRPr lang="zh-CN" altLang="en-US"/>
            </a:p>
          </p:txBody>
        </p:sp>
        <p:sp>
          <p:nvSpPr>
            <p:cNvPr id="42" name="Line 25"/>
            <p:cNvSpPr>
              <a:spLocks noChangeShapeType="1"/>
            </p:cNvSpPr>
            <p:nvPr/>
          </p:nvSpPr>
          <p:spPr bwMode="auto">
            <a:xfrm flipH="1" flipV="1">
              <a:off x="4382956" y="2732086"/>
              <a:ext cx="142875" cy="39688"/>
            </a:xfrm>
            <a:prstGeom prst="line">
              <a:avLst/>
            </a:prstGeom>
            <a:noFill/>
            <a:ln w="1588">
              <a:solidFill>
                <a:srgbClr val="000000"/>
              </a:solidFill>
              <a:round/>
            </a:ln>
          </p:spPr>
          <p:txBody>
            <a:bodyPr/>
            <a:lstStyle/>
            <a:p>
              <a:endParaRPr lang="zh-CN" altLang="en-US"/>
            </a:p>
          </p:txBody>
        </p:sp>
        <p:sp>
          <p:nvSpPr>
            <p:cNvPr id="43" name="Freeform 26"/>
            <p:cNvSpPr/>
            <p:nvPr/>
          </p:nvSpPr>
          <p:spPr bwMode="auto">
            <a:xfrm flipH="1">
              <a:off x="4557581" y="2838449"/>
              <a:ext cx="17463" cy="53975"/>
            </a:xfrm>
            <a:custGeom>
              <a:avLst/>
              <a:gdLst/>
              <a:ahLst/>
              <a:cxnLst>
                <a:cxn ang="0">
                  <a:pos x="23" y="0"/>
                </a:cxn>
                <a:cxn ang="0">
                  <a:pos x="0" y="183"/>
                </a:cxn>
                <a:cxn ang="0">
                  <a:pos x="55" y="194"/>
                </a:cxn>
                <a:cxn ang="0">
                  <a:pos x="75" y="8"/>
                </a:cxn>
                <a:cxn ang="0">
                  <a:pos x="23" y="0"/>
                </a:cxn>
              </a:cxnLst>
              <a:rect l="0" t="0" r="r" b="b"/>
              <a:pathLst>
                <a:path w="75" h="194">
                  <a:moveTo>
                    <a:pt x="23" y="0"/>
                  </a:moveTo>
                  <a:lnTo>
                    <a:pt x="0" y="183"/>
                  </a:lnTo>
                  <a:lnTo>
                    <a:pt x="55" y="194"/>
                  </a:lnTo>
                  <a:lnTo>
                    <a:pt x="75" y="8"/>
                  </a:lnTo>
                  <a:lnTo>
                    <a:pt x="23" y="0"/>
                  </a:lnTo>
                  <a:close/>
                </a:path>
              </a:pathLst>
            </a:custGeom>
            <a:solidFill>
              <a:srgbClr val="606060"/>
            </a:solidFill>
            <a:ln w="1588">
              <a:solidFill>
                <a:srgbClr val="000000"/>
              </a:solidFill>
              <a:prstDash val="solid"/>
              <a:round/>
            </a:ln>
          </p:spPr>
          <p:txBody>
            <a:bodyPr/>
            <a:lstStyle/>
            <a:p>
              <a:endParaRPr lang="zh-CN" altLang="en-US"/>
            </a:p>
          </p:txBody>
        </p:sp>
        <p:sp>
          <p:nvSpPr>
            <p:cNvPr id="44" name="Freeform 27"/>
            <p:cNvSpPr/>
            <p:nvPr/>
          </p:nvSpPr>
          <p:spPr bwMode="auto">
            <a:xfrm flipH="1">
              <a:off x="4514719" y="2844799"/>
              <a:ext cx="49212" cy="47625"/>
            </a:xfrm>
            <a:custGeom>
              <a:avLst/>
              <a:gdLst/>
              <a:ahLst/>
              <a:cxnLst>
                <a:cxn ang="0">
                  <a:pos x="17" y="5"/>
                </a:cxn>
                <a:cxn ang="0">
                  <a:pos x="0" y="168"/>
                </a:cxn>
                <a:cxn ang="0">
                  <a:pos x="206" y="84"/>
                </a:cxn>
                <a:cxn ang="0">
                  <a:pos x="126" y="58"/>
                </a:cxn>
                <a:cxn ang="0">
                  <a:pos x="52" y="97"/>
                </a:cxn>
                <a:cxn ang="0">
                  <a:pos x="75" y="0"/>
                </a:cxn>
                <a:cxn ang="0">
                  <a:pos x="17" y="5"/>
                </a:cxn>
              </a:cxnLst>
              <a:rect l="0" t="0" r="r" b="b"/>
              <a:pathLst>
                <a:path w="206" h="168">
                  <a:moveTo>
                    <a:pt x="17" y="5"/>
                  </a:moveTo>
                  <a:lnTo>
                    <a:pt x="0" y="168"/>
                  </a:lnTo>
                  <a:lnTo>
                    <a:pt x="206" y="84"/>
                  </a:lnTo>
                  <a:lnTo>
                    <a:pt x="126" y="58"/>
                  </a:lnTo>
                  <a:lnTo>
                    <a:pt x="52" y="97"/>
                  </a:lnTo>
                  <a:lnTo>
                    <a:pt x="75" y="0"/>
                  </a:lnTo>
                  <a:lnTo>
                    <a:pt x="17" y="5"/>
                  </a:lnTo>
                  <a:close/>
                </a:path>
              </a:pathLst>
            </a:custGeom>
            <a:solidFill>
              <a:srgbClr val="404040"/>
            </a:solidFill>
            <a:ln w="1588">
              <a:solidFill>
                <a:srgbClr val="000000"/>
              </a:solidFill>
              <a:prstDash val="solid"/>
              <a:round/>
            </a:ln>
          </p:spPr>
          <p:txBody>
            <a:bodyPr/>
            <a:lstStyle/>
            <a:p>
              <a:endParaRPr lang="zh-CN" altLang="en-US"/>
            </a:p>
          </p:txBody>
        </p:sp>
        <p:sp>
          <p:nvSpPr>
            <p:cNvPr id="45" name="Freeform 28"/>
            <p:cNvSpPr/>
            <p:nvPr/>
          </p:nvSpPr>
          <p:spPr bwMode="auto">
            <a:xfrm flipH="1">
              <a:off x="4224206" y="2714624"/>
              <a:ext cx="369888" cy="201612"/>
            </a:xfrm>
            <a:custGeom>
              <a:avLst/>
              <a:gdLst/>
              <a:ahLst/>
              <a:cxnLst>
                <a:cxn ang="0">
                  <a:pos x="0" y="309"/>
                </a:cxn>
                <a:cxn ang="0">
                  <a:pos x="759" y="729"/>
                </a:cxn>
                <a:cxn ang="0">
                  <a:pos x="1583" y="318"/>
                </a:cxn>
                <a:cxn ang="0">
                  <a:pos x="951" y="0"/>
                </a:cxn>
                <a:cxn ang="0">
                  <a:pos x="0" y="309"/>
                </a:cxn>
              </a:cxnLst>
              <a:rect l="0" t="0" r="r" b="b"/>
              <a:pathLst>
                <a:path w="1583" h="729">
                  <a:moveTo>
                    <a:pt x="0" y="309"/>
                  </a:moveTo>
                  <a:lnTo>
                    <a:pt x="759" y="729"/>
                  </a:lnTo>
                  <a:lnTo>
                    <a:pt x="1583" y="318"/>
                  </a:lnTo>
                  <a:lnTo>
                    <a:pt x="951" y="0"/>
                  </a:lnTo>
                  <a:lnTo>
                    <a:pt x="0" y="309"/>
                  </a:lnTo>
                  <a:close/>
                </a:path>
              </a:pathLst>
            </a:custGeom>
            <a:solidFill>
              <a:srgbClr val="808080"/>
            </a:solidFill>
            <a:ln w="1588">
              <a:solidFill>
                <a:srgbClr val="000000"/>
              </a:solidFill>
              <a:prstDash val="solid"/>
              <a:round/>
            </a:ln>
          </p:spPr>
          <p:txBody>
            <a:bodyPr/>
            <a:lstStyle/>
            <a:p>
              <a:endParaRPr lang="zh-CN" altLang="en-US"/>
            </a:p>
          </p:txBody>
        </p:sp>
        <p:sp>
          <p:nvSpPr>
            <p:cNvPr id="46" name="Freeform 29"/>
            <p:cNvSpPr/>
            <p:nvPr/>
          </p:nvSpPr>
          <p:spPr bwMode="auto">
            <a:xfrm flipH="1">
              <a:off x="4416294" y="2798761"/>
              <a:ext cx="184150" cy="144463"/>
            </a:xfrm>
            <a:custGeom>
              <a:avLst/>
              <a:gdLst/>
              <a:ahLst/>
              <a:cxnLst>
                <a:cxn ang="0">
                  <a:pos x="28" y="0"/>
                </a:cxn>
                <a:cxn ang="0">
                  <a:pos x="792" y="426"/>
                </a:cxn>
                <a:cxn ang="0">
                  <a:pos x="770" y="516"/>
                </a:cxn>
                <a:cxn ang="0">
                  <a:pos x="0" y="82"/>
                </a:cxn>
                <a:cxn ang="0">
                  <a:pos x="28" y="0"/>
                </a:cxn>
              </a:cxnLst>
              <a:rect l="0" t="0" r="r" b="b"/>
              <a:pathLst>
                <a:path w="792" h="516">
                  <a:moveTo>
                    <a:pt x="28" y="0"/>
                  </a:moveTo>
                  <a:lnTo>
                    <a:pt x="792" y="426"/>
                  </a:lnTo>
                  <a:lnTo>
                    <a:pt x="770" y="516"/>
                  </a:lnTo>
                  <a:lnTo>
                    <a:pt x="0" y="82"/>
                  </a:lnTo>
                  <a:lnTo>
                    <a:pt x="28" y="0"/>
                  </a:lnTo>
                  <a:close/>
                </a:path>
              </a:pathLst>
            </a:custGeom>
            <a:solidFill>
              <a:srgbClr val="606060"/>
            </a:solidFill>
            <a:ln w="1588">
              <a:solidFill>
                <a:srgbClr val="000000"/>
              </a:solidFill>
              <a:prstDash val="solid"/>
              <a:round/>
            </a:ln>
          </p:spPr>
          <p:txBody>
            <a:bodyPr/>
            <a:lstStyle/>
            <a:p>
              <a:endParaRPr lang="zh-CN" altLang="en-US"/>
            </a:p>
          </p:txBody>
        </p:sp>
        <p:sp>
          <p:nvSpPr>
            <p:cNvPr id="47" name="Freeform 30"/>
            <p:cNvSpPr/>
            <p:nvPr/>
          </p:nvSpPr>
          <p:spPr bwMode="auto">
            <a:xfrm flipH="1">
              <a:off x="4222619" y="2803524"/>
              <a:ext cx="196850" cy="139700"/>
            </a:xfrm>
            <a:custGeom>
              <a:avLst/>
              <a:gdLst/>
              <a:ahLst/>
              <a:cxnLst>
                <a:cxn ang="0">
                  <a:pos x="0" y="507"/>
                </a:cxn>
                <a:cxn ang="0">
                  <a:pos x="25" y="411"/>
                </a:cxn>
                <a:cxn ang="0">
                  <a:pos x="846" y="0"/>
                </a:cxn>
                <a:cxn ang="0">
                  <a:pos x="817" y="76"/>
                </a:cxn>
                <a:cxn ang="0">
                  <a:pos x="0" y="507"/>
                </a:cxn>
              </a:cxnLst>
              <a:rect l="0" t="0" r="r" b="b"/>
              <a:pathLst>
                <a:path w="846" h="507">
                  <a:moveTo>
                    <a:pt x="0" y="507"/>
                  </a:moveTo>
                  <a:lnTo>
                    <a:pt x="25" y="411"/>
                  </a:lnTo>
                  <a:lnTo>
                    <a:pt x="846" y="0"/>
                  </a:lnTo>
                  <a:lnTo>
                    <a:pt x="817" y="76"/>
                  </a:lnTo>
                  <a:lnTo>
                    <a:pt x="0" y="507"/>
                  </a:lnTo>
                  <a:close/>
                </a:path>
              </a:pathLst>
            </a:custGeom>
            <a:solidFill>
              <a:srgbClr val="404040"/>
            </a:solidFill>
            <a:ln w="1588">
              <a:solidFill>
                <a:srgbClr val="000000"/>
              </a:solidFill>
              <a:prstDash val="solid"/>
              <a:round/>
            </a:ln>
          </p:spPr>
          <p:txBody>
            <a:bodyPr/>
            <a:lstStyle/>
            <a:p>
              <a:endParaRPr lang="zh-CN" altLang="en-US"/>
            </a:p>
          </p:txBody>
        </p:sp>
        <p:sp>
          <p:nvSpPr>
            <p:cNvPr id="48" name="Freeform 31"/>
            <p:cNvSpPr/>
            <p:nvPr/>
          </p:nvSpPr>
          <p:spPr bwMode="auto">
            <a:xfrm flipH="1">
              <a:off x="4371844" y="2806699"/>
              <a:ext cx="150812" cy="92075"/>
            </a:xfrm>
            <a:custGeom>
              <a:avLst/>
              <a:gdLst/>
              <a:ahLst/>
              <a:cxnLst>
                <a:cxn ang="0">
                  <a:pos x="0" y="83"/>
                </a:cxn>
                <a:cxn ang="0">
                  <a:pos x="220" y="0"/>
                </a:cxn>
                <a:cxn ang="0">
                  <a:pos x="637" y="224"/>
                </a:cxn>
                <a:cxn ang="0">
                  <a:pos x="425" y="321"/>
                </a:cxn>
                <a:cxn ang="0">
                  <a:pos x="0" y="83"/>
                </a:cxn>
              </a:cxnLst>
              <a:rect l="0" t="0" r="r" b="b"/>
              <a:pathLst>
                <a:path w="637" h="321">
                  <a:moveTo>
                    <a:pt x="0" y="83"/>
                  </a:moveTo>
                  <a:lnTo>
                    <a:pt x="220" y="0"/>
                  </a:lnTo>
                  <a:lnTo>
                    <a:pt x="637" y="224"/>
                  </a:lnTo>
                  <a:lnTo>
                    <a:pt x="425" y="321"/>
                  </a:lnTo>
                  <a:lnTo>
                    <a:pt x="0" y="83"/>
                  </a:lnTo>
                  <a:close/>
                </a:path>
              </a:pathLst>
            </a:custGeom>
            <a:solidFill>
              <a:srgbClr val="A0A0A0"/>
            </a:solidFill>
            <a:ln w="9525">
              <a:noFill/>
              <a:round/>
            </a:ln>
          </p:spPr>
          <p:txBody>
            <a:bodyPr/>
            <a:lstStyle/>
            <a:p>
              <a:endParaRPr lang="zh-CN" altLang="en-US"/>
            </a:p>
          </p:txBody>
        </p:sp>
        <p:sp>
          <p:nvSpPr>
            <p:cNvPr id="49" name="Freeform 32"/>
            <p:cNvSpPr/>
            <p:nvPr/>
          </p:nvSpPr>
          <p:spPr bwMode="auto">
            <a:xfrm flipH="1">
              <a:off x="4240081" y="2746374"/>
              <a:ext cx="222250" cy="120650"/>
            </a:xfrm>
            <a:custGeom>
              <a:avLst/>
              <a:gdLst/>
              <a:ahLst/>
              <a:cxnLst>
                <a:cxn ang="0">
                  <a:pos x="0" y="210"/>
                </a:cxn>
                <a:cxn ang="0">
                  <a:pos x="410" y="434"/>
                </a:cxn>
                <a:cxn ang="0">
                  <a:pos x="938" y="186"/>
                </a:cxn>
                <a:cxn ang="0">
                  <a:pos x="554" y="0"/>
                </a:cxn>
                <a:cxn ang="0">
                  <a:pos x="0" y="210"/>
                </a:cxn>
              </a:cxnLst>
              <a:rect l="0" t="0" r="r" b="b"/>
              <a:pathLst>
                <a:path w="938" h="434">
                  <a:moveTo>
                    <a:pt x="0" y="210"/>
                  </a:moveTo>
                  <a:lnTo>
                    <a:pt x="410" y="434"/>
                  </a:lnTo>
                  <a:lnTo>
                    <a:pt x="938" y="186"/>
                  </a:lnTo>
                  <a:lnTo>
                    <a:pt x="554" y="0"/>
                  </a:lnTo>
                  <a:lnTo>
                    <a:pt x="0" y="210"/>
                  </a:lnTo>
                  <a:close/>
                </a:path>
              </a:pathLst>
            </a:custGeom>
            <a:solidFill>
              <a:srgbClr val="A0A0A0"/>
            </a:solidFill>
            <a:ln w="9525">
              <a:noFill/>
              <a:round/>
            </a:ln>
          </p:spPr>
          <p:txBody>
            <a:bodyPr/>
            <a:lstStyle/>
            <a:p>
              <a:endParaRPr lang="zh-CN" altLang="en-US"/>
            </a:p>
          </p:txBody>
        </p:sp>
        <p:sp>
          <p:nvSpPr>
            <p:cNvPr id="50" name="Freeform 33"/>
            <p:cNvSpPr/>
            <p:nvPr/>
          </p:nvSpPr>
          <p:spPr bwMode="auto">
            <a:xfrm flipH="1">
              <a:off x="4333744" y="2720974"/>
              <a:ext cx="241300" cy="107950"/>
            </a:xfrm>
            <a:custGeom>
              <a:avLst/>
              <a:gdLst/>
              <a:ahLst/>
              <a:cxnLst>
                <a:cxn ang="0">
                  <a:pos x="216" y="395"/>
                </a:cxn>
                <a:cxn ang="0">
                  <a:pos x="0" y="285"/>
                </a:cxn>
                <a:cxn ang="0">
                  <a:pos x="867" y="0"/>
                </a:cxn>
                <a:cxn ang="0">
                  <a:pos x="1034" y="82"/>
                </a:cxn>
                <a:cxn ang="0">
                  <a:pos x="216" y="395"/>
                </a:cxn>
              </a:cxnLst>
              <a:rect l="0" t="0" r="r" b="b"/>
              <a:pathLst>
                <a:path w="1034" h="395">
                  <a:moveTo>
                    <a:pt x="216" y="395"/>
                  </a:moveTo>
                  <a:lnTo>
                    <a:pt x="0" y="285"/>
                  </a:lnTo>
                  <a:lnTo>
                    <a:pt x="867" y="0"/>
                  </a:lnTo>
                  <a:lnTo>
                    <a:pt x="1034" y="82"/>
                  </a:lnTo>
                  <a:lnTo>
                    <a:pt x="216" y="395"/>
                  </a:lnTo>
                  <a:close/>
                </a:path>
              </a:pathLst>
            </a:custGeom>
            <a:solidFill>
              <a:srgbClr val="A0A0A0"/>
            </a:solidFill>
            <a:ln w="9525">
              <a:noFill/>
              <a:round/>
            </a:ln>
          </p:spPr>
          <p:txBody>
            <a:bodyPr/>
            <a:lstStyle/>
            <a:p>
              <a:endParaRPr lang="zh-CN" altLang="en-US"/>
            </a:p>
          </p:txBody>
        </p:sp>
        <p:sp>
          <p:nvSpPr>
            <p:cNvPr id="51" name="Line 34"/>
            <p:cNvSpPr>
              <a:spLocks noChangeShapeType="1"/>
            </p:cNvSpPr>
            <p:nvPr/>
          </p:nvSpPr>
          <p:spPr bwMode="auto">
            <a:xfrm flipH="1" flipV="1">
              <a:off x="4362319" y="2725736"/>
              <a:ext cx="206375" cy="84138"/>
            </a:xfrm>
            <a:prstGeom prst="line">
              <a:avLst/>
            </a:prstGeom>
            <a:noFill/>
            <a:ln w="4763">
              <a:solidFill>
                <a:srgbClr val="808080"/>
              </a:solidFill>
              <a:round/>
            </a:ln>
          </p:spPr>
          <p:txBody>
            <a:bodyPr/>
            <a:lstStyle/>
            <a:p>
              <a:endParaRPr lang="zh-CN" altLang="en-US"/>
            </a:p>
          </p:txBody>
        </p:sp>
        <p:sp>
          <p:nvSpPr>
            <p:cNvPr id="52" name="Line 35"/>
            <p:cNvSpPr>
              <a:spLocks noChangeShapeType="1"/>
            </p:cNvSpPr>
            <p:nvPr/>
          </p:nvSpPr>
          <p:spPr bwMode="auto">
            <a:xfrm flipH="1" flipV="1">
              <a:off x="4349619" y="2730499"/>
              <a:ext cx="201612" cy="85725"/>
            </a:xfrm>
            <a:prstGeom prst="line">
              <a:avLst/>
            </a:prstGeom>
            <a:noFill/>
            <a:ln w="4763">
              <a:solidFill>
                <a:srgbClr val="808080"/>
              </a:solidFill>
              <a:round/>
            </a:ln>
          </p:spPr>
          <p:txBody>
            <a:bodyPr/>
            <a:lstStyle/>
            <a:p>
              <a:endParaRPr lang="zh-CN" altLang="en-US"/>
            </a:p>
          </p:txBody>
        </p:sp>
        <p:sp>
          <p:nvSpPr>
            <p:cNvPr id="53" name="Line 36"/>
            <p:cNvSpPr>
              <a:spLocks noChangeShapeType="1"/>
            </p:cNvSpPr>
            <p:nvPr/>
          </p:nvSpPr>
          <p:spPr bwMode="auto">
            <a:xfrm flipH="1" flipV="1">
              <a:off x="4340094" y="2738436"/>
              <a:ext cx="196850" cy="88900"/>
            </a:xfrm>
            <a:prstGeom prst="line">
              <a:avLst/>
            </a:prstGeom>
            <a:noFill/>
            <a:ln w="4763">
              <a:solidFill>
                <a:srgbClr val="808080"/>
              </a:solidFill>
              <a:round/>
            </a:ln>
          </p:spPr>
          <p:txBody>
            <a:bodyPr/>
            <a:lstStyle/>
            <a:p>
              <a:endParaRPr lang="zh-CN" altLang="en-US"/>
            </a:p>
          </p:txBody>
        </p:sp>
        <p:sp>
          <p:nvSpPr>
            <p:cNvPr id="54" name="Line 37"/>
            <p:cNvSpPr>
              <a:spLocks noChangeShapeType="1"/>
            </p:cNvSpPr>
            <p:nvPr/>
          </p:nvSpPr>
          <p:spPr bwMode="auto">
            <a:xfrm flipH="1" flipV="1">
              <a:off x="4316281" y="2752724"/>
              <a:ext cx="193675" cy="92075"/>
            </a:xfrm>
            <a:prstGeom prst="line">
              <a:avLst/>
            </a:prstGeom>
            <a:noFill/>
            <a:ln w="4763">
              <a:solidFill>
                <a:srgbClr val="808080"/>
              </a:solidFill>
              <a:round/>
            </a:ln>
          </p:spPr>
          <p:txBody>
            <a:bodyPr/>
            <a:lstStyle/>
            <a:p>
              <a:endParaRPr lang="zh-CN" altLang="en-US"/>
            </a:p>
          </p:txBody>
        </p:sp>
        <p:sp>
          <p:nvSpPr>
            <p:cNvPr id="55" name="Line 38"/>
            <p:cNvSpPr>
              <a:spLocks noChangeShapeType="1"/>
            </p:cNvSpPr>
            <p:nvPr/>
          </p:nvSpPr>
          <p:spPr bwMode="auto">
            <a:xfrm flipH="1" flipV="1">
              <a:off x="4300406" y="2760661"/>
              <a:ext cx="192088" cy="95250"/>
            </a:xfrm>
            <a:prstGeom prst="line">
              <a:avLst/>
            </a:prstGeom>
            <a:noFill/>
            <a:ln w="4763">
              <a:solidFill>
                <a:srgbClr val="808080"/>
              </a:solidFill>
              <a:round/>
            </a:ln>
          </p:spPr>
          <p:txBody>
            <a:bodyPr/>
            <a:lstStyle/>
            <a:p>
              <a:endParaRPr lang="zh-CN" altLang="en-US"/>
            </a:p>
          </p:txBody>
        </p:sp>
        <p:sp>
          <p:nvSpPr>
            <p:cNvPr id="56" name="Line 39"/>
            <p:cNvSpPr>
              <a:spLocks noChangeShapeType="1"/>
            </p:cNvSpPr>
            <p:nvPr/>
          </p:nvSpPr>
          <p:spPr bwMode="auto">
            <a:xfrm flipH="1" flipV="1">
              <a:off x="4298819" y="2774949"/>
              <a:ext cx="173037" cy="88900"/>
            </a:xfrm>
            <a:prstGeom prst="line">
              <a:avLst/>
            </a:prstGeom>
            <a:noFill/>
            <a:ln w="4763">
              <a:solidFill>
                <a:srgbClr val="808080"/>
              </a:solidFill>
              <a:round/>
            </a:ln>
          </p:spPr>
          <p:txBody>
            <a:bodyPr/>
            <a:lstStyle/>
            <a:p>
              <a:endParaRPr lang="zh-CN" altLang="en-US"/>
            </a:p>
          </p:txBody>
        </p:sp>
        <p:sp>
          <p:nvSpPr>
            <p:cNvPr id="57" name="Line 40"/>
            <p:cNvSpPr>
              <a:spLocks noChangeShapeType="1"/>
            </p:cNvSpPr>
            <p:nvPr/>
          </p:nvSpPr>
          <p:spPr bwMode="auto">
            <a:xfrm flipH="1" flipV="1">
              <a:off x="4286119" y="2782886"/>
              <a:ext cx="168275" cy="90488"/>
            </a:xfrm>
            <a:prstGeom prst="line">
              <a:avLst/>
            </a:prstGeom>
            <a:noFill/>
            <a:ln w="4763">
              <a:solidFill>
                <a:srgbClr val="808080"/>
              </a:solidFill>
              <a:round/>
            </a:ln>
          </p:spPr>
          <p:txBody>
            <a:bodyPr/>
            <a:lstStyle/>
            <a:p>
              <a:endParaRPr lang="zh-CN" altLang="en-US"/>
            </a:p>
          </p:txBody>
        </p:sp>
        <p:sp>
          <p:nvSpPr>
            <p:cNvPr id="58" name="Line 41"/>
            <p:cNvSpPr>
              <a:spLocks noChangeShapeType="1"/>
            </p:cNvSpPr>
            <p:nvPr/>
          </p:nvSpPr>
          <p:spPr bwMode="auto">
            <a:xfrm flipH="1" flipV="1">
              <a:off x="4271831" y="2795586"/>
              <a:ext cx="158750" cy="85725"/>
            </a:xfrm>
            <a:prstGeom prst="line">
              <a:avLst/>
            </a:prstGeom>
            <a:noFill/>
            <a:ln w="4763">
              <a:solidFill>
                <a:srgbClr val="808080"/>
              </a:solidFill>
              <a:round/>
            </a:ln>
          </p:spPr>
          <p:txBody>
            <a:bodyPr/>
            <a:lstStyle/>
            <a:p>
              <a:endParaRPr lang="zh-CN" altLang="en-US"/>
            </a:p>
          </p:txBody>
        </p:sp>
        <p:sp>
          <p:nvSpPr>
            <p:cNvPr id="59" name="Line 42"/>
            <p:cNvSpPr>
              <a:spLocks noChangeShapeType="1"/>
            </p:cNvSpPr>
            <p:nvPr/>
          </p:nvSpPr>
          <p:spPr bwMode="auto">
            <a:xfrm flipH="1">
              <a:off x="4403594" y="2824161"/>
              <a:ext cx="100012" cy="68263"/>
            </a:xfrm>
            <a:prstGeom prst="line">
              <a:avLst/>
            </a:prstGeom>
            <a:noFill/>
            <a:ln w="4763">
              <a:solidFill>
                <a:srgbClr val="808080"/>
              </a:solidFill>
              <a:round/>
            </a:ln>
          </p:spPr>
          <p:txBody>
            <a:bodyPr/>
            <a:lstStyle/>
            <a:p>
              <a:endParaRPr lang="zh-CN" altLang="en-US"/>
            </a:p>
          </p:txBody>
        </p:sp>
        <p:sp>
          <p:nvSpPr>
            <p:cNvPr id="60" name="Line 43"/>
            <p:cNvSpPr>
              <a:spLocks noChangeShapeType="1"/>
            </p:cNvSpPr>
            <p:nvPr/>
          </p:nvSpPr>
          <p:spPr bwMode="auto">
            <a:xfrm flipH="1">
              <a:off x="4384544" y="2816224"/>
              <a:ext cx="98425" cy="63500"/>
            </a:xfrm>
            <a:prstGeom prst="line">
              <a:avLst/>
            </a:prstGeom>
            <a:noFill/>
            <a:ln w="4763">
              <a:solidFill>
                <a:srgbClr val="808080"/>
              </a:solidFill>
              <a:round/>
            </a:ln>
          </p:spPr>
          <p:txBody>
            <a:bodyPr/>
            <a:lstStyle/>
            <a:p>
              <a:endParaRPr lang="zh-CN" altLang="en-US"/>
            </a:p>
          </p:txBody>
        </p:sp>
        <p:sp>
          <p:nvSpPr>
            <p:cNvPr id="61" name="Line 44"/>
            <p:cNvSpPr>
              <a:spLocks noChangeShapeType="1"/>
            </p:cNvSpPr>
            <p:nvPr/>
          </p:nvSpPr>
          <p:spPr bwMode="auto">
            <a:xfrm flipH="1">
              <a:off x="4343269" y="2795586"/>
              <a:ext cx="96837" cy="60325"/>
            </a:xfrm>
            <a:prstGeom prst="line">
              <a:avLst/>
            </a:prstGeom>
            <a:noFill/>
            <a:ln w="4763">
              <a:solidFill>
                <a:srgbClr val="808080"/>
              </a:solidFill>
              <a:round/>
            </a:ln>
          </p:spPr>
          <p:txBody>
            <a:bodyPr/>
            <a:lstStyle/>
            <a:p>
              <a:endParaRPr lang="zh-CN" altLang="en-US"/>
            </a:p>
          </p:txBody>
        </p:sp>
        <p:sp>
          <p:nvSpPr>
            <p:cNvPr id="62" name="Line 45"/>
            <p:cNvSpPr>
              <a:spLocks noChangeShapeType="1"/>
            </p:cNvSpPr>
            <p:nvPr/>
          </p:nvSpPr>
          <p:spPr bwMode="auto">
            <a:xfrm flipH="1">
              <a:off x="4322631" y="2786061"/>
              <a:ext cx="95250" cy="58738"/>
            </a:xfrm>
            <a:prstGeom prst="line">
              <a:avLst/>
            </a:prstGeom>
            <a:noFill/>
            <a:ln w="4763">
              <a:solidFill>
                <a:srgbClr val="808080"/>
              </a:solidFill>
              <a:round/>
            </a:ln>
          </p:spPr>
          <p:txBody>
            <a:bodyPr/>
            <a:lstStyle/>
            <a:p>
              <a:endParaRPr lang="zh-CN" altLang="en-US"/>
            </a:p>
          </p:txBody>
        </p:sp>
        <p:sp>
          <p:nvSpPr>
            <p:cNvPr id="63" name="Line 46"/>
            <p:cNvSpPr>
              <a:spLocks noChangeShapeType="1"/>
            </p:cNvSpPr>
            <p:nvPr/>
          </p:nvSpPr>
          <p:spPr bwMode="auto">
            <a:xfrm flipH="1">
              <a:off x="4300406" y="2774949"/>
              <a:ext cx="92075" cy="60325"/>
            </a:xfrm>
            <a:prstGeom prst="line">
              <a:avLst/>
            </a:prstGeom>
            <a:noFill/>
            <a:ln w="4763">
              <a:solidFill>
                <a:srgbClr val="808080"/>
              </a:solidFill>
              <a:round/>
            </a:ln>
          </p:spPr>
          <p:txBody>
            <a:bodyPr/>
            <a:lstStyle/>
            <a:p>
              <a:endParaRPr lang="zh-CN" altLang="en-US"/>
            </a:p>
          </p:txBody>
        </p:sp>
        <p:sp>
          <p:nvSpPr>
            <p:cNvPr id="64" name="Line 47"/>
            <p:cNvSpPr>
              <a:spLocks noChangeShapeType="1"/>
            </p:cNvSpPr>
            <p:nvPr/>
          </p:nvSpPr>
          <p:spPr bwMode="auto">
            <a:xfrm flipH="1">
              <a:off x="4282944" y="2767011"/>
              <a:ext cx="88900" cy="57150"/>
            </a:xfrm>
            <a:prstGeom prst="line">
              <a:avLst/>
            </a:prstGeom>
            <a:noFill/>
            <a:ln w="4763">
              <a:solidFill>
                <a:srgbClr val="808080"/>
              </a:solidFill>
              <a:round/>
            </a:ln>
          </p:spPr>
          <p:txBody>
            <a:bodyPr/>
            <a:lstStyle/>
            <a:p>
              <a:endParaRPr lang="zh-CN" altLang="en-US"/>
            </a:p>
          </p:txBody>
        </p:sp>
        <p:sp>
          <p:nvSpPr>
            <p:cNvPr id="65" name="Line 48"/>
            <p:cNvSpPr>
              <a:spLocks noChangeShapeType="1"/>
            </p:cNvSpPr>
            <p:nvPr/>
          </p:nvSpPr>
          <p:spPr bwMode="auto">
            <a:xfrm flipH="1">
              <a:off x="4263894" y="2757486"/>
              <a:ext cx="90487" cy="55563"/>
            </a:xfrm>
            <a:prstGeom prst="line">
              <a:avLst/>
            </a:prstGeom>
            <a:noFill/>
            <a:ln w="4763">
              <a:solidFill>
                <a:srgbClr val="808080"/>
              </a:solidFill>
              <a:round/>
            </a:ln>
          </p:spPr>
          <p:txBody>
            <a:bodyPr/>
            <a:lstStyle/>
            <a:p>
              <a:endParaRPr lang="zh-CN" altLang="en-US"/>
            </a:p>
          </p:txBody>
        </p:sp>
        <p:sp>
          <p:nvSpPr>
            <p:cNvPr id="66" name="Line 49"/>
            <p:cNvSpPr>
              <a:spLocks noChangeShapeType="1"/>
            </p:cNvSpPr>
            <p:nvPr/>
          </p:nvSpPr>
          <p:spPr bwMode="auto">
            <a:xfrm flipH="1">
              <a:off x="4495669" y="2786061"/>
              <a:ext cx="49212" cy="30163"/>
            </a:xfrm>
            <a:prstGeom prst="line">
              <a:avLst/>
            </a:prstGeom>
            <a:noFill/>
            <a:ln w="4763">
              <a:solidFill>
                <a:srgbClr val="808080"/>
              </a:solidFill>
              <a:round/>
            </a:ln>
          </p:spPr>
          <p:txBody>
            <a:bodyPr/>
            <a:lstStyle/>
            <a:p>
              <a:endParaRPr lang="zh-CN" altLang="en-US"/>
            </a:p>
          </p:txBody>
        </p:sp>
        <p:sp>
          <p:nvSpPr>
            <p:cNvPr id="67" name="Line 50"/>
            <p:cNvSpPr>
              <a:spLocks noChangeShapeType="1"/>
            </p:cNvSpPr>
            <p:nvPr/>
          </p:nvSpPr>
          <p:spPr bwMode="auto">
            <a:xfrm flipH="1">
              <a:off x="4468681" y="2774949"/>
              <a:ext cx="46038" cy="28575"/>
            </a:xfrm>
            <a:prstGeom prst="line">
              <a:avLst/>
            </a:prstGeom>
            <a:noFill/>
            <a:ln w="4763">
              <a:solidFill>
                <a:srgbClr val="808080"/>
              </a:solidFill>
              <a:round/>
            </a:ln>
          </p:spPr>
          <p:txBody>
            <a:bodyPr/>
            <a:lstStyle/>
            <a:p>
              <a:endParaRPr lang="zh-CN" altLang="en-US"/>
            </a:p>
          </p:txBody>
        </p:sp>
        <p:sp>
          <p:nvSpPr>
            <p:cNvPr id="68" name="Line 51"/>
            <p:cNvSpPr>
              <a:spLocks noChangeShapeType="1"/>
            </p:cNvSpPr>
            <p:nvPr/>
          </p:nvSpPr>
          <p:spPr bwMode="auto">
            <a:xfrm flipH="1">
              <a:off x="4440106" y="2763836"/>
              <a:ext cx="46038" cy="28575"/>
            </a:xfrm>
            <a:prstGeom prst="line">
              <a:avLst/>
            </a:prstGeom>
            <a:noFill/>
            <a:ln w="4763">
              <a:solidFill>
                <a:srgbClr val="808080"/>
              </a:solidFill>
              <a:round/>
            </a:ln>
          </p:spPr>
          <p:txBody>
            <a:bodyPr/>
            <a:lstStyle/>
            <a:p>
              <a:endParaRPr lang="zh-CN" altLang="en-US"/>
            </a:p>
          </p:txBody>
        </p:sp>
        <p:sp>
          <p:nvSpPr>
            <p:cNvPr id="69" name="Line 52"/>
            <p:cNvSpPr>
              <a:spLocks noChangeShapeType="1"/>
            </p:cNvSpPr>
            <p:nvPr/>
          </p:nvSpPr>
          <p:spPr bwMode="auto">
            <a:xfrm flipH="1">
              <a:off x="4411531" y="2754311"/>
              <a:ext cx="46038" cy="23813"/>
            </a:xfrm>
            <a:prstGeom prst="line">
              <a:avLst/>
            </a:prstGeom>
            <a:noFill/>
            <a:ln w="4763">
              <a:solidFill>
                <a:srgbClr val="808080"/>
              </a:solidFill>
              <a:round/>
            </a:ln>
          </p:spPr>
          <p:txBody>
            <a:bodyPr/>
            <a:lstStyle/>
            <a:p>
              <a:endParaRPr lang="zh-CN" altLang="en-US"/>
            </a:p>
          </p:txBody>
        </p:sp>
        <p:sp>
          <p:nvSpPr>
            <p:cNvPr id="70" name="Line 53"/>
            <p:cNvSpPr>
              <a:spLocks noChangeShapeType="1"/>
            </p:cNvSpPr>
            <p:nvPr/>
          </p:nvSpPr>
          <p:spPr bwMode="auto">
            <a:xfrm flipH="1">
              <a:off x="4386131" y="2743199"/>
              <a:ext cx="42863" cy="25400"/>
            </a:xfrm>
            <a:prstGeom prst="line">
              <a:avLst/>
            </a:prstGeom>
            <a:noFill/>
            <a:ln w="4763">
              <a:solidFill>
                <a:srgbClr val="808080"/>
              </a:solidFill>
              <a:round/>
            </a:ln>
          </p:spPr>
          <p:txBody>
            <a:bodyPr/>
            <a:lstStyle/>
            <a:p>
              <a:endParaRPr lang="zh-CN" altLang="en-US"/>
            </a:p>
          </p:txBody>
        </p:sp>
        <p:sp>
          <p:nvSpPr>
            <p:cNvPr id="71" name="Line 54"/>
            <p:cNvSpPr>
              <a:spLocks noChangeShapeType="1"/>
            </p:cNvSpPr>
            <p:nvPr/>
          </p:nvSpPr>
          <p:spPr bwMode="auto">
            <a:xfrm flipH="1">
              <a:off x="4357556" y="2730499"/>
              <a:ext cx="39688" cy="23812"/>
            </a:xfrm>
            <a:prstGeom prst="line">
              <a:avLst/>
            </a:prstGeom>
            <a:noFill/>
            <a:ln w="4763">
              <a:solidFill>
                <a:srgbClr val="808080"/>
              </a:solidFill>
              <a:round/>
            </a:ln>
          </p:spPr>
          <p:txBody>
            <a:bodyPr/>
            <a:lstStyle/>
            <a:p>
              <a:endParaRPr lang="zh-CN" altLang="en-US"/>
            </a:p>
          </p:txBody>
        </p:sp>
        <p:sp>
          <p:nvSpPr>
            <p:cNvPr id="72" name="Freeform 55"/>
            <p:cNvSpPr/>
            <p:nvPr/>
          </p:nvSpPr>
          <p:spPr bwMode="auto">
            <a:xfrm flipH="1">
              <a:off x="3979731" y="3016249"/>
              <a:ext cx="485775" cy="257175"/>
            </a:xfrm>
            <a:custGeom>
              <a:avLst/>
              <a:gdLst/>
              <a:ahLst/>
              <a:cxnLst>
                <a:cxn ang="0">
                  <a:pos x="182" y="927"/>
                </a:cxn>
                <a:cxn ang="0">
                  <a:pos x="5" y="905"/>
                </a:cxn>
                <a:cxn ang="0">
                  <a:pos x="0" y="695"/>
                </a:cxn>
                <a:cxn ang="0">
                  <a:pos x="9" y="537"/>
                </a:cxn>
                <a:cxn ang="0">
                  <a:pos x="100" y="442"/>
                </a:cxn>
                <a:cxn ang="0">
                  <a:pos x="210" y="387"/>
                </a:cxn>
                <a:cxn ang="0">
                  <a:pos x="460" y="296"/>
                </a:cxn>
                <a:cxn ang="0">
                  <a:pos x="828" y="207"/>
                </a:cxn>
                <a:cxn ang="0">
                  <a:pos x="900" y="201"/>
                </a:cxn>
                <a:cxn ang="0">
                  <a:pos x="948" y="207"/>
                </a:cxn>
                <a:cxn ang="0">
                  <a:pos x="960" y="188"/>
                </a:cxn>
                <a:cxn ang="0">
                  <a:pos x="980" y="169"/>
                </a:cxn>
                <a:cxn ang="0">
                  <a:pos x="1003" y="173"/>
                </a:cxn>
                <a:cxn ang="0">
                  <a:pos x="1035" y="176"/>
                </a:cxn>
                <a:cxn ang="0">
                  <a:pos x="1049" y="138"/>
                </a:cxn>
                <a:cxn ang="0">
                  <a:pos x="1077" y="118"/>
                </a:cxn>
                <a:cxn ang="0">
                  <a:pos x="1106" y="112"/>
                </a:cxn>
                <a:cxn ang="0">
                  <a:pos x="1144" y="112"/>
                </a:cxn>
                <a:cxn ang="0">
                  <a:pos x="1138" y="82"/>
                </a:cxn>
                <a:cxn ang="0">
                  <a:pos x="1182" y="0"/>
                </a:cxn>
                <a:cxn ang="0">
                  <a:pos x="2040" y="22"/>
                </a:cxn>
                <a:cxn ang="0">
                  <a:pos x="2037" y="110"/>
                </a:cxn>
                <a:cxn ang="0">
                  <a:pos x="2053" y="188"/>
                </a:cxn>
                <a:cxn ang="0">
                  <a:pos x="2065" y="244"/>
                </a:cxn>
                <a:cxn ang="0">
                  <a:pos x="2080" y="314"/>
                </a:cxn>
                <a:cxn ang="0">
                  <a:pos x="2091" y="427"/>
                </a:cxn>
                <a:cxn ang="0">
                  <a:pos x="2077" y="494"/>
                </a:cxn>
                <a:cxn ang="0">
                  <a:pos x="2053" y="557"/>
                </a:cxn>
                <a:cxn ang="0">
                  <a:pos x="2023" y="610"/>
                </a:cxn>
                <a:cxn ang="0">
                  <a:pos x="1983" y="629"/>
                </a:cxn>
                <a:cxn ang="0">
                  <a:pos x="1921" y="648"/>
                </a:cxn>
                <a:cxn ang="0">
                  <a:pos x="1838" y="673"/>
                </a:cxn>
                <a:cxn ang="0">
                  <a:pos x="1801" y="717"/>
                </a:cxn>
                <a:cxn ang="0">
                  <a:pos x="1757" y="754"/>
                </a:cxn>
                <a:cxn ang="0">
                  <a:pos x="1686" y="786"/>
                </a:cxn>
                <a:cxn ang="0">
                  <a:pos x="1605" y="812"/>
                </a:cxn>
                <a:cxn ang="0">
                  <a:pos x="1475" y="827"/>
                </a:cxn>
                <a:cxn ang="0">
                  <a:pos x="1364" y="827"/>
                </a:cxn>
                <a:cxn ang="0">
                  <a:pos x="1279" y="818"/>
                </a:cxn>
                <a:cxn ang="0">
                  <a:pos x="1202" y="812"/>
                </a:cxn>
                <a:cxn ang="0">
                  <a:pos x="1144" y="843"/>
                </a:cxn>
                <a:cxn ang="0">
                  <a:pos x="1031" y="837"/>
                </a:cxn>
                <a:cxn ang="0">
                  <a:pos x="582" y="901"/>
                </a:cxn>
                <a:cxn ang="0">
                  <a:pos x="386" y="931"/>
                </a:cxn>
                <a:cxn ang="0">
                  <a:pos x="182" y="927"/>
                </a:cxn>
              </a:cxnLst>
              <a:rect l="0" t="0" r="r" b="b"/>
              <a:pathLst>
                <a:path w="2091" h="931">
                  <a:moveTo>
                    <a:pt x="182" y="927"/>
                  </a:moveTo>
                  <a:lnTo>
                    <a:pt x="5" y="905"/>
                  </a:lnTo>
                  <a:lnTo>
                    <a:pt x="0" y="695"/>
                  </a:lnTo>
                  <a:lnTo>
                    <a:pt x="9" y="537"/>
                  </a:lnTo>
                  <a:lnTo>
                    <a:pt x="100" y="442"/>
                  </a:lnTo>
                  <a:lnTo>
                    <a:pt x="210" y="387"/>
                  </a:lnTo>
                  <a:lnTo>
                    <a:pt x="460" y="296"/>
                  </a:lnTo>
                  <a:lnTo>
                    <a:pt x="828" y="207"/>
                  </a:lnTo>
                  <a:lnTo>
                    <a:pt x="900" y="201"/>
                  </a:lnTo>
                  <a:lnTo>
                    <a:pt x="948" y="207"/>
                  </a:lnTo>
                  <a:lnTo>
                    <a:pt x="960" y="188"/>
                  </a:lnTo>
                  <a:lnTo>
                    <a:pt x="980" y="169"/>
                  </a:lnTo>
                  <a:lnTo>
                    <a:pt x="1003" y="173"/>
                  </a:lnTo>
                  <a:lnTo>
                    <a:pt x="1035" y="176"/>
                  </a:lnTo>
                  <a:lnTo>
                    <a:pt x="1049" y="138"/>
                  </a:lnTo>
                  <a:lnTo>
                    <a:pt x="1077" y="118"/>
                  </a:lnTo>
                  <a:lnTo>
                    <a:pt x="1106" y="112"/>
                  </a:lnTo>
                  <a:lnTo>
                    <a:pt x="1144" y="112"/>
                  </a:lnTo>
                  <a:lnTo>
                    <a:pt x="1138" y="82"/>
                  </a:lnTo>
                  <a:lnTo>
                    <a:pt x="1182" y="0"/>
                  </a:lnTo>
                  <a:lnTo>
                    <a:pt x="2040" y="22"/>
                  </a:lnTo>
                  <a:lnTo>
                    <a:pt x="2037" y="110"/>
                  </a:lnTo>
                  <a:lnTo>
                    <a:pt x="2053" y="188"/>
                  </a:lnTo>
                  <a:lnTo>
                    <a:pt x="2065" y="244"/>
                  </a:lnTo>
                  <a:lnTo>
                    <a:pt x="2080" y="314"/>
                  </a:lnTo>
                  <a:lnTo>
                    <a:pt x="2091" y="427"/>
                  </a:lnTo>
                  <a:lnTo>
                    <a:pt x="2077" y="494"/>
                  </a:lnTo>
                  <a:lnTo>
                    <a:pt x="2053" y="557"/>
                  </a:lnTo>
                  <a:lnTo>
                    <a:pt x="2023" y="610"/>
                  </a:lnTo>
                  <a:lnTo>
                    <a:pt x="1983" y="629"/>
                  </a:lnTo>
                  <a:lnTo>
                    <a:pt x="1921" y="648"/>
                  </a:lnTo>
                  <a:lnTo>
                    <a:pt x="1838" y="673"/>
                  </a:lnTo>
                  <a:lnTo>
                    <a:pt x="1801" y="717"/>
                  </a:lnTo>
                  <a:lnTo>
                    <a:pt x="1757" y="754"/>
                  </a:lnTo>
                  <a:lnTo>
                    <a:pt x="1686" y="786"/>
                  </a:lnTo>
                  <a:lnTo>
                    <a:pt x="1605" y="812"/>
                  </a:lnTo>
                  <a:lnTo>
                    <a:pt x="1475" y="827"/>
                  </a:lnTo>
                  <a:lnTo>
                    <a:pt x="1364" y="827"/>
                  </a:lnTo>
                  <a:lnTo>
                    <a:pt x="1279" y="818"/>
                  </a:lnTo>
                  <a:lnTo>
                    <a:pt x="1202" y="812"/>
                  </a:lnTo>
                  <a:lnTo>
                    <a:pt x="1144" y="843"/>
                  </a:lnTo>
                  <a:lnTo>
                    <a:pt x="1031" y="837"/>
                  </a:lnTo>
                  <a:lnTo>
                    <a:pt x="582" y="901"/>
                  </a:lnTo>
                  <a:lnTo>
                    <a:pt x="386" y="931"/>
                  </a:lnTo>
                  <a:lnTo>
                    <a:pt x="182" y="927"/>
                  </a:lnTo>
                  <a:close/>
                </a:path>
              </a:pathLst>
            </a:custGeom>
            <a:solidFill>
              <a:srgbClr val="606060"/>
            </a:solidFill>
            <a:ln w="1588">
              <a:solidFill>
                <a:srgbClr val="000000"/>
              </a:solidFill>
              <a:prstDash val="solid"/>
              <a:round/>
            </a:ln>
          </p:spPr>
          <p:txBody>
            <a:bodyPr/>
            <a:lstStyle/>
            <a:p>
              <a:endParaRPr lang="zh-CN" altLang="en-US"/>
            </a:p>
          </p:txBody>
        </p:sp>
        <p:sp>
          <p:nvSpPr>
            <p:cNvPr id="73" name="Freeform 56"/>
            <p:cNvSpPr/>
            <p:nvPr/>
          </p:nvSpPr>
          <p:spPr bwMode="auto">
            <a:xfrm flipH="1">
              <a:off x="3982906" y="3040061"/>
              <a:ext cx="481013" cy="228600"/>
            </a:xfrm>
            <a:custGeom>
              <a:avLst/>
              <a:gdLst/>
              <a:ahLst/>
              <a:cxnLst>
                <a:cxn ang="0">
                  <a:pos x="1986" y="90"/>
                </a:cxn>
                <a:cxn ang="0">
                  <a:pos x="2037" y="199"/>
                </a:cxn>
                <a:cxn ang="0">
                  <a:pos x="1995" y="512"/>
                </a:cxn>
                <a:cxn ang="0">
                  <a:pos x="1882" y="512"/>
                </a:cxn>
                <a:cxn ang="0">
                  <a:pos x="1754" y="624"/>
                </a:cxn>
                <a:cxn ang="0">
                  <a:pos x="1460" y="701"/>
                </a:cxn>
                <a:cxn ang="0">
                  <a:pos x="1181" y="701"/>
                </a:cxn>
                <a:cxn ang="0">
                  <a:pos x="1287" y="589"/>
                </a:cxn>
                <a:cxn ang="0">
                  <a:pos x="1155" y="697"/>
                </a:cxn>
                <a:cxn ang="0">
                  <a:pos x="1017" y="724"/>
                </a:cxn>
                <a:cxn ang="0">
                  <a:pos x="1109" y="652"/>
                </a:cxn>
                <a:cxn ang="0">
                  <a:pos x="963" y="733"/>
                </a:cxn>
                <a:cxn ang="0">
                  <a:pos x="491" y="797"/>
                </a:cxn>
                <a:cxn ang="0">
                  <a:pos x="495" y="742"/>
                </a:cxn>
                <a:cxn ang="0">
                  <a:pos x="486" y="720"/>
                </a:cxn>
                <a:cxn ang="0">
                  <a:pos x="319" y="815"/>
                </a:cxn>
                <a:cxn ang="0">
                  <a:pos x="473" y="669"/>
                </a:cxn>
                <a:cxn ang="0">
                  <a:pos x="300" y="765"/>
                </a:cxn>
                <a:cxn ang="0">
                  <a:pos x="214" y="742"/>
                </a:cxn>
                <a:cxn ang="0">
                  <a:pos x="182" y="746"/>
                </a:cxn>
                <a:cxn ang="0">
                  <a:pos x="59" y="793"/>
                </a:cxn>
                <a:cxn ang="0">
                  <a:pos x="0" y="674"/>
                </a:cxn>
                <a:cxn ang="0">
                  <a:pos x="40" y="435"/>
                </a:cxn>
                <a:cxn ang="0">
                  <a:pos x="296" y="298"/>
                </a:cxn>
                <a:cxn ang="0">
                  <a:pos x="795" y="145"/>
                </a:cxn>
                <a:cxn ang="0">
                  <a:pos x="968" y="207"/>
                </a:cxn>
                <a:cxn ang="0">
                  <a:pos x="1040" y="217"/>
                </a:cxn>
                <a:cxn ang="0">
                  <a:pos x="953" y="131"/>
                </a:cxn>
                <a:cxn ang="0">
                  <a:pos x="1008" y="108"/>
                </a:cxn>
                <a:cxn ang="0">
                  <a:pos x="1063" y="163"/>
                </a:cxn>
                <a:cxn ang="0">
                  <a:pos x="1068" y="135"/>
                </a:cxn>
                <a:cxn ang="0">
                  <a:pos x="1059" y="67"/>
                </a:cxn>
                <a:cxn ang="0">
                  <a:pos x="1186" y="113"/>
                </a:cxn>
                <a:cxn ang="0">
                  <a:pos x="1173" y="63"/>
                </a:cxn>
                <a:cxn ang="0">
                  <a:pos x="1145" y="0"/>
                </a:cxn>
                <a:cxn ang="0">
                  <a:pos x="1277" y="54"/>
                </a:cxn>
                <a:cxn ang="0">
                  <a:pos x="1514" y="104"/>
                </a:cxn>
                <a:cxn ang="0">
                  <a:pos x="1567" y="35"/>
                </a:cxn>
                <a:cxn ang="0">
                  <a:pos x="1626" y="113"/>
                </a:cxn>
                <a:cxn ang="0">
                  <a:pos x="1745" y="63"/>
                </a:cxn>
                <a:cxn ang="0">
                  <a:pos x="1795" y="131"/>
                </a:cxn>
                <a:cxn ang="0">
                  <a:pos x="1946" y="108"/>
                </a:cxn>
                <a:cxn ang="0">
                  <a:pos x="1982" y="31"/>
                </a:cxn>
              </a:cxnLst>
              <a:rect l="0" t="0" r="r" b="b"/>
              <a:pathLst>
                <a:path w="2049" h="829">
                  <a:moveTo>
                    <a:pt x="1982" y="31"/>
                  </a:moveTo>
                  <a:lnTo>
                    <a:pt x="1986" y="90"/>
                  </a:lnTo>
                  <a:lnTo>
                    <a:pt x="2010" y="67"/>
                  </a:lnTo>
                  <a:lnTo>
                    <a:pt x="2037" y="199"/>
                  </a:lnTo>
                  <a:lnTo>
                    <a:pt x="2049" y="353"/>
                  </a:lnTo>
                  <a:lnTo>
                    <a:pt x="1995" y="512"/>
                  </a:lnTo>
                  <a:lnTo>
                    <a:pt x="1868" y="549"/>
                  </a:lnTo>
                  <a:lnTo>
                    <a:pt x="1882" y="512"/>
                  </a:lnTo>
                  <a:lnTo>
                    <a:pt x="1814" y="567"/>
                  </a:lnTo>
                  <a:lnTo>
                    <a:pt x="1754" y="624"/>
                  </a:lnTo>
                  <a:lnTo>
                    <a:pt x="1622" y="688"/>
                  </a:lnTo>
                  <a:lnTo>
                    <a:pt x="1460" y="701"/>
                  </a:lnTo>
                  <a:lnTo>
                    <a:pt x="1264" y="710"/>
                  </a:lnTo>
                  <a:lnTo>
                    <a:pt x="1181" y="701"/>
                  </a:lnTo>
                  <a:lnTo>
                    <a:pt x="1255" y="669"/>
                  </a:lnTo>
                  <a:lnTo>
                    <a:pt x="1287" y="589"/>
                  </a:lnTo>
                  <a:lnTo>
                    <a:pt x="1228" y="656"/>
                  </a:lnTo>
                  <a:lnTo>
                    <a:pt x="1155" y="697"/>
                  </a:lnTo>
                  <a:lnTo>
                    <a:pt x="1086" y="733"/>
                  </a:lnTo>
                  <a:lnTo>
                    <a:pt x="1017" y="724"/>
                  </a:lnTo>
                  <a:lnTo>
                    <a:pt x="1063" y="692"/>
                  </a:lnTo>
                  <a:lnTo>
                    <a:pt x="1109" y="652"/>
                  </a:lnTo>
                  <a:lnTo>
                    <a:pt x="1036" y="678"/>
                  </a:lnTo>
                  <a:lnTo>
                    <a:pt x="963" y="733"/>
                  </a:lnTo>
                  <a:lnTo>
                    <a:pt x="726" y="761"/>
                  </a:lnTo>
                  <a:lnTo>
                    <a:pt x="491" y="797"/>
                  </a:lnTo>
                  <a:lnTo>
                    <a:pt x="409" y="793"/>
                  </a:lnTo>
                  <a:lnTo>
                    <a:pt x="495" y="742"/>
                  </a:lnTo>
                  <a:lnTo>
                    <a:pt x="581" y="724"/>
                  </a:lnTo>
                  <a:lnTo>
                    <a:pt x="486" y="720"/>
                  </a:lnTo>
                  <a:lnTo>
                    <a:pt x="414" y="752"/>
                  </a:lnTo>
                  <a:lnTo>
                    <a:pt x="319" y="815"/>
                  </a:lnTo>
                  <a:lnTo>
                    <a:pt x="386" y="720"/>
                  </a:lnTo>
                  <a:lnTo>
                    <a:pt x="473" y="669"/>
                  </a:lnTo>
                  <a:lnTo>
                    <a:pt x="359" y="692"/>
                  </a:lnTo>
                  <a:lnTo>
                    <a:pt x="300" y="765"/>
                  </a:lnTo>
                  <a:lnTo>
                    <a:pt x="287" y="829"/>
                  </a:lnTo>
                  <a:lnTo>
                    <a:pt x="214" y="742"/>
                  </a:lnTo>
                  <a:lnTo>
                    <a:pt x="140" y="701"/>
                  </a:lnTo>
                  <a:lnTo>
                    <a:pt x="182" y="746"/>
                  </a:lnTo>
                  <a:lnTo>
                    <a:pt x="241" y="829"/>
                  </a:lnTo>
                  <a:lnTo>
                    <a:pt x="59" y="793"/>
                  </a:lnTo>
                  <a:lnTo>
                    <a:pt x="23" y="778"/>
                  </a:lnTo>
                  <a:lnTo>
                    <a:pt x="0" y="674"/>
                  </a:lnTo>
                  <a:lnTo>
                    <a:pt x="13" y="530"/>
                  </a:lnTo>
                  <a:lnTo>
                    <a:pt x="40" y="435"/>
                  </a:lnTo>
                  <a:lnTo>
                    <a:pt x="155" y="362"/>
                  </a:lnTo>
                  <a:lnTo>
                    <a:pt x="296" y="298"/>
                  </a:lnTo>
                  <a:lnTo>
                    <a:pt x="572" y="207"/>
                  </a:lnTo>
                  <a:lnTo>
                    <a:pt x="795" y="145"/>
                  </a:lnTo>
                  <a:lnTo>
                    <a:pt x="917" y="135"/>
                  </a:lnTo>
                  <a:lnTo>
                    <a:pt x="968" y="207"/>
                  </a:lnTo>
                  <a:lnTo>
                    <a:pt x="1123" y="285"/>
                  </a:lnTo>
                  <a:lnTo>
                    <a:pt x="1040" y="217"/>
                  </a:lnTo>
                  <a:lnTo>
                    <a:pt x="977" y="182"/>
                  </a:lnTo>
                  <a:lnTo>
                    <a:pt x="953" y="131"/>
                  </a:lnTo>
                  <a:lnTo>
                    <a:pt x="963" y="108"/>
                  </a:lnTo>
                  <a:lnTo>
                    <a:pt x="1008" y="108"/>
                  </a:lnTo>
                  <a:lnTo>
                    <a:pt x="1036" y="135"/>
                  </a:lnTo>
                  <a:lnTo>
                    <a:pt x="1063" y="163"/>
                  </a:lnTo>
                  <a:lnTo>
                    <a:pt x="1132" y="190"/>
                  </a:lnTo>
                  <a:lnTo>
                    <a:pt x="1068" y="135"/>
                  </a:lnTo>
                  <a:lnTo>
                    <a:pt x="1040" y="95"/>
                  </a:lnTo>
                  <a:lnTo>
                    <a:pt x="1059" y="67"/>
                  </a:lnTo>
                  <a:lnTo>
                    <a:pt x="1113" y="50"/>
                  </a:lnTo>
                  <a:lnTo>
                    <a:pt x="1186" y="113"/>
                  </a:lnTo>
                  <a:lnTo>
                    <a:pt x="1255" y="154"/>
                  </a:lnTo>
                  <a:lnTo>
                    <a:pt x="1173" y="63"/>
                  </a:lnTo>
                  <a:lnTo>
                    <a:pt x="1145" y="27"/>
                  </a:lnTo>
                  <a:lnTo>
                    <a:pt x="1145" y="0"/>
                  </a:lnTo>
                  <a:lnTo>
                    <a:pt x="1213" y="10"/>
                  </a:lnTo>
                  <a:lnTo>
                    <a:pt x="1277" y="54"/>
                  </a:lnTo>
                  <a:lnTo>
                    <a:pt x="1319" y="86"/>
                  </a:lnTo>
                  <a:lnTo>
                    <a:pt x="1514" y="104"/>
                  </a:lnTo>
                  <a:lnTo>
                    <a:pt x="1508" y="54"/>
                  </a:lnTo>
                  <a:lnTo>
                    <a:pt x="1567" y="35"/>
                  </a:lnTo>
                  <a:lnTo>
                    <a:pt x="1567" y="99"/>
                  </a:lnTo>
                  <a:lnTo>
                    <a:pt x="1626" y="113"/>
                  </a:lnTo>
                  <a:lnTo>
                    <a:pt x="1754" y="131"/>
                  </a:lnTo>
                  <a:lnTo>
                    <a:pt x="1745" y="63"/>
                  </a:lnTo>
                  <a:lnTo>
                    <a:pt x="1790" y="63"/>
                  </a:lnTo>
                  <a:lnTo>
                    <a:pt x="1795" y="131"/>
                  </a:lnTo>
                  <a:lnTo>
                    <a:pt x="1868" y="127"/>
                  </a:lnTo>
                  <a:lnTo>
                    <a:pt x="1946" y="108"/>
                  </a:lnTo>
                  <a:lnTo>
                    <a:pt x="1950" y="54"/>
                  </a:lnTo>
                  <a:lnTo>
                    <a:pt x="1982" y="31"/>
                  </a:lnTo>
                  <a:close/>
                </a:path>
              </a:pathLst>
            </a:custGeom>
            <a:solidFill>
              <a:srgbClr val="808080"/>
            </a:solidFill>
            <a:ln w="9525">
              <a:noFill/>
              <a:round/>
            </a:ln>
          </p:spPr>
          <p:txBody>
            <a:bodyPr/>
            <a:lstStyle/>
            <a:p>
              <a:endParaRPr lang="zh-CN" altLang="en-US"/>
            </a:p>
          </p:txBody>
        </p:sp>
        <p:sp>
          <p:nvSpPr>
            <p:cNvPr id="74" name="Freeform 57"/>
            <p:cNvSpPr/>
            <p:nvPr/>
          </p:nvSpPr>
          <p:spPr bwMode="auto">
            <a:xfrm flipH="1">
              <a:off x="4051169" y="3121024"/>
              <a:ext cx="66675" cy="14287"/>
            </a:xfrm>
            <a:custGeom>
              <a:avLst/>
              <a:gdLst/>
              <a:ahLst/>
              <a:cxnLst>
                <a:cxn ang="0">
                  <a:pos x="280" y="0"/>
                </a:cxn>
                <a:cxn ang="0">
                  <a:pos x="149" y="48"/>
                </a:cxn>
                <a:cxn ang="0">
                  <a:pos x="0" y="35"/>
                </a:cxn>
                <a:cxn ang="0">
                  <a:pos x="280" y="0"/>
                </a:cxn>
              </a:cxnLst>
              <a:rect l="0" t="0" r="r" b="b"/>
              <a:pathLst>
                <a:path w="280" h="48">
                  <a:moveTo>
                    <a:pt x="280" y="0"/>
                  </a:moveTo>
                  <a:lnTo>
                    <a:pt x="149" y="48"/>
                  </a:lnTo>
                  <a:lnTo>
                    <a:pt x="0" y="35"/>
                  </a:lnTo>
                  <a:lnTo>
                    <a:pt x="280" y="0"/>
                  </a:lnTo>
                  <a:close/>
                </a:path>
              </a:pathLst>
            </a:custGeom>
            <a:solidFill>
              <a:srgbClr val="606060"/>
            </a:solidFill>
            <a:ln w="9525">
              <a:noFill/>
              <a:round/>
            </a:ln>
          </p:spPr>
          <p:txBody>
            <a:bodyPr/>
            <a:lstStyle/>
            <a:p>
              <a:endParaRPr lang="zh-CN" altLang="en-US"/>
            </a:p>
          </p:txBody>
        </p:sp>
        <p:sp>
          <p:nvSpPr>
            <p:cNvPr id="75" name="Freeform 58"/>
            <p:cNvSpPr/>
            <p:nvPr/>
          </p:nvSpPr>
          <p:spPr bwMode="auto">
            <a:xfrm flipH="1">
              <a:off x="3986081" y="3100386"/>
              <a:ext cx="39688" cy="15875"/>
            </a:xfrm>
            <a:custGeom>
              <a:avLst/>
              <a:gdLst/>
              <a:ahLst/>
              <a:cxnLst>
                <a:cxn ang="0">
                  <a:pos x="170" y="0"/>
                </a:cxn>
                <a:cxn ang="0">
                  <a:pos x="125" y="35"/>
                </a:cxn>
                <a:cxn ang="0">
                  <a:pos x="0" y="53"/>
                </a:cxn>
                <a:cxn ang="0">
                  <a:pos x="130" y="57"/>
                </a:cxn>
                <a:cxn ang="0">
                  <a:pos x="170" y="0"/>
                </a:cxn>
              </a:cxnLst>
              <a:rect l="0" t="0" r="r" b="b"/>
              <a:pathLst>
                <a:path w="170" h="57">
                  <a:moveTo>
                    <a:pt x="170" y="0"/>
                  </a:moveTo>
                  <a:lnTo>
                    <a:pt x="125" y="35"/>
                  </a:lnTo>
                  <a:lnTo>
                    <a:pt x="0" y="53"/>
                  </a:lnTo>
                  <a:lnTo>
                    <a:pt x="130" y="57"/>
                  </a:lnTo>
                  <a:lnTo>
                    <a:pt x="170" y="0"/>
                  </a:lnTo>
                  <a:close/>
                </a:path>
              </a:pathLst>
            </a:custGeom>
            <a:solidFill>
              <a:srgbClr val="606060"/>
            </a:solidFill>
            <a:ln w="9525">
              <a:noFill/>
              <a:round/>
            </a:ln>
          </p:spPr>
          <p:txBody>
            <a:bodyPr/>
            <a:lstStyle/>
            <a:p>
              <a:endParaRPr lang="zh-CN" altLang="en-US"/>
            </a:p>
          </p:txBody>
        </p:sp>
        <p:sp>
          <p:nvSpPr>
            <p:cNvPr id="76" name="Freeform 59"/>
            <p:cNvSpPr/>
            <p:nvPr/>
          </p:nvSpPr>
          <p:spPr bwMode="auto">
            <a:xfrm flipH="1">
              <a:off x="4152769" y="3086099"/>
              <a:ext cx="61912" cy="42862"/>
            </a:xfrm>
            <a:custGeom>
              <a:avLst/>
              <a:gdLst/>
              <a:ahLst/>
              <a:cxnLst>
                <a:cxn ang="0">
                  <a:pos x="263" y="0"/>
                </a:cxn>
                <a:cxn ang="0">
                  <a:pos x="145" y="13"/>
                </a:cxn>
                <a:cxn ang="0">
                  <a:pos x="122" y="31"/>
                </a:cxn>
                <a:cxn ang="0">
                  <a:pos x="122" y="76"/>
                </a:cxn>
                <a:cxn ang="0">
                  <a:pos x="113" y="124"/>
                </a:cxn>
                <a:cxn ang="0">
                  <a:pos x="0" y="143"/>
                </a:cxn>
                <a:cxn ang="0">
                  <a:pos x="136" y="138"/>
                </a:cxn>
                <a:cxn ang="0">
                  <a:pos x="159" y="48"/>
                </a:cxn>
                <a:cxn ang="0">
                  <a:pos x="263" y="0"/>
                </a:cxn>
              </a:cxnLst>
              <a:rect l="0" t="0" r="r" b="b"/>
              <a:pathLst>
                <a:path w="263" h="143">
                  <a:moveTo>
                    <a:pt x="263" y="0"/>
                  </a:moveTo>
                  <a:lnTo>
                    <a:pt x="145" y="13"/>
                  </a:lnTo>
                  <a:lnTo>
                    <a:pt x="122" y="31"/>
                  </a:lnTo>
                  <a:lnTo>
                    <a:pt x="122" y="76"/>
                  </a:lnTo>
                  <a:lnTo>
                    <a:pt x="113" y="124"/>
                  </a:lnTo>
                  <a:lnTo>
                    <a:pt x="0" y="143"/>
                  </a:lnTo>
                  <a:lnTo>
                    <a:pt x="136" y="138"/>
                  </a:lnTo>
                  <a:lnTo>
                    <a:pt x="159" y="48"/>
                  </a:lnTo>
                  <a:lnTo>
                    <a:pt x="263" y="0"/>
                  </a:lnTo>
                  <a:close/>
                </a:path>
              </a:pathLst>
            </a:custGeom>
            <a:solidFill>
              <a:srgbClr val="606060"/>
            </a:solidFill>
            <a:ln w="9525">
              <a:noFill/>
              <a:round/>
            </a:ln>
          </p:spPr>
          <p:txBody>
            <a:bodyPr/>
            <a:lstStyle/>
            <a:p>
              <a:endParaRPr lang="zh-CN" altLang="en-US"/>
            </a:p>
          </p:txBody>
        </p:sp>
        <p:sp>
          <p:nvSpPr>
            <p:cNvPr id="77" name="Freeform 60"/>
            <p:cNvSpPr/>
            <p:nvPr/>
          </p:nvSpPr>
          <p:spPr bwMode="auto">
            <a:xfrm flipH="1">
              <a:off x="4214681" y="3178174"/>
              <a:ext cx="201613" cy="58737"/>
            </a:xfrm>
            <a:custGeom>
              <a:avLst/>
              <a:gdLst/>
              <a:ahLst/>
              <a:cxnLst>
                <a:cxn ang="0">
                  <a:pos x="853" y="0"/>
                </a:cxn>
                <a:cxn ang="0">
                  <a:pos x="636" y="10"/>
                </a:cxn>
                <a:cxn ang="0">
                  <a:pos x="413" y="63"/>
                </a:cxn>
                <a:cxn ang="0">
                  <a:pos x="249" y="71"/>
                </a:cxn>
                <a:cxn ang="0">
                  <a:pos x="114" y="99"/>
                </a:cxn>
                <a:cxn ang="0">
                  <a:pos x="64" y="170"/>
                </a:cxn>
                <a:cxn ang="0">
                  <a:pos x="0" y="212"/>
                </a:cxn>
                <a:cxn ang="0">
                  <a:pos x="64" y="198"/>
                </a:cxn>
                <a:cxn ang="0">
                  <a:pos x="123" y="117"/>
                </a:cxn>
                <a:cxn ang="0">
                  <a:pos x="304" y="81"/>
                </a:cxn>
                <a:cxn ang="0">
                  <a:pos x="413" y="81"/>
                </a:cxn>
                <a:cxn ang="0">
                  <a:pos x="500" y="63"/>
                </a:cxn>
                <a:cxn ang="0">
                  <a:pos x="649" y="23"/>
                </a:cxn>
                <a:cxn ang="0">
                  <a:pos x="853" y="0"/>
                </a:cxn>
              </a:cxnLst>
              <a:rect l="0" t="0" r="r" b="b"/>
              <a:pathLst>
                <a:path w="853" h="212">
                  <a:moveTo>
                    <a:pt x="853" y="0"/>
                  </a:moveTo>
                  <a:lnTo>
                    <a:pt x="636" y="10"/>
                  </a:lnTo>
                  <a:lnTo>
                    <a:pt x="413" y="63"/>
                  </a:lnTo>
                  <a:lnTo>
                    <a:pt x="249" y="71"/>
                  </a:lnTo>
                  <a:lnTo>
                    <a:pt x="114" y="99"/>
                  </a:lnTo>
                  <a:lnTo>
                    <a:pt x="64" y="170"/>
                  </a:lnTo>
                  <a:lnTo>
                    <a:pt x="0" y="212"/>
                  </a:lnTo>
                  <a:lnTo>
                    <a:pt x="64" y="198"/>
                  </a:lnTo>
                  <a:lnTo>
                    <a:pt x="123" y="117"/>
                  </a:lnTo>
                  <a:lnTo>
                    <a:pt x="304" y="81"/>
                  </a:lnTo>
                  <a:lnTo>
                    <a:pt x="413" y="81"/>
                  </a:lnTo>
                  <a:lnTo>
                    <a:pt x="500" y="63"/>
                  </a:lnTo>
                  <a:lnTo>
                    <a:pt x="649" y="23"/>
                  </a:lnTo>
                  <a:lnTo>
                    <a:pt x="853" y="0"/>
                  </a:lnTo>
                  <a:close/>
                </a:path>
              </a:pathLst>
            </a:custGeom>
            <a:solidFill>
              <a:srgbClr val="606060"/>
            </a:solidFill>
            <a:ln w="9525">
              <a:noFill/>
              <a:round/>
            </a:ln>
          </p:spPr>
          <p:txBody>
            <a:bodyPr/>
            <a:lstStyle/>
            <a:p>
              <a:endParaRPr lang="zh-CN" altLang="en-US"/>
            </a:p>
          </p:txBody>
        </p:sp>
        <p:sp>
          <p:nvSpPr>
            <p:cNvPr id="78" name="Freeform 61"/>
            <p:cNvSpPr/>
            <p:nvPr/>
          </p:nvSpPr>
          <p:spPr bwMode="auto">
            <a:xfrm flipH="1">
              <a:off x="4208331" y="2732086"/>
              <a:ext cx="174625" cy="106363"/>
            </a:xfrm>
            <a:custGeom>
              <a:avLst/>
              <a:gdLst/>
              <a:ahLst/>
              <a:cxnLst>
                <a:cxn ang="0">
                  <a:pos x="679" y="379"/>
                </a:cxn>
                <a:cxn ang="0">
                  <a:pos x="639" y="370"/>
                </a:cxn>
                <a:cxn ang="0">
                  <a:pos x="600" y="352"/>
                </a:cxn>
                <a:cxn ang="0">
                  <a:pos x="564" y="344"/>
                </a:cxn>
                <a:cxn ang="0">
                  <a:pos x="502" y="353"/>
                </a:cxn>
                <a:cxn ang="0">
                  <a:pos x="457" y="352"/>
                </a:cxn>
                <a:cxn ang="0">
                  <a:pos x="425" y="341"/>
                </a:cxn>
                <a:cxn ang="0">
                  <a:pos x="399" y="332"/>
                </a:cxn>
                <a:cxn ang="0">
                  <a:pos x="373" y="320"/>
                </a:cxn>
                <a:cxn ang="0">
                  <a:pos x="346" y="295"/>
                </a:cxn>
                <a:cxn ang="0">
                  <a:pos x="324" y="273"/>
                </a:cxn>
                <a:cxn ang="0">
                  <a:pos x="288" y="246"/>
                </a:cxn>
                <a:cxn ang="0">
                  <a:pos x="238" y="254"/>
                </a:cxn>
                <a:cxn ang="0">
                  <a:pos x="208" y="256"/>
                </a:cxn>
                <a:cxn ang="0">
                  <a:pos x="190" y="251"/>
                </a:cxn>
                <a:cxn ang="0">
                  <a:pos x="182" y="243"/>
                </a:cxn>
                <a:cxn ang="0">
                  <a:pos x="176" y="228"/>
                </a:cxn>
                <a:cxn ang="0">
                  <a:pos x="180" y="215"/>
                </a:cxn>
                <a:cxn ang="0">
                  <a:pos x="190" y="200"/>
                </a:cxn>
                <a:cxn ang="0">
                  <a:pos x="208" y="193"/>
                </a:cxn>
                <a:cxn ang="0">
                  <a:pos x="248" y="188"/>
                </a:cxn>
                <a:cxn ang="0">
                  <a:pos x="296" y="171"/>
                </a:cxn>
                <a:cxn ang="0">
                  <a:pos x="256" y="140"/>
                </a:cxn>
                <a:cxn ang="0">
                  <a:pos x="209" y="121"/>
                </a:cxn>
                <a:cxn ang="0">
                  <a:pos x="168" y="124"/>
                </a:cxn>
                <a:cxn ang="0">
                  <a:pos x="121" y="121"/>
                </a:cxn>
                <a:cxn ang="0">
                  <a:pos x="93" y="131"/>
                </a:cxn>
                <a:cxn ang="0">
                  <a:pos x="54" y="132"/>
                </a:cxn>
                <a:cxn ang="0">
                  <a:pos x="42" y="121"/>
                </a:cxn>
                <a:cxn ang="0">
                  <a:pos x="39" y="105"/>
                </a:cxn>
                <a:cxn ang="0">
                  <a:pos x="18" y="106"/>
                </a:cxn>
                <a:cxn ang="0">
                  <a:pos x="6" y="103"/>
                </a:cxn>
                <a:cxn ang="0">
                  <a:pos x="0" y="87"/>
                </a:cxn>
                <a:cxn ang="0">
                  <a:pos x="4" y="74"/>
                </a:cxn>
                <a:cxn ang="0">
                  <a:pos x="15" y="68"/>
                </a:cxn>
                <a:cxn ang="0">
                  <a:pos x="36" y="56"/>
                </a:cxn>
                <a:cxn ang="0">
                  <a:pos x="52" y="44"/>
                </a:cxn>
                <a:cxn ang="0">
                  <a:pos x="71" y="34"/>
                </a:cxn>
                <a:cxn ang="0">
                  <a:pos x="93" y="27"/>
                </a:cxn>
                <a:cxn ang="0">
                  <a:pos x="112" y="27"/>
                </a:cxn>
                <a:cxn ang="0">
                  <a:pos x="203" y="9"/>
                </a:cxn>
                <a:cxn ang="0">
                  <a:pos x="222" y="4"/>
                </a:cxn>
                <a:cxn ang="0">
                  <a:pos x="244" y="0"/>
                </a:cxn>
                <a:cxn ang="0">
                  <a:pos x="267" y="4"/>
                </a:cxn>
                <a:cxn ang="0">
                  <a:pos x="295" y="13"/>
                </a:cxn>
                <a:cxn ang="0">
                  <a:pos x="373" y="56"/>
                </a:cxn>
                <a:cxn ang="0">
                  <a:pos x="410" y="64"/>
                </a:cxn>
                <a:cxn ang="0">
                  <a:pos x="443" y="71"/>
                </a:cxn>
                <a:cxn ang="0">
                  <a:pos x="469" y="87"/>
                </a:cxn>
                <a:cxn ang="0">
                  <a:pos x="484" y="108"/>
                </a:cxn>
                <a:cxn ang="0">
                  <a:pos x="549" y="153"/>
                </a:cxn>
                <a:cxn ang="0">
                  <a:pos x="578" y="174"/>
                </a:cxn>
                <a:cxn ang="0">
                  <a:pos x="617" y="215"/>
                </a:cxn>
                <a:cxn ang="0">
                  <a:pos x="641" y="227"/>
                </a:cxn>
                <a:cxn ang="0">
                  <a:pos x="751" y="232"/>
                </a:cxn>
                <a:cxn ang="0">
                  <a:pos x="679" y="379"/>
                </a:cxn>
              </a:cxnLst>
              <a:rect l="0" t="0" r="r" b="b"/>
              <a:pathLst>
                <a:path w="751" h="379">
                  <a:moveTo>
                    <a:pt x="679" y="379"/>
                  </a:moveTo>
                  <a:lnTo>
                    <a:pt x="639" y="370"/>
                  </a:lnTo>
                  <a:lnTo>
                    <a:pt x="600" y="352"/>
                  </a:lnTo>
                  <a:lnTo>
                    <a:pt x="564" y="344"/>
                  </a:lnTo>
                  <a:lnTo>
                    <a:pt x="502" y="353"/>
                  </a:lnTo>
                  <a:lnTo>
                    <a:pt x="457" y="352"/>
                  </a:lnTo>
                  <a:lnTo>
                    <a:pt x="425" y="341"/>
                  </a:lnTo>
                  <a:lnTo>
                    <a:pt x="399" y="332"/>
                  </a:lnTo>
                  <a:lnTo>
                    <a:pt x="373" y="320"/>
                  </a:lnTo>
                  <a:lnTo>
                    <a:pt x="346" y="295"/>
                  </a:lnTo>
                  <a:lnTo>
                    <a:pt x="324" y="273"/>
                  </a:lnTo>
                  <a:lnTo>
                    <a:pt x="288" y="246"/>
                  </a:lnTo>
                  <a:lnTo>
                    <a:pt x="238" y="254"/>
                  </a:lnTo>
                  <a:lnTo>
                    <a:pt x="208" y="256"/>
                  </a:lnTo>
                  <a:lnTo>
                    <a:pt x="190" y="251"/>
                  </a:lnTo>
                  <a:lnTo>
                    <a:pt x="182" y="243"/>
                  </a:lnTo>
                  <a:lnTo>
                    <a:pt x="176" y="228"/>
                  </a:lnTo>
                  <a:lnTo>
                    <a:pt x="180" y="215"/>
                  </a:lnTo>
                  <a:lnTo>
                    <a:pt x="190" y="200"/>
                  </a:lnTo>
                  <a:lnTo>
                    <a:pt x="208" y="193"/>
                  </a:lnTo>
                  <a:lnTo>
                    <a:pt x="248" y="188"/>
                  </a:lnTo>
                  <a:lnTo>
                    <a:pt x="296" y="171"/>
                  </a:lnTo>
                  <a:lnTo>
                    <a:pt x="256" y="140"/>
                  </a:lnTo>
                  <a:lnTo>
                    <a:pt x="209" y="121"/>
                  </a:lnTo>
                  <a:lnTo>
                    <a:pt x="168" y="124"/>
                  </a:lnTo>
                  <a:lnTo>
                    <a:pt x="121" y="121"/>
                  </a:lnTo>
                  <a:lnTo>
                    <a:pt x="93" y="131"/>
                  </a:lnTo>
                  <a:lnTo>
                    <a:pt x="54" y="132"/>
                  </a:lnTo>
                  <a:lnTo>
                    <a:pt x="42" y="121"/>
                  </a:lnTo>
                  <a:lnTo>
                    <a:pt x="39" y="105"/>
                  </a:lnTo>
                  <a:lnTo>
                    <a:pt x="18" y="106"/>
                  </a:lnTo>
                  <a:lnTo>
                    <a:pt x="6" y="103"/>
                  </a:lnTo>
                  <a:lnTo>
                    <a:pt x="0" y="87"/>
                  </a:lnTo>
                  <a:lnTo>
                    <a:pt x="4" y="74"/>
                  </a:lnTo>
                  <a:lnTo>
                    <a:pt x="15" y="68"/>
                  </a:lnTo>
                  <a:lnTo>
                    <a:pt x="36" y="56"/>
                  </a:lnTo>
                  <a:lnTo>
                    <a:pt x="52" y="44"/>
                  </a:lnTo>
                  <a:lnTo>
                    <a:pt x="71" y="34"/>
                  </a:lnTo>
                  <a:lnTo>
                    <a:pt x="93" y="27"/>
                  </a:lnTo>
                  <a:lnTo>
                    <a:pt x="112" y="27"/>
                  </a:lnTo>
                  <a:lnTo>
                    <a:pt x="203" y="9"/>
                  </a:lnTo>
                  <a:lnTo>
                    <a:pt x="222" y="4"/>
                  </a:lnTo>
                  <a:lnTo>
                    <a:pt x="244" y="0"/>
                  </a:lnTo>
                  <a:lnTo>
                    <a:pt x="267" y="4"/>
                  </a:lnTo>
                  <a:lnTo>
                    <a:pt x="295" y="13"/>
                  </a:lnTo>
                  <a:lnTo>
                    <a:pt x="373" y="56"/>
                  </a:lnTo>
                  <a:lnTo>
                    <a:pt x="410" y="64"/>
                  </a:lnTo>
                  <a:lnTo>
                    <a:pt x="443" y="71"/>
                  </a:lnTo>
                  <a:lnTo>
                    <a:pt x="469" y="87"/>
                  </a:lnTo>
                  <a:lnTo>
                    <a:pt x="484" y="108"/>
                  </a:lnTo>
                  <a:lnTo>
                    <a:pt x="549" y="153"/>
                  </a:lnTo>
                  <a:lnTo>
                    <a:pt x="578" y="174"/>
                  </a:lnTo>
                  <a:lnTo>
                    <a:pt x="617" y="215"/>
                  </a:lnTo>
                  <a:lnTo>
                    <a:pt x="641" y="227"/>
                  </a:lnTo>
                  <a:lnTo>
                    <a:pt x="751" y="232"/>
                  </a:lnTo>
                  <a:lnTo>
                    <a:pt x="679" y="379"/>
                  </a:lnTo>
                  <a:close/>
                </a:path>
              </a:pathLst>
            </a:custGeom>
            <a:solidFill>
              <a:srgbClr val="FFC080"/>
            </a:solidFill>
            <a:ln w="1588">
              <a:solidFill>
                <a:srgbClr val="402000"/>
              </a:solidFill>
              <a:prstDash val="solid"/>
              <a:round/>
            </a:ln>
          </p:spPr>
          <p:txBody>
            <a:bodyPr/>
            <a:lstStyle/>
            <a:p>
              <a:endParaRPr lang="zh-CN" altLang="en-US"/>
            </a:p>
          </p:txBody>
        </p:sp>
        <p:sp>
          <p:nvSpPr>
            <p:cNvPr id="79" name="Freeform 62"/>
            <p:cNvSpPr/>
            <p:nvPr/>
          </p:nvSpPr>
          <p:spPr bwMode="auto">
            <a:xfrm flipH="1">
              <a:off x="4273419" y="2781299"/>
              <a:ext cx="42862" cy="11112"/>
            </a:xfrm>
            <a:custGeom>
              <a:avLst/>
              <a:gdLst/>
              <a:ahLst/>
              <a:cxnLst>
                <a:cxn ang="0">
                  <a:pos x="0" y="0"/>
                </a:cxn>
                <a:cxn ang="0">
                  <a:pos x="6" y="11"/>
                </a:cxn>
                <a:cxn ang="0">
                  <a:pos x="38" y="10"/>
                </a:cxn>
                <a:cxn ang="0">
                  <a:pos x="50" y="16"/>
                </a:cxn>
                <a:cxn ang="0">
                  <a:pos x="76" y="29"/>
                </a:cxn>
                <a:cxn ang="0">
                  <a:pos x="112" y="37"/>
                </a:cxn>
                <a:cxn ang="0">
                  <a:pos x="150" y="38"/>
                </a:cxn>
                <a:cxn ang="0">
                  <a:pos x="179" y="43"/>
                </a:cxn>
                <a:cxn ang="0">
                  <a:pos x="155" y="34"/>
                </a:cxn>
                <a:cxn ang="0">
                  <a:pos x="125" y="29"/>
                </a:cxn>
                <a:cxn ang="0">
                  <a:pos x="105" y="29"/>
                </a:cxn>
                <a:cxn ang="0">
                  <a:pos x="76" y="21"/>
                </a:cxn>
                <a:cxn ang="0">
                  <a:pos x="53" y="8"/>
                </a:cxn>
                <a:cxn ang="0">
                  <a:pos x="43" y="2"/>
                </a:cxn>
                <a:cxn ang="0">
                  <a:pos x="0" y="0"/>
                </a:cxn>
              </a:cxnLst>
              <a:rect l="0" t="0" r="r" b="b"/>
              <a:pathLst>
                <a:path w="179" h="43">
                  <a:moveTo>
                    <a:pt x="0" y="0"/>
                  </a:moveTo>
                  <a:lnTo>
                    <a:pt x="6" y="11"/>
                  </a:lnTo>
                  <a:lnTo>
                    <a:pt x="38" y="10"/>
                  </a:lnTo>
                  <a:lnTo>
                    <a:pt x="50" y="16"/>
                  </a:lnTo>
                  <a:lnTo>
                    <a:pt x="76" y="29"/>
                  </a:lnTo>
                  <a:lnTo>
                    <a:pt x="112" y="37"/>
                  </a:lnTo>
                  <a:lnTo>
                    <a:pt x="150" y="38"/>
                  </a:lnTo>
                  <a:lnTo>
                    <a:pt x="179" y="43"/>
                  </a:lnTo>
                  <a:lnTo>
                    <a:pt x="155" y="34"/>
                  </a:lnTo>
                  <a:lnTo>
                    <a:pt x="125" y="29"/>
                  </a:lnTo>
                  <a:lnTo>
                    <a:pt x="105" y="29"/>
                  </a:lnTo>
                  <a:lnTo>
                    <a:pt x="76" y="21"/>
                  </a:lnTo>
                  <a:lnTo>
                    <a:pt x="53" y="8"/>
                  </a:lnTo>
                  <a:lnTo>
                    <a:pt x="43" y="2"/>
                  </a:lnTo>
                  <a:lnTo>
                    <a:pt x="0" y="0"/>
                  </a:lnTo>
                  <a:close/>
                </a:path>
              </a:pathLst>
            </a:custGeom>
            <a:solidFill>
              <a:srgbClr val="402000"/>
            </a:solidFill>
            <a:ln w="9525">
              <a:noFill/>
              <a:round/>
            </a:ln>
          </p:spPr>
          <p:txBody>
            <a:bodyPr/>
            <a:lstStyle/>
            <a:p>
              <a:endParaRPr lang="zh-CN" altLang="en-US"/>
            </a:p>
          </p:txBody>
        </p:sp>
        <p:sp>
          <p:nvSpPr>
            <p:cNvPr id="80" name="Freeform 63"/>
            <p:cNvSpPr/>
            <p:nvPr/>
          </p:nvSpPr>
          <p:spPr bwMode="auto">
            <a:xfrm flipH="1">
              <a:off x="4325806" y="2790824"/>
              <a:ext cx="6350" cy="7937"/>
            </a:xfrm>
            <a:custGeom>
              <a:avLst/>
              <a:gdLst/>
              <a:ahLst/>
              <a:cxnLst>
                <a:cxn ang="0">
                  <a:pos x="4" y="0"/>
                </a:cxn>
                <a:cxn ang="0">
                  <a:pos x="12" y="6"/>
                </a:cxn>
                <a:cxn ang="0">
                  <a:pos x="9" y="15"/>
                </a:cxn>
                <a:cxn ang="0">
                  <a:pos x="0" y="24"/>
                </a:cxn>
                <a:cxn ang="0">
                  <a:pos x="17" y="18"/>
                </a:cxn>
                <a:cxn ang="0">
                  <a:pos x="20" y="8"/>
                </a:cxn>
                <a:cxn ang="0">
                  <a:pos x="4" y="0"/>
                </a:cxn>
              </a:cxnLst>
              <a:rect l="0" t="0" r="r" b="b"/>
              <a:pathLst>
                <a:path w="20" h="24">
                  <a:moveTo>
                    <a:pt x="4" y="0"/>
                  </a:moveTo>
                  <a:lnTo>
                    <a:pt x="12" y="6"/>
                  </a:lnTo>
                  <a:lnTo>
                    <a:pt x="9" y="15"/>
                  </a:lnTo>
                  <a:lnTo>
                    <a:pt x="0" y="24"/>
                  </a:lnTo>
                  <a:lnTo>
                    <a:pt x="17" y="18"/>
                  </a:lnTo>
                  <a:lnTo>
                    <a:pt x="20" y="8"/>
                  </a:lnTo>
                  <a:lnTo>
                    <a:pt x="4" y="0"/>
                  </a:lnTo>
                  <a:close/>
                </a:path>
              </a:pathLst>
            </a:custGeom>
            <a:solidFill>
              <a:srgbClr val="402000"/>
            </a:solidFill>
            <a:ln w="9525">
              <a:noFill/>
              <a:round/>
            </a:ln>
          </p:spPr>
          <p:txBody>
            <a:bodyPr/>
            <a:lstStyle/>
            <a:p>
              <a:endParaRPr lang="zh-CN" altLang="en-US"/>
            </a:p>
          </p:txBody>
        </p:sp>
        <p:sp>
          <p:nvSpPr>
            <p:cNvPr id="81" name="Freeform 64"/>
            <p:cNvSpPr/>
            <p:nvPr/>
          </p:nvSpPr>
          <p:spPr bwMode="auto">
            <a:xfrm flipH="1">
              <a:off x="4349619" y="2749549"/>
              <a:ext cx="26987" cy="11112"/>
            </a:xfrm>
            <a:custGeom>
              <a:avLst/>
              <a:gdLst/>
              <a:ahLst/>
              <a:cxnLst>
                <a:cxn ang="0">
                  <a:pos x="0" y="45"/>
                </a:cxn>
                <a:cxn ang="0">
                  <a:pos x="11" y="48"/>
                </a:cxn>
                <a:cxn ang="0">
                  <a:pos x="25" y="33"/>
                </a:cxn>
                <a:cxn ang="0">
                  <a:pos x="46" y="25"/>
                </a:cxn>
                <a:cxn ang="0">
                  <a:pos x="56" y="14"/>
                </a:cxn>
                <a:cxn ang="0">
                  <a:pos x="66" y="9"/>
                </a:cxn>
                <a:cxn ang="0">
                  <a:pos x="89" y="4"/>
                </a:cxn>
                <a:cxn ang="0">
                  <a:pos x="104" y="1"/>
                </a:cxn>
                <a:cxn ang="0">
                  <a:pos x="84" y="0"/>
                </a:cxn>
                <a:cxn ang="0">
                  <a:pos x="58" y="4"/>
                </a:cxn>
                <a:cxn ang="0">
                  <a:pos x="49" y="12"/>
                </a:cxn>
                <a:cxn ang="0">
                  <a:pos x="37" y="20"/>
                </a:cxn>
                <a:cxn ang="0">
                  <a:pos x="0" y="45"/>
                </a:cxn>
              </a:cxnLst>
              <a:rect l="0" t="0" r="r" b="b"/>
              <a:pathLst>
                <a:path w="104" h="48">
                  <a:moveTo>
                    <a:pt x="0" y="45"/>
                  </a:moveTo>
                  <a:lnTo>
                    <a:pt x="11" y="48"/>
                  </a:lnTo>
                  <a:lnTo>
                    <a:pt x="25" y="33"/>
                  </a:lnTo>
                  <a:lnTo>
                    <a:pt x="46" y="25"/>
                  </a:lnTo>
                  <a:lnTo>
                    <a:pt x="56" y="14"/>
                  </a:lnTo>
                  <a:lnTo>
                    <a:pt x="66" y="9"/>
                  </a:lnTo>
                  <a:lnTo>
                    <a:pt x="89" y="4"/>
                  </a:lnTo>
                  <a:lnTo>
                    <a:pt x="104" y="1"/>
                  </a:lnTo>
                  <a:lnTo>
                    <a:pt x="84" y="0"/>
                  </a:lnTo>
                  <a:lnTo>
                    <a:pt x="58" y="4"/>
                  </a:lnTo>
                  <a:lnTo>
                    <a:pt x="49" y="12"/>
                  </a:lnTo>
                  <a:lnTo>
                    <a:pt x="37" y="20"/>
                  </a:lnTo>
                  <a:lnTo>
                    <a:pt x="0" y="45"/>
                  </a:lnTo>
                  <a:close/>
                </a:path>
              </a:pathLst>
            </a:custGeom>
            <a:solidFill>
              <a:srgbClr val="402000"/>
            </a:solidFill>
            <a:ln w="9525">
              <a:noFill/>
              <a:round/>
            </a:ln>
          </p:spPr>
          <p:txBody>
            <a:bodyPr/>
            <a:lstStyle/>
            <a:p>
              <a:endParaRPr lang="zh-CN" altLang="en-US"/>
            </a:p>
          </p:txBody>
        </p:sp>
        <p:sp>
          <p:nvSpPr>
            <p:cNvPr id="82" name="Freeform 65"/>
            <p:cNvSpPr/>
            <p:nvPr/>
          </p:nvSpPr>
          <p:spPr bwMode="auto">
            <a:xfrm flipH="1">
              <a:off x="4300406" y="2744786"/>
              <a:ext cx="38100" cy="9525"/>
            </a:xfrm>
            <a:custGeom>
              <a:avLst/>
              <a:gdLst/>
              <a:ahLst/>
              <a:cxnLst>
                <a:cxn ang="0">
                  <a:pos x="0" y="10"/>
                </a:cxn>
                <a:cxn ang="0">
                  <a:pos x="35" y="6"/>
                </a:cxn>
                <a:cxn ang="0">
                  <a:pos x="55" y="0"/>
                </a:cxn>
                <a:cxn ang="0">
                  <a:pos x="63" y="0"/>
                </a:cxn>
                <a:cxn ang="0">
                  <a:pos x="85" y="5"/>
                </a:cxn>
                <a:cxn ang="0">
                  <a:pos x="94" y="14"/>
                </a:cxn>
                <a:cxn ang="0">
                  <a:pos x="111" y="23"/>
                </a:cxn>
                <a:cxn ang="0">
                  <a:pos x="143" y="36"/>
                </a:cxn>
                <a:cxn ang="0">
                  <a:pos x="166" y="36"/>
                </a:cxn>
                <a:cxn ang="0">
                  <a:pos x="142" y="42"/>
                </a:cxn>
                <a:cxn ang="0">
                  <a:pos x="126" y="39"/>
                </a:cxn>
                <a:cxn ang="0">
                  <a:pos x="91" y="22"/>
                </a:cxn>
                <a:cxn ang="0">
                  <a:pos x="79" y="10"/>
                </a:cxn>
                <a:cxn ang="0">
                  <a:pos x="55" y="8"/>
                </a:cxn>
                <a:cxn ang="0">
                  <a:pos x="35" y="10"/>
                </a:cxn>
                <a:cxn ang="0">
                  <a:pos x="0" y="10"/>
                </a:cxn>
              </a:cxnLst>
              <a:rect l="0" t="0" r="r" b="b"/>
              <a:pathLst>
                <a:path w="166" h="42">
                  <a:moveTo>
                    <a:pt x="0" y="10"/>
                  </a:moveTo>
                  <a:lnTo>
                    <a:pt x="35" y="6"/>
                  </a:lnTo>
                  <a:lnTo>
                    <a:pt x="55" y="0"/>
                  </a:lnTo>
                  <a:lnTo>
                    <a:pt x="63" y="0"/>
                  </a:lnTo>
                  <a:lnTo>
                    <a:pt x="85" y="5"/>
                  </a:lnTo>
                  <a:lnTo>
                    <a:pt x="94" y="14"/>
                  </a:lnTo>
                  <a:lnTo>
                    <a:pt x="111" y="23"/>
                  </a:lnTo>
                  <a:lnTo>
                    <a:pt x="143" y="36"/>
                  </a:lnTo>
                  <a:lnTo>
                    <a:pt x="166" y="36"/>
                  </a:lnTo>
                  <a:lnTo>
                    <a:pt x="142" y="42"/>
                  </a:lnTo>
                  <a:lnTo>
                    <a:pt x="126" y="39"/>
                  </a:lnTo>
                  <a:lnTo>
                    <a:pt x="91" y="22"/>
                  </a:lnTo>
                  <a:lnTo>
                    <a:pt x="79" y="10"/>
                  </a:lnTo>
                  <a:lnTo>
                    <a:pt x="55" y="8"/>
                  </a:lnTo>
                  <a:lnTo>
                    <a:pt x="35" y="10"/>
                  </a:lnTo>
                  <a:lnTo>
                    <a:pt x="0" y="10"/>
                  </a:lnTo>
                  <a:close/>
                </a:path>
              </a:pathLst>
            </a:custGeom>
            <a:solidFill>
              <a:srgbClr val="402000"/>
            </a:solidFill>
            <a:ln w="9525">
              <a:noFill/>
              <a:round/>
            </a:ln>
          </p:spPr>
          <p:txBody>
            <a:bodyPr/>
            <a:lstStyle/>
            <a:p>
              <a:endParaRPr lang="zh-CN" altLang="en-US"/>
            </a:p>
          </p:txBody>
        </p:sp>
        <p:sp>
          <p:nvSpPr>
            <p:cNvPr id="83" name="Freeform 66"/>
            <p:cNvSpPr/>
            <p:nvPr/>
          </p:nvSpPr>
          <p:spPr bwMode="auto">
            <a:xfrm flipH="1">
              <a:off x="4362319" y="2757486"/>
              <a:ext cx="6350" cy="6350"/>
            </a:xfrm>
            <a:custGeom>
              <a:avLst/>
              <a:gdLst/>
              <a:ahLst/>
              <a:cxnLst>
                <a:cxn ang="0">
                  <a:pos x="25" y="0"/>
                </a:cxn>
                <a:cxn ang="0">
                  <a:pos x="33" y="11"/>
                </a:cxn>
                <a:cxn ang="0">
                  <a:pos x="23" y="24"/>
                </a:cxn>
                <a:cxn ang="0">
                  <a:pos x="0" y="30"/>
                </a:cxn>
                <a:cxn ang="0">
                  <a:pos x="25" y="15"/>
                </a:cxn>
                <a:cxn ang="0">
                  <a:pos x="25" y="0"/>
                </a:cxn>
              </a:cxnLst>
              <a:rect l="0" t="0" r="r" b="b"/>
              <a:pathLst>
                <a:path w="33" h="30">
                  <a:moveTo>
                    <a:pt x="25" y="0"/>
                  </a:moveTo>
                  <a:lnTo>
                    <a:pt x="33" y="11"/>
                  </a:lnTo>
                  <a:lnTo>
                    <a:pt x="23" y="24"/>
                  </a:lnTo>
                  <a:lnTo>
                    <a:pt x="0" y="30"/>
                  </a:lnTo>
                  <a:lnTo>
                    <a:pt x="25" y="15"/>
                  </a:lnTo>
                  <a:lnTo>
                    <a:pt x="25" y="0"/>
                  </a:lnTo>
                  <a:close/>
                </a:path>
              </a:pathLst>
            </a:custGeom>
            <a:solidFill>
              <a:srgbClr val="402000"/>
            </a:solidFill>
            <a:ln w="9525">
              <a:noFill/>
              <a:round/>
            </a:ln>
          </p:spPr>
          <p:txBody>
            <a:bodyPr/>
            <a:lstStyle/>
            <a:p>
              <a:endParaRPr lang="zh-CN" altLang="en-US"/>
            </a:p>
          </p:txBody>
        </p:sp>
        <p:sp>
          <p:nvSpPr>
            <p:cNvPr id="84" name="Freeform 67"/>
            <p:cNvSpPr/>
            <p:nvPr/>
          </p:nvSpPr>
          <p:spPr bwMode="auto">
            <a:xfrm flipH="1">
              <a:off x="4368669" y="2749549"/>
              <a:ext cx="9525" cy="7937"/>
            </a:xfrm>
            <a:custGeom>
              <a:avLst/>
              <a:gdLst/>
              <a:ahLst/>
              <a:cxnLst>
                <a:cxn ang="0">
                  <a:pos x="33" y="16"/>
                </a:cxn>
                <a:cxn ang="0">
                  <a:pos x="25" y="0"/>
                </a:cxn>
                <a:cxn ang="0">
                  <a:pos x="24" y="13"/>
                </a:cxn>
                <a:cxn ang="0">
                  <a:pos x="0" y="26"/>
                </a:cxn>
                <a:cxn ang="0">
                  <a:pos x="3" y="28"/>
                </a:cxn>
                <a:cxn ang="0">
                  <a:pos x="33" y="16"/>
                </a:cxn>
              </a:cxnLst>
              <a:rect l="0" t="0" r="r" b="b"/>
              <a:pathLst>
                <a:path w="33" h="28">
                  <a:moveTo>
                    <a:pt x="33" y="16"/>
                  </a:moveTo>
                  <a:lnTo>
                    <a:pt x="25" y="0"/>
                  </a:lnTo>
                  <a:lnTo>
                    <a:pt x="24" y="13"/>
                  </a:lnTo>
                  <a:lnTo>
                    <a:pt x="0" y="26"/>
                  </a:lnTo>
                  <a:lnTo>
                    <a:pt x="3" y="28"/>
                  </a:lnTo>
                  <a:lnTo>
                    <a:pt x="33" y="16"/>
                  </a:lnTo>
                  <a:close/>
                </a:path>
              </a:pathLst>
            </a:custGeom>
            <a:solidFill>
              <a:srgbClr val="402000"/>
            </a:solidFill>
            <a:ln w="9525">
              <a:noFill/>
              <a:round/>
            </a:ln>
          </p:spPr>
          <p:txBody>
            <a:bodyPr/>
            <a:lstStyle/>
            <a:p>
              <a:endParaRPr lang="zh-CN" altLang="en-US"/>
            </a:p>
          </p:txBody>
        </p:sp>
        <p:sp>
          <p:nvSpPr>
            <p:cNvPr id="85" name="Freeform 68"/>
            <p:cNvSpPr/>
            <p:nvPr/>
          </p:nvSpPr>
          <p:spPr bwMode="auto">
            <a:xfrm flipH="1">
              <a:off x="4271831" y="2759074"/>
              <a:ext cx="7938" cy="12700"/>
            </a:xfrm>
            <a:custGeom>
              <a:avLst/>
              <a:gdLst/>
              <a:ahLst/>
              <a:cxnLst>
                <a:cxn ang="0">
                  <a:pos x="0" y="0"/>
                </a:cxn>
                <a:cxn ang="0">
                  <a:pos x="8" y="21"/>
                </a:cxn>
                <a:cxn ang="0">
                  <a:pos x="23" y="39"/>
                </a:cxn>
                <a:cxn ang="0">
                  <a:pos x="37" y="42"/>
                </a:cxn>
                <a:cxn ang="0">
                  <a:pos x="0" y="0"/>
                </a:cxn>
              </a:cxnLst>
              <a:rect l="0" t="0" r="r" b="b"/>
              <a:pathLst>
                <a:path w="37" h="42">
                  <a:moveTo>
                    <a:pt x="0" y="0"/>
                  </a:moveTo>
                  <a:lnTo>
                    <a:pt x="8" y="21"/>
                  </a:lnTo>
                  <a:lnTo>
                    <a:pt x="23" y="39"/>
                  </a:lnTo>
                  <a:lnTo>
                    <a:pt x="37" y="42"/>
                  </a:lnTo>
                  <a:lnTo>
                    <a:pt x="0" y="0"/>
                  </a:lnTo>
                  <a:close/>
                </a:path>
              </a:pathLst>
            </a:custGeom>
            <a:solidFill>
              <a:srgbClr val="402000"/>
            </a:solidFill>
            <a:ln w="9525">
              <a:noFill/>
              <a:round/>
            </a:ln>
          </p:spPr>
          <p:txBody>
            <a:bodyPr/>
            <a:lstStyle/>
            <a:p>
              <a:endParaRPr lang="zh-CN" altLang="en-US"/>
            </a:p>
          </p:txBody>
        </p:sp>
        <p:sp>
          <p:nvSpPr>
            <p:cNvPr id="86" name="Freeform 69"/>
            <p:cNvSpPr/>
            <p:nvPr/>
          </p:nvSpPr>
          <p:spPr bwMode="auto">
            <a:xfrm flipH="1">
              <a:off x="4238494" y="2813049"/>
              <a:ext cx="12700" cy="7937"/>
            </a:xfrm>
            <a:custGeom>
              <a:avLst/>
              <a:gdLst/>
              <a:ahLst/>
              <a:cxnLst>
                <a:cxn ang="0">
                  <a:pos x="50" y="0"/>
                </a:cxn>
                <a:cxn ang="0">
                  <a:pos x="17" y="14"/>
                </a:cxn>
                <a:cxn ang="0">
                  <a:pos x="0" y="39"/>
                </a:cxn>
                <a:cxn ang="0">
                  <a:pos x="50" y="0"/>
                </a:cxn>
              </a:cxnLst>
              <a:rect l="0" t="0" r="r" b="b"/>
              <a:pathLst>
                <a:path w="50" h="39">
                  <a:moveTo>
                    <a:pt x="50" y="0"/>
                  </a:moveTo>
                  <a:lnTo>
                    <a:pt x="17" y="14"/>
                  </a:lnTo>
                  <a:lnTo>
                    <a:pt x="0" y="39"/>
                  </a:lnTo>
                  <a:lnTo>
                    <a:pt x="50" y="0"/>
                  </a:lnTo>
                  <a:close/>
                </a:path>
              </a:pathLst>
            </a:custGeom>
            <a:solidFill>
              <a:srgbClr val="402000"/>
            </a:solidFill>
            <a:ln w="9525">
              <a:noFill/>
              <a:round/>
            </a:ln>
          </p:spPr>
          <p:txBody>
            <a:bodyPr/>
            <a:lstStyle/>
            <a:p>
              <a:endParaRPr lang="zh-CN" altLang="en-US"/>
            </a:p>
          </p:txBody>
        </p:sp>
        <p:sp>
          <p:nvSpPr>
            <p:cNvPr id="87" name="Freeform 70"/>
            <p:cNvSpPr/>
            <p:nvPr/>
          </p:nvSpPr>
          <p:spPr bwMode="auto">
            <a:xfrm flipH="1">
              <a:off x="4179756" y="2790824"/>
              <a:ext cx="53975" cy="74612"/>
            </a:xfrm>
            <a:custGeom>
              <a:avLst/>
              <a:gdLst/>
              <a:ahLst/>
              <a:cxnLst>
                <a:cxn ang="0">
                  <a:pos x="77" y="17"/>
                </a:cxn>
                <a:cxn ang="0">
                  <a:pos x="42" y="55"/>
                </a:cxn>
                <a:cxn ang="0">
                  <a:pos x="26" y="87"/>
                </a:cxn>
                <a:cxn ang="0">
                  <a:pos x="11" y="138"/>
                </a:cxn>
                <a:cxn ang="0">
                  <a:pos x="11" y="167"/>
                </a:cxn>
                <a:cxn ang="0">
                  <a:pos x="0" y="210"/>
                </a:cxn>
                <a:cxn ang="0">
                  <a:pos x="178" y="267"/>
                </a:cxn>
                <a:cxn ang="0">
                  <a:pos x="219" y="0"/>
                </a:cxn>
                <a:cxn ang="0">
                  <a:pos x="146" y="17"/>
                </a:cxn>
                <a:cxn ang="0">
                  <a:pos x="77" y="17"/>
                </a:cxn>
              </a:cxnLst>
              <a:rect l="0" t="0" r="r" b="b"/>
              <a:pathLst>
                <a:path w="219" h="267">
                  <a:moveTo>
                    <a:pt x="77" y="17"/>
                  </a:moveTo>
                  <a:lnTo>
                    <a:pt x="42" y="55"/>
                  </a:lnTo>
                  <a:lnTo>
                    <a:pt x="26" y="87"/>
                  </a:lnTo>
                  <a:lnTo>
                    <a:pt x="11" y="138"/>
                  </a:lnTo>
                  <a:lnTo>
                    <a:pt x="11" y="167"/>
                  </a:lnTo>
                  <a:lnTo>
                    <a:pt x="0" y="210"/>
                  </a:lnTo>
                  <a:lnTo>
                    <a:pt x="178" y="267"/>
                  </a:lnTo>
                  <a:lnTo>
                    <a:pt x="219" y="0"/>
                  </a:lnTo>
                  <a:lnTo>
                    <a:pt x="146" y="17"/>
                  </a:lnTo>
                  <a:lnTo>
                    <a:pt x="77" y="17"/>
                  </a:lnTo>
                  <a:close/>
                </a:path>
              </a:pathLst>
            </a:custGeom>
            <a:solidFill>
              <a:srgbClr val="C0C0C0"/>
            </a:solidFill>
            <a:ln w="1588">
              <a:solidFill>
                <a:srgbClr val="000000"/>
              </a:solidFill>
              <a:prstDash val="solid"/>
              <a:round/>
            </a:ln>
          </p:spPr>
          <p:txBody>
            <a:bodyPr/>
            <a:lstStyle/>
            <a:p>
              <a:endParaRPr lang="zh-CN" altLang="en-US"/>
            </a:p>
          </p:txBody>
        </p:sp>
        <p:sp>
          <p:nvSpPr>
            <p:cNvPr id="88" name="Freeform 71"/>
            <p:cNvSpPr/>
            <p:nvPr/>
          </p:nvSpPr>
          <p:spPr bwMode="auto">
            <a:xfrm flipH="1">
              <a:off x="4187694" y="2798761"/>
              <a:ext cx="39687" cy="60325"/>
            </a:xfrm>
            <a:custGeom>
              <a:avLst/>
              <a:gdLst/>
              <a:ahLst/>
              <a:cxnLst>
                <a:cxn ang="0">
                  <a:pos x="69" y="7"/>
                </a:cxn>
                <a:cxn ang="0">
                  <a:pos x="38" y="42"/>
                </a:cxn>
                <a:cxn ang="0">
                  <a:pos x="12" y="92"/>
                </a:cxn>
                <a:cxn ang="0">
                  <a:pos x="6" y="128"/>
                </a:cxn>
                <a:cxn ang="0">
                  <a:pos x="0" y="171"/>
                </a:cxn>
                <a:cxn ang="0">
                  <a:pos x="140" y="220"/>
                </a:cxn>
                <a:cxn ang="0">
                  <a:pos x="175" y="0"/>
                </a:cxn>
                <a:cxn ang="0">
                  <a:pos x="122" y="10"/>
                </a:cxn>
                <a:cxn ang="0">
                  <a:pos x="69" y="7"/>
                </a:cxn>
              </a:cxnLst>
              <a:rect l="0" t="0" r="r" b="b"/>
              <a:pathLst>
                <a:path w="175" h="220">
                  <a:moveTo>
                    <a:pt x="69" y="7"/>
                  </a:moveTo>
                  <a:lnTo>
                    <a:pt x="38" y="42"/>
                  </a:lnTo>
                  <a:lnTo>
                    <a:pt x="12" y="92"/>
                  </a:lnTo>
                  <a:lnTo>
                    <a:pt x="6" y="128"/>
                  </a:lnTo>
                  <a:lnTo>
                    <a:pt x="0" y="171"/>
                  </a:lnTo>
                  <a:lnTo>
                    <a:pt x="140" y="220"/>
                  </a:lnTo>
                  <a:lnTo>
                    <a:pt x="175" y="0"/>
                  </a:lnTo>
                  <a:lnTo>
                    <a:pt x="122" y="10"/>
                  </a:lnTo>
                  <a:lnTo>
                    <a:pt x="69" y="7"/>
                  </a:lnTo>
                  <a:close/>
                </a:path>
              </a:pathLst>
            </a:custGeom>
            <a:solidFill>
              <a:srgbClr val="E0E0E0"/>
            </a:solidFill>
            <a:ln w="9525">
              <a:noFill/>
              <a:round/>
            </a:ln>
          </p:spPr>
          <p:txBody>
            <a:bodyPr/>
            <a:lstStyle/>
            <a:p>
              <a:endParaRPr lang="zh-CN" altLang="en-US"/>
            </a:p>
          </p:txBody>
        </p:sp>
        <p:sp>
          <p:nvSpPr>
            <p:cNvPr id="89" name="Freeform 72"/>
            <p:cNvSpPr/>
            <p:nvPr/>
          </p:nvSpPr>
          <p:spPr bwMode="auto">
            <a:xfrm flipH="1">
              <a:off x="4013069" y="2386011"/>
              <a:ext cx="174625" cy="223838"/>
            </a:xfrm>
            <a:custGeom>
              <a:avLst/>
              <a:gdLst/>
              <a:ahLst/>
              <a:cxnLst>
                <a:cxn ang="0">
                  <a:pos x="243" y="26"/>
                </a:cxn>
                <a:cxn ang="0">
                  <a:pos x="179" y="74"/>
                </a:cxn>
                <a:cxn ang="0">
                  <a:pos x="144" y="131"/>
                </a:cxn>
                <a:cxn ang="0">
                  <a:pos x="112" y="192"/>
                </a:cxn>
                <a:cxn ang="0">
                  <a:pos x="92" y="224"/>
                </a:cxn>
                <a:cxn ang="0">
                  <a:pos x="92" y="259"/>
                </a:cxn>
                <a:cxn ang="0">
                  <a:pos x="109" y="300"/>
                </a:cxn>
                <a:cxn ang="0">
                  <a:pos x="77" y="332"/>
                </a:cxn>
                <a:cxn ang="0">
                  <a:pos x="26" y="420"/>
                </a:cxn>
                <a:cxn ang="0">
                  <a:pos x="0" y="467"/>
                </a:cxn>
                <a:cxn ang="0">
                  <a:pos x="0" y="482"/>
                </a:cxn>
                <a:cxn ang="0">
                  <a:pos x="6" y="498"/>
                </a:cxn>
                <a:cxn ang="0">
                  <a:pos x="28" y="503"/>
                </a:cxn>
                <a:cxn ang="0">
                  <a:pos x="60" y="504"/>
                </a:cxn>
                <a:cxn ang="0">
                  <a:pos x="79" y="511"/>
                </a:cxn>
                <a:cxn ang="0">
                  <a:pos x="77" y="546"/>
                </a:cxn>
                <a:cxn ang="0">
                  <a:pos x="67" y="587"/>
                </a:cxn>
                <a:cxn ang="0">
                  <a:pos x="86" y="609"/>
                </a:cxn>
                <a:cxn ang="0">
                  <a:pos x="80" y="639"/>
                </a:cxn>
                <a:cxn ang="0">
                  <a:pos x="95" y="659"/>
                </a:cxn>
                <a:cxn ang="0">
                  <a:pos x="110" y="713"/>
                </a:cxn>
                <a:cxn ang="0">
                  <a:pos x="133" y="728"/>
                </a:cxn>
                <a:cxn ang="0">
                  <a:pos x="167" y="728"/>
                </a:cxn>
                <a:cxn ang="0">
                  <a:pos x="217" y="721"/>
                </a:cxn>
                <a:cxn ang="0">
                  <a:pos x="269" y="713"/>
                </a:cxn>
                <a:cxn ang="0">
                  <a:pos x="263" y="807"/>
                </a:cxn>
                <a:cxn ang="0">
                  <a:pos x="658" y="681"/>
                </a:cxn>
                <a:cxn ang="0">
                  <a:pos x="626" y="606"/>
                </a:cxn>
                <a:cxn ang="0">
                  <a:pos x="634" y="549"/>
                </a:cxn>
                <a:cxn ang="0">
                  <a:pos x="741" y="441"/>
                </a:cxn>
                <a:cxn ang="0">
                  <a:pos x="741" y="155"/>
                </a:cxn>
                <a:cxn ang="0">
                  <a:pos x="668" y="77"/>
                </a:cxn>
                <a:cxn ang="0">
                  <a:pos x="577" y="35"/>
                </a:cxn>
                <a:cxn ang="0">
                  <a:pos x="481" y="0"/>
                </a:cxn>
                <a:cxn ang="0">
                  <a:pos x="355" y="18"/>
                </a:cxn>
                <a:cxn ang="0">
                  <a:pos x="243" y="26"/>
                </a:cxn>
              </a:cxnLst>
              <a:rect l="0" t="0" r="r" b="b"/>
              <a:pathLst>
                <a:path w="741" h="807">
                  <a:moveTo>
                    <a:pt x="243" y="26"/>
                  </a:moveTo>
                  <a:lnTo>
                    <a:pt x="179" y="74"/>
                  </a:lnTo>
                  <a:lnTo>
                    <a:pt x="144" y="131"/>
                  </a:lnTo>
                  <a:lnTo>
                    <a:pt x="112" y="192"/>
                  </a:lnTo>
                  <a:lnTo>
                    <a:pt x="92" y="224"/>
                  </a:lnTo>
                  <a:lnTo>
                    <a:pt x="92" y="259"/>
                  </a:lnTo>
                  <a:lnTo>
                    <a:pt x="109" y="300"/>
                  </a:lnTo>
                  <a:lnTo>
                    <a:pt x="77" y="332"/>
                  </a:lnTo>
                  <a:lnTo>
                    <a:pt x="26" y="420"/>
                  </a:lnTo>
                  <a:lnTo>
                    <a:pt x="0" y="467"/>
                  </a:lnTo>
                  <a:lnTo>
                    <a:pt x="0" y="482"/>
                  </a:lnTo>
                  <a:lnTo>
                    <a:pt x="6" y="498"/>
                  </a:lnTo>
                  <a:lnTo>
                    <a:pt x="28" y="503"/>
                  </a:lnTo>
                  <a:lnTo>
                    <a:pt x="60" y="504"/>
                  </a:lnTo>
                  <a:lnTo>
                    <a:pt x="79" y="511"/>
                  </a:lnTo>
                  <a:lnTo>
                    <a:pt x="77" y="546"/>
                  </a:lnTo>
                  <a:lnTo>
                    <a:pt x="67" y="587"/>
                  </a:lnTo>
                  <a:lnTo>
                    <a:pt x="86" y="609"/>
                  </a:lnTo>
                  <a:lnTo>
                    <a:pt x="80" y="639"/>
                  </a:lnTo>
                  <a:lnTo>
                    <a:pt x="95" y="659"/>
                  </a:lnTo>
                  <a:lnTo>
                    <a:pt x="110" y="713"/>
                  </a:lnTo>
                  <a:lnTo>
                    <a:pt x="133" y="728"/>
                  </a:lnTo>
                  <a:lnTo>
                    <a:pt x="167" y="728"/>
                  </a:lnTo>
                  <a:lnTo>
                    <a:pt x="217" y="721"/>
                  </a:lnTo>
                  <a:lnTo>
                    <a:pt x="269" y="713"/>
                  </a:lnTo>
                  <a:lnTo>
                    <a:pt x="263" y="807"/>
                  </a:lnTo>
                  <a:lnTo>
                    <a:pt x="658" y="681"/>
                  </a:lnTo>
                  <a:lnTo>
                    <a:pt x="626" y="606"/>
                  </a:lnTo>
                  <a:lnTo>
                    <a:pt x="634" y="549"/>
                  </a:lnTo>
                  <a:lnTo>
                    <a:pt x="741" y="441"/>
                  </a:lnTo>
                  <a:lnTo>
                    <a:pt x="741" y="155"/>
                  </a:lnTo>
                  <a:lnTo>
                    <a:pt x="668" y="77"/>
                  </a:lnTo>
                  <a:lnTo>
                    <a:pt x="577" y="35"/>
                  </a:lnTo>
                  <a:lnTo>
                    <a:pt x="481" y="0"/>
                  </a:lnTo>
                  <a:lnTo>
                    <a:pt x="355" y="18"/>
                  </a:lnTo>
                  <a:lnTo>
                    <a:pt x="243" y="26"/>
                  </a:lnTo>
                  <a:close/>
                </a:path>
              </a:pathLst>
            </a:custGeom>
            <a:solidFill>
              <a:srgbClr val="FFC080"/>
            </a:solidFill>
            <a:ln w="1588">
              <a:solidFill>
                <a:srgbClr val="402000"/>
              </a:solidFill>
              <a:prstDash val="solid"/>
              <a:round/>
            </a:ln>
          </p:spPr>
          <p:txBody>
            <a:bodyPr/>
            <a:lstStyle/>
            <a:p>
              <a:endParaRPr lang="zh-CN" altLang="en-US"/>
            </a:p>
          </p:txBody>
        </p:sp>
        <p:sp>
          <p:nvSpPr>
            <p:cNvPr id="90" name="Freeform 73"/>
            <p:cNvSpPr/>
            <p:nvPr/>
          </p:nvSpPr>
          <p:spPr bwMode="auto">
            <a:xfrm flipH="1">
              <a:off x="4168644" y="2520949"/>
              <a:ext cx="9525" cy="3175"/>
            </a:xfrm>
            <a:custGeom>
              <a:avLst/>
              <a:gdLst/>
              <a:ahLst/>
              <a:cxnLst>
                <a:cxn ang="0">
                  <a:pos x="0" y="3"/>
                </a:cxn>
                <a:cxn ang="0">
                  <a:pos x="9" y="8"/>
                </a:cxn>
                <a:cxn ang="0">
                  <a:pos x="30" y="6"/>
                </a:cxn>
                <a:cxn ang="0">
                  <a:pos x="39" y="9"/>
                </a:cxn>
                <a:cxn ang="0">
                  <a:pos x="42" y="2"/>
                </a:cxn>
                <a:cxn ang="0">
                  <a:pos x="29" y="0"/>
                </a:cxn>
                <a:cxn ang="0">
                  <a:pos x="0" y="3"/>
                </a:cxn>
              </a:cxnLst>
              <a:rect l="0" t="0" r="r" b="b"/>
              <a:pathLst>
                <a:path w="42" h="9">
                  <a:moveTo>
                    <a:pt x="0" y="3"/>
                  </a:moveTo>
                  <a:lnTo>
                    <a:pt x="9" y="8"/>
                  </a:lnTo>
                  <a:lnTo>
                    <a:pt x="30" y="6"/>
                  </a:lnTo>
                  <a:lnTo>
                    <a:pt x="39" y="9"/>
                  </a:lnTo>
                  <a:lnTo>
                    <a:pt x="42" y="2"/>
                  </a:lnTo>
                  <a:lnTo>
                    <a:pt x="29" y="0"/>
                  </a:lnTo>
                  <a:lnTo>
                    <a:pt x="0" y="3"/>
                  </a:lnTo>
                  <a:close/>
                </a:path>
              </a:pathLst>
            </a:custGeom>
            <a:solidFill>
              <a:srgbClr val="402000"/>
            </a:solidFill>
            <a:ln w="9525">
              <a:noFill/>
              <a:round/>
            </a:ln>
          </p:spPr>
          <p:txBody>
            <a:bodyPr/>
            <a:lstStyle/>
            <a:p>
              <a:endParaRPr lang="zh-CN" altLang="en-US"/>
            </a:p>
          </p:txBody>
        </p:sp>
        <p:sp>
          <p:nvSpPr>
            <p:cNvPr id="91" name="Freeform 74"/>
            <p:cNvSpPr/>
            <p:nvPr/>
          </p:nvSpPr>
          <p:spPr bwMode="auto">
            <a:xfrm flipH="1">
              <a:off x="4165469" y="2513011"/>
              <a:ext cx="3175" cy="7938"/>
            </a:xfrm>
            <a:custGeom>
              <a:avLst/>
              <a:gdLst/>
              <a:ahLst/>
              <a:cxnLst>
                <a:cxn ang="0">
                  <a:pos x="0" y="0"/>
                </a:cxn>
                <a:cxn ang="0">
                  <a:pos x="11" y="7"/>
                </a:cxn>
                <a:cxn ang="0">
                  <a:pos x="11" y="16"/>
                </a:cxn>
                <a:cxn ang="0">
                  <a:pos x="13" y="31"/>
                </a:cxn>
                <a:cxn ang="0">
                  <a:pos x="17" y="12"/>
                </a:cxn>
                <a:cxn ang="0">
                  <a:pos x="17" y="1"/>
                </a:cxn>
                <a:cxn ang="0">
                  <a:pos x="0" y="0"/>
                </a:cxn>
              </a:cxnLst>
              <a:rect l="0" t="0" r="r" b="b"/>
              <a:pathLst>
                <a:path w="17" h="31">
                  <a:moveTo>
                    <a:pt x="0" y="0"/>
                  </a:moveTo>
                  <a:lnTo>
                    <a:pt x="11" y="7"/>
                  </a:lnTo>
                  <a:lnTo>
                    <a:pt x="11" y="16"/>
                  </a:lnTo>
                  <a:lnTo>
                    <a:pt x="13" y="31"/>
                  </a:lnTo>
                  <a:lnTo>
                    <a:pt x="17" y="12"/>
                  </a:lnTo>
                  <a:lnTo>
                    <a:pt x="17" y="1"/>
                  </a:lnTo>
                  <a:lnTo>
                    <a:pt x="0" y="0"/>
                  </a:lnTo>
                  <a:close/>
                </a:path>
              </a:pathLst>
            </a:custGeom>
            <a:solidFill>
              <a:srgbClr val="402000"/>
            </a:solidFill>
            <a:ln w="9525">
              <a:noFill/>
              <a:round/>
            </a:ln>
          </p:spPr>
          <p:txBody>
            <a:bodyPr/>
            <a:lstStyle/>
            <a:p>
              <a:endParaRPr lang="zh-CN" altLang="en-US"/>
            </a:p>
          </p:txBody>
        </p:sp>
        <p:sp>
          <p:nvSpPr>
            <p:cNvPr id="92" name="Freeform 75"/>
            <p:cNvSpPr/>
            <p:nvPr/>
          </p:nvSpPr>
          <p:spPr bwMode="auto">
            <a:xfrm flipH="1">
              <a:off x="4157531" y="2484436"/>
              <a:ext cx="3175" cy="17463"/>
            </a:xfrm>
            <a:custGeom>
              <a:avLst/>
              <a:gdLst/>
              <a:ahLst/>
              <a:cxnLst>
                <a:cxn ang="0">
                  <a:pos x="19" y="0"/>
                </a:cxn>
                <a:cxn ang="0">
                  <a:pos x="5" y="34"/>
                </a:cxn>
                <a:cxn ang="0">
                  <a:pos x="0" y="60"/>
                </a:cxn>
                <a:cxn ang="0">
                  <a:pos x="9" y="43"/>
                </a:cxn>
                <a:cxn ang="0">
                  <a:pos x="19" y="0"/>
                </a:cxn>
              </a:cxnLst>
              <a:rect l="0" t="0" r="r" b="b"/>
              <a:pathLst>
                <a:path w="19" h="60">
                  <a:moveTo>
                    <a:pt x="19" y="0"/>
                  </a:moveTo>
                  <a:lnTo>
                    <a:pt x="5" y="34"/>
                  </a:lnTo>
                  <a:lnTo>
                    <a:pt x="0" y="60"/>
                  </a:lnTo>
                  <a:lnTo>
                    <a:pt x="9" y="43"/>
                  </a:lnTo>
                  <a:lnTo>
                    <a:pt x="19" y="0"/>
                  </a:lnTo>
                  <a:close/>
                </a:path>
              </a:pathLst>
            </a:custGeom>
            <a:solidFill>
              <a:srgbClr val="402000"/>
            </a:solidFill>
            <a:ln w="9525">
              <a:noFill/>
              <a:round/>
            </a:ln>
          </p:spPr>
          <p:txBody>
            <a:bodyPr/>
            <a:lstStyle/>
            <a:p>
              <a:endParaRPr lang="zh-CN" altLang="en-US"/>
            </a:p>
          </p:txBody>
        </p:sp>
        <p:sp>
          <p:nvSpPr>
            <p:cNvPr id="93" name="Freeform 76"/>
            <p:cNvSpPr/>
            <p:nvPr/>
          </p:nvSpPr>
          <p:spPr bwMode="auto">
            <a:xfrm flipH="1">
              <a:off x="4140069" y="2468561"/>
              <a:ext cx="19050" cy="12700"/>
            </a:xfrm>
            <a:custGeom>
              <a:avLst/>
              <a:gdLst/>
              <a:ahLst/>
              <a:cxnLst>
                <a:cxn ang="0">
                  <a:pos x="0" y="0"/>
                </a:cxn>
                <a:cxn ang="0">
                  <a:pos x="17" y="28"/>
                </a:cxn>
                <a:cxn ang="0">
                  <a:pos x="13" y="35"/>
                </a:cxn>
                <a:cxn ang="0">
                  <a:pos x="13" y="40"/>
                </a:cxn>
                <a:cxn ang="0">
                  <a:pos x="9" y="51"/>
                </a:cxn>
                <a:cxn ang="0">
                  <a:pos x="20" y="34"/>
                </a:cxn>
                <a:cxn ang="0">
                  <a:pos x="35" y="34"/>
                </a:cxn>
                <a:cxn ang="0">
                  <a:pos x="52" y="28"/>
                </a:cxn>
                <a:cxn ang="0">
                  <a:pos x="80" y="26"/>
                </a:cxn>
                <a:cxn ang="0">
                  <a:pos x="52" y="9"/>
                </a:cxn>
                <a:cxn ang="0">
                  <a:pos x="0" y="0"/>
                </a:cxn>
              </a:cxnLst>
              <a:rect l="0" t="0" r="r" b="b"/>
              <a:pathLst>
                <a:path w="80" h="51">
                  <a:moveTo>
                    <a:pt x="0" y="0"/>
                  </a:moveTo>
                  <a:lnTo>
                    <a:pt x="17" y="28"/>
                  </a:lnTo>
                  <a:lnTo>
                    <a:pt x="13" y="35"/>
                  </a:lnTo>
                  <a:lnTo>
                    <a:pt x="13" y="40"/>
                  </a:lnTo>
                  <a:lnTo>
                    <a:pt x="9" y="51"/>
                  </a:lnTo>
                  <a:lnTo>
                    <a:pt x="20" y="34"/>
                  </a:lnTo>
                  <a:lnTo>
                    <a:pt x="35" y="34"/>
                  </a:lnTo>
                  <a:lnTo>
                    <a:pt x="52" y="28"/>
                  </a:lnTo>
                  <a:lnTo>
                    <a:pt x="80" y="26"/>
                  </a:lnTo>
                  <a:lnTo>
                    <a:pt x="52" y="9"/>
                  </a:lnTo>
                  <a:lnTo>
                    <a:pt x="0" y="0"/>
                  </a:lnTo>
                  <a:close/>
                </a:path>
              </a:pathLst>
            </a:custGeom>
            <a:solidFill>
              <a:srgbClr val="402000"/>
            </a:solidFill>
            <a:ln w="9525">
              <a:noFill/>
              <a:round/>
            </a:ln>
          </p:spPr>
          <p:txBody>
            <a:bodyPr/>
            <a:lstStyle/>
            <a:p>
              <a:endParaRPr lang="zh-CN" altLang="en-US"/>
            </a:p>
          </p:txBody>
        </p:sp>
        <p:sp>
          <p:nvSpPr>
            <p:cNvPr id="94" name="Freeform 77"/>
            <p:cNvSpPr/>
            <p:nvPr/>
          </p:nvSpPr>
          <p:spPr bwMode="auto">
            <a:xfrm flipH="1">
              <a:off x="4132131" y="2447924"/>
              <a:ext cx="33338" cy="12700"/>
            </a:xfrm>
            <a:custGeom>
              <a:avLst/>
              <a:gdLst/>
              <a:ahLst/>
              <a:cxnLst>
                <a:cxn ang="0">
                  <a:pos x="0" y="25"/>
                </a:cxn>
                <a:cxn ang="0">
                  <a:pos x="6" y="42"/>
                </a:cxn>
                <a:cxn ang="0">
                  <a:pos x="20" y="48"/>
                </a:cxn>
                <a:cxn ang="0">
                  <a:pos x="42" y="34"/>
                </a:cxn>
                <a:cxn ang="0">
                  <a:pos x="69" y="25"/>
                </a:cxn>
                <a:cxn ang="0">
                  <a:pos x="113" y="24"/>
                </a:cxn>
                <a:cxn ang="0">
                  <a:pos x="135" y="27"/>
                </a:cxn>
                <a:cxn ang="0">
                  <a:pos x="101" y="12"/>
                </a:cxn>
                <a:cxn ang="0">
                  <a:pos x="77" y="6"/>
                </a:cxn>
                <a:cxn ang="0">
                  <a:pos x="80" y="0"/>
                </a:cxn>
                <a:cxn ang="0">
                  <a:pos x="57" y="9"/>
                </a:cxn>
                <a:cxn ang="0">
                  <a:pos x="59" y="3"/>
                </a:cxn>
                <a:cxn ang="0">
                  <a:pos x="40" y="12"/>
                </a:cxn>
                <a:cxn ang="0">
                  <a:pos x="23" y="12"/>
                </a:cxn>
                <a:cxn ang="0">
                  <a:pos x="0" y="25"/>
                </a:cxn>
              </a:cxnLst>
              <a:rect l="0" t="0" r="r" b="b"/>
              <a:pathLst>
                <a:path w="135" h="48">
                  <a:moveTo>
                    <a:pt x="0" y="25"/>
                  </a:moveTo>
                  <a:lnTo>
                    <a:pt x="6" y="42"/>
                  </a:lnTo>
                  <a:lnTo>
                    <a:pt x="20" y="48"/>
                  </a:lnTo>
                  <a:lnTo>
                    <a:pt x="42" y="34"/>
                  </a:lnTo>
                  <a:lnTo>
                    <a:pt x="69" y="25"/>
                  </a:lnTo>
                  <a:lnTo>
                    <a:pt x="113" y="24"/>
                  </a:lnTo>
                  <a:lnTo>
                    <a:pt x="135" y="27"/>
                  </a:lnTo>
                  <a:lnTo>
                    <a:pt x="101" y="12"/>
                  </a:lnTo>
                  <a:lnTo>
                    <a:pt x="77" y="6"/>
                  </a:lnTo>
                  <a:lnTo>
                    <a:pt x="80" y="0"/>
                  </a:lnTo>
                  <a:lnTo>
                    <a:pt x="57" y="9"/>
                  </a:lnTo>
                  <a:lnTo>
                    <a:pt x="59" y="3"/>
                  </a:lnTo>
                  <a:lnTo>
                    <a:pt x="40" y="12"/>
                  </a:lnTo>
                  <a:lnTo>
                    <a:pt x="23" y="12"/>
                  </a:lnTo>
                  <a:lnTo>
                    <a:pt x="0" y="25"/>
                  </a:lnTo>
                  <a:close/>
                </a:path>
              </a:pathLst>
            </a:custGeom>
            <a:solidFill>
              <a:srgbClr val="402000"/>
            </a:solidFill>
            <a:ln w="9525">
              <a:noFill/>
              <a:round/>
            </a:ln>
          </p:spPr>
          <p:txBody>
            <a:bodyPr/>
            <a:lstStyle/>
            <a:p>
              <a:endParaRPr lang="zh-CN" altLang="en-US"/>
            </a:p>
          </p:txBody>
        </p:sp>
        <p:sp>
          <p:nvSpPr>
            <p:cNvPr id="95" name="Freeform 78"/>
            <p:cNvSpPr/>
            <p:nvPr/>
          </p:nvSpPr>
          <p:spPr bwMode="auto">
            <a:xfrm flipH="1">
              <a:off x="4073394" y="2465386"/>
              <a:ext cx="19050" cy="42863"/>
            </a:xfrm>
            <a:custGeom>
              <a:avLst/>
              <a:gdLst/>
              <a:ahLst/>
              <a:cxnLst>
                <a:cxn ang="0">
                  <a:pos x="0" y="30"/>
                </a:cxn>
                <a:cxn ang="0">
                  <a:pos x="24" y="10"/>
                </a:cxn>
                <a:cxn ang="0">
                  <a:pos x="52" y="15"/>
                </a:cxn>
                <a:cxn ang="0">
                  <a:pos x="68" y="41"/>
                </a:cxn>
                <a:cxn ang="0">
                  <a:pos x="71" y="77"/>
                </a:cxn>
                <a:cxn ang="0">
                  <a:pos x="68" y="105"/>
                </a:cxn>
                <a:cxn ang="0">
                  <a:pos x="59" y="128"/>
                </a:cxn>
                <a:cxn ang="0">
                  <a:pos x="44" y="93"/>
                </a:cxn>
                <a:cxn ang="0">
                  <a:pos x="31" y="73"/>
                </a:cxn>
                <a:cxn ang="0">
                  <a:pos x="5" y="60"/>
                </a:cxn>
                <a:cxn ang="0">
                  <a:pos x="25" y="89"/>
                </a:cxn>
                <a:cxn ang="0">
                  <a:pos x="47" y="111"/>
                </a:cxn>
                <a:cxn ang="0">
                  <a:pos x="49" y="134"/>
                </a:cxn>
                <a:cxn ang="0">
                  <a:pos x="40" y="156"/>
                </a:cxn>
                <a:cxn ang="0">
                  <a:pos x="28" y="159"/>
                </a:cxn>
                <a:cxn ang="0">
                  <a:pos x="61" y="151"/>
                </a:cxn>
                <a:cxn ang="0">
                  <a:pos x="77" y="117"/>
                </a:cxn>
                <a:cxn ang="0">
                  <a:pos x="78" y="73"/>
                </a:cxn>
                <a:cxn ang="0">
                  <a:pos x="77" y="33"/>
                </a:cxn>
                <a:cxn ang="0">
                  <a:pos x="59" y="7"/>
                </a:cxn>
                <a:cxn ang="0">
                  <a:pos x="34" y="0"/>
                </a:cxn>
                <a:cxn ang="0">
                  <a:pos x="10" y="4"/>
                </a:cxn>
                <a:cxn ang="0">
                  <a:pos x="0" y="30"/>
                </a:cxn>
              </a:cxnLst>
              <a:rect l="0" t="0" r="r" b="b"/>
              <a:pathLst>
                <a:path w="78" h="159">
                  <a:moveTo>
                    <a:pt x="0" y="30"/>
                  </a:moveTo>
                  <a:lnTo>
                    <a:pt x="24" y="10"/>
                  </a:lnTo>
                  <a:lnTo>
                    <a:pt x="52" y="15"/>
                  </a:lnTo>
                  <a:lnTo>
                    <a:pt x="68" y="41"/>
                  </a:lnTo>
                  <a:lnTo>
                    <a:pt x="71" y="77"/>
                  </a:lnTo>
                  <a:lnTo>
                    <a:pt x="68" y="105"/>
                  </a:lnTo>
                  <a:lnTo>
                    <a:pt x="59" y="128"/>
                  </a:lnTo>
                  <a:lnTo>
                    <a:pt x="44" y="93"/>
                  </a:lnTo>
                  <a:lnTo>
                    <a:pt x="31" y="73"/>
                  </a:lnTo>
                  <a:lnTo>
                    <a:pt x="5" y="60"/>
                  </a:lnTo>
                  <a:lnTo>
                    <a:pt x="25" y="89"/>
                  </a:lnTo>
                  <a:lnTo>
                    <a:pt x="47" y="111"/>
                  </a:lnTo>
                  <a:lnTo>
                    <a:pt x="49" y="134"/>
                  </a:lnTo>
                  <a:lnTo>
                    <a:pt x="40" y="156"/>
                  </a:lnTo>
                  <a:lnTo>
                    <a:pt x="28" y="159"/>
                  </a:lnTo>
                  <a:lnTo>
                    <a:pt x="61" y="151"/>
                  </a:lnTo>
                  <a:lnTo>
                    <a:pt x="77" y="117"/>
                  </a:lnTo>
                  <a:lnTo>
                    <a:pt x="78" y="73"/>
                  </a:lnTo>
                  <a:lnTo>
                    <a:pt x="77" y="33"/>
                  </a:lnTo>
                  <a:lnTo>
                    <a:pt x="59" y="7"/>
                  </a:lnTo>
                  <a:lnTo>
                    <a:pt x="34" y="0"/>
                  </a:lnTo>
                  <a:lnTo>
                    <a:pt x="10" y="4"/>
                  </a:lnTo>
                  <a:lnTo>
                    <a:pt x="0" y="30"/>
                  </a:lnTo>
                  <a:close/>
                </a:path>
              </a:pathLst>
            </a:custGeom>
            <a:solidFill>
              <a:srgbClr val="402000"/>
            </a:solidFill>
            <a:ln w="9525">
              <a:noFill/>
              <a:round/>
            </a:ln>
          </p:spPr>
          <p:txBody>
            <a:bodyPr/>
            <a:lstStyle/>
            <a:p>
              <a:endParaRPr lang="zh-CN" altLang="en-US"/>
            </a:p>
          </p:txBody>
        </p:sp>
        <p:sp>
          <p:nvSpPr>
            <p:cNvPr id="96" name="Freeform 79"/>
            <p:cNvSpPr/>
            <p:nvPr/>
          </p:nvSpPr>
          <p:spPr bwMode="auto">
            <a:xfrm flipH="1">
              <a:off x="4067044" y="2457449"/>
              <a:ext cx="30162" cy="60325"/>
            </a:xfrm>
            <a:custGeom>
              <a:avLst/>
              <a:gdLst/>
              <a:ahLst/>
              <a:cxnLst>
                <a:cxn ang="0">
                  <a:pos x="0" y="53"/>
                </a:cxn>
                <a:cxn ang="0">
                  <a:pos x="20" y="19"/>
                </a:cxn>
                <a:cxn ang="0">
                  <a:pos x="54" y="9"/>
                </a:cxn>
                <a:cxn ang="0">
                  <a:pos x="95" y="16"/>
                </a:cxn>
                <a:cxn ang="0">
                  <a:pos x="109" y="35"/>
                </a:cxn>
                <a:cxn ang="0">
                  <a:pos x="120" y="67"/>
                </a:cxn>
                <a:cxn ang="0">
                  <a:pos x="120" y="93"/>
                </a:cxn>
                <a:cxn ang="0">
                  <a:pos x="114" y="111"/>
                </a:cxn>
                <a:cxn ang="0">
                  <a:pos x="114" y="137"/>
                </a:cxn>
                <a:cxn ang="0">
                  <a:pos x="107" y="168"/>
                </a:cxn>
                <a:cxn ang="0">
                  <a:pos x="80" y="198"/>
                </a:cxn>
                <a:cxn ang="0">
                  <a:pos x="63" y="198"/>
                </a:cxn>
                <a:cxn ang="0">
                  <a:pos x="40" y="198"/>
                </a:cxn>
                <a:cxn ang="0">
                  <a:pos x="40" y="203"/>
                </a:cxn>
                <a:cxn ang="0">
                  <a:pos x="57" y="215"/>
                </a:cxn>
                <a:cxn ang="0">
                  <a:pos x="76" y="211"/>
                </a:cxn>
                <a:cxn ang="0">
                  <a:pos x="101" y="201"/>
                </a:cxn>
                <a:cxn ang="0">
                  <a:pos x="121" y="171"/>
                </a:cxn>
                <a:cxn ang="0">
                  <a:pos x="123" y="121"/>
                </a:cxn>
                <a:cxn ang="0">
                  <a:pos x="129" y="87"/>
                </a:cxn>
                <a:cxn ang="0">
                  <a:pos x="129" y="58"/>
                </a:cxn>
                <a:cxn ang="0">
                  <a:pos x="117" y="32"/>
                </a:cxn>
                <a:cxn ang="0">
                  <a:pos x="103" y="9"/>
                </a:cxn>
                <a:cxn ang="0">
                  <a:pos x="69" y="0"/>
                </a:cxn>
                <a:cxn ang="0">
                  <a:pos x="20" y="6"/>
                </a:cxn>
                <a:cxn ang="0">
                  <a:pos x="3" y="19"/>
                </a:cxn>
                <a:cxn ang="0">
                  <a:pos x="0" y="53"/>
                </a:cxn>
              </a:cxnLst>
              <a:rect l="0" t="0" r="r" b="b"/>
              <a:pathLst>
                <a:path w="129" h="215">
                  <a:moveTo>
                    <a:pt x="0" y="53"/>
                  </a:moveTo>
                  <a:lnTo>
                    <a:pt x="20" y="19"/>
                  </a:lnTo>
                  <a:lnTo>
                    <a:pt x="54" y="9"/>
                  </a:lnTo>
                  <a:lnTo>
                    <a:pt x="95" y="16"/>
                  </a:lnTo>
                  <a:lnTo>
                    <a:pt x="109" y="35"/>
                  </a:lnTo>
                  <a:lnTo>
                    <a:pt x="120" y="67"/>
                  </a:lnTo>
                  <a:lnTo>
                    <a:pt x="120" y="93"/>
                  </a:lnTo>
                  <a:lnTo>
                    <a:pt x="114" y="111"/>
                  </a:lnTo>
                  <a:lnTo>
                    <a:pt x="114" y="137"/>
                  </a:lnTo>
                  <a:lnTo>
                    <a:pt x="107" y="168"/>
                  </a:lnTo>
                  <a:lnTo>
                    <a:pt x="80" y="198"/>
                  </a:lnTo>
                  <a:lnTo>
                    <a:pt x="63" y="198"/>
                  </a:lnTo>
                  <a:lnTo>
                    <a:pt x="40" y="198"/>
                  </a:lnTo>
                  <a:lnTo>
                    <a:pt x="40" y="203"/>
                  </a:lnTo>
                  <a:lnTo>
                    <a:pt x="57" y="215"/>
                  </a:lnTo>
                  <a:lnTo>
                    <a:pt x="76" y="211"/>
                  </a:lnTo>
                  <a:lnTo>
                    <a:pt x="101" y="201"/>
                  </a:lnTo>
                  <a:lnTo>
                    <a:pt x="121" y="171"/>
                  </a:lnTo>
                  <a:lnTo>
                    <a:pt x="123" y="121"/>
                  </a:lnTo>
                  <a:lnTo>
                    <a:pt x="129" y="87"/>
                  </a:lnTo>
                  <a:lnTo>
                    <a:pt x="129" y="58"/>
                  </a:lnTo>
                  <a:lnTo>
                    <a:pt x="117" y="32"/>
                  </a:lnTo>
                  <a:lnTo>
                    <a:pt x="103" y="9"/>
                  </a:lnTo>
                  <a:lnTo>
                    <a:pt x="69" y="0"/>
                  </a:lnTo>
                  <a:lnTo>
                    <a:pt x="20" y="6"/>
                  </a:lnTo>
                  <a:lnTo>
                    <a:pt x="3" y="19"/>
                  </a:lnTo>
                  <a:lnTo>
                    <a:pt x="0" y="53"/>
                  </a:lnTo>
                  <a:close/>
                </a:path>
              </a:pathLst>
            </a:custGeom>
            <a:solidFill>
              <a:srgbClr val="402000"/>
            </a:solidFill>
            <a:ln w="9525">
              <a:noFill/>
              <a:round/>
            </a:ln>
          </p:spPr>
          <p:txBody>
            <a:bodyPr/>
            <a:lstStyle/>
            <a:p>
              <a:endParaRPr lang="zh-CN" altLang="en-US"/>
            </a:p>
          </p:txBody>
        </p:sp>
        <p:sp>
          <p:nvSpPr>
            <p:cNvPr id="97" name="Freeform 80"/>
            <p:cNvSpPr/>
            <p:nvPr/>
          </p:nvSpPr>
          <p:spPr bwMode="auto">
            <a:xfrm flipH="1">
              <a:off x="4086094" y="2524124"/>
              <a:ext cx="26987" cy="46037"/>
            </a:xfrm>
            <a:custGeom>
              <a:avLst/>
              <a:gdLst/>
              <a:ahLst/>
              <a:cxnLst>
                <a:cxn ang="0">
                  <a:pos x="118" y="0"/>
                </a:cxn>
                <a:cxn ang="0">
                  <a:pos x="102" y="39"/>
                </a:cxn>
                <a:cxn ang="0">
                  <a:pos x="77" y="80"/>
                </a:cxn>
                <a:cxn ang="0">
                  <a:pos x="52" y="116"/>
                </a:cxn>
                <a:cxn ang="0">
                  <a:pos x="17" y="164"/>
                </a:cxn>
                <a:cxn ang="0">
                  <a:pos x="0" y="179"/>
                </a:cxn>
                <a:cxn ang="0">
                  <a:pos x="39" y="159"/>
                </a:cxn>
                <a:cxn ang="0">
                  <a:pos x="70" y="115"/>
                </a:cxn>
                <a:cxn ang="0">
                  <a:pos x="99" y="67"/>
                </a:cxn>
                <a:cxn ang="0">
                  <a:pos x="118" y="0"/>
                </a:cxn>
              </a:cxnLst>
              <a:rect l="0" t="0" r="r" b="b"/>
              <a:pathLst>
                <a:path w="118" h="179">
                  <a:moveTo>
                    <a:pt x="118" y="0"/>
                  </a:moveTo>
                  <a:lnTo>
                    <a:pt x="102" y="39"/>
                  </a:lnTo>
                  <a:lnTo>
                    <a:pt x="77" y="80"/>
                  </a:lnTo>
                  <a:lnTo>
                    <a:pt x="52" y="116"/>
                  </a:lnTo>
                  <a:lnTo>
                    <a:pt x="17" y="164"/>
                  </a:lnTo>
                  <a:lnTo>
                    <a:pt x="0" y="179"/>
                  </a:lnTo>
                  <a:lnTo>
                    <a:pt x="39" y="159"/>
                  </a:lnTo>
                  <a:lnTo>
                    <a:pt x="70" y="115"/>
                  </a:lnTo>
                  <a:lnTo>
                    <a:pt x="99" y="67"/>
                  </a:lnTo>
                  <a:lnTo>
                    <a:pt x="118" y="0"/>
                  </a:lnTo>
                  <a:close/>
                </a:path>
              </a:pathLst>
            </a:custGeom>
            <a:solidFill>
              <a:srgbClr val="402000"/>
            </a:solidFill>
            <a:ln w="9525">
              <a:noFill/>
              <a:round/>
            </a:ln>
          </p:spPr>
          <p:txBody>
            <a:bodyPr/>
            <a:lstStyle/>
            <a:p>
              <a:endParaRPr lang="zh-CN" altLang="en-US"/>
            </a:p>
          </p:txBody>
        </p:sp>
        <p:sp>
          <p:nvSpPr>
            <p:cNvPr id="98" name="Freeform 81"/>
            <p:cNvSpPr/>
            <p:nvPr/>
          </p:nvSpPr>
          <p:spPr bwMode="auto">
            <a:xfrm flipH="1">
              <a:off x="4001956" y="2354261"/>
              <a:ext cx="157163" cy="185738"/>
            </a:xfrm>
            <a:custGeom>
              <a:avLst/>
              <a:gdLst/>
              <a:ahLst/>
              <a:cxnLst>
                <a:cxn ang="0">
                  <a:pos x="54" y="193"/>
                </a:cxn>
                <a:cxn ang="0">
                  <a:pos x="155" y="177"/>
                </a:cxn>
                <a:cxn ang="0">
                  <a:pos x="223" y="187"/>
                </a:cxn>
                <a:cxn ang="0">
                  <a:pos x="264" y="234"/>
                </a:cxn>
                <a:cxn ang="0">
                  <a:pos x="238" y="290"/>
                </a:cxn>
                <a:cxn ang="0">
                  <a:pos x="206" y="311"/>
                </a:cxn>
                <a:cxn ang="0">
                  <a:pos x="197" y="366"/>
                </a:cxn>
                <a:cxn ang="0">
                  <a:pos x="217" y="401"/>
                </a:cxn>
                <a:cxn ang="0">
                  <a:pos x="200" y="453"/>
                </a:cxn>
                <a:cxn ang="0">
                  <a:pos x="242" y="453"/>
                </a:cxn>
                <a:cxn ang="0">
                  <a:pos x="254" y="394"/>
                </a:cxn>
                <a:cxn ang="0">
                  <a:pos x="280" y="366"/>
                </a:cxn>
                <a:cxn ang="0">
                  <a:pos x="329" y="366"/>
                </a:cxn>
                <a:cxn ang="0">
                  <a:pos x="378" y="378"/>
                </a:cxn>
                <a:cxn ang="0">
                  <a:pos x="393" y="419"/>
                </a:cxn>
                <a:cxn ang="0">
                  <a:pos x="399" y="475"/>
                </a:cxn>
                <a:cxn ang="0">
                  <a:pos x="393" y="516"/>
                </a:cxn>
                <a:cxn ang="0">
                  <a:pos x="393" y="547"/>
                </a:cxn>
                <a:cxn ang="0">
                  <a:pos x="396" y="581"/>
                </a:cxn>
                <a:cxn ang="0">
                  <a:pos x="428" y="613"/>
                </a:cxn>
                <a:cxn ang="0">
                  <a:pos x="451" y="632"/>
                </a:cxn>
                <a:cxn ang="0">
                  <a:pos x="510" y="670"/>
                </a:cxn>
                <a:cxn ang="0">
                  <a:pos x="620" y="558"/>
                </a:cxn>
                <a:cxn ang="0">
                  <a:pos x="652" y="466"/>
                </a:cxn>
                <a:cxn ang="0">
                  <a:pos x="665" y="318"/>
                </a:cxn>
                <a:cxn ang="0">
                  <a:pos x="671" y="215"/>
                </a:cxn>
                <a:cxn ang="0">
                  <a:pos x="658" y="114"/>
                </a:cxn>
                <a:cxn ang="0">
                  <a:pos x="629" y="59"/>
                </a:cxn>
                <a:cxn ang="0">
                  <a:pos x="562" y="21"/>
                </a:cxn>
                <a:cxn ang="0">
                  <a:pos x="502" y="8"/>
                </a:cxn>
                <a:cxn ang="0">
                  <a:pos x="384" y="0"/>
                </a:cxn>
                <a:cxn ang="0">
                  <a:pos x="270" y="5"/>
                </a:cxn>
                <a:cxn ang="0">
                  <a:pos x="129" y="30"/>
                </a:cxn>
                <a:cxn ang="0">
                  <a:pos x="64" y="62"/>
                </a:cxn>
                <a:cxn ang="0">
                  <a:pos x="32" y="94"/>
                </a:cxn>
                <a:cxn ang="0">
                  <a:pos x="0" y="140"/>
                </a:cxn>
                <a:cxn ang="0">
                  <a:pos x="6" y="166"/>
                </a:cxn>
                <a:cxn ang="0">
                  <a:pos x="54" y="193"/>
                </a:cxn>
              </a:cxnLst>
              <a:rect l="0" t="0" r="r" b="b"/>
              <a:pathLst>
                <a:path w="671" h="670">
                  <a:moveTo>
                    <a:pt x="54" y="193"/>
                  </a:moveTo>
                  <a:lnTo>
                    <a:pt x="155" y="177"/>
                  </a:lnTo>
                  <a:lnTo>
                    <a:pt x="223" y="187"/>
                  </a:lnTo>
                  <a:lnTo>
                    <a:pt x="264" y="234"/>
                  </a:lnTo>
                  <a:lnTo>
                    <a:pt x="238" y="290"/>
                  </a:lnTo>
                  <a:lnTo>
                    <a:pt x="206" y="311"/>
                  </a:lnTo>
                  <a:lnTo>
                    <a:pt x="197" y="366"/>
                  </a:lnTo>
                  <a:lnTo>
                    <a:pt x="217" y="401"/>
                  </a:lnTo>
                  <a:lnTo>
                    <a:pt x="200" y="453"/>
                  </a:lnTo>
                  <a:lnTo>
                    <a:pt x="242" y="453"/>
                  </a:lnTo>
                  <a:lnTo>
                    <a:pt x="254" y="394"/>
                  </a:lnTo>
                  <a:lnTo>
                    <a:pt x="280" y="366"/>
                  </a:lnTo>
                  <a:lnTo>
                    <a:pt x="329" y="366"/>
                  </a:lnTo>
                  <a:lnTo>
                    <a:pt x="378" y="378"/>
                  </a:lnTo>
                  <a:lnTo>
                    <a:pt x="393" y="419"/>
                  </a:lnTo>
                  <a:lnTo>
                    <a:pt x="399" y="475"/>
                  </a:lnTo>
                  <a:lnTo>
                    <a:pt x="393" y="516"/>
                  </a:lnTo>
                  <a:lnTo>
                    <a:pt x="393" y="547"/>
                  </a:lnTo>
                  <a:lnTo>
                    <a:pt x="396" y="581"/>
                  </a:lnTo>
                  <a:lnTo>
                    <a:pt x="428" y="613"/>
                  </a:lnTo>
                  <a:lnTo>
                    <a:pt x="451" y="632"/>
                  </a:lnTo>
                  <a:lnTo>
                    <a:pt x="510" y="670"/>
                  </a:lnTo>
                  <a:lnTo>
                    <a:pt x="620" y="558"/>
                  </a:lnTo>
                  <a:lnTo>
                    <a:pt x="652" y="466"/>
                  </a:lnTo>
                  <a:lnTo>
                    <a:pt x="665" y="318"/>
                  </a:lnTo>
                  <a:lnTo>
                    <a:pt x="671" y="215"/>
                  </a:lnTo>
                  <a:lnTo>
                    <a:pt x="658" y="114"/>
                  </a:lnTo>
                  <a:lnTo>
                    <a:pt x="629" y="59"/>
                  </a:lnTo>
                  <a:lnTo>
                    <a:pt x="562" y="21"/>
                  </a:lnTo>
                  <a:lnTo>
                    <a:pt x="502" y="8"/>
                  </a:lnTo>
                  <a:lnTo>
                    <a:pt x="384" y="0"/>
                  </a:lnTo>
                  <a:lnTo>
                    <a:pt x="270" y="5"/>
                  </a:lnTo>
                  <a:lnTo>
                    <a:pt x="129" y="30"/>
                  </a:lnTo>
                  <a:lnTo>
                    <a:pt x="64" y="62"/>
                  </a:lnTo>
                  <a:lnTo>
                    <a:pt x="32" y="94"/>
                  </a:lnTo>
                  <a:lnTo>
                    <a:pt x="0" y="140"/>
                  </a:lnTo>
                  <a:lnTo>
                    <a:pt x="6" y="166"/>
                  </a:lnTo>
                  <a:lnTo>
                    <a:pt x="54" y="193"/>
                  </a:lnTo>
                  <a:close/>
                </a:path>
              </a:pathLst>
            </a:custGeom>
            <a:solidFill>
              <a:schemeClr val="tx1"/>
            </a:solidFill>
            <a:ln w="9525">
              <a:noFill/>
              <a:round/>
            </a:ln>
          </p:spPr>
          <p:txBody>
            <a:bodyPr/>
            <a:lstStyle/>
            <a:p>
              <a:endParaRPr lang="zh-CN" altLang="en-US"/>
            </a:p>
          </p:txBody>
        </p:sp>
        <p:sp>
          <p:nvSpPr>
            <p:cNvPr id="99" name="Freeform 82"/>
            <p:cNvSpPr/>
            <p:nvPr/>
          </p:nvSpPr>
          <p:spPr bwMode="auto">
            <a:xfrm flipH="1">
              <a:off x="4005131" y="2357436"/>
              <a:ext cx="149225" cy="176213"/>
            </a:xfrm>
            <a:custGeom>
              <a:avLst/>
              <a:gdLst/>
              <a:ahLst/>
              <a:cxnLst>
                <a:cxn ang="0">
                  <a:pos x="25" y="98"/>
                </a:cxn>
                <a:cxn ang="0">
                  <a:pos x="13" y="152"/>
                </a:cxn>
                <a:cxn ang="0">
                  <a:pos x="160" y="158"/>
                </a:cxn>
                <a:cxn ang="0">
                  <a:pos x="290" y="126"/>
                </a:cxn>
                <a:cxn ang="0">
                  <a:pos x="229" y="148"/>
                </a:cxn>
                <a:cxn ang="0">
                  <a:pos x="213" y="169"/>
                </a:cxn>
                <a:cxn ang="0">
                  <a:pos x="277" y="163"/>
                </a:cxn>
                <a:cxn ang="0">
                  <a:pos x="293" y="172"/>
                </a:cxn>
                <a:cxn ang="0">
                  <a:pos x="255" y="217"/>
                </a:cxn>
                <a:cxn ang="0">
                  <a:pos x="267" y="226"/>
                </a:cxn>
                <a:cxn ang="0">
                  <a:pos x="232" y="280"/>
                </a:cxn>
                <a:cxn ang="0">
                  <a:pos x="348" y="255"/>
                </a:cxn>
                <a:cxn ang="0">
                  <a:pos x="194" y="310"/>
                </a:cxn>
                <a:cxn ang="0">
                  <a:pos x="280" y="300"/>
                </a:cxn>
                <a:cxn ang="0">
                  <a:pos x="204" y="338"/>
                </a:cxn>
                <a:cxn ang="0">
                  <a:pos x="229" y="358"/>
                </a:cxn>
                <a:cxn ang="0">
                  <a:pos x="354" y="344"/>
                </a:cxn>
                <a:cxn ang="0">
                  <a:pos x="444" y="355"/>
                </a:cxn>
                <a:cxn ang="0">
                  <a:pos x="438" y="379"/>
                </a:cxn>
                <a:cxn ang="0">
                  <a:pos x="460" y="393"/>
                </a:cxn>
                <a:cxn ang="0">
                  <a:pos x="387" y="442"/>
                </a:cxn>
                <a:cxn ang="0">
                  <a:pos x="454" y="440"/>
                </a:cxn>
                <a:cxn ang="0">
                  <a:pos x="387" y="511"/>
                </a:cxn>
                <a:cxn ang="0">
                  <a:pos x="432" y="508"/>
                </a:cxn>
                <a:cxn ang="0">
                  <a:pos x="412" y="586"/>
                </a:cxn>
                <a:cxn ang="0">
                  <a:pos x="496" y="471"/>
                </a:cxn>
                <a:cxn ang="0">
                  <a:pos x="419" y="599"/>
                </a:cxn>
                <a:cxn ang="0">
                  <a:pos x="514" y="553"/>
                </a:cxn>
                <a:cxn ang="0">
                  <a:pos x="491" y="602"/>
                </a:cxn>
                <a:cxn ang="0">
                  <a:pos x="540" y="599"/>
                </a:cxn>
                <a:cxn ang="0">
                  <a:pos x="620" y="386"/>
                </a:cxn>
                <a:cxn ang="0">
                  <a:pos x="582" y="255"/>
                </a:cxn>
                <a:cxn ang="0">
                  <a:pos x="514" y="266"/>
                </a:cxn>
                <a:cxn ang="0">
                  <a:pos x="630" y="223"/>
                </a:cxn>
                <a:cxn ang="0">
                  <a:pos x="551" y="141"/>
                </a:cxn>
                <a:cxn ang="0">
                  <a:pos x="499" y="141"/>
                </a:cxn>
                <a:cxn ang="0">
                  <a:pos x="607" y="69"/>
                </a:cxn>
                <a:cxn ang="0">
                  <a:pos x="482" y="41"/>
                </a:cxn>
                <a:cxn ang="0">
                  <a:pos x="517" y="16"/>
                </a:cxn>
                <a:cxn ang="0">
                  <a:pos x="359" y="13"/>
                </a:cxn>
                <a:cxn ang="0">
                  <a:pos x="298" y="32"/>
                </a:cxn>
                <a:cxn ang="0">
                  <a:pos x="287" y="3"/>
                </a:cxn>
                <a:cxn ang="0">
                  <a:pos x="163" y="54"/>
                </a:cxn>
                <a:cxn ang="0">
                  <a:pos x="184" y="16"/>
                </a:cxn>
              </a:cxnLst>
              <a:rect l="0" t="0" r="r" b="b"/>
              <a:pathLst>
                <a:path w="636" h="643">
                  <a:moveTo>
                    <a:pt x="104" y="41"/>
                  </a:moveTo>
                  <a:lnTo>
                    <a:pt x="51" y="63"/>
                  </a:lnTo>
                  <a:lnTo>
                    <a:pt x="25" y="98"/>
                  </a:lnTo>
                  <a:lnTo>
                    <a:pt x="10" y="121"/>
                  </a:lnTo>
                  <a:lnTo>
                    <a:pt x="0" y="138"/>
                  </a:lnTo>
                  <a:lnTo>
                    <a:pt x="13" y="152"/>
                  </a:lnTo>
                  <a:lnTo>
                    <a:pt x="41" y="169"/>
                  </a:lnTo>
                  <a:lnTo>
                    <a:pt x="110" y="158"/>
                  </a:lnTo>
                  <a:lnTo>
                    <a:pt x="160" y="158"/>
                  </a:lnTo>
                  <a:lnTo>
                    <a:pt x="194" y="141"/>
                  </a:lnTo>
                  <a:lnTo>
                    <a:pt x="245" y="129"/>
                  </a:lnTo>
                  <a:lnTo>
                    <a:pt x="290" y="126"/>
                  </a:lnTo>
                  <a:lnTo>
                    <a:pt x="342" y="129"/>
                  </a:lnTo>
                  <a:lnTo>
                    <a:pt x="267" y="138"/>
                  </a:lnTo>
                  <a:lnTo>
                    <a:pt x="229" y="148"/>
                  </a:lnTo>
                  <a:lnTo>
                    <a:pt x="201" y="158"/>
                  </a:lnTo>
                  <a:lnTo>
                    <a:pt x="194" y="161"/>
                  </a:lnTo>
                  <a:lnTo>
                    <a:pt x="213" y="169"/>
                  </a:lnTo>
                  <a:lnTo>
                    <a:pt x="229" y="185"/>
                  </a:lnTo>
                  <a:lnTo>
                    <a:pt x="255" y="169"/>
                  </a:lnTo>
                  <a:lnTo>
                    <a:pt x="277" y="163"/>
                  </a:lnTo>
                  <a:lnTo>
                    <a:pt x="325" y="155"/>
                  </a:lnTo>
                  <a:lnTo>
                    <a:pt x="339" y="155"/>
                  </a:lnTo>
                  <a:lnTo>
                    <a:pt x="293" y="172"/>
                  </a:lnTo>
                  <a:lnTo>
                    <a:pt x="258" y="188"/>
                  </a:lnTo>
                  <a:lnTo>
                    <a:pt x="239" y="201"/>
                  </a:lnTo>
                  <a:lnTo>
                    <a:pt x="255" y="217"/>
                  </a:lnTo>
                  <a:lnTo>
                    <a:pt x="293" y="204"/>
                  </a:lnTo>
                  <a:lnTo>
                    <a:pt x="325" y="198"/>
                  </a:lnTo>
                  <a:lnTo>
                    <a:pt x="267" y="226"/>
                  </a:lnTo>
                  <a:lnTo>
                    <a:pt x="248" y="239"/>
                  </a:lnTo>
                  <a:lnTo>
                    <a:pt x="242" y="266"/>
                  </a:lnTo>
                  <a:lnTo>
                    <a:pt x="232" y="280"/>
                  </a:lnTo>
                  <a:lnTo>
                    <a:pt x="267" y="263"/>
                  </a:lnTo>
                  <a:lnTo>
                    <a:pt x="298" y="257"/>
                  </a:lnTo>
                  <a:lnTo>
                    <a:pt x="348" y="255"/>
                  </a:lnTo>
                  <a:lnTo>
                    <a:pt x="272" y="276"/>
                  </a:lnTo>
                  <a:lnTo>
                    <a:pt x="226" y="294"/>
                  </a:lnTo>
                  <a:lnTo>
                    <a:pt x="194" y="310"/>
                  </a:lnTo>
                  <a:lnTo>
                    <a:pt x="191" y="335"/>
                  </a:lnTo>
                  <a:lnTo>
                    <a:pt x="229" y="317"/>
                  </a:lnTo>
                  <a:lnTo>
                    <a:pt x="280" y="300"/>
                  </a:lnTo>
                  <a:lnTo>
                    <a:pt x="304" y="300"/>
                  </a:lnTo>
                  <a:lnTo>
                    <a:pt x="248" y="320"/>
                  </a:lnTo>
                  <a:lnTo>
                    <a:pt x="204" y="338"/>
                  </a:lnTo>
                  <a:lnTo>
                    <a:pt x="187" y="355"/>
                  </a:lnTo>
                  <a:lnTo>
                    <a:pt x="194" y="370"/>
                  </a:lnTo>
                  <a:lnTo>
                    <a:pt x="229" y="358"/>
                  </a:lnTo>
                  <a:lnTo>
                    <a:pt x="261" y="344"/>
                  </a:lnTo>
                  <a:lnTo>
                    <a:pt x="327" y="341"/>
                  </a:lnTo>
                  <a:lnTo>
                    <a:pt x="354" y="344"/>
                  </a:lnTo>
                  <a:lnTo>
                    <a:pt x="415" y="348"/>
                  </a:lnTo>
                  <a:lnTo>
                    <a:pt x="488" y="338"/>
                  </a:lnTo>
                  <a:lnTo>
                    <a:pt x="444" y="355"/>
                  </a:lnTo>
                  <a:lnTo>
                    <a:pt x="368" y="367"/>
                  </a:lnTo>
                  <a:lnTo>
                    <a:pt x="384" y="393"/>
                  </a:lnTo>
                  <a:lnTo>
                    <a:pt x="438" y="379"/>
                  </a:lnTo>
                  <a:lnTo>
                    <a:pt x="491" y="361"/>
                  </a:lnTo>
                  <a:lnTo>
                    <a:pt x="525" y="344"/>
                  </a:lnTo>
                  <a:lnTo>
                    <a:pt x="460" y="393"/>
                  </a:lnTo>
                  <a:lnTo>
                    <a:pt x="419" y="405"/>
                  </a:lnTo>
                  <a:lnTo>
                    <a:pt x="384" y="417"/>
                  </a:lnTo>
                  <a:lnTo>
                    <a:pt x="387" y="442"/>
                  </a:lnTo>
                  <a:lnTo>
                    <a:pt x="438" y="434"/>
                  </a:lnTo>
                  <a:lnTo>
                    <a:pt x="478" y="423"/>
                  </a:lnTo>
                  <a:lnTo>
                    <a:pt x="454" y="440"/>
                  </a:lnTo>
                  <a:lnTo>
                    <a:pt x="409" y="452"/>
                  </a:lnTo>
                  <a:lnTo>
                    <a:pt x="387" y="455"/>
                  </a:lnTo>
                  <a:lnTo>
                    <a:pt x="387" y="511"/>
                  </a:lnTo>
                  <a:lnTo>
                    <a:pt x="435" y="492"/>
                  </a:lnTo>
                  <a:lnTo>
                    <a:pt x="473" y="477"/>
                  </a:lnTo>
                  <a:lnTo>
                    <a:pt x="432" y="508"/>
                  </a:lnTo>
                  <a:lnTo>
                    <a:pt x="380" y="530"/>
                  </a:lnTo>
                  <a:lnTo>
                    <a:pt x="384" y="556"/>
                  </a:lnTo>
                  <a:lnTo>
                    <a:pt x="412" y="586"/>
                  </a:lnTo>
                  <a:lnTo>
                    <a:pt x="438" y="553"/>
                  </a:lnTo>
                  <a:lnTo>
                    <a:pt x="473" y="511"/>
                  </a:lnTo>
                  <a:lnTo>
                    <a:pt x="496" y="471"/>
                  </a:lnTo>
                  <a:lnTo>
                    <a:pt x="473" y="533"/>
                  </a:lnTo>
                  <a:lnTo>
                    <a:pt x="454" y="556"/>
                  </a:lnTo>
                  <a:lnTo>
                    <a:pt x="419" y="599"/>
                  </a:lnTo>
                  <a:lnTo>
                    <a:pt x="444" y="628"/>
                  </a:lnTo>
                  <a:lnTo>
                    <a:pt x="485" y="594"/>
                  </a:lnTo>
                  <a:lnTo>
                    <a:pt x="514" y="553"/>
                  </a:lnTo>
                  <a:lnTo>
                    <a:pt x="540" y="508"/>
                  </a:lnTo>
                  <a:lnTo>
                    <a:pt x="517" y="573"/>
                  </a:lnTo>
                  <a:lnTo>
                    <a:pt x="491" y="602"/>
                  </a:lnTo>
                  <a:lnTo>
                    <a:pt x="465" y="631"/>
                  </a:lnTo>
                  <a:lnTo>
                    <a:pt x="488" y="643"/>
                  </a:lnTo>
                  <a:lnTo>
                    <a:pt x="540" y="599"/>
                  </a:lnTo>
                  <a:lnTo>
                    <a:pt x="589" y="530"/>
                  </a:lnTo>
                  <a:lnTo>
                    <a:pt x="607" y="477"/>
                  </a:lnTo>
                  <a:lnTo>
                    <a:pt x="620" y="386"/>
                  </a:lnTo>
                  <a:lnTo>
                    <a:pt x="627" y="317"/>
                  </a:lnTo>
                  <a:lnTo>
                    <a:pt x="636" y="239"/>
                  </a:lnTo>
                  <a:lnTo>
                    <a:pt x="582" y="255"/>
                  </a:lnTo>
                  <a:lnTo>
                    <a:pt x="522" y="276"/>
                  </a:lnTo>
                  <a:lnTo>
                    <a:pt x="432" y="297"/>
                  </a:lnTo>
                  <a:lnTo>
                    <a:pt x="514" y="266"/>
                  </a:lnTo>
                  <a:lnTo>
                    <a:pt x="543" y="249"/>
                  </a:lnTo>
                  <a:lnTo>
                    <a:pt x="601" y="229"/>
                  </a:lnTo>
                  <a:lnTo>
                    <a:pt x="630" y="223"/>
                  </a:lnTo>
                  <a:lnTo>
                    <a:pt x="630" y="182"/>
                  </a:lnTo>
                  <a:lnTo>
                    <a:pt x="623" y="129"/>
                  </a:lnTo>
                  <a:lnTo>
                    <a:pt x="551" y="141"/>
                  </a:lnTo>
                  <a:lnTo>
                    <a:pt x="505" y="155"/>
                  </a:lnTo>
                  <a:lnTo>
                    <a:pt x="447" y="182"/>
                  </a:lnTo>
                  <a:lnTo>
                    <a:pt x="499" y="141"/>
                  </a:lnTo>
                  <a:lnTo>
                    <a:pt x="560" y="124"/>
                  </a:lnTo>
                  <a:lnTo>
                    <a:pt x="620" y="109"/>
                  </a:lnTo>
                  <a:lnTo>
                    <a:pt x="607" y="69"/>
                  </a:lnTo>
                  <a:lnTo>
                    <a:pt x="589" y="45"/>
                  </a:lnTo>
                  <a:lnTo>
                    <a:pt x="534" y="28"/>
                  </a:lnTo>
                  <a:lnTo>
                    <a:pt x="482" y="41"/>
                  </a:lnTo>
                  <a:lnTo>
                    <a:pt x="432" y="76"/>
                  </a:lnTo>
                  <a:lnTo>
                    <a:pt x="465" y="35"/>
                  </a:lnTo>
                  <a:lnTo>
                    <a:pt x="517" y="16"/>
                  </a:lnTo>
                  <a:lnTo>
                    <a:pt x="460" y="6"/>
                  </a:lnTo>
                  <a:lnTo>
                    <a:pt x="419" y="3"/>
                  </a:lnTo>
                  <a:lnTo>
                    <a:pt x="359" y="13"/>
                  </a:lnTo>
                  <a:lnTo>
                    <a:pt x="318" y="38"/>
                  </a:lnTo>
                  <a:lnTo>
                    <a:pt x="255" y="51"/>
                  </a:lnTo>
                  <a:lnTo>
                    <a:pt x="298" y="32"/>
                  </a:lnTo>
                  <a:lnTo>
                    <a:pt x="330" y="13"/>
                  </a:lnTo>
                  <a:lnTo>
                    <a:pt x="348" y="0"/>
                  </a:lnTo>
                  <a:lnTo>
                    <a:pt x="287" y="3"/>
                  </a:lnTo>
                  <a:lnTo>
                    <a:pt x="232" y="6"/>
                  </a:lnTo>
                  <a:lnTo>
                    <a:pt x="198" y="22"/>
                  </a:lnTo>
                  <a:lnTo>
                    <a:pt x="163" y="54"/>
                  </a:lnTo>
                  <a:lnTo>
                    <a:pt x="136" y="95"/>
                  </a:lnTo>
                  <a:lnTo>
                    <a:pt x="151" y="48"/>
                  </a:lnTo>
                  <a:lnTo>
                    <a:pt x="184" y="16"/>
                  </a:lnTo>
                  <a:lnTo>
                    <a:pt x="104" y="41"/>
                  </a:lnTo>
                  <a:close/>
                </a:path>
              </a:pathLst>
            </a:custGeom>
            <a:solidFill>
              <a:srgbClr val="000000"/>
            </a:solidFill>
            <a:ln w="9525">
              <a:noFill/>
              <a:round/>
            </a:ln>
          </p:spPr>
          <p:txBody>
            <a:bodyPr/>
            <a:lstStyle/>
            <a:p>
              <a:endParaRPr lang="zh-CN" altLang="en-US"/>
            </a:p>
          </p:txBody>
        </p:sp>
        <p:sp>
          <p:nvSpPr>
            <p:cNvPr id="100" name="Freeform 83"/>
            <p:cNvSpPr/>
            <p:nvPr/>
          </p:nvSpPr>
          <p:spPr bwMode="auto">
            <a:xfrm flipH="1">
              <a:off x="4305169" y="2806699"/>
              <a:ext cx="163512" cy="119062"/>
            </a:xfrm>
            <a:custGeom>
              <a:avLst/>
              <a:gdLst/>
              <a:ahLst/>
              <a:cxnLst>
                <a:cxn ang="0">
                  <a:pos x="698" y="253"/>
                </a:cxn>
                <a:cxn ang="0">
                  <a:pos x="611" y="233"/>
                </a:cxn>
                <a:cxn ang="0">
                  <a:pos x="579" y="227"/>
                </a:cxn>
                <a:cxn ang="0">
                  <a:pos x="558" y="210"/>
                </a:cxn>
                <a:cxn ang="0">
                  <a:pos x="538" y="182"/>
                </a:cxn>
                <a:cxn ang="0">
                  <a:pos x="496" y="143"/>
                </a:cxn>
                <a:cxn ang="0">
                  <a:pos x="420" y="79"/>
                </a:cxn>
                <a:cxn ang="0">
                  <a:pos x="407" y="58"/>
                </a:cxn>
                <a:cxn ang="0">
                  <a:pos x="387" y="38"/>
                </a:cxn>
                <a:cxn ang="0">
                  <a:pos x="347" y="32"/>
                </a:cxn>
                <a:cxn ang="0">
                  <a:pos x="225" y="11"/>
                </a:cxn>
                <a:cxn ang="0">
                  <a:pos x="192" y="0"/>
                </a:cxn>
                <a:cxn ang="0">
                  <a:pos x="162" y="14"/>
                </a:cxn>
                <a:cxn ang="0">
                  <a:pos x="147" y="27"/>
                </a:cxn>
                <a:cxn ang="0">
                  <a:pos x="75" y="52"/>
                </a:cxn>
                <a:cxn ang="0">
                  <a:pos x="48" y="62"/>
                </a:cxn>
                <a:cxn ang="0">
                  <a:pos x="37" y="73"/>
                </a:cxn>
                <a:cxn ang="0">
                  <a:pos x="24" y="114"/>
                </a:cxn>
                <a:cxn ang="0">
                  <a:pos x="16" y="133"/>
                </a:cxn>
                <a:cxn ang="0">
                  <a:pos x="9" y="146"/>
                </a:cxn>
                <a:cxn ang="0">
                  <a:pos x="0" y="165"/>
                </a:cxn>
                <a:cxn ang="0">
                  <a:pos x="0" y="181"/>
                </a:cxn>
                <a:cxn ang="0">
                  <a:pos x="15" y="191"/>
                </a:cxn>
                <a:cxn ang="0">
                  <a:pos x="43" y="190"/>
                </a:cxn>
                <a:cxn ang="0">
                  <a:pos x="89" y="168"/>
                </a:cxn>
                <a:cxn ang="0">
                  <a:pos x="147" y="158"/>
                </a:cxn>
                <a:cxn ang="0">
                  <a:pos x="198" y="165"/>
                </a:cxn>
                <a:cxn ang="0">
                  <a:pos x="144" y="179"/>
                </a:cxn>
                <a:cxn ang="0">
                  <a:pos x="105" y="191"/>
                </a:cxn>
                <a:cxn ang="0">
                  <a:pos x="61" y="210"/>
                </a:cxn>
                <a:cxn ang="0">
                  <a:pos x="51" y="224"/>
                </a:cxn>
                <a:cxn ang="0">
                  <a:pos x="51" y="242"/>
                </a:cxn>
                <a:cxn ang="0">
                  <a:pos x="67" y="253"/>
                </a:cxn>
                <a:cxn ang="0">
                  <a:pos x="87" y="250"/>
                </a:cxn>
                <a:cxn ang="0">
                  <a:pos x="150" y="233"/>
                </a:cxn>
                <a:cxn ang="0">
                  <a:pos x="205" y="230"/>
                </a:cxn>
                <a:cxn ang="0">
                  <a:pos x="249" y="233"/>
                </a:cxn>
                <a:cxn ang="0">
                  <a:pos x="273" y="250"/>
                </a:cxn>
                <a:cxn ang="0">
                  <a:pos x="301" y="279"/>
                </a:cxn>
                <a:cxn ang="0">
                  <a:pos x="323" y="310"/>
                </a:cxn>
                <a:cxn ang="0">
                  <a:pos x="346" y="342"/>
                </a:cxn>
                <a:cxn ang="0">
                  <a:pos x="364" y="366"/>
                </a:cxn>
                <a:cxn ang="0">
                  <a:pos x="397" y="389"/>
                </a:cxn>
                <a:cxn ang="0">
                  <a:pos x="429" y="396"/>
                </a:cxn>
                <a:cxn ang="0">
                  <a:pos x="464" y="399"/>
                </a:cxn>
                <a:cxn ang="0">
                  <a:pos x="507" y="396"/>
                </a:cxn>
                <a:cxn ang="0">
                  <a:pos x="539" y="393"/>
                </a:cxn>
                <a:cxn ang="0">
                  <a:pos x="582" y="404"/>
                </a:cxn>
                <a:cxn ang="0">
                  <a:pos x="698" y="425"/>
                </a:cxn>
                <a:cxn ang="0">
                  <a:pos x="698" y="253"/>
                </a:cxn>
              </a:cxnLst>
              <a:rect l="0" t="0" r="r" b="b"/>
              <a:pathLst>
                <a:path w="698" h="425">
                  <a:moveTo>
                    <a:pt x="698" y="253"/>
                  </a:moveTo>
                  <a:lnTo>
                    <a:pt x="611" y="233"/>
                  </a:lnTo>
                  <a:lnTo>
                    <a:pt x="579" y="227"/>
                  </a:lnTo>
                  <a:lnTo>
                    <a:pt x="558" y="210"/>
                  </a:lnTo>
                  <a:lnTo>
                    <a:pt x="538" y="182"/>
                  </a:lnTo>
                  <a:lnTo>
                    <a:pt x="496" y="143"/>
                  </a:lnTo>
                  <a:lnTo>
                    <a:pt x="420" y="79"/>
                  </a:lnTo>
                  <a:lnTo>
                    <a:pt x="407" y="58"/>
                  </a:lnTo>
                  <a:lnTo>
                    <a:pt x="387" y="38"/>
                  </a:lnTo>
                  <a:lnTo>
                    <a:pt x="347" y="32"/>
                  </a:lnTo>
                  <a:lnTo>
                    <a:pt x="225" y="11"/>
                  </a:lnTo>
                  <a:lnTo>
                    <a:pt x="192" y="0"/>
                  </a:lnTo>
                  <a:lnTo>
                    <a:pt x="162" y="14"/>
                  </a:lnTo>
                  <a:lnTo>
                    <a:pt x="147" y="27"/>
                  </a:lnTo>
                  <a:lnTo>
                    <a:pt x="75" y="52"/>
                  </a:lnTo>
                  <a:lnTo>
                    <a:pt x="48" y="62"/>
                  </a:lnTo>
                  <a:lnTo>
                    <a:pt x="37" y="73"/>
                  </a:lnTo>
                  <a:lnTo>
                    <a:pt x="24" y="114"/>
                  </a:lnTo>
                  <a:lnTo>
                    <a:pt x="16" y="133"/>
                  </a:lnTo>
                  <a:lnTo>
                    <a:pt x="9" y="146"/>
                  </a:lnTo>
                  <a:lnTo>
                    <a:pt x="0" y="165"/>
                  </a:lnTo>
                  <a:lnTo>
                    <a:pt x="0" y="181"/>
                  </a:lnTo>
                  <a:lnTo>
                    <a:pt x="15" y="191"/>
                  </a:lnTo>
                  <a:lnTo>
                    <a:pt x="43" y="190"/>
                  </a:lnTo>
                  <a:lnTo>
                    <a:pt x="89" y="168"/>
                  </a:lnTo>
                  <a:lnTo>
                    <a:pt x="147" y="158"/>
                  </a:lnTo>
                  <a:lnTo>
                    <a:pt x="198" y="165"/>
                  </a:lnTo>
                  <a:lnTo>
                    <a:pt x="144" y="179"/>
                  </a:lnTo>
                  <a:lnTo>
                    <a:pt x="105" y="191"/>
                  </a:lnTo>
                  <a:lnTo>
                    <a:pt x="61" y="210"/>
                  </a:lnTo>
                  <a:lnTo>
                    <a:pt x="51" y="224"/>
                  </a:lnTo>
                  <a:lnTo>
                    <a:pt x="51" y="242"/>
                  </a:lnTo>
                  <a:lnTo>
                    <a:pt x="67" y="253"/>
                  </a:lnTo>
                  <a:lnTo>
                    <a:pt x="87" y="250"/>
                  </a:lnTo>
                  <a:lnTo>
                    <a:pt x="150" y="233"/>
                  </a:lnTo>
                  <a:lnTo>
                    <a:pt x="205" y="230"/>
                  </a:lnTo>
                  <a:lnTo>
                    <a:pt x="249" y="233"/>
                  </a:lnTo>
                  <a:lnTo>
                    <a:pt x="273" y="250"/>
                  </a:lnTo>
                  <a:lnTo>
                    <a:pt x="301" y="279"/>
                  </a:lnTo>
                  <a:lnTo>
                    <a:pt x="323" y="310"/>
                  </a:lnTo>
                  <a:lnTo>
                    <a:pt x="346" y="342"/>
                  </a:lnTo>
                  <a:lnTo>
                    <a:pt x="364" y="366"/>
                  </a:lnTo>
                  <a:lnTo>
                    <a:pt x="397" y="389"/>
                  </a:lnTo>
                  <a:lnTo>
                    <a:pt x="429" y="396"/>
                  </a:lnTo>
                  <a:lnTo>
                    <a:pt x="464" y="399"/>
                  </a:lnTo>
                  <a:lnTo>
                    <a:pt x="507" y="396"/>
                  </a:lnTo>
                  <a:lnTo>
                    <a:pt x="539" y="393"/>
                  </a:lnTo>
                  <a:lnTo>
                    <a:pt x="582" y="404"/>
                  </a:lnTo>
                  <a:lnTo>
                    <a:pt x="698" y="425"/>
                  </a:lnTo>
                  <a:lnTo>
                    <a:pt x="698" y="253"/>
                  </a:lnTo>
                  <a:close/>
                </a:path>
              </a:pathLst>
            </a:custGeom>
            <a:solidFill>
              <a:srgbClr val="FFC080"/>
            </a:solidFill>
            <a:ln w="1588">
              <a:solidFill>
                <a:srgbClr val="402000"/>
              </a:solidFill>
              <a:prstDash val="solid"/>
              <a:round/>
            </a:ln>
          </p:spPr>
          <p:txBody>
            <a:bodyPr/>
            <a:lstStyle/>
            <a:p>
              <a:endParaRPr lang="zh-CN" altLang="en-US"/>
            </a:p>
          </p:txBody>
        </p:sp>
        <p:sp>
          <p:nvSpPr>
            <p:cNvPr id="101" name="Freeform 84"/>
            <p:cNvSpPr/>
            <p:nvPr/>
          </p:nvSpPr>
          <p:spPr bwMode="auto">
            <a:xfrm flipH="1">
              <a:off x="4409944" y="2827336"/>
              <a:ext cx="52387" cy="14288"/>
            </a:xfrm>
            <a:custGeom>
              <a:avLst/>
              <a:gdLst/>
              <a:ahLst/>
              <a:cxnLst>
                <a:cxn ang="0">
                  <a:pos x="0" y="52"/>
                </a:cxn>
                <a:cxn ang="0">
                  <a:pos x="38" y="36"/>
                </a:cxn>
                <a:cxn ang="0">
                  <a:pos x="69" y="30"/>
                </a:cxn>
                <a:cxn ang="0">
                  <a:pos x="107" y="18"/>
                </a:cxn>
                <a:cxn ang="0">
                  <a:pos x="139" y="11"/>
                </a:cxn>
                <a:cxn ang="0">
                  <a:pos x="189" y="15"/>
                </a:cxn>
                <a:cxn ang="0">
                  <a:pos x="223" y="18"/>
                </a:cxn>
                <a:cxn ang="0">
                  <a:pos x="171" y="8"/>
                </a:cxn>
                <a:cxn ang="0">
                  <a:pos x="127" y="0"/>
                </a:cxn>
                <a:cxn ang="0">
                  <a:pos x="69" y="24"/>
                </a:cxn>
                <a:cxn ang="0">
                  <a:pos x="38" y="28"/>
                </a:cxn>
                <a:cxn ang="0">
                  <a:pos x="3" y="45"/>
                </a:cxn>
                <a:cxn ang="0">
                  <a:pos x="0" y="52"/>
                </a:cxn>
              </a:cxnLst>
              <a:rect l="0" t="0" r="r" b="b"/>
              <a:pathLst>
                <a:path w="223" h="52">
                  <a:moveTo>
                    <a:pt x="0" y="52"/>
                  </a:moveTo>
                  <a:lnTo>
                    <a:pt x="38" y="36"/>
                  </a:lnTo>
                  <a:lnTo>
                    <a:pt x="69" y="30"/>
                  </a:lnTo>
                  <a:lnTo>
                    <a:pt x="107" y="18"/>
                  </a:lnTo>
                  <a:lnTo>
                    <a:pt x="139" y="11"/>
                  </a:lnTo>
                  <a:lnTo>
                    <a:pt x="189" y="15"/>
                  </a:lnTo>
                  <a:lnTo>
                    <a:pt x="223" y="18"/>
                  </a:lnTo>
                  <a:lnTo>
                    <a:pt x="171" y="8"/>
                  </a:lnTo>
                  <a:lnTo>
                    <a:pt x="127" y="0"/>
                  </a:lnTo>
                  <a:lnTo>
                    <a:pt x="69" y="24"/>
                  </a:lnTo>
                  <a:lnTo>
                    <a:pt x="38" y="28"/>
                  </a:lnTo>
                  <a:lnTo>
                    <a:pt x="3" y="45"/>
                  </a:lnTo>
                  <a:lnTo>
                    <a:pt x="0" y="52"/>
                  </a:lnTo>
                  <a:close/>
                </a:path>
              </a:pathLst>
            </a:custGeom>
            <a:solidFill>
              <a:srgbClr val="402000"/>
            </a:solidFill>
            <a:ln w="9525">
              <a:noFill/>
              <a:round/>
            </a:ln>
          </p:spPr>
          <p:txBody>
            <a:bodyPr/>
            <a:lstStyle/>
            <a:p>
              <a:endParaRPr lang="zh-CN" altLang="en-US"/>
            </a:p>
          </p:txBody>
        </p:sp>
        <p:sp>
          <p:nvSpPr>
            <p:cNvPr id="102" name="Freeform 85"/>
            <p:cNvSpPr/>
            <p:nvPr/>
          </p:nvSpPr>
          <p:spPr bwMode="auto">
            <a:xfrm flipH="1">
              <a:off x="4389306" y="2813049"/>
              <a:ext cx="42863" cy="7937"/>
            </a:xfrm>
            <a:custGeom>
              <a:avLst/>
              <a:gdLst/>
              <a:ahLst/>
              <a:cxnLst>
                <a:cxn ang="0">
                  <a:pos x="51" y="0"/>
                </a:cxn>
                <a:cxn ang="0">
                  <a:pos x="29" y="1"/>
                </a:cxn>
                <a:cxn ang="0">
                  <a:pos x="0" y="11"/>
                </a:cxn>
                <a:cxn ang="0">
                  <a:pos x="19" y="9"/>
                </a:cxn>
                <a:cxn ang="0">
                  <a:pos x="48" y="4"/>
                </a:cxn>
                <a:cxn ang="0">
                  <a:pos x="109" y="20"/>
                </a:cxn>
                <a:cxn ang="0">
                  <a:pos x="143" y="30"/>
                </a:cxn>
                <a:cxn ang="0">
                  <a:pos x="181" y="36"/>
                </a:cxn>
                <a:cxn ang="0">
                  <a:pos x="188" y="30"/>
                </a:cxn>
                <a:cxn ang="0">
                  <a:pos x="146" y="22"/>
                </a:cxn>
                <a:cxn ang="0">
                  <a:pos x="97" y="11"/>
                </a:cxn>
                <a:cxn ang="0">
                  <a:pos x="51" y="0"/>
                </a:cxn>
              </a:cxnLst>
              <a:rect l="0" t="0" r="r" b="b"/>
              <a:pathLst>
                <a:path w="188" h="36">
                  <a:moveTo>
                    <a:pt x="51" y="0"/>
                  </a:moveTo>
                  <a:lnTo>
                    <a:pt x="29" y="1"/>
                  </a:lnTo>
                  <a:lnTo>
                    <a:pt x="0" y="11"/>
                  </a:lnTo>
                  <a:lnTo>
                    <a:pt x="19" y="9"/>
                  </a:lnTo>
                  <a:lnTo>
                    <a:pt x="48" y="4"/>
                  </a:lnTo>
                  <a:lnTo>
                    <a:pt x="109" y="20"/>
                  </a:lnTo>
                  <a:lnTo>
                    <a:pt x="143" y="30"/>
                  </a:lnTo>
                  <a:lnTo>
                    <a:pt x="181" y="36"/>
                  </a:lnTo>
                  <a:lnTo>
                    <a:pt x="188" y="30"/>
                  </a:lnTo>
                  <a:lnTo>
                    <a:pt x="146" y="22"/>
                  </a:lnTo>
                  <a:lnTo>
                    <a:pt x="97" y="11"/>
                  </a:lnTo>
                  <a:lnTo>
                    <a:pt x="51" y="0"/>
                  </a:lnTo>
                  <a:close/>
                </a:path>
              </a:pathLst>
            </a:custGeom>
            <a:solidFill>
              <a:srgbClr val="402000"/>
            </a:solidFill>
            <a:ln w="9525">
              <a:noFill/>
              <a:round/>
            </a:ln>
          </p:spPr>
          <p:txBody>
            <a:bodyPr/>
            <a:lstStyle/>
            <a:p>
              <a:endParaRPr lang="zh-CN" altLang="en-US"/>
            </a:p>
          </p:txBody>
        </p:sp>
        <p:sp>
          <p:nvSpPr>
            <p:cNvPr id="103" name="Freeform 86"/>
            <p:cNvSpPr/>
            <p:nvPr/>
          </p:nvSpPr>
          <p:spPr bwMode="auto">
            <a:xfrm flipH="1">
              <a:off x="4408356" y="2847974"/>
              <a:ext cx="17463" cy="4762"/>
            </a:xfrm>
            <a:custGeom>
              <a:avLst/>
              <a:gdLst/>
              <a:ahLst/>
              <a:cxnLst>
                <a:cxn ang="0">
                  <a:pos x="0" y="8"/>
                </a:cxn>
                <a:cxn ang="0">
                  <a:pos x="8" y="17"/>
                </a:cxn>
                <a:cxn ang="0">
                  <a:pos x="36" y="12"/>
                </a:cxn>
                <a:cxn ang="0">
                  <a:pos x="67" y="12"/>
                </a:cxn>
                <a:cxn ang="0">
                  <a:pos x="76" y="0"/>
                </a:cxn>
                <a:cxn ang="0">
                  <a:pos x="55" y="4"/>
                </a:cxn>
                <a:cxn ang="0">
                  <a:pos x="0" y="8"/>
                </a:cxn>
              </a:cxnLst>
              <a:rect l="0" t="0" r="r" b="b"/>
              <a:pathLst>
                <a:path w="76" h="17">
                  <a:moveTo>
                    <a:pt x="0" y="8"/>
                  </a:moveTo>
                  <a:lnTo>
                    <a:pt x="8" y="17"/>
                  </a:lnTo>
                  <a:lnTo>
                    <a:pt x="36" y="12"/>
                  </a:lnTo>
                  <a:lnTo>
                    <a:pt x="67" y="12"/>
                  </a:lnTo>
                  <a:lnTo>
                    <a:pt x="76" y="0"/>
                  </a:lnTo>
                  <a:lnTo>
                    <a:pt x="55" y="4"/>
                  </a:lnTo>
                  <a:lnTo>
                    <a:pt x="0" y="8"/>
                  </a:lnTo>
                  <a:close/>
                </a:path>
              </a:pathLst>
            </a:custGeom>
            <a:solidFill>
              <a:srgbClr val="402000"/>
            </a:solidFill>
            <a:ln w="9525">
              <a:noFill/>
              <a:round/>
            </a:ln>
          </p:spPr>
          <p:txBody>
            <a:bodyPr/>
            <a:lstStyle/>
            <a:p>
              <a:endParaRPr lang="zh-CN" altLang="en-US"/>
            </a:p>
          </p:txBody>
        </p:sp>
        <p:sp>
          <p:nvSpPr>
            <p:cNvPr id="104" name="Freeform 87"/>
            <p:cNvSpPr/>
            <p:nvPr/>
          </p:nvSpPr>
          <p:spPr bwMode="auto">
            <a:xfrm flipH="1">
              <a:off x="4459156" y="2844799"/>
              <a:ext cx="4763" cy="7937"/>
            </a:xfrm>
            <a:custGeom>
              <a:avLst/>
              <a:gdLst/>
              <a:ahLst/>
              <a:cxnLst>
                <a:cxn ang="0">
                  <a:pos x="19" y="0"/>
                </a:cxn>
                <a:cxn ang="0">
                  <a:pos x="19" y="9"/>
                </a:cxn>
                <a:cxn ang="0">
                  <a:pos x="14" y="24"/>
                </a:cxn>
                <a:cxn ang="0">
                  <a:pos x="0" y="32"/>
                </a:cxn>
                <a:cxn ang="0">
                  <a:pos x="19" y="0"/>
                </a:cxn>
              </a:cxnLst>
              <a:rect l="0" t="0" r="r" b="b"/>
              <a:pathLst>
                <a:path w="19" h="32">
                  <a:moveTo>
                    <a:pt x="19" y="0"/>
                  </a:moveTo>
                  <a:lnTo>
                    <a:pt x="19" y="9"/>
                  </a:lnTo>
                  <a:lnTo>
                    <a:pt x="14" y="24"/>
                  </a:lnTo>
                  <a:lnTo>
                    <a:pt x="0" y="32"/>
                  </a:lnTo>
                  <a:lnTo>
                    <a:pt x="19" y="0"/>
                  </a:lnTo>
                  <a:close/>
                </a:path>
              </a:pathLst>
            </a:custGeom>
            <a:solidFill>
              <a:srgbClr val="402000"/>
            </a:solidFill>
            <a:ln w="9525">
              <a:noFill/>
              <a:round/>
            </a:ln>
          </p:spPr>
          <p:txBody>
            <a:bodyPr/>
            <a:lstStyle/>
            <a:p>
              <a:endParaRPr lang="zh-CN" altLang="en-US"/>
            </a:p>
          </p:txBody>
        </p:sp>
        <p:sp>
          <p:nvSpPr>
            <p:cNvPr id="105" name="Freeform 88"/>
            <p:cNvSpPr/>
            <p:nvPr/>
          </p:nvSpPr>
          <p:spPr bwMode="auto">
            <a:xfrm flipH="1">
              <a:off x="4382956" y="2835274"/>
              <a:ext cx="7938" cy="9525"/>
            </a:xfrm>
            <a:custGeom>
              <a:avLst/>
              <a:gdLst/>
              <a:ahLst/>
              <a:cxnLst>
                <a:cxn ang="0">
                  <a:pos x="0" y="0"/>
                </a:cxn>
                <a:cxn ang="0">
                  <a:pos x="7" y="14"/>
                </a:cxn>
                <a:cxn ang="0">
                  <a:pos x="7" y="24"/>
                </a:cxn>
                <a:cxn ang="0">
                  <a:pos x="35" y="43"/>
                </a:cxn>
                <a:cxn ang="0">
                  <a:pos x="0" y="0"/>
                </a:cxn>
              </a:cxnLst>
              <a:rect l="0" t="0" r="r" b="b"/>
              <a:pathLst>
                <a:path w="35" h="43">
                  <a:moveTo>
                    <a:pt x="0" y="0"/>
                  </a:moveTo>
                  <a:lnTo>
                    <a:pt x="7" y="14"/>
                  </a:lnTo>
                  <a:lnTo>
                    <a:pt x="7" y="24"/>
                  </a:lnTo>
                  <a:lnTo>
                    <a:pt x="35" y="43"/>
                  </a:lnTo>
                  <a:lnTo>
                    <a:pt x="0" y="0"/>
                  </a:lnTo>
                  <a:close/>
                </a:path>
              </a:pathLst>
            </a:custGeom>
            <a:solidFill>
              <a:srgbClr val="402000"/>
            </a:solidFill>
            <a:ln w="9525">
              <a:noFill/>
              <a:round/>
            </a:ln>
          </p:spPr>
          <p:txBody>
            <a:bodyPr/>
            <a:lstStyle/>
            <a:p>
              <a:endParaRPr lang="zh-CN" altLang="en-US"/>
            </a:p>
          </p:txBody>
        </p:sp>
        <p:sp>
          <p:nvSpPr>
            <p:cNvPr id="106" name="Freeform 89"/>
            <p:cNvSpPr/>
            <p:nvPr/>
          </p:nvSpPr>
          <p:spPr bwMode="auto">
            <a:xfrm flipH="1">
              <a:off x="4349619" y="2835274"/>
              <a:ext cx="26987" cy="31750"/>
            </a:xfrm>
            <a:custGeom>
              <a:avLst/>
              <a:gdLst/>
              <a:ahLst/>
              <a:cxnLst>
                <a:cxn ang="0">
                  <a:pos x="0" y="0"/>
                </a:cxn>
                <a:cxn ang="0">
                  <a:pos x="21" y="35"/>
                </a:cxn>
                <a:cxn ang="0">
                  <a:pos x="43" y="63"/>
                </a:cxn>
                <a:cxn ang="0">
                  <a:pos x="114" y="114"/>
                </a:cxn>
                <a:cxn ang="0">
                  <a:pos x="47" y="53"/>
                </a:cxn>
                <a:cxn ang="0">
                  <a:pos x="0" y="0"/>
                </a:cxn>
              </a:cxnLst>
              <a:rect l="0" t="0" r="r" b="b"/>
              <a:pathLst>
                <a:path w="114" h="114">
                  <a:moveTo>
                    <a:pt x="0" y="0"/>
                  </a:moveTo>
                  <a:lnTo>
                    <a:pt x="21" y="35"/>
                  </a:lnTo>
                  <a:lnTo>
                    <a:pt x="43" y="63"/>
                  </a:lnTo>
                  <a:lnTo>
                    <a:pt x="114" y="114"/>
                  </a:lnTo>
                  <a:lnTo>
                    <a:pt x="47" y="53"/>
                  </a:lnTo>
                  <a:lnTo>
                    <a:pt x="0" y="0"/>
                  </a:lnTo>
                  <a:close/>
                </a:path>
              </a:pathLst>
            </a:custGeom>
            <a:solidFill>
              <a:srgbClr val="402000"/>
            </a:solidFill>
            <a:ln w="9525">
              <a:noFill/>
              <a:round/>
            </a:ln>
          </p:spPr>
          <p:txBody>
            <a:bodyPr/>
            <a:lstStyle/>
            <a:p>
              <a:endParaRPr lang="zh-CN" altLang="en-US"/>
            </a:p>
          </p:txBody>
        </p:sp>
        <p:sp>
          <p:nvSpPr>
            <p:cNvPr id="107" name="Freeform 90"/>
            <p:cNvSpPr/>
            <p:nvPr/>
          </p:nvSpPr>
          <p:spPr bwMode="auto">
            <a:xfrm flipH="1">
              <a:off x="4336919" y="2879724"/>
              <a:ext cx="6350" cy="22225"/>
            </a:xfrm>
            <a:custGeom>
              <a:avLst/>
              <a:gdLst/>
              <a:ahLst/>
              <a:cxnLst>
                <a:cxn ang="0">
                  <a:pos x="27" y="0"/>
                </a:cxn>
                <a:cxn ang="0">
                  <a:pos x="9" y="29"/>
                </a:cxn>
                <a:cxn ang="0">
                  <a:pos x="4" y="57"/>
                </a:cxn>
                <a:cxn ang="0">
                  <a:pos x="3" y="82"/>
                </a:cxn>
                <a:cxn ang="0">
                  <a:pos x="0" y="47"/>
                </a:cxn>
                <a:cxn ang="0">
                  <a:pos x="3" y="21"/>
                </a:cxn>
                <a:cxn ang="0">
                  <a:pos x="27" y="0"/>
                </a:cxn>
              </a:cxnLst>
              <a:rect l="0" t="0" r="r" b="b"/>
              <a:pathLst>
                <a:path w="27" h="82">
                  <a:moveTo>
                    <a:pt x="27" y="0"/>
                  </a:moveTo>
                  <a:lnTo>
                    <a:pt x="9" y="29"/>
                  </a:lnTo>
                  <a:lnTo>
                    <a:pt x="4" y="57"/>
                  </a:lnTo>
                  <a:lnTo>
                    <a:pt x="3" y="82"/>
                  </a:lnTo>
                  <a:lnTo>
                    <a:pt x="0" y="47"/>
                  </a:lnTo>
                  <a:lnTo>
                    <a:pt x="3" y="21"/>
                  </a:lnTo>
                  <a:lnTo>
                    <a:pt x="27" y="0"/>
                  </a:lnTo>
                  <a:close/>
                </a:path>
              </a:pathLst>
            </a:custGeom>
            <a:solidFill>
              <a:srgbClr val="402000"/>
            </a:solidFill>
            <a:ln w="9525">
              <a:noFill/>
              <a:round/>
            </a:ln>
          </p:spPr>
          <p:txBody>
            <a:bodyPr/>
            <a:lstStyle/>
            <a:p>
              <a:endParaRPr lang="zh-CN" altLang="en-US"/>
            </a:p>
          </p:txBody>
        </p:sp>
        <p:sp>
          <p:nvSpPr>
            <p:cNvPr id="108" name="Freeform 91"/>
            <p:cNvSpPr/>
            <p:nvPr/>
          </p:nvSpPr>
          <p:spPr bwMode="auto">
            <a:xfrm flipH="1">
              <a:off x="4398831" y="2855911"/>
              <a:ext cx="1588" cy="9525"/>
            </a:xfrm>
            <a:custGeom>
              <a:avLst/>
              <a:gdLst/>
              <a:ahLst/>
              <a:cxnLst>
                <a:cxn ang="0">
                  <a:pos x="11" y="0"/>
                </a:cxn>
                <a:cxn ang="0">
                  <a:pos x="15" y="12"/>
                </a:cxn>
                <a:cxn ang="0">
                  <a:pos x="0" y="30"/>
                </a:cxn>
                <a:cxn ang="0">
                  <a:pos x="11" y="0"/>
                </a:cxn>
              </a:cxnLst>
              <a:rect l="0" t="0" r="r" b="b"/>
              <a:pathLst>
                <a:path w="15" h="30">
                  <a:moveTo>
                    <a:pt x="11" y="0"/>
                  </a:moveTo>
                  <a:lnTo>
                    <a:pt x="15" y="12"/>
                  </a:lnTo>
                  <a:lnTo>
                    <a:pt x="0" y="30"/>
                  </a:lnTo>
                  <a:lnTo>
                    <a:pt x="11" y="0"/>
                  </a:lnTo>
                  <a:close/>
                </a:path>
              </a:pathLst>
            </a:custGeom>
            <a:solidFill>
              <a:srgbClr val="402000"/>
            </a:solidFill>
            <a:ln w="9525">
              <a:noFill/>
              <a:round/>
            </a:ln>
          </p:spPr>
          <p:txBody>
            <a:bodyPr/>
            <a:lstStyle/>
            <a:p>
              <a:endParaRPr lang="zh-CN" altLang="en-US"/>
            </a:p>
          </p:txBody>
        </p:sp>
        <p:sp>
          <p:nvSpPr>
            <p:cNvPr id="109" name="Freeform 92"/>
            <p:cNvSpPr/>
            <p:nvPr/>
          </p:nvSpPr>
          <p:spPr bwMode="auto">
            <a:xfrm flipH="1">
              <a:off x="4159119" y="2547936"/>
              <a:ext cx="12700" cy="9525"/>
            </a:xfrm>
            <a:custGeom>
              <a:avLst/>
              <a:gdLst/>
              <a:ahLst/>
              <a:cxnLst>
                <a:cxn ang="0">
                  <a:pos x="0" y="0"/>
                </a:cxn>
                <a:cxn ang="0">
                  <a:pos x="14" y="10"/>
                </a:cxn>
                <a:cxn ang="0">
                  <a:pos x="29" y="15"/>
                </a:cxn>
                <a:cxn ang="0">
                  <a:pos x="43" y="23"/>
                </a:cxn>
                <a:cxn ang="0">
                  <a:pos x="51" y="36"/>
                </a:cxn>
                <a:cxn ang="0">
                  <a:pos x="39" y="32"/>
                </a:cxn>
                <a:cxn ang="0">
                  <a:pos x="14" y="24"/>
                </a:cxn>
                <a:cxn ang="0">
                  <a:pos x="0" y="0"/>
                </a:cxn>
              </a:cxnLst>
              <a:rect l="0" t="0" r="r" b="b"/>
              <a:pathLst>
                <a:path w="51" h="36">
                  <a:moveTo>
                    <a:pt x="0" y="0"/>
                  </a:moveTo>
                  <a:lnTo>
                    <a:pt x="14" y="10"/>
                  </a:lnTo>
                  <a:lnTo>
                    <a:pt x="29" y="15"/>
                  </a:lnTo>
                  <a:lnTo>
                    <a:pt x="43" y="23"/>
                  </a:lnTo>
                  <a:lnTo>
                    <a:pt x="51" y="36"/>
                  </a:lnTo>
                  <a:lnTo>
                    <a:pt x="39" y="32"/>
                  </a:lnTo>
                  <a:lnTo>
                    <a:pt x="14" y="24"/>
                  </a:lnTo>
                  <a:lnTo>
                    <a:pt x="0" y="0"/>
                  </a:lnTo>
                  <a:close/>
                </a:path>
              </a:pathLst>
            </a:custGeom>
            <a:solidFill>
              <a:srgbClr val="402000"/>
            </a:solidFill>
            <a:ln w="9525">
              <a:noFill/>
              <a:round/>
            </a:ln>
          </p:spPr>
          <p:txBody>
            <a:bodyPr/>
            <a:lstStyle/>
            <a:p>
              <a:endParaRPr lang="zh-CN" altLang="en-US"/>
            </a:p>
          </p:txBody>
        </p:sp>
        <p:sp>
          <p:nvSpPr>
            <p:cNvPr id="110" name="Freeform 93"/>
            <p:cNvSpPr/>
            <p:nvPr/>
          </p:nvSpPr>
          <p:spPr bwMode="auto">
            <a:xfrm flipH="1">
              <a:off x="4165469" y="2563811"/>
              <a:ext cx="1587" cy="6350"/>
            </a:xfrm>
            <a:custGeom>
              <a:avLst/>
              <a:gdLst/>
              <a:ahLst/>
              <a:cxnLst>
                <a:cxn ang="0">
                  <a:pos x="0" y="0"/>
                </a:cxn>
                <a:cxn ang="0">
                  <a:pos x="14" y="0"/>
                </a:cxn>
                <a:cxn ang="0">
                  <a:pos x="14" y="24"/>
                </a:cxn>
                <a:cxn ang="0">
                  <a:pos x="0" y="0"/>
                </a:cxn>
              </a:cxnLst>
              <a:rect l="0" t="0" r="r" b="b"/>
              <a:pathLst>
                <a:path w="14" h="24">
                  <a:moveTo>
                    <a:pt x="0" y="0"/>
                  </a:moveTo>
                  <a:lnTo>
                    <a:pt x="14" y="0"/>
                  </a:lnTo>
                  <a:lnTo>
                    <a:pt x="14" y="24"/>
                  </a:lnTo>
                  <a:lnTo>
                    <a:pt x="0" y="0"/>
                  </a:lnTo>
                  <a:close/>
                </a:path>
              </a:pathLst>
            </a:custGeom>
            <a:solidFill>
              <a:srgbClr val="402000"/>
            </a:solidFill>
            <a:ln w="9525">
              <a:noFill/>
              <a:round/>
            </a:ln>
          </p:spPr>
          <p:txBody>
            <a:bodyPr/>
            <a:lstStyle/>
            <a:p>
              <a:endParaRPr lang="zh-CN" altLang="en-US"/>
            </a:p>
          </p:txBody>
        </p:sp>
        <p:sp>
          <p:nvSpPr>
            <p:cNvPr id="111" name="Freeform 94"/>
            <p:cNvSpPr/>
            <p:nvPr/>
          </p:nvSpPr>
          <p:spPr bwMode="auto">
            <a:xfrm flipH="1">
              <a:off x="4117844" y="2616199"/>
              <a:ext cx="96837" cy="296862"/>
            </a:xfrm>
            <a:custGeom>
              <a:avLst/>
              <a:gdLst/>
              <a:ahLst/>
              <a:cxnLst>
                <a:cxn ang="0">
                  <a:pos x="369" y="0"/>
                </a:cxn>
                <a:cxn ang="0">
                  <a:pos x="328" y="44"/>
                </a:cxn>
                <a:cxn ang="0">
                  <a:pos x="317" y="108"/>
                </a:cxn>
                <a:cxn ang="0">
                  <a:pos x="254" y="170"/>
                </a:cxn>
                <a:cxn ang="0">
                  <a:pos x="126" y="461"/>
                </a:cxn>
                <a:cxn ang="0">
                  <a:pos x="57" y="724"/>
                </a:cxn>
                <a:cxn ang="0">
                  <a:pos x="0" y="1076"/>
                </a:cxn>
                <a:cxn ang="0">
                  <a:pos x="178" y="919"/>
                </a:cxn>
                <a:cxn ang="0">
                  <a:pos x="431" y="140"/>
                </a:cxn>
                <a:cxn ang="0">
                  <a:pos x="369" y="0"/>
                </a:cxn>
              </a:cxnLst>
              <a:rect l="0" t="0" r="r" b="b"/>
              <a:pathLst>
                <a:path w="431" h="1076">
                  <a:moveTo>
                    <a:pt x="369" y="0"/>
                  </a:moveTo>
                  <a:lnTo>
                    <a:pt x="328" y="44"/>
                  </a:lnTo>
                  <a:lnTo>
                    <a:pt x="317" y="108"/>
                  </a:lnTo>
                  <a:lnTo>
                    <a:pt x="254" y="170"/>
                  </a:lnTo>
                  <a:lnTo>
                    <a:pt x="126" y="461"/>
                  </a:lnTo>
                  <a:lnTo>
                    <a:pt x="57" y="724"/>
                  </a:lnTo>
                  <a:lnTo>
                    <a:pt x="0" y="1076"/>
                  </a:lnTo>
                  <a:lnTo>
                    <a:pt x="178" y="919"/>
                  </a:lnTo>
                  <a:lnTo>
                    <a:pt x="431" y="140"/>
                  </a:lnTo>
                  <a:lnTo>
                    <a:pt x="369" y="0"/>
                  </a:lnTo>
                  <a:close/>
                </a:path>
              </a:pathLst>
            </a:custGeom>
            <a:solidFill>
              <a:srgbClr val="400000"/>
            </a:solidFill>
            <a:ln w="1588">
              <a:solidFill>
                <a:srgbClr val="000000"/>
              </a:solidFill>
              <a:prstDash val="solid"/>
              <a:round/>
            </a:ln>
          </p:spPr>
          <p:txBody>
            <a:bodyPr/>
            <a:lstStyle/>
            <a:p>
              <a:endParaRPr lang="zh-CN" altLang="en-US"/>
            </a:p>
          </p:txBody>
        </p:sp>
        <p:sp>
          <p:nvSpPr>
            <p:cNvPr id="112" name="Freeform 95"/>
            <p:cNvSpPr/>
            <p:nvPr/>
          </p:nvSpPr>
          <p:spPr bwMode="auto">
            <a:xfrm flipH="1">
              <a:off x="3955919" y="2557461"/>
              <a:ext cx="376237" cy="498475"/>
            </a:xfrm>
            <a:custGeom>
              <a:avLst/>
              <a:gdLst/>
              <a:ahLst/>
              <a:cxnLst>
                <a:cxn ang="0">
                  <a:pos x="1309" y="94"/>
                </a:cxn>
                <a:cxn ang="0">
                  <a:pos x="1258" y="0"/>
                </a:cxn>
                <a:cxn ang="0">
                  <a:pos x="867" y="163"/>
                </a:cxn>
                <a:cxn ang="0">
                  <a:pos x="850" y="288"/>
                </a:cxn>
                <a:cxn ang="0">
                  <a:pos x="818" y="332"/>
                </a:cxn>
                <a:cxn ang="0">
                  <a:pos x="773" y="382"/>
                </a:cxn>
                <a:cxn ang="0">
                  <a:pos x="747" y="472"/>
                </a:cxn>
                <a:cxn ang="0">
                  <a:pos x="660" y="678"/>
                </a:cxn>
                <a:cxn ang="0">
                  <a:pos x="590" y="924"/>
                </a:cxn>
                <a:cxn ang="0">
                  <a:pos x="558" y="1088"/>
                </a:cxn>
                <a:cxn ang="0">
                  <a:pos x="243" y="1094"/>
                </a:cxn>
                <a:cxn ang="0">
                  <a:pos x="192" y="1125"/>
                </a:cxn>
                <a:cxn ang="0">
                  <a:pos x="47" y="1125"/>
                </a:cxn>
                <a:cxn ang="0">
                  <a:pos x="7" y="1189"/>
                </a:cxn>
                <a:cxn ang="0">
                  <a:pos x="0" y="1264"/>
                </a:cxn>
                <a:cxn ang="0">
                  <a:pos x="15" y="1332"/>
                </a:cxn>
                <a:cxn ang="0">
                  <a:pos x="148" y="1358"/>
                </a:cxn>
                <a:cxn ang="0">
                  <a:pos x="211" y="1452"/>
                </a:cxn>
                <a:cxn ang="0">
                  <a:pos x="337" y="1484"/>
                </a:cxn>
                <a:cxn ang="0">
                  <a:pos x="430" y="1484"/>
                </a:cxn>
                <a:cxn ang="0">
                  <a:pos x="538" y="1503"/>
                </a:cxn>
                <a:cxn ang="0">
                  <a:pos x="544" y="1548"/>
                </a:cxn>
                <a:cxn ang="0">
                  <a:pos x="538" y="1642"/>
                </a:cxn>
                <a:cxn ang="0">
                  <a:pos x="550" y="1705"/>
                </a:cxn>
                <a:cxn ang="0">
                  <a:pos x="608" y="1712"/>
                </a:cxn>
                <a:cxn ang="0">
                  <a:pos x="677" y="1724"/>
                </a:cxn>
                <a:cxn ang="0">
                  <a:pos x="747" y="1786"/>
                </a:cxn>
                <a:cxn ang="0">
                  <a:pos x="830" y="1786"/>
                </a:cxn>
                <a:cxn ang="0">
                  <a:pos x="905" y="1779"/>
                </a:cxn>
                <a:cxn ang="0">
                  <a:pos x="1019" y="1744"/>
                </a:cxn>
                <a:cxn ang="0">
                  <a:pos x="1145" y="1756"/>
                </a:cxn>
                <a:cxn ang="0">
                  <a:pos x="1273" y="1792"/>
                </a:cxn>
                <a:cxn ang="0">
                  <a:pos x="1392" y="1766"/>
                </a:cxn>
                <a:cxn ang="0">
                  <a:pos x="1473" y="1674"/>
                </a:cxn>
                <a:cxn ang="0">
                  <a:pos x="1467" y="1571"/>
                </a:cxn>
                <a:cxn ang="0">
                  <a:pos x="1497" y="1446"/>
                </a:cxn>
                <a:cxn ang="0">
                  <a:pos x="1516" y="1282"/>
                </a:cxn>
                <a:cxn ang="0">
                  <a:pos x="1554" y="1131"/>
                </a:cxn>
                <a:cxn ang="0">
                  <a:pos x="1606" y="906"/>
                </a:cxn>
                <a:cxn ang="0">
                  <a:pos x="1598" y="678"/>
                </a:cxn>
                <a:cxn ang="0">
                  <a:pos x="1598" y="478"/>
                </a:cxn>
                <a:cxn ang="0">
                  <a:pos x="1586" y="338"/>
                </a:cxn>
                <a:cxn ang="0">
                  <a:pos x="1554" y="276"/>
                </a:cxn>
                <a:cxn ang="0">
                  <a:pos x="1484" y="225"/>
                </a:cxn>
                <a:cxn ang="0">
                  <a:pos x="1403" y="142"/>
                </a:cxn>
                <a:cxn ang="0">
                  <a:pos x="1309" y="94"/>
                </a:cxn>
              </a:cxnLst>
              <a:rect l="0" t="0" r="r" b="b"/>
              <a:pathLst>
                <a:path w="1606" h="1792">
                  <a:moveTo>
                    <a:pt x="1309" y="94"/>
                  </a:moveTo>
                  <a:lnTo>
                    <a:pt x="1258" y="0"/>
                  </a:lnTo>
                  <a:lnTo>
                    <a:pt x="867" y="163"/>
                  </a:lnTo>
                  <a:lnTo>
                    <a:pt x="850" y="288"/>
                  </a:lnTo>
                  <a:lnTo>
                    <a:pt x="818" y="332"/>
                  </a:lnTo>
                  <a:lnTo>
                    <a:pt x="773" y="382"/>
                  </a:lnTo>
                  <a:lnTo>
                    <a:pt x="747" y="472"/>
                  </a:lnTo>
                  <a:lnTo>
                    <a:pt x="660" y="678"/>
                  </a:lnTo>
                  <a:lnTo>
                    <a:pt x="590" y="924"/>
                  </a:lnTo>
                  <a:lnTo>
                    <a:pt x="558" y="1088"/>
                  </a:lnTo>
                  <a:lnTo>
                    <a:pt x="243" y="1094"/>
                  </a:lnTo>
                  <a:lnTo>
                    <a:pt x="192" y="1125"/>
                  </a:lnTo>
                  <a:lnTo>
                    <a:pt x="47" y="1125"/>
                  </a:lnTo>
                  <a:lnTo>
                    <a:pt x="7" y="1189"/>
                  </a:lnTo>
                  <a:lnTo>
                    <a:pt x="0" y="1264"/>
                  </a:lnTo>
                  <a:lnTo>
                    <a:pt x="15" y="1332"/>
                  </a:lnTo>
                  <a:lnTo>
                    <a:pt x="148" y="1358"/>
                  </a:lnTo>
                  <a:lnTo>
                    <a:pt x="211" y="1452"/>
                  </a:lnTo>
                  <a:lnTo>
                    <a:pt x="337" y="1484"/>
                  </a:lnTo>
                  <a:lnTo>
                    <a:pt x="430" y="1484"/>
                  </a:lnTo>
                  <a:lnTo>
                    <a:pt x="538" y="1503"/>
                  </a:lnTo>
                  <a:lnTo>
                    <a:pt x="544" y="1548"/>
                  </a:lnTo>
                  <a:lnTo>
                    <a:pt x="538" y="1642"/>
                  </a:lnTo>
                  <a:lnTo>
                    <a:pt x="550" y="1705"/>
                  </a:lnTo>
                  <a:lnTo>
                    <a:pt x="608" y="1712"/>
                  </a:lnTo>
                  <a:lnTo>
                    <a:pt x="677" y="1724"/>
                  </a:lnTo>
                  <a:lnTo>
                    <a:pt x="747" y="1786"/>
                  </a:lnTo>
                  <a:lnTo>
                    <a:pt x="830" y="1786"/>
                  </a:lnTo>
                  <a:lnTo>
                    <a:pt x="905" y="1779"/>
                  </a:lnTo>
                  <a:lnTo>
                    <a:pt x="1019" y="1744"/>
                  </a:lnTo>
                  <a:lnTo>
                    <a:pt x="1145" y="1756"/>
                  </a:lnTo>
                  <a:lnTo>
                    <a:pt x="1273" y="1792"/>
                  </a:lnTo>
                  <a:lnTo>
                    <a:pt x="1392" y="1766"/>
                  </a:lnTo>
                  <a:lnTo>
                    <a:pt x="1473" y="1674"/>
                  </a:lnTo>
                  <a:lnTo>
                    <a:pt x="1467" y="1571"/>
                  </a:lnTo>
                  <a:lnTo>
                    <a:pt x="1497" y="1446"/>
                  </a:lnTo>
                  <a:lnTo>
                    <a:pt x="1516" y="1282"/>
                  </a:lnTo>
                  <a:lnTo>
                    <a:pt x="1554" y="1131"/>
                  </a:lnTo>
                  <a:lnTo>
                    <a:pt x="1606" y="906"/>
                  </a:lnTo>
                  <a:lnTo>
                    <a:pt x="1598" y="678"/>
                  </a:lnTo>
                  <a:lnTo>
                    <a:pt x="1598" y="478"/>
                  </a:lnTo>
                  <a:lnTo>
                    <a:pt x="1586" y="338"/>
                  </a:lnTo>
                  <a:lnTo>
                    <a:pt x="1554" y="276"/>
                  </a:lnTo>
                  <a:lnTo>
                    <a:pt x="1484" y="225"/>
                  </a:lnTo>
                  <a:lnTo>
                    <a:pt x="1403" y="142"/>
                  </a:lnTo>
                  <a:lnTo>
                    <a:pt x="1309" y="94"/>
                  </a:lnTo>
                  <a:close/>
                </a:path>
              </a:pathLst>
            </a:custGeom>
            <a:solidFill>
              <a:srgbClr val="C0C0C0"/>
            </a:solidFill>
            <a:ln w="1588">
              <a:solidFill>
                <a:srgbClr val="000000"/>
              </a:solidFill>
              <a:prstDash val="solid"/>
              <a:round/>
            </a:ln>
          </p:spPr>
          <p:txBody>
            <a:bodyPr/>
            <a:lstStyle/>
            <a:p>
              <a:endParaRPr lang="zh-CN" altLang="en-US"/>
            </a:p>
          </p:txBody>
        </p:sp>
        <p:sp>
          <p:nvSpPr>
            <p:cNvPr id="113" name="Freeform 96"/>
            <p:cNvSpPr/>
            <p:nvPr/>
          </p:nvSpPr>
          <p:spPr bwMode="auto">
            <a:xfrm flipH="1">
              <a:off x="3962269" y="2587624"/>
              <a:ext cx="236537" cy="461962"/>
            </a:xfrm>
            <a:custGeom>
              <a:avLst/>
              <a:gdLst/>
              <a:ahLst/>
              <a:cxnLst>
                <a:cxn ang="0">
                  <a:pos x="132" y="1382"/>
                </a:cxn>
                <a:cxn ang="0">
                  <a:pos x="370" y="1363"/>
                </a:cxn>
                <a:cxn ang="0">
                  <a:pos x="573" y="1301"/>
                </a:cxn>
                <a:cxn ang="0">
                  <a:pos x="656" y="1149"/>
                </a:cxn>
                <a:cxn ang="0">
                  <a:pos x="630" y="1050"/>
                </a:cxn>
                <a:cxn ang="0">
                  <a:pos x="787" y="837"/>
                </a:cxn>
                <a:cxn ang="0">
                  <a:pos x="642" y="931"/>
                </a:cxn>
                <a:cxn ang="0">
                  <a:pos x="718" y="741"/>
                </a:cxn>
                <a:cxn ang="0">
                  <a:pos x="845" y="497"/>
                </a:cxn>
                <a:cxn ang="0">
                  <a:pos x="656" y="703"/>
                </a:cxn>
                <a:cxn ang="0">
                  <a:pos x="630" y="378"/>
                </a:cxn>
                <a:cxn ang="0">
                  <a:pos x="535" y="264"/>
                </a:cxn>
                <a:cxn ang="0">
                  <a:pos x="402" y="214"/>
                </a:cxn>
                <a:cxn ang="0">
                  <a:pos x="661" y="126"/>
                </a:cxn>
                <a:cxn ang="0">
                  <a:pos x="781" y="226"/>
                </a:cxn>
                <a:cxn ang="0">
                  <a:pos x="705" y="126"/>
                </a:cxn>
                <a:cxn ang="0">
                  <a:pos x="560" y="82"/>
                </a:cxn>
                <a:cxn ang="0">
                  <a:pos x="661" y="44"/>
                </a:cxn>
                <a:cxn ang="0">
                  <a:pos x="750" y="0"/>
                </a:cxn>
                <a:cxn ang="0">
                  <a:pos x="868" y="94"/>
                </a:cxn>
                <a:cxn ang="0">
                  <a:pos x="976" y="182"/>
                </a:cxn>
                <a:cxn ang="0">
                  <a:pos x="1014" y="334"/>
                </a:cxn>
                <a:cxn ang="0">
                  <a:pos x="1008" y="628"/>
                </a:cxn>
                <a:cxn ang="0">
                  <a:pos x="970" y="975"/>
                </a:cxn>
                <a:cxn ang="0">
                  <a:pos x="913" y="1314"/>
                </a:cxn>
                <a:cxn ang="0">
                  <a:pos x="888" y="1527"/>
                </a:cxn>
                <a:cxn ang="0">
                  <a:pos x="830" y="1627"/>
                </a:cxn>
                <a:cxn ang="0">
                  <a:pos x="699" y="1671"/>
                </a:cxn>
                <a:cxn ang="0">
                  <a:pos x="612" y="1648"/>
                </a:cxn>
                <a:cxn ang="0">
                  <a:pos x="541" y="1559"/>
                </a:cxn>
                <a:cxn ang="0">
                  <a:pos x="516" y="1534"/>
                </a:cxn>
                <a:cxn ang="0">
                  <a:pos x="407" y="1622"/>
                </a:cxn>
                <a:cxn ang="0">
                  <a:pos x="276" y="1652"/>
                </a:cxn>
                <a:cxn ang="0">
                  <a:pos x="170" y="1636"/>
                </a:cxn>
                <a:cxn ang="0">
                  <a:pos x="240" y="1565"/>
                </a:cxn>
                <a:cxn ang="0">
                  <a:pos x="352" y="1446"/>
                </a:cxn>
                <a:cxn ang="0">
                  <a:pos x="176" y="1546"/>
                </a:cxn>
                <a:cxn ang="0">
                  <a:pos x="32" y="1590"/>
                </a:cxn>
                <a:cxn ang="0">
                  <a:pos x="0" y="1527"/>
                </a:cxn>
              </a:cxnLst>
              <a:rect l="0" t="0" r="r" b="b"/>
              <a:pathLst>
                <a:path w="1014" h="1671">
                  <a:moveTo>
                    <a:pt x="0" y="1402"/>
                  </a:moveTo>
                  <a:lnTo>
                    <a:pt x="132" y="1382"/>
                  </a:lnTo>
                  <a:lnTo>
                    <a:pt x="245" y="1376"/>
                  </a:lnTo>
                  <a:lnTo>
                    <a:pt x="370" y="1363"/>
                  </a:lnTo>
                  <a:lnTo>
                    <a:pt x="509" y="1344"/>
                  </a:lnTo>
                  <a:lnTo>
                    <a:pt x="573" y="1301"/>
                  </a:lnTo>
                  <a:lnTo>
                    <a:pt x="744" y="1088"/>
                  </a:lnTo>
                  <a:lnTo>
                    <a:pt x="656" y="1149"/>
                  </a:lnTo>
                  <a:lnTo>
                    <a:pt x="598" y="1201"/>
                  </a:lnTo>
                  <a:lnTo>
                    <a:pt x="630" y="1050"/>
                  </a:lnTo>
                  <a:lnTo>
                    <a:pt x="693" y="992"/>
                  </a:lnTo>
                  <a:lnTo>
                    <a:pt x="787" y="837"/>
                  </a:lnTo>
                  <a:lnTo>
                    <a:pt x="699" y="911"/>
                  </a:lnTo>
                  <a:lnTo>
                    <a:pt x="642" y="931"/>
                  </a:lnTo>
                  <a:lnTo>
                    <a:pt x="656" y="823"/>
                  </a:lnTo>
                  <a:lnTo>
                    <a:pt x="718" y="741"/>
                  </a:lnTo>
                  <a:lnTo>
                    <a:pt x="781" y="679"/>
                  </a:lnTo>
                  <a:lnTo>
                    <a:pt x="845" y="497"/>
                  </a:lnTo>
                  <a:lnTo>
                    <a:pt x="724" y="647"/>
                  </a:lnTo>
                  <a:lnTo>
                    <a:pt x="656" y="703"/>
                  </a:lnTo>
                  <a:lnTo>
                    <a:pt x="648" y="471"/>
                  </a:lnTo>
                  <a:lnTo>
                    <a:pt x="630" y="378"/>
                  </a:lnTo>
                  <a:lnTo>
                    <a:pt x="592" y="334"/>
                  </a:lnTo>
                  <a:lnTo>
                    <a:pt x="535" y="264"/>
                  </a:lnTo>
                  <a:lnTo>
                    <a:pt x="445" y="232"/>
                  </a:lnTo>
                  <a:lnTo>
                    <a:pt x="402" y="214"/>
                  </a:lnTo>
                  <a:lnTo>
                    <a:pt x="528" y="94"/>
                  </a:lnTo>
                  <a:lnTo>
                    <a:pt x="661" y="126"/>
                  </a:lnTo>
                  <a:lnTo>
                    <a:pt x="750" y="176"/>
                  </a:lnTo>
                  <a:lnTo>
                    <a:pt x="781" y="226"/>
                  </a:lnTo>
                  <a:lnTo>
                    <a:pt x="756" y="150"/>
                  </a:lnTo>
                  <a:lnTo>
                    <a:pt x="705" y="126"/>
                  </a:lnTo>
                  <a:lnTo>
                    <a:pt x="624" y="94"/>
                  </a:lnTo>
                  <a:lnTo>
                    <a:pt x="560" y="82"/>
                  </a:lnTo>
                  <a:lnTo>
                    <a:pt x="598" y="62"/>
                  </a:lnTo>
                  <a:lnTo>
                    <a:pt x="661" y="44"/>
                  </a:lnTo>
                  <a:lnTo>
                    <a:pt x="718" y="25"/>
                  </a:lnTo>
                  <a:lnTo>
                    <a:pt x="750" y="0"/>
                  </a:lnTo>
                  <a:lnTo>
                    <a:pt x="825" y="50"/>
                  </a:lnTo>
                  <a:lnTo>
                    <a:pt x="868" y="94"/>
                  </a:lnTo>
                  <a:lnTo>
                    <a:pt x="913" y="150"/>
                  </a:lnTo>
                  <a:lnTo>
                    <a:pt x="976" y="182"/>
                  </a:lnTo>
                  <a:lnTo>
                    <a:pt x="988" y="240"/>
                  </a:lnTo>
                  <a:lnTo>
                    <a:pt x="1014" y="334"/>
                  </a:lnTo>
                  <a:lnTo>
                    <a:pt x="1014" y="478"/>
                  </a:lnTo>
                  <a:lnTo>
                    <a:pt x="1008" y="628"/>
                  </a:lnTo>
                  <a:lnTo>
                    <a:pt x="1002" y="799"/>
                  </a:lnTo>
                  <a:lnTo>
                    <a:pt x="970" y="975"/>
                  </a:lnTo>
                  <a:lnTo>
                    <a:pt x="931" y="1157"/>
                  </a:lnTo>
                  <a:lnTo>
                    <a:pt x="913" y="1314"/>
                  </a:lnTo>
                  <a:lnTo>
                    <a:pt x="882" y="1426"/>
                  </a:lnTo>
                  <a:lnTo>
                    <a:pt x="888" y="1527"/>
                  </a:lnTo>
                  <a:lnTo>
                    <a:pt x="875" y="1584"/>
                  </a:lnTo>
                  <a:lnTo>
                    <a:pt x="830" y="1627"/>
                  </a:lnTo>
                  <a:lnTo>
                    <a:pt x="775" y="1664"/>
                  </a:lnTo>
                  <a:lnTo>
                    <a:pt x="699" y="1671"/>
                  </a:lnTo>
                  <a:lnTo>
                    <a:pt x="661" y="1652"/>
                  </a:lnTo>
                  <a:lnTo>
                    <a:pt x="612" y="1648"/>
                  </a:lnTo>
                  <a:lnTo>
                    <a:pt x="490" y="1622"/>
                  </a:lnTo>
                  <a:lnTo>
                    <a:pt x="541" y="1559"/>
                  </a:lnTo>
                  <a:lnTo>
                    <a:pt x="598" y="1470"/>
                  </a:lnTo>
                  <a:lnTo>
                    <a:pt x="516" y="1534"/>
                  </a:lnTo>
                  <a:lnTo>
                    <a:pt x="452" y="1590"/>
                  </a:lnTo>
                  <a:lnTo>
                    <a:pt x="407" y="1622"/>
                  </a:lnTo>
                  <a:lnTo>
                    <a:pt x="345" y="1652"/>
                  </a:lnTo>
                  <a:lnTo>
                    <a:pt x="276" y="1652"/>
                  </a:lnTo>
                  <a:lnTo>
                    <a:pt x="208" y="1652"/>
                  </a:lnTo>
                  <a:lnTo>
                    <a:pt x="170" y="1636"/>
                  </a:lnTo>
                  <a:lnTo>
                    <a:pt x="151" y="1616"/>
                  </a:lnTo>
                  <a:lnTo>
                    <a:pt x="240" y="1565"/>
                  </a:lnTo>
                  <a:lnTo>
                    <a:pt x="327" y="1484"/>
                  </a:lnTo>
                  <a:lnTo>
                    <a:pt x="352" y="1446"/>
                  </a:lnTo>
                  <a:lnTo>
                    <a:pt x="282" y="1463"/>
                  </a:lnTo>
                  <a:lnTo>
                    <a:pt x="176" y="1546"/>
                  </a:lnTo>
                  <a:lnTo>
                    <a:pt x="132" y="1584"/>
                  </a:lnTo>
                  <a:lnTo>
                    <a:pt x="32" y="1590"/>
                  </a:lnTo>
                  <a:lnTo>
                    <a:pt x="0" y="1572"/>
                  </a:lnTo>
                  <a:lnTo>
                    <a:pt x="0" y="1527"/>
                  </a:lnTo>
                  <a:lnTo>
                    <a:pt x="0" y="1402"/>
                  </a:lnTo>
                  <a:close/>
                </a:path>
              </a:pathLst>
            </a:custGeom>
            <a:solidFill>
              <a:srgbClr val="E0E0E0"/>
            </a:solidFill>
            <a:ln w="9525">
              <a:noFill/>
              <a:round/>
            </a:ln>
          </p:spPr>
          <p:txBody>
            <a:bodyPr/>
            <a:lstStyle/>
            <a:p>
              <a:endParaRPr lang="zh-CN" altLang="en-US"/>
            </a:p>
          </p:txBody>
        </p:sp>
        <p:sp>
          <p:nvSpPr>
            <p:cNvPr id="114" name="Freeform 97"/>
            <p:cNvSpPr/>
            <p:nvPr/>
          </p:nvSpPr>
          <p:spPr bwMode="auto">
            <a:xfrm flipH="1">
              <a:off x="3979731" y="2816224"/>
              <a:ext cx="71438" cy="215900"/>
            </a:xfrm>
            <a:custGeom>
              <a:avLst/>
              <a:gdLst/>
              <a:ahLst/>
              <a:cxnLst>
                <a:cxn ang="0">
                  <a:pos x="0" y="774"/>
                </a:cxn>
                <a:cxn ang="0">
                  <a:pos x="51" y="748"/>
                </a:cxn>
                <a:cxn ang="0">
                  <a:pos x="107" y="686"/>
                </a:cxn>
                <a:cxn ang="0">
                  <a:pos x="156" y="573"/>
                </a:cxn>
                <a:cxn ang="0">
                  <a:pos x="183" y="477"/>
                </a:cxn>
                <a:cxn ang="0">
                  <a:pos x="220" y="371"/>
                </a:cxn>
                <a:cxn ang="0">
                  <a:pos x="239" y="270"/>
                </a:cxn>
                <a:cxn ang="0">
                  <a:pos x="270" y="114"/>
                </a:cxn>
                <a:cxn ang="0">
                  <a:pos x="295" y="0"/>
                </a:cxn>
                <a:cxn ang="0">
                  <a:pos x="232" y="226"/>
                </a:cxn>
                <a:cxn ang="0">
                  <a:pos x="183" y="402"/>
                </a:cxn>
                <a:cxn ang="0">
                  <a:pos x="126" y="521"/>
                </a:cxn>
                <a:cxn ang="0">
                  <a:pos x="38" y="648"/>
                </a:cxn>
                <a:cxn ang="0">
                  <a:pos x="0" y="774"/>
                </a:cxn>
              </a:cxnLst>
              <a:rect l="0" t="0" r="r" b="b"/>
              <a:pathLst>
                <a:path w="295" h="774">
                  <a:moveTo>
                    <a:pt x="0" y="774"/>
                  </a:moveTo>
                  <a:lnTo>
                    <a:pt x="51" y="748"/>
                  </a:lnTo>
                  <a:lnTo>
                    <a:pt x="107" y="686"/>
                  </a:lnTo>
                  <a:lnTo>
                    <a:pt x="156" y="573"/>
                  </a:lnTo>
                  <a:lnTo>
                    <a:pt x="183" y="477"/>
                  </a:lnTo>
                  <a:lnTo>
                    <a:pt x="220" y="371"/>
                  </a:lnTo>
                  <a:lnTo>
                    <a:pt x="239" y="270"/>
                  </a:lnTo>
                  <a:lnTo>
                    <a:pt x="270" y="114"/>
                  </a:lnTo>
                  <a:lnTo>
                    <a:pt x="295" y="0"/>
                  </a:lnTo>
                  <a:lnTo>
                    <a:pt x="232" y="226"/>
                  </a:lnTo>
                  <a:lnTo>
                    <a:pt x="183" y="402"/>
                  </a:lnTo>
                  <a:lnTo>
                    <a:pt x="126" y="521"/>
                  </a:lnTo>
                  <a:lnTo>
                    <a:pt x="38" y="648"/>
                  </a:lnTo>
                  <a:lnTo>
                    <a:pt x="0" y="774"/>
                  </a:lnTo>
                  <a:close/>
                </a:path>
              </a:pathLst>
            </a:custGeom>
            <a:solidFill>
              <a:srgbClr val="C0C0C0"/>
            </a:solidFill>
            <a:ln w="9525">
              <a:noFill/>
              <a:round/>
            </a:ln>
          </p:spPr>
          <p:txBody>
            <a:bodyPr/>
            <a:lstStyle/>
            <a:p>
              <a:endParaRPr lang="zh-CN" altLang="en-US"/>
            </a:p>
          </p:txBody>
        </p:sp>
        <p:sp>
          <p:nvSpPr>
            <p:cNvPr id="115" name="Freeform 98"/>
            <p:cNvSpPr/>
            <p:nvPr/>
          </p:nvSpPr>
          <p:spPr bwMode="auto">
            <a:xfrm flipH="1">
              <a:off x="4051169" y="2644774"/>
              <a:ext cx="273050" cy="320675"/>
            </a:xfrm>
            <a:custGeom>
              <a:avLst/>
              <a:gdLst/>
              <a:ahLst/>
              <a:cxnLst>
                <a:cxn ang="0">
                  <a:pos x="820" y="43"/>
                </a:cxn>
                <a:cxn ang="0">
                  <a:pos x="719" y="213"/>
                </a:cxn>
                <a:cxn ang="0">
                  <a:pos x="739" y="381"/>
                </a:cxn>
                <a:cxn ang="0">
                  <a:pos x="727" y="571"/>
                </a:cxn>
                <a:cxn ang="0">
                  <a:pos x="727" y="621"/>
                </a:cxn>
                <a:cxn ang="0">
                  <a:pos x="739" y="684"/>
                </a:cxn>
                <a:cxn ang="0">
                  <a:pos x="688" y="729"/>
                </a:cxn>
                <a:cxn ang="0">
                  <a:pos x="644" y="779"/>
                </a:cxn>
                <a:cxn ang="0">
                  <a:pos x="569" y="779"/>
                </a:cxn>
                <a:cxn ang="0">
                  <a:pos x="304" y="793"/>
                </a:cxn>
                <a:cxn ang="0">
                  <a:pos x="170" y="831"/>
                </a:cxn>
                <a:cxn ang="0">
                  <a:pos x="0" y="873"/>
                </a:cxn>
                <a:cxn ang="0">
                  <a:pos x="6" y="1004"/>
                </a:cxn>
                <a:cxn ang="0">
                  <a:pos x="109" y="978"/>
                </a:cxn>
                <a:cxn ang="0">
                  <a:pos x="133" y="916"/>
                </a:cxn>
                <a:cxn ang="0">
                  <a:pos x="147" y="1030"/>
                </a:cxn>
                <a:cxn ang="0">
                  <a:pos x="215" y="1118"/>
                </a:cxn>
                <a:cxn ang="0">
                  <a:pos x="403" y="1155"/>
                </a:cxn>
                <a:cxn ang="0">
                  <a:pos x="379" y="1093"/>
                </a:cxn>
                <a:cxn ang="0">
                  <a:pos x="279" y="978"/>
                </a:cxn>
                <a:cxn ang="0">
                  <a:pos x="358" y="929"/>
                </a:cxn>
                <a:cxn ang="0">
                  <a:pos x="403" y="1036"/>
                </a:cxn>
                <a:cxn ang="0">
                  <a:pos x="537" y="1149"/>
                </a:cxn>
                <a:cxn ang="0">
                  <a:pos x="713" y="1149"/>
                </a:cxn>
                <a:cxn ang="0">
                  <a:pos x="517" y="1016"/>
                </a:cxn>
                <a:cxn ang="0">
                  <a:pos x="435" y="929"/>
                </a:cxn>
                <a:cxn ang="0">
                  <a:pos x="479" y="885"/>
                </a:cxn>
                <a:cxn ang="0">
                  <a:pos x="549" y="972"/>
                </a:cxn>
                <a:cxn ang="0">
                  <a:pos x="675" y="1068"/>
                </a:cxn>
                <a:cxn ang="0">
                  <a:pos x="782" y="1123"/>
                </a:cxn>
                <a:cxn ang="0">
                  <a:pos x="921" y="1136"/>
                </a:cxn>
                <a:cxn ang="0">
                  <a:pos x="833" y="1068"/>
                </a:cxn>
                <a:cxn ang="0">
                  <a:pos x="727" y="978"/>
                </a:cxn>
                <a:cxn ang="0">
                  <a:pos x="756" y="929"/>
                </a:cxn>
                <a:cxn ang="0">
                  <a:pos x="808" y="1010"/>
                </a:cxn>
                <a:cxn ang="0">
                  <a:pos x="914" y="1087"/>
                </a:cxn>
                <a:cxn ang="0">
                  <a:pos x="1046" y="1098"/>
                </a:cxn>
                <a:cxn ang="0">
                  <a:pos x="1117" y="991"/>
                </a:cxn>
                <a:cxn ang="0">
                  <a:pos x="878" y="954"/>
                </a:cxn>
                <a:cxn ang="0">
                  <a:pos x="733" y="868"/>
                </a:cxn>
                <a:cxn ang="0">
                  <a:pos x="707" y="793"/>
                </a:cxn>
                <a:cxn ang="0">
                  <a:pos x="765" y="831"/>
                </a:cxn>
                <a:cxn ang="0">
                  <a:pos x="927" y="935"/>
                </a:cxn>
                <a:cxn ang="0">
                  <a:pos x="1117" y="991"/>
                </a:cxn>
                <a:cxn ang="0">
                  <a:pos x="1155" y="767"/>
                </a:cxn>
                <a:cxn ang="0">
                  <a:pos x="1046" y="741"/>
                </a:cxn>
                <a:cxn ang="0">
                  <a:pos x="820" y="761"/>
                </a:cxn>
                <a:cxn ang="0">
                  <a:pos x="782" y="716"/>
                </a:cxn>
                <a:cxn ang="0">
                  <a:pos x="901" y="735"/>
                </a:cxn>
                <a:cxn ang="0">
                  <a:pos x="1155" y="684"/>
                </a:cxn>
                <a:cxn ang="0">
                  <a:pos x="1167" y="483"/>
                </a:cxn>
                <a:cxn ang="0">
                  <a:pos x="1161" y="264"/>
                </a:cxn>
                <a:cxn ang="0">
                  <a:pos x="1034" y="152"/>
                </a:cxn>
                <a:cxn ang="0">
                  <a:pos x="1161" y="201"/>
                </a:cxn>
                <a:cxn ang="0">
                  <a:pos x="1091" y="68"/>
                </a:cxn>
                <a:cxn ang="0">
                  <a:pos x="959" y="0"/>
                </a:cxn>
              </a:cxnLst>
              <a:rect l="0" t="0" r="r" b="b"/>
              <a:pathLst>
                <a:path w="1172" h="1162">
                  <a:moveTo>
                    <a:pt x="959" y="0"/>
                  </a:moveTo>
                  <a:lnTo>
                    <a:pt x="820" y="43"/>
                  </a:lnTo>
                  <a:lnTo>
                    <a:pt x="756" y="100"/>
                  </a:lnTo>
                  <a:lnTo>
                    <a:pt x="719" y="213"/>
                  </a:lnTo>
                  <a:lnTo>
                    <a:pt x="719" y="321"/>
                  </a:lnTo>
                  <a:lnTo>
                    <a:pt x="739" y="381"/>
                  </a:lnTo>
                  <a:lnTo>
                    <a:pt x="727" y="489"/>
                  </a:lnTo>
                  <a:lnTo>
                    <a:pt x="727" y="571"/>
                  </a:lnTo>
                  <a:lnTo>
                    <a:pt x="745" y="591"/>
                  </a:lnTo>
                  <a:lnTo>
                    <a:pt x="727" y="621"/>
                  </a:lnTo>
                  <a:lnTo>
                    <a:pt x="713" y="652"/>
                  </a:lnTo>
                  <a:lnTo>
                    <a:pt x="739" y="684"/>
                  </a:lnTo>
                  <a:lnTo>
                    <a:pt x="739" y="716"/>
                  </a:lnTo>
                  <a:lnTo>
                    <a:pt x="688" y="729"/>
                  </a:lnTo>
                  <a:lnTo>
                    <a:pt x="695" y="761"/>
                  </a:lnTo>
                  <a:lnTo>
                    <a:pt x="644" y="779"/>
                  </a:lnTo>
                  <a:lnTo>
                    <a:pt x="599" y="767"/>
                  </a:lnTo>
                  <a:lnTo>
                    <a:pt x="569" y="779"/>
                  </a:lnTo>
                  <a:lnTo>
                    <a:pt x="428" y="799"/>
                  </a:lnTo>
                  <a:lnTo>
                    <a:pt x="304" y="793"/>
                  </a:lnTo>
                  <a:lnTo>
                    <a:pt x="222" y="799"/>
                  </a:lnTo>
                  <a:lnTo>
                    <a:pt x="170" y="831"/>
                  </a:lnTo>
                  <a:lnTo>
                    <a:pt x="45" y="831"/>
                  </a:lnTo>
                  <a:lnTo>
                    <a:pt x="0" y="873"/>
                  </a:lnTo>
                  <a:lnTo>
                    <a:pt x="0" y="923"/>
                  </a:lnTo>
                  <a:lnTo>
                    <a:pt x="6" y="1004"/>
                  </a:lnTo>
                  <a:lnTo>
                    <a:pt x="109" y="1030"/>
                  </a:lnTo>
                  <a:lnTo>
                    <a:pt x="109" y="978"/>
                  </a:lnTo>
                  <a:lnTo>
                    <a:pt x="115" y="935"/>
                  </a:lnTo>
                  <a:lnTo>
                    <a:pt x="133" y="916"/>
                  </a:lnTo>
                  <a:lnTo>
                    <a:pt x="141" y="966"/>
                  </a:lnTo>
                  <a:lnTo>
                    <a:pt x="147" y="1030"/>
                  </a:lnTo>
                  <a:lnTo>
                    <a:pt x="170" y="1068"/>
                  </a:lnTo>
                  <a:lnTo>
                    <a:pt x="215" y="1118"/>
                  </a:lnTo>
                  <a:lnTo>
                    <a:pt x="321" y="1142"/>
                  </a:lnTo>
                  <a:lnTo>
                    <a:pt x="403" y="1155"/>
                  </a:lnTo>
                  <a:lnTo>
                    <a:pt x="499" y="1162"/>
                  </a:lnTo>
                  <a:lnTo>
                    <a:pt x="379" y="1093"/>
                  </a:lnTo>
                  <a:lnTo>
                    <a:pt x="297" y="1030"/>
                  </a:lnTo>
                  <a:lnTo>
                    <a:pt x="279" y="978"/>
                  </a:lnTo>
                  <a:lnTo>
                    <a:pt x="291" y="935"/>
                  </a:lnTo>
                  <a:lnTo>
                    <a:pt x="358" y="929"/>
                  </a:lnTo>
                  <a:lnTo>
                    <a:pt x="385" y="978"/>
                  </a:lnTo>
                  <a:lnTo>
                    <a:pt x="403" y="1036"/>
                  </a:lnTo>
                  <a:lnTo>
                    <a:pt x="467" y="1098"/>
                  </a:lnTo>
                  <a:lnTo>
                    <a:pt x="537" y="1149"/>
                  </a:lnTo>
                  <a:lnTo>
                    <a:pt x="607" y="1155"/>
                  </a:lnTo>
                  <a:lnTo>
                    <a:pt x="713" y="1149"/>
                  </a:lnTo>
                  <a:lnTo>
                    <a:pt x="599" y="1061"/>
                  </a:lnTo>
                  <a:lnTo>
                    <a:pt x="517" y="1016"/>
                  </a:lnTo>
                  <a:lnTo>
                    <a:pt x="454" y="966"/>
                  </a:lnTo>
                  <a:lnTo>
                    <a:pt x="435" y="929"/>
                  </a:lnTo>
                  <a:lnTo>
                    <a:pt x="441" y="891"/>
                  </a:lnTo>
                  <a:lnTo>
                    <a:pt x="479" y="885"/>
                  </a:lnTo>
                  <a:lnTo>
                    <a:pt x="523" y="923"/>
                  </a:lnTo>
                  <a:lnTo>
                    <a:pt x="549" y="972"/>
                  </a:lnTo>
                  <a:lnTo>
                    <a:pt x="607" y="1036"/>
                  </a:lnTo>
                  <a:lnTo>
                    <a:pt x="675" y="1068"/>
                  </a:lnTo>
                  <a:lnTo>
                    <a:pt x="727" y="1098"/>
                  </a:lnTo>
                  <a:lnTo>
                    <a:pt x="782" y="1123"/>
                  </a:lnTo>
                  <a:lnTo>
                    <a:pt x="846" y="1136"/>
                  </a:lnTo>
                  <a:lnTo>
                    <a:pt x="921" y="1136"/>
                  </a:lnTo>
                  <a:lnTo>
                    <a:pt x="994" y="1122"/>
                  </a:lnTo>
                  <a:lnTo>
                    <a:pt x="833" y="1068"/>
                  </a:lnTo>
                  <a:lnTo>
                    <a:pt x="771" y="1036"/>
                  </a:lnTo>
                  <a:lnTo>
                    <a:pt x="727" y="978"/>
                  </a:lnTo>
                  <a:lnTo>
                    <a:pt x="719" y="929"/>
                  </a:lnTo>
                  <a:lnTo>
                    <a:pt x="756" y="929"/>
                  </a:lnTo>
                  <a:lnTo>
                    <a:pt x="777" y="972"/>
                  </a:lnTo>
                  <a:lnTo>
                    <a:pt x="808" y="1010"/>
                  </a:lnTo>
                  <a:lnTo>
                    <a:pt x="859" y="1049"/>
                  </a:lnTo>
                  <a:lnTo>
                    <a:pt x="914" y="1087"/>
                  </a:lnTo>
                  <a:lnTo>
                    <a:pt x="989" y="1119"/>
                  </a:lnTo>
                  <a:lnTo>
                    <a:pt x="1046" y="1098"/>
                  </a:lnTo>
                  <a:lnTo>
                    <a:pt x="1072" y="1068"/>
                  </a:lnTo>
                  <a:lnTo>
                    <a:pt x="1117" y="991"/>
                  </a:lnTo>
                  <a:lnTo>
                    <a:pt x="1034" y="972"/>
                  </a:lnTo>
                  <a:lnTo>
                    <a:pt x="878" y="954"/>
                  </a:lnTo>
                  <a:lnTo>
                    <a:pt x="782" y="910"/>
                  </a:lnTo>
                  <a:lnTo>
                    <a:pt x="733" y="868"/>
                  </a:lnTo>
                  <a:lnTo>
                    <a:pt x="713" y="816"/>
                  </a:lnTo>
                  <a:lnTo>
                    <a:pt x="707" y="793"/>
                  </a:lnTo>
                  <a:lnTo>
                    <a:pt x="733" y="793"/>
                  </a:lnTo>
                  <a:lnTo>
                    <a:pt x="765" y="831"/>
                  </a:lnTo>
                  <a:lnTo>
                    <a:pt x="814" y="897"/>
                  </a:lnTo>
                  <a:lnTo>
                    <a:pt x="927" y="935"/>
                  </a:lnTo>
                  <a:lnTo>
                    <a:pt x="1034" y="968"/>
                  </a:lnTo>
                  <a:lnTo>
                    <a:pt x="1117" y="991"/>
                  </a:lnTo>
                  <a:lnTo>
                    <a:pt x="1149" y="861"/>
                  </a:lnTo>
                  <a:lnTo>
                    <a:pt x="1155" y="767"/>
                  </a:lnTo>
                  <a:lnTo>
                    <a:pt x="1155" y="683"/>
                  </a:lnTo>
                  <a:lnTo>
                    <a:pt x="1046" y="741"/>
                  </a:lnTo>
                  <a:lnTo>
                    <a:pt x="921" y="767"/>
                  </a:lnTo>
                  <a:lnTo>
                    <a:pt x="820" y="761"/>
                  </a:lnTo>
                  <a:lnTo>
                    <a:pt x="795" y="748"/>
                  </a:lnTo>
                  <a:lnTo>
                    <a:pt x="782" y="716"/>
                  </a:lnTo>
                  <a:lnTo>
                    <a:pt x="840" y="716"/>
                  </a:lnTo>
                  <a:lnTo>
                    <a:pt x="901" y="735"/>
                  </a:lnTo>
                  <a:lnTo>
                    <a:pt x="1049" y="741"/>
                  </a:lnTo>
                  <a:lnTo>
                    <a:pt x="1155" y="684"/>
                  </a:lnTo>
                  <a:lnTo>
                    <a:pt x="1161" y="565"/>
                  </a:lnTo>
                  <a:lnTo>
                    <a:pt x="1167" y="483"/>
                  </a:lnTo>
                  <a:lnTo>
                    <a:pt x="1172" y="401"/>
                  </a:lnTo>
                  <a:lnTo>
                    <a:pt x="1161" y="264"/>
                  </a:lnTo>
                  <a:lnTo>
                    <a:pt x="1129" y="213"/>
                  </a:lnTo>
                  <a:lnTo>
                    <a:pt x="1034" y="152"/>
                  </a:lnTo>
                  <a:lnTo>
                    <a:pt x="1065" y="158"/>
                  </a:lnTo>
                  <a:lnTo>
                    <a:pt x="1161" y="201"/>
                  </a:lnTo>
                  <a:lnTo>
                    <a:pt x="1123" y="113"/>
                  </a:lnTo>
                  <a:lnTo>
                    <a:pt x="1091" y="68"/>
                  </a:lnTo>
                  <a:lnTo>
                    <a:pt x="1065" y="38"/>
                  </a:lnTo>
                  <a:lnTo>
                    <a:pt x="959" y="0"/>
                  </a:lnTo>
                  <a:close/>
                </a:path>
              </a:pathLst>
            </a:custGeom>
            <a:solidFill>
              <a:srgbClr val="E0E0E0"/>
            </a:solidFill>
            <a:ln w="9525">
              <a:noFill/>
              <a:round/>
            </a:ln>
          </p:spPr>
          <p:txBody>
            <a:bodyPr/>
            <a:lstStyle/>
            <a:p>
              <a:endParaRPr lang="zh-CN" altLang="en-US"/>
            </a:p>
          </p:txBody>
        </p:sp>
        <p:sp>
          <p:nvSpPr>
            <p:cNvPr id="116" name="Freeform 99"/>
            <p:cNvSpPr/>
            <p:nvPr/>
          </p:nvSpPr>
          <p:spPr bwMode="auto">
            <a:xfrm flipH="1">
              <a:off x="4068631" y="2763836"/>
              <a:ext cx="69850" cy="71438"/>
            </a:xfrm>
            <a:custGeom>
              <a:avLst/>
              <a:gdLst/>
              <a:ahLst/>
              <a:cxnLst>
                <a:cxn ang="0">
                  <a:pos x="0" y="0"/>
                </a:cxn>
                <a:cxn ang="0">
                  <a:pos x="0" y="21"/>
                </a:cxn>
                <a:cxn ang="0">
                  <a:pos x="38" y="71"/>
                </a:cxn>
                <a:cxn ang="0">
                  <a:pos x="75" y="99"/>
                </a:cxn>
                <a:cxn ang="0">
                  <a:pos x="152" y="158"/>
                </a:cxn>
                <a:cxn ang="0">
                  <a:pos x="184" y="182"/>
                </a:cxn>
                <a:cxn ang="0">
                  <a:pos x="260" y="239"/>
                </a:cxn>
                <a:cxn ang="0">
                  <a:pos x="178" y="213"/>
                </a:cxn>
                <a:cxn ang="0">
                  <a:pos x="97" y="188"/>
                </a:cxn>
                <a:cxn ang="0">
                  <a:pos x="16" y="182"/>
                </a:cxn>
                <a:cxn ang="0">
                  <a:pos x="22" y="207"/>
                </a:cxn>
                <a:cxn ang="0">
                  <a:pos x="152" y="231"/>
                </a:cxn>
                <a:cxn ang="0">
                  <a:pos x="222" y="257"/>
                </a:cxn>
                <a:cxn ang="0">
                  <a:pos x="260" y="263"/>
                </a:cxn>
                <a:cxn ang="0">
                  <a:pos x="292" y="252"/>
                </a:cxn>
                <a:cxn ang="0">
                  <a:pos x="295" y="222"/>
                </a:cxn>
                <a:cxn ang="0">
                  <a:pos x="269" y="199"/>
                </a:cxn>
                <a:cxn ang="0">
                  <a:pos x="232" y="162"/>
                </a:cxn>
                <a:cxn ang="0">
                  <a:pos x="188" y="112"/>
                </a:cxn>
                <a:cxn ang="0">
                  <a:pos x="144" y="56"/>
                </a:cxn>
                <a:cxn ang="0">
                  <a:pos x="91" y="17"/>
                </a:cxn>
                <a:cxn ang="0">
                  <a:pos x="35" y="3"/>
                </a:cxn>
                <a:cxn ang="0">
                  <a:pos x="0" y="0"/>
                </a:cxn>
              </a:cxnLst>
              <a:rect l="0" t="0" r="r" b="b"/>
              <a:pathLst>
                <a:path w="295" h="263">
                  <a:moveTo>
                    <a:pt x="0" y="0"/>
                  </a:moveTo>
                  <a:lnTo>
                    <a:pt x="0" y="21"/>
                  </a:lnTo>
                  <a:lnTo>
                    <a:pt x="38" y="71"/>
                  </a:lnTo>
                  <a:lnTo>
                    <a:pt x="75" y="99"/>
                  </a:lnTo>
                  <a:lnTo>
                    <a:pt x="152" y="158"/>
                  </a:lnTo>
                  <a:lnTo>
                    <a:pt x="184" y="182"/>
                  </a:lnTo>
                  <a:lnTo>
                    <a:pt x="260" y="239"/>
                  </a:lnTo>
                  <a:lnTo>
                    <a:pt x="178" y="213"/>
                  </a:lnTo>
                  <a:lnTo>
                    <a:pt x="97" y="188"/>
                  </a:lnTo>
                  <a:lnTo>
                    <a:pt x="16" y="182"/>
                  </a:lnTo>
                  <a:lnTo>
                    <a:pt x="22" y="207"/>
                  </a:lnTo>
                  <a:lnTo>
                    <a:pt x="152" y="231"/>
                  </a:lnTo>
                  <a:lnTo>
                    <a:pt x="222" y="257"/>
                  </a:lnTo>
                  <a:lnTo>
                    <a:pt x="260" y="263"/>
                  </a:lnTo>
                  <a:lnTo>
                    <a:pt x="292" y="252"/>
                  </a:lnTo>
                  <a:lnTo>
                    <a:pt x="295" y="222"/>
                  </a:lnTo>
                  <a:lnTo>
                    <a:pt x="269" y="199"/>
                  </a:lnTo>
                  <a:lnTo>
                    <a:pt x="232" y="162"/>
                  </a:lnTo>
                  <a:lnTo>
                    <a:pt x="188" y="112"/>
                  </a:lnTo>
                  <a:lnTo>
                    <a:pt x="144" y="56"/>
                  </a:lnTo>
                  <a:lnTo>
                    <a:pt x="91" y="17"/>
                  </a:lnTo>
                  <a:lnTo>
                    <a:pt x="35" y="3"/>
                  </a:lnTo>
                  <a:lnTo>
                    <a:pt x="0" y="0"/>
                  </a:lnTo>
                  <a:close/>
                </a:path>
              </a:pathLst>
            </a:custGeom>
            <a:solidFill>
              <a:srgbClr val="C0C0C0"/>
            </a:solidFill>
            <a:ln w="9525">
              <a:noFill/>
              <a:round/>
            </a:ln>
          </p:spPr>
          <p:txBody>
            <a:bodyPr/>
            <a:lstStyle/>
            <a:p>
              <a:endParaRPr lang="zh-CN" altLang="en-US"/>
            </a:p>
          </p:txBody>
        </p:sp>
        <p:sp>
          <p:nvSpPr>
            <p:cNvPr id="117" name="Freeform 100"/>
            <p:cNvSpPr/>
            <p:nvPr/>
          </p:nvSpPr>
          <p:spPr bwMode="auto">
            <a:xfrm flipH="1">
              <a:off x="4071806" y="2703511"/>
              <a:ext cx="61913" cy="95250"/>
            </a:xfrm>
            <a:custGeom>
              <a:avLst/>
              <a:gdLst/>
              <a:ahLst/>
              <a:cxnLst>
                <a:cxn ang="0">
                  <a:pos x="51" y="0"/>
                </a:cxn>
                <a:cxn ang="0">
                  <a:pos x="13" y="7"/>
                </a:cxn>
                <a:cxn ang="0">
                  <a:pos x="0" y="39"/>
                </a:cxn>
                <a:cxn ang="0">
                  <a:pos x="3" y="65"/>
                </a:cxn>
                <a:cxn ang="0">
                  <a:pos x="26" y="101"/>
                </a:cxn>
                <a:cxn ang="0">
                  <a:pos x="57" y="112"/>
                </a:cxn>
                <a:cxn ang="0">
                  <a:pos x="116" y="149"/>
                </a:cxn>
                <a:cxn ang="0">
                  <a:pos x="172" y="195"/>
                </a:cxn>
                <a:cxn ang="0">
                  <a:pos x="212" y="259"/>
                </a:cxn>
                <a:cxn ang="0">
                  <a:pos x="257" y="325"/>
                </a:cxn>
                <a:cxn ang="0">
                  <a:pos x="270" y="345"/>
                </a:cxn>
                <a:cxn ang="0">
                  <a:pos x="257" y="267"/>
                </a:cxn>
                <a:cxn ang="0">
                  <a:pos x="247" y="198"/>
                </a:cxn>
                <a:cxn ang="0">
                  <a:pos x="225" y="140"/>
                </a:cxn>
                <a:cxn ang="0">
                  <a:pos x="188" y="86"/>
                </a:cxn>
                <a:cxn ang="0">
                  <a:pos x="90" y="10"/>
                </a:cxn>
                <a:cxn ang="0">
                  <a:pos x="51" y="0"/>
                </a:cxn>
              </a:cxnLst>
              <a:rect l="0" t="0" r="r" b="b"/>
              <a:pathLst>
                <a:path w="270" h="345">
                  <a:moveTo>
                    <a:pt x="51" y="0"/>
                  </a:moveTo>
                  <a:lnTo>
                    <a:pt x="13" y="7"/>
                  </a:lnTo>
                  <a:lnTo>
                    <a:pt x="0" y="39"/>
                  </a:lnTo>
                  <a:lnTo>
                    <a:pt x="3" y="65"/>
                  </a:lnTo>
                  <a:lnTo>
                    <a:pt x="26" y="101"/>
                  </a:lnTo>
                  <a:lnTo>
                    <a:pt x="57" y="112"/>
                  </a:lnTo>
                  <a:lnTo>
                    <a:pt x="116" y="149"/>
                  </a:lnTo>
                  <a:lnTo>
                    <a:pt x="172" y="195"/>
                  </a:lnTo>
                  <a:lnTo>
                    <a:pt x="212" y="259"/>
                  </a:lnTo>
                  <a:lnTo>
                    <a:pt x="257" y="325"/>
                  </a:lnTo>
                  <a:lnTo>
                    <a:pt x="270" y="345"/>
                  </a:lnTo>
                  <a:lnTo>
                    <a:pt x="257" y="267"/>
                  </a:lnTo>
                  <a:lnTo>
                    <a:pt x="247" y="198"/>
                  </a:lnTo>
                  <a:lnTo>
                    <a:pt x="225" y="140"/>
                  </a:lnTo>
                  <a:lnTo>
                    <a:pt x="188" y="86"/>
                  </a:lnTo>
                  <a:lnTo>
                    <a:pt x="90" y="10"/>
                  </a:lnTo>
                  <a:lnTo>
                    <a:pt x="51" y="0"/>
                  </a:lnTo>
                  <a:close/>
                </a:path>
              </a:pathLst>
            </a:custGeom>
            <a:solidFill>
              <a:srgbClr val="C0C0C0"/>
            </a:solidFill>
            <a:ln w="9525">
              <a:noFill/>
              <a:round/>
            </a:ln>
          </p:spPr>
          <p:txBody>
            <a:bodyPr/>
            <a:lstStyle/>
            <a:p>
              <a:endParaRPr lang="zh-CN" altLang="en-US"/>
            </a:p>
          </p:txBody>
        </p:sp>
        <p:sp>
          <p:nvSpPr>
            <p:cNvPr id="118" name="Freeform 101"/>
            <p:cNvSpPr/>
            <p:nvPr/>
          </p:nvSpPr>
          <p:spPr bwMode="auto">
            <a:xfrm flipH="1">
              <a:off x="4078156" y="2609849"/>
              <a:ext cx="68263" cy="55562"/>
            </a:xfrm>
            <a:custGeom>
              <a:avLst/>
              <a:gdLst/>
              <a:ahLst/>
              <a:cxnLst>
                <a:cxn ang="0">
                  <a:pos x="0" y="199"/>
                </a:cxn>
                <a:cxn ang="0">
                  <a:pos x="49" y="156"/>
                </a:cxn>
                <a:cxn ang="0">
                  <a:pos x="130" y="125"/>
                </a:cxn>
                <a:cxn ang="0">
                  <a:pos x="185" y="111"/>
                </a:cxn>
                <a:cxn ang="0">
                  <a:pos x="287" y="0"/>
                </a:cxn>
                <a:cxn ang="0">
                  <a:pos x="211" y="44"/>
                </a:cxn>
                <a:cxn ang="0">
                  <a:pos x="142" y="74"/>
                </a:cxn>
                <a:cxn ang="0">
                  <a:pos x="93" y="99"/>
                </a:cxn>
                <a:cxn ang="0">
                  <a:pos x="68" y="125"/>
                </a:cxn>
                <a:cxn ang="0">
                  <a:pos x="0" y="199"/>
                </a:cxn>
              </a:cxnLst>
              <a:rect l="0" t="0" r="r" b="b"/>
              <a:pathLst>
                <a:path w="287" h="199">
                  <a:moveTo>
                    <a:pt x="0" y="199"/>
                  </a:moveTo>
                  <a:lnTo>
                    <a:pt x="49" y="156"/>
                  </a:lnTo>
                  <a:lnTo>
                    <a:pt x="130" y="125"/>
                  </a:lnTo>
                  <a:lnTo>
                    <a:pt x="185" y="111"/>
                  </a:lnTo>
                  <a:lnTo>
                    <a:pt x="287" y="0"/>
                  </a:lnTo>
                  <a:lnTo>
                    <a:pt x="211" y="44"/>
                  </a:lnTo>
                  <a:lnTo>
                    <a:pt x="142" y="74"/>
                  </a:lnTo>
                  <a:lnTo>
                    <a:pt x="93" y="99"/>
                  </a:lnTo>
                  <a:lnTo>
                    <a:pt x="68" y="125"/>
                  </a:lnTo>
                  <a:lnTo>
                    <a:pt x="0" y="199"/>
                  </a:lnTo>
                  <a:close/>
                </a:path>
              </a:pathLst>
            </a:custGeom>
            <a:solidFill>
              <a:srgbClr val="E0E0E0"/>
            </a:solidFill>
            <a:ln w="9525">
              <a:noFill/>
              <a:round/>
            </a:ln>
          </p:spPr>
          <p:txBody>
            <a:bodyPr/>
            <a:lstStyle/>
            <a:p>
              <a:endParaRPr lang="zh-CN" altLang="en-US"/>
            </a:p>
          </p:txBody>
        </p:sp>
        <p:sp>
          <p:nvSpPr>
            <p:cNvPr id="119" name="Freeform 102"/>
            <p:cNvSpPr/>
            <p:nvPr/>
          </p:nvSpPr>
          <p:spPr bwMode="auto">
            <a:xfrm flipH="1">
              <a:off x="4159119" y="2711449"/>
              <a:ext cx="38100" cy="141287"/>
            </a:xfrm>
            <a:custGeom>
              <a:avLst/>
              <a:gdLst/>
              <a:ahLst/>
              <a:cxnLst>
                <a:cxn ang="0">
                  <a:pos x="0" y="514"/>
                </a:cxn>
                <a:cxn ang="0">
                  <a:pos x="81" y="514"/>
                </a:cxn>
                <a:cxn ang="0">
                  <a:pos x="106" y="508"/>
                </a:cxn>
                <a:cxn ang="0">
                  <a:pos x="106" y="489"/>
                </a:cxn>
                <a:cxn ang="0">
                  <a:pos x="124" y="470"/>
                </a:cxn>
                <a:cxn ang="0">
                  <a:pos x="150" y="451"/>
                </a:cxn>
                <a:cxn ang="0">
                  <a:pos x="137" y="433"/>
                </a:cxn>
                <a:cxn ang="0">
                  <a:pos x="137" y="407"/>
                </a:cxn>
                <a:cxn ang="0">
                  <a:pos x="156" y="376"/>
                </a:cxn>
                <a:cxn ang="0">
                  <a:pos x="156" y="344"/>
                </a:cxn>
                <a:cxn ang="0">
                  <a:pos x="144" y="306"/>
                </a:cxn>
                <a:cxn ang="0">
                  <a:pos x="144" y="224"/>
                </a:cxn>
                <a:cxn ang="0">
                  <a:pos x="162" y="150"/>
                </a:cxn>
                <a:cxn ang="0">
                  <a:pos x="156" y="94"/>
                </a:cxn>
                <a:cxn ang="0">
                  <a:pos x="156" y="0"/>
                </a:cxn>
                <a:cxn ang="0">
                  <a:pos x="106" y="142"/>
                </a:cxn>
                <a:cxn ang="0">
                  <a:pos x="62" y="275"/>
                </a:cxn>
                <a:cxn ang="0">
                  <a:pos x="32" y="419"/>
                </a:cxn>
                <a:cxn ang="0">
                  <a:pos x="0" y="514"/>
                </a:cxn>
              </a:cxnLst>
              <a:rect l="0" t="0" r="r" b="b"/>
              <a:pathLst>
                <a:path w="162" h="514">
                  <a:moveTo>
                    <a:pt x="0" y="514"/>
                  </a:moveTo>
                  <a:lnTo>
                    <a:pt x="81" y="514"/>
                  </a:lnTo>
                  <a:lnTo>
                    <a:pt x="106" y="508"/>
                  </a:lnTo>
                  <a:lnTo>
                    <a:pt x="106" y="489"/>
                  </a:lnTo>
                  <a:lnTo>
                    <a:pt x="124" y="470"/>
                  </a:lnTo>
                  <a:lnTo>
                    <a:pt x="150" y="451"/>
                  </a:lnTo>
                  <a:lnTo>
                    <a:pt x="137" y="433"/>
                  </a:lnTo>
                  <a:lnTo>
                    <a:pt x="137" y="407"/>
                  </a:lnTo>
                  <a:lnTo>
                    <a:pt x="156" y="376"/>
                  </a:lnTo>
                  <a:lnTo>
                    <a:pt x="156" y="344"/>
                  </a:lnTo>
                  <a:lnTo>
                    <a:pt x="144" y="306"/>
                  </a:lnTo>
                  <a:lnTo>
                    <a:pt x="144" y="224"/>
                  </a:lnTo>
                  <a:lnTo>
                    <a:pt x="162" y="150"/>
                  </a:lnTo>
                  <a:lnTo>
                    <a:pt x="156" y="94"/>
                  </a:lnTo>
                  <a:lnTo>
                    <a:pt x="156" y="0"/>
                  </a:lnTo>
                  <a:lnTo>
                    <a:pt x="106" y="142"/>
                  </a:lnTo>
                  <a:lnTo>
                    <a:pt x="62" y="275"/>
                  </a:lnTo>
                  <a:lnTo>
                    <a:pt x="32" y="419"/>
                  </a:lnTo>
                  <a:lnTo>
                    <a:pt x="0" y="514"/>
                  </a:lnTo>
                  <a:close/>
                </a:path>
              </a:pathLst>
            </a:custGeom>
            <a:solidFill>
              <a:srgbClr val="E0E0E0"/>
            </a:solidFill>
            <a:ln w="9525">
              <a:noFill/>
              <a:round/>
            </a:ln>
          </p:spPr>
          <p:txBody>
            <a:bodyPr/>
            <a:lstStyle/>
            <a:p>
              <a:endParaRPr lang="zh-CN" altLang="en-US"/>
            </a:p>
          </p:txBody>
        </p:sp>
        <p:sp>
          <p:nvSpPr>
            <p:cNvPr id="120" name="Freeform 103"/>
            <p:cNvSpPr/>
            <p:nvPr/>
          </p:nvSpPr>
          <p:spPr bwMode="auto">
            <a:xfrm flipH="1">
              <a:off x="4073394" y="2865436"/>
              <a:ext cx="66675" cy="26988"/>
            </a:xfrm>
            <a:custGeom>
              <a:avLst/>
              <a:gdLst/>
              <a:ahLst/>
              <a:cxnLst>
                <a:cxn ang="0">
                  <a:pos x="232" y="47"/>
                </a:cxn>
                <a:cxn ang="0">
                  <a:pos x="168" y="19"/>
                </a:cxn>
                <a:cxn ang="0">
                  <a:pos x="110" y="4"/>
                </a:cxn>
                <a:cxn ang="0">
                  <a:pos x="32" y="0"/>
                </a:cxn>
                <a:cxn ang="0">
                  <a:pos x="0" y="6"/>
                </a:cxn>
                <a:cxn ang="0">
                  <a:pos x="15" y="37"/>
                </a:cxn>
                <a:cxn ang="0">
                  <a:pos x="45" y="61"/>
                </a:cxn>
                <a:cxn ang="0">
                  <a:pos x="113" y="79"/>
                </a:cxn>
                <a:cxn ang="0">
                  <a:pos x="219" y="97"/>
                </a:cxn>
                <a:cxn ang="0">
                  <a:pos x="289" y="91"/>
                </a:cxn>
                <a:cxn ang="0">
                  <a:pos x="232" y="47"/>
                </a:cxn>
              </a:cxnLst>
              <a:rect l="0" t="0" r="r" b="b"/>
              <a:pathLst>
                <a:path w="289" h="97">
                  <a:moveTo>
                    <a:pt x="232" y="47"/>
                  </a:moveTo>
                  <a:lnTo>
                    <a:pt x="168" y="19"/>
                  </a:lnTo>
                  <a:lnTo>
                    <a:pt x="110" y="4"/>
                  </a:lnTo>
                  <a:lnTo>
                    <a:pt x="32" y="0"/>
                  </a:lnTo>
                  <a:lnTo>
                    <a:pt x="0" y="6"/>
                  </a:lnTo>
                  <a:lnTo>
                    <a:pt x="15" y="37"/>
                  </a:lnTo>
                  <a:lnTo>
                    <a:pt x="45" y="61"/>
                  </a:lnTo>
                  <a:lnTo>
                    <a:pt x="113" y="79"/>
                  </a:lnTo>
                  <a:lnTo>
                    <a:pt x="219" y="97"/>
                  </a:lnTo>
                  <a:lnTo>
                    <a:pt x="289" y="91"/>
                  </a:lnTo>
                  <a:lnTo>
                    <a:pt x="232" y="47"/>
                  </a:lnTo>
                  <a:close/>
                </a:path>
              </a:pathLst>
            </a:custGeom>
            <a:solidFill>
              <a:srgbClr val="C0C0C0"/>
            </a:solidFill>
            <a:ln w="9525">
              <a:noFill/>
              <a:round/>
            </a:ln>
          </p:spPr>
          <p:txBody>
            <a:bodyPr/>
            <a:lstStyle/>
            <a:p>
              <a:endParaRPr lang="zh-CN" altLang="en-US"/>
            </a:p>
          </p:txBody>
        </p:sp>
        <p:sp>
          <p:nvSpPr>
            <p:cNvPr id="121" name="Freeform 104"/>
            <p:cNvSpPr/>
            <p:nvPr/>
          </p:nvSpPr>
          <p:spPr bwMode="auto">
            <a:xfrm flipH="1">
              <a:off x="4154356" y="2876549"/>
              <a:ext cx="42863" cy="60325"/>
            </a:xfrm>
            <a:custGeom>
              <a:avLst/>
              <a:gdLst/>
              <a:ahLst/>
              <a:cxnLst>
                <a:cxn ang="0">
                  <a:pos x="81" y="59"/>
                </a:cxn>
                <a:cxn ang="0">
                  <a:pos x="59" y="14"/>
                </a:cxn>
                <a:cxn ang="0">
                  <a:pos x="26" y="0"/>
                </a:cxn>
                <a:cxn ang="0">
                  <a:pos x="3" y="11"/>
                </a:cxn>
                <a:cxn ang="0">
                  <a:pos x="0" y="35"/>
                </a:cxn>
                <a:cxn ang="0">
                  <a:pos x="15" y="76"/>
                </a:cxn>
                <a:cxn ang="0">
                  <a:pos x="40" y="115"/>
                </a:cxn>
                <a:cxn ang="0">
                  <a:pos x="71" y="150"/>
                </a:cxn>
                <a:cxn ang="0">
                  <a:pos x="113" y="185"/>
                </a:cxn>
                <a:cxn ang="0">
                  <a:pos x="176" y="216"/>
                </a:cxn>
                <a:cxn ang="0">
                  <a:pos x="119" y="153"/>
                </a:cxn>
                <a:cxn ang="0">
                  <a:pos x="100" y="108"/>
                </a:cxn>
                <a:cxn ang="0">
                  <a:pos x="81" y="59"/>
                </a:cxn>
              </a:cxnLst>
              <a:rect l="0" t="0" r="r" b="b"/>
              <a:pathLst>
                <a:path w="176" h="216">
                  <a:moveTo>
                    <a:pt x="81" y="59"/>
                  </a:moveTo>
                  <a:lnTo>
                    <a:pt x="59" y="14"/>
                  </a:lnTo>
                  <a:lnTo>
                    <a:pt x="26" y="0"/>
                  </a:lnTo>
                  <a:lnTo>
                    <a:pt x="3" y="11"/>
                  </a:lnTo>
                  <a:lnTo>
                    <a:pt x="0" y="35"/>
                  </a:lnTo>
                  <a:lnTo>
                    <a:pt x="15" y="76"/>
                  </a:lnTo>
                  <a:lnTo>
                    <a:pt x="40" y="115"/>
                  </a:lnTo>
                  <a:lnTo>
                    <a:pt x="71" y="150"/>
                  </a:lnTo>
                  <a:lnTo>
                    <a:pt x="113" y="185"/>
                  </a:lnTo>
                  <a:lnTo>
                    <a:pt x="176" y="216"/>
                  </a:lnTo>
                  <a:lnTo>
                    <a:pt x="119" y="153"/>
                  </a:lnTo>
                  <a:lnTo>
                    <a:pt x="100" y="108"/>
                  </a:lnTo>
                  <a:lnTo>
                    <a:pt x="81" y="59"/>
                  </a:lnTo>
                  <a:close/>
                </a:path>
              </a:pathLst>
            </a:custGeom>
            <a:solidFill>
              <a:srgbClr val="C0C0C0"/>
            </a:solidFill>
            <a:ln w="9525">
              <a:noFill/>
              <a:round/>
            </a:ln>
          </p:spPr>
          <p:txBody>
            <a:bodyPr/>
            <a:lstStyle/>
            <a:p>
              <a:endParaRPr lang="zh-CN" altLang="en-US"/>
            </a:p>
          </p:txBody>
        </p:sp>
        <p:sp>
          <p:nvSpPr>
            <p:cNvPr id="122" name="Freeform 105"/>
            <p:cNvSpPr/>
            <p:nvPr/>
          </p:nvSpPr>
          <p:spPr bwMode="auto">
            <a:xfrm flipH="1">
              <a:off x="4032119" y="2562224"/>
              <a:ext cx="98425" cy="74612"/>
            </a:xfrm>
            <a:custGeom>
              <a:avLst/>
              <a:gdLst/>
              <a:ahLst/>
              <a:cxnLst>
                <a:cxn ang="0">
                  <a:pos x="0" y="260"/>
                </a:cxn>
                <a:cxn ang="0">
                  <a:pos x="13" y="153"/>
                </a:cxn>
                <a:cxn ang="0">
                  <a:pos x="101" y="116"/>
                </a:cxn>
                <a:cxn ang="0">
                  <a:pos x="220" y="69"/>
                </a:cxn>
                <a:cxn ang="0">
                  <a:pos x="304" y="35"/>
                </a:cxn>
                <a:cxn ang="0">
                  <a:pos x="386" y="0"/>
                </a:cxn>
                <a:cxn ang="0">
                  <a:pos x="418" y="76"/>
                </a:cxn>
                <a:cxn ang="0">
                  <a:pos x="341" y="119"/>
                </a:cxn>
                <a:cxn ang="0">
                  <a:pos x="252" y="150"/>
                </a:cxn>
                <a:cxn ang="0">
                  <a:pos x="182" y="170"/>
                </a:cxn>
                <a:cxn ang="0">
                  <a:pos x="98" y="216"/>
                </a:cxn>
                <a:cxn ang="0">
                  <a:pos x="0" y="260"/>
                </a:cxn>
              </a:cxnLst>
              <a:rect l="0" t="0" r="r" b="b"/>
              <a:pathLst>
                <a:path w="418" h="260">
                  <a:moveTo>
                    <a:pt x="0" y="260"/>
                  </a:moveTo>
                  <a:lnTo>
                    <a:pt x="13" y="153"/>
                  </a:lnTo>
                  <a:lnTo>
                    <a:pt x="101" y="116"/>
                  </a:lnTo>
                  <a:lnTo>
                    <a:pt x="220" y="69"/>
                  </a:lnTo>
                  <a:lnTo>
                    <a:pt x="304" y="35"/>
                  </a:lnTo>
                  <a:lnTo>
                    <a:pt x="386" y="0"/>
                  </a:lnTo>
                  <a:lnTo>
                    <a:pt x="418" y="76"/>
                  </a:lnTo>
                  <a:lnTo>
                    <a:pt x="341" y="119"/>
                  </a:lnTo>
                  <a:lnTo>
                    <a:pt x="252" y="150"/>
                  </a:lnTo>
                  <a:lnTo>
                    <a:pt x="182" y="170"/>
                  </a:lnTo>
                  <a:lnTo>
                    <a:pt x="98" y="216"/>
                  </a:lnTo>
                  <a:lnTo>
                    <a:pt x="0" y="260"/>
                  </a:lnTo>
                  <a:close/>
                </a:path>
              </a:pathLst>
            </a:custGeom>
            <a:solidFill>
              <a:srgbClr val="E0E0E0"/>
            </a:solidFill>
            <a:ln w="9525">
              <a:noFill/>
              <a:round/>
            </a:ln>
          </p:spPr>
          <p:txBody>
            <a:bodyPr/>
            <a:lstStyle/>
            <a:p>
              <a:endParaRPr lang="zh-CN" altLang="en-US"/>
            </a:p>
          </p:txBody>
        </p:sp>
        <p:sp>
          <p:nvSpPr>
            <p:cNvPr id="123" name="Freeform 106"/>
            <p:cNvSpPr/>
            <p:nvPr/>
          </p:nvSpPr>
          <p:spPr bwMode="auto">
            <a:xfrm flipH="1">
              <a:off x="3920994" y="2898774"/>
              <a:ext cx="201612" cy="323850"/>
            </a:xfrm>
            <a:custGeom>
              <a:avLst/>
              <a:gdLst/>
              <a:ahLst/>
              <a:cxnLst>
                <a:cxn ang="0">
                  <a:pos x="385" y="172"/>
                </a:cxn>
                <a:cxn ang="0">
                  <a:pos x="543" y="158"/>
                </a:cxn>
                <a:cxn ang="0">
                  <a:pos x="637" y="133"/>
                </a:cxn>
                <a:cxn ang="0">
                  <a:pos x="667" y="90"/>
                </a:cxn>
                <a:cxn ang="0">
                  <a:pos x="667" y="52"/>
                </a:cxn>
                <a:cxn ang="0">
                  <a:pos x="694" y="20"/>
                </a:cxn>
                <a:cxn ang="0">
                  <a:pos x="782" y="0"/>
                </a:cxn>
                <a:cxn ang="0">
                  <a:pos x="863" y="7"/>
                </a:cxn>
                <a:cxn ang="0">
                  <a:pos x="763" y="907"/>
                </a:cxn>
                <a:cxn ang="0">
                  <a:pos x="694" y="990"/>
                </a:cxn>
                <a:cxn ang="0">
                  <a:pos x="605" y="1071"/>
                </a:cxn>
                <a:cxn ang="0">
                  <a:pos x="481" y="1134"/>
                </a:cxn>
                <a:cxn ang="0">
                  <a:pos x="334" y="1153"/>
                </a:cxn>
                <a:cxn ang="0">
                  <a:pos x="138" y="1164"/>
                </a:cxn>
                <a:cxn ang="0">
                  <a:pos x="25" y="1147"/>
                </a:cxn>
                <a:cxn ang="0">
                  <a:pos x="0" y="1083"/>
                </a:cxn>
                <a:cxn ang="0">
                  <a:pos x="13" y="1001"/>
                </a:cxn>
                <a:cxn ang="0">
                  <a:pos x="95" y="750"/>
                </a:cxn>
                <a:cxn ang="0">
                  <a:pos x="163" y="499"/>
                </a:cxn>
                <a:cxn ang="0">
                  <a:pos x="195" y="310"/>
                </a:cxn>
                <a:cxn ang="0">
                  <a:pos x="195" y="259"/>
                </a:cxn>
                <a:cxn ang="0">
                  <a:pos x="239" y="190"/>
                </a:cxn>
                <a:cxn ang="0">
                  <a:pos x="291" y="172"/>
                </a:cxn>
                <a:cxn ang="0">
                  <a:pos x="385" y="172"/>
                </a:cxn>
              </a:cxnLst>
              <a:rect l="0" t="0" r="r" b="b"/>
              <a:pathLst>
                <a:path w="863" h="1164">
                  <a:moveTo>
                    <a:pt x="385" y="172"/>
                  </a:moveTo>
                  <a:lnTo>
                    <a:pt x="543" y="158"/>
                  </a:lnTo>
                  <a:lnTo>
                    <a:pt x="637" y="133"/>
                  </a:lnTo>
                  <a:lnTo>
                    <a:pt x="667" y="90"/>
                  </a:lnTo>
                  <a:lnTo>
                    <a:pt x="667" y="52"/>
                  </a:lnTo>
                  <a:lnTo>
                    <a:pt x="694" y="20"/>
                  </a:lnTo>
                  <a:lnTo>
                    <a:pt x="782" y="0"/>
                  </a:lnTo>
                  <a:lnTo>
                    <a:pt x="863" y="7"/>
                  </a:lnTo>
                  <a:lnTo>
                    <a:pt x="763" y="907"/>
                  </a:lnTo>
                  <a:lnTo>
                    <a:pt x="694" y="990"/>
                  </a:lnTo>
                  <a:lnTo>
                    <a:pt x="605" y="1071"/>
                  </a:lnTo>
                  <a:lnTo>
                    <a:pt x="481" y="1134"/>
                  </a:lnTo>
                  <a:lnTo>
                    <a:pt x="334" y="1153"/>
                  </a:lnTo>
                  <a:lnTo>
                    <a:pt x="138" y="1164"/>
                  </a:lnTo>
                  <a:lnTo>
                    <a:pt x="25" y="1147"/>
                  </a:lnTo>
                  <a:lnTo>
                    <a:pt x="0" y="1083"/>
                  </a:lnTo>
                  <a:lnTo>
                    <a:pt x="13" y="1001"/>
                  </a:lnTo>
                  <a:lnTo>
                    <a:pt x="95" y="750"/>
                  </a:lnTo>
                  <a:lnTo>
                    <a:pt x="163" y="499"/>
                  </a:lnTo>
                  <a:lnTo>
                    <a:pt x="195" y="310"/>
                  </a:lnTo>
                  <a:lnTo>
                    <a:pt x="195" y="259"/>
                  </a:lnTo>
                  <a:lnTo>
                    <a:pt x="239" y="190"/>
                  </a:lnTo>
                  <a:lnTo>
                    <a:pt x="291" y="172"/>
                  </a:lnTo>
                  <a:lnTo>
                    <a:pt x="385" y="172"/>
                  </a:lnTo>
                  <a:close/>
                </a:path>
              </a:pathLst>
            </a:custGeom>
            <a:solidFill>
              <a:srgbClr val="404040"/>
            </a:solidFill>
            <a:ln w="1588">
              <a:solidFill>
                <a:srgbClr val="000000"/>
              </a:solidFill>
              <a:prstDash val="solid"/>
              <a:round/>
            </a:ln>
          </p:spPr>
          <p:txBody>
            <a:bodyPr/>
            <a:lstStyle/>
            <a:p>
              <a:endParaRPr lang="zh-CN" altLang="en-US"/>
            </a:p>
          </p:txBody>
        </p:sp>
        <p:sp>
          <p:nvSpPr>
            <p:cNvPr id="124" name="Freeform 107"/>
            <p:cNvSpPr/>
            <p:nvPr/>
          </p:nvSpPr>
          <p:spPr bwMode="auto">
            <a:xfrm flipH="1">
              <a:off x="3925756" y="2916236"/>
              <a:ext cx="173038" cy="293688"/>
            </a:xfrm>
            <a:custGeom>
              <a:avLst/>
              <a:gdLst/>
              <a:ahLst/>
              <a:cxnLst>
                <a:cxn ang="0">
                  <a:pos x="257" y="214"/>
                </a:cxn>
                <a:cxn ang="0">
                  <a:pos x="397" y="207"/>
                </a:cxn>
                <a:cxn ang="0">
                  <a:pos x="542" y="182"/>
                </a:cxn>
                <a:cxn ang="0">
                  <a:pos x="628" y="138"/>
                </a:cxn>
                <a:cxn ang="0">
                  <a:pos x="679" y="100"/>
                </a:cxn>
                <a:cxn ang="0">
                  <a:pos x="743" y="0"/>
                </a:cxn>
                <a:cxn ang="0">
                  <a:pos x="648" y="822"/>
                </a:cxn>
                <a:cxn ang="0">
                  <a:pos x="585" y="898"/>
                </a:cxn>
                <a:cxn ang="0">
                  <a:pos x="516" y="967"/>
                </a:cxn>
                <a:cxn ang="0">
                  <a:pos x="428" y="1016"/>
                </a:cxn>
                <a:cxn ang="0">
                  <a:pos x="353" y="1042"/>
                </a:cxn>
                <a:cxn ang="0">
                  <a:pos x="257" y="1055"/>
                </a:cxn>
                <a:cxn ang="0">
                  <a:pos x="170" y="1068"/>
                </a:cxn>
                <a:cxn ang="0">
                  <a:pos x="69" y="1068"/>
                </a:cxn>
                <a:cxn ang="0">
                  <a:pos x="24" y="1055"/>
                </a:cxn>
                <a:cxn ang="0">
                  <a:pos x="0" y="1016"/>
                </a:cxn>
                <a:cxn ang="0">
                  <a:pos x="11" y="956"/>
                </a:cxn>
                <a:cxn ang="0">
                  <a:pos x="75" y="809"/>
                </a:cxn>
                <a:cxn ang="0">
                  <a:pos x="184" y="321"/>
                </a:cxn>
                <a:cxn ang="0">
                  <a:pos x="201" y="252"/>
                </a:cxn>
                <a:cxn ang="0">
                  <a:pos x="257" y="214"/>
                </a:cxn>
              </a:cxnLst>
              <a:rect l="0" t="0" r="r" b="b"/>
              <a:pathLst>
                <a:path w="743" h="1068">
                  <a:moveTo>
                    <a:pt x="257" y="214"/>
                  </a:moveTo>
                  <a:lnTo>
                    <a:pt x="397" y="207"/>
                  </a:lnTo>
                  <a:lnTo>
                    <a:pt x="542" y="182"/>
                  </a:lnTo>
                  <a:lnTo>
                    <a:pt x="628" y="138"/>
                  </a:lnTo>
                  <a:lnTo>
                    <a:pt x="679" y="100"/>
                  </a:lnTo>
                  <a:lnTo>
                    <a:pt x="743" y="0"/>
                  </a:lnTo>
                  <a:lnTo>
                    <a:pt x="648" y="822"/>
                  </a:lnTo>
                  <a:lnTo>
                    <a:pt x="585" y="898"/>
                  </a:lnTo>
                  <a:lnTo>
                    <a:pt x="516" y="967"/>
                  </a:lnTo>
                  <a:lnTo>
                    <a:pt x="428" y="1016"/>
                  </a:lnTo>
                  <a:lnTo>
                    <a:pt x="353" y="1042"/>
                  </a:lnTo>
                  <a:lnTo>
                    <a:pt x="257" y="1055"/>
                  </a:lnTo>
                  <a:lnTo>
                    <a:pt x="170" y="1068"/>
                  </a:lnTo>
                  <a:lnTo>
                    <a:pt x="69" y="1068"/>
                  </a:lnTo>
                  <a:lnTo>
                    <a:pt x="24" y="1055"/>
                  </a:lnTo>
                  <a:lnTo>
                    <a:pt x="0" y="1016"/>
                  </a:lnTo>
                  <a:lnTo>
                    <a:pt x="11" y="956"/>
                  </a:lnTo>
                  <a:lnTo>
                    <a:pt x="75" y="809"/>
                  </a:lnTo>
                  <a:lnTo>
                    <a:pt x="184" y="321"/>
                  </a:lnTo>
                  <a:lnTo>
                    <a:pt x="201" y="252"/>
                  </a:lnTo>
                  <a:lnTo>
                    <a:pt x="257" y="214"/>
                  </a:lnTo>
                  <a:close/>
                </a:path>
              </a:pathLst>
            </a:custGeom>
            <a:solidFill>
              <a:srgbClr val="606060"/>
            </a:solidFill>
            <a:ln w="9525">
              <a:noFill/>
              <a:round/>
            </a:ln>
          </p:spPr>
          <p:txBody>
            <a:bodyPr/>
            <a:lstStyle/>
            <a:p>
              <a:endParaRPr lang="zh-CN" altLang="en-US"/>
            </a:p>
          </p:txBody>
        </p:sp>
      </p:grpSp>
      <p:grpSp>
        <p:nvGrpSpPr>
          <p:cNvPr id="5" name="组合 4"/>
          <p:cNvGrpSpPr/>
          <p:nvPr/>
        </p:nvGrpSpPr>
        <p:grpSpPr>
          <a:xfrm>
            <a:off x="4768552" y="2525245"/>
            <a:ext cx="927100" cy="919163"/>
            <a:chOff x="4111494" y="3446461"/>
            <a:chExt cx="927100" cy="919163"/>
          </a:xfrm>
        </p:grpSpPr>
        <p:sp>
          <p:nvSpPr>
            <p:cNvPr id="126" name="Freeform 110"/>
            <p:cNvSpPr/>
            <p:nvPr/>
          </p:nvSpPr>
          <p:spPr bwMode="auto">
            <a:xfrm flipH="1">
              <a:off x="4555994" y="3781424"/>
              <a:ext cx="276225" cy="204787"/>
            </a:xfrm>
            <a:custGeom>
              <a:avLst/>
              <a:gdLst/>
              <a:ahLst/>
              <a:cxnLst>
                <a:cxn ang="0">
                  <a:pos x="0" y="225"/>
                </a:cxn>
                <a:cxn ang="0">
                  <a:pos x="0" y="738"/>
                </a:cxn>
                <a:cxn ang="0">
                  <a:pos x="1188" y="360"/>
                </a:cxn>
                <a:cxn ang="0">
                  <a:pos x="1188" y="0"/>
                </a:cxn>
                <a:cxn ang="0">
                  <a:pos x="0" y="225"/>
                </a:cxn>
              </a:cxnLst>
              <a:rect l="0" t="0" r="r" b="b"/>
              <a:pathLst>
                <a:path w="1188" h="738">
                  <a:moveTo>
                    <a:pt x="0" y="225"/>
                  </a:moveTo>
                  <a:lnTo>
                    <a:pt x="0" y="738"/>
                  </a:lnTo>
                  <a:lnTo>
                    <a:pt x="1188" y="360"/>
                  </a:lnTo>
                  <a:lnTo>
                    <a:pt x="1188" y="0"/>
                  </a:lnTo>
                  <a:lnTo>
                    <a:pt x="0" y="225"/>
                  </a:lnTo>
                  <a:close/>
                </a:path>
              </a:pathLst>
            </a:custGeom>
            <a:solidFill>
              <a:srgbClr val="A0A0A0"/>
            </a:solidFill>
            <a:ln w="1588">
              <a:solidFill>
                <a:srgbClr val="000000"/>
              </a:solidFill>
              <a:prstDash val="solid"/>
              <a:round/>
            </a:ln>
          </p:spPr>
          <p:txBody>
            <a:bodyPr/>
            <a:lstStyle/>
            <a:p>
              <a:endParaRPr lang="zh-CN" altLang="en-US"/>
            </a:p>
          </p:txBody>
        </p:sp>
        <p:sp>
          <p:nvSpPr>
            <p:cNvPr id="127" name="Freeform 111"/>
            <p:cNvSpPr/>
            <p:nvPr/>
          </p:nvSpPr>
          <p:spPr bwMode="auto">
            <a:xfrm flipH="1">
              <a:off x="4832219" y="3830636"/>
              <a:ext cx="206375" cy="155575"/>
            </a:xfrm>
            <a:custGeom>
              <a:avLst/>
              <a:gdLst/>
              <a:ahLst/>
              <a:cxnLst>
                <a:cxn ang="0">
                  <a:pos x="882" y="50"/>
                </a:cxn>
                <a:cxn ang="0">
                  <a:pos x="882" y="563"/>
                </a:cxn>
                <a:cxn ang="0">
                  <a:pos x="0" y="436"/>
                </a:cxn>
                <a:cxn ang="0">
                  <a:pos x="0" y="0"/>
                </a:cxn>
                <a:cxn ang="0">
                  <a:pos x="882" y="50"/>
                </a:cxn>
              </a:cxnLst>
              <a:rect l="0" t="0" r="r" b="b"/>
              <a:pathLst>
                <a:path w="882" h="563">
                  <a:moveTo>
                    <a:pt x="882" y="50"/>
                  </a:moveTo>
                  <a:lnTo>
                    <a:pt x="882" y="563"/>
                  </a:lnTo>
                  <a:lnTo>
                    <a:pt x="0" y="436"/>
                  </a:lnTo>
                  <a:lnTo>
                    <a:pt x="0" y="0"/>
                  </a:lnTo>
                  <a:lnTo>
                    <a:pt x="882" y="50"/>
                  </a:lnTo>
                  <a:close/>
                </a:path>
              </a:pathLst>
            </a:custGeom>
            <a:solidFill>
              <a:srgbClr val="808080"/>
            </a:solidFill>
            <a:ln w="1588">
              <a:solidFill>
                <a:srgbClr val="000000"/>
              </a:solidFill>
              <a:prstDash val="solid"/>
              <a:round/>
            </a:ln>
          </p:spPr>
          <p:txBody>
            <a:bodyPr/>
            <a:lstStyle/>
            <a:p>
              <a:endParaRPr lang="zh-CN" altLang="en-US"/>
            </a:p>
          </p:txBody>
        </p:sp>
        <p:sp>
          <p:nvSpPr>
            <p:cNvPr id="128" name="Freeform 112"/>
            <p:cNvSpPr/>
            <p:nvPr/>
          </p:nvSpPr>
          <p:spPr bwMode="auto">
            <a:xfrm flipH="1">
              <a:off x="4555994" y="3781424"/>
              <a:ext cx="482600" cy="63500"/>
            </a:xfrm>
            <a:custGeom>
              <a:avLst/>
              <a:gdLst/>
              <a:ahLst/>
              <a:cxnLst>
                <a:cxn ang="0">
                  <a:pos x="0" y="175"/>
                </a:cxn>
                <a:cxn ang="0">
                  <a:pos x="892" y="225"/>
                </a:cxn>
                <a:cxn ang="0">
                  <a:pos x="2070" y="0"/>
                </a:cxn>
                <a:cxn ang="0">
                  <a:pos x="1202" y="0"/>
                </a:cxn>
                <a:cxn ang="0">
                  <a:pos x="0" y="175"/>
                </a:cxn>
              </a:cxnLst>
              <a:rect l="0" t="0" r="r" b="b"/>
              <a:pathLst>
                <a:path w="2070" h="225">
                  <a:moveTo>
                    <a:pt x="0" y="175"/>
                  </a:moveTo>
                  <a:lnTo>
                    <a:pt x="892" y="225"/>
                  </a:lnTo>
                  <a:lnTo>
                    <a:pt x="2070" y="0"/>
                  </a:lnTo>
                  <a:lnTo>
                    <a:pt x="1202" y="0"/>
                  </a:lnTo>
                  <a:lnTo>
                    <a:pt x="0" y="175"/>
                  </a:lnTo>
                  <a:close/>
                </a:path>
              </a:pathLst>
            </a:custGeom>
            <a:solidFill>
              <a:srgbClr val="C0C0C0"/>
            </a:solidFill>
            <a:ln w="1588">
              <a:solidFill>
                <a:srgbClr val="000000"/>
              </a:solidFill>
              <a:prstDash val="solid"/>
              <a:round/>
            </a:ln>
          </p:spPr>
          <p:txBody>
            <a:bodyPr/>
            <a:lstStyle/>
            <a:p>
              <a:endParaRPr lang="zh-CN" altLang="en-US"/>
            </a:p>
          </p:txBody>
        </p:sp>
        <p:sp>
          <p:nvSpPr>
            <p:cNvPr id="129" name="Freeform 113"/>
            <p:cNvSpPr/>
            <p:nvPr/>
          </p:nvSpPr>
          <p:spPr bwMode="auto">
            <a:xfrm flipH="1">
              <a:off x="4705219" y="3763961"/>
              <a:ext cx="176212" cy="57150"/>
            </a:xfrm>
            <a:custGeom>
              <a:avLst/>
              <a:gdLst/>
              <a:ahLst/>
              <a:cxnLst>
                <a:cxn ang="0">
                  <a:pos x="0" y="120"/>
                </a:cxn>
                <a:cxn ang="0">
                  <a:pos x="0" y="188"/>
                </a:cxn>
                <a:cxn ang="0">
                  <a:pos x="351" y="210"/>
                </a:cxn>
                <a:cxn ang="0">
                  <a:pos x="751" y="135"/>
                </a:cxn>
                <a:cxn ang="0">
                  <a:pos x="751" y="0"/>
                </a:cxn>
                <a:cxn ang="0">
                  <a:pos x="0" y="120"/>
                </a:cxn>
              </a:cxnLst>
              <a:rect l="0" t="0" r="r" b="b"/>
              <a:pathLst>
                <a:path w="751" h="210">
                  <a:moveTo>
                    <a:pt x="0" y="120"/>
                  </a:moveTo>
                  <a:lnTo>
                    <a:pt x="0" y="188"/>
                  </a:lnTo>
                  <a:lnTo>
                    <a:pt x="351" y="210"/>
                  </a:lnTo>
                  <a:lnTo>
                    <a:pt x="751" y="135"/>
                  </a:lnTo>
                  <a:lnTo>
                    <a:pt x="751" y="0"/>
                  </a:lnTo>
                  <a:lnTo>
                    <a:pt x="0" y="120"/>
                  </a:lnTo>
                  <a:close/>
                </a:path>
              </a:pathLst>
            </a:custGeom>
            <a:solidFill>
              <a:srgbClr val="606060"/>
            </a:solidFill>
            <a:ln w="1588">
              <a:solidFill>
                <a:srgbClr val="000000"/>
              </a:solidFill>
              <a:prstDash val="solid"/>
              <a:round/>
            </a:ln>
          </p:spPr>
          <p:txBody>
            <a:bodyPr/>
            <a:lstStyle/>
            <a:p>
              <a:endParaRPr lang="zh-CN" altLang="en-US"/>
            </a:p>
          </p:txBody>
        </p:sp>
        <p:sp>
          <p:nvSpPr>
            <p:cNvPr id="130" name="Freeform 114"/>
            <p:cNvSpPr/>
            <p:nvPr/>
          </p:nvSpPr>
          <p:spPr bwMode="auto">
            <a:xfrm flipH="1">
              <a:off x="4609969" y="3516311"/>
              <a:ext cx="225425" cy="284163"/>
            </a:xfrm>
            <a:custGeom>
              <a:avLst/>
              <a:gdLst/>
              <a:ahLst/>
              <a:cxnLst>
                <a:cxn ang="0">
                  <a:pos x="135" y="1031"/>
                </a:cxn>
                <a:cxn ang="0">
                  <a:pos x="0" y="33"/>
                </a:cxn>
                <a:cxn ang="0">
                  <a:pos x="827" y="0"/>
                </a:cxn>
                <a:cxn ang="0">
                  <a:pos x="960" y="889"/>
                </a:cxn>
                <a:cxn ang="0">
                  <a:pos x="135" y="1031"/>
                </a:cxn>
              </a:cxnLst>
              <a:rect l="0" t="0" r="r" b="b"/>
              <a:pathLst>
                <a:path w="960" h="1031">
                  <a:moveTo>
                    <a:pt x="135" y="1031"/>
                  </a:moveTo>
                  <a:lnTo>
                    <a:pt x="0" y="33"/>
                  </a:lnTo>
                  <a:lnTo>
                    <a:pt x="827" y="0"/>
                  </a:lnTo>
                  <a:lnTo>
                    <a:pt x="960" y="889"/>
                  </a:lnTo>
                  <a:lnTo>
                    <a:pt x="135" y="1031"/>
                  </a:lnTo>
                  <a:close/>
                </a:path>
              </a:pathLst>
            </a:custGeom>
            <a:solidFill>
              <a:srgbClr val="A0A0A0"/>
            </a:solidFill>
            <a:ln w="1588">
              <a:solidFill>
                <a:srgbClr val="000000"/>
              </a:solidFill>
              <a:prstDash val="solid"/>
              <a:round/>
            </a:ln>
          </p:spPr>
          <p:txBody>
            <a:bodyPr/>
            <a:lstStyle/>
            <a:p>
              <a:endParaRPr lang="zh-CN" altLang="en-US"/>
            </a:p>
          </p:txBody>
        </p:sp>
        <p:sp>
          <p:nvSpPr>
            <p:cNvPr id="131" name="Freeform 115"/>
            <p:cNvSpPr/>
            <p:nvPr/>
          </p:nvSpPr>
          <p:spPr bwMode="auto">
            <a:xfrm flipH="1">
              <a:off x="4805231" y="3524249"/>
              <a:ext cx="196850" cy="282575"/>
            </a:xfrm>
            <a:custGeom>
              <a:avLst/>
              <a:gdLst/>
              <a:ahLst/>
              <a:cxnLst>
                <a:cxn ang="0">
                  <a:pos x="715" y="0"/>
                </a:cxn>
                <a:cxn ang="0">
                  <a:pos x="0" y="228"/>
                </a:cxn>
                <a:cxn ang="0">
                  <a:pos x="102" y="1026"/>
                </a:cxn>
                <a:cxn ang="0">
                  <a:pos x="850" y="1000"/>
                </a:cxn>
                <a:cxn ang="0">
                  <a:pos x="715" y="0"/>
                </a:cxn>
              </a:cxnLst>
              <a:rect l="0" t="0" r="r" b="b"/>
              <a:pathLst>
                <a:path w="850" h="1026">
                  <a:moveTo>
                    <a:pt x="715" y="0"/>
                  </a:moveTo>
                  <a:lnTo>
                    <a:pt x="0" y="228"/>
                  </a:lnTo>
                  <a:lnTo>
                    <a:pt x="102" y="1026"/>
                  </a:lnTo>
                  <a:lnTo>
                    <a:pt x="850" y="1000"/>
                  </a:lnTo>
                  <a:lnTo>
                    <a:pt x="715" y="0"/>
                  </a:lnTo>
                  <a:close/>
                </a:path>
              </a:pathLst>
            </a:custGeom>
            <a:solidFill>
              <a:srgbClr val="808080"/>
            </a:solidFill>
            <a:ln w="1588">
              <a:solidFill>
                <a:srgbClr val="000000"/>
              </a:solidFill>
              <a:prstDash val="solid"/>
              <a:round/>
            </a:ln>
          </p:spPr>
          <p:txBody>
            <a:bodyPr/>
            <a:lstStyle/>
            <a:p>
              <a:endParaRPr lang="zh-CN" altLang="en-US"/>
            </a:p>
          </p:txBody>
        </p:sp>
        <p:sp>
          <p:nvSpPr>
            <p:cNvPr id="132" name="Freeform 116"/>
            <p:cNvSpPr/>
            <p:nvPr/>
          </p:nvSpPr>
          <p:spPr bwMode="auto">
            <a:xfrm flipH="1">
              <a:off x="4635369" y="3544886"/>
              <a:ext cx="163512" cy="212725"/>
            </a:xfrm>
            <a:custGeom>
              <a:avLst/>
              <a:gdLst/>
              <a:ahLst/>
              <a:cxnLst>
                <a:cxn ang="0">
                  <a:pos x="0" y="36"/>
                </a:cxn>
                <a:cxn ang="0">
                  <a:pos x="98" y="778"/>
                </a:cxn>
                <a:cxn ang="0">
                  <a:pos x="689" y="689"/>
                </a:cxn>
                <a:cxn ang="0">
                  <a:pos x="587" y="0"/>
                </a:cxn>
                <a:cxn ang="0">
                  <a:pos x="0" y="36"/>
                </a:cxn>
              </a:cxnLst>
              <a:rect l="0" t="0" r="r" b="b"/>
              <a:pathLst>
                <a:path w="689" h="778">
                  <a:moveTo>
                    <a:pt x="0" y="36"/>
                  </a:moveTo>
                  <a:lnTo>
                    <a:pt x="98" y="778"/>
                  </a:lnTo>
                  <a:lnTo>
                    <a:pt x="689" y="689"/>
                  </a:lnTo>
                  <a:lnTo>
                    <a:pt x="587" y="0"/>
                  </a:lnTo>
                  <a:lnTo>
                    <a:pt x="0" y="36"/>
                  </a:lnTo>
                  <a:close/>
                </a:path>
              </a:pathLst>
            </a:custGeom>
            <a:solidFill>
              <a:srgbClr val="00C0C0"/>
            </a:solidFill>
            <a:ln w="1588">
              <a:solidFill>
                <a:srgbClr val="000000"/>
              </a:solidFill>
              <a:prstDash val="solid"/>
              <a:round/>
            </a:ln>
          </p:spPr>
          <p:txBody>
            <a:bodyPr/>
            <a:lstStyle/>
            <a:p>
              <a:endParaRPr lang="zh-CN" altLang="en-US"/>
            </a:p>
          </p:txBody>
        </p:sp>
        <p:sp>
          <p:nvSpPr>
            <p:cNvPr id="133" name="Freeform 117"/>
            <p:cNvSpPr/>
            <p:nvPr/>
          </p:nvSpPr>
          <p:spPr bwMode="auto">
            <a:xfrm flipH="1">
              <a:off x="4575044" y="3803649"/>
              <a:ext cx="158750" cy="131762"/>
            </a:xfrm>
            <a:custGeom>
              <a:avLst/>
              <a:gdLst/>
              <a:ahLst/>
              <a:cxnLst>
                <a:cxn ang="0">
                  <a:pos x="674" y="0"/>
                </a:cxn>
                <a:cxn ang="0">
                  <a:pos x="0" y="143"/>
                </a:cxn>
                <a:cxn ang="0">
                  <a:pos x="0" y="482"/>
                </a:cxn>
                <a:cxn ang="0">
                  <a:pos x="674" y="271"/>
                </a:cxn>
                <a:cxn ang="0">
                  <a:pos x="674" y="0"/>
                </a:cxn>
              </a:cxnLst>
              <a:rect l="0" t="0" r="r" b="b"/>
              <a:pathLst>
                <a:path w="674" h="482">
                  <a:moveTo>
                    <a:pt x="674" y="0"/>
                  </a:moveTo>
                  <a:lnTo>
                    <a:pt x="0" y="143"/>
                  </a:lnTo>
                  <a:lnTo>
                    <a:pt x="0" y="482"/>
                  </a:lnTo>
                  <a:lnTo>
                    <a:pt x="674" y="271"/>
                  </a:lnTo>
                  <a:lnTo>
                    <a:pt x="674" y="0"/>
                  </a:lnTo>
                  <a:close/>
                </a:path>
              </a:pathLst>
            </a:custGeom>
            <a:solidFill>
              <a:srgbClr val="404040"/>
            </a:solidFill>
            <a:ln w="1588">
              <a:solidFill>
                <a:srgbClr val="000000"/>
              </a:solidFill>
              <a:prstDash val="solid"/>
              <a:round/>
            </a:ln>
          </p:spPr>
          <p:txBody>
            <a:bodyPr/>
            <a:lstStyle/>
            <a:p>
              <a:endParaRPr lang="zh-CN" altLang="en-US"/>
            </a:p>
          </p:txBody>
        </p:sp>
        <p:sp>
          <p:nvSpPr>
            <p:cNvPr id="134" name="Line 118"/>
            <p:cNvSpPr>
              <a:spLocks noChangeShapeType="1"/>
            </p:cNvSpPr>
            <p:nvPr/>
          </p:nvSpPr>
          <p:spPr bwMode="auto">
            <a:xfrm flipH="1" flipV="1">
              <a:off x="4587744" y="3836986"/>
              <a:ext cx="41275" cy="9525"/>
            </a:xfrm>
            <a:prstGeom prst="line">
              <a:avLst/>
            </a:prstGeom>
            <a:noFill/>
            <a:ln w="9525">
              <a:solidFill>
                <a:srgbClr val="000000"/>
              </a:solidFill>
              <a:round/>
            </a:ln>
          </p:spPr>
          <p:txBody>
            <a:bodyPr/>
            <a:lstStyle/>
            <a:p>
              <a:endParaRPr lang="zh-CN" altLang="en-US"/>
            </a:p>
          </p:txBody>
        </p:sp>
        <p:sp>
          <p:nvSpPr>
            <p:cNvPr id="135" name="Line 119"/>
            <p:cNvSpPr>
              <a:spLocks noChangeShapeType="1"/>
            </p:cNvSpPr>
            <p:nvPr/>
          </p:nvSpPr>
          <p:spPr bwMode="auto">
            <a:xfrm>
              <a:off x="4652831" y="3851274"/>
              <a:ext cx="52388" cy="15875"/>
            </a:xfrm>
            <a:prstGeom prst="line">
              <a:avLst/>
            </a:prstGeom>
            <a:noFill/>
            <a:ln w="9525">
              <a:solidFill>
                <a:srgbClr val="000000"/>
              </a:solidFill>
              <a:round/>
            </a:ln>
          </p:spPr>
          <p:txBody>
            <a:bodyPr/>
            <a:lstStyle/>
            <a:p>
              <a:endParaRPr lang="zh-CN" altLang="en-US"/>
            </a:p>
          </p:txBody>
        </p:sp>
        <p:sp>
          <p:nvSpPr>
            <p:cNvPr id="136" name="Line 120"/>
            <p:cNvSpPr>
              <a:spLocks noChangeShapeType="1"/>
            </p:cNvSpPr>
            <p:nvPr/>
          </p:nvSpPr>
          <p:spPr bwMode="auto">
            <a:xfrm flipH="1">
              <a:off x="4640131" y="3821111"/>
              <a:ext cx="0" cy="85725"/>
            </a:xfrm>
            <a:prstGeom prst="line">
              <a:avLst/>
            </a:prstGeom>
            <a:noFill/>
            <a:ln w="1588">
              <a:solidFill>
                <a:srgbClr val="000000"/>
              </a:solidFill>
              <a:round/>
            </a:ln>
          </p:spPr>
          <p:txBody>
            <a:bodyPr/>
            <a:lstStyle/>
            <a:p>
              <a:endParaRPr lang="zh-CN" altLang="en-US"/>
            </a:p>
          </p:txBody>
        </p:sp>
        <p:sp>
          <p:nvSpPr>
            <p:cNvPr id="137" name="Line 121"/>
            <p:cNvSpPr>
              <a:spLocks noChangeShapeType="1"/>
            </p:cNvSpPr>
            <p:nvPr/>
          </p:nvSpPr>
          <p:spPr bwMode="auto">
            <a:xfrm flipH="1">
              <a:off x="4714744" y="3838574"/>
              <a:ext cx="1587" cy="95250"/>
            </a:xfrm>
            <a:prstGeom prst="line">
              <a:avLst/>
            </a:prstGeom>
            <a:noFill/>
            <a:ln w="1588">
              <a:solidFill>
                <a:srgbClr val="000000"/>
              </a:solidFill>
              <a:round/>
            </a:ln>
          </p:spPr>
          <p:txBody>
            <a:bodyPr/>
            <a:lstStyle/>
            <a:p>
              <a:endParaRPr lang="zh-CN" altLang="en-US"/>
            </a:p>
          </p:txBody>
        </p:sp>
        <p:sp>
          <p:nvSpPr>
            <p:cNvPr id="138" name="Line 122"/>
            <p:cNvSpPr>
              <a:spLocks noChangeShapeType="1"/>
            </p:cNvSpPr>
            <p:nvPr/>
          </p:nvSpPr>
          <p:spPr bwMode="auto">
            <a:xfrm>
              <a:off x="4573456" y="3836986"/>
              <a:ext cx="142875" cy="42863"/>
            </a:xfrm>
            <a:prstGeom prst="line">
              <a:avLst/>
            </a:prstGeom>
            <a:noFill/>
            <a:ln w="1588">
              <a:solidFill>
                <a:srgbClr val="000000"/>
              </a:solidFill>
              <a:round/>
            </a:ln>
          </p:spPr>
          <p:txBody>
            <a:bodyPr/>
            <a:lstStyle/>
            <a:p>
              <a:endParaRPr lang="zh-CN" altLang="en-US"/>
            </a:p>
          </p:txBody>
        </p:sp>
        <p:sp>
          <p:nvSpPr>
            <p:cNvPr id="139" name="Line 123"/>
            <p:cNvSpPr>
              <a:spLocks noChangeShapeType="1"/>
            </p:cNvSpPr>
            <p:nvPr/>
          </p:nvSpPr>
          <p:spPr bwMode="auto">
            <a:xfrm flipH="1" flipV="1">
              <a:off x="4573456" y="3824286"/>
              <a:ext cx="142875" cy="39688"/>
            </a:xfrm>
            <a:prstGeom prst="line">
              <a:avLst/>
            </a:prstGeom>
            <a:noFill/>
            <a:ln w="1588">
              <a:solidFill>
                <a:srgbClr val="000000"/>
              </a:solidFill>
              <a:round/>
            </a:ln>
          </p:spPr>
          <p:txBody>
            <a:bodyPr/>
            <a:lstStyle/>
            <a:p>
              <a:endParaRPr lang="zh-CN" altLang="en-US"/>
            </a:p>
          </p:txBody>
        </p:sp>
        <p:sp>
          <p:nvSpPr>
            <p:cNvPr id="140" name="Freeform 124"/>
            <p:cNvSpPr/>
            <p:nvPr/>
          </p:nvSpPr>
          <p:spPr bwMode="auto">
            <a:xfrm flipH="1">
              <a:off x="4748081" y="3930649"/>
              <a:ext cx="17463" cy="53975"/>
            </a:xfrm>
            <a:custGeom>
              <a:avLst/>
              <a:gdLst/>
              <a:ahLst/>
              <a:cxnLst>
                <a:cxn ang="0">
                  <a:pos x="23" y="0"/>
                </a:cxn>
                <a:cxn ang="0">
                  <a:pos x="0" y="183"/>
                </a:cxn>
                <a:cxn ang="0">
                  <a:pos x="55" y="194"/>
                </a:cxn>
                <a:cxn ang="0">
                  <a:pos x="75" y="8"/>
                </a:cxn>
                <a:cxn ang="0">
                  <a:pos x="23" y="0"/>
                </a:cxn>
              </a:cxnLst>
              <a:rect l="0" t="0" r="r" b="b"/>
              <a:pathLst>
                <a:path w="75" h="194">
                  <a:moveTo>
                    <a:pt x="23" y="0"/>
                  </a:moveTo>
                  <a:lnTo>
                    <a:pt x="0" y="183"/>
                  </a:lnTo>
                  <a:lnTo>
                    <a:pt x="55" y="194"/>
                  </a:lnTo>
                  <a:lnTo>
                    <a:pt x="75" y="8"/>
                  </a:lnTo>
                  <a:lnTo>
                    <a:pt x="23" y="0"/>
                  </a:lnTo>
                  <a:close/>
                </a:path>
              </a:pathLst>
            </a:custGeom>
            <a:solidFill>
              <a:srgbClr val="606060"/>
            </a:solidFill>
            <a:ln w="1588">
              <a:solidFill>
                <a:srgbClr val="000000"/>
              </a:solidFill>
              <a:prstDash val="solid"/>
              <a:round/>
            </a:ln>
          </p:spPr>
          <p:txBody>
            <a:bodyPr/>
            <a:lstStyle/>
            <a:p>
              <a:endParaRPr lang="zh-CN" altLang="en-US"/>
            </a:p>
          </p:txBody>
        </p:sp>
        <p:sp>
          <p:nvSpPr>
            <p:cNvPr id="141" name="Freeform 125"/>
            <p:cNvSpPr/>
            <p:nvPr/>
          </p:nvSpPr>
          <p:spPr bwMode="auto">
            <a:xfrm flipH="1">
              <a:off x="4705219" y="3936999"/>
              <a:ext cx="49212" cy="47625"/>
            </a:xfrm>
            <a:custGeom>
              <a:avLst/>
              <a:gdLst/>
              <a:ahLst/>
              <a:cxnLst>
                <a:cxn ang="0">
                  <a:pos x="17" y="5"/>
                </a:cxn>
                <a:cxn ang="0">
                  <a:pos x="0" y="168"/>
                </a:cxn>
                <a:cxn ang="0">
                  <a:pos x="206" y="84"/>
                </a:cxn>
                <a:cxn ang="0">
                  <a:pos x="126" y="58"/>
                </a:cxn>
                <a:cxn ang="0">
                  <a:pos x="52" y="97"/>
                </a:cxn>
                <a:cxn ang="0">
                  <a:pos x="75" y="0"/>
                </a:cxn>
                <a:cxn ang="0">
                  <a:pos x="17" y="5"/>
                </a:cxn>
              </a:cxnLst>
              <a:rect l="0" t="0" r="r" b="b"/>
              <a:pathLst>
                <a:path w="206" h="168">
                  <a:moveTo>
                    <a:pt x="17" y="5"/>
                  </a:moveTo>
                  <a:lnTo>
                    <a:pt x="0" y="168"/>
                  </a:lnTo>
                  <a:lnTo>
                    <a:pt x="206" y="84"/>
                  </a:lnTo>
                  <a:lnTo>
                    <a:pt x="126" y="58"/>
                  </a:lnTo>
                  <a:lnTo>
                    <a:pt x="52" y="97"/>
                  </a:lnTo>
                  <a:lnTo>
                    <a:pt x="75" y="0"/>
                  </a:lnTo>
                  <a:lnTo>
                    <a:pt x="17" y="5"/>
                  </a:lnTo>
                  <a:close/>
                </a:path>
              </a:pathLst>
            </a:custGeom>
            <a:solidFill>
              <a:srgbClr val="404040"/>
            </a:solidFill>
            <a:ln w="1588">
              <a:solidFill>
                <a:srgbClr val="000000"/>
              </a:solidFill>
              <a:prstDash val="solid"/>
              <a:round/>
            </a:ln>
          </p:spPr>
          <p:txBody>
            <a:bodyPr/>
            <a:lstStyle/>
            <a:p>
              <a:endParaRPr lang="zh-CN" altLang="en-US"/>
            </a:p>
          </p:txBody>
        </p:sp>
        <p:sp>
          <p:nvSpPr>
            <p:cNvPr id="142" name="Freeform 126"/>
            <p:cNvSpPr/>
            <p:nvPr/>
          </p:nvSpPr>
          <p:spPr bwMode="auto">
            <a:xfrm flipH="1">
              <a:off x="4416294" y="3805236"/>
              <a:ext cx="368300" cy="203200"/>
            </a:xfrm>
            <a:custGeom>
              <a:avLst/>
              <a:gdLst/>
              <a:ahLst/>
              <a:cxnLst>
                <a:cxn ang="0">
                  <a:pos x="0" y="309"/>
                </a:cxn>
                <a:cxn ang="0">
                  <a:pos x="759" y="729"/>
                </a:cxn>
                <a:cxn ang="0">
                  <a:pos x="1583" y="318"/>
                </a:cxn>
                <a:cxn ang="0">
                  <a:pos x="951" y="0"/>
                </a:cxn>
                <a:cxn ang="0">
                  <a:pos x="0" y="309"/>
                </a:cxn>
              </a:cxnLst>
              <a:rect l="0" t="0" r="r" b="b"/>
              <a:pathLst>
                <a:path w="1583" h="729">
                  <a:moveTo>
                    <a:pt x="0" y="309"/>
                  </a:moveTo>
                  <a:lnTo>
                    <a:pt x="759" y="729"/>
                  </a:lnTo>
                  <a:lnTo>
                    <a:pt x="1583" y="318"/>
                  </a:lnTo>
                  <a:lnTo>
                    <a:pt x="951" y="0"/>
                  </a:lnTo>
                  <a:lnTo>
                    <a:pt x="0" y="309"/>
                  </a:lnTo>
                  <a:close/>
                </a:path>
              </a:pathLst>
            </a:custGeom>
            <a:solidFill>
              <a:srgbClr val="808080"/>
            </a:solidFill>
            <a:ln w="1588">
              <a:solidFill>
                <a:srgbClr val="000000"/>
              </a:solidFill>
              <a:prstDash val="solid"/>
              <a:round/>
            </a:ln>
          </p:spPr>
          <p:txBody>
            <a:bodyPr/>
            <a:lstStyle/>
            <a:p>
              <a:endParaRPr lang="zh-CN" altLang="en-US"/>
            </a:p>
          </p:txBody>
        </p:sp>
        <p:sp>
          <p:nvSpPr>
            <p:cNvPr id="143" name="Freeform 127"/>
            <p:cNvSpPr/>
            <p:nvPr/>
          </p:nvSpPr>
          <p:spPr bwMode="auto">
            <a:xfrm flipH="1">
              <a:off x="4606794" y="3890961"/>
              <a:ext cx="185737" cy="144463"/>
            </a:xfrm>
            <a:custGeom>
              <a:avLst/>
              <a:gdLst/>
              <a:ahLst/>
              <a:cxnLst>
                <a:cxn ang="0">
                  <a:pos x="28" y="0"/>
                </a:cxn>
                <a:cxn ang="0">
                  <a:pos x="792" y="426"/>
                </a:cxn>
                <a:cxn ang="0">
                  <a:pos x="770" y="516"/>
                </a:cxn>
                <a:cxn ang="0">
                  <a:pos x="0" y="82"/>
                </a:cxn>
                <a:cxn ang="0">
                  <a:pos x="28" y="0"/>
                </a:cxn>
              </a:cxnLst>
              <a:rect l="0" t="0" r="r" b="b"/>
              <a:pathLst>
                <a:path w="792" h="516">
                  <a:moveTo>
                    <a:pt x="28" y="0"/>
                  </a:moveTo>
                  <a:lnTo>
                    <a:pt x="792" y="426"/>
                  </a:lnTo>
                  <a:lnTo>
                    <a:pt x="770" y="516"/>
                  </a:lnTo>
                  <a:lnTo>
                    <a:pt x="0" y="82"/>
                  </a:lnTo>
                  <a:lnTo>
                    <a:pt x="28" y="0"/>
                  </a:lnTo>
                  <a:close/>
                </a:path>
              </a:pathLst>
            </a:custGeom>
            <a:solidFill>
              <a:srgbClr val="606060"/>
            </a:solidFill>
            <a:ln w="1588">
              <a:solidFill>
                <a:srgbClr val="000000"/>
              </a:solidFill>
              <a:prstDash val="solid"/>
              <a:round/>
            </a:ln>
          </p:spPr>
          <p:txBody>
            <a:bodyPr/>
            <a:lstStyle/>
            <a:p>
              <a:endParaRPr lang="zh-CN" altLang="en-US"/>
            </a:p>
          </p:txBody>
        </p:sp>
        <p:sp>
          <p:nvSpPr>
            <p:cNvPr id="144" name="Freeform 128"/>
            <p:cNvSpPr/>
            <p:nvPr/>
          </p:nvSpPr>
          <p:spPr bwMode="auto">
            <a:xfrm flipH="1">
              <a:off x="4413119" y="3894136"/>
              <a:ext cx="196850" cy="141288"/>
            </a:xfrm>
            <a:custGeom>
              <a:avLst/>
              <a:gdLst/>
              <a:ahLst/>
              <a:cxnLst>
                <a:cxn ang="0">
                  <a:pos x="0" y="507"/>
                </a:cxn>
                <a:cxn ang="0">
                  <a:pos x="25" y="411"/>
                </a:cxn>
                <a:cxn ang="0">
                  <a:pos x="846" y="0"/>
                </a:cxn>
                <a:cxn ang="0">
                  <a:pos x="817" y="76"/>
                </a:cxn>
                <a:cxn ang="0">
                  <a:pos x="0" y="507"/>
                </a:cxn>
              </a:cxnLst>
              <a:rect l="0" t="0" r="r" b="b"/>
              <a:pathLst>
                <a:path w="846" h="507">
                  <a:moveTo>
                    <a:pt x="0" y="507"/>
                  </a:moveTo>
                  <a:lnTo>
                    <a:pt x="25" y="411"/>
                  </a:lnTo>
                  <a:lnTo>
                    <a:pt x="846" y="0"/>
                  </a:lnTo>
                  <a:lnTo>
                    <a:pt x="817" y="76"/>
                  </a:lnTo>
                  <a:lnTo>
                    <a:pt x="0" y="507"/>
                  </a:lnTo>
                  <a:close/>
                </a:path>
              </a:pathLst>
            </a:custGeom>
            <a:solidFill>
              <a:srgbClr val="404040"/>
            </a:solidFill>
            <a:ln w="1588">
              <a:solidFill>
                <a:srgbClr val="000000"/>
              </a:solidFill>
              <a:prstDash val="solid"/>
              <a:round/>
            </a:ln>
          </p:spPr>
          <p:txBody>
            <a:bodyPr/>
            <a:lstStyle/>
            <a:p>
              <a:endParaRPr lang="zh-CN" altLang="en-US"/>
            </a:p>
          </p:txBody>
        </p:sp>
        <p:sp>
          <p:nvSpPr>
            <p:cNvPr id="145" name="Freeform 129"/>
            <p:cNvSpPr/>
            <p:nvPr/>
          </p:nvSpPr>
          <p:spPr bwMode="auto">
            <a:xfrm flipH="1">
              <a:off x="4563931" y="3898899"/>
              <a:ext cx="149225" cy="92075"/>
            </a:xfrm>
            <a:custGeom>
              <a:avLst/>
              <a:gdLst/>
              <a:ahLst/>
              <a:cxnLst>
                <a:cxn ang="0">
                  <a:pos x="0" y="83"/>
                </a:cxn>
                <a:cxn ang="0">
                  <a:pos x="220" y="0"/>
                </a:cxn>
                <a:cxn ang="0">
                  <a:pos x="637" y="224"/>
                </a:cxn>
                <a:cxn ang="0">
                  <a:pos x="425" y="321"/>
                </a:cxn>
                <a:cxn ang="0">
                  <a:pos x="0" y="83"/>
                </a:cxn>
              </a:cxnLst>
              <a:rect l="0" t="0" r="r" b="b"/>
              <a:pathLst>
                <a:path w="637" h="321">
                  <a:moveTo>
                    <a:pt x="0" y="83"/>
                  </a:moveTo>
                  <a:lnTo>
                    <a:pt x="220" y="0"/>
                  </a:lnTo>
                  <a:lnTo>
                    <a:pt x="637" y="224"/>
                  </a:lnTo>
                  <a:lnTo>
                    <a:pt x="425" y="321"/>
                  </a:lnTo>
                  <a:lnTo>
                    <a:pt x="0" y="83"/>
                  </a:lnTo>
                  <a:close/>
                </a:path>
              </a:pathLst>
            </a:custGeom>
            <a:solidFill>
              <a:srgbClr val="A0A0A0"/>
            </a:solidFill>
            <a:ln w="9525">
              <a:noFill/>
              <a:round/>
            </a:ln>
          </p:spPr>
          <p:txBody>
            <a:bodyPr/>
            <a:lstStyle/>
            <a:p>
              <a:endParaRPr lang="zh-CN" altLang="en-US"/>
            </a:p>
          </p:txBody>
        </p:sp>
        <p:sp>
          <p:nvSpPr>
            <p:cNvPr id="146" name="Freeform 130"/>
            <p:cNvSpPr/>
            <p:nvPr/>
          </p:nvSpPr>
          <p:spPr bwMode="auto">
            <a:xfrm flipH="1">
              <a:off x="4430581" y="3838574"/>
              <a:ext cx="222250" cy="120650"/>
            </a:xfrm>
            <a:custGeom>
              <a:avLst/>
              <a:gdLst/>
              <a:ahLst/>
              <a:cxnLst>
                <a:cxn ang="0">
                  <a:pos x="0" y="210"/>
                </a:cxn>
                <a:cxn ang="0">
                  <a:pos x="410" y="434"/>
                </a:cxn>
                <a:cxn ang="0">
                  <a:pos x="938" y="186"/>
                </a:cxn>
                <a:cxn ang="0">
                  <a:pos x="554" y="0"/>
                </a:cxn>
                <a:cxn ang="0">
                  <a:pos x="0" y="210"/>
                </a:cxn>
              </a:cxnLst>
              <a:rect l="0" t="0" r="r" b="b"/>
              <a:pathLst>
                <a:path w="938" h="434">
                  <a:moveTo>
                    <a:pt x="0" y="210"/>
                  </a:moveTo>
                  <a:lnTo>
                    <a:pt x="410" y="434"/>
                  </a:lnTo>
                  <a:lnTo>
                    <a:pt x="938" y="186"/>
                  </a:lnTo>
                  <a:lnTo>
                    <a:pt x="554" y="0"/>
                  </a:lnTo>
                  <a:lnTo>
                    <a:pt x="0" y="210"/>
                  </a:lnTo>
                  <a:close/>
                </a:path>
              </a:pathLst>
            </a:custGeom>
            <a:solidFill>
              <a:srgbClr val="A0A0A0"/>
            </a:solidFill>
            <a:ln w="9525">
              <a:noFill/>
              <a:round/>
            </a:ln>
          </p:spPr>
          <p:txBody>
            <a:bodyPr/>
            <a:lstStyle/>
            <a:p>
              <a:endParaRPr lang="zh-CN" altLang="en-US"/>
            </a:p>
          </p:txBody>
        </p:sp>
        <p:sp>
          <p:nvSpPr>
            <p:cNvPr id="147" name="Freeform 131"/>
            <p:cNvSpPr/>
            <p:nvPr/>
          </p:nvSpPr>
          <p:spPr bwMode="auto">
            <a:xfrm flipH="1">
              <a:off x="4524244" y="3813174"/>
              <a:ext cx="241300" cy="107950"/>
            </a:xfrm>
            <a:custGeom>
              <a:avLst/>
              <a:gdLst/>
              <a:ahLst/>
              <a:cxnLst>
                <a:cxn ang="0">
                  <a:pos x="216" y="395"/>
                </a:cxn>
                <a:cxn ang="0">
                  <a:pos x="0" y="285"/>
                </a:cxn>
                <a:cxn ang="0">
                  <a:pos x="867" y="0"/>
                </a:cxn>
                <a:cxn ang="0">
                  <a:pos x="1034" y="82"/>
                </a:cxn>
                <a:cxn ang="0">
                  <a:pos x="216" y="395"/>
                </a:cxn>
              </a:cxnLst>
              <a:rect l="0" t="0" r="r" b="b"/>
              <a:pathLst>
                <a:path w="1034" h="395">
                  <a:moveTo>
                    <a:pt x="216" y="395"/>
                  </a:moveTo>
                  <a:lnTo>
                    <a:pt x="0" y="285"/>
                  </a:lnTo>
                  <a:lnTo>
                    <a:pt x="867" y="0"/>
                  </a:lnTo>
                  <a:lnTo>
                    <a:pt x="1034" y="82"/>
                  </a:lnTo>
                  <a:lnTo>
                    <a:pt x="216" y="395"/>
                  </a:lnTo>
                  <a:close/>
                </a:path>
              </a:pathLst>
            </a:custGeom>
            <a:solidFill>
              <a:srgbClr val="A0A0A0"/>
            </a:solidFill>
            <a:ln w="9525">
              <a:noFill/>
              <a:round/>
            </a:ln>
          </p:spPr>
          <p:txBody>
            <a:bodyPr/>
            <a:lstStyle/>
            <a:p>
              <a:endParaRPr lang="zh-CN" altLang="en-US"/>
            </a:p>
          </p:txBody>
        </p:sp>
        <p:sp>
          <p:nvSpPr>
            <p:cNvPr id="148" name="Line 132"/>
            <p:cNvSpPr>
              <a:spLocks noChangeShapeType="1"/>
            </p:cNvSpPr>
            <p:nvPr/>
          </p:nvSpPr>
          <p:spPr bwMode="auto">
            <a:xfrm flipH="1" flipV="1">
              <a:off x="4552819" y="3817936"/>
              <a:ext cx="206375" cy="84138"/>
            </a:xfrm>
            <a:prstGeom prst="line">
              <a:avLst/>
            </a:prstGeom>
            <a:noFill/>
            <a:ln w="4763">
              <a:solidFill>
                <a:srgbClr val="808080"/>
              </a:solidFill>
              <a:round/>
            </a:ln>
          </p:spPr>
          <p:txBody>
            <a:bodyPr/>
            <a:lstStyle/>
            <a:p>
              <a:endParaRPr lang="zh-CN" altLang="en-US"/>
            </a:p>
          </p:txBody>
        </p:sp>
        <p:sp>
          <p:nvSpPr>
            <p:cNvPr id="149" name="Line 133"/>
            <p:cNvSpPr>
              <a:spLocks noChangeShapeType="1"/>
            </p:cNvSpPr>
            <p:nvPr/>
          </p:nvSpPr>
          <p:spPr bwMode="auto">
            <a:xfrm flipH="1" flipV="1">
              <a:off x="4541706" y="3821111"/>
              <a:ext cx="200025" cy="87313"/>
            </a:xfrm>
            <a:prstGeom prst="line">
              <a:avLst/>
            </a:prstGeom>
            <a:noFill/>
            <a:ln w="4763">
              <a:solidFill>
                <a:srgbClr val="808080"/>
              </a:solidFill>
              <a:round/>
            </a:ln>
          </p:spPr>
          <p:txBody>
            <a:bodyPr/>
            <a:lstStyle/>
            <a:p>
              <a:endParaRPr lang="zh-CN" altLang="en-US"/>
            </a:p>
          </p:txBody>
        </p:sp>
        <p:sp>
          <p:nvSpPr>
            <p:cNvPr id="150" name="Line 134"/>
            <p:cNvSpPr>
              <a:spLocks noChangeShapeType="1"/>
            </p:cNvSpPr>
            <p:nvPr/>
          </p:nvSpPr>
          <p:spPr bwMode="auto">
            <a:xfrm flipH="1" flipV="1">
              <a:off x="4530594" y="3830636"/>
              <a:ext cx="196850" cy="88900"/>
            </a:xfrm>
            <a:prstGeom prst="line">
              <a:avLst/>
            </a:prstGeom>
            <a:noFill/>
            <a:ln w="4763">
              <a:solidFill>
                <a:srgbClr val="808080"/>
              </a:solidFill>
              <a:round/>
            </a:ln>
          </p:spPr>
          <p:txBody>
            <a:bodyPr/>
            <a:lstStyle/>
            <a:p>
              <a:endParaRPr lang="zh-CN" altLang="en-US"/>
            </a:p>
          </p:txBody>
        </p:sp>
        <p:sp>
          <p:nvSpPr>
            <p:cNvPr id="151" name="Line 135"/>
            <p:cNvSpPr>
              <a:spLocks noChangeShapeType="1"/>
            </p:cNvSpPr>
            <p:nvPr/>
          </p:nvSpPr>
          <p:spPr bwMode="auto">
            <a:xfrm flipH="1" flipV="1">
              <a:off x="4506781" y="3844924"/>
              <a:ext cx="193675" cy="90487"/>
            </a:xfrm>
            <a:prstGeom prst="line">
              <a:avLst/>
            </a:prstGeom>
            <a:noFill/>
            <a:ln w="4763">
              <a:solidFill>
                <a:srgbClr val="808080"/>
              </a:solidFill>
              <a:round/>
            </a:ln>
          </p:spPr>
          <p:txBody>
            <a:bodyPr/>
            <a:lstStyle/>
            <a:p>
              <a:endParaRPr lang="zh-CN" altLang="en-US"/>
            </a:p>
          </p:txBody>
        </p:sp>
        <p:sp>
          <p:nvSpPr>
            <p:cNvPr id="152" name="Line 136"/>
            <p:cNvSpPr>
              <a:spLocks noChangeShapeType="1"/>
            </p:cNvSpPr>
            <p:nvPr/>
          </p:nvSpPr>
          <p:spPr bwMode="auto">
            <a:xfrm flipH="1" flipV="1">
              <a:off x="4490906" y="3852861"/>
              <a:ext cx="192088" cy="95250"/>
            </a:xfrm>
            <a:prstGeom prst="line">
              <a:avLst/>
            </a:prstGeom>
            <a:noFill/>
            <a:ln w="4763">
              <a:solidFill>
                <a:srgbClr val="808080"/>
              </a:solidFill>
              <a:round/>
            </a:ln>
          </p:spPr>
          <p:txBody>
            <a:bodyPr/>
            <a:lstStyle/>
            <a:p>
              <a:endParaRPr lang="zh-CN" altLang="en-US"/>
            </a:p>
          </p:txBody>
        </p:sp>
        <p:sp>
          <p:nvSpPr>
            <p:cNvPr id="153" name="Line 137"/>
            <p:cNvSpPr>
              <a:spLocks noChangeShapeType="1"/>
            </p:cNvSpPr>
            <p:nvPr/>
          </p:nvSpPr>
          <p:spPr bwMode="auto">
            <a:xfrm flipH="1" flipV="1">
              <a:off x="4489319" y="3867149"/>
              <a:ext cx="173037" cy="88900"/>
            </a:xfrm>
            <a:prstGeom prst="line">
              <a:avLst/>
            </a:prstGeom>
            <a:noFill/>
            <a:ln w="4763">
              <a:solidFill>
                <a:srgbClr val="808080"/>
              </a:solidFill>
              <a:round/>
            </a:ln>
          </p:spPr>
          <p:txBody>
            <a:bodyPr/>
            <a:lstStyle/>
            <a:p>
              <a:endParaRPr lang="zh-CN" altLang="en-US"/>
            </a:p>
          </p:txBody>
        </p:sp>
        <p:sp>
          <p:nvSpPr>
            <p:cNvPr id="154" name="Line 138"/>
            <p:cNvSpPr>
              <a:spLocks noChangeShapeType="1"/>
            </p:cNvSpPr>
            <p:nvPr/>
          </p:nvSpPr>
          <p:spPr bwMode="auto">
            <a:xfrm flipH="1" flipV="1">
              <a:off x="4478206" y="3875086"/>
              <a:ext cx="168275" cy="88900"/>
            </a:xfrm>
            <a:prstGeom prst="line">
              <a:avLst/>
            </a:prstGeom>
            <a:noFill/>
            <a:ln w="4763">
              <a:solidFill>
                <a:srgbClr val="808080"/>
              </a:solidFill>
              <a:round/>
            </a:ln>
          </p:spPr>
          <p:txBody>
            <a:bodyPr/>
            <a:lstStyle/>
            <a:p>
              <a:endParaRPr lang="zh-CN" altLang="en-US"/>
            </a:p>
          </p:txBody>
        </p:sp>
        <p:sp>
          <p:nvSpPr>
            <p:cNvPr id="155" name="Line 139"/>
            <p:cNvSpPr>
              <a:spLocks noChangeShapeType="1"/>
            </p:cNvSpPr>
            <p:nvPr/>
          </p:nvSpPr>
          <p:spPr bwMode="auto">
            <a:xfrm flipH="1" flipV="1">
              <a:off x="4462331" y="3887786"/>
              <a:ext cx="158750" cy="85725"/>
            </a:xfrm>
            <a:prstGeom prst="line">
              <a:avLst/>
            </a:prstGeom>
            <a:noFill/>
            <a:ln w="4763">
              <a:solidFill>
                <a:srgbClr val="808080"/>
              </a:solidFill>
              <a:round/>
            </a:ln>
          </p:spPr>
          <p:txBody>
            <a:bodyPr/>
            <a:lstStyle/>
            <a:p>
              <a:endParaRPr lang="zh-CN" altLang="en-US"/>
            </a:p>
          </p:txBody>
        </p:sp>
        <p:sp>
          <p:nvSpPr>
            <p:cNvPr id="156" name="Line 140"/>
            <p:cNvSpPr>
              <a:spLocks noChangeShapeType="1"/>
            </p:cNvSpPr>
            <p:nvPr/>
          </p:nvSpPr>
          <p:spPr bwMode="auto">
            <a:xfrm flipH="1">
              <a:off x="4594094" y="3916361"/>
              <a:ext cx="100012" cy="68263"/>
            </a:xfrm>
            <a:prstGeom prst="line">
              <a:avLst/>
            </a:prstGeom>
            <a:noFill/>
            <a:ln w="4763">
              <a:solidFill>
                <a:srgbClr val="808080"/>
              </a:solidFill>
              <a:round/>
            </a:ln>
          </p:spPr>
          <p:txBody>
            <a:bodyPr/>
            <a:lstStyle/>
            <a:p>
              <a:endParaRPr lang="zh-CN" altLang="en-US"/>
            </a:p>
          </p:txBody>
        </p:sp>
        <p:sp>
          <p:nvSpPr>
            <p:cNvPr id="157" name="Line 141"/>
            <p:cNvSpPr>
              <a:spLocks noChangeShapeType="1"/>
            </p:cNvSpPr>
            <p:nvPr/>
          </p:nvSpPr>
          <p:spPr bwMode="auto">
            <a:xfrm flipH="1">
              <a:off x="4575044" y="3908424"/>
              <a:ext cx="98425" cy="63500"/>
            </a:xfrm>
            <a:prstGeom prst="line">
              <a:avLst/>
            </a:prstGeom>
            <a:noFill/>
            <a:ln w="4763">
              <a:solidFill>
                <a:srgbClr val="808080"/>
              </a:solidFill>
              <a:round/>
            </a:ln>
          </p:spPr>
          <p:txBody>
            <a:bodyPr/>
            <a:lstStyle/>
            <a:p>
              <a:endParaRPr lang="zh-CN" altLang="en-US"/>
            </a:p>
          </p:txBody>
        </p:sp>
        <p:sp>
          <p:nvSpPr>
            <p:cNvPr id="158" name="Line 142"/>
            <p:cNvSpPr>
              <a:spLocks noChangeShapeType="1"/>
            </p:cNvSpPr>
            <p:nvPr/>
          </p:nvSpPr>
          <p:spPr bwMode="auto">
            <a:xfrm flipH="1">
              <a:off x="4533769" y="3887786"/>
              <a:ext cx="96837" cy="60325"/>
            </a:xfrm>
            <a:prstGeom prst="line">
              <a:avLst/>
            </a:prstGeom>
            <a:noFill/>
            <a:ln w="4763">
              <a:solidFill>
                <a:srgbClr val="808080"/>
              </a:solidFill>
              <a:round/>
            </a:ln>
          </p:spPr>
          <p:txBody>
            <a:bodyPr/>
            <a:lstStyle/>
            <a:p>
              <a:endParaRPr lang="zh-CN" altLang="en-US"/>
            </a:p>
          </p:txBody>
        </p:sp>
        <p:sp>
          <p:nvSpPr>
            <p:cNvPr id="159" name="Line 143"/>
            <p:cNvSpPr>
              <a:spLocks noChangeShapeType="1"/>
            </p:cNvSpPr>
            <p:nvPr/>
          </p:nvSpPr>
          <p:spPr bwMode="auto">
            <a:xfrm flipH="1">
              <a:off x="4513131" y="3878261"/>
              <a:ext cx="95250" cy="58738"/>
            </a:xfrm>
            <a:prstGeom prst="line">
              <a:avLst/>
            </a:prstGeom>
            <a:noFill/>
            <a:ln w="4763">
              <a:solidFill>
                <a:srgbClr val="808080"/>
              </a:solidFill>
              <a:round/>
            </a:ln>
          </p:spPr>
          <p:txBody>
            <a:bodyPr/>
            <a:lstStyle/>
            <a:p>
              <a:endParaRPr lang="zh-CN" altLang="en-US"/>
            </a:p>
          </p:txBody>
        </p:sp>
        <p:sp>
          <p:nvSpPr>
            <p:cNvPr id="160" name="Line 144"/>
            <p:cNvSpPr>
              <a:spLocks noChangeShapeType="1"/>
            </p:cNvSpPr>
            <p:nvPr/>
          </p:nvSpPr>
          <p:spPr bwMode="auto">
            <a:xfrm flipH="1">
              <a:off x="4490906" y="3867149"/>
              <a:ext cx="93663" cy="60325"/>
            </a:xfrm>
            <a:prstGeom prst="line">
              <a:avLst/>
            </a:prstGeom>
            <a:noFill/>
            <a:ln w="4763">
              <a:solidFill>
                <a:srgbClr val="808080"/>
              </a:solidFill>
              <a:round/>
            </a:ln>
          </p:spPr>
          <p:txBody>
            <a:bodyPr/>
            <a:lstStyle/>
            <a:p>
              <a:endParaRPr lang="zh-CN" altLang="en-US"/>
            </a:p>
          </p:txBody>
        </p:sp>
        <p:sp>
          <p:nvSpPr>
            <p:cNvPr id="161" name="Line 145"/>
            <p:cNvSpPr>
              <a:spLocks noChangeShapeType="1"/>
            </p:cNvSpPr>
            <p:nvPr/>
          </p:nvSpPr>
          <p:spPr bwMode="auto">
            <a:xfrm flipH="1">
              <a:off x="4473444" y="3859211"/>
              <a:ext cx="90487" cy="57150"/>
            </a:xfrm>
            <a:prstGeom prst="line">
              <a:avLst/>
            </a:prstGeom>
            <a:noFill/>
            <a:ln w="4763">
              <a:solidFill>
                <a:srgbClr val="808080"/>
              </a:solidFill>
              <a:round/>
            </a:ln>
          </p:spPr>
          <p:txBody>
            <a:bodyPr/>
            <a:lstStyle/>
            <a:p>
              <a:endParaRPr lang="zh-CN" altLang="en-US"/>
            </a:p>
          </p:txBody>
        </p:sp>
        <p:sp>
          <p:nvSpPr>
            <p:cNvPr id="162" name="Line 146"/>
            <p:cNvSpPr>
              <a:spLocks noChangeShapeType="1"/>
            </p:cNvSpPr>
            <p:nvPr/>
          </p:nvSpPr>
          <p:spPr bwMode="auto">
            <a:xfrm flipH="1">
              <a:off x="4454394" y="3849686"/>
              <a:ext cx="90487" cy="55563"/>
            </a:xfrm>
            <a:prstGeom prst="line">
              <a:avLst/>
            </a:prstGeom>
            <a:noFill/>
            <a:ln w="4763">
              <a:solidFill>
                <a:srgbClr val="808080"/>
              </a:solidFill>
              <a:round/>
            </a:ln>
          </p:spPr>
          <p:txBody>
            <a:bodyPr/>
            <a:lstStyle/>
            <a:p>
              <a:endParaRPr lang="zh-CN" altLang="en-US"/>
            </a:p>
          </p:txBody>
        </p:sp>
        <p:sp>
          <p:nvSpPr>
            <p:cNvPr id="163" name="Line 147"/>
            <p:cNvSpPr>
              <a:spLocks noChangeShapeType="1"/>
            </p:cNvSpPr>
            <p:nvPr/>
          </p:nvSpPr>
          <p:spPr bwMode="auto">
            <a:xfrm flipH="1">
              <a:off x="4687756" y="3878261"/>
              <a:ext cx="47625" cy="30163"/>
            </a:xfrm>
            <a:prstGeom prst="line">
              <a:avLst/>
            </a:prstGeom>
            <a:noFill/>
            <a:ln w="4763">
              <a:solidFill>
                <a:srgbClr val="808080"/>
              </a:solidFill>
              <a:round/>
            </a:ln>
          </p:spPr>
          <p:txBody>
            <a:bodyPr/>
            <a:lstStyle/>
            <a:p>
              <a:endParaRPr lang="zh-CN" altLang="en-US"/>
            </a:p>
          </p:txBody>
        </p:sp>
        <p:sp>
          <p:nvSpPr>
            <p:cNvPr id="164" name="Line 148"/>
            <p:cNvSpPr>
              <a:spLocks noChangeShapeType="1"/>
            </p:cNvSpPr>
            <p:nvPr/>
          </p:nvSpPr>
          <p:spPr bwMode="auto">
            <a:xfrm flipH="1">
              <a:off x="4659181" y="3867149"/>
              <a:ext cx="46038" cy="26987"/>
            </a:xfrm>
            <a:prstGeom prst="line">
              <a:avLst/>
            </a:prstGeom>
            <a:noFill/>
            <a:ln w="4763">
              <a:solidFill>
                <a:srgbClr val="808080"/>
              </a:solidFill>
              <a:round/>
            </a:ln>
          </p:spPr>
          <p:txBody>
            <a:bodyPr/>
            <a:lstStyle/>
            <a:p>
              <a:endParaRPr lang="zh-CN" altLang="en-US"/>
            </a:p>
          </p:txBody>
        </p:sp>
        <p:sp>
          <p:nvSpPr>
            <p:cNvPr id="165" name="Line 149"/>
            <p:cNvSpPr>
              <a:spLocks noChangeShapeType="1"/>
            </p:cNvSpPr>
            <p:nvPr/>
          </p:nvSpPr>
          <p:spPr bwMode="auto">
            <a:xfrm flipH="1">
              <a:off x="4630606" y="3856036"/>
              <a:ext cx="46038" cy="28575"/>
            </a:xfrm>
            <a:prstGeom prst="line">
              <a:avLst/>
            </a:prstGeom>
            <a:noFill/>
            <a:ln w="4763">
              <a:solidFill>
                <a:srgbClr val="808080"/>
              </a:solidFill>
              <a:round/>
            </a:ln>
          </p:spPr>
          <p:txBody>
            <a:bodyPr/>
            <a:lstStyle/>
            <a:p>
              <a:endParaRPr lang="zh-CN" altLang="en-US"/>
            </a:p>
          </p:txBody>
        </p:sp>
        <p:sp>
          <p:nvSpPr>
            <p:cNvPr id="166" name="Line 150"/>
            <p:cNvSpPr>
              <a:spLocks noChangeShapeType="1"/>
            </p:cNvSpPr>
            <p:nvPr/>
          </p:nvSpPr>
          <p:spPr bwMode="auto">
            <a:xfrm flipH="1">
              <a:off x="4602031" y="3846511"/>
              <a:ext cx="46038" cy="23813"/>
            </a:xfrm>
            <a:prstGeom prst="line">
              <a:avLst/>
            </a:prstGeom>
            <a:noFill/>
            <a:ln w="4763">
              <a:solidFill>
                <a:srgbClr val="808080"/>
              </a:solidFill>
              <a:round/>
            </a:ln>
          </p:spPr>
          <p:txBody>
            <a:bodyPr/>
            <a:lstStyle/>
            <a:p>
              <a:endParaRPr lang="zh-CN" altLang="en-US"/>
            </a:p>
          </p:txBody>
        </p:sp>
        <p:sp>
          <p:nvSpPr>
            <p:cNvPr id="167" name="Line 151"/>
            <p:cNvSpPr>
              <a:spLocks noChangeShapeType="1"/>
            </p:cNvSpPr>
            <p:nvPr/>
          </p:nvSpPr>
          <p:spPr bwMode="auto">
            <a:xfrm flipH="1">
              <a:off x="4576631" y="3833811"/>
              <a:ext cx="42863" cy="26988"/>
            </a:xfrm>
            <a:prstGeom prst="line">
              <a:avLst/>
            </a:prstGeom>
            <a:noFill/>
            <a:ln w="4763">
              <a:solidFill>
                <a:srgbClr val="808080"/>
              </a:solidFill>
              <a:round/>
            </a:ln>
          </p:spPr>
          <p:txBody>
            <a:bodyPr/>
            <a:lstStyle/>
            <a:p>
              <a:endParaRPr lang="zh-CN" altLang="en-US"/>
            </a:p>
          </p:txBody>
        </p:sp>
        <p:sp>
          <p:nvSpPr>
            <p:cNvPr id="168" name="Line 152"/>
            <p:cNvSpPr>
              <a:spLocks noChangeShapeType="1"/>
            </p:cNvSpPr>
            <p:nvPr/>
          </p:nvSpPr>
          <p:spPr bwMode="auto">
            <a:xfrm flipH="1">
              <a:off x="4548056" y="3821111"/>
              <a:ext cx="39688" cy="25400"/>
            </a:xfrm>
            <a:prstGeom prst="line">
              <a:avLst/>
            </a:prstGeom>
            <a:noFill/>
            <a:ln w="4763">
              <a:solidFill>
                <a:srgbClr val="808080"/>
              </a:solidFill>
              <a:round/>
            </a:ln>
          </p:spPr>
          <p:txBody>
            <a:bodyPr/>
            <a:lstStyle/>
            <a:p>
              <a:endParaRPr lang="zh-CN" altLang="en-US"/>
            </a:p>
          </p:txBody>
        </p:sp>
        <p:sp>
          <p:nvSpPr>
            <p:cNvPr id="169" name="Freeform 153"/>
            <p:cNvSpPr/>
            <p:nvPr/>
          </p:nvSpPr>
          <p:spPr bwMode="auto">
            <a:xfrm flipH="1">
              <a:off x="4170231" y="4106861"/>
              <a:ext cx="485775" cy="258763"/>
            </a:xfrm>
            <a:custGeom>
              <a:avLst/>
              <a:gdLst/>
              <a:ahLst/>
              <a:cxnLst>
                <a:cxn ang="0">
                  <a:pos x="182" y="927"/>
                </a:cxn>
                <a:cxn ang="0">
                  <a:pos x="5" y="905"/>
                </a:cxn>
                <a:cxn ang="0">
                  <a:pos x="0" y="695"/>
                </a:cxn>
                <a:cxn ang="0">
                  <a:pos x="9" y="537"/>
                </a:cxn>
                <a:cxn ang="0">
                  <a:pos x="100" y="442"/>
                </a:cxn>
                <a:cxn ang="0">
                  <a:pos x="210" y="387"/>
                </a:cxn>
                <a:cxn ang="0">
                  <a:pos x="460" y="296"/>
                </a:cxn>
                <a:cxn ang="0">
                  <a:pos x="828" y="207"/>
                </a:cxn>
                <a:cxn ang="0">
                  <a:pos x="900" y="201"/>
                </a:cxn>
                <a:cxn ang="0">
                  <a:pos x="948" y="207"/>
                </a:cxn>
                <a:cxn ang="0">
                  <a:pos x="960" y="188"/>
                </a:cxn>
                <a:cxn ang="0">
                  <a:pos x="980" y="169"/>
                </a:cxn>
                <a:cxn ang="0">
                  <a:pos x="1003" y="173"/>
                </a:cxn>
                <a:cxn ang="0">
                  <a:pos x="1035" y="176"/>
                </a:cxn>
                <a:cxn ang="0">
                  <a:pos x="1049" y="138"/>
                </a:cxn>
                <a:cxn ang="0">
                  <a:pos x="1077" y="118"/>
                </a:cxn>
                <a:cxn ang="0">
                  <a:pos x="1106" y="112"/>
                </a:cxn>
                <a:cxn ang="0">
                  <a:pos x="1144" y="112"/>
                </a:cxn>
                <a:cxn ang="0">
                  <a:pos x="1138" y="82"/>
                </a:cxn>
                <a:cxn ang="0">
                  <a:pos x="1182" y="0"/>
                </a:cxn>
                <a:cxn ang="0">
                  <a:pos x="2040" y="22"/>
                </a:cxn>
                <a:cxn ang="0">
                  <a:pos x="2037" y="110"/>
                </a:cxn>
                <a:cxn ang="0">
                  <a:pos x="2053" y="188"/>
                </a:cxn>
                <a:cxn ang="0">
                  <a:pos x="2065" y="244"/>
                </a:cxn>
                <a:cxn ang="0">
                  <a:pos x="2080" y="314"/>
                </a:cxn>
                <a:cxn ang="0">
                  <a:pos x="2091" y="427"/>
                </a:cxn>
                <a:cxn ang="0">
                  <a:pos x="2077" y="494"/>
                </a:cxn>
                <a:cxn ang="0">
                  <a:pos x="2053" y="557"/>
                </a:cxn>
                <a:cxn ang="0">
                  <a:pos x="2023" y="610"/>
                </a:cxn>
                <a:cxn ang="0">
                  <a:pos x="1983" y="629"/>
                </a:cxn>
                <a:cxn ang="0">
                  <a:pos x="1921" y="648"/>
                </a:cxn>
                <a:cxn ang="0">
                  <a:pos x="1838" y="673"/>
                </a:cxn>
                <a:cxn ang="0">
                  <a:pos x="1801" y="717"/>
                </a:cxn>
                <a:cxn ang="0">
                  <a:pos x="1757" y="754"/>
                </a:cxn>
                <a:cxn ang="0">
                  <a:pos x="1686" y="786"/>
                </a:cxn>
                <a:cxn ang="0">
                  <a:pos x="1605" y="812"/>
                </a:cxn>
                <a:cxn ang="0">
                  <a:pos x="1475" y="827"/>
                </a:cxn>
                <a:cxn ang="0">
                  <a:pos x="1364" y="827"/>
                </a:cxn>
                <a:cxn ang="0">
                  <a:pos x="1279" y="818"/>
                </a:cxn>
                <a:cxn ang="0">
                  <a:pos x="1202" y="812"/>
                </a:cxn>
                <a:cxn ang="0">
                  <a:pos x="1144" y="843"/>
                </a:cxn>
                <a:cxn ang="0">
                  <a:pos x="1031" y="837"/>
                </a:cxn>
                <a:cxn ang="0">
                  <a:pos x="582" y="901"/>
                </a:cxn>
                <a:cxn ang="0">
                  <a:pos x="386" y="931"/>
                </a:cxn>
                <a:cxn ang="0">
                  <a:pos x="182" y="927"/>
                </a:cxn>
              </a:cxnLst>
              <a:rect l="0" t="0" r="r" b="b"/>
              <a:pathLst>
                <a:path w="2091" h="931">
                  <a:moveTo>
                    <a:pt x="182" y="927"/>
                  </a:moveTo>
                  <a:lnTo>
                    <a:pt x="5" y="905"/>
                  </a:lnTo>
                  <a:lnTo>
                    <a:pt x="0" y="695"/>
                  </a:lnTo>
                  <a:lnTo>
                    <a:pt x="9" y="537"/>
                  </a:lnTo>
                  <a:lnTo>
                    <a:pt x="100" y="442"/>
                  </a:lnTo>
                  <a:lnTo>
                    <a:pt x="210" y="387"/>
                  </a:lnTo>
                  <a:lnTo>
                    <a:pt x="460" y="296"/>
                  </a:lnTo>
                  <a:lnTo>
                    <a:pt x="828" y="207"/>
                  </a:lnTo>
                  <a:lnTo>
                    <a:pt x="900" y="201"/>
                  </a:lnTo>
                  <a:lnTo>
                    <a:pt x="948" y="207"/>
                  </a:lnTo>
                  <a:lnTo>
                    <a:pt x="960" y="188"/>
                  </a:lnTo>
                  <a:lnTo>
                    <a:pt x="980" y="169"/>
                  </a:lnTo>
                  <a:lnTo>
                    <a:pt x="1003" y="173"/>
                  </a:lnTo>
                  <a:lnTo>
                    <a:pt x="1035" y="176"/>
                  </a:lnTo>
                  <a:lnTo>
                    <a:pt x="1049" y="138"/>
                  </a:lnTo>
                  <a:lnTo>
                    <a:pt x="1077" y="118"/>
                  </a:lnTo>
                  <a:lnTo>
                    <a:pt x="1106" y="112"/>
                  </a:lnTo>
                  <a:lnTo>
                    <a:pt x="1144" y="112"/>
                  </a:lnTo>
                  <a:lnTo>
                    <a:pt x="1138" y="82"/>
                  </a:lnTo>
                  <a:lnTo>
                    <a:pt x="1182" y="0"/>
                  </a:lnTo>
                  <a:lnTo>
                    <a:pt x="2040" y="22"/>
                  </a:lnTo>
                  <a:lnTo>
                    <a:pt x="2037" y="110"/>
                  </a:lnTo>
                  <a:lnTo>
                    <a:pt x="2053" y="188"/>
                  </a:lnTo>
                  <a:lnTo>
                    <a:pt x="2065" y="244"/>
                  </a:lnTo>
                  <a:lnTo>
                    <a:pt x="2080" y="314"/>
                  </a:lnTo>
                  <a:lnTo>
                    <a:pt x="2091" y="427"/>
                  </a:lnTo>
                  <a:lnTo>
                    <a:pt x="2077" y="494"/>
                  </a:lnTo>
                  <a:lnTo>
                    <a:pt x="2053" y="557"/>
                  </a:lnTo>
                  <a:lnTo>
                    <a:pt x="2023" y="610"/>
                  </a:lnTo>
                  <a:lnTo>
                    <a:pt x="1983" y="629"/>
                  </a:lnTo>
                  <a:lnTo>
                    <a:pt x="1921" y="648"/>
                  </a:lnTo>
                  <a:lnTo>
                    <a:pt x="1838" y="673"/>
                  </a:lnTo>
                  <a:lnTo>
                    <a:pt x="1801" y="717"/>
                  </a:lnTo>
                  <a:lnTo>
                    <a:pt x="1757" y="754"/>
                  </a:lnTo>
                  <a:lnTo>
                    <a:pt x="1686" y="786"/>
                  </a:lnTo>
                  <a:lnTo>
                    <a:pt x="1605" y="812"/>
                  </a:lnTo>
                  <a:lnTo>
                    <a:pt x="1475" y="827"/>
                  </a:lnTo>
                  <a:lnTo>
                    <a:pt x="1364" y="827"/>
                  </a:lnTo>
                  <a:lnTo>
                    <a:pt x="1279" y="818"/>
                  </a:lnTo>
                  <a:lnTo>
                    <a:pt x="1202" y="812"/>
                  </a:lnTo>
                  <a:lnTo>
                    <a:pt x="1144" y="843"/>
                  </a:lnTo>
                  <a:lnTo>
                    <a:pt x="1031" y="837"/>
                  </a:lnTo>
                  <a:lnTo>
                    <a:pt x="582" y="901"/>
                  </a:lnTo>
                  <a:lnTo>
                    <a:pt x="386" y="931"/>
                  </a:lnTo>
                  <a:lnTo>
                    <a:pt x="182" y="927"/>
                  </a:lnTo>
                  <a:close/>
                </a:path>
              </a:pathLst>
            </a:custGeom>
            <a:solidFill>
              <a:srgbClr val="606060"/>
            </a:solidFill>
            <a:ln w="1588">
              <a:solidFill>
                <a:srgbClr val="000000"/>
              </a:solidFill>
              <a:prstDash val="solid"/>
              <a:round/>
            </a:ln>
          </p:spPr>
          <p:txBody>
            <a:bodyPr/>
            <a:lstStyle/>
            <a:p>
              <a:endParaRPr lang="zh-CN" altLang="en-US"/>
            </a:p>
          </p:txBody>
        </p:sp>
        <p:sp>
          <p:nvSpPr>
            <p:cNvPr id="170" name="Freeform 154"/>
            <p:cNvSpPr/>
            <p:nvPr/>
          </p:nvSpPr>
          <p:spPr bwMode="auto">
            <a:xfrm flipH="1">
              <a:off x="4173406" y="4132261"/>
              <a:ext cx="481013" cy="228600"/>
            </a:xfrm>
            <a:custGeom>
              <a:avLst/>
              <a:gdLst/>
              <a:ahLst/>
              <a:cxnLst>
                <a:cxn ang="0">
                  <a:pos x="1986" y="90"/>
                </a:cxn>
                <a:cxn ang="0">
                  <a:pos x="2037" y="199"/>
                </a:cxn>
                <a:cxn ang="0">
                  <a:pos x="1995" y="512"/>
                </a:cxn>
                <a:cxn ang="0">
                  <a:pos x="1882" y="512"/>
                </a:cxn>
                <a:cxn ang="0">
                  <a:pos x="1754" y="624"/>
                </a:cxn>
                <a:cxn ang="0">
                  <a:pos x="1460" y="701"/>
                </a:cxn>
                <a:cxn ang="0">
                  <a:pos x="1181" y="701"/>
                </a:cxn>
                <a:cxn ang="0">
                  <a:pos x="1287" y="589"/>
                </a:cxn>
                <a:cxn ang="0">
                  <a:pos x="1155" y="697"/>
                </a:cxn>
                <a:cxn ang="0">
                  <a:pos x="1017" y="724"/>
                </a:cxn>
                <a:cxn ang="0">
                  <a:pos x="1109" y="652"/>
                </a:cxn>
                <a:cxn ang="0">
                  <a:pos x="963" y="733"/>
                </a:cxn>
                <a:cxn ang="0">
                  <a:pos x="491" y="797"/>
                </a:cxn>
                <a:cxn ang="0">
                  <a:pos x="495" y="742"/>
                </a:cxn>
                <a:cxn ang="0">
                  <a:pos x="486" y="720"/>
                </a:cxn>
                <a:cxn ang="0">
                  <a:pos x="319" y="815"/>
                </a:cxn>
                <a:cxn ang="0">
                  <a:pos x="473" y="669"/>
                </a:cxn>
                <a:cxn ang="0">
                  <a:pos x="300" y="765"/>
                </a:cxn>
                <a:cxn ang="0">
                  <a:pos x="214" y="742"/>
                </a:cxn>
                <a:cxn ang="0">
                  <a:pos x="182" y="746"/>
                </a:cxn>
                <a:cxn ang="0">
                  <a:pos x="59" y="793"/>
                </a:cxn>
                <a:cxn ang="0">
                  <a:pos x="0" y="674"/>
                </a:cxn>
                <a:cxn ang="0">
                  <a:pos x="40" y="435"/>
                </a:cxn>
                <a:cxn ang="0">
                  <a:pos x="296" y="298"/>
                </a:cxn>
                <a:cxn ang="0">
                  <a:pos x="795" y="145"/>
                </a:cxn>
                <a:cxn ang="0">
                  <a:pos x="968" y="207"/>
                </a:cxn>
                <a:cxn ang="0">
                  <a:pos x="1040" y="217"/>
                </a:cxn>
                <a:cxn ang="0">
                  <a:pos x="953" y="131"/>
                </a:cxn>
                <a:cxn ang="0">
                  <a:pos x="1008" y="108"/>
                </a:cxn>
                <a:cxn ang="0">
                  <a:pos x="1063" y="163"/>
                </a:cxn>
                <a:cxn ang="0">
                  <a:pos x="1068" y="135"/>
                </a:cxn>
                <a:cxn ang="0">
                  <a:pos x="1059" y="67"/>
                </a:cxn>
                <a:cxn ang="0">
                  <a:pos x="1186" y="113"/>
                </a:cxn>
                <a:cxn ang="0">
                  <a:pos x="1173" y="63"/>
                </a:cxn>
                <a:cxn ang="0">
                  <a:pos x="1145" y="0"/>
                </a:cxn>
                <a:cxn ang="0">
                  <a:pos x="1277" y="54"/>
                </a:cxn>
                <a:cxn ang="0">
                  <a:pos x="1514" y="104"/>
                </a:cxn>
                <a:cxn ang="0">
                  <a:pos x="1567" y="35"/>
                </a:cxn>
                <a:cxn ang="0">
                  <a:pos x="1626" y="113"/>
                </a:cxn>
                <a:cxn ang="0">
                  <a:pos x="1745" y="63"/>
                </a:cxn>
                <a:cxn ang="0">
                  <a:pos x="1795" y="131"/>
                </a:cxn>
                <a:cxn ang="0">
                  <a:pos x="1946" y="108"/>
                </a:cxn>
                <a:cxn ang="0">
                  <a:pos x="1982" y="31"/>
                </a:cxn>
              </a:cxnLst>
              <a:rect l="0" t="0" r="r" b="b"/>
              <a:pathLst>
                <a:path w="2049" h="829">
                  <a:moveTo>
                    <a:pt x="1982" y="31"/>
                  </a:moveTo>
                  <a:lnTo>
                    <a:pt x="1986" y="90"/>
                  </a:lnTo>
                  <a:lnTo>
                    <a:pt x="2010" y="67"/>
                  </a:lnTo>
                  <a:lnTo>
                    <a:pt x="2037" y="199"/>
                  </a:lnTo>
                  <a:lnTo>
                    <a:pt x="2049" y="353"/>
                  </a:lnTo>
                  <a:lnTo>
                    <a:pt x="1995" y="512"/>
                  </a:lnTo>
                  <a:lnTo>
                    <a:pt x="1868" y="549"/>
                  </a:lnTo>
                  <a:lnTo>
                    <a:pt x="1882" y="512"/>
                  </a:lnTo>
                  <a:lnTo>
                    <a:pt x="1814" y="567"/>
                  </a:lnTo>
                  <a:lnTo>
                    <a:pt x="1754" y="624"/>
                  </a:lnTo>
                  <a:lnTo>
                    <a:pt x="1622" y="688"/>
                  </a:lnTo>
                  <a:lnTo>
                    <a:pt x="1460" y="701"/>
                  </a:lnTo>
                  <a:lnTo>
                    <a:pt x="1264" y="710"/>
                  </a:lnTo>
                  <a:lnTo>
                    <a:pt x="1181" y="701"/>
                  </a:lnTo>
                  <a:lnTo>
                    <a:pt x="1255" y="669"/>
                  </a:lnTo>
                  <a:lnTo>
                    <a:pt x="1287" y="589"/>
                  </a:lnTo>
                  <a:lnTo>
                    <a:pt x="1228" y="656"/>
                  </a:lnTo>
                  <a:lnTo>
                    <a:pt x="1155" y="697"/>
                  </a:lnTo>
                  <a:lnTo>
                    <a:pt x="1086" y="733"/>
                  </a:lnTo>
                  <a:lnTo>
                    <a:pt x="1017" y="724"/>
                  </a:lnTo>
                  <a:lnTo>
                    <a:pt x="1063" y="692"/>
                  </a:lnTo>
                  <a:lnTo>
                    <a:pt x="1109" y="652"/>
                  </a:lnTo>
                  <a:lnTo>
                    <a:pt x="1036" y="678"/>
                  </a:lnTo>
                  <a:lnTo>
                    <a:pt x="963" y="733"/>
                  </a:lnTo>
                  <a:lnTo>
                    <a:pt x="726" y="761"/>
                  </a:lnTo>
                  <a:lnTo>
                    <a:pt x="491" y="797"/>
                  </a:lnTo>
                  <a:lnTo>
                    <a:pt x="409" y="793"/>
                  </a:lnTo>
                  <a:lnTo>
                    <a:pt x="495" y="742"/>
                  </a:lnTo>
                  <a:lnTo>
                    <a:pt x="581" y="724"/>
                  </a:lnTo>
                  <a:lnTo>
                    <a:pt x="486" y="720"/>
                  </a:lnTo>
                  <a:lnTo>
                    <a:pt x="414" y="752"/>
                  </a:lnTo>
                  <a:lnTo>
                    <a:pt x="319" y="815"/>
                  </a:lnTo>
                  <a:lnTo>
                    <a:pt x="386" y="720"/>
                  </a:lnTo>
                  <a:lnTo>
                    <a:pt x="473" y="669"/>
                  </a:lnTo>
                  <a:lnTo>
                    <a:pt x="359" y="692"/>
                  </a:lnTo>
                  <a:lnTo>
                    <a:pt x="300" y="765"/>
                  </a:lnTo>
                  <a:lnTo>
                    <a:pt x="287" y="829"/>
                  </a:lnTo>
                  <a:lnTo>
                    <a:pt x="214" y="742"/>
                  </a:lnTo>
                  <a:lnTo>
                    <a:pt x="140" y="701"/>
                  </a:lnTo>
                  <a:lnTo>
                    <a:pt x="182" y="746"/>
                  </a:lnTo>
                  <a:lnTo>
                    <a:pt x="241" y="829"/>
                  </a:lnTo>
                  <a:lnTo>
                    <a:pt x="59" y="793"/>
                  </a:lnTo>
                  <a:lnTo>
                    <a:pt x="23" y="778"/>
                  </a:lnTo>
                  <a:lnTo>
                    <a:pt x="0" y="674"/>
                  </a:lnTo>
                  <a:lnTo>
                    <a:pt x="13" y="530"/>
                  </a:lnTo>
                  <a:lnTo>
                    <a:pt x="40" y="435"/>
                  </a:lnTo>
                  <a:lnTo>
                    <a:pt x="155" y="362"/>
                  </a:lnTo>
                  <a:lnTo>
                    <a:pt x="296" y="298"/>
                  </a:lnTo>
                  <a:lnTo>
                    <a:pt x="572" y="207"/>
                  </a:lnTo>
                  <a:lnTo>
                    <a:pt x="795" y="145"/>
                  </a:lnTo>
                  <a:lnTo>
                    <a:pt x="917" y="135"/>
                  </a:lnTo>
                  <a:lnTo>
                    <a:pt x="968" y="207"/>
                  </a:lnTo>
                  <a:lnTo>
                    <a:pt x="1123" y="285"/>
                  </a:lnTo>
                  <a:lnTo>
                    <a:pt x="1040" y="217"/>
                  </a:lnTo>
                  <a:lnTo>
                    <a:pt x="977" y="182"/>
                  </a:lnTo>
                  <a:lnTo>
                    <a:pt x="953" y="131"/>
                  </a:lnTo>
                  <a:lnTo>
                    <a:pt x="963" y="108"/>
                  </a:lnTo>
                  <a:lnTo>
                    <a:pt x="1008" y="108"/>
                  </a:lnTo>
                  <a:lnTo>
                    <a:pt x="1036" y="135"/>
                  </a:lnTo>
                  <a:lnTo>
                    <a:pt x="1063" y="163"/>
                  </a:lnTo>
                  <a:lnTo>
                    <a:pt x="1132" y="190"/>
                  </a:lnTo>
                  <a:lnTo>
                    <a:pt x="1068" y="135"/>
                  </a:lnTo>
                  <a:lnTo>
                    <a:pt x="1040" y="95"/>
                  </a:lnTo>
                  <a:lnTo>
                    <a:pt x="1059" y="67"/>
                  </a:lnTo>
                  <a:lnTo>
                    <a:pt x="1113" y="50"/>
                  </a:lnTo>
                  <a:lnTo>
                    <a:pt x="1186" y="113"/>
                  </a:lnTo>
                  <a:lnTo>
                    <a:pt x="1255" y="154"/>
                  </a:lnTo>
                  <a:lnTo>
                    <a:pt x="1173" y="63"/>
                  </a:lnTo>
                  <a:lnTo>
                    <a:pt x="1145" y="27"/>
                  </a:lnTo>
                  <a:lnTo>
                    <a:pt x="1145" y="0"/>
                  </a:lnTo>
                  <a:lnTo>
                    <a:pt x="1213" y="10"/>
                  </a:lnTo>
                  <a:lnTo>
                    <a:pt x="1277" y="54"/>
                  </a:lnTo>
                  <a:lnTo>
                    <a:pt x="1319" y="86"/>
                  </a:lnTo>
                  <a:lnTo>
                    <a:pt x="1514" y="104"/>
                  </a:lnTo>
                  <a:lnTo>
                    <a:pt x="1508" y="54"/>
                  </a:lnTo>
                  <a:lnTo>
                    <a:pt x="1567" y="35"/>
                  </a:lnTo>
                  <a:lnTo>
                    <a:pt x="1567" y="99"/>
                  </a:lnTo>
                  <a:lnTo>
                    <a:pt x="1626" y="113"/>
                  </a:lnTo>
                  <a:lnTo>
                    <a:pt x="1754" y="131"/>
                  </a:lnTo>
                  <a:lnTo>
                    <a:pt x="1745" y="63"/>
                  </a:lnTo>
                  <a:lnTo>
                    <a:pt x="1790" y="63"/>
                  </a:lnTo>
                  <a:lnTo>
                    <a:pt x="1795" y="131"/>
                  </a:lnTo>
                  <a:lnTo>
                    <a:pt x="1868" y="127"/>
                  </a:lnTo>
                  <a:lnTo>
                    <a:pt x="1946" y="108"/>
                  </a:lnTo>
                  <a:lnTo>
                    <a:pt x="1950" y="54"/>
                  </a:lnTo>
                  <a:lnTo>
                    <a:pt x="1982" y="31"/>
                  </a:lnTo>
                  <a:close/>
                </a:path>
              </a:pathLst>
            </a:custGeom>
            <a:solidFill>
              <a:srgbClr val="808080"/>
            </a:solidFill>
            <a:ln w="9525">
              <a:noFill/>
              <a:round/>
            </a:ln>
          </p:spPr>
          <p:txBody>
            <a:bodyPr/>
            <a:lstStyle/>
            <a:p>
              <a:endParaRPr lang="zh-CN" altLang="en-US"/>
            </a:p>
          </p:txBody>
        </p:sp>
        <p:sp>
          <p:nvSpPr>
            <p:cNvPr id="171" name="Freeform 155"/>
            <p:cNvSpPr/>
            <p:nvPr/>
          </p:nvSpPr>
          <p:spPr bwMode="auto">
            <a:xfrm flipH="1">
              <a:off x="4241669" y="4213224"/>
              <a:ext cx="66675" cy="14287"/>
            </a:xfrm>
            <a:custGeom>
              <a:avLst/>
              <a:gdLst/>
              <a:ahLst/>
              <a:cxnLst>
                <a:cxn ang="0">
                  <a:pos x="280" y="0"/>
                </a:cxn>
                <a:cxn ang="0">
                  <a:pos x="149" y="48"/>
                </a:cxn>
                <a:cxn ang="0">
                  <a:pos x="0" y="35"/>
                </a:cxn>
                <a:cxn ang="0">
                  <a:pos x="280" y="0"/>
                </a:cxn>
              </a:cxnLst>
              <a:rect l="0" t="0" r="r" b="b"/>
              <a:pathLst>
                <a:path w="280" h="48">
                  <a:moveTo>
                    <a:pt x="280" y="0"/>
                  </a:moveTo>
                  <a:lnTo>
                    <a:pt x="149" y="48"/>
                  </a:lnTo>
                  <a:lnTo>
                    <a:pt x="0" y="35"/>
                  </a:lnTo>
                  <a:lnTo>
                    <a:pt x="280" y="0"/>
                  </a:lnTo>
                  <a:close/>
                </a:path>
              </a:pathLst>
            </a:custGeom>
            <a:solidFill>
              <a:srgbClr val="606060"/>
            </a:solidFill>
            <a:ln w="9525">
              <a:noFill/>
              <a:round/>
            </a:ln>
          </p:spPr>
          <p:txBody>
            <a:bodyPr/>
            <a:lstStyle/>
            <a:p>
              <a:endParaRPr lang="zh-CN" altLang="en-US"/>
            </a:p>
          </p:txBody>
        </p:sp>
        <p:sp>
          <p:nvSpPr>
            <p:cNvPr id="172" name="Freeform 156"/>
            <p:cNvSpPr/>
            <p:nvPr/>
          </p:nvSpPr>
          <p:spPr bwMode="auto">
            <a:xfrm flipH="1">
              <a:off x="4176581" y="4192586"/>
              <a:ext cx="39688" cy="15875"/>
            </a:xfrm>
            <a:custGeom>
              <a:avLst/>
              <a:gdLst/>
              <a:ahLst/>
              <a:cxnLst>
                <a:cxn ang="0">
                  <a:pos x="170" y="0"/>
                </a:cxn>
                <a:cxn ang="0">
                  <a:pos x="125" y="35"/>
                </a:cxn>
                <a:cxn ang="0">
                  <a:pos x="0" y="53"/>
                </a:cxn>
                <a:cxn ang="0">
                  <a:pos x="130" y="57"/>
                </a:cxn>
                <a:cxn ang="0">
                  <a:pos x="170" y="0"/>
                </a:cxn>
              </a:cxnLst>
              <a:rect l="0" t="0" r="r" b="b"/>
              <a:pathLst>
                <a:path w="170" h="57">
                  <a:moveTo>
                    <a:pt x="170" y="0"/>
                  </a:moveTo>
                  <a:lnTo>
                    <a:pt x="125" y="35"/>
                  </a:lnTo>
                  <a:lnTo>
                    <a:pt x="0" y="53"/>
                  </a:lnTo>
                  <a:lnTo>
                    <a:pt x="130" y="57"/>
                  </a:lnTo>
                  <a:lnTo>
                    <a:pt x="170" y="0"/>
                  </a:lnTo>
                  <a:close/>
                </a:path>
              </a:pathLst>
            </a:custGeom>
            <a:solidFill>
              <a:srgbClr val="606060"/>
            </a:solidFill>
            <a:ln w="9525">
              <a:noFill/>
              <a:round/>
            </a:ln>
          </p:spPr>
          <p:txBody>
            <a:bodyPr/>
            <a:lstStyle/>
            <a:p>
              <a:endParaRPr lang="zh-CN" altLang="en-US"/>
            </a:p>
          </p:txBody>
        </p:sp>
        <p:sp>
          <p:nvSpPr>
            <p:cNvPr id="173" name="Freeform 157"/>
            <p:cNvSpPr/>
            <p:nvPr/>
          </p:nvSpPr>
          <p:spPr bwMode="auto">
            <a:xfrm flipH="1">
              <a:off x="4343269" y="4178299"/>
              <a:ext cx="61912" cy="42862"/>
            </a:xfrm>
            <a:custGeom>
              <a:avLst/>
              <a:gdLst/>
              <a:ahLst/>
              <a:cxnLst>
                <a:cxn ang="0">
                  <a:pos x="263" y="0"/>
                </a:cxn>
                <a:cxn ang="0">
                  <a:pos x="145" y="13"/>
                </a:cxn>
                <a:cxn ang="0">
                  <a:pos x="122" y="31"/>
                </a:cxn>
                <a:cxn ang="0">
                  <a:pos x="122" y="76"/>
                </a:cxn>
                <a:cxn ang="0">
                  <a:pos x="113" y="124"/>
                </a:cxn>
                <a:cxn ang="0">
                  <a:pos x="0" y="143"/>
                </a:cxn>
                <a:cxn ang="0">
                  <a:pos x="136" y="138"/>
                </a:cxn>
                <a:cxn ang="0">
                  <a:pos x="159" y="48"/>
                </a:cxn>
                <a:cxn ang="0">
                  <a:pos x="263" y="0"/>
                </a:cxn>
              </a:cxnLst>
              <a:rect l="0" t="0" r="r" b="b"/>
              <a:pathLst>
                <a:path w="263" h="143">
                  <a:moveTo>
                    <a:pt x="263" y="0"/>
                  </a:moveTo>
                  <a:lnTo>
                    <a:pt x="145" y="13"/>
                  </a:lnTo>
                  <a:lnTo>
                    <a:pt x="122" y="31"/>
                  </a:lnTo>
                  <a:lnTo>
                    <a:pt x="122" y="76"/>
                  </a:lnTo>
                  <a:lnTo>
                    <a:pt x="113" y="124"/>
                  </a:lnTo>
                  <a:lnTo>
                    <a:pt x="0" y="143"/>
                  </a:lnTo>
                  <a:lnTo>
                    <a:pt x="136" y="138"/>
                  </a:lnTo>
                  <a:lnTo>
                    <a:pt x="159" y="48"/>
                  </a:lnTo>
                  <a:lnTo>
                    <a:pt x="263" y="0"/>
                  </a:lnTo>
                  <a:close/>
                </a:path>
              </a:pathLst>
            </a:custGeom>
            <a:solidFill>
              <a:srgbClr val="606060"/>
            </a:solidFill>
            <a:ln w="9525">
              <a:noFill/>
              <a:round/>
            </a:ln>
          </p:spPr>
          <p:txBody>
            <a:bodyPr/>
            <a:lstStyle/>
            <a:p>
              <a:endParaRPr lang="zh-CN" altLang="en-US"/>
            </a:p>
          </p:txBody>
        </p:sp>
        <p:sp>
          <p:nvSpPr>
            <p:cNvPr id="174" name="Freeform 158"/>
            <p:cNvSpPr/>
            <p:nvPr/>
          </p:nvSpPr>
          <p:spPr bwMode="auto">
            <a:xfrm flipH="1">
              <a:off x="4405181" y="4270374"/>
              <a:ext cx="201613" cy="58737"/>
            </a:xfrm>
            <a:custGeom>
              <a:avLst/>
              <a:gdLst/>
              <a:ahLst/>
              <a:cxnLst>
                <a:cxn ang="0">
                  <a:pos x="853" y="0"/>
                </a:cxn>
                <a:cxn ang="0">
                  <a:pos x="636" y="10"/>
                </a:cxn>
                <a:cxn ang="0">
                  <a:pos x="413" y="63"/>
                </a:cxn>
                <a:cxn ang="0">
                  <a:pos x="249" y="71"/>
                </a:cxn>
                <a:cxn ang="0">
                  <a:pos x="114" y="99"/>
                </a:cxn>
                <a:cxn ang="0">
                  <a:pos x="64" y="170"/>
                </a:cxn>
                <a:cxn ang="0">
                  <a:pos x="0" y="212"/>
                </a:cxn>
                <a:cxn ang="0">
                  <a:pos x="64" y="198"/>
                </a:cxn>
                <a:cxn ang="0">
                  <a:pos x="123" y="117"/>
                </a:cxn>
                <a:cxn ang="0">
                  <a:pos x="304" y="81"/>
                </a:cxn>
                <a:cxn ang="0">
                  <a:pos x="413" y="81"/>
                </a:cxn>
                <a:cxn ang="0">
                  <a:pos x="500" y="63"/>
                </a:cxn>
                <a:cxn ang="0">
                  <a:pos x="649" y="23"/>
                </a:cxn>
                <a:cxn ang="0">
                  <a:pos x="853" y="0"/>
                </a:cxn>
              </a:cxnLst>
              <a:rect l="0" t="0" r="r" b="b"/>
              <a:pathLst>
                <a:path w="853" h="212">
                  <a:moveTo>
                    <a:pt x="853" y="0"/>
                  </a:moveTo>
                  <a:lnTo>
                    <a:pt x="636" y="10"/>
                  </a:lnTo>
                  <a:lnTo>
                    <a:pt x="413" y="63"/>
                  </a:lnTo>
                  <a:lnTo>
                    <a:pt x="249" y="71"/>
                  </a:lnTo>
                  <a:lnTo>
                    <a:pt x="114" y="99"/>
                  </a:lnTo>
                  <a:lnTo>
                    <a:pt x="64" y="170"/>
                  </a:lnTo>
                  <a:lnTo>
                    <a:pt x="0" y="212"/>
                  </a:lnTo>
                  <a:lnTo>
                    <a:pt x="64" y="198"/>
                  </a:lnTo>
                  <a:lnTo>
                    <a:pt x="123" y="117"/>
                  </a:lnTo>
                  <a:lnTo>
                    <a:pt x="304" y="81"/>
                  </a:lnTo>
                  <a:lnTo>
                    <a:pt x="413" y="81"/>
                  </a:lnTo>
                  <a:lnTo>
                    <a:pt x="500" y="63"/>
                  </a:lnTo>
                  <a:lnTo>
                    <a:pt x="649" y="23"/>
                  </a:lnTo>
                  <a:lnTo>
                    <a:pt x="853" y="0"/>
                  </a:lnTo>
                  <a:close/>
                </a:path>
              </a:pathLst>
            </a:custGeom>
            <a:solidFill>
              <a:srgbClr val="606060"/>
            </a:solidFill>
            <a:ln w="9525">
              <a:noFill/>
              <a:round/>
            </a:ln>
          </p:spPr>
          <p:txBody>
            <a:bodyPr/>
            <a:lstStyle/>
            <a:p>
              <a:endParaRPr lang="zh-CN" altLang="en-US"/>
            </a:p>
          </p:txBody>
        </p:sp>
        <p:sp>
          <p:nvSpPr>
            <p:cNvPr id="175" name="Freeform 159"/>
            <p:cNvSpPr/>
            <p:nvPr/>
          </p:nvSpPr>
          <p:spPr bwMode="auto">
            <a:xfrm flipH="1">
              <a:off x="4398831" y="3824286"/>
              <a:ext cx="174625" cy="106363"/>
            </a:xfrm>
            <a:custGeom>
              <a:avLst/>
              <a:gdLst/>
              <a:ahLst/>
              <a:cxnLst>
                <a:cxn ang="0">
                  <a:pos x="679" y="379"/>
                </a:cxn>
                <a:cxn ang="0">
                  <a:pos x="639" y="370"/>
                </a:cxn>
                <a:cxn ang="0">
                  <a:pos x="600" y="352"/>
                </a:cxn>
                <a:cxn ang="0">
                  <a:pos x="564" y="344"/>
                </a:cxn>
                <a:cxn ang="0">
                  <a:pos x="502" y="353"/>
                </a:cxn>
                <a:cxn ang="0">
                  <a:pos x="457" y="352"/>
                </a:cxn>
                <a:cxn ang="0">
                  <a:pos x="425" y="341"/>
                </a:cxn>
                <a:cxn ang="0">
                  <a:pos x="399" y="332"/>
                </a:cxn>
                <a:cxn ang="0">
                  <a:pos x="373" y="320"/>
                </a:cxn>
                <a:cxn ang="0">
                  <a:pos x="346" y="295"/>
                </a:cxn>
                <a:cxn ang="0">
                  <a:pos x="324" y="273"/>
                </a:cxn>
                <a:cxn ang="0">
                  <a:pos x="288" y="246"/>
                </a:cxn>
                <a:cxn ang="0">
                  <a:pos x="238" y="254"/>
                </a:cxn>
                <a:cxn ang="0">
                  <a:pos x="208" y="256"/>
                </a:cxn>
                <a:cxn ang="0">
                  <a:pos x="190" y="251"/>
                </a:cxn>
                <a:cxn ang="0">
                  <a:pos x="182" y="243"/>
                </a:cxn>
                <a:cxn ang="0">
                  <a:pos x="176" y="228"/>
                </a:cxn>
                <a:cxn ang="0">
                  <a:pos x="180" y="215"/>
                </a:cxn>
                <a:cxn ang="0">
                  <a:pos x="190" y="200"/>
                </a:cxn>
                <a:cxn ang="0">
                  <a:pos x="208" y="193"/>
                </a:cxn>
                <a:cxn ang="0">
                  <a:pos x="248" y="188"/>
                </a:cxn>
                <a:cxn ang="0">
                  <a:pos x="296" y="171"/>
                </a:cxn>
                <a:cxn ang="0">
                  <a:pos x="256" y="140"/>
                </a:cxn>
                <a:cxn ang="0">
                  <a:pos x="209" y="121"/>
                </a:cxn>
                <a:cxn ang="0">
                  <a:pos x="168" y="124"/>
                </a:cxn>
                <a:cxn ang="0">
                  <a:pos x="121" y="121"/>
                </a:cxn>
                <a:cxn ang="0">
                  <a:pos x="93" y="131"/>
                </a:cxn>
                <a:cxn ang="0">
                  <a:pos x="54" y="132"/>
                </a:cxn>
                <a:cxn ang="0">
                  <a:pos x="42" y="121"/>
                </a:cxn>
                <a:cxn ang="0">
                  <a:pos x="39" y="105"/>
                </a:cxn>
                <a:cxn ang="0">
                  <a:pos x="18" y="106"/>
                </a:cxn>
                <a:cxn ang="0">
                  <a:pos x="6" y="103"/>
                </a:cxn>
                <a:cxn ang="0">
                  <a:pos x="0" y="87"/>
                </a:cxn>
                <a:cxn ang="0">
                  <a:pos x="4" y="74"/>
                </a:cxn>
                <a:cxn ang="0">
                  <a:pos x="15" y="68"/>
                </a:cxn>
                <a:cxn ang="0">
                  <a:pos x="36" y="56"/>
                </a:cxn>
                <a:cxn ang="0">
                  <a:pos x="52" y="44"/>
                </a:cxn>
                <a:cxn ang="0">
                  <a:pos x="71" y="34"/>
                </a:cxn>
                <a:cxn ang="0">
                  <a:pos x="93" y="27"/>
                </a:cxn>
                <a:cxn ang="0">
                  <a:pos x="112" y="27"/>
                </a:cxn>
                <a:cxn ang="0">
                  <a:pos x="203" y="9"/>
                </a:cxn>
                <a:cxn ang="0">
                  <a:pos x="222" y="4"/>
                </a:cxn>
                <a:cxn ang="0">
                  <a:pos x="244" y="0"/>
                </a:cxn>
                <a:cxn ang="0">
                  <a:pos x="267" y="4"/>
                </a:cxn>
                <a:cxn ang="0">
                  <a:pos x="295" y="13"/>
                </a:cxn>
                <a:cxn ang="0">
                  <a:pos x="373" y="56"/>
                </a:cxn>
                <a:cxn ang="0">
                  <a:pos x="410" y="64"/>
                </a:cxn>
                <a:cxn ang="0">
                  <a:pos x="443" y="71"/>
                </a:cxn>
                <a:cxn ang="0">
                  <a:pos x="469" y="87"/>
                </a:cxn>
                <a:cxn ang="0">
                  <a:pos x="484" y="108"/>
                </a:cxn>
                <a:cxn ang="0">
                  <a:pos x="549" y="153"/>
                </a:cxn>
                <a:cxn ang="0">
                  <a:pos x="578" y="174"/>
                </a:cxn>
                <a:cxn ang="0">
                  <a:pos x="617" y="215"/>
                </a:cxn>
                <a:cxn ang="0">
                  <a:pos x="641" y="227"/>
                </a:cxn>
                <a:cxn ang="0">
                  <a:pos x="751" y="232"/>
                </a:cxn>
                <a:cxn ang="0">
                  <a:pos x="679" y="379"/>
                </a:cxn>
              </a:cxnLst>
              <a:rect l="0" t="0" r="r" b="b"/>
              <a:pathLst>
                <a:path w="751" h="379">
                  <a:moveTo>
                    <a:pt x="679" y="379"/>
                  </a:moveTo>
                  <a:lnTo>
                    <a:pt x="639" y="370"/>
                  </a:lnTo>
                  <a:lnTo>
                    <a:pt x="600" y="352"/>
                  </a:lnTo>
                  <a:lnTo>
                    <a:pt x="564" y="344"/>
                  </a:lnTo>
                  <a:lnTo>
                    <a:pt x="502" y="353"/>
                  </a:lnTo>
                  <a:lnTo>
                    <a:pt x="457" y="352"/>
                  </a:lnTo>
                  <a:lnTo>
                    <a:pt x="425" y="341"/>
                  </a:lnTo>
                  <a:lnTo>
                    <a:pt x="399" y="332"/>
                  </a:lnTo>
                  <a:lnTo>
                    <a:pt x="373" y="320"/>
                  </a:lnTo>
                  <a:lnTo>
                    <a:pt x="346" y="295"/>
                  </a:lnTo>
                  <a:lnTo>
                    <a:pt x="324" y="273"/>
                  </a:lnTo>
                  <a:lnTo>
                    <a:pt x="288" y="246"/>
                  </a:lnTo>
                  <a:lnTo>
                    <a:pt x="238" y="254"/>
                  </a:lnTo>
                  <a:lnTo>
                    <a:pt x="208" y="256"/>
                  </a:lnTo>
                  <a:lnTo>
                    <a:pt x="190" y="251"/>
                  </a:lnTo>
                  <a:lnTo>
                    <a:pt x="182" y="243"/>
                  </a:lnTo>
                  <a:lnTo>
                    <a:pt x="176" y="228"/>
                  </a:lnTo>
                  <a:lnTo>
                    <a:pt x="180" y="215"/>
                  </a:lnTo>
                  <a:lnTo>
                    <a:pt x="190" y="200"/>
                  </a:lnTo>
                  <a:lnTo>
                    <a:pt x="208" y="193"/>
                  </a:lnTo>
                  <a:lnTo>
                    <a:pt x="248" y="188"/>
                  </a:lnTo>
                  <a:lnTo>
                    <a:pt x="296" y="171"/>
                  </a:lnTo>
                  <a:lnTo>
                    <a:pt x="256" y="140"/>
                  </a:lnTo>
                  <a:lnTo>
                    <a:pt x="209" y="121"/>
                  </a:lnTo>
                  <a:lnTo>
                    <a:pt x="168" y="124"/>
                  </a:lnTo>
                  <a:lnTo>
                    <a:pt x="121" y="121"/>
                  </a:lnTo>
                  <a:lnTo>
                    <a:pt x="93" y="131"/>
                  </a:lnTo>
                  <a:lnTo>
                    <a:pt x="54" y="132"/>
                  </a:lnTo>
                  <a:lnTo>
                    <a:pt x="42" y="121"/>
                  </a:lnTo>
                  <a:lnTo>
                    <a:pt x="39" y="105"/>
                  </a:lnTo>
                  <a:lnTo>
                    <a:pt x="18" y="106"/>
                  </a:lnTo>
                  <a:lnTo>
                    <a:pt x="6" y="103"/>
                  </a:lnTo>
                  <a:lnTo>
                    <a:pt x="0" y="87"/>
                  </a:lnTo>
                  <a:lnTo>
                    <a:pt x="4" y="74"/>
                  </a:lnTo>
                  <a:lnTo>
                    <a:pt x="15" y="68"/>
                  </a:lnTo>
                  <a:lnTo>
                    <a:pt x="36" y="56"/>
                  </a:lnTo>
                  <a:lnTo>
                    <a:pt x="52" y="44"/>
                  </a:lnTo>
                  <a:lnTo>
                    <a:pt x="71" y="34"/>
                  </a:lnTo>
                  <a:lnTo>
                    <a:pt x="93" y="27"/>
                  </a:lnTo>
                  <a:lnTo>
                    <a:pt x="112" y="27"/>
                  </a:lnTo>
                  <a:lnTo>
                    <a:pt x="203" y="9"/>
                  </a:lnTo>
                  <a:lnTo>
                    <a:pt x="222" y="4"/>
                  </a:lnTo>
                  <a:lnTo>
                    <a:pt x="244" y="0"/>
                  </a:lnTo>
                  <a:lnTo>
                    <a:pt x="267" y="4"/>
                  </a:lnTo>
                  <a:lnTo>
                    <a:pt x="295" y="13"/>
                  </a:lnTo>
                  <a:lnTo>
                    <a:pt x="373" y="56"/>
                  </a:lnTo>
                  <a:lnTo>
                    <a:pt x="410" y="64"/>
                  </a:lnTo>
                  <a:lnTo>
                    <a:pt x="443" y="71"/>
                  </a:lnTo>
                  <a:lnTo>
                    <a:pt x="469" y="87"/>
                  </a:lnTo>
                  <a:lnTo>
                    <a:pt x="484" y="108"/>
                  </a:lnTo>
                  <a:lnTo>
                    <a:pt x="549" y="153"/>
                  </a:lnTo>
                  <a:lnTo>
                    <a:pt x="578" y="174"/>
                  </a:lnTo>
                  <a:lnTo>
                    <a:pt x="617" y="215"/>
                  </a:lnTo>
                  <a:lnTo>
                    <a:pt x="641" y="227"/>
                  </a:lnTo>
                  <a:lnTo>
                    <a:pt x="751" y="232"/>
                  </a:lnTo>
                  <a:lnTo>
                    <a:pt x="679" y="379"/>
                  </a:lnTo>
                  <a:close/>
                </a:path>
              </a:pathLst>
            </a:custGeom>
            <a:solidFill>
              <a:srgbClr val="FFC080"/>
            </a:solidFill>
            <a:ln w="1588">
              <a:solidFill>
                <a:srgbClr val="402000"/>
              </a:solidFill>
              <a:prstDash val="solid"/>
              <a:round/>
            </a:ln>
          </p:spPr>
          <p:txBody>
            <a:bodyPr/>
            <a:lstStyle/>
            <a:p>
              <a:endParaRPr lang="zh-CN" altLang="en-US"/>
            </a:p>
          </p:txBody>
        </p:sp>
        <p:sp>
          <p:nvSpPr>
            <p:cNvPr id="176" name="Freeform 160"/>
            <p:cNvSpPr/>
            <p:nvPr/>
          </p:nvSpPr>
          <p:spPr bwMode="auto">
            <a:xfrm flipH="1">
              <a:off x="4463919" y="3873499"/>
              <a:ext cx="42862" cy="11112"/>
            </a:xfrm>
            <a:custGeom>
              <a:avLst/>
              <a:gdLst/>
              <a:ahLst/>
              <a:cxnLst>
                <a:cxn ang="0">
                  <a:pos x="0" y="0"/>
                </a:cxn>
                <a:cxn ang="0">
                  <a:pos x="6" y="11"/>
                </a:cxn>
                <a:cxn ang="0">
                  <a:pos x="38" y="10"/>
                </a:cxn>
                <a:cxn ang="0">
                  <a:pos x="50" y="16"/>
                </a:cxn>
                <a:cxn ang="0">
                  <a:pos x="76" y="29"/>
                </a:cxn>
                <a:cxn ang="0">
                  <a:pos x="112" y="37"/>
                </a:cxn>
                <a:cxn ang="0">
                  <a:pos x="150" y="38"/>
                </a:cxn>
                <a:cxn ang="0">
                  <a:pos x="179" y="43"/>
                </a:cxn>
                <a:cxn ang="0">
                  <a:pos x="155" y="34"/>
                </a:cxn>
                <a:cxn ang="0">
                  <a:pos x="125" y="29"/>
                </a:cxn>
                <a:cxn ang="0">
                  <a:pos x="105" y="29"/>
                </a:cxn>
                <a:cxn ang="0">
                  <a:pos x="76" y="21"/>
                </a:cxn>
                <a:cxn ang="0">
                  <a:pos x="53" y="8"/>
                </a:cxn>
                <a:cxn ang="0">
                  <a:pos x="43" y="2"/>
                </a:cxn>
                <a:cxn ang="0">
                  <a:pos x="0" y="0"/>
                </a:cxn>
              </a:cxnLst>
              <a:rect l="0" t="0" r="r" b="b"/>
              <a:pathLst>
                <a:path w="179" h="43">
                  <a:moveTo>
                    <a:pt x="0" y="0"/>
                  </a:moveTo>
                  <a:lnTo>
                    <a:pt x="6" y="11"/>
                  </a:lnTo>
                  <a:lnTo>
                    <a:pt x="38" y="10"/>
                  </a:lnTo>
                  <a:lnTo>
                    <a:pt x="50" y="16"/>
                  </a:lnTo>
                  <a:lnTo>
                    <a:pt x="76" y="29"/>
                  </a:lnTo>
                  <a:lnTo>
                    <a:pt x="112" y="37"/>
                  </a:lnTo>
                  <a:lnTo>
                    <a:pt x="150" y="38"/>
                  </a:lnTo>
                  <a:lnTo>
                    <a:pt x="179" y="43"/>
                  </a:lnTo>
                  <a:lnTo>
                    <a:pt x="155" y="34"/>
                  </a:lnTo>
                  <a:lnTo>
                    <a:pt x="125" y="29"/>
                  </a:lnTo>
                  <a:lnTo>
                    <a:pt x="105" y="29"/>
                  </a:lnTo>
                  <a:lnTo>
                    <a:pt x="76" y="21"/>
                  </a:lnTo>
                  <a:lnTo>
                    <a:pt x="53" y="8"/>
                  </a:lnTo>
                  <a:lnTo>
                    <a:pt x="43" y="2"/>
                  </a:lnTo>
                  <a:lnTo>
                    <a:pt x="0" y="0"/>
                  </a:lnTo>
                  <a:close/>
                </a:path>
              </a:pathLst>
            </a:custGeom>
            <a:solidFill>
              <a:srgbClr val="402000"/>
            </a:solidFill>
            <a:ln w="9525">
              <a:noFill/>
              <a:round/>
            </a:ln>
          </p:spPr>
          <p:txBody>
            <a:bodyPr/>
            <a:lstStyle/>
            <a:p>
              <a:endParaRPr lang="zh-CN" altLang="en-US"/>
            </a:p>
          </p:txBody>
        </p:sp>
        <p:sp>
          <p:nvSpPr>
            <p:cNvPr id="177" name="Freeform 161"/>
            <p:cNvSpPr/>
            <p:nvPr/>
          </p:nvSpPr>
          <p:spPr bwMode="auto">
            <a:xfrm flipH="1">
              <a:off x="4516306" y="3883024"/>
              <a:ext cx="6350" cy="7937"/>
            </a:xfrm>
            <a:custGeom>
              <a:avLst/>
              <a:gdLst/>
              <a:ahLst/>
              <a:cxnLst>
                <a:cxn ang="0">
                  <a:pos x="4" y="0"/>
                </a:cxn>
                <a:cxn ang="0">
                  <a:pos x="12" y="6"/>
                </a:cxn>
                <a:cxn ang="0">
                  <a:pos x="9" y="15"/>
                </a:cxn>
                <a:cxn ang="0">
                  <a:pos x="0" y="24"/>
                </a:cxn>
                <a:cxn ang="0">
                  <a:pos x="17" y="18"/>
                </a:cxn>
                <a:cxn ang="0">
                  <a:pos x="20" y="8"/>
                </a:cxn>
                <a:cxn ang="0">
                  <a:pos x="4" y="0"/>
                </a:cxn>
              </a:cxnLst>
              <a:rect l="0" t="0" r="r" b="b"/>
              <a:pathLst>
                <a:path w="20" h="24">
                  <a:moveTo>
                    <a:pt x="4" y="0"/>
                  </a:moveTo>
                  <a:lnTo>
                    <a:pt x="12" y="6"/>
                  </a:lnTo>
                  <a:lnTo>
                    <a:pt x="9" y="15"/>
                  </a:lnTo>
                  <a:lnTo>
                    <a:pt x="0" y="24"/>
                  </a:lnTo>
                  <a:lnTo>
                    <a:pt x="17" y="18"/>
                  </a:lnTo>
                  <a:lnTo>
                    <a:pt x="20" y="8"/>
                  </a:lnTo>
                  <a:lnTo>
                    <a:pt x="4" y="0"/>
                  </a:lnTo>
                  <a:close/>
                </a:path>
              </a:pathLst>
            </a:custGeom>
            <a:solidFill>
              <a:srgbClr val="402000"/>
            </a:solidFill>
            <a:ln w="9525">
              <a:noFill/>
              <a:round/>
            </a:ln>
          </p:spPr>
          <p:txBody>
            <a:bodyPr/>
            <a:lstStyle/>
            <a:p>
              <a:endParaRPr lang="zh-CN" altLang="en-US"/>
            </a:p>
          </p:txBody>
        </p:sp>
        <p:sp>
          <p:nvSpPr>
            <p:cNvPr id="178" name="Freeform 162"/>
            <p:cNvSpPr/>
            <p:nvPr/>
          </p:nvSpPr>
          <p:spPr bwMode="auto">
            <a:xfrm flipH="1">
              <a:off x="4541706" y="3841749"/>
              <a:ext cx="25400" cy="11112"/>
            </a:xfrm>
            <a:custGeom>
              <a:avLst/>
              <a:gdLst/>
              <a:ahLst/>
              <a:cxnLst>
                <a:cxn ang="0">
                  <a:pos x="0" y="45"/>
                </a:cxn>
                <a:cxn ang="0">
                  <a:pos x="11" y="48"/>
                </a:cxn>
                <a:cxn ang="0">
                  <a:pos x="25" y="33"/>
                </a:cxn>
                <a:cxn ang="0">
                  <a:pos x="46" y="25"/>
                </a:cxn>
                <a:cxn ang="0">
                  <a:pos x="56" y="14"/>
                </a:cxn>
                <a:cxn ang="0">
                  <a:pos x="66" y="9"/>
                </a:cxn>
                <a:cxn ang="0">
                  <a:pos x="89" y="4"/>
                </a:cxn>
                <a:cxn ang="0">
                  <a:pos x="104" y="1"/>
                </a:cxn>
                <a:cxn ang="0">
                  <a:pos x="84" y="0"/>
                </a:cxn>
                <a:cxn ang="0">
                  <a:pos x="58" y="4"/>
                </a:cxn>
                <a:cxn ang="0">
                  <a:pos x="49" y="12"/>
                </a:cxn>
                <a:cxn ang="0">
                  <a:pos x="37" y="20"/>
                </a:cxn>
                <a:cxn ang="0">
                  <a:pos x="0" y="45"/>
                </a:cxn>
              </a:cxnLst>
              <a:rect l="0" t="0" r="r" b="b"/>
              <a:pathLst>
                <a:path w="104" h="48">
                  <a:moveTo>
                    <a:pt x="0" y="45"/>
                  </a:moveTo>
                  <a:lnTo>
                    <a:pt x="11" y="48"/>
                  </a:lnTo>
                  <a:lnTo>
                    <a:pt x="25" y="33"/>
                  </a:lnTo>
                  <a:lnTo>
                    <a:pt x="46" y="25"/>
                  </a:lnTo>
                  <a:lnTo>
                    <a:pt x="56" y="14"/>
                  </a:lnTo>
                  <a:lnTo>
                    <a:pt x="66" y="9"/>
                  </a:lnTo>
                  <a:lnTo>
                    <a:pt x="89" y="4"/>
                  </a:lnTo>
                  <a:lnTo>
                    <a:pt x="104" y="1"/>
                  </a:lnTo>
                  <a:lnTo>
                    <a:pt x="84" y="0"/>
                  </a:lnTo>
                  <a:lnTo>
                    <a:pt x="58" y="4"/>
                  </a:lnTo>
                  <a:lnTo>
                    <a:pt x="49" y="12"/>
                  </a:lnTo>
                  <a:lnTo>
                    <a:pt x="37" y="20"/>
                  </a:lnTo>
                  <a:lnTo>
                    <a:pt x="0" y="45"/>
                  </a:lnTo>
                  <a:close/>
                </a:path>
              </a:pathLst>
            </a:custGeom>
            <a:solidFill>
              <a:srgbClr val="402000"/>
            </a:solidFill>
            <a:ln w="9525">
              <a:noFill/>
              <a:round/>
            </a:ln>
          </p:spPr>
          <p:txBody>
            <a:bodyPr/>
            <a:lstStyle/>
            <a:p>
              <a:endParaRPr lang="zh-CN" altLang="en-US"/>
            </a:p>
          </p:txBody>
        </p:sp>
        <p:sp>
          <p:nvSpPr>
            <p:cNvPr id="179" name="Freeform 163"/>
            <p:cNvSpPr/>
            <p:nvPr/>
          </p:nvSpPr>
          <p:spPr bwMode="auto">
            <a:xfrm flipH="1">
              <a:off x="4490906" y="3836986"/>
              <a:ext cx="38100" cy="9525"/>
            </a:xfrm>
            <a:custGeom>
              <a:avLst/>
              <a:gdLst/>
              <a:ahLst/>
              <a:cxnLst>
                <a:cxn ang="0">
                  <a:pos x="0" y="10"/>
                </a:cxn>
                <a:cxn ang="0">
                  <a:pos x="35" y="6"/>
                </a:cxn>
                <a:cxn ang="0">
                  <a:pos x="55" y="0"/>
                </a:cxn>
                <a:cxn ang="0">
                  <a:pos x="63" y="0"/>
                </a:cxn>
                <a:cxn ang="0">
                  <a:pos x="85" y="5"/>
                </a:cxn>
                <a:cxn ang="0">
                  <a:pos x="94" y="14"/>
                </a:cxn>
                <a:cxn ang="0">
                  <a:pos x="111" y="23"/>
                </a:cxn>
                <a:cxn ang="0">
                  <a:pos x="143" y="36"/>
                </a:cxn>
                <a:cxn ang="0">
                  <a:pos x="166" y="36"/>
                </a:cxn>
                <a:cxn ang="0">
                  <a:pos x="142" y="42"/>
                </a:cxn>
                <a:cxn ang="0">
                  <a:pos x="126" y="39"/>
                </a:cxn>
                <a:cxn ang="0">
                  <a:pos x="91" y="22"/>
                </a:cxn>
                <a:cxn ang="0">
                  <a:pos x="79" y="10"/>
                </a:cxn>
                <a:cxn ang="0">
                  <a:pos x="55" y="8"/>
                </a:cxn>
                <a:cxn ang="0">
                  <a:pos x="35" y="10"/>
                </a:cxn>
                <a:cxn ang="0">
                  <a:pos x="0" y="10"/>
                </a:cxn>
              </a:cxnLst>
              <a:rect l="0" t="0" r="r" b="b"/>
              <a:pathLst>
                <a:path w="166" h="42">
                  <a:moveTo>
                    <a:pt x="0" y="10"/>
                  </a:moveTo>
                  <a:lnTo>
                    <a:pt x="35" y="6"/>
                  </a:lnTo>
                  <a:lnTo>
                    <a:pt x="55" y="0"/>
                  </a:lnTo>
                  <a:lnTo>
                    <a:pt x="63" y="0"/>
                  </a:lnTo>
                  <a:lnTo>
                    <a:pt x="85" y="5"/>
                  </a:lnTo>
                  <a:lnTo>
                    <a:pt x="94" y="14"/>
                  </a:lnTo>
                  <a:lnTo>
                    <a:pt x="111" y="23"/>
                  </a:lnTo>
                  <a:lnTo>
                    <a:pt x="143" y="36"/>
                  </a:lnTo>
                  <a:lnTo>
                    <a:pt x="166" y="36"/>
                  </a:lnTo>
                  <a:lnTo>
                    <a:pt x="142" y="42"/>
                  </a:lnTo>
                  <a:lnTo>
                    <a:pt x="126" y="39"/>
                  </a:lnTo>
                  <a:lnTo>
                    <a:pt x="91" y="22"/>
                  </a:lnTo>
                  <a:lnTo>
                    <a:pt x="79" y="10"/>
                  </a:lnTo>
                  <a:lnTo>
                    <a:pt x="55" y="8"/>
                  </a:lnTo>
                  <a:lnTo>
                    <a:pt x="35" y="10"/>
                  </a:lnTo>
                  <a:lnTo>
                    <a:pt x="0" y="10"/>
                  </a:lnTo>
                  <a:close/>
                </a:path>
              </a:pathLst>
            </a:custGeom>
            <a:solidFill>
              <a:srgbClr val="402000"/>
            </a:solidFill>
            <a:ln w="9525">
              <a:noFill/>
              <a:round/>
            </a:ln>
          </p:spPr>
          <p:txBody>
            <a:bodyPr/>
            <a:lstStyle/>
            <a:p>
              <a:endParaRPr lang="zh-CN" altLang="en-US"/>
            </a:p>
          </p:txBody>
        </p:sp>
        <p:sp>
          <p:nvSpPr>
            <p:cNvPr id="180" name="Freeform 164"/>
            <p:cNvSpPr/>
            <p:nvPr/>
          </p:nvSpPr>
          <p:spPr bwMode="auto">
            <a:xfrm flipH="1">
              <a:off x="4552819" y="3849686"/>
              <a:ext cx="6350" cy="6350"/>
            </a:xfrm>
            <a:custGeom>
              <a:avLst/>
              <a:gdLst/>
              <a:ahLst/>
              <a:cxnLst>
                <a:cxn ang="0">
                  <a:pos x="25" y="0"/>
                </a:cxn>
                <a:cxn ang="0">
                  <a:pos x="33" y="11"/>
                </a:cxn>
                <a:cxn ang="0">
                  <a:pos x="23" y="24"/>
                </a:cxn>
                <a:cxn ang="0">
                  <a:pos x="0" y="30"/>
                </a:cxn>
                <a:cxn ang="0">
                  <a:pos x="25" y="15"/>
                </a:cxn>
                <a:cxn ang="0">
                  <a:pos x="25" y="0"/>
                </a:cxn>
              </a:cxnLst>
              <a:rect l="0" t="0" r="r" b="b"/>
              <a:pathLst>
                <a:path w="33" h="30">
                  <a:moveTo>
                    <a:pt x="25" y="0"/>
                  </a:moveTo>
                  <a:lnTo>
                    <a:pt x="33" y="11"/>
                  </a:lnTo>
                  <a:lnTo>
                    <a:pt x="23" y="24"/>
                  </a:lnTo>
                  <a:lnTo>
                    <a:pt x="0" y="30"/>
                  </a:lnTo>
                  <a:lnTo>
                    <a:pt x="25" y="15"/>
                  </a:lnTo>
                  <a:lnTo>
                    <a:pt x="25" y="0"/>
                  </a:lnTo>
                  <a:close/>
                </a:path>
              </a:pathLst>
            </a:custGeom>
            <a:solidFill>
              <a:srgbClr val="402000"/>
            </a:solidFill>
            <a:ln w="9525">
              <a:noFill/>
              <a:round/>
            </a:ln>
          </p:spPr>
          <p:txBody>
            <a:bodyPr/>
            <a:lstStyle/>
            <a:p>
              <a:endParaRPr lang="zh-CN" altLang="en-US"/>
            </a:p>
          </p:txBody>
        </p:sp>
        <p:sp>
          <p:nvSpPr>
            <p:cNvPr id="181" name="Freeform 165"/>
            <p:cNvSpPr/>
            <p:nvPr/>
          </p:nvSpPr>
          <p:spPr bwMode="auto">
            <a:xfrm flipH="1">
              <a:off x="4559169" y="3841749"/>
              <a:ext cx="9525" cy="7937"/>
            </a:xfrm>
            <a:custGeom>
              <a:avLst/>
              <a:gdLst/>
              <a:ahLst/>
              <a:cxnLst>
                <a:cxn ang="0">
                  <a:pos x="33" y="16"/>
                </a:cxn>
                <a:cxn ang="0">
                  <a:pos x="25" y="0"/>
                </a:cxn>
                <a:cxn ang="0">
                  <a:pos x="24" y="13"/>
                </a:cxn>
                <a:cxn ang="0">
                  <a:pos x="0" y="26"/>
                </a:cxn>
                <a:cxn ang="0">
                  <a:pos x="3" y="28"/>
                </a:cxn>
                <a:cxn ang="0">
                  <a:pos x="33" y="16"/>
                </a:cxn>
              </a:cxnLst>
              <a:rect l="0" t="0" r="r" b="b"/>
              <a:pathLst>
                <a:path w="33" h="28">
                  <a:moveTo>
                    <a:pt x="33" y="16"/>
                  </a:moveTo>
                  <a:lnTo>
                    <a:pt x="25" y="0"/>
                  </a:lnTo>
                  <a:lnTo>
                    <a:pt x="24" y="13"/>
                  </a:lnTo>
                  <a:lnTo>
                    <a:pt x="0" y="26"/>
                  </a:lnTo>
                  <a:lnTo>
                    <a:pt x="3" y="28"/>
                  </a:lnTo>
                  <a:lnTo>
                    <a:pt x="33" y="16"/>
                  </a:lnTo>
                  <a:close/>
                </a:path>
              </a:pathLst>
            </a:custGeom>
            <a:solidFill>
              <a:srgbClr val="402000"/>
            </a:solidFill>
            <a:ln w="9525">
              <a:noFill/>
              <a:round/>
            </a:ln>
          </p:spPr>
          <p:txBody>
            <a:bodyPr/>
            <a:lstStyle/>
            <a:p>
              <a:endParaRPr lang="zh-CN" altLang="en-US"/>
            </a:p>
          </p:txBody>
        </p:sp>
        <p:sp>
          <p:nvSpPr>
            <p:cNvPr id="182" name="Freeform 166"/>
            <p:cNvSpPr/>
            <p:nvPr/>
          </p:nvSpPr>
          <p:spPr bwMode="auto">
            <a:xfrm flipH="1">
              <a:off x="4462331" y="3851274"/>
              <a:ext cx="7938" cy="12700"/>
            </a:xfrm>
            <a:custGeom>
              <a:avLst/>
              <a:gdLst/>
              <a:ahLst/>
              <a:cxnLst>
                <a:cxn ang="0">
                  <a:pos x="0" y="0"/>
                </a:cxn>
                <a:cxn ang="0">
                  <a:pos x="8" y="21"/>
                </a:cxn>
                <a:cxn ang="0">
                  <a:pos x="23" y="39"/>
                </a:cxn>
                <a:cxn ang="0">
                  <a:pos x="37" y="42"/>
                </a:cxn>
                <a:cxn ang="0">
                  <a:pos x="0" y="0"/>
                </a:cxn>
              </a:cxnLst>
              <a:rect l="0" t="0" r="r" b="b"/>
              <a:pathLst>
                <a:path w="37" h="42">
                  <a:moveTo>
                    <a:pt x="0" y="0"/>
                  </a:moveTo>
                  <a:lnTo>
                    <a:pt x="8" y="21"/>
                  </a:lnTo>
                  <a:lnTo>
                    <a:pt x="23" y="39"/>
                  </a:lnTo>
                  <a:lnTo>
                    <a:pt x="37" y="42"/>
                  </a:lnTo>
                  <a:lnTo>
                    <a:pt x="0" y="0"/>
                  </a:lnTo>
                  <a:close/>
                </a:path>
              </a:pathLst>
            </a:custGeom>
            <a:solidFill>
              <a:srgbClr val="402000"/>
            </a:solidFill>
            <a:ln w="9525">
              <a:noFill/>
              <a:round/>
            </a:ln>
          </p:spPr>
          <p:txBody>
            <a:bodyPr/>
            <a:lstStyle/>
            <a:p>
              <a:endParaRPr lang="zh-CN" altLang="en-US"/>
            </a:p>
          </p:txBody>
        </p:sp>
        <p:sp>
          <p:nvSpPr>
            <p:cNvPr id="183" name="Freeform 167"/>
            <p:cNvSpPr/>
            <p:nvPr/>
          </p:nvSpPr>
          <p:spPr bwMode="auto">
            <a:xfrm flipH="1">
              <a:off x="4428994" y="3905249"/>
              <a:ext cx="12700" cy="7937"/>
            </a:xfrm>
            <a:custGeom>
              <a:avLst/>
              <a:gdLst/>
              <a:ahLst/>
              <a:cxnLst>
                <a:cxn ang="0">
                  <a:pos x="50" y="0"/>
                </a:cxn>
                <a:cxn ang="0">
                  <a:pos x="17" y="14"/>
                </a:cxn>
                <a:cxn ang="0">
                  <a:pos x="0" y="39"/>
                </a:cxn>
                <a:cxn ang="0">
                  <a:pos x="50" y="0"/>
                </a:cxn>
              </a:cxnLst>
              <a:rect l="0" t="0" r="r" b="b"/>
              <a:pathLst>
                <a:path w="50" h="39">
                  <a:moveTo>
                    <a:pt x="50" y="0"/>
                  </a:moveTo>
                  <a:lnTo>
                    <a:pt x="17" y="14"/>
                  </a:lnTo>
                  <a:lnTo>
                    <a:pt x="0" y="39"/>
                  </a:lnTo>
                  <a:lnTo>
                    <a:pt x="50" y="0"/>
                  </a:lnTo>
                  <a:close/>
                </a:path>
              </a:pathLst>
            </a:custGeom>
            <a:solidFill>
              <a:srgbClr val="402000"/>
            </a:solidFill>
            <a:ln w="9525">
              <a:noFill/>
              <a:round/>
            </a:ln>
          </p:spPr>
          <p:txBody>
            <a:bodyPr/>
            <a:lstStyle/>
            <a:p>
              <a:endParaRPr lang="zh-CN" altLang="en-US"/>
            </a:p>
          </p:txBody>
        </p:sp>
        <p:sp>
          <p:nvSpPr>
            <p:cNvPr id="184" name="Freeform 168"/>
            <p:cNvSpPr/>
            <p:nvPr/>
          </p:nvSpPr>
          <p:spPr bwMode="auto">
            <a:xfrm flipH="1">
              <a:off x="4370256" y="3883024"/>
              <a:ext cx="53975" cy="74612"/>
            </a:xfrm>
            <a:custGeom>
              <a:avLst/>
              <a:gdLst/>
              <a:ahLst/>
              <a:cxnLst>
                <a:cxn ang="0">
                  <a:pos x="77" y="17"/>
                </a:cxn>
                <a:cxn ang="0">
                  <a:pos x="42" y="55"/>
                </a:cxn>
                <a:cxn ang="0">
                  <a:pos x="26" y="87"/>
                </a:cxn>
                <a:cxn ang="0">
                  <a:pos x="11" y="138"/>
                </a:cxn>
                <a:cxn ang="0">
                  <a:pos x="11" y="167"/>
                </a:cxn>
                <a:cxn ang="0">
                  <a:pos x="0" y="210"/>
                </a:cxn>
                <a:cxn ang="0">
                  <a:pos x="178" y="267"/>
                </a:cxn>
                <a:cxn ang="0">
                  <a:pos x="219" y="0"/>
                </a:cxn>
                <a:cxn ang="0">
                  <a:pos x="146" y="17"/>
                </a:cxn>
                <a:cxn ang="0">
                  <a:pos x="77" y="17"/>
                </a:cxn>
              </a:cxnLst>
              <a:rect l="0" t="0" r="r" b="b"/>
              <a:pathLst>
                <a:path w="219" h="267">
                  <a:moveTo>
                    <a:pt x="77" y="17"/>
                  </a:moveTo>
                  <a:lnTo>
                    <a:pt x="42" y="55"/>
                  </a:lnTo>
                  <a:lnTo>
                    <a:pt x="26" y="87"/>
                  </a:lnTo>
                  <a:lnTo>
                    <a:pt x="11" y="138"/>
                  </a:lnTo>
                  <a:lnTo>
                    <a:pt x="11" y="167"/>
                  </a:lnTo>
                  <a:lnTo>
                    <a:pt x="0" y="210"/>
                  </a:lnTo>
                  <a:lnTo>
                    <a:pt x="178" y="267"/>
                  </a:lnTo>
                  <a:lnTo>
                    <a:pt x="219" y="0"/>
                  </a:lnTo>
                  <a:lnTo>
                    <a:pt x="146" y="17"/>
                  </a:lnTo>
                  <a:lnTo>
                    <a:pt x="77" y="17"/>
                  </a:lnTo>
                  <a:close/>
                </a:path>
              </a:pathLst>
            </a:custGeom>
            <a:solidFill>
              <a:srgbClr val="C0C0C0"/>
            </a:solidFill>
            <a:ln w="1588">
              <a:solidFill>
                <a:srgbClr val="000000"/>
              </a:solidFill>
              <a:prstDash val="solid"/>
              <a:round/>
            </a:ln>
          </p:spPr>
          <p:txBody>
            <a:bodyPr/>
            <a:lstStyle/>
            <a:p>
              <a:endParaRPr lang="zh-CN" altLang="en-US"/>
            </a:p>
          </p:txBody>
        </p:sp>
        <p:sp>
          <p:nvSpPr>
            <p:cNvPr id="185" name="Freeform 169"/>
            <p:cNvSpPr/>
            <p:nvPr/>
          </p:nvSpPr>
          <p:spPr bwMode="auto">
            <a:xfrm flipH="1">
              <a:off x="4378194" y="3890961"/>
              <a:ext cx="39687" cy="60325"/>
            </a:xfrm>
            <a:custGeom>
              <a:avLst/>
              <a:gdLst/>
              <a:ahLst/>
              <a:cxnLst>
                <a:cxn ang="0">
                  <a:pos x="69" y="7"/>
                </a:cxn>
                <a:cxn ang="0">
                  <a:pos x="38" y="42"/>
                </a:cxn>
                <a:cxn ang="0">
                  <a:pos x="12" y="92"/>
                </a:cxn>
                <a:cxn ang="0">
                  <a:pos x="6" y="128"/>
                </a:cxn>
                <a:cxn ang="0">
                  <a:pos x="0" y="171"/>
                </a:cxn>
                <a:cxn ang="0">
                  <a:pos x="140" y="220"/>
                </a:cxn>
                <a:cxn ang="0">
                  <a:pos x="175" y="0"/>
                </a:cxn>
                <a:cxn ang="0">
                  <a:pos x="122" y="10"/>
                </a:cxn>
                <a:cxn ang="0">
                  <a:pos x="69" y="7"/>
                </a:cxn>
              </a:cxnLst>
              <a:rect l="0" t="0" r="r" b="b"/>
              <a:pathLst>
                <a:path w="175" h="220">
                  <a:moveTo>
                    <a:pt x="69" y="7"/>
                  </a:moveTo>
                  <a:lnTo>
                    <a:pt x="38" y="42"/>
                  </a:lnTo>
                  <a:lnTo>
                    <a:pt x="12" y="92"/>
                  </a:lnTo>
                  <a:lnTo>
                    <a:pt x="6" y="128"/>
                  </a:lnTo>
                  <a:lnTo>
                    <a:pt x="0" y="171"/>
                  </a:lnTo>
                  <a:lnTo>
                    <a:pt x="140" y="220"/>
                  </a:lnTo>
                  <a:lnTo>
                    <a:pt x="175" y="0"/>
                  </a:lnTo>
                  <a:lnTo>
                    <a:pt x="122" y="10"/>
                  </a:lnTo>
                  <a:lnTo>
                    <a:pt x="69" y="7"/>
                  </a:lnTo>
                  <a:close/>
                </a:path>
              </a:pathLst>
            </a:custGeom>
            <a:solidFill>
              <a:srgbClr val="E0E0E0"/>
            </a:solidFill>
            <a:ln w="9525">
              <a:noFill/>
              <a:round/>
            </a:ln>
          </p:spPr>
          <p:txBody>
            <a:bodyPr/>
            <a:lstStyle/>
            <a:p>
              <a:endParaRPr lang="zh-CN" altLang="en-US"/>
            </a:p>
          </p:txBody>
        </p:sp>
        <p:sp>
          <p:nvSpPr>
            <p:cNvPr id="186" name="Freeform 170"/>
            <p:cNvSpPr/>
            <p:nvPr/>
          </p:nvSpPr>
          <p:spPr bwMode="auto">
            <a:xfrm flipH="1">
              <a:off x="4203569" y="3476624"/>
              <a:ext cx="174625" cy="225425"/>
            </a:xfrm>
            <a:custGeom>
              <a:avLst/>
              <a:gdLst/>
              <a:ahLst/>
              <a:cxnLst>
                <a:cxn ang="0">
                  <a:pos x="243" y="26"/>
                </a:cxn>
                <a:cxn ang="0">
                  <a:pos x="179" y="74"/>
                </a:cxn>
                <a:cxn ang="0">
                  <a:pos x="144" y="131"/>
                </a:cxn>
                <a:cxn ang="0">
                  <a:pos x="112" y="192"/>
                </a:cxn>
                <a:cxn ang="0">
                  <a:pos x="92" y="224"/>
                </a:cxn>
                <a:cxn ang="0">
                  <a:pos x="92" y="259"/>
                </a:cxn>
                <a:cxn ang="0">
                  <a:pos x="109" y="300"/>
                </a:cxn>
                <a:cxn ang="0">
                  <a:pos x="77" y="332"/>
                </a:cxn>
                <a:cxn ang="0">
                  <a:pos x="26" y="420"/>
                </a:cxn>
                <a:cxn ang="0">
                  <a:pos x="0" y="467"/>
                </a:cxn>
                <a:cxn ang="0">
                  <a:pos x="0" y="482"/>
                </a:cxn>
                <a:cxn ang="0">
                  <a:pos x="6" y="498"/>
                </a:cxn>
                <a:cxn ang="0">
                  <a:pos x="28" y="503"/>
                </a:cxn>
                <a:cxn ang="0">
                  <a:pos x="60" y="504"/>
                </a:cxn>
                <a:cxn ang="0">
                  <a:pos x="79" y="511"/>
                </a:cxn>
                <a:cxn ang="0">
                  <a:pos x="77" y="546"/>
                </a:cxn>
                <a:cxn ang="0">
                  <a:pos x="67" y="587"/>
                </a:cxn>
                <a:cxn ang="0">
                  <a:pos x="86" y="609"/>
                </a:cxn>
                <a:cxn ang="0">
                  <a:pos x="80" y="639"/>
                </a:cxn>
                <a:cxn ang="0">
                  <a:pos x="95" y="659"/>
                </a:cxn>
                <a:cxn ang="0">
                  <a:pos x="110" y="713"/>
                </a:cxn>
                <a:cxn ang="0">
                  <a:pos x="133" y="728"/>
                </a:cxn>
                <a:cxn ang="0">
                  <a:pos x="167" y="728"/>
                </a:cxn>
                <a:cxn ang="0">
                  <a:pos x="217" y="721"/>
                </a:cxn>
                <a:cxn ang="0">
                  <a:pos x="269" y="713"/>
                </a:cxn>
                <a:cxn ang="0">
                  <a:pos x="263" y="807"/>
                </a:cxn>
                <a:cxn ang="0">
                  <a:pos x="658" y="681"/>
                </a:cxn>
                <a:cxn ang="0">
                  <a:pos x="626" y="606"/>
                </a:cxn>
                <a:cxn ang="0">
                  <a:pos x="634" y="549"/>
                </a:cxn>
                <a:cxn ang="0">
                  <a:pos x="741" y="441"/>
                </a:cxn>
                <a:cxn ang="0">
                  <a:pos x="741" y="155"/>
                </a:cxn>
                <a:cxn ang="0">
                  <a:pos x="668" y="77"/>
                </a:cxn>
                <a:cxn ang="0">
                  <a:pos x="577" y="35"/>
                </a:cxn>
                <a:cxn ang="0">
                  <a:pos x="481" y="0"/>
                </a:cxn>
                <a:cxn ang="0">
                  <a:pos x="355" y="18"/>
                </a:cxn>
                <a:cxn ang="0">
                  <a:pos x="243" y="26"/>
                </a:cxn>
              </a:cxnLst>
              <a:rect l="0" t="0" r="r" b="b"/>
              <a:pathLst>
                <a:path w="741" h="807">
                  <a:moveTo>
                    <a:pt x="243" y="26"/>
                  </a:moveTo>
                  <a:lnTo>
                    <a:pt x="179" y="74"/>
                  </a:lnTo>
                  <a:lnTo>
                    <a:pt x="144" y="131"/>
                  </a:lnTo>
                  <a:lnTo>
                    <a:pt x="112" y="192"/>
                  </a:lnTo>
                  <a:lnTo>
                    <a:pt x="92" y="224"/>
                  </a:lnTo>
                  <a:lnTo>
                    <a:pt x="92" y="259"/>
                  </a:lnTo>
                  <a:lnTo>
                    <a:pt x="109" y="300"/>
                  </a:lnTo>
                  <a:lnTo>
                    <a:pt x="77" y="332"/>
                  </a:lnTo>
                  <a:lnTo>
                    <a:pt x="26" y="420"/>
                  </a:lnTo>
                  <a:lnTo>
                    <a:pt x="0" y="467"/>
                  </a:lnTo>
                  <a:lnTo>
                    <a:pt x="0" y="482"/>
                  </a:lnTo>
                  <a:lnTo>
                    <a:pt x="6" y="498"/>
                  </a:lnTo>
                  <a:lnTo>
                    <a:pt x="28" y="503"/>
                  </a:lnTo>
                  <a:lnTo>
                    <a:pt x="60" y="504"/>
                  </a:lnTo>
                  <a:lnTo>
                    <a:pt x="79" y="511"/>
                  </a:lnTo>
                  <a:lnTo>
                    <a:pt x="77" y="546"/>
                  </a:lnTo>
                  <a:lnTo>
                    <a:pt x="67" y="587"/>
                  </a:lnTo>
                  <a:lnTo>
                    <a:pt x="86" y="609"/>
                  </a:lnTo>
                  <a:lnTo>
                    <a:pt x="80" y="639"/>
                  </a:lnTo>
                  <a:lnTo>
                    <a:pt x="95" y="659"/>
                  </a:lnTo>
                  <a:lnTo>
                    <a:pt x="110" y="713"/>
                  </a:lnTo>
                  <a:lnTo>
                    <a:pt x="133" y="728"/>
                  </a:lnTo>
                  <a:lnTo>
                    <a:pt x="167" y="728"/>
                  </a:lnTo>
                  <a:lnTo>
                    <a:pt x="217" y="721"/>
                  </a:lnTo>
                  <a:lnTo>
                    <a:pt x="269" y="713"/>
                  </a:lnTo>
                  <a:lnTo>
                    <a:pt x="263" y="807"/>
                  </a:lnTo>
                  <a:lnTo>
                    <a:pt x="658" y="681"/>
                  </a:lnTo>
                  <a:lnTo>
                    <a:pt x="626" y="606"/>
                  </a:lnTo>
                  <a:lnTo>
                    <a:pt x="634" y="549"/>
                  </a:lnTo>
                  <a:lnTo>
                    <a:pt x="741" y="441"/>
                  </a:lnTo>
                  <a:lnTo>
                    <a:pt x="741" y="155"/>
                  </a:lnTo>
                  <a:lnTo>
                    <a:pt x="668" y="77"/>
                  </a:lnTo>
                  <a:lnTo>
                    <a:pt x="577" y="35"/>
                  </a:lnTo>
                  <a:lnTo>
                    <a:pt x="481" y="0"/>
                  </a:lnTo>
                  <a:lnTo>
                    <a:pt x="355" y="18"/>
                  </a:lnTo>
                  <a:lnTo>
                    <a:pt x="243" y="26"/>
                  </a:lnTo>
                  <a:close/>
                </a:path>
              </a:pathLst>
            </a:custGeom>
            <a:solidFill>
              <a:srgbClr val="FFC080"/>
            </a:solidFill>
            <a:ln w="1588">
              <a:solidFill>
                <a:srgbClr val="402000"/>
              </a:solidFill>
              <a:prstDash val="solid"/>
              <a:round/>
            </a:ln>
          </p:spPr>
          <p:txBody>
            <a:bodyPr/>
            <a:lstStyle/>
            <a:p>
              <a:endParaRPr lang="zh-CN" altLang="en-US"/>
            </a:p>
          </p:txBody>
        </p:sp>
        <p:sp>
          <p:nvSpPr>
            <p:cNvPr id="187" name="Freeform 171"/>
            <p:cNvSpPr/>
            <p:nvPr/>
          </p:nvSpPr>
          <p:spPr bwMode="auto">
            <a:xfrm flipH="1">
              <a:off x="4359144" y="3613149"/>
              <a:ext cx="9525" cy="3175"/>
            </a:xfrm>
            <a:custGeom>
              <a:avLst/>
              <a:gdLst/>
              <a:ahLst/>
              <a:cxnLst>
                <a:cxn ang="0">
                  <a:pos x="0" y="3"/>
                </a:cxn>
                <a:cxn ang="0">
                  <a:pos x="9" y="8"/>
                </a:cxn>
                <a:cxn ang="0">
                  <a:pos x="30" y="6"/>
                </a:cxn>
                <a:cxn ang="0">
                  <a:pos x="39" y="9"/>
                </a:cxn>
                <a:cxn ang="0">
                  <a:pos x="42" y="2"/>
                </a:cxn>
                <a:cxn ang="0">
                  <a:pos x="29" y="0"/>
                </a:cxn>
                <a:cxn ang="0">
                  <a:pos x="0" y="3"/>
                </a:cxn>
              </a:cxnLst>
              <a:rect l="0" t="0" r="r" b="b"/>
              <a:pathLst>
                <a:path w="42" h="9">
                  <a:moveTo>
                    <a:pt x="0" y="3"/>
                  </a:moveTo>
                  <a:lnTo>
                    <a:pt x="9" y="8"/>
                  </a:lnTo>
                  <a:lnTo>
                    <a:pt x="30" y="6"/>
                  </a:lnTo>
                  <a:lnTo>
                    <a:pt x="39" y="9"/>
                  </a:lnTo>
                  <a:lnTo>
                    <a:pt x="42" y="2"/>
                  </a:lnTo>
                  <a:lnTo>
                    <a:pt x="29" y="0"/>
                  </a:lnTo>
                  <a:lnTo>
                    <a:pt x="0" y="3"/>
                  </a:lnTo>
                  <a:close/>
                </a:path>
              </a:pathLst>
            </a:custGeom>
            <a:solidFill>
              <a:srgbClr val="402000"/>
            </a:solidFill>
            <a:ln w="9525">
              <a:noFill/>
              <a:round/>
            </a:ln>
          </p:spPr>
          <p:txBody>
            <a:bodyPr/>
            <a:lstStyle/>
            <a:p>
              <a:endParaRPr lang="zh-CN" altLang="en-US"/>
            </a:p>
          </p:txBody>
        </p:sp>
        <p:sp>
          <p:nvSpPr>
            <p:cNvPr id="188" name="Freeform 172"/>
            <p:cNvSpPr/>
            <p:nvPr/>
          </p:nvSpPr>
          <p:spPr bwMode="auto">
            <a:xfrm flipH="1">
              <a:off x="4355969" y="3605211"/>
              <a:ext cx="3175" cy="7938"/>
            </a:xfrm>
            <a:custGeom>
              <a:avLst/>
              <a:gdLst/>
              <a:ahLst/>
              <a:cxnLst>
                <a:cxn ang="0">
                  <a:pos x="0" y="0"/>
                </a:cxn>
                <a:cxn ang="0">
                  <a:pos x="11" y="7"/>
                </a:cxn>
                <a:cxn ang="0">
                  <a:pos x="11" y="16"/>
                </a:cxn>
                <a:cxn ang="0">
                  <a:pos x="13" y="31"/>
                </a:cxn>
                <a:cxn ang="0">
                  <a:pos x="17" y="12"/>
                </a:cxn>
                <a:cxn ang="0">
                  <a:pos x="17" y="1"/>
                </a:cxn>
                <a:cxn ang="0">
                  <a:pos x="0" y="0"/>
                </a:cxn>
              </a:cxnLst>
              <a:rect l="0" t="0" r="r" b="b"/>
              <a:pathLst>
                <a:path w="17" h="31">
                  <a:moveTo>
                    <a:pt x="0" y="0"/>
                  </a:moveTo>
                  <a:lnTo>
                    <a:pt x="11" y="7"/>
                  </a:lnTo>
                  <a:lnTo>
                    <a:pt x="11" y="16"/>
                  </a:lnTo>
                  <a:lnTo>
                    <a:pt x="13" y="31"/>
                  </a:lnTo>
                  <a:lnTo>
                    <a:pt x="17" y="12"/>
                  </a:lnTo>
                  <a:lnTo>
                    <a:pt x="17" y="1"/>
                  </a:lnTo>
                  <a:lnTo>
                    <a:pt x="0" y="0"/>
                  </a:lnTo>
                  <a:close/>
                </a:path>
              </a:pathLst>
            </a:custGeom>
            <a:solidFill>
              <a:srgbClr val="402000"/>
            </a:solidFill>
            <a:ln w="9525">
              <a:noFill/>
              <a:round/>
            </a:ln>
          </p:spPr>
          <p:txBody>
            <a:bodyPr/>
            <a:lstStyle/>
            <a:p>
              <a:endParaRPr lang="zh-CN" altLang="en-US"/>
            </a:p>
          </p:txBody>
        </p:sp>
        <p:sp>
          <p:nvSpPr>
            <p:cNvPr id="189" name="Freeform 173"/>
            <p:cNvSpPr/>
            <p:nvPr/>
          </p:nvSpPr>
          <p:spPr bwMode="auto">
            <a:xfrm flipH="1">
              <a:off x="4348031" y="3576636"/>
              <a:ext cx="4763" cy="15875"/>
            </a:xfrm>
            <a:custGeom>
              <a:avLst/>
              <a:gdLst/>
              <a:ahLst/>
              <a:cxnLst>
                <a:cxn ang="0">
                  <a:pos x="19" y="0"/>
                </a:cxn>
                <a:cxn ang="0">
                  <a:pos x="5" y="34"/>
                </a:cxn>
                <a:cxn ang="0">
                  <a:pos x="0" y="60"/>
                </a:cxn>
                <a:cxn ang="0">
                  <a:pos x="9" y="43"/>
                </a:cxn>
                <a:cxn ang="0">
                  <a:pos x="19" y="0"/>
                </a:cxn>
              </a:cxnLst>
              <a:rect l="0" t="0" r="r" b="b"/>
              <a:pathLst>
                <a:path w="19" h="60">
                  <a:moveTo>
                    <a:pt x="19" y="0"/>
                  </a:moveTo>
                  <a:lnTo>
                    <a:pt x="5" y="34"/>
                  </a:lnTo>
                  <a:lnTo>
                    <a:pt x="0" y="60"/>
                  </a:lnTo>
                  <a:lnTo>
                    <a:pt x="9" y="43"/>
                  </a:lnTo>
                  <a:lnTo>
                    <a:pt x="19" y="0"/>
                  </a:lnTo>
                  <a:close/>
                </a:path>
              </a:pathLst>
            </a:custGeom>
            <a:solidFill>
              <a:srgbClr val="402000"/>
            </a:solidFill>
            <a:ln w="9525">
              <a:noFill/>
              <a:round/>
            </a:ln>
          </p:spPr>
          <p:txBody>
            <a:bodyPr/>
            <a:lstStyle/>
            <a:p>
              <a:endParaRPr lang="zh-CN" altLang="en-US"/>
            </a:p>
          </p:txBody>
        </p:sp>
        <p:sp>
          <p:nvSpPr>
            <p:cNvPr id="190" name="Freeform 174"/>
            <p:cNvSpPr/>
            <p:nvPr/>
          </p:nvSpPr>
          <p:spPr bwMode="auto">
            <a:xfrm flipH="1">
              <a:off x="4332156" y="3560761"/>
              <a:ext cx="17463" cy="12700"/>
            </a:xfrm>
            <a:custGeom>
              <a:avLst/>
              <a:gdLst/>
              <a:ahLst/>
              <a:cxnLst>
                <a:cxn ang="0">
                  <a:pos x="0" y="0"/>
                </a:cxn>
                <a:cxn ang="0">
                  <a:pos x="17" y="28"/>
                </a:cxn>
                <a:cxn ang="0">
                  <a:pos x="13" y="35"/>
                </a:cxn>
                <a:cxn ang="0">
                  <a:pos x="13" y="40"/>
                </a:cxn>
                <a:cxn ang="0">
                  <a:pos x="9" y="51"/>
                </a:cxn>
                <a:cxn ang="0">
                  <a:pos x="20" y="34"/>
                </a:cxn>
                <a:cxn ang="0">
                  <a:pos x="35" y="34"/>
                </a:cxn>
                <a:cxn ang="0">
                  <a:pos x="52" y="28"/>
                </a:cxn>
                <a:cxn ang="0">
                  <a:pos x="80" y="26"/>
                </a:cxn>
                <a:cxn ang="0">
                  <a:pos x="52" y="9"/>
                </a:cxn>
                <a:cxn ang="0">
                  <a:pos x="0" y="0"/>
                </a:cxn>
              </a:cxnLst>
              <a:rect l="0" t="0" r="r" b="b"/>
              <a:pathLst>
                <a:path w="80" h="51">
                  <a:moveTo>
                    <a:pt x="0" y="0"/>
                  </a:moveTo>
                  <a:lnTo>
                    <a:pt x="17" y="28"/>
                  </a:lnTo>
                  <a:lnTo>
                    <a:pt x="13" y="35"/>
                  </a:lnTo>
                  <a:lnTo>
                    <a:pt x="13" y="40"/>
                  </a:lnTo>
                  <a:lnTo>
                    <a:pt x="9" y="51"/>
                  </a:lnTo>
                  <a:lnTo>
                    <a:pt x="20" y="34"/>
                  </a:lnTo>
                  <a:lnTo>
                    <a:pt x="35" y="34"/>
                  </a:lnTo>
                  <a:lnTo>
                    <a:pt x="52" y="28"/>
                  </a:lnTo>
                  <a:lnTo>
                    <a:pt x="80" y="26"/>
                  </a:lnTo>
                  <a:lnTo>
                    <a:pt x="52" y="9"/>
                  </a:lnTo>
                  <a:lnTo>
                    <a:pt x="0" y="0"/>
                  </a:lnTo>
                  <a:close/>
                </a:path>
              </a:pathLst>
            </a:custGeom>
            <a:solidFill>
              <a:srgbClr val="402000"/>
            </a:solidFill>
            <a:ln w="9525">
              <a:noFill/>
              <a:round/>
            </a:ln>
          </p:spPr>
          <p:txBody>
            <a:bodyPr/>
            <a:lstStyle/>
            <a:p>
              <a:endParaRPr lang="zh-CN" altLang="en-US"/>
            </a:p>
          </p:txBody>
        </p:sp>
        <p:sp>
          <p:nvSpPr>
            <p:cNvPr id="191" name="Freeform 175"/>
            <p:cNvSpPr/>
            <p:nvPr/>
          </p:nvSpPr>
          <p:spPr bwMode="auto">
            <a:xfrm flipH="1">
              <a:off x="4322631" y="3540124"/>
              <a:ext cx="33338" cy="12700"/>
            </a:xfrm>
            <a:custGeom>
              <a:avLst/>
              <a:gdLst/>
              <a:ahLst/>
              <a:cxnLst>
                <a:cxn ang="0">
                  <a:pos x="0" y="25"/>
                </a:cxn>
                <a:cxn ang="0">
                  <a:pos x="6" y="42"/>
                </a:cxn>
                <a:cxn ang="0">
                  <a:pos x="20" y="48"/>
                </a:cxn>
                <a:cxn ang="0">
                  <a:pos x="42" y="34"/>
                </a:cxn>
                <a:cxn ang="0">
                  <a:pos x="69" y="25"/>
                </a:cxn>
                <a:cxn ang="0">
                  <a:pos x="113" y="24"/>
                </a:cxn>
                <a:cxn ang="0">
                  <a:pos x="135" y="27"/>
                </a:cxn>
                <a:cxn ang="0">
                  <a:pos x="101" y="12"/>
                </a:cxn>
                <a:cxn ang="0">
                  <a:pos x="77" y="6"/>
                </a:cxn>
                <a:cxn ang="0">
                  <a:pos x="80" y="0"/>
                </a:cxn>
                <a:cxn ang="0">
                  <a:pos x="57" y="9"/>
                </a:cxn>
                <a:cxn ang="0">
                  <a:pos x="59" y="3"/>
                </a:cxn>
                <a:cxn ang="0">
                  <a:pos x="40" y="12"/>
                </a:cxn>
                <a:cxn ang="0">
                  <a:pos x="23" y="12"/>
                </a:cxn>
                <a:cxn ang="0">
                  <a:pos x="0" y="25"/>
                </a:cxn>
              </a:cxnLst>
              <a:rect l="0" t="0" r="r" b="b"/>
              <a:pathLst>
                <a:path w="135" h="48">
                  <a:moveTo>
                    <a:pt x="0" y="25"/>
                  </a:moveTo>
                  <a:lnTo>
                    <a:pt x="6" y="42"/>
                  </a:lnTo>
                  <a:lnTo>
                    <a:pt x="20" y="48"/>
                  </a:lnTo>
                  <a:lnTo>
                    <a:pt x="42" y="34"/>
                  </a:lnTo>
                  <a:lnTo>
                    <a:pt x="69" y="25"/>
                  </a:lnTo>
                  <a:lnTo>
                    <a:pt x="113" y="24"/>
                  </a:lnTo>
                  <a:lnTo>
                    <a:pt x="135" y="27"/>
                  </a:lnTo>
                  <a:lnTo>
                    <a:pt x="101" y="12"/>
                  </a:lnTo>
                  <a:lnTo>
                    <a:pt x="77" y="6"/>
                  </a:lnTo>
                  <a:lnTo>
                    <a:pt x="80" y="0"/>
                  </a:lnTo>
                  <a:lnTo>
                    <a:pt x="57" y="9"/>
                  </a:lnTo>
                  <a:lnTo>
                    <a:pt x="59" y="3"/>
                  </a:lnTo>
                  <a:lnTo>
                    <a:pt x="40" y="12"/>
                  </a:lnTo>
                  <a:lnTo>
                    <a:pt x="23" y="12"/>
                  </a:lnTo>
                  <a:lnTo>
                    <a:pt x="0" y="25"/>
                  </a:lnTo>
                  <a:close/>
                </a:path>
              </a:pathLst>
            </a:custGeom>
            <a:solidFill>
              <a:srgbClr val="402000"/>
            </a:solidFill>
            <a:ln w="9525">
              <a:noFill/>
              <a:round/>
            </a:ln>
          </p:spPr>
          <p:txBody>
            <a:bodyPr/>
            <a:lstStyle/>
            <a:p>
              <a:endParaRPr lang="zh-CN" altLang="en-US"/>
            </a:p>
          </p:txBody>
        </p:sp>
        <p:sp>
          <p:nvSpPr>
            <p:cNvPr id="192" name="Freeform 176"/>
            <p:cNvSpPr/>
            <p:nvPr/>
          </p:nvSpPr>
          <p:spPr bwMode="auto">
            <a:xfrm flipH="1">
              <a:off x="4263894" y="3557586"/>
              <a:ext cx="19050" cy="42863"/>
            </a:xfrm>
            <a:custGeom>
              <a:avLst/>
              <a:gdLst/>
              <a:ahLst/>
              <a:cxnLst>
                <a:cxn ang="0">
                  <a:pos x="0" y="30"/>
                </a:cxn>
                <a:cxn ang="0">
                  <a:pos x="24" y="10"/>
                </a:cxn>
                <a:cxn ang="0">
                  <a:pos x="52" y="15"/>
                </a:cxn>
                <a:cxn ang="0">
                  <a:pos x="68" y="41"/>
                </a:cxn>
                <a:cxn ang="0">
                  <a:pos x="71" y="77"/>
                </a:cxn>
                <a:cxn ang="0">
                  <a:pos x="68" y="105"/>
                </a:cxn>
                <a:cxn ang="0">
                  <a:pos x="59" y="128"/>
                </a:cxn>
                <a:cxn ang="0">
                  <a:pos x="44" y="93"/>
                </a:cxn>
                <a:cxn ang="0">
                  <a:pos x="31" y="73"/>
                </a:cxn>
                <a:cxn ang="0">
                  <a:pos x="5" y="60"/>
                </a:cxn>
                <a:cxn ang="0">
                  <a:pos x="25" y="89"/>
                </a:cxn>
                <a:cxn ang="0">
                  <a:pos x="47" y="111"/>
                </a:cxn>
                <a:cxn ang="0">
                  <a:pos x="49" y="134"/>
                </a:cxn>
                <a:cxn ang="0">
                  <a:pos x="40" y="156"/>
                </a:cxn>
                <a:cxn ang="0">
                  <a:pos x="28" y="159"/>
                </a:cxn>
                <a:cxn ang="0">
                  <a:pos x="61" y="151"/>
                </a:cxn>
                <a:cxn ang="0">
                  <a:pos x="77" y="117"/>
                </a:cxn>
                <a:cxn ang="0">
                  <a:pos x="78" y="73"/>
                </a:cxn>
                <a:cxn ang="0">
                  <a:pos x="77" y="33"/>
                </a:cxn>
                <a:cxn ang="0">
                  <a:pos x="59" y="7"/>
                </a:cxn>
                <a:cxn ang="0">
                  <a:pos x="34" y="0"/>
                </a:cxn>
                <a:cxn ang="0">
                  <a:pos x="10" y="4"/>
                </a:cxn>
                <a:cxn ang="0">
                  <a:pos x="0" y="30"/>
                </a:cxn>
              </a:cxnLst>
              <a:rect l="0" t="0" r="r" b="b"/>
              <a:pathLst>
                <a:path w="78" h="159">
                  <a:moveTo>
                    <a:pt x="0" y="30"/>
                  </a:moveTo>
                  <a:lnTo>
                    <a:pt x="24" y="10"/>
                  </a:lnTo>
                  <a:lnTo>
                    <a:pt x="52" y="15"/>
                  </a:lnTo>
                  <a:lnTo>
                    <a:pt x="68" y="41"/>
                  </a:lnTo>
                  <a:lnTo>
                    <a:pt x="71" y="77"/>
                  </a:lnTo>
                  <a:lnTo>
                    <a:pt x="68" y="105"/>
                  </a:lnTo>
                  <a:lnTo>
                    <a:pt x="59" y="128"/>
                  </a:lnTo>
                  <a:lnTo>
                    <a:pt x="44" y="93"/>
                  </a:lnTo>
                  <a:lnTo>
                    <a:pt x="31" y="73"/>
                  </a:lnTo>
                  <a:lnTo>
                    <a:pt x="5" y="60"/>
                  </a:lnTo>
                  <a:lnTo>
                    <a:pt x="25" y="89"/>
                  </a:lnTo>
                  <a:lnTo>
                    <a:pt x="47" y="111"/>
                  </a:lnTo>
                  <a:lnTo>
                    <a:pt x="49" y="134"/>
                  </a:lnTo>
                  <a:lnTo>
                    <a:pt x="40" y="156"/>
                  </a:lnTo>
                  <a:lnTo>
                    <a:pt x="28" y="159"/>
                  </a:lnTo>
                  <a:lnTo>
                    <a:pt x="61" y="151"/>
                  </a:lnTo>
                  <a:lnTo>
                    <a:pt x="77" y="117"/>
                  </a:lnTo>
                  <a:lnTo>
                    <a:pt x="78" y="73"/>
                  </a:lnTo>
                  <a:lnTo>
                    <a:pt x="77" y="33"/>
                  </a:lnTo>
                  <a:lnTo>
                    <a:pt x="59" y="7"/>
                  </a:lnTo>
                  <a:lnTo>
                    <a:pt x="34" y="0"/>
                  </a:lnTo>
                  <a:lnTo>
                    <a:pt x="10" y="4"/>
                  </a:lnTo>
                  <a:lnTo>
                    <a:pt x="0" y="30"/>
                  </a:lnTo>
                  <a:close/>
                </a:path>
              </a:pathLst>
            </a:custGeom>
            <a:solidFill>
              <a:srgbClr val="402000"/>
            </a:solidFill>
            <a:ln w="9525">
              <a:noFill/>
              <a:round/>
            </a:ln>
          </p:spPr>
          <p:txBody>
            <a:bodyPr/>
            <a:lstStyle/>
            <a:p>
              <a:endParaRPr lang="zh-CN" altLang="en-US"/>
            </a:p>
          </p:txBody>
        </p:sp>
        <p:sp>
          <p:nvSpPr>
            <p:cNvPr id="193" name="Freeform 177"/>
            <p:cNvSpPr/>
            <p:nvPr/>
          </p:nvSpPr>
          <p:spPr bwMode="auto">
            <a:xfrm flipH="1">
              <a:off x="4257544" y="3549649"/>
              <a:ext cx="30162" cy="60325"/>
            </a:xfrm>
            <a:custGeom>
              <a:avLst/>
              <a:gdLst/>
              <a:ahLst/>
              <a:cxnLst>
                <a:cxn ang="0">
                  <a:pos x="0" y="53"/>
                </a:cxn>
                <a:cxn ang="0">
                  <a:pos x="20" y="19"/>
                </a:cxn>
                <a:cxn ang="0">
                  <a:pos x="54" y="9"/>
                </a:cxn>
                <a:cxn ang="0">
                  <a:pos x="95" y="16"/>
                </a:cxn>
                <a:cxn ang="0">
                  <a:pos x="109" y="35"/>
                </a:cxn>
                <a:cxn ang="0">
                  <a:pos x="120" y="67"/>
                </a:cxn>
                <a:cxn ang="0">
                  <a:pos x="120" y="93"/>
                </a:cxn>
                <a:cxn ang="0">
                  <a:pos x="114" y="111"/>
                </a:cxn>
                <a:cxn ang="0">
                  <a:pos x="114" y="137"/>
                </a:cxn>
                <a:cxn ang="0">
                  <a:pos x="107" y="168"/>
                </a:cxn>
                <a:cxn ang="0">
                  <a:pos x="80" y="198"/>
                </a:cxn>
                <a:cxn ang="0">
                  <a:pos x="63" y="198"/>
                </a:cxn>
                <a:cxn ang="0">
                  <a:pos x="40" y="198"/>
                </a:cxn>
                <a:cxn ang="0">
                  <a:pos x="40" y="203"/>
                </a:cxn>
                <a:cxn ang="0">
                  <a:pos x="57" y="215"/>
                </a:cxn>
                <a:cxn ang="0">
                  <a:pos x="76" y="211"/>
                </a:cxn>
                <a:cxn ang="0">
                  <a:pos x="101" y="201"/>
                </a:cxn>
                <a:cxn ang="0">
                  <a:pos x="121" y="171"/>
                </a:cxn>
                <a:cxn ang="0">
                  <a:pos x="123" y="121"/>
                </a:cxn>
                <a:cxn ang="0">
                  <a:pos x="129" y="87"/>
                </a:cxn>
                <a:cxn ang="0">
                  <a:pos x="129" y="58"/>
                </a:cxn>
                <a:cxn ang="0">
                  <a:pos x="117" y="32"/>
                </a:cxn>
                <a:cxn ang="0">
                  <a:pos x="103" y="9"/>
                </a:cxn>
                <a:cxn ang="0">
                  <a:pos x="69" y="0"/>
                </a:cxn>
                <a:cxn ang="0">
                  <a:pos x="20" y="6"/>
                </a:cxn>
                <a:cxn ang="0">
                  <a:pos x="3" y="19"/>
                </a:cxn>
                <a:cxn ang="0">
                  <a:pos x="0" y="53"/>
                </a:cxn>
              </a:cxnLst>
              <a:rect l="0" t="0" r="r" b="b"/>
              <a:pathLst>
                <a:path w="129" h="215">
                  <a:moveTo>
                    <a:pt x="0" y="53"/>
                  </a:moveTo>
                  <a:lnTo>
                    <a:pt x="20" y="19"/>
                  </a:lnTo>
                  <a:lnTo>
                    <a:pt x="54" y="9"/>
                  </a:lnTo>
                  <a:lnTo>
                    <a:pt x="95" y="16"/>
                  </a:lnTo>
                  <a:lnTo>
                    <a:pt x="109" y="35"/>
                  </a:lnTo>
                  <a:lnTo>
                    <a:pt x="120" y="67"/>
                  </a:lnTo>
                  <a:lnTo>
                    <a:pt x="120" y="93"/>
                  </a:lnTo>
                  <a:lnTo>
                    <a:pt x="114" y="111"/>
                  </a:lnTo>
                  <a:lnTo>
                    <a:pt x="114" y="137"/>
                  </a:lnTo>
                  <a:lnTo>
                    <a:pt x="107" y="168"/>
                  </a:lnTo>
                  <a:lnTo>
                    <a:pt x="80" y="198"/>
                  </a:lnTo>
                  <a:lnTo>
                    <a:pt x="63" y="198"/>
                  </a:lnTo>
                  <a:lnTo>
                    <a:pt x="40" y="198"/>
                  </a:lnTo>
                  <a:lnTo>
                    <a:pt x="40" y="203"/>
                  </a:lnTo>
                  <a:lnTo>
                    <a:pt x="57" y="215"/>
                  </a:lnTo>
                  <a:lnTo>
                    <a:pt x="76" y="211"/>
                  </a:lnTo>
                  <a:lnTo>
                    <a:pt x="101" y="201"/>
                  </a:lnTo>
                  <a:lnTo>
                    <a:pt x="121" y="171"/>
                  </a:lnTo>
                  <a:lnTo>
                    <a:pt x="123" y="121"/>
                  </a:lnTo>
                  <a:lnTo>
                    <a:pt x="129" y="87"/>
                  </a:lnTo>
                  <a:lnTo>
                    <a:pt x="129" y="58"/>
                  </a:lnTo>
                  <a:lnTo>
                    <a:pt x="117" y="32"/>
                  </a:lnTo>
                  <a:lnTo>
                    <a:pt x="103" y="9"/>
                  </a:lnTo>
                  <a:lnTo>
                    <a:pt x="69" y="0"/>
                  </a:lnTo>
                  <a:lnTo>
                    <a:pt x="20" y="6"/>
                  </a:lnTo>
                  <a:lnTo>
                    <a:pt x="3" y="19"/>
                  </a:lnTo>
                  <a:lnTo>
                    <a:pt x="0" y="53"/>
                  </a:lnTo>
                  <a:close/>
                </a:path>
              </a:pathLst>
            </a:custGeom>
            <a:solidFill>
              <a:srgbClr val="402000"/>
            </a:solidFill>
            <a:ln w="9525">
              <a:noFill/>
              <a:round/>
            </a:ln>
          </p:spPr>
          <p:txBody>
            <a:bodyPr/>
            <a:lstStyle/>
            <a:p>
              <a:endParaRPr lang="zh-CN" altLang="en-US"/>
            </a:p>
          </p:txBody>
        </p:sp>
        <p:sp>
          <p:nvSpPr>
            <p:cNvPr id="194" name="Freeform 178"/>
            <p:cNvSpPr/>
            <p:nvPr/>
          </p:nvSpPr>
          <p:spPr bwMode="auto">
            <a:xfrm flipH="1">
              <a:off x="4276594" y="3616324"/>
              <a:ext cx="26987" cy="46037"/>
            </a:xfrm>
            <a:custGeom>
              <a:avLst/>
              <a:gdLst/>
              <a:ahLst/>
              <a:cxnLst>
                <a:cxn ang="0">
                  <a:pos x="118" y="0"/>
                </a:cxn>
                <a:cxn ang="0">
                  <a:pos x="102" y="39"/>
                </a:cxn>
                <a:cxn ang="0">
                  <a:pos x="77" y="80"/>
                </a:cxn>
                <a:cxn ang="0">
                  <a:pos x="52" y="116"/>
                </a:cxn>
                <a:cxn ang="0">
                  <a:pos x="17" y="164"/>
                </a:cxn>
                <a:cxn ang="0">
                  <a:pos x="0" y="179"/>
                </a:cxn>
                <a:cxn ang="0">
                  <a:pos x="39" y="159"/>
                </a:cxn>
                <a:cxn ang="0">
                  <a:pos x="70" y="115"/>
                </a:cxn>
                <a:cxn ang="0">
                  <a:pos x="99" y="67"/>
                </a:cxn>
                <a:cxn ang="0">
                  <a:pos x="118" y="0"/>
                </a:cxn>
              </a:cxnLst>
              <a:rect l="0" t="0" r="r" b="b"/>
              <a:pathLst>
                <a:path w="118" h="179">
                  <a:moveTo>
                    <a:pt x="118" y="0"/>
                  </a:moveTo>
                  <a:lnTo>
                    <a:pt x="102" y="39"/>
                  </a:lnTo>
                  <a:lnTo>
                    <a:pt x="77" y="80"/>
                  </a:lnTo>
                  <a:lnTo>
                    <a:pt x="52" y="116"/>
                  </a:lnTo>
                  <a:lnTo>
                    <a:pt x="17" y="164"/>
                  </a:lnTo>
                  <a:lnTo>
                    <a:pt x="0" y="179"/>
                  </a:lnTo>
                  <a:lnTo>
                    <a:pt x="39" y="159"/>
                  </a:lnTo>
                  <a:lnTo>
                    <a:pt x="70" y="115"/>
                  </a:lnTo>
                  <a:lnTo>
                    <a:pt x="99" y="67"/>
                  </a:lnTo>
                  <a:lnTo>
                    <a:pt x="118" y="0"/>
                  </a:lnTo>
                  <a:close/>
                </a:path>
              </a:pathLst>
            </a:custGeom>
            <a:solidFill>
              <a:srgbClr val="402000"/>
            </a:solidFill>
            <a:ln w="9525">
              <a:noFill/>
              <a:round/>
            </a:ln>
          </p:spPr>
          <p:txBody>
            <a:bodyPr/>
            <a:lstStyle/>
            <a:p>
              <a:endParaRPr lang="zh-CN" altLang="en-US"/>
            </a:p>
          </p:txBody>
        </p:sp>
        <p:sp>
          <p:nvSpPr>
            <p:cNvPr id="195" name="Freeform 179"/>
            <p:cNvSpPr/>
            <p:nvPr/>
          </p:nvSpPr>
          <p:spPr bwMode="auto">
            <a:xfrm flipH="1">
              <a:off x="4192456" y="3446461"/>
              <a:ext cx="157163" cy="185738"/>
            </a:xfrm>
            <a:custGeom>
              <a:avLst/>
              <a:gdLst/>
              <a:ahLst/>
              <a:cxnLst>
                <a:cxn ang="0">
                  <a:pos x="54" y="193"/>
                </a:cxn>
                <a:cxn ang="0">
                  <a:pos x="155" y="177"/>
                </a:cxn>
                <a:cxn ang="0">
                  <a:pos x="223" y="187"/>
                </a:cxn>
                <a:cxn ang="0">
                  <a:pos x="264" y="234"/>
                </a:cxn>
                <a:cxn ang="0">
                  <a:pos x="238" y="290"/>
                </a:cxn>
                <a:cxn ang="0">
                  <a:pos x="206" y="311"/>
                </a:cxn>
                <a:cxn ang="0">
                  <a:pos x="197" y="366"/>
                </a:cxn>
                <a:cxn ang="0">
                  <a:pos x="217" y="401"/>
                </a:cxn>
                <a:cxn ang="0">
                  <a:pos x="200" y="453"/>
                </a:cxn>
                <a:cxn ang="0">
                  <a:pos x="242" y="453"/>
                </a:cxn>
                <a:cxn ang="0">
                  <a:pos x="254" y="394"/>
                </a:cxn>
                <a:cxn ang="0">
                  <a:pos x="280" y="366"/>
                </a:cxn>
                <a:cxn ang="0">
                  <a:pos x="329" y="366"/>
                </a:cxn>
                <a:cxn ang="0">
                  <a:pos x="378" y="378"/>
                </a:cxn>
                <a:cxn ang="0">
                  <a:pos x="393" y="419"/>
                </a:cxn>
                <a:cxn ang="0">
                  <a:pos x="399" y="475"/>
                </a:cxn>
                <a:cxn ang="0">
                  <a:pos x="393" y="516"/>
                </a:cxn>
                <a:cxn ang="0">
                  <a:pos x="393" y="547"/>
                </a:cxn>
                <a:cxn ang="0">
                  <a:pos x="396" y="581"/>
                </a:cxn>
                <a:cxn ang="0">
                  <a:pos x="428" y="613"/>
                </a:cxn>
                <a:cxn ang="0">
                  <a:pos x="451" y="632"/>
                </a:cxn>
                <a:cxn ang="0">
                  <a:pos x="510" y="670"/>
                </a:cxn>
                <a:cxn ang="0">
                  <a:pos x="620" y="558"/>
                </a:cxn>
                <a:cxn ang="0">
                  <a:pos x="652" y="466"/>
                </a:cxn>
                <a:cxn ang="0">
                  <a:pos x="665" y="318"/>
                </a:cxn>
                <a:cxn ang="0">
                  <a:pos x="671" y="215"/>
                </a:cxn>
                <a:cxn ang="0">
                  <a:pos x="658" y="114"/>
                </a:cxn>
                <a:cxn ang="0">
                  <a:pos x="629" y="59"/>
                </a:cxn>
                <a:cxn ang="0">
                  <a:pos x="562" y="21"/>
                </a:cxn>
                <a:cxn ang="0">
                  <a:pos x="502" y="8"/>
                </a:cxn>
                <a:cxn ang="0">
                  <a:pos x="384" y="0"/>
                </a:cxn>
                <a:cxn ang="0">
                  <a:pos x="270" y="5"/>
                </a:cxn>
                <a:cxn ang="0">
                  <a:pos x="129" y="30"/>
                </a:cxn>
                <a:cxn ang="0">
                  <a:pos x="64" y="62"/>
                </a:cxn>
                <a:cxn ang="0">
                  <a:pos x="32" y="94"/>
                </a:cxn>
                <a:cxn ang="0">
                  <a:pos x="0" y="140"/>
                </a:cxn>
                <a:cxn ang="0">
                  <a:pos x="6" y="166"/>
                </a:cxn>
                <a:cxn ang="0">
                  <a:pos x="54" y="193"/>
                </a:cxn>
              </a:cxnLst>
              <a:rect l="0" t="0" r="r" b="b"/>
              <a:pathLst>
                <a:path w="671" h="670">
                  <a:moveTo>
                    <a:pt x="54" y="193"/>
                  </a:moveTo>
                  <a:lnTo>
                    <a:pt x="155" y="177"/>
                  </a:lnTo>
                  <a:lnTo>
                    <a:pt x="223" y="187"/>
                  </a:lnTo>
                  <a:lnTo>
                    <a:pt x="264" y="234"/>
                  </a:lnTo>
                  <a:lnTo>
                    <a:pt x="238" y="290"/>
                  </a:lnTo>
                  <a:lnTo>
                    <a:pt x="206" y="311"/>
                  </a:lnTo>
                  <a:lnTo>
                    <a:pt x="197" y="366"/>
                  </a:lnTo>
                  <a:lnTo>
                    <a:pt x="217" y="401"/>
                  </a:lnTo>
                  <a:lnTo>
                    <a:pt x="200" y="453"/>
                  </a:lnTo>
                  <a:lnTo>
                    <a:pt x="242" y="453"/>
                  </a:lnTo>
                  <a:lnTo>
                    <a:pt x="254" y="394"/>
                  </a:lnTo>
                  <a:lnTo>
                    <a:pt x="280" y="366"/>
                  </a:lnTo>
                  <a:lnTo>
                    <a:pt x="329" y="366"/>
                  </a:lnTo>
                  <a:lnTo>
                    <a:pt x="378" y="378"/>
                  </a:lnTo>
                  <a:lnTo>
                    <a:pt x="393" y="419"/>
                  </a:lnTo>
                  <a:lnTo>
                    <a:pt x="399" y="475"/>
                  </a:lnTo>
                  <a:lnTo>
                    <a:pt x="393" y="516"/>
                  </a:lnTo>
                  <a:lnTo>
                    <a:pt x="393" y="547"/>
                  </a:lnTo>
                  <a:lnTo>
                    <a:pt x="396" y="581"/>
                  </a:lnTo>
                  <a:lnTo>
                    <a:pt x="428" y="613"/>
                  </a:lnTo>
                  <a:lnTo>
                    <a:pt x="451" y="632"/>
                  </a:lnTo>
                  <a:lnTo>
                    <a:pt x="510" y="670"/>
                  </a:lnTo>
                  <a:lnTo>
                    <a:pt x="620" y="558"/>
                  </a:lnTo>
                  <a:lnTo>
                    <a:pt x="652" y="466"/>
                  </a:lnTo>
                  <a:lnTo>
                    <a:pt x="665" y="318"/>
                  </a:lnTo>
                  <a:lnTo>
                    <a:pt x="671" y="215"/>
                  </a:lnTo>
                  <a:lnTo>
                    <a:pt x="658" y="114"/>
                  </a:lnTo>
                  <a:lnTo>
                    <a:pt x="629" y="59"/>
                  </a:lnTo>
                  <a:lnTo>
                    <a:pt x="562" y="21"/>
                  </a:lnTo>
                  <a:lnTo>
                    <a:pt x="502" y="8"/>
                  </a:lnTo>
                  <a:lnTo>
                    <a:pt x="384" y="0"/>
                  </a:lnTo>
                  <a:lnTo>
                    <a:pt x="270" y="5"/>
                  </a:lnTo>
                  <a:lnTo>
                    <a:pt x="129" y="30"/>
                  </a:lnTo>
                  <a:lnTo>
                    <a:pt x="64" y="62"/>
                  </a:lnTo>
                  <a:lnTo>
                    <a:pt x="32" y="94"/>
                  </a:lnTo>
                  <a:lnTo>
                    <a:pt x="0" y="140"/>
                  </a:lnTo>
                  <a:lnTo>
                    <a:pt x="6" y="166"/>
                  </a:lnTo>
                  <a:lnTo>
                    <a:pt x="54" y="193"/>
                  </a:lnTo>
                  <a:close/>
                </a:path>
              </a:pathLst>
            </a:custGeom>
            <a:solidFill>
              <a:schemeClr val="tx1"/>
            </a:solidFill>
            <a:ln w="9525">
              <a:noFill/>
              <a:round/>
            </a:ln>
          </p:spPr>
          <p:txBody>
            <a:bodyPr/>
            <a:lstStyle/>
            <a:p>
              <a:endParaRPr lang="zh-CN" altLang="en-US"/>
            </a:p>
          </p:txBody>
        </p:sp>
        <p:sp>
          <p:nvSpPr>
            <p:cNvPr id="196" name="Freeform 180"/>
            <p:cNvSpPr/>
            <p:nvPr/>
          </p:nvSpPr>
          <p:spPr bwMode="auto">
            <a:xfrm flipH="1">
              <a:off x="4195631" y="3448049"/>
              <a:ext cx="149225" cy="177800"/>
            </a:xfrm>
            <a:custGeom>
              <a:avLst/>
              <a:gdLst/>
              <a:ahLst/>
              <a:cxnLst>
                <a:cxn ang="0">
                  <a:pos x="25" y="98"/>
                </a:cxn>
                <a:cxn ang="0">
                  <a:pos x="13" y="152"/>
                </a:cxn>
                <a:cxn ang="0">
                  <a:pos x="160" y="158"/>
                </a:cxn>
                <a:cxn ang="0">
                  <a:pos x="290" y="126"/>
                </a:cxn>
                <a:cxn ang="0">
                  <a:pos x="229" y="148"/>
                </a:cxn>
                <a:cxn ang="0">
                  <a:pos x="213" y="169"/>
                </a:cxn>
                <a:cxn ang="0">
                  <a:pos x="277" y="163"/>
                </a:cxn>
                <a:cxn ang="0">
                  <a:pos x="293" y="172"/>
                </a:cxn>
                <a:cxn ang="0">
                  <a:pos x="255" y="217"/>
                </a:cxn>
                <a:cxn ang="0">
                  <a:pos x="267" y="226"/>
                </a:cxn>
                <a:cxn ang="0">
                  <a:pos x="232" y="280"/>
                </a:cxn>
                <a:cxn ang="0">
                  <a:pos x="348" y="255"/>
                </a:cxn>
                <a:cxn ang="0">
                  <a:pos x="194" y="310"/>
                </a:cxn>
                <a:cxn ang="0">
                  <a:pos x="280" y="300"/>
                </a:cxn>
                <a:cxn ang="0">
                  <a:pos x="204" y="338"/>
                </a:cxn>
                <a:cxn ang="0">
                  <a:pos x="229" y="358"/>
                </a:cxn>
                <a:cxn ang="0">
                  <a:pos x="354" y="344"/>
                </a:cxn>
                <a:cxn ang="0">
                  <a:pos x="444" y="355"/>
                </a:cxn>
                <a:cxn ang="0">
                  <a:pos x="438" y="379"/>
                </a:cxn>
                <a:cxn ang="0">
                  <a:pos x="460" y="393"/>
                </a:cxn>
                <a:cxn ang="0">
                  <a:pos x="387" y="442"/>
                </a:cxn>
                <a:cxn ang="0">
                  <a:pos x="454" y="440"/>
                </a:cxn>
                <a:cxn ang="0">
                  <a:pos x="387" y="511"/>
                </a:cxn>
                <a:cxn ang="0">
                  <a:pos x="432" y="508"/>
                </a:cxn>
                <a:cxn ang="0">
                  <a:pos x="412" y="586"/>
                </a:cxn>
                <a:cxn ang="0">
                  <a:pos x="496" y="471"/>
                </a:cxn>
                <a:cxn ang="0">
                  <a:pos x="419" y="599"/>
                </a:cxn>
                <a:cxn ang="0">
                  <a:pos x="514" y="553"/>
                </a:cxn>
                <a:cxn ang="0">
                  <a:pos x="491" y="602"/>
                </a:cxn>
                <a:cxn ang="0">
                  <a:pos x="540" y="599"/>
                </a:cxn>
                <a:cxn ang="0">
                  <a:pos x="620" y="386"/>
                </a:cxn>
                <a:cxn ang="0">
                  <a:pos x="582" y="255"/>
                </a:cxn>
                <a:cxn ang="0">
                  <a:pos x="514" y="266"/>
                </a:cxn>
                <a:cxn ang="0">
                  <a:pos x="630" y="223"/>
                </a:cxn>
                <a:cxn ang="0">
                  <a:pos x="551" y="141"/>
                </a:cxn>
                <a:cxn ang="0">
                  <a:pos x="499" y="141"/>
                </a:cxn>
                <a:cxn ang="0">
                  <a:pos x="607" y="69"/>
                </a:cxn>
                <a:cxn ang="0">
                  <a:pos x="482" y="41"/>
                </a:cxn>
                <a:cxn ang="0">
                  <a:pos x="517" y="16"/>
                </a:cxn>
                <a:cxn ang="0">
                  <a:pos x="359" y="13"/>
                </a:cxn>
                <a:cxn ang="0">
                  <a:pos x="298" y="32"/>
                </a:cxn>
                <a:cxn ang="0">
                  <a:pos x="287" y="3"/>
                </a:cxn>
                <a:cxn ang="0">
                  <a:pos x="163" y="54"/>
                </a:cxn>
                <a:cxn ang="0">
                  <a:pos x="184" y="16"/>
                </a:cxn>
              </a:cxnLst>
              <a:rect l="0" t="0" r="r" b="b"/>
              <a:pathLst>
                <a:path w="636" h="643">
                  <a:moveTo>
                    <a:pt x="104" y="41"/>
                  </a:moveTo>
                  <a:lnTo>
                    <a:pt x="51" y="63"/>
                  </a:lnTo>
                  <a:lnTo>
                    <a:pt x="25" y="98"/>
                  </a:lnTo>
                  <a:lnTo>
                    <a:pt x="10" y="121"/>
                  </a:lnTo>
                  <a:lnTo>
                    <a:pt x="0" y="138"/>
                  </a:lnTo>
                  <a:lnTo>
                    <a:pt x="13" y="152"/>
                  </a:lnTo>
                  <a:lnTo>
                    <a:pt x="41" y="169"/>
                  </a:lnTo>
                  <a:lnTo>
                    <a:pt x="110" y="158"/>
                  </a:lnTo>
                  <a:lnTo>
                    <a:pt x="160" y="158"/>
                  </a:lnTo>
                  <a:lnTo>
                    <a:pt x="194" y="141"/>
                  </a:lnTo>
                  <a:lnTo>
                    <a:pt x="245" y="129"/>
                  </a:lnTo>
                  <a:lnTo>
                    <a:pt x="290" y="126"/>
                  </a:lnTo>
                  <a:lnTo>
                    <a:pt x="342" y="129"/>
                  </a:lnTo>
                  <a:lnTo>
                    <a:pt x="267" y="138"/>
                  </a:lnTo>
                  <a:lnTo>
                    <a:pt x="229" y="148"/>
                  </a:lnTo>
                  <a:lnTo>
                    <a:pt x="201" y="158"/>
                  </a:lnTo>
                  <a:lnTo>
                    <a:pt x="194" y="161"/>
                  </a:lnTo>
                  <a:lnTo>
                    <a:pt x="213" y="169"/>
                  </a:lnTo>
                  <a:lnTo>
                    <a:pt x="229" y="185"/>
                  </a:lnTo>
                  <a:lnTo>
                    <a:pt x="255" y="169"/>
                  </a:lnTo>
                  <a:lnTo>
                    <a:pt x="277" y="163"/>
                  </a:lnTo>
                  <a:lnTo>
                    <a:pt x="325" y="155"/>
                  </a:lnTo>
                  <a:lnTo>
                    <a:pt x="339" y="155"/>
                  </a:lnTo>
                  <a:lnTo>
                    <a:pt x="293" y="172"/>
                  </a:lnTo>
                  <a:lnTo>
                    <a:pt x="258" y="188"/>
                  </a:lnTo>
                  <a:lnTo>
                    <a:pt x="239" y="201"/>
                  </a:lnTo>
                  <a:lnTo>
                    <a:pt x="255" y="217"/>
                  </a:lnTo>
                  <a:lnTo>
                    <a:pt x="293" y="204"/>
                  </a:lnTo>
                  <a:lnTo>
                    <a:pt x="325" y="198"/>
                  </a:lnTo>
                  <a:lnTo>
                    <a:pt x="267" y="226"/>
                  </a:lnTo>
                  <a:lnTo>
                    <a:pt x="248" y="239"/>
                  </a:lnTo>
                  <a:lnTo>
                    <a:pt x="242" y="266"/>
                  </a:lnTo>
                  <a:lnTo>
                    <a:pt x="232" y="280"/>
                  </a:lnTo>
                  <a:lnTo>
                    <a:pt x="267" y="263"/>
                  </a:lnTo>
                  <a:lnTo>
                    <a:pt x="298" y="257"/>
                  </a:lnTo>
                  <a:lnTo>
                    <a:pt x="348" y="255"/>
                  </a:lnTo>
                  <a:lnTo>
                    <a:pt x="272" y="276"/>
                  </a:lnTo>
                  <a:lnTo>
                    <a:pt x="226" y="294"/>
                  </a:lnTo>
                  <a:lnTo>
                    <a:pt x="194" y="310"/>
                  </a:lnTo>
                  <a:lnTo>
                    <a:pt x="191" y="335"/>
                  </a:lnTo>
                  <a:lnTo>
                    <a:pt x="229" y="317"/>
                  </a:lnTo>
                  <a:lnTo>
                    <a:pt x="280" y="300"/>
                  </a:lnTo>
                  <a:lnTo>
                    <a:pt x="304" y="300"/>
                  </a:lnTo>
                  <a:lnTo>
                    <a:pt x="248" y="320"/>
                  </a:lnTo>
                  <a:lnTo>
                    <a:pt x="204" y="338"/>
                  </a:lnTo>
                  <a:lnTo>
                    <a:pt x="187" y="355"/>
                  </a:lnTo>
                  <a:lnTo>
                    <a:pt x="194" y="370"/>
                  </a:lnTo>
                  <a:lnTo>
                    <a:pt x="229" y="358"/>
                  </a:lnTo>
                  <a:lnTo>
                    <a:pt x="261" y="344"/>
                  </a:lnTo>
                  <a:lnTo>
                    <a:pt x="327" y="341"/>
                  </a:lnTo>
                  <a:lnTo>
                    <a:pt x="354" y="344"/>
                  </a:lnTo>
                  <a:lnTo>
                    <a:pt x="415" y="348"/>
                  </a:lnTo>
                  <a:lnTo>
                    <a:pt x="488" y="338"/>
                  </a:lnTo>
                  <a:lnTo>
                    <a:pt x="444" y="355"/>
                  </a:lnTo>
                  <a:lnTo>
                    <a:pt x="368" y="367"/>
                  </a:lnTo>
                  <a:lnTo>
                    <a:pt x="384" y="393"/>
                  </a:lnTo>
                  <a:lnTo>
                    <a:pt x="438" y="379"/>
                  </a:lnTo>
                  <a:lnTo>
                    <a:pt x="491" y="361"/>
                  </a:lnTo>
                  <a:lnTo>
                    <a:pt x="525" y="344"/>
                  </a:lnTo>
                  <a:lnTo>
                    <a:pt x="460" y="393"/>
                  </a:lnTo>
                  <a:lnTo>
                    <a:pt x="419" y="405"/>
                  </a:lnTo>
                  <a:lnTo>
                    <a:pt x="384" y="417"/>
                  </a:lnTo>
                  <a:lnTo>
                    <a:pt x="387" y="442"/>
                  </a:lnTo>
                  <a:lnTo>
                    <a:pt x="438" y="434"/>
                  </a:lnTo>
                  <a:lnTo>
                    <a:pt x="478" y="423"/>
                  </a:lnTo>
                  <a:lnTo>
                    <a:pt x="454" y="440"/>
                  </a:lnTo>
                  <a:lnTo>
                    <a:pt x="409" y="452"/>
                  </a:lnTo>
                  <a:lnTo>
                    <a:pt x="387" y="455"/>
                  </a:lnTo>
                  <a:lnTo>
                    <a:pt x="387" y="511"/>
                  </a:lnTo>
                  <a:lnTo>
                    <a:pt x="435" y="492"/>
                  </a:lnTo>
                  <a:lnTo>
                    <a:pt x="473" y="477"/>
                  </a:lnTo>
                  <a:lnTo>
                    <a:pt x="432" y="508"/>
                  </a:lnTo>
                  <a:lnTo>
                    <a:pt x="380" y="530"/>
                  </a:lnTo>
                  <a:lnTo>
                    <a:pt x="384" y="556"/>
                  </a:lnTo>
                  <a:lnTo>
                    <a:pt x="412" y="586"/>
                  </a:lnTo>
                  <a:lnTo>
                    <a:pt x="438" y="553"/>
                  </a:lnTo>
                  <a:lnTo>
                    <a:pt x="473" y="511"/>
                  </a:lnTo>
                  <a:lnTo>
                    <a:pt x="496" y="471"/>
                  </a:lnTo>
                  <a:lnTo>
                    <a:pt x="473" y="533"/>
                  </a:lnTo>
                  <a:lnTo>
                    <a:pt x="454" y="556"/>
                  </a:lnTo>
                  <a:lnTo>
                    <a:pt x="419" y="599"/>
                  </a:lnTo>
                  <a:lnTo>
                    <a:pt x="444" y="628"/>
                  </a:lnTo>
                  <a:lnTo>
                    <a:pt x="485" y="594"/>
                  </a:lnTo>
                  <a:lnTo>
                    <a:pt x="514" y="553"/>
                  </a:lnTo>
                  <a:lnTo>
                    <a:pt x="540" y="508"/>
                  </a:lnTo>
                  <a:lnTo>
                    <a:pt x="517" y="573"/>
                  </a:lnTo>
                  <a:lnTo>
                    <a:pt x="491" y="602"/>
                  </a:lnTo>
                  <a:lnTo>
                    <a:pt x="465" y="631"/>
                  </a:lnTo>
                  <a:lnTo>
                    <a:pt x="488" y="643"/>
                  </a:lnTo>
                  <a:lnTo>
                    <a:pt x="540" y="599"/>
                  </a:lnTo>
                  <a:lnTo>
                    <a:pt x="589" y="530"/>
                  </a:lnTo>
                  <a:lnTo>
                    <a:pt x="607" y="477"/>
                  </a:lnTo>
                  <a:lnTo>
                    <a:pt x="620" y="386"/>
                  </a:lnTo>
                  <a:lnTo>
                    <a:pt x="627" y="317"/>
                  </a:lnTo>
                  <a:lnTo>
                    <a:pt x="636" y="239"/>
                  </a:lnTo>
                  <a:lnTo>
                    <a:pt x="582" y="255"/>
                  </a:lnTo>
                  <a:lnTo>
                    <a:pt x="522" y="276"/>
                  </a:lnTo>
                  <a:lnTo>
                    <a:pt x="432" y="297"/>
                  </a:lnTo>
                  <a:lnTo>
                    <a:pt x="514" y="266"/>
                  </a:lnTo>
                  <a:lnTo>
                    <a:pt x="543" y="249"/>
                  </a:lnTo>
                  <a:lnTo>
                    <a:pt x="601" y="229"/>
                  </a:lnTo>
                  <a:lnTo>
                    <a:pt x="630" y="223"/>
                  </a:lnTo>
                  <a:lnTo>
                    <a:pt x="630" y="182"/>
                  </a:lnTo>
                  <a:lnTo>
                    <a:pt x="623" y="129"/>
                  </a:lnTo>
                  <a:lnTo>
                    <a:pt x="551" y="141"/>
                  </a:lnTo>
                  <a:lnTo>
                    <a:pt x="505" y="155"/>
                  </a:lnTo>
                  <a:lnTo>
                    <a:pt x="447" y="182"/>
                  </a:lnTo>
                  <a:lnTo>
                    <a:pt x="499" y="141"/>
                  </a:lnTo>
                  <a:lnTo>
                    <a:pt x="560" y="124"/>
                  </a:lnTo>
                  <a:lnTo>
                    <a:pt x="620" y="109"/>
                  </a:lnTo>
                  <a:lnTo>
                    <a:pt x="607" y="69"/>
                  </a:lnTo>
                  <a:lnTo>
                    <a:pt x="589" y="45"/>
                  </a:lnTo>
                  <a:lnTo>
                    <a:pt x="534" y="28"/>
                  </a:lnTo>
                  <a:lnTo>
                    <a:pt x="482" y="41"/>
                  </a:lnTo>
                  <a:lnTo>
                    <a:pt x="432" y="76"/>
                  </a:lnTo>
                  <a:lnTo>
                    <a:pt x="465" y="35"/>
                  </a:lnTo>
                  <a:lnTo>
                    <a:pt x="517" y="16"/>
                  </a:lnTo>
                  <a:lnTo>
                    <a:pt x="460" y="6"/>
                  </a:lnTo>
                  <a:lnTo>
                    <a:pt x="419" y="3"/>
                  </a:lnTo>
                  <a:lnTo>
                    <a:pt x="359" y="13"/>
                  </a:lnTo>
                  <a:lnTo>
                    <a:pt x="318" y="38"/>
                  </a:lnTo>
                  <a:lnTo>
                    <a:pt x="255" y="51"/>
                  </a:lnTo>
                  <a:lnTo>
                    <a:pt x="298" y="32"/>
                  </a:lnTo>
                  <a:lnTo>
                    <a:pt x="330" y="13"/>
                  </a:lnTo>
                  <a:lnTo>
                    <a:pt x="348" y="0"/>
                  </a:lnTo>
                  <a:lnTo>
                    <a:pt x="287" y="3"/>
                  </a:lnTo>
                  <a:lnTo>
                    <a:pt x="232" y="6"/>
                  </a:lnTo>
                  <a:lnTo>
                    <a:pt x="198" y="22"/>
                  </a:lnTo>
                  <a:lnTo>
                    <a:pt x="163" y="54"/>
                  </a:lnTo>
                  <a:lnTo>
                    <a:pt x="136" y="95"/>
                  </a:lnTo>
                  <a:lnTo>
                    <a:pt x="151" y="48"/>
                  </a:lnTo>
                  <a:lnTo>
                    <a:pt x="184" y="16"/>
                  </a:lnTo>
                  <a:lnTo>
                    <a:pt x="104" y="41"/>
                  </a:lnTo>
                  <a:close/>
                </a:path>
              </a:pathLst>
            </a:custGeom>
            <a:solidFill>
              <a:srgbClr val="000000"/>
            </a:solidFill>
            <a:ln w="9525">
              <a:noFill/>
              <a:round/>
            </a:ln>
          </p:spPr>
          <p:txBody>
            <a:bodyPr/>
            <a:lstStyle/>
            <a:p>
              <a:endParaRPr lang="zh-CN" altLang="en-US"/>
            </a:p>
          </p:txBody>
        </p:sp>
        <p:sp>
          <p:nvSpPr>
            <p:cNvPr id="197" name="Freeform 181"/>
            <p:cNvSpPr/>
            <p:nvPr/>
          </p:nvSpPr>
          <p:spPr bwMode="auto">
            <a:xfrm flipH="1">
              <a:off x="4495669" y="3898899"/>
              <a:ext cx="163512" cy="119062"/>
            </a:xfrm>
            <a:custGeom>
              <a:avLst/>
              <a:gdLst/>
              <a:ahLst/>
              <a:cxnLst>
                <a:cxn ang="0">
                  <a:pos x="698" y="253"/>
                </a:cxn>
                <a:cxn ang="0">
                  <a:pos x="611" y="233"/>
                </a:cxn>
                <a:cxn ang="0">
                  <a:pos x="579" y="227"/>
                </a:cxn>
                <a:cxn ang="0">
                  <a:pos x="558" y="210"/>
                </a:cxn>
                <a:cxn ang="0">
                  <a:pos x="538" y="182"/>
                </a:cxn>
                <a:cxn ang="0">
                  <a:pos x="496" y="143"/>
                </a:cxn>
                <a:cxn ang="0">
                  <a:pos x="420" y="79"/>
                </a:cxn>
                <a:cxn ang="0">
                  <a:pos x="407" y="58"/>
                </a:cxn>
                <a:cxn ang="0">
                  <a:pos x="387" y="38"/>
                </a:cxn>
                <a:cxn ang="0">
                  <a:pos x="347" y="32"/>
                </a:cxn>
                <a:cxn ang="0">
                  <a:pos x="225" y="11"/>
                </a:cxn>
                <a:cxn ang="0">
                  <a:pos x="192" y="0"/>
                </a:cxn>
                <a:cxn ang="0">
                  <a:pos x="162" y="14"/>
                </a:cxn>
                <a:cxn ang="0">
                  <a:pos x="147" y="27"/>
                </a:cxn>
                <a:cxn ang="0">
                  <a:pos x="75" y="52"/>
                </a:cxn>
                <a:cxn ang="0">
                  <a:pos x="48" y="62"/>
                </a:cxn>
                <a:cxn ang="0">
                  <a:pos x="37" y="73"/>
                </a:cxn>
                <a:cxn ang="0">
                  <a:pos x="24" y="114"/>
                </a:cxn>
                <a:cxn ang="0">
                  <a:pos x="16" y="133"/>
                </a:cxn>
                <a:cxn ang="0">
                  <a:pos x="9" y="146"/>
                </a:cxn>
                <a:cxn ang="0">
                  <a:pos x="0" y="165"/>
                </a:cxn>
                <a:cxn ang="0">
                  <a:pos x="0" y="181"/>
                </a:cxn>
                <a:cxn ang="0">
                  <a:pos x="15" y="191"/>
                </a:cxn>
                <a:cxn ang="0">
                  <a:pos x="43" y="190"/>
                </a:cxn>
                <a:cxn ang="0">
                  <a:pos x="89" y="168"/>
                </a:cxn>
                <a:cxn ang="0">
                  <a:pos x="147" y="158"/>
                </a:cxn>
                <a:cxn ang="0">
                  <a:pos x="198" y="165"/>
                </a:cxn>
                <a:cxn ang="0">
                  <a:pos x="144" y="179"/>
                </a:cxn>
                <a:cxn ang="0">
                  <a:pos x="105" y="191"/>
                </a:cxn>
                <a:cxn ang="0">
                  <a:pos x="61" y="210"/>
                </a:cxn>
                <a:cxn ang="0">
                  <a:pos x="51" y="224"/>
                </a:cxn>
                <a:cxn ang="0">
                  <a:pos x="51" y="242"/>
                </a:cxn>
                <a:cxn ang="0">
                  <a:pos x="67" y="253"/>
                </a:cxn>
                <a:cxn ang="0">
                  <a:pos x="87" y="250"/>
                </a:cxn>
                <a:cxn ang="0">
                  <a:pos x="150" y="233"/>
                </a:cxn>
                <a:cxn ang="0">
                  <a:pos x="205" y="230"/>
                </a:cxn>
                <a:cxn ang="0">
                  <a:pos x="249" y="233"/>
                </a:cxn>
                <a:cxn ang="0">
                  <a:pos x="273" y="250"/>
                </a:cxn>
                <a:cxn ang="0">
                  <a:pos x="301" y="279"/>
                </a:cxn>
                <a:cxn ang="0">
                  <a:pos x="323" y="310"/>
                </a:cxn>
                <a:cxn ang="0">
                  <a:pos x="346" y="342"/>
                </a:cxn>
                <a:cxn ang="0">
                  <a:pos x="364" y="366"/>
                </a:cxn>
                <a:cxn ang="0">
                  <a:pos x="397" y="389"/>
                </a:cxn>
                <a:cxn ang="0">
                  <a:pos x="429" y="396"/>
                </a:cxn>
                <a:cxn ang="0">
                  <a:pos x="464" y="399"/>
                </a:cxn>
                <a:cxn ang="0">
                  <a:pos x="507" y="396"/>
                </a:cxn>
                <a:cxn ang="0">
                  <a:pos x="539" y="393"/>
                </a:cxn>
                <a:cxn ang="0">
                  <a:pos x="582" y="404"/>
                </a:cxn>
                <a:cxn ang="0">
                  <a:pos x="698" y="425"/>
                </a:cxn>
                <a:cxn ang="0">
                  <a:pos x="698" y="253"/>
                </a:cxn>
              </a:cxnLst>
              <a:rect l="0" t="0" r="r" b="b"/>
              <a:pathLst>
                <a:path w="698" h="425">
                  <a:moveTo>
                    <a:pt x="698" y="253"/>
                  </a:moveTo>
                  <a:lnTo>
                    <a:pt x="611" y="233"/>
                  </a:lnTo>
                  <a:lnTo>
                    <a:pt x="579" y="227"/>
                  </a:lnTo>
                  <a:lnTo>
                    <a:pt x="558" y="210"/>
                  </a:lnTo>
                  <a:lnTo>
                    <a:pt x="538" y="182"/>
                  </a:lnTo>
                  <a:lnTo>
                    <a:pt x="496" y="143"/>
                  </a:lnTo>
                  <a:lnTo>
                    <a:pt x="420" y="79"/>
                  </a:lnTo>
                  <a:lnTo>
                    <a:pt x="407" y="58"/>
                  </a:lnTo>
                  <a:lnTo>
                    <a:pt x="387" y="38"/>
                  </a:lnTo>
                  <a:lnTo>
                    <a:pt x="347" y="32"/>
                  </a:lnTo>
                  <a:lnTo>
                    <a:pt x="225" y="11"/>
                  </a:lnTo>
                  <a:lnTo>
                    <a:pt x="192" y="0"/>
                  </a:lnTo>
                  <a:lnTo>
                    <a:pt x="162" y="14"/>
                  </a:lnTo>
                  <a:lnTo>
                    <a:pt x="147" y="27"/>
                  </a:lnTo>
                  <a:lnTo>
                    <a:pt x="75" y="52"/>
                  </a:lnTo>
                  <a:lnTo>
                    <a:pt x="48" y="62"/>
                  </a:lnTo>
                  <a:lnTo>
                    <a:pt x="37" y="73"/>
                  </a:lnTo>
                  <a:lnTo>
                    <a:pt x="24" y="114"/>
                  </a:lnTo>
                  <a:lnTo>
                    <a:pt x="16" y="133"/>
                  </a:lnTo>
                  <a:lnTo>
                    <a:pt x="9" y="146"/>
                  </a:lnTo>
                  <a:lnTo>
                    <a:pt x="0" y="165"/>
                  </a:lnTo>
                  <a:lnTo>
                    <a:pt x="0" y="181"/>
                  </a:lnTo>
                  <a:lnTo>
                    <a:pt x="15" y="191"/>
                  </a:lnTo>
                  <a:lnTo>
                    <a:pt x="43" y="190"/>
                  </a:lnTo>
                  <a:lnTo>
                    <a:pt x="89" y="168"/>
                  </a:lnTo>
                  <a:lnTo>
                    <a:pt x="147" y="158"/>
                  </a:lnTo>
                  <a:lnTo>
                    <a:pt x="198" y="165"/>
                  </a:lnTo>
                  <a:lnTo>
                    <a:pt x="144" y="179"/>
                  </a:lnTo>
                  <a:lnTo>
                    <a:pt x="105" y="191"/>
                  </a:lnTo>
                  <a:lnTo>
                    <a:pt x="61" y="210"/>
                  </a:lnTo>
                  <a:lnTo>
                    <a:pt x="51" y="224"/>
                  </a:lnTo>
                  <a:lnTo>
                    <a:pt x="51" y="242"/>
                  </a:lnTo>
                  <a:lnTo>
                    <a:pt x="67" y="253"/>
                  </a:lnTo>
                  <a:lnTo>
                    <a:pt x="87" y="250"/>
                  </a:lnTo>
                  <a:lnTo>
                    <a:pt x="150" y="233"/>
                  </a:lnTo>
                  <a:lnTo>
                    <a:pt x="205" y="230"/>
                  </a:lnTo>
                  <a:lnTo>
                    <a:pt x="249" y="233"/>
                  </a:lnTo>
                  <a:lnTo>
                    <a:pt x="273" y="250"/>
                  </a:lnTo>
                  <a:lnTo>
                    <a:pt x="301" y="279"/>
                  </a:lnTo>
                  <a:lnTo>
                    <a:pt x="323" y="310"/>
                  </a:lnTo>
                  <a:lnTo>
                    <a:pt x="346" y="342"/>
                  </a:lnTo>
                  <a:lnTo>
                    <a:pt x="364" y="366"/>
                  </a:lnTo>
                  <a:lnTo>
                    <a:pt x="397" y="389"/>
                  </a:lnTo>
                  <a:lnTo>
                    <a:pt x="429" y="396"/>
                  </a:lnTo>
                  <a:lnTo>
                    <a:pt x="464" y="399"/>
                  </a:lnTo>
                  <a:lnTo>
                    <a:pt x="507" y="396"/>
                  </a:lnTo>
                  <a:lnTo>
                    <a:pt x="539" y="393"/>
                  </a:lnTo>
                  <a:lnTo>
                    <a:pt x="582" y="404"/>
                  </a:lnTo>
                  <a:lnTo>
                    <a:pt x="698" y="425"/>
                  </a:lnTo>
                  <a:lnTo>
                    <a:pt x="698" y="253"/>
                  </a:lnTo>
                  <a:close/>
                </a:path>
              </a:pathLst>
            </a:custGeom>
            <a:solidFill>
              <a:srgbClr val="FFC080"/>
            </a:solidFill>
            <a:ln w="1588">
              <a:solidFill>
                <a:srgbClr val="402000"/>
              </a:solidFill>
              <a:prstDash val="solid"/>
              <a:round/>
            </a:ln>
          </p:spPr>
          <p:txBody>
            <a:bodyPr/>
            <a:lstStyle/>
            <a:p>
              <a:endParaRPr lang="zh-CN" altLang="en-US"/>
            </a:p>
          </p:txBody>
        </p:sp>
        <p:sp>
          <p:nvSpPr>
            <p:cNvPr id="198" name="Freeform 182"/>
            <p:cNvSpPr/>
            <p:nvPr/>
          </p:nvSpPr>
          <p:spPr bwMode="auto">
            <a:xfrm flipH="1">
              <a:off x="4600444" y="3919536"/>
              <a:ext cx="52387" cy="14288"/>
            </a:xfrm>
            <a:custGeom>
              <a:avLst/>
              <a:gdLst/>
              <a:ahLst/>
              <a:cxnLst>
                <a:cxn ang="0">
                  <a:pos x="0" y="52"/>
                </a:cxn>
                <a:cxn ang="0">
                  <a:pos x="38" y="36"/>
                </a:cxn>
                <a:cxn ang="0">
                  <a:pos x="69" y="30"/>
                </a:cxn>
                <a:cxn ang="0">
                  <a:pos x="107" y="18"/>
                </a:cxn>
                <a:cxn ang="0">
                  <a:pos x="139" y="11"/>
                </a:cxn>
                <a:cxn ang="0">
                  <a:pos x="189" y="15"/>
                </a:cxn>
                <a:cxn ang="0">
                  <a:pos x="223" y="18"/>
                </a:cxn>
                <a:cxn ang="0">
                  <a:pos x="171" y="8"/>
                </a:cxn>
                <a:cxn ang="0">
                  <a:pos x="127" y="0"/>
                </a:cxn>
                <a:cxn ang="0">
                  <a:pos x="69" y="24"/>
                </a:cxn>
                <a:cxn ang="0">
                  <a:pos x="38" y="28"/>
                </a:cxn>
                <a:cxn ang="0">
                  <a:pos x="3" y="45"/>
                </a:cxn>
                <a:cxn ang="0">
                  <a:pos x="0" y="52"/>
                </a:cxn>
              </a:cxnLst>
              <a:rect l="0" t="0" r="r" b="b"/>
              <a:pathLst>
                <a:path w="223" h="52">
                  <a:moveTo>
                    <a:pt x="0" y="52"/>
                  </a:moveTo>
                  <a:lnTo>
                    <a:pt x="38" y="36"/>
                  </a:lnTo>
                  <a:lnTo>
                    <a:pt x="69" y="30"/>
                  </a:lnTo>
                  <a:lnTo>
                    <a:pt x="107" y="18"/>
                  </a:lnTo>
                  <a:lnTo>
                    <a:pt x="139" y="11"/>
                  </a:lnTo>
                  <a:lnTo>
                    <a:pt x="189" y="15"/>
                  </a:lnTo>
                  <a:lnTo>
                    <a:pt x="223" y="18"/>
                  </a:lnTo>
                  <a:lnTo>
                    <a:pt x="171" y="8"/>
                  </a:lnTo>
                  <a:lnTo>
                    <a:pt x="127" y="0"/>
                  </a:lnTo>
                  <a:lnTo>
                    <a:pt x="69" y="24"/>
                  </a:lnTo>
                  <a:lnTo>
                    <a:pt x="38" y="28"/>
                  </a:lnTo>
                  <a:lnTo>
                    <a:pt x="3" y="45"/>
                  </a:lnTo>
                  <a:lnTo>
                    <a:pt x="0" y="52"/>
                  </a:lnTo>
                  <a:close/>
                </a:path>
              </a:pathLst>
            </a:custGeom>
            <a:solidFill>
              <a:srgbClr val="402000"/>
            </a:solidFill>
            <a:ln w="9525">
              <a:noFill/>
              <a:round/>
            </a:ln>
          </p:spPr>
          <p:txBody>
            <a:bodyPr/>
            <a:lstStyle/>
            <a:p>
              <a:endParaRPr lang="zh-CN" altLang="en-US"/>
            </a:p>
          </p:txBody>
        </p:sp>
        <p:sp>
          <p:nvSpPr>
            <p:cNvPr id="199" name="Freeform 183"/>
            <p:cNvSpPr/>
            <p:nvPr/>
          </p:nvSpPr>
          <p:spPr bwMode="auto">
            <a:xfrm flipH="1">
              <a:off x="4579806" y="3905249"/>
              <a:ext cx="42863" cy="7937"/>
            </a:xfrm>
            <a:custGeom>
              <a:avLst/>
              <a:gdLst/>
              <a:ahLst/>
              <a:cxnLst>
                <a:cxn ang="0">
                  <a:pos x="51" y="0"/>
                </a:cxn>
                <a:cxn ang="0">
                  <a:pos x="29" y="1"/>
                </a:cxn>
                <a:cxn ang="0">
                  <a:pos x="0" y="11"/>
                </a:cxn>
                <a:cxn ang="0">
                  <a:pos x="19" y="9"/>
                </a:cxn>
                <a:cxn ang="0">
                  <a:pos x="48" y="4"/>
                </a:cxn>
                <a:cxn ang="0">
                  <a:pos x="109" y="20"/>
                </a:cxn>
                <a:cxn ang="0">
                  <a:pos x="143" y="30"/>
                </a:cxn>
                <a:cxn ang="0">
                  <a:pos x="181" y="36"/>
                </a:cxn>
                <a:cxn ang="0">
                  <a:pos x="188" y="30"/>
                </a:cxn>
                <a:cxn ang="0">
                  <a:pos x="146" y="22"/>
                </a:cxn>
                <a:cxn ang="0">
                  <a:pos x="97" y="11"/>
                </a:cxn>
                <a:cxn ang="0">
                  <a:pos x="51" y="0"/>
                </a:cxn>
              </a:cxnLst>
              <a:rect l="0" t="0" r="r" b="b"/>
              <a:pathLst>
                <a:path w="188" h="36">
                  <a:moveTo>
                    <a:pt x="51" y="0"/>
                  </a:moveTo>
                  <a:lnTo>
                    <a:pt x="29" y="1"/>
                  </a:lnTo>
                  <a:lnTo>
                    <a:pt x="0" y="11"/>
                  </a:lnTo>
                  <a:lnTo>
                    <a:pt x="19" y="9"/>
                  </a:lnTo>
                  <a:lnTo>
                    <a:pt x="48" y="4"/>
                  </a:lnTo>
                  <a:lnTo>
                    <a:pt x="109" y="20"/>
                  </a:lnTo>
                  <a:lnTo>
                    <a:pt x="143" y="30"/>
                  </a:lnTo>
                  <a:lnTo>
                    <a:pt x="181" y="36"/>
                  </a:lnTo>
                  <a:lnTo>
                    <a:pt x="188" y="30"/>
                  </a:lnTo>
                  <a:lnTo>
                    <a:pt x="146" y="22"/>
                  </a:lnTo>
                  <a:lnTo>
                    <a:pt x="97" y="11"/>
                  </a:lnTo>
                  <a:lnTo>
                    <a:pt x="51" y="0"/>
                  </a:lnTo>
                  <a:close/>
                </a:path>
              </a:pathLst>
            </a:custGeom>
            <a:solidFill>
              <a:srgbClr val="402000"/>
            </a:solidFill>
            <a:ln w="9525">
              <a:noFill/>
              <a:round/>
            </a:ln>
          </p:spPr>
          <p:txBody>
            <a:bodyPr/>
            <a:lstStyle/>
            <a:p>
              <a:endParaRPr lang="zh-CN" altLang="en-US"/>
            </a:p>
          </p:txBody>
        </p:sp>
        <p:sp>
          <p:nvSpPr>
            <p:cNvPr id="200" name="Freeform 184"/>
            <p:cNvSpPr/>
            <p:nvPr/>
          </p:nvSpPr>
          <p:spPr bwMode="auto">
            <a:xfrm flipH="1">
              <a:off x="4598856" y="3940174"/>
              <a:ext cx="17463" cy="4762"/>
            </a:xfrm>
            <a:custGeom>
              <a:avLst/>
              <a:gdLst/>
              <a:ahLst/>
              <a:cxnLst>
                <a:cxn ang="0">
                  <a:pos x="0" y="8"/>
                </a:cxn>
                <a:cxn ang="0">
                  <a:pos x="8" y="17"/>
                </a:cxn>
                <a:cxn ang="0">
                  <a:pos x="36" y="12"/>
                </a:cxn>
                <a:cxn ang="0">
                  <a:pos x="67" y="12"/>
                </a:cxn>
                <a:cxn ang="0">
                  <a:pos x="76" y="0"/>
                </a:cxn>
                <a:cxn ang="0">
                  <a:pos x="55" y="4"/>
                </a:cxn>
                <a:cxn ang="0">
                  <a:pos x="0" y="8"/>
                </a:cxn>
              </a:cxnLst>
              <a:rect l="0" t="0" r="r" b="b"/>
              <a:pathLst>
                <a:path w="76" h="17">
                  <a:moveTo>
                    <a:pt x="0" y="8"/>
                  </a:moveTo>
                  <a:lnTo>
                    <a:pt x="8" y="17"/>
                  </a:lnTo>
                  <a:lnTo>
                    <a:pt x="36" y="12"/>
                  </a:lnTo>
                  <a:lnTo>
                    <a:pt x="67" y="12"/>
                  </a:lnTo>
                  <a:lnTo>
                    <a:pt x="76" y="0"/>
                  </a:lnTo>
                  <a:lnTo>
                    <a:pt x="55" y="4"/>
                  </a:lnTo>
                  <a:lnTo>
                    <a:pt x="0" y="8"/>
                  </a:lnTo>
                  <a:close/>
                </a:path>
              </a:pathLst>
            </a:custGeom>
            <a:solidFill>
              <a:srgbClr val="402000"/>
            </a:solidFill>
            <a:ln w="9525">
              <a:noFill/>
              <a:round/>
            </a:ln>
          </p:spPr>
          <p:txBody>
            <a:bodyPr/>
            <a:lstStyle/>
            <a:p>
              <a:endParaRPr lang="zh-CN" altLang="en-US"/>
            </a:p>
          </p:txBody>
        </p:sp>
        <p:sp>
          <p:nvSpPr>
            <p:cNvPr id="201" name="Freeform 185"/>
            <p:cNvSpPr/>
            <p:nvPr/>
          </p:nvSpPr>
          <p:spPr bwMode="auto">
            <a:xfrm flipH="1">
              <a:off x="4649656" y="3935411"/>
              <a:ext cx="4763" cy="9525"/>
            </a:xfrm>
            <a:custGeom>
              <a:avLst/>
              <a:gdLst/>
              <a:ahLst/>
              <a:cxnLst>
                <a:cxn ang="0">
                  <a:pos x="19" y="0"/>
                </a:cxn>
                <a:cxn ang="0">
                  <a:pos x="19" y="9"/>
                </a:cxn>
                <a:cxn ang="0">
                  <a:pos x="14" y="24"/>
                </a:cxn>
                <a:cxn ang="0">
                  <a:pos x="0" y="32"/>
                </a:cxn>
                <a:cxn ang="0">
                  <a:pos x="19" y="0"/>
                </a:cxn>
              </a:cxnLst>
              <a:rect l="0" t="0" r="r" b="b"/>
              <a:pathLst>
                <a:path w="19" h="32">
                  <a:moveTo>
                    <a:pt x="19" y="0"/>
                  </a:moveTo>
                  <a:lnTo>
                    <a:pt x="19" y="9"/>
                  </a:lnTo>
                  <a:lnTo>
                    <a:pt x="14" y="24"/>
                  </a:lnTo>
                  <a:lnTo>
                    <a:pt x="0" y="32"/>
                  </a:lnTo>
                  <a:lnTo>
                    <a:pt x="19" y="0"/>
                  </a:lnTo>
                  <a:close/>
                </a:path>
              </a:pathLst>
            </a:custGeom>
            <a:solidFill>
              <a:srgbClr val="402000"/>
            </a:solidFill>
            <a:ln w="9525">
              <a:noFill/>
              <a:round/>
            </a:ln>
          </p:spPr>
          <p:txBody>
            <a:bodyPr/>
            <a:lstStyle/>
            <a:p>
              <a:endParaRPr lang="zh-CN" altLang="en-US"/>
            </a:p>
          </p:txBody>
        </p:sp>
        <p:sp>
          <p:nvSpPr>
            <p:cNvPr id="202" name="Freeform 186"/>
            <p:cNvSpPr/>
            <p:nvPr/>
          </p:nvSpPr>
          <p:spPr bwMode="auto">
            <a:xfrm flipH="1">
              <a:off x="4573456" y="3925886"/>
              <a:ext cx="9525" cy="11113"/>
            </a:xfrm>
            <a:custGeom>
              <a:avLst/>
              <a:gdLst/>
              <a:ahLst/>
              <a:cxnLst>
                <a:cxn ang="0">
                  <a:pos x="0" y="0"/>
                </a:cxn>
                <a:cxn ang="0">
                  <a:pos x="7" y="14"/>
                </a:cxn>
                <a:cxn ang="0">
                  <a:pos x="7" y="24"/>
                </a:cxn>
                <a:cxn ang="0">
                  <a:pos x="35" y="43"/>
                </a:cxn>
                <a:cxn ang="0">
                  <a:pos x="0" y="0"/>
                </a:cxn>
              </a:cxnLst>
              <a:rect l="0" t="0" r="r" b="b"/>
              <a:pathLst>
                <a:path w="35" h="43">
                  <a:moveTo>
                    <a:pt x="0" y="0"/>
                  </a:moveTo>
                  <a:lnTo>
                    <a:pt x="7" y="14"/>
                  </a:lnTo>
                  <a:lnTo>
                    <a:pt x="7" y="24"/>
                  </a:lnTo>
                  <a:lnTo>
                    <a:pt x="35" y="43"/>
                  </a:lnTo>
                  <a:lnTo>
                    <a:pt x="0" y="0"/>
                  </a:lnTo>
                  <a:close/>
                </a:path>
              </a:pathLst>
            </a:custGeom>
            <a:solidFill>
              <a:srgbClr val="402000"/>
            </a:solidFill>
            <a:ln w="9525">
              <a:noFill/>
              <a:round/>
            </a:ln>
          </p:spPr>
          <p:txBody>
            <a:bodyPr/>
            <a:lstStyle/>
            <a:p>
              <a:endParaRPr lang="zh-CN" altLang="en-US"/>
            </a:p>
          </p:txBody>
        </p:sp>
        <p:sp>
          <p:nvSpPr>
            <p:cNvPr id="203" name="Freeform 187"/>
            <p:cNvSpPr/>
            <p:nvPr/>
          </p:nvSpPr>
          <p:spPr bwMode="auto">
            <a:xfrm flipH="1">
              <a:off x="4541706" y="3925886"/>
              <a:ext cx="25400" cy="33338"/>
            </a:xfrm>
            <a:custGeom>
              <a:avLst/>
              <a:gdLst/>
              <a:ahLst/>
              <a:cxnLst>
                <a:cxn ang="0">
                  <a:pos x="0" y="0"/>
                </a:cxn>
                <a:cxn ang="0">
                  <a:pos x="21" y="35"/>
                </a:cxn>
                <a:cxn ang="0">
                  <a:pos x="43" y="63"/>
                </a:cxn>
                <a:cxn ang="0">
                  <a:pos x="114" y="114"/>
                </a:cxn>
                <a:cxn ang="0">
                  <a:pos x="47" y="53"/>
                </a:cxn>
                <a:cxn ang="0">
                  <a:pos x="0" y="0"/>
                </a:cxn>
              </a:cxnLst>
              <a:rect l="0" t="0" r="r" b="b"/>
              <a:pathLst>
                <a:path w="114" h="114">
                  <a:moveTo>
                    <a:pt x="0" y="0"/>
                  </a:moveTo>
                  <a:lnTo>
                    <a:pt x="21" y="35"/>
                  </a:lnTo>
                  <a:lnTo>
                    <a:pt x="43" y="63"/>
                  </a:lnTo>
                  <a:lnTo>
                    <a:pt x="114" y="114"/>
                  </a:lnTo>
                  <a:lnTo>
                    <a:pt x="47" y="53"/>
                  </a:lnTo>
                  <a:lnTo>
                    <a:pt x="0" y="0"/>
                  </a:lnTo>
                  <a:close/>
                </a:path>
              </a:pathLst>
            </a:custGeom>
            <a:solidFill>
              <a:srgbClr val="402000"/>
            </a:solidFill>
            <a:ln w="9525">
              <a:noFill/>
              <a:round/>
            </a:ln>
          </p:spPr>
          <p:txBody>
            <a:bodyPr/>
            <a:lstStyle/>
            <a:p>
              <a:endParaRPr lang="zh-CN" altLang="en-US"/>
            </a:p>
          </p:txBody>
        </p:sp>
        <p:sp>
          <p:nvSpPr>
            <p:cNvPr id="204" name="Freeform 188"/>
            <p:cNvSpPr/>
            <p:nvPr/>
          </p:nvSpPr>
          <p:spPr bwMode="auto">
            <a:xfrm flipH="1">
              <a:off x="4527419" y="3971924"/>
              <a:ext cx="6350" cy="20637"/>
            </a:xfrm>
            <a:custGeom>
              <a:avLst/>
              <a:gdLst/>
              <a:ahLst/>
              <a:cxnLst>
                <a:cxn ang="0">
                  <a:pos x="27" y="0"/>
                </a:cxn>
                <a:cxn ang="0">
                  <a:pos x="9" y="29"/>
                </a:cxn>
                <a:cxn ang="0">
                  <a:pos x="4" y="57"/>
                </a:cxn>
                <a:cxn ang="0">
                  <a:pos x="3" y="82"/>
                </a:cxn>
                <a:cxn ang="0">
                  <a:pos x="0" y="47"/>
                </a:cxn>
                <a:cxn ang="0">
                  <a:pos x="3" y="21"/>
                </a:cxn>
                <a:cxn ang="0">
                  <a:pos x="27" y="0"/>
                </a:cxn>
              </a:cxnLst>
              <a:rect l="0" t="0" r="r" b="b"/>
              <a:pathLst>
                <a:path w="27" h="82">
                  <a:moveTo>
                    <a:pt x="27" y="0"/>
                  </a:moveTo>
                  <a:lnTo>
                    <a:pt x="9" y="29"/>
                  </a:lnTo>
                  <a:lnTo>
                    <a:pt x="4" y="57"/>
                  </a:lnTo>
                  <a:lnTo>
                    <a:pt x="3" y="82"/>
                  </a:lnTo>
                  <a:lnTo>
                    <a:pt x="0" y="47"/>
                  </a:lnTo>
                  <a:lnTo>
                    <a:pt x="3" y="21"/>
                  </a:lnTo>
                  <a:lnTo>
                    <a:pt x="27" y="0"/>
                  </a:lnTo>
                  <a:close/>
                </a:path>
              </a:pathLst>
            </a:custGeom>
            <a:solidFill>
              <a:srgbClr val="402000"/>
            </a:solidFill>
            <a:ln w="9525">
              <a:noFill/>
              <a:round/>
            </a:ln>
          </p:spPr>
          <p:txBody>
            <a:bodyPr/>
            <a:lstStyle/>
            <a:p>
              <a:endParaRPr lang="zh-CN" altLang="en-US"/>
            </a:p>
          </p:txBody>
        </p:sp>
        <p:sp>
          <p:nvSpPr>
            <p:cNvPr id="205" name="Freeform 189"/>
            <p:cNvSpPr/>
            <p:nvPr/>
          </p:nvSpPr>
          <p:spPr bwMode="auto">
            <a:xfrm flipH="1">
              <a:off x="4589331" y="3948111"/>
              <a:ext cx="1588" cy="9525"/>
            </a:xfrm>
            <a:custGeom>
              <a:avLst/>
              <a:gdLst/>
              <a:ahLst/>
              <a:cxnLst>
                <a:cxn ang="0">
                  <a:pos x="11" y="0"/>
                </a:cxn>
                <a:cxn ang="0">
                  <a:pos x="15" y="12"/>
                </a:cxn>
                <a:cxn ang="0">
                  <a:pos x="0" y="30"/>
                </a:cxn>
                <a:cxn ang="0">
                  <a:pos x="11" y="0"/>
                </a:cxn>
              </a:cxnLst>
              <a:rect l="0" t="0" r="r" b="b"/>
              <a:pathLst>
                <a:path w="15" h="30">
                  <a:moveTo>
                    <a:pt x="11" y="0"/>
                  </a:moveTo>
                  <a:lnTo>
                    <a:pt x="15" y="12"/>
                  </a:lnTo>
                  <a:lnTo>
                    <a:pt x="0" y="30"/>
                  </a:lnTo>
                  <a:lnTo>
                    <a:pt x="11" y="0"/>
                  </a:lnTo>
                  <a:close/>
                </a:path>
              </a:pathLst>
            </a:custGeom>
            <a:solidFill>
              <a:srgbClr val="402000"/>
            </a:solidFill>
            <a:ln w="9525">
              <a:noFill/>
              <a:round/>
            </a:ln>
          </p:spPr>
          <p:txBody>
            <a:bodyPr/>
            <a:lstStyle/>
            <a:p>
              <a:endParaRPr lang="zh-CN" altLang="en-US"/>
            </a:p>
          </p:txBody>
        </p:sp>
        <p:sp>
          <p:nvSpPr>
            <p:cNvPr id="206" name="Freeform 190"/>
            <p:cNvSpPr/>
            <p:nvPr/>
          </p:nvSpPr>
          <p:spPr bwMode="auto">
            <a:xfrm flipH="1">
              <a:off x="4349619" y="3640136"/>
              <a:ext cx="12700" cy="9525"/>
            </a:xfrm>
            <a:custGeom>
              <a:avLst/>
              <a:gdLst/>
              <a:ahLst/>
              <a:cxnLst>
                <a:cxn ang="0">
                  <a:pos x="0" y="0"/>
                </a:cxn>
                <a:cxn ang="0">
                  <a:pos x="14" y="10"/>
                </a:cxn>
                <a:cxn ang="0">
                  <a:pos x="29" y="15"/>
                </a:cxn>
                <a:cxn ang="0">
                  <a:pos x="43" y="23"/>
                </a:cxn>
                <a:cxn ang="0">
                  <a:pos x="51" y="36"/>
                </a:cxn>
                <a:cxn ang="0">
                  <a:pos x="39" y="32"/>
                </a:cxn>
                <a:cxn ang="0">
                  <a:pos x="14" y="24"/>
                </a:cxn>
                <a:cxn ang="0">
                  <a:pos x="0" y="0"/>
                </a:cxn>
              </a:cxnLst>
              <a:rect l="0" t="0" r="r" b="b"/>
              <a:pathLst>
                <a:path w="51" h="36">
                  <a:moveTo>
                    <a:pt x="0" y="0"/>
                  </a:moveTo>
                  <a:lnTo>
                    <a:pt x="14" y="10"/>
                  </a:lnTo>
                  <a:lnTo>
                    <a:pt x="29" y="15"/>
                  </a:lnTo>
                  <a:lnTo>
                    <a:pt x="43" y="23"/>
                  </a:lnTo>
                  <a:lnTo>
                    <a:pt x="51" y="36"/>
                  </a:lnTo>
                  <a:lnTo>
                    <a:pt x="39" y="32"/>
                  </a:lnTo>
                  <a:lnTo>
                    <a:pt x="14" y="24"/>
                  </a:lnTo>
                  <a:lnTo>
                    <a:pt x="0" y="0"/>
                  </a:lnTo>
                  <a:close/>
                </a:path>
              </a:pathLst>
            </a:custGeom>
            <a:solidFill>
              <a:srgbClr val="402000"/>
            </a:solidFill>
            <a:ln w="9525">
              <a:noFill/>
              <a:round/>
            </a:ln>
          </p:spPr>
          <p:txBody>
            <a:bodyPr/>
            <a:lstStyle/>
            <a:p>
              <a:endParaRPr lang="zh-CN" altLang="en-US"/>
            </a:p>
          </p:txBody>
        </p:sp>
        <p:sp>
          <p:nvSpPr>
            <p:cNvPr id="207" name="Freeform 191"/>
            <p:cNvSpPr/>
            <p:nvPr/>
          </p:nvSpPr>
          <p:spPr bwMode="auto">
            <a:xfrm flipH="1">
              <a:off x="4355969" y="3654424"/>
              <a:ext cx="1587" cy="7937"/>
            </a:xfrm>
            <a:custGeom>
              <a:avLst/>
              <a:gdLst/>
              <a:ahLst/>
              <a:cxnLst>
                <a:cxn ang="0">
                  <a:pos x="0" y="0"/>
                </a:cxn>
                <a:cxn ang="0">
                  <a:pos x="14" y="0"/>
                </a:cxn>
                <a:cxn ang="0">
                  <a:pos x="14" y="24"/>
                </a:cxn>
                <a:cxn ang="0">
                  <a:pos x="0" y="0"/>
                </a:cxn>
              </a:cxnLst>
              <a:rect l="0" t="0" r="r" b="b"/>
              <a:pathLst>
                <a:path w="14" h="24">
                  <a:moveTo>
                    <a:pt x="0" y="0"/>
                  </a:moveTo>
                  <a:lnTo>
                    <a:pt x="14" y="0"/>
                  </a:lnTo>
                  <a:lnTo>
                    <a:pt x="14" y="24"/>
                  </a:lnTo>
                  <a:lnTo>
                    <a:pt x="0" y="0"/>
                  </a:lnTo>
                  <a:close/>
                </a:path>
              </a:pathLst>
            </a:custGeom>
            <a:solidFill>
              <a:srgbClr val="402000"/>
            </a:solidFill>
            <a:ln w="9525">
              <a:noFill/>
              <a:round/>
            </a:ln>
          </p:spPr>
          <p:txBody>
            <a:bodyPr/>
            <a:lstStyle/>
            <a:p>
              <a:endParaRPr lang="zh-CN" altLang="en-US"/>
            </a:p>
          </p:txBody>
        </p:sp>
        <p:sp>
          <p:nvSpPr>
            <p:cNvPr id="208" name="Freeform 192"/>
            <p:cNvSpPr/>
            <p:nvPr/>
          </p:nvSpPr>
          <p:spPr bwMode="auto">
            <a:xfrm flipH="1">
              <a:off x="4308344" y="3706811"/>
              <a:ext cx="96837" cy="298450"/>
            </a:xfrm>
            <a:custGeom>
              <a:avLst/>
              <a:gdLst/>
              <a:ahLst/>
              <a:cxnLst>
                <a:cxn ang="0">
                  <a:pos x="369" y="0"/>
                </a:cxn>
                <a:cxn ang="0">
                  <a:pos x="328" y="44"/>
                </a:cxn>
                <a:cxn ang="0">
                  <a:pos x="317" y="108"/>
                </a:cxn>
                <a:cxn ang="0">
                  <a:pos x="254" y="170"/>
                </a:cxn>
                <a:cxn ang="0">
                  <a:pos x="126" y="461"/>
                </a:cxn>
                <a:cxn ang="0">
                  <a:pos x="57" y="724"/>
                </a:cxn>
                <a:cxn ang="0">
                  <a:pos x="0" y="1076"/>
                </a:cxn>
                <a:cxn ang="0">
                  <a:pos x="178" y="919"/>
                </a:cxn>
                <a:cxn ang="0">
                  <a:pos x="431" y="140"/>
                </a:cxn>
                <a:cxn ang="0">
                  <a:pos x="369" y="0"/>
                </a:cxn>
              </a:cxnLst>
              <a:rect l="0" t="0" r="r" b="b"/>
              <a:pathLst>
                <a:path w="431" h="1076">
                  <a:moveTo>
                    <a:pt x="369" y="0"/>
                  </a:moveTo>
                  <a:lnTo>
                    <a:pt x="328" y="44"/>
                  </a:lnTo>
                  <a:lnTo>
                    <a:pt x="317" y="108"/>
                  </a:lnTo>
                  <a:lnTo>
                    <a:pt x="254" y="170"/>
                  </a:lnTo>
                  <a:lnTo>
                    <a:pt x="126" y="461"/>
                  </a:lnTo>
                  <a:lnTo>
                    <a:pt x="57" y="724"/>
                  </a:lnTo>
                  <a:lnTo>
                    <a:pt x="0" y="1076"/>
                  </a:lnTo>
                  <a:lnTo>
                    <a:pt x="178" y="919"/>
                  </a:lnTo>
                  <a:lnTo>
                    <a:pt x="431" y="140"/>
                  </a:lnTo>
                  <a:lnTo>
                    <a:pt x="369" y="0"/>
                  </a:lnTo>
                  <a:close/>
                </a:path>
              </a:pathLst>
            </a:custGeom>
            <a:solidFill>
              <a:srgbClr val="400000"/>
            </a:solidFill>
            <a:ln w="1588">
              <a:solidFill>
                <a:srgbClr val="000000"/>
              </a:solidFill>
              <a:prstDash val="solid"/>
              <a:round/>
            </a:ln>
          </p:spPr>
          <p:txBody>
            <a:bodyPr/>
            <a:lstStyle/>
            <a:p>
              <a:endParaRPr lang="zh-CN" altLang="en-US"/>
            </a:p>
          </p:txBody>
        </p:sp>
        <p:sp>
          <p:nvSpPr>
            <p:cNvPr id="209" name="Freeform 193"/>
            <p:cNvSpPr/>
            <p:nvPr/>
          </p:nvSpPr>
          <p:spPr bwMode="auto">
            <a:xfrm flipH="1">
              <a:off x="4146419" y="3649661"/>
              <a:ext cx="376237" cy="498475"/>
            </a:xfrm>
            <a:custGeom>
              <a:avLst/>
              <a:gdLst/>
              <a:ahLst/>
              <a:cxnLst>
                <a:cxn ang="0">
                  <a:pos x="1309" y="94"/>
                </a:cxn>
                <a:cxn ang="0">
                  <a:pos x="1258" y="0"/>
                </a:cxn>
                <a:cxn ang="0">
                  <a:pos x="867" y="163"/>
                </a:cxn>
                <a:cxn ang="0">
                  <a:pos x="850" y="288"/>
                </a:cxn>
                <a:cxn ang="0">
                  <a:pos x="818" y="332"/>
                </a:cxn>
                <a:cxn ang="0">
                  <a:pos x="773" y="382"/>
                </a:cxn>
                <a:cxn ang="0">
                  <a:pos x="747" y="472"/>
                </a:cxn>
                <a:cxn ang="0">
                  <a:pos x="660" y="678"/>
                </a:cxn>
                <a:cxn ang="0">
                  <a:pos x="590" y="924"/>
                </a:cxn>
                <a:cxn ang="0">
                  <a:pos x="558" y="1088"/>
                </a:cxn>
                <a:cxn ang="0">
                  <a:pos x="243" y="1094"/>
                </a:cxn>
                <a:cxn ang="0">
                  <a:pos x="192" y="1125"/>
                </a:cxn>
                <a:cxn ang="0">
                  <a:pos x="47" y="1125"/>
                </a:cxn>
                <a:cxn ang="0">
                  <a:pos x="7" y="1189"/>
                </a:cxn>
                <a:cxn ang="0">
                  <a:pos x="0" y="1264"/>
                </a:cxn>
                <a:cxn ang="0">
                  <a:pos x="15" y="1332"/>
                </a:cxn>
                <a:cxn ang="0">
                  <a:pos x="148" y="1358"/>
                </a:cxn>
                <a:cxn ang="0">
                  <a:pos x="211" y="1452"/>
                </a:cxn>
                <a:cxn ang="0">
                  <a:pos x="337" y="1484"/>
                </a:cxn>
                <a:cxn ang="0">
                  <a:pos x="430" y="1484"/>
                </a:cxn>
                <a:cxn ang="0">
                  <a:pos x="538" y="1503"/>
                </a:cxn>
                <a:cxn ang="0">
                  <a:pos x="544" y="1548"/>
                </a:cxn>
                <a:cxn ang="0">
                  <a:pos x="538" y="1642"/>
                </a:cxn>
                <a:cxn ang="0">
                  <a:pos x="550" y="1705"/>
                </a:cxn>
                <a:cxn ang="0">
                  <a:pos x="608" y="1712"/>
                </a:cxn>
                <a:cxn ang="0">
                  <a:pos x="677" y="1724"/>
                </a:cxn>
                <a:cxn ang="0">
                  <a:pos x="747" y="1786"/>
                </a:cxn>
                <a:cxn ang="0">
                  <a:pos x="830" y="1786"/>
                </a:cxn>
                <a:cxn ang="0">
                  <a:pos x="905" y="1779"/>
                </a:cxn>
                <a:cxn ang="0">
                  <a:pos x="1019" y="1744"/>
                </a:cxn>
                <a:cxn ang="0">
                  <a:pos x="1145" y="1756"/>
                </a:cxn>
                <a:cxn ang="0">
                  <a:pos x="1273" y="1792"/>
                </a:cxn>
                <a:cxn ang="0">
                  <a:pos x="1392" y="1766"/>
                </a:cxn>
                <a:cxn ang="0">
                  <a:pos x="1473" y="1674"/>
                </a:cxn>
                <a:cxn ang="0">
                  <a:pos x="1467" y="1571"/>
                </a:cxn>
                <a:cxn ang="0">
                  <a:pos x="1497" y="1446"/>
                </a:cxn>
                <a:cxn ang="0">
                  <a:pos x="1516" y="1282"/>
                </a:cxn>
                <a:cxn ang="0">
                  <a:pos x="1554" y="1131"/>
                </a:cxn>
                <a:cxn ang="0">
                  <a:pos x="1606" y="906"/>
                </a:cxn>
                <a:cxn ang="0">
                  <a:pos x="1598" y="678"/>
                </a:cxn>
                <a:cxn ang="0">
                  <a:pos x="1598" y="478"/>
                </a:cxn>
                <a:cxn ang="0">
                  <a:pos x="1586" y="338"/>
                </a:cxn>
                <a:cxn ang="0">
                  <a:pos x="1554" y="276"/>
                </a:cxn>
                <a:cxn ang="0">
                  <a:pos x="1484" y="225"/>
                </a:cxn>
                <a:cxn ang="0">
                  <a:pos x="1403" y="142"/>
                </a:cxn>
                <a:cxn ang="0">
                  <a:pos x="1309" y="94"/>
                </a:cxn>
              </a:cxnLst>
              <a:rect l="0" t="0" r="r" b="b"/>
              <a:pathLst>
                <a:path w="1606" h="1792">
                  <a:moveTo>
                    <a:pt x="1309" y="94"/>
                  </a:moveTo>
                  <a:lnTo>
                    <a:pt x="1258" y="0"/>
                  </a:lnTo>
                  <a:lnTo>
                    <a:pt x="867" y="163"/>
                  </a:lnTo>
                  <a:lnTo>
                    <a:pt x="850" y="288"/>
                  </a:lnTo>
                  <a:lnTo>
                    <a:pt x="818" y="332"/>
                  </a:lnTo>
                  <a:lnTo>
                    <a:pt x="773" y="382"/>
                  </a:lnTo>
                  <a:lnTo>
                    <a:pt x="747" y="472"/>
                  </a:lnTo>
                  <a:lnTo>
                    <a:pt x="660" y="678"/>
                  </a:lnTo>
                  <a:lnTo>
                    <a:pt x="590" y="924"/>
                  </a:lnTo>
                  <a:lnTo>
                    <a:pt x="558" y="1088"/>
                  </a:lnTo>
                  <a:lnTo>
                    <a:pt x="243" y="1094"/>
                  </a:lnTo>
                  <a:lnTo>
                    <a:pt x="192" y="1125"/>
                  </a:lnTo>
                  <a:lnTo>
                    <a:pt x="47" y="1125"/>
                  </a:lnTo>
                  <a:lnTo>
                    <a:pt x="7" y="1189"/>
                  </a:lnTo>
                  <a:lnTo>
                    <a:pt x="0" y="1264"/>
                  </a:lnTo>
                  <a:lnTo>
                    <a:pt x="15" y="1332"/>
                  </a:lnTo>
                  <a:lnTo>
                    <a:pt x="148" y="1358"/>
                  </a:lnTo>
                  <a:lnTo>
                    <a:pt x="211" y="1452"/>
                  </a:lnTo>
                  <a:lnTo>
                    <a:pt x="337" y="1484"/>
                  </a:lnTo>
                  <a:lnTo>
                    <a:pt x="430" y="1484"/>
                  </a:lnTo>
                  <a:lnTo>
                    <a:pt x="538" y="1503"/>
                  </a:lnTo>
                  <a:lnTo>
                    <a:pt x="544" y="1548"/>
                  </a:lnTo>
                  <a:lnTo>
                    <a:pt x="538" y="1642"/>
                  </a:lnTo>
                  <a:lnTo>
                    <a:pt x="550" y="1705"/>
                  </a:lnTo>
                  <a:lnTo>
                    <a:pt x="608" y="1712"/>
                  </a:lnTo>
                  <a:lnTo>
                    <a:pt x="677" y="1724"/>
                  </a:lnTo>
                  <a:lnTo>
                    <a:pt x="747" y="1786"/>
                  </a:lnTo>
                  <a:lnTo>
                    <a:pt x="830" y="1786"/>
                  </a:lnTo>
                  <a:lnTo>
                    <a:pt x="905" y="1779"/>
                  </a:lnTo>
                  <a:lnTo>
                    <a:pt x="1019" y="1744"/>
                  </a:lnTo>
                  <a:lnTo>
                    <a:pt x="1145" y="1756"/>
                  </a:lnTo>
                  <a:lnTo>
                    <a:pt x="1273" y="1792"/>
                  </a:lnTo>
                  <a:lnTo>
                    <a:pt x="1392" y="1766"/>
                  </a:lnTo>
                  <a:lnTo>
                    <a:pt x="1473" y="1674"/>
                  </a:lnTo>
                  <a:lnTo>
                    <a:pt x="1467" y="1571"/>
                  </a:lnTo>
                  <a:lnTo>
                    <a:pt x="1497" y="1446"/>
                  </a:lnTo>
                  <a:lnTo>
                    <a:pt x="1516" y="1282"/>
                  </a:lnTo>
                  <a:lnTo>
                    <a:pt x="1554" y="1131"/>
                  </a:lnTo>
                  <a:lnTo>
                    <a:pt x="1606" y="906"/>
                  </a:lnTo>
                  <a:lnTo>
                    <a:pt x="1598" y="678"/>
                  </a:lnTo>
                  <a:lnTo>
                    <a:pt x="1598" y="478"/>
                  </a:lnTo>
                  <a:lnTo>
                    <a:pt x="1586" y="338"/>
                  </a:lnTo>
                  <a:lnTo>
                    <a:pt x="1554" y="276"/>
                  </a:lnTo>
                  <a:lnTo>
                    <a:pt x="1484" y="225"/>
                  </a:lnTo>
                  <a:lnTo>
                    <a:pt x="1403" y="142"/>
                  </a:lnTo>
                  <a:lnTo>
                    <a:pt x="1309" y="94"/>
                  </a:lnTo>
                  <a:close/>
                </a:path>
              </a:pathLst>
            </a:custGeom>
            <a:solidFill>
              <a:srgbClr val="C0C0C0"/>
            </a:solidFill>
            <a:ln w="1588">
              <a:solidFill>
                <a:srgbClr val="000000"/>
              </a:solidFill>
              <a:prstDash val="solid"/>
              <a:round/>
            </a:ln>
          </p:spPr>
          <p:txBody>
            <a:bodyPr/>
            <a:lstStyle/>
            <a:p>
              <a:endParaRPr lang="zh-CN" altLang="en-US"/>
            </a:p>
          </p:txBody>
        </p:sp>
        <p:sp>
          <p:nvSpPr>
            <p:cNvPr id="210" name="Freeform 194"/>
            <p:cNvSpPr/>
            <p:nvPr/>
          </p:nvSpPr>
          <p:spPr bwMode="auto">
            <a:xfrm flipH="1">
              <a:off x="4152769" y="3679824"/>
              <a:ext cx="236537" cy="461962"/>
            </a:xfrm>
            <a:custGeom>
              <a:avLst/>
              <a:gdLst/>
              <a:ahLst/>
              <a:cxnLst>
                <a:cxn ang="0">
                  <a:pos x="132" y="1382"/>
                </a:cxn>
                <a:cxn ang="0">
                  <a:pos x="370" y="1363"/>
                </a:cxn>
                <a:cxn ang="0">
                  <a:pos x="573" y="1301"/>
                </a:cxn>
                <a:cxn ang="0">
                  <a:pos x="656" y="1149"/>
                </a:cxn>
                <a:cxn ang="0">
                  <a:pos x="630" y="1050"/>
                </a:cxn>
                <a:cxn ang="0">
                  <a:pos x="787" y="837"/>
                </a:cxn>
                <a:cxn ang="0">
                  <a:pos x="642" y="931"/>
                </a:cxn>
                <a:cxn ang="0">
                  <a:pos x="718" y="741"/>
                </a:cxn>
                <a:cxn ang="0">
                  <a:pos x="845" y="497"/>
                </a:cxn>
                <a:cxn ang="0">
                  <a:pos x="656" y="703"/>
                </a:cxn>
                <a:cxn ang="0">
                  <a:pos x="630" y="378"/>
                </a:cxn>
                <a:cxn ang="0">
                  <a:pos x="535" y="264"/>
                </a:cxn>
                <a:cxn ang="0">
                  <a:pos x="402" y="214"/>
                </a:cxn>
                <a:cxn ang="0">
                  <a:pos x="661" y="126"/>
                </a:cxn>
                <a:cxn ang="0">
                  <a:pos x="781" y="226"/>
                </a:cxn>
                <a:cxn ang="0">
                  <a:pos x="705" y="126"/>
                </a:cxn>
                <a:cxn ang="0">
                  <a:pos x="560" y="82"/>
                </a:cxn>
                <a:cxn ang="0">
                  <a:pos x="661" y="44"/>
                </a:cxn>
                <a:cxn ang="0">
                  <a:pos x="750" y="0"/>
                </a:cxn>
                <a:cxn ang="0">
                  <a:pos x="868" y="94"/>
                </a:cxn>
                <a:cxn ang="0">
                  <a:pos x="976" y="182"/>
                </a:cxn>
                <a:cxn ang="0">
                  <a:pos x="1014" y="334"/>
                </a:cxn>
                <a:cxn ang="0">
                  <a:pos x="1008" y="628"/>
                </a:cxn>
                <a:cxn ang="0">
                  <a:pos x="970" y="975"/>
                </a:cxn>
                <a:cxn ang="0">
                  <a:pos x="913" y="1314"/>
                </a:cxn>
                <a:cxn ang="0">
                  <a:pos x="888" y="1527"/>
                </a:cxn>
                <a:cxn ang="0">
                  <a:pos x="830" y="1627"/>
                </a:cxn>
                <a:cxn ang="0">
                  <a:pos x="699" y="1671"/>
                </a:cxn>
                <a:cxn ang="0">
                  <a:pos x="612" y="1648"/>
                </a:cxn>
                <a:cxn ang="0">
                  <a:pos x="541" y="1559"/>
                </a:cxn>
                <a:cxn ang="0">
                  <a:pos x="516" y="1534"/>
                </a:cxn>
                <a:cxn ang="0">
                  <a:pos x="407" y="1622"/>
                </a:cxn>
                <a:cxn ang="0">
                  <a:pos x="276" y="1652"/>
                </a:cxn>
                <a:cxn ang="0">
                  <a:pos x="170" y="1636"/>
                </a:cxn>
                <a:cxn ang="0">
                  <a:pos x="240" y="1565"/>
                </a:cxn>
                <a:cxn ang="0">
                  <a:pos x="352" y="1446"/>
                </a:cxn>
                <a:cxn ang="0">
                  <a:pos x="176" y="1546"/>
                </a:cxn>
                <a:cxn ang="0">
                  <a:pos x="32" y="1590"/>
                </a:cxn>
                <a:cxn ang="0">
                  <a:pos x="0" y="1527"/>
                </a:cxn>
              </a:cxnLst>
              <a:rect l="0" t="0" r="r" b="b"/>
              <a:pathLst>
                <a:path w="1014" h="1671">
                  <a:moveTo>
                    <a:pt x="0" y="1402"/>
                  </a:moveTo>
                  <a:lnTo>
                    <a:pt x="132" y="1382"/>
                  </a:lnTo>
                  <a:lnTo>
                    <a:pt x="245" y="1376"/>
                  </a:lnTo>
                  <a:lnTo>
                    <a:pt x="370" y="1363"/>
                  </a:lnTo>
                  <a:lnTo>
                    <a:pt x="509" y="1344"/>
                  </a:lnTo>
                  <a:lnTo>
                    <a:pt x="573" y="1301"/>
                  </a:lnTo>
                  <a:lnTo>
                    <a:pt x="744" y="1088"/>
                  </a:lnTo>
                  <a:lnTo>
                    <a:pt x="656" y="1149"/>
                  </a:lnTo>
                  <a:lnTo>
                    <a:pt x="598" y="1201"/>
                  </a:lnTo>
                  <a:lnTo>
                    <a:pt x="630" y="1050"/>
                  </a:lnTo>
                  <a:lnTo>
                    <a:pt x="693" y="992"/>
                  </a:lnTo>
                  <a:lnTo>
                    <a:pt x="787" y="837"/>
                  </a:lnTo>
                  <a:lnTo>
                    <a:pt x="699" y="911"/>
                  </a:lnTo>
                  <a:lnTo>
                    <a:pt x="642" y="931"/>
                  </a:lnTo>
                  <a:lnTo>
                    <a:pt x="656" y="823"/>
                  </a:lnTo>
                  <a:lnTo>
                    <a:pt x="718" y="741"/>
                  </a:lnTo>
                  <a:lnTo>
                    <a:pt x="781" y="679"/>
                  </a:lnTo>
                  <a:lnTo>
                    <a:pt x="845" y="497"/>
                  </a:lnTo>
                  <a:lnTo>
                    <a:pt x="724" y="647"/>
                  </a:lnTo>
                  <a:lnTo>
                    <a:pt x="656" y="703"/>
                  </a:lnTo>
                  <a:lnTo>
                    <a:pt x="648" y="471"/>
                  </a:lnTo>
                  <a:lnTo>
                    <a:pt x="630" y="378"/>
                  </a:lnTo>
                  <a:lnTo>
                    <a:pt x="592" y="334"/>
                  </a:lnTo>
                  <a:lnTo>
                    <a:pt x="535" y="264"/>
                  </a:lnTo>
                  <a:lnTo>
                    <a:pt x="445" y="232"/>
                  </a:lnTo>
                  <a:lnTo>
                    <a:pt x="402" y="214"/>
                  </a:lnTo>
                  <a:lnTo>
                    <a:pt x="528" y="94"/>
                  </a:lnTo>
                  <a:lnTo>
                    <a:pt x="661" y="126"/>
                  </a:lnTo>
                  <a:lnTo>
                    <a:pt x="750" y="176"/>
                  </a:lnTo>
                  <a:lnTo>
                    <a:pt x="781" y="226"/>
                  </a:lnTo>
                  <a:lnTo>
                    <a:pt x="756" y="150"/>
                  </a:lnTo>
                  <a:lnTo>
                    <a:pt x="705" y="126"/>
                  </a:lnTo>
                  <a:lnTo>
                    <a:pt x="624" y="94"/>
                  </a:lnTo>
                  <a:lnTo>
                    <a:pt x="560" y="82"/>
                  </a:lnTo>
                  <a:lnTo>
                    <a:pt x="598" y="62"/>
                  </a:lnTo>
                  <a:lnTo>
                    <a:pt x="661" y="44"/>
                  </a:lnTo>
                  <a:lnTo>
                    <a:pt x="718" y="25"/>
                  </a:lnTo>
                  <a:lnTo>
                    <a:pt x="750" y="0"/>
                  </a:lnTo>
                  <a:lnTo>
                    <a:pt x="825" y="50"/>
                  </a:lnTo>
                  <a:lnTo>
                    <a:pt x="868" y="94"/>
                  </a:lnTo>
                  <a:lnTo>
                    <a:pt x="913" y="150"/>
                  </a:lnTo>
                  <a:lnTo>
                    <a:pt x="976" y="182"/>
                  </a:lnTo>
                  <a:lnTo>
                    <a:pt x="988" y="240"/>
                  </a:lnTo>
                  <a:lnTo>
                    <a:pt x="1014" y="334"/>
                  </a:lnTo>
                  <a:lnTo>
                    <a:pt x="1014" y="478"/>
                  </a:lnTo>
                  <a:lnTo>
                    <a:pt x="1008" y="628"/>
                  </a:lnTo>
                  <a:lnTo>
                    <a:pt x="1002" y="799"/>
                  </a:lnTo>
                  <a:lnTo>
                    <a:pt x="970" y="975"/>
                  </a:lnTo>
                  <a:lnTo>
                    <a:pt x="931" y="1157"/>
                  </a:lnTo>
                  <a:lnTo>
                    <a:pt x="913" y="1314"/>
                  </a:lnTo>
                  <a:lnTo>
                    <a:pt x="882" y="1426"/>
                  </a:lnTo>
                  <a:lnTo>
                    <a:pt x="888" y="1527"/>
                  </a:lnTo>
                  <a:lnTo>
                    <a:pt x="875" y="1584"/>
                  </a:lnTo>
                  <a:lnTo>
                    <a:pt x="830" y="1627"/>
                  </a:lnTo>
                  <a:lnTo>
                    <a:pt x="775" y="1664"/>
                  </a:lnTo>
                  <a:lnTo>
                    <a:pt x="699" y="1671"/>
                  </a:lnTo>
                  <a:lnTo>
                    <a:pt x="661" y="1652"/>
                  </a:lnTo>
                  <a:lnTo>
                    <a:pt x="612" y="1648"/>
                  </a:lnTo>
                  <a:lnTo>
                    <a:pt x="490" y="1622"/>
                  </a:lnTo>
                  <a:lnTo>
                    <a:pt x="541" y="1559"/>
                  </a:lnTo>
                  <a:lnTo>
                    <a:pt x="598" y="1470"/>
                  </a:lnTo>
                  <a:lnTo>
                    <a:pt x="516" y="1534"/>
                  </a:lnTo>
                  <a:lnTo>
                    <a:pt x="452" y="1590"/>
                  </a:lnTo>
                  <a:lnTo>
                    <a:pt x="407" y="1622"/>
                  </a:lnTo>
                  <a:lnTo>
                    <a:pt x="345" y="1652"/>
                  </a:lnTo>
                  <a:lnTo>
                    <a:pt x="276" y="1652"/>
                  </a:lnTo>
                  <a:lnTo>
                    <a:pt x="208" y="1652"/>
                  </a:lnTo>
                  <a:lnTo>
                    <a:pt x="170" y="1636"/>
                  </a:lnTo>
                  <a:lnTo>
                    <a:pt x="151" y="1616"/>
                  </a:lnTo>
                  <a:lnTo>
                    <a:pt x="240" y="1565"/>
                  </a:lnTo>
                  <a:lnTo>
                    <a:pt x="327" y="1484"/>
                  </a:lnTo>
                  <a:lnTo>
                    <a:pt x="352" y="1446"/>
                  </a:lnTo>
                  <a:lnTo>
                    <a:pt x="282" y="1463"/>
                  </a:lnTo>
                  <a:lnTo>
                    <a:pt x="176" y="1546"/>
                  </a:lnTo>
                  <a:lnTo>
                    <a:pt x="132" y="1584"/>
                  </a:lnTo>
                  <a:lnTo>
                    <a:pt x="32" y="1590"/>
                  </a:lnTo>
                  <a:lnTo>
                    <a:pt x="0" y="1572"/>
                  </a:lnTo>
                  <a:lnTo>
                    <a:pt x="0" y="1527"/>
                  </a:lnTo>
                  <a:lnTo>
                    <a:pt x="0" y="1402"/>
                  </a:lnTo>
                  <a:close/>
                </a:path>
              </a:pathLst>
            </a:custGeom>
            <a:solidFill>
              <a:srgbClr val="E0E0E0"/>
            </a:solidFill>
            <a:ln w="9525">
              <a:noFill/>
              <a:round/>
            </a:ln>
          </p:spPr>
          <p:txBody>
            <a:bodyPr/>
            <a:lstStyle/>
            <a:p>
              <a:endParaRPr lang="zh-CN" altLang="en-US"/>
            </a:p>
          </p:txBody>
        </p:sp>
        <p:sp>
          <p:nvSpPr>
            <p:cNvPr id="211" name="Freeform 195"/>
            <p:cNvSpPr/>
            <p:nvPr/>
          </p:nvSpPr>
          <p:spPr bwMode="auto">
            <a:xfrm flipH="1">
              <a:off x="4170231" y="3908424"/>
              <a:ext cx="71438" cy="215900"/>
            </a:xfrm>
            <a:custGeom>
              <a:avLst/>
              <a:gdLst/>
              <a:ahLst/>
              <a:cxnLst>
                <a:cxn ang="0">
                  <a:pos x="0" y="774"/>
                </a:cxn>
                <a:cxn ang="0">
                  <a:pos x="51" y="748"/>
                </a:cxn>
                <a:cxn ang="0">
                  <a:pos x="107" y="686"/>
                </a:cxn>
                <a:cxn ang="0">
                  <a:pos x="156" y="573"/>
                </a:cxn>
                <a:cxn ang="0">
                  <a:pos x="183" y="477"/>
                </a:cxn>
                <a:cxn ang="0">
                  <a:pos x="220" y="371"/>
                </a:cxn>
                <a:cxn ang="0">
                  <a:pos x="239" y="270"/>
                </a:cxn>
                <a:cxn ang="0">
                  <a:pos x="270" y="114"/>
                </a:cxn>
                <a:cxn ang="0">
                  <a:pos x="295" y="0"/>
                </a:cxn>
                <a:cxn ang="0">
                  <a:pos x="232" y="226"/>
                </a:cxn>
                <a:cxn ang="0">
                  <a:pos x="183" y="402"/>
                </a:cxn>
                <a:cxn ang="0">
                  <a:pos x="126" y="521"/>
                </a:cxn>
                <a:cxn ang="0">
                  <a:pos x="38" y="648"/>
                </a:cxn>
                <a:cxn ang="0">
                  <a:pos x="0" y="774"/>
                </a:cxn>
              </a:cxnLst>
              <a:rect l="0" t="0" r="r" b="b"/>
              <a:pathLst>
                <a:path w="295" h="774">
                  <a:moveTo>
                    <a:pt x="0" y="774"/>
                  </a:moveTo>
                  <a:lnTo>
                    <a:pt x="51" y="748"/>
                  </a:lnTo>
                  <a:lnTo>
                    <a:pt x="107" y="686"/>
                  </a:lnTo>
                  <a:lnTo>
                    <a:pt x="156" y="573"/>
                  </a:lnTo>
                  <a:lnTo>
                    <a:pt x="183" y="477"/>
                  </a:lnTo>
                  <a:lnTo>
                    <a:pt x="220" y="371"/>
                  </a:lnTo>
                  <a:lnTo>
                    <a:pt x="239" y="270"/>
                  </a:lnTo>
                  <a:lnTo>
                    <a:pt x="270" y="114"/>
                  </a:lnTo>
                  <a:lnTo>
                    <a:pt x="295" y="0"/>
                  </a:lnTo>
                  <a:lnTo>
                    <a:pt x="232" y="226"/>
                  </a:lnTo>
                  <a:lnTo>
                    <a:pt x="183" y="402"/>
                  </a:lnTo>
                  <a:lnTo>
                    <a:pt x="126" y="521"/>
                  </a:lnTo>
                  <a:lnTo>
                    <a:pt x="38" y="648"/>
                  </a:lnTo>
                  <a:lnTo>
                    <a:pt x="0" y="774"/>
                  </a:lnTo>
                  <a:close/>
                </a:path>
              </a:pathLst>
            </a:custGeom>
            <a:solidFill>
              <a:srgbClr val="C0C0C0"/>
            </a:solidFill>
            <a:ln w="9525">
              <a:noFill/>
              <a:round/>
            </a:ln>
          </p:spPr>
          <p:txBody>
            <a:bodyPr/>
            <a:lstStyle/>
            <a:p>
              <a:endParaRPr lang="zh-CN" altLang="en-US"/>
            </a:p>
          </p:txBody>
        </p:sp>
        <p:sp>
          <p:nvSpPr>
            <p:cNvPr id="212" name="Freeform 196"/>
            <p:cNvSpPr/>
            <p:nvPr/>
          </p:nvSpPr>
          <p:spPr bwMode="auto">
            <a:xfrm flipH="1">
              <a:off x="4241669" y="3735386"/>
              <a:ext cx="273050" cy="322263"/>
            </a:xfrm>
            <a:custGeom>
              <a:avLst/>
              <a:gdLst/>
              <a:ahLst/>
              <a:cxnLst>
                <a:cxn ang="0">
                  <a:pos x="820" y="43"/>
                </a:cxn>
                <a:cxn ang="0">
                  <a:pos x="719" y="213"/>
                </a:cxn>
                <a:cxn ang="0">
                  <a:pos x="739" y="381"/>
                </a:cxn>
                <a:cxn ang="0">
                  <a:pos x="727" y="571"/>
                </a:cxn>
                <a:cxn ang="0">
                  <a:pos x="727" y="621"/>
                </a:cxn>
                <a:cxn ang="0">
                  <a:pos x="739" y="684"/>
                </a:cxn>
                <a:cxn ang="0">
                  <a:pos x="688" y="729"/>
                </a:cxn>
                <a:cxn ang="0">
                  <a:pos x="644" y="779"/>
                </a:cxn>
                <a:cxn ang="0">
                  <a:pos x="569" y="779"/>
                </a:cxn>
                <a:cxn ang="0">
                  <a:pos x="304" y="793"/>
                </a:cxn>
                <a:cxn ang="0">
                  <a:pos x="170" y="831"/>
                </a:cxn>
                <a:cxn ang="0">
                  <a:pos x="0" y="873"/>
                </a:cxn>
                <a:cxn ang="0">
                  <a:pos x="6" y="1004"/>
                </a:cxn>
                <a:cxn ang="0">
                  <a:pos x="109" y="978"/>
                </a:cxn>
                <a:cxn ang="0">
                  <a:pos x="133" y="916"/>
                </a:cxn>
                <a:cxn ang="0">
                  <a:pos x="147" y="1030"/>
                </a:cxn>
                <a:cxn ang="0">
                  <a:pos x="215" y="1118"/>
                </a:cxn>
                <a:cxn ang="0">
                  <a:pos x="403" y="1155"/>
                </a:cxn>
                <a:cxn ang="0">
                  <a:pos x="379" y="1093"/>
                </a:cxn>
                <a:cxn ang="0">
                  <a:pos x="279" y="978"/>
                </a:cxn>
                <a:cxn ang="0">
                  <a:pos x="358" y="929"/>
                </a:cxn>
                <a:cxn ang="0">
                  <a:pos x="403" y="1036"/>
                </a:cxn>
                <a:cxn ang="0">
                  <a:pos x="537" y="1149"/>
                </a:cxn>
                <a:cxn ang="0">
                  <a:pos x="713" y="1149"/>
                </a:cxn>
                <a:cxn ang="0">
                  <a:pos x="517" y="1016"/>
                </a:cxn>
                <a:cxn ang="0">
                  <a:pos x="435" y="929"/>
                </a:cxn>
                <a:cxn ang="0">
                  <a:pos x="479" y="885"/>
                </a:cxn>
                <a:cxn ang="0">
                  <a:pos x="549" y="972"/>
                </a:cxn>
                <a:cxn ang="0">
                  <a:pos x="675" y="1068"/>
                </a:cxn>
                <a:cxn ang="0">
                  <a:pos x="782" y="1123"/>
                </a:cxn>
                <a:cxn ang="0">
                  <a:pos x="921" y="1136"/>
                </a:cxn>
                <a:cxn ang="0">
                  <a:pos x="833" y="1068"/>
                </a:cxn>
                <a:cxn ang="0">
                  <a:pos x="727" y="978"/>
                </a:cxn>
                <a:cxn ang="0">
                  <a:pos x="756" y="929"/>
                </a:cxn>
                <a:cxn ang="0">
                  <a:pos x="808" y="1010"/>
                </a:cxn>
                <a:cxn ang="0">
                  <a:pos x="914" y="1087"/>
                </a:cxn>
                <a:cxn ang="0">
                  <a:pos x="1046" y="1098"/>
                </a:cxn>
                <a:cxn ang="0">
                  <a:pos x="1117" y="991"/>
                </a:cxn>
                <a:cxn ang="0">
                  <a:pos x="878" y="954"/>
                </a:cxn>
                <a:cxn ang="0">
                  <a:pos x="733" y="868"/>
                </a:cxn>
                <a:cxn ang="0">
                  <a:pos x="707" y="793"/>
                </a:cxn>
                <a:cxn ang="0">
                  <a:pos x="765" y="831"/>
                </a:cxn>
                <a:cxn ang="0">
                  <a:pos x="927" y="935"/>
                </a:cxn>
                <a:cxn ang="0">
                  <a:pos x="1117" y="991"/>
                </a:cxn>
                <a:cxn ang="0">
                  <a:pos x="1155" y="767"/>
                </a:cxn>
                <a:cxn ang="0">
                  <a:pos x="1046" y="741"/>
                </a:cxn>
                <a:cxn ang="0">
                  <a:pos x="820" y="761"/>
                </a:cxn>
                <a:cxn ang="0">
                  <a:pos x="782" y="716"/>
                </a:cxn>
                <a:cxn ang="0">
                  <a:pos x="901" y="735"/>
                </a:cxn>
                <a:cxn ang="0">
                  <a:pos x="1155" y="684"/>
                </a:cxn>
                <a:cxn ang="0">
                  <a:pos x="1167" y="483"/>
                </a:cxn>
                <a:cxn ang="0">
                  <a:pos x="1161" y="264"/>
                </a:cxn>
                <a:cxn ang="0">
                  <a:pos x="1034" y="152"/>
                </a:cxn>
                <a:cxn ang="0">
                  <a:pos x="1161" y="201"/>
                </a:cxn>
                <a:cxn ang="0">
                  <a:pos x="1091" y="68"/>
                </a:cxn>
                <a:cxn ang="0">
                  <a:pos x="959" y="0"/>
                </a:cxn>
              </a:cxnLst>
              <a:rect l="0" t="0" r="r" b="b"/>
              <a:pathLst>
                <a:path w="1172" h="1162">
                  <a:moveTo>
                    <a:pt x="959" y="0"/>
                  </a:moveTo>
                  <a:lnTo>
                    <a:pt x="820" y="43"/>
                  </a:lnTo>
                  <a:lnTo>
                    <a:pt x="756" y="100"/>
                  </a:lnTo>
                  <a:lnTo>
                    <a:pt x="719" y="213"/>
                  </a:lnTo>
                  <a:lnTo>
                    <a:pt x="719" y="321"/>
                  </a:lnTo>
                  <a:lnTo>
                    <a:pt x="739" y="381"/>
                  </a:lnTo>
                  <a:lnTo>
                    <a:pt x="727" y="489"/>
                  </a:lnTo>
                  <a:lnTo>
                    <a:pt x="727" y="571"/>
                  </a:lnTo>
                  <a:lnTo>
                    <a:pt x="745" y="591"/>
                  </a:lnTo>
                  <a:lnTo>
                    <a:pt x="727" y="621"/>
                  </a:lnTo>
                  <a:lnTo>
                    <a:pt x="713" y="652"/>
                  </a:lnTo>
                  <a:lnTo>
                    <a:pt x="739" y="684"/>
                  </a:lnTo>
                  <a:lnTo>
                    <a:pt x="739" y="716"/>
                  </a:lnTo>
                  <a:lnTo>
                    <a:pt x="688" y="729"/>
                  </a:lnTo>
                  <a:lnTo>
                    <a:pt x="695" y="761"/>
                  </a:lnTo>
                  <a:lnTo>
                    <a:pt x="644" y="779"/>
                  </a:lnTo>
                  <a:lnTo>
                    <a:pt x="599" y="767"/>
                  </a:lnTo>
                  <a:lnTo>
                    <a:pt x="569" y="779"/>
                  </a:lnTo>
                  <a:lnTo>
                    <a:pt x="428" y="799"/>
                  </a:lnTo>
                  <a:lnTo>
                    <a:pt x="304" y="793"/>
                  </a:lnTo>
                  <a:lnTo>
                    <a:pt x="222" y="799"/>
                  </a:lnTo>
                  <a:lnTo>
                    <a:pt x="170" y="831"/>
                  </a:lnTo>
                  <a:lnTo>
                    <a:pt x="45" y="831"/>
                  </a:lnTo>
                  <a:lnTo>
                    <a:pt x="0" y="873"/>
                  </a:lnTo>
                  <a:lnTo>
                    <a:pt x="0" y="923"/>
                  </a:lnTo>
                  <a:lnTo>
                    <a:pt x="6" y="1004"/>
                  </a:lnTo>
                  <a:lnTo>
                    <a:pt x="109" y="1030"/>
                  </a:lnTo>
                  <a:lnTo>
                    <a:pt x="109" y="978"/>
                  </a:lnTo>
                  <a:lnTo>
                    <a:pt x="115" y="935"/>
                  </a:lnTo>
                  <a:lnTo>
                    <a:pt x="133" y="916"/>
                  </a:lnTo>
                  <a:lnTo>
                    <a:pt x="141" y="966"/>
                  </a:lnTo>
                  <a:lnTo>
                    <a:pt x="147" y="1030"/>
                  </a:lnTo>
                  <a:lnTo>
                    <a:pt x="170" y="1068"/>
                  </a:lnTo>
                  <a:lnTo>
                    <a:pt x="215" y="1118"/>
                  </a:lnTo>
                  <a:lnTo>
                    <a:pt x="321" y="1142"/>
                  </a:lnTo>
                  <a:lnTo>
                    <a:pt x="403" y="1155"/>
                  </a:lnTo>
                  <a:lnTo>
                    <a:pt x="499" y="1162"/>
                  </a:lnTo>
                  <a:lnTo>
                    <a:pt x="379" y="1093"/>
                  </a:lnTo>
                  <a:lnTo>
                    <a:pt x="297" y="1030"/>
                  </a:lnTo>
                  <a:lnTo>
                    <a:pt x="279" y="978"/>
                  </a:lnTo>
                  <a:lnTo>
                    <a:pt x="291" y="935"/>
                  </a:lnTo>
                  <a:lnTo>
                    <a:pt x="358" y="929"/>
                  </a:lnTo>
                  <a:lnTo>
                    <a:pt x="385" y="978"/>
                  </a:lnTo>
                  <a:lnTo>
                    <a:pt x="403" y="1036"/>
                  </a:lnTo>
                  <a:lnTo>
                    <a:pt x="467" y="1098"/>
                  </a:lnTo>
                  <a:lnTo>
                    <a:pt x="537" y="1149"/>
                  </a:lnTo>
                  <a:lnTo>
                    <a:pt x="607" y="1155"/>
                  </a:lnTo>
                  <a:lnTo>
                    <a:pt x="713" y="1149"/>
                  </a:lnTo>
                  <a:lnTo>
                    <a:pt x="599" y="1061"/>
                  </a:lnTo>
                  <a:lnTo>
                    <a:pt x="517" y="1016"/>
                  </a:lnTo>
                  <a:lnTo>
                    <a:pt x="454" y="966"/>
                  </a:lnTo>
                  <a:lnTo>
                    <a:pt x="435" y="929"/>
                  </a:lnTo>
                  <a:lnTo>
                    <a:pt x="441" y="891"/>
                  </a:lnTo>
                  <a:lnTo>
                    <a:pt x="479" y="885"/>
                  </a:lnTo>
                  <a:lnTo>
                    <a:pt x="523" y="923"/>
                  </a:lnTo>
                  <a:lnTo>
                    <a:pt x="549" y="972"/>
                  </a:lnTo>
                  <a:lnTo>
                    <a:pt x="607" y="1036"/>
                  </a:lnTo>
                  <a:lnTo>
                    <a:pt x="675" y="1068"/>
                  </a:lnTo>
                  <a:lnTo>
                    <a:pt x="727" y="1098"/>
                  </a:lnTo>
                  <a:lnTo>
                    <a:pt x="782" y="1123"/>
                  </a:lnTo>
                  <a:lnTo>
                    <a:pt x="846" y="1136"/>
                  </a:lnTo>
                  <a:lnTo>
                    <a:pt x="921" y="1136"/>
                  </a:lnTo>
                  <a:lnTo>
                    <a:pt x="994" y="1122"/>
                  </a:lnTo>
                  <a:lnTo>
                    <a:pt x="833" y="1068"/>
                  </a:lnTo>
                  <a:lnTo>
                    <a:pt x="771" y="1036"/>
                  </a:lnTo>
                  <a:lnTo>
                    <a:pt x="727" y="978"/>
                  </a:lnTo>
                  <a:lnTo>
                    <a:pt x="719" y="929"/>
                  </a:lnTo>
                  <a:lnTo>
                    <a:pt x="756" y="929"/>
                  </a:lnTo>
                  <a:lnTo>
                    <a:pt x="777" y="972"/>
                  </a:lnTo>
                  <a:lnTo>
                    <a:pt x="808" y="1010"/>
                  </a:lnTo>
                  <a:lnTo>
                    <a:pt x="859" y="1049"/>
                  </a:lnTo>
                  <a:lnTo>
                    <a:pt x="914" y="1087"/>
                  </a:lnTo>
                  <a:lnTo>
                    <a:pt x="989" y="1119"/>
                  </a:lnTo>
                  <a:lnTo>
                    <a:pt x="1046" y="1098"/>
                  </a:lnTo>
                  <a:lnTo>
                    <a:pt x="1072" y="1068"/>
                  </a:lnTo>
                  <a:lnTo>
                    <a:pt x="1117" y="991"/>
                  </a:lnTo>
                  <a:lnTo>
                    <a:pt x="1034" y="972"/>
                  </a:lnTo>
                  <a:lnTo>
                    <a:pt x="878" y="954"/>
                  </a:lnTo>
                  <a:lnTo>
                    <a:pt x="782" y="910"/>
                  </a:lnTo>
                  <a:lnTo>
                    <a:pt x="733" y="868"/>
                  </a:lnTo>
                  <a:lnTo>
                    <a:pt x="713" y="816"/>
                  </a:lnTo>
                  <a:lnTo>
                    <a:pt x="707" y="793"/>
                  </a:lnTo>
                  <a:lnTo>
                    <a:pt x="733" y="793"/>
                  </a:lnTo>
                  <a:lnTo>
                    <a:pt x="765" y="831"/>
                  </a:lnTo>
                  <a:lnTo>
                    <a:pt x="814" y="897"/>
                  </a:lnTo>
                  <a:lnTo>
                    <a:pt x="927" y="935"/>
                  </a:lnTo>
                  <a:lnTo>
                    <a:pt x="1034" y="968"/>
                  </a:lnTo>
                  <a:lnTo>
                    <a:pt x="1117" y="991"/>
                  </a:lnTo>
                  <a:lnTo>
                    <a:pt x="1149" y="861"/>
                  </a:lnTo>
                  <a:lnTo>
                    <a:pt x="1155" y="767"/>
                  </a:lnTo>
                  <a:lnTo>
                    <a:pt x="1155" y="683"/>
                  </a:lnTo>
                  <a:lnTo>
                    <a:pt x="1046" y="741"/>
                  </a:lnTo>
                  <a:lnTo>
                    <a:pt x="921" y="767"/>
                  </a:lnTo>
                  <a:lnTo>
                    <a:pt x="820" y="761"/>
                  </a:lnTo>
                  <a:lnTo>
                    <a:pt x="795" y="748"/>
                  </a:lnTo>
                  <a:lnTo>
                    <a:pt x="782" y="716"/>
                  </a:lnTo>
                  <a:lnTo>
                    <a:pt x="840" y="716"/>
                  </a:lnTo>
                  <a:lnTo>
                    <a:pt x="901" y="735"/>
                  </a:lnTo>
                  <a:lnTo>
                    <a:pt x="1049" y="741"/>
                  </a:lnTo>
                  <a:lnTo>
                    <a:pt x="1155" y="684"/>
                  </a:lnTo>
                  <a:lnTo>
                    <a:pt x="1161" y="565"/>
                  </a:lnTo>
                  <a:lnTo>
                    <a:pt x="1167" y="483"/>
                  </a:lnTo>
                  <a:lnTo>
                    <a:pt x="1172" y="401"/>
                  </a:lnTo>
                  <a:lnTo>
                    <a:pt x="1161" y="264"/>
                  </a:lnTo>
                  <a:lnTo>
                    <a:pt x="1129" y="213"/>
                  </a:lnTo>
                  <a:lnTo>
                    <a:pt x="1034" y="152"/>
                  </a:lnTo>
                  <a:lnTo>
                    <a:pt x="1065" y="158"/>
                  </a:lnTo>
                  <a:lnTo>
                    <a:pt x="1161" y="201"/>
                  </a:lnTo>
                  <a:lnTo>
                    <a:pt x="1123" y="113"/>
                  </a:lnTo>
                  <a:lnTo>
                    <a:pt x="1091" y="68"/>
                  </a:lnTo>
                  <a:lnTo>
                    <a:pt x="1065" y="38"/>
                  </a:lnTo>
                  <a:lnTo>
                    <a:pt x="959" y="0"/>
                  </a:lnTo>
                  <a:close/>
                </a:path>
              </a:pathLst>
            </a:custGeom>
            <a:solidFill>
              <a:srgbClr val="E0E0E0"/>
            </a:solidFill>
            <a:ln w="9525">
              <a:noFill/>
              <a:round/>
            </a:ln>
          </p:spPr>
          <p:txBody>
            <a:bodyPr/>
            <a:lstStyle/>
            <a:p>
              <a:endParaRPr lang="zh-CN" altLang="en-US"/>
            </a:p>
          </p:txBody>
        </p:sp>
        <p:sp>
          <p:nvSpPr>
            <p:cNvPr id="213" name="Freeform 197"/>
            <p:cNvSpPr/>
            <p:nvPr/>
          </p:nvSpPr>
          <p:spPr bwMode="auto">
            <a:xfrm flipH="1">
              <a:off x="4259131" y="3856036"/>
              <a:ext cx="69850" cy="71438"/>
            </a:xfrm>
            <a:custGeom>
              <a:avLst/>
              <a:gdLst/>
              <a:ahLst/>
              <a:cxnLst>
                <a:cxn ang="0">
                  <a:pos x="0" y="0"/>
                </a:cxn>
                <a:cxn ang="0">
                  <a:pos x="0" y="21"/>
                </a:cxn>
                <a:cxn ang="0">
                  <a:pos x="38" y="71"/>
                </a:cxn>
                <a:cxn ang="0">
                  <a:pos x="75" y="99"/>
                </a:cxn>
                <a:cxn ang="0">
                  <a:pos x="152" y="158"/>
                </a:cxn>
                <a:cxn ang="0">
                  <a:pos x="184" y="182"/>
                </a:cxn>
                <a:cxn ang="0">
                  <a:pos x="260" y="239"/>
                </a:cxn>
                <a:cxn ang="0">
                  <a:pos x="178" y="213"/>
                </a:cxn>
                <a:cxn ang="0">
                  <a:pos x="97" y="188"/>
                </a:cxn>
                <a:cxn ang="0">
                  <a:pos x="16" y="182"/>
                </a:cxn>
                <a:cxn ang="0">
                  <a:pos x="22" y="207"/>
                </a:cxn>
                <a:cxn ang="0">
                  <a:pos x="152" y="231"/>
                </a:cxn>
                <a:cxn ang="0">
                  <a:pos x="222" y="257"/>
                </a:cxn>
                <a:cxn ang="0">
                  <a:pos x="260" y="263"/>
                </a:cxn>
                <a:cxn ang="0">
                  <a:pos x="292" y="252"/>
                </a:cxn>
                <a:cxn ang="0">
                  <a:pos x="295" y="222"/>
                </a:cxn>
                <a:cxn ang="0">
                  <a:pos x="269" y="199"/>
                </a:cxn>
                <a:cxn ang="0">
                  <a:pos x="232" y="162"/>
                </a:cxn>
                <a:cxn ang="0">
                  <a:pos x="188" y="112"/>
                </a:cxn>
                <a:cxn ang="0">
                  <a:pos x="144" y="56"/>
                </a:cxn>
                <a:cxn ang="0">
                  <a:pos x="91" y="17"/>
                </a:cxn>
                <a:cxn ang="0">
                  <a:pos x="35" y="3"/>
                </a:cxn>
                <a:cxn ang="0">
                  <a:pos x="0" y="0"/>
                </a:cxn>
              </a:cxnLst>
              <a:rect l="0" t="0" r="r" b="b"/>
              <a:pathLst>
                <a:path w="295" h="263">
                  <a:moveTo>
                    <a:pt x="0" y="0"/>
                  </a:moveTo>
                  <a:lnTo>
                    <a:pt x="0" y="21"/>
                  </a:lnTo>
                  <a:lnTo>
                    <a:pt x="38" y="71"/>
                  </a:lnTo>
                  <a:lnTo>
                    <a:pt x="75" y="99"/>
                  </a:lnTo>
                  <a:lnTo>
                    <a:pt x="152" y="158"/>
                  </a:lnTo>
                  <a:lnTo>
                    <a:pt x="184" y="182"/>
                  </a:lnTo>
                  <a:lnTo>
                    <a:pt x="260" y="239"/>
                  </a:lnTo>
                  <a:lnTo>
                    <a:pt x="178" y="213"/>
                  </a:lnTo>
                  <a:lnTo>
                    <a:pt x="97" y="188"/>
                  </a:lnTo>
                  <a:lnTo>
                    <a:pt x="16" y="182"/>
                  </a:lnTo>
                  <a:lnTo>
                    <a:pt x="22" y="207"/>
                  </a:lnTo>
                  <a:lnTo>
                    <a:pt x="152" y="231"/>
                  </a:lnTo>
                  <a:lnTo>
                    <a:pt x="222" y="257"/>
                  </a:lnTo>
                  <a:lnTo>
                    <a:pt x="260" y="263"/>
                  </a:lnTo>
                  <a:lnTo>
                    <a:pt x="292" y="252"/>
                  </a:lnTo>
                  <a:lnTo>
                    <a:pt x="295" y="222"/>
                  </a:lnTo>
                  <a:lnTo>
                    <a:pt x="269" y="199"/>
                  </a:lnTo>
                  <a:lnTo>
                    <a:pt x="232" y="162"/>
                  </a:lnTo>
                  <a:lnTo>
                    <a:pt x="188" y="112"/>
                  </a:lnTo>
                  <a:lnTo>
                    <a:pt x="144" y="56"/>
                  </a:lnTo>
                  <a:lnTo>
                    <a:pt x="91" y="17"/>
                  </a:lnTo>
                  <a:lnTo>
                    <a:pt x="35" y="3"/>
                  </a:lnTo>
                  <a:lnTo>
                    <a:pt x="0" y="0"/>
                  </a:lnTo>
                  <a:close/>
                </a:path>
              </a:pathLst>
            </a:custGeom>
            <a:solidFill>
              <a:srgbClr val="C0C0C0"/>
            </a:solidFill>
            <a:ln w="9525">
              <a:noFill/>
              <a:round/>
            </a:ln>
          </p:spPr>
          <p:txBody>
            <a:bodyPr/>
            <a:lstStyle/>
            <a:p>
              <a:endParaRPr lang="zh-CN" altLang="en-US"/>
            </a:p>
          </p:txBody>
        </p:sp>
        <p:sp>
          <p:nvSpPr>
            <p:cNvPr id="214" name="Freeform 198"/>
            <p:cNvSpPr/>
            <p:nvPr/>
          </p:nvSpPr>
          <p:spPr bwMode="auto">
            <a:xfrm flipH="1">
              <a:off x="4262306" y="3795711"/>
              <a:ext cx="61913" cy="95250"/>
            </a:xfrm>
            <a:custGeom>
              <a:avLst/>
              <a:gdLst/>
              <a:ahLst/>
              <a:cxnLst>
                <a:cxn ang="0">
                  <a:pos x="51" y="0"/>
                </a:cxn>
                <a:cxn ang="0">
                  <a:pos x="13" y="7"/>
                </a:cxn>
                <a:cxn ang="0">
                  <a:pos x="0" y="39"/>
                </a:cxn>
                <a:cxn ang="0">
                  <a:pos x="3" y="65"/>
                </a:cxn>
                <a:cxn ang="0">
                  <a:pos x="26" y="101"/>
                </a:cxn>
                <a:cxn ang="0">
                  <a:pos x="57" y="112"/>
                </a:cxn>
                <a:cxn ang="0">
                  <a:pos x="116" y="149"/>
                </a:cxn>
                <a:cxn ang="0">
                  <a:pos x="172" y="195"/>
                </a:cxn>
                <a:cxn ang="0">
                  <a:pos x="212" y="259"/>
                </a:cxn>
                <a:cxn ang="0">
                  <a:pos x="257" y="325"/>
                </a:cxn>
                <a:cxn ang="0">
                  <a:pos x="270" y="345"/>
                </a:cxn>
                <a:cxn ang="0">
                  <a:pos x="257" y="267"/>
                </a:cxn>
                <a:cxn ang="0">
                  <a:pos x="247" y="198"/>
                </a:cxn>
                <a:cxn ang="0">
                  <a:pos x="225" y="140"/>
                </a:cxn>
                <a:cxn ang="0">
                  <a:pos x="188" y="86"/>
                </a:cxn>
                <a:cxn ang="0">
                  <a:pos x="90" y="10"/>
                </a:cxn>
                <a:cxn ang="0">
                  <a:pos x="51" y="0"/>
                </a:cxn>
              </a:cxnLst>
              <a:rect l="0" t="0" r="r" b="b"/>
              <a:pathLst>
                <a:path w="270" h="345">
                  <a:moveTo>
                    <a:pt x="51" y="0"/>
                  </a:moveTo>
                  <a:lnTo>
                    <a:pt x="13" y="7"/>
                  </a:lnTo>
                  <a:lnTo>
                    <a:pt x="0" y="39"/>
                  </a:lnTo>
                  <a:lnTo>
                    <a:pt x="3" y="65"/>
                  </a:lnTo>
                  <a:lnTo>
                    <a:pt x="26" y="101"/>
                  </a:lnTo>
                  <a:lnTo>
                    <a:pt x="57" y="112"/>
                  </a:lnTo>
                  <a:lnTo>
                    <a:pt x="116" y="149"/>
                  </a:lnTo>
                  <a:lnTo>
                    <a:pt x="172" y="195"/>
                  </a:lnTo>
                  <a:lnTo>
                    <a:pt x="212" y="259"/>
                  </a:lnTo>
                  <a:lnTo>
                    <a:pt x="257" y="325"/>
                  </a:lnTo>
                  <a:lnTo>
                    <a:pt x="270" y="345"/>
                  </a:lnTo>
                  <a:lnTo>
                    <a:pt x="257" y="267"/>
                  </a:lnTo>
                  <a:lnTo>
                    <a:pt x="247" y="198"/>
                  </a:lnTo>
                  <a:lnTo>
                    <a:pt x="225" y="140"/>
                  </a:lnTo>
                  <a:lnTo>
                    <a:pt x="188" y="86"/>
                  </a:lnTo>
                  <a:lnTo>
                    <a:pt x="90" y="10"/>
                  </a:lnTo>
                  <a:lnTo>
                    <a:pt x="51" y="0"/>
                  </a:lnTo>
                  <a:close/>
                </a:path>
              </a:pathLst>
            </a:custGeom>
            <a:solidFill>
              <a:srgbClr val="C0C0C0"/>
            </a:solidFill>
            <a:ln w="9525">
              <a:noFill/>
              <a:round/>
            </a:ln>
          </p:spPr>
          <p:txBody>
            <a:bodyPr/>
            <a:lstStyle/>
            <a:p>
              <a:endParaRPr lang="zh-CN" altLang="en-US"/>
            </a:p>
          </p:txBody>
        </p:sp>
        <p:sp>
          <p:nvSpPr>
            <p:cNvPr id="215" name="Freeform 199"/>
            <p:cNvSpPr/>
            <p:nvPr/>
          </p:nvSpPr>
          <p:spPr bwMode="auto">
            <a:xfrm flipH="1">
              <a:off x="4270244" y="3702049"/>
              <a:ext cx="66675" cy="55562"/>
            </a:xfrm>
            <a:custGeom>
              <a:avLst/>
              <a:gdLst/>
              <a:ahLst/>
              <a:cxnLst>
                <a:cxn ang="0">
                  <a:pos x="0" y="199"/>
                </a:cxn>
                <a:cxn ang="0">
                  <a:pos x="49" y="156"/>
                </a:cxn>
                <a:cxn ang="0">
                  <a:pos x="130" y="125"/>
                </a:cxn>
                <a:cxn ang="0">
                  <a:pos x="185" y="111"/>
                </a:cxn>
                <a:cxn ang="0">
                  <a:pos x="287" y="0"/>
                </a:cxn>
                <a:cxn ang="0">
                  <a:pos x="211" y="44"/>
                </a:cxn>
                <a:cxn ang="0">
                  <a:pos x="142" y="74"/>
                </a:cxn>
                <a:cxn ang="0">
                  <a:pos x="93" y="99"/>
                </a:cxn>
                <a:cxn ang="0">
                  <a:pos x="68" y="125"/>
                </a:cxn>
                <a:cxn ang="0">
                  <a:pos x="0" y="199"/>
                </a:cxn>
              </a:cxnLst>
              <a:rect l="0" t="0" r="r" b="b"/>
              <a:pathLst>
                <a:path w="287" h="199">
                  <a:moveTo>
                    <a:pt x="0" y="199"/>
                  </a:moveTo>
                  <a:lnTo>
                    <a:pt x="49" y="156"/>
                  </a:lnTo>
                  <a:lnTo>
                    <a:pt x="130" y="125"/>
                  </a:lnTo>
                  <a:lnTo>
                    <a:pt x="185" y="111"/>
                  </a:lnTo>
                  <a:lnTo>
                    <a:pt x="287" y="0"/>
                  </a:lnTo>
                  <a:lnTo>
                    <a:pt x="211" y="44"/>
                  </a:lnTo>
                  <a:lnTo>
                    <a:pt x="142" y="74"/>
                  </a:lnTo>
                  <a:lnTo>
                    <a:pt x="93" y="99"/>
                  </a:lnTo>
                  <a:lnTo>
                    <a:pt x="68" y="125"/>
                  </a:lnTo>
                  <a:lnTo>
                    <a:pt x="0" y="199"/>
                  </a:lnTo>
                  <a:close/>
                </a:path>
              </a:pathLst>
            </a:custGeom>
            <a:solidFill>
              <a:srgbClr val="E0E0E0"/>
            </a:solidFill>
            <a:ln w="9525">
              <a:noFill/>
              <a:round/>
            </a:ln>
          </p:spPr>
          <p:txBody>
            <a:bodyPr/>
            <a:lstStyle/>
            <a:p>
              <a:endParaRPr lang="zh-CN" altLang="en-US"/>
            </a:p>
          </p:txBody>
        </p:sp>
        <p:sp>
          <p:nvSpPr>
            <p:cNvPr id="216" name="Freeform 200"/>
            <p:cNvSpPr/>
            <p:nvPr/>
          </p:nvSpPr>
          <p:spPr bwMode="auto">
            <a:xfrm flipH="1">
              <a:off x="4349619" y="3803649"/>
              <a:ext cx="38100" cy="141287"/>
            </a:xfrm>
            <a:custGeom>
              <a:avLst/>
              <a:gdLst/>
              <a:ahLst/>
              <a:cxnLst>
                <a:cxn ang="0">
                  <a:pos x="0" y="514"/>
                </a:cxn>
                <a:cxn ang="0">
                  <a:pos x="81" y="514"/>
                </a:cxn>
                <a:cxn ang="0">
                  <a:pos x="106" y="508"/>
                </a:cxn>
                <a:cxn ang="0">
                  <a:pos x="106" y="489"/>
                </a:cxn>
                <a:cxn ang="0">
                  <a:pos x="124" y="470"/>
                </a:cxn>
                <a:cxn ang="0">
                  <a:pos x="150" y="451"/>
                </a:cxn>
                <a:cxn ang="0">
                  <a:pos x="137" y="433"/>
                </a:cxn>
                <a:cxn ang="0">
                  <a:pos x="137" y="407"/>
                </a:cxn>
                <a:cxn ang="0">
                  <a:pos x="156" y="376"/>
                </a:cxn>
                <a:cxn ang="0">
                  <a:pos x="156" y="344"/>
                </a:cxn>
                <a:cxn ang="0">
                  <a:pos x="144" y="306"/>
                </a:cxn>
                <a:cxn ang="0">
                  <a:pos x="144" y="224"/>
                </a:cxn>
                <a:cxn ang="0">
                  <a:pos x="162" y="150"/>
                </a:cxn>
                <a:cxn ang="0">
                  <a:pos x="156" y="94"/>
                </a:cxn>
                <a:cxn ang="0">
                  <a:pos x="156" y="0"/>
                </a:cxn>
                <a:cxn ang="0">
                  <a:pos x="106" y="142"/>
                </a:cxn>
                <a:cxn ang="0">
                  <a:pos x="62" y="275"/>
                </a:cxn>
                <a:cxn ang="0">
                  <a:pos x="32" y="419"/>
                </a:cxn>
                <a:cxn ang="0">
                  <a:pos x="0" y="514"/>
                </a:cxn>
              </a:cxnLst>
              <a:rect l="0" t="0" r="r" b="b"/>
              <a:pathLst>
                <a:path w="162" h="514">
                  <a:moveTo>
                    <a:pt x="0" y="514"/>
                  </a:moveTo>
                  <a:lnTo>
                    <a:pt x="81" y="514"/>
                  </a:lnTo>
                  <a:lnTo>
                    <a:pt x="106" y="508"/>
                  </a:lnTo>
                  <a:lnTo>
                    <a:pt x="106" y="489"/>
                  </a:lnTo>
                  <a:lnTo>
                    <a:pt x="124" y="470"/>
                  </a:lnTo>
                  <a:lnTo>
                    <a:pt x="150" y="451"/>
                  </a:lnTo>
                  <a:lnTo>
                    <a:pt x="137" y="433"/>
                  </a:lnTo>
                  <a:lnTo>
                    <a:pt x="137" y="407"/>
                  </a:lnTo>
                  <a:lnTo>
                    <a:pt x="156" y="376"/>
                  </a:lnTo>
                  <a:lnTo>
                    <a:pt x="156" y="344"/>
                  </a:lnTo>
                  <a:lnTo>
                    <a:pt x="144" y="306"/>
                  </a:lnTo>
                  <a:lnTo>
                    <a:pt x="144" y="224"/>
                  </a:lnTo>
                  <a:lnTo>
                    <a:pt x="162" y="150"/>
                  </a:lnTo>
                  <a:lnTo>
                    <a:pt x="156" y="94"/>
                  </a:lnTo>
                  <a:lnTo>
                    <a:pt x="156" y="0"/>
                  </a:lnTo>
                  <a:lnTo>
                    <a:pt x="106" y="142"/>
                  </a:lnTo>
                  <a:lnTo>
                    <a:pt x="62" y="275"/>
                  </a:lnTo>
                  <a:lnTo>
                    <a:pt x="32" y="419"/>
                  </a:lnTo>
                  <a:lnTo>
                    <a:pt x="0" y="514"/>
                  </a:lnTo>
                  <a:close/>
                </a:path>
              </a:pathLst>
            </a:custGeom>
            <a:solidFill>
              <a:srgbClr val="E0E0E0"/>
            </a:solidFill>
            <a:ln w="9525">
              <a:noFill/>
              <a:round/>
            </a:ln>
          </p:spPr>
          <p:txBody>
            <a:bodyPr/>
            <a:lstStyle/>
            <a:p>
              <a:endParaRPr lang="zh-CN" altLang="en-US"/>
            </a:p>
          </p:txBody>
        </p:sp>
        <p:sp>
          <p:nvSpPr>
            <p:cNvPr id="217" name="Freeform 201"/>
            <p:cNvSpPr/>
            <p:nvPr/>
          </p:nvSpPr>
          <p:spPr bwMode="auto">
            <a:xfrm flipH="1">
              <a:off x="4263894" y="3957636"/>
              <a:ext cx="68262" cy="26988"/>
            </a:xfrm>
            <a:custGeom>
              <a:avLst/>
              <a:gdLst/>
              <a:ahLst/>
              <a:cxnLst>
                <a:cxn ang="0">
                  <a:pos x="232" y="47"/>
                </a:cxn>
                <a:cxn ang="0">
                  <a:pos x="168" y="19"/>
                </a:cxn>
                <a:cxn ang="0">
                  <a:pos x="110" y="4"/>
                </a:cxn>
                <a:cxn ang="0">
                  <a:pos x="32" y="0"/>
                </a:cxn>
                <a:cxn ang="0">
                  <a:pos x="0" y="6"/>
                </a:cxn>
                <a:cxn ang="0">
                  <a:pos x="15" y="37"/>
                </a:cxn>
                <a:cxn ang="0">
                  <a:pos x="45" y="61"/>
                </a:cxn>
                <a:cxn ang="0">
                  <a:pos x="113" y="79"/>
                </a:cxn>
                <a:cxn ang="0">
                  <a:pos x="219" y="97"/>
                </a:cxn>
                <a:cxn ang="0">
                  <a:pos x="289" y="91"/>
                </a:cxn>
                <a:cxn ang="0">
                  <a:pos x="232" y="47"/>
                </a:cxn>
              </a:cxnLst>
              <a:rect l="0" t="0" r="r" b="b"/>
              <a:pathLst>
                <a:path w="289" h="97">
                  <a:moveTo>
                    <a:pt x="232" y="47"/>
                  </a:moveTo>
                  <a:lnTo>
                    <a:pt x="168" y="19"/>
                  </a:lnTo>
                  <a:lnTo>
                    <a:pt x="110" y="4"/>
                  </a:lnTo>
                  <a:lnTo>
                    <a:pt x="32" y="0"/>
                  </a:lnTo>
                  <a:lnTo>
                    <a:pt x="0" y="6"/>
                  </a:lnTo>
                  <a:lnTo>
                    <a:pt x="15" y="37"/>
                  </a:lnTo>
                  <a:lnTo>
                    <a:pt x="45" y="61"/>
                  </a:lnTo>
                  <a:lnTo>
                    <a:pt x="113" y="79"/>
                  </a:lnTo>
                  <a:lnTo>
                    <a:pt x="219" y="97"/>
                  </a:lnTo>
                  <a:lnTo>
                    <a:pt x="289" y="91"/>
                  </a:lnTo>
                  <a:lnTo>
                    <a:pt x="232" y="47"/>
                  </a:lnTo>
                  <a:close/>
                </a:path>
              </a:pathLst>
            </a:custGeom>
            <a:solidFill>
              <a:srgbClr val="C0C0C0"/>
            </a:solidFill>
            <a:ln w="9525">
              <a:noFill/>
              <a:round/>
            </a:ln>
          </p:spPr>
          <p:txBody>
            <a:bodyPr/>
            <a:lstStyle/>
            <a:p>
              <a:endParaRPr lang="zh-CN" altLang="en-US"/>
            </a:p>
          </p:txBody>
        </p:sp>
        <p:sp>
          <p:nvSpPr>
            <p:cNvPr id="218" name="Freeform 202"/>
            <p:cNvSpPr/>
            <p:nvPr/>
          </p:nvSpPr>
          <p:spPr bwMode="auto">
            <a:xfrm flipH="1">
              <a:off x="4344856" y="3968749"/>
              <a:ext cx="42863" cy="60325"/>
            </a:xfrm>
            <a:custGeom>
              <a:avLst/>
              <a:gdLst/>
              <a:ahLst/>
              <a:cxnLst>
                <a:cxn ang="0">
                  <a:pos x="81" y="59"/>
                </a:cxn>
                <a:cxn ang="0">
                  <a:pos x="59" y="14"/>
                </a:cxn>
                <a:cxn ang="0">
                  <a:pos x="26" y="0"/>
                </a:cxn>
                <a:cxn ang="0">
                  <a:pos x="3" y="11"/>
                </a:cxn>
                <a:cxn ang="0">
                  <a:pos x="0" y="35"/>
                </a:cxn>
                <a:cxn ang="0">
                  <a:pos x="15" y="76"/>
                </a:cxn>
                <a:cxn ang="0">
                  <a:pos x="40" y="115"/>
                </a:cxn>
                <a:cxn ang="0">
                  <a:pos x="71" y="150"/>
                </a:cxn>
                <a:cxn ang="0">
                  <a:pos x="113" y="185"/>
                </a:cxn>
                <a:cxn ang="0">
                  <a:pos x="176" y="216"/>
                </a:cxn>
                <a:cxn ang="0">
                  <a:pos x="119" y="153"/>
                </a:cxn>
                <a:cxn ang="0">
                  <a:pos x="100" y="108"/>
                </a:cxn>
                <a:cxn ang="0">
                  <a:pos x="81" y="59"/>
                </a:cxn>
              </a:cxnLst>
              <a:rect l="0" t="0" r="r" b="b"/>
              <a:pathLst>
                <a:path w="176" h="216">
                  <a:moveTo>
                    <a:pt x="81" y="59"/>
                  </a:moveTo>
                  <a:lnTo>
                    <a:pt x="59" y="14"/>
                  </a:lnTo>
                  <a:lnTo>
                    <a:pt x="26" y="0"/>
                  </a:lnTo>
                  <a:lnTo>
                    <a:pt x="3" y="11"/>
                  </a:lnTo>
                  <a:lnTo>
                    <a:pt x="0" y="35"/>
                  </a:lnTo>
                  <a:lnTo>
                    <a:pt x="15" y="76"/>
                  </a:lnTo>
                  <a:lnTo>
                    <a:pt x="40" y="115"/>
                  </a:lnTo>
                  <a:lnTo>
                    <a:pt x="71" y="150"/>
                  </a:lnTo>
                  <a:lnTo>
                    <a:pt x="113" y="185"/>
                  </a:lnTo>
                  <a:lnTo>
                    <a:pt x="176" y="216"/>
                  </a:lnTo>
                  <a:lnTo>
                    <a:pt x="119" y="153"/>
                  </a:lnTo>
                  <a:lnTo>
                    <a:pt x="100" y="108"/>
                  </a:lnTo>
                  <a:lnTo>
                    <a:pt x="81" y="59"/>
                  </a:lnTo>
                  <a:close/>
                </a:path>
              </a:pathLst>
            </a:custGeom>
            <a:solidFill>
              <a:srgbClr val="C0C0C0"/>
            </a:solidFill>
            <a:ln w="9525">
              <a:noFill/>
              <a:round/>
            </a:ln>
          </p:spPr>
          <p:txBody>
            <a:bodyPr/>
            <a:lstStyle/>
            <a:p>
              <a:endParaRPr lang="zh-CN" altLang="en-US"/>
            </a:p>
          </p:txBody>
        </p:sp>
        <p:sp>
          <p:nvSpPr>
            <p:cNvPr id="219" name="Freeform 203"/>
            <p:cNvSpPr/>
            <p:nvPr/>
          </p:nvSpPr>
          <p:spPr bwMode="auto">
            <a:xfrm flipH="1">
              <a:off x="4222619" y="3652836"/>
              <a:ext cx="98425" cy="76200"/>
            </a:xfrm>
            <a:custGeom>
              <a:avLst/>
              <a:gdLst/>
              <a:ahLst/>
              <a:cxnLst>
                <a:cxn ang="0">
                  <a:pos x="0" y="260"/>
                </a:cxn>
                <a:cxn ang="0">
                  <a:pos x="13" y="153"/>
                </a:cxn>
                <a:cxn ang="0">
                  <a:pos x="101" y="116"/>
                </a:cxn>
                <a:cxn ang="0">
                  <a:pos x="220" y="69"/>
                </a:cxn>
                <a:cxn ang="0">
                  <a:pos x="304" y="35"/>
                </a:cxn>
                <a:cxn ang="0">
                  <a:pos x="386" y="0"/>
                </a:cxn>
                <a:cxn ang="0">
                  <a:pos x="418" y="76"/>
                </a:cxn>
                <a:cxn ang="0">
                  <a:pos x="341" y="119"/>
                </a:cxn>
                <a:cxn ang="0">
                  <a:pos x="252" y="150"/>
                </a:cxn>
                <a:cxn ang="0">
                  <a:pos x="182" y="170"/>
                </a:cxn>
                <a:cxn ang="0">
                  <a:pos x="98" y="216"/>
                </a:cxn>
                <a:cxn ang="0">
                  <a:pos x="0" y="260"/>
                </a:cxn>
              </a:cxnLst>
              <a:rect l="0" t="0" r="r" b="b"/>
              <a:pathLst>
                <a:path w="418" h="260">
                  <a:moveTo>
                    <a:pt x="0" y="260"/>
                  </a:moveTo>
                  <a:lnTo>
                    <a:pt x="13" y="153"/>
                  </a:lnTo>
                  <a:lnTo>
                    <a:pt x="101" y="116"/>
                  </a:lnTo>
                  <a:lnTo>
                    <a:pt x="220" y="69"/>
                  </a:lnTo>
                  <a:lnTo>
                    <a:pt x="304" y="35"/>
                  </a:lnTo>
                  <a:lnTo>
                    <a:pt x="386" y="0"/>
                  </a:lnTo>
                  <a:lnTo>
                    <a:pt x="418" y="76"/>
                  </a:lnTo>
                  <a:lnTo>
                    <a:pt x="341" y="119"/>
                  </a:lnTo>
                  <a:lnTo>
                    <a:pt x="252" y="150"/>
                  </a:lnTo>
                  <a:lnTo>
                    <a:pt x="182" y="170"/>
                  </a:lnTo>
                  <a:lnTo>
                    <a:pt x="98" y="216"/>
                  </a:lnTo>
                  <a:lnTo>
                    <a:pt x="0" y="260"/>
                  </a:lnTo>
                  <a:close/>
                </a:path>
              </a:pathLst>
            </a:custGeom>
            <a:solidFill>
              <a:srgbClr val="E0E0E0"/>
            </a:solidFill>
            <a:ln w="9525">
              <a:noFill/>
              <a:round/>
            </a:ln>
          </p:spPr>
          <p:txBody>
            <a:bodyPr/>
            <a:lstStyle/>
            <a:p>
              <a:endParaRPr lang="zh-CN" altLang="en-US"/>
            </a:p>
          </p:txBody>
        </p:sp>
        <p:sp>
          <p:nvSpPr>
            <p:cNvPr id="220" name="Freeform 204"/>
            <p:cNvSpPr/>
            <p:nvPr/>
          </p:nvSpPr>
          <p:spPr bwMode="auto">
            <a:xfrm flipH="1">
              <a:off x="4111494" y="3990974"/>
              <a:ext cx="201612" cy="323850"/>
            </a:xfrm>
            <a:custGeom>
              <a:avLst/>
              <a:gdLst/>
              <a:ahLst/>
              <a:cxnLst>
                <a:cxn ang="0">
                  <a:pos x="385" y="172"/>
                </a:cxn>
                <a:cxn ang="0">
                  <a:pos x="543" y="158"/>
                </a:cxn>
                <a:cxn ang="0">
                  <a:pos x="637" y="133"/>
                </a:cxn>
                <a:cxn ang="0">
                  <a:pos x="667" y="90"/>
                </a:cxn>
                <a:cxn ang="0">
                  <a:pos x="667" y="52"/>
                </a:cxn>
                <a:cxn ang="0">
                  <a:pos x="694" y="20"/>
                </a:cxn>
                <a:cxn ang="0">
                  <a:pos x="782" y="0"/>
                </a:cxn>
                <a:cxn ang="0">
                  <a:pos x="863" y="7"/>
                </a:cxn>
                <a:cxn ang="0">
                  <a:pos x="763" y="907"/>
                </a:cxn>
                <a:cxn ang="0">
                  <a:pos x="694" y="990"/>
                </a:cxn>
                <a:cxn ang="0">
                  <a:pos x="605" y="1071"/>
                </a:cxn>
                <a:cxn ang="0">
                  <a:pos x="481" y="1134"/>
                </a:cxn>
                <a:cxn ang="0">
                  <a:pos x="334" y="1153"/>
                </a:cxn>
                <a:cxn ang="0">
                  <a:pos x="138" y="1164"/>
                </a:cxn>
                <a:cxn ang="0">
                  <a:pos x="25" y="1147"/>
                </a:cxn>
                <a:cxn ang="0">
                  <a:pos x="0" y="1083"/>
                </a:cxn>
                <a:cxn ang="0">
                  <a:pos x="13" y="1001"/>
                </a:cxn>
                <a:cxn ang="0">
                  <a:pos x="95" y="750"/>
                </a:cxn>
                <a:cxn ang="0">
                  <a:pos x="163" y="499"/>
                </a:cxn>
                <a:cxn ang="0">
                  <a:pos x="195" y="310"/>
                </a:cxn>
                <a:cxn ang="0">
                  <a:pos x="195" y="259"/>
                </a:cxn>
                <a:cxn ang="0">
                  <a:pos x="239" y="190"/>
                </a:cxn>
                <a:cxn ang="0">
                  <a:pos x="291" y="172"/>
                </a:cxn>
                <a:cxn ang="0">
                  <a:pos x="385" y="172"/>
                </a:cxn>
              </a:cxnLst>
              <a:rect l="0" t="0" r="r" b="b"/>
              <a:pathLst>
                <a:path w="863" h="1164">
                  <a:moveTo>
                    <a:pt x="385" y="172"/>
                  </a:moveTo>
                  <a:lnTo>
                    <a:pt x="543" y="158"/>
                  </a:lnTo>
                  <a:lnTo>
                    <a:pt x="637" y="133"/>
                  </a:lnTo>
                  <a:lnTo>
                    <a:pt x="667" y="90"/>
                  </a:lnTo>
                  <a:lnTo>
                    <a:pt x="667" y="52"/>
                  </a:lnTo>
                  <a:lnTo>
                    <a:pt x="694" y="20"/>
                  </a:lnTo>
                  <a:lnTo>
                    <a:pt x="782" y="0"/>
                  </a:lnTo>
                  <a:lnTo>
                    <a:pt x="863" y="7"/>
                  </a:lnTo>
                  <a:lnTo>
                    <a:pt x="763" y="907"/>
                  </a:lnTo>
                  <a:lnTo>
                    <a:pt x="694" y="990"/>
                  </a:lnTo>
                  <a:lnTo>
                    <a:pt x="605" y="1071"/>
                  </a:lnTo>
                  <a:lnTo>
                    <a:pt x="481" y="1134"/>
                  </a:lnTo>
                  <a:lnTo>
                    <a:pt x="334" y="1153"/>
                  </a:lnTo>
                  <a:lnTo>
                    <a:pt x="138" y="1164"/>
                  </a:lnTo>
                  <a:lnTo>
                    <a:pt x="25" y="1147"/>
                  </a:lnTo>
                  <a:lnTo>
                    <a:pt x="0" y="1083"/>
                  </a:lnTo>
                  <a:lnTo>
                    <a:pt x="13" y="1001"/>
                  </a:lnTo>
                  <a:lnTo>
                    <a:pt x="95" y="750"/>
                  </a:lnTo>
                  <a:lnTo>
                    <a:pt x="163" y="499"/>
                  </a:lnTo>
                  <a:lnTo>
                    <a:pt x="195" y="310"/>
                  </a:lnTo>
                  <a:lnTo>
                    <a:pt x="195" y="259"/>
                  </a:lnTo>
                  <a:lnTo>
                    <a:pt x="239" y="190"/>
                  </a:lnTo>
                  <a:lnTo>
                    <a:pt x="291" y="172"/>
                  </a:lnTo>
                  <a:lnTo>
                    <a:pt x="385" y="172"/>
                  </a:lnTo>
                  <a:close/>
                </a:path>
              </a:pathLst>
            </a:custGeom>
            <a:solidFill>
              <a:srgbClr val="404040"/>
            </a:solidFill>
            <a:ln w="1588">
              <a:solidFill>
                <a:srgbClr val="000000"/>
              </a:solidFill>
              <a:prstDash val="solid"/>
              <a:round/>
            </a:ln>
          </p:spPr>
          <p:txBody>
            <a:bodyPr/>
            <a:lstStyle/>
            <a:p>
              <a:endParaRPr lang="zh-CN" altLang="en-US"/>
            </a:p>
          </p:txBody>
        </p:sp>
        <p:sp>
          <p:nvSpPr>
            <p:cNvPr id="221" name="Freeform 205"/>
            <p:cNvSpPr/>
            <p:nvPr/>
          </p:nvSpPr>
          <p:spPr bwMode="auto">
            <a:xfrm flipH="1">
              <a:off x="4116256" y="4008436"/>
              <a:ext cx="174625" cy="293688"/>
            </a:xfrm>
            <a:custGeom>
              <a:avLst/>
              <a:gdLst/>
              <a:ahLst/>
              <a:cxnLst>
                <a:cxn ang="0">
                  <a:pos x="257" y="214"/>
                </a:cxn>
                <a:cxn ang="0">
                  <a:pos x="397" y="207"/>
                </a:cxn>
                <a:cxn ang="0">
                  <a:pos x="542" y="182"/>
                </a:cxn>
                <a:cxn ang="0">
                  <a:pos x="628" y="138"/>
                </a:cxn>
                <a:cxn ang="0">
                  <a:pos x="679" y="100"/>
                </a:cxn>
                <a:cxn ang="0">
                  <a:pos x="743" y="0"/>
                </a:cxn>
                <a:cxn ang="0">
                  <a:pos x="648" y="822"/>
                </a:cxn>
                <a:cxn ang="0">
                  <a:pos x="585" y="898"/>
                </a:cxn>
                <a:cxn ang="0">
                  <a:pos x="516" y="967"/>
                </a:cxn>
                <a:cxn ang="0">
                  <a:pos x="428" y="1016"/>
                </a:cxn>
                <a:cxn ang="0">
                  <a:pos x="353" y="1042"/>
                </a:cxn>
                <a:cxn ang="0">
                  <a:pos x="257" y="1055"/>
                </a:cxn>
                <a:cxn ang="0">
                  <a:pos x="170" y="1068"/>
                </a:cxn>
                <a:cxn ang="0">
                  <a:pos x="69" y="1068"/>
                </a:cxn>
                <a:cxn ang="0">
                  <a:pos x="24" y="1055"/>
                </a:cxn>
                <a:cxn ang="0">
                  <a:pos x="0" y="1016"/>
                </a:cxn>
                <a:cxn ang="0">
                  <a:pos x="11" y="956"/>
                </a:cxn>
                <a:cxn ang="0">
                  <a:pos x="75" y="809"/>
                </a:cxn>
                <a:cxn ang="0">
                  <a:pos x="184" y="321"/>
                </a:cxn>
                <a:cxn ang="0">
                  <a:pos x="201" y="252"/>
                </a:cxn>
                <a:cxn ang="0">
                  <a:pos x="257" y="214"/>
                </a:cxn>
              </a:cxnLst>
              <a:rect l="0" t="0" r="r" b="b"/>
              <a:pathLst>
                <a:path w="743" h="1068">
                  <a:moveTo>
                    <a:pt x="257" y="214"/>
                  </a:moveTo>
                  <a:lnTo>
                    <a:pt x="397" y="207"/>
                  </a:lnTo>
                  <a:lnTo>
                    <a:pt x="542" y="182"/>
                  </a:lnTo>
                  <a:lnTo>
                    <a:pt x="628" y="138"/>
                  </a:lnTo>
                  <a:lnTo>
                    <a:pt x="679" y="100"/>
                  </a:lnTo>
                  <a:lnTo>
                    <a:pt x="743" y="0"/>
                  </a:lnTo>
                  <a:lnTo>
                    <a:pt x="648" y="822"/>
                  </a:lnTo>
                  <a:lnTo>
                    <a:pt x="585" y="898"/>
                  </a:lnTo>
                  <a:lnTo>
                    <a:pt x="516" y="967"/>
                  </a:lnTo>
                  <a:lnTo>
                    <a:pt x="428" y="1016"/>
                  </a:lnTo>
                  <a:lnTo>
                    <a:pt x="353" y="1042"/>
                  </a:lnTo>
                  <a:lnTo>
                    <a:pt x="257" y="1055"/>
                  </a:lnTo>
                  <a:lnTo>
                    <a:pt x="170" y="1068"/>
                  </a:lnTo>
                  <a:lnTo>
                    <a:pt x="69" y="1068"/>
                  </a:lnTo>
                  <a:lnTo>
                    <a:pt x="24" y="1055"/>
                  </a:lnTo>
                  <a:lnTo>
                    <a:pt x="0" y="1016"/>
                  </a:lnTo>
                  <a:lnTo>
                    <a:pt x="11" y="956"/>
                  </a:lnTo>
                  <a:lnTo>
                    <a:pt x="75" y="809"/>
                  </a:lnTo>
                  <a:lnTo>
                    <a:pt x="184" y="321"/>
                  </a:lnTo>
                  <a:lnTo>
                    <a:pt x="201" y="252"/>
                  </a:lnTo>
                  <a:lnTo>
                    <a:pt x="257" y="214"/>
                  </a:lnTo>
                  <a:close/>
                </a:path>
              </a:pathLst>
            </a:custGeom>
            <a:solidFill>
              <a:srgbClr val="606060"/>
            </a:solidFill>
            <a:ln w="9525">
              <a:noFill/>
              <a:round/>
            </a:ln>
          </p:spPr>
          <p:txBody>
            <a:bodyPr/>
            <a:lstStyle/>
            <a:p>
              <a:endParaRPr lang="zh-CN" altLang="en-US"/>
            </a:p>
          </p:txBody>
        </p:sp>
      </p:grpSp>
      <p:grpSp>
        <p:nvGrpSpPr>
          <p:cNvPr id="4" name="组合 3"/>
          <p:cNvGrpSpPr/>
          <p:nvPr/>
        </p:nvGrpSpPr>
        <p:grpSpPr>
          <a:xfrm>
            <a:off x="4771725" y="3668243"/>
            <a:ext cx="928687" cy="917575"/>
            <a:chOff x="4425819" y="4540249"/>
            <a:chExt cx="928687" cy="917575"/>
          </a:xfrm>
        </p:grpSpPr>
        <p:sp>
          <p:nvSpPr>
            <p:cNvPr id="222" name="Freeform 207"/>
            <p:cNvSpPr/>
            <p:nvPr/>
          </p:nvSpPr>
          <p:spPr bwMode="auto">
            <a:xfrm flipH="1">
              <a:off x="4871906" y="4875211"/>
              <a:ext cx="277813" cy="204788"/>
            </a:xfrm>
            <a:custGeom>
              <a:avLst/>
              <a:gdLst/>
              <a:ahLst/>
              <a:cxnLst>
                <a:cxn ang="0">
                  <a:pos x="0" y="225"/>
                </a:cxn>
                <a:cxn ang="0">
                  <a:pos x="0" y="738"/>
                </a:cxn>
                <a:cxn ang="0">
                  <a:pos x="1188" y="360"/>
                </a:cxn>
                <a:cxn ang="0">
                  <a:pos x="1188" y="0"/>
                </a:cxn>
                <a:cxn ang="0">
                  <a:pos x="0" y="225"/>
                </a:cxn>
              </a:cxnLst>
              <a:rect l="0" t="0" r="r" b="b"/>
              <a:pathLst>
                <a:path w="1188" h="738">
                  <a:moveTo>
                    <a:pt x="0" y="225"/>
                  </a:moveTo>
                  <a:lnTo>
                    <a:pt x="0" y="738"/>
                  </a:lnTo>
                  <a:lnTo>
                    <a:pt x="1188" y="360"/>
                  </a:lnTo>
                  <a:lnTo>
                    <a:pt x="1188" y="0"/>
                  </a:lnTo>
                  <a:lnTo>
                    <a:pt x="0" y="225"/>
                  </a:lnTo>
                  <a:close/>
                </a:path>
              </a:pathLst>
            </a:custGeom>
            <a:solidFill>
              <a:srgbClr val="A0A0A0"/>
            </a:solidFill>
            <a:ln w="1588">
              <a:solidFill>
                <a:srgbClr val="000000"/>
              </a:solidFill>
              <a:prstDash val="solid"/>
              <a:round/>
            </a:ln>
          </p:spPr>
          <p:txBody>
            <a:bodyPr/>
            <a:lstStyle/>
            <a:p>
              <a:endParaRPr lang="zh-CN" altLang="en-US"/>
            </a:p>
          </p:txBody>
        </p:sp>
        <p:sp>
          <p:nvSpPr>
            <p:cNvPr id="223" name="Freeform 208"/>
            <p:cNvSpPr/>
            <p:nvPr/>
          </p:nvSpPr>
          <p:spPr bwMode="auto">
            <a:xfrm flipH="1">
              <a:off x="5149719" y="4924424"/>
              <a:ext cx="204787" cy="155575"/>
            </a:xfrm>
            <a:custGeom>
              <a:avLst/>
              <a:gdLst/>
              <a:ahLst/>
              <a:cxnLst>
                <a:cxn ang="0">
                  <a:pos x="882" y="50"/>
                </a:cxn>
                <a:cxn ang="0">
                  <a:pos x="882" y="563"/>
                </a:cxn>
                <a:cxn ang="0">
                  <a:pos x="0" y="436"/>
                </a:cxn>
                <a:cxn ang="0">
                  <a:pos x="0" y="0"/>
                </a:cxn>
                <a:cxn ang="0">
                  <a:pos x="882" y="50"/>
                </a:cxn>
              </a:cxnLst>
              <a:rect l="0" t="0" r="r" b="b"/>
              <a:pathLst>
                <a:path w="882" h="563">
                  <a:moveTo>
                    <a:pt x="882" y="50"/>
                  </a:moveTo>
                  <a:lnTo>
                    <a:pt x="882" y="563"/>
                  </a:lnTo>
                  <a:lnTo>
                    <a:pt x="0" y="436"/>
                  </a:lnTo>
                  <a:lnTo>
                    <a:pt x="0" y="0"/>
                  </a:lnTo>
                  <a:lnTo>
                    <a:pt x="882" y="50"/>
                  </a:lnTo>
                  <a:close/>
                </a:path>
              </a:pathLst>
            </a:custGeom>
            <a:solidFill>
              <a:srgbClr val="808080"/>
            </a:solidFill>
            <a:ln w="1588">
              <a:solidFill>
                <a:srgbClr val="000000"/>
              </a:solidFill>
              <a:prstDash val="solid"/>
              <a:round/>
            </a:ln>
          </p:spPr>
          <p:txBody>
            <a:bodyPr/>
            <a:lstStyle/>
            <a:p>
              <a:endParaRPr lang="zh-CN" altLang="en-US"/>
            </a:p>
          </p:txBody>
        </p:sp>
        <p:sp>
          <p:nvSpPr>
            <p:cNvPr id="224" name="Freeform 209"/>
            <p:cNvSpPr/>
            <p:nvPr/>
          </p:nvSpPr>
          <p:spPr bwMode="auto">
            <a:xfrm flipH="1">
              <a:off x="4871906" y="4875211"/>
              <a:ext cx="482600" cy="63500"/>
            </a:xfrm>
            <a:custGeom>
              <a:avLst/>
              <a:gdLst/>
              <a:ahLst/>
              <a:cxnLst>
                <a:cxn ang="0">
                  <a:pos x="0" y="175"/>
                </a:cxn>
                <a:cxn ang="0">
                  <a:pos x="892" y="225"/>
                </a:cxn>
                <a:cxn ang="0">
                  <a:pos x="2070" y="0"/>
                </a:cxn>
                <a:cxn ang="0">
                  <a:pos x="1202" y="0"/>
                </a:cxn>
                <a:cxn ang="0">
                  <a:pos x="0" y="175"/>
                </a:cxn>
              </a:cxnLst>
              <a:rect l="0" t="0" r="r" b="b"/>
              <a:pathLst>
                <a:path w="2070" h="225">
                  <a:moveTo>
                    <a:pt x="0" y="175"/>
                  </a:moveTo>
                  <a:lnTo>
                    <a:pt x="892" y="225"/>
                  </a:lnTo>
                  <a:lnTo>
                    <a:pt x="2070" y="0"/>
                  </a:lnTo>
                  <a:lnTo>
                    <a:pt x="1202" y="0"/>
                  </a:lnTo>
                  <a:lnTo>
                    <a:pt x="0" y="175"/>
                  </a:lnTo>
                  <a:close/>
                </a:path>
              </a:pathLst>
            </a:custGeom>
            <a:solidFill>
              <a:srgbClr val="C0C0C0"/>
            </a:solidFill>
            <a:ln w="1588">
              <a:solidFill>
                <a:srgbClr val="000000"/>
              </a:solidFill>
              <a:prstDash val="solid"/>
              <a:round/>
            </a:ln>
          </p:spPr>
          <p:txBody>
            <a:bodyPr/>
            <a:lstStyle/>
            <a:p>
              <a:endParaRPr lang="zh-CN" altLang="en-US"/>
            </a:p>
          </p:txBody>
        </p:sp>
        <p:sp>
          <p:nvSpPr>
            <p:cNvPr id="225" name="Freeform 210"/>
            <p:cNvSpPr/>
            <p:nvPr/>
          </p:nvSpPr>
          <p:spPr bwMode="auto">
            <a:xfrm flipH="1">
              <a:off x="5019544" y="4859336"/>
              <a:ext cx="177800" cy="57150"/>
            </a:xfrm>
            <a:custGeom>
              <a:avLst/>
              <a:gdLst/>
              <a:ahLst/>
              <a:cxnLst>
                <a:cxn ang="0">
                  <a:pos x="0" y="120"/>
                </a:cxn>
                <a:cxn ang="0">
                  <a:pos x="0" y="188"/>
                </a:cxn>
                <a:cxn ang="0">
                  <a:pos x="351" y="210"/>
                </a:cxn>
                <a:cxn ang="0">
                  <a:pos x="751" y="135"/>
                </a:cxn>
                <a:cxn ang="0">
                  <a:pos x="751" y="0"/>
                </a:cxn>
                <a:cxn ang="0">
                  <a:pos x="0" y="120"/>
                </a:cxn>
              </a:cxnLst>
              <a:rect l="0" t="0" r="r" b="b"/>
              <a:pathLst>
                <a:path w="751" h="210">
                  <a:moveTo>
                    <a:pt x="0" y="120"/>
                  </a:moveTo>
                  <a:lnTo>
                    <a:pt x="0" y="188"/>
                  </a:lnTo>
                  <a:lnTo>
                    <a:pt x="351" y="210"/>
                  </a:lnTo>
                  <a:lnTo>
                    <a:pt x="751" y="135"/>
                  </a:lnTo>
                  <a:lnTo>
                    <a:pt x="751" y="0"/>
                  </a:lnTo>
                  <a:lnTo>
                    <a:pt x="0" y="120"/>
                  </a:lnTo>
                  <a:close/>
                </a:path>
              </a:pathLst>
            </a:custGeom>
            <a:solidFill>
              <a:srgbClr val="606060"/>
            </a:solidFill>
            <a:ln w="1588">
              <a:solidFill>
                <a:srgbClr val="000000"/>
              </a:solidFill>
              <a:prstDash val="solid"/>
              <a:round/>
            </a:ln>
          </p:spPr>
          <p:txBody>
            <a:bodyPr/>
            <a:lstStyle/>
            <a:p>
              <a:endParaRPr lang="zh-CN" altLang="en-US"/>
            </a:p>
          </p:txBody>
        </p:sp>
        <p:sp>
          <p:nvSpPr>
            <p:cNvPr id="226" name="Freeform 211"/>
            <p:cNvSpPr/>
            <p:nvPr/>
          </p:nvSpPr>
          <p:spPr bwMode="auto">
            <a:xfrm flipH="1">
              <a:off x="4925881" y="4611686"/>
              <a:ext cx="225425" cy="282575"/>
            </a:xfrm>
            <a:custGeom>
              <a:avLst/>
              <a:gdLst/>
              <a:ahLst/>
              <a:cxnLst>
                <a:cxn ang="0">
                  <a:pos x="135" y="1031"/>
                </a:cxn>
                <a:cxn ang="0">
                  <a:pos x="0" y="33"/>
                </a:cxn>
                <a:cxn ang="0">
                  <a:pos x="827" y="0"/>
                </a:cxn>
                <a:cxn ang="0">
                  <a:pos x="960" y="889"/>
                </a:cxn>
                <a:cxn ang="0">
                  <a:pos x="135" y="1031"/>
                </a:cxn>
              </a:cxnLst>
              <a:rect l="0" t="0" r="r" b="b"/>
              <a:pathLst>
                <a:path w="960" h="1031">
                  <a:moveTo>
                    <a:pt x="135" y="1031"/>
                  </a:moveTo>
                  <a:lnTo>
                    <a:pt x="0" y="33"/>
                  </a:lnTo>
                  <a:lnTo>
                    <a:pt x="827" y="0"/>
                  </a:lnTo>
                  <a:lnTo>
                    <a:pt x="960" y="889"/>
                  </a:lnTo>
                  <a:lnTo>
                    <a:pt x="135" y="1031"/>
                  </a:lnTo>
                  <a:close/>
                </a:path>
              </a:pathLst>
            </a:custGeom>
            <a:solidFill>
              <a:srgbClr val="A0A0A0"/>
            </a:solidFill>
            <a:ln w="1588">
              <a:solidFill>
                <a:srgbClr val="000000"/>
              </a:solidFill>
              <a:prstDash val="solid"/>
              <a:round/>
            </a:ln>
          </p:spPr>
          <p:txBody>
            <a:bodyPr/>
            <a:lstStyle/>
            <a:p>
              <a:endParaRPr lang="zh-CN" altLang="en-US"/>
            </a:p>
          </p:txBody>
        </p:sp>
        <p:sp>
          <p:nvSpPr>
            <p:cNvPr id="227" name="Freeform 212"/>
            <p:cNvSpPr/>
            <p:nvPr/>
          </p:nvSpPr>
          <p:spPr bwMode="auto">
            <a:xfrm flipH="1">
              <a:off x="5119556" y="4619624"/>
              <a:ext cx="198438" cy="282575"/>
            </a:xfrm>
            <a:custGeom>
              <a:avLst/>
              <a:gdLst/>
              <a:ahLst/>
              <a:cxnLst>
                <a:cxn ang="0">
                  <a:pos x="715" y="0"/>
                </a:cxn>
                <a:cxn ang="0">
                  <a:pos x="0" y="228"/>
                </a:cxn>
                <a:cxn ang="0">
                  <a:pos x="102" y="1026"/>
                </a:cxn>
                <a:cxn ang="0">
                  <a:pos x="850" y="1000"/>
                </a:cxn>
                <a:cxn ang="0">
                  <a:pos x="715" y="0"/>
                </a:cxn>
              </a:cxnLst>
              <a:rect l="0" t="0" r="r" b="b"/>
              <a:pathLst>
                <a:path w="850" h="1026">
                  <a:moveTo>
                    <a:pt x="715" y="0"/>
                  </a:moveTo>
                  <a:lnTo>
                    <a:pt x="0" y="228"/>
                  </a:lnTo>
                  <a:lnTo>
                    <a:pt x="102" y="1026"/>
                  </a:lnTo>
                  <a:lnTo>
                    <a:pt x="850" y="1000"/>
                  </a:lnTo>
                  <a:lnTo>
                    <a:pt x="715" y="0"/>
                  </a:lnTo>
                  <a:close/>
                </a:path>
              </a:pathLst>
            </a:custGeom>
            <a:solidFill>
              <a:srgbClr val="808080"/>
            </a:solidFill>
            <a:ln w="1588">
              <a:solidFill>
                <a:srgbClr val="000000"/>
              </a:solidFill>
              <a:prstDash val="solid"/>
              <a:round/>
            </a:ln>
          </p:spPr>
          <p:txBody>
            <a:bodyPr/>
            <a:lstStyle/>
            <a:p>
              <a:endParaRPr lang="zh-CN" altLang="en-US"/>
            </a:p>
          </p:txBody>
        </p:sp>
        <p:sp>
          <p:nvSpPr>
            <p:cNvPr id="228" name="Freeform 213"/>
            <p:cNvSpPr/>
            <p:nvPr/>
          </p:nvSpPr>
          <p:spPr bwMode="auto">
            <a:xfrm flipH="1">
              <a:off x="4951281" y="4640261"/>
              <a:ext cx="161925" cy="212725"/>
            </a:xfrm>
            <a:custGeom>
              <a:avLst/>
              <a:gdLst/>
              <a:ahLst/>
              <a:cxnLst>
                <a:cxn ang="0">
                  <a:pos x="0" y="36"/>
                </a:cxn>
                <a:cxn ang="0">
                  <a:pos x="98" y="778"/>
                </a:cxn>
                <a:cxn ang="0">
                  <a:pos x="689" y="689"/>
                </a:cxn>
                <a:cxn ang="0">
                  <a:pos x="587" y="0"/>
                </a:cxn>
                <a:cxn ang="0">
                  <a:pos x="0" y="36"/>
                </a:cxn>
              </a:cxnLst>
              <a:rect l="0" t="0" r="r" b="b"/>
              <a:pathLst>
                <a:path w="689" h="778">
                  <a:moveTo>
                    <a:pt x="0" y="36"/>
                  </a:moveTo>
                  <a:lnTo>
                    <a:pt x="98" y="778"/>
                  </a:lnTo>
                  <a:lnTo>
                    <a:pt x="689" y="689"/>
                  </a:lnTo>
                  <a:lnTo>
                    <a:pt x="587" y="0"/>
                  </a:lnTo>
                  <a:lnTo>
                    <a:pt x="0" y="36"/>
                  </a:lnTo>
                  <a:close/>
                </a:path>
              </a:pathLst>
            </a:custGeom>
            <a:solidFill>
              <a:srgbClr val="00C0C0"/>
            </a:solidFill>
            <a:ln w="1588">
              <a:solidFill>
                <a:srgbClr val="000000"/>
              </a:solidFill>
              <a:prstDash val="solid"/>
              <a:round/>
            </a:ln>
          </p:spPr>
          <p:txBody>
            <a:bodyPr/>
            <a:lstStyle/>
            <a:p>
              <a:endParaRPr lang="zh-CN" altLang="en-US"/>
            </a:p>
          </p:txBody>
        </p:sp>
        <p:sp>
          <p:nvSpPr>
            <p:cNvPr id="229" name="Freeform 214"/>
            <p:cNvSpPr/>
            <p:nvPr/>
          </p:nvSpPr>
          <p:spPr bwMode="auto">
            <a:xfrm flipH="1">
              <a:off x="4890956" y="4897436"/>
              <a:ext cx="157163" cy="131763"/>
            </a:xfrm>
            <a:custGeom>
              <a:avLst/>
              <a:gdLst/>
              <a:ahLst/>
              <a:cxnLst>
                <a:cxn ang="0">
                  <a:pos x="674" y="0"/>
                </a:cxn>
                <a:cxn ang="0">
                  <a:pos x="0" y="143"/>
                </a:cxn>
                <a:cxn ang="0">
                  <a:pos x="0" y="482"/>
                </a:cxn>
                <a:cxn ang="0">
                  <a:pos x="674" y="271"/>
                </a:cxn>
                <a:cxn ang="0">
                  <a:pos x="674" y="0"/>
                </a:cxn>
              </a:cxnLst>
              <a:rect l="0" t="0" r="r" b="b"/>
              <a:pathLst>
                <a:path w="674" h="482">
                  <a:moveTo>
                    <a:pt x="674" y="0"/>
                  </a:moveTo>
                  <a:lnTo>
                    <a:pt x="0" y="143"/>
                  </a:lnTo>
                  <a:lnTo>
                    <a:pt x="0" y="482"/>
                  </a:lnTo>
                  <a:lnTo>
                    <a:pt x="674" y="271"/>
                  </a:lnTo>
                  <a:lnTo>
                    <a:pt x="674" y="0"/>
                  </a:lnTo>
                  <a:close/>
                </a:path>
              </a:pathLst>
            </a:custGeom>
            <a:solidFill>
              <a:srgbClr val="404040"/>
            </a:solidFill>
            <a:ln w="1588">
              <a:solidFill>
                <a:srgbClr val="000000"/>
              </a:solidFill>
              <a:prstDash val="solid"/>
              <a:round/>
            </a:ln>
          </p:spPr>
          <p:txBody>
            <a:bodyPr/>
            <a:lstStyle/>
            <a:p>
              <a:endParaRPr lang="zh-CN" altLang="en-US"/>
            </a:p>
          </p:txBody>
        </p:sp>
        <p:sp>
          <p:nvSpPr>
            <p:cNvPr id="230" name="Line 215"/>
            <p:cNvSpPr>
              <a:spLocks noChangeShapeType="1"/>
            </p:cNvSpPr>
            <p:nvPr/>
          </p:nvSpPr>
          <p:spPr bwMode="auto">
            <a:xfrm flipH="1" flipV="1">
              <a:off x="4902069" y="4930774"/>
              <a:ext cx="42862" cy="9525"/>
            </a:xfrm>
            <a:prstGeom prst="line">
              <a:avLst/>
            </a:prstGeom>
            <a:noFill/>
            <a:ln w="9525">
              <a:solidFill>
                <a:srgbClr val="000000"/>
              </a:solidFill>
              <a:round/>
            </a:ln>
          </p:spPr>
          <p:txBody>
            <a:bodyPr/>
            <a:lstStyle/>
            <a:p>
              <a:endParaRPr lang="zh-CN" altLang="en-US"/>
            </a:p>
          </p:txBody>
        </p:sp>
        <p:sp>
          <p:nvSpPr>
            <p:cNvPr id="231" name="Line 216"/>
            <p:cNvSpPr>
              <a:spLocks noChangeShapeType="1"/>
            </p:cNvSpPr>
            <p:nvPr/>
          </p:nvSpPr>
          <p:spPr bwMode="auto">
            <a:xfrm>
              <a:off x="4967156" y="4945061"/>
              <a:ext cx="52388" cy="17463"/>
            </a:xfrm>
            <a:prstGeom prst="line">
              <a:avLst/>
            </a:prstGeom>
            <a:noFill/>
            <a:ln w="9525">
              <a:solidFill>
                <a:srgbClr val="000000"/>
              </a:solidFill>
              <a:round/>
            </a:ln>
          </p:spPr>
          <p:txBody>
            <a:bodyPr/>
            <a:lstStyle/>
            <a:p>
              <a:endParaRPr lang="zh-CN" altLang="en-US"/>
            </a:p>
          </p:txBody>
        </p:sp>
        <p:sp>
          <p:nvSpPr>
            <p:cNvPr id="232" name="Line 217"/>
            <p:cNvSpPr>
              <a:spLocks noChangeShapeType="1"/>
            </p:cNvSpPr>
            <p:nvPr/>
          </p:nvSpPr>
          <p:spPr bwMode="auto">
            <a:xfrm flipH="1">
              <a:off x="4954456" y="4913311"/>
              <a:ext cx="0" cy="87313"/>
            </a:xfrm>
            <a:prstGeom prst="line">
              <a:avLst/>
            </a:prstGeom>
            <a:noFill/>
            <a:ln w="1588">
              <a:solidFill>
                <a:srgbClr val="000000"/>
              </a:solidFill>
              <a:round/>
            </a:ln>
          </p:spPr>
          <p:txBody>
            <a:bodyPr/>
            <a:lstStyle/>
            <a:p>
              <a:endParaRPr lang="zh-CN" altLang="en-US"/>
            </a:p>
          </p:txBody>
        </p:sp>
        <p:sp>
          <p:nvSpPr>
            <p:cNvPr id="233" name="Line 218"/>
            <p:cNvSpPr>
              <a:spLocks noChangeShapeType="1"/>
            </p:cNvSpPr>
            <p:nvPr/>
          </p:nvSpPr>
          <p:spPr bwMode="auto">
            <a:xfrm flipH="1">
              <a:off x="5030656" y="4933949"/>
              <a:ext cx="1588" cy="92075"/>
            </a:xfrm>
            <a:prstGeom prst="line">
              <a:avLst/>
            </a:prstGeom>
            <a:noFill/>
            <a:ln w="1588">
              <a:solidFill>
                <a:srgbClr val="000000"/>
              </a:solidFill>
              <a:round/>
            </a:ln>
          </p:spPr>
          <p:txBody>
            <a:bodyPr/>
            <a:lstStyle/>
            <a:p>
              <a:endParaRPr lang="zh-CN" altLang="en-US"/>
            </a:p>
          </p:txBody>
        </p:sp>
        <p:sp>
          <p:nvSpPr>
            <p:cNvPr id="234" name="Line 219"/>
            <p:cNvSpPr>
              <a:spLocks noChangeShapeType="1"/>
            </p:cNvSpPr>
            <p:nvPr/>
          </p:nvSpPr>
          <p:spPr bwMode="auto">
            <a:xfrm>
              <a:off x="4887781" y="4930774"/>
              <a:ext cx="144463" cy="42862"/>
            </a:xfrm>
            <a:prstGeom prst="line">
              <a:avLst/>
            </a:prstGeom>
            <a:noFill/>
            <a:ln w="1588">
              <a:solidFill>
                <a:srgbClr val="000000"/>
              </a:solidFill>
              <a:round/>
            </a:ln>
          </p:spPr>
          <p:txBody>
            <a:bodyPr/>
            <a:lstStyle/>
            <a:p>
              <a:endParaRPr lang="zh-CN" altLang="en-US"/>
            </a:p>
          </p:txBody>
        </p:sp>
        <p:sp>
          <p:nvSpPr>
            <p:cNvPr id="235" name="Line 220"/>
            <p:cNvSpPr>
              <a:spLocks noChangeShapeType="1"/>
            </p:cNvSpPr>
            <p:nvPr/>
          </p:nvSpPr>
          <p:spPr bwMode="auto">
            <a:xfrm flipH="1" flipV="1">
              <a:off x="4887781" y="4919661"/>
              <a:ext cx="144463" cy="38100"/>
            </a:xfrm>
            <a:prstGeom prst="line">
              <a:avLst/>
            </a:prstGeom>
            <a:noFill/>
            <a:ln w="1588">
              <a:solidFill>
                <a:srgbClr val="000000"/>
              </a:solidFill>
              <a:round/>
            </a:ln>
          </p:spPr>
          <p:txBody>
            <a:bodyPr/>
            <a:lstStyle/>
            <a:p>
              <a:endParaRPr lang="zh-CN" altLang="en-US"/>
            </a:p>
          </p:txBody>
        </p:sp>
        <p:sp>
          <p:nvSpPr>
            <p:cNvPr id="236" name="Freeform 221"/>
            <p:cNvSpPr/>
            <p:nvPr/>
          </p:nvSpPr>
          <p:spPr bwMode="auto">
            <a:xfrm flipH="1">
              <a:off x="5065581" y="5026024"/>
              <a:ext cx="14288" cy="52387"/>
            </a:xfrm>
            <a:custGeom>
              <a:avLst/>
              <a:gdLst/>
              <a:ahLst/>
              <a:cxnLst>
                <a:cxn ang="0">
                  <a:pos x="23" y="0"/>
                </a:cxn>
                <a:cxn ang="0">
                  <a:pos x="0" y="183"/>
                </a:cxn>
                <a:cxn ang="0">
                  <a:pos x="55" y="194"/>
                </a:cxn>
                <a:cxn ang="0">
                  <a:pos x="75" y="8"/>
                </a:cxn>
                <a:cxn ang="0">
                  <a:pos x="23" y="0"/>
                </a:cxn>
              </a:cxnLst>
              <a:rect l="0" t="0" r="r" b="b"/>
              <a:pathLst>
                <a:path w="75" h="194">
                  <a:moveTo>
                    <a:pt x="23" y="0"/>
                  </a:moveTo>
                  <a:lnTo>
                    <a:pt x="0" y="183"/>
                  </a:lnTo>
                  <a:lnTo>
                    <a:pt x="55" y="194"/>
                  </a:lnTo>
                  <a:lnTo>
                    <a:pt x="75" y="8"/>
                  </a:lnTo>
                  <a:lnTo>
                    <a:pt x="23" y="0"/>
                  </a:lnTo>
                  <a:close/>
                </a:path>
              </a:pathLst>
            </a:custGeom>
            <a:solidFill>
              <a:srgbClr val="606060"/>
            </a:solidFill>
            <a:ln w="1588">
              <a:solidFill>
                <a:srgbClr val="000000"/>
              </a:solidFill>
              <a:prstDash val="solid"/>
              <a:round/>
            </a:ln>
          </p:spPr>
          <p:txBody>
            <a:bodyPr/>
            <a:lstStyle/>
            <a:p>
              <a:endParaRPr lang="zh-CN" altLang="en-US"/>
            </a:p>
          </p:txBody>
        </p:sp>
        <p:sp>
          <p:nvSpPr>
            <p:cNvPr id="237" name="Freeform 222"/>
            <p:cNvSpPr/>
            <p:nvPr/>
          </p:nvSpPr>
          <p:spPr bwMode="auto">
            <a:xfrm flipH="1">
              <a:off x="5019544" y="5032374"/>
              <a:ext cx="50800" cy="46037"/>
            </a:xfrm>
            <a:custGeom>
              <a:avLst/>
              <a:gdLst/>
              <a:ahLst/>
              <a:cxnLst>
                <a:cxn ang="0">
                  <a:pos x="17" y="5"/>
                </a:cxn>
                <a:cxn ang="0">
                  <a:pos x="0" y="168"/>
                </a:cxn>
                <a:cxn ang="0">
                  <a:pos x="206" y="84"/>
                </a:cxn>
                <a:cxn ang="0">
                  <a:pos x="126" y="58"/>
                </a:cxn>
                <a:cxn ang="0">
                  <a:pos x="52" y="97"/>
                </a:cxn>
                <a:cxn ang="0">
                  <a:pos x="75" y="0"/>
                </a:cxn>
                <a:cxn ang="0">
                  <a:pos x="17" y="5"/>
                </a:cxn>
              </a:cxnLst>
              <a:rect l="0" t="0" r="r" b="b"/>
              <a:pathLst>
                <a:path w="206" h="168">
                  <a:moveTo>
                    <a:pt x="17" y="5"/>
                  </a:moveTo>
                  <a:lnTo>
                    <a:pt x="0" y="168"/>
                  </a:lnTo>
                  <a:lnTo>
                    <a:pt x="206" y="84"/>
                  </a:lnTo>
                  <a:lnTo>
                    <a:pt x="126" y="58"/>
                  </a:lnTo>
                  <a:lnTo>
                    <a:pt x="52" y="97"/>
                  </a:lnTo>
                  <a:lnTo>
                    <a:pt x="75" y="0"/>
                  </a:lnTo>
                  <a:lnTo>
                    <a:pt x="17" y="5"/>
                  </a:lnTo>
                  <a:close/>
                </a:path>
              </a:pathLst>
            </a:custGeom>
            <a:solidFill>
              <a:srgbClr val="404040"/>
            </a:solidFill>
            <a:ln w="1588">
              <a:solidFill>
                <a:srgbClr val="000000"/>
              </a:solidFill>
              <a:prstDash val="solid"/>
              <a:round/>
            </a:ln>
          </p:spPr>
          <p:txBody>
            <a:bodyPr/>
            <a:lstStyle/>
            <a:p>
              <a:endParaRPr lang="zh-CN" altLang="en-US"/>
            </a:p>
          </p:txBody>
        </p:sp>
        <p:sp>
          <p:nvSpPr>
            <p:cNvPr id="238" name="Freeform 223"/>
            <p:cNvSpPr/>
            <p:nvPr/>
          </p:nvSpPr>
          <p:spPr bwMode="auto">
            <a:xfrm flipH="1">
              <a:off x="4730619" y="4899024"/>
              <a:ext cx="368300" cy="203200"/>
            </a:xfrm>
            <a:custGeom>
              <a:avLst/>
              <a:gdLst/>
              <a:ahLst/>
              <a:cxnLst>
                <a:cxn ang="0">
                  <a:pos x="0" y="309"/>
                </a:cxn>
                <a:cxn ang="0">
                  <a:pos x="759" y="729"/>
                </a:cxn>
                <a:cxn ang="0">
                  <a:pos x="1583" y="318"/>
                </a:cxn>
                <a:cxn ang="0">
                  <a:pos x="951" y="0"/>
                </a:cxn>
                <a:cxn ang="0">
                  <a:pos x="0" y="309"/>
                </a:cxn>
              </a:cxnLst>
              <a:rect l="0" t="0" r="r" b="b"/>
              <a:pathLst>
                <a:path w="1583" h="729">
                  <a:moveTo>
                    <a:pt x="0" y="309"/>
                  </a:moveTo>
                  <a:lnTo>
                    <a:pt x="759" y="729"/>
                  </a:lnTo>
                  <a:lnTo>
                    <a:pt x="1583" y="318"/>
                  </a:lnTo>
                  <a:lnTo>
                    <a:pt x="951" y="0"/>
                  </a:lnTo>
                  <a:lnTo>
                    <a:pt x="0" y="309"/>
                  </a:lnTo>
                  <a:close/>
                </a:path>
              </a:pathLst>
            </a:custGeom>
            <a:solidFill>
              <a:srgbClr val="808080"/>
            </a:solidFill>
            <a:ln w="1588">
              <a:solidFill>
                <a:srgbClr val="000000"/>
              </a:solidFill>
              <a:prstDash val="solid"/>
              <a:round/>
            </a:ln>
          </p:spPr>
          <p:txBody>
            <a:bodyPr/>
            <a:lstStyle/>
            <a:p>
              <a:endParaRPr lang="zh-CN" altLang="en-US"/>
            </a:p>
          </p:txBody>
        </p:sp>
        <p:sp>
          <p:nvSpPr>
            <p:cNvPr id="239" name="Freeform 224"/>
            <p:cNvSpPr/>
            <p:nvPr/>
          </p:nvSpPr>
          <p:spPr bwMode="auto">
            <a:xfrm flipH="1">
              <a:off x="4921119" y="4984749"/>
              <a:ext cx="185737" cy="144462"/>
            </a:xfrm>
            <a:custGeom>
              <a:avLst/>
              <a:gdLst/>
              <a:ahLst/>
              <a:cxnLst>
                <a:cxn ang="0">
                  <a:pos x="28" y="0"/>
                </a:cxn>
                <a:cxn ang="0">
                  <a:pos x="792" y="426"/>
                </a:cxn>
                <a:cxn ang="0">
                  <a:pos x="770" y="516"/>
                </a:cxn>
                <a:cxn ang="0">
                  <a:pos x="0" y="82"/>
                </a:cxn>
                <a:cxn ang="0">
                  <a:pos x="28" y="0"/>
                </a:cxn>
              </a:cxnLst>
              <a:rect l="0" t="0" r="r" b="b"/>
              <a:pathLst>
                <a:path w="792" h="516">
                  <a:moveTo>
                    <a:pt x="28" y="0"/>
                  </a:moveTo>
                  <a:lnTo>
                    <a:pt x="792" y="426"/>
                  </a:lnTo>
                  <a:lnTo>
                    <a:pt x="770" y="516"/>
                  </a:lnTo>
                  <a:lnTo>
                    <a:pt x="0" y="82"/>
                  </a:lnTo>
                  <a:lnTo>
                    <a:pt x="28" y="0"/>
                  </a:lnTo>
                  <a:close/>
                </a:path>
              </a:pathLst>
            </a:custGeom>
            <a:solidFill>
              <a:srgbClr val="606060"/>
            </a:solidFill>
            <a:ln w="1588">
              <a:solidFill>
                <a:srgbClr val="000000"/>
              </a:solidFill>
              <a:prstDash val="solid"/>
              <a:round/>
            </a:ln>
          </p:spPr>
          <p:txBody>
            <a:bodyPr/>
            <a:lstStyle/>
            <a:p>
              <a:endParaRPr lang="zh-CN" altLang="en-US"/>
            </a:p>
          </p:txBody>
        </p:sp>
        <p:sp>
          <p:nvSpPr>
            <p:cNvPr id="240" name="Freeform 225"/>
            <p:cNvSpPr/>
            <p:nvPr/>
          </p:nvSpPr>
          <p:spPr bwMode="auto">
            <a:xfrm flipH="1">
              <a:off x="4727444" y="4987924"/>
              <a:ext cx="198437" cy="141287"/>
            </a:xfrm>
            <a:custGeom>
              <a:avLst/>
              <a:gdLst/>
              <a:ahLst/>
              <a:cxnLst>
                <a:cxn ang="0">
                  <a:pos x="0" y="507"/>
                </a:cxn>
                <a:cxn ang="0">
                  <a:pos x="25" y="411"/>
                </a:cxn>
                <a:cxn ang="0">
                  <a:pos x="846" y="0"/>
                </a:cxn>
                <a:cxn ang="0">
                  <a:pos x="817" y="76"/>
                </a:cxn>
                <a:cxn ang="0">
                  <a:pos x="0" y="507"/>
                </a:cxn>
              </a:cxnLst>
              <a:rect l="0" t="0" r="r" b="b"/>
              <a:pathLst>
                <a:path w="846" h="507">
                  <a:moveTo>
                    <a:pt x="0" y="507"/>
                  </a:moveTo>
                  <a:lnTo>
                    <a:pt x="25" y="411"/>
                  </a:lnTo>
                  <a:lnTo>
                    <a:pt x="846" y="0"/>
                  </a:lnTo>
                  <a:lnTo>
                    <a:pt x="817" y="76"/>
                  </a:lnTo>
                  <a:lnTo>
                    <a:pt x="0" y="507"/>
                  </a:lnTo>
                  <a:close/>
                </a:path>
              </a:pathLst>
            </a:custGeom>
            <a:solidFill>
              <a:srgbClr val="404040"/>
            </a:solidFill>
            <a:ln w="1588">
              <a:solidFill>
                <a:srgbClr val="000000"/>
              </a:solidFill>
              <a:prstDash val="solid"/>
              <a:round/>
            </a:ln>
          </p:spPr>
          <p:txBody>
            <a:bodyPr/>
            <a:lstStyle/>
            <a:p>
              <a:endParaRPr lang="zh-CN" altLang="en-US"/>
            </a:p>
          </p:txBody>
        </p:sp>
        <p:sp>
          <p:nvSpPr>
            <p:cNvPr id="241" name="Freeform 226"/>
            <p:cNvSpPr/>
            <p:nvPr/>
          </p:nvSpPr>
          <p:spPr bwMode="auto">
            <a:xfrm flipH="1">
              <a:off x="4879844" y="4994274"/>
              <a:ext cx="147637" cy="90487"/>
            </a:xfrm>
            <a:custGeom>
              <a:avLst/>
              <a:gdLst/>
              <a:ahLst/>
              <a:cxnLst>
                <a:cxn ang="0">
                  <a:pos x="0" y="83"/>
                </a:cxn>
                <a:cxn ang="0">
                  <a:pos x="220" y="0"/>
                </a:cxn>
                <a:cxn ang="0">
                  <a:pos x="637" y="224"/>
                </a:cxn>
                <a:cxn ang="0">
                  <a:pos x="425" y="321"/>
                </a:cxn>
                <a:cxn ang="0">
                  <a:pos x="0" y="83"/>
                </a:cxn>
              </a:cxnLst>
              <a:rect l="0" t="0" r="r" b="b"/>
              <a:pathLst>
                <a:path w="637" h="321">
                  <a:moveTo>
                    <a:pt x="0" y="83"/>
                  </a:moveTo>
                  <a:lnTo>
                    <a:pt x="220" y="0"/>
                  </a:lnTo>
                  <a:lnTo>
                    <a:pt x="637" y="224"/>
                  </a:lnTo>
                  <a:lnTo>
                    <a:pt x="425" y="321"/>
                  </a:lnTo>
                  <a:lnTo>
                    <a:pt x="0" y="83"/>
                  </a:lnTo>
                  <a:close/>
                </a:path>
              </a:pathLst>
            </a:custGeom>
            <a:solidFill>
              <a:srgbClr val="A0A0A0"/>
            </a:solidFill>
            <a:ln w="9525">
              <a:noFill/>
              <a:round/>
            </a:ln>
          </p:spPr>
          <p:txBody>
            <a:bodyPr/>
            <a:lstStyle/>
            <a:p>
              <a:endParaRPr lang="zh-CN" altLang="en-US"/>
            </a:p>
          </p:txBody>
        </p:sp>
        <p:sp>
          <p:nvSpPr>
            <p:cNvPr id="242" name="Freeform 227"/>
            <p:cNvSpPr/>
            <p:nvPr/>
          </p:nvSpPr>
          <p:spPr bwMode="auto">
            <a:xfrm flipH="1">
              <a:off x="4746494" y="4933949"/>
              <a:ext cx="220662" cy="120650"/>
            </a:xfrm>
            <a:custGeom>
              <a:avLst/>
              <a:gdLst/>
              <a:ahLst/>
              <a:cxnLst>
                <a:cxn ang="0">
                  <a:pos x="0" y="210"/>
                </a:cxn>
                <a:cxn ang="0">
                  <a:pos x="410" y="434"/>
                </a:cxn>
                <a:cxn ang="0">
                  <a:pos x="938" y="186"/>
                </a:cxn>
                <a:cxn ang="0">
                  <a:pos x="554" y="0"/>
                </a:cxn>
                <a:cxn ang="0">
                  <a:pos x="0" y="210"/>
                </a:cxn>
              </a:cxnLst>
              <a:rect l="0" t="0" r="r" b="b"/>
              <a:pathLst>
                <a:path w="938" h="434">
                  <a:moveTo>
                    <a:pt x="0" y="210"/>
                  </a:moveTo>
                  <a:lnTo>
                    <a:pt x="410" y="434"/>
                  </a:lnTo>
                  <a:lnTo>
                    <a:pt x="938" y="186"/>
                  </a:lnTo>
                  <a:lnTo>
                    <a:pt x="554" y="0"/>
                  </a:lnTo>
                  <a:lnTo>
                    <a:pt x="0" y="210"/>
                  </a:lnTo>
                  <a:close/>
                </a:path>
              </a:pathLst>
            </a:custGeom>
            <a:solidFill>
              <a:srgbClr val="A0A0A0"/>
            </a:solidFill>
            <a:ln w="9525">
              <a:noFill/>
              <a:round/>
            </a:ln>
          </p:spPr>
          <p:txBody>
            <a:bodyPr/>
            <a:lstStyle/>
            <a:p>
              <a:endParaRPr lang="zh-CN" altLang="en-US"/>
            </a:p>
          </p:txBody>
        </p:sp>
        <p:sp>
          <p:nvSpPr>
            <p:cNvPr id="243" name="Freeform 228"/>
            <p:cNvSpPr/>
            <p:nvPr/>
          </p:nvSpPr>
          <p:spPr bwMode="auto">
            <a:xfrm flipH="1">
              <a:off x="4840156" y="4906961"/>
              <a:ext cx="239713" cy="107950"/>
            </a:xfrm>
            <a:custGeom>
              <a:avLst/>
              <a:gdLst/>
              <a:ahLst/>
              <a:cxnLst>
                <a:cxn ang="0">
                  <a:pos x="216" y="395"/>
                </a:cxn>
                <a:cxn ang="0">
                  <a:pos x="0" y="285"/>
                </a:cxn>
                <a:cxn ang="0">
                  <a:pos x="867" y="0"/>
                </a:cxn>
                <a:cxn ang="0">
                  <a:pos x="1034" y="82"/>
                </a:cxn>
                <a:cxn ang="0">
                  <a:pos x="216" y="395"/>
                </a:cxn>
              </a:cxnLst>
              <a:rect l="0" t="0" r="r" b="b"/>
              <a:pathLst>
                <a:path w="1034" h="395">
                  <a:moveTo>
                    <a:pt x="216" y="395"/>
                  </a:moveTo>
                  <a:lnTo>
                    <a:pt x="0" y="285"/>
                  </a:lnTo>
                  <a:lnTo>
                    <a:pt x="867" y="0"/>
                  </a:lnTo>
                  <a:lnTo>
                    <a:pt x="1034" y="82"/>
                  </a:lnTo>
                  <a:lnTo>
                    <a:pt x="216" y="395"/>
                  </a:lnTo>
                  <a:close/>
                </a:path>
              </a:pathLst>
            </a:custGeom>
            <a:solidFill>
              <a:srgbClr val="A0A0A0"/>
            </a:solidFill>
            <a:ln w="9525">
              <a:noFill/>
              <a:round/>
            </a:ln>
          </p:spPr>
          <p:txBody>
            <a:bodyPr/>
            <a:lstStyle/>
            <a:p>
              <a:endParaRPr lang="zh-CN" altLang="en-US"/>
            </a:p>
          </p:txBody>
        </p:sp>
        <p:sp>
          <p:nvSpPr>
            <p:cNvPr id="244" name="Line 229"/>
            <p:cNvSpPr>
              <a:spLocks noChangeShapeType="1"/>
            </p:cNvSpPr>
            <p:nvPr/>
          </p:nvSpPr>
          <p:spPr bwMode="auto">
            <a:xfrm flipH="1" flipV="1">
              <a:off x="4867144" y="4911724"/>
              <a:ext cx="206375" cy="84137"/>
            </a:xfrm>
            <a:prstGeom prst="line">
              <a:avLst/>
            </a:prstGeom>
            <a:noFill/>
            <a:ln w="4763">
              <a:solidFill>
                <a:srgbClr val="808080"/>
              </a:solidFill>
              <a:round/>
            </a:ln>
          </p:spPr>
          <p:txBody>
            <a:bodyPr/>
            <a:lstStyle/>
            <a:p>
              <a:endParaRPr lang="zh-CN" altLang="en-US"/>
            </a:p>
          </p:txBody>
        </p:sp>
        <p:sp>
          <p:nvSpPr>
            <p:cNvPr id="245" name="Line 230"/>
            <p:cNvSpPr>
              <a:spLocks noChangeShapeType="1"/>
            </p:cNvSpPr>
            <p:nvPr/>
          </p:nvSpPr>
          <p:spPr bwMode="auto">
            <a:xfrm flipH="1" flipV="1">
              <a:off x="4856031" y="4916486"/>
              <a:ext cx="201613" cy="87313"/>
            </a:xfrm>
            <a:prstGeom prst="line">
              <a:avLst/>
            </a:prstGeom>
            <a:noFill/>
            <a:ln w="4763">
              <a:solidFill>
                <a:srgbClr val="808080"/>
              </a:solidFill>
              <a:round/>
            </a:ln>
          </p:spPr>
          <p:txBody>
            <a:bodyPr/>
            <a:lstStyle/>
            <a:p>
              <a:endParaRPr lang="zh-CN" altLang="en-US"/>
            </a:p>
          </p:txBody>
        </p:sp>
        <p:sp>
          <p:nvSpPr>
            <p:cNvPr id="246" name="Line 231"/>
            <p:cNvSpPr>
              <a:spLocks noChangeShapeType="1"/>
            </p:cNvSpPr>
            <p:nvPr/>
          </p:nvSpPr>
          <p:spPr bwMode="auto">
            <a:xfrm flipH="1" flipV="1">
              <a:off x="4846506" y="4924424"/>
              <a:ext cx="198438" cy="88900"/>
            </a:xfrm>
            <a:prstGeom prst="line">
              <a:avLst/>
            </a:prstGeom>
            <a:noFill/>
            <a:ln w="4763">
              <a:solidFill>
                <a:srgbClr val="808080"/>
              </a:solidFill>
              <a:round/>
            </a:ln>
          </p:spPr>
          <p:txBody>
            <a:bodyPr/>
            <a:lstStyle/>
            <a:p>
              <a:endParaRPr lang="zh-CN" altLang="en-US"/>
            </a:p>
          </p:txBody>
        </p:sp>
        <p:sp>
          <p:nvSpPr>
            <p:cNvPr id="247" name="Line 232"/>
            <p:cNvSpPr>
              <a:spLocks noChangeShapeType="1"/>
            </p:cNvSpPr>
            <p:nvPr/>
          </p:nvSpPr>
          <p:spPr bwMode="auto">
            <a:xfrm flipH="1" flipV="1">
              <a:off x="4821106" y="4938711"/>
              <a:ext cx="195263" cy="90488"/>
            </a:xfrm>
            <a:prstGeom prst="line">
              <a:avLst/>
            </a:prstGeom>
            <a:noFill/>
            <a:ln w="4763">
              <a:solidFill>
                <a:srgbClr val="808080"/>
              </a:solidFill>
              <a:round/>
            </a:ln>
          </p:spPr>
          <p:txBody>
            <a:bodyPr/>
            <a:lstStyle/>
            <a:p>
              <a:endParaRPr lang="zh-CN" altLang="en-US"/>
            </a:p>
          </p:txBody>
        </p:sp>
        <p:sp>
          <p:nvSpPr>
            <p:cNvPr id="248" name="Line 233"/>
            <p:cNvSpPr>
              <a:spLocks noChangeShapeType="1"/>
            </p:cNvSpPr>
            <p:nvPr/>
          </p:nvSpPr>
          <p:spPr bwMode="auto">
            <a:xfrm flipH="1" flipV="1">
              <a:off x="4806819" y="4948236"/>
              <a:ext cx="192087" cy="93663"/>
            </a:xfrm>
            <a:prstGeom prst="line">
              <a:avLst/>
            </a:prstGeom>
            <a:noFill/>
            <a:ln w="4763">
              <a:solidFill>
                <a:srgbClr val="808080"/>
              </a:solidFill>
              <a:round/>
            </a:ln>
          </p:spPr>
          <p:txBody>
            <a:bodyPr/>
            <a:lstStyle/>
            <a:p>
              <a:endParaRPr lang="zh-CN" altLang="en-US"/>
            </a:p>
          </p:txBody>
        </p:sp>
        <p:sp>
          <p:nvSpPr>
            <p:cNvPr id="249" name="Line 234"/>
            <p:cNvSpPr>
              <a:spLocks noChangeShapeType="1"/>
            </p:cNvSpPr>
            <p:nvPr/>
          </p:nvSpPr>
          <p:spPr bwMode="auto">
            <a:xfrm flipH="1" flipV="1">
              <a:off x="4803644" y="4962524"/>
              <a:ext cx="174625" cy="85725"/>
            </a:xfrm>
            <a:prstGeom prst="line">
              <a:avLst/>
            </a:prstGeom>
            <a:noFill/>
            <a:ln w="4763">
              <a:solidFill>
                <a:srgbClr val="808080"/>
              </a:solidFill>
              <a:round/>
            </a:ln>
          </p:spPr>
          <p:txBody>
            <a:bodyPr/>
            <a:lstStyle/>
            <a:p>
              <a:endParaRPr lang="zh-CN" altLang="en-US"/>
            </a:p>
          </p:txBody>
        </p:sp>
        <p:sp>
          <p:nvSpPr>
            <p:cNvPr id="250" name="Line 235"/>
            <p:cNvSpPr>
              <a:spLocks noChangeShapeType="1"/>
            </p:cNvSpPr>
            <p:nvPr/>
          </p:nvSpPr>
          <p:spPr bwMode="auto">
            <a:xfrm flipH="1" flipV="1">
              <a:off x="4794119" y="4968874"/>
              <a:ext cx="166687" cy="88900"/>
            </a:xfrm>
            <a:prstGeom prst="line">
              <a:avLst/>
            </a:prstGeom>
            <a:noFill/>
            <a:ln w="4763">
              <a:solidFill>
                <a:srgbClr val="808080"/>
              </a:solidFill>
              <a:round/>
            </a:ln>
          </p:spPr>
          <p:txBody>
            <a:bodyPr/>
            <a:lstStyle/>
            <a:p>
              <a:endParaRPr lang="zh-CN" altLang="en-US"/>
            </a:p>
          </p:txBody>
        </p:sp>
        <p:sp>
          <p:nvSpPr>
            <p:cNvPr id="251" name="Line 236"/>
            <p:cNvSpPr>
              <a:spLocks noChangeShapeType="1"/>
            </p:cNvSpPr>
            <p:nvPr/>
          </p:nvSpPr>
          <p:spPr bwMode="auto">
            <a:xfrm flipH="1" flipV="1">
              <a:off x="4776656" y="4981574"/>
              <a:ext cx="161925" cy="87312"/>
            </a:xfrm>
            <a:prstGeom prst="line">
              <a:avLst/>
            </a:prstGeom>
            <a:noFill/>
            <a:ln w="4763">
              <a:solidFill>
                <a:srgbClr val="808080"/>
              </a:solidFill>
              <a:round/>
            </a:ln>
          </p:spPr>
          <p:txBody>
            <a:bodyPr/>
            <a:lstStyle/>
            <a:p>
              <a:endParaRPr lang="zh-CN" altLang="en-US"/>
            </a:p>
          </p:txBody>
        </p:sp>
        <p:sp>
          <p:nvSpPr>
            <p:cNvPr id="252" name="Line 237"/>
            <p:cNvSpPr>
              <a:spLocks noChangeShapeType="1"/>
            </p:cNvSpPr>
            <p:nvPr/>
          </p:nvSpPr>
          <p:spPr bwMode="auto">
            <a:xfrm flipH="1">
              <a:off x="4908419" y="5011736"/>
              <a:ext cx="100012" cy="66675"/>
            </a:xfrm>
            <a:prstGeom prst="line">
              <a:avLst/>
            </a:prstGeom>
            <a:noFill/>
            <a:ln w="4763">
              <a:solidFill>
                <a:srgbClr val="808080"/>
              </a:solidFill>
              <a:round/>
            </a:ln>
          </p:spPr>
          <p:txBody>
            <a:bodyPr/>
            <a:lstStyle/>
            <a:p>
              <a:endParaRPr lang="zh-CN" altLang="en-US"/>
            </a:p>
          </p:txBody>
        </p:sp>
        <p:sp>
          <p:nvSpPr>
            <p:cNvPr id="253" name="Line 238"/>
            <p:cNvSpPr>
              <a:spLocks noChangeShapeType="1"/>
            </p:cNvSpPr>
            <p:nvPr/>
          </p:nvSpPr>
          <p:spPr bwMode="auto">
            <a:xfrm flipH="1">
              <a:off x="4890956" y="5003799"/>
              <a:ext cx="96838" cy="61912"/>
            </a:xfrm>
            <a:prstGeom prst="line">
              <a:avLst/>
            </a:prstGeom>
            <a:noFill/>
            <a:ln w="4763">
              <a:solidFill>
                <a:srgbClr val="808080"/>
              </a:solidFill>
              <a:round/>
            </a:ln>
          </p:spPr>
          <p:txBody>
            <a:bodyPr/>
            <a:lstStyle/>
            <a:p>
              <a:endParaRPr lang="zh-CN" altLang="en-US"/>
            </a:p>
          </p:txBody>
        </p:sp>
        <p:sp>
          <p:nvSpPr>
            <p:cNvPr id="254" name="Line 239"/>
            <p:cNvSpPr>
              <a:spLocks noChangeShapeType="1"/>
            </p:cNvSpPr>
            <p:nvPr/>
          </p:nvSpPr>
          <p:spPr bwMode="auto">
            <a:xfrm flipH="1">
              <a:off x="4848094" y="4981574"/>
              <a:ext cx="98425" cy="60325"/>
            </a:xfrm>
            <a:prstGeom prst="line">
              <a:avLst/>
            </a:prstGeom>
            <a:noFill/>
            <a:ln w="4763">
              <a:solidFill>
                <a:srgbClr val="808080"/>
              </a:solidFill>
              <a:round/>
            </a:ln>
          </p:spPr>
          <p:txBody>
            <a:bodyPr/>
            <a:lstStyle/>
            <a:p>
              <a:endParaRPr lang="zh-CN" altLang="en-US"/>
            </a:p>
          </p:txBody>
        </p:sp>
        <p:sp>
          <p:nvSpPr>
            <p:cNvPr id="255" name="Line 240"/>
            <p:cNvSpPr>
              <a:spLocks noChangeShapeType="1"/>
            </p:cNvSpPr>
            <p:nvPr/>
          </p:nvSpPr>
          <p:spPr bwMode="auto">
            <a:xfrm flipH="1">
              <a:off x="4827456" y="4972049"/>
              <a:ext cx="95250" cy="60325"/>
            </a:xfrm>
            <a:prstGeom prst="line">
              <a:avLst/>
            </a:prstGeom>
            <a:noFill/>
            <a:ln w="4763">
              <a:solidFill>
                <a:srgbClr val="808080"/>
              </a:solidFill>
              <a:round/>
            </a:ln>
          </p:spPr>
          <p:txBody>
            <a:bodyPr/>
            <a:lstStyle/>
            <a:p>
              <a:endParaRPr lang="zh-CN" altLang="en-US"/>
            </a:p>
          </p:txBody>
        </p:sp>
        <p:sp>
          <p:nvSpPr>
            <p:cNvPr id="256" name="Line 241"/>
            <p:cNvSpPr>
              <a:spLocks noChangeShapeType="1"/>
            </p:cNvSpPr>
            <p:nvPr/>
          </p:nvSpPr>
          <p:spPr bwMode="auto">
            <a:xfrm flipH="1">
              <a:off x="4806819" y="4962524"/>
              <a:ext cx="93662" cy="60325"/>
            </a:xfrm>
            <a:prstGeom prst="line">
              <a:avLst/>
            </a:prstGeom>
            <a:noFill/>
            <a:ln w="4763">
              <a:solidFill>
                <a:srgbClr val="808080"/>
              </a:solidFill>
              <a:round/>
            </a:ln>
          </p:spPr>
          <p:txBody>
            <a:bodyPr/>
            <a:lstStyle/>
            <a:p>
              <a:endParaRPr lang="zh-CN" altLang="en-US"/>
            </a:p>
          </p:txBody>
        </p:sp>
        <p:sp>
          <p:nvSpPr>
            <p:cNvPr id="257" name="Line 242"/>
            <p:cNvSpPr>
              <a:spLocks noChangeShapeType="1"/>
            </p:cNvSpPr>
            <p:nvPr/>
          </p:nvSpPr>
          <p:spPr bwMode="auto">
            <a:xfrm flipH="1">
              <a:off x="4787769" y="4952999"/>
              <a:ext cx="92075" cy="58737"/>
            </a:xfrm>
            <a:prstGeom prst="line">
              <a:avLst/>
            </a:prstGeom>
            <a:noFill/>
            <a:ln w="4763">
              <a:solidFill>
                <a:srgbClr val="808080"/>
              </a:solidFill>
              <a:round/>
            </a:ln>
          </p:spPr>
          <p:txBody>
            <a:bodyPr/>
            <a:lstStyle/>
            <a:p>
              <a:endParaRPr lang="zh-CN" altLang="en-US"/>
            </a:p>
          </p:txBody>
        </p:sp>
        <p:sp>
          <p:nvSpPr>
            <p:cNvPr id="258" name="Line 243"/>
            <p:cNvSpPr>
              <a:spLocks noChangeShapeType="1"/>
            </p:cNvSpPr>
            <p:nvPr/>
          </p:nvSpPr>
          <p:spPr bwMode="auto">
            <a:xfrm flipH="1">
              <a:off x="4768719" y="4943474"/>
              <a:ext cx="92075" cy="53975"/>
            </a:xfrm>
            <a:prstGeom prst="line">
              <a:avLst/>
            </a:prstGeom>
            <a:noFill/>
            <a:ln w="4763">
              <a:solidFill>
                <a:srgbClr val="808080"/>
              </a:solidFill>
              <a:round/>
            </a:ln>
          </p:spPr>
          <p:txBody>
            <a:bodyPr/>
            <a:lstStyle/>
            <a:p>
              <a:endParaRPr lang="zh-CN" altLang="en-US"/>
            </a:p>
          </p:txBody>
        </p:sp>
        <p:sp>
          <p:nvSpPr>
            <p:cNvPr id="259" name="Line 244"/>
            <p:cNvSpPr>
              <a:spLocks noChangeShapeType="1"/>
            </p:cNvSpPr>
            <p:nvPr/>
          </p:nvSpPr>
          <p:spPr bwMode="auto">
            <a:xfrm flipH="1">
              <a:off x="5002081" y="4972049"/>
              <a:ext cx="49213" cy="31750"/>
            </a:xfrm>
            <a:prstGeom prst="line">
              <a:avLst/>
            </a:prstGeom>
            <a:noFill/>
            <a:ln w="4763">
              <a:solidFill>
                <a:srgbClr val="808080"/>
              </a:solidFill>
              <a:round/>
            </a:ln>
          </p:spPr>
          <p:txBody>
            <a:bodyPr/>
            <a:lstStyle/>
            <a:p>
              <a:endParaRPr lang="zh-CN" altLang="en-US"/>
            </a:p>
          </p:txBody>
        </p:sp>
        <p:sp>
          <p:nvSpPr>
            <p:cNvPr id="260" name="Line 245"/>
            <p:cNvSpPr>
              <a:spLocks noChangeShapeType="1"/>
            </p:cNvSpPr>
            <p:nvPr/>
          </p:nvSpPr>
          <p:spPr bwMode="auto">
            <a:xfrm flipH="1">
              <a:off x="4973506" y="4962524"/>
              <a:ext cx="46038" cy="25400"/>
            </a:xfrm>
            <a:prstGeom prst="line">
              <a:avLst/>
            </a:prstGeom>
            <a:noFill/>
            <a:ln w="4763">
              <a:solidFill>
                <a:srgbClr val="808080"/>
              </a:solidFill>
              <a:round/>
            </a:ln>
          </p:spPr>
          <p:txBody>
            <a:bodyPr/>
            <a:lstStyle/>
            <a:p>
              <a:endParaRPr lang="zh-CN" altLang="en-US"/>
            </a:p>
          </p:txBody>
        </p:sp>
        <p:sp>
          <p:nvSpPr>
            <p:cNvPr id="261" name="Line 246"/>
            <p:cNvSpPr>
              <a:spLocks noChangeShapeType="1"/>
            </p:cNvSpPr>
            <p:nvPr/>
          </p:nvSpPr>
          <p:spPr bwMode="auto">
            <a:xfrm flipH="1">
              <a:off x="4946519" y="4951411"/>
              <a:ext cx="46037" cy="28575"/>
            </a:xfrm>
            <a:prstGeom prst="line">
              <a:avLst/>
            </a:prstGeom>
            <a:noFill/>
            <a:ln w="4763">
              <a:solidFill>
                <a:srgbClr val="808080"/>
              </a:solidFill>
              <a:round/>
            </a:ln>
          </p:spPr>
          <p:txBody>
            <a:bodyPr/>
            <a:lstStyle/>
            <a:p>
              <a:endParaRPr lang="zh-CN" altLang="en-US"/>
            </a:p>
          </p:txBody>
        </p:sp>
        <p:sp>
          <p:nvSpPr>
            <p:cNvPr id="262" name="Line 247"/>
            <p:cNvSpPr>
              <a:spLocks noChangeShapeType="1"/>
            </p:cNvSpPr>
            <p:nvPr/>
          </p:nvSpPr>
          <p:spPr bwMode="auto">
            <a:xfrm flipH="1">
              <a:off x="4919531" y="4940299"/>
              <a:ext cx="42863" cy="25400"/>
            </a:xfrm>
            <a:prstGeom prst="line">
              <a:avLst/>
            </a:prstGeom>
            <a:noFill/>
            <a:ln w="4763">
              <a:solidFill>
                <a:srgbClr val="808080"/>
              </a:solidFill>
              <a:round/>
            </a:ln>
          </p:spPr>
          <p:txBody>
            <a:bodyPr/>
            <a:lstStyle/>
            <a:p>
              <a:endParaRPr lang="zh-CN" altLang="en-US"/>
            </a:p>
          </p:txBody>
        </p:sp>
        <p:sp>
          <p:nvSpPr>
            <p:cNvPr id="263" name="Line 248"/>
            <p:cNvSpPr>
              <a:spLocks noChangeShapeType="1"/>
            </p:cNvSpPr>
            <p:nvPr/>
          </p:nvSpPr>
          <p:spPr bwMode="auto">
            <a:xfrm flipH="1">
              <a:off x="4892544" y="4927599"/>
              <a:ext cx="41275" cy="26987"/>
            </a:xfrm>
            <a:prstGeom prst="line">
              <a:avLst/>
            </a:prstGeom>
            <a:noFill/>
            <a:ln w="4763">
              <a:solidFill>
                <a:srgbClr val="808080"/>
              </a:solidFill>
              <a:round/>
            </a:ln>
          </p:spPr>
          <p:txBody>
            <a:bodyPr/>
            <a:lstStyle/>
            <a:p>
              <a:endParaRPr lang="zh-CN" altLang="en-US"/>
            </a:p>
          </p:txBody>
        </p:sp>
        <p:sp>
          <p:nvSpPr>
            <p:cNvPr id="264" name="Line 249"/>
            <p:cNvSpPr>
              <a:spLocks noChangeShapeType="1"/>
            </p:cNvSpPr>
            <p:nvPr/>
          </p:nvSpPr>
          <p:spPr bwMode="auto">
            <a:xfrm flipH="1">
              <a:off x="4862381" y="4916486"/>
              <a:ext cx="39688" cy="23813"/>
            </a:xfrm>
            <a:prstGeom prst="line">
              <a:avLst/>
            </a:prstGeom>
            <a:noFill/>
            <a:ln w="4763">
              <a:solidFill>
                <a:srgbClr val="808080"/>
              </a:solidFill>
              <a:round/>
            </a:ln>
          </p:spPr>
          <p:txBody>
            <a:bodyPr/>
            <a:lstStyle/>
            <a:p>
              <a:endParaRPr lang="zh-CN" altLang="en-US"/>
            </a:p>
          </p:txBody>
        </p:sp>
        <p:sp>
          <p:nvSpPr>
            <p:cNvPr id="265" name="Freeform 250"/>
            <p:cNvSpPr/>
            <p:nvPr/>
          </p:nvSpPr>
          <p:spPr bwMode="auto">
            <a:xfrm flipH="1">
              <a:off x="4484556" y="5199061"/>
              <a:ext cx="487363" cy="258763"/>
            </a:xfrm>
            <a:custGeom>
              <a:avLst/>
              <a:gdLst/>
              <a:ahLst/>
              <a:cxnLst>
                <a:cxn ang="0">
                  <a:pos x="182" y="927"/>
                </a:cxn>
                <a:cxn ang="0">
                  <a:pos x="5" y="905"/>
                </a:cxn>
                <a:cxn ang="0">
                  <a:pos x="0" y="695"/>
                </a:cxn>
                <a:cxn ang="0">
                  <a:pos x="9" y="537"/>
                </a:cxn>
                <a:cxn ang="0">
                  <a:pos x="100" y="442"/>
                </a:cxn>
                <a:cxn ang="0">
                  <a:pos x="210" y="387"/>
                </a:cxn>
                <a:cxn ang="0">
                  <a:pos x="460" y="296"/>
                </a:cxn>
                <a:cxn ang="0">
                  <a:pos x="828" y="207"/>
                </a:cxn>
                <a:cxn ang="0">
                  <a:pos x="900" y="201"/>
                </a:cxn>
                <a:cxn ang="0">
                  <a:pos x="948" y="207"/>
                </a:cxn>
                <a:cxn ang="0">
                  <a:pos x="960" y="188"/>
                </a:cxn>
                <a:cxn ang="0">
                  <a:pos x="980" y="169"/>
                </a:cxn>
                <a:cxn ang="0">
                  <a:pos x="1003" y="173"/>
                </a:cxn>
                <a:cxn ang="0">
                  <a:pos x="1035" y="176"/>
                </a:cxn>
                <a:cxn ang="0">
                  <a:pos x="1049" y="138"/>
                </a:cxn>
                <a:cxn ang="0">
                  <a:pos x="1077" y="118"/>
                </a:cxn>
                <a:cxn ang="0">
                  <a:pos x="1106" y="112"/>
                </a:cxn>
                <a:cxn ang="0">
                  <a:pos x="1144" y="112"/>
                </a:cxn>
                <a:cxn ang="0">
                  <a:pos x="1138" y="82"/>
                </a:cxn>
                <a:cxn ang="0">
                  <a:pos x="1182" y="0"/>
                </a:cxn>
                <a:cxn ang="0">
                  <a:pos x="2040" y="22"/>
                </a:cxn>
                <a:cxn ang="0">
                  <a:pos x="2037" y="110"/>
                </a:cxn>
                <a:cxn ang="0">
                  <a:pos x="2053" y="188"/>
                </a:cxn>
                <a:cxn ang="0">
                  <a:pos x="2065" y="244"/>
                </a:cxn>
                <a:cxn ang="0">
                  <a:pos x="2080" y="314"/>
                </a:cxn>
                <a:cxn ang="0">
                  <a:pos x="2091" y="427"/>
                </a:cxn>
                <a:cxn ang="0">
                  <a:pos x="2077" y="494"/>
                </a:cxn>
                <a:cxn ang="0">
                  <a:pos x="2053" y="557"/>
                </a:cxn>
                <a:cxn ang="0">
                  <a:pos x="2023" y="610"/>
                </a:cxn>
                <a:cxn ang="0">
                  <a:pos x="1983" y="629"/>
                </a:cxn>
                <a:cxn ang="0">
                  <a:pos x="1921" y="648"/>
                </a:cxn>
                <a:cxn ang="0">
                  <a:pos x="1838" y="673"/>
                </a:cxn>
                <a:cxn ang="0">
                  <a:pos x="1801" y="717"/>
                </a:cxn>
                <a:cxn ang="0">
                  <a:pos x="1757" y="754"/>
                </a:cxn>
                <a:cxn ang="0">
                  <a:pos x="1686" y="786"/>
                </a:cxn>
                <a:cxn ang="0">
                  <a:pos x="1605" y="812"/>
                </a:cxn>
                <a:cxn ang="0">
                  <a:pos x="1475" y="827"/>
                </a:cxn>
                <a:cxn ang="0">
                  <a:pos x="1364" y="827"/>
                </a:cxn>
                <a:cxn ang="0">
                  <a:pos x="1279" y="818"/>
                </a:cxn>
                <a:cxn ang="0">
                  <a:pos x="1202" y="812"/>
                </a:cxn>
                <a:cxn ang="0">
                  <a:pos x="1144" y="843"/>
                </a:cxn>
                <a:cxn ang="0">
                  <a:pos x="1031" y="837"/>
                </a:cxn>
                <a:cxn ang="0">
                  <a:pos x="582" y="901"/>
                </a:cxn>
                <a:cxn ang="0">
                  <a:pos x="386" y="931"/>
                </a:cxn>
                <a:cxn ang="0">
                  <a:pos x="182" y="927"/>
                </a:cxn>
              </a:cxnLst>
              <a:rect l="0" t="0" r="r" b="b"/>
              <a:pathLst>
                <a:path w="2091" h="931">
                  <a:moveTo>
                    <a:pt x="182" y="927"/>
                  </a:moveTo>
                  <a:lnTo>
                    <a:pt x="5" y="905"/>
                  </a:lnTo>
                  <a:lnTo>
                    <a:pt x="0" y="695"/>
                  </a:lnTo>
                  <a:lnTo>
                    <a:pt x="9" y="537"/>
                  </a:lnTo>
                  <a:lnTo>
                    <a:pt x="100" y="442"/>
                  </a:lnTo>
                  <a:lnTo>
                    <a:pt x="210" y="387"/>
                  </a:lnTo>
                  <a:lnTo>
                    <a:pt x="460" y="296"/>
                  </a:lnTo>
                  <a:lnTo>
                    <a:pt x="828" y="207"/>
                  </a:lnTo>
                  <a:lnTo>
                    <a:pt x="900" y="201"/>
                  </a:lnTo>
                  <a:lnTo>
                    <a:pt x="948" y="207"/>
                  </a:lnTo>
                  <a:lnTo>
                    <a:pt x="960" y="188"/>
                  </a:lnTo>
                  <a:lnTo>
                    <a:pt x="980" y="169"/>
                  </a:lnTo>
                  <a:lnTo>
                    <a:pt x="1003" y="173"/>
                  </a:lnTo>
                  <a:lnTo>
                    <a:pt x="1035" y="176"/>
                  </a:lnTo>
                  <a:lnTo>
                    <a:pt x="1049" y="138"/>
                  </a:lnTo>
                  <a:lnTo>
                    <a:pt x="1077" y="118"/>
                  </a:lnTo>
                  <a:lnTo>
                    <a:pt x="1106" y="112"/>
                  </a:lnTo>
                  <a:lnTo>
                    <a:pt x="1144" y="112"/>
                  </a:lnTo>
                  <a:lnTo>
                    <a:pt x="1138" y="82"/>
                  </a:lnTo>
                  <a:lnTo>
                    <a:pt x="1182" y="0"/>
                  </a:lnTo>
                  <a:lnTo>
                    <a:pt x="2040" y="22"/>
                  </a:lnTo>
                  <a:lnTo>
                    <a:pt x="2037" y="110"/>
                  </a:lnTo>
                  <a:lnTo>
                    <a:pt x="2053" y="188"/>
                  </a:lnTo>
                  <a:lnTo>
                    <a:pt x="2065" y="244"/>
                  </a:lnTo>
                  <a:lnTo>
                    <a:pt x="2080" y="314"/>
                  </a:lnTo>
                  <a:lnTo>
                    <a:pt x="2091" y="427"/>
                  </a:lnTo>
                  <a:lnTo>
                    <a:pt x="2077" y="494"/>
                  </a:lnTo>
                  <a:lnTo>
                    <a:pt x="2053" y="557"/>
                  </a:lnTo>
                  <a:lnTo>
                    <a:pt x="2023" y="610"/>
                  </a:lnTo>
                  <a:lnTo>
                    <a:pt x="1983" y="629"/>
                  </a:lnTo>
                  <a:lnTo>
                    <a:pt x="1921" y="648"/>
                  </a:lnTo>
                  <a:lnTo>
                    <a:pt x="1838" y="673"/>
                  </a:lnTo>
                  <a:lnTo>
                    <a:pt x="1801" y="717"/>
                  </a:lnTo>
                  <a:lnTo>
                    <a:pt x="1757" y="754"/>
                  </a:lnTo>
                  <a:lnTo>
                    <a:pt x="1686" y="786"/>
                  </a:lnTo>
                  <a:lnTo>
                    <a:pt x="1605" y="812"/>
                  </a:lnTo>
                  <a:lnTo>
                    <a:pt x="1475" y="827"/>
                  </a:lnTo>
                  <a:lnTo>
                    <a:pt x="1364" y="827"/>
                  </a:lnTo>
                  <a:lnTo>
                    <a:pt x="1279" y="818"/>
                  </a:lnTo>
                  <a:lnTo>
                    <a:pt x="1202" y="812"/>
                  </a:lnTo>
                  <a:lnTo>
                    <a:pt x="1144" y="843"/>
                  </a:lnTo>
                  <a:lnTo>
                    <a:pt x="1031" y="837"/>
                  </a:lnTo>
                  <a:lnTo>
                    <a:pt x="582" y="901"/>
                  </a:lnTo>
                  <a:lnTo>
                    <a:pt x="386" y="931"/>
                  </a:lnTo>
                  <a:lnTo>
                    <a:pt x="182" y="927"/>
                  </a:lnTo>
                  <a:close/>
                </a:path>
              </a:pathLst>
            </a:custGeom>
            <a:solidFill>
              <a:srgbClr val="606060"/>
            </a:solidFill>
            <a:ln w="1588">
              <a:solidFill>
                <a:srgbClr val="000000"/>
              </a:solidFill>
              <a:prstDash val="solid"/>
              <a:round/>
            </a:ln>
          </p:spPr>
          <p:txBody>
            <a:bodyPr/>
            <a:lstStyle/>
            <a:p>
              <a:endParaRPr lang="zh-CN" altLang="en-US"/>
            </a:p>
          </p:txBody>
        </p:sp>
        <p:sp>
          <p:nvSpPr>
            <p:cNvPr id="266" name="Freeform 251"/>
            <p:cNvSpPr/>
            <p:nvPr/>
          </p:nvSpPr>
          <p:spPr bwMode="auto">
            <a:xfrm flipH="1">
              <a:off x="4489319" y="5226049"/>
              <a:ext cx="479425" cy="228600"/>
            </a:xfrm>
            <a:custGeom>
              <a:avLst/>
              <a:gdLst/>
              <a:ahLst/>
              <a:cxnLst>
                <a:cxn ang="0">
                  <a:pos x="1986" y="90"/>
                </a:cxn>
                <a:cxn ang="0">
                  <a:pos x="2037" y="199"/>
                </a:cxn>
                <a:cxn ang="0">
                  <a:pos x="1995" y="512"/>
                </a:cxn>
                <a:cxn ang="0">
                  <a:pos x="1882" y="512"/>
                </a:cxn>
                <a:cxn ang="0">
                  <a:pos x="1754" y="624"/>
                </a:cxn>
                <a:cxn ang="0">
                  <a:pos x="1460" y="701"/>
                </a:cxn>
                <a:cxn ang="0">
                  <a:pos x="1181" y="701"/>
                </a:cxn>
                <a:cxn ang="0">
                  <a:pos x="1287" y="589"/>
                </a:cxn>
                <a:cxn ang="0">
                  <a:pos x="1155" y="697"/>
                </a:cxn>
                <a:cxn ang="0">
                  <a:pos x="1017" y="724"/>
                </a:cxn>
                <a:cxn ang="0">
                  <a:pos x="1109" y="652"/>
                </a:cxn>
                <a:cxn ang="0">
                  <a:pos x="963" y="733"/>
                </a:cxn>
                <a:cxn ang="0">
                  <a:pos x="491" y="797"/>
                </a:cxn>
                <a:cxn ang="0">
                  <a:pos x="495" y="742"/>
                </a:cxn>
                <a:cxn ang="0">
                  <a:pos x="486" y="720"/>
                </a:cxn>
                <a:cxn ang="0">
                  <a:pos x="319" y="815"/>
                </a:cxn>
                <a:cxn ang="0">
                  <a:pos x="473" y="669"/>
                </a:cxn>
                <a:cxn ang="0">
                  <a:pos x="300" y="765"/>
                </a:cxn>
                <a:cxn ang="0">
                  <a:pos x="214" y="742"/>
                </a:cxn>
                <a:cxn ang="0">
                  <a:pos x="182" y="746"/>
                </a:cxn>
                <a:cxn ang="0">
                  <a:pos x="59" y="793"/>
                </a:cxn>
                <a:cxn ang="0">
                  <a:pos x="0" y="674"/>
                </a:cxn>
                <a:cxn ang="0">
                  <a:pos x="40" y="435"/>
                </a:cxn>
                <a:cxn ang="0">
                  <a:pos x="296" y="298"/>
                </a:cxn>
                <a:cxn ang="0">
                  <a:pos x="795" y="145"/>
                </a:cxn>
                <a:cxn ang="0">
                  <a:pos x="968" y="207"/>
                </a:cxn>
                <a:cxn ang="0">
                  <a:pos x="1040" y="217"/>
                </a:cxn>
                <a:cxn ang="0">
                  <a:pos x="953" y="131"/>
                </a:cxn>
                <a:cxn ang="0">
                  <a:pos x="1008" y="108"/>
                </a:cxn>
                <a:cxn ang="0">
                  <a:pos x="1063" y="163"/>
                </a:cxn>
                <a:cxn ang="0">
                  <a:pos x="1068" y="135"/>
                </a:cxn>
                <a:cxn ang="0">
                  <a:pos x="1059" y="67"/>
                </a:cxn>
                <a:cxn ang="0">
                  <a:pos x="1186" y="113"/>
                </a:cxn>
                <a:cxn ang="0">
                  <a:pos x="1173" y="63"/>
                </a:cxn>
                <a:cxn ang="0">
                  <a:pos x="1145" y="0"/>
                </a:cxn>
                <a:cxn ang="0">
                  <a:pos x="1277" y="54"/>
                </a:cxn>
                <a:cxn ang="0">
                  <a:pos x="1514" y="104"/>
                </a:cxn>
                <a:cxn ang="0">
                  <a:pos x="1567" y="35"/>
                </a:cxn>
                <a:cxn ang="0">
                  <a:pos x="1626" y="113"/>
                </a:cxn>
                <a:cxn ang="0">
                  <a:pos x="1745" y="63"/>
                </a:cxn>
                <a:cxn ang="0">
                  <a:pos x="1795" y="131"/>
                </a:cxn>
                <a:cxn ang="0">
                  <a:pos x="1946" y="108"/>
                </a:cxn>
                <a:cxn ang="0">
                  <a:pos x="1982" y="31"/>
                </a:cxn>
              </a:cxnLst>
              <a:rect l="0" t="0" r="r" b="b"/>
              <a:pathLst>
                <a:path w="2049" h="829">
                  <a:moveTo>
                    <a:pt x="1982" y="31"/>
                  </a:moveTo>
                  <a:lnTo>
                    <a:pt x="1986" y="90"/>
                  </a:lnTo>
                  <a:lnTo>
                    <a:pt x="2010" y="67"/>
                  </a:lnTo>
                  <a:lnTo>
                    <a:pt x="2037" y="199"/>
                  </a:lnTo>
                  <a:lnTo>
                    <a:pt x="2049" y="353"/>
                  </a:lnTo>
                  <a:lnTo>
                    <a:pt x="1995" y="512"/>
                  </a:lnTo>
                  <a:lnTo>
                    <a:pt x="1868" y="549"/>
                  </a:lnTo>
                  <a:lnTo>
                    <a:pt x="1882" y="512"/>
                  </a:lnTo>
                  <a:lnTo>
                    <a:pt x="1814" y="567"/>
                  </a:lnTo>
                  <a:lnTo>
                    <a:pt x="1754" y="624"/>
                  </a:lnTo>
                  <a:lnTo>
                    <a:pt x="1622" y="688"/>
                  </a:lnTo>
                  <a:lnTo>
                    <a:pt x="1460" y="701"/>
                  </a:lnTo>
                  <a:lnTo>
                    <a:pt x="1264" y="710"/>
                  </a:lnTo>
                  <a:lnTo>
                    <a:pt x="1181" y="701"/>
                  </a:lnTo>
                  <a:lnTo>
                    <a:pt x="1255" y="669"/>
                  </a:lnTo>
                  <a:lnTo>
                    <a:pt x="1287" y="589"/>
                  </a:lnTo>
                  <a:lnTo>
                    <a:pt x="1228" y="656"/>
                  </a:lnTo>
                  <a:lnTo>
                    <a:pt x="1155" y="697"/>
                  </a:lnTo>
                  <a:lnTo>
                    <a:pt x="1086" y="733"/>
                  </a:lnTo>
                  <a:lnTo>
                    <a:pt x="1017" y="724"/>
                  </a:lnTo>
                  <a:lnTo>
                    <a:pt x="1063" y="692"/>
                  </a:lnTo>
                  <a:lnTo>
                    <a:pt x="1109" y="652"/>
                  </a:lnTo>
                  <a:lnTo>
                    <a:pt x="1036" y="678"/>
                  </a:lnTo>
                  <a:lnTo>
                    <a:pt x="963" y="733"/>
                  </a:lnTo>
                  <a:lnTo>
                    <a:pt x="726" y="761"/>
                  </a:lnTo>
                  <a:lnTo>
                    <a:pt x="491" y="797"/>
                  </a:lnTo>
                  <a:lnTo>
                    <a:pt x="409" y="793"/>
                  </a:lnTo>
                  <a:lnTo>
                    <a:pt x="495" y="742"/>
                  </a:lnTo>
                  <a:lnTo>
                    <a:pt x="581" y="724"/>
                  </a:lnTo>
                  <a:lnTo>
                    <a:pt x="486" y="720"/>
                  </a:lnTo>
                  <a:lnTo>
                    <a:pt x="414" y="752"/>
                  </a:lnTo>
                  <a:lnTo>
                    <a:pt x="319" y="815"/>
                  </a:lnTo>
                  <a:lnTo>
                    <a:pt x="386" y="720"/>
                  </a:lnTo>
                  <a:lnTo>
                    <a:pt x="473" y="669"/>
                  </a:lnTo>
                  <a:lnTo>
                    <a:pt x="359" y="692"/>
                  </a:lnTo>
                  <a:lnTo>
                    <a:pt x="300" y="765"/>
                  </a:lnTo>
                  <a:lnTo>
                    <a:pt x="287" y="829"/>
                  </a:lnTo>
                  <a:lnTo>
                    <a:pt x="214" y="742"/>
                  </a:lnTo>
                  <a:lnTo>
                    <a:pt x="140" y="701"/>
                  </a:lnTo>
                  <a:lnTo>
                    <a:pt x="182" y="746"/>
                  </a:lnTo>
                  <a:lnTo>
                    <a:pt x="241" y="829"/>
                  </a:lnTo>
                  <a:lnTo>
                    <a:pt x="59" y="793"/>
                  </a:lnTo>
                  <a:lnTo>
                    <a:pt x="23" y="778"/>
                  </a:lnTo>
                  <a:lnTo>
                    <a:pt x="0" y="674"/>
                  </a:lnTo>
                  <a:lnTo>
                    <a:pt x="13" y="530"/>
                  </a:lnTo>
                  <a:lnTo>
                    <a:pt x="40" y="435"/>
                  </a:lnTo>
                  <a:lnTo>
                    <a:pt x="155" y="362"/>
                  </a:lnTo>
                  <a:lnTo>
                    <a:pt x="296" y="298"/>
                  </a:lnTo>
                  <a:lnTo>
                    <a:pt x="572" y="207"/>
                  </a:lnTo>
                  <a:lnTo>
                    <a:pt x="795" y="145"/>
                  </a:lnTo>
                  <a:lnTo>
                    <a:pt x="917" y="135"/>
                  </a:lnTo>
                  <a:lnTo>
                    <a:pt x="968" y="207"/>
                  </a:lnTo>
                  <a:lnTo>
                    <a:pt x="1123" y="285"/>
                  </a:lnTo>
                  <a:lnTo>
                    <a:pt x="1040" y="217"/>
                  </a:lnTo>
                  <a:lnTo>
                    <a:pt x="977" y="182"/>
                  </a:lnTo>
                  <a:lnTo>
                    <a:pt x="953" y="131"/>
                  </a:lnTo>
                  <a:lnTo>
                    <a:pt x="963" y="108"/>
                  </a:lnTo>
                  <a:lnTo>
                    <a:pt x="1008" y="108"/>
                  </a:lnTo>
                  <a:lnTo>
                    <a:pt x="1036" y="135"/>
                  </a:lnTo>
                  <a:lnTo>
                    <a:pt x="1063" y="163"/>
                  </a:lnTo>
                  <a:lnTo>
                    <a:pt x="1132" y="190"/>
                  </a:lnTo>
                  <a:lnTo>
                    <a:pt x="1068" y="135"/>
                  </a:lnTo>
                  <a:lnTo>
                    <a:pt x="1040" y="95"/>
                  </a:lnTo>
                  <a:lnTo>
                    <a:pt x="1059" y="67"/>
                  </a:lnTo>
                  <a:lnTo>
                    <a:pt x="1113" y="50"/>
                  </a:lnTo>
                  <a:lnTo>
                    <a:pt x="1186" y="113"/>
                  </a:lnTo>
                  <a:lnTo>
                    <a:pt x="1255" y="154"/>
                  </a:lnTo>
                  <a:lnTo>
                    <a:pt x="1173" y="63"/>
                  </a:lnTo>
                  <a:lnTo>
                    <a:pt x="1145" y="27"/>
                  </a:lnTo>
                  <a:lnTo>
                    <a:pt x="1145" y="0"/>
                  </a:lnTo>
                  <a:lnTo>
                    <a:pt x="1213" y="10"/>
                  </a:lnTo>
                  <a:lnTo>
                    <a:pt x="1277" y="54"/>
                  </a:lnTo>
                  <a:lnTo>
                    <a:pt x="1319" y="86"/>
                  </a:lnTo>
                  <a:lnTo>
                    <a:pt x="1514" y="104"/>
                  </a:lnTo>
                  <a:lnTo>
                    <a:pt x="1508" y="54"/>
                  </a:lnTo>
                  <a:lnTo>
                    <a:pt x="1567" y="35"/>
                  </a:lnTo>
                  <a:lnTo>
                    <a:pt x="1567" y="99"/>
                  </a:lnTo>
                  <a:lnTo>
                    <a:pt x="1626" y="113"/>
                  </a:lnTo>
                  <a:lnTo>
                    <a:pt x="1754" y="131"/>
                  </a:lnTo>
                  <a:lnTo>
                    <a:pt x="1745" y="63"/>
                  </a:lnTo>
                  <a:lnTo>
                    <a:pt x="1790" y="63"/>
                  </a:lnTo>
                  <a:lnTo>
                    <a:pt x="1795" y="131"/>
                  </a:lnTo>
                  <a:lnTo>
                    <a:pt x="1868" y="127"/>
                  </a:lnTo>
                  <a:lnTo>
                    <a:pt x="1946" y="108"/>
                  </a:lnTo>
                  <a:lnTo>
                    <a:pt x="1950" y="54"/>
                  </a:lnTo>
                  <a:lnTo>
                    <a:pt x="1982" y="31"/>
                  </a:lnTo>
                  <a:close/>
                </a:path>
              </a:pathLst>
            </a:custGeom>
            <a:solidFill>
              <a:srgbClr val="808080"/>
            </a:solidFill>
            <a:ln w="9525">
              <a:noFill/>
              <a:round/>
            </a:ln>
          </p:spPr>
          <p:txBody>
            <a:bodyPr/>
            <a:lstStyle/>
            <a:p>
              <a:endParaRPr lang="zh-CN" altLang="en-US"/>
            </a:p>
          </p:txBody>
        </p:sp>
        <p:sp>
          <p:nvSpPr>
            <p:cNvPr id="267" name="Freeform 252"/>
            <p:cNvSpPr/>
            <p:nvPr/>
          </p:nvSpPr>
          <p:spPr bwMode="auto">
            <a:xfrm flipH="1">
              <a:off x="4555994" y="5307011"/>
              <a:ext cx="66675" cy="12700"/>
            </a:xfrm>
            <a:custGeom>
              <a:avLst/>
              <a:gdLst/>
              <a:ahLst/>
              <a:cxnLst>
                <a:cxn ang="0">
                  <a:pos x="280" y="0"/>
                </a:cxn>
                <a:cxn ang="0">
                  <a:pos x="149" y="48"/>
                </a:cxn>
                <a:cxn ang="0">
                  <a:pos x="0" y="35"/>
                </a:cxn>
                <a:cxn ang="0">
                  <a:pos x="280" y="0"/>
                </a:cxn>
              </a:cxnLst>
              <a:rect l="0" t="0" r="r" b="b"/>
              <a:pathLst>
                <a:path w="280" h="48">
                  <a:moveTo>
                    <a:pt x="280" y="0"/>
                  </a:moveTo>
                  <a:lnTo>
                    <a:pt x="149" y="48"/>
                  </a:lnTo>
                  <a:lnTo>
                    <a:pt x="0" y="35"/>
                  </a:lnTo>
                  <a:lnTo>
                    <a:pt x="280" y="0"/>
                  </a:lnTo>
                  <a:close/>
                </a:path>
              </a:pathLst>
            </a:custGeom>
            <a:solidFill>
              <a:srgbClr val="606060"/>
            </a:solidFill>
            <a:ln w="9525">
              <a:noFill/>
              <a:round/>
            </a:ln>
          </p:spPr>
          <p:txBody>
            <a:bodyPr/>
            <a:lstStyle/>
            <a:p>
              <a:endParaRPr lang="zh-CN" altLang="en-US"/>
            </a:p>
          </p:txBody>
        </p:sp>
        <p:sp>
          <p:nvSpPr>
            <p:cNvPr id="268" name="Freeform 253"/>
            <p:cNvSpPr/>
            <p:nvPr/>
          </p:nvSpPr>
          <p:spPr bwMode="auto">
            <a:xfrm flipH="1">
              <a:off x="4490906" y="5284786"/>
              <a:ext cx="39688" cy="17463"/>
            </a:xfrm>
            <a:custGeom>
              <a:avLst/>
              <a:gdLst/>
              <a:ahLst/>
              <a:cxnLst>
                <a:cxn ang="0">
                  <a:pos x="170" y="0"/>
                </a:cxn>
                <a:cxn ang="0">
                  <a:pos x="125" y="35"/>
                </a:cxn>
                <a:cxn ang="0">
                  <a:pos x="0" y="53"/>
                </a:cxn>
                <a:cxn ang="0">
                  <a:pos x="130" y="57"/>
                </a:cxn>
                <a:cxn ang="0">
                  <a:pos x="170" y="0"/>
                </a:cxn>
              </a:cxnLst>
              <a:rect l="0" t="0" r="r" b="b"/>
              <a:pathLst>
                <a:path w="170" h="57">
                  <a:moveTo>
                    <a:pt x="170" y="0"/>
                  </a:moveTo>
                  <a:lnTo>
                    <a:pt x="125" y="35"/>
                  </a:lnTo>
                  <a:lnTo>
                    <a:pt x="0" y="53"/>
                  </a:lnTo>
                  <a:lnTo>
                    <a:pt x="130" y="57"/>
                  </a:lnTo>
                  <a:lnTo>
                    <a:pt x="170" y="0"/>
                  </a:lnTo>
                  <a:close/>
                </a:path>
              </a:pathLst>
            </a:custGeom>
            <a:solidFill>
              <a:srgbClr val="606060"/>
            </a:solidFill>
            <a:ln w="9525">
              <a:noFill/>
              <a:round/>
            </a:ln>
          </p:spPr>
          <p:txBody>
            <a:bodyPr/>
            <a:lstStyle/>
            <a:p>
              <a:endParaRPr lang="zh-CN" altLang="en-US"/>
            </a:p>
          </p:txBody>
        </p:sp>
        <p:sp>
          <p:nvSpPr>
            <p:cNvPr id="269" name="Freeform 254"/>
            <p:cNvSpPr/>
            <p:nvPr/>
          </p:nvSpPr>
          <p:spPr bwMode="auto">
            <a:xfrm flipH="1">
              <a:off x="4657594" y="5273674"/>
              <a:ext cx="63500" cy="39687"/>
            </a:xfrm>
            <a:custGeom>
              <a:avLst/>
              <a:gdLst/>
              <a:ahLst/>
              <a:cxnLst>
                <a:cxn ang="0">
                  <a:pos x="263" y="0"/>
                </a:cxn>
                <a:cxn ang="0">
                  <a:pos x="145" y="13"/>
                </a:cxn>
                <a:cxn ang="0">
                  <a:pos x="122" y="31"/>
                </a:cxn>
                <a:cxn ang="0">
                  <a:pos x="122" y="76"/>
                </a:cxn>
                <a:cxn ang="0">
                  <a:pos x="113" y="124"/>
                </a:cxn>
                <a:cxn ang="0">
                  <a:pos x="0" y="143"/>
                </a:cxn>
                <a:cxn ang="0">
                  <a:pos x="136" y="138"/>
                </a:cxn>
                <a:cxn ang="0">
                  <a:pos x="159" y="48"/>
                </a:cxn>
                <a:cxn ang="0">
                  <a:pos x="263" y="0"/>
                </a:cxn>
              </a:cxnLst>
              <a:rect l="0" t="0" r="r" b="b"/>
              <a:pathLst>
                <a:path w="263" h="143">
                  <a:moveTo>
                    <a:pt x="263" y="0"/>
                  </a:moveTo>
                  <a:lnTo>
                    <a:pt x="145" y="13"/>
                  </a:lnTo>
                  <a:lnTo>
                    <a:pt x="122" y="31"/>
                  </a:lnTo>
                  <a:lnTo>
                    <a:pt x="122" y="76"/>
                  </a:lnTo>
                  <a:lnTo>
                    <a:pt x="113" y="124"/>
                  </a:lnTo>
                  <a:lnTo>
                    <a:pt x="0" y="143"/>
                  </a:lnTo>
                  <a:lnTo>
                    <a:pt x="136" y="138"/>
                  </a:lnTo>
                  <a:lnTo>
                    <a:pt x="159" y="48"/>
                  </a:lnTo>
                  <a:lnTo>
                    <a:pt x="263" y="0"/>
                  </a:lnTo>
                  <a:close/>
                </a:path>
              </a:pathLst>
            </a:custGeom>
            <a:solidFill>
              <a:srgbClr val="606060"/>
            </a:solidFill>
            <a:ln w="9525">
              <a:noFill/>
              <a:round/>
            </a:ln>
          </p:spPr>
          <p:txBody>
            <a:bodyPr/>
            <a:lstStyle/>
            <a:p>
              <a:endParaRPr lang="zh-CN" altLang="en-US"/>
            </a:p>
          </p:txBody>
        </p:sp>
        <p:sp>
          <p:nvSpPr>
            <p:cNvPr id="270" name="Freeform 255"/>
            <p:cNvSpPr/>
            <p:nvPr/>
          </p:nvSpPr>
          <p:spPr bwMode="auto">
            <a:xfrm flipH="1">
              <a:off x="4721094" y="5364161"/>
              <a:ext cx="200025" cy="58738"/>
            </a:xfrm>
            <a:custGeom>
              <a:avLst/>
              <a:gdLst/>
              <a:ahLst/>
              <a:cxnLst>
                <a:cxn ang="0">
                  <a:pos x="853" y="0"/>
                </a:cxn>
                <a:cxn ang="0">
                  <a:pos x="636" y="10"/>
                </a:cxn>
                <a:cxn ang="0">
                  <a:pos x="413" y="63"/>
                </a:cxn>
                <a:cxn ang="0">
                  <a:pos x="249" y="71"/>
                </a:cxn>
                <a:cxn ang="0">
                  <a:pos x="114" y="99"/>
                </a:cxn>
                <a:cxn ang="0">
                  <a:pos x="64" y="170"/>
                </a:cxn>
                <a:cxn ang="0">
                  <a:pos x="0" y="212"/>
                </a:cxn>
                <a:cxn ang="0">
                  <a:pos x="64" y="198"/>
                </a:cxn>
                <a:cxn ang="0">
                  <a:pos x="123" y="117"/>
                </a:cxn>
                <a:cxn ang="0">
                  <a:pos x="304" y="81"/>
                </a:cxn>
                <a:cxn ang="0">
                  <a:pos x="413" y="81"/>
                </a:cxn>
                <a:cxn ang="0">
                  <a:pos x="500" y="63"/>
                </a:cxn>
                <a:cxn ang="0">
                  <a:pos x="649" y="23"/>
                </a:cxn>
                <a:cxn ang="0">
                  <a:pos x="853" y="0"/>
                </a:cxn>
              </a:cxnLst>
              <a:rect l="0" t="0" r="r" b="b"/>
              <a:pathLst>
                <a:path w="853" h="212">
                  <a:moveTo>
                    <a:pt x="853" y="0"/>
                  </a:moveTo>
                  <a:lnTo>
                    <a:pt x="636" y="10"/>
                  </a:lnTo>
                  <a:lnTo>
                    <a:pt x="413" y="63"/>
                  </a:lnTo>
                  <a:lnTo>
                    <a:pt x="249" y="71"/>
                  </a:lnTo>
                  <a:lnTo>
                    <a:pt x="114" y="99"/>
                  </a:lnTo>
                  <a:lnTo>
                    <a:pt x="64" y="170"/>
                  </a:lnTo>
                  <a:lnTo>
                    <a:pt x="0" y="212"/>
                  </a:lnTo>
                  <a:lnTo>
                    <a:pt x="64" y="198"/>
                  </a:lnTo>
                  <a:lnTo>
                    <a:pt x="123" y="117"/>
                  </a:lnTo>
                  <a:lnTo>
                    <a:pt x="304" y="81"/>
                  </a:lnTo>
                  <a:lnTo>
                    <a:pt x="413" y="81"/>
                  </a:lnTo>
                  <a:lnTo>
                    <a:pt x="500" y="63"/>
                  </a:lnTo>
                  <a:lnTo>
                    <a:pt x="649" y="23"/>
                  </a:lnTo>
                  <a:lnTo>
                    <a:pt x="853" y="0"/>
                  </a:lnTo>
                  <a:close/>
                </a:path>
              </a:pathLst>
            </a:custGeom>
            <a:solidFill>
              <a:srgbClr val="606060"/>
            </a:solidFill>
            <a:ln w="9525">
              <a:noFill/>
              <a:round/>
            </a:ln>
          </p:spPr>
          <p:txBody>
            <a:bodyPr/>
            <a:lstStyle/>
            <a:p>
              <a:endParaRPr lang="zh-CN" altLang="en-US"/>
            </a:p>
          </p:txBody>
        </p:sp>
        <p:sp>
          <p:nvSpPr>
            <p:cNvPr id="271" name="Freeform 256"/>
            <p:cNvSpPr/>
            <p:nvPr/>
          </p:nvSpPr>
          <p:spPr bwMode="auto">
            <a:xfrm flipH="1">
              <a:off x="4714744" y="4919661"/>
              <a:ext cx="173037" cy="106363"/>
            </a:xfrm>
            <a:custGeom>
              <a:avLst/>
              <a:gdLst/>
              <a:ahLst/>
              <a:cxnLst>
                <a:cxn ang="0">
                  <a:pos x="679" y="379"/>
                </a:cxn>
                <a:cxn ang="0">
                  <a:pos x="639" y="370"/>
                </a:cxn>
                <a:cxn ang="0">
                  <a:pos x="600" y="352"/>
                </a:cxn>
                <a:cxn ang="0">
                  <a:pos x="564" y="344"/>
                </a:cxn>
                <a:cxn ang="0">
                  <a:pos x="502" y="353"/>
                </a:cxn>
                <a:cxn ang="0">
                  <a:pos x="457" y="352"/>
                </a:cxn>
                <a:cxn ang="0">
                  <a:pos x="425" y="341"/>
                </a:cxn>
                <a:cxn ang="0">
                  <a:pos x="399" y="332"/>
                </a:cxn>
                <a:cxn ang="0">
                  <a:pos x="373" y="320"/>
                </a:cxn>
                <a:cxn ang="0">
                  <a:pos x="346" y="295"/>
                </a:cxn>
                <a:cxn ang="0">
                  <a:pos x="324" y="273"/>
                </a:cxn>
                <a:cxn ang="0">
                  <a:pos x="288" y="246"/>
                </a:cxn>
                <a:cxn ang="0">
                  <a:pos x="238" y="254"/>
                </a:cxn>
                <a:cxn ang="0">
                  <a:pos x="208" y="256"/>
                </a:cxn>
                <a:cxn ang="0">
                  <a:pos x="190" y="251"/>
                </a:cxn>
                <a:cxn ang="0">
                  <a:pos x="182" y="243"/>
                </a:cxn>
                <a:cxn ang="0">
                  <a:pos x="176" y="228"/>
                </a:cxn>
                <a:cxn ang="0">
                  <a:pos x="180" y="215"/>
                </a:cxn>
                <a:cxn ang="0">
                  <a:pos x="190" y="200"/>
                </a:cxn>
                <a:cxn ang="0">
                  <a:pos x="208" y="193"/>
                </a:cxn>
                <a:cxn ang="0">
                  <a:pos x="248" y="188"/>
                </a:cxn>
                <a:cxn ang="0">
                  <a:pos x="296" y="171"/>
                </a:cxn>
                <a:cxn ang="0">
                  <a:pos x="256" y="140"/>
                </a:cxn>
                <a:cxn ang="0">
                  <a:pos x="209" y="121"/>
                </a:cxn>
                <a:cxn ang="0">
                  <a:pos x="168" y="124"/>
                </a:cxn>
                <a:cxn ang="0">
                  <a:pos x="121" y="121"/>
                </a:cxn>
                <a:cxn ang="0">
                  <a:pos x="93" y="131"/>
                </a:cxn>
                <a:cxn ang="0">
                  <a:pos x="54" y="132"/>
                </a:cxn>
                <a:cxn ang="0">
                  <a:pos x="42" y="121"/>
                </a:cxn>
                <a:cxn ang="0">
                  <a:pos x="39" y="105"/>
                </a:cxn>
                <a:cxn ang="0">
                  <a:pos x="18" y="106"/>
                </a:cxn>
                <a:cxn ang="0">
                  <a:pos x="6" y="103"/>
                </a:cxn>
                <a:cxn ang="0">
                  <a:pos x="0" y="87"/>
                </a:cxn>
                <a:cxn ang="0">
                  <a:pos x="4" y="74"/>
                </a:cxn>
                <a:cxn ang="0">
                  <a:pos x="15" y="68"/>
                </a:cxn>
                <a:cxn ang="0">
                  <a:pos x="36" y="56"/>
                </a:cxn>
                <a:cxn ang="0">
                  <a:pos x="52" y="44"/>
                </a:cxn>
                <a:cxn ang="0">
                  <a:pos x="71" y="34"/>
                </a:cxn>
                <a:cxn ang="0">
                  <a:pos x="93" y="27"/>
                </a:cxn>
                <a:cxn ang="0">
                  <a:pos x="112" y="27"/>
                </a:cxn>
                <a:cxn ang="0">
                  <a:pos x="203" y="9"/>
                </a:cxn>
                <a:cxn ang="0">
                  <a:pos x="222" y="4"/>
                </a:cxn>
                <a:cxn ang="0">
                  <a:pos x="244" y="0"/>
                </a:cxn>
                <a:cxn ang="0">
                  <a:pos x="267" y="4"/>
                </a:cxn>
                <a:cxn ang="0">
                  <a:pos x="295" y="13"/>
                </a:cxn>
                <a:cxn ang="0">
                  <a:pos x="373" y="56"/>
                </a:cxn>
                <a:cxn ang="0">
                  <a:pos x="410" y="64"/>
                </a:cxn>
                <a:cxn ang="0">
                  <a:pos x="443" y="71"/>
                </a:cxn>
                <a:cxn ang="0">
                  <a:pos x="469" y="87"/>
                </a:cxn>
                <a:cxn ang="0">
                  <a:pos x="484" y="108"/>
                </a:cxn>
                <a:cxn ang="0">
                  <a:pos x="549" y="153"/>
                </a:cxn>
                <a:cxn ang="0">
                  <a:pos x="578" y="174"/>
                </a:cxn>
                <a:cxn ang="0">
                  <a:pos x="617" y="215"/>
                </a:cxn>
                <a:cxn ang="0">
                  <a:pos x="641" y="227"/>
                </a:cxn>
                <a:cxn ang="0">
                  <a:pos x="751" y="232"/>
                </a:cxn>
                <a:cxn ang="0">
                  <a:pos x="679" y="379"/>
                </a:cxn>
              </a:cxnLst>
              <a:rect l="0" t="0" r="r" b="b"/>
              <a:pathLst>
                <a:path w="751" h="379">
                  <a:moveTo>
                    <a:pt x="679" y="379"/>
                  </a:moveTo>
                  <a:lnTo>
                    <a:pt x="639" y="370"/>
                  </a:lnTo>
                  <a:lnTo>
                    <a:pt x="600" y="352"/>
                  </a:lnTo>
                  <a:lnTo>
                    <a:pt x="564" y="344"/>
                  </a:lnTo>
                  <a:lnTo>
                    <a:pt x="502" y="353"/>
                  </a:lnTo>
                  <a:lnTo>
                    <a:pt x="457" y="352"/>
                  </a:lnTo>
                  <a:lnTo>
                    <a:pt x="425" y="341"/>
                  </a:lnTo>
                  <a:lnTo>
                    <a:pt x="399" y="332"/>
                  </a:lnTo>
                  <a:lnTo>
                    <a:pt x="373" y="320"/>
                  </a:lnTo>
                  <a:lnTo>
                    <a:pt x="346" y="295"/>
                  </a:lnTo>
                  <a:lnTo>
                    <a:pt x="324" y="273"/>
                  </a:lnTo>
                  <a:lnTo>
                    <a:pt x="288" y="246"/>
                  </a:lnTo>
                  <a:lnTo>
                    <a:pt x="238" y="254"/>
                  </a:lnTo>
                  <a:lnTo>
                    <a:pt x="208" y="256"/>
                  </a:lnTo>
                  <a:lnTo>
                    <a:pt x="190" y="251"/>
                  </a:lnTo>
                  <a:lnTo>
                    <a:pt x="182" y="243"/>
                  </a:lnTo>
                  <a:lnTo>
                    <a:pt x="176" y="228"/>
                  </a:lnTo>
                  <a:lnTo>
                    <a:pt x="180" y="215"/>
                  </a:lnTo>
                  <a:lnTo>
                    <a:pt x="190" y="200"/>
                  </a:lnTo>
                  <a:lnTo>
                    <a:pt x="208" y="193"/>
                  </a:lnTo>
                  <a:lnTo>
                    <a:pt x="248" y="188"/>
                  </a:lnTo>
                  <a:lnTo>
                    <a:pt x="296" y="171"/>
                  </a:lnTo>
                  <a:lnTo>
                    <a:pt x="256" y="140"/>
                  </a:lnTo>
                  <a:lnTo>
                    <a:pt x="209" y="121"/>
                  </a:lnTo>
                  <a:lnTo>
                    <a:pt x="168" y="124"/>
                  </a:lnTo>
                  <a:lnTo>
                    <a:pt x="121" y="121"/>
                  </a:lnTo>
                  <a:lnTo>
                    <a:pt x="93" y="131"/>
                  </a:lnTo>
                  <a:lnTo>
                    <a:pt x="54" y="132"/>
                  </a:lnTo>
                  <a:lnTo>
                    <a:pt x="42" y="121"/>
                  </a:lnTo>
                  <a:lnTo>
                    <a:pt x="39" y="105"/>
                  </a:lnTo>
                  <a:lnTo>
                    <a:pt x="18" y="106"/>
                  </a:lnTo>
                  <a:lnTo>
                    <a:pt x="6" y="103"/>
                  </a:lnTo>
                  <a:lnTo>
                    <a:pt x="0" y="87"/>
                  </a:lnTo>
                  <a:lnTo>
                    <a:pt x="4" y="74"/>
                  </a:lnTo>
                  <a:lnTo>
                    <a:pt x="15" y="68"/>
                  </a:lnTo>
                  <a:lnTo>
                    <a:pt x="36" y="56"/>
                  </a:lnTo>
                  <a:lnTo>
                    <a:pt x="52" y="44"/>
                  </a:lnTo>
                  <a:lnTo>
                    <a:pt x="71" y="34"/>
                  </a:lnTo>
                  <a:lnTo>
                    <a:pt x="93" y="27"/>
                  </a:lnTo>
                  <a:lnTo>
                    <a:pt x="112" y="27"/>
                  </a:lnTo>
                  <a:lnTo>
                    <a:pt x="203" y="9"/>
                  </a:lnTo>
                  <a:lnTo>
                    <a:pt x="222" y="4"/>
                  </a:lnTo>
                  <a:lnTo>
                    <a:pt x="244" y="0"/>
                  </a:lnTo>
                  <a:lnTo>
                    <a:pt x="267" y="4"/>
                  </a:lnTo>
                  <a:lnTo>
                    <a:pt x="295" y="13"/>
                  </a:lnTo>
                  <a:lnTo>
                    <a:pt x="373" y="56"/>
                  </a:lnTo>
                  <a:lnTo>
                    <a:pt x="410" y="64"/>
                  </a:lnTo>
                  <a:lnTo>
                    <a:pt x="443" y="71"/>
                  </a:lnTo>
                  <a:lnTo>
                    <a:pt x="469" y="87"/>
                  </a:lnTo>
                  <a:lnTo>
                    <a:pt x="484" y="108"/>
                  </a:lnTo>
                  <a:lnTo>
                    <a:pt x="549" y="153"/>
                  </a:lnTo>
                  <a:lnTo>
                    <a:pt x="578" y="174"/>
                  </a:lnTo>
                  <a:lnTo>
                    <a:pt x="617" y="215"/>
                  </a:lnTo>
                  <a:lnTo>
                    <a:pt x="641" y="227"/>
                  </a:lnTo>
                  <a:lnTo>
                    <a:pt x="751" y="232"/>
                  </a:lnTo>
                  <a:lnTo>
                    <a:pt x="679" y="379"/>
                  </a:lnTo>
                  <a:close/>
                </a:path>
              </a:pathLst>
            </a:custGeom>
            <a:solidFill>
              <a:srgbClr val="FFC080"/>
            </a:solidFill>
            <a:ln w="1588">
              <a:solidFill>
                <a:srgbClr val="402000"/>
              </a:solidFill>
              <a:prstDash val="solid"/>
              <a:round/>
            </a:ln>
          </p:spPr>
          <p:txBody>
            <a:bodyPr/>
            <a:lstStyle/>
            <a:p>
              <a:endParaRPr lang="zh-CN" altLang="en-US"/>
            </a:p>
          </p:txBody>
        </p:sp>
        <p:sp>
          <p:nvSpPr>
            <p:cNvPr id="272" name="Freeform 257"/>
            <p:cNvSpPr/>
            <p:nvPr/>
          </p:nvSpPr>
          <p:spPr bwMode="auto">
            <a:xfrm flipH="1">
              <a:off x="4779831" y="4967286"/>
              <a:ext cx="41275" cy="12700"/>
            </a:xfrm>
            <a:custGeom>
              <a:avLst/>
              <a:gdLst/>
              <a:ahLst/>
              <a:cxnLst>
                <a:cxn ang="0">
                  <a:pos x="0" y="0"/>
                </a:cxn>
                <a:cxn ang="0">
                  <a:pos x="6" y="11"/>
                </a:cxn>
                <a:cxn ang="0">
                  <a:pos x="38" y="10"/>
                </a:cxn>
                <a:cxn ang="0">
                  <a:pos x="50" y="16"/>
                </a:cxn>
                <a:cxn ang="0">
                  <a:pos x="76" y="29"/>
                </a:cxn>
                <a:cxn ang="0">
                  <a:pos x="112" y="37"/>
                </a:cxn>
                <a:cxn ang="0">
                  <a:pos x="150" y="38"/>
                </a:cxn>
                <a:cxn ang="0">
                  <a:pos x="179" y="43"/>
                </a:cxn>
                <a:cxn ang="0">
                  <a:pos x="155" y="34"/>
                </a:cxn>
                <a:cxn ang="0">
                  <a:pos x="125" y="29"/>
                </a:cxn>
                <a:cxn ang="0">
                  <a:pos x="105" y="29"/>
                </a:cxn>
                <a:cxn ang="0">
                  <a:pos x="76" y="21"/>
                </a:cxn>
                <a:cxn ang="0">
                  <a:pos x="53" y="8"/>
                </a:cxn>
                <a:cxn ang="0">
                  <a:pos x="43" y="2"/>
                </a:cxn>
                <a:cxn ang="0">
                  <a:pos x="0" y="0"/>
                </a:cxn>
              </a:cxnLst>
              <a:rect l="0" t="0" r="r" b="b"/>
              <a:pathLst>
                <a:path w="179" h="43">
                  <a:moveTo>
                    <a:pt x="0" y="0"/>
                  </a:moveTo>
                  <a:lnTo>
                    <a:pt x="6" y="11"/>
                  </a:lnTo>
                  <a:lnTo>
                    <a:pt x="38" y="10"/>
                  </a:lnTo>
                  <a:lnTo>
                    <a:pt x="50" y="16"/>
                  </a:lnTo>
                  <a:lnTo>
                    <a:pt x="76" y="29"/>
                  </a:lnTo>
                  <a:lnTo>
                    <a:pt x="112" y="37"/>
                  </a:lnTo>
                  <a:lnTo>
                    <a:pt x="150" y="38"/>
                  </a:lnTo>
                  <a:lnTo>
                    <a:pt x="179" y="43"/>
                  </a:lnTo>
                  <a:lnTo>
                    <a:pt x="155" y="34"/>
                  </a:lnTo>
                  <a:lnTo>
                    <a:pt x="125" y="29"/>
                  </a:lnTo>
                  <a:lnTo>
                    <a:pt x="105" y="29"/>
                  </a:lnTo>
                  <a:lnTo>
                    <a:pt x="76" y="21"/>
                  </a:lnTo>
                  <a:lnTo>
                    <a:pt x="53" y="8"/>
                  </a:lnTo>
                  <a:lnTo>
                    <a:pt x="43" y="2"/>
                  </a:lnTo>
                  <a:lnTo>
                    <a:pt x="0" y="0"/>
                  </a:lnTo>
                  <a:close/>
                </a:path>
              </a:pathLst>
            </a:custGeom>
            <a:solidFill>
              <a:srgbClr val="402000"/>
            </a:solidFill>
            <a:ln w="9525">
              <a:noFill/>
              <a:round/>
            </a:ln>
          </p:spPr>
          <p:txBody>
            <a:bodyPr/>
            <a:lstStyle/>
            <a:p>
              <a:endParaRPr lang="zh-CN" altLang="en-US"/>
            </a:p>
          </p:txBody>
        </p:sp>
        <p:sp>
          <p:nvSpPr>
            <p:cNvPr id="273" name="Freeform 258"/>
            <p:cNvSpPr/>
            <p:nvPr/>
          </p:nvSpPr>
          <p:spPr bwMode="auto">
            <a:xfrm flipH="1">
              <a:off x="4832219" y="4976811"/>
              <a:ext cx="4762" cy="7938"/>
            </a:xfrm>
            <a:custGeom>
              <a:avLst/>
              <a:gdLst/>
              <a:ahLst/>
              <a:cxnLst>
                <a:cxn ang="0">
                  <a:pos x="4" y="0"/>
                </a:cxn>
                <a:cxn ang="0">
                  <a:pos x="12" y="6"/>
                </a:cxn>
                <a:cxn ang="0">
                  <a:pos x="9" y="15"/>
                </a:cxn>
                <a:cxn ang="0">
                  <a:pos x="0" y="24"/>
                </a:cxn>
                <a:cxn ang="0">
                  <a:pos x="17" y="18"/>
                </a:cxn>
                <a:cxn ang="0">
                  <a:pos x="20" y="8"/>
                </a:cxn>
                <a:cxn ang="0">
                  <a:pos x="4" y="0"/>
                </a:cxn>
              </a:cxnLst>
              <a:rect l="0" t="0" r="r" b="b"/>
              <a:pathLst>
                <a:path w="20" h="24">
                  <a:moveTo>
                    <a:pt x="4" y="0"/>
                  </a:moveTo>
                  <a:lnTo>
                    <a:pt x="12" y="6"/>
                  </a:lnTo>
                  <a:lnTo>
                    <a:pt x="9" y="15"/>
                  </a:lnTo>
                  <a:lnTo>
                    <a:pt x="0" y="24"/>
                  </a:lnTo>
                  <a:lnTo>
                    <a:pt x="17" y="18"/>
                  </a:lnTo>
                  <a:lnTo>
                    <a:pt x="20" y="8"/>
                  </a:lnTo>
                  <a:lnTo>
                    <a:pt x="4" y="0"/>
                  </a:lnTo>
                  <a:close/>
                </a:path>
              </a:pathLst>
            </a:custGeom>
            <a:solidFill>
              <a:srgbClr val="402000"/>
            </a:solidFill>
            <a:ln w="9525">
              <a:noFill/>
              <a:round/>
            </a:ln>
          </p:spPr>
          <p:txBody>
            <a:bodyPr/>
            <a:lstStyle/>
            <a:p>
              <a:endParaRPr lang="zh-CN" altLang="en-US"/>
            </a:p>
          </p:txBody>
        </p:sp>
        <p:sp>
          <p:nvSpPr>
            <p:cNvPr id="274" name="Freeform 259"/>
            <p:cNvSpPr/>
            <p:nvPr/>
          </p:nvSpPr>
          <p:spPr bwMode="auto">
            <a:xfrm flipH="1">
              <a:off x="4856031" y="4935536"/>
              <a:ext cx="25400" cy="12700"/>
            </a:xfrm>
            <a:custGeom>
              <a:avLst/>
              <a:gdLst/>
              <a:ahLst/>
              <a:cxnLst>
                <a:cxn ang="0">
                  <a:pos x="0" y="45"/>
                </a:cxn>
                <a:cxn ang="0">
                  <a:pos x="11" y="48"/>
                </a:cxn>
                <a:cxn ang="0">
                  <a:pos x="25" y="33"/>
                </a:cxn>
                <a:cxn ang="0">
                  <a:pos x="46" y="25"/>
                </a:cxn>
                <a:cxn ang="0">
                  <a:pos x="56" y="14"/>
                </a:cxn>
                <a:cxn ang="0">
                  <a:pos x="66" y="9"/>
                </a:cxn>
                <a:cxn ang="0">
                  <a:pos x="89" y="4"/>
                </a:cxn>
                <a:cxn ang="0">
                  <a:pos x="104" y="1"/>
                </a:cxn>
                <a:cxn ang="0">
                  <a:pos x="84" y="0"/>
                </a:cxn>
                <a:cxn ang="0">
                  <a:pos x="58" y="4"/>
                </a:cxn>
                <a:cxn ang="0">
                  <a:pos x="49" y="12"/>
                </a:cxn>
                <a:cxn ang="0">
                  <a:pos x="37" y="20"/>
                </a:cxn>
                <a:cxn ang="0">
                  <a:pos x="0" y="45"/>
                </a:cxn>
              </a:cxnLst>
              <a:rect l="0" t="0" r="r" b="b"/>
              <a:pathLst>
                <a:path w="104" h="48">
                  <a:moveTo>
                    <a:pt x="0" y="45"/>
                  </a:moveTo>
                  <a:lnTo>
                    <a:pt x="11" y="48"/>
                  </a:lnTo>
                  <a:lnTo>
                    <a:pt x="25" y="33"/>
                  </a:lnTo>
                  <a:lnTo>
                    <a:pt x="46" y="25"/>
                  </a:lnTo>
                  <a:lnTo>
                    <a:pt x="56" y="14"/>
                  </a:lnTo>
                  <a:lnTo>
                    <a:pt x="66" y="9"/>
                  </a:lnTo>
                  <a:lnTo>
                    <a:pt x="89" y="4"/>
                  </a:lnTo>
                  <a:lnTo>
                    <a:pt x="104" y="1"/>
                  </a:lnTo>
                  <a:lnTo>
                    <a:pt x="84" y="0"/>
                  </a:lnTo>
                  <a:lnTo>
                    <a:pt x="58" y="4"/>
                  </a:lnTo>
                  <a:lnTo>
                    <a:pt x="49" y="12"/>
                  </a:lnTo>
                  <a:lnTo>
                    <a:pt x="37" y="20"/>
                  </a:lnTo>
                  <a:lnTo>
                    <a:pt x="0" y="45"/>
                  </a:lnTo>
                  <a:close/>
                </a:path>
              </a:pathLst>
            </a:custGeom>
            <a:solidFill>
              <a:srgbClr val="402000"/>
            </a:solidFill>
            <a:ln w="9525">
              <a:noFill/>
              <a:round/>
            </a:ln>
          </p:spPr>
          <p:txBody>
            <a:bodyPr/>
            <a:lstStyle/>
            <a:p>
              <a:endParaRPr lang="zh-CN" altLang="en-US"/>
            </a:p>
          </p:txBody>
        </p:sp>
        <p:sp>
          <p:nvSpPr>
            <p:cNvPr id="275" name="Freeform 260"/>
            <p:cNvSpPr/>
            <p:nvPr/>
          </p:nvSpPr>
          <p:spPr bwMode="auto">
            <a:xfrm flipH="1">
              <a:off x="4806819" y="4930774"/>
              <a:ext cx="36512" cy="9525"/>
            </a:xfrm>
            <a:custGeom>
              <a:avLst/>
              <a:gdLst/>
              <a:ahLst/>
              <a:cxnLst>
                <a:cxn ang="0">
                  <a:pos x="0" y="10"/>
                </a:cxn>
                <a:cxn ang="0">
                  <a:pos x="35" y="6"/>
                </a:cxn>
                <a:cxn ang="0">
                  <a:pos x="55" y="0"/>
                </a:cxn>
                <a:cxn ang="0">
                  <a:pos x="63" y="0"/>
                </a:cxn>
                <a:cxn ang="0">
                  <a:pos x="85" y="5"/>
                </a:cxn>
                <a:cxn ang="0">
                  <a:pos x="94" y="14"/>
                </a:cxn>
                <a:cxn ang="0">
                  <a:pos x="111" y="23"/>
                </a:cxn>
                <a:cxn ang="0">
                  <a:pos x="143" y="36"/>
                </a:cxn>
                <a:cxn ang="0">
                  <a:pos x="166" y="36"/>
                </a:cxn>
                <a:cxn ang="0">
                  <a:pos x="142" y="42"/>
                </a:cxn>
                <a:cxn ang="0">
                  <a:pos x="126" y="39"/>
                </a:cxn>
                <a:cxn ang="0">
                  <a:pos x="91" y="22"/>
                </a:cxn>
                <a:cxn ang="0">
                  <a:pos x="79" y="10"/>
                </a:cxn>
                <a:cxn ang="0">
                  <a:pos x="55" y="8"/>
                </a:cxn>
                <a:cxn ang="0">
                  <a:pos x="35" y="10"/>
                </a:cxn>
                <a:cxn ang="0">
                  <a:pos x="0" y="10"/>
                </a:cxn>
              </a:cxnLst>
              <a:rect l="0" t="0" r="r" b="b"/>
              <a:pathLst>
                <a:path w="166" h="42">
                  <a:moveTo>
                    <a:pt x="0" y="10"/>
                  </a:moveTo>
                  <a:lnTo>
                    <a:pt x="35" y="6"/>
                  </a:lnTo>
                  <a:lnTo>
                    <a:pt x="55" y="0"/>
                  </a:lnTo>
                  <a:lnTo>
                    <a:pt x="63" y="0"/>
                  </a:lnTo>
                  <a:lnTo>
                    <a:pt x="85" y="5"/>
                  </a:lnTo>
                  <a:lnTo>
                    <a:pt x="94" y="14"/>
                  </a:lnTo>
                  <a:lnTo>
                    <a:pt x="111" y="23"/>
                  </a:lnTo>
                  <a:lnTo>
                    <a:pt x="143" y="36"/>
                  </a:lnTo>
                  <a:lnTo>
                    <a:pt x="166" y="36"/>
                  </a:lnTo>
                  <a:lnTo>
                    <a:pt x="142" y="42"/>
                  </a:lnTo>
                  <a:lnTo>
                    <a:pt x="126" y="39"/>
                  </a:lnTo>
                  <a:lnTo>
                    <a:pt x="91" y="22"/>
                  </a:lnTo>
                  <a:lnTo>
                    <a:pt x="79" y="10"/>
                  </a:lnTo>
                  <a:lnTo>
                    <a:pt x="55" y="8"/>
                  </a:lnTo>
                  <a:lnTo>
                    <a:pt x="35" y="10"/>
                  </a:lnTo>
                  <a:lnTo>
                    <a:pt x="0" y="10"/>
                  </a:lnTo>
                  <a:close/>
                </a:path>
              </a:pathLst>
            </a:custGeom>
            <a:solidFill>
              <a:srgbClr val="402000"/>
            </a:solidFill>
            <a:ln w="9525">
              <a:noFill/>
              <a:round/>
            </a:ln>
          </p:spPr>
          <p:txBody>
            <a:bodyPr/>
            <a:lstStyle/>
            <a:p>
              <a:endParaRPr lang="zh-CN" altLang="en-US"/>
            </a:p>
          </p:txBody>
        </p:sp>
        <p:sp>
          <p:nvSpPr>
            <p:cNvPr id="276" name="Freeform 261"/>
            <p:cNvSpPr/>
            <p:nvPr/>
          </p:nvSpPr>
          <p:spPr bwMode="auto">
            <a:xfrm flipH="1">
              <a:off x="4867144" y="4943474"/>
              <a:ext cx="6350" cy="7937"/>
            </a:xfrm>
            <a:custGeom>
              <a:avLst/>
              <a:gdLst/>
              <a:ahLst/>
              <a:cxnLst>
                <a:cxn ang="0">
                  <a:pos x="25" y="0"/>
                </a:cxn>
                <a:cxn ang="0">
                  <a:pos x="33" y="11"/>
                </a:cxn>
                <a:cxn ang="0">
                  <a:pos x="23" y="24"/>
                </a:cxn>
                <a:cxn ang="0">
                  <a:pos x="0" y="30"/>
                </a:cxn>
                <a:cxn ang="0">
                  <a:pos x="25" y="15"/>
                </a:cxn>
                <a:cxn ang="0">
                  <a:pos x="25" y="0"/>
                </a:cxn>
              </a:cxnLst>
              <a:rect l="0" t="0" r="r" b="b"/>
              <a:pathLst>
                <a:path w="33" h="30">
                  <a:moveTo>
                    <a:pt x="25" y="0"/>
                  </a:moveTo>
                  <a:lnTo>
                    <a:pt x="33" y="11"/>
                  </a:lnTo>
                  <a:lnTo>
                    <a:pt x="23" y="24"/>
                  </a:lnTo>
                  <a:lnTo>
                    <a:pt x="0" y="30"/>
                  </a:lnTo>
                  <a:lnTo>
                    <a:pt x="25" y="15"/>
                  </a:lnTo>
                  <a:lnTo>
                    <a:pt x="25" y="0"/>
                  </a:lnTo>
                  <a:close/>
                </a:path>
              </a:pathLst>
            </a:custGeom>
            <a:solidFill>
              <a:srgbClr val="402000"/>
            </a:solidFill>
            <a:ln w="9525">
              <a:noFill/>
              <a:round/>
            </a:ln>
          </p:spPr>
          <p:txBody>
            <a:bodyPr/>
            <a:lstStyle/>
            <a:p>
              <a:endParaRPr lang="zh-CN" altLang="en-US"/>
            </a:p>
          </p:txBody>
        </p:sp>
        <p:sp>
          <p:nvSpPr>
            <p:cNvPr id="277" name="Freeform 262"/>
            <p:cNvSpPr/>
            <p:nvPr/>
          </p:nvSpPr>
          <p:spPr bwMode="auto">
            <a:xfrm flipH="1">
              <a:off x="4873494" y="4935536"/>
              <a:ext cx="9525" cy="7938"/>
            </a:xfrm>
            <a:custGeom>
              <a:avLst/>
              <a:gdLst/>
              <a:ahLst/>
              <a:cxnLst>
                <a:cxn ang="0">
                  <a:pos x="33" y="16"/>
                </a:cxn>
                <a:cxn ang="0">
                  <a:pos x="25" y="0"/>
                </a:cxn>
                <a:cxn ang="0">
                  <a:pos x="24" y="13"/>
                </a:cxn>
                <a:cxn ang="0">
                  <a:pos x="0" y="26"/>
                </a:cxn>
                <a:cxn ang="0">
                  <a:pos x="3" y="28"/>
                </a:cxn>
                <a:cxn ang="0">
                  <a:pos x="33" y="16"/>
                </a:cxn>
              </a:cxnLst>
              <a:rect l="0" t="0" r="r" b="b"/>
              <a:pathLst>
                <a:path w="33" h="28">
                  <a:moveTo>
                    <a:pt x="33" y="16"/>
                  </a:moveTo>
                  <a:lnTo>
                    <a:pt x="25" y="0"/>
                  </a:lnTo>
                  <a:lnTo>
                    <a:pt x="24" y="13"/>
                  </a:lnTo>
                  <a:lnTo>
                    <a:pt x="0" y="26"/>
                  </a:lnTo>
                  <a:lnTo>
                    <a:pt x="3" y="28"/>
                  </a:lnTo>
                  <a:lnTo>
                    <a:pt x="33" y="16"/>
                  </a:lnTo>
                  <a:close/>
                </a:path>
              </a:pathLst>
            </a:custGeom>
            <a:solidFill>
              <a:srgbClr val="402000"/>
            </a:solidFill>
            <a:ln w="9525">
              <a:noFill/>
              <a:round/>
            </a:ln>
          </p:spPr>
          <p:txBody>
            <a:bodyPr/>
            <a:lstStyle/>
            <a:p>
              <a:endParaRPr lang="zh-CN" altLang="en-US"/>
            </a:p>
          </p:txBody>
        </p:sp>
        <p:sp>
          <p:nvSpPr>
            <p:cNvPr id="278" name="Freeform 263"/>
            <p:cNvSpPr/>
            <p:nvPr/>
          </p:nvSpPr>
          <p:spPr bwMode="auto">
            <a:xfrm flipH="1">
              <a:off x="4776656" y="4945061"/>
              <a:ext cx="9525" cy="12700"/>
            </a:xfrm>
            <a:custGeom>
              <a:avLst/>
              <a:gdLst/>
              <a:ahLst/>
              <a:cxnLst>
                <a:cxn ang="0">
                  <a:pos x="0" y="0"/>
                </a:cxn>
                <a:cxn ang="0">
                  <a:pos x="8" y="21"/>
                </a:cxn>
                <a:cxn ang="0">
                  <a:pos x="23" y="39"/>
                </a:cxn>
                <a:cxn ang="0">
                  <a:pos x="37" y="42"/>
                </a:cxn>
                <a:cxn ang="0">
                  <a:pos x="0" y="0"/>
                </a:cxn>
              </a:cxnLst>
              <a:rect l="0" t="0" r="r" b="b"/>
              <a:pathLst>
                <a:path w="37" h="42">
                  <a:moveTo>
                    <a:pt x="0" y="0"/>
                  </a:moveTo>
                  <a:lnTo>
                    <a:pt x="8" y="21"/>
                  </a:lnTo>
                  <a:lnTo>
                    <a:pt x="23" y="39"/>
                  </a:lnTo>
                  <a:lnTo>
                    <a:pt x="37" y="42"/>
                  </a:lnTo>
                  <a:lnTo>
                    <a:pt x="0" y="0"/>
                  </a:lnTo>
                  <a:close/>
                </a:path>
              </a:pathLst>
            </a:custGeom>
            <a:solidFill>
              <a:srgbClr val="402000"/>
            </a:solidFill>
            <a:ln w="9525">
              <a:noFill/>
              <a:round/>
            </a:ln>
          </p:spPr>
          <p:txBody>
            <a:bodyPr/>
            <a:lstStyle/>
            <a:p>
              <a:endParaRPr lang="zh-CN" altLang="en-US"/>
            </a:p>
          </p:txBody>
        </p:sp>
        <p:sp>
          <p:nvSpPr>
            <p:cNvPr id="279" name="Freeform 264"/>
            <p:cNvSpPr/>
            <p:nvPr/>
          </p:nvSpPr>
          <p:spPr bwMode="auto">
            <a:xfrm flipH="1">
              <a:off x="4743319" y="4997449"/>
              <a:ext cx="12700" cy="11112"/>
            </a:xfrm>
            <a:custGeom>
              <a:avLst/>
              <a:gdLst/>
              <a:ahLst/>
              <a:cxnLst>
                <a:cxn ang="0">
                  <a:pos x="50" y="0"/>
                </a:cxn>
                <a:cxn ang="0">
                  <a:pos x="17" y="14"/>
                </a:cxn>
                <a:cxn ang="0">
                  <a:pos x="0" y="39"/>
                </a:cxn>
                <a:cxn ang="0">
                  <a:pos x="50" y="0"/>
                </a:cxn>
              </a:cxnLst>
              <a:rect l="0" t="0" r="r" b="b"/>
              <a:pathLst>
                <a:path w="50" h="39">
                  <a:moveTo>
                    <a:pt x="50" y="0"/>
                  </a:moveTo>
                  <a:lnTo>
                    <a:pt x="17" y="14"/>
                  </a:lnTo>
                  <a:lnTo>
                    <a:pt x="0" y="39"/>
                  </a:lnTo>
                  <a:lnTo>
                    <a:pt x="50" y="0"/>
                  </a:lnTo>
                  <a:close/>
                </a:path>
              </a:pathLst>
            </a:custGeom>
            <a:solidFill>
              <a:srgbClr val="402000"/>
            </a:solidFill>
            <a:ln w="9525">
              <a:noFill/>
              <a:round/>
            </a:ln>
          </p:spPr>
          <p:txBody>
            <a:bodyPr/>
            <a:lstStyle/>
            <a:p>
              <a:endParaRPr lang="zh-CN" altLang="en-US"/>
            </a:p>
          </p:txBody>
        </p:sp>
        <p:sp>
          <p:nvSpPr>
            <p:cNvPr id="280" name="Freeform 265"/>
            <p:cNvSpPr/>
            <p:nvPr/>
          </p:nvSpPr>
          <p:spPr bwMode="auto">
            <a:xfrm flipH="1">
              <a:off x="4684581" y="4976811"/>
              <a:ext cx="55563" cy="74613"/>
            </a:xfrm>
            <a:custGeom>
              <a:avLst/>
              <a:gdLst/>
              <a:ahLst/>
              <a:cxnLst>
                <a:cxn ang="0">
                  <a:pos x="77" y="17"/>
                </a:cxn>
                <a:cxn ang="0">
                  <a:pos x="42" y="55"/>
                </a:cxn>
                <a:cxn ang="0">
                  <a:pos x="26" y="87"/>
                </a:cxn>
                <a:cxn ang="0">
                  <a:pos x="11" y="138"/>
                </a:cxn>
                <a:cxn ang="0">
                  <a:pos x="11" y="167"/>
                </a:cxn>
                <a:cxn ang="0">
                  <a:pos x="0" y="210"/>
                </a:cxn>
                <a:cxn ang="0">
                  <a:pos x="178" y="267"/>
                </a:cxn>
                <a:cxn ang="0">
                  <a:pos x="219" y="0"/>
                </a:cxn>
                <a:cxn ang="0">
                  <a:pos x="146" y="17"/>
                </a:cxn>
                <a:cxn ang="0">
                  <a:pos x="77" y="17"/>
                </a:cxn>
              </a:cxnLst>
              <a:rect l="0" t="0" r="r" b="b"/>
              <a:pathLst>
                <a:path w="219" h="267">
                  <a:moveTo>
                    <a:pt x="77" y="17"/>
                  </a:moveTo>
                  <a:lnTo>
                    <a:pt x="42" y="55"/>
                  </a:lnTo>
                  <a:lnTo>
                    <a:pt x="26" y="87"/>
                  </a:lnTo>
                  <a:lnTo>
                    <a:pt x="11" y="138"/>
                  </a:lnTo>
                  <a:lnTo>
                    <a:pt x="11" y="167"/>
                  </a:lnTo>
                  <a:lnTo>
                    <a:pt x="0" y="210"/>
                  </a:lnTo>
                  <a:lnTo>
                    <a:pt x="178" y="267"/>
                  </a:lnTo>
                  <a:lnTo>
                    <a:pt x="219" y="0"/>
                  </a:lnTo>
                  <a:lnTo>
                    <a:pt x="146" y="17"/>
                  </a:lnTo>
                  <a:lnTo>
                    <a:pt x="77" y="17"/>
                  </a:lnTo>
                  <a:close/>
                </a:path>
              </a:pathLst>
            </a:custGeom>
            <a:solidFill>
              <a:srgbClr val="C0C0C0"/>
            </a:solidFill>
            <a:ln w="1588">
              <a:solidFill>
                <a:srgbClr val="000000"/>
              </a:solidFill>
              <a:prstDash val="solid"/>
              <a:round/>
            </a:ln>
          </p:spPr>
          <p:txBody>
            <a:bodyPr/>
            <a:lstStyle/>
            <a:p>
              <a:endParaRPr lang="zh-CN" altLang="en-US"/>
            </a:p>
          </p:txBody>
        </p:sp>
        <p:sp>
          <p:nvSpPr>
            <p:cNvPr id="281" name="Freeform 266"/>
            <p:cNvSpPr/>
            <p:nvPr/>
          </p:nvSpPr>
          <p:spPr bwMode="auto">
            <a:xfrm flipH="1">
              <a:off x="4694106" y="4984749"/>
              <a:ext cx="39688" cy="60325"/>
            </a:xfrm>
            <a:custGeom>
              <a:avLst/>
              <a:gdLst/>
              <a:ahLst/>
              <a:cxnLst>
                <a:cxn ang="0">
                  <a:pos x="69" y="7"/>
                </a:cxn>
                <a:cxn ang="0">
                  <a:pos x="38" y="42"/>
                </a:cxn>
                <a:cxn ang="0">
                  <a:pos x="12" y="92"/>
                </a:cxn>
                <a:cxn ang="0">
                  <a:pos x="6" y="128"/>
                </a:cxn>
                <a:cxn ang="0">
                  <a:pos x="0" y="171"/>
                </a:cxn>
                <a:cxn ang="0">
                  <a:pos x="140" y="220"/>
                </a:cxn>
                <a:cxn ang="0">
                  <a:pos x="175" y="0"/>
                </a:cxn>
                <a:cxn ang="0">
                  <a:pos x="122" y="10"/>
                </a:cxn>
                <a:cxn ang="0">
                  <a:pos x="69" y="7"/>
                </a:cxn>
              </a:cxnLst>
              <a:rect l="0" t="0" r="r" b="b"/>
              <a:pathLst>
                <a:path w="175" h="220">
                  <a:moveTo>
                    <a:pt x="69" y="7"/>
                  </a:moveTo>
                  <a:lnTo>
                    <a:pt x="38" y="42"/>
                  </a:lnTo>
                  <a:lnTo>
                    <a:pt x="12" y="92"/>
                  </a:lnTo>
                  <a:lnTo>
                    <a:pt x="6" y="128"/>
                  </a:lnTo>
                  <a:lnTo>
                    <a:pt x="0" y="171"/>
                  </a:lnTo>
                  <a:lnTo>
                    <a:pt x="140" y="220"/>
                  </a:lnTo>
                  <a:lnTo>
                    <a:pt x="175" y="0"/>
                  </a:lnTo>
                  <a:lnTo>
                    <a:pt x="122" y="10"/>
                  </a:lnTo>
                  <a:lnTo>
                    <a:pt x="69" y="7"/>
                  </a:lnTo>
                  <a:close/>
                </a:path>
              </a:pathLst>
            </a:custGeom>
            <a:solidFill>
              <a:srgbClr val="E0E0E0"/>
            </a:solidFill>
            <a:ln w="9525">
              <a:noFill/>
              <a:round/>
            </a:ln>
          </p:spPr>
          <p:txBody>
            <a:bodyPr/>
            <a:lstStyle/>
            <a:p>
              <a:endParaRPr lang="zh-CN" altLang="en-US"/>
            </a:p>
          </p:txBody>
        </p:sp>
        <p:sp>
          <p:nvSpPr>
            <p:cNvPr id="282" name="Freeform 267"/>
            <p:cNvSpPr/>
            <p:nvPr/>
          </p:nvSpPr>
          <p:spPr bwMode="auto">
            <a:xfrm flipH="1">
              <a:off x="4517894" y="4571999"/>
              <a:ext cx="176212" cy="225425"/>
            </a:xfrm>
            <a:custGeom>
              <a:avLst/>
              <a:gdLst/>
              <a:ahLst/>
              <a:cxnLst>
                <a:cxn ang="0">
                  <a:pos x="243" y="26"/>
                </a:cxn>
                <a:cxn ang="0">
                  <a:pos x="179" y="74"/>
                </a:cxn>
                <a:cxn ang="0">
                  <a:pos x="144" y="131"/>
                </a:cxn>
                <a:cxn ang="0">
                  <a:pos x="112" y="192"/>
                </a:cxn>
                <a:cxn ang="0">
                  <a:pos x="92" y="224"/>
                </a:cxn>
                <a:cxn ang="0">
                  <a:pos x="92" y="259"/>
                </a:cxn>
                <a:cxn ang="0">
                  <a:pos x="109" y="300"/>
                </a:cxn>
                <a:cxn ang="0">
                  <a:pos x="77" y="332"/>
                </a:cxn>
                <a:cxn ang="0">
                  <a:pos x="26" y="420"/>
                </a:cxn>
                <a:cxn ang="0">
                  <a:pos x="0" y="467"/>
                </a:cxn>
                <a:cxn ang="0">
                  <a:pos x="0" y="482"/>
                </a:cxn>
                <a:cxn ang="0">
                  <a:pos x="6" y="498"/>
                </a:cxn>
                <a:cxn ang="0">
                  <a:pos x="28" y="503"/>
                </a:cxn>
                <a:cxn ang="0">
                  <a:pos x="60" y="504"/>
                </a:cxn>
                <a:cxn ang="0">
                  <a:pos x="79" y="511"/>
                </a:cxn>
                <a:cxn ang="0">
                  <a:pos x="77" y="546"/>
                </a:cxn>
                <a:cxn ang="0">
                  <a:pos x="67" y="587"/>
                </a:cxn>
                <a:cxn ang="0">
                  <a:pos x="86" y="609"/>
                </a:cxn>
                <a:cxn ang="0">
                  <a:pos x="80" y="639"/>
                </a:cxn>
                <a:cxn ang="0">
                  <a:pos x="95" y="659"/>
                </a:cxn>
                <a:cxn ang="0">
                  <a:pos x="110" y="713"/>
                </a:cxn>
                <a:cxn ang="0">
                  <a:pos x="133" y="728"/>
                </a:cxn>
                <a:cxn ang="0">
                  <a:pos x="167" y="728"/>
                </a:cxn>
                <a:cxn ang="0">
                  <a:pos x="217" y="721"/>
                </a:cxn>
                <a:cxn ang="0">
                  <a:pos x="269" y="713"/>
                </a:cxn>
                <a:cxn ang="0">
                  <a:pos x="263" y="807"/>
                </a:cxn>
                <a:cxn ang="0">
                  <a:pos x="658" y="681"/>
                </a:cxn>
                <a:cxn ang="0">
                  <a:pos x="626" y="606"/>
                </a:cxn>
                <a:cxn ang="0">
                  <a:pos x="634" y="549"/>
                </a:cxn>
                <a:cxn ang="0">
                  <a:pos x="741" y="441"/>
                </a:cxn>
                <a:cxn ang="0">
                  <a:pos x="741" y="155"/>
                </a:cxn>
                <a:cxn ang="0">
                  <a:pos x="668" y="77"/>
                </a:cxn>
                <a:cxn ang="0">
                  <a:pos x="577" y="35"/>
                </a:cxn>
                <a:cxn ang="0">
                  <a:pos x="481" y="0"/>
                </a:cxn>
                <a:cxn ang="0">
                  <a:pos x="355" y="18"/>
                </a:cxn>
                <a:cxn ang="0">
                  <a:pos x="243" y="26"/>
                </a:cxn>
              </a:cxnLst>
              <a:rect l="0" t="0" r="r" b="b"/>
              <a:pathLst>
                <a:path w="741" h="807">
                  <a:moveTo>
                    <a:pt x="243" y="26"/>
                  </a:moveTo>
                  <a:lnTo>
                    <a:pt x="179" y="74"/>
                  </a:lnTo>
                  <a:lnTo>
                    <a:pt x="144" y="131"/>
                  </a:lnTo>
                  <a:lnTo>
                    <a:pt x="112" y="192"/>
                  </a:lnTo>
                  <a:lnTo>
                    <a:pt x="92" y="224"/>
                  </a:lnTo>
                  <a:lnTo>
                    <a:pt x="92" y="259"/>
                  </a:lnTo>
                  <a:lnTo>
                    <a:pt x="109" y="300"/>
                  </a:lnTo>
                  <a:lnTo>
                    <a:pt x="77" y="332"/>
                  </a:lnTo>
                  <a:lnTo>
                    <a:pt x="26" y="420"/>
                  </a:lnTo>
                  <a:lnTo>
                    <a:pt x="0" y="467"/>
                  </a:lnTo>
                  <a:lnTo>
                    <a:pt x="0" y="482"/>
                  </a:lnTo>
                  <a:lnTo>
                    <a:pt x="6" y="498"/>
                  </a:lnTo>
                  <a:lnTo>
                    <a:pt x="28" y="503"/>
                  </a:lnTo>
                  <a:lnTo>
                    <a:pt x="60" y="504"/>
                  </a:lnTo>
                  <a:lnTo>
                    <a:pt x="79" y="511"/>
                  </a:lnTo>
                  <a:lnTo>
                    <a:pt x="77" y="546"/>
                  </a:lnTo>
                  <a:lnTo>
                    <a:pt x="67" y="587"/>
                  </a:lnTo>
                  <a:lnTo>
                    <a:pt x="86" y="609"/>
                  </a:lnTo>
                  <a:lnTo>
                    <a:pt x="80" y="639"/>
                  </a:lnTo>
                  <a:lnTo>
                    <a:pt x="95" y="659"/>
                  </a:lnTo>
                  <a:lnTo>
                    <a:pt x="110" y="713"/>
                  </a:lnTo>
                  <a:lnTo>
                    <a:pt x="133" y="728"/>
                  </a:lnTo>
                  <a:lnTo>
                    <a:pt x="167" y="728"/>
                  </a:lnTo>
                  <a:lnTo>
                    <a:pt x="217" y="721"/>
                  </a:lnTo>
                  <a:lnTo>
                    <a:pt x="269" y="713"/>
                  </a:lnTo>
                  <a:lnTo>
                    <a:pt x="263" y="807"/>
                  </a:lnTo>
                  <a:lnTo>
                    <a:pt x="658" y="681"/>
                  </a:lnTo>
                  <a:lnTo>
                    <a:pt x="626" y="606"/>
                  </a:lnTo>
                  <a:lnTo>
                    <a:pt x="634" y="549"/>
                  </a:lnTo>
                  <a:lnTo>
                    <a:pt x="741" y="441"/>
                  </a:lnTo>
                  <a:lnTo>
                    <a:pt x="741" y="155"/>
                  </a:lnTo>
                  <a:lnTo>
                    <a:pt x="668" y="77"/>
                  </a:lnTo>
                  <a:lnTo>
                    <a:pt x="577" y="35"/>
                  </a:lnTo>
                  <a:lnTo>
                    <a:pt x="481" y="0"/>
                  </a:lnTo>
                  <a:lnTo>
                    <a:pt x="355" y="18"/>
                  </a:lnTo>
                  <a:lnTo>
                    <a:pt x="243" y="26"/>
                  </a:lnTo>
                  <a:close/>
                </a:path>
              </a:pathLst>
            </a:custGeom>
            <a:solidFill>
              <a:srgbClr val="FFC080"/>
            </a:solidFill>
            <a:ln w="1588">
              <a:solidFill>
                <a:srgbClr val="402000"/>
              </a:solidFill>
              <a:prstDash val="solid"/>
              <a:round/>
            </a:ln>
          </p:spPr>
          <p:txBody>
            <a:bodyPr/>
            <a:lstStyle/>
            <a:p>
              <a:endParaRPr lang="zh-CN" altLang="en-US"/>
            </a:p>
          </p:txBody>
        </p:sp>
        <p:sp>
          <p:nvSpPr>
            <p:cNvPr id="283" name="Freeform 268"/>
            <p:cNvSpPr/>
            <p:nvPr/>
          </p:nvSpPr>
          <p:spPr bwMode="auto">
            <a:xfrm flipH="1">
              <a:off x="4675056" y="4708524"/>
              <a:ext cx="7938" cy="3175"/>
            </a:xfrm>
            <a:custGeom>
              <a:avLst/>
              <a:gdLst/>
              <a:ahLst/>
              <a:cxnLst>
                <a:cxn ang="0">
                  <a:pos x="0" y="3"/>
                </a:cxn>
                <a:cxn ang="0">
                  <a:pos x="9" y="8"/>
                </a:cxn>
                <a:cxn ang="0">
                  <a:pos x="30" y="6"/>
                </a:cxn>
                <a:cxn ang="0">
                  <a:pos x="39" y="9"/>
                </a:cxn>
                <a:cxn ang="0">
                  <a:pos x="42" y="2"/>
                </a:cxn>
                <a:cxn ang="0">
                  <a:pos x="29" y="0"/>
                </a:cxn>
                <a:cxn ang="0">
                  <a:pos x="0" y="3"/>
                </a:cxn>
              </a:cxnLst>
              <a:rect l="0" t="0" r="r" b="b"/>
              <a:pathLst>
                <a:path w="42" h="9">
                  <a:moveTo>
                    <a:pt x="0" y="3"/>
                  </a:moveTo>
                  <a:lnTo>
                    <a:pt x="9" y="8"/>
                  </a:lnTo>
                  <a:lnTo>
                    <a:pt x="30" y="6"/>
                  </a:lnTo>
                  <a:lnTo>
                    <a:pt x="39" y="9"/>
                  </a:lnTo>
                  <a:lnTo>
                    <a:pt x="42" y="2"/>
                  </a:lnTo>
                  <a:lnTo>
                    <a:pt x="29" y="0"/>
                  </a:lnTo>
                  <a:lnTo>
                    <a:pt x="0" y="3"/>
                  </a:lnTo>
                  <a:close/>
                </a:path>
              </a:pathLst>
            </a:custGeom>
            <a:solidFill>
              <a:srgbClr val="402000"/>
            </a:solidFill>
            <a:ln w="9525">
              <a:noFill/>
              <a:round/>
            </a:ln>
          </p:spPr>
          <p:txBody>
            <a:bodyPr/>
            <a:lstStyle/>
            <a:p>
              <a:endParaRPr lang="zh-CN" altLang="en-US"/>
            </a:p>
          </p:txBody>
        </p:sp>
        <p:sp>
          <p:nvSpPr>
            <p:cNvPr id="284" name="Freeform 269"/>
            <p:cNvSpPr/>
            <p:nvPr/>
          </p:nvSpPr>
          <p:spPr bwMode="auto">
            <a:xfrm flipH="1">
              <a:off x="4670294" y="4700586"/>
              <a:ext cx="4762" cy="7938"/>
            </a:xfrm>
            <a:custGeom>
              <a:avLst/>
              <a:gdLst/>
              <a:ahLst/>
              <a:cxnLst>
                <a:cxn ang="0">
                  <a:pos x="0" y="0"/>
                </a:cxn>
                <a:cxn ang="0">
                  <a:pos x="11" y="7"/>
                </a:cxn>
                <a:cxn ang="0">
                  <a:pos x="11" y="16"/>
                </a:cxn>
                <a:cxn ang="0">
                  <a:pos x="13" y="31"/>
                </a:cxn>
                <a:cxn ang="0">
                  <a:pos x="17" y="12"/>
                </a:cxn>
                <a:cxn ang="0">
                  <a:pos x="17" y="1"/>
                </a:cxn>
                <a:cxn ang="0">
                  <a:pos x="0" y="0"/>
                </a:cxn>
              </a:cxnLst>
              <a:rect l="0" t="0" r="r" b="b"/>
              <a:pathLst>
                <a:path w="17" h="31">
                  <a:moveTo>
                    <a:pt x="0" y="0"/>
                  </a:moveTo>
                  <a:lnTo>
                    <a:pt x="11" y="7"/>
                  </a:lnTo>
                  <a:lnTo>
                    <a:pt x="11" y="16"/>
                  </a:lnTo>
                  <a:lnTo>
                    <a:pt x="13" y="31"/>
                  </a:lnTo>
                  <a:lnTo>
                    <a:pt x="17" y="12"/>
                  </a:lnTo>
                  <a:lnTo>
                    <a:pt x="17" y="1"/>
                  </a:lnTo>
                  <a:lnTo>
                    <a:pt x="0" y="0"/>
                  </a:lnTo>
                  <a:close/>
                </a:path>
              </a:pathLst>
            </a:custGeom>
            <a:solidFill>
              <a:srgbClr val="402000"/>
            </a:solidFill>
            <a:ln w="9525">
              <a:noFill/>
              <a:round/>
            </a:ln>
          </p:spPr>
          <p:txBody>
            <a:bodyPr/>
            <a:lstStyle/>
            <a:p>
              <a:endParaRPr lang="zh-CN" altLang="en-US"/>
            </a:p>
          </p:txBody>
        </p:sp>
        <p:sp>
          <p:nvSpPr>
            <p:cNvPr id="285" name="Freeform 270"/>
            <p:cNvSpPr/>
            <p:nvPr/>
          </p:nvSpPr>
          <p:spPr bwMode="auto">
            <a:xfrm flipH="1">
              <a:off x="4662356" y="4672011"/>
              <a:ext cx="6350" cy="14288"/>
            </a:xfrm>
            <a:custGeom>
              <a:avLst/>
              <a:gdLst/>
              <a:ahLst/>
              <a:cxnLst>
                <a:cxn ang="0">
                  <a:pos x="19" y="0"/>
                </a:cxn>
                <a:cxn ang="0">
                  <a:pos x="5" y="34"/>
                </a:cxn>
                <a:cxn ang="0">
                  <a:pos x="0" y="60"/>
                </a:cxn>
                <a:cxn ang="0">
                  <a:pos x="9" y="43"/>
                </a:cxn>
                <a:cxn ang="0">
                  <a:pos x="19" y="0"/>
                </a:cxn>
              </a:cxnLst>
              <a:rect l="0" t="0" r="r" b="b"/>
              <a:pathLst>
                <a:path w="19" h="60">
                  <a:moveTo>
                    <a:pt x="19" y="0"/>
                  </a:moveTo>
                  <a:lnTo>
                    <a:pt x="5" y="34"/>
                  </a:lnTo>
                  <a:lnTo>
                    <a:pt x="0" y="60"/>
                  </a:lnTo>
                  <a:lnTo>
                    <a:pt x="9" y="43"/>
                  </a:lnTo>
                  <a:lnTo>
                    <a:pt x="19" y="0"/>
                  </a:lnTo>
                  <a:close/>
                </a:path>
              </a:pathLst>
            </a:custGeom>
            <a:solidFill>
              <a:srgbClr val="402000"/>
            </a:solidFill>
            <a:ln w="9525">
              <a:noFill/>
              <a:round/>
            </a:ln>
          </p:spPr>
          <p:txBody>
            <a:bodyPr/>
            <a:lstStyle/>
            <a:p>
              <a:endParaRPr lang="zh-CN" altLang="en-US"/>
            </a:p>
          </p:txBody>
        </p:sp>
        <p:sp>
          <p:nvSpPr>
            <p:cNvPr id="286" name="Freeform 271"/>
            <p:cNvSpPr/>
            <p:nvPr/>
          </p:nvSpPr>
          <p:spPr bwMode="auto">
            <a:xfrm flipH="1">
              <a:off x="4646481" y="4652961"/>
              <a:ext cx="17463" cy="15875"/>
            </a:xfrm>
            <a:custGeom>
              <a:avLst/>
              <a:gdLst/>
              <a:ahLst/>
              <a:cxnLst>
                <a:cxn ang="0">
                  <a:pos x="0" y="0"/>
                </a:cxn>
                <a:cxn ang="0">
                  <a:pos x="17" y="28"/>
                </a:cxn>
                <a:cxn ang="0">
                  <a:pos x="13" y="35"/>
                </a:cxn>
                <a:cxn ang="0">
                  <a:pos x="13" y="40"/>
                </a:cxn>
                <a:cxn ang="0">
                  <a:pos x="9" y="51"/>
                </a:cxn>
                <a:cxn ang="0">
                  <a:pos x="20" y="34"/>
                </a:cxn>
                <a:cxn ang="0">
                  <a:pos x="35" y="34"/>
                </a:cxn>
                <a:cxn ang="0">
                  <a:pos x="52" y="28"/>
                </a:cxn>
                <a:cxn ang="0">
                  <a:pos x="80" y="26"/>
                </a:cxn>
                <a:cxn ang="0">
                  <a:pos x="52" y="9"/>
                </a:cxn>
                <a:cxn ang="0">
                  <a:pos x="0" y="0"/>
                </a:cxn>
              </a:cxnLst>
              <a:rect l="0" t="0" r="r" b="b"/>
              <a:pathLst>
                <a:path w="80" h="51">
                  <a:moveTo>
                    <a:pt x="0" y="0"/>
                  </a:moveTo>
                  <a:lnTo>
                    <a:pt x="17" y="28"/>
                  </a:lnTo>
                  <a:lnTo>
                    <a:pt x="13" y="35"/>
                  </a:lnTo>
                  <a:lnTo>
                    <a:pt x="13" y="40"/>
                  </a:lnTo>
                  <a:lnTo>
                    <a:pt x="9" y="51"/>
                  </a:lnTo>
                  <a:lnTo>
                    <a:pt x="20" y="34"/>
                  </a:lnTo>
                  <a:lnTo>
                    <a:pt x="35" y="34"/>
                  </a:lnTo>
                  <a:lnTo>
                    <a:pt x="52" y="28"/>
                  </a:lnTo>
                  <a:lnTo>
                    <a:pt x="80" y="26"/>
                  </a:lnTo>
                  <a:lnTo>
                    <a:pt x="52" y="9"/>
                  </a:lnTo>
                  <a:lnTo>
                    <a:pt x="0" y="0"/>
                  </a:lnTo>
                  <a:close/>
                </a:path>
              </a:pathLst>
            </a:custGeom>
            <a:solidFill>
              <a:srgbClr val="402000"/>
            </a:solidFill>
            <a:ln w="9525">
              <a:noFill/>
              <a:round/>
            </a:ln>
          </p:spPr>
          <p:txBody>
            <a:bodyPr/>
            <a:lstStyle/>
            <a:p>
              <a:endParaRPr lang="zh-CN" altLang="en-US"/>
            </a:p>
          </p:txBody>
        </p:sp>
        <p:sp>
          <p:nvSpPr>
            <p:cNvPr id="287" name="Freeform 272"/>
            <p:cNvSpPr/>
            <p:nvPr/>
          </p:nvSpPr>
          <p:spPr bwMode="auto">
            <a:xfrm flipH="1">
              <a:off x="4636956" y="4635499"/>
              <a:ext cx="33338" cy="12700"/>
            </a:xfrm>
            <a:custGeom>
              <a:avLst/>
              <a:gdLst/>
              <a:ahLst/>
              <a:cxnLst>
                <a:cxn ang="0">
                  <a:pos x="0" y="25"/>
                </a:cxn>
                <a:cxn ang="0">
                  <a:pos x="6" y="42"/>
                </a:cxn>
                <a:cxn ang="0">
                  <a:pos x="20" y="48"/>
                </a:cxn>
                <a:cxn ang="0">
                  <a:pos x="42" y="34"/>
                </a:cxn>
                <a:cxn ang="0">
                  <a:pos x="69" y="25"/>
                </a:cxn>
                <a:cxn ang="0">
                  <a:pos x="113" y="24"/>
                </a:cxn>
                <a:cxn ang="0">
                  <a:pos x="135" y="27"/>
                </a:cxn>
                <a:cxn ang="0">
                  <a:pos x="101" y="12"/>
                </a:cxn>
                <a:cxn ang="0">
                  <a:pos x="77" y="6"/>
                </a:cxn>
                <a:cxn ang="0">
                  <a:pos x="80" y="0"/>
                </a:cxn>
                <a:cxn ang="0">
                  <a:pos x="57" y="9"/>
                </a:cxn>
                <a:cxn ang="0">
                  <a:pos x="59" y="3"/>
                </a:cxn>
                <a:cxn ang="0">
                  <a:pos x="40" y="12"/>
                </a:cxn>
                <a:cxn ang="0">
                  <a:pos x="23" y="12"/>
                </a:cxn>
                <a:cxn ang="0">
                  <a:pos x="0" y="25"/>
                </a:cxn>
              </a:cxnLst>
              <a:rect l="0" t="0" r="r" b="b"/>
              <a:pathLst>
                <a:path w="135" h="48">
                  <a:moveTo>
                    <a:pt x="0" y="25"/>
                  </a:moveTo>
                  <a:lnTo>
                    <a:pt x="6" y="42"/>
                  </a:lnTo>
                  <a:lnTo>
                    <a:pt x="20" y="48"/>
                  </a:lnTo>
                  <a:lnTo>
                    <a:pt x="42" y="34"/>
                  </a:lnTo>
                  <a:lnTo>
                    <a:pt x="69" y="25"/>
                  </a:lnTo>
                  <a:lnTo>
                    <a:pt x="113" y="24"/>
                  </a:lnTo>
                  <a:lnTo>
                    <a:pt x="135" y="27"/>
                  </a:lnTo>
                  <a:lnTo>
                    <a:pt x="101" y="12"/>
                  </a:lnTo>
                  <a:lnTo>
                    <a:pt x="77" y="6"/>
                  </a:lnTo>
                  <a:lnTo>
                    <a:pt x="80" y="0"/>
                  </a:lnTo>
                  <a:lnTo>
                    <a:pt x="57" y="9"/>
                  </a:lnTo>
                  <a:lnTo>
                    <a:pt x="59" y="3"/>
                  </a:lnTo>
                  <a:lnTo>
                    <a:pt x="40" y="12"/>
                  </a:lnTo>
                  <a:lnTo>
                    <a:pt x="23" y="12"/>
                  </a:lnTo>
                  <a:lnTo>
                    <a:pt x="0" y="25"/>
                  </a:lnTo>
                  <a:close/>
                </a:path>
              </a:pathLst>
            </a:custGeom>
            <a:solidFill>
              <a:srgbClr val="402000"/>
            </a:solidFill>
            <a:ln w="9525">
              <a:noFill/>
              <a:round/>
            </a:ln>
          </p:spPr>
          <p:txBody>
            <a:bodyPr/>
            <a:lstStyle/>
            <a:p>
              <a:endParaRPr lang="zh-CN" altLang="en-US"/>
            </a:p>
          </p:txBody>
        </p:sp>
        <p:sp>
          <p:nvSpPr>
            <p:cNvPr id="288" name="Freeform 273"/>
            <p:cNvSpPr/>
            <p:nvPr/>
          </p:nvSpPr>
          <p:spPr bwMode="auto">
            <a:xfrm flipH="1">
              <a:off x="4578219" y="4651374"/>
              <a:ext cx="19050" cy="44450"/>
            </a:xfrm>
            <a:custGeom>
              <a:avLst/>
              <a:gdLst/>
              <a:ahLst/>
              <a:cxnLst>
                <a:cxn ang="0">
                  <a:pos x="0" y="30"/>
                </a:cxn>
                <a:cxn ang="0">
                  <a:pos x="24" y="10"/>
                </a:cxn>
                <a:cxn ang="0">
                  <a:pos x="52" y="15"/>
                </a:cxn>
                <a:cxn ang="0">
                  <a:pos x="68" y="41"/>
                </a:cxn>
                <a:cxn ang="0">
                  <a:pos x="71" y="77"/>
                </a:cxn>
                <a:cxn ang="0">
                  <a:pos x="68" y="105"/>
                </a:cxn>
                <a:cxn ang="0">
                  <a:pos x="59" y="128"/>
                </a:cxn>
                <a:cxn ang="0">
                  <a:pos x="44" y="93"/>
                </a:cxn>
                <a:cxn ang="0">
                  <a:pos x="31" y="73"/>
                </a:cxn>
                <a:cxn ang="0">
                  <a:pos x="5" y="60"/>
                </a:cxn>
                <a:cxn ang="0">
                  <a:pos x="25" y="89"/>
                </a:cxn>
                <a:cxn ang="0">
                  <a:pos x="47" y="111"/>
                </a:cxn>
                <a:cxn ang="0">
                  <a:pos x="49" y="134"/>
                </a:cxn>
                <a:cxn ang="0">
                  <a:pos x="40" y="156"/>
                </a:cxn>
                <a:cxn ang="0">
                  <a:pos x="28" y="159"/>
                </a:cxn>
                <a:cxn ang="0">
                  <a:pos x="61" y="151"/>
                </a:cxn>
                <a:cxn ang="0">
                  <a:pos x="77" y="117"/>
                </a:cxn>
                <a:cxn ang="0">
                  <a:pos x="78" y="73"/>
                </a:cxn>
                <a:cxn ang="0">
                  <a:pos x="77" y="33"/>
                </a:cxn>
                <a:cxn ang="0">
                  <a:pos x="59" y="7"/>
                </a:cxn>
                <a:cxn ang="0">
                  <a:pos x="34" y="0"/>
                </a:cxn>
                <a:cxn ang="0">
                  <a:pos x="10" y="4"/>
                </a:cxn>
                <a:cxn ang="0">
                  <a:pos x="0" y="30"/>
                </a:cxn>
              </a:cxnLst>
              <a:rect l="0" t="0" r="r" b="b"/>
              <a:pathLst>
                <a:path w="78" h="159">
                  <a:moveTo>
                    <a:pt x="0" y="30"/>
                  </a:moveTo>
                  <a:lnTo>
                    <a:pt x="24" y="10"/>
                  </a:lnTo>
                  <a:lnTo>
                    <a:pt x="52" y="15"/>
                  </a:lnTo>
                  <a:lnTo>
                    <a:pt x="68" y="41"/>
                  </a:lnTo>
                  <a:lnTo>
                    <a:pt x="71" y="77"/>
                  </a:lnTo>
                  <a:lnTo>
                    <a:pt x="68" y="105"/>
                  </a:lnTo>
                  <a:lnTo>
                    <a:pt x="59" y="128"/>
                  </a:lnTo>
                  <a:lnTo>
                    <a:pt x="44" y="93"/>
                  </a:lnTo>
                  <a:lnTo>
                    <a:pt x="31" y="73"/>
                  </a:lnTo>
                  <a:lnTo>
                    <a:pt x="5" y="60"/>
                  </a:lnTo>
                  <a:lnTo>
                    <a:pt x="25" y="89"/>
                  </a:lnTo>
                  <a:lnTo>
                    <a:pt x="47" y="111"/>
                  </a:lnTo>
                  <a:lnTo>
                    <a:pt x="49" y="134"/>
                  </a:lnTo>
                  <a:lnTo>
                    <a:pt x="40" y="156"/>
                  </a:lnTo>
                  <a:lnTo>
                    <a:pt x="28" y="159"/>
                  </a:lnTo>
                  <a:lnTo>
                    <a:pt x="61" y="151"/>
                  </a:lnTo>
                  <a:lnTo>
                    <a:pt x="77" y="117"/>
                  </a:lnTo>
                  <a:lnTo>
                    <a:pt x="78" y="73"/>
                  </a:lnTo>
                  <a:lnTo>
                    <a:pt x="77" y="33"/>
                  </a:lnTo>
                  <a:lnTo>
                    <a:pt x="59" y="7"/>
                  </a:lnTo>
                  <a:lnTo>
                    <a:pt x="34" y="0"/>
                  </a:lnTo>
                  <a:lnTo>
                    <a:pt x="10" y="4"/>
                  </a:lnTo>
                  <a:lnTo>
                    <a:pt x="0" y="30"/>
                  </a:lnTo>
                  <a:close/>
                </a:path>
              </a:pathLst>
            </a:custGeom>
            <a:solidFill>
              <a:srgbClr val="402000"/>
            </a:solidFill>
            <a:ln w="9525">
              <a:noFill/>
              <a:round/>
            </a:ln>
          </p:spPr>
          <p:txBody>
            <a:bodyPr/>
            <a:lstStyle/>
            <a:p>
              <a:endParaRPr lang="zh-CN" altLang="en-US"/>
            </a:p>
          </p:txBody>
        </p:sp>
        <p:sp>
          <p:nvSpPr>
            <p:cNvPr id="289" name="Freeform 274"/>
            <p:cNvSpPr/>
            <p:nvPr/>
          </p:nvSpPr>
          <p:spPr bwMode="auto">
            <a:xfrm flipH="1">
              <a:off x="4571869" y="4645024"/>
              <a:ext cx="30162" cy="60325"/>
            </a:xfrm>
            <a:custGeom>
              <a:avLst/>
              <a:gdLst/>
              <a:ahLst/>
              <a:cxnLst>
                <a:cxn ang="0">
                  <a:pos x="0" y="53"/>
                </a:cxn>
                <a:cxn ang="0">
                  <a:pos x="20" y="19"/>
                </a:cxn>
                <a:cxn ang="0">
                  <a:pos x="54" y="9"/>
                </a:cxn>
                <a:cxn ang="0">
                  <a:pos x="95" y="16"/>
                </a:cxn>
                <a:cxn ang="0">
                  <a:pos x="109" y="35"/>
                </a:cxn>
                <a:cxn ang="0">
                  <a:pos x="120" y="67"/>
                </a:cxn>
                <a:cxn ang="0">
                  <a:pos x="120" y="93"/>
                </a:cxn>
                <a:cxn ang="0">
                  <a:pos x="114" y="111"/>
                </a:cxn>
                <a:cxn ang="0">
                  <a:pos x="114" y="137"/>
                </a:cxn>
                <a:cxn ang="0">
                  <a:pos x="107" y="168"/>
                </a:cxn>
                <a:cxn ang="0">
                  <a:pos x="80" y="198"/>
                </a:cxn>
                <a:cxn ang="0">
                  <a:pos x="63" y="198"/>
                </a:cxn>
                <a:cxn ang="0">
                  <a:pos x="40" y="198"/>
                </a:cxn>
                <a:cxn ang="0">
                  <a:pos x="40" y="203"/>
                </a:cxn>
                <a:cxn ang="0">
                  <a:pos x="57" y="215"/>
                </a:cxn>
                <a:cxn ang="0">
                  <a:pos x="76" y="211"/>
                </a:cxn>
                <a:cxn ang="0">
                  <a:pos x="101" y="201"/>
                </a:cxn>
                <a:cxn ang="0">
                  <a:pos x="121" y="171"/>
                </a:cxn>
                <a:cxn ang="0">
                  <a:pos x="123" y="121"/>
                </a:cxn>
                <a:cxn ang="0">
                  <a:pos x="129" y="87"/>
                </a:cxn>
                <a:cxn ang="0">
                  <a:pos x="129" y="58"/>
                </a:cxn>
                <a:cxn ang="0">
                  <a:pos x="117" y="32"/>
                </a:cxn>
                <a:cxn ang="0">
                  <a:pos x="103" y="9"/>
                </a:cxn>
                <a:cxn ang="0">
                  <a:pos x="69" y="0"/>
                </a:cxn>
                <a:cxn ang="0">
                  <a:pos x="20" y="6"/>
                </a:cxn>
                <a:cxn ang="0">
                  <a:pos x="3" y="19"/>
                </a:cxn>
                <a:cxn ang="0">
                  <a:pos x="0" y="53"/>
                </a:cxn>
              </a:cxnLst>
              <a:rect l="0" t="0" r="r" b="b"/>
              <a:pathLst>
                <a:path w="129" h="215">
                  <a:moveTo>
                    <a:pt x="0" y="53"/>
                  </a:moveTo>
                  <a:lnTo>
                    <a:pt x="20" y="19"/>
                  </a:lnTo>
                  <a:lnTo>
                    <a:pt x="54" y="9"/>
                  </a:lnTo>
                  <a:lnTo>
                    <a:pt x="95" y="16"/>
                  </a:lnTo>
                  <a:lnTo>
                    <a:pt x="109" y="35"/>
                  </a:lnTo>
                  <a:lnTo>
                    <a:pt x="120" y="67"/>
                  </a:lnTo>
                  <a:lnTo>
                    <a:pt x="120" y="93"/>
                  </a:lnTo>
                  <a:lnTo>
                    <a:pt x="114" y="111"/>
                  </a:lnTo>
                  <a:lnTo>
                    <a:pt x="114" y="137"/>
                  </a:lnTo>
                  <a:lnTo>
                    <a:pt x="107" y="168"/>
                  </a:lnTo>
                  <a:lnTo>
                    <a:pt x="80" y="198"/>
                  </a:lnTo>
                  <a:lnTo>
                    <a:pt x="63" y="198"/>
                  </a:lnTo>
                  <a:lnTo>
                    <a:pt x="40" y="198"/>
                  </a:lnTo>
                  <a:lnTo>
                    <a:pt x="40" y="203"/>
                  </a:lnTo>
                  <a:lnTo>
                    <a:pt x="57" y="215"/>
                  </a:lnTo>
                  <a:lnTo>
                    <a:pt x="76" y="211"/>
                  </a:lnTo>
                  <a:lnTo>
                    <a:pt x="101" y="201"/>
                  </a:lnTo>
                  <a:lnTo>
                    <a:pt x="121" y="171"/>
                  </a:lnTo>
                  <a:lnTo>
                    <a:pt x="123" y="121"/>
                  </a:lnTo>
                  <a:lnTo>
                    <a:pt x="129" y="87"/>
                  </a:lnTo>
                  <a:lnTo>
                    <a:pt x="129" y="58"/>
                  </a:lnTo>
                  <a:lnTo>
                    <a:pt x="117" y="32"/>
                  </a:lnTo>
                  <a:lnTo>
                    <a:pt x="103" y="9"/>
                  </a:lnTo>
                  <a:lnTo>
                    <a:pt x="69" y="0"/>
                  </a:lnTo>
                  <a:lnTo>
                    <a:pt x="20" y="6"/>
                  </a:lnTo>
                  <a:lnTo>
                    <a:pt x="3" y="19"/>
                  </a:lnTo>
                  <a:lnTo>
                    <a:pt x="0" y="53"/>
                  </a:lnTo>
                  <a:close/>
                </a:path>
              </a:pathLst>
            </a:custGeom>
            <a:solidFill>
              <a:srgbClr val="402000"/>
            </a:solidFill>
            <a:ln w="9525">
              <a:noFill/>
              <a:round/>
            </a:ln>
          </p:spPr>
          <p:txBody>
            <a:bodyPr/>
            <a:lstStyle/>
            <a:p>
              <a:endParaRPr lang="zh-CN" altLang="en-US"/>
            </a:p>
          </p:txBody>
        </p:sp>
        <p:sp>
          <p:nvSpPr>
            <p:cNvPr id="290" name="Freeform 275"/>
            <p:cNvSpPr/>
            <p:nvPr/>
          </p:nvSpPr>
          <p:spPr bwMode="auto">
            <a:xfrm flipH="1">
              <a:off x="4590919" y="4711699"/>
              <a:ext cx="26987" cy="46037"/>
            </a:xfrm>
            <a:custGeom>
              <a:avLst/>
              <a:gdLst/>
              <a:ahLst/>
              <a:cxnLst>
                <a:cxn ang="0">
                  <a:pos x="118" y="0"/>
                </a:cxn>
                <a:cxn ang="0">
                  <a:pos x="102" y="39"/>
                </a:cxn>
                <a:cxn ang="0">
                  <a:pos x="77" y="80"/>
                </a:cxn>
                <a:cxn ang="0">
                  <a:pos x="52" y="116"/>
                </a:cxn>
                <a:cxn ang="0">
                  <a:pos x="17" y="164"/>
                </a:cxn>
                <a:cxn ang="0">
                  <a:pos x="0" y="179"/>
                </a:cxn>
                <a:cxn ang="0">
                  <a:pos x="39" y="159"/>
                </a:cxn>
                <a:cxn ang="0">
                  <a:pos x="70" y="115"/>
                </a:cxn>
                <a:cxn ang="0">
                  <a:pos x="99" y="67"/>
                </a:cxn>
                <a:cxn ang="0">
                  <a:pos x="118" y="0"/>
                </a:cxn>
              </a:cxnLst>
              <a:rect l="0" t="0" r="r" b="b"/>
              <a:pathLst>
                <a:path w="118" h="179">
                  <a:moveTo>
                    <a:pt x="118" y="0"/>
                  </a:moveTo>
                  <a:lnTo>
                    <a:pt x="102" y="39"/>
                  </a:lnTo>
                  <a:lnTo>
                    <a:pt x="77" y="80"/>
                  </a:lnTo>
                  <a:lnTo>
                    <a:pt x="52" y="116"/>
                  </a:lnTo>
                  <a:lnTo>
                    <a:pt x="17" y="164"/>
                  </a:lnTo>
                  <a:lnTo>
                    <a:pt x="0" y="179"/>
                  </a:lnTo>
                  <a:lnTo>
                    <a:pt x="39" y="159"/>
                  </a:lnTo>
                  <a:lnTo>
                    <a:pt x="70" y="115"/>
                  </a:lnTo>
                  <a:lnTo>
                    <a:pt x="99" y="67"/>
                  </a:lnTo>
                  <a:lnTo>
                    <a:pt x="118" y="0"/>
                  </a:lnTo>
                  <a:close/>
                </a:path>
              </a:pathLst>
            </a:custGeom>
            <a:solidFill>
              <a:srgbClr val="402000"/>
            </a:solidFill>
            <a:ln w="9525">
              <a:noFill/>
              <a:round/>
            </a:ln>
          </p:spPr>
          <p:txBody>
            <a:bodyPr/>
            <a:lstStyle/>
            <a:p>
              <a:endParaRPr lang="zh-CN" altLang="en-US"/>
            </a:p>
          </p:txBody>
        </p:sp>
        <p:sp>
          <p:nvSpPr>
            <p:cNvPr id="291" name="Freeform 276"/>
            <p:cNvSpPr/>
            <p:nvPr/>
          </p:nvSpPr>
          <p:spPr bwMode="auto">
            <a:xfrm flipH="1">
              <a:off x="4506781" y="4540249"/>
              <a:ext cx="157163" cy="185737"/>
            </a:xfrm>
            <a:custGeom>
              <a:avLst/>
              <a:gdLst/>
              <a:ahLst/>
              <a:cxnLst>
                <a:cxn ang="0">
                  <a:pos x="54" y="193"/>
                </a:cxn>
                <a:cxn ang="0">
                  <a:pos x="155" y="177"/>
                </a:cxn>
                <a:cxn ang="0">
                  <a:pos x="223" y="187"/>
                </a:cxn>
                <a:cxn ang="0">
                  <a:pos x="264" y="234"/>
                </a:cxn>
                <a:cxn ang="0">
                  <a:pos x="238" y="290"/>
                </a:cxn>
                <a:cxn ang="0">
                  <a:pos x="206" y="311"/>
                </a:cxn>
                <a:cxn ang="0">
                  <a:pos x="197" y="366"/>
                </a:cxn>
                <a:cxn ang="0">
                  <a:pos x="217" y="401"/>
                </a:cxn>
                <a:cxn ang="0">
                  <a:pos x="200" y="453"/>
                </a:cxn>
                <a:cxn ang="0">
                  <a:pos x="242" y="453"/>
                </a:cxn>
                <a:cxn ang="0">
                  <a:pos x="254" y="394"/>
                </a:cxn>
                <a:cxn ang="0">
                  <a:pos x="280" y="366"/>
                </a:cxn>
                <a:cxn ang="0">
                  <a:pos x="329" y="366"/>
                </a:cxn>
                <a:cxn ang="0">
                  <a:pos x="378" y="378"/>
                </a:cxn>
                <a:cxn ang="0">
                  <a:pos x="393" y="419"/>
                </a:cxn>
                <a:cxn ang="0">
                  <a:pos x="399" y="475"/>
                </a:cxn>
                <a:cxn ang="0">
                  <a:pos x="393" y="516"/>
                </a:cxn>
                <a:cxn ang="0">
                  <a:pos x="393" y="547"/>
                </a:cxn>
                <a:cxn ang="0">
                  <a:pos x="396" y="581"/>
                </a:cxn>
                <a:cxn ang="0">
                  <a:pos x="428" y="613"/>
                </a:cxn>
                <a:cxn ang="0">
                  <a:pos x="451" y="632"/>
                </a:cxn>
                <a:cxn ang="0">
                  <a:pos x="510" y="670"/>
                </a:cxn>
                <a:cxn ang="0">
                  <a:pos x="620" y="558"/>
                </a:cxn>
                <a:cxn ang="0">
                  <a:pos x="652" y="466"/>
                </a:cxn>
                <a:cxn ang="0">
                  <a:pos x="665" y="318"/>
                </a:cxn>
                <a:cxn ang="0">
                  <a:pos x="671" y="215"/>
                </a:cxn>
                <a:cxn ang="0">
                  <a:pos x="658" y="114"/>
                </a:cxn>
                <a:cxn ang="0">
                  <a:pos x="629" y="59"/>
                </a:cxn>
                <a:cxn ang="0">
                  <a:pos x="562" y="21"/>
                </a:cxn>
                <a:cxn ang="0">
                  <a:pos x="502" y="8"/>
                </a:cxn>
                <a:cxn ang="0">
                  <a:pos x="384" y="0"/>
                </a:cxn>
                <a:cxn ang="0">
                  <a:pos x="270" y="5"/>
                </a:cxn>
                <a:cxn ang="0">
                  <a:pos x="129" y="30"/>
                </a:cxn>
                <a:cxn ang="0">
                  <a:pos x="64" y="62"/>
                </a:cxn>
                <a:cxn ang="0">
                  <a:pos x="32" y="94"/>
                </a:cxn>
                <a:cxn ang="0">
                  <a:pos x="0" y="140"/>
                </a:cxn>
                <a:cxn ang="0">
                  <a:pos x="6" y="166"/>
                </a:cxn>
                <a:cxn ang="0">
                  <a:pos x="54" y="193"/>
                </a:cxn>
              </a:cxnLst>
              <a:rect l="0" t="0" r="r" b="b"/>
              <a:pathLst>
                <a:path w="671" h="670">
                  <a:moveTo>
                    <a:pt x="54" y="193"/>
                  </a:moveTo>
                  <a:lnTo>
                    <a:pt x="155" y="177"/>
                  </a:lnTo>
                  <a:lnTo>
                    <a:pt x="223" y="187"/>
                  </a:lnTo>
                  <a:lnTo>
                    <a:pt x="264" y="234"/>
                  </a:lnTo>
                  <a:lnTo>
                    <a:pt x="238" y="290"/>
                  </a:lnTo>
                  <a:lnTo>
                    <a:pt x="206" y="311"/>
                  </a:lnTo>
                  <a:lnTo>
                    <a:pt x="197" y="366"/>
                  </a:lnTo>
                  <a:lnTo>
                    <a:pt x="217" y="401"/>
                  </a:lnTo>
                  <a:lnTo>
                    <a:pt x="200" y="453"/>
                  </a:lnTo>
                  <a:lnTo>
                    <a:pt x="242" y="453"/>
                  </a:lnTo>
                  <a:lnTo>
                    <a:pt x="254" y="394"/>
                  </a:lnTo>
                  <a:lnTo>
                    <a:pt x="280" y="366"/>
                  </a:lnTo>
                  <a:lnTo>
                    <a:pt x="329" y="366"/>
                  </a:lnTo>
                  <a:lnTo>
                    <a:pt x="378" y="378"/>
                  </a:lnTo>
                  <a:lnTo>
                    <a:pt x="393" y="419"/>
                  </a:lnTo>
                  <a:lnTo>
                    <a:pt x="399" y="475"/>
                  </a:lnTo>
                  <a:lnTo>
                    <a:pt x="393" y="516"/>
                  </a:lnTo>
                  <a:lnTo>
                    <a:pt x="393" y="547"/>
                  </a:lnTo>
                  <a:lnTo>
                    <a:pt x="396" y="581"/>
                  </a:lnTo>
                  <a:lnTo>
                    <a:pt x="428" y="613"/>
                  </a:lnTo>
                  <a:lnTo>
                    <a:pt x="451" y="632"/>
                  </a:lnTo>
                  <a:lnTo>
                    <a:pt x="510" y="670"/>
                  </a:lnTo>
                  <a:lnTo>
                    <a:pt x="620" y="558"/>
                  </a:lnTo>
                  <a:lnTo>
                    <a:pt x="652" y="466"/>
                  </a:lnTo>
                  <a:lnTo>
                    <a:pt x="665" y="318"/>
                  </a:lnTo>
                  <a:lnTo>
                    <a:pt x="671" y="215"/>
                  </a:lnTo>
                  <a:lnTo>
                    <a:pt x="658" y="114"/>
                  </a:lnTo>
                  <a:lnTo>
                    <a:pt x="629" y="59"/>
                  </a:lnTo>
                  <a:lnTo>
                    <a:pt x="562" y="21"/>
                  </a:lnTo>
                  <a:lnTo>
                    <a:pt x="502" y="8"/>
                  </a:lnTo>
                  <a:lnTo>
                    <a:pt x="384" y="0"/>
                  </a:lnTo>
                  <a:lnTo>
                    <a:pt x="270" y="5"/>
                  </a:lnTo>
                  <a:lnTo>
                    <a:pt x="129" y="30"/>
                  </a:lnTo>
                  <a:lnTo>
                    <a:pt x="64" y="62"/>
                  </a:lnTo>
                  <a:lnTo>
                    <a:pt x="32" y="94"/>
                  </a:lnTo>
                  <a:lnTo>
                    <a:pt x="0" y="140"/>
                  </a:lnTo>
                  <a:lnTo>
                    <a:pt x="6" y="166"/>
                  </a:lnTo>
                  <a:lnTo>
                    <a:pt x="54" y="193"/>
                  </a:lnTo>
                  <a:close/>
                </a:path>
              </a:pathLst>
            </a:custGeom>
            <a:solidFill>
              <a:schemeClr val="tx1"/>
            </a:solidFill>
            <a:ln w="9525">
              <a:noFill/>
              <a:round/>
            </a:ln>
          </p:spPr>
          <p:txBody>
            <a:bodyPr/>
            <a:lstStyle/>
            <a:p>
              <a:endParaRPr lang="zh-CN" altLang="en-US"/>
            </a:p>
          </p:txBody>
        </p:sp>
        <p:sp>
          <p:nvSpPr>
            <p:cNvPr id="292" name="Freeform 277"/>
            <p:cNvSpPr/>
            <p:nvPr/>
          </p:nvSpPr>
          <p:spPr bwMode="auto">
            <a:xfrm flipH="1">
              <a:off x="4509956" y="4543424"/>
              <a:ext cx="150813" cy="177800"/>
            </a:xfrm>
            <a:custGeom>
              <a:avLst/>
              <a:gdLst/>
              <a:ahLst/>
              <a:cxnLst>
                <a:cxn ang="0">
                  <a:pos x="25" y="98"/>
                </a:cxn>
                <a:cxn ang="0">
                  <a:pos x="13" y="152"/>
                </a:cxn>
                <a:cxn ang="0">
                  <a:pos x="160" y="158"/>
                </a:cxn>
                <a:cxn ang="0">
                  <a:pos x="290" y="126"/>
                </a:cxn>
                <a:cxn ang="0">
                  <a:pos x="229" y="148"/>
                </a:cxn>
                <a:cxn ang="0">
                  <a:pos x="213" y="169"/>
                </a:cxn>
                <a:cxn ang="0">
                  <a:pos x="277" y="163"/>
                </a:cxn>
                <a:cxn ang="0">
                  <a:pos x="293" y="172"/>
                </a:cxn>
                <a:cxn ang="0">
                  <a:pos x="255" y="217"/>
                </a:cxn>
                <a:cxn ang="0">
                  <a:pos x="267" y="226"/>
                </a:cxn>
                <a:cxn ang="0">
                  <a:pos x="232" y="280"/>
                </a:cxn>
                <a:cxn ang="0">
                  <a:pos x="348" y="255"/>
                </a:cxn>
                <a:cxn ang="0">
                  <a:pos x="194" y="310"/>
                </a:cxn>
                <a:cxn ang="0">
                  <a:pos x="280" y="300"/>
                </a:cxn>
                <a:cxn ang="0">
                  <a:pos x="204" y="338"/>
                </a:cxn>
                <a:cxn ang="0">
                  <a:pos x="229" y="358"/>
                </a:cxn>
                <a:cxn ang="0">
                  <a:pos x="354" y="344"/>
                </a:cxn>
                <a:cxn ang="0">
                  <a:pos x="444" y="355"/>
                </a:cxn>
                <a:cxn ang="0">
                  <a:pos x="438" y="379"/>
                </a:cxn>
                <a:cxn ang="0">
                  <a:pos x="460" y="393"/>
                </a:cxn>
                <a:cxn ang="0">
                  <a:pos x="387" y="442"/>
                </a:cxn>
                <a:cxn ang="0">
                  <a:pos x="454" y="440"/>
                </a:cxn>
                <a:cxn ang="0">
                  <a:pos x="387" y="511"/>
                </a:cxn>
                <a:cxn ang="0">
                  <a:pos x="432" y="508"/>
                </a:cxn>
                <a:cxn ang="0">
                  <a:pos x="412" y="586"/>
                </a:cxn>
                <a:cxn ang="0">
                  <a:pos x="496" y="471"/>
                </a:cxn>
                <a:cxn ang="0">
                  <a:pos x="419" y="599"/>
                </a:cxn>
                <a:cxn ang="0">
                  <a:pos x="514" y="553"/>
                </a:cxn>
                <a:cxn ang="0">
                  <a:pos x="491" y="602"/>
                </a:cxn>
                <a:cxn ang="0">
                  <a:pos x="540" y="599"/>
                </a:cxn>
                <a:cxn ang="0">
                  <a:pos x="620" y="386"/>
                </a:cxn>
                <a:cxn ang="0">
                  <a:pos x="582" y="255"/>
                </a:cxn>
                <a:cxn ang="0">
                  <a:pos x="514" y="266"/>
                </a:cxn>
                <a:cxn ang="0">
                  <a:pos x="630" y="223"/>
                </a:cxn>
                <a:cxn ang="0">
                  <a:pos x="551" y="141"/>
                </a:cxn>
                <a:cxn ang="0">
                  <a:pos x="499" y="141"/>
                </a:cxn>
                <a:cxn ang="0">
                  <a:pos x="607" y="69"/>
                </a:cxn>
                <a:cxn ang="0">
                  <a:pos x="482" y="41"/>
                </a:cxn>
                <a:cxn ang="0">
                  <a:pos x="517" y="16"/>
                </a:cxn>
                <a:cxn ang="0">
                  <a:pos x="359" y="13"/>
                </a:cxn>
                <a:cxn ang="0">
                  <a:pos x="298" y="32"/>
                </a:cxn>
                <a:cxn ang="0">
                  <a:pos x="287" y="3"/>
                </a:cxn>
                <a:cxn ang="0">
                  <a:pos x="163" y="54"/>
                </a:cxn>
                <a:cxn ang="0">
                  <a:pos x="184" y="16"/>
                </a:cxn>
              </a:cxnLst>
              <a:rect l="0" t="0" r="r" b="b"/>
              <a:pathLst>
                <a:path w="636" h="643">
                  <a:moveTo>
                    <a:pt x="104" y="41"/>
                  </a:moveTo>
                  <a:lnTo>
                    <a:pt x="51" y="63"/>
                  </a:lnTo>
                  <a:lnTo>
                    <a:pt x="25" y="98"/>
                  </a:lnTo>
                  <a:lnTo>
                    <a:pt x="10" y="121"/>
                  </a:lnTo>
                  <a:lnTo>
                    <a:pt x="0" y="138"/>
                  </a:lnTo>
                  <a:lnTo>
                    <a:pt x="13" y="152"/>
                  </a:lnTo>
                  <a:lnTo>
                    <a:pt x="41" y="169"/>
                  </a:lnTo>
                  <a:lnTo>
                    <a:pt x="110" y="158"/>
                  </a:lnTo>
                  <a:lnTo>
                    <a:pt x="160" y="158"/>
                  </a:lnTo>
                  <a:lnTo>
                    <a:pt x="194" y="141"/>
                  </a:lnTo>
                  <a:lnTo>
                    <a:pt x="245" y="129"/>
                  </a:lnTo>
                  <a:lnTo>
                    <a:pt x="290" y="126"/>
                  </a:lnTo>
                  <a:lnTo>
                    <a:pt x="342" y="129"/>
                  </a:lnTo>
                  <a:lnTo>
                    <a:pt x="267" y="138"/>
                  </a:lnTo>
                  <a:lnTo>
                    <a:pt x="229" y="148"/>
                  </a:lnTo>
                  <a:lnTo>
                    <a:pt x="201" y="158"/>
                  </a:lnTo>
                  <a:lnTo>
                    <a:pt x="194" y="161"/>
                  </a:lnTo>
                  <a:lnTo>
                    <a:pt x="213" y="169"/>
                  </a:lnTo>
                  <a:lnTo>
                    <a:pt x="229" y="185"/>
                  </a:lnTo>
                  <a:lnTo>
                    <a:pt x="255" y="169"/>
                  </a:lnTo>
                  <a:lnTo>
                    <a:pt x="277" y="163"/>
                  </a:lnTo>
                  <a:lnTo>
                    <a:pt x="325" y="155"/>
                  </a:lnTo>
                  <a:lnTo>
                    <a:pt x="339" y="155"/>
                  </a:lnTo>
                  <a:lnTo>
                    <a:pt x="293" y="172"/>
                  </a:lnTo>
                  <a:lnTo>
                    <a:pt x="258" y="188"/>
                  </a:lnTo>
                  <a:lnTo>
                    <a:pt x="239" y="201"/>
                  </a:lnTo>
                  <a:lnTo>
                    <a:pt x="255" y="217"/>
                  </a:lnTo>
                  <a:lnTo>
                    <a:pt x="293" y="204"/>
                  </a:lnTo>
                  <a:lnTo>
                    <a:pt x="325" y="198"/>
                  </a:lnTo>
                  <a:lnTo>
                    <a:pt x="267" y="226"/>
                  </a:lnTo>
                  <a:lnTo>
                    <a:pt x="248" y="239"/>
                  </a:lnTo>
                  <a:lnTo>
                    <a:pt x="242" y="266"/>
                  </a:lnTo>
                  <a:lnTo>
                    <a:pt x="232" y="280"/>
                  </a:lnTo>
                  <a:lnTo>
                    <a:pt x="267" y="263"/>
                  </a:lnTo>
                  <a:lnTo>
                    <a:pt x="298" y="257"/>
                  </a:lnTo>
                  <a:lnTo>
                    <a:pt x="348" y="255"/>
                  </a:lnTo>
                  <a:lnTo>
                    <a:pt x="272" y="276"/>
                  </a:lnTo>
                  <a:lnTo>
                    <a:pt x="226" y="294"/>
                  </a:lnTo>
                  <a:lnTo>
                    <a:pt x="194" y="310"/>
                  </a:lnTo>
                  <a:lnTo>
                    <a:pt x="191" y="335"/>
                  </a:lnTo>
                  <a:lnTo>
                    <a:pt x="229" y="317"/>
                  </a:lnTo>
                  <a:lnTo>
                    <a:pt x="280" y="300"/>
                  </a:lnTo>
                  <a:lnTo>
                    <a:pt x="304" y="300"/>
                  </a:lnTo>
                  <a:lnTo>
                    <a:pt x="248" y="320"/>
                  </a:lnTo>
                  <a:lnTo>
                    <a:pt x="204" y="338"/>
                  </a:lnTo>
                  <a:lnTo>
                    <a:pt x="187" y="355"/>
                  </a:lnTo>
                  <a:lnTo>
                    <a:pt x="194" y="370"/>
                  </a:lnTo>
                  <a:lnTo>
                    <a:pt x="229" y="358"/>
                  </a:lnTo>
                  <a:lnTo>
                    <a:pt x="261" y="344"/>
                  </a:lnTo>
                  <a:lnTo>
                    <a:pt x="327" y="341"/>
                  </a:lnTo>
                  <a:lnTo>
                    <a:pt x="354" y="344"/>
                  </a:lnTo>
                  <a:lnTo>
                    <a:pt x="415" y="348"/>
                  </a:lnTo>
                  <a:lnTo>
                    <a:pt x="488" y="338"/>
                  </a:lnTo>
                  <a:lnTo>
                    <a:pt x="444" y="355"/>
                  </a:lnTo>
                  <a:lnTo>
                    <a:pt x="368" y="367"/>
                  </a:lnTo>
                  <a:lnTo>
                    <a:pt x="384" y="393"/>
                  </a:lnTo>
                  <a:lnTo>
                    <a:pt x="438" y="379"/>
                  </a:lnTo>
                  <a:lnTo>
                    <a:pt x="491" y="361"/>
                  </a:lnTo>
                  <a:lnTo>
                    <a:pt x="525" y="344"/>
                  </a:lnTo>
                  <a:lnTo>
                    <a:pt x="460" y="393"/>
                  </a:lnTo>
                  <a:lnTo>
                    <a:pt x="419" y="405"/>
                  </a:lnTo>
                  <a:lnTo>
                    <a:pt x="384" y="417"/>
                  </a:lnTo>
                  <a:lnTo>
                    <a:pt x="387" y="442"/>
                  </a:lnTo>
                  <a:lnTo>
                    <a:pt x="438" y="434"/>
                  </a:lnTo>
                  <a:lnTo>
                    <a:pt x="478" y="423"/>
                  </a:lnTo>
                  <a:lnTo>
                    <a:pt x="454" y="440"/>
                  </a:lnTo>
                  <a:lnTo>
                    <a:pt x="409" y="452"/>
                  </a:lnTo>
                  <a:lnTo>
                    <a:pt x="387" y="455"/>
                  </a:lnTo>
                  <a:lnTo>
                    <a:pt x="387" y="511"/>
                  </a:lnTo>
                  <a:lnTo>
                    <a:pt x="435" y="492"/>
                  </a:lnTo>
                  <a:lnTo>
                    <a:pt x="473" y="477"/>
                  </a:lnTo>
                  <a:lnTo>
                    <a:pt x="432" y="508"/>
                  </a:lnTo>
                  <a:lnTo>
                    <a:pt x="380" y="530"/>
                  </a:lnTo>
                  <a:lnTo>
                    <a:pt x="384" y="556"/>
                  </a:lnTo>
                  <a:lnTo>
                    <a:pt x="412" y="586"/>
                  </a:lnTo>
                  <a:lnTo>
                    <a:pt x="438" y="553"/>
                  </a:lnTo>
                  <a:lnTo>
                    <a:pt x="473" y="511"/>
                  </a:lnTo>
                  <a:lnTo>
                    <a:pt x="496" y="471"/>
                  </a:lnTo>
                  <a:lnTo>
                    <a:pt x="473" y="533"/>
                  </a:lnTo>
                  <a:lnTo>
                    <a:pt x="454" y="556"/>
                  </a:lnTo>
                  <a:lnTo>
                    <a:pt x="419" y="599"/>
                  </a:lnTo>
                  <a:lnTo>
                    <a:pt x="444" y="628"/>
                  </a:lnTo>
                  <a:lnTo>
                    <a:pt x="485" y="594"/>
                  </a:lnTo>
                  <a:lnTo>
                    <a:pt x="514" y="553"/>
                  </a:lnTo>
                  <a:lnTo>
                    <a:pt x="540" y="508"/>
                  </a:lnTo>
                  <a:lnTo>
                    <a:pt x="517" y="573"/>
                  </a:lnTo>
                  <a:lnTo>
                    <a:pt x="491" y="602"/>
                  </a:lnTo>
                  <a:lnTo>
                    <a:pt x="465" y="631"/>
                  </a:lnTo>
                  <a:lnTo>
                    <a:pt x="488" y="643"/>
                  </a:lnTo>
                  <a:lnTo>
                    <a:pt x="540" y="599"/>
                  </a:lnTo>
                  <a:lnTo>
                    <a:pt x="589" y="530"/>
                  </a:lnTo>
                  <a:lnTo>
                    <a:pt x="607" y="477"/>
                  </a:lnTo>
                  <a:lnTo>
                    <a:pt x="620" y="386"/>
                  </a:lnTo>
                  <a:lnTo>
                    <a:pt x="627" y="317"/>
                  </a:lnTo>
                  <a:lnTo>
                    <a:pt x="636" y="239"/>
                  </a:lnTo>
                  <a:lnTo>
                    <a:pt x="582" y="255"/>
                  </a:lnTo>
                  <a:lnTo>
                    <a:pt x="522" y="276"/>
                  </a:lnTo>
                  <a:lnTo>
                    <a:pt x="432" y="297"/>
                  </a:lnTo>
                  <a:lnTo>
                    <a:pt x="514" y="266"/>
                  </a:lnTo>
                  <a:lnTo>
                    <a:pt x="543" y="249"/>
                  </a:lnTo>
                  <a:lnTo>
                    <a:pt x="601" y="229"/>
                  </a:lnTo>
                  <a:lnTo>
                    <a:pt x="630" y="223"/>
                  </a:lnTo>
                  <a:lnTo>
                    <a:pt x="630" y="182"/>
                  </a:lnTo>
                  <a:lnTo>
                    <a:pt x="623" y="129"/>
                  </a:lnTo>
                  <a:lnTo>
                    <a:pt x="551" y="141"/>
                  </a:lnTo>
                  <a:lnTo>
                    <a:pt x="505" y="155"/>
                  </a:lnTo>
                  <a:lnTo>
                    <a:pt x="447" y="182"/>
                  </a:lnTo>
                  <a:lnTo>
                    <a:pt x="499" y="141"/>
                  </a:lnTo>
                  <a:lnTo>
                    <a:pt x="560" y="124"/>
                  </a:lnTo>
                  <a:lnTo>
                    <a:pt x="620" y="109"/>
                  </a:lnTo>
                  <a:lnTo>
                    <a:pt x="607" y="69"/>
                  </a:lnTo>
                  <a:lnTo>
                    <a:pt x="589" y="45"/>
                  </a:lnTo>
                  <a:lnTo>
                    <a:pt x="534" y="28"/>
                  </a:lnTo>
                  <a:lnTo>
                    <a:pt x="482" y="41"/>
                  </a:lnTo>
                  <a:lnTo>
                    <a:pt x="432" y="76"/>
                  </a:lnTo>
                  <a:lnTo>
                    <a:pt x="465" y="35"/>
                  </a:lnTo>
                  <a:lnTo>
                    <a:pt x="517" y="16"/>
                  </a:lnTo>
                  <a:lnTo>
                    <a:pt x="460" y="6"/>
                  </a:lnTo>
                  <a:lnTo>
                    <a:pt x="419" y="3"/>
                  </a:lnTo>
                  <a:lnTo>
                    <a:pt x="359" y="13"/>
                  </a:lnTo>
                  <a:lnTo>
                    <a:pt x="318" y="38"/>
                  </a:lnTo>
                  <a:lnTo>
                    <a:pt x="255" y="51"/>
                  </a:lnTo>
                  <a:lnTo>
                    <a:pt x="298" y="32"/>
                  </a:lnTo>
                  <a:lnTo>
                    <a:pt x="330" y="13"/>
                  </a:lnTo>
                  <a:lnTo>
                    <a:pt x="348" y="0"/>
                  </a:lnTo>
                  <a:lnTo>
                    <a:pt x="287" y="3"/>
                  </a:lnTo>
                  <a:lnTo>
                    <a:pt x="232" y="6"/>
                  </a:lnTo>
                  <a:lnTo>
                    <a:pt x="198" y="22"/>
                  </a:lnTo>
                  <a:lnTo>
                    <a:pt x="163" y="54"/>
                  </a:lnTo>
                  <a:lnTo>
                    <a:pt x="136" y="95"/>
                  </a:lnTo>
                  <a:lnTo>
                    <a:pt x="151" y="48"/>
                  </a:lnTo>
                  <a:lnTo>
                    <a:pt x="184" y="16"/>
                  </a:lnTo>
                  <a:lnTo>
                    <a:pt x="104" y="41"/>
                  </a:lnTo>
                  <a:close/>
                </a:path>
              </a:pathLst>
            </a:custGeom>
            <a:solidFill>
              <a:srgbClr val="000000"/>
            </a:solidFill>
            <a:ln w="9525">
              <a:noFill/>
              <a:round/>
            </a:ln>
          </p:spPr>
          <p:txBody>
            <a:bodyPr/>
            <a:lstStyle/>
            <a:p>
              <a:endParaRPr lang="zh-CN" altLang="en-US"/>
            </a:p>
          </p:txBody>
        </p:sp>
        <p:sp>
          <p:nvSpPr>
            <p:cNvPr id="293" name="Freeform 278"/>
            <p:cNvSpPr/>
            <p:nvPr/>
          </p:nvSpPr>
          <p:spPr bwMode="auto">
            <a:xfrm flipH="1">
              <a:off x="4813169" y="4994274"/>
              <a:ext cx="160337" cy="117475"/>
            </a:xfrm>
            <a:custGeom>
              <a:avLst/>
              <a:gdLst/>
              <a:ahLst/>
              <a:cxnLst>
                <a:cxn ang="0">
                  <a:pos x="698" y="253"/>
                </a:cxn>
                <a:cxn ang="0">
                  <a:pos x="611" y="233"/>
                </a:cxn>
                <a:cxn ang="0">
                  <a:pos x="579" y="227"/>
                </a:cxn>
                <a:cxn ang="0">
                  <a:pos x="558" y="210"/>
                </a:cxn>
                <a:cxn ang="0">
                  <a:pos x="538" y="182"/>
                </a:cxn>
                <a:cxn ang="0">
                  <a:pos x="496" y="143"/>
                </a:cxn>
                <a:cxn ang="0">
                  <a:pos x="420" y="79"/>
                </a:cxn>
                <a:cxn ang="0">
                  <a:pos x="407" y="58"/>
                </a:cxn>
                <a:cxn ang="0">
                  <a:pos x="387" y="38"/>
                </a:cxn>
                <a:cxn ang="0">
                  <a:pos x="347" y="32"/>
                </a:cxn>
                <a:cxn ang="0">
                  <a:pos x="225" y="11"/>
                </a:cxn>
                <a:cxn ang="0">
                  <a:pos x="192" y="0"/>
                </a:cxn>
                <a:cxn ang="0">
                  <a:pos x="162" y="14"/>
                </a:cxn>
                <a:cxn ang="0">
                  <a:pos x="147" y="27"/>
                </a:cxn>
                <a:cxn ang="0">
                  <a:pos x="75" y="52"/>
                </a:cxn>
                <a:cxn ang="0">
                  <a:pos x="48" y="62"/>
                </a:cxn>
                <a:cxn ang="0">
                  <a:pos x="37" y="73"/>
                </a:cxn>
                <a:cxn ang="0">
                  <a:pos x="24" y="114"/>
                </a:cxn>
                <a:cxn ang="0">
                  <a:pos x="16" y="133"/>
                </a:cxn>
                <a:cxn ang="0">
                  <a:pos x="9" y="146"/>
                </a:cxn>
                <a:cxn ang="0">
                  <a:pos x="0" y="165"/>
                </a:cxn>
                <a:cxn ang="0">
                  <a:pos x="0" y="181"/>
                </a:cxn>
                <a:cxn ang="0">
                  <a:pos x="15" y="191"/>
                </a:cxn>
                <a:cxn ang="0">
                  <a:pos x="43" y="190"/>
                </a:cxn>
                <a:cxn ang="0">
                  <a:pos x="89" y="168"/>
                </a:cxn>
                <a:cxn ang="0">
                  <a:pos x="147" y="158"/>
                </a:cxn>
                <a:cxn ang="0">
                  <a:pos x="198" y="165"/>
                </a:cxn>
                <a:cxn ang="0">
                  <a:pos x="144" y="179"/>
                </a:cxn>
                <a:cxn ang="0">
                  <a:pos x="105" y="191"/>
                </a:cxn>
                <a:cxn ang="0">
                  <a:pos x="61" y="210"/>
                </a:cxn>
                <a:cxn ang="0">
                  <a:pos x="51" y="224"/>
                </a:cxn>
                <a:cxn ang="0">
                  <a:pos x="51" y="242"/>
                </a:cxn>
                <a:cxn ang="0">
                  <a:pos x="67" y="253"/>
                </a:cxn>
                <a:cxn ang="0">
                  <a:pos x="87" y="250"/>
                </a:cxn>
                <a:cxn ang="0">
                  <a:pos x="150" y="233"/>
                </a:cxn>
                <a:cxn ang="0">
                  <a:pos x="205" y="230"/>
                </a:cxn>
                <a:cxn ang="0">
                  <a:pos x="249" y="233"/>
                </a:cxn>
                <a:cxn ang="0">
                  <a:pos x="273" y="250"/>
                </a:cxn>
                <a:cxn ang="0">
                  <a:pos x="301" y="279"/>
                </a:cxn>
                <a:cxn ang="0">
                  <a:pos x="323" y="310"/>
                </a:cxn>
                <a:cxn ang="0">
                  <a:pos x="346" y="342"/>
                </a:cxn>
                <a:cxn ang="0">
                  <a:pos x="364" y="366"/>
                </a:cxn>
                <a:cxn ang="0">
                  <a:pos x="397" y="389"/>
                </a:cxn>
                <a:cxn ang="0">
                  <a:pos x="429" y="396"/>
                </a:cxn>
                <a:cxn ang="0">
                  <a:pos x="464" y="399"/>
                </a:cxn>
                <a:cxn ang="0">
                  <a:pos x="507" y="396"/>
                </a:cxn>
                <a:cxn ang="0">
                  <a:pos x="539" y="393"/>
                </a:cxn>
                <a:cxn ang="0">
                  <a:pos x="582" y="404"/>
                </a:cxn>
                <a:cxn ang="0">
                  <a:pos x="698" y="425"/>
                </a:cxn>
                <a:cxn ang="0">
                  <a:pos x="698" y="253"/>
                </a:cxn>
              </a:cxnLst>
              <a:rect l="0" t="0" r="r" b="b"/>
              <a:pathLst>
                <a:path w="698" h="425">
                  <a:moveTo>
                    <a:pt x="698" y="253"/>
                  </a:moveTo>
                  <a:lnTo>
                    <a:pt x="611" y="233"/>
                  </a:lnTo>
                  <a:lnTo>
                    <a:pt x="579" y="227"/>
                  </a:lnTo>
                  <a:lnTo>
                    <a:pt x="558" y="210"/>
                  </a:lnTo>
                  <a:lnTo>
                    <a:pt x="538" y="182"/>
                  </a:lnTo>
                  <a:lnTo>
                    <a:pt x="496" y="143"/>
                  </a:lnTo>
                  <a:lnTo>
                    <a:pt x="420" y="79"/>
                  </a:lnTo>
                  <a:lnTo>
                    <a:pt x="407" y="58"/>
                  </a:lnTo>
                  <a:lnTo>
                    <a:pt x="387" y="38"/>
                  </a:lnTo>
                  <a:lnTo>
                    <a:pt x="347" y="32"/>
                  </a:lnTo>
                  <a:lnTo>
                    <a:pt x="225" y="11"/>
                  </a:lnTo>
                  <a:lnTo>
                    <a:pt x="192" y="0"/>
                  </a:lnTo>
                  <a:lnTo>
                    <a:pt x="162" y="14"/>
                  </a:lnTo>
                  <a:lnTo>
                    <a:pt x="147" y="27"/>
                  </a:lnTo>
                  <a:lnTo>
                    <a:pt x="75" y="52"/>
                  </a:lnTo>
                  <a:lnTo>
                    <a:pt x="48" y="62"/>
                  </a:lnTo>
                  <a:lnTo>
                    <a:pt x="37" y="73"/>
                  </a:lnTo>
                  <a:lnTo>
                    <a:pt x="24" y="114"/>
                  </a:lnTo>
                  <a:lnTo>
                    <a:pt x="16" y="133"/>
                  </a:lnTo>
                  <a:lnTo>
                    <a:pt x="9" y="146"/>
                  </a:lnTo>
                  <a:lnTo>
                    <a:pt x="0" y="165"/>
                  </a:lnTo>
                  <a:lnTo>
                    <a:pt x="0" y="181"/>
                  </a:lnTo>
                  <a:lnTo>
                    <a:pt x="15" y="191"/>
                  </a:lnTo>
                  <a:lnTo>
                    <a:pt x="43" y="190"/>
                  </a:lnTo>
                  <a:lnTo>
                    <a:pt x="89" y="168"/>
                  </a:lnTo>
                  <a:lnTo>
                    <a:pt x="147" y="158"/>
                  </a:lnTo>
                  <a:lnTo>
                    <a:pt x="198" y="165"/>
                  </a:lnTo>
                  <a:lnTo>
                    <a:pt x="144" y="179"/>
                  </a:lnTo>
                  <a:lnTo>
                    <a:pt x="105" y="191"/>
                  </a:lnTo>
                  <a:lnTo>
                    <a:pt x="61" y="210"/>
                  </a:lnTo>
                  <a:lnTo>
                    <a:pt x="51" y="224"/>
                  </a:lnTo>
                  <a:lnTo>
                    <a:pt x="51" y="242"/>
                  </a:lnTo>
                  <a:lnTo>
                    <a:pt x="67" y="253"/>
                  </a:lnTo>
                  <a:lnTo>
                    <a:pt x="87" y="250"/>
                  </a:lnTo>
                  <a:lnTo>
                    <a:pt x="150" y="233"/>
                  </a:lnTo>
                  <a:lnTo>
                    <a:pt x="205" y="230"/>
                  </a:lnTo>
                  <a:lnTo>
                    <a:pt x="249" y="233"/>
                  </a:lnTo>
                  <a:lnTo>
                    <a:pt x="273" y="250"/>
                  </a:lnTo>
                  <a:lnTo>
                    <a:pt x="301" y="279"/>
                  </a:lnTo>
                  <a:lnTo>
                    <a:pt x="323" y="310"/>
                  </a:lnTo>
                  <a:lnTo>
                    <a:pt x="346" y="342"/>
                  </a:lnTo>
                  <a:lnTo>
                    <a:pt x="364" y="366"/>
                  </a:lnTo>
                  <a:lnTo>
                    <a:pt x="397" y="389"/>
                  </a:lnTo>
                  <a:lnTo>
                    <a:pt x="429" y="396"/>
                  </a:lnTo>
                  <a:lnTo>
                    <a:pt x="464" y="399"/>
                  </a:lnTo>
                  <a:lnTo>
                    <a:pt x="507" y="396"/>
                  </a:lnTo>
                  <a:lnTo>
                    <a:pt x="539" y="393"/>
                  </a:lnTo>
                  <a:lnTo>
                    <a:pt x="582" y="404"/>
                  </a:lnTo>
                  <a:lnTo>
                    <a:pt x="698" y="425"/>
                  </a:lnTo>
                  <a:lnTo>
                    <a:pt x="698" y="253"/>
                  </a:lnTo>
                  <a:close/>
                </a:path>
              </a:pathLst>
            </a:custGeom>
            <a:solidFill>
              <a:srgbClr val="FFC080"/>
            </a:solidFill>
            <a:ln w="1588">
              <a:solidFill>
                <a:srgbClr val="402000"/>
              </a:solidFill>
              <a:prstDash val="solid"/>
              <a:round/>
            </a:ln>
          </p:spPr>
          <p:txBody>
            <a:bodyPr/>
            <a:lstStyle/>
            <a:p>
              <a:endParaRPr lang="zh-CN" altLang="en-US"/>
            </a:p>
          </p:txBody>
        </p:sp>
        <p:sp>
          <p:nvSpPr>
            <p:cNvPr id="294" name="Freeform 279"/>
            <p:cNvSpPr/>
            <p:nvPr/>
          </p:nvSpPr>
          <p:spPr bwMode="auto">
            <a:xfrm flipH="1">
              <a:off x="4914769" y="5013324"/>
              <a:ext cx="52387" cy="12700"/>
            </a:xfrm>
            <a:custGeom>
              <a:avLst/>
              <a:gdLst/>
              <a:ahLst/>
              <a:cxnLst>
                <a:cxn ang="0">
                  <a:pos x="0" y="52"/>
                </a:cxn>
                <a:cxn ang="0">
                  <a:pos x="38" y="36"/>
                </a:cxn>
                <a:cxn ang="0">
                  <a:pos x="69" y="30"/>
                </a:cxn>
                <a:cxn ang="0">
                  <a:pos x="107" y="18"/>
                </a:cxn>
                <a:cxn ang="0">
                  <a:pos x="139" y="11"/>
                </a:cxn>
                <a:cxn ang="0">
                  <a:pos x="189" y="15"/>
                </a:cxn>
                <a:cxn ang="0">
                  <a:pos x="223" y="18"/>
                </a:cxn>
                <a:cxn ang="0">
                  <a:pos x="171" y="8"/>
                </a:cxn>
                <a:cxn ang="0">
                  <a:pos x="127" y="0"/>
                </a:cxn>
                <a:cxn ang="0">
                  <a:pos x="69" y="24"/>
                </a:cxn>
                <a:cxn ang="0">
                  <a:pos x="38" y="28"/>
                </a:cxn>
                <a:cxn ang="0">
                  <a:pos x="3" y="45"/>
                </a:cxn>
                <a:cxn ang="0">
                  <a:pos x="0" y="52"/>
                </a:cxn>
              </a:cxnLst>
              <a:rect l="0" t="0" r="r" b="b"/>
              <a:pathLst>
                <a:path w="223" h="52">
                  <a:moveTo>
                    <a:pt x="0" y="52"/>
                  </a:moveTo>
                  <a:lnTo>
                    <a:pt x="38" y="36"/>
                  </a:lnTo>
                  <a:lnTo>
                    <a:pt x="69" y="30"/>
                  </a:lnTo>
                  <a:lnTo>
                    <a:pt x="107" y="18"/>
                  </a:lnTo>
                  <a:lnTo>
                    <a:pt x="139" y="11"/>
                  </a:lnTo>
                  <a:lnTo>
                    <a:pt x="189" y="15"/>
                  </a:lnTo>
                  <a:lnTo>
                    <a:pt x="223" y="18"/>
                  </a:lnTo>
                  <a:lnTo>
                    <a:pt x="171" y="8"/>
                  </a:lnTo>
                  <a:lnTo>
                    <a:pt x="127" y="0"/>
                  </a:lnTo>
                  <a:lnTo>
                    <a:pt x="69" y="24"/>
                  </a:lnTo>
                  <a:lnTo>
                    <a:pt x="38" y="28"/>
                  </a:lnTo>
                  <a:lnTo>
                    <a:pt x="3" y="45"/>
                  </a:lnTo>
                  <a:lnTo>
                    <a:pt x="0" y="52"/>
                  </a:lnTo>
                  <a:close/>
                </a:path>
              </a:pathLst>
            </a:custGeom>
            <a:solidFill>
              <a:srgbClr val="402000"/>
            </a:solidFill>
            <a:ln w="9525">
              <a:noFill/>
              <a:round/>
            </a:ln>
          </p:spPr>
          <p:txBody>
            <a:bodyPr/>
            <a:lstStyle/>
            <a:p>
              <a:endParaRPr lang="zh-CN" altLang="en-US"/>
            </a:p>
          </p:txBody>
        </p:sp>
        <p:sp>
          <p:nvSpPr>
            <p:cNvPr id="295" name="Freeform 280"/>
            <p:cNvSpPr/>
            <p:nvPr/>
          </p:nvSpPr>
          <p:spPr bwMode="auto">
            <a:xfrm flipH="1">
              <a:off x="4894131" y="4997449"/>
              <a:ext cx="46038" cy="11112"/>
            </a:xfrm>
            <a:custGeom>
              <a:avLst/>
              <a:gdLst/>
              <a:ahLst/>
              <a:cxnLst>
                <a:cxn ang="0">
                  <a:pos x="51" y="0"/>
                </a:cxn>
                <a:cxn ang="0">
                  <a:pos x="29" y="1"/>
                </a:cxn>
                <a:cxn ang="0">
                  <a:pos x="0" y="11"/>
                </a:cxn>
                <a:cxn ang="0">
                  <a:pos x="19" y="9"/>
                </a:cxn>
                <a:cxn ang="0">
                  <a:pos x="48" y="4"/>
                </a:cxn>
                <a:cxn ang="0">
                  <a:pos x="109" y="20"/>
                </a:cxn>
                <a:cxn ang="0">
                  <a:pos x="143" y="30"/>
                </a:cxn>
                <a:cxn ang="0">
                  <a:pos x="181" y="36"/>
                </a:cxn>
                <a:cxn ang="0">
                  <a:pos x="188" y="30"/>
                </a:cxn>
                <a:cxn ang="0">
                  <a:pos x="146" y="22"/>
                </a:cxn>
                <a:cxn ang="0">
                  <a:pos x="97" y="11"/>
                </a:cxn>
                <a:cxn ang="0">
                  <a:pos x="51" y="0"/>
                </a:cxn>
              </a:cxnLst>
              <a:rect l="0" t="0" r="r" b="b"/>
              <a:pathLst>
                <a:path w="188" h="36">
                  <a:moveTo>
                    <a:pt x="51" y="0"/>
                  </a:moveTo>
                  <a:lnTo>
                    <a:pt x="29" y="1"/>
                  </a:lnTo>
                  <a:lnTo>
                    <a:pt x="0" y="11"/>
                  </a:lnTo>
                  <a:lnTo>
                    <a:pt x="19" y="9"/>
                  </a:lnTo>
                  <a:lnTo>
                    <a:pt x="48" y="4"/>
                  </a:lnTo>
                  <a:lnTo>
                    <a:pt x="109" y="20"/>
                  </a:lnTo>
                  <a:lnTo>
                    <a:pt x="143" y="30"/>
                  </a:lnTo>
                  <a:lnTo>
                    <a:pt x="181" y="36"/>
                  </a:lnTo>
                  <a:lnTo>
                    <a:pt x="188" y="30"/>
                  </a:lnTo>
                  <a:lnTo>
                    <a:pt x="146" y="22"/>
                  </a:lnTo>
                  <a:lnTo>
                    <a:pt x="97" y="11"/>
                  </a:lnTo>
                  <a:lnTo>
                    <a:pt x="51" y="0"/>
                  </a:lnTo>
                  <a:close/>
                </a:path>
              </a:pathLst>
            </a:custGeom>
            <a:solidFill>
              <a:srgbClr val="402000"/>
            </a:solidFill>
            <a:ln w="9525">
              <a:noFill/>
              <a:round/>
            </a:ln>
          </p:spPr>
          <p:txBody>
            <a:bodyPr/>
            <a:lstStyle/>
            <a:p>
              <a:endParaRPr lang="zh-CN" altLang="en-US"/>
            </a:p>
          </p:txBody>
        </p:sp>
        <p:sp>
          <p:nvSpPr>
            <p:cNvPr id="296" name="Freeform 281"/>
            <p:cNvSpPr/>
            <p:nvPr/>
          </p:nvSpPr>
          <p:spPr bwMode="auto">
            <a:xfrm flipH="1">
              <a:off x="4913181" y="5033961"/>
              <a:ext cx="19050" cy="6350"/>
            </a:xfrm>
            <a:custGeom>
              <a:avLst/>
              <a:gdLst/>
              <a:ahLst/>
              <a:cxnLst>
                <a:cxn ang="0">
                  <a:pos x="0" y="8"/>
                </a:cxn>
                <a:cxn ang="0">
                  <a:pos x="8" y="17"/>
                </a:cxn>
                <a:cxn ang="0">
                  <a:pos x="36" y="12"/>
                </a:cxn>
                <a:cxn ang="0">
                  <a:pos x="67" y="12"/>
                </a:cxn>
                <a:cxn ang="0">
                  <a:pos x="76" y="0"/>
                </a:cxn>
                <a:cxn ang="0">
                  <a:pos x="55" y="4"/>
                </a:cxn>
                <a:cxn ang="0">
                  <a:pos x="0" y="8"/>
                </a:cxn>
              </a:cxnLst>
              <a:rect l="0" t="0" r="r" b="b"/>
              <a:pathLst>
                <a:path w="76" h="17">
                  <a:moveTo>
                    <a:pt x="0" y="8"/>
                  </a:moveTo>
                  <a:lnTo>
                    <a:pt x="8" y="17"/>
                  </a:lnTo>
                  <a:lnTo>
                    <a:pt x="36" y="12"/>
                  </a:lnTo>
                  <a:lnTo>
                    <a:pt x="67" y="12"/>
                  </a:lnTo>
                  <a:lnTo>
                    <a:pt x="76" y="0"/>
                  </a:lnTo>
                  <a:lnTo>
                    <a:pt x="55" y="4"/>
                  </a:lnTo>
                  <a:lnTo>
                    <a:pt x="0" y="8"/>
                  </a:lnTo>
                  <a:close/>
                </a:path>
              </a:pathLst>
            </a:custGeom>
            <a:solidFill>
              <a:srgbClr val="402000"/>
            </a:solidFill>
            <a:ln w="9525">
              <a:noFill/>
              <a:round/>
            </a:ln>
          </p:spPr>
          <p:txBody>
            <a:bodyPr/>
            <a:lstStyle/>
            <a:p>
              <a:endParaRPr lang="zh-CN" altLang="en-US"/>
            </a:p>
          </p:txBody>
        </p:sp>
        <p:sp>
          <p:nvSpPr>
            <p:cNvPr id="297" name="Freeform 282"/>
            <p:cNvSpPr/>
            <p:nvPr/>
          </p:nvSpPr>
          <p:spPr bwMode="auto">
            <a:xfrm flipH="1">
              <a:off x="4965569" y="5029199"/>
              <a:ext cx="3175" cy="11112"/>
            </a:xfrm>
            <a:custGeom>
              <a:avLst/>
              <a:gdLst/>
              <a:ahLst/>
              <a:cxnLst>
                <a:cxn ang="0">
                  <a:pos x="19" y="0"/>
                </a:cxn>
                <a:cxn ang="0">
                  <a:pos x="19" y="9"/>
                </a:cxn>
                <a:cxn ang="0">
                  <a:pos x="14" y="24"/>
                </a:cxn>
                <a:cxn ang="0">
                  <a:pos x="0" y="32"/>
                </a:cxn>
                <a:cxn ang="0">
                  <a:pos x="19" y="0"/>
                </a:cxn>
              </a:cxnLst>
              <a:rect l="0" t="0" r="r" b="b"/>
              <a:pathLst>
                <a:path w="19" h="32">
                  <a:moveTo>
                    <a:pt x="19" y="0"/>
                  </a:moveTo>
                  <a:lnTo>
                    <a:pt x="19" y="9"/>
                  </a:lnTo>
                  <a:lnTo>
                    <a:pt x="14" y="24"/>
                  </a:lnTo>
                  <a:lnTo>
                    <a:pt x="0" y="32"/>
                  </a:lnTo>
                  <a:lnTo>
                    <a:pt x="19" y="0"/>
                  </a:lnTo>
                  <a:close/>
                </a:path>
              </a:pathLst>
            </a:custGeom>
            <a:solidFill>
              <a:srgbClr val="402000"/>
            </a:solidFill>
            <a:ln w="9525">
              <a:noFill/>
              <a:round/>
            </a:ln>
          </p:spPr>
          <p:txBody>
            <a:bodyPr/>
            <a:lstStyle/>
            <a:p>
              <a:endParaRPr lang="zh-CN" altLang="en-US"/>
            </a:p>
          </p:txBody>
        </p:sp>
        <p:sp>
          <p:nvSpPr>
            <p:cNvPr id="298" name="Freeform 283"/>
            <p:cNvSpPr/>
            <p:nvPr/>
          </p:nvSpPr>
          <p:spPr bwMode="auto">
            <a:xfrm flipH="1">
              <a:off x="4887781" y="5019674"/>
              <a:ext cx="11113" cy="12700"/>
            </a:xfrm>
            <a:custGeom>
              <a:avLst/>
              <a:gdLst/>
              <a:ahLst/>
              <a:cxnLst>
                <a:cxn ang="0">
                  <a:pos x="0" y="0"/>
                </a:cxn>
                <a:cxn ang="0">
                  <a:pos x="7" y="14"/>
                </a:cxn>
                <a:cxn ang="0">
                  <a:pos x="7" y="24"/>
                </a:cxn>
                <a:cxn ang="0">
                  <a:pos x="35" y="43"/>
                </a:cxn>
                <a:cxn ang="0">
                  <a:pos x="0" y="0"/>
                </a:cxn>
              </a:cxnLst>
              <a:rect l="0" t="0" r="r" b="b"/>
              <a:pathLst>
                <a:path w="35" h="43">
                  <a:moveTo>
                    <a:pt x="0" y="0"/>
                  </a:moveTo>
                  <a:lnTo>
                    <a:pt x="7" y="14"/>
                  </a:lnTo>
                  <a:lnTo>
                    <a:pt x="7" y="24"/>
                  </a:lnTo>
                  <a:lnTo>
                    <a:pt x="35" y="43"/>
                  </a:lnTo>
                  <a:lnTo>
                    <a:pt x="0" y="0"/>
                  </a:lnTo>
                  <a:close/>
                </a:path>
              </a:pathLst>
            </a:custGeom>
            <a:solidFill>
              <a:srgbClr val="402000"/>
            </a:solidFill>
            <a:ln w="9525">
              <a:noFill/>
              <a:round/>
            </a:ln>
          </p:spPr>
          <p:txBody>
            <a:bodyPr/>
            <a:lstStyle/>
            <a:p>
              <a:endParaRPr lang="zh-CN" altLang="en-US"/>
            </a:p>
          </p:txBody>
        </p:sp>
        <p:sp>
          <p:nvSpPr>
            <p:cNvPr id="299" name="Freeform 284"/>
            <p:cNvSpPr/>
            <p:nvPr/>
          </p:nvSpPr>
          <p:spPr bwMode="auto">
            <a:xfrm flipH="1">
              <a:off x="4856031" y="5019674"/>
              <a:ext cx="25400" cy="34925"/>
            </a:xfrm>
            <a:custGeom>
              <a:avLst/>
              <a:gdLst/>
              <a:ahLst/>
              <a:cxnLst>
                <a:cxn ang="0">
                  <a:pos x="0" y="0"/>
                </a:cxn>
                <a:cxn ang="0">
                  <a:pos x="21" y="35"/>
                </a:cxn>
                <a:cxn ang="0">
                  <a:pos x="43" y="63"/>
                </a:cxn>
                <a:cxn ang="0">
                  <a:pos x="114" y="114"/>
                </a:cxn>
                <a:cxn ang="0">
                  <a:pos x="47" y="53"/>
                </a:cxn>
                <a:cxn ang="0">
                  <a:pos x="0" y="0"/>
                </a:cxn>
              </a:cxnLst>
              <a:rect l="0" t="0" r="r" b="b"/>
              <a:pathLst>
                <a:path w="114" h="114">
                  <a:moveTo>
                    <a:pt x="0" y="0"/>
                  </a:moveTo>
                  <a:lnTo>
                    <a:pt x="21" y="35"/>
                  </a:lnTo>
                  <a:lnTo>
                    <a:pt x="43" y="63"/>
                  </a:lnTo>
                  <a:lnTo>
                    <a:pt x="114" y="114"/>
                  </a:lnTo>
                  <a:lnTo>
                    <a:pt x="47" y="53"/>
                  </a:lnTo>
                  <a:lnTo>
                    <a:pt x="0" y="0"/>
                  </a:lnTo>
                  <a:close/>
                </a:path>
              </a:pathLst>
            </a:custGeom>
            <a:solidFill>
              <a:srgbClr val="402000"/>
            </a:solidFill>
            <a:ln w="9525">
              <a:noFill/>
              <a:round/>
            </a:ln>
          </p:spPr>
          <p:txBody>
            <a:bodyPr/>
            <a:lstStyle/>
            <a:p>
              <a:endParaRPr lang="zh-CN" altLang="en-US"/>
            </a:p>
          </p:txBody>
        </p:sp>
        <p:sp>
          <p:nvSpPr>
            <p:cNvPr id="300" name="Freeform 285"/>
            <p:cNvSpPr/>
            <p:nvPr/>
          </p:nvSpPr>
          <p:spPr bwMode="auto">
            <a:xfrm flipH="1">
              <a:off x="4841744" y="5065711"/>
              <a:ext cx="6350" cy="20638"/>
            </a:xfrm>
            <a:custGeom>
              <a:avLst/>
              <a:gdLst/>
              <a:ahLst/>
              <a:cxnLst>
                <a:cxn ang="0">
                  <a:pos x="27" y="0"/>
                </a:cxn>
                <a:cxn ang="0">
                  <a:pos x="9" y="29"/>
                </a:cxn>
                <a:cxn ang="0">
                  <a:pos x="4" y="57"/>
                </a:cxn>
                <a:cxn ang="0">
                  <a:pos x="3" y="82"/>
                </a:cxn>
                <a:cxn ang="0">
                  <a:pos x="0" y="47"/>
                </a:cxn>
                <a:cxn ang="0">
                  <a:pos x="3" y="21"/>
                </a:cxn>
                <a:cxn ang="0">
                  <a:pos x="27" y="0"/>
                </a:cxn>
              </a:cxnLst>
              <a:rect l="0" t="0" r="r" b="b"/>
              <a:pathLst>
                <a:path w="27" h="82">
                  <a:moveTo>
                    <a:pt x="27" y="0"/>
                  </a:moveTo>
                  <a:lnTo>
                    <a:pt x="9" y="29"/>
                  </a:lnTo>
                  <a:lnTo>
                    <a:pt x="4" y="57"/>
                  </a:lnTo>
                  <a:lnTo>
                    <a:pt x="3" y="82"/>
                  </a:lnTo>
                  <a:lnTo>
                    <a:pt x="0" y="47"/>
                  </a:lnTo>
                  <a:lnTo>
                    <a:pt x="3" y="21"/>
                  </a:lnTo>
                  <a:lnTo>
                    <a:pt x="27" y="0"/>
                  </a:lnTo>
                  <a:close/>
                </a:path>
              </a:pathLst>
            </a:custGeom>
            <a:solidFill>
              <a:srgbClr val="402000"/>
            </a:solidFill>
            <a:ln w="9525">
              <a:noFill/>
              <a:round/>
            </a:ln>
          </p:spPr>
          <p:txBody>
            <a:bodyPr/>
            <a:lstStyle/>
            <a:p>
              <a:endParaRPr lang="zh-CN" altLang="en-US"/>
            </a:p>
          </p:txBody>
        </p:sp>
        <p:sp>
          <p:nvSpPr>
            <p:cNvPr id="301" name="Freeform 286"/>
            <p:cNvSpPr/>
            <p:nvPr/>
          </p:nvSpPr>
          <p:spPr bwMode="auto">
            <a:xfrm flipH="1">
              <a:off x="4905244" y="5041899"/>
              <a:ext cx="1587" cy="9525"/>
            </a:xfrm>
            <a:custGeom>
              <a:avLst/>
              <a:gdLst/>
              <a:ahLst/>
              <a:cxnLst>
                <a:cxn ang="0">
                  <a:pos x="11" y="0"/>
                </a:cxn>
                <a:cxn ang="0">
                  <a:pos x="15" y="12"/>
                </a:cxn>
                <a:cxn ang="0">
                  <a:pos x="0" y="30"/>
                </a:cxn>
                <a:cxn ang="0">
                  <a:pos x="11" y="0"/>
                </a:cxn>
              </a:cxnLst>
              <a:rect l="0" t="0" r="r" b="b"/>
              <a:pathLst>
                <a:path w="15" h="30">
                  <a:moveTo>
                    <a:pt x="11" y="0"/>
                  </a:moveTo>
                  <a:lnTo>
                    <a:pt x="15" y="12"/>
                  </a:lnTo>
                  <a:lnTo>
                    <a:pt x="0" y="30"/>
                  </a:lnTo>
                  <a:lnTo>
                    <a:pt x="11" y="0"/>
                  </a:lnTo>
                  <a:close/>
                </a:path>
              </a:pathLst>
            </a:custGeom>
            <a:solidFill>
              <a:srgbClr val="402000"/>
            </a:solidFill>
            <a:ln w="9525">
              <a:noFill/>
              <a:round/>
            </a:ln>
          </p:spPr>
          <p:txBody>
            <a:bodyPr/>
            <a:lstStyle/>
            <a:p>
              <a:endParaRPr lang="zh-CN" altLang="en-US"/>
            </a:p>
          </p:txBody>
        </p:sp>
        <p:sp>
          <p:nvSpPr>
            <p:cNvPr id="302" name="Freeform 287"/>
            <p:cNvSpPr/>
            <p:nvPr/>
          </p:nvSpPr>
          <p:spPr bwMode="auto">
            <a:xfrm flipH="1">
              <a:off x="4663944" y="4733924"/>
              <a:ext cx="12700" cy="7937"/>
            </a:xfrm>
            <a:custGeom>
              <a:avLst/>
              <a:gdLst/>
              <a:ahLst/>
              <a:cxnLst>
                <a:cxn ang="0">
                  <a:pos x="0" y="0"/>
                </a:cxn>
                <a:cxn ang="0">
                  <a:pos x="14" y="10"/>
                </a:cxn>
                <a:cxn ang="0">
                  <a:pos x="29" y="15"/>
                </a:cxn>
                <a:cxn ang="0">
                  <a:pos x="43" y="23"/>
                </a:cxn>
                <a:cxn ang="0">
                  <a:pos x="51" y="36"/>
                </a:cxn>
                <a:cxn ang="0">
                  <a:pos x="39" y="32"/>
                </a:cxn>
                <a:cxn ang="0">
                  <a:pos x="14" y="24"/>
                </a:cxn>
                <a:cxn ang="0">
                  <a:pos x="0" y="0"/>
                </a:cxn>
              </a:cxnLst>
              <a:rect l="0" t="0" r="r" b="b"/>
              <a:pathLst>
                <a:path w="51" h="36">
                  <a:moveTo>
                    <a:pt x="0" y="0"/>
                  </a:moveTo>
                  <a:lnTo>
                    <a:pt x="14" y="10"/>
                  </a:lnTo>
                  <a:lnTo>
                    <a:pt x="29" y="15"/>
                  </a:lnTo>
                  <a:lnTo>
                    <a:pt x="43" y="23"/>
                  </a:lnTo>
                  <a:lnTo>
                    <a:pt x="51" y="36"/>
                  </a:lnTo>
                  <a:lnTo>
                    <a:pt x="39" y="32"/>
                  </a:lnTo>
                  <a:lnTo>
                    <a:pt x="14" y="24"/>
                  </a:lnTo>
                  <a:lnTo>
                    <a:pt x="0" y="0"/>
                  </a:lnTo>
                  <a:close/>
                </a:path>
              </a:pathLst>
            </a:custGeom>
            <a:solidFill>
              <a:srgbClr val="402000"/>
            </a:solidFill>
            <a:ln w="9525">
              <a:noFill/>
              <a:round/>
            </a:ln>
          </p:spPr>
          <p:txBody>
            <a:bodyPr/>
            <a:lstStyle/>
            <a:p>
              <a:endParaRPr lang="zh-CN" altLang="en-US"/>
            </a:p>
          </p:txBody>
        </p:sp>
        <p:sp>
          <p:nvSpPr>
            <p:cNvPr id="303" name="Freeform 288"/>
            <p:cNvSpPr/>
            <p:nvPr/>
          </p:nvSpPr>
          <p:spPr bwMode="auto">
            <a:xfrm flipH="1">
              <a:off x="4670294" y="4749799"/>
              <a:ext cx="1587" cy="7937"/>
            </a:xfrm>
            <a:custGeom>
              <a:avLst/>
              <a:gdLst/>
              <a:ahLst/>
              <a:cxnLst>
                <a:cxn ang="0">
                  <a:pos x="0" y="0"/>
                </a:cxn>
                <a:cxn ang="0">
                  <a:pos x="14" y="0"/>
                </a:cxn>
                <a:cxn ang="0">
                  <a:pos x="14" y="24"/>
                </a:cxn>
                <a:cxn ang="0">
                  <a:pos x="0" y="0"/>
                </a:cxn>
              </a:cxnLst>
              <a:rect l="0" t="0" r="r" b="b"/>
              <a:pathLst>
                <a:path w="14" h="24">
                  <a:moveTo>
                    <a:pt x="0" y="0"/>
                  </a:moveTo>
                  <a:lnTo>
                    <a:pt x="14" y="0"/>
                  </a:lnTo>
                  <a:lnTo>
                    <a:pt x="14" y="24"/>
                  </a:lnTo>
                  <a:lnTo>
                    <a:pt x="0" y="0"/>
                  </a:lnTo>
                  <a:close/>
                </a:path>
              </a:pathLst>
            </a:custGeom>
            <a:solidFill>
              <a:srgbClr val="402000"/>
            </a:solidFill>
            <a:ln w="9525">
              <a:noFill/>
              <a:round/>
            </a:ln>
          </p:spPr>
          <p:txBody>
            <a:bodyPr/>
            <a:lstStyle/>
            <a:p>
              <a:endParaRPr lang="zh-CN" altLang="en-US"/>
            </a:p>
          </p:txBody>
        </p:sp>
        <p:sp>
          <p:nvSpPr>
            <p:cNvPr id="304" name="Freeform 289"/>
            <p:cNvSpPr/>
            <p:nvPr/>
          </p:nvSpPr>
          <p:spPr bwMode="auto">
            <a:xfrm flipH="1">
              <a:off x="4622669" y="4800599"/>
              <a:ext cx="98425" cy="300037"/>
            </a:xfrm>
            <a:custGeom>
              <a:avLst/>
              <a:gdLst/>
              <a:ahLst/>
              <a:cxnLst>
                <a:cxn ang="0">
                  <a:pos x="369" y="0"/>
                </a:cxn>
                <a:cxn ang="0">
                  <a:pos x="328" y="44"/>
                </a:cxn>
                <a:cxn ang="0">
                  <a:pos x="317" y="108"/>
                </a:cxn>
                <a:cxn ang="0">
                  <a:pos x="254" y="170"/>
                </a:cxn>
                <a:cxn ang="0">
                  <a:pos x="126" y="461"/>
                </a:cxn>
                <a:cxn ang="0">
                  <a:pos x="57" y="724"/>
                </a:cxn>
                <a:cxn ang="0">
                  <a:pos x="0" y="1076"/>
                </a:cxn>
                <a:cxn ang="0">
                  <a:pos x="178" y="919"/>
                </a:cxn>
                <a:cxn ang="0">
                  <a:pos x="431" y="140"/>
                </a:cxn>
                <a:cxn ang="0">
                  <a:pos x="369" y="0"/>
                </a:cxn>
              </a:cxnLst>
              <a:rect l="0" t="0" r="r" b="b"/>
              <a:pathLst>
                <a:path w="431" h="1076">
                  <a:moveTo>
                    <a:pt x="369" y="0"/>
                  </a:moveTo>
                  <a:lnTo>
                    <a:pt x="328" y="44"/>
                  </a:lnTo>
                  <a:lnTo>
                    <a:pt x="317" y="108"/>
                  </a:lnTo>
                  <a:lnTo>
                    <a:pt x="254" y="170"/>
                  </a:lnTo>
                  <a:lnTo>
                    <a:pt x="126" y="461"/>
                  </a:lnTo>
                  <a:lnTo>
                    <a:pt x="57" y="724"/>
                  </a:lnTo>
                  <a:lnTo>
                    <a:pt x="0" y="1076"/>
                  </a:lnTo>
                  <a:lnTo>
                    <a:pt x="178" y="919"/>
                  </a:lnTo>
                  <a:lnTo>
                    <a:pt x="431" y="140"/>
                  </a:lnTo>
                  <a:lnTo>
                    <a:pt x="369" y="0"/>
                  </a:lnTo>
                  <a:close/>
                </a:path>
              </a:pathLst>
            </a:custGeom>
            <a:solidFill>
              <a:srgbClr val="400000"/>
            </a:solidFill>
            <a:ln w="1588">
              <a:solidFill>
                <a:srgbClr val="000000"/>
              </a:solidFill>
              <a:prstDash val="solid"/>
              <a:round/>
            </a:ln>
          </p:spPr>
          <p:txBody>
            <a:bodyPr/>
            <a:lstStyle/>
            <a:p>
              <a:endParaRPr lang="zh-CN" altLang="en-US"/>
            </a:p>
          </p:txBody>
        </p:sp>
        <p:sp>
          <p:nvSpPr>
            <p:cNvPr id="305" name="Freeform 290"/>
            <p:cNvSpPr/>
            <p:nvPr/>
          </p:nvSpPr>
          <p:spPr bwMode="auto">
            <a:xfrm flipH="1">
              <a:off x="4460744" y="4741861"/>
              <a:ext cx="376237" cy="500063"/>
            </a:xfrm>
            <a:custGeom>
              <a:avLst/>
              <a:gdLst/>
              <a:ahLst/>
              <a:cxnLst>
                <a:cxn ang="0">
                  <a:pos x="1309" y="94"/>
                </a:cxn>
                <a:cxn ang="0">
                  <a:pos x="1258" y="0"/>
                </a:cxn>
                <a:cxn ang="0">
                  <a:pos x="867" y="163"/>
                </a:cxn>
                <a:cxn ang="0">
                  <a:pos x="850" y="288"/>
                </a:cxn>
                <a:cxn ang="0">
                  <a:pos x="818" y="332"/>
                </a:cxn>
                <a:cxn ang="0">
                  <a:pos x="773" y="382"/>
                </a:cxn>
                <a:cxn ang="0">
                  <a:pos x="747" y="472"/>
                </a:cxn>
                <a:cxn ang="0">
                  <a:pos x="660" y="678"/>
                </a:cxn>
                <a:cxn ang="0">
                  <a:pos x="590" y="924"/>
                </a:cxn>
                <a:cxn ang="0">
                  <a:pos x="558" y="1088"/>
                </a:cxn>
                <a:cxn ang="0">
                  <a:pos x="243" y="1094"/>
                </a:cxn>
                <a:cxn ang="0">
                  <a:pos x="192" y="1125"/>
                </a:cxn>
                <a:cxn ang="0">
                  <a:pos x="47" y="1125"/>
                </a:cxn>
                <a:cxn ang="0">
                  <a:pos x="7" y="1189"/>
                </a:cxn>
                <a:cxn ang="0">
                  <a:pos x="0" y="1264"/>
                </a:cxn>
                <a:cxn ang="0">
                  <a:pos x="15" y="1332"/>
                </a:cxn>
                <a:cxn ang="0">
                  <a:pos x="148" y="1358"/>
                </a:cxn>
                <a:cxn ang="0">
                  <a:pos x="211" y="1452"/>
                </a:cxn>
                <a:cxn ang="0">
                  <a:pos x="337" y="1484"/>
                </a:cxn>
                <a:cxn ang="0">
                  <a:pos x="430" y="1484"/>
                </a:cxn>
                <a:cxn ang="0">
                  <a:pos x="538" y="1503"/>
                </a:cxn>
                <a:cxn ang="0">
                  <a:pos x="544" y="1548"/>
                </a:cxn>
                <a:cxn ang="0">
                  <a:pos x="538" y="1642"/>
                </a:cxn>
                <a:cxn ang="0">
                  <a:pos x="550" y="1705"/>
                </a:cxn>
                <a:cxn ang="0">
                  <a:pos x="608" y="1712"/>
                </a:cxn>
                <a:cxn ang="0">
                  <a:pos x="677" y="1724"/>
                </a:cxn>
                <a:cxn ang="0">
                  <a:pos x="747" y="1786"/>
                </a:cxn>
                <a:cxn ang="0">
                  <a:pos x="830" y="1786"/>
                </a:cxn>
                <a:cxn ang="0">
                  <a:pos x="905" y="1779"/>
                </a:cxn>
                <a:cxn ang="0">
                  <a:pos x="1019" y="1744"/>
                </a:cxn>
                <a:cxn ang="0">
                  <a:pos x="1145" y="1756"/>
                </a:cxn>
                <a:cxn ang="0">
                  <a:pos x="1273" y="1792"/>
                </a:cxn>
                <a:cxn ang="0">
                  <a:pos x="1392" y="1766"/>
                </a:cxn>
                <a:cxn ang="0">
                  <a:pos x="1473" y="1674"/>
                </a:cxn>
                <a:cxn ang="0">
                  <a:pos x="1467" y="1571"/>
                </a:cxn>
                <a:cxn ang="0">
                  <a:pos x="1497" y="1446"/>
                </a:cxn>
                <a:cxn ang="0">
                  <a:pos x="1516" y="1282"/>
                </a:cxn>
                <a:cxn ang="0">
                  <a:pos x="1554" y="1131"/>
                </a:cxn>
                <a:cxn ang="0">
                  <a:pos x="1606" y="906"/>
                </a:cxn>
                <a:cxn ang="0">
                  <a:pos x="1598" y="678"/>
                </a:cxn>
                <a:cxn ang="0">
                  <a:pos x="1598" y="478"/>
                </a:cxn>
                <a:cxn ang="0">
                  <a:pos x="1586" y="338"/>
                </a:cxn>
                <a:cxn ang="0">
                  <a:pos x="1554" y="276"/>
                </a:cxn>
                <a:cxn ang="0">
                  <a:pos x="1484" y="225"/>
                </a:cxn>
                <a:cxn ang="0">
                  <a:pos x="1403" y="142"/>
                </a:cxn>
                <a:cxn ang="0">
                  <a:pos x="1309" y="94"/>
                </a:cxn>
              </a:cxnLst>
              <a:rect l="0" t="0" r="r" b="b"/>
              <a:pathLst>
                <a:path w="1606" h="1792">
                  <a:moveTo>
                    <a:pt x="1309" y="94"/>
                  </a:moveTo>
                  <a:lnTo>
                    <a:pt x="1258" y="0"/>
                  </a:lnTo>
                  <a:lnTo>
                    <a:pt x="867" y="163"/>
                  </a:lnTo>
                  <a:lnTo>
                    <a:pt x="850" y="288"/>
                  </a:lnTo>
                  <a:lnTo>
                    <a:pt x="818" y="332"/>
                  </a:lnTo>
                  <a:lnTo>
                    <a:pt x="773" y="382"/>
                  </a:lnTo>
                  <a:lnTo>
                    <a:pt x="747" y="472"/>
                  </a:lnTo>
                  <a:lnTo>
                    <a:pt x="660" y="678"/>
                  </a:lnTo>
                  <a:lnTo>
                    <a:pt x="590" y="924"/>
                  </a:lnTo>
                  <a:lnTo>
                    <a:pt x="558" y="1088"/>
                  </a:lnTo>
                  <a:lnTo>
                    <a:pt x="243" y="1094"/>
                  </a:lnTo>
                  <a:lnTo>
                    <a:pt x="192" y="1125"/>
                  </a:lnTo>
                  <a:lnTo>
                    <a:pt x="47" y="1125"/>
                  </a:lnTo>
                  <a:lnTo>
                    <a:pt x="7" y="1189"/>
                  </a:lnTo>
                  <a:lnTo>
                    <a:pt x="0" y="1264"/>
                  </a:lnTo>
                  <a:lnTo>
                    <a:pt x="15" y="1332"/>
                  </a:lnTo>
                  <a:lnTo>
                    <a:pt x="148" y="1358"/>
                  </a:lnTo>
                  <a:lnTo>
                    <a:pt x="211" y="1452"/>
                  </a:lnTo>
                  <a:lnTo>
                    <a:pt x="337" y="1484"/>
                  </a:lnTo>
                  <a:lnTo>
                    <a:pt x="430" y="1484"/>
                  </a:lnTo>
                  <a:lnTo>
                    <a:pt x="538" y="1503"/>
                  </a:lnTo>
                  <a:lnTo>
                    <a:pt x="544" y="1548"/>
                  </a:lnTo>
                  <a:lnTo>
                    <a:pt x="538" y="1642"/>
                  </a:lnTo>
                  <a:lnTo>
                    <a:pt x="550" y="1705"/>
                  </a:lnTo>
                  <a:lnTo>
                    <a:pt x="608" y="1712"/>
                  </a:lnTo>
                  <a:lnTo>
                    <a:pt x="677" y="1724"/>
                  </a:lnTo>
                  <a:lnTo>
                    <a:pt x="747" y="1786"/>
                  </a:lnTo>
                  <a:lnTo>
                    <a:pt x="830" y="1786"/>
                  </a:lnTo>
                  <a:lnTo>
                    <a:pt x="905" y="1779"/>
                  </a:lnTo>
                  <a:lnTo>
                    <a:pt x="1019" y="1744"/>
                  </a:lnTo>
                  <a:lnTo>
                    <a:pt x="1145" y="1756"/>
                  </a:lnTo>
                  <a:lnTo>
                    <a:pt x="1273" y="1792"/>
                  </a:lnTo>
                  <a:lnTo>
                    <a:pt x="1392" y="1766"/>
                  </a:lnTo>
                  <a:lnTo>
                    <a:pt x="1473" y="1674"/>
                  </a:lnTo>
                  <a:lnTo>
                    <a:pt x="1467" y="1571"/>
                  </a:lnTo>
                  <a:lnTo>
                    <a:pt x="1497" y="1446"/>
                  </a:lnTo>
                  <a:lnTo>
                    <a:pt x="1516" y="1282"/>
                  </a:lnTo>
                  <a:lnTo>
                    <a:pt x="1554" y="1131"/>
                  </a:lnTo>
                  <a:lnTo>
                    <a:pt x="1606" y="906"/>
                  </a:lnTo>
                  <a:lnTo>
                    <a:pt x="1598" y="678"/>
                  </a:lnTo>
                  <a:lnTo>
                    <a:pt x="1598" y="478"/>
                  </a:lnTo>
                  <a:lnTo>
                    <a:pt x="1586" y="338"/>
                  </a:lnTo>
                  <a:lnTo>
                    <a:pt x="1554" y="276"/>
                  </a:lnTo>
                  <a:lnTo>
                    <a:pt x="1484" y="225"/>
                  </a:lnTo>
                  <a:lnTo>
                    <a:pt x="1403" y="142"/>
                  </a:lnTo>
                  <a:lnTo>
                    <a:pt x="1309" y="94"/>
                  </a:lnTo>
                  <a:close/>
                </a:path>
              </a:pathLst>
            </a:custGeom>
            <a:solidFill>
              <a:srgbClr val="C0C0C0"/>
            </a:solidFill>
            <a:ln w="1588">
              <a:solidFill>
                <a:srgbClr val="000000"/>
              </a:solidFill>
              <a:prstDash val="solid"/>
              <a:round/>
            </a:ln>
          </p:spPr>
          <p:txBody>
            <a:bodyPr/>
            <a:lstStyle/>
            <a:p>
              <a:endParaRPr lang="zh-CN" altLang="en-US"/>
            </a:p>
          </p:txBody>
        </p:sp>
        <p:sp>
          <p:nvSpPr>
            <p:cNvPr id="306" name="Freeform 291"/>
            <p:cNvSpPr/>
            <p:nvPr/>
          </p:nvSpPr>
          <p:spPr bwMode="auto">
            <a:xfrm flipH="1">
              <a:off x="4467094" y="4773611"/>
              <a:ext cx="236537" cy="461963"/>
            </a:xfrm>
            <a:custGeom>
              <a:avLst/>
              <a:gdLst/>
              <a:ahLst/>
              <a:cxnLst>
                <a:cxn ang="0">
                  <a:pos x="132" y="1382"/>
                </a:cxn>
                <a:cxn ang="0">
                  <a:pos x="370" y="1363"/>
                </a:cxn>
                <a:cxn ang="0">
                  <a:pos x="573" y="1301"/>
                </a:cxn>
                <a:cxn ang="0">
                  <a:pos x="656" y="1149"/>
                </a:cxn>
                <a:cxn ang="0">
                  <a:pos x="630" y="1050"/>
                </a:cxn>
                <a:cxn ang="0">
                  <a:pos x="787" y="837"/>
                </a:cxn>
                <a:cxn ang="0">
                  <a:pos x="642" y="931"/>
                </a:cxn>
                <a:cxn ang="0">
                  <a:pos x="718" y="741"/>
                </a:cxn>
                <a:cxn ang="0">
                  <a:pos x="845" y="497"/>
                </a:cxn>
                <a:cxn ang="0">
                  <a:pos x="656" y="703"/>
                </a:cxn>
                <a:cxn ang="0">
                  <a:pos x="630" y="378"/>
                </a:cxn>
                <a:cxn ang="0">
                  <a:pos x="535" y="264"/>
                </a:cxn>
                <a:cxn ang="0">
                  <a:pos x="402" y="214"/>
                </a:cxn>
                <a:cxn ang="0">
                  <a:pos x="661" y="126"/>
                </a:cxn>
                <a:cxn ang="0">
                  <a:pos x="781" y="226"/>
                </a:cxn>
                <a:cxn ang="0">
                  <a:pos x="705" y="126"/>
                </a:cxn>
                <a:cxn ang="0">
                  <a:pos x="560" y="82"/>
                </a:cxn>
                <a:cxn ang="0">
                  <a:pos x="661" y="44"/>
                </a:cxn>
                <a:cxn ang="0">
                  <a:pos x="750" y="0"/>
                </a:cxn>
                <a:cxn ang="0">
                  <a:pos x="868" y="94"/>
                </a:cxn>
                <a:cxn ang="0">
                  <a:pos x="976" y="182"/>
                </a:cxn>
                <a:cxn ang="0">
                  <a:pos x="1014" y="334"/>
                </a:cxn>
                <a:cxn ang="0">
                  <a:pos x="1008" y="628"/>
                </a:cxn>
                <a:cxn ang="0">
                  <a:pos x="970" y="975"/>
                </a:cxn>
                <a:cxn ang="0">
                  <a:pos x="913" y="1314"/>
                </a:cxn>
                <a:cxn ang="0">
                  <a:pos x="888" y="1527"/>
                </a:cxn>
                <a:cxn ang="0">
                  <a:pos x="830" y="1627"/>
                </a:cxn>
                <a:cxn ang="0">
                  <a:pos x="699" y="1671"/>
                </a:cxn>
                <a:cxn ang="0">
                  <a:pos x="612" y="1648"/>
                </a:cxn>
                <a:cxn ang="0">
                  <a:pos x="541" y="1559"/>
                </a:cxn>
                <a:cxn ang="0">
                  <a:pos x="516" y="1534"/>
                </a:cxn>
                <a:cxn ang="0">
                  <a:pos x="407" y="1622"/>
                </a:cxn>
                <a:cxn ang="0">
                  <a:pos x="276" y="1652"/>
                </a:cxn>
                <a:cxn ang="0">
                  <a:pos x="170" y="1636"/>
                </a:cxn>
                <a:cxn ang="0">
                  <a:pos x="240" y="1565"/>
                </a:cxn>
                <a:cxn ang="0">
                  <a:pos x="352" y="1446"/>
                </a:cxn>
                <a:cxn ang="0">
                  <a:pos x="176" y="1546"/>
                </a:cxn>
                <a:cxn ang="0">
                  <a:pos x="32" y="1590"/>
                </a:cxn>
                <a:cxn ang="0">
                  <a:pos x="0" y="1527"/>
                </a:cxn>
              </a:cxnLst>
              <a:rect l="0" t="0" r="r" b="b"/>
              <a:pathLst>
                <a:path w="1014" h="1671">
                  <a:moveTo>
                    <a:pt x="0" y="1402"/>
                  </a:moveTo>
                  <a:lnTo>
                    <a:pt x="132" y="1382"/>
                  </a:lnTo>
                  <a:lnTo>
                    <a:pt x="245" y="1376"/>
                  </a:lnTo>
                  <a:lnTo>
                    <a:pt x="370" y="1363"/>
                  </a:lnTo>
                  <a:lnTo>
                    <a:pt x="509" y="1344"/>
                  </a:lnTo>
                  <a:lnTo>
                    <a:pt x="573" y="1301"/>
                  </a:lnTo>
                  <a:lnTo>
                    <a:pt x="744" y="1088"/>
                  </a:lnTo>
                  <a:lnTo>
                    <a:pt x="656" y="1149"/>
                  </a:lnTo>
                  <a:lnTo>
                    <a:pt x="598" y="1201"/>
                  </a:lnTo>
                  <a:lnTo>
                    <a:pt x="630" y="1050"/>
                  </a:lnTo>
                  <a:lnTo>
                    <a:pt x="693" y="992"/>
                  </a:lnTo>
                  <a:lnTo>
                    <a:pt x="787" y="837"/>
                  </a:lnTo>
                  <a:lnTo>
                    <a:pt x="699" y="911"/>
                  </a:lnTo>
                  <a:lnTo>
                    <a:pt x="642" y="931"/>
                  </a:lnTo>
                  <a:lnTo>
                    <a:pt x="656" y="823"/>
                  </a:lnTo>
                  <a:lnTo>
                    <a:pt x="718" y="741"/>
                  </a:lnTo>
                  <a:lnTo>
                    <a:pt x="781" y="679"/>
                  </a:lnTo>
                  <a:lnTo>
                    <a:pt x="845" y="497"/>
                  </a:lnTo>
                  <a:lnTo>
                    <a:pt x="724" y="647"/>
                  </a:lnTo>
                  <a:lnTo>
                    <a:pt x="656" y="703"/>
                  </a:lnTo>
                  <a:lnTo>
                    <a:pt x="648" y="471"/>
                  </a:lnTo>
                  <a:lnTo>
                    <a:pt x="630" y="378"/>
                  </a:lnTo>
                  <a:lnTo>
                    <a:pt x="592" y="334"/>
                  </a:lnTo>
                  <a:lnTo>
                    <a:pt x="535" y="264"/>
                  </a:lnTo>
                  <a:lnTo>
                    <a:pt x="445" y="232"/>
                  </a:lnTo>
                  <a:lnTo>
                    <a:pt x="402" y="214"/>
                  </a:lnTo>
                  <a:lnTo>
                    <a:pt x="528" y="94"/>
                  </a:lnTo>
                  <a:lnTo>
                    <a:pt x="661" y="126"/>
                  </a:lnTo>
                  <a:lnTo>
                    <a:pt x="750" y="176"/>
                  </a:lnTo>
                  <a:lnTo>
                    <a:pt x="781" y="226"/>
                  </a:lnTo>
                  <a:lnTo>
                    <a:pt x="756" y="150"/>
                  </a:lnTo>
                  <a:lnTo>
                    <a:pt x="705" y="126"/>
                  </a:lnTo>
                  <a:lnTo>
                    <a:pt x="624" y="94"/>
                  </a:lnTo>
                  <a:lnTo>
                    <a:pt x="560" y="82"/>
                  </a:lnTo>
                  <a:lnTo>
                    <a:pt x="598" y="62"/>
                  </a:lnTo>
                  <a:lnTo>
                    <a:pt x="661" y="44"/>
                  </a:lnTo>
                  <a:lnTo>
                    <a:pt x="718" y="25"/>
                  </a:lnTo>
                  <a:lnTo>
                    <a:pt x="750" y="0"/>
                  </a:lnTo>
                  <a:lnTo>
                    <a:pt x="825" y="50"/>
                  </a:lnTo>
                  <a:lnTo>
                    <a:pt x="868" y="94"/>
                  </a:lnTo>
                  <a:lnTo>
                    <a:pt x="913" y="150"/>
                  </a:lnTo>
                  <a:lnTo>
                    <a:pt x="976" y="182"/>
                  </a:lnTo>
                  <a:lnTo>
                    <a:pt x="988" y="240"/>
                  </a:lnTo>
                  <a:lnTo>
                    <a:pt x="1014" y="334"/>
                  </a:lnTo>
                  <a:lnTo>
                    <a:pt x="1014" y="478"/>
                  </a:lnTo>
                  <a:lnTo>
                    <a:pt x="1008" y="628"/>
                  </a:lnTo>
                  <a:lnTo>
                    <a:pt x="1002" y="799"/>
                  </a:lnTo>
                  <a:lnTo>
                    <a:pt x="970" y="975"/>
                  </a:lnTo>
                  <a:lnTo>
                    <a:pt x="931" y="1157"/>
                  </a:lnTo>
                  <a:lnTo>
                    <a:pt x="913" y="1314"/>
                  </a:lnTo>
                  <a:lnTo>
                    <a:pt x="882" y="1426"/>
                  </a:lnTo>
                  <a:lnTo>
                    <a:pt x="888" y="1527"/>
                  </a:lnTo>
                  <a:lnTo>
                    <a:pt x="875" y="1584"/>
                  </a:lnTo>
                  <a:lnTo>
                    <a:pt x="830" y="1627"/>
                  </a:lnTo>
                  <a:lnTo>
                    <a:pt x="775" y="1664"/>
                  </a:lnTo>
                  <a:lnTo>
                    <a:pt x="699" y="1671"/>
                  </a:lnTo>
                  <a:lnTo>
                    <a:pt x="661" y="1652"/>
                  </a:lnTo>
                  <a:lnTo>
                    <a:pt x="612" y="1648"/>
                  </a:lnTo>
                  <a:lnTo>
                    <a:pt x="490" y="1622"/>
                  </a:lnTo>
                  <a:lnTo>
                    <a:pt x="541" y="1559"/>
                  </a:lnTo>
                  <a:lnTo>
                    <a:pt x="598" y="1470"/>
                  </a:lnTo>
                  <a:lnTo>
                    <a:pt x="516" y="1534"/>
                  </a:lnTo>
                  <a:lnTo>
                    <a:pt x="452" y="1590"/>
                  </a:lnTo>
                  <a:lnTo>
                    <a:pt x="407" y="1622"/>
                  </a:lnTo>
                  <a:lnTo>
                    <a:pt x="345" y="1652"/>
                  </a:lnTo>
                  <a:lnTo>
                    <a:pt x="276" y="1652"/>
                  </a:lnTo>
                  <a:lnTo>
                    <a:pt x="208" y="1652"/>
                  </a:lnTo>
                  <a:lnTo>
                    <a:pt x="170" y="1636"/>
                  </a:lnTo>
                  <a:lnTo>
                    <a:pt x="151" y="1616"/>
                  </a:lnTo>
                  <a:lnTo>
                    <a:pt x="240" y="1565"/>
                  </a:lnTo>
                  <a:lnTo>
                    <a:pt x="327" y="1484"/>
                  </a:lnTo>
                  <a:lnTo>
                    <a:pt x="352" y="1446"/>
                  </a:lnTo>
                  <a:lnTo>
                    <a:pt x="282" y="1463"/>
                  </a:lnTo>
                  <a:lnTo>
                    <a:pt x="176" y="1546"/>
                  </a:lnTo>
                  <a:lnTo>
                    <a:pt x="132" y="1584"/>
                  </a:lnTo>
                  <a:lnTo>
                    <a:pt x="32" y="1590"/>
                  </a:lnTo>
                  <a:lnTo>
                    <a:pt x="0" y="1572"/>
                  </a:lnTo>
                  <a:lnTo>
                    <a:pt x="0" y="1527"/>
                  </a:lnTo>
                  <a:lnTo>
                    <a:pt x="0" y="1402"/>
                  </a:lnTo>
                  <a:close/>
                </a:path>
              </a:pathLst>
            </a:custGeom>
            <a:solidFill>
              <a:srgbClr val="E0E0E0"/>
            </a:solidFill>
            <a:ln w="9525">
              <a:noFill/>
              <a:round/>
            </a:ln>
          </p:spPr>
          <p:txBody>
            <a:bodyPr/>
            <a:lstStyle/>
            <a:p>
              <a:endParaRPr lang="zh-CN" altLang="en-US"/>
            </a:p>
          </p:txBody>
        </p:sp>
        <p:sp>
          <p:nvSpPr>
            <p:cNvPr id="307" name="Freeform 292"/>
            <p:cNvSpPr/>
            <p:nvPr/>
          </p:nvSpPr>
          <p:spPr bwMode="auto">
            <a:xfrm flipH="1">
              <a:off x="4484556" y="5003799"/>
              <a:ext cx="71438" cy="214312"/>
            </a:xfrm>
            <a:custGeom>
              <a:avLst/>
              <a:gdLst/>
              <a:ahLst/>
              <a:cxnLst>
                <a:cxn ang="0">
                  <a:pos x="0" y="774"/>
                </a:cxn>
                <a:cxn ang="0">
                  <a:pos x="51" y="748"/>
                </a:cxn>
                <a:cxn ang="0">
                  <a:pos x="107" y="686"/>
                </a:cxn>
                <a:cxn ang="0">
                  <a:pos x="156" y="573"/>
                </a:cxn>
                <a:cxn ang="0">
                  <a:pos x="183" y="477"/>
                </a:cxn>
                <a:cxn ang="0">
                  <a:pos x="220" y="371"/>
                </a:cxn>
                <a:cxn ang="0">
                  <a:pos x="239" y="270"/>
                </a:cxn>
                <a:cxn ang="0">
                  <a:pos x="270" y="114"/>
                </a:cxn>
                <a:cxn ang="0">
                  <a:pos x="295" y="0"/>
                </a:cxn>
                <a:cxn ang="0">
                  <a:pos x="232" y="226"/>
                </a:cxn>
                <a:cxn ang="0">
                  <a:pos x="183" y="402"/>
                </a:cxn>
                <a:cxn ang="0">
                  <a:pos x="126" y="521"/>
                </a:cxn>
                <a:cxn ang="0">
                  <a:pos x="38" y="648"/>
                </a:cxn>
                <a:cxn ang="0">
                  <a:pos x="0" y="774"/>
                </a:cxn>
              </a:cxnLst>
              <a:rect l="0" t="0" r="r" b="b"/>
              <a:pathLst>
                <a:path w="295" h="774">
                  <a:moveTo>
                    <a:pt x="0" y="774"/>
                  </a:moveTo>
                  <a:lnTo>
                    <a:pt x="51" y="748"/>
                  </a:lnTo>
                  <a:lnTo>
                    <a:pt x="107" y="686"/>
                  </a:lnTo>
                  <a:lnTo>
                    <a:pt x="156" y="573"/>
                  </a:lnTo>
                  <a:lnTo>
                    <a:pt x="183" y="477"/>
                  </a:lnTo>
                  <a:lnTo>
                    <a:pt x="220" y="371"/>
                  </a:lnTo>
                  <a:lnTo>
                    <a:pt x="239" y="270"/>
                  </a:lnTo>
                  <a:lnTo>
                    <a:pt x="270" y="114"/>
                  </a:lnTo>
                  <a:lnTo>
                    <a:pt x="295" y="0"/>
                  </a:lnTo>
                  <a:lnTo>
                    <a:pt x="232" y="226"/>
                  </a:lnTo>
                  <a:lnTo>
                    <a:pt x="183" y="402"/>
                  </a:lnTo>
                  <a:lnTo>
                    <a:pt x="126" y="521"/>
                  </a:lnTo>
                  <a:lnTo>
                    <a:pt x="38" y="648"/>
                  </a:lnTo>
                  <a:lnTo>
                    <a:pt x="0" y="774"/>
                  </a:lnTo>
                  <a:close/>
                </a:path>
              </a:pathLst>
            </a:custGeom>
            <a:solidFill>
              <a:srgbClr val="C0C0C0"/>
            </a:solidFill>
            <a:ln w="9525">
              <a:noFill/>
              <a:round/>
            </a:ln>
          </p:spPr>
          <p:txBody>
            <a:bodyPr/>
            <a:lstStyle/>
            <a:p>
              <a:endParaRPr lang="zh-CN" altLang="en-US"/>
            </a:p>
          </p:txBody>
        </p:sp>
        <p:sp>
          <p:nvSpPr>
            <p:cNvPr id="308" name="Freeform 293"/>
            <p:cNvSpPr/>
            <p:nvPr/>
          </p:nvSpPr>
          <p:spPr bwMode="auto">
            <a:xfrm flipH="1">
              <a:off x="4555994" y="4830761"/>
              <a:ext cx="273050" cy="322263"/>
            </a:xfrm>
            <a:custGeom>
              <a:avLst/>
              <a:gdLst/>
              <a:ahLst/>
              <a:cxnLst>
                <a:cxn ang="0">
                  <a:pos x="820" y="43"/>
                </a:cxn>
                <a:cxn ang="0">
                  <a:pos x="719" y="213"/>
                </a:cxn>
                <a:cxn ang="0">
                  <a:pos x="739" y="381"/>
                </a:cxn>
                <a:cxn ang="0">
                  <a:pos x="727" y="571"/>
                </a:cxn>
                <a:cxn ang="0">
                  <a:pos x="727" y="621"/>
                </a:cxn>
                <a:cxn ang="0">
                  <a:pos x="739" y="684"/>
                </a:cxn>
                <a:cxn ang="0">
                  <a:pos x="688" y="729"/>
                </a:cxn>
                <a:cxn ang="0">
                  <a:pos x="644" y="779"/>
                </a:cxn>
                <a:cxn ang="0">
                  <a:pos x="569" y="779"/>
                </a:cxn>
                <a:cxn ang="0">
                  <a:pos x="304" y="793"/>
                </a:cxn>
                <a:cxn ang="0">
                  <a:pos x="170" y="831"/>
                </a:cxn>
                <a:cxn ang="0">
                  <a:pos x="0" y="873"/>
                </a:cxn>
                <a:cxn ang="0">
                  <a:pos x="6" y="1004"/>
                </a:cxn>
                <a:cxn ang="0">
                  <a:pos x="109" y="978"/>
                </a:cxn>
                <a:cxn ang="0">
                  <a:pos x="133" y="916"/>
                </a:cxn>
                <a:cxn ang="0">
                  <a:pos x="147" y="1030"/>
                </a:cxn>
                <a:cxn ang="0">
                  <a:pos x="215" y="1118"/>
                </a:cxn>
                <a:cxn ang="0">
                  <a:pos x="403" y="1155"/>
                </a:cxn>
                <a:cxn ang="0">
                  <a:pos x="379" y="1093"/>
                </a:cxn>
                <a:cxn ang="0">
                  <a:pos x="279" y="978"/>
                </a:cxn>
                <a:cxn ang="0">
                  <a:pos x="358" y="929"/>
                </a:cxn>
                <a:cxn ang="0">
                  <a:pos x="403" y="1036"/>
                </a:cxn>
                <a:cxn ang="0">
                  <a:pos x="537" y="1149"/>
                </a:cxn>
                <a:cxn ang="0">
                  <a:pos x="713" y="1149"/>
                </a:cxn>
                <a:cxn ang="0">
                  <a:pos x="517" y="1016"/>
                </a:cxn>
                <a:cxn ang="0">
                  <a:pos x="435" y="929"/>
                </a:cxn>
                <a:cxn ang="0">
                  <a:pos x="479" y="885"/>
                </a:cxn>
                <a:cxn ang="0">
                  <a:pos x="549" y="972"/>
                </a:cxn>
                <a:cxn ang="0">
                  <a:pos x="675" y="1068"/>
                </a:cxn>
                <a:cxn ang="0">
                  <a:pos x="782" y="1123"/>
                </a:cxn>
                <a:cxn ang="0">
                  <a:pos x="921" y="1136"/>
                </a:cxn>
                <a:cxn ang="0">
                  <a:pos x="833" y="1068"/>
                </a:cxn>
                <a:cxn ang="0">
                  <a:pos x="727" y="978"/>
                </a:cxn>
                <a:cxn ang="0">
                  <a:pos x="756" y="929"/>
                </a:cxn>
                <a:cxn ang="0">
                  <a:pos x="808" y="1010"/>
                </a:cxn>
                <a:cxn ang="0">
                  <a:pos x="914" y="1087"/>
                </a:cxn>
                <a:cxn ang="0">
                  <a:pos x="1046" y="1098"/>
                </a:cxn>
                <a:cxn ang="0">
                  <a:pos x="1117" y="991"/>
                </a:cxn>
                <a:cxn ang="0">
                  <a:pos x="878" y="954"/>
                </a:cxn>
                <a:cxn ang="0">
                  <a:pos x="733" y="868"/>
                </a:cxn>
                <a:cxn ang="0">
                  <a:pos x="707" y="793"/>
                </a:cxn>
                <a:cxn ang="0">
                  <a:pos x="765" y="831"/>
                </a:cxn>
                <a:cxn ang="0">
                  <a:pos x="927" y="935"/>
                </a:cxn>
                <a:cxn ang="0">
                  <a:pos x="1117" y="991"/>
                </a:cxn>
                <a:cxn ang="0">
                  <a:pos x="1155" y="767"/>
                </a:cxn>
                <a:cxn ang="0">
                  <a:pos x="1046" y="741"/>
                </a:cxn>
                <a:cxn ang="0">
                  <a:pos x="820" y="761"/>
                </a:cxn>
                <a:cxn ang="0">
                  <a:pos x="782" y="716"/>
                </a:cxn>
                <a:cxn ang="0">
                  <a:pos x="901" y="735"/>
                </a:cxn>
                <a:cxn ang="0">
                  <a:pos x="1155" y="684"/>
                </a:cxn>
                <a:cxn ang="0">
                  <a:pos x="1167" y="483"/>
                </a:cxn>
                <a:cxn ang="0">
                  <a:pos x="1161" y="264"/>
                </a:cxn>
                <a:cxn ang="0">
                  <a:pos x="1034" y="152"/>
                </a:cxn>
                <a:cxn ang="0">
                  <a:pos x="1161" y="201"/>
                </a:cxn>
                <a:cxn ang="0">
                  <a:pos x="1091" y="68"/>
                </a:cxn>
                <a:cxn ang="0">
                  <a:pos x="959" y="0"/>
                </a:cxn>
              </a:cxnLst>
              <a:rect l="0" t="0" r="r" b="b"/>
              <a:pathLst>
                <a:path w="1172" h="1162">
                  <a:moveTo>
                    <a:pt x="959" y="0"/>
                  </a:moveTo>
                  <a:lnTo>
                    <a:pt x="820" y="43"/>
                  </a:lnTo>
                  <a:lnTo>
                    <a:pt x="756" y="100"/>
                  </a:lnTo>
                  <a:lnTo>
                    <a:pt x="719" y="213"/>
                  </a:lnTo>
                  <a:lnTo>
                    <a:pt x="719" y="321"/>
                  </a:lnTo>
                  <a:lnTo>
                    <a:pt x="739" y="381"/>
                  </a:lnTo>
                  <a:lnTo>
                    <a:pt x="727" y="489"/>
                  </a:lnTo>
                  <a:lnTo>
                    <a:pt x="727" y="571"/>
                  </a:lnTo>
                  <a:lnTo>
                    <a:pt x="745" y="591"/>
                  </a:lnTo>
                  <a:lnTo>
                    <a:pt x="727" y="621"/>
                  </a:lnTo>
                  <a:lnTo>
                    <a:pt x="713" y="652"/>
                  </a:lnTo>
                  <a:lnTo>
                    <a:pt x="739" y="684"/>
                  </a:lnTo>
                  <a:lnTo>
                    <a:pt x="739" y="716"/>
                  </a:lnTo>
                  <a:lnTo>
                    <a:pt x="688" y="729"/>
                  </a:lnTo>
                  <a:lnTo>
                    <a:pt x="695" y="761"/>
                  </a:lnTo>
                  <a:lnTo>
                    <a:pt x="644" y="779"/>
                  </a:lnTo>
                  <a:lnTo>
                    <a:pt x="599" y="767"/>
                  </a:lnTo>
                  <a:lnTo>
                    <a:pt x="569" y="779"/>
                  </a:lnTo>
                  <a:lnTo>
                    <a:pt x="428" y="799"/>
                  </a:lnTo>
                  <a:lnTo>
                    <a:pt x="304" y="793"/>
                  </a:lnTo>
                  <a:lnTo>
                    <a:pt x="222" y="799"/>
                  </a:lnTo>
                  <a:lnTo>
                    <a:pt x="170" y="831"/>
                  </a:lnTo>
                  <a:lnTo>
                    <a:pt x="45" y="831"/>
                  </a:lnTo>
                  <a:lnTo>
                    <a:pt x="0" y="873"/>
                  </a:lnTo>
                  <a:lnTo>
                    <a:pt x="0" y="923"/>
                  </a:lnTo>
                  <a:lnTo>
                    <a:pt x="6" y="1004"/>
                  </a:lnTo>
                  <a:lnTo>
                    <a:pt x="109" y="1030"/>
                  </a:lnTo>
                  <a:lnTo>
                    <a:pt x="109" y="978"/>
                  </a:lnTo>
                  <a:lnTo>
                    <a:pt x="115" y="935"/>
                  </a:lnTo>
                  <a:lnTo>
                    <a:pt x="133" y="916"/>
                  </a:lnTo>
                  <a:lnTo>
                    <a:pt x="141" y="966"/>
                  </a:lnTo>
                  <a:lnTo>
                    <a:pt x="147" y="1030"/>
                  </a:lnTo>
                  <a:lnTo>
                    <a:pt x="170" y="1068"/>
                  </a:lnTo>
                  <a:lnTo>
                    <a:pt x="215" y="1118"/>
                  </a:lnTo>
                  <a:lnTo>
                    <a:pt x="321" y="1142"/>
                  </a:lnTo>
                  <a:lnTo>
                    <a:pt x="403" y="1155"/>
                  </a:lnTo>
                  <a:lnTo>
                    <a:pt x="499" y="1162"/>
                  </a:lnTo>
                  <a:lnTo>
                    <a:pt x="379" y="1093"/>
                  </a:lnTo>
                  <a:lnTo>
                    <a:pt x="297" y="1030"/>
                  </a:lnTo>
                  <a:lnTo>
                    <a:pt x="279" y="978"/>
                  </a:lnTo>
                  <a:lnTo>
                    <a:pt x="291" y="935"/>
                  </a:lnTo>
                  <a:lnTo>
                    <a:pt x="358" y="929"/>
                  </a:lnTo>
                  <a:lnTo>
                    <a:pt x="385" y="978"/>
                  </a:lnTo>
                  <a:lnTo>
                    <a:pt x="403" y="1036"/>
                  </a:lnTo>
                  <a:lnTo>
                    <a:pt x="467" y="1098"/>
                  </a:lnTo>
                  <a:lnTo>
                    <a:pt x="537" y="1149"/>
                  </a:lnTo>
                  <a:lnTo>
                    <a:pt x="607" y="1155"/>
                  </a:lnTo>
                  <a:lnTo>
                    <a:pt x="713" y="1149"/>
                  </a:lnTo>
                  <a:lnTo>
                    <a:pt x="599" y="1061"/>
                  </a:lnTo>
                  <a:lnTo>
                    <a:pt x="517" y="1016"/>
                  </a:lnTo>
                  <a:lnTo>
                    <a:pt x="454" y="966"/>
                  </a:lnTo>
                  <a:lnTo>
                    <a:pt x="435" y="929"/>
                  </a:lnTo>
                  <a:lnTo>
                    <a:pt x="441" y="891"/>
                  </a:lnTo>
                  <a:lnTo>
                    <a:pt x="479" y="885"/>
                  </a:lnTo>
                  <a:lnTo>
                    <a:pt x="523" y="923"/>
                  </a:lnTo>
                  <a:lnTo>
                    <a:pt x="549" y="972"/>
                  </a:lnTo>
                  <a:lnTo>
                    <a:pt x="607" y="1036"/>
                  </a:lnTo>
                  <a:lnTo>
                    <a:pt x="675" y="1068"/>
                  </a:lnTo>
                  <a:lnTo>
                    <a:pt x="727" y="1098"/>
                  </a:lnTo>
                  <a:lnTo>
                    <a:pt x="782" y="1123"/>
                  </a:lnTo>
                  <a:lnTo>
                    <a:pt x="846" y="1136"/>
                  </a:lnTo>
                  <a:lnTo>
                    <a:pt x="921" y="1136"/>
                  </a:lnTo>
                  <a:lnTo>
                    <a:pt x="994" y="1122"/>
                  </a:lnTo>
                  <a:lnTo>
                    <a:pt x="833" y="1068"/>
                  </a:lnTo>
                  <a:lnTo>
                    <a:pt x="771" y="1036"/>
                  </a:lnTo>
                  <a:lnTo>
                    <a:pt x="727" y="978"/>
                  </a:lnTo>
                  <a:lnTo>
                    <a:pt x="719" y="929"/>
                  </a:lnTo>
                  <a:lnTo>
                    <a:pt x="756" y="929"/>
                  </a:lnTo>
                  <a:lnTo>
                    <a:pt x="777" y="972"/>
                  </a:lnTo>
                  <a:lnTo>
                    <a:pt x="808" y="1010"/>
                  </a:lnTo>
                  <a:lnTo>
                    <a:pt x="859" y="1049"/>
                  </a:lnTo>
                  <a:lnTo>
                    <a:pt x="914" y="1087"/>
                  </a:lnTo>
                  <a:lnTo>
                    <a:pt x="989" y="1119"/>
                  </a:lnTo>
                  <a:lnTo>
                    <a:pt x="1046" y="1098"/>
                  </a:lnTo>
                  <a:lnTo>
                    <a:pt x="1072" y="1068"/>
                  </a:lnTo>
                  <a:lnTo>
                    <a:pt x="1117" y="991"/>
                  </a:lnTo>
                  <a:lnTo>
                    <a:pt x="1034" y="972"/>
                  </a:lnTo>
                  <a:lnTo>
                    <a:pt x="878" y="954"/>
                  </a:lnTo>
                  <a:lnTo>
                    <a:pt x="782" y="910"/>
                  </a:lnTo>
                  <a:lnTo>
                    <a:pt x="733" y="868"/>
                  </a:lnTo>
                  <a:lnTo>
                    <a:pt x="713" y="816"/>
                  </a:lnTo>
                  <a:lnTo>
                    <a:pt x="707" y="793"/>
                  </a:lnTo>
                  <a:lnTo>
                    <a:pt x="733" y="793"/>
                  </a:lnTo>
                  <a:lnTo>
                    <a:pt x="765" y="831"/>
                  </a:lnTo>
                  <a:lnTo>
                    <a:pt x="814" y="897"/>
                  </a:lnTo>
                  <a:lnTo>
                    <a:pt x="927" y="935"/>
                  </a:lnTo>
                  <a:lnTo>
                    <a:pt x="1034" y="968"/>
                  </a:lnTo>
                  <a:lnTo>
                    <a:pt x="1117" y="991"/>
                  </a:lnTo>
                  <a:lnTo>
                    <a:pt x="1149" y="861"/>
                  </a:lnTo>
                  <a:lnTo>
                    <a:pt x="1155" y="767"/>
                  </a:lnTo>
                  <a:lnTo>
                    <a:pt x="1155" y="683"/>
                  </a:lnTo>
                  <a:lnTo>
                    <a:pt x="1046" y="741"/>
                  </a:lnTo>
                  <a:lnTo>
                    <a:pt x="921" y="767"/>
                  </a:lnTo>
                  <a:lnTo>
                    <a:pt x="820" y="761"/>
                  </a:lnTo>
                  <a:lnTo>
                    <a:pt x="795" y="748"/>
                  </a:lnTo>
                  <a:lnTo>
                    <a:pt x="782" y="716"/>
                  </a:lnTo>
                  <a:lnTo>
                    <a:pt x="840" y="716"/>
                  </a:lnTo>
                  <a:lnTo>
                    <a:pt x="901" y="735"/>
                  </a:lnTo>
                  <a:lnTo>
                    <a:pt x="1049" y="741"/>
                  </a:lnTo>
                  <a:lnTo>
                    <a:pt x="1155" y="684"/>
                  </a:lnTo>
                  <a:lnTo>
                    <a:pt x="1161" y="565"/>
                  </a:lnTo>
                  <a:lnTo>
                    <a:pt x="1167" y="483"/>
                  </a:lnTo>
                  <a:lnTo>
                    <a:pt x="1172" y="401"/>
                  </a:lnTo>
                  <a:lnTo>
                    <a:pt x="1161" y="264"/>
                  </a:lnTo>
                  <a:lnTo>
                    <a:pt x="1129" y="213"/>
                  </a:lnTo>
                  <a:lnTo>
                    <a:pt x="1034" y="152"/>
                  </a:lnTo>
                  <a:lnTo>
                    <a:pt x="1065" y="158"/>
                  </a:lnTo>
                  <a:lnTo>
                    <a:pt x="1161" y="201"/>
                  </a:lnTo>
                  <a:lnTo>
                    <a:pt x="1123" y="113"/>
                  </a:lnTo>
                  <a:lnTo>
                    <a:pt x="1091" y="68"/>
                  </a:lnTo>
                  <a:lnTo>
                    <a:pt x="1065" y="38"/>
                  </a:lnTo>
                  <a:lnTo>
                    <a:pt x="959" y="0"/>
                  </a:lnTo>
                  <a:close/>
                </a:path>
              </a:pathLst>
            </a:custGeom>
            <a:solidFill>
              <a:srgbClr val="E0E0E0"/>
            </a:solidFill>
            <a:ln w="9525">
              <a:noFill/>
              <a:round/>
            </a:ln>
          </p:spPr>
          <p:txBody>
            <a:bodyPr/>
            <a:lstStyle/>
            <a:p>
              <a:endParaRPr lang="zh-CN" altLang="en-US"/>
            </a:p>
          </p:txBody>
        </p:sp>
        <p:sp>
          <p:nvSpPr>
            <p:cNvPr id="309" name="Freeform 294"/>
            <p:cNvSpPr/>
            <p:nvPr/>
          </p:nvSpPr>
          <p:spPr bwMode="auto">
            <a:xfrm flipH="1">
              <a:off x="4575044" y="4951411"/>
              <a:ext cx="68262" cy="71438"/>
            </a:xfrm>
            <a:custGeom>
              <a:avLst/>
              <a:gdLst/>
              <a:ahLst/>
              <a:cxnLst>
                <a:cxn ang="0">
                  <a:pos x="0" y="0"/>
                </a:cxn>
                <a:cxn ang="0">
                  <a:pos x="0" y="21"/>
                </a:cxn>
                <a:cxn ang="0">
                  <a:pos x="38" y="71"/>
                </a:cxn>
                <a:cxn ang="0">
                  <a:pos x="75" y="99"/>
                </a:cxn>
                <a:cxn ang="0">
                  <a:pos x="152" y="158"/>
                </a:cxn>
                <a:cxn ang="0">
                  <a:pos x="184" y="182"/>
                </a:cxn>
                <a:cxn ang="0">
                  <a:pos x="260" y="239"/>
                </a:cxn>
                <a:cxn ang="0">
                  <a:pos x="178" y="213"/>
                </a:cxn>
                <a:cxn ang="0">
                  <a:pos x="97" y="188"/>
                </a:cxn>
                <a:cxn ang="0">
                  <a:pos x="16" y="182"/>
                </a:cxn>
                <a:cxn ang="0">
                  <a:pos x="22" y="207"/>
                </a:cxn>
                <a:cxn ang="0">
                  <a:pos x="152" y="231"/>
                </a:cxn>
                <a:cxn ang="0">
                  <a:pos x="222" y="257"/>
                </a:cxn>
                <a:cxn ang="0">
                  <a:pos x="260" y="263"/>
                </a:cxn>
                <a:cxn ang="0">
                  <a:pos x="292" y="252"/>
                </a:cxn>
                <a:cxn ang="0">
                  <a:pos x="295" y="222"/>
                </a:cxn>
                <a:cxn ang="0">
                  <a:pos x="269" y="199"/>
                </a:cxn>
                <a:cxn ang="0">
                  <a:pos x="232" y="162"/>
                </a:cxn>
                <a:cxn ang="0">
                  <a:pos x="188" y="112"/>
                </a:cxn>
                <a:cxn ang="0">
                  <a:pos x="144" y="56"/>
                </a:cxn>
                <a:cxn ang="0">
                  <a:pos x="91" y="17"/>
                </a:cxn>
                <a:cxn ang="0">
                  <a:pos x="35" y="3"/>
                </a:cxn>
                <a:cxn ang="0">
                  <a:pos x="0" y="0"/>
                </a:cxn>
              </a:cxnLst>
              <a:rect l="0" t="0" r="r" b="b"/>
              <a:pathLst>
                <a:path w="295" h="263">
                  <a:moveTo>
                    <a:pt x="0" y="0"/>
                  </a:moveTo>
                  <a:lnTo>
                    <a:pt x="0" y="21"/>
                  </a:lnTo>
                  <a:lnTo>
                    <a:pt x="38" y="71"/>
                  </a:lnTo>
                  <a:lnTo>
                    <a:pt x="75" y="99"/>
                  </a:lnTo>
                  <a:lnTo>
                    <a:pt x="152" y="158"/>
                  </a:lnTo>
                  <a:lnTo>
                    <a:pt x="184" y="182"/>
                  </a:lnTo>
                  <a:lnTo>
                    <a:pt x="260" y="239"/>
                  </a:lnTo>
                  <a:lnTo>
                    <a:pt x="178" y="213"/>
                  </a:lnTo>
                  <a:lnTo>
                    <a:pt x="97" y="188"/>
                  </a:lnTo>
                  <a:lnTo>
                    <a:pt x="16" y="182"/>
                  </a:lnTo>
                  <a:lnTo>
                    <a:pt x="22" y="207"/>
                  </a:lnTo>
                  <a:lnTo>
                    <a:pt x="152" y="231"/>
                  </a:lnTo>
                  <a:lnTo>
                    <a:pt x="222" y="257"/>
                  </a:lnTo>
                  <a:lnTo>
                    <a:pt x="260" y="263"/>
                  </a:lnTo>
                  <a:lnTo>
                    <a:pt x="292" y="252"/>
                  </a:lnTo>
                  <a:lnTo>
                    <a:pt x="295" y="222"/>
                  </a:lnTo>
                  <a:lnTo>
                    <a:pt x="269" y="199"/>
                  </a:lnTo>
                  <a:lnTo>
                    <a:pt x="232" y="162"/>
                  </a:lnTo>
                  <a:lnTo>
                    <a:pt x="188" y="112"/>
                  </a:lnTo>
                  <a:lnTo>
                    <a:pt x="144" y="56"/>
                  </a:lnTo>
                  <a:lnTo>
                    <a:pt x="91" y="17"/>
                  </a:lnTo>
                  <a:lnTo>
                    <a:pt x="35" y="3"/>
                  </a:lnTo>
                  <a:lnTo>
                    <a:pt x="0" y="0"/>
                  </a:lnTo>
                  <a:close/>
                </a:path>
              </a:pathLst>
            </a:custGeom>
            <a:solidFill>
              <a:srgbClr val="C0C0C0"/>
            </a:solidFill>
            <a:ln w="9525">
              <a:noFill/>
              <a:round/>
            </a:ln>
          </p:spPr>
          <p:txBody>
            <a:bodyPr/>
            <a:lstStyle/>
            <a:p>
              <a:endParaRPr lang="zh-CN" altLang="en-US"/>
            </a:p>
          </p:txBody>
        </p:sp>
        <p:sp>
          <p:nvSpPr>
            <p:cNvPr id="310" name="Freeform 295"/>
            <p:cNvSpPr/>
            <p:nvPr/>
          </p:nvSpPr>
          <p:spPr bwMode="auto">
            <a:xfrm flipH="1">
              <a:off x="4576631" y="4891086"/>
              <a:ext cx="61913" cy="93663"/>
            </a:xfrm>
            <a:custGeom>
              <a:avLst/>
              <a:gdLst/>
              <a:ahLst/>
              <a:cxnLst>
                <a:cxn ang="0">
                  <a:pos x="51" y="0"/>
                </a:cxn>
                <a:cxn ang="0">
                  <a:pos x="13" y="7"/>
                </a:cxn>
                <a:cxn ang="0">
                  <a:pos x="0" y="39"/>
                </a:cxn>
                <a:cxn ang="0">
                  <a:pos x="3" y="65"/>
                </a:cxn>
                <a:cxn ang="0">
                  <a:pos x="26" y="101"/>
                </a:cxn>
                <a:cxn ang="0">
                  <a:pos x="57" y="112"/>
                </a:cxn>
                <a:cxn ang="0">
                  <a:pos x="116" y="149"/>
                </a:cxn>
                <a:cxn ang="0">
                  <a:pos x="172" y="195"/>
                </a:cxn>
                <a:cxn ang="0">
                  <a:pos x="212" y="259"/>
                </a:cxn>
                <a:cxn ang="0">
                  <a:pos x="257" y="325"/>
                </a:cxn>
                <a:cxn ang="0">
                  <a:pos x="270" y="345"/>
                </a:cxn>
                <a:cxn ang="0">
                  <a:pos x="257" y="267"/>
                </a:cxn>
                <a:cxn ang="0">
                  <a:pos x="247" y="198"/>
                </a:cxn>
                <a:cxn ang="0">
                  <a:pos x="225" y="140"/>
                </a:cxn>
                <a:cxn ang="0">
                  <a:pos x="188" y="86"/>
                </a:cxn>
                <a:cxn ang="0">
                  <a:pos x="90" y="10"/>
                </a:cxn>
                <a:cxn ang="0">
                  <a:pos x="51" y="0"/>
                </a:cxn>
              </a:cxnLst>
              <a:rect l="0" t="0" r="r" b="b"/>
              <a:pathLst>
                <a:path w="270" h="345">
                  <a:moveTo>
                    <a:pt x="51" y="0"/>
                  </a:moveTo>
                  <a:lnTo>
                    <a:pt x="13" y="7"/>
                  </a:lnTo>
                  <a:lnTo>
                    <a:pt x="0" y="39"/>
                  </a:lnTo>
                  <a:lnTo>
                    <a:pt x="3" y="65"/>
                  </a:lnTo>
                  <a:lnTo>
                    <a:pt x="26" y="101"/>
                  </a:lnTo>
                  <a:lnTo>
                    <a:pt x="57" y="112"/>
                  </a:lnTo>
                  <a:lnTo>
                    <a:pt x="116" y="149"/>
                  </a:lnTo>
                  <a:lnTo>
                    <a:pt x="172" y="195"/>
                  </a:lnTo>
                  <a:lnTo>
                    <a:pt x="212" y="259"/>
                  </a:lnTo>
                  <a:lnTo>
                    <a:pt x="257" y="325"/>
                  </a:lnTo>
                  <a:lnTo>
                    <a:pt x="270" y="345"/>
                  </a:lnTo>
                  <a:lnTo>
                    <a:pt x="257" y="267"/>
                  </a:lnTo>
                  <a:lnTo>
                    <a:pt x="247" y="198"/>
                  </a:lnTo>
                  <a:lnTo>
                    <a:pt x="225" y="140"/>
                  </a:lnTo>
                  <a:lnTo>
                    <a:pt x="188" y="86"/>
                  </a:lnTo>
                  <a:lnTo>
                    <a:pt x="90" y="10"/>
                  </a:lnTo>
                  <a:lnTo>
                    <a:pt x="51" y="0"/>
                  </a:lnTo>
                  <a:close/>
                </a:path>
              </a:pathLst>
            </a:custGeom>
            <a:solidFill>
              <a:srgbClr val="C0C0C0"/>
            </a:solidFill>
            <a:ln w="9525">
              <a:noFill/>
              <a:round/>
            </a:ln>
          </p:spPr>
          <p:txBody>
            <a:bodyPr/>
            <a:lstStyle/>
            <a:p>
              <a:endParaRPr lang="zh-CN" altLang="en-US"/>
            </a:p>
          </p:txBody>
        </p:sp>
        <p:sp>
          <p:nvSpPr>
            <p:cNvPr id="311" name="Freeform 296"/>
            <p:cNvSpPr/>
            <p:nvPr/>
          </p:nvSpPr>
          <p:spPr bwMode="auto">
            <a:xfrm flipH="1">
              <a:off x="4584569" y="4797424"/>
              <a:ext cx="66675" cy="55562"/>
            </a:xfrm>
            <a:custGeom>
              <a:avLst/>
              <a:gdLst/>
              <a:ahLst/>
              <a:cxnLst>
                <a:cxn ang="0">
                  <a:pos x="0" y="199"/>
                </a:cxn>
                <a:cxn ang="0">
                  <a:pos x="49" y="156"/>
                </a:cxn>
                <a:cxn ang="0">
                  <a:pos x="130" y="125"/>
                </a:cxn>
                <a:cxn ang="0">
                  <a:pos x="185" y="111"/>
                </a:cxn>
                <a:cxn ang="0">
                  <a:pos x="287" y="0"/>
                </a:cxn>
                <a:cxn ang="0">
                  <a:pos x="211" y="44"/>
                </a:cxn>
                <a:cxn ang="0">
                  <a:pos x="142" y="74"/>
                </a:cxn>
                <a:cxn ang="0">
                  <a:pos x="93" y="99"/>
                </a:cxn>
                <a:cxn ang="0">
                  <a:pos x="68" y="125"/>
                </a:cxn>
                <a:cxn ang="0">
                  <a:pos x="0" y="199"/>
                </a:cxn>
              </a:cxnLst>
              <a:rect l="0" t="0" r="r" b="b"/>
              <a:pathLst>
                <a:path w="287" h="199">
                  <a:moveTo>
                    <a:pt x="0" y="199"/>
                  </a:moveTo>
                  <a:lnTo>
                    <a:pt x="49" y="156"/>
                  </a:lnTo>
                  <a:lnTo>
                    <a:pt x="130" y="125"/>
                  </a:lnTo>
                  <a:lnTo>
                    <a:pt x="185" y="111"/>
                  </a:lnTo>
                  <a:lnTo>
                    <a:pt x="287" y="0"/>
                  </a:lnTo>
                  <a:lnTo>
                    <a:pt x="211" y="44"/>
                  </a:lnTo>
                  <a:lnTo>
                    <a:pt x="142" y="74"/>
                  </a:lnTo>
                  <a:lnTo>
                    <a:pt x="93" y="99"/>
                  </a:lnTo>
                  <a:lnTo>
                    <a:pt x="68" y="125"/>
                  </a:lnTo>
                  <a:lnTo>
                    <a:pt x="0" y="199"/>
                  </a:lnTo>
                  <a:close/>
                </a:path>
              </a:pathLst>
            </a:custGeom>
            <a:solidFill>
              <a:srgbClr val="E0E0E0"/>
            </a:solidFill>
            <a:ln w="9525">
              <a:noFill/>
              <a:round/>
            </a:ln>
          </p:spPr>
          <p:txBody>
            <a:bodyPr/>
            <a:lstStyle/>
            <a:p>
              <a:endParaRPr lang="zh-CN" altLang="en-US"/>
            </a:p>
          </p:txBody>
        </p:sp>
        <p:sp>
          <p:nvSpPr>
            <p:cNvPr id="312" name="Freeform 297"/>
            <p:cNvSpPr/>
            <p:nvPr/>
          </p:nvSpPr>
          <p:spPr bwMode="auto">
            <a:xfrm flipH="1">
              <a:off x="4663944" y="4897436"/>
              <a:ext cx="38100" cy="142875"/>
            </a:xfrm>
            <a:custGeom>
              <a:avLst/>
              <a:gdLst/>
              <a:ahLst/>
              <a:cxnLst>
                <a:cxn ang="0">
                  <a:pos x="0" y="514"/>
                </a:cxn>
                <a:cxn ang="0">
                  <a:pos x="81" y="514"/>
                </a:cxn>
                <a:cxn ang="0">
                  <a:pos x="106" y="508"/>
                </a:cxn>
                <a:cxn ang="0">
                  <a:pos x="106" y="489"/>
                </a:cxn>
                <a:cxn ang="0">
                  <a:pos x="124" y="470"/>
                </a:cxn>
                <a:cxn ang="0">
                  <a:pos x="150" y="451"/>
                </a:cxn>
                <a:cxn ang="0">
                  <a:pos x="137" y="433"/>
                </a:cxn>
                <a:cxn ang="0">
                  <a:pos x="137" y="407"/>
                </a:cxn>
                <a:cxn ang="0">
                  <a:pos x="156" y="376"/>
                </a:cxn>
                <a:cxn ang="0">
                  <a:pos x="156" y="344"/>
                </a:cxn>
                <a:cxn ang="0">
                  <a:pos x="144" y="306"/>
                </a:cxn>
                <a:cxn ang="0">
                  <a:pos x="144" y="224"/>
                </a:cxn>
                <a:cxn ang="0">
                  <a:pos x="162" y="150"/>
                </a:cxn>
                <a:cxn ang="0">
                  <a:pos x="156" y="94"/>
                </a:cxn>
                <a:cxn ang="0">
                  <a:pos x="156" y="0"/>
                </a:cxn>
                <a:cxn ang="0">
                  <a:pos x="106" y="142"/>
                </a:cxn>
                <a:cxn ang="0">
                  <a:pos x="62" y="275"/>
                </a:cxn>
                <a:cxn ang="0">
                  <a:pos x="32" y="419"/>
                </a:cxn>
                <a:cxn ang="0">
                  <a:pos x="0" y="514"/>
                </a:cxn>
              </a:cxnLst>
              <a:rect l="0" t="0" r="r" b="b"/>
              <a:pathLst>
                <a:path w="162" h="514">
                  <a:moveTo>
                    <a:pt x="0" y="514"/>
                  </a:moveTo>
                  <a:lnTo>
                    <a:pt x="81" y="514"/>
                  </a:lnTo>
                  <a:lnTo>
                    <a:pt x="106" y="508"/>
                  </a:lnTo>
                  <a:lnTo>
                    <a:pt x="106" y="489"/>
                  </a:lnTo>
                  <a:lnTo>
                    <a:pt x="124" y="470"/>
                  </a:lnTo>
                  <a:lnTo>
                    <a:pt x="150" y="451"/>
                  </a:lnTo>
                  <a:lnTo>
                    <a:pt x="137" y="433"/>
                  </a:lnTo>
                  <a:lnTo>
                    <a:pt x="137" y="407"/>
                  </a:lnTo>
                  <a:lnTo>
                    <a:pt x="156" y="376"/>
                  </a:lnTo>
                  <a:lnTo>
                    <a:pt x="156" y="344"/>
                  </a:lnTo>
                  <a:lnTo>
                    <a:pt x="144" y="306"/>
                  </a:lnTo>
                  <a:lnTo>
                    <a:pt x="144" y="224"/>
                  </a:lnTo>
                  <a:lnTo>
                    <a:pt x="162" y="150"/>
                  </a:lnTo>
                  <a:lnTo>
                    <a:pt x="156" y="94"/>
                  </a:lnTo>
                  <a:lnTo>
                    <a:pt x="156" y="0"/>
                  </a:lnTo>
                  <a:lnTo>
                    <a:pt x="106" y="142"/>
                  </a:lnTo>
                  <a:lnTo>
                    <a:pt x="62" y="275"/>
                  </a:lnTo>
                  <a:lnTo>
                    <a:pt x="32" y="419"/>
                  </a:lnTo>
                  <a:lnTo>
                    <a:pt x="0" y="514"/>
                  </a:lnTo>
                  <a:close/>
                </a:path>
              </a:pathLst>
            </a:custGeom>
            <a:solidFill>
              <a:srgbClr val="E0E0E0"/>
            </a:solidFill>
            <a:ln w="9525">
              <a:noFill/>
              <a:round/>
            </a:ln>
          </p:spPr>
          <p:txBody>
            <a:bodyPr/>
            <a:lstStyle/>
            <a:p>
              <a:endParaRPr lang="zh-CN" altLang="en-US"/>
            </a:p>
          </p:txBody>
        </p:sp>
        <p:sp>
          <p:nvSpPr>
            <p:cNvPr id="313" name="Freeform 298"/>
            <p:cNvSpPr/>
            <p:nvPr/>
          </p:nvSpPr>
          <p:spPr bwMode="auto">
            <a:xfrm flipH="1">
              <a:off x="4578219" y="5051424"/>
              <a:ext cx="68262" cy="26987"/>
            </a:xfrm>
            <a:custGeom>
              <a:avLst/>
              <a:gdLst/>
              <a:ahLst/>
              <a:cxnLst>
                <a:cxn ang="0">
                  <a:pos x="232" y="47"/>
                </a:cxn>
                <a:cxn ang="0">
                  <a:pos x="168" y="19"/>
                </a:cxn>
                <a:cxn ang="0">
                  <a:pos x="110" y="4"/>
                </a:cxn>
                <a:cxn ang="0">
                  <a:pos x="32" y="0"/>
                </a:cxn>
                <a:cxn ang="0">
                  <a:pos x="0" y="6"/>
                </a:cxn>
                <a:cxn ang="0">
                  <a:pos x="15" y="37"/>
                </a:cxn>
                <a:cxn ang="0">
                  <a:pos x="45" y="61"/>
                </a:cxn>
                <a:cxn ang="0">
                  <a:pos x="113" y="79"/>
                </a:cxn>
                <a:cxn ang="0">
                  <a:pos x="219" y="97"/>
                </a:cxn>
                <a:cxn ang="0">
                  <a:pos x="289" y="91"/>
                </a:cxn>
                <a:cxn ang="0">
                  <a:pos x="232" y="47"/>
                </a:cxn>
              </a:cxnLst>
              <a:rect l="0" t="0" r="r" b="b"/>
              <a:pathLst>
                <a:path w="289" h="97">
                  <a:moveTo>
                    <a:pt x="232" y="47"/>
                  </a:moveTo>
                  <a:lnTo>
                    <a:pt x="168" y="19"/>
                  </a:lnTo>
                  <a:lnTo>
                    <a:pt x="110" y="4"/>
                  </a:lnTo>
                  <a:lnTo>
                    <a:pt x="32" y="0"/>
                  </a:lnTo>
                  <a:lnTo>
                    <a:pt x="0" y="6"/>
                  </a:lnTo>
                  <a:lnTo>
                    <a:pt x="15" y="37"/>
                  </a:lnTo>
                  <a:lnTo>
                    <a:pt x="45" y="61"/>
                  </a:lnTo>
                  <a:lnTo>
                    <a:pt x="113" y="79"/>
                  </a:lnTo>
                  <a:lnTo>
                    <a:pt x="219" y="97"/>
                  </a:lnTo>
                  <a:lnTo>
                    <a:pt x="289" y="91"/>
                  </a:lnTo>
                  <a:lnTo>
                    <a:pt x="232" y="47"/>
                  </a:lnTo>
                  <a:close/>
                </a:path>
              </a:pathLst>
            </a:custGeom>
            <a:solidFill>
              <a:srgbClr val="C0C0C0"/>
            </a:solidFill>
            <a:ln w="9525">
              <a:noFill/>
              <a:round/>
            </a:ln>
          </p:spPr>
          <p:txBody>
            <a:bodyPr/>
            <a:lstStyle/>
            <a:p>
              <a:endParaRPr lang="zh-CN" altLang="en-US"/>
            </a:p>
          </p:txBody>
        </p:sp>
        <p:sp>
          <p:nvSpPr>
            <p:cNvPr id="314" name="Freeform 299"/>
            <p:cNvSpPr/>
            <p:nvPr/>
          </p:nvSpPr>
          <p:spPr bwMode="auto">
            <a:xfrm flipH="1">
              <a:off x="4660769" y="5064124"/>
              <a:ext cx="41275" cy="60325"/>
            </a:xfrm>
            <a:custGeom>
              <a:avLst/>
              <a:gdLst/>
              <a:ahLst/>
              <a:cxnLst>
                <a:cxn ang="0">
                  <a:pos x="81" y="59"/>
                </a:cxn>
                <a:cxn ang="0">
                  <a:pos x="59" y="14"/>
                </a:cxn>
                <a:cxn ang="0">
                  <a:pos x="26" y="0"/>
                </a:cxn>
                <a:cxn ang="0">
                  <a:pos x="3" y="11"/>
                </a:cxn>
                <a:cxn ang="0">
                  <a:pos x="0" y="35"/>
                </a:cxn>
                <a:cxn ang="0">
                  <a:pos x="15" y="76"/>
                </a:cxn>
                <a:cxn ang="0">
                  <a:pos x="40" y="115"/>
                </a:cxn>
                <a:cxn ang="0">
                  <a:pos x="71" y="150"/>
                </a:cxn>
                <a:cxn ang="0">
                  <a:pos x="113" y="185"/>
                </a:cxn>
                <a:cxn ang="0">
                  <a:pos x="176" y="216"/>
                </a:cxn>
                <a:cxn ang="0">
                  <a:pos x="119" y="153"/>
                </a:cxn>
                <a:cxn ang="0">
                  <a:pos x="100" y="108"/>
                </a:cxn>
                <a:cxn ang="0">
                  <a:pos x="81" y="59"/>
                </a:cxn>
              </a:cxnLst>
              <a:rect l="0" t="0" r="r" b="b"/>
              <a:pathLst>
                <a:path w="176" h="216">
                  <a:moveTo>
                    <a:pt x="81" y="59"/>
                  </a:moveTo>
                  <a:lnTo>
                    <a:pt x="59" y="14"/>
                  </a:lnTo>
                  <a:lnTo>
                    <a:pt x="26" y="0"/>
                  </a:lnTo>
                  <a:lnTo>
                    <a:pt x="3" y="11"/>
                  </a:lnTo>
                  <a:lnTo>
                    <a:pt x="0" y="35"/>
                  </a:lnTo>
                  <a:lnTo>
                    <a:pt x="15" y="76"/>
                  </a:lnTo>
                  <a:lnTo>
                    <a:pt x="40" y="115"/>
                  </a:lnTo>
                  <a:lnTo>
                    <a:pt x="71" y="150"/>
                  </a:lnTo>
                  <a:lnTo>
                    <a:pt x="113" y="185"/>
                  </a:lnTo>
                  <a:lnTo>
                    <a:pt x="176" y="216"/>
                  </a:lnTo>
                  <a:lnTo>
                    <a:pt x="119" y="153"/>
                  </a:lnTo>
                  <a:lnTo>
                    <a:pt x="100" y="108"/>
                  </a:lnTo>
                  <a:lnTo>
                    <a:pt x="81" y="59"/>
                  </a:lnTo>
                  <a:close/>
                </a:path>
              </a:pathLst>
            </a:custGeom>
            <a:solidFill>
              <a:srgbClr val="C0C0C0"/>
            </a:solidFill>
            <a:ln w="9525">
              <a:noFill/>
              <a:round/>
            </a:ln>
          </p:spPr>
          <p:txBody>
            <a:bodyPr/>
            <a:lstStyle/>
            <a:p>
              <a:endParaRPr lang="zh-CN" altLang="en-US"/>
            </a:p>
          </p:txBody>
        </p:sp>
        <p:sp>
          <p:nvSpPr>
            <p:cNvPr id="315" name="Freeform 300"/>
            <p:cNvSpPr/>
            <p:nvPr/>
          </p:nvSpPr>
          <p:spPr bwMode="auto">
            <a:xfrm flipH="1">
              <a:off x="4536944" y="4746624"/>
              <a:ext cx="98425" cy="77787"/>
            </a:xfrm>
            <a:custGeom>
              <a:avLst/>
              <a:gdLst/>
              <a:ahLst/>
              <a:cxnLst>
                <a:cxn ang="0">
                  <a:pos x="0" y="260"/>
                </a:cxn>
                <a:cxn ang="0">
                  <a:pos x="13" y="153"/>
                </a:cxn>
                <a:cxn ang="0">
                  <a:pos x="101" y="116"/>
                </a:cxn>
                <a:cxn ang="0">
                  <a:pos x="220" y="69"/>
                </a:cxn>
                <a:cxn ang="0">
                  <a:pos x="304" y="35"/>
                </a:cxn>
                <a:cxn ang="0">
                  <a:pos x="386" y="0"/>
                </a:cxn>
                <a:cxn ang="0">
                  <a:pos x="418" y="76"/>
                </a:cxn>
                <a:cxn ang="0">
                  <a:pos x="341" y="119"/>
                </a:cxn>
                <a:cxn ang="0">
                  <a:pos x="252" y="150"/>
                </a:cxn>
                <a:cxn ang="0">
                  <a:pos x="182" y="170"/>
                </a:cxn>
                <a:cxn ang="0">
                  <a:pos x="98" y="216"/>
                </a:cxn>
                <a:cxn ang="0">
                  <a:pos x="0" y="260"/>
                </a:cxn>
              </a:cxnLst>
              <a:rect l="0" t="0" r="r" b="b"/>
              <a:pathLst>
                <a:path w="418" h="260">
                  <a:moveTo>
                    <a:pt x="0" y="260"/>
                  </a:moveTo>
                  <a:lnTo>
                    <a:pt x="13" y="153"/>
                  </a:lnTo>
                  <a:lnTo>
                    <a:pt x="101" y="116"/>
                  </a:lnTo>
                  <a:lnTo>
                    <a:pt x="220" y="69"/>
                  </a:lnTo>
                  <a:lnTo>
                    <a:pt x="304" y="35"/>
                  </a:lnTo>
                  <a:lnTo>
                    <a:pt x="386" y="0"/>
                  </a:lnTo>
                  <a:lnTo>
                    <a:pt x="418" y="76"/>
                  </a:lnTo>
                  <a:lnTo>
                    <a:pt x="341" y="119"/>
                  </a:lnTo>
                  <a:lnTo>
                    <a:pt x="252" y="150"/>
                  </a:lnTo>
                  <a:lnTo>
                    <a:pt x="182" y="170"/>
                  </a:lnTo>
                  <a:lnTo>
                    <a:pt x="98" y="216"/>
                  </a:lnTo>
                  <a:lnTo>
                    <a:pt x="0" y="260"/>
                  </a:lnTo>
                  <a:close/>
                </a:path>
              </a:pathLst>
            </a:custGeom>
            <a:solidFill>
              <a:srgbClr val="E0E0E0"/>
            </a:solidFill>
            <a:ln w="9525">
              <a:noFill/>
              <a:round/>
            </a:ln>
          </p:spPr>
          <p:txBody>
            <a:bodyPr/>
            <a:lstStyle/>
            <a:p>
              <a:endParaRPr lang="zh-CN" altLang="en-US"/>
            </a:p>
          </p:txBody>
        </p:sp>
        <p:sp>
          <p:nvSpPr>
            <p:cNvPr id="316" name="Freeform 301"/>
            <p:cNvSpPr/>
            <p:nvPr/>
          </p:nvSpPr>
          <p:spPr bwMode="auto">
            <a:xfrm flipH="1">
              <a:off x="4425819" y="5084761"/>
              <a:ext cx="203200" cy="323850"/>
            </a:xfrm>
            <a:custGeom>
              <a:avLst/>
              <a:gdLst/>
              <a:ahLst/>
              <a:cxnLst>
                <a:cxn ang="0">
                  <a:pos x="385" y="172"/>
                </a:cxn>
                <a:cxn ang="0">
                  <a:pos x="543" y="158"/>
                </a:cxn>
                <a:cxn ang="0">
                  <a:pos x="637" y="133"/>
                </a:cxn>
                <a:cxn ang="0">
                  <a:pos x="667" y="90"/>
                </a:cxn>
                <a:cxn ang="0">
                  <a:pos x="667" y="52"/>
                </a:cxn>
                <a:cxn ang="0">
                  <a:pos x="694" y="20"/>
                </a:cxn>
                <a:cxn ang="0">
                  <a:pos x="782" y="0"/>
                </a:cxn>
                <a:cxn ang="0">
                  <a:pos x="863" y="7"/>
                </a:cxn>
                <a:cxn ang="0">
                  <a:pos x="763" y="907"/>
                </a:cxn>
                <a:cxn ang="0">
                  <a:pos x="694" y="990"/>
                </a:cxn>
                <a:cxn ang="0">
                  <a:pos x="605" y="1071"/>
                </a:cxn>
                <a:cxn ang="0">
                  <a:pos x="481" y="1134"/>
                </a:cxn>
                <a:cxn ang="0">
                  <a:pos x="334" y="1153"/>
                </a:cxn>
                <a:cxn ang="0">
                  <a:pos x="138" y="1164"/>
                </a:cxn>
                <a:cxn ang="0">
                  <a:pos x="25" y="1147"/>
                </a:cxn>
                <a:cxn ang="0">
                  <a:pos x="0" y="1083"/>
                </a:cxn>
                <a:cxn ang="0">
                  <a:pos x="13" y="1001"/>
                </a:cxn>
                <a:cxn ang="0">
                  <a:pos x="95" y="750"/>
                </a:cxn>
                <a:cxn ang="0">
                  <a:pos x="163" y="499"/>
                </a:cxn>
                <a:cxn ang="0">
                  <a:pos x="195" y="310"/>
                </a:cxn>
                <a:cxn ang="0">
                  <a:pos x="195" y="259"/>
                </a:cxn>
                <a:cxn ang="0">
                  <a:pos x="239" y="190"/>
                </a:cxn>
                <a:cxn ang="0">
                  <a:pos x="291" y="172"/>
                </a:cxn>
                <a:cxn ang="0">
                  <a:pos x="385" y="172"/>
                </a:cxn>
              </a:cxnLst>
              <a:rect l="0" t="0" r="r" b="b"/>
              <a:pathLst>
                <a:path w="863" h="1164">
                  <a:moveTo>
                    <a:pt x="385" y="172"/>
                  </a:moveTo>
                  <a:lnTo>
                    <a:pt x="543" y="158"/>
                  </a:lnTo>
                  <a:lnTo>
                    <a:pt x="637" y="133"/>
                  </a:lnTo>
                  <a:lnTo>
                    <a:pt x="667" y="90"/>
                  </a:lnTo>
                  <a:lnTo>
                    <a:pt x="667" y="52"/>
                  </a:lnTo>
                  <a:lnTo>
                    <a:pt x="694" y="20"/>
                  </a:lnTo>
                  <a:lnTo>
                    <a:pt x="782" y="0"/>
                  </a:lnTo>
                  <a:lnTo>
                    <a:pt x="863" y="7"/>
                  </a:lnTo>
                  <a:lnTo>
                    <a:pt x="763" y="907"/>
                  </a:lnTo>
                  <a:lnTo>
                    <a:pt x="694" y="990"/>
                  </a:lnTo>
                  <a:lnTo>
                    <a:pt x="605" y="1071"/>
                  </a:lnTo>
                  <a:lnTo>
                    <a:pt x="481" y="1134"/>
                  </a:lnTo>
                  <a:lnTo>
                    <a:pt x="334" y="1153"/>
                  </a:lnTo>
                  <a:lnTo>
                    <a:pt x="138" y="1164"/>
                  </a:lnTo>
                  <a:lnTo>
                    <a:pt x="25" y="1147"/>
                  </a:lnTo>
                  <a:lnTo>
                    <a:pt x="0" y="1083"/>
                  </a:lnTo>
                  <a:lnTo>
                    <a:pt x="13" y="1001"/>
                  </a:lnTo>
                  <a:lnTo>
                    <a:pt x="95" y="750"/>
                  </a:lnTo>
                  <a:lnTo>
                    <a:pt x="163" y="499"/>
                  </a:lnTo>
                  <a:lnTo>
                    <a:pt x="195" y="310"/>
                  </a:lnTo>
                  <a:lnTo>
                    <a:pt x="195" y="259"/>
                  </a:lnTo>
                  <a:lnTo>
                    <a:pt x="239" y="190"/>
                  </a:lnTo>
                  <a:lnTo>
                    <a:pt x="291" y="172"/>
                  </a:lnTo>
                  <a:lnTo>
                    <a:pt x="385" y="172"/>
                  </a:lnTo>
                  <a:close/>
                </a:path>
              </a:pathLst>
            </a:custGeom>
            <a:solidFill>
              <a:srgbClr val="404040"/>
            </a:solidFill>
            <a:ln w="1588">
              <a:solidFill>
                <a:srgbClr val="000000"/>
              </a:solidFill>
              <a:prstDash val="solid"/>
              <a:round/>
            </a:ln>
          </p:spPr>
          <p:txBody>
            <a:bodyPr/>
            <a:lstStyle/>
            <a:p>
              <a:endParaRPr lang="zh-CN" altLang="en-US"/>
            </a:p>
          </p:txBody>
        </p:sp>
        <p:sp>
          <p:nvSpPr>
            <p:cNvPr id="317" name="Freeform 302"/>
            <p:cNvSpPr/>
            <p:nvPr/>
          </p:nvSpPr>
          <p:spPr bwMode="auto">
            <a:xfrm flipH="1">
              <a:off x="4430581" y="5102224"/>
              <a:ext cx="174625" cy="293687"/>
            </a:xfrm>
            <a:custGeom>
              <a:avLst/>
              <a:gdLst/>
              <a:ahLst/>
              <a:cxnLst>
                <a:cxn ang="0">
                  <a:pos x="257" y="214"/>
                </a:cxn>
                <a:cxn ang="0">
                  <a:pos x="397" y="207"/>
                </a:cxn>
                <a:cxn ang="0">
                  <a:pos x="542" y="182"/>
                </a:cxn>
                <a:cxn ang="0">
                  <a:pos x="628" y="138"/>
                </a:cxn>
                <a:cxn ang="0">
                  <a:pos x="679" y="100"/>
                </a:cxn>
                <a:cxn ang="0">
                  <a:pos x="743" y="0"/>
                </a:cxn>
                <a:cxn ang="0">
                  <a:pos x="648" y="822"/>
                </a:cxn>
                <a:cxn ang="0">
                  <a:pos x="585" y="898"/>
                </a:cxn>
                <a:cxn ang="0">
                  <a:pos x="516" y="967"/>
                </a:cxn>
                <a:cxn ang="0">
                  <a:pos x="428" y="1016"/>
                </a:cxn>
                <a:cxn ang="0">
                  <a:pos x="353" y="1042"/>
                </a:cxn>
                <a:cxn ang="0">
                  <a:pos x="257" y="1055"/>
                </a:cxn>
                <a:cxn ang="0">
                  <a:pos x="170" y="1068"/>
                </a:cxn>
                <a:cxn ang="0">
                  <a:pos x="69" y="1068"/>
                </a:cxn>
                <a:cxn ang="0">
                  <a:pos x="24" y="1055"/>
                </a:cxn>
                <a:cxn ang="0">
                  <a:pos x="0" y="1016"/>
                </a:cxn>
                <a:cxn ang="0">
                  <a:pos x="11" y="956"/>
                </a:cxn>
                <a:cxn ang="0">
                  <a:pos x="75" y="809"/>
                </a:cxn>
                <a:cxn ang="0">
                  <a:pos x="184" y="321"/>
                </a:cxn>
                <a:cxn ang="0">
                  <a:pos x="201" y="252"/>
                </a:cxn>
                <a:cxn ang="0">
                  <a:pos x="257" y="214"/>
                </a:cxn>
              </a:cxnLst>
              <a:rect l="0" t="0" r="r" b="b"/>
              <a:pathLst>
                <a:path w="743" h="1068">
                  <a:moveTo>
                    <a:pt x="257" y="214"/>
                  </a:moveTo>
                  <a:lnTo>
                    <a:pt x="397" y="207"/>
                  </a:lnTo>
                  <a:lnTo>
                    <a:pt x="542" y="182"/>
                  </a:lnTo>
                  <a:lnTo>
                    <a:pt x="628" y="138"/>
                  </a:lnTo>
                  <a:lnTo>
                    <a:pt x="679" y="100"/>
                  </a:lnTo>
                  <a:lnTo>
                    <a:pt x="743" y="0"/>
                  </a:lnTo>
                  <a:lnTo>
                    <a:pt x="648" y="822"/>
                  </a:lnTo>
                  <a:lnTo>
                    <a:pt x="585" y="898"/>
                  </a:lnTo>
                  <a:lnTo>
                    <a:pt x="516" y="967"/>
                  </a:lnTo>
                  <a:lnTo>
                    <a:pt x="428" y="1016"/>
                  </a:lnTo>
                  <a:lnTo>
                    <a:pt x="353" y="1042"/>
                  </a:lnTo>
                  <a:lnTo>
                    <a:pt x="257" y="1055"/>
                  </a:lnTo>
                  <a:lnTo>
                    <a:pt x="170" y="1068"/>
                  </a:lnTo>
                  <a:lnTo>
                    <a:pt x="69" y="1068"/>
                  </a:lnTo>
                  <a:lnTo>
                    <a:pt x="24" y="1055"/>
                  </a:lnTo>
                  <a:lnTo>
                    <a:pt x="0" y="1016"/>
                  </a:lnTo>
                  <a:lnTo>
                    <a:pt x="11" y="956"/>
                  </a:lnTo>
                  <a:lnTo>
                    <a:pt x="75" y="809"/>
                  </a:lnTo>
                  <a:lnTo>
                    <a:pt x="184" y="321"/>
                  </a:lnTo>
                  <a:lnTo>
                    <a:pt x="201" y="252"/>
                  </a:lnTo>
                  <a:lnTo>
                    <a:pt x="257" y="214"/>
                  </a:lnTo>
                  <a:close/>
                </a:path>
              </a:pathLst>
            </a:custGeom>
            <a:solidFill>
              <a:srgbClr val="606060"/>
            </a:solidFill>
            <a:ln w="9525">
              <a:noFill/>
              <a:round/>
            </a:ln>
          </p:spPr>
          <p:txBody>
            <a:bodyPr/>
            <a:lstStyle/>
            <a:p>
              <a:endParaRPr lang="zh-CN" altLang="en-US"/>
            </a:p>
          </p:txBody>
        </p:sp>
      </p:grpSp>
      <p:sp>
        <p:nvSpPr>
          <p:cNvPr id="319" name="Line 304"/>
          <p:cNvSpPr>
            <a:spLocks noChangeShapeType="1"/>
          </p:cNvSpPr>
          <p:nvPr/>
        </p:nvSpPr>
        <p:spPr bwMode="auto">
          <a:xfrm flipV="1">
            <a:off x="6910089" y="2809409"/>
            <a:ext cx="0" cy="219075"/>
          </a:xfrm>
          <a:prstGeom prst="line">
            <a:avLst/>
          </a:prstGeom>
          <a:noFill/>
          <a:ln w="9525">
            <a:solidFill>
              <a:schemeClr val="tx1"/>
            </a:solidFill>
            <a:round/>
          </a:ln>
          <a:effectLst/>
        </p:spPr>
        <p:txBody>
          <a:bodyPr/>
          <a:lstStyle/>
          <a:p>
            <a:endParaRPr lang="zh-CN" altLang="en-US"/>
          </a:p>
        </p:txBody>
      </p:sp>
      <p:sp>
        <p:nvSpPr>
          <p:cNvPr id="320" name="Line 305"/>
          <p:cNvSpPr>
            <a:spLocks noChangeShapeType="1"/>
          </p:cNvSpPr>
          <p:nvPr/>
        </p:nvSpPr>
        <p:spPr bwMode="auto">
          <a:xfrm flipH="1">
            <a:off x="7016451" y="3136434"/>
            <a:ext cx="104775" cy="0"/>
          </a:xfrm>
          <a:prstGeom prst="line">
            <a:avLst/>
          </a:prstGeom>
          <a:noFill/>
          <a:ln w="9525">
            <a:solidFill>
              <a:schemeClr val="tx1"/>
            </a:solidFill>
            <a:round/>
          </a:ln>
          <a:effectLst/>
        </p:spPr>
        <p:txBody>
          <a:bodyPr/>
          <a:lstStyle/>
          <a:p>
            <a:endParaRPr lang="zh-CN" altLang="en-US"/>
          </a:p>
        </p:txBody>
      </p:sp>
      <p:grpSp>
        <p:nvGrpSpPr>
          <p:cNvPr id="325" name="Group 411"/>
          <p:cNvGrpSpPr/>
          <p:nvPr/>
        </p:nvGrpSpPr>
        <p:grpSpPr bwMode="auto">
          <a:xfrm>
            <a:off x="4736007" y="4796632"/>
            <a:ext cx="928688" cy="919162"/>
            <a:chOff x="992" y="2426"/>
            <a:chExt cx="540" cy="641"/>
          </a:xfrm>
        </p:grpSpPr>
        <p:sp>
          <p:nvSpPr>
            <p:cNvPr id="326" name="Freeform 313"/>
            <p:cNvSpPr/>
            <p:nvPr/>
          </p:nvSpPr>
          <p:spPr bwMode="auto">
            <a:xfrm flipH="1">
              <a:off x="1251" y="2660"/>
              <a:ext cx="161" cy="143"/>
            </a:xfrm>
            <a:custGeom>
              <a:avLst/>
              <a:gdLst/>
              <a:ahLst/>
              <a:cxnLst>
                <a:cxn ang="0">
                  <a:pos x="0" y="225"/>
                </a:cxn>
                <a:cxn ang="0">
                  <a:pos x="0" y="738"/>
                </a:cxn>
                <a:cxn ang="0">
                  <a:pos x="1188" y="360"/>
                </a:cxn>
                <a:cxn ang="0">
                  <a:pos x="1188" y="0"/>
                </a:cxn>
                <a:cxn ang="0">
                  <a:pos x="0" y="225"/>
                </a:cxn>
              </a:cxnLst>
              <a:rect l="0" t="0" r="r" b="b"/>
              <a:pathLst>
                <a:path w="1188" h="738">
                  <a:moveTo>
                    <a:pt x="0" y="225"/>
                  </a:moveTo>
                  <a:lnTo>
                    <a:pt x="0" y="738"/>
                  </a:lnTo>
                  <a:lnTo>
                    <a:pt x="1188" y="360"/>
                  </a:lnTo>
                  <a:lnTo>
                    <a:pt x="1188" y="0"/>
                  </a:lnTo>
                  <a:lnTo>
                    <a:pt x="0" y="225"/>
                  </a:lnTo>
                  <a:close/>
                </a:path>
              </a:pathLst>
            </a:custGeom>
            <a:solidFill>
              <a:srgbClr val="A0A0A0"/>
            </a:solidFill>
            <a:ln w="1588">
              <a:solidFill>
                <a:srgbClr val="000000"/>
              </a:solidFill>
              <a:prstDash val="solid"/>
              <a:round/>
            </a:ln>
          </p:spPr>
          <p:txBody>
            <a:bodyPr/>
            <a:lstStyle/>
            <a:p>
              <a:endParaRPr lang="zh-CN" altLang="en-US"/>
            </a:p>
          </p:txBody>
        </p:sp>
        <p:sp>
          <p:nvSpPr>
            <p:cNvPr id="327" name="Freeform 314"/>
            <p:cNvSpPr/>
            <p:nvPr/>
          </p:nvSpPr>
          <p:spPr bwMode="auto">
            <a:xfrm flipH="1">
              <a:off x="1412" y="2694"/>
              <a:ext cx="120" cy="109"/>
            </a:xfrm>
            <a:custGeom>
              <a:avLst/>
              <a:gdLst/>
              <a:ahLst/>
              <a:cxnLst>
                <a:cxn ang="0">
                  <a:pos x="882" y="50"/>
                </a:cxn>
                <a:cxn ang="0">
                  <a:pos x="882" y="563"/>
                </a:cxn>
                <a:cxn ang="0">
                  <a:pos x="0" y="436"/>
                </a:cxn>
                <a:cxn ang="0">
                  <a:pos x="0" y="0"/>
                </a:cxn>
                <a:cxn ang="0">
                  <a:pos x="882" y="50"/>
                </a:cxn>
              </a:cxnLst>
              <a:rect l="0" t="0" r="r" b="b"/>
              <a:pathLst>
                <a:path w="882" h="563">
                  <a:moveTo>
                    <a:pt x="882" y="50"/>
                  </a:moveTo>
                  <a:lnTo>
                    <a:pt x="882" y="563"/>
                  </a:lnTo>
                  <a:lnTo>
                    <a:pt x="0" y="436"/>
                  </a:lnTo>
                  <a:lnTo>
                    <a:pt x="0" y="0"/>
                  </a:lnTo>
                  <a:lnTo>
                    <a:pt x="882" y="50"/>
                  </a:lnTo>
                  <a:close/>
                </a:path>
              </a:pathLst>
            </a:custGeom>
            <a:solidFill>
              <a:srgbClr val="808080"/>
            </a:solidFill>
            <a:ln w="1588">
              <a:solidFill>
                <a:srgbClr val="000000"/>
              </a:solidFill>
              <a:prstDash val="solid"/>
              <a:round/>
            </a:ln>
          </p:spPr>
          <p:txBody>
            <a:bodyPr/>
            <a:lstStyle/>
            <a:p>
              <a:endParaRPr lang="zh-CN" altLang="en-US"/>
            </a:p>
          </p:txBody>
        </p:sp>
        <p:sp>
          <p:nvSpPr>
            <p:cNvPr id="328" name="Freeform 315"/>
            <p:cNvSpPr/>
            <p:nvPr/>
          </p:nvSpPr>
          <p:spPr bwMode="auto">
            <a:xfrm flipH="1">
              <a:off x="1251" y="2660"/>
              <a:ext cx="281" cy="44"/>
            </a:xfrm>
            <a:custGeom>
              <a:avLst/>
              <a:gdLst/>
              <a:ahLst/>
              <a:cxnLst>
                <a:cxn ang="0">
                  <a:pos x="0" y="175"/>
                </a:cxn>
                <a:cxn ang="0">
                  <a:pos x="892" y="225"/>
                </a:cxn>
                <a:cxn ang="0">
                  <a:pos x="2070" y="0"/>
                </a:cxn>
                <a:cxn ang="0">
                  <a:pos x="1202" y="0"/>
                </a:cxn>
                <a:cxn ang="0">
                  <a:pos x="0" y="175"/>
                </a:cxn>
              </a:cxnLst>
              <a:rect l="0" t="0" r="r" b="b"/>
              <a:pathLst>
                <a:path w="2070" h="225">
                  <a:moveTo>
                    <a:pt x="0" y="175"/>
                  </a:moveTo>
                  <a:lnTo>
                    <a:pt x="892" y="225"/>
                  </a:lnTo>
                  <a:lnTo>
                    <a:pt x="2070" y="0"/>
                  </a:lnTo>
                  <a:lnTo>
                    <a:pt x="1202" y="0"/>
                  </a:lnTo>
                  <a:lnTo>
                    <a:pt x="0" y="175"/>
                  </a:lnTo>
                  <a:close/>
                </a:path>
              </a:pathLst>
            </a:custGeom>
            <a:solidFill>
              <a:srgbClr val="C0C0C0"/>
            </a:solidFill>
            <a:ln w="1588">
              <a:solidFill>
                <a:srgbClr val="000000"/>
              </a:solidFill>
              <a:prstDash val="solid"/>
              <a:round/>
            </a:ln>
          </p:spPr>
          <p:txBody>
            <a:bodyPr/>
            <a:lstStyle/>
            <a:p>
              <a:endParaRPr lang="zh-CN" altLang="en-US"/>
            </a:p>
          </p:txBody>
        </p:sp>
        <p:sp>
          <p:nvSpPr>
            <p:cNvPr id="329" name="Freeform 316"/>
            <p:cNvSpPr/>
            <p:nvPr/>
          </p:nvSpPr>
          <p:spPr bwMode="auto">
            <a:xfrm flipH="1">
              <a:off x="1338" y="2648"/>
              <a:ext cx="102" cy="40"/>
            </a:xfrm>
            <a:custGeom>
              <a:avLst/>
              <a:gdLst/>
              <a:ahLst/>
              <a:cxnLst>
                <a:cxn ang="0">
                  <a:pos x="0" y="120"/>
                </a:cxn>
                <a:cxn ang="0">
                  <a:pos x="0" y="188"/>
                </a:cxn>
                <a:cxn ang="0">
                  <a:pos x="351" y="210"/>
                </a:cxn>
                <a:cxn ang="0">
                  <a:pos x="751" y="135"/>
                </a:cxn>
                <a:cxn ang="0">
                  <a:pos x="751" y="0"/>
                </a:cxn>
                <a:cxn ang="0">
                  <a:pos x="0" y="120"/>
                </a:cxn>
              </a:cxnLst>
              <a:rect l="0" t="0" r="r" b="b"/>
              <a:pathLst>
                <a:path w="751" h="210">
                  <a:moveTo>
                    <a:pt x="0" y="120"/>
                  </a:moveTo>
                  <a:lnTo>
                    <a:pt x="0" y="188"/>
                  </a:lnTo>
                  <a:lnTo>
                    <a:pt x="351" y="210"/>
                  </a:lnTo>
                  <a:lnTo>
                    <a:pt x="751" y="135"/>
                  </a:lnTo>
                  <a:lnTo>
                    <a:pt x="751" y="0"/>
                  </a:lnTo>
                  <a:lnTo>
                    <a:pt x="0" y="120"/>
                  </a:lnTo>
                  <a:close/>
                </a:path>
              </a:pathLst>
            </a:custGeom>
            <a:solidFill>
              <a:srgbClr val="606060"/>
            </a:solidFill>
            <a:ln w="1588">
              <a:solidFill>
                <a:srgbClr val="000000"/>
              </a:solidFill>
              <a:prstDash val="solid"/>
              <a:round/>
            </a:ln>
          </p:spPr>
          <p:txBody>
            <a:bodyPr/>
            <a:lstStyle/>
            <a:p>
              <a:endParaRPr lang="zh-CN" altLang="en-US"/>
            </a:p>
          </p:txBody>
        </p:sp>
        <p:sp>
          <p:nvSpPr>
            <p:cNvPr id="330" name="Freeform 317"/>
            <p:cNvSpPr/>
            <p:nvPr/>
          </p:nvSpPr>
          <p:spPr bwMode="auto">
            <a:xfrm flipH="1">
              <a:off x="1282" y="2475"/>
              <a:ext cx="131" cy="198"/>
            </a:xfrm>
            <a:custGeom>
              <a:avLst/>
              <a:gdLst/>
              <a:ahLst/>
              <a:cxnLst>
                <a:cxn ang="0">
                  <a:pos x="135" y="1031"/>
                </a:cxn>
                <a:cxn ang="0">
                  <a:pos x="0" y="33"/>
                </a:cxn>
                <a:cxn ang="0">
                  <a:pos x="827" y="0"/>
                </a:cxn>
                <a:cxn ang="0">
                  <a:pos x="960" y="889"/>
                </a:cxn>
                <a:cxn ang="0">
                  <a:pos x="135" y="1031"/>
                </a:cxn>
              </a:cxnLst>
              <a:rect l="0" t="0" r="r" b="b"/>
              <a:pathLst>
                <a:path w="960" h="1031">
                  <a:moveTo>
                    <a:pt x="135" y="1031"/>
                  </a:moveTo>
                  <a:lnTo>
                    <a:pt x="0" y="33"/>
                  </a:lnTo>
                  <a:lnTo>
                    <a:pt x="827" y="0"/>
                  </a:lnTo>
                  <a:lnTo>
                    <a:pt x="960" y="889"/>
                  </a:lnTo>
                  <a:lnTo>
                    <a:pt x="135" y="1031"/>
                  </a:lnTo>
                  <a:close/>
                </a:path>
              </a:pathLst>
            </a:custGeom>
            <a:solidFill>
              <a:srgbClr val="A0A0A0"/>
            </a:solidFill>
            <a:ln w="1588">
              <a:solidFill>
                <a:srgbClr val="000000"/>
              </a:solidFill>
              <a:prstDash val="solid"/>
              <a:round/>
            </a:ln>
          </p:spPr>
          <p:txBody>
            <a:bodyPr/>
            <a:lstStyle/>
            <a:p>
              <a:endParaRPr lang="zh-CN" altLang="en-US"/>
            </a:p>
          </p:txBody>
        </p:sp>
        <p:sp>
          <p:nvSpPr>
            <p:cNvPr id="331" name="Freeform 318"/>
            <p:cNvSpPr/>
            <p:nvPr/>
          </p:nvSpPr>
          <p:spPr bwMode="auto">
            <a:xfrm flipH="1">
              <a:off x="1396" y="2480"/>
              <a:ext cx="114" cy="198"/>
            </a:xfrm>
            <a:custGeom>
              <a:avLst/>
              <a:gdLst/>
              <a:ahLst/>
              <a:cxnLst>
                <a:cxn ang="0">
                  <a:pos x="715" y="0"/>
                </a:cxn>
                <a:cxn ang="0">
                  <a:pos x="0" y="228"/>
                </a:cxn>
                <a:cxn ang="0">
                  <a:pos x="102" y="1026"/>
                </a:cxn>
                <a:cxn ang="0">
                  <a:pos x="850" y="1000"/>
                </a:cxn>
                <a:cxn ang="0">
                  <a:pos x="715" y="0"/>
                </a:cxn>
              </a:cxnLst>
              <a:rect l="0" t="0" r="r" b="b"/>
              <a:pathLst>
                <a:path w="850" h="1026">
                  <a:moveTo>
                    <a:pt x="715" y="0"/>
                  </a:moveTo>
                  <a:lnTo>
                    <a:pt x="0" y="228"/>
                  </a:lnTo>
                  <a:lnTo>
                    <a:pt x="102" y="1026"/>
                  </a:lnTo>
                  <a:lnTo>
                    <a:pt x="850" y="1000"/>
                  </a:lnTo>
                  <a:lnTo>
                    <a:pt x="715" y="0"/>
                  </a:lnTo>
                  <a:close/>
                </a:path>
              </a:pathLst>
            </a:custGeom>
            <a:solidFill>
              <a:srgbClr val="808080"/>
            </a:solidFill>
            <a:ln w="1588">
              <a:solidFill>
                <a:srgbClr val="000000"/>
              </a:solidFill>
              <a:prstDash val="solid"/>
              <a:round/>
            </a:ln>
          </p:spPr>
          <p:txBody>
            <a:bodyPr/>
            <a:lstStyle/>
            <a:p>
              <a:endParaRPr lang="zh-CN" altLang="en-US"/>
            </a:p>
          </p:txBody>
        </p:sp>
        <p:sp>
          <p:nvSpPr>
            <p:cNvPr id="332" name="Freeform 319"/>
            <p:cNvSpPr/>
            <p:nvPr/>
          </p:nvSpPr>
          <p:spPr bwMode="auto">
            <a:xfrm flipH="1">
              <a:off x="1297" y="2495"/>
              <a:ext cx="95" cy="148"/>
            </a:xfrm>
            <a:custGeom>
              <a:avLst/>
              <a:gdLst/>
              <a:ahLst/>
              <a:cxnLst>
                <a:cxn ang="0">
                  <a:pos x="0" y="36"/>
                </a:cxn>
                <a:cxn ang="0">
                  <a:pos x="98" y="778"/>
                </a:cxn>
                <a:cxn ang="0">
                  <a:pos x="689" y="689"/>
                </a:cxn>
                <a:cxn ang="0">
                  <a:pos x="587" y="0"/>
                </a:cxn>
                <a:cxn ang="0">
                  <a:pos x="0" y="36"/>
                </a:cxn>
              </a:cxnLst>
              <a:rect l="0" t="0" r="r" b="b"/>
              <a:pathLst>
                <a:path w="689" h="778">
                  <a:moveTo>
                    <a:pt x="0" y="36"/>
                  </a:moveTo>
                  <a:lnTo>
                    <a:pt x="98" y="778"/>
                  </a:lnTo>
                  <a:lnTo>
                    <a:pt x="689" y="689"/>
                  </a:lnTo>
                  <a:lnTo>
                    <a:pt x="587" y="0"/>
                  </a:lnTo>
                  <a:lnTo>
                    <a:pt x="0" y="36"/>
                  </a:lnTo>
                  <a:close/>
                </a:path>
              </a:pathLst>
            </a:custGeom>
            <a:solidFill>
              <a:srgbClr val="00C0C0"/>
            </a:solidFill>
            <a:ln w="1588">
              <a:solidFill>
                <a:srgbClr val="000000"/>
              </a:solidFill>
              <a:prstDash val="solid"/>
              <a:round/>
            </a:ln>
          </p:spPr>
          <p:txBody>
            <a:bodyPr/>
            <a:lstStyle/>
            <a:p>
              <a:endParaRPr lang="zh-CN" altLang="en-US"/>
            </a:p>
          </p:txBody>
        </p:sp>
        <p:sp>
          <p:nvSpPr>
            <p:cNvPr id="333" name="Freeform 320"/>
            <p:cNvSpPr/>
            <p:nvPr/>
          </p:nvSpPr>
          <p:spPr bwMode="auto">
            <a:xfrm flipH="1">
              <a:off x="1262" y="2675"/>
              <a:ext cx="92" cy="93"/>
            </a:xfrm>
            <a:custGeom>
              <a:avLst/>
              <a:gdLst/>
              <a:ahLst/>
              <a:cxnLst>
                <a:cxn ang="0">
                  <a:pos x="674" y="0"/>
                </a:cxn>
                <a:cxn ang="0">
                  <a:pos x="0" y="143"/>
                </a:cxn>
                <a:cxn ang="0">
                  <a:pos x="0" y="482"/>
                </a:cxn>
                <a:cxn ang="0">
                  <a:pos x="674" y="271"/>
                </a:cxn>
                <a:cxn ang="0">
                  <a:pos x="674" y="0"/>
                </a:cxn>
              </a:cxnLst>
              <a:rect l="0" t="0" r="r" b="b"/>
              <a:pathLst>
                <a:path w="674" h="482">
                  <a:moveTo>
                    <a:pt x="674" y="0"/>
                  </a:moveTo>
                  <a:lnTo>
                    <a:pt x="0" y="143"/>
                  </a:lnTo>
                  <a:lnTo>
                    <a:pt x="0" y="482"/>
                  </a:lnTo>
                  <a:lnTo>
                    <a:pt x="674" y="271"/>
                  </a:lnTo>
                  <a:lnTo>
                    <a:pt x="674" y="0"/>
                  </a:lnTo>
                  <a:close/>
                </a:path>
              </a:pathLst>
            </a:custGeom>
            <a:solidFill>
              <a:srgbClr val="404040"/>
            </a:solidFill>
            <a:ln w="1588">
              <a:solidFill>
                <a:srgbClr val="000000"/>
              </a:solidFill>
              <a:prstDash val="solid"/>
              <a:round/>
            </a:ln>
          </p:spPr>
          <p:txBody>
            <a:bodyPr/>
            <a:lstStyle/>
            <a:p>
              <a:endParaRPr lang="zh-CN" altLang="en-US"/>
            </a:p>
          </p:txBody>
        </p:sp>
        <p:sp>
          <p:nvSpPr>
            <p:cNvPr id="334" name="Line 321"/>
            <p:cNvSpPr>
              <a:spLocks noChangeShapeType="1"/>
            </p:cNvSpPr>
            <p:nvPr/>
          </p:nvSpPr>
          <p:spPr bwMode="auto">
            <a:xfrm flipH="1" flipV="1">
              <a:off x="1269" y="2699"/>
              <a:ext cx="24" cy="6"/>
            </a:xfrm>
            <a:prstGeom prst="line">
              <a:avLst/>
            </a:prstGeom>
            <a:noFill/>
            <a:ln w="9525">
              <a:solidFill>
                <a:srgbClr val="000000"/>
              </a:solidFill>
              <a:round/>
            </a:ln>
          </p:spPr>
          <p:txBody>
            <a:bodyPr/>
            <a:lstStyle/>
            <a:p>
              <a:endParaRPr lang="zh-CN" altLang="en-US"/>
            </a:p>
          </p:txBody>
        </p:sp>
        <p:sp>
          <p:nvSpPr>
            <p:cNvPr id="335" name="Line 322"/>
            <p:cNvSpPr>
              <a:spLocks noChangeShapeType="1"/>
            </p:cNvSpPr>
            <p:nvPr/>
          </p:nvSpPr>
          <p:spPr bwMode="auto">
            <a:xfrm>
              <a:off x="1307" y="2709"/>
              <a:ext cx="31" cy="11"/>
            </a:xfrm>
            <a:prstGeom prst="line">
              <a:avLst/>
            </a:prstGeom>
            <a:noFill/>
            <a:ln w="9525">
              <a:solidFill>
                <a:srgbClr val="000000"/>
              </a:solidFill>
              <a:round/>
            </a:ln>
          </p:spPr>
          <p:txBody>
            <a:bodyPr/>
            <a:lstStyle/>
            <a:p>
              <a:endParaRPr lang="zh-CN" altLang="en-US"/>
            </a:p>
          </p:txBody>
        </p:sp>
        <p:sp>
          <p:nvSpPr>
            <p:cNvPr id="336" name="Line 323"/>
            <p:cNvSpPr>
              <a:spLocks noChangeShapeType="1"/>
            </p:cNvSpPr>
            <p:nvPr/>
          </p:nvSpPr>
          <p:spPr bwMode="auto">
            <a:xfrm flipH="1">
              <a:off x="1300" y="2687"/>
              <a:ext cx="0" cy="60"/>
            </a:xfrm>
            <a:prstGeom prst="line">
              <a:avLst/>
            </a:prstGeom>
            <a:noFill/>
            <a:ln w="1588">
              <a:solidFill>
                <a:srgbClr val="000000"/>
              </a:solidFill>
              <a:round/>
            </a:ln>
          </p:spPr>
          <p:txBody>
            <a:bodyPr/>
            <a:lstStyle/>
            <a:p>
              <a:endParaRPr lang="zh-CN" altLang="en-US"/>
            </a:p>
          </p:txBody>
        </p:sp>
        <p:sp>
          <p:nvSpPr>
            <p:cNvPr id="337" name="Line 324"/>
            <p:cNvSpPr>
              <a:spLocks noChangeShapeType="1"/>
            </p:cNvSpPr>
            <p:nvPr/>
          </p:nvSpPr>
          <p:spPr bwMode="auto">
            <a:xfrm flipH="1">
              <a:off x="1343" y="2700"/>
              <a:ext cx="1" cy="66"/>
            </a:xfrm>
            <a:prstGeom prst="line">
              <a:avLst/>
            </a:prstGeom>
            <a:noFill/>
            <a:ln w="1588">
              <a:solidFill>
                <a:srgbClr val="000000"/>
              </a:solidFill>
              <a:round/>
            </a:ln>
          </p:spPr>
          <p:txBody>
            <a:bodyPr/>
            <a:lstStyle/>
            <a:p>
              <a:endParaRPr lang="zh-CN" altLang="en-US"/>
            </a:p>
          </p:txBody>
        </p:sp>
        <p:sp>
          <p:nvSpPr>
            <p:cNvPr id="338" name="Line 325"/>
            <p:cNvSpPr>
              <a:spLocks noChangeShapeType="1"/>
            </p:cNvSpPr>
            <p:nvPr/>
          </p:nvSpPr>
          <p:spPr bwMode="auto">
            <a:xfrm>
              <a:off x="1261" y="2699"/>
              <a:ext cx="83" cy="30"/>
            </a:xfrm>
            <a:prstGeom prst="line">
              <a:avLst/>
            </a:prstGeom>
            <a:noFill/>
            <a:ln w="1588">
              <a:solidFill>
                <a:srgbClr val="000000"/>
              </a:solidFill>
              <a:round/>
            </a:ln>
          </p:spPr>
          <p:txBody>
            <a:bodyPr/>
            <a:lstStyle/>
            <a:p>
              <a:endParaRPr lang="zh-CN" altLang="en-US"/>
            </a:p>
          </p:txBody>
        </p:sp>
        <p:sp>
          <p:nvSpPr>
            <p:cNvPr id="339" name="Line 326"/>
            <p:cNvSpPr>
              <a:spLocks noChangeShapeType="1"/>
            </p:cNvSpPr>
            <p:nvPr/>
          </p:nvSpPr>
          <p:spPr bwMode="auto">
            <a:xfrm flipH="1" flipV="1">
              <a:off x="1261" y="2690"/>
              <a:ext cx="83" cy="27"/>
            </a:xfrm>
            <a:prstGeom prst="line">
              <a:avLst/>
            </a:prstGeom>
            <a:noFill/>
            <a:ln w="1588">
              <a:solidFill>
                <a:srgbClr val="000000"/>
              </a:solidFill>
              <a:round/>
            </a:ln>
          </p:spPr>
          <p:txBody>
            <a:bodyPr/>
            <a:lstStyle/>
            <a:p>
              <a:endParaRPr lang="zh-CN" altLang="en-US"/>
            </a:p>
          </p:txBody>
        </p:sp>
        <p:sp>
          <p:nvSpPr>
            <p:cNvPr id="340" name="Freeform 327"/>
            <p:cNvSpPr/>
            <p:nvPr/>
          </p:nvSpPr>
          <p:spPr bwMode="auto">
            <a:xfrm flipH="1">
              <a:off x="1363" y="2764"/>
              <a:ext cx="10" cy="37"/>
            </a:xfrm>
            <a:custGeom>
              <a:avLst/>
              <a:gdLst/>
              <a:ahLst/>
              <a:cxnLst>
                <a:cxn ang="0">
                  <a:pos x="23" y="0"/>
                </a:cxn>
                <a:cxn ang="0">
                  <a:pos x="0" y="183"/>
                </a:cxn>
                <a:cxn ang="0">
                  <a:pos x="55" y="194"/>
                </a:cxn>
                <a:cxn ang="0">
                  <a:pos x="75" y="8"/>
                </a:cxn>
                <a:cxn ang="0">
                  <a:pos x="23" y="0"/>
                </a:cxn>
              </a:cxnLst>
              <a:rect l="0" t="0" r="r" b="b"/>
              <a:pathLst>
                <a:path w="75" h="194">
                  <a:moveTo>
                    <a:pt x="23" y="0"/>
                  </a:moveTo>
                  <a:lnTo>
                    <a:pt x="0" y="183"/>
                  </a:lnTo>
                  <a:lnTo>
                    <a:pt x="55" y="194"/>
                  </a:lnTo>
                  <a:lnTo>
                    <a:pt x="75" y="8"/>
                  </a:lnTo>
                  <a:lnTo>
                    <a:pt x="23" y="0"/>
                  </a:lnTo>
                  <a:close/>
                </a:path>
              </a:pathLst>
            </a:custGeom>
            <a:solidFill>
              <a:srgbClr val="606060"/>
            </a:solidFill>
            <a:ln w="1588">
              <a:solidFill>
                <a:srgbClr val="000000"/>
              </a:solidFill>
              <a:prstDash val="solid"/>
              <a:round/>
            </a:ln>
          </p:spPr>
          <p:txBody>
            <a:bodyPr/>
            <a:lstStyle/>
            <a:p>
              <a:endParaRPr lang="zh-CN" altLang="en-US"/>
            </a:p>
          </p:txBody>
        </p:sp>
        <p:sp>
          <p:nvSpPr>
            <p:cNvPr id="341" name="Freeform 328"/>
            <p:cNvSpPr/>
            <p:nvPr/>
          </p:nvSpPr>
          <p:spPr bwMode="auto">
            <a:xfrm flipH="1">
              <a:off x="1338" y="2769"/>
              <a:ext cx="28" cy="32"/>
            </a:xfrm>
            <a:custGeom>
              <a:avLst/>
              <a:gdLst/>
              <a:ahLst/>
              <a:cxnLst>
                <a:cxn ang="0">
                  <a:pos x="17" y="5"/>
                </a:cxn>
                <a:cxn ang="0">
                  <a:pos x="0" y="168"/>
                </a:cxn>
                <a:cxn ang="0">
                  <a:pos x="206" y="84"/>
                </a:cxn>
                <a:cxn ang="0">
                  <a:pos x="126" y="58"/>
                </a:cxn>
                <a:cxn ang="0">
                  <a:pos x="52" y="97"/>
                </a:cxn>
                <a:cxn ang="0">
                  <a:pos x="75" y="0"/>
                </a:cxn>
                <a:cxn ang="0">
                  <a:pos x="17" y="5"/>
                </a:cxn>
              </a:cxnLst>
              <a:rect l="0" t="0" r="r" b="b"/>
              <a:pathLst>
                <a:path w="206" h="168">
                  <a:moveTo>
                    <a:pt x="17" y="5"/>
                  </a:moveTo>
                  <a:lnTo>
                    <a:pt x="0" y="168"/>
                  </a:lnTo>
                  <a:lnTo>
                    <a:pt x="206" y="84"/>
                  </a:lnTo>
                  <a:lnTo>
                    <a:pt x="126" y="58"/>
                  </a:lnTo>
                  <a:lnTo>
                    <a:pt x="52" y="97"/>
                  </a:lnTo>
                  <a:lnTo>
                    <a:pt x="75" y="0"/>
                  </a:lnTo>
                  <a:lnTo>
                    <a:pt x="17" y="5"/>
                  </a:lnTo>
                  <a:close/>
                </a:path>
              </a:pathLst>
            </a:custGeom>
            <a:solidFill>
              <a:srgbClr val="404040"/>
            </a:solidFill>
            <a:ln w="1588">
              <a:solidFill>
                <a:srgbClr val="000000"/>
              </a:solidFill>
              <a:prstDash val="solid"/>
              <a:round/>
            </a:ln>
          </p:spPr>
          <p:txBody>
            <a:bodyPr/>
            <a:lstStyle/>
            <a:p>
              <a:endParaRPr lang="zh-CN" altLang="en-US"/>
            </a:p>
          </p:txBody>
        </p:sp>
        <p:sp>
          <p:nvSpPr>
            <p:cNvPr id="342" name="Freeform 329"/>
            <p:cNvSpPr/>
            <p:nvPr/>
          </p:nvSpPr>
          <p:spPr bwMode="auto">
            <a:xfrm flipH="1">
              <a:off x="1169" y="2677"/>
              <a:ext cx="215" cy="141"/>
            </a:xfrm>
            <a:custGeom>
              <a:avLst/>
              <a:gdLst/>
              <a:ahLst/>
              <a:cxnLst>
                <a:cxn ang="0">
                  <a:pos x="0" y="309"/>
                </a:cxn>
                <a:cxn ang="0">
                  <a:pos x="759" y="729"/>
                </a:cxn>
                <a:cxn ang="0">
                  <a:pos x="1583" y="318"/>
                </a:cxn>
                <a:cxn ang="0">
                  <a:pos x="951" y="0"/>
                </a:cxn>
                <a:cxn ang="0">
                  <a:pos x="0" y="309"/>
                </a:cxn>
              </a:cxnLst>
              <a:rect l="0" t="0" r="r" b="b"/>
              <a:pathLst>
                <a:path w="1583" h="729">
                  <a:moveTo>
                    <a:pt x="0" y="309"/>
                  </a:moveTo>
                  <a:lnTo>
                    <a:pt x="759" y="729"/>
                  </a:lnTo>
                  <a:lnTo>
                    <a:pt x="1583" y="318"/>
                  </a:lnTo>
                  <a:lnTo>
                    <a:pt x="951" y="0"/>
                  </a:lnTo>
                  <a:lnTo>
                    <a:pt x="0" y="309"/>
                  </a:lnTo>
                  <a:close/>
                </a:path>
              </a:pathLst>
            </a:custGeom>
            <a:solidFill>
              <a:srgbClr val="808080"/>
            </a:solidFill>
            <a:ln w="1588">
              <a:solidFill>
                <a:srgbClr val="000000"/>
              </a:solidFill>
              <a:prstDash val="solid"/>
              <a:round/>
            </a:ln>
          </p:spPr>
          <p:txBody>
            <a:bodyPr/>
            <a:lstStyle/>
            <a:p>
              <a:endParaRPr lang="zh-CN" altLang="en-US"/>
            </a:p>
          </p:txBody>
        </p:sp>
        <p:sp>
          <p:nvSpPr>
            <p:cNvPr id="343" name="Freeform 330"/>
            <p:cNvSpPr/>
            <p:nvPr/>
          </p:nvSpPr>
          <p:spPr bwMode="auto">
            <a:xfrm flipH="1">
              <a:off x="1280" y="2736"/>
              <a:ext cx="108" cy="101"/>
            </a:xfrm>
            <a:custGeom>
              <a:avLst/>
              <a:gdLst/>
              <a:ahLst/>
              <a:cxnLst>
                <a:cxn ang="0">
                  <a:pos x="28" y="0"/>
                </a:cxn>
                <a:cxn ang="0">
                  <a:pos x="792" y="426"/>
                </a:cxn>
                <a:cxn ang="0">
                  <a:pos x="770" y="516"/>
                </a:cxn>
                <a:cxn ang="0">
                  <a:pos x="0" y="82"/>
                </a:cxn>
                <a:cxn ang="0">
                  <a:pos x="28" y="0"/>
                </a:cxn>
              </a:cxnLst>
              <a:rect l="0" t="0" r="r" b="b"/>
              <a:pathLst>
                <a:path w="792" h="516">
                  <a:moveTo>
                    <a:pt x="28" y="0"/>
                  </a:moveTo>
                  <a:lnTo>
                    <a:pt x="792" y="426"/>
                  </a:lnTo>
                  <a:lnTo>
                    <a:pt x="770" y="516"/>
                  </a:lnTo>
                  <a:lnTo>
                    <a:pt x="0" y="82"/>
                  </a:lnTo>
                  <a:lnTo>
                    <a:pt x="28" y="0"/>
                  </a:lnTo>
                  <a:close/>
                </a:path>
              </a:pathLst>
            </a:custGeom>
            <a:solidFill>
              <a:srgbClr val="606060"/>
            </a:solidFill>
            <a:ln w="1588">
              <a:solidFill>
                <a:srgbClr val="000000"/>
              </a:solidFill>
              <a:prstDash val="solid"/>
              <a:round/>
            </a:ln>
          </p:spPr>
          <p:txBody>
            <a:bodyPr/>
            <a:lstStyle/>
            <a:p>
              <a:endParaRPr lang="zh-CN" altLang="en-US"/>
            </a:p>
          </p:txBody>
        </p:sp>
        <p:sp>
          <p:nvSpPr>
            <p:cNvPr id="344" name="Freeform 331"/>
            <p:cNvSpPr/>
            <p:nvPr/>
          </p:nvSpPr>
          <p:spPr bwMode="auto">
            <a:xfrm flipH="1">
              <a:off x="1168" y="2739"/>
              <a:ext cx="114" cy="98"/>
            </a:xfrm>
            <a:custGeom>
              <a:avLst/>
              <a:gdLst/>
              <a:ahLst/>
              <a:cxnLst>
                <a:cxn ang="0">
                  <a:pos x="0" y="507"/>
                </a:cxn>
                <a:cxn ang="0">
                  <a:pos x="25" y="411"/>
                </a:cxn>
                <a:cxn ang="0">
                  <a:pos x="846" y="0"/>
                </a:cxn>
                <a:cxn ang="0">
                  <a:pos x="817" y="76"/>
                </a:cxn>
                <a:cxn ang="0">
                  <a:pos x="0" y="507"/>
                </a:cxn>
              </a:cxnLst>
              <a:rect l="0" t="0" r="r" b="b"/>
              <a:pathLst>
                <a:path w="846" h="507">
                  <a:moveTo>
                    <a:pt x="0" y="507"/>
                  </a:moveTo>
                  <a:lnTo>
                    <a:pt x="25" y="411"/>
                  </a:lnTo>
                  <a:lnTo>
                    <a:pt x="846" y="0"/>
                  </a:lnTo>
                  <a:lnTo>
                    <a:pt x="817" y="76"/>
                  </a:lnTo>
                  <a:lnTo>
                    <a:pt x="0" y="507"/>
                  </a:lnTo>
                  <a:close/>
                </a:path>
              </a:pathLst>
            </a:custGeom>
            <a:solidFill>
              <a:srgbClr val="404040"/>
            </a:solidFill>
            <a:ln w="1588">
              <a:solidFill>
                <a:srgbClr val="000000"/>
              </a:solidFill>
              <a:prstDash val="solid"/>
              <a:round/>
            </a:ln>
          </p:spPr>
          <p:txBody>
            <a:bodyPr/>
            <a:lstStyle/>
            <a:p>
              <a:endParaRPr lang="zh-CN" altLang="en-US"/>
            </a:p>
          </p:txBody>
        </p:sp>
        <p:sp>
          <p:nvSpPr>
            <p:cNvPr id="345" name="Freeform 332"/>
            <p:cNvSpPr/>
            <p:nvPr/>
          </p:nvSpPr>
          <p:spPr bwMode="auto">
            <a:xfrm flipH="1">
              <a:off x="1255" y="2742"/>
              <a:ext cx="87" cy="64"/>
            </a:xfrm>
            <a:custGeom>
              <a:avLst/>
              <a:gdLst/>
              <a:ahLst/>
              <a:cxnLst>
                <a:cxn ang="0">
                  <a:pos x="0" y="83"/>
                </a:cxn>
                <a:cxn ang="0">
                  <a:pos x="220" y="0"/>
                </a:cxn>
                <a:cxn ang="0">
                  <a:pos x="637" y="224"/>
                </a:cxn>
                <a:cxn ang="0">
                  <a:pos x="425" y="321"/>
                </a:cxn>
                <a:cxn ang="0">
                  <a:pos x="0" y="83"/>
                </a:cxn>
              </a:cxnLst>
              <a:rect l="0" t="0" r="r" b="b"/>
              <a:pathLst>
                <a:path w="637" h="321">
                  <a:moveTo>
                    <a:pt x="0" y="83"/>
                  </a:moveTo>
                  <a:lnTo>
                    <a:pt x="220" y="0"/>
                  </a:lnTo>
                  <a:lnTo>
                    <a:pt x="637" y="224"/>
                  </a:lnTo>
                  <a:lnTo>
                    <a:pt x="425" y="321"/>
                  </a:lnTo>
                  <a:lnTo>
                    <a:pt x="0" y="83"/>
                  </a:lnTo>
                  <a:close/>
                </a:path>
              </a:pathLst>
            </a:custGeom>
            <a:solidFill>
              <a:srgbClr val="A0A0A0"/>
            </a:solidFill>
            <a:ln w="9525">
              <a:noFill/>
              <a:round/>
            </a:ln>
          </p:spPr>
          <p:txBody>
            <a:bodyPr/>
            <a:lstStyle/>
            <a:p>
              <a:endParaRPr lang="zh-CN" altLang="en-US"/>
            </a:p>
          </p:txBody>
        </p:sp>
        <p:sp>
          <p:nvSpPr>
            <p:cNvPr id="346" name="Freeform 333"/>
            <p:cNvSpPr/>
            <p:nvPr/>
          </p:nvSpPr>
          <p:spPr bwMode="auto">
            <a:xfrm flipH="1">
              <a:off x="1178" y="2700"/>
              <a:ext cx="129" cy="84"/>
            </a:xfrm>
            <a:custGeom>
              <a:avLst/>
              <a:gdLst/>
              <a:ahLst/>
              <a:cxnLst>
                <a:cxn ang="0">
                  <a:pos x="0" y="210"/>
                </a:cxn>
                <a:cxn ang="0">
                  <a:pos x="410" y="434"/>
                </a:cxn>
                <a:cxn ang="0">
                  <a:pos x="938" y="186"/>
                </a:cxn>
                <a:cxn ang="0">
                  <a:pos x="554" y="0"/>
                </a:cxn>
                <a:cxn ang="0">
                  <a:pos x="0" y="210"/>
                </a:cxn>
              </a:cxnLst>
              <a:rect l="0" t="0" r="r" b="b"/>
              <a:pathLst>
                <a:path w="938" h="434">
                  <a:moveTo>
                    <a:pt x="0" y="210"/>
                  </a:moveTo>
                  <a:lnTo>
                    <a:pt x="410" y="434"/>
                  </a:lnTo>
                  <a:lnTo>
                    <a:pt x="938" y="186"/>
                  </a:lnTo>
                  <a:lnTo>
                    <a:pt x="554" y="0"/>
                  </a:lnTo>
                  <a:lnTo>
                    <a:pt x="0" y="210"/>
                  </a:lnTo>
                  <a:close/>
                </a:path>
              </a:pathLst>
            </a:custGeom>
            <a:solidFill>
              <a:srgbClr val="A0A0A0"/>
            </a:solidFill>
            <a:ln w="9525">
              <a:noFill/>
              <a:round/>
            </a:ln>
          </p:spPr>
          <p:txBody>
            <a:bodyPr/>
            <a:lstStyle/>
            <a:p>
              <a:endParaRPr lang="zh-CN" altLang="en-US"/>
            </a:p>
          </p:txBody>
        </p:sp>
        <p:sp>
          <p:nvSpPr>
            <p:cNvPr id="347" name="Freeform 334"/>
            <p:cNvSpPr/>
            <p:nvPr/>
          </p:nvSpPr>
          <p:spPr bwMode="auto">
            <a:xfrm flipH="1">
              <a:off x="1232" y="2682"/>
              <a:ext cx="141" cy="75"/>
            </a:xfrm>
            <a:custGeom>
              <a:avLst/>
              <a:gdLst/>
              <a:ahLst/>
              <a:cxnLst>
                <a:cxn ang="0">
                  <a:pos x="216" y="395"/>
                </a:cxn>
                <a:cxn ang="0">
                  <a:pos x="0" y="285"/>
                </a:cxn>
                <a:cxn ang="0">
                  <a:pos x="867" y="0"/>
                </a:cxn>
                <a:cxn ang="0">
                  <a:pos x="1034" y="82"/>
                </a:cxn>
                <a:cxn ang="0">
                  <a:pos x="216" y="395"/>
                </a:cxn>
              </a:cxnLst>
              <a:rect l="0" t="0" r="r" b="b"/>
              <a:pathLst>
                <a:path w="1034" h="395">
                  <a:moveTo>
                    <a:pt x="216" y="395"/>
                  </a:moveTo>
                  <a:lnTo>
                    <a:pt x="0" y="285"/>
                  </a:lnTo>
                  <a:lnTo>
                    <a:pt x="867" y="0"/>
                  </a:lnTo>
                  <a:lnTo>
                    <a:pt x="1034" y="82"/>
                  </a:lnTo>
                  <a:lnTo>
                    <a:pt x="216" y="395"/>
                  </a:lnTo>
                  <a:close/>
                </a:path>
              </a:pathLst>
            </a:custGeom>
            <a:solidFill>
              <a:srgbClr val="A0A0A0"/>
            </a:solidFill>
            <a:ln w="9525">
              <a:noFill/>
              <a:round/>
            </a:ln>
          </p:spPr>
          <p:txBody>
            <a:bodyPr/>
            <a:lstStyle/>
            <a:p>
              <a:endParaRPr lang="zh-CN" altLang="en-US"/>
            </a:p>
          </p:txBody>
        </p:sp>
        <p:sp>
          <p:nvSpPr>
            <p:cNvPr id="348" name="Line 335"/>
            <p:cNvSpPr>
              <a:spLocks noChangeShapeType="1"/>
            </p:cNvSpPr>
            <p:nvPr/>
          </p:nvSpPr>
          <p:spPr bwMode="auto">
            <a:xfrm flipH="1" flipV="1">
              <a:off x="1249" y="2685"/>
              <a:ext cx="120" cy="59"/>
            </a:xfrm>
            <a:prstGeom prst="line">
              <a:avLst/>
            </a:prstGeom>
            <a:noFill/>
            <a:ln w="4763">
              <a:solidFill>
                <a:srgbClr val="808080"/>
              </a:solidFill>
              <a:round/>
            </a:ln>
          </p:spPr>
          <p:txBody>
            <a:bodyPr/>
            <a:lstStyle/>
            <a:p>
              <a:endParaRPr lang="zh-CN" altLang="en-US"/>
            </a:p>
          </p:txBody>
        </p:sp>
        <p:sp>
          <p:nvSpPr>
            <p:cNvPr id="349" name="Line 336"/>
            <p:cNvSpPr>
              <a:spLocks noChangeShapeType="1"/>
            </p:cNvSpPr>
            <p:nvPr/>
          </p:nvSpPr>
          <p:spPr bwMode="auto">
            <a:xfrm flipH="1" flipV="1">
              <a:off x="1242" y="2688"/>
              <a:ext cx="117" cy="61"/>
            </a:xfrm>
            <a:prstGeom prst="line">
              <a:avLst/>
            </a:prstGeom>
            <a:noFill/>
            <a:ln w="4763">
              <a:solidFill>
                <a:srgbClr val="808080"/>
              </a:solidFill>
              <a:round/>
            </a:ln>
          </p:spPr>
          <p:txBody>
            <a:bodyPr/>
            <a:lstStyle/>
            <a:p>
              <a:endParaRPr lang="zh-CN" altLang="en-US"/>
            </a:p>
          </p:txBody>
        </p:sp>
        <p:sp>
          <p:nvSpPr>
            <p:cNvPr id="350" name="Line 337"/>
            <p:cNvSpPr>
              <a:spLocks noChangeShapeType="1"/>
            </p:cNvSpPr>
            <p:nvPr/>
          </p:nvSpPr>
          <p:spPr bwMode="auto">
            <a:xfrm flipH="1" flipV="1">
              <a:off x="1236" y="2694"/>
              <a:ext cx="115" cy="62"/>
            </a:xfrm>
            <a:prstGeom prst="line">
              <a:avLst/>
            </a:prstGeom>
            <a:noFill/>
            <a:ln w="4763">
              <a:solidFill>
                <a:srgbClr val="808080"/>
              </a:solidFill>
              <a:round/>
            </a:ln>
          </p:spPr>
          <p:txBody>
            <a:bodyPr/>
            <a:lstStyle/>
            <a:p>
              <a:endParaRPr lang="zh-CN" altLang="en-US"/>
            </a:p>
          </p:txBody>
        </p:sp>
        <p:sp>
          <p:nvSpPr>
            <p:cNvPr id="351" name="Line 338"/>
            <p:cNvSpPr>
              <a:spLocks noChangeShapeType="1"/>
            </p:cNvSpPr>
            <p:nvPr/>
          </p:nvSpPr>
          <p:spPr bwMode="auto">
            <a:xfrm flipH="1" flipV="1">
              <a:off x="1222" y="2704"/>
              <a:ext cx="113" cy="64"/>
            </a:xfrm>
            <a:prstGeom prst="line">
              <a:avLst/>
            </a:prstGeom>
            <a:noFill/>
            <a:ln w="4763">
              <a:solidFill>
                <a:srgbClr val="808080"/>
              </a:solidFill>
              <a:round/>
            </a:ln>
          </p:spPr>
          <p:txBody>
            <a:bodyPr/>
            <a:lstStyle/>
            <a:p>
              <a:endParaRPr lang="zh-CN" altLang="en-US"/>
            </a:p>
          </p:txBody>
        </p:sp>
        <p:sp>
          <p:nvSpPr>
            <p:cNvPr id="352" name="Line 339"/>
            <p:cNvSpPr>
              <a:spLocks noChangeShapeType="1"/>
            </p:cNvSpPr>
            <p:nvPr/>
          </p:nvSpPr>
          <p:spPr bwMode="auto">
            <a:xfrm flipH="1" flipV="1">
              <a:off x="1213" y="2710"/>
              <a:ext cx="112" cy="66"/>
            </a:xfrm>
            <a:prstGeom prst="line">
              <a:avLst/>
            </a:prstGeom>
            <a:noFill/>
            <a:ln w="4763">
              <a:solidFill>
                <a:srgbClr val="808080"/>
              </a:solidFill>
              <a:round/>
            </a:ln>
          </p:spPr>
          <p:txBody>
            <a:bodyPr/>
            <a:lstStyle/>
            <a:p>
              <a:endParaRPr lang="zh-CN" altLang="en-US"/>
            </a:p>
          </p:txBody>
        </p:sp>
        <p:sp>
          <p:nvSpPr>
            <p:cNvPr id="353" name="Line 340"/>
            <p:cNvSpPr>
              <a:spLocks noChangeShapeType="1"/>
            </p:cNvSpPr>
            <p:nvPr/>
          </p:nvSpPr>
          <p:spPr bwMode="auto">
            <a:xfrm flipH="1" flipV="1">
              <a:off x="1212" y="2720"/>
              <a:ext cx="101" cy="61"/>
            </a:xfrm>
            <a:prstGeom prst="line">
              <a:avLst/>
            </a:prstGeom>
            <a:noFill/>
            <a:ln w="4763">
              <a:solidFill>
                <a:srgbClr val="808080"/>
              </a:solidFill>
              <a:round/>
            </a:ln>
          </p:spPr>
          <p:txBody>
            <a:bodyPr/>
            <a:lstStyle/>
            <a:p>
              <a:endParaRPr lang="zh-CN" altLang="en-US"/>
            </a:p>
          </p:txBody>
        </p:sp>
        <p:sp>
          <p:nvSpPr>
            <p:cNvPr id="354" name="Line 341"/>
            <p:cNvSpPr>
              <a:spLocks noChangeShapeType="1"/>
            </p:cNvSpPr>
            <p:nvPr/>
          </p:nvSpPr>
          <p:spPr bwMode="auto">
            <a:xfrm flipH="1" flipV="1">
              <a:off x="1205" y="2725"/>
              <a:ext cx="98" cy="63"/>
            </a:xfrm>
            <a:prstGeom prst="line">
              <a:avLst/>
            </a:prstGeom>
            <a:noFill/>
            <a:ln w="4763">
              <a:solidFill>
                <a:srgbClr val="808080"/>
              </a:solidFill>
              <a:round/>
            </a:ln>
          </p:spPr>
          <p:txBody>
            <a:bodyPr/>
            <a:lstStyle/>
            <a:p>
              <a:endParaRPr lang="zh-CN" altLang="en-US"/>
            </a:p>
          </p:txBody>
        </p:sp>
        <p:sp>
          <p:nvSpPr>
            <p:cNvPr id="355" name="Line 342"/>
            <p:cNvSpPr>
              <a:spLocks noChangeShapeType="1"/>
            </p:cNvSpPr>
            <p:nvPr/>
          </p:nvSpPr>
          <p:spPr bwMode="auto">
            <a:xfrm flipH="1" flipV="1">
              <a:off x="1196" y="2734"/>
              <a:ext cx="93" cy="60"/>
            </a:xfrm>
            <a:prstGeom prst="line">
              <a:avLst/>
            </a:prstGeom>
            <a:noFill/>
            <a:ln w="4763">
              <a:solidFill>
                <a:srgbClr val="808080"/>
              </a:solidFill>
              <a:round/>
            </a:ln>
          </p:spPr>
          <p:txBody>
            <a:bodyPr/>
            <a:lstStyle/>
            <a:p>
              <a:endParaRPr lang="zh-CN" altLang="en-US"/>
            </a:p>
          </p:txBody>
        </p:sp>
        <p:sp>
          <p:nvSpPr>
            <p:cNvPr id="356" name="Line 343"/>
            <p:cNvSpPr>
              <a:spLocks noChangeShapeType="1"/>
            </p:cNvSpPr>
            <p:nvPr/>
          </p:nvSpPr>
          <p:spPr bwMode="auto">
            <a:xfrm flipH="1">
              <a:off x="1273" y="2754"/>
              <a:ext cx="58" cy="47"/>
            </a:xfrm>
            <a:prstGeom prst="line">
              <a:avLst/>
            </a:prstGeom>
            <a:noFill/>
            <a:ln w="4763">
              <a:solidFill>
                <a:srgbClr val="808080"/>
              </a:solidFill>
              <a:round/>
            </a:ln>
          </p:spPr>
          <p:txBody>
            <a:bodyPr/>
            <a:lstStyle/>
            <a:p>
              <a:endParaRPr lang="zh-CN" altLang="en-US"/>
            </a:p>
          </p:txBody>
        </p:sp>
        <p:sp>
          <p:nvSpPr>
            <p:cNvPr id="357" name="Line 344"/>
            <p:cNvSpPr>
              <a:spLocks noChangeShapeType="1"/>
            </p:cNvSpPr>
            <p:nvPr/>
          </p:nvSpPr>
          <p:spPr bwMode="auto">
            <a:xfrm flipH="1">
              <a:off x="1262" y="2749"/>
              <a:ext cx="57" cy="44"/>
            </a:xfrm>
            <a:prstGeom prst="line">
              <a:avLst/>
            </a:prstGeom>
            <a:noFill/>
            <a:ln w="4763">
              <a:solidFill>
                <a:srgbClr val="808080"/>
              </a:solidFill>
              <a:round/>
            </a:ln>
          </p:spPr>
          <p:txBody>
            <a:bodyPr/>
            <a:lstStyle/>
            <a:p>
              <a:endParaRPr lang="zh-CN" altLang="en-US"/>
            </a:p>
          </p:txBody>
        </p:sp>
        <p:sp>
          <p:nvSpPr>
            <p:cNvPr id="358" name="Line 345"/>
            <p:cNvSpPr>
              <a:spLocks noChangeShapeType="1"/>
            </p:cNvSpPr>
            <p:nvPr/>
          </p:nvSpPr>
          <p:spPr bwMode="auto">
            <a:xfrm flipH="1">
              <a:off x="1238" y="2734"/>
              <a:ext cx="56" cy="42"/>
            </a:xfrm>
            <a:prstGeom prst="line">
              <a:avLst/>
            </a:prstGeom>
            <a:noFill/>
            <a:ln w="4763">
              <a:solidFill>
                <a:srgbClr val="808080"/>
              </a:solidFill>
              <a:round/>
            </a:ln>
          </p:spPr>
          <p:txBody>
            <a:bodyPr/>
            <a:lstStyle/>
            <a:p>
              <a:endParaRPr lang="zh-CN" altLang="en-US"/>
            </a:p>
          </p:txBody>
        </p:sp>
        <p:sp>
          <p:nvSpPr>
            <p:cNvPr id="359" name="Line 346"/>
            <p:cNvSpPr>
              <a:spLocks noChangeShapeType="1"/>
            </p:cNvSpPr>
            <p:nvPr/>
          </p:nvSpPr>
          <p:spPr bwMode="auto">
            <a:xfrm flipH="1">
              <a:off x="1226" y="2727"/>
              <a:ext cx="55" cy="42"/>
            </a:xfrm>
            <a:prstGeom prst="line">
              <a:avLst/>
            </a:prstGeom>
            <a:noFill/>
            <a:ln w="4763">
              <a:solidFill>
                <a:srgbClr val="808080"/>
              </a:solidFill>
              <a:round/>
            </a:ln>
          </p:spPr>
          <p:txBody>
            <a:bodyPr/>
            <a:lstStyle/>
            <a:p>
              <a:endParaRPr lang="zh-CN" altLang="en-US"/>
            </a:p>
          </p:txBody>
        </p:sp>
        <p:sp>
          <p:nvSpPr>
            <p:cNvPr id="360" name="Line 347"/>
            <p:cNvSpPr>
              <a:spLocks noChangeShapeType="1"/>
            </p:cNvSpPr>
            <p:nvPr/>
          </p:nvSpPr>
          <p:spPr bwMode="auto">
            <a:xfrm flipH="1">
              <a:off x="1213" y="2720"/>
              <a:ext cx="54" cy="42"/>
            </a:xfrm>
            <a:prstGeom prst="line">
              <a:avLst/>
            </a:prstGeom>
            <a:noFill/>
            <a:ln w="4763">
              <a:solidFill>
                <a:srgbClr val="808080"/>
              </a:solidFill>
              <a:round/>
            </a:ln>
          </p:spPr>
          <p:txBody>
            <a:bodyPr/>
            <a:lstStyle/>
            <a:p>
              <a:endParaRPr lang="zh-CN" altLang="en-US"/>
            </a:p>
          </p:txBody>
        </p:sp>
        <p:sp>
          <p:nvSpPr>
            <p:cNvPr id="361" name="Line 348"/>
            <p:cNvSpPr>
              <a:spLocks noChangeShapeType="1"/>
            </p:cNvSpPr>
            <p:nvPr/>
          </p:nvSpPr>
          <p:spPr bwMode="auto">
            <a:xfrm flipH="1">
              <a:off x="1203" y="2714"/>
              <a:ext cx="52" cy="40"/>
            </a:xfrm>
            <a:prstGeom prst="line">
              <a:avLst/>
            </a:prstGeom>
            <a:noFill/>
            <a:ln w="4763">
              <a:solidFill>
                <a:srgbClr val="808080"/>
              </a:solidFill>
              <a:round/>
            </a:ln>
          </p:spPr>
          <p:txBody>
            <a:bodyPr/>
            <a:lstStyle/>
            <a:p>
              <a:endParaRPr lang="zh-CN" altLang="en-US"/>
            </a:p>
          </p:txBody>
        </p:sp>
        <p:sp>
          <p:nvSpPr>
            <p:cNvPr id="362" name="Line 349"/>
            <p:cNvSpPr>
              <a:spLocks noChangeShapeType="1"/>
            </p:cNvSpPr>
            <p:nvPr/>
          </p:nvSpPr>
          <p:spPr bwMode="auto">
            <a:xfrm flipH="1">
              <a:off x="1192" y="2707"/>
              <a:ext cx="52" cy="39"/>
            </a:xfrm>
            <a:prstGeom prst="line">
              <a:avLst/>
            </a:prstGeom>
            <a:noFill/>
            <a:ln w="4763">
              <a:solidFill>
                <a:srgbClr val="808080"/>
              </a:solidFill>
              <a:round/>
            </a:ln>
          </p:spPr>
          <p:txBody>
            <a:bodyPr/>
            <a:lstStyle/>
            <a:p>
              <a:endParaRPr lang="zh-CN" altLang="en-US"/>
            </a:p>
          </p:txBody>
        </p:sp>
        <p:sp>
          <p:nvSpPr>
            <p:cNvPr id="363" name="Line 350"/>
            <p:cNvSpPr>
              <a:spLocks noChangeShapeType="1"/>
            </p:cNvSpPr>
            <p:nvPr/>
          </p:nvSpPr>
          <p:spPr bwMode="auto">
            <a:xfrm flipH="1">
              <a:off x="1327" y="2727"/>
              <a:ext cx="28" cy="22"/>
            </a:xfrm>
            <a:prstGeom prst="line">
              <a:avLst/>
            </a:prstGeom>
            <a:noFill/>
            <a:ln w="4763">
              <a:solidFill>
                <a:srgbClr val="808080"/>
              </a:solidFill>
              <a:round/>
            </a:ln>
          </p:spPr>
          <p:txBody>
            <a:bodyPr/>
            <a:lstStyle/>
            <a:p>
              <a:endParaRPr lang="zh-CN" altLang="en-US"/>
            </a:p>
          </p:txBody>
        </p:sp>
        <p:sp>
          <p:nvSpPr>
            <p:cNvPr id="364" name="Line 351"/>
            <p:cNvSpPr>
              <a:spLocks noChangeShapeType="1"/>
            </p:cNvSpPr>
            <p:nvPr/>
          </p:nvSpPr>
          <p:spPr bwMode="auto">
            <a:xfrm flipH="1">
              <a:off x="1311" y="2720"/>
              <a:ext cx="27" cy="19"/>
            </a:xfrm>
            <a:prstGeom prst="line">
              <a:avLst/>
            </a:prstGeom>
            <a:noFill/>
            <a:ln w="4763">
              <a:solidFill>
                <a:srgbClr val="808080"/>
              </a:solidFill>
              <a:round/>
            </a:ln>
          </p:spPr>
          <p:txBody>
            <a:bodyPr/>
            <a:lstStyle/>
            <a:p>
              <a:endParaRPr lang="zh-CN" altLang="en-US"/>
            </a:p>
          </p:txBody>
        </p:sp>
        <p:sp>
          <p:nvSpPr>
            <p:cNvPr id="365" name="Line 352"/>
            <p:cNvSpPr>
              <a:spLocks noChangeShapeType="1"/>
            </p:cNvSpPr>
            <p:nvPr/>
          </p:nvSpPr>
          <p:spPr bwMode="auto">
            <a:xfrm flipH="1">
              <a:off x="1294" y="2712"/>
              <a:ext cx="27" cy="20"/>
            </a:xfrm>
            <a:prstGeom prst="line">
              <a:avLst/>
            </a:prstGeom>
            <a:noFill/>
            <a:ln w="4763">
              <a:solidFill>
                <a:srgbClr val="808080"/>
              </a:solidFill>
              <a:round/>
            </a:ln>
          </p:spPr>
          <p:txBody>
            <a:bodyPr/>
            <a:lstStyle/>
            <a:p>
              <a:endParaRPr lang="zh-CN" altLang="en-US"/>
            </a:p>
          </p:txBody>
        </p:sp>
        <p:sp>
          <p:nvSpPr>
            <p:cNvPr id="366" name="Line 353"/>
            <p:cNvSpPr>
              <a:spLocks noChangeShapeType="1"/>
            </p:cNvSpPr>
            <p:nvPr/>
          </p:nvSpPr>
          <p:spPr bwMode="auto">
            <a:xfrm flipH="1">
              <a:off x="1278" y="2705"/>
              <a:ext cx="26" cy="17"/>
            </a:xfrm>
            <a:prstGeom prst="line">
              <a:avLst/>
            </a:prstGeom>
            <a:noFill/>
            <a:ln w="4763">
              <a:solidFill>
                <a:srgbClr val="808080"/>
              </a:solidFill>
              <a:round/>
            </a:ln>
          </p:spPr>
          <p:txBody>
            <a:bodyPr/>
            <a:lstStyle/>
            <a:p>
              <a:endParaRPr lang="zh-CN" altLang="en-US"/>
            </a:p>
          </p:txBody>
        </p:sp>
        <p:sp>
          <p:nvSpPr>
            <p:cNvPr id="367" name="Line 354"/>
            <p:cNvSpPr>
              <a:spLocks noChangeShapeType="1"/>
            </p:cNvSpPr>
            <p:nvPr/>
          </p:nvSpPr>
          <p:spPr bwMode="auto">
            <a:xfrm flipH="1">
              <a:off x="1263" y="2697"/>
              <a:ext cx="25" cy="18"/>
            </a:xfrm>
            <a:prstGeom prst="line">
              <a:avLst/>
            </a:prstGeom>
            <a:noFill/>
            <a:ln w="4763">
              <a:solidFill>
                <a:srgbClr val="808080"/>
              </a:solidFill>
              <a:round/>
            </a:ln>
          </p:spPr>
          <p:txBody>
            <a:bodyPr/>
            <a:lstStyle/>
            <a:p>
              <a:endParaRPr lang="zh-CN" altLang="en-US"/>
            </a:p>
          </p:txBody>
        </p:sp>
        <p:sp>
          <p:nvSpPr>
            <p:cNvPr id="368" name="Line 355"/>
            <p:cNvSpPr>
              <a:spLocks noChangeShapeType="1"/>
            </p:cNvSpPr>
            <p:nvPr/>
          </p:nvSpPr>
          <p:spPr bwMode="auto">
            <a:xfrm flipH="1">
              <a:off x="1246" y="2688"/>
              <a:ext cx="23" cy="17"/>
            </a:xfrm>
            <a:prstGeom prst="line">
              <a:avLst/>
            </a:prstGeom>
            <a:noFill/>
            <a:ln w="4763">
              <a:solidFill>
                <a:srgbClr val="808080"/>
              </a:solidFill>
              <a:round/>
            </a:ln>
          </p:spPr>
          <p:txBody>
            <a:bodyPr/>
            <a:lstStyle/>
            <a:p>
              <a:endParaRPr lang="zh-CN" altLang="en-US"/>
            </a:p>
          </p:txBody>
        </p:sp>
        <p:sp>
          <p:nvSpPr>
            <p:cNvPr id="369" name="Freeform 356"/>
            <p:cNvSpPr/>
            <p:nvPr/>
          </p:nvSpPr>
          <p:spPr bwMode="auto">
            <a:xfrm flipH="1">
              <a:off x="1026" y="2887"/>
              <a:ext cx="283" cy="180"/>
            </a:xfrm>
            <a:custGeom>
              <a:avLst/>
              <a:gdLst/>
              <a:ahLst/>
              <a:cxnLst>
                <a:cxn ang="0">
                  <a:pos x="182" y="927"/>
                </a:cxn>
                <a:cxn ang="0">
                  <a:pos x="5" y="905"/>
                </a:cxn>
                <a:cxn ang="0">
                  <a:pos x="0" y="695"/>
                </a:cxn>
                <a:cxn ang="0">
                  <a:pos x="9" y="537"/>
                </a:cxn>
                <a:cxn ang="0">
                  <a:pos x="100" y="442"/>
                </a:cxn>
                <a:cxn ang="0">
                  <a:pos x="210" y="387"/>
                </a:cxn>
                <a:cxn ang="0">
                  <a:pos x="460" y="296"/>
                </a:cxn>
                <a:cxn ang="0">
                  <a:pos x="828" y="207"/>
                </a:cxn>
                <a:cxn ang="0">
                  <a:pos x="900" y="201"/>
                </a:cxn>
                <a:cxn ang="0">
                  <a:pos x="948" y="207"/>
                </a:cxn>
                <a:cxn ang="0">
                  <a:pos x="960" y="188"/>
                </a:cxn>
                <a:cxn ang="0">
                  <a:pos x="980" y="169"/>
                </a:cxn>
                <a:cxn ang="0">
                  <a:pos x="1003" y="173"/>
                </a:cxn>
                <a:cxn ang="0">
                  <a:pos x="1035" y="176"/>
                </a:cxn>
                <a:cxn ang="0">
                  <a:pos x="1049" y="138"/>
                </a:cxn>
                <a:cxn ang="0">
                  <a:pos x="1077" y="118"/>
                </a:cxn>
                <a:cxn ang="0">
                  <a:pos x="1106" y="112"/>
                </a:cxn>
                <a:cxn ang="0">
                  <a:pos x="1144" y="112"/>
                </a:cxn>
                <a:cxn ang="0">
                  <a:pos x="1138" y="82"/>
                </a:cxn>
                <a:cxn ang="0">
                  <a:pos x="1182" y="0"/>
                </a:cxn>
                <a:cxn ang="0">
                  <a:pos x="2040" y="22"/>
                </a:cxn>
                <a:cxn ang="0">
                  <a:pos x="2037" y="110"/>
                </a:cxn>
                <a:cxn ang="0">
                  <a:pos x="2053" y="188"/>
                </a:cxn>
                <a:cxn ang="0">
                  <a:pos x="2065" y="244"/>
                </a:cxn>
                <a:cxn ang="0">
                  <a:pos x="2080" y="314"/>
                </a:cxn>
                <a:cxn ang="0">
                  <a:pos x="2091" y="427"/>
                </a:cxn>
                <a:cxn ang="0">
                  <a:pos x="2077" y="494"/>
                </a:cxn>
                <a:cxn ang="0">
                  <a:pos x="2053" y="557"/>
                </a:cxn>
                <a:cxn ang="0">
                  <a:pos x="2023" y="610"/>
                </a:cxn>
                <a:cxn ang="0">
                  <a:pos x="1983" y="629"/>
                </a:cxn>
                <a:cxn ang="0">
                  <a:pos x="1921" y="648"/>
                </a:cxn>
                <a:cxn ang="0">
                  <a:pos x="1838" y="673"/>
                </a:cxn>
                <a:cxn ang="0">
                  <a:pos x="1801" y="717"/>
                </a:cxn>
                <a:cxn ang="0">
                  <a:pos x="1757" y="754"/>
                </a:cxn>
                <a:cxn ang="0">
                  <a:pos x="1686" y="786"/>
                </a:cxn>
                <a:cxn ang="0">
                  <a:pos x="1605" y="812"/>
                </a:cxn>
                <a:cxn ang="0">
                  <a:pos x="1475" y="827"/>
                </a:cxn>
                <a:cxn ang="0">
                  <a:pos x="1364" y="827"/>
                </a:cxn>
                <a:cxn ang="0">
                  <a:pos x="1279" y="818"/>
                </a:cxn>
                <a:cxn ang="0">
                  <a:pos x="1202" y="812"/>
                </a:cxn>
                <a:cxn ang="0">
                  <a:pos x="1144" y="843"/>
                </a:cxn>
                <a:cxn ang="0">
                  <a:pos x="1031" y="837"/>
                </a:cxn>
                <a:cxn ang="0">
                  <a:pos x="582" y="901"/>
                </a:cxn>
                <a:cxn ang="0">
                  <a:pos x="386" y="931"/>
                </a:cxn>
                <a:cxn ang="0">
                  <a:pos x="182" y="927"/>
                </a:cxn>
              </a:cxnLst>
              <a:rect l="0" t="0" r="r" b="b"/>
              <a:pathLst>
                <a:path w="2091" h="931">
                  <a:moveTo>
                    <a:pt x="182" y="927"/>
                  </a:moveTo>
                  <a:lnTo>
                    <a:pt x="5" y="905"/>
                  </a:lnTo>
                  <a:lnTo>
                    <a:pt x="0" y="695"/>
                  </a:lnTo>
                  <a:lnTo>
                    <a:pt x="9" y="537"/>
                  </a:lnTo>
                  <a:lnTo>
                    <a:pt x="100" y="442"/>
                  </a:lnTo>
                  <a:lnTo>
                    <a:pt x="210" y="387"/>
                  </a:lnTo>
                  <a:lnTo>
                    <a:pt x="460" y="296"/>
                  </a:lnTo>
                  <a:lnTo>
                    <a:pt x="828" y="207"/>
                  </a:lnTo>
                  <a:lnTo>
                    <a:pt x="900" y="201"/>
                  </a:lnTo>
                  <a:lnTo>
                    <a:pt x="948" y="207"/>
                  </a:lnTo>
                  <a:lnTo>
                    <a:pt x="960" y="188"/>
                  </a:lnTo>
                  <a:lnTo>
                    <a:pt x="980" y="169"/>
                  </a:lnTo>
                  <a:lnTo>
                    <a:pt x="1003" y="173"/>
                  </a:lnTo>
                  <a:lnTo>
                    <a:pt x="1035" y="176"/>
                  </a:lnTo>
                  <a:lnTo>
                    <a:pt x="1049" y="138"/>
                  </a:lnTo>
                  <a:lnTo>
                    <a:pt x="1077" y="118"/>
                  </a:lnTo>
                  <a:lnTo>
                    <a:pt x="1106" y="112"/>
                  </a:lnTo>
                  <a:lnTo>
                    <a:pt x="1144" y="112"/>
                  </a:lnTo>
                  <a:lnTo>
                    <a:pt x="1138" y="82"/>
                  </a:lnTo>
                  <a:lnTo>
                    <a:pt x="1182" y="0"/>
                  </a:lnTo>
                  <a:lnTo>
                    <a:pt x="2040" y="22"/>
                  </a:lnTo>
                  <a:lnTo>
                    <a:pt x="2037" y="110"/>
                  </a:lnTo>
                  <a:lnTo>
                    <a:pt x="2053" y="188"/>
                  </a:lnTo>
                  <a:lnTo>
                    <a:pt x="2065" y="244"/>
                  </a:lnTo>
                  <a:lnTo>
                    <a:pt x="2080" y="314"/>
                  </a:lnTo>
                  <a:lnTo>
                    <a:pt x="2091" y="427"/>
                  </a:lnTo>
                  <a:lnTo>
                    <a:pt x="2077" y="494"/>
                  </a:lnTo>
                  <a:lnTo>
                    <a:pt x="2053" y="557"/>
                  </a:lnTo>
                  <a:lnTo>
                    <a:pt x="2023" y="610"/>
                  </a:lnTo>
                  <a:lnTo>
                    <a:pt x="1983" y="629"/>
                  </a:lnTo>
                  <a:lnTo>
                    <a:pt x="1921" y="648"/>
                  </a:lnTo>
                  <a:lnTo>
                    <a:pt x="1838" y="673"/>
                  </a:lnTo>
                  <a:lnTo>
                    <a:pt x="1801" y="717"/>
                  </a:lnTo>
                  <a:lnTo>
                    <a:pt x="1757" y="754"/>
                  </a:lnTo>
                  <a:lnTo>
                    <a:pt x="1686" y="786"/>
                  </a:lnTo>
                  <a:lnTo>
                    <a:pt x="1605" y="812"/>
                  </a:lnTo>
                  <a:lnTo>
                    <a:pt x="1475" y="827"/>
                  </a:lnTo>
                  <a:lnTo>
                    <a:pt x="1364" y="827"/>
                  </a:lnTo>
                  <a:lnTo>
                    <a:pt x="1279" y="818"/>
                  </a:lnTo>
                  <a:lnTo>
                    <a:pt x="1202" y="812"/>
                  </a:lnTo>
                  <a:lnTo>
                    <a:pt x="1144" y="843"/>
                  </a:lnTo>
                  <a:lnTo>
                    <a:pt x="1031" y="837"/>
                  </a:lnTo>
                  <a:lnTo>
                    <a:pt x="582" y="901"/>
                  </a:lnTo>
                  <a:lnTo>
                    <a:pt x="386" y="931"/>
                  </a:lnTo>
                  <a:lnTo>
                    <a:pt x="182" y="927"/>
                  </a:lnTo>
                  <a:close/>
                </a:path>
              </a:pathLst>
            </a:custGeom>
            <a:solidFill>
              <a:srgbClr val="606060"/>
            </a:solidFill>
            <a:ln w="1588">
              <a:solidFill>
                <a:srgbClr val="000000"/>
              </a:solidFill>
              <a:prstDash val="solid"/>
              <a:round/>
            </a:ln>
          </p:spPr>
          <p:txBody>
            <a:bodyPr/>
            <a:lstStyle/>
            <a:p>
              <a:endParaRPr lang="zh-CN" altLang="en-US"/>
            </a:p>
          </p:txBody>
        </p:sp>
        <p:sp>
          <p:nvSpPr>
            <p:cNvPr id="370" name="Freeform 357"/>
            <p:cNvSpPr/>
            <p:nvPr/>
          </p:nvSpPr>
          <p:spPr bwMode="auto">
            <a:xfrm flipH="1">
              <a:off x="1028" y="2904"/>
              <a:ext cx="280" cy="160"/>
            </a:xfrm>
            <a:custGeom>
              <a:avLst/>
              <a:gdLst/>
              <a:ahLst/>
              <a:cxnLst>
                <a:cxn ang="0">
                  <a:pos x="1986" y="90"/>
                </a:cxn>
                <a:cxn ang="0">
                  <a:pos x="2037" y="199"/>
                </a:cxn>
                <a:cxn ang="0">
                  <a:pos x="1995" y="512"/>
                </a:cxn>
                <a:cxn ang="0">
                  <a:pos x="1882" y="512"/>
                </a:cxn>
                <a:cxn ang="0">
                  <a:pos x="1754" y="624"/>
                </a:cxn>
                <a:cxn ang="0">
                  <a:pos x="1460" y="701"/>
                </a:cxn>
                <a:cxn ang="0">
                  <a:pos x="1181" y="701"/>
                </a:cxn>
                <a:cxn ang="0">
                  <a:pos x="1287" y="589"/>
                </a:cxn>
                <a:cxn ang="0">
                  <a:pos x="1155" y="697"/>
                </a:cxn>
                <a:cxn ang="0">
                  <a:pos x="1017" y="724"/>
                </a:cxn>
                <a:cxn ang="0">
                  <a:pos x="1109" y="652"/>
                </a:cxn>
                <a:cxn ang="0">
                  <a:pos x="963" y="733"/>
                </a:cxn>
                <a:cxn ang="0">
                  <a:pos x="491" y="797"/>
                </a:cxn>
                <a:cxn ang="0">
                  <a:pos x="495" y="742"/>
                </a:cxn>
                <a:cxn ang="0">
                  <a:pos x="486" y="720"/>
                </a:cxn>
                <a:cxn ang="0">
                  <a:pos x="319" y="815"/>
                </a:cxn>
                <a:cxn ang="0">
                  <a:pos x="473" y="669"/>
                </a:cxn>
                <a:cxn ang="0">
                  <a:pos x="300" y="765"/>
                </a:cxn>
                <a:cxn ang="0">
                  <a:pos x="214" y="742"/>
                </a:cxn>
                <a:cxn ang="0">
                  <a:pos x="182" y="746"/>
                </a:cxn>
                <a:cxn ang="0">
                  <a:pos x="59" y="793"/>
                </a:cxn>
                <a:cxn ang="0">
                  <a:pos x="0" y="674"/>
                </a:cxn>
                <a:cxn ang="0">
                  <a:pos x="40" y="435"/>
                </a:cxn>
                <a:cxn ang="0">
                  <a:pos x="296" y="298"/>
                </a:cxn>
                <a:cxn ang="0">
                  <a:pos x="795" y="145"/>
                </a:cxn>
                <a:cxn ang="0">
                  <a:pos x="968" y="207"/>
                </a:cxn>
                <a:cxn ang="0">
                  <a:pos x="1040" y="217"/>
                </a:cxn>
                <a:cxn ang="0">
                  <a:pos x="953" y="131"/>
                </a:cxn>
                <a:cxn ang="0">
                  <a:pos x="1008" y="108"/>
                </a:cxn>
                <a:cxn ang="0">
                  <a:pos x="1063" y="163"/>
                </a:cxn>
                <a:cxn ang="0">
                  <a:pos x="1068" y="135"/>
                </a:cxn>
                <a:cxn ang="0">
                  <a:pos x="1059" y="67"/>
                </a:cxn>
                <a:cxn ang="0">
                  <a:pos x="1186" y="113"/>
                </a:cxn>
                <a:cxn ang="0">
                  <a:pos x="1173" y="63"/>
                </a:cxn>
                <a:cxn ang="0">
                  <a:pos x="1145" y="0"/>
                </a:cxn>
                <a:cxn ang="0">
                  <a:pos x="1277" y="54"/>
                </a:cxn>
                <a:cxn ang="0">
                  <a:pos x="1514" y="104"/>
                </a:cxn>
                <a:cxn ang="0">
                  <a:pos x="1567" y="35"/>
                </a:cxn>
                <a:cxn ang="0">
                  <a:pos x="1626" y="113"/>
                </a:cxn>
                <a:cxn ang="0">
                  <a:pos x="1745" y="63"/>
                </a:cxn>
                <a:cxn ang="0">
                  <a:pos x="1795" y="131"/>
                </a:cxn>
                <a:cxn ang="0">
                  <a:pos x="1946" y="108"/>
                </a:cxn>
                <a:cxn ang="0">
                  <a:pos x="1982" y="31"/>
                </a:cxn>
              </a:cxnLst>
              <a:rect l="0" t="0" r="r" b="b"/>
              <a:pathLst>
                <a:path w="2049" h="829">
                  <a:moveTo>
                    <a:pt x="1982" y="31"/>
                  </a:moveTo>
                  <a:lnTo>
                    <a:pt x="1986" y="90"/>
                  </a:lnTo>
                  <a:lnTo>
                    <a:pt x="2010" y="67"/>
                  </a:lnTo>
                  <a:lnTo>
                    <a:pt x="2037" y="199"/>
                  </a:lnTo>
                  <a:lnTo>
                    <a:pt x="2049" y="353"/>
                  </a:lnTo>
                  <a:lnTo>
                    <a:pt x="1995" y="512"/>
                  </a:lnTo>
                  <a:lnTo>
                    <a:pt x="1868" y="549"/>
                  </a:lnTo>
                  <a:lnTo>
                    <a:pt x="1882" y="512"/>
                  </a:lnTo>
                  <a:lnTo>
                    <a:pt x="1814" y="567"/>
                  </a:lnTo>
                  <a:lnTo>
                    <a:pt x="1754" y="624"/>
                  </a:lnTo>
                  <a:lnTo>
                    <a:pt x="1622" y="688"/>
                  </a:lnTo>
                  <a:lnTo>
                    <a:pt x="1460" y="701"/>
                  </a:lnTo>
                  <a:lnTo>
                    <a:pt x="1264" y="710"/>
                  </a:lnTo>
                  <a:lnTo>
                    <a:pt x="1181" y="701"/>
                  </a:lnTo>
                  <a:lnTo>
                    <a:pt x="1255" y="669"/>
                  </a:lnTo>
                  <a:lnTo>
                    <a:pt x="1287" y="589"/>
                  </a:lnTo>
                  <a:lnTo>
                    <a:pt x="1228" y="656"/>
                  </a:lnTo>
                  <a:lnTo>
                    <a:pt x="1155" y="697"/>
                  </a:lnTo>
                  <a:lnTo>
                    <a:pt x="1086" y="733"/>
                  </a:lnTo>
                  <a:lnTo>
                    <a:pt x="1017" y="724"/>
                  </a:lnTo>
                  <a:lnTo>
                    <a:pt x="1063" y="692"/>
                  </a:lnTo>
                  <a:lnTo>
                    <a:pt x="1109" y="652"/>
                  </a:lnTo>
                  <a:lnTo>
                    <a:pt x="1036" y="678"/>
                  </a:lnTo>
                  <a:lnTo>
                    <a:pt x="963" y="733"/>
                  </a:lnTo>
                  <a:lnTo>
                    <a:pt x="726" y="761"/>
                  </a:lnTo>
                  <a:lnTo>
                    <a:pt x="491" y="797"/>
                  </a:lnTo>
                  <a:lnTo>
                    <a:pt x="409" y="793"/>
                  </a:lnTo>
                  <a:lnTo>
                    <a:pt x="495" y="742"/>
                  </a:lnTo>
                  <a:lnTo>
                    <a:pt x="581" y="724"/>
                  </a:lnTo>
                  <a:lnTo>
                    <a:pt x="486" y="720"/>
                  </a:lnTo>
                  <a:lnTo>
                    <a:pt x="414" y="752"/>
                  </a:lnTo>
                  <a:lnTo>
                    <a:pt x="319" y="815"/>
                  </a:lnTo>
                  <a:lnTo>
                    <a:pt x="386" y="720"/>
                  </a:lnTo>
                  <a:lnTo>
                    <a:pt x="473" y="669"/>
                  </a:lnTo>
                  <a:lnTo>
                    <a:pt x="359" y="692"/>
                  </a:lnTo>
                  <a:lnTo>
                    <a:pt x="300" y="765"/>
                  </a:lnTo>
                  <a:lnTo>
                    <a:pt x="287" y="829"/>
                  </a:lnTo>
                  <a:lnTo>
                    <a:pt x="214" y="742"/>
                  </a:lnTo>
                  <a:lnTo>
                    <a:pt x="140" y="701"/>
                  </a:lnTo>
                  <a:lnTo>
                    <a:pt x="182" y="746"/>
                  </a:lnTo>
                  <a:lnTo>
                    <a:pt x="241" y="829"/>
                  </a:lnTo>
                  <a:lnTo>
                    <a:pt x="59" y="793"/>
                  </a:lnTo>
                  <a:lnTo>
                    <a:pt x="23" y="778"/>
                  </a:lnTo>
                  <a:lnTo>
                    <a:pt x="0" y="674"/>
                  </a:lnTo>
                  <a:lnTo>
                    <a:pt x="13" y="530"/>
                  </a:lnTo>
                  <a:lnTo>
                    <a:pt x="40" y="435"/>
                  </a:lnTo>
                  <a:lnTo>
                    <a:pt x="155" y="362"/>
                  </a:lnTo>
                  <a:lnTo>
                    <a:pt x="296" y="298"/>
                  </a:lnTo>
                  <a:lnTo>
                    <a:pt x="572" y="207"/>
                  </a:lnTo>
                  <a:lnTo>
                    <a:pt x="795" y="145"/>
                  </a:lnTo>
                  <a:lnTo>
                    <a:pt x="917" y="135"/>
                  </a:lnTo>
                  <a:lnTo>
                    <a:pt x="968" y="207"/>
                  </a:lnTo>
                  <a:lnTo>
                    <a:pt x="1123" y="285"/>
                  </a:lnTo>
                  <a:lnTo>
                    <a:pt x="1040" y="217"/>
                  </a:lnTo>
                  <a:lnTo>
                    <a:pt x="977" y="182"/>
                  </a:lnTo>
                  <a:lnTo>
                    <a:pt x="953" y="131"/>
                  </a:lnTo>
                  <a:lnTo>
                    <a:pt x="963" y="108"/>
                  </a:lnTo>
                  <a:lnTo>
                    <a:pt x="1008" y="108"/>
                  </a:lnTo>
                  <a:lnTo>
                    <a:pt x="1036" y="135"/>
                  </a:lnTo>
                  <a:lnTo>
                    <a:pt x="1063" y="163"/>
                  </a:lnTo>
                  <a:lnTo>
                    <a:pt x="1132" y="190"/>
                  </a:lnTo>
                  <a:lnTo>
                    <a:pt x="1068" y="135"/>
                  </a:lnTo>
                  <a:lnTo>
                    <a:pt x="1040" y="95"/>
                  </a:lnTo>
                  <a:lnTo>
                    <a:pt x="1059" y="67"/>
                  </a:lnTo>
                  <a:lnTo>
                    <a:pt x="1113" y="50"/>
                  </a:lnTo>
                  <a:lnTo>
                    <a:pt x="1186" y="113"/>
                  </a:lnTo>
                  <a:lnTo>
                    <a:pt x="1255" y="154"/>
                  </a:lnTo>
                  <a:lnTo>
                    <a:pt x="1173" y="63"/>
                  </a:lnTo>
                  <a:lnTo>
                    <a:pt x="1145" y="27"/>
                  </a:lnTo>
                  <a:lnTo>
                    <a:pt x="1145" y="0"/>
                  </a:lnTo>
                  <a:lnTo>
                    <a:pt x="1213" y="10"/>
                  </a:lnTo>
                  <a:lnTo>
                    <a:pt x="1277" y="54"/>
                  </a:lnTo>
                  <a:lnTo>
                    <a:pt x="1319" y="86"/>
                  </a:lnTo>
                  <a:lnTo>
                    <a:pt x="1514" y="104"/>
                  </a:lnTo>
                  <a:lnTo>
                    <a:pt x="1508" y="54"/>
                  </a:lnTo>
                  <a:lnTo>
                    <a:pt x="1567" y="35"/>
                  </a:lnTo>
                  <a:lnTo>
                    <a:pt x="1567" y="99"/>
                  </a:lnTo>
                  <a:lnTo>
                    <a:pt x="1626" y="113"/>
                  </a:lnTo>
                  <a:lnTo>
                    <a:pt x="1754" y="131"/>
                  </a:lnTo>
                  <a:lnTo>
                    <a:pt x="1745" y="63"/>
                  </a:lnTo>
                  <a:lnTo>
                    <a:pt x="1790" y="63"/>
                  </a:lnTo>
                  <a:lnTo>
                    <a:pt x="1795" y="131"/>
                  </a:lnTo>
                  <a:lnTo>
                    <a:pt x="1868" y="127"/>
                  </a:lnTo>
                  <a:lnTo>
                    <a:pt x="1946" y="108"/>
                  </a:lnTo>
                  <a:lnTo>
                    <a:pt x="1950" y="54"/>
                  </a:lnTo>
                  <a:lnTo>
                    <a:pt x="1982" y="31"/>
                  </a:lnTo>
                  <a:close/>
                </a:path>
              </a:pathLst>
            </a:custGeom>
            <a:solidFill>
              <a:srgbClr val="808080"/>
            </a:solidFill>
            <a:ln w="9525">
              <a:noFill/>
              <a:round/>
            </a:ln>
          </p:spPr>
          <p:txBody>
            <a:bodyPr/>
            <a:lstStyle/>
            <a:p>
              <a:endParaRPr lang="zh-CN" altLang="en-US"/>
            </a:p>
          </p:txBody>
        </p:sp>
        <p:sp>
          <p:nvSpPr>
            <p:cNvPr id="371" name="Freeform 358"/>
            <p:cNvSpPr/>
            <p:nvPr/>
          </p:nvSpPr>
          <p:spPr bwMode="auto">
            <a:xfrm flipH="1">
              <a:off x="1068" y="2961"/>
              <a:ext cx="39" cy="10"/>
            </a:xfrm>
            <a:custGeom>
              <a:avLst/>
              <a:gdLst/>
              <a:ahLst/>
              <a:cxnLst>
                <a:cxn ang="0">
                  <a:pos x="280" y="0"/>
                </a:cxn>
                <a:cxn ang="0">
                  <a:pos x="149" y="48"/>
                </a:cxn>
                <a:cxn ang="0">
                  <a:pos x="0" y="35"/>
                </a:cxn>
                <a:cxn ang="0">
                  <a:pos x="280" y="0"/>
                </a:cxn>
              </a:cxnLst>
              <a:rect l="0" t="0" r="r" b="b"/>
              <a:pathLst>
                <a:path w="280" h="48">
                  <a:moveTo>
                    <a:pt x="280" y="0"/>
                  </a:moveTo>
                  <a:lnTo>
                    <a:pt x="149" y="48"/>
                  </a:lnTo>
                  <a:lnTo>
                    <a:pt x="0" y="35"/>
                  </a:lnTo>
                  <a:lnTo>
                    <a:pt x="280" y="0"/>
                  </a:lnTo>
                  <a:close/>
                </a:path>
              </a:pathLst>
            </a:custGeom>
            <a:solidFill>
              <a:srgbClr val="606060"/>
            </a:solidFill>
            <a:ln w="9525">
              <a:noFill/>
              <a:round/>
            </a:ln>
          </p:spPr>
          <p:txBody>
            <a:bodyPr/>
            <a:lstStyle/>
            <a:p>
              <a:endParaRPr lang="zh-CN" altLang="en-US"/>
            </a:p>
          </p:txBody>
        </p:sp>
        <p:sp>
          <p:nvSpPr>
            <p:cNvPr id="372" name="Freeform 359"/>
            <p:cNvSpPr/>
            <p:nvPr/>
          </p:nvSpPr>
          <p:spPr bwMode="auto">
            <a:xfrm flipH="1">
              <a:off x="1030" y="2946"/>
              <a:ext cx="23" cy="12"/>
            </a:xfrm>
            <a:custGeom>
              <a:avLst/>
              <a:gdLst/>
              <a:ahLst/>
              <a:cxnLst>
                <a:cxn ang="0">
                  <a:pos x="170" y="0"/>
                </a:cxn>
                <a:cxn ang="0">
                  <a:pos x="125" y="35"/>
                </a:cxn>
                <a:cxn ang="0">
                  <a:pos x="0" y="53"/>
                </a:cxn>
                <a:cxn ang="0">
                  <a:pos x="130" y="57"/>
                </a:cxn>
                <a:cxn ang="0">
                  <a:pos x="170" y="0"/>
                </a:cxn>
              </a:cxnLst>
              <a:rect l="0" t="0" r="r" b="b"/>
              <a:pathLst>
                <a:path w="170" h="57">
                  <a:moveTo>
                    <a:pt x="170" y="0"/>
                  </a:moveTo>
                  <a:lnTo>
                    <a:pt x="125" y="35"/>
                  </a:lnTo>
                  <a:lnTo>
                    <a:pt x="0" y="53"/>
                  </a:lnTo>
                  <a:lnTo>
                    <a:pt x="130" y="57"/>
                  </a:lnTo>
                  <a:lnTo>
                    <a:pt x="170" y="0"/>
                  </a:lnTo>
                  <a:close/>
                </a:path>
              </a:pathLst>
            </a:custGeom>
            <a:solidFill>
              <a:srgbClr val="606060"/>
            </a:solidFill>
            <a:ln w="9525">
              <a:noFill/>
              <a:round/>
            </a:ln>
          </p:spPr>
          <p:txBody>
            <a:bodyPr/>
            <a:lstStyle/>
            <a:p>
              <a:endParaRPr lang="zh-CN" altLang="en-US"/>
            </a:p>
          </p:txBody>
        </p:sp>
        <p:sp>
          <p:nvSpPr>
            <p:cNvPr id="373" name="Freeform 360"/>
            <p:cNvSpPr/>
            <p:nvPr/>
          </p:nvSpPr>
          <p:spPr bwMode="auto">
            <a:xfrm flipH="1">
              <a:off x="1127" y="2937"/>
              <a:ext cx="36" cy="29"/>
            </a:xfrm>
            <a:custGeom>
              <a:avLst/>
              <a:gdLst/>
              <a:ahLst/>
              <a:cxnLst>
                <a:cxn ang="0">
                  <a:pos x="263" y="0"/>
                </a:cxn>
                <a:cxn ang="0">
                  <a:pos x="145" y="13"/>
                </a:cxn>
                <a:cxn ang="0">
                  <a:pos x="122" y="31"/>
                </a:cxn>
                <a:cxn ang="0">
                  <a:pos x="122" y="76"/>
                </a:cxn>
                <a:cxn ang="0">
                  <a:pos x="113" y="124"/>
                </a:cxn>
                <a:cxn ang="0">
                  <a:pos x="0" y="143"/>
                </a:cxn>
                <a:cxn ang="0">
                  <a:pos x="136" y="138"/>
                </a:cxn>
                <a:cxn ang="0">
                  <a:pos x="159" y="48"/>
                </a:cxn>
                <a:cxn ang="0">
                  <a:pos x="263" y="0"/>
                </a:cxn>
              </a:cxnLst>
              <a:rect l="0" t="0" r="r" b="b"/>
              <a:pathLst>
                <a:path w="263" h="143">
                  <a:moveTo>
                    <a:pt x="263" y="0"/>
                  </a:moveTo>
                  <a:lnTo>
                    <a:pt x="145" y="13"/>
                  </a:lnTo>
                  <a:lnTo>
                    <a:pt x="122" y="31"/>
                  </a:lnTo>
                  <a:lnTo>
                    <a:pt x="122" y="76"/>
                  </a:lnTo>
                  <a:lnTo>
                    <a:pt x="113" y="124"/>
                  </a:lnTo>
                  <a:lnTo>
                    <a:pt x="0" y="143"/>
                  </a:lnTo>
                  <a:lnTo>
                    <a:pt x="136" y="138"/>
                  </a:lnTo>
                  <a:lnTo>
                    <a:pt x="159" y="48"/>
                  </a:lnTo>
                  <a:lnTo>
                    <a:pt x="263" y="0"/>
                  </a:lnTo>
                  <a:close/>
                </a:path>
              </a:pathLst>
            </a:custGeom>
            <a:solidFill>
              <a:srgbClr val="606060"/>
            </a:solidFill>
            <a:ln w="9525">
              <a:noFill/>
              <a:round/>
            </a:ln>
          </p:spPr>
          <p:txBody>
            <a:bodyPr/>
            <a:lstStyle/>
            <a:p>
              <a:endParaRPr lang="zh-CN" altLang="en-US"/>
            </a:p>
          </p:txBody>
        </p:sp>
        <p:sp>
          <p:nvSpPr>
            <p:cNvPr id="374" name="Freeform 361"/>
            <p:cNvSpPr/>
            <p:nvPr/>
          </p:nvSpPr>
          <p:spPr bwMode="auto">
            <a:xfrm flipH="1">
              <a:off x="1163" y="3001"/>
              <a:ext cx="117" cy="41"/>
            </a:xfrm>
            <a:custGeom>
              <a:avLst/>
              <a:gdLst/>
              <a:ahLst/>
              <a:cxnLst>
                <a:cxn ang="0">
                  <a:pos x="853" y="0"/>
                </a:cxn>
                <a:cxn ang="0">
                  <a:pos x="636" y="10"/>
                </a:cxn>
                <a:cxn ang="0">
                  <a:pos x="413" y="63"/>
                </a:cxn>
                <a:cxn ang="0">
                  <a:pos x="249" y="71"/>
                </a:cxn>
                <a:cxn ang="0">
                  <a:pos x="114" y="99"/>
                </a:cxn>
                <a:cxn ang="0">
                  <a:pos x="64" y="170"/>
                </a:cxn>
                <a:cxn ang="0">
                  <a:pos x="0" y="212"/>
                </a:cxn>
                <a:cxn ang="0">
                  <a:pos x="64" y="198"/>
                </a:cxn>
                <a:cxn ang="0">
                  <a:pos x="123" y="117"/>
                </a:cxn>
                <a:cxn ang="0">
                  <a:pos x="304" y="81"/>
                </a:cxn>
                <a:cxn ang="0">
                  <a:pos x="413" y="81"/>
                </a:cxn>
                <a:cxn ang="0">
                  <a:pos x="500" y="63"/>
                </a:cxn>
                <a:cxn ang="0">
                  <a:pos x="649" y="23"/>
                </a:cxn>
                <a:cxn ang="0">
                  <a:pos x="853" y="0"/>
                </a:cxn>
              </a:cxnLst>
              <a:rect l="0" t="0" r="r" b="b"/>
              <a:pathLst>
                <a:path w="853" h="212">
                  <a:moveTo>
                    <a:pt x="853" y="0"/>
                  </a:moveTo>
                  <a:lnTo>
                    <a:pt x="636" y="10"/>
                  </a:lnTo>
                  <a:lnTo>
                    <a:pt x="413" y="63"/>
                  </a:lnTo>
                  <a:lnTo>
                    <a:pt x="249" y="71"/>
                  </a:lnTo>
                  <a:lnTo>
                    <a:pt x="114" y="99"/>
                  </a:lnTo>
                  <a:lnTo>
                    <a:pt x="64" y="170"/>
                  </a:lnTo>
                  <a:lnTo>
                    <a:pt x="0" y="212"/>
                  </a:lnTo>
                  <a:lnTo>
                    <a:pt x="64" y="198"/>
                  </a:lnTo>
                  <a:lnTo>
                    <a:pt x="123" y="117"/>
                  </a:lnTo>
                  <a:lnTo>
                    <a:pt x="304" y="81"/>
                  </a:lnTo>
                  <a:lnTo>
                    <a:pt x="413" y="81"/>
                  </a:lnTo>
                  <a:lnTo>
                    <a:pt x="500" y="63"/>
                  </a:lnTo>
                  <a:lnTo>
                    <a:pt x="649" y="23"/>
                  </a:lnTo>
                  <a:lnTo>
                    <a:pt x="853" y="0"/>
                  </a:lnTo>
                  <a:close/>
                </a:path>
              </a:pathLst>
            </a:custGeom>
            <a:solidFill>
              <a:srgbClr val="606060"/>
            </a:solidFill>
            <a:ln w="9525">
              <a:noFill/>
              <a:round/>
            </a:ln>
          </p:spPr>
          <p:txBody>
            <a:bodyPr/>
            <a:lstStyle/>
            <a:p>
              <a:endParaRPr lang="zh-CN" altLang="en-US"/>
            </a:p>
          </p:txBody>
        </p:sp>
        <p:sp>
          <p:nvSpPr>
            <p:cNvPr id="375" name="Freeform 362"/>
            <p:cNvSpPr/>
            <p:nvPr/>
          </p:nvSpPr>
          <p:spPr bwMode="auto">
            <a:xfrm flipH="1">
              <a:off x="1159" y="2690"/>
              <a:ext cx="102" cy="74"/>
            </a:xfrm>
            <a:custGeom>
              <a:avLst/>
              <a:gdLst/>
              <a:ahLst/>
              <a:cxnLst>
                <a:cxn ang="0">
                  <a:pos x="679" y="379"/>
                </a:cxn>
                <a:cxn ang="0">
                  <a:pos x="639" y="370"/>
                </a:cxn>
                <a:cxn ang="0">
                  <a:pos x="600" y="352"/>
                </a:cxn>
                <a:cxn ang="0">
                  <a:pos x="564" y="344"/>
                </a:cxn>
                <a:cxn ang="0">
                  <a:pos x="502" y="353"/>
                </a:cxn>
                <a:cxn ang="0">
                  <a:pos x="457" y="352"/>
                </a:cxn>
                <a:cxn ang="0">
                  <a:pos x="425" y="341"/>
                </a:cxn>
                <a:cxn ang="0">
                  <a:pos x="399" y="332"/>
                </a:cxn>
                <a:cxn ang="0">
                  <a:pos x="373" y="320"/>
                </a:cxn>
                <a:cxn ang="0">
                  <a:pos x="346" y="295"/>
                </a:cxn>
                <a:cxn ang="0">
                  <a:pos x="324" y="273"/>
                </a:cxn>
                <a:cxn ang="0">
                  <a:pos x="288" y="246"/>
                </a:cxn>
                <a:cxn ang="0">
                  <a:pos x="238" y="254"/>
                </a:cxn>
                <a:cxn ang="0">
                  <a:pos x="208" y="256"/>
                </a:cxn>
                <a:cxn ang="0">
                  <a:pos x="190" y="251"/>
                </a:cxn>
                <a:cxn ang="0">
                  <a:pos x="182" y="243"/>
                </a:cxn>
                <a:cxn ang="0">
                  <a:pos x="176" y="228"/>
                </a:cxn>
                <a:cxn ang="0">
                  <a:pos x="180" y="215"/>
                </a:cxn>
                <a:cxn ang="0">
                  <a:pos x="190" y="200"/>
                </a:cxn>
                <a:cxn ang="0">
                  <a:pos x="208" y="193"/>
                </a:cxn>
                <a:cxn ang="0">
                  <a:pos x="248" y="188"/>
                </a:cxn>
                <a:cxn ang="0">
                  <a:pos x="296" y="171"/>
                </a:cxn>
                <a:cxn ang="0">
                  <a:pos x="256" y="140"/>
                </a:cxn>
                <a:cxn ang="0">
                  <a:pos x="209" y="121"/>
                </a:cxn>
                <a:cxn ang="0">
                  <a:pos x="168" y="124"/>
                </a:cxn>
                <a:cxn ang="0">
                  <a:pos x="121" y="121"/>
                </a:cxn>
                <a:cxn ang="0">
                  <a:pos x="93" y="131"/>
                </a:cxn>
                <a:cxn ang="0">
                  <a:pos x="54" y="132"/>
                </a:cxn>
                <a:cxn ang="0">
                  <a:pos x="42" y="121"/>
                </a:cxn>
                <a:cxn ang="0">
                  <a:pos x="39" y="105"/>
                </a:cxn>
                <a:cxn ang="0">
                  <a:pos x="18" y="106"/>
                </a:cxn>
                <a:cxn ang="0">
                  <a:pos x="6" y="103"/>
                </a:cxn>
                <a:cxn ang="0">
                  <a:pos x="0" y="87"/>
                </a:cxn>
                <a:cxn ang="0">
                  <a:pos x="4" y="74"/>
                </a:cxn>
                <a:cxn ang="0">
                  <a:pos x="15" y="68"/>
                </a:cxn>
                <a:cxn ang="0">
                  <a:pos x="36" y="56"/>
                </a:cxn>
                <a:cxn ang="0">
                  <a:pos x="52" y="44"/>
                </a:cxn>
                <a:cxn ang="0">
                  <a:pos x="71" y="34"/>
                </a:cxn>
                <a:cxn ang="0">
                  <a:pos x="93" y="27"/>
                </a:cxn>
                <a:cxn ang="0">
                  <a:pos x="112" y="27"/>
                </a:cxn>
                <a:cxn ang="0">
                  <a:pos x="203" y="9"/>
                </a:cxn>
                <a:cxn ang="0">
                  <a:pos x="222" y="4"/>
                </a:cxn>
                <a:cxn ang="0">
                  <a:pos x="244" y="0"/>
                </a:cxn>
                <a:cxn ang="0">
                  <a:pos x="267" y="4"/>
                </a:cxn>
                <a:cxn ang="0">
                  <a:pos x="295" y="13"/>
                </a:cxn>
                <a:cxn ang="0">
                  <a:pos x="373" y="56"/>
                </a:cxn>
                <a:cxn ang="0">
                  <a:pos x="410" y="64"/>
                </a:cxn>
                <a:cxn ang="0">
                  <a:pos x="443" y="71"/>
                </a:cxn>
                <a:cxn ang="0">
                  <a:pos x="469" y="87"/>
                </a:cxn>
                <a:cxn ang="0">
                  <a:pos x="484" y="108"/>
                </a:cxn>
                <a:cxn ang="0">
                  <a:pos x="549" y="153"/>
                </a:cxn>
                <a:cxn ang="0">
                  <a:pos x="578" y="174"/>
                </a:cxn>
                <a:cxn ang="0">
                  <a:pos x="617" y="215"/>
                </a:cxn>
                <a:cxn ang="0">
                  <a:pos x="641" y="227"/>
                </a:cxn>
                <a:cxn ang="0">
                  <a:pos x="751" y="232"/>
                </a:cxn>
                <a:cxn ang="0">
                  <a:pos x="679" y="379"/>
                </a:cxn>
              </a:cxnLst>
              <a:rect l="0" t="0" r="r" b="b"/>
              <a:pathLst>
                <a:path w="751" h="379">
                  <a:moveTo>
                    <a:pt x="679" y="379"/>
                  </a:moveTo>
                  <a:lnTo>
                    <a:pt x="639" y="370"/>
                  </a:lnTo>
                  <a:lnTo>
                    <a:pt x="600" y="352"/>
                  </a:lnTo>
                  <a:lnTo>
                    <a:pt x="564" y="344"/>
                  </a:lnTo>
                  <a:lnTo>
                    <a:pt x="502" y="353"/>
                  </a:lnTo>
                  <a:lnTo>
                    <a:pt x="457" y="352"/>
                  </a:lnTo>
                  <a:lnTo>
                    <a:pt x="425" y="341"/>
                  </a:lnTo>
                  <a:lnTo>
                    <a:pt x="399" y="332"/>
                  </a:lnTo>
                  <a:lnTo>
                    <a:pt x="373" y="320"/>
                  </a:lnTo>
                  <a:lnTo>
                    <a:pt x="346" y="295"/>
                  </a:lnTo>
                  <a:lnTo>
                    <a:pt x="324" y="273"/>
                  </a:lnTo>
                  <a:lnTo>
                    <a:pt x="288" y="246"/>
                  </a:lnTo>
                  <a:lnTo>
                    <a:pt x="238" y="254"/>
                  </a:lnTo>
                  <a:lnTo>
                    <a:pt x="208" y="256"/>
                  </a:lnTo>
                  <a:lnTo>
                    <a:pt x="190" y="251"/>
                  </a:lnTo>
                  <a:lnTo>
                    <a:pt x="182" y="243"/>
                  </a:lnTo>
                  <a:lnTo>
                    <a:pt x="176" y="228"/>
                  </a:lnTo>
                  <a:lnTo>
                    <a:pt x="180" y="215"/>
                  </a:lnTo>
                  <a:lnTo>
                    <a:pt x="190" y="200"/>
                  </a:lnTo>
                  <a:lnTo>
                    <a:pt x="208" y="193"/>
                  </a:lnTo>
                  <a:lnTo>
                    <a:pt x="248" y="188"/>
                  </a:lnTo>
                  <a:lnTo>
                    <a:pt x="296" y="171"/>
                  </a:lnTo>
                  <a:lnTo>
                    <a:pt x="256" y="140"/>
                  </a:lnTo>
                  <a:lnTo>
                    <a:pt x="209" y="121"/>
                  </a:lnTo>
                  <a:lnTo>
                    <a:pt x="168" y="124"/>
                  </a:lnTo>
                  <a:lnTo>
                    <a:pt x="121" y="121"/>
                  </a:lnTo>
                  <a:lnTo>
                    <a:pt x="93" y="131"/>
                  </a:lnTo>
                  <a:lnTo>
                    <a:pt x="54" y="132"/>
                  </a:lnTo>
                  <a:lnTo>
                    <a:pt x="42" y="121"/>
                  </a:lnTo>
                  <a:lnTo>
                    <a:pt x="39" y="105"/>
                  </a:lnTo>
                  <a:lnTo>
                    <a:pt x="18" y="106"/>
                  </a:lnTo>
                  <a:lnTo>
                    <a:pt x="6" y="103"/>
                  </a:lnTo>
                  <a:lnTo>
                    <a:pt x="0" y="87"/>
                  </a:lnTo>
                  <a:lnTo>
                    <a:pt x="4" y="74"/>
                  </a:lnTo>
                  <a:lnTo>
                    <a:pt x="15" y="68"/>
                  </a:lnTo>
                  <a:lnTo>
                    <a:pt x="36" y="56"/>
                  </a:lnTo>
                  <a:lnTo>
                    <a:pt x="52" y="44"/>
                  </a:lnTo>
                  <a:lnTo>
                    <a:pt x="71" y="34"/>
                  </a:lnTo>
                  <a:lnTo>
                    <a:pt x="93" y="27"/>
                  </a:lnTo>
                  <a:lnTo>
                    <a:pt x="112" y="27"/>
                  </a:lnTo>
                  <a:lnTo>
                    <a:pt x="203" y="9"/>
                  </a:lnTo>
                  <a:lnTo>
                    <a:pt x="222" y="4"/>
                  </a:lnTo>
                  <a:lnTo>
                    <a:pt x="244" y="0"/>
                  </a:lnTo>
                  <a:lnTo>
                    <a:pt x="267" y="4"/>
                  </a:lnTo>
                  <a:lnTo>
                    <a:pt x="295" y="13"/>
                  </a:lnTo>
                  <a:lnTo>
                    <a:pt x="373" y="56"/>
                  </a:lnTo>
                  <a:lnTo>
                    <a:pt x="410" y="64"/>
                  </a:lnTo>
                  <a:lnTo>
                    <a:pt x="443" y="71"/>
                  </a:lnTo>
                  <a:lnTo>
                    <a:pt x="469" y="87"/>
                  </a:lnTo>
                  <a:lnTo>
                    <a:pt x="484" y="108"/>
                  </a:lnTo>
                  <a:lnTo>
                    <a:pt x="549" y="153"/>
                  </a:lnTo>
                  <a:lnTo>
                    <a:pt x="578" y="174"/>
                  </a:lnTo>
                  <a:lnTo>
                    <a:pt x="617" y="215"/>
                  </a:lnTo>
                  <a:lnTo>
                    <a:pt x="641" y="227"/>
                  </a:lnTo>
                  <a:lnTo>
                    <a:pt x="751" y="232"/>
                  </a:lnTo>
                  <a:lnTo>
                    <a:pt x="679" y="379"/>
                  </a:lnTo>
                  <a:close/>
                </a:path>
              </a:pathLst>
            </a:custGeom>
            <a:solidFill>
              <a:srgbClr val="FFC080"/>
            </a:solidFill>
            <a:ln w="1588">
              <a:solidFill>
                <a:srgbClr val="402000"/>
              </a:solidFill>
              <a:prstDash val="solid"/>
              <a:round/>
            </a:ln>
          </p:spPr>
          <p:txBody>
            <a:bodyPr/>
            <a:lstStyle/>
            <a:p>
              <a:endParaRPr lang="zh-CN" altLang="en-US"/>
            </a:p>
          </p:txBody>
        </p:sp>
        <p:sp>
          <p:nvSpPr>
            <p:cNvPr id="376" name="Freeform 363"/>
            <p:cNvSpPr/>
            <p:nvPr/>
          </p:nvSpPr>
          <p:spPr bwMode="auto">
            <a:xfrm flipH="1">
              <a:off x="1197" y="2724"/>
              <a:ext cx="25" cy="8"/>
            </a:xfrm>
            <a:custGeom>
              <a:avLst/>
              <a:gdLst/>
              <a:ahLst/>
              <a:cxnLst>
                <a:cxn ang="0">
                  <a:pos x="0" y="0"/>
                </a:cxn>
                <a:cxn ang="0">
                  <a:pos x="6" y="11"/>
                </a:cxn>
                <a:cxn ang="0">
                  <a:pos x="38" y="10"/>
                </a:cxn>
                <a:cxn ang="0">
                  <a:pos x="50" y="16"/>
                </a:cxn>
                <a:cxn ang="0">
                  <a:pos x="76" y="29"/>
                </a:cxn>
                <a:cxn ang="0">
                  <a:pos x="112" y="37"/>
                </a:cxn>
                <a:cxn ang="0">
                  <a:pos x="150" y="38"/>
                </a:cxn>
                <a:cxn ang="0">
                  <a:pos x="179" y="43"/>
                </a:cxn>
                <a:cxn ang="0">
                  <a:pos x="155" y="34"/>
                </a:cxn>
                <a:cxn ang="0">
                  <a:pos x="125" y="29"/>
                </a:cxn>
                <a:cxn ang="0">
                  <a:pos x="105" y="29"/>
                </a:cxn>
                <a:cxn ang="0">
                  <a:pos x="76" y="21"/>
                </a:cxn>
                <a:cxn ang="0">
                  <a:pos x="53" y="8"/>
                </a:cxn>
                <a:cxn ang="0">
                  <a:pos x="43" y="2"/>
                </a:cxn>
                <a:cxn ang="0">
                  <a:pos x="0" y="0"/>
                </a:cxn>
              </a:cxnLst>
              <a:rect l="0" t="0" r="r" b="b"/>
              <a:pathLst>
                <a:path w="179" h="43">
                  <a:moveTo>
                    <a:pt x="0" y="0"/>
                  </a:moveTo>
                  <a:lnTo>
                    <a:pt x="6" y="11"/>
                  </a:lnTo>
                  <a:lnTo>
                    <a:pt x="38" y="10"/>
                  </a:lnTo>
                  <a:lnTo>
                    <a:pt x="50" y="16"/>
                  </a:lnTo>
                  <a:lnTo>
                    <a:pt x="76" y="29"/>
                  </a:lnTo>
                  <a:lnTo>
                    <a:pt x="112" y="37"/>
                  </a:lnTo>
                  <a:lnTo>
                    <a:pt x="150" y="38"/>
                  </a:lnTo>
                  <a:lnTo>
                    <a:pt x="179" y="43"/>
                  </a:lnTo>
                  <a:lnTo>
                    <a:pt x="155" y="34"/>
                  </a:lnTo>
                  <a:lnTo>
                    <a:pt x="125" y="29"/>
                  </a:lnTo>
                  <a:lnTo>
                    <a:pt x="105" y="29"/>
                  </a:lnTo>
                  <a:lnTo>
                    <a:pt x="76" y="21"/>
                  </a:lnTo>
                  <a:lnTo>
                    <a:pt x="53" y="8"/>
                  </a:lnTo>
                  <a:lnTo>
                    <a:pt x="43" y="2"/>
                  </a:lnTo>
                  <a:lnTo>
                    <a:pt x="0" y="0"/>
                  </a:lnTo>
                  <a:close/>
                </a:path>
              </a:pathLst>
            </a:custGeom>
            <a:solidFill>
              <a:srgbClr val="402000"/>
            </a:solidFill>
            <a:ln w="9525">
              <a:noFill/>
              <a:round/>
            </a:ln>
          </p:spPr>
          <p:txBody>
            <a:bodyPr/>
            <a:lstStyle/>
            <a:p>
              <a:endParaRPr lang="zh-CN" altLang="en-US"/>
            </a:p>
          </p:txBody>
        </p:sp>
        <p:sp>
          <p:nvSpPr>
            <p:cNvPr id="377" name="Freeform 364"/>
            <p:cNvSpPr/>
            <p:nvPr/>
          </p:nvSpPr>
          <p:spPr bwMode="auto">
            <a:xfrm flipH="1">
              <a:off x="1228" y="2731"/>
              <a:ext cx="3" cy="5"/>
            </a:xfrm>
            <a:custGeom>
              <a:avLst/>
              <a:gdLst/>
              <a:ahLst/>
              <a:cxnLst>
                <a:cxn ang="0">
                  <a:pos x="4" y="0"/>
                </a:cxn>
                <a:cxn ang="0">
                  <a:pos x="12" y="6"/>
                </a:cxn>
                <a:cxn ang="0">
                  <a:pos x="9" y="15"/>
                </a:cxn>
                <a:cxn ang="0">
                  <a:pos x="0" y="24"/>
                </a:cxn>
                <a:cxn ang="0">
                  <a:pos x="17" y="18"/>
                </a:cxn>
                <a:cxn ang="0">
                  <a:pos x="20" y="8"/>
                </a:cxn>
                <a:cxn ang="0">
                  <a:pos x="4" y="0"/>
                </a:cxn>
              </a:cxnLst>
              <a:rect l="0" t="0" r="r" b="b"/>
              <a:pathLst>
                <a:path w="20" h="24">
                  <a:moveTo>
                    <a:pt x="4" y="0"/>
                  </a:moveTo>
                  <a:lnTo>
                    <a:pt x="12" y="6"/>
                  </a:lnTo>
                  <a:lnTo>
                    <a:pt x="9" y="15"/>
                  </a:lnTo>
                  <a:lnTo>
                    <a:pt x="0" y="24"/>
                  </a:lnTo>
                  <a:lnTo>
                    <a:pt x="17" y="18"/>
                  </a:lnTo>
                  <a:lnTo>
                    <a:pt x="20" y="8"/>
                  </a:lnTo>
                  <a:lnTo>
                    <a:pt x="4" y="0"/>
                  </a:lnTo>
                  <a:close/>
                </a:path>
              </a:pathLst>
            </a:custGeom>
            <a:solidFill>
              <a:srgbClr val="402000"/>
            </a:solidFill>
            <a:ln w="9525">
              <a:noFill/>
              <a:round/>
            </a:ln>
          </p:spPr>
          <p:txBody>
            <a:bodyPr/>
            <a:lstStyle/>
            <a:p>
              <a:endParaRPr lang="zh-CN" altLang="en-US"/>
            </a:p>
          </p:txBody>
        </p:sp>
        <p:sp>
          <p:nvSpPr>
            <p:cNvPr id="378" name="Freeform 365"/>
            <p:cNvSpPr/>
            <p:nvPr/>
          </p:nvSpPr>
          <p:spPr bwMode="auto">
            <a:xfrm flipH="1">
              <a:off x="1242" y="2702"/>
              <a:ext cx="15" cy="8"/>
            </a:xfrm>
            <a:custGeom>
              <a:avLst/>
              <a:gdLst/>
              <a:ahLst/>
              <a:cxnLst>
                <a:cxn ang="0">
                  <a:pos x="0" y="45"/>
                </a:cxn>
                <a:cxn ang="0">
                  <a:pos x="11" y="48"/>
                </a:cxn>
                <a:cxn ang="0">
                  <a:pos x="25" y="33"/>
                </a:cxn>
                <a:cxn ang="0">
                  <a:pos x="46" y="25"/>
                </a:cxn>
                <a:cxn ang="0">
                  <a:pos x="56" y="14"/>
                </a:cxn>
                <a:cxn ang="0">
                  <a:pos x="66" y="9"/>
                </a:cxn>
                <a:cxn ang="0">
                  <a:pos x="89" y="4"/>
                </a:cxn>
                <a:cxn ang="0">
                  <a:pos x="104" y="1"/>
                </a:cxn>
                <a:cxn ang="0">
                  <a:pos x="84" y="0"/>
                </a:cxn>
                <a:cxn ang="0">
                  <a:pos x="58" y="4"/>
                </a:cxn>
                <a:cxn ang="0">
                  <a:pos x="49" y="12"/>
                </a:cxn>
                <a:cxn ang="0">
                  <a:pos x="37" y="20"/>
                </a:cxn>
                <a:cxn ang="0">
                  <a:pos x="0" y="45"/>
                </a:cxn>
              </a:cxnLst>
              <a:rect l="0" t="0" r="r" b="b"/>
              <a:pathLst>
                <a:path w="104" h="48">
                  <a:moveTo>
                    <a:pt x="0" y="45"/>
                  </a:moveTo>
                  <a:lnTo>
                    <a:pt x="11" y="48"/>
                  </a:lnTo>
                  <a:lnTo>
                    <a:pt x="25" y="33"/>
                  </a:lnTo>
                  <a:lnTo>
                    <a:pt x="46" y="25"/>
                  </a:lnTo>
                  <a:lnTo>
                    <a:pt x="56" y="14"/>
                  </a:lnTo>
                  <a:lnTo>
                    <a:pt x="66" y="9"/>
                  </a:lnTo>
                  <a:lnTo>
                    <a:pt x="89" y="4"/>
                  </a:lnTo>
                  <a:lnTo>
                    <a:pt x="104" y="1"/>
                  </a:lnTo>
                  <a:lnTo>
                    <a:pt x="84" y="0"/>
                  </a:lnTo>
                  <a:lnTo>
                    <a:pt x="58" y="4"/>
                  </a:lnTo>
                  <a:lnTo>
                    <a:pt x="49" y="12"/>
                  </a:lnTo>
                  <a:lnTo>
                    <a:pt x="37" y="20"/>
                  </a:lnTo>
                  <a:lnTo>
                    <a:pt x="0" y="45"/>
                  </a:lnTo>
                  <a:close/>
                </a:path>
              </a:pathLst>
            </a:custGeom>
            <a:solidFill>
              <a:srgbClr val="402000"/>
            </a:solidFill>
            <a:ln w="9525">
              <a:noFill/>
              <a:round/>
            </a:ln>
          </p:spPr>
          <p:txBody>
            <a:bodyPr/>
            <a:lstStyle/>
            <a:p>
              <a:endParaRPr lang="zh-CN" altLang="en-US"/>
            </a:p>
          </p:txBody>
        </p:sp>
        <p:sp>
          <p:nvSpPr>
            <p:cNvPr id="379" name="Freeform 366"/>
            <p:cNvSpPr/>
            <p:nvPr/>
          </p:nvSpPr>
          <p:spPr bwMode="auto">
            <a:xfrm flipH="1">
              <a:off x="1213" y="2699"/>
              <a:ext cx="22" cy="6"/>
            </a:xfrm>
            <a:custGeom>
              <a:avLst/>
              <a:gdLst/>
              <a:ahLst/>
              <a:cxnLst>
                <a:cxn ang="0">
                  <a:pos x="0" y="10"/>
                </a:cxn>
                <a:cxn ang="0">
                  <a:pos x="35" y="6"/>
                </a:cxn>
                <a:cxn ang="0">
                  <a:pos x="55" y="0"/>
                </a:cxn>
                <a:cxn ang="0">
                  <a:pos x="63" y="0"/>
                </a:cxn>
                <a:cxn ang="0">
                  <a:pos x="85" y="5"/>
                </a:cxn>
                <a:cxn ang="0">
                  <a:pos x="94" y="14"/>
                </a:cxn>
                <a:cxn ang="0">
                  <a:pos x="111" y="23"/>
                </a:cxn>
                <a:cxn ang="0">
                  <a:pos x="143" y="36"/>
                </a:cxn>
                <a:cxn ang="0">
                  <a:pos x="166" y="36"/>
                </a:cxn>
                <a:cxn ang="0">
                  <a:pos x="142" y="42"/>
                </a:cxn>
                <a:cxn ang="0">
                  <a:pos x="126" y="39"/>
                </a:cxn>
                <a:cxn ang="0">
                  <a:pos x="91" y="22"/>
                </a:cxn>
                <a:cxn ang="0">
                  <a:pos x="79" y="10"/>
                </a:cxn>
                <a:cxn ang="0">
                  <a:pos x="55" y="8"/>
                </a:cxn>
                <a:cxn ang="0">
                  <a:pos x="35" y="10"/>
                </a:cxn>
                <a:cxn ang="0">
                  <a:pos x="0" y="10"/>
                </a:cxn>
              </a:cxnLst>
              <a:rect l="0" t="0" r="r" b="b"/>
              <a:pathLst>
                <a:path w="166" h="42">
                  <a:moveTo>
                    <a:pt x="0" y="10"/>
                  </a:moveTo>
                  <a:lnTo>
                    <a:pt x="35" y="6"/>
                  </a:lnTo>
                  <a:lnTo>
                    <a:pt x="55" y="0"/>
                  </a:lnTo>
                  <a:lnTo>
                    <a:pt x="63" y="0"/>
                  </a:lnTo>
                  <a:lnTo>
                    <a:pt x="85" y="5"/>
                  </a:lnTo>
                  <a:lnTo>
                    <a:pt x="94" y="14"/>
                  </a:lnTo>
                  <a:lnTo>
                    <a:pt x="111" y="23"/>
                  </a:lnTo>
                  <a:lnTo>
                    <a:pt x="143" y="36"/>
                  </a:lnTo>
                  <a:lnTo>
                    <a:pt x="166" y="36"/>
                  </a:lnTo>
                  <a:lnTo>
                    <a:pt x="142" y="42"/>
                  </a:lnTo>
                  <a:lnTo>
                    <a:pt x="126" y="39"/>
                  </a:lnTo>
                  <a:lnTo>
                    <a:pt x="91" y="22"/>
                  </a:lnTo>
                  <a:lnTo>
                    <a:pt x="79" y="10"/>
                  </a:lnTo>
                  <a:lnTo>
                    <a:pt x="55" y="8"/>
                  </a:lnTo>
                  <a:lnTo>
                    <a:pt x="35" y="10"/>
                  </a:lnTo>
                  <a:lnTo>
                    <a:pt x="0" y="10"/>
                  </a:lnTo>
                  <a:close/>
                </a:path>
              </a:pathLst>
            </a:custGeom>
            <a:solidFill>
              <a:srgbClr val="402000"/>
            </a:solidFill>
            <a:ln w="9525">
              <a:noFill/>
              <a:round/>
            </a:ln>
          </p:spPr>
          <p:txBody>
            <a:bodyPr/>
            <a:lstStyle/>
            <a:p>
              <a:endParaRPr lang="zh-CN" altLang="en-US"/>
            </a:p>
          </p:txBody>
        </p:sp>
        <p:sp>
          <p:nvSpPr>
            <p:cNvPr id="380" name="Freeform 367"/>
            <p:cNvSpPr/>
            <p:nvPr/>
          </p:nvSpPr>
          <p:spPr bwMode="auto">
            <a:xfrm flipH="1">
              <a:off x="1249" y="2707"/>
              <a:ext cx="4" cy="5"/>
            </a:xfrm>
            <a:custGeom>
              <a:avLst/>
              <a:gdLst/>
              <a:ahLst/>
              <a:cxnLst>
                <a:cxn ang="0">
                  <a:pos x="25" y="0"/>
                </a:cxn>
                <a:cxn ang="0">
                  <a:pos x="33" y="11"/>
                </a:cxn>
                <a:cxn ang="0">
                  <a:pos x="23" y="24"/>
                </a:cxn>
                <a:cxn ang="0">
                  <a:pos x="0" y="30"/>
                </a:cxn>
                <a:cxn ang="0">
                  <a:pos x="25" y="15"/>
                </a:cxn>
                <a:cxn ang="0">
                  <a:pos x="25" y="0"/>
                </a:cxn>
              </a:cxnLst>
              <a:rect l="0" t="0" r="r" b="b"/>
              <a:pathLst>
                <a:path w="33" h="30">
                  <a:moveTo>
                    <a:pt x="25" y="0"/>
                  </a:moveTo>
                  <a:lnTo>
                    <a:pt x="33" y="11"/>
                  </a:lnTo>
                  <a:lnTo>
                    <a:pt x="23" y="24"/>
                  </a:lnTo>
                  <a:lnTo>
                    <a:pt x="0" y="30"/>
                  </a:lnTo>
                  <a:lnTo>
                    <a:pt x="25" y="15"/>
                  </a:lnTo>
                  <a:lnTo>
                    <a:pt x="25" y="0"/>
                  </a:lnTo>
                  <a:close/>
                </a:path>
              </a:pathLst>
            </a:custGeom>
            <a:solidFill>
              <a:srgbClr val="402000"/>
            </a:solidFill>
            <a:ln w="9525">
              <a:noFill/>
              <a:round/>
            </a:ln>
          </p:spPr>
          <p:txBody>
            <a:bodyPr/>
            <a:lstStyle/>
            <a:p>
              <a:endParaRPr lang="zh-CN" altLang="en-US"/>
            </a:p>
          </p:txBody>
        </p:sp>
        <p:sp>
          <p:nvSpPr>
            <p:cNvPr id="381" name="Freeform 368"/>
            <p:cNvSpPr/>
            <p:nvPr/>
          </p:nvSpPr>
          <p:spPr bwMode="auto">
            <a:xfrm flipH="1">
              <a:off x="1253" y="2702"/>
              <a:ext cx="5" cy="5"/>
            </a:xfrm>
            <a:custGeom>
              <a:avLst/>
              <a:gdLst/>
              <a:ahLst/>
              <a:cxnLst>
                <a:cxn ang="0">
                  <a:pos x="33" y="16"/>
                </a:cxn>
                <a:cxn ang="0">
                  <a:pos x="25" y="0"/>
                </a:cxn>
                <a:cxn ang="0">
                  <a:pos x="24" y="13"/>
                </a:cxn>
                <a:cxn ang="0">
                  <a:pos x="0" y="26"/>
                </a:cxn>
                <a:cxn ang="0">
                  <a:pos x="3" y="28"/>
                </a:cxn>
                <a:cxn ang="0">
                  <a:pos x="33" y="16"/>
                </a:cxn>
              </a:cxnLst>
              <a:rect l="0" t="0" r="r" b="b"/>
              <a:pathLst>
                <a:path w="33" h="28">
                  <a:moveTo>
                    <a:pt x="33" y="16"/>
                  </a:moveTo>
                  <a:lnTo>
                    <a:pt x="25" y="0"/>
                  </a:lnTo>
                  <a:lnTo>
                    <a:pt x="24" y="13"/>
                  </a:lnTo>
                  <a:lnTo>
                    <a:pt x="0" y="26"/>
                  </a:lnTo>
                  <a:lnTo>
                    <a:pt x="3" y="28"/>
                  </a:lnTo>
                  <a:lnTo>
                    <a:pt x="33" y="16"/>
                  </a:lnTo>
                  <a:close/>
                </a:path>
              </a:pathLst>
            </a:custGeom>
            <a:solidFill>
              <a:srgbClr val="402000"/>
            </a:solidFill>
            <a:ln w="9525">
              <a:noFill/>
              <a:round/>
            </a:ln>
          </p:spPr>
          <p:txBody>
            <a:bodyPr/>
            <a:lstStyle/>
            <a:p>
              <a:endParaRPr lang="zh-CN" altLang="en-US"/>
            </a:p>
          </p:txBody>
        </p:sp>
        <p:sp>
          <p:nvSpPr>
            <p:cNvPr id="382" name="Freeform 369"/>
            <p:cNvSpPr/>
            <p:nvPr/>
          </p:nvSpPr>
          <p:spPr bwMode="auto">
            <a:xfrm flipH="1">
              <a:off x="1196" y="2709"/>
              <a:ext cx="5" cy="8"/>
            </a:xfrm>
            <a:custGeom>
              <a:avLst/>
              <a:gdLst/>
              <a:ahLst/>
              <a:cxnLst>
                <a:cxn ang="0">
                  <a:pos x="0" y="0"/>
                </a:cxn>
                <a:cxn ang="0">
                  <a:pos x="8" y="21"/>
                </a:cxn>
                <a:cxn ang="0">
                  <a:pos x="23" y="39"/>
                </a:cxn>
                <a:cxn ang="0">
                  <a:pos x="37" y="42"/>
                </a:cxn>
                <a:cxn ang="0">
                  <a:pos x="0" y="0"/>
                </a:cxn>
              </a:cxnLst>
              <a:rect l="0" t="0" r="r" b="b"/>
              <a:pathLst>
                <a:path w="37" h="42">
                  <a:moveTo>
                    <a:pt x="0" y="0"/>
                  </a:moveTo>
                  <a:lnTo>
                    <a:pt x="8" y="21"/>
                  </a:lnTo>
                  <a:lnTo>
                    <a:pt x="23" y="39"/>
                  </a:lnTo>
                  <a:lnTo>
                    <a:pt x="37" y="42"/>
                  </a:lnTo>
                  <a:lnTo>
                    <a:pt x="0" y="0"/>
                  </a:lnTo>
                  <a:close/>
                </a:path>
              </a:pathLst>
            </a:custGeom>
            <a:solidFill>
              <a:srgbClr val="402000"/>
            </a:solidFill>
            <a:ln w="9525">
              <a:noFill/>
              <a:round/>
            </a:ln>
          </p:spPr>
          <p:txBody>
            <a:bodyPr/>
            <a:lstStyle/>
            <a:p>
              <a:endParaRPr lang="zh-CN" altLang="en-US"/>
            </a:p>
          </p:txBody>
        </p:sp>
        <p:sp>
          <p:nvSpPr>
            <p:cNvPr id="383" name="Freeform 370"/>
            <p:cNvSpPr/>
            <p:nvPr/>
          </p:nvSpPr>
          <p:spPr bwMode="auto">
            <a:xfrm flipH="1">
              <a:off x="1177" y="2746"/>
              <a:ext cx="7" cy="6"/>
            </a:xfrm>
            <a:custGeom>
              <a:avLst/>
              <a:gdLst/>
              <a:ahLst/>
              <a:cxnLst>
                <a:cxn ang="0">
                  <a:pos x="50" y="0"/>
                </a:cxn>
                <a:cxn ang="0">
                  <a:pos x="17" y="14"/>
                </a:cxn>
                <a:cxn ang="0">
                  <a:pos x="0" y="39"/>
                </a:cxn>
                <a:cxn ang="0">
                  <a:pos x="50" y="0"/>
                </a:cxn>
              </a:cxnLst>
              <a:rect l="0" t="0" r="r" b="b"/>
              <a:pathLst>
                <a:path w="50" h="39">
                  <a:moveTo>
                    <a:pt x="50" y="0"/>
                  </a:moveTo>
                  <a:lnTo>
                    <a:pt x="17" y="14"/>
                  </a:lnTo>
                  <a:lnTo>
                    <a:pt x="0" y="39"/>
                  </a:lnTo>
                  <a:lnTo>
                    <a:pt x="50" y="0"/>
                  </a:lnTo>
                  <a:close/>
                </a:path>
              </a:pathLst>
            </a:custGeom>
            <a:solidFill>
              <a:srgbClr val="402000"/>
            </a:solidFill>
            <a:ln w="9525">
              <a:noFill/>
              <a:round/>
            </a:ln>
          </p:spPr>
          <p:txBody>
            <a:bodyPr/>
            <a:lstStyle/>
            <a:p>
              <a:endParaRPr lang="zh-CN" altLang="en-US"/>
            </a:p>
          </p:txBody>
        </p:sp>
        <p:sp>
          <p:nvSpPr>
            <p:cNvPr id="384" name="Freeform 371"/>
            <p:cNvSpPr/>
            <p:nvPr/>
          </p:nvSpPr>
          <p:spPr bwMode="auto">
            <a:xfrm flipH="1">
              <a:off x="1143" y="2731"/>
              <a:ext cx="31" cy="52"/>
            </a:xfrm>
            <a:custGeom>
              <a:avLst/>
              <a:gdLst/>
              <a:ahLst/>
              <a:cxnLst>
                <a:cxn ang="0">
                  <a:pos x="77" y="17"/>
                </a:cxn>
                <a:cxn ang="0">
                  <a:pos x="42" y="55"/>
                </a:cxn>
                <a:cxn ang="0">
                  <a:pos x="26" y="87"/>
                </a:cxn>
                <a:cxn ang="0">
                  <a:pos x="11" y="138"/>
                </a:cxn>
                <a:cxn ang="0">
                  <a:pos x="11" y="167"/>
                </a:cxn>
                <a:cxn ang="0">
                  <a:pos x="0" y="210"/>
                </a:cxn>
                <a:cxn ang="0">
                  <a:pos x="178" y="267"/>
                </a:cxn>
                <a:cxn ang="0">
                  <a:pos x="219" y="0"/>
                </a:cxn>
                <a:cxn ang="0">
                  <a:pos x="146" y="17"/>
                </a:cxn>
                <a:cxn ang="0">
                  <a:pos x="77" y="17"/>
                </a:cxn>
              </a:cxnLst>
              <a:rect l="0" t="0" r="r" b="b"/>
              <a:pathLst>
                <a:path w="219" h="267">
                  <a:moveTo>
                    <a:pt x="77" y="17"/>
                  </a:moveTo>
                  <a:lnTo>
                    <a:pt x="42" y="55"/>
                  </a:lnTo>
                  <a:lnTo>
                    <a:pt x="26" y="87"/>
                  </a:lnTo>
                  <a:lnTo>
                    <a:pt x="11" y="138"/>
                  </a:lnTo>
                  <a:lnTo>
                    <a:pt x="11" y="167"/>
                  </a:lnTo>
                  <a:lnTo>
                    <a:pt x="0" y="210"/>
                  </a:lnTo>
                  <a:lnTo>
                    <a:pt x="178" y="267"/>
                  </a:lnTo>
                  <a:lnTo>
                    <a:pt x="219" y="0"/>
                  </a:lnTo>
                  <a:lnTo>
                    <a:pt x="146" y="17"/>
                  </a:lnTo>
                  <a:lnTo>
                    <a:pt x="77" y="17"/>
                  </a:lnTo>
                  <a:close/>
                </a:path>
              </a:pathLst>
            </a:custGeom>
            <a:solidFill>
              <a:srgbClr val="C0C0C0"/>
            </a:solidFill>
            <a:ln w="1588">
              <a:solidFill>
                <a:srgbClr val="000000"/>
              </a:solidFill>
              <a:prstDash val="solid"/>
              <a:round/>
            </a:ln>
          </p:spPr>
          <p:txBody>
            <a:bodyPr/>
            <a:lstStyle/>
            <a:p>
              <a:endParaRPr lang="zh-CN" altLang="en-US"/>
            </a:p>
          </p:txBody>
        </p:sp>
        <p:sp>
          <p:nvSpPr>
            <p:cNvPr id="385" name="Freeform 372"/>
            <p:cNvSpPr/>
            <p:nvPr/>
          </p:nvSpPr>
          <p:spPr bwMode="auto">
            <a:xfrm flipH="1">
              <a:off x="1147" y="2736"/>
              <a:ext cx="23" cy="42"/>
            </a:xfrm>
            <a:custGeom>
              <a:avLst/>
              <a:gdLst/>
              <a:ahLst/>
              <a:cxnLst>
                <a:cxn ang="0">
                  <a:pos x="69" y="7"/>
                </a:cxn>
                <a:cxn ang="0">
                  <a:pos x="38" y="42"/>
                </a:cxn>
                <a:cxn ang="0">
                  <a:pos x="12" y="92"/>
                </a:cxn>
                <a:cxn ang="0">
                  <a:pos x="6" y="128"/>
                </a:cxn>
                <a:cxn ang="0">
                  <a:pos x="0" y="171"/>
                </a:cxn>
                <a:cxn ang="0">
                  <a:pos x="140" y="220"/>
                </a:cxn>
                <a:cxn ang="0">
                  <a:pos x="175" y="0"/>
                </a:cxn>
                <a:cxn ang="0">
                  <a:pos x="122" y="10"/>
                </a:cxn>
                <a:cxn ang="0">
                  <a:pos x="69" y="7"/>
                </a:cxn>
              </a:cxnLst>
              <a:rect l="0" t="0" r="r" b="b"/>
              <a:pathLst>
                <a:path w="175" h="220">
                  <a:moveTo>
                    <a:pt x="69" y="7"/>
                  </a:moveTo>
                  <a:lnTo>
                    <a:pt x="38" y="42"/>
                  </a:lnTo>
                  <a:lnTo>
                    <a:pt x="12" y="92"/>
                  </a:lnTo>
                  <a:lnTo>
                    <a:pt x="6" y="128"/>
                  </a:lnTo>
                  <a:lnTo>
                    <a:pt x="0" y="171"/>
                  </a:lnTo>
                  <a:lnTo>
                    <a:pt x="140" y="220"/>
                  </a:lnTo>
                  <a:lnTo>
                    <a:pt x="175" y="0"/>
                  </a:lnTo>
                  <a:lnTo>
                    <a:pt x="122" y="10"/>
                  </a:lnTo>
                  <a:lnTo>
                    <a:pt x="69" y="7"/>
                  </a:lnTo>
                  <a:close/>
                </a:path>
              </a:pathLst>
            </a:custGeom>
            <a:solidFill>
              <a:srgbClr val="E0E0E0"/>
            </a:solidFill>
            <a:ln w="9525">
              <a:noFill/>
              <a:round/>
            </a:ln>
          </p:spPr>
          <p:txBody>
            <a:bodyPr/>
            <a:lstStyle/>
            <a:p>
              <a:endParaRPr lang="zh-CN" altLang="en-US"/>
            </a:p>
          </p:txBody>
        </p:sp>
        <p:sp>
          <p:nvSpPr>
            <p:cNvPr id="386" name="Freeform 373"/>
            <p:cNvSpPr/>
            <p:nvPr/>
          </p:nvSpPr>
          <p:spPr bwMode="auto">
            <a:xfrm flipH="1">
              <a:off x="1046" y="2448"/>
              <a:ext cx="101" cy="156"/>
            </a:xfrm>
            <a:custGeom>
              <a:avLst/>
              <a:gdLst/>
              <a:ahLst/>
              <a:cxnLst>
                <a:cxn ang="0">
                  <a:pos x="243" y="26"/>
                </a:cxn>
                <a:cxn ang="0">
                  <a:pos x="179" y="74"/>
                </a:cxn>
                <a:cxn ang="0">
                  <a:pos x="144" y="131"/>
                </a:cxn>
                <a:cxn ang="0">
                  <a:pos x="112" y="192"/>
                </a:cxn>
                <a:cxn ang="0">
                  <a:pos x="92" y="224"/>
                </a:cxn>
                <a:cxn ang="0">
                  <a:pos x="92" y="259"/>
                </a:cxn>
                <a:cxn ang="0">
                  <a:pos x="109" y="300"/>
                </a:cxn>
                <a:cxn ang="0">
                  <a:pos x="77" y="332"/>
                </a:cxn>
                <a:cxn ang="0">
                  <a:pos x="26" y="420"/>
                </a:cxn>
                <a:cxn ang="0">
                  <a:pos x="0" y="467"/>
                </a:cxn>
                <a:cxn ang="0">
                  <a:pos x="0" y="482"/>
                </a:cxn>
                <a:cxn ang="0">
                  <a:pos x="6" y="498"/>
                </a:cxn>
                <a:cxn ang="0">
                  <a:pos x="28" y="503"/>
                </a:cxn>
                <a:cxn ang="0">
                  <a:pos x="60" y="504"/>
                </a:cxn>
                <a:cxn ang="0">
                  <a:pos x="79" y="511"/>
                </a:cxn>
                <a:cxn ang="0">
                  <a:pos x="77" y="546"/>
                </a:cxn>
                <a:cxn ang="0">
                  <a:pos x="67" y="587"/>
                </a:cxn>
                <a:cxn ang="0">
                  <a:pos x="86" y="609"/>
                </a:cxn>
                <a:cxn ang="0">
                  <a:pos x="80" y="639"/>
                </a:cxn>
                <a:cxn ang="0">
                  <a:pos x="95" y="659"/>
                </a:cxn>
                <a:cxn ang="0">
                  <a:pos x="110" y="713"/>
                </a:cxn>
                <a:cxn ang="0">
                  <a:pos x="133" y="728"/>
                </a:cxn>
                <a:cxn ang="0">
                  <a:pos x="167" y="728"/>
                </a:cxn>
                <a:cxn ang="0">
                  <a:pos x="217" y="721"/>
                </a:cxn>
                <a:cxn ang="0">
                  <a:pos x="269" y="713"/>
                </a:cxn>
                <a:cxn ang="0">
                  <a:pos x="263" y="807"/>
                </a:cxn>
                <a:cxn ang="0">
                  <a:pos x="658" y="681"/>
                </a:cxn>
                <a:cxn ang="0">
                  <a:pos x="626" y="606"/>
                </a:cxn>
                <a:cxn ang="0">
                  <a:pos x="634" y="549"/>
                </a:cxn>
                <a:cxn ang="0">
                  <a:pos x="741" y="441"/>
                </a:cxn>
                <a:cxn ang="0">
                  <a:pos x="741" y="155"/>
                </a:cxn>
                <a:cxn ang="0">
                  <a:pos x="668" y="77"/>
                </a:cxn>
                <a:cxn ang="0">
                  <a:pos x="577" y="35"/>
                </a:cxn>
                <a:cxn ang="0">
                  <a:pos x="481" y="0"/>
                </a:cxn>
                <a:cxn ang="0">
                  <a:pos x="355" y="18"/>
                </a:cxn>
                <a:cxn ang="0">
                  <a:pos x="243" y="26"/>
                </a:cxn>
              </a:cxnLst>
              <a:rect l="0" t="0" r="r" b="b"/>
              <a:pathLst>
                <a:path w="741" h="807">
                  <a:moveTo>
                    <a:pt x="243" y="26"/>
                  </a:moveTo>
                  <a:lnTo>
                    <a:pt x="179" y="74"/>
                  </a:lnTo>
                  <a:lnTo>
                    <a:pt x="144" y="131"/>
                  </a:lnTo>
                  <a:lnTo>
                    <a:pt x="112" y="192"/>
                  </a:lnTo>
                  <a:lnTo>
                    <a:pt x="92" y="224"/>
                  </a:lnTo>
                  <a:lnTo>
                    <a:pt x="92" y="259"/>
                  </a:lnTo>
                  <a:lnTo>
                    <a:pt x="109" y="300"/>
                  </a:lnTo>
                  <a:lnTo>
                    <a:pt x="77" y="332"/>
                  </a:lnTo>
                  <a:lnTo>
                    <a:pt x="26" y="420"/>
                  </a:lnTo>
                  <a:lnTo>
                    <a:pt x="0" y="467"/>
                  </a:lnTo>
                  <a:lnTo>
                    <a:pt x="0" y="482"/>
                  </a:lnTo>
                  <a:lnTo>
                    <a:pt x="6" y="498"/>
                  </a:lnTo>
                  <a:lnTo>
                    <a:pt x="28" y="503"/>
                  </a:lnTo>
                  <a:lnTo>
                    <a:pt x="60" y="504"/>
                  </a:lnTo>
                  <a:lnTo>
                    <a:pt x="79" y="511"/>
                  </a:lnTo>
                  <a:lnTo>
                    <a:pt x="77" y="546"/>
                  </a:lnTo>
                  <a:lnTo>
                    <a:pt x="67" y="587"/>
                  </a:lnTo>
                  <a:lnTo>
                    <a:pt x="86" y="609"/>
                  </a:lnTo>
                  <a:lnTo>
                    <a:pt x="80" y="639"/>
                  </a:lnTo>
                  <a:lnTo>
                    <a:pt x="95" y="659"/>
                  </a:lnTo>
                  <a:lnTo>
                    <a:pt x="110" y="713"/>
                  </a:lnTo>
                  <a:lnTo>
                    <a:pt x="133" y="728"/>
                  </a:lnTo>
                  <a:lnTo>
                    <a:pt x="167" y="728"/>
                  </a:lnTo>
                  <a:lnTo>
                    <a:pt x="217" y="721"/>
                  </a:lnTo>
                  <a:lnTo>
                    <a:pt x="269" y="713"/>
                  </a:lnTo>
                  <a:lnTo>
                    <a:pt x="263" y="807"/>
                  </a:lnTo>
                  <a:lnTo>
                    <a:pt x="658" y="681"/>
                  </a:lnTo>
                  <a:lnTo>
                    <a:pt x="626" y="606"/>
                  </a:lnTo>
                  <a:lnTo>
                    <a:pt x="634" y="549"/>
                  </a:lnTo>
                  <a:lnTo>
                    <a:pt x="741" y="441"/>
                  </a:lnTo>
                  <a:lnTo>
                    <a:pt x="741" y="155"/>
                  </a:lnTo>
                  <a:lnTo>
                    <a:pt x="668" y="77"/>
                  </a:lnTo>
                  <a:lnTo>
                    <a:pt x="577" y="35"/>
                  </a:lnTo>
                  <a:lnTo>
                    <a:pt x="481" y="0"/>
                  </a:lnTo>
                  <a:lnTo>
                    <a:pt x="355" y="18"/>
                  </a:lnTo>
                  <a:lnTo>
                    <a:pt x="243" y="26"/>
                  </a:lnTo>
                  <a:close/>
                </a:path>
              </a:pathLst>
            </a:custGeom>
            <a:solidFill>
              <a:srgbClr val="FFC080"/>
            </a:solidFill>
            <a:ln w="1588">
              <a:solidFill>
                <a:srgbClr val="402000"/>
              </a:solidFill>
              <a:prstDash val="solid"/>
              <a:round/>
            </a:ln>
          </p:spPr>
          <p:txBody>
            <a:bodyPr/>
            <a:lstStyle/>
            <a:p>
              <a:endParaRPr lang="zh-CN" altLang="en-US"/>
            </a:p>
          </p:txBody>
        </p:sp>
        <p:sp>
          <p:nvSpPr>
            <p:cNvPr id="387" name="Freeform 374"/>
            <p:cNvSpPr/>
            <p:nvPr/>
          </p:nvSpPr>
          <p:spPr bwMode="auto">
            <a:xfrm flipH="1">
              <a:off x="1136" y="2542"/>
              <a:ext cx="6" cy="2"/>
            </a:xfrm>
            <a:custGeom>
              <a:avLst/>
              <a:gdLst/>
              <a:ahLst/>
              <a:cxnLst>
                <a:cxn ang="0">
                  <a:pos x="0" y="3"/>
                </a:cxn>
                <a:cxn ang="0">
                  <a:pos x="9" y="8"/>
                </a:cxn>
                <a:cxn ang="0">
                  <a:pos x="30" y="6"/>
                </a:cxn>
                <a:cxn ang="0">
                  <a:pos x="39" y="9"/>
                </a:cxn>
                <a:cxn ang="0">
                  <a:pos x="42" y="2"/>
                </a:cxn>
                <a:cxn ang="0">
                  <a:pos x="29" y="0"/>
                </a:cxn>
                <a:cxn ang="0">
                  <a:pos x="0" y="3"/>
                </a:cxn>
              </a:cxnLst>
              <a:rect l="0" t="0" r="r" b="b"/>
              <a:pathLst>
                <a:path w="42" h="9">
                  <a:moveTo>
                    <a:pt x="0" y="3"/>
                  </a:moveTo>
                  <a:lnTo>
                    <a:pt x="9" y="8"/>
                  </a:lnTo>
                  <a:lnTo>
                    <a:pt x="30" y="6"/>
                  </a:lnTo>
                  <a:lnTo>
                    <a:pt x="39" y="9"/>
                  </a:lnTo>
                  <a:lnTo>
                    <a:pt x="42" y="2"/>
                  </a:lnTo>
                  <a:lnTo>
                    <a:pt x="29" y="0"/>
                  </a:lnTo>
                  <a:lnTo>
                    <a:pt x="0" y="3"/>
                  </a:lnTo>
                  <a:close/>
                </a:path>
              </a:pathLst>
            </a:custGeom>
            <a:solidFill>
              <a:srgbClr val="402000"/>
            </a:solidFill>
            <a:ln w="9525">
              <a:noFill/>
              <a:round/>
            </a:ln>
          </p:spPr>
          <p:txBody>
            <a:bodyPr/>
            <a:lstStyle/>
            <a:p>
              <a:endParaRPr lang="zh-CN" altLang="en-US"/>
            </a:p>
          </p:txBody>
        </p:sp>
        <p:sp>
          <p:nvSpPr>
            <p:cNvPr id="388" name="Freeform 375"/>
            <p:cNvSpPr/>
            <p:nvPr/>
          </p:nvSpPr>
          <p:spPr bwMode="auto">
            <a:xfrm flipH="1">
              <a:off x="1134" y="2537"/>
              <a:ext cx="2" cy="5"/>
            </a:xfrm>
            <a:custGeom>
              <a:avLst/>
              <a:gdLst/>
              <a:ahLst/>
              <a:cxnLst>
                <a:cxn ang="0">
                  <a:pos x="0" y="0"/>
                </a:cxn>
                <a:cxn ang="0">
                  <a:pos x="11" y="7"/>
                </a:cxn>
                <a:cxn ang="0">
                  <a:pos x="11" y="16"/>
                </a:cxn>
                <a:cxn ang="0">
                  <a:pos x="13" y="31"/>
                </a:cxn>
                <a:cxn ang="0">
                  <a:pos x="17" y="12"/>
                </a:cxn>
                <a:cxn ang="0">
                  <a:pos x="17" y="1"/>
                </a:cxn>
                <a:cxn ang="0">
                  <a:pos x="0" y="0"/>
                </a:cxn>
              </a:cxnLst>
              <a:rect l="0" t="0" r="r" b="b"/>
              <a:pathLst>
                <a:path w="17" h="31">
                  <a:moveTo>
                    <a:pt x="0" y="0"/>
                  </a:moveTo>
                  <a:lnTo>
                    <a:pt x="11" y="7"/>
                  </a:lnTo>
                  <a:lnTo>
                    <a:pt x="11" y="16"/>
                  </a:lnTo>
                  <a:lnTo>
                    <a:pt x="13" y="31"/>
                  </a:lnTo>
                  <a:lnTo>
                    <a:pt x="17" y="12"/>
                  </a:lnTo>
                  <a:lnTo>
                    <a:pt x="17" y="1"/>
                  </a:lnTo>
                  <a:lnTo>
                    <a:pt x="0" y="0"/>
                  </a:lnTo>
                  <a:close/>
                </a:path>
              </a:pathLst>
            </a:custGeom>
            <a:solidFill>
              <a:srgbClr val="402000"/>
            </a:solidFill>
            <a:ln w="9525">
              <a:noFill/>
              <a:round/>
            </a:ln>
          </p:spPr>
          <p:txBody>
            <a:bodyPr/>
            <a:lstStyle/>
            <a:p>
              <a:endParaRPr lang="zh-CN" altLang="en-US"/>
            </a:p>
          </p:txBody>
        </p:sp>
        <p:sp>
          <p:nvSpPr>
            <p:cNvPr id="389" name="Freeform 376"/>
            <p:cNvSpPr/>
            <p:nvPr/>
          </p:nvSpPr>
          <p:spPr bwMode="auto">
            <a:xfrm flipH="1">
              <a:off x="1130" y="2517"/>
              <a:ext cx="2" cy="12"/>
            </a:xfrm>
            <a:custGeom>
              <a:avLst/>
              <a:gdLst/>
              <a:ahLst/>
              <a:cxnLst>
                <a:cxn ang="0">
                  <a:pos x="19" y="0"/>
                </a:cxn>
                <a:cxn ang="0">
                  <a:pos x="5" y="34"/>
                </a:cxn>
                <a:cxn ang="0">
                  <a:pos x="0" y="60"/>
                </a:cxn>
                <a:cxn ang="0">
                  <a:pos x="9" y="43"/>
                </a:cxn>
                <a:cxn ang="0">
                  <a:pos x="19" y="0"/>
                </a:cxn>
              </a:cxnLst>
              <a:rect l="0" t="0" r="r" b="b"/>
              <a:pathLst>
                <a:path w="19" h="60">
                  <a:moveTo>
                    <a:pt x="19" y="0"/>
                  </a:moveTo>
                  <a:lnTo>
                    <a:pt x="5" y="34"/>
                  </a:lnTo>
                  <a:lnTo>
                    <a:pt x="0" y="60"/>
                  </a:lnTo>
                  <a:lnTo>
                    <a:pt x="9" y="43"/>
                  </a:lnTo>
                  <a:lnTo>
                    <a:pt x="19" y="0"/>
                  </a:lnTo>
                  <a:close/>
                </a:path>
              </a:pathLst>
            </a:custGeom>
            <a:solidFill>
              <a:srgbClr val="402000"/>
            </a:solidFill>
            <a:ln w="9525">
              <a:noFill/>
              <a:round/>
            </a:ln>
          </p:spPr>
          <p:txBody>
            <a:bodyPr/>
            <a:lstStyle/>
            <a:p>
              <a:endParaRPr lang="zh-CN" altLang="en-US"/>
            </a:p>
          </p:txBody>
        </p:sp>
        <p:sp>
          <p:nvSpPr>
            <p:cNvPr id="390" name="Freeform 377"/>
            <p:cNvSpPr/>
            <p:nvPr/>
          </p:nvSpPr>
          <p:spPr bwMode="auto">
            <a:xfrm flipH="1">
              <a:off x="1120" y="2505"/>
              <a:ext cx="11" cy="10"/>
            </a:xfrm>
            <a:custGeom>
              <a:avLst/>
              <a:gdLst/>
              <a:ahLst/>
              <a:cxnLst>
                <a:cxn ang="0">
                  <a:pos x="0" y="0"/>
                </a:cxn>
                <a:cxn ang="0">
                  <a:pos x="17" y="28"/>
                </a:cxn>
                <a:cxn ang="0">
                  <a:pos x="13" y="35"/>
                </a:cxn>
                <a:cxn ang="0">
                  <a:pos x="13" y="40"/>
                </a:cxn>
                <a:cxn ang="0">
                  <a:pos x="9" y="51"/>
                </a:cxn>
                <a:cxn ang="0">
                  <a:pos x="20" y="34"/>
                </a:cxn>
                <a:cxn ang="0">
                  <a:pos x="35" y="34"/>
                </a:cxn>
                <a:cxn ang="0">
                  <a:pos x="52" y="28"/>
                </a:cxn>
                <a:cxn ang="0">
                  <a:pos x="80" y="26"/>
                </a:cxn>
                <a:cxn ang="0">
                  <a:pos x="52" y="9"/>
                </a:cxn>
                <a:cxn ang="0">
                  <a:pos x="0" y="0"/>
                </a:cxn>
              </a:cxnLst>
              <a:rect l="0" t="0" r="r" b="b"/>
              <a:pathLst>
                <a:path w="80" h="51">
                  <a:moveTo>
                    <a:pt x="0" y="0"/>
                  </a:moveTo>
                  <a:lnTo>
                    <a:pt x="17" y="28"/>
                  </a:lnTo>
                  <a:lnTo>
                    <a:pt x="13" y="35"/>
                  </a:lnTo>
                  <a:lnTo>
                    <a:pt x="13" y="40"/>
                  </a:lnTo>
                  <a:lnTo>
                    <a:pt x="9" y="51"/>
                  </a:lnTo>
                  <a:lnTo>
                    <a:pt x="20" y="34"/>
                  </a:lnTo>
                  <a:lnTo>
                    <a:pt x="35" y="34"/>
                  </a:lnTo>
                  <a:lnTo>
                    <a:pt x="52" y="28"/>
                  </a:lnTo>
                  <a:lnTo>
                    <a:pt x="80" y="26"/>
                  </a:lnTo>
                  <a:lnTo>
                    <a:pt x="52" y="9"/>
                  </a:lnTo>
                  <a:lnTo>
                    <a:pt x="0" y="0"/>
                  </a:lnTo>
                  <a:close/>
                </a:path>
              </a:pathLst>
            </a:custGeom>
            <a:solidFill>
              <a:srgbClr val="402000"/>
            </a:solidFill>
            <a:ln w="9525">
              <a:noFill/>
              <a:round/>
            </a:ln>
          </p:spPr>
          <p:txBody>
            <a:bodyPr/>
            <a:lstStyle/>
            <a:p>
              <a:endParaRPr lang="zh-CN" altLang="en-US"/>
            </a:p>
          </p:txBody>
        </p:sp>
        <p:sp>
          <p:nvSpPr>
            <p:cNvPr id="391" name="Freeform 378"/>
            <p:cNvSpPr/>
            <p:nvPr/>
          </p:nvSpPr>
          <p:spPr bwMode="auto">
            <a:xfrm flipH="1">
              <a:off x="1115" y="2492"/>
              <a:ext cx="19" cy="8"/>
            </a:xfrm>
            <a:custGeom>
              <a:avLst/>
              <a:gdLst/>
              <a:ahLst/>
              <a:cxnLst>
                <a:cxn ang="0">
                  <a:pos x="0" y="25"/>
                </a:cxn>
                <a:cxn ang="0">
                  <a:pos x="6" y="42"/>
                </a:cxn>
                <a:cxn ang="0">
                  <a:pos x="20" y="48"/>
                </a:cxn>
                <a:cxn ang="0">
                  <a:pos x="42" y="34"/>
                </a:cxn>
                <a:cxn ang="0">
                  <a:pos x="69" y="25"/>
                </a:cxn>
                <a:cxn ang="0">
                  <a:pos x="113" y="24"/>
                </a:cxn>
                <a:cxn ang="0">
                  <a:pos x="135" y="27"/>
                </a:cxn>
                <a:cxn ang="0">
                  <a:pos x="101" y="12"/>
                </a:cxn>
                <a:cxn ang="0">
                  <a:pos x="77" y="6"/>
                </a:cxn>
                <a:cxn ang="0">
                  <a:pos x="80" y="0"/>
                </a:cxn>
                <a:cxn ang="0">
                  <a:pos x="57" y="9"/>
                </a:cxn>
                <a:cxn ang="0">
                  <a:pos x="59" y="3"/>
                </a:cxn>
                <a:cxn ang="0">
                  <a:pos x="40" y="12"/>
                </a:cxn>
                <a:cxn ang="0">
                  <a:pos x="23" y="12"/>
                </a:cxn>
                <a:cxn ang="0">
                  <a:pos x="0" y="25"/>
                </a:cxn>
              </a:cxnLst>
              <a:rect l="0" t="0" r="r" b="b"/>
              <a:pathLst>
                <a:path w="135" h="48">
                  <a:moveTo>
                    <a:pt x="0" y="25"/>
                  </a:moveTo>
                  <a:lnTo>
                    <a:pt x="6" y="42"/>
                  </a:lnTo>
                  <a:lnTo>
                    <a:pt x="20" y="48"/>
                  </a:lnTo>
                  <a:lnTo>
                    <a:pt x="42" y="34"/>
                  </a:lnTo>
                  <a:lnTo>
                    <a:pt x="69" y="25"/>
                  </a:lnTo>
                  <a:lnTo>
                    <a:pt x="113" y="24"/>
                  </a:lnTo>
                  <a:lnTo>
                    <a:pt x="135" y="27"/>
                  </a:lnTo>
                  <a:lnTo>
                    <a:pt x="101" y="12"/>
                  </a:lnTo>
                  <a:lnTo>
                    <a:pt x="77" y="6"/>
                  </a:lnTo>
                  <a:lnTo>
                    <a:pt x="80" y="0"/>
                  </a:lnTo>
                  <a:lnTo>
                    <a:pt x="57" y="9"/>
                  </a:lnTo>
                  <a:lnTo>
                    <a:pt x="59" y="3"/>
                  </a:lnTo>
                  <a:lnTo>
                    <a:pt x="40" y="12"/>
                  </a:lnTo>
                  <a:lnTo>
                    <a:pt x="23" y="12"/>
                  </a:lnTo>
                  <a:lnTo>
                    <a:pt x="0" y="25"/>
                  </a:lnTo>
                  <a:close/>
                </a:path>
              </a:pathLst>
            </a:custGeom>
            <a:solidFill>
              <a:srgbClr val="402000"/>
            </a:solidFill>
            <a:ln w="9525">
              <a:noFill/>
              <a:round/>
            </a:ln>
          </p:spPr>
          <p:txBody>
            <a:bodyPr/>
            <a:lstStyle/>
            <a:p>
              <a:endParaRPr lang="zh-CN" altLang="en-US"/>
            </a:p>
          </p:txBody>
        </p:sp>
        <p:sp>
          <p:nvSpPr>
            <p:cNvPr id="392" name="Freeform 379"/>
            <p:cNvSpPr/>
            <p:nvPr/>
          </p:nvSpPr>
          <p:spPr bwMode="auto">
            <a:xfrm flipH="1">
              <a:off x="1081" y="2503"/>
              <a:ext cx="11" cy="31"/>
            </a:xfrm>
            <a:custGeom>
              <a:avLst/>
              <a:gdLst/>
              <a:ahLst/>
              <a:cxnLst>
                <a:cxn ang="0">
                  <a:pos x="0" y="30"/>
                </a:cxn>
                <a:cxn ang="0">
                  <a:pos x="24" y="10"/>
                </a:cxn>
                <a:cxn ang="0">
                  <a:pos x="52" y="15"/>
                </a:cxn>
                <a:cxn ang="0">
                  <a:pos x="68" y="41"/>
                </a:cxn>
                <a:cxn ang="0">
                  <a:pos x="71" y="77"/>
                </a:cxn>
                <a:cxn ang="0">
                  <a:pos x="68" y="105"/>
                </a:cxn>
                <a:cxn ang="0">
                  <a:pos x="59" y="128"/>
                </a:cxn>
                <a:cxn ang="0">
                  <a:pos x="44" y="93"/>
                </a:cxn>
                <a:cxn ang="0">
                  <a:pos x="31" y="73"/>
                </a:cxn>
                <a:cxn ang="0">
                  <a:pos x="5" y="60"/>
                </a:cxn>
                <a:cxn ang="0">
                  <a:pos x="25" y="89"/>
                </a:cxn>
                <a:cxn ang="0">
                  <a:pos x="47" y="111"/>
                </a:cxn>
                <a:cxn ang="0">
                  <a:pos x="49" y="134"/>
                </a:cxn>
                <a:cxn ang="0">
                  <a:pos x="40" y="156"/>
                </a:cxn>
                <a:cxn ang="0">
                  <a:pos x="28" y="159"/>
                </a:cxn>
                <a:cxn ang="0">
                  <a:pos x="61" y="151"/>
                </a:cxn>
                <a:cxn ang="0">
                  <a:pos x="77" y="117"/>
                </a:cxn>
                <a:cxn ang="0">
                  <a:pos x="78" y="73"/>
                </a:cxn>
                <a:cxn ang="0">
                  <a:pos x="77" y="33"/>
                </a:cxn>
                <a:cxn ang="0">
                  <a:pos x="59" y="7"/>
                </a:cxn>
                <a:cxn ang="0">
                  <a:pos x="34" y="0"/>
                </a:cxn>
                <a:cxn ang="0">
                  <a:pos x="10" y="4"/>
                </a:cxn>
                <a:cxn ang="0">
                  <a:pos x="0" y="30"/>
                </a:cxn>
              </a:cxnLst>
              <a:rect l="0" t="0" r="r" b="b"/>
              <a:pathLst>
                <a:path w="78" h="159">
                  <a:moveTo>
                    <a:pt x="0" y="30"/>
                  </a:moveTo>
                  <a:lnTo>
                    <a:pt x="24" y="10"/>
                  </a:lnTo>
                  <a:lnTo>
                    <a:pt x="52" y="15"/>
                  </a:lnTo>
                  <a:lnTo>
                    <a:pt x="68" y="41"/>
                  </a:lnTo>
                  <a:lnTo>
                    <a:pt x="71" y="77"/>
                  </a:lnTo>
                  <a:lnTo>
                    <a:pt x="68" y="105"/>
                  </a:lnTo>
                  <a:lnTo>
                    <a:pt x="59" y="128"/>
                  </a:lnTo>
                  <a:lnTo>
                    <a:pt x="44" y="93"/>
                  </a:lnTo>
                  <a:lnTo>
                    <a:pt x="31" y="73"/>
                  </a:lnTo>
                  <a:lnTo>
                    <a:pt x="5" y="60"/>
                  </a:lnTo>
                  <a:lnTo>
                    <a:pt x="25" y="89"/>
                  </a:lnTo>
                  <a:lnTo>
                    <a:pt x="47" y="111"/>
                  </a:lnTo>
                  <a:lnTo>
                    <a:pt x="49" y="134"/>
                  </a:lnTo>
                  <a:lnTo>
                    <a:pt x="40" y="156"/>
                  </a:lnTo>
                  <a:lnTo>
                    <a:pt x="28" y="159"/>
                  </a:lnTo>
                  <a:lnTo>
                    <a:pt x="61" y="151"/>
                  </a:lnTo>
                  <a:lnTo>
                    <a:pt x="77" y="117"/>
                  </a:lnTo>
                  <a:lnTo>
                    <a:pt x="78" y="73"/>
                  </a:lnTo>
                  <a:lnTo>
                    <a:pt x="77" y="33"/>
                  </a:lnTo>
                  <a:lnTo>
                    <a:pt x="59" y="7"/>
                  </a:lnTo>
                  <a:lnTo>
                    <a:pt x="34" y="0"/>
                  </a:lnTo>
                  <a:lnTo>
                    <a:pt x="10" y="4"/>
                  </a:lnTo>
                  <a:lnTo>
                    <a:pt x="0" y="30"/>
                  </a:lnTo>
                  <a:close/>
                </a:path>
              </a:pathLst>
            </a:custGeom>
            <a:solidFill>
              <a:srgbClr val="402000"/>
            </a:solidFill>
            <a:ln w="9525">
              <a:noFill/>
              <a:round/>
            </a:ln>
          </p:spPr>
          <p:txBody>
            <a:bodyPr/>
            <a:lstStyle/>
            <a:p>
              <a:endParaRPr lang="zh-CN" altLang="en-US"/>
            </a:p>
          </p:txBody>
        </p:sp>
        <p:sp>
          <p:nvSpPr>
            <p:cNvPr id="393" name="Freeform 380"/>
            <p:cNvSpPr/>
            <p:nvPr/>
          </p:nvSpPr>
          <p:spPr bwMode="auto">
            <a:xfrm flipH="1">
              <a:off x="1077" y="2498"/>
              <a:ext cx="18" cy="42"/>
            </a:xfrm>
            <a:custGeom>
              <a:avLst/>
              <a:gdLst/>
              <a:ahLst/>
              <a:cxnLst>
                <a:cxn ang="0">
                  <a:pos x="0" y="53"/>
                </a:cxn>
                <a:cxn ang="0">
                  <a:pos x="20" y="19"/>
                </a:cxn>
                <a:cxn ang="0">
                  <a:pos x="54" y="9"/>
                </a:cxn>
                <a:cxn ang="0">
                  <a:pos x="95" y="16"/>
                </a:cxn>
                <a:cxn ang="0">
                  <a:pos x="109" y="35"/>
                </a:cxn>
                <a:cxn ang="0">
                  <a:pos x="120" y="67"/>
                </a:cxn>
                <a:cxn ang="0">
                  <a:pos x="120" y="93"/>
                </a:cxn>
                <a:cxn ang="0">
                  <a:pos x="114" y="111"/>
                </a:cxn>
                <a:cxn ang="0">
                  <a:pos x="114" y="137"/>
                </a:cxn>
                <a:cxn ang="0">
                  <a:pos x="107" y="168"/>
                </a:cxn>
                <a:cxn ang="0">
                  <a:pos x="80" y="198"/>
                </a:cxn>
                <a:cxn ang="0">
                  <a:pos x="63" y="198"/>
                </a:cxn>
                <a:cxn ang="0">
                  <a:pos x="40" y="198"/>
                </a:cxn>
                <a:cxn ang="0">
                  <a:pos x="40" y="203"/>
                </a:cxn>
                <a:cxn ang="0">
                  <a:pos x="57" y="215"/>
                </a:cxn>
                <a:cxn ang="0">
                  <a:pos x="76" y="211"/>
                </a:cxn>
                <a:cxn ang="0">
                  <a:pos x="101" y="201"/>
                </a:cxn>
                <a:cxn ang="0">
                  <a:pos x="121" y="171"/>
                </a:cxn>
                <a:cxn ang="0">
                  <a:pos x="123" y="121"/>
                </a:cxn>
                <a:cxn ang="0">
                  <a:pos x="129" y="87"/>
                </a:cxn>
                <a:cxn ang="0">
                  <a:pos x="129" y="58"/>
                </a:cxn>
                <a:cxn ang="0">
                  <a:pos x="117" y="32"/>
                </a:cxn>
                <a:cxn ang="0">
                  <a:pos x="103" y="9"/>
                </a:cxn>
                <a:cxn ang="0">
                  <a:pos x="69" y="0"/>
                </a:cxn>
                <a:cxn ang="0">
                  <a:pos x="20" y="6"/>
                </a:cxn>
                <a:cxn ang="0">
                  <a:pos x="3" y="19"/>
                </a:cxn>
                <a:cxn ang="0">
                  <a:pos x="0" y="53"/>
                </a:cxn>
              </a:cxnLst>
              <a:rect l="0" t="0" r="r" b="b"/>
              <a:pathLst>
                <a:path w="129" h="215">
                  <a:moveTo>
                    <a:pt x="0" y="53"/>
                  </a:moveTo>
                  <a:lnTo>
                    <a:pt x="20" y="19"/>
                  </a:lnTo>
                  <a:lnTo>
                    <a:pt x="54" y="9"/>
                  </a:lnTo>
                  <a:lnTo>
                    <a:pt x="95" y="16"/>
                  </a:lnTo>
                  <a:lnTo>
                    <a:pt x="109" y="35"/>
                  </a:lnTo>
                  <a:lnTo>
                    <a:pt x="120" y="67"/>
                  </a:lnTo>
                  <a:lnTo>
                    <a:pt x="120" y="93"/>
                  </a:lnTo>
                  <a:lnTo>
                    <a:pt x="114" y="111"/>
                  </a:lnTo>
                  <a:lnTo>
                    <a:pt x="114" y="137"/>
                  </a:lnTo>
                  <a:lnTo>
                    <a:pt x="107" y="168"/>
                  </a:lnTo>
                  <a:lnTo>
                    <a:pt x="80" y="198"/>
                  </a:lnTo>
                  <a:lnTo>
                    <a:pt x="63" y="198"/>
                  </a:lnTo>
                  <a:lnTo>
                    <a:pt x="40" y="198"/>
                  </a:lnTo>
                  <a:lnTo>
                    <a:pt x="40" y="203"/>
                  </a:lnTo>
                  <a:lnTo>
                    <a:pt x="57" y="215"/>
                  </a:lnTo>
                  <a:lnTo>
                    <a:pt x="76" y="211"/>
                  </a:lnTo>
                  <a:lnTo>
                    <a:pt x="101" y="201"/>
                  </a:lnTo>
                  <a:lnTo>
                    <a:pt x="121" y="171"/>
                  </a:lnTo>
                  <a:lnTo>
                    <a:pt x="123" y="121"/>
                  </a:lnTo>
                  <a:lnTo>
                    <a:pt x="129" y="87"/>
                  </a:lnTo>
                  <a:lnTo>
                    <a:pt x="129" y="58"/>
                  </a:lnTo>
                  <a:lnTo>
                    <a:pt x="117" y="32"/>
                  </a:lnTo>
                  <a:lnTo>
                    <a:pt x="103" y="9"/>
                  </a:lnTo>
                  <a:lnTo>
                    <a:pt x="69" y="0"/>
                  </a:lnTo>
                  <a:lnTo>
                    <a:pt x="20" y="6"/>
                  </a:lnTo>
                  <a:lnTo>
                    <a:pt x="3" y="19"/>
                  </a:lnTo>
                  <a:lnTo>
                    <a:pt x="0" y="53"/>
                  </a:lnTo>
                  <a:close/>
                </a:path>
              </a:pathLst>
            </a:custGeom>
            <a:solidFill>
              <a:srgbClr val="402000"/>
            </a:solidFill>
            <a:ln w="9525">
              <a:noFill/>
              <a:round/>
            </a:ln>
          </p:spPr>
          <p:txBody>
            <a:bodyPr/>
            <a:lstStyle/>
            <a:p>
              <a:endParaRPr lang="zh-CN" altLang="en-US"/>
            </a:p>
          </p:txBody>
        </p:sp>
        <p:sp>
          <p:nvSpPr>
            <p:cNvPr id="394" name="Freeform 381"/>
            <p:cNvSpPr/>
            <p:nvPr/>
          </p:nvSpPr>
          <p:spPr bwMode="auto">
            <a:xfrm flipH="1">
              <a:off x="1088" y="2544"/>
              <a:ext cx="16" cy="33"/>
            </a:xfrm>
            <a:custGeom>
              <a:avLst/>
              <a:gdLst/>
              <a:ahLst/>
              <a:cxnLst>
                <a:cxn ang="0">
                  <a:pos x="118" y="0"/>
                </a:cxn>
                <a:cxn ang="0">
                  <a:pos x="102" y="39"/>
                </a:cxn>
                <a:cxn ang="0">
                  <a:pos x="77" y="80"/>
                </a:cxn>
                <a:cxn ang="0">
                  <a:pos x="52" y="116"/>
                </a:cxn>
                <a:cxn ang="0">
                  <a:pos x="17" y="164"/>
                </a:cxn>
                <a:cxn ang="0">
                  <a:pos x="0" y="179"/>
                </a:cxn>
                <a:cxn ang="0">
                  <a:pos x="39" y="159"/>
                </a:cxn>
                <a:cxn ang="0">
                  <a:pos x="70" y="115"/>
                </a:cxn>
                <a:cxn ang="0">
                  <a:pos x="99" y="67"/>
                </a:cxn>
                <a:cxn ang="0">
                  <a:pos x="118" y="0"/>
                </a:cxn>
              </a:cxnLst>
              <a:rect l="0" t="0" r="r" b="b"/>
              <a:pathLst>
                <a:path w="118" h="179">
                  <a:moveTo>
                    <a:pt x="118" y="0"/>
                  </a:moveTo>
                  <a:lnTo>
                    <a:pt x="102" y="39"/>
                  </a:lnTo>
                  <a:lnTo>
                    <a:pt x="77" y="80"/>
                  </a:lnTo>
                  <a:lnTo>
                    <a:pt x="52" y="116"/>
                  </a:lnTo>
                  <a:lnTo>
                    <a:pt x="17" y="164"/>
                  </a:lnTo>
                  <a:lnTo>
                    <a:pt x="0" y="179"/>
                  </a:lnTo>
                  <a:lnTo>
                    <a:pt x="39" y="159"/>
                  </a:lnTo>
                  <a:lnTo>
                    <a:pt x="70" y="115"/>
                  </a:lnTo>
                  <a:lnTo>
                    <a:pt x="99" y="67"/>
                  </a:lnTo>
                  <a:lnTo>
                    <a:pt x="118" y="0"/>
                  </a:lnTo>
                  <a:close/>
                </a:path>
              </a:pathLst>
            </a:custGeom>
            <a:solidFill>
              <a:srgbClr val="402000"/>
            </a:solidFill>
            <a:ln w="9525">
              <a:noFill/>
              <a:round/>
            </a:ln>
          </p:spPr>
          <p:txBody>
            <a:bodyPr/>
            <a:lstStyle/>
            <a:p>
              <a:endParaRPr lang="zh-CN" altLang="en-US"/>
            </a:p>
          </p:txBody>
        </p:sp>
        <p:sp>
          <p:nvSpPr>
            <p:cNvPr id="395" name="Freeform 382"/>
            <p:cNvSpPr/>
            <p:nvPr/>
          </p:nvSpPr>
          <p:spPr bwMode="auto">
            <a:xfrm flipH="1">
              <a:off x="1039" y="2426"/>
              <a:ext cx="92" cy="130"/>
            </a:xfrm>
            <a:custGeom>
              <a:avLst/>
              <a:gdLst/>
              <a:ahLst/>
              <a:cxnLst>
                <a:cxn ang="0">
                  <a:pos x="54" y="193"/>
                </a:cxn>
                <a:cxn ang="0">
                  <a:pos x="155" y="177"/>
                </a:cxn>
                <a:cxn ang="0">
                  <a:pos x="223" y="187"/>
                </a:cxn>
                <a:cxn ang="0">
                  <a:pos x="264" y="234"/>
                </a:cxn>
                <a:cxn ang="0">
                  <a:pos x="238" y="290"/>
                </a:cxn>
                <a:cxn ang="0">
                  <a:pos x="206" y="311"/>
                </a:cxn>
                <a:cxn ang="0">
                  <a:pos x="197" y="366"/>
                </a:cxn>
                <a:cxn ang="0">
                  <a:pos x="217" y="401"/>
                </a:cxn>
                <a:cxn ang="0">
                  <a:pos x="200" y="453"/>
                </a:cxn>
                <a:cxn ang="0">
                  <a:pos x="242" y="453"/>
                </a:cxn>
                <a:cxn ang="0">
                  <a:pos x="254" y="394"/>
                </a:cxn>
                <a:cxn ang="0">
                  <a:pos x="280" y="366"/>
                </a:cxn>
                <a:cxn ang="0">
                  <a:pos x="329" y="366"/>
                </a:cxn>
                <a:cxn ang="0">
                  <a:pos x="378" y="378"/>
                </a:cxn>
                <a:cxn ang="0">
                  <a:pos x="393" y="419"/>
                </a:cxn>
                <a:cxn ang="0">
                  <a:pos x="399" y="475"/>
                </a:cxn>
                <a:cxn ang="0">
                  <a:pos x="393" y="516"/>
                </a:cxn>
                <a:cxn ang="0">
                  <a:pos x="393" y="547"/>
                </a:cxn>
                <a:cxn ang="0">
                  <a:pos x="396" y="581"/>
                </a:cxn>
                <a:cxn ang="0">
                  <a:pos x="428" y="613"/>
                </a:cxn>
                <a:cxn ang="0">
                  <a:pos x="451" y="632"/>
                </a:cxn>
                <a:cxn ang="0">
                  <a:pos x="510" y="670"/>
                </a:cxn>
                <a:cxn ang="0">
                  <a:pos x="620" y="558"/>
                </a:cxn>
                <a:cxn ang="0">
                  <a:pos x="652" y="466"/>
                </a:cxn>
                <a:cxn ang="0">
                  <a:pos x="665" y="318"/>
                </a:cxn>
                <a:cxn ang="0">
                  <a:pos x="671" y="215"/>
                </a:cxn>
                <a:cxn ang="0">
                  <a:pos x="658" y="114"/>
                </a:cxn>
                <a:cxn ang="0">
                  <a:pos x="629" y="59"/>
                </a:cxn>
                <a:cxn ang="0">
                  <a:pos x="562" y="21"/>
                </a:cxn>
                <a:cxn ang="0">
                  <a:pos x="502" y="8"/>
                </a:cxn>
                <a:cxn ang="0">
                  <a:pos x="384" y="0"/>
                </a:cxn>
                <a:cxn ang="0">
                  <a:pos x="270" y="5"/>
                </a:cxn>
                <a:cxn ang="0">
                  <a:pos x="129" y="30"/>
                </a:cxn>
                <a:cxn ang="0">
                  <a:pos x="64" y="62"/>
                </a:cxn>
                <a:cxn ang="0">
                  <a:pos x="32" y="94"/>
                </a:cxn>
                <a:cxn ang="0">
                  <a:pos x="0" y="140"/>
                </a:cxn>
                <a:cxn ang="0">
                  <a:pos x="6" y="166"/>
                </a:cxn>
                <a:cxn ang="0">
                  <a:pos x="54" y="193"/>
                </a:cxn>
              </a:cxnLst>
              <a:rect l="0" t="0" r="r" b="b"/>
              <a:pathLst>
                <a:path w="671" h="670">
                  <a:moveTo>
                    <a:pt x="54" y="193"/>
                  </a:moveTo>
                  <a:lnTo>
                    <a:pt x="155" y="177"/>
                  </a:lnTo>
                  <a:lnTo>
                    <a:pt x="223" y="187"/>
                  </a:lnTo>
                  <a:lnTo>
                    <a:pt x="264" y="234"/>
                  </a:lnTo>
                  <a:lnTo>
                    <a:pt x="238" y="290"/>
                  </a:lnTo>
                  <a:lnTo>
                    <a:pt x="206" y="311"/>
                  </a:lnTo>
                  <a:lnTo>
                    <a:pt x="197" y="366"/>
                  </a:lnTo>
                  <a:lnTo>
                    <a:pt x="217" y="401"/>
                  </a:lnTo>
                  <a:lnTo>
                    <a:pt x="200" y="453"/>
                  </a:lnTo>
                  <a:lnTo>
                    <a:pt x="242" y="453"/>
                  </a:lnTo>
                  <a:lnTo>
                    <a:pt x="254" y="394"/>
                  </a:lnTo>
                  <a:lnTo>
                    <a:pt x="280" y="366"/>
                  </a:lnTo>
                  <a:lnTo>
                    <a:pt x="329" y="366"/>
                  </a:lnTo>
                  <a:lnTo>
                    <a:pt x="378" y="378"/>
                  </a:lnTo>
                  <a:lnTo>
                    <a:pt x="393" y="419"/>
                  </a:lnTo>
                  <a:lnTo>
                    <a:pt x="399" y="475"/>
                  </a:lnTo>
                  <a:lnTo>
                    <a:pt x="393" y="516"/>
                  </a:lnTo>
                  <a:lnTo>
                    <a:pt x="393" y="547"/>
                  </a:lnTo>
                  <a:lnTo>
                    <a:pt x="396" y="581"/>
                  </a:lnTo>
                  <a:lnTo>
                    <a:pt x="428" y="613"/>
                  </a:lnTo>
                  <a:lnTo>
                    <a:pt x="451" y="632"/>
                  </a:lnTo>
                  <a:lnTo>
                    <a:pt x="510" y="670"/>
                  </a:lnTo>
                  <a:lnTo>
                    <a:pt x="620" y="558"/>
                  </a:lnTo>
                  <a:lnTo>
                    <a:pt x="652" y="466"/>
                  </a:lnTo>
                  <a:lnTo>
                    <a:pt x="665" y="318"/>
                  </a:lnTo>
                  <a:lnTo>
                    <a:pt x="671" y="215"/>
                  </a:lnTo>
                  <a:lnTo>
                    <a:pt x="658" y="114"/>
                  </a:lnTo>
                  <a:lnTo>
                    <a:pt x="629" y="59"/>
                  </a:lnTo>
                  <a:lnTo>
                    <a:pt x="562" y="21"/>
                  </a:lnTo>
                  <a:lnTo>
                    <a:pt x="502" y="8"/>
                  </a:lnTo>
                  <a:lnTo>
                    <a:pt x="384" y="0"/>
                  </a:lnTo>
                  <a:lnTo>
                    <a:pt x="270" y="5"/>
                  </a:lnTo>
                  <a:lnTo>
                    <a:pt x="129" y="30"/>
                  </a:lnTo>
                  <a:lnTo>
                    <a:pt x="64" y="62"/>
                  </a:lnTo>
                  <a:lnTo>
                    <a:pt x="32" y="94"/>
                  </a:lnTo>
                  <a:lnTo>
                    <a:pt x="0" y="140"/>
                  </a:lnTo>
                  <a:lnTo>
                    <a:pt x="6" y="166"/>
                  </a:lnTo>
                  <a:lnTo>
                    <a:pt x="54" y="193"/>
                  </a:lnTo>
                  <a:close/>
                </a:path>
              </a:pathLst>
            </a:custGeom>
            <a:solidFill>
              <a:schemeClr val="tx1"/>
            </a:solidFill>
            <a:ln w="9525">
              <a:noFill/>
              <a:round/>
            </a:ln>
          </p:spPr>
          <p:txBody>
            <a:bodyPr/>
            <a:lstStyle/>
            <a:p>
              <a:endParaRPr lang="zh-CN" altLang="en-US"/>
            </a:p>
          </p:txBody>
        </p:sp>
        <p:sp>
          <p:nvSpPr>
            <p:cNvPr id="396" name="Freeform 383"/>
            <p:cNvSpPr/>
            <p:nvPr/>
          </p:nvSpPr>
          <p:spPr bwMode="auto">
            <a:xfrm flipH="1">
              <a:off x="1041" y="2428"/>
              <a:ext cx="87" cy="124"/>
            </a:xfrm>
            <a:custGeom>
              <a:avLst/>
              <a:gdLst/>
              <a:ahLst/>
              <a:cxnLst>
                <a:cxn ang="0">
                  <a:pos x="25" y="98"/>
                </a:cxn>
                <a:cxn ang="0">
                  <a:pos x="13" y="152"/>
                </a:cxn>
                <a:cxn ang="0">
                  <a:pos x="160" y="158"/>
                </a:cxn>
                <a:cxn ang="0">
                  <a:pos x="290" y="126"/>
                </a:cxn>
                <a:cxn ang="0">
                  <a:pos x="229" y="148"/>
                </a:cxn>
                <a:cxn ang="0">
                  <a:pos x="213" y="169"/>
                </a:cxn>
                <a:cxn ang="0">
                  <a:pos x="277" y="163"/>
                </a:cxn>
                <a:cxn ang="0">
                  <a:pos x="293" y="172"/>
                </a:cxn>
                <a:cxn ang="0">
                  <a:pos x="255" y="217"/>
                </a:cxn>
                <a:cxn ang="0">
                  <a:pos x="267" y="226"/>
                </a:cxn>
                <a:cxn ang="0">
                  <a:pos x="232" y="280"/>
                </a:cxn>
                <a:cxn ang="0">
                  <a:pos x="348" y="255"/>
                </a:cxn>
                <a:cxn ang="0">
                  <a:pos x="194" y="310"/>
                </a:cxn>
                <a:cxn ang="0">
                  <a:pos x="280" y="300"/>
                </a:cxn>
                <a:cxn ang="0">
                  <a:pos x="204" y="338"/>
                </a:cxn>
                <a:cxn ang="0">
                  <a:pos x="229" y="358"/>
                </a:cxn>
                <a:cxn ang="0">
                  <a:pos x="354" y="344"/>
                </a:cxn>
                <a:cxn ang="0">
                  <a:pos x="444" y="355"/>
                </a:cxn>
                <a:cxn ang="0">
                  <a:pos x="438" y="379"/>
                </a:cxn>
                <a:cxn ang="0">
                  <a:pos x="460" y="393"/>
                </a:cxn>
                <a:cxn ang="0">
                  <a:pos x="387" y="442"/>
                </a:cxn>
                <a:cxn ang="0">
                  <a:pos x="454" y="440"/>
                </a:cxn>
                <a:cxn ang="0">
                  <a:pos x="387" y="511"/>
                </a:cxn>
                <a:cxn ang="0">
                  <a:pos x="432" y="508"/>
                </a:cxn>
                <a:cxn ang="0">
                  <a:pos x="412" y="586"/>
                </a:cxn>
                <a:cxn ang="0">
                  <a:pos x="496" y="471"/>
                </a:cxn>
                <a:cxn ang="0">
                  <a:pos x="419" y="599"/>
                </a:cxn>
                <a:cxn ang="0">
                  <a:pos x="514" y="553"/>
                </a:cxn>
                <a:cxn ang="0">
                  <a:pos x="491" y="602"/>
                </a:cxn>
                <a:cxn ang="0">
                  <a:pos x="540" y="599"/>
                </a:cxn>
                <a:cxn ang="0">
                  <a:pos x="620" y="386"/>
                </a:cxn>
                <a:cxn ang="0">
                  <a:pos x="582" y="255"/>
                </a:cxn>
                <a:cxn ang="0">
                  <a:pos x="514" y="266"/>
                </a:cxn>
                <a:cxn ang="0">
                  <a:pos x="630" y="223"/>
                </a:cxn>
                <a:cxn ang="0">
                  <a:pos x="551" y="141"/>
                </a:cxn>
                <a:cxn ang="0">
                  <a:pos x="499" y="141"/>
                </a:cxn>
                <a:cxn ang="0">
                  <a:pos x="607" y="69"/>
                </a:cxn>
                <a:cxn ang="0">
                  <a:pos x="482" y="41"/>
                </a:cxn>
                <a:cxn ang="0">
                  <a:pos x="517" y="16"/>
                </a:cxn>
                <a:cxn ang="0">
                  <a:pos x="359" y="13"/>
                </a:cxn>
                <a:cxn ang="0">
                  <a:pos x="298" y="32"/>
                </a:cxn>
                <a:cxn ang="0">
                  <a:pos x="287" y="3"/>
                </a:cxn>
                <a:cxn ang="0">
                  <a:pos x="163" y="54"/>
                </a:cxn>
                <a:cxn ang="0">
                  <a:pos x="184" y="16"/>
                </a:cxn>
              </a:cxnLst>
              <a:rect l="0" t="0" r="r" b="b"/>
              <a:pathLst>
                <a:path w="636" h="643">
                  <a:moveTo>
                    <a:pt x="104" y="41"/>
                  </a:moveTo>
                  <a:lnTo>
                    <a:pt x="51" y="63"/>
                  </a:lnTo>
                  <a:lnTo>
                    <a:pt x="25" y="98"/>
                  </a:lnTo>
                  <a:lnTo>
                    <a:pt x="10" y="121"/>
                  </a:lnTo>
                  <a:lnTo>
                    <a:pt x="0" y="138"/>
                  </a:lnTo>
                  <a:lnTo>
                    <a:pt x="13" y="152"/>
                  </a:lnTo>
                  <a:lnTo>
                    <a:pt x="41" y="169"/>
                  </a:lnTo>
                  <a:lnTo>
                    <a:pt x="110" y="158"/>
                  </a:lnTo>
                  <a:lnTo>
                    <a:pt x="160" y="158"/>
                  </a:lnTo>
                  <a:lnTo>
                    <a:pt x="194" y="141"/>
                  </a:lnTo>
                  <a:lnTo>
                    <a:pt x="245" y="129"/>
                  </a:lnTo>
                  <a:lnTo>
                    <a:pt x="290" y="126"/>
                  </a:lnTo>
                  <a:lnTo>
                    <a:pt x="342" y="129"/>
                  </a:lnTo>
                  <a:lnTo>
                    <a:pt x="267" y="138"/>
                  </a:lnTo>
                  <a:lnTo>
                    <a:pt x="229" y="148"/>
                  </a:lnTo>
                  <a:lnTo>
                    <a:pt x="201" y="158"/>
                  </a:lnTo>
                  <a:lnTo>
                    <a:pt x="194" y="161"/>
                  </a:lnTo>
                  <a:lnTo>
                    <a:pt x="213" y="169"/>
                  </a:lnTo>
                  <a:lnTo>
                    <a:pt x="229" y="185"/>
                  </a:lnTo>
                  <a:lnTo>
                    <a:pt x="255" y="169"/>
                  </a:lnTo>
                  <a:lnTo>
                    <a:pt x="277" y="163"/>
                  </a:lnTo>
                  <a:lnTo>
                    <a:pt x="325" y="155"/>
                  </a:lnTo>
                  <a:lnTo>
                    <a:pt x="339" y="155"/>
                  </a:lnTo>
                  <a:lnTo>
                    <a:pt x="293" y="172"/>
                  </a:lnTo>
                  <a:lnTo>
                    <a:pt x="258" y="188"/>
                  </a:lnTo>
                  <a:lnTo>
                    <a:pt x="239" y="201"/>
                  </a:lnTo>
                  <a:lnTo>
                    <a:pt x="255" y="217"/>
                  </a:lnTo>
                  <a:lnTo>
                    <a:pt x="293" y="204"/>
                  </a:lnTo>
                  <a:lnTo>
                    <a:pt x="325" y="198"/>
                  </a:lnTo>
                  <a:lnTo>
                    <a:pt x="267" y="226"/>
                  </a:lnTo>
                  <a:lnTo>
                    <a:pt x="248" y="239"/>
                  </a:lnTo>
                  <a:lnTo>
                    <a:pt x="242" y="266"/>
                  </a:lnTo>
                  <a:lnTo>
                    <a:pt x="232" y="280"/>
                  </a:lnTo>
                  <a:lnTo>
                    <a:pt x="267" y="263"/>
                  </a:lnTo>
                  <a:lnTo>
                    <a:pt x="298" y="257"/>
                  </a:lnTo>
                  <a:lnTo>
                    <a:pt x="348" y="255"/>
                  </a:lnTo>
                  <a:lnTo>
                    <a:pt x="272" y="276"/>
                  </a:lnTo>
                  <a:lnTo>
                    <a:pt x="226" y="294"/>
                  </a:lnTo>
                  <a:lnTo>
                    <a:pt x="194" y="310"/>
                  </a:lnTo>
                  <a:lnTo>
                    <a:pt x="191" y="335"/>
                  </a:lnTo>
                  <a:lnTo>
                    <a:pt x="229" y="317"/>
                  </a:lnTo>
                  <a:lnTo>
                    <a:pt x="280" y="300"/>
                  </a:lnTo>
                  <a:lnTo>
                    <a:pt x="304" y="300"/>
                  </a:lnTo>
                  <a:lnTo>
                    <a:pt x="248" y="320"/>
                  </a:lnTo>
                  <a:lnTo>
                    <a:pt x="204" y="338"/>
                  </a:lnTo>
                  <a:lnTo>
                    <a:pt x="187" y="355"/>
                  </a:lnTo>
                  <a:lnTo>
                    <a:pt x="194" y="370"/>
                  </a:lnTo>
                  <a:lnTo>
                    <a:pt x="229" y="358"/>
                  </a:lnTo>
                  <a:lnTo>
                    <a:pt x="261" y="344"/>
                  </a:lnTo>
                  <a:lnTo>
                    <a:pt x="327" y="341"/>
                  </a:lnTo>
                  <a:lnTo>
                    <a:pt x="354" y="344"/>
                  </a:lnTo>
                  <a:lnTo>
                    <a:pt x="415" y="348"/>
                  </a:lnTo>
                  <a:lnTo>
                    <a:pt x="488" y="338"/>
                  </a:lnTo>
                  <a:lnTo>
                    <a:pt x="444" y="355"/>
                  </a:lnTo>
                  <a:lnTo>
                    <a:pt x="368" y="367"/>
                  </a:lnTo>
                  <a:lnTo>
                    <a:pt x="384" y="393"/>
                  </a:lnTo>
                  <a:lnTo>
                    <a:pt x="438" y="379"/>
                  </a:lnTo>
                  <a:lnTo>
                    <a:pt x="491" y="361"/>
                  </a:lnTo>
                  <a:lnTo>
                    <a:pt x="525" y="344"/>
                  </a:lnTo>
                  <a:lnTo>
                    <a:pt x="460" y="393"/>
                  </a:lnTo>
                  <a:lnTo>
                    <a:pt x="419" y="405"/>
                  </a:lnTo>
                  <a:lnTo>
                    <a:pt x="384" y="417"/>
                  </a:lnTo>
                  <a:lnTo>
                    <a:pt x="387" y="442"/>
                  </a:lnTo>
                  <a:lnTo>
                    <a:pt x="438" y="434"/>
                  </a:lnTo>
                  <a:lnTo>
                    <a:pt x="478" y="423"/>
                  </a:lnTo>
                  <a:lnTo>
                    <a:pt x="454" y="440"/>
                  </a:lnTo>
                  <a:lnTo>
                    <a:pt x="409" y="452"/>
                  </a:lnTo>
                  <a:lnTo>
                    <a:pt x="387" y="455"/>
                  </a:lnTo>
                  <a:lnTo>
                    <a:pt x="387" y="511"/>
                  </a:lnTo>
                  <a:lnTo>
                    <a:pt x="435" y="492"/>
                  </a:lnTo>
                  <a:lnTo>
                    <a:pt x="473" y="477"/>
                  </a:lnTo>
                  <a:lnTo>
                    <a:pt x="432" y="508"/>
                  </a:lnTo>
                  <a:lnTo>
                    <a:pt x="380" y="530"/>
                  </a:lnTo>
                  <a:lnTo>
                    <a:pt x="384" y="556"/>
                  </a:lnTo>
                  <a:lnTo>
                    <a:pt x="412" y="586"/>
                  </a:lnTo>
                  <a:lnTo>
                    <a:pt x="438" y="553"/>
                  </a:lnTo>
                  <a:lnTo>
                    <a:pt x="473" y="511"/>
                  </a:lnTo>
                  <a:lnTo>
                    <a:pt x="496" y="471"/>
                  </a:lnTo>
                  <a:lnTo>
                    <a:pt x="473" y="533"/>
                  </a:lnTo>
                  <a:lnTo>
                    <a:pt x="454" y="556"/>
                  </a:lnTo>
                  <a:lnTo>
                    <a:pt x="419" y="599"/>
                  </a:lnTo>
                  <a:lnTo>
                    <a:pt x="444" y="628"/>
                  </a:lnTo>
                  <a:lnTo>
                    <a:pt x="485" y="594"/>
                  </a:lnTo>
                  <a:lnTo>
                    <a:pt x="514" y="553"/>
                  </a:lnTo>
                  <a:lnTo>
                    <a:pt x="540" y="508"/>
                  </a:lnTo>
                  <a:lnTo>
                    <a:pt x="517" y="573"/>
                  </a:lnTo>
                  <a:lnTo>
                    <a:pt x="491" y="602"/>
                  </a:lnTo>
                  <a:lnTo>
                    <a:pt x="465" y="631"/>
                  </a:lnTo>
                  <a:lnTo>
                    <a:pt x="488" y="643"/>
                  </a:lnTo>
                  <a:lnTo>
                    <a:pt x="540" y="599"/>
                  </a:lnTo>
                  <a:lnTo>
                    <a:pt x="589" y="530"/>
                  </a:lnTo>
                  <a:lnTo>
                    <a:pt x="607" y="477"/>
                  </a:lnTo>
                  <a:lnTo>
                    <a:pt x="620" y="386"/>
                  </a:lnTo>
                  <a:lnTo>
                    <a:pt x="627" y="317"/>
                  </a:lnTo>
                  <a:lnTo>
                    <a:pt x="636" y="239"/>
                  </a:lnTo>
                  <a:lnTo>
                    <a:pt x="582" y="255"/>
                  </a:lnTo>
                  <a:lnTo>
                    <a:pt x="522" y="276"/>
                  </a:lnTo>
                  <a:lnTo>
                    <a:pt x="432" y="297"/>
                  </a:lnTo>
                  <a:lnTo>
                    <a:pt x="514" y="266"/>
                  </a:lnTo>
                  <a:lnTo>
                    <a:pt x="543" y="249"/>
                  </a:lnTo>
                  <a:lnTo>
                    <a:pt x="601" y="229"/>
                  </a:lnTo>
                  <a:lnTo>
                    <a:pt x="630" y="223"/>
                  </a:lnTo>
                  <a:lnTo>
                    <a:pt x="630" y="182"/>
                  </a:lnTo>
                  <a:lnTo>
                    <a:pt x="623" y="129"/>
                  </a:lnTo>
                  <a:lnTo>
                    <a:pt x="551" y="141"/>
                  </a:lnTo>
                  <a:lnTo>
                    <a:pt x="505" y="155"/>
                  </a:lnTo>
                  <a:lnTo>
                    <a:pt x="447" y="182"/>
                  </a:lnTo>
                  <a:lnTo>
                    <a:pt x="499" y="141"/>
                  </a:lnTo>
                  <a:lnTo>
                    <a:pt x="560" y="124"/>
                  </a:lnTo>
                  <a:lnTo>
                    <a:pt x="620" y="109"/>
                  </a:lnTo>
                  <a:lnTo>
                    <a:pt x="607" y="69"/>
                  </a:lnTo>
                  <a:lnTo>
                    <a:pt x="589" y="45"/>
                  </a:lnTo>
                  <a:lnTo>
                    <a:pt x="534" y="28"/>
                  </a:lnTo>
                  <a:lnTo>
                    <a:pt x="482" y="41"/>
                  </a:lnTo>
                  <a:lnTo>
                    <a:pt x="432" y="76"/>
                  </a:lnTo>
                  <a:lnTo>
                    <a:pt x="465" y="35"/>
                  </a:lnTo>
                  <a:lnTo>
                    <a:pt x="517" y="16"/>
                  </a:lnTo>
                  <a:lnTo>
                    <a:pt x="460" y="6"/>
                  </a:lnTo>
                  <a:lnTo>
                    <a:pt x="419" y="3"/>
                  </a:lnTo>
                  <a:lnTo>
                    <a:pt x="359" y="13"/>
                  </a:lnTo>
                  <a:lnTo>
                    <a:pt x="318" y="38"/>
                  </a:lnTo>
                  <a:lnTo>
                    <a:pt x="255" y="51"/>
                  </a:lnTo>
                  <a:lnTo>
                    <a:pt x="298" y="32"/>
                  </a:lnTo>
                  <a:lnTo>
                    <a:pt x="330" y="13"/>
                  </a:lnTo>
                  <a:lnTo>
                    <a:pt x="348" y="0"/>
                  </a:lnTo>
                  <a:lnTo>
                    <a:pt x="287" y="3"/>
                  </a:lnTo>
                  <a:lnTo>
                    <a:pt x="232" y="6"/>
                  </a:lnTo>
                  <a:lnTo>
                    <a:pt x="198" y="22"/>
                  </a:lnTo>
                  <a:lnTo>
                    <a:pt x="163" y="54"/>
                  </a:lnTo>
                  <a:lnTo>
                    <a:pt x="136" y="95"/>
                  </a:lnTo>
                  <a:lnTo>
                    <a:pt x="151" y="48"/>
                  </a:lnTo>
                  <a:lnTo>
                    <a:pt x="184" y="16"/>
                  </a:lnTo>
                  <a:lnTo>
                    <a:pt x="104" y="41"/>
                  </a:lnTo>
                  <a:close/>
                </a:path>
              </a:pathLst>
            </a:custGeom>
            <a:solidFill>
              <a:srgbClr val="000000"/>
            </a:solidFill>
            <a:ln w="9525">
              <a:noFill/>
              <a:round/>
            </a:ln>
          </p:spPr>
          <p:txBody>
            <a:bodyPr/>
            <a:lstStyle/>
            <a:p>
              <a:endParaRPr lang="zh-CN" altLang="en-US"/>
            </a:p>
          </p:txBody>
        </p:sp>
        <p:sp>
          <p:nvSpPr>
            <p:cNvPr id="397" name="Freeform 384"/>
            <p:cNvSpPr/>
            <p:nvPr/>
          </p:nvSpPr>
          <p:spPr bwMode="auto">
            <a:xfrm flipH="1">
              <a:off x="1216" y="2742"/>
              <a:ext cx="95" cy="83"/>
            </a:xfrm>
            <a:custGeom>
              <a:avLst/>
              <a:gdLst/>
              <a:ahLst/>
              <a:cxnLst>
                <a:cxn ang="0">
                  <a:pos x="698" y="253"/>
                </a:cxn>
                <a:cxn ang="0">
                  <a:pos x="611" y="233"/>
                </a:cxn>
                <a:cxn ang="0">
                  <a:pos x="579" y="227"/>
                </a:cxn>
                <a:cxn ang="0">
                  <a:pos x="558" y="210"/>
                </a:cxn>
                <a:cxn ang="0">
                  <a:pos x="538" y="182"/>
                </a:cxn>
                <a:cxn ang="0">
                  <a:pos x="496" y="143"/>
                </a:cxn>
                <a:cxn ang="0">
                  <a:pos x="420" y="79"/>
                </a:cxn>
                <a:cxn ang="0">
                  <a:pos x="407" y="58"/>
                </a:cxn>
                <a:cxn ang="0">
                  <a:pos x="387" y="38"/>
                </a:cxn>
                <a:cxn ang="0">
                  <a:pos x="347" y="32"/>
                </a:cxn>
                <a:cxn ang="0">
                  <a:pos x="225" y="11"/>
                </a:cxn>
                <a:cxn ang="0">
                  <a:pos x="192" y="0"/>
                </a:cxn>
                <a:cxn ang="0">
                  <a:pos x="162" y="14"/>
                </a:cxn>
                <a:cxn ang="0">
                  <a:pos x="147" y="27"/>
                </a:cxn>
                <a:cxn ang="0">
                  <a:pos x="75" y="52"/>
                </a:cxn>
                <a:cxn ang="0">
                  <a:pos x="48" y="62"/>
                </a:cxn>
                <a:cxn ang="0">
                  <a:pos x="37" y="73"/>
                </a:cxn>
                <a:cxn ang="0">
                  <a:pos x="24" y="114"/>
                </a:cxn>
                <a:cxn ang="0">
                  <a:pos x="16" y="133"/>
                </a:cxn>
                <a:cxn ang="0">
                  <a:pos x="9" y="146"/>
                </a:cxn>
                <a:cxn ang="0">
                  <a:pos x="0" y="165"/>
                </a:cxn>
                <a:cxn ang="0">
                  <a:pos x="0" y="181"/>
                </a:cxn>
                <a:cxn ang="0">
                  <a:pos x="15" y="191"/>
                </a:cxn>
                <a:cxn ang="0">
                  <a:pos x="43" y="190"/>
                </a:cxn>
                <a:cxn ang="0">
                  <a:pos x="89" y="168"/>
                </a:cxn>
                <a:cxn ang="0">
                  <a:pos x="147" y="158"/>
                </a:cxn>
                <a:cxn ang="0">
                  <a:pos x="198" y="165"/>
                </a:cxn>
                <a:cxn ang="0">
                  <a:pos x="144" y="179"/>
                </a:cxn>
                <a:cxn ang="0">
                  <a:pos x="105" y="191"/>
                </a:cxn>
                <a:cxn ang="0">
                  <a:pos x="61" y="210"/>
                </a:cxn>
                <a:cxn ang="0">
                  <a:pos x="51" y="224"/>
                </a:cxn>
                <a:cxn ang="0">
                  <a:pos x="51" y="242"/>
                </a:cxn>
                <a:cxn ang="0">
                  <a:pos x="67" y="253"/>
                </a:cxn>
                <a:cxn ang="0">
                  <a:pos x="87" y="250"/>
                </a:cxn>
                <a:cxn ang="0">
                  <a:pos x="150" y="233"/>
                </a:cxn>
                <a:cxn ang="0">
                  <a:pos x="205" y="230"/>
                </a:cxn>
                <a:cxn ang="0">
                  <a:pos x="249" y="233"/>
                </a:cxn>
                <a:cxn ang="0">
                  <a:pos x="273" y="250"/>
                </a:cxn>
                <a:cxn ang="0">
                  <a:pos x="301" y="279"/>
                </a:cxn>
                <a:cxn ang="0">
                  <a:pos x="323" y="310"/>
                </a:cxn>
                <a:cxn ang="0">
                  <a:pos x="346" y="342"/>
                </a:cxn>
                <a:cxn ang="0">
                  <a:pos x="364" y="366"/>
                </a:cxn>
                <a:cxn ang="0">
                  <a:pos x="397" y="389"/>
                </a:cxn>
                <a:cxn ang="0">
                  <a:pos x="429" y="396"/>
                </a:cxn>
                <a:cxn ang="0">
                  <a:pos x="464" y="399"/>
                </a:cxn>
                <a:cxn ang="0">
                  <a:pos x="507" y="396"/>
                </a:cxn>
                <a:cxn ang="0">
                  <a:pos x="539" y="393"/>
                </a:cxn>
                <a:cxn ang="0">
                  <a:pos x="582" y="404"/>
                </a:cxn>
                <a:cxn ang="0">
                  <a:pos x="698" y="425"/>
                </a:cxn>
                <a:cxn ang="0">
                  <a:pos x="698" y="253"/>
                </a:cxn>
              </a:cxnLst>
              <a:rect l="0" t="0" r="r" b="b"/>
              <a:pathLst>
                <a:path w="698" h="425">
                  <a:moveTo>
                    <a:pt x="698" y="253"/>
                  </a:moveTo>
                  <a:lnTo>
                    <a:pt x="611" y="233"/>
                  </a:lnTo>
                  <a:lnTo>
                    <a:pt x="579" y="227"/>
                  </a:lnTo>
                  <a:lnTo>
                    <a:pt x="558" y="210"/>
                  </a:lnTo>
                  <a:lnTo>
                    <a:pt x="538" y="182"/>
                  </a:lnTo>
                  <a:lnTo>
                    <a:pt x="496" y="143"/>
                  </a:lnTo>
                  <a:lnTo>
                    <a:pt x="420" y="79"/>
                  </a:lnTo>
                  <a:lnTo>
                    <a:pt x="407" y="58"/>
                  </a:lnTo>
                  <a:lnTo>
                    <a:pt x="387" y="38"/>
                  </a:lnTo>
                  <a:lnTo>
                    <a:pt x="347" y="32"/>
                  </a:lnTo>
                  <a:lnTo>
                    <a:pt x="225" y="11"/>
                  </a:lnTo>
                  <a:lnTo>
                    <a:pt x="192" y="0"/>
                  </a:lnTo>
                  <a:lnTo>
                    <a:pt x="162" y="14"/>
                  </a:lnTo>
                  <a:lnTo>
                    <a:pt x="147" y="27"/>
                  </a:lnTo>
                  <a:lnTo>
                    <a:pt x="75" y="52"/>
                  </a:lnTo>
                  <a:lnTo>
                    <a:pt x="48" y="62"/>
                  </a:lnTo>
                  <a:lnTo>
                    <a:pt x="37" y="73"/>
                  </a:lnTo>
                  <a:lnTo>
                    <a:pt x="24" y="114"/>
                  </a:lnTo>
                  <a:lnTo>
                    <a:pt x="16" y="133"/>
                  </a:lnTo>
                  <a:lnTo>
                    <a:pt x="9" y="146"/>
                  </a:lnTo>
                  <a:lnTo>
                    <a:pt x="0" y="165"/>
                  </a:lnTo>
                  <a:lnTo>
                    <a:pt x="0" y="181"/>
                  </a:lnTo>
                  <a:lnTo>
                    <a:pt x="15" y="191"/>
                  </a:lnTo>
                  <a:lnTo>
                    <a:pt x="43" y="190"/>
                  </a:lnTo>
                  <a:lnTo>
                    <a:pt x="89" y="168"/>
                  </a:lnTo>
                  <a:lnTo>
                    <a:pt x="147" y="158"/>
                  </a:lnTo>
                  <a:lnTo>
                    <a:pt x="198" y="165"/>
                  </a:lnTo>
                  <a:lnTo>
                    <a:pt x="144" y="179"/>
                  </a:lnTo>
                  <a:lnTo>
                    <a:pt x="105" y="191"/>
                  </a:lnTo>
                  <a:lnTo>
                    <a:pt x="61" y="210"/>
                  </a:lnTo>
                  <a:lnTo>
                    <a:pt x="51" y="224"/>
                  </a:lnTo>
                  <a:lnTo>
                    <a:pt x="51" y="242"/>
                  </a:lnTo>
                  <a:lnTo>
                    <a:pt x="67" y="253"/>
                  </a:lnTo>
                  <a:lnTo>
                    <a:pt x="87" y="250"/>
                  </a:lnTo>
                  <a:lnTo>
                    <a:pt x="150" y="233"/>
                  </a:lnTo>
                  <a:lnTo>
                    <a:pt x="205" y="230"/>
                  </a:lnTo>
                  <a:lnTo>
                    <a:pt x="249" y="233"/>
                  </a:lnTo>
                  <a:lnTo>
                    <a:pt x="273" y="250"/>
                  </a:lnTo>
                  <a:lnTo>
                    <a:pt x="301" y="279"/>
                  </a:lnTo>
                  <a:lnTo>
                    <a:pt x="323" y="310"/>
                  </a:lnTo>
                  <a:lnTo>
                    <a:pt x="346" y="342"/>
                  </a:lnTo>
                  <a:lnTo>
                    <a:pt x="364" y="366"/>
                  </a:lnTo>
                  <a:lnTo>
                    <a:pt x="397" y="389"/>
                  </a:lnTo>
                  <a:lnTo>
                    <a:pt x="429" y="396"/>
                  </a:lnTo>
                  <a:lnTo>
                    <a:pt x="464" y="399"/>
                  </a:lnTo>
                  <a:lnTo>
                    <a:pt x="507" y="396"/>
                  </a:lnTo>
                  <a:lnTo>
                    <a:pt x="539" y="393"/>
                  </a:lnTo>
                  <a:lnTo>
                    <a:pt x="582" y="404"/>
                  </a:lnTo>
                  <a:lnTo>
                    <a:pt x="698" y="425"/>
                  </a:lnTo>
                  <a:lnTo>
                    <a:pt x="698" y="253"/>
                  </a:lnTo>
                  <a:close/>
                </a:path>
              </a:pathLst>
            </a:custGeom>
            <a:solidFill>
              <a:srgbClr val="FFC080"/>
            </a:solidFill>
            <a:ln w="1588">
              <a:solidFill>
                <a:srgbClr val="402000"/>
              </a:solidFill>
              <a:prstDash val="solid"/>
              <a:round/>
            </a:ln>
          </p:spPr>
          <p:txBody>
            <a:bodyPr/>
            <a:lstStyle/>
            <a:p>
              <a:endParaRPr lang="zh-CN" altLang="en-US"/>
            </a:p>
          </p:txBody>
        </p:sp>
        <p:sp>
          <p:nvSpPr>
            <p:cNvPr id="398" name="Freeform 385"/>
            <p:cNvSpPr/>
            <p:nvPr/>
          </p:nvSpPr>
          <p:spPr bwMode="auto">
            <a:xfrm flipH="1">
              <a:off x="1277" y="2756"/>
              <a:ext cx="30" cy="10"/>
            </a:xfrm>
            <a:custGeom>
              <a:avLst/>
              <a:gdLst/>
              <a:ahLst/>
              <a:cxnLst>
                <a:cxn ang="0">
                  <a:pos x="0" y="52"/>
                </a:cxn>
                <a:cxn ang="0">
                  <a:pos x="38" y="36"/>
                </a:cxn>
                <a:cxn ang="0">
                  <a:pos x="69" y="30"/>
                </a:cxn>
                <a:cxn ang="0">
                  <a:pos x="107" y="18"/>
                </a:cxn>
                <a:cxn ang="0">
                  <a:pos x="139" y="11"/>
                </a:cxn>
                <a:cxn ang="0">
                  <a:pos x="189" y="15"/>
                </a:cxn>
                <a:cxn ang="0">
                  <a:pos x="223" y="18"/>
                </a:cxn>
                <a:cxn ang="0">
                  <a:pos x="171" y="8"/>
                </a:cxn>
                <a:cxn ang="0">
                  <a:pos x="127" y="0"/>
                </a:cxn>
                <a:cxn ang="0">
                  <a:pos x="69" y="24"/>
                </a:cxn>
                <a:cxn ang="0">
                  <a:pos x="38" y="28"/>
                </a:cxn>
                <a:cxn ang="0">
                  <a:pos x="3" y="45"/>
                </a:cxn>
                <a:cxn ang="0">
                  <a:pos x="0" y="52"/>
                </a:cxn>
              </a:cxnLst>
              <a:rect l="0" t="0" r="r" b="b"/>
              <a:pathLst>
                <a:path w="223" h="52">
                  <a:moveTo>
                    <a:pt x="0" y="52"/>
                  </a:moveTo>
                  <a:lnTo>
                    <a:pt x="38" y="36"/>
                  </a:lnTo>
                  <a:lnTo>
                    <a:pt x="69" y="30"/>
                  </a:lnTo>
                  <a:lnTo>
                    <a:pt x="107" y="18"/>
                  </a:lnTo>
                  <a:lnTo>
                    <a:pt x="139" y="11"/>
                  </a:lnTo>
                  <a:lnTo>
                    <a:pt x="189" y="15"/>
                  </a:lnTo>
                  <a:lnTo>
                    <a:pt x="223" y="18"/>
                  </a:lnTo>
                  <a:lnTo>
                    <a:pt x="171" y="8"/>
                  </a:lnTo>
                  <a:lnTo>
                    <a:pt x="127" y="0"/>
                  </a:lnTo>
                  <a:lnTo>
                    <a:pt x="69" y="24"/>
                  </a:lnTo>
                  <a:lnTo>
                    <a:pt x="38" y="28"/>
                  </a:lnTo>
                  <a:lnTo>
                    <a:pt x="3" y="45"/>
                  </a:lnTo>
                  <a:lnTo>
                    <a:pt x="0" y="52"/>
                  </a:lnTo>
                  <a:close/>
                </a:path>
              </a:pathLst>
            </a:custGeom>
            <a:solidFill>
              <a:srgbClr val="402000"/>
            </a:solidFill>
            <a:ln w="9525">
              <a:noFill/>
              <a:round/>
            </a:ln>
          </p:spPr>
          <p:txBody>
            <a:bodyPr/>
            <a:lstStyle/>
            <a:p>
              <a:endParaRPr lang="zh-CN" altLang="en-US"/>
            </a:p>
          </p:txBody>
        </p:sp>
        <p:sp>
          <p:nvSpPr>
            <p:cNvPr id="399" name="Freeform 386"/>
            <p:cNvSpPr/>
            <p:nvPr/>
          </p:nvSpPr>
          <p:spPr bwMode="auto">
            <a:xfrm flipH="1">
              <a:off x="1265" y="2746"/>
              <a:ext cx="25" cy="6"/>
            </a:xfrm>
            <a:custGeom>
              <a:avLst/>
              <a:gdLst/>
              <a:ahLst/>
              <a:cxnLst>
                <a:cxn ang="0">
                  <a:pos x="51" y="0"/>
                </a:cxn>
                <a:cxn ang="0">
                  <a:pos x="29" y="1"/>
                </a:cxn>
                <a:cxn ang="0">
                  <a:pos x="0" y="11"/>
                </a:cxn>
                <a:cxn ang="0">
                  <a:pos x="19" y="9"/>
                </a:cxn>
                <a:cxn ang="0">
                  <a:pos x="48" y="4"/>
                </a:cxn>
                <a:cxn ang="0">
                  <a:pos x="109" y="20"/>
                </a:cxn>
                <a:cxn ang="0">
                  <a:pos x="143" y="30"/>
                </a:cxn>
                <a:cxn ang="0">
                  <a:pos x="181" y="36"/>
                </a:cxn>
                <a:cxn ang="0">
                  <a:pos x="188" y="30"/>
                </a:cxn>
                <a:cxn ang="0">
                  <a:pos x="146" y="22"/>
                </a:cxn>
                <a:cxn ang="0">
                  <a:pos x="97" y="11"/>
                </a:cxn>
                <a:cxn ang="0">
                  <a:pos x="51" y="0"/>
                </a:cxn>
              </a:cxnLst>
              <a:rect l="0" t="0" r="r" b="b"/>
              <a:pathLst>
                <a:path w="188" h="36">
                  <a:moveTo>
                    <a:pt x="51" y="0"/>
                  </a:moveTo>
                  <a:lnTo>
                    <a:pt x="29" y="1"/>
                  </a:lnTo>
                  <a:lnTo>
                    <a:pt x="0" y="11"/>
                  </a:lnTo>
                  <a:lnTo>
                    <a:pt x="19" y="9"/>
                  </a:lnTo>
                  <a:lnTo>
                    <a:pt x="48" y="4"/>
                  </a:lnTo>
                  <a:lnTo>
                    <a:pt x="109" y="20"/>
                  </a:lnTo>
                  <a:lnTo>
                    <a:pt x="143" y="30"/>
                  </a:lnTo>
                  <a:lnTo>
                    <a:pt x="181" y="36"/>
                  </a:lnTo>
                  <a:lnTo>
                    <a:pt x="188" y="30"/>
                  </a:lnTo>
                  <a:lnTo>
                    <a:pt x="146" y="22"/>
                  </a:lnTo>
                  <a:lnTo>
                    <a:pt x="97" y="11"/>
                  </a:lnTo>
                  <a:lnTo>
                    <a:pt x="51" y="0"/>
                  </a:lnTo>
                  <a:close/>
                </a:path>
              </a:pathLst>
            </a:custGeom>
            <a:solidFill>
              <a:srgbClr val="402000"/>
            </a:solidFill>
            <a:ln w="9525">
              <a:noFill/>
              <a:round/>
            </a:ln>
          </p:spPr>
          <p:txBody>
            <a:bodyPr/>
            <a:lstStyle/>
            <a:p>
              <a:endParaRPr lang="zh-CN" altLang="en-US"/>
            </a:p>
          </p:txBody>
        </p:sp>
        <p:sp>
          <p:nvSpPr>
            <p:cNvPr id="400" name="Freeform 387"/>
            <p:cNvSpPr/>
            <p:nvPr/>
          </p:nvSpPr>
          <p:spPr bwMode="auto">
            <a:xfrm flipH="1">
              <a:off x="1276" y="2771"/>
              <a:ext cx="10" cy="3"/>
            </a:xfrm>
            <a:custGeom>
              <a:avLst/>
              <a:gdLst/>
              <a:ahLst/>
              <a:cxnLst>
                <a:cxn ang="0">
                  <a:pos x="0" y="8"/>
                </a:cxn>
                <a:cxn ang="0">
                  <a:pos x="8" y="17"/>
                </a:cxn>
                <a:cxn ang="0">
                  <a:pos x="36" y="12"/>
                </a:cxn>
                <a:cxn ang="0">
                  <a:pos x="67" y="12"/>
                </a:cxn>
                <a:cxn ang="0">
                  <a:pos x="76" y="0"/>
                </a:cxn>
                <a:cxn ang="0">
                  <a:pos x="55" y="4"/>
                </a:cxn>
                <a:cxn ang="0">
                  <a:pos x="0" y="8"/>
                </a:cxn>
              </a:cxnLst>
              <a:rect l="0" t="0" r="r" b="b"/>
              <a:pathLst>
                <a:path w="76" h="17">
                  <a:moveTo>
                    <a:pt x="0" y="8"/>
                  </a:moveTo>
                  <a:lnTo>
                    <a:pt x="8" y="17"/>
                  </a:lnTo>
                  <a:lnTo>
                    <a:pt x="36" y="12"/>
                  </a:lnTo>
                  <a:lnTo>
                    <a:pt x="67" y="12"/>
                  </a:lnTo>
                  <a:lnTo>
                    <a:pt x="76" y="0"/>
                  </a:lnTo>
                  <a:lnTo>
                    <a:pt x="55" y="4"/>
                  </a:lnTo>
                  <a:lnTo>
                    <a:pt x="0" y="8"/>
                  </a:lnTo>
                  <a:close/>
                </a:path>
              </a:pathLst>
            </a:custGeom>
            <a:solidFill>
              <a:srgbClr val="402000"/>
            </a:solidFill>
            <a:ln w="9525">
              <a:noFill/>
              <a:round/>
            </a:ln>
          </p:spPr>
          <p:txBody>
            <a:bodyPr/>
            <a:lstStyle/>
            <a:p>
              <a:endParaRPr lang="zh-CN" altLang="en-US"/>
            </a:p>
          </p:txBody>
        </p:sp>
        <p:sp>
          <p:nvSpPr>
            <p:cNvPr id="401" name="Freeform 388"/>
            <p:cNvSpPr/>
            <p:nvPr/>
          </p:nvSpPr>
          <p:spPr bwMode="auto">
            <a:xfrm flipH="1">
              <a:off x="1305" y="2768"/>
              <a:ext cx="3" cy="6"/>
            </a:xfrm>
            <a:custGeom>
              <a:avLst/>
              <a:gdLst/>
              <a:ahLst/>
              <a:cxnLst>
                <a:cxn ang="0">
                  <a:pos x="19" y="0"/>
                </a:cxn>
                <a:cxn ang="0">
                  <a:pos x="19" y="9"/>
                </a:cxn>
                <a:cxn ang="0">
                  <a:pos x="14" y="24"/>
                </a:cxn>
                <a:cxn ang="0">
                  <a:pos x="0" y="32"/>
                </a:cxn>
                <a:cxn ang="0">
                  <a:pos x="19" y="0"/>
                </a:cxn>
              </a:cxnLst>
              <a:rect l="0" t="0" r="r" b="b"/>
              <a:pathLst>
                <a:path w="19" h="32">
                  <a:moveTo>
                    <a:pt x="19" y="0"/>
                  </a:moveTo>
                  <a:lnTo>
                    <a:pt x="19" y="9"/>
                  </a:lnTo>
                  <a:lnTo>
                    <a:pt x="14" y="24"/>
                  </a:lnTo>
                  <a:lnTo>
                    <a:pt x="0" y="32"/>
                  </a:lnTo>
                  <a:lnTo>
                    <a:pt x="19" y="0"/>
                  </a:lnTo>
                  <a:close/>
                </a:path>
              </a:pathLst>
            </a:custGeom>
            <a:solidFill>
              <a:srgbClr val="402000"/>
            </a:solidFill>
            <a:ln w="9525">
              <a:noFill/>
              <a:round/>
            </a:ln>
          </p:spPr>
          <p:txBody>
            <a:bodyPr/>
            <a:lstStyle/>
            <a:p>
              <a:endParaRPr lang="zh-CN" altLang="en-US"/>
            </a:p>
          </p:txBody>
        </p:sp>
        <p:sp>
          <p:nvSpPr>
            <p:cNvPr id="402" name="Freeform 389"/>
            <p:cNvSpPr/>
            <p:nvPr/>
          </p:nvSpPr>
          <p:spPr bwMode="auto">
            <a:xfrm flipH="1">
              <a:off x="1261" y="2761"/>
              <a:ext cx="5" cy="8"/>
            </a:xfrm>
            <a:custGeom>
              <a:avLst/>
              <a:gdLst/>
              <a:ahLst/>
              <a:cxnLst>
                <a:cxn ang="0">
                  <a:pos x="0" y="0"/>
                </a:cxn>
                <a:cxn ang="0">
                  <a:pos x="7" y="14"/>
                </a:cxn>
                <a:cxn ang="0">
                  <a:pos x="7" y="24"/>
                </a:cxn>
                <a:cxn ang="0">
                  <a:pos x="35" y="43"/>
                </a:cxn>
                <a:cxn ang="0">
                  <a:pos x="0" y="0"/>
                </a:cxn>
              </a:cxnLst>
              <a:rect l="0" t="0" r="r" b="b"/>
              <a:pathLst>
                <a:path w="35" h="43">
                  <a:moveTo>
                    <a:pt x="0" y="0"/>
                  </a:moveTo>
                  <a:lnTo>
                    <a:pt x="7" y="14"/>
                  </a:lnTo>
                  <a:lnTo>
                    <a:pt x="7" y="24"/>
                  </a:lnTo>
                  <a:lnTo>
                    <a:pt x="35" y="43"/>
                  </a:lnTo>
                  <a:lnTo>
                    <a:pt x="0" y="0"/>
                  </a:lnTo>
                  <a:close/>
                </a:path>
              </a:pathLst>
            </a:custGeom>
            <a:solidFill>
              <a:srgbClr val="402000"/>
            </a:solidFill>
            <a:ln w="9525">
              <a:noFill/>
              <a:round/>
            </a:ln>
          </p:spPr>
          <p:txBody>
            <a:bodyPr/>
            <a:lstStyle/>
            <a:p>
              <a:endParaRPr lang="zh-CN" altLang="en-US"/>
            </a:p>
          </p:txBody>
        </p:sp>
        <p:sp>
          <p:nvSpPr>
            <p:cNvPr id="403" name="Freeform 390"/>
            <p:cNvSpPr/>
            <p:nvPr/>
          </p:nvSpPr>
          <p:spPr bwMode="auto">
            <a:xfrm flipH="1">
              <a:off x="1242" y="2761"/>
              <a:ext cx="15" cy="23"/>
            </a:xfrm>
            <a:custGeom>
              <a:avLst/>
              <a:gdLst/>
              <a:ahLst/>
              <a:cxnLst>
                <a:cxn ang="0">
                  <a:pos x="0" y="0"/>
                </a:cxn>
                <a:cxn ang="0">
                  <a:pos x="21" y="35"/>
                </a:cxn>
                <a:cxn ang="0">
                  <a:pos x="43" y="63"/>
                </a:cxn>
                <a:cxn ang="0">
                  <a:pos x="114" y="114"/>
                </a:cxn>
                <a:cxn ang="0">
                  <a:pos x="47" y="53"/>
                </a:cxn>
                <a:cxn ang="0">
                  <a:pos x="0" y="0"/>
                </a:cxn>
              </a:cxnLst>
              <a:rect l="0" t="0" r="r" b="b"/>
              <a:pathLst>
                <a:path w="114" h="114">
                  <a:moveTo>
                    <a:pt x="0" y="0"/>
                  </a:moveTo>
                  <a:lnTo>
                    <a:pt x="21" y="35"/>
                  </a:lnTo>
                  <a:lnTo>
                    <a:pt x="43" y="63"/>
                  </a:lnTo>
                  <a:lnTo>
                    <a:pt x="114" y="114"/>
                  </a:lnTo>
                  <a:lnTo>
                    <a:pt x="47" y="53"/>
                  </a:lnTo>
                  <a:lnTo>
                    <a:pt x="0" y="0"/>
                  </a:lnTo>
                  <a:close/>
                </a:path>
              </a:pathLst>
            </a:custGeom>
            <a:solidFill>
              <a:srgbClr val="402000"/>
            </a:solidFill>
            <a:ln w="9525">
              <a:noFill/>
              <a:round/>
            </a:ln>
          </p:spPr>
          <p:txBody>
            <a:bodyPr/>
            <a:lstStyle/>
            <a:p>
              <a:endParaRPr lang="zh-CN" altLang="en-US"/>
            </a:p>
          </p:txBody>
        </p:sp>
        <p:sp>
          <p:nvSpPr>
            <p:cNvPr id="404" name="Freeform 391"/>
            <p:cNvSpPr/>
            <p:nvPr/>
          </p:nvSpPr>
          <p:spPr bwMode="auto">
            <a:xfrm flipH="1">
              <a:off x="1234" y="2793"/>
              <a:ext cx="4" cy="15"/>
            </a:xfrm>
            <a:custGeom>
              <a:avLst/>
              <a:gdLst/>
              <a:ahLst/>
              <a:cxnLst>
                <a:cxn ang="0">
                  <a:pos x="27" y="0"/>
                </a:cxn>
                <a:cxn ang="0">
                  <a:pos x="9" y="29"/>
                </a:cxn>
                <a:cxn ang="0">
                  <a:pos x="4" y="57"/>
                </a:cxn>
                <a:cxn ang="0">
                  <a:pos x="3" y="82"/>
                </a:cxn>
                <a:cxn ang="0">
                  <a:pos x="0" y="47"/>
                </a:cxn>
                <a:cxn ang="0">
                  <a:pos x="3" y="21"/>
                </a:cxn>
                <a:cxn ang="0">
                  <a:pos x="27" y="0"/>
                </a:cxn>
              </a:cxnLst>
              <a:rect l="0" t="0" r="r" b="b"/>
              <a:pathLst>
                <a:path w="27" h="82">
                  <a:moveTo>
                    <a:pt x="27" y="0"/>
                  </a:moveTo>
                  <a:lnTo>
                    <a:pt x="9" y="29"/>
                  </a:lnTo>
                  <a:lnTo>
                    <a:pt x="4" y="57"/>
                  </a:lnTo>
                  <a:lnTo>
                    <a:pt x="3" y="82"/>
                  </a:lnTo>
                  <a:lnTo>
                    <a:pt x="0" y="47"/>
                  </a:lnTo>
                  <a:lnTo>
                    <a:pt x="3" y="21"/>
                  </a:lnTo>
                  <a:lnTo>
                    <a:pt x="27" y="0"/>
                  </a:lnTo>
                  <a:close/>
                </a:path>
              </a:pathLst>
            </a:custGeom>
            <a:solidFill>
              <a:srgbClr val="402000"/>
            </a:solidFill>
            <a:ln w="9525">
              <a:noFill/>
              <a:round/>
            </a:ln>
          </p:spPr>
          <p:txBody>
            <a:bodyPr/>
            <a:lstStyle/>
            <a:p>
              <a:endParaRPr lang="zh-CN" altLang="en-US"/>
            </a:p>
          </p:txBody>
        </p:sp>
        <p:sp>
          <p:nvSpPr>
            <p:cNvPr id="405" name="Freeform 392"/>
            <p:cNvSpPr/>
            <p:nvPr/>
          </p:nvSpPr>
          <p:spPr bwMode="auto">
            <a:xfrm flipH="1">
              <a:off x="1270" y="2776"/>
              <a:ext cx="1" cy="7"/>
            </a:xfrm>
            <a:custGeom>
              <a:avLst/>
              <a:gdLst/>
              <a:ahLst/>
              <a:cxnLst>
                <a:cxn ang="0">
                  <a:pos x="11" y="0"/>
                </a:cxn>
                <a:cxn ang="0">
                  <a:pos x="15" y="12"/>
                </a:cxn>
                <a:cxn ang="0">
                  <a:pos x="0" y="30"/>
                </a:cxn>
                <a:cxn ang="0">
                  <a:pos x="11" y="0"/>
                </a:cxn>
              </a:cxnLst>
              <a:rect l="0" t="0" r="r" b="b"/>
              <a:pathLst>
                <a:path w="15" h="30">
                  <a:moveTo>
                    <a:pt x="11" y="0"/>
                  </a:moveTo>
                  <a:lnTo>
                    <a:pt x="15" y="12"/>
                  </a:lnTo>
                  <a:lnTo>
                    <a:pt x="0" y="30"/>
                  </a:lnTo>
                  <a:lnTo>
                    <a:pt x="11" y="0"/>
                  </a:lnTo>
                  <a:close/>
                </a:path>
              </a:pathLst>
            </a:custGeom>
            <a:solidFill>
              <a:srgbClr val="402000"/>
            </a:solidFill>
            <a:ln w="9525">
              <a:noFill/>
              <a:round/>
            </a:ln>
          </p:spPr>
          <p:txBody>
            <a:bodyPr/>
            <a:lstStyle/>
            <a:p>
              <a:endParaRPr lang="zh-CN" altLang="en-US"/>
            </a:p>
          </p:txBody>
        </p:sp>
        <p:sp>
          <p:nvSpPr>
            <p:cNvPr id="406" name="Freeform 393"/>
            <p:cNvSpPr/>
            <p:nvPr/>
          </p:nvSpPr>
          <p:spPr bwMode="auto">
            <a:xfrm flipH="1">
              <a:off x="1131" y="2561"/>
              <a:ext cx="7" cy="6"/>
            </a:xfrm>
            <a:custGeom>
              <a:avLst/>
              <a:gdLst/>
              <a:ahLst/>
              <a:cxnLst>
                <a:cxn ang="0">
                  <a:pos x="0" y="0"/>
                </a:cxn>
                <a:cxn ang="0">
                  <a:pos x="14" y="10"/>
                </a:cxn>
                <a:cxn ang="0">
                  <a:pos x="29" y="15"/>
                </a:cxn>
                <a:cxn ang="0">
                  <a:pos x="43" y="23"/>
                </a:cxn>
                <a:cxn ang="0">
                  <a:pos x="51" y="36"/>
                </a:cxn>
                <a:cxn ang="0">
                  <a:pos x="39" y="32"/>
                </a:cxn>
                <a:cxn ang="0">
                  <a:pos x="14" y="24"/>
                </a:cxn>
                <a:cxn ang="0">
                  <a:pos x="0" y="0"/>
                </a:cxn>
              </a:cxnLst>
              <a:rect l="0" t="0" r="r" b="b"/>
              <a:pathLst>
                <a:path w="51" h="36">
                  <a:moveTo>
                    <a:pt x="0" y="0"/>
                  </a:moveTo>
                  <a:lnTo>
                    <a:pt x="14" y="10"/>
                  </a:lnTo>
                  <a:lnTo>
                    <a:pt x="29" y="15"/>
                  </a:lnTo>
                  <a:lnTo>
                    <a:pt x="43" y="23"/>
                  </a:lnTo>
                  <a:lnTo>
                    <a:pt x="51" y="36"/>
                  </a:lnTo>
                  <a:lnTo>
                    <a:pt x="39" y="32"/>
                  </a:lnTo>
                  <a:lnTo>
                    <a:pt x="14" y="24"/>
                  </a:lnTo>
                  <a:lnTo>
                    <a:pt x="0" y="0"/>
                  </a:lnTo>
                  <a:close/>
                </a:path>
              </a:pathLst>
            </a:custGeom>
            <a:solidFill>
              <a:srgbClr val="402000"/>
            </a:solidFill>
            <a:ln w="9525">
              <a:noFill/>
              <a:round/>
            </a:ln>
          </p:spPr>
          <p:txBody>
            <a:bodyPr/>
            <a:lstStyle/>
            <a:p>
              <a:endParaRPr lang="zh-CN" altLang="en-US"/>
            </a:p>
          </p:txBody>
        </p:sp>
        <p:sp>
          <p:nvSpPr>
            <p:cNvPr id="407" name="Freeform 394"/>
            <p:cNvSpPr/>
            <p:nvPr/>
          </p:nvSpPr>
          <p:spPr bwMode="auto">
            <a:xfrm flipH="1">
              <a:off x="1134" y="2572"/>
              <a:ext cx="1" cy="5"/>
            </a:xfrm>
            <a:custGeom>
              <a:avLst/>
              <a:gdLst/>
              <a:ahLst/>
              <a:cxnLst>
                <a:cxn ang="0">
                  <a:pos x="0" y="0"/>
                </a:cxn>
                <a:cxn ang="0">
                  <a:pos x="14" y="0"/>
                </a:cxn>
                <a:cxn ang="0">
                  <a:pos x="14" y="24"/>
                </a:cxn>
                <a:cxn ang="0">
                  <a:pos x="0" y="0"/>
                </a:cxn>
              </a:cxnLst>
              <a:rect l="0" t="0" r="r" b="b"/>
              <a:pathLst>
                <a:path w="14" h="24">
                  <a:moveTo>
                    <a:pt x="0" y="0"/>
                  </a:moveTo>
                  <a:lnTo>
                    <a:pt x="14" y="0"/>
                  </a:lnTo>
                  <a:lnTo>
                    <a:pt x="14" y="24"/>
                  </a:lnTo>
                  <a:lnTo>
                    <a:pt x="0" y="0"/>
                  </a:lnTo>
                  <a:close/>
                </a:path>
              </a:pathLst>
            </a:custGeom>
            <a:solidFill>
              <a:srgbClr val="402000"/>
            </a:solidFill>
            <a:ln w="9525">
              <a:noFill/>
              <a:round/>
            </a:ln>
          </p:spPr>
          <p:txBody>
            <a:bodyPr/>
            <a:lstStyle/>
            <a:p>
              <a:endParaRPr lang="zh-CN" altLang="en-US"/>
            </a:p>
          </p:txBody>
        </p:sp>
        <p:sp>
          <p:nvSpPr>
            <p:cNvPr id="408" name="Freeform 395"/>
            <p:cNvSpPr/>
            <p:nvPr/>
          </p:nvSpPr>
          <p:spPr bwMode="auto">
            <a:xfrm flipH="1">
              <a:off x="1107" y="2608"/>
              <a:ext cx="56" cy="208"/>
            </a:xfrm>
            <a:custGeom>
              <a:avLst/>
              <a:gdLst/>
              <a:ahLst/>
              <a:cxnLst>
                <a:cxn ang="0">
                  <a:pos x="369" y="0"/>
                </a:cxn>
                <a:cxn ang="0">
                  <a:pos x="328" y="44"/>
                </a:cxn>
                <a:cxn ang="0">
                  <a:pos x="317" y="108"/>
                </a:cxn>
                <a:cxn ang="0">
                  <a:pos x="254" y="170"/>
                </a:cxn>
                <a:cxn ang="0">
                  <a:pos x="126" y="461"/>
                </a:cxn>
                <a:cxn ang="0">
                  <a:pos x="57" y="724"/>
                </a:cxn>
                <a:cxn ang="0">
                  <a:pos x="0" y="1076"/>
                </a:cxn>
                <a:cxn ang="0">
                  <a:pos x="178" y="919"/>
                </a:cxn>
                <a:cxn ang="0">
                  <a:pos x="431" y="140"/>
                </a:cxn>
                <a:cxn ang="0">
                  <a:pos x="369" y="0"/>
                </a:cxn>
              </a:cxnLst>
              <a:rect l="0" t="0" r="r" b="b"/>
              <a:pathLst>
                <a:path w="431" h="1076">
                  <a:moveTo>
                    <a:pt x="369" y="0"/>
                  </a:moveTo>
                  <a:lnTo>
                    <a:pt x="328" y="44"/>
                  </a:lnTo>
                  <a:lnTo>
                    <a:pt x="317" y="108"/>
                  </a:lnTo>
                  <a:lnTo>
                    <a:pt x="254" y="170"/>
                  </a:lnTo>
                  <a:lnTo>
                    <a:pt x="126" y="461"/>
                  </a:lnTo>
                  <a:lnTo>
                    <a:pt x="57" y="724"/>
                  </a:lnTo>
                  <a:lnTo>
                    <a:pt x="0" y="1076"/>
                  </a:lnTo>
                  <a:lnTo>
                    <a:pt x="178" y="919"/>
                  </a:lnTo>
                  <a:lnTo>
                    <a:pt x="431" y="140"/>
                  </a:lnTo>
                  <a:lnTo>
                    <a:pt x="369" y="0"/>
                  </a:lnTo>
                  <a:close/>
                </a:path>
              </a:pathLst>
            </a:custGeom>
            <a:solidFill>
              <a:srgbClr val="400000"/>
            </a:solidFill>
            <a:ln w="1588">
              <a:solidFill>
                <a:srgbClr val="000000"/>
              </a:solidFill>
              <a:prstDash val="solid"/>
              <a:round/>
            </a:ln>
          </p:spPr>
          <p:txBody>
            <a:bodyPr/>
            <a:lstStyle/>
            <a:p>
              <a:endParaRPr lang="zh-CN" altLang="en-US"/>
            </a:p>
          </p:txBody>
        </p:sp>
        <p:sp>
          <p:nvSpPr>
            <p:cNvPr id="409" name="Freeform 396"/>
            <p:cNvSpPr/>
            <p:nvPr/>
          </p:nvSpPr>
          <p:spPr bwMode="auto">
            <a:xfrm flipH="1">
              <a:off x="1012" y="2567"/>
              <a:ext cx="219" cy="349"/>
            </a:xfrm>
            <a:custGeom>
              <a:avLst/>
              <a:gdLst/>
              <a:ahLst/>
              <a:cxnLst>
                <a:cxn ang="0">
                  <a:pos x="1309" y="94"/>
                </a:cxn>
                <a:cxn ang="0">
                  <a:pos x="1258" y="0"/>
                </a:cxn>
                <a:cxn ang="0">
                  <a:pos x="867" y="163"/>
                </a:cxn>
                <a:cxn ang="0">
                  <a:pos x="850" y="288"/>
                </a:cxn>
                <a:cxn ang="0">
                  <a:pos x="818" y="332"/>
                </a:cxn>
                <a:cxn ang="0">
                  <a:pos x="773" y="382"/>
                </a:cxn>
                <a:cxn ang="0">
                  <a:pos x="747" y="472"/>
                </a:cxn>
                <a:cxn ang="0">
                  <a:pos x="660" y="678"/>
                </a:cxn>
                <a:cxn ang="0">
                  <a:pos x="590" y="924"/>
                </a:cxn>
                <a:cxn ang="0">
                  <a:pos x="558" y="1088"/>
                </a:cxn>
                <a:cxn ang="0">
                  <a:pos x="243" y="1094"/>
                </a:cxn>
                <a:cxn ang="0">
                  <a:pos x="192" y="1125"/>
                </a:cxn>
                <a:cxn ang="0">
                  <a:pos x="47" y="1125"/>
                </a:cxn>
                <a:cxn ang="0">
                  <a:pos x="7" y="1189"/>
                </a:cxn>
                <a:cxn ang="0">
                  <a:pos x="0" y="1264"/>
                </a:cxn>
                <a:cxn ang="0">
                  <a:pos x="15" y="1332"/>
                </a:cxn>
                <a:cxn ang="0">
                  <a:pos x="148" y="1358"/>
                </a:cxn>
                <a:cxn ang="0">
                  <a:pos x="211" y="1452"/>
                </a:cxn>
                <a:cxn ang="0">
                  <a:pos x="337" y="1484"/>
                </a:cxn>
                <a:cxn ang="0">
                  <a:pos x="430" y="1484"/>
                </a:cxn>
                <a:cxn ang="0">
                  <a:pos x="538" y="1503"/>
                </a:cxn>
                <a:cxn ang="0">
                  <a:pos x="544" y="1548"/>
                </a:cxn>
                <a:cxn ang="0">
                  <a:pos x="538" y="1642"/>
                </a:cxn>
                <a:cxn ang="0">
                  <a:pos x="550" y="1705"/>
                </a:cxn>
                <a:cxn ang="0">
                  <a:pos x="608" y="1712"/>
                </a:cxn>
                <a:cxn ang="0">
                  <a:pos x="677" y="1724"/>
                </a:cxn>
                <a:cxn ang="0">
                  <a:pos x="747" y="1786"/>
                </a:cxn>
                <a:cxn ang="0">
                  <a:pos x="830" y="1786"/>
                </a:cxn>
                <a:cxn ang="0">
                  <a:pos x="905" y="1779"/>
                </a:cxn>
                <a:cxn ang="0">
                  <a:pos x="1019" y="1744"/>
                </a:cxn>
                <a:cxn ang="0">
                  <a:pos x="1145" y="1756"/>
                </a:cxn>
                <a:cxn ang="0">
                  <a:pos x="1273" y="1792"/>
                </a:cxn>
                <a:cxn ang="0">
                  <a:pos x="1392" y="1766"/>
                </a:cxn>
                <a:cxn ang="0">
                  <a:pos x="1473" y="1674"/>
                </a:cxn>
                <a:cxn ang="0">
                  <a:pos x="1467" y="1571"/>
                </a:cxn>
                <a:cxn ang="0">
                  <a:pos x="1497" y="1446"/>
                </a:cxn>
                <a:cxn ang="0">
                  <a:pos x="1516" y="1282"/>
                </a:cxn>
                <a:cxn ang="0">
                  <a:pos x="1554" y="1131"/>
                </a:cxn>
                <a:cxn ang="0">
                  <a:pos x="1606" y="906"/>
                </a:cxn>
                <a:cxn ang="0">
                  <a:pos x="1598" y="678"/>
                </a:cxn>
                <a:cxn ang="0">
                  <a:pos x="1598" y="478"/>
                </a:cxn>
                <a:cxn ang="0">
                  <a:pos x="1586" y="338"/>
                </a:cxn>
                <a:cxn ang="0">
                  <a:pos x="1554" y="276"/>
                </a:cxn>
                <a:cxn ang="0">
                  <a:pos x="1484" y="225"/>
                </a:cxn>
                <a:cxn ang="0">
                  <a:pos x="1403" y="142"/>
                </a:cxn>
                <a:cxn ang="0">
                  <a:pos x="1309" y="94"/>
                </a:cxn>
              </a:cxnLst>
              <a:rect l="0" t="0" r="r" b="b"/>
              <a:pathLst>
                <a:path w="1606" h="1792">
                  <a:moveTo>
                    <a:pt x="1309" y="94"/>
                  </a:moveTo>
                  <a:lnTo>
                    <a:pt x="1258" y="0"/>
                  </a:lnTo>
                  <a:lnTo>
                    <a:pt x="867" y="163"/>
                  </a:lnTo>
                  <a:lnTo>
                    <a:pt x="850" y="288"/>
                  </a:lnTo>
                  <a:lnTo>
                    <a:pt x="818" y="332"/>
                  </a:lnTo>
                  <a:lnTo>
                    <a:pt x="773" y="382"/>
                  </a:lnTo>
                  <a:lnTo>
                    <a:pt x="747" y="472"/>
                  </a:lnTo>
                  <a:lnTo>
                    <a:pt x="660" y="678"/>
                  </a:lnTo>
                  <a:lnTo>
                    <a:pt x="590" y="924"/>
                  </a:lnTo>
                  <a:lnTo>
                    <a:pt x="558" y="1088"/>
                  </a:lnTo>
                  <a:lnTo>
                    <a:pt x="243" y="1094"/>
                  </a:lnTo>
                  <a:lnTo>
                    <a:pt x="192" y="1125"/>
                  </a:lnTo>
                  <a:lnTo>
                    <a:pt x="47" y="1125"/>
                  </a:lnTo>
                  <a:lnTo>
                    <a:pt x="7" y="1189"/>
                  </a:lnTo>
                  <a:lnTo>
                    <a:pt x="0" y="1264"/>
                  </a:lnTo>
                  <a:lnTo>
                    <a:pt x="15" y="1332"/>
                  </a:lnTo>
                  <a:lnTo>
                    <a:pt x="148" y="1358"/>
                  </a:lnTo>
                  <a:lnTo>
                    <a:pt x="211" y="1452"/>
                  </a:lnTo>
                  <a:lnTo>
                    <a:pt x="337" y="1484"/>
                  </a:lnTo>
                  <a:lnTo>
                    <a:pt x="430" y="1484"/>
                  </a:lnTo>
                  <a:lnTo>
                    <a:pt x="538" y="1503"/>
                  </a:lnTo>
                  <a:lnTo>
                    <a:pt x="544" y="1548"/>
                  </a:lnTo>
                  <a:lnTo>
                    <a:pt x="538" y="1642"/>
                  </a:lnTo>
                  <a:lnTo>
                    <a:pt x="550" y="1705"/>
                  </a:lnTo>
                  <a:lnTo>
                    <a:pt x="608" y="1712"/>
                  </a:lnTo>
                  <a:lnTo>
                    <a:pt x="677" y="1724"/>
                  </a:lnTo>
                  <a:lnTo>
                    <a:pt x="747" y="1786"/>
                  </a:lnTo>
                  <a:lnTo>
                    <a:pt x="830" y="1786"/>
                  </a:lnTo>
                  <a:lnTo>
                    <a:pt x="905" y="1779"/>
                  </a:lnTo>
                  <a:lnTo>
                    <a:pt x="1019" y="1744"/>
                  </a:lnTo>
                  <a:lnTo>
                    <a:pt x="1145" y="1756"/>
                  </a:lnTo>
                  <a:lnTo>
                    <a:pt x="1273" y="1792"/>
                  </a:lnTo>
                  <a:lnTo>
                    <a:pt x="1392" y="1766"/>
                  </a:lnTo>
                  <a:lnTo>
                    <a:pt x="1473" y="1674"/>
                  </a:lnTo>
                  <a:lnTo>
                    <a:pt x="1467" y="1571"/>
                  </a:lnTo>
                  <a:lnTo>
                    <a:pt x="1497" y="1446"/>
                  </a:lnTo>
                  <a:lnTo>
                    <a:pt x="1516" y="1282"/>
                  </a:lnTo>
                  <a:lnTo>
                    <a:pt x="1554" y="1131"/>
                  </a:lnTo>
                  <a:lnTo>
                    <a:pt x="1606" y="906"/>
                  </a:lnTo>
                  <a:lnTo>
                    <a:pt x="1598" y="678"/>
                  </a:lnTo>
                  <a:lnTo>
                    <a:pt x="1598" y="478"/>
                  </a:lnTo>
                  <a:lnTo>
                    <a:pt x="1586" y="338"/>
                  </a:lnTo>
                  <a:lnTo>
                    <a:pt x="1554" y="276"/>
                  </a:lnTo>
                  <a:lnTo>
                    <a:pt x="1484" y="225"/>
                  </a:lnTo>
                  <a:lnTo>
                    <a:pt x="1403" y="142"/>
                  </a:lnTo>
                  <a:lnTo>
                    <a:pt x="1309" y="94"/>
                  </a:lnTo>
                  <a:close/>
                </a:path>
              </a:pathLst>
            </a:custGeom>
            <a:solidFill>
              <a:srgbClr val="C0C0C0"/>
            </a:solidFill>
            <a:ln w="1588">
              <a:solidFill>
                <a:srgbClr val="000000"/>
              </a:solidFill>
              <a:prstDash val="solid"/>
              <a:round/>
            </a:ln>
          </p:spPr>
          <p:txBody>
            <a:bodyPr/>
            <a:lstStyle/>
            <a:p>
              <a:endParaRPr lang="zh-CN" altLang="en-US"/>
            </a:p>
          </p:txBody>
        </p:sp>
        <p:sp>
          <p:nvSpPr>
            <p:cNvPr id="410" name="Freeform 397"/>
            <p:cNvSpPr/>
            <p:nvPr/>
          </p:nvSpPr>
          <p:spPr bwMode="auto">
            <a:xfrm flipH="1">
              <a:off x="1016" y="2589"/>
              <a:ext cx="138" cy="323"/>
            </a:xfrm>
            <a:custGeom>
              <a:avLst/>
              <a:gdLst/>
              <a:ahLst/>
              <a:cxnLst>
                <a:cxn ang="0">
                  <a:pos x="132" y="1382"/>
                </a:cxn>
                <a:cxn ang="0">
                  <a:pos x="370" y="1363"/>
                </a:cxn>
                <a:cxn ang="0">
                  <a:pos x="573" y="1301"/>
                </a:cxn>
                <a:cxn ang="0">
                  <a:pos x="656" y="1149"/>
                </a:cxn>
                <a:cxn ang="0">
                  <a:pos x="630" y="1050"/>
                </a:cxn>
                <a:cxn ang="0">
                  <a:pos x="787" y="837"/>
                </a:cxn>
                <a:cxn ang="0">
                  <a:pos x="642" y="931"/>
                </a:cxn>
                <a:cxn ang="0">
                  <a:pos x="718" y="741"/>
                </a:cxn>
                <a:cxn ang="0">
                  <a:pos x="845" y="497"/>
                </a:cxn>
                <a:cxn ang="0">
                  <a:pos x="656" y="703"/>
                </a:cxn>
                <a:cxn ang="0">
                  <a:pos x="630" y="378"/>
                </a:cxn>
                <a:cxn ang="0">
                  <a:pos x="535" y="264"/>
                </a:cxn>
                <a:cxn ang="0">
                  <a:pos x="402" y="214"/>
                </a:cxn>
                <a:cxn ang="0">
                  <a:pos x="661" y="126"/>
                </a:cxn>
                <a:cxn ang="0">
                  <a:pos x="781" y="226"/>
                </a:cxn>
                <a:cxn ang="0">
                  <a:pos x="705" y="126"/>
                </a:cxn>
                <a:cxn ang="0">
                  <a:pos x="560" y="82"/>
                </a:cxn>
                <a:cxn ang="0">
                  <a:pos x="661" y="44"/>
                </a:cxn>
                <a:cxn ang="0">
                  <a:pos x="750" y="0"/>
                </a:cxn>
                <a:cxn ang="0">
                  <a:pos x="868" y="94"/>
                </a:cxn>
                <a:cxn ang="0">
                  <a:pos x="976" y="182"/>
                </a:cxn>
                <a:cxn ang="0">
                  <a:pos x="1014" y="334"/>
                </a:cxn>
                <a:cxn ang="0">
                  <a:pos x="1008" y="628"/>
                </a:cxn>
                <a:cxn ang="0">
                  <a:pos x="970" y="975"/>
                </a:cxn>
                <a:cxn ang="0">
                  <a:pos x="913" y="1314"/>
                </a:cxn>
                <a:cxn ang="0">
                  <a:pos x="888" y="1527"/>
                </a:cxn>
                <a:cxn ang="0">
                  <a:pos x="830" y="1627"/>
                </a:cxn>
                <a:cxn ang="0">
                  <a:pos x="699" y="1671"/>
                </a:cxn>
                <a:cxn ang="0">
                  <a:pos x="612" y="1648"/>
                </a:cxn>
                <a:cxn ang="0">
                  <a:pos x="541" y="1559"/>
                </a:cxn>
                <a:cxn ang="0">
                  <a:pos x="516" y="1534"/>
                </a:cxn>
                <a:cxn ang="0">
                  <a:pos x="407" y="1622"/>
                </a:cxn>
                <a:cxn ang="0">
                  <a:pos x="276" y="1652"/>
                </a:cxn>
                <a:cxn ang="0">
                  <a:pos x="170" y="1636"/>
                </a:cxn>
                <a:cxn ang="0">
                  <a:pos x="240" y="1565"/>
                </a:cxn>
                <a:cxn ang="0">
                  <a:pos x="352" y="1446"/>
                </a:cxn>
                <a:cxn ang="0">
                  <a:pos x="176" y="1546"/>
                </a:cxn>
                <a:cxn ang="0">
                  <a:pos x="32" y="1590"/>
                </a:cxn>
                <a:cxn ang="0">
                  <a:pos x="0" y="1527"/>
                </a:cxn>
              </a:cxnLst>
              <a:rect l="0" t="0" r="r" b="b"/>
              <a:pathLst>
                <a:path w="1014" h="1671">
                  <a:moveTo>
                    <a:pt x="0" y="1402"/>
                  </a:moveTo>
                  <a:lnTo>
                    <a:pt x="132" y="1382"/>
                  </a:lnTo>
                  <a:lnTo>
                    <a:pt x="245" y="1376"/>
                  </a:lnTo>
                  <a:lnTo>
                    <a:pt x="370" y="1363"/>
                  </a:lnTo>
                  <a:lnTo>
                    <a:pt x="509" y="1344"/>
                  </a:lnTo>
                  <a:lnTo>
                    <a:pt x="573" y="1301"/>
                  </a:lnTo>
                  <a:lnTo>
                    <a:pt x="744" y="1088"/>
                  </a:lnTo>
                  <a:lnTo>
                    <a:pt x="656" y="1149"/>
                  </a:lnTo>
                  <a:lnTo>
                    <a:pt x="598" y="1201"/>
                  </a:lnTo>
                  <a:lnTo>
                    <a:pt x="630" y="1050"/>
                  </a:lnTo>
                  <a:lnTo>
                    <a:pt x="693" y="992"/>
                  </a:lnTo>
                  <a:lnTo>
                    <a:pt x="787" y="837"/>
                  </a:lnTo>
                  <a:lnTo>
                    <a:pt x="699" y="911"/>
                  </a:lnTo>
                  <a:lnTo>
                    <a:pt x="642" y="931"/>
                  </a:lnTo>
                  <a:lnTo>
                    <a:pt x="656" y="823"/>
                  </a:lnTo>
                  <a:lnTo>
                    <a:pt x="718" y="741"/>
                  </a:lnTo>
                  <a:lnTo>
                    <a:pt x="781" y="679"/>
                  </a:lnTo>
                  <a:lnTo>
                    <a:pt x="845" y="497"/>
                  </a:lnTo>
                  <a:lnTo>
                    <a:pt x="724" y="647"/>
                  </a:lnTo>
                  <a:lnTo>
                    <a:pt x="656" y="703"/>
                  </a:lnTo>
                  <a:lnTo>
                    <a:pt x="648" y="471"/>
                  </a:lnTo>
                  <a:lnTo>
                    <a:pt x="630" y="378"/>
                  </a:lnTo>
                  <a:lnTo>
                    <a:pt x="592" y="334"/>
                  </a:lnTo>
                  <a:lnTo>
                    <a:pt x="535" y="264"/>
                  </a:lnTo>
                  <a:lnTo>
                    <a:pt x="445" y="232"/>
                  </a:lnTo>
                  <a:lnTo>
                    <a:pt x="402" y="214"/>
                  </a:lnTo>
                  <a:lnTo>
                    <a:pt x="528" y="94"/>
                  </a:lnTo>
                  <a:lnTo>
                    <a:pt x="661" y="126"/>
                  </a:lnTo>
                  <a:lnTo>
                    <a:pt x="750" y="176"/>
                  </a:lnTo>
                  <a:lnTo>
                    <a:pt x="781" y="226"/>
                  </a:lnTo>
                  <a:lnTo>
                    <a:pt x="756" y="150"/>
                  </a:lnTo>
                  <a:lnTo>
                    <a:pt x="705" y="126"/>
                  </a:lnTo>
                  <a:lnTo>
                    <a:pt x="624" y="94"/>
                  </a:lnTo>
                  <a:lnTo>
                    <a:pt x="560" y="82"/>
                  </a:lnTo>
                  <a:lnTo>
                    <a:pt x="598" y="62"/>
                  </a:lnTo>
                  <a:lnTo>
                    <a:pt x="661" y="44"/>
                  </a:lnTo>
                  <a:lnTo>
                    <a:pt x="718" y="25"/>
                  </a:lnTo>
                  <a:lnTo>
                    <a:pt x="750" y="0"/>
                  </a:lnTo>
                  <a:lnTo>
                    <a:pt x="825" y="50"/>
                  </a:lnTo>
                  <a:lnTo>
                    <a:pt x="868" y="94"/>
                  </a:lnTo>
                  <a:lnTo>
                    <a:pt x="913" y="150"/>
                  </a:lnTo>
                  <a:lnTo>
                    <a:pt x="976" y="182"/>
                  </a:lnTo>
                  <a:lnTo>
                    <a:pt x="988" y="240"/>
                  </a:lnTo>
                  <a:lnTo>
                    <a:pt x="1014" y="334"/>
                  </a:lnTo>
                  <a:lnTo>
                    <a:pt x="1014" y="478"/>
                  </a:lnTo>
                  <a:lnTo>
                    <a:pt x="1008" y="628"/>
                  </a:lnTo>
                  <a:lnTo>
                    <a:pt x="1002" y="799"/>
                  </a:lnTo>
                  <a:lnTo>
                    <a:pt x="970" y="975"/>
                  </a:lnTo>
                  <a:lnTo>
                    <a:pt x="931" y="1157"/>
                  </a:lnTo>
                  <a:lnTo>
                    <a:pt x="913" y="1314"/>
                  </a:lnTo>
                  <a:lnTo>
                    <a:pt x="882" y="1426"/>
                  </a:lnTo>
                  <a:lnTo>
                    <a:pt x="888" y="1527"/>
                  </a:lnTo>
                  <a:lnTo>
                    <a:pt x="875" y="1584"/>
                  </a:lnTo>
                  <a:lnTo>
                    <a:pt x="830" y="1627"/>
                  </a:lnTo>
                  <a:lnTo>
                    <a:pt x="775" y="1664"/>
                  </a:lnTo>
                  <a:lnTo>
                    <a:pt x="699" y="1671"/>
                  </a:lnTo>
                  <a:lnTo>
                    <a:pt x="661" y="1652"/>
                  </a:lnTo>
                  <a:lnTo>
                    <a:pt x="612" y="1648"/>
                  </a:lnTo>
                  <a:lnTo>
                    <a:pt x="490" y="1622"/>
                  </a:lnTo>
                  <a:lnTo>
                    <a:pt x="541" y="1559"/>
                  </a:lnTo>
                  <a:lnTo>
                    <a:pt x="598" y="1470"/>
                  </a:lnTo>
                  <a:lnTo>
                    <a:pt x="516" y="1534"/>
                  </a:lnTo>
                  <a:lnTo>
                    <a:pt x="452" y="1590"/>
                  </a:lnTo>
                  <a:lnTo>
                    <a:pt x="407" y="1622"/>
                  </a:lnTo>
                  <a:lnTo>
                    <a:pt x="345" y="1652"/>
                  </a:lnTo>
                  <a:lnTo>
                    <a:pt x="276" y="1652"/>
                  </a:lnTo>
                  <a:lnTo>
                    <a:pt x="208" y="1652"/>
                  </a:lnTo>
                  <a:lnTo>
                    <a:pt x="170" y="1636"/>
                  </a:lnTo>
                  <a:lnTo>
                    <a:pt x="151" y="1616"/>
                  </a:lnTo>
                  <a:lnTo>
                    <a:pt x="240" y="1565"/>
                  </a:lnTo>
                  <a:lnTo>
                    <a:pt x="327" y="1484"/>
                  </a:lnTo>
                  <a:lnTo>
                    <a:pt x="352" y="1446"/>
                  </a:lnTo>
                  <a:lnTo>
                    <a:pt x="282" y="1463"/>
                  </a:lnTo>
                  <a:lnTo>
                    <a:pt x="176" y="1546"/>
                  </a:lnTo>
                  <a:lnTo>
                    <a:pt x="132" y="1584"/>
                  </a:lnTo>
                  <a:lnTo>
                    <a:pt x="32" y="1590"/>
                  </a:lnTo>
                  <a:lnTo>
                    <a:pt x="0" y="1572"/>
                  </a:lnTo>
                  <a:lnTo>
                    <a:pt x="0" y="1527"/>
                  </a:lnTo>
                  <a:lnTo>
                    <a:pt x="0" y="1402"/>
                  </a:lnTo>
                  <a:close/>
                </a:path>
              </a:pathLst>
            </a:custGeom>
            <a:solidFill>
              <a:srgbClr val="E0E0E0"/>
            </a:solidFill>
            <a:ln w="9525">
              <a:noFill/>
              <a:round/>
            </a:ln>
          </p:spPr>
          <p:txBody>
            <a:bodyPr/>
            <a:lstStyle/>
            <a:p>
              <a:endParaRPr lang="zh-CN" altLang="en-US"/>
            </a:p>
          </p:txBody>
        </p:sp>
        <p:sp>
          <p:nvSpPr>
            <p:cNvPr id="411" name="Freeform 398"/>
            <p:cNvSpPr/>
            <p:nvPr/>
          </p:nvSpPr>
          <p:spPr bwMode="auto">
            <a:xfrm flipH="1">
              <a:off x="1026" y="2749"/>
              <a:ext cx="42" cy="150"/>
            </a:xfrm>
            <a:custGeom>
              <a:avLst/>
              <a:gdLst/>
              <a:ahLst/>
              <a:cxnLst>
                <a:cxn ang="0">
                  <a:pos x="0" y="774"/>
                </a:cxn>
                <a:cxn ang="0">
                  <a:pos x="51" y="748"/>
                </a:cxn>
                <a:cxn ang="0">
                  <a:pos x="107" y="686"/>
                </a:cxn>
                <a:cxn ang="0">
                  <a:pos x="156" y="573"/>
                </a:cxn>
                <a:cxn ang="0">
                  <a:pos x="183" y="477"/>
                </a:cxn>
                <a:cxn ang="0">
                  <a:pos x="220" y="371"/>
                </a:cxn>
                <a:cxn ang="0">
                  <a:pos x="239" y="270"/>
                </a:cxn>
                <a:cxn ang="0">
                  <a:pos x="270" y="114"/>
                </a:cxn>
                <a:cxn ang="0">
                  <a:pos x="295" y="0"/>
                </a:cxn>
                <a:cxn ang="0">
                  <a:pos x="232" y="226"/>
                </a:cxn>
                <a:cxn ang="0">
                  <a:pos x="183" y="402"/>
                </a:cxn>
                <a:cxn ang="0">
                  <a:pos x="126" y="521"/>
                </a:cxn>
                <a:cxn ang="0">
                  <a:pos x="38" y="648"/>
                </a:cxn>
                <a:cxn ang="0">
                  <a:pos x="0" y="774"/>
                </a:cxn>
              </a:cxnLst>
              <a:rect l="0" t="0" r="r" b="b"/>
              <a:pathLst>
                <a:path w="295" h="774">
                  <a:moveTo>
                    <a:pt x="0" y="774"/>
                  </a:moveTo>
                  <a:lnTo>
                    <a:pt x="51" y="748"/>
                  </a:lnTo>
                  <a:lnTo>
                    <a:pt x="107" y="686"/>
                  </a:lnTo>
                  <a:lnTo>
                    <a:pt x="156" y="573"/>
                  </a:lnTo>
                  <a:lnTo>
                    <a:pt x="183" y="477"/>
                  </a:lnTo>
                  <a:lnTo>
                    <a:pt x="220" y="371"/>
                  </a:lnTo>
                  <a:lnTo>
                    <a:pt x="239" y="270"/>
                  </a:lnTo>
                  <a:lnTo>
                    <a:pt x="270" y="114"/>
                  </a:lnTo>
                  <a:lnTo>
                    <a:pt x="295" y="0"/>
                  </a:lnTo>
                  <a:lnTo>
                    <a:pt x="232" y="226"/>
                  </a:lnTo>
                  <a:lnTo>
                    <a:pt x="183" y="402"/>
                  </a:lnTo>
                  <a:lnTo>
                    <a:pt x="126" y="521"/>
                  </a:lnTo>
                  <a:lnTo>
                    <a:pt x="38" y="648"/>
                  </a:lnTo>
                  <a:lnTo>
                    <a:pt x="0" y="774"/>
                  </a:lnTo>
                  <a:close/>
                </a:path>
              </a:pathLst>
            </a:custGeom>
            <a:solidFill>
              <a:srgbClr val="C0C0C0"/>
            </a:solidFill>
            <a:ln w="9525">
              <a:noFill/>
              <a:round/>
            </a:ln>
          </p:spPr>
          <p:txBody>
            <a:bodyPr/>
            <a:lstStyle/>
            <a:p>
              <a:endParaRPr lang="zh-CN" altLang="en-US"/>
            </a:p>
          </p:txBody>
        </p:sp>
        <p:sp>
          <p:nvSpPr>
            <p:cNvPr id="412" name="Freeform 399"/>
            <p:cNvSpPr/>
            <p:nvPr/>
          </p:nvSpPr>
          <p:spPr bwMode="auto">
            <a:xfrm flipH="1">
              <a:off x="1068" y="2628"/>
              <a:ext cx="159" cy="225"/>
            </a:xfrm>
            <a:custGeom>
              <a:avLst/>
              <a:gdLst/>
              <a:ahLst/>
              <a:cxnLst>
                <a:cxn ang="0">
                  <a:pos x="820" y="43"/>
                </a:cxn>
                <a:cxn ang="0">
                  <a:pos x="719" y="213"/>
                </a:cxn>
                <a:cxn ang="0">
                  <a:pos x="739" y="381"/>
                </a:cxn>
                <a:cxn ang="0">
                  <a:pos x="727" y="571"/>
                </a:cxn>
                <a:cxn ang="0">
                  <a:pos x="727" y="621"/>
                </a:cxn>
                <a:cxn ang="0">
                  <a:pos x="739" y="684"/>
                </a:cxn>
                <a:cxn ang="0">
                  <a:pos x="688" y="729"/>
                </a:cxn>
                <a:cxn ang="0">
                  <a:pos x="644" y="779"/>
                </a:cxn>
                <a:cxn ang="0">
                  <a:pos x="569" y="779"/>
                </a:cxn>
                <a:cxn ang="0">
                  <a:pos x="304" y="793"/>
                </a:cxn>
                <a:cxn ang="0">
                  <a:pos x="170" y="831"/>
                </a:cxn>
                <a:cxn ang="0">
                  <a:pos x="0" y="873"/>
                </a:cxn>
                <a:cxn ang="0">
                  <a:pos x="6" y="1004"/>
                </a:cxn>
                <a:cxn ang="0">
                  <a:pos x="109" y="978"/>
                </a:cxn>
                <a:cxn ang="0">
                  <a:pos x="133" y="916"/>
                </a:cxn>
                <a:cxn ang="0">
                  <a:pos x="147" y="1030"/>
                </a:cxn>
                <a:cxn ang="0">
                  <a:pos x="215" y="1118"/>
                </a:cxn>
                <a:cxn ang="0">
                  <a:pos x="403" y="1155"/>
                </a:cxn>
                <a:cxn ang="0">
                  <a:pos x="379" y="1093"/>
                </a:cxn>
                <a:cxn ang="0">
                  <a:pos x="279" y="978"/>
                </a:cxn>
                <a:cxn ang="0">
                  <a:pos x="358" y="929"/>
                </a:cxn>
                <a:cxn ang="0">
                  <a:pos x="403" y="1036"/>
                </a:cxn>
                <a:cxn ang="0">
                  <a:pos x="537" y="1149"/>
                </a:cxn>
                <a:cxn ang="0">
                  <a:pos x="713" y="1149"/>
                </a:cxn>
                <a:cxn ang="0">
                  <a:pos x="517" y="1016"/>
                </a:cxn>
                <a:cxn ang="0">
                  <a:pos x="435" y="929"/>
                </a:cxn>
                <a:cxn ang="0">
                  <a:pos x="479" y="885"/>
                </a:cxn>
                <a:cxn ang="0">
                  <a:pos x="549" y="972"/>
                </a:cxn>
                <a:cxn ang="0">
                  <a:pos x="675" y="1068"/>
                </a:cxn>
                <a:cxn ang="0">
                  <a:pos x="782" y="1123"/>
                </a:cxn>
                <a:cxn ang="0">
                  <a:pos x="921" y="1136"/>
                </a:cxn>
                <a:cxn ang="0">
                  <a:pos x="833" y="1068"/>
                </a:cxn>
                <a:cxn ang="0">
                  <a:pos x="727" y="978"/>
                </a:cxn>
                <a:cxn ang="0">
                  <a:pos x="756" y="929"/>
                </a:cxn>
                <a:cxn ang="0">
                  <a:pos x="808" y="1010"/>
                </a:cxn>
                <a:cxn ang="0">
                  <a:pos x="914" y="1087"/>
                </a:cxn>
                <a:cxn ang="0">
                  <a:pos x="1046" y="1098"/>
                </a:cxn>
                <a:cxn ang="0">
                  <a:pos x="1117" y="991"/>
                </a:cxn>
                <a:cxn ang="0">
                  <a:pos x="878" y="954"/>
                </a:cxn>
                <a:cxn ang="0">
                  <a:pos x="733" y="868"/>
                </a:cxn>
                <a:cxn ang="0">
                  <a:pos x="707" y="793"/>
                </a:cxn>
                <a:cxn ang="0">
                  <a:pos x="765" y="831"/>
                </a:cxn>
                <a:cxn ang="0">
                  <a:pos x="927" y="935"/>
                </a:cxn>
                <a:cxn ang="0">
                  <a:pos x="1117" y="991"/>
                </a:cxn>
                <a:cxn ang="0">
                  <a:pos x="1155" y="767"/>
                </a:cxn>
                <a:cxn ang="0">
                  <a:pos x="1046" y="741"/>
                </a:cxn>
                <a:cxn ang="0">
                  <a:pos x="820" y="761"/>
                </a:cxn>
                <a:cxn ang="0">
                  <a:pos x="782" y="716"/>
                </a:cxn>
                <a:cxn ang="0">
                  <a:pos x="901" y="735"/>
                </a:cxn>
                <a:cxn ang="0">
                  <a:pos x="1155" y="684"/>
                </a:cxn>
                <a:cxn ang="0">
                  <a:pos x="1167" y="483"/>
                </a:cxn>
                <a:cxn ang="0">
                  <a:pos x="1161" y="264"/>
                </a:cxn>
                <a:cxn ang="0">
                  <a:pos x="1034" y="152"/>
                </a:cxn>
                <a:cxn ang="0">
                  <a:pos x="1161" y="201"/>
                </a:cxn>
                <a:cxn ang="0">
                  <a:pos x="1091" y="68"/>
                </a:cxn>
                <a:cxn ang="0">
                  <a:pos x="959" y="0"/>
                </a:cxn>
              </a:cxnLst>
              <a:rect l="0" t="0" r="r" b="b"/>
              <a:pathLst>
                <a:path w="1172" h="1162">
                  <a:moveTo>
                    <a:pt x="959" y="0"/>
                  </a:moveTo>
                  <a:lnTo>
                    <a:pt x="820" y="43"/>
                  </a:lnTo>
                  <a:lnTo>
                    <a:pt x="756" y="100"/>
                  </a:lnTo>
                  <a:lnTo>
                    <a:pt x="719" y="213"/>
                  </a:lnTo>
                  <a:lnTo>
                    <a:pt x="719" y="321"/>
                  </a:lnTo>
                  <a:lnTo>
                    <a:pt x="739" y="381"/>
                  </a:lnTo>
                  <a:lnTo>
                    <a:pt x="727" y="489"/>
                  </a:lnTo>
                  <a:lnTo>
                    <a:pt x="727" y="571"/>
                  </a:lnTo>
                  <a:lnTo>
                    <a:pt x="745" y="591"/>
                  </a:lnTo>
                  <a:lnTo>
                    <a:pt x="727" y="621"/>
                  </a:lnTo>
                  <a:lnTo>
                    <a:pt x="713" y="652"/>
                  </a:lnTo>
                  <a:lnTo>
                    <a:pt x="739" y="684"/>
                  </a:lnTo>
                  <a:lnTo>
                    <a:pt x="739" y="716"/>
                  </a:lnTo>
                  <a:lnTo>
                    <a:pt x="688" y="729"/>
                  </a:lnTo>
                  <a:lnTo>
                    <a:pt x="695" y="761"/>
                  </a:lnTo>
                  <a:lnTo>
                    <a:pt x="644" y="779"/>
                  </a:lnTo>
                  <a:lnTo>
                    <a:pt x="599" y="767"/>
                  </a:lnTo>
                  <a:lnTo>
                    <a:pt x="569" y="779"/>
                  </a:lnTo>
                  <a:lnTo>
                    <a:pt x="428" y="799"/>
                  </a:lnTo>
                  <a:lnTo>
                    <a:pt x="304" y="793"/>
                  </a:lnTo>
                  <a:lnTo>
                    <a:pt x="222" y="799"/>
                  </a:lnTo>
                  <a:lnTo>
                    <a:pt x="170" y="831"/>
                  </a:lnTo>
                  <a:lnTo>
                    <a:pt x="45" y="831"/>
                  </a:lnTo>
                  <a:lnTo>
                    <a:pt x="0" y="873"/>
                  </a:lnTo>
                  <a:lnTo>
                    <a:pt x="0" y="923"/>
                  </a:lnTo>
                  <a:lnTo>
                    <a:pt x="6" y="1004"/>
                  </a:lnTo>
                  <a:lnTo>
                    <a:pt x="109" y="1030"/>
                  </a:lnTo>
                  <a:lnTo>
                    <a:pt x="109" y="978"/>
                  </a:lnTo>
                  <a:lnTo>
                    <a:pt x="115" y="935"/>
                  </a:lnTo>
                  <a:lnTo>
                    <a:pt x="133" y="916"/>
                  </a:lnTo>
                  <a:lnTo>
                    <a:pt x="141" y="966"/>
                  </a:lnTo>
                  <a:lnTo>
                    <a:pt x="147" y="1030"/>
                  </a:lnTo>
                  <a:lnTo>
                    <a:pt x="170" y="1068"/>
                  </a:lnTo>
                  <a:lnTo>
                    <a:pt x="215" y="1118"/>
                  </a:lnTo>
                  <a:lnTo>
                    <a:pt x="321" y="1142"/>
                  </a:lnTo>
                  <a:lnTo>
                    <a:pt x="403" y="1155"/>
                  </a:lnTo>
                  <a:lnTo>
                    <a:pt x="499" y="1162"/>
                  </a:lnTo>
                  <a:lnTo>
                    <a:pt x="379" y="1093"/>
                  </a:lnTo>
                  <a:lnTo>
                    <a:pt x="297" y="1030"/>
                  </a:lnTo>
                  <a:lnTo>
                    <a:pt x="279" y="978"/>
                  </a:lnTo>
                  <a:lnTo>
                    <a:pt x="291" y="935"/>
                  </a:lnTo>
                  <a:lnTo>
                    <a:pt x="358" y="929"/>
                  </a:lnTo>
                  <a:lnTo>
                    <a:pt x="385" y="978"/>
                  </a:lnTo>
                  <a:lnTo>
                    <a:pt x="403" y="1036"/>
                  </a:lnTo>
                  <a:lnTo>
                    <a:pt x="467" y="1098"/>
                  </a:lnTo>
                  <a:lnTo>
                    <a:pt x="537" y="1149"/>
                  </a:lnTo>
                  <a:lnTo>
                    <a:pt x="607" y="1155"/>
                  </a:lnTo>
                  <a:lnTo>
                    <a:pt x="713" y="1149"/>
                  </a:lnTo>
                  <a:lnTo>
                    <a:pt x="599" y="1061"/>
                  </a:lnTo>
                  <a:lnTo>
                    <a:pt x="517" y="1016"/>
                  </a:lnTo>
                  <a:lnTo>
                    <a:pt x="454" y="966"/>
                  </a:lnTo>
                  <a:lnTo>
                    <a:pt x="435" y="929"/>
                  </a:lnTo>
                  <a:lnTo>
                    <a:pt x="441" y="891"/>
                  </a:lnTo>
                  <a:lnTo>
                    <a:pt x="479" y="885"/>
                  </a:lnTo>
                  <a:lnTo>
                    <a:pt x="523" y="923"/>
                  </a:lnTo>
                  <a:lnTo>
                    <a:pt x="549" y="972"/>
                  </a:lnTo>
                  <a:lnTo>
                    <a:pt x="607" y="1036"/>
                  </a:lnTo>
                  <a:lnTo>
                    <a:pt x="675" y="1068"/>
                  </a:lnTo>
                  <a:lnTo>
                    <a:pt x="727" y="1098"/>
                  </a:lnTo>
                  <a:lnTo>
                    <a:pt x="782" y="1123"/>
                  </a:lnTo>
                  <a:lnTo>
                    <a:pt x="846" y="1136"/>
                  </a:lnTo>
                  <a:lnTo>
                    <a:pt x="921" y="1136"/>
                  </a:lnTo>
                  <a:lnTo>
                    <a:pt x="994" y="1122"/>
                  </a:lnTo>
                  <a:lnTo>
                    <a:pt x="833" y="1068"/>
                  </a:lnTo>
                  <a:lnTo>
                    <a:pt x="771" y="1036"/>
                  </a:lnTo>
                  <a:lnTo>
                    <a:pt x="727" y="978"/>
                  </a:lnTo>
                  <a:lnTo>
                    <a:pt x="719" y="929"/>
                  </a:lnTo>
                  <a:lnTo>
                    <a:pt x="756" y="929"/>
                  </a:lnTo>
                  <a:lnTo>
                    <a:pt x="777" y="972"/>
                  </a:lnTo>
                  <a:lnTo>
                    <a:pt x="808" y="1010"/>
                  </a:lnTo>
                  <a:lnTo>
                    <a:pt x="859" y="1049"/>
                  </a:lnTo>
                  <a:lnTo>
                    <a:pt x="914" y="1087"/>
                  </a:lnTo>
                  <a:lnTo>
                    <a:pt x="989" y="1119"/>
                  </a:lnTo>
                  <a:lnTo>
                    <a:pt x="1046" y="1098"/>
                  </a:lnTo>
                  <a:lnTo>
                    <a:pt x="1072" y="1068"/>
                  </a:lnTo>
                  <a:lnTo>
                    <a:pt x="1117" y="991"/>
                  </a:lnTo>
                  <a:lnTo>
                    <a:pt x="1034" y="972"/>
                  </a:lnTo>
                  <a:lnTo>
                    <a:pt x="878" y="954"/>
                  </a:lnTo>
                  <a:lnTo>
                    <a:pt x="782" y="910"/>
                  </a:lnTo>
                  <a:lnTo>
                    <a:pt x="733" y="868"/>
                  </a:lnTo>
                  <a:lnTo>
                    <a:pt x="713" y="816"/>
                  </a:lnTo>
                  <a:lnTo>
                    <a:pt x="707" y="793"/>
                  </a:lnTo>
                  <a:lnTo>
                    <a:pt x="733" y="793"/>
                  </a:lnTo>
                  <a:lnTo>
                    <a:pt x="765" y="831"/>
                  </a:lnTo>
                  <a:lnTo>
                    <a:pt x="814" y="897"/>
                  </a:lnTo>
                  <a:lnTo>
                    <a:pt x="927" y="935"/>
                  </a:lnTo>
                  <a:lnTo>
                    <a:pt x="1034" y="968"/>
                  </a:lnTo>
                  <a:lnTo>
                    <a:pt x="1117" y="991"/>
                  </a:lnTo>
                  <a:lnTo>
                    <a:pt x="1149" y="861"/>
                  </a:lnTo>
                  <a:lnTo>
                    <a:pt x="1155" y="767"/>
                  </a:lnTo>
                  <a:lnTo>
                    <a:pt x="1155" y="683"/>
                  </a:lnTo>
                  <a:lnTo>
                    <a:pt x="1046" y="741"/>
                  </a:lnTo>
                  <a:lnTo>
                    <a:pt x="921" y="767"/>
                  </a:lnTo>
                  <a:lnTo>
                    <a:pt x="820" y="761"/>
                  </a:lnTo>
                  <a:lnTo>
                    <a:pt x="795" y="748"/>
                  </a:lnTo>
                  <a:lnTo>
                    <a:pt x="782" y="716"/>
                  </a:lnTo>
                  <a:lnTo>
                    <a:pt x="840" y="716"/>
                  </a:lnTo>
                  <a:lnTo>
                    <a:pt x="901" y="735"/>
                  </a:lnTo>
                  <a:lnTo>
                    <a:pt x="1049" y="741"/>
                  </a:lnTo>
                  <a:lnTo>
                    <a:pt x="1155" y="684"/>
                  </a:lnTo>
                  <a:lnTo>
                    <a:pt x="1161" y="565"/>
                  </a:lnTo>
                  <a:lnTo>
                    <a:pt x="1167" y="483"/>
                  </a:lnTo>
                  <a:lnTo>
                    <a:pt x="1172" y="401"/>
                  </a:lnTo>
                  <a:lnTo>
                    <a:pt x="1161" y="264"/>
                  </a:lnTo>
                  <a:lnTo>
                    <a:pt x="1129" y="213"/>
                  </a:lnTo>
                  <a:lnTo>
                    <a:pt x="1034" y="152"/>
                  </a:lnTo>
                  <a:lnTo>
                    <a:pt x="1065" y="158"/>
                  </a:lnTo>
                  <a:lnTo>
                    <a:pt x="1161" y="201"/>
                  </a:lnTo>
                  <a:lnTo>
                    <a:pt x="1123" y="113"/>
                  </a:lnTo>
                  <a:lnTo>
                    <a:pt x="1091" y="68"/>
                  </a:lnTo>
                  <a:lnTo>
                    <a:pt x="1065" y="38"/>
                  </a:lnTo>
                  <a:lnTo>
                    <a:pt x="959" y="0"/>
                  </a:lnTo>
                  <a:close/>
                </a:path>
              </a:pathLst>
            </a:custGeom>
            <a:solidFill>
              <a:srgbClr val="E0E0E0"/>
            </a:solidFill>
            <a:ln w="9525">
              <a:noFill/>
              <a:round/>
            </a:ln>
          </p:spPr>
          <p:txBody>
            <a:bodyPr/>
            <a:lstStyle/>
            <a:p>
              <a:endParaRPr lang="zh-CN" altLang="en-US"/>
            </a:p>
          </p:txBody>
        </p:sp>
        <p:sp>
          <p:nvSpPr>
            <p:cNvPr id="413" name="Freeform 400"/>
            <p:cNvSpPr/>
            <p:nvPr/>
          </p:nvSpPr>
          <p:spPr bwMode="auto">
            <a:xfrm flipH="1">
              <a:off x="1078" y="2712"/>
              <a:ext cx="41" cy="50"/>
            </a:xfrm>
            <a:custGeom>
              <a:avLst/>
              <a:gdLst/>
              <a:ahLst/>
              <a:cxnLst>
                <a:cxn ang="0">
                  <a:pos x="0" y="0"/>
                </a:cxn>
                <a:cxn ang="0">
                  <a:pos x="0" y="21"/>
                </a:cxn>
                <a:cxn ang="0">
                  <a:pos x="38" y="71"/>
                </a:cxn>
                <a:cxn ang="0">
                  <a:pos x="75" y="99"/>
                </a:cxn>
                <a:cxn ang="0">
                  <a:pos x="152" y="158"/>
                </a:cxn>
                <a:cxn ang="0">
                  <a:pos x="184" y="182"/>
                </a:cxn>
                <a:cxn ang="0">
                  <a:pos x="260" y="239"/>
                </a:cxn>
                <a:cxn ang="0">
                  <a:pos x="178" y="213"/>
                </a:cxn>
                <a:cxn ang="0">
                  <a:pos x="97" y="188"/>
                </a:cxn>
                <a:cxn ang="0">
                  <a:pos x="16" y="182"/>
                </a:cxn>
                <a:cxn ang="0">
                  <a:pos x="22" y="207"/>
                </a:cxn>
                <a:cxn ang="0">
                  <a:pos x="152" y="231"/>
                </a:cxn>
                <a:cxn ang="0">
                  <a:pos x="222" y="257"/>
                </a:cxn>
                <a:cxn ang="0">
                  <a:pos x="260" y="263"/>
                </a:cxn>
                <a:cxn ang="0">
                  <a:pos x="292" y="252"/>
                </a:cxn>
                <a:cxn ang="0">
                  <a:pos x="295" y="222"/>
                </a:cxn>
                <a:cxn ang="0">
                  <a:pos x="269" y="199"/>
                </a:cxn>
                <a:cxn ang="0">
                  <a:pos x="232" y="162"/>
                </a:cxn>
                <a:cxn ang="0">
                  <a:pos x="188" y="112"/>
                </a:cxn>
                <a:cxn ang="0">
                  <a:pos x="144" y="56"/>
                </a:cxn>
                <a:cxn ang="0">
                  <a:pos x="91" y="17"/>
                </a:cxn>
                <a:cxn ang="0">
                  <a:pos x="35" y="3"/>
                </a:cxn>
                <a:cxn ang="0">
                  <a:pos x="0" y="0"/>
                </a:cxn>
              </a:cxnLst>
              <a:rect l="0" t="0" r="r" b="b"/>
              <a:pathLst>
                <a:path w="295" h="263">
                  <a:moveTo>
                    <a:pt x="0" y="0"/>
                  </a:moveTo>
                  <a:lnTo>
                    <a:pt x="0" y="21"/>
                  </a:lnTo>
                  <a:lnTo>
                    <a:pt x="38" y="71"/>
                  </a:lnTo>
                  <a:lnTo>
                    <a:pt x="75" y="99"/>
                  </a:lnTo>
                  <a:lnTo>
                    <a:pt x="152" y="158"/>
                  </a:lnTo>
                  <a:lnTo>
                    <a:pt x="184" y="182"/>
                  </a:lnTo>
                  <a:lnTo>
                    <a:pt x="260" y="239"/>
                  </a:lnTo>
                  <a:lnTo>
                    <a:pt x="178" y="213"/>
                  </a:lnTo>
                  <a:lnTo>
                    <a:pt x="97" y="188"/>
                  </a:lnTo>
                  <a:lnTo>
                    <a:pt x="16" y="182"/>
                  </a:lnTo>
                  <a:lnTo>
                    <a:pt x="22" y="207"/>
                  </a:lnTo>
                  <a:lnTo>
                    <a:pt x="152" y="231"/>
                  </a:lnTo>
                  <a:lnTo>
                    <a:pt x="222" y="257"/>
                  </a:lnTo>
                  <a:lnTo>
                    <a:pt x="260" y="263"/>
                  </a:lnTo>
                  <a:lnTo>
                    <a:pt x="292" y="252"/>
                  </a:lnTo>
                  <a:lnTo>
                    <a:pt x="295" y="222"/>
                  </a:lnTo>
                  <a:lnTo>
                    <a:pt x="269" y="199"/>
                  </a:lnTo>
                  <a:lnTo>
                    <a:pt x="232" y="162"/>
                  </a:lnTo>
                  <a:lnTo>
                    <a:pt x="188" y="112"/>
                  </a:lnTo>
                  <a:lnTo>
                    <a:pt x="144" y="56"/>
                  </a:lnTo>
                  <a:lnTo>
                    <a:pt x="91" y="17"/>
                  </a:lnTo>
                  <a:lnTo>
                    <a:pt x="35" y="3"/>
                  </a:lnTo>
                  <a:lnTo>
                    <a:pt x="0" y="0"/>
                  </a:lnTo>
                  <a:close/>
                </a:path>
              </a:pathLst>
            </a:custGeom>
            <a:solidFill>
              <a:srgbClr val="C0C0C0"/>
            </a:solidFill>
            <a:ln w="9525">
              <a:noFill/>
              <a:round/>
            </a:ln>
          </p:spPr>
          <p:txBody>
            <a:bodyPr/>
            <a:lstStyle/>
            <a:p>
              <a:endParaRPr lang="zh-CN" altLang="en-US"/>
            </a:p>
          </p:txBody>
        </p:sp>
        <p:sp>
          <p:nvSpPr>
            <p:cNvPr id="414" name="Freeform 401"/>
            <p:cNvSpPr/>
            <p:nvPr/>
          </p:nvSpPr>
          <p:spPr bwMode="auto">
            <a:xfrm flipH="1">
              <a:off x="1080" y="2670"/>
              <a:ext cx="36" cy="66"/>
            </a:xfrm>
            <a:custGeom>
              <a:avLst/>
              <a:gdLst/>
              <a:ahLst/>
              <a:cxnLst>
                <a:cxn ang="0">
                  <a:pos x="51" y="0"/>
                </a:cxn>
                <a:cxn ang="0">
                  <a:pos x="13" y="7"/>
                </a:cxn>
                <a:cxn ang="0">
                  <a:pos x="0" y="39"/>
                </a:cxn>
                <a:cxn ang="0">
                  <a:pos x="3" y="65"/>
                </a:cxn>
                <a:cxn ang="0">
                  <a:pos x="26" y="101"/>
                </a:cxn>
                <a:cxn ang="0">
                  <a:pos x="57" y="112"/>
                </a:cxn>
                <a:cxn ang="0">
                  <a:pos x="116" y="149"/>
                </a:cxn>
                <a:cxn ang="0">
                  <a:pos x="172" y="195"/>
                </a:cxn>
                <a:cxn ang="0">
                  <a:pos x="212" y="259"/>
                </a:cxn>
                <a:cxn ang="0">
                  <a:pos x="257" y="325"/>
                </a:cxn>
                <a:cxn ang="0">
                  <a:pos x="270" y="345"/>
                </a:cxn>
                <a:cxn ang="0">
                  <a:pos x="257" y="267"/>
                </a:cxn>
                <a:cxn ang="0">
                  <a:pos x="247" y="198"/>
                </a:cxn>
                <a:cxn ang="0">
                  <a:pos x="225" y="140"/>
                </a:cxn>
                <a:cxn ang="0">
                  <a:pos x="188" y="86"/>
                </a:cxn>
                <a:cxn ang="0">
                  <a:pos x="90" y="10"/>
                </a:cxn>
                <a:cxn ang="0">
                  <a:pos x="51" y="0"/>
                </a:cxn>
              </a:cxnLst>
              <a:rect l="0" t="0" r="r" b="b"/>
              <a:pathLst>
                <a:path w="270" h="345">
                  <a:moveTo>
                    <a:pt x="51" y="0"/>
                  </a:moveTo>
                  <a:lnTo>
                    <a:pt x="13" y="7"/>
                  </a:lnTo>
                  <a:lnTo>
                    <a:pt x="0" y="39"/>
                  </a:lnTo>
                  <a:lnTo>
                    <a:pt x="3" y="65"/>
                  </a:lnTo>
                  <a:lnTo>
                    <a:pt x="26" y="101"/>
                  </a:lnTo>
                  <a:lnTo>
                    <a:pt x="57" y="112"/>
                  </a:lnTo>
                  <a:lnTo>
                    <a:pt x="116" y="149"/>
                  </a:lnTo>
                  <a:lnTo>
                    <a:pt x="172" y="195"/>
                  </a:lnTo>
                  <a:lnTo>
                    <a:pt x="212" y="259"/>
                  </a:lnTo>
                  <a:lnTo>
                    <a:pt x="257" y="325"/>
                  </a:lnTo>
                  <a:lnTo>
                    <a:pt x="270" y="345"/>
                  </a:lnTo>
                  <a:lnTo>
                    <a:pt x="257" y="267"/>
                  </a:lnTo>
                  <a:lnTo>
                    <a:pt x="247" y="198"/>
                  </a:lnTo>
                  <a:lnTo>
                    <a:pt x="225" y="140"/>
                  </a:lnTo>
                  <a:lnTo>
                    <a:pt x="188" y="86"/>
                  </a:lnTo>
                  <a:lnTo>
                    <a:pt x="90" y="10"/>
                  </a:lnTo>
                  <a:lnTo>
                    <a:pt x="51" y="0"/>
                  </a:lnTo>
                  <a:close/>
                </a:path>
              </a:pathLst>
            </a:custGeom>
            <a:solidFill>
              <a:srgbClr val="C0C0C0"/>
            </a:solidFill>
            <a:ln w="9525">
              <a:noFill/>
              <a:round/>
            </a:ln>
          </p:spPr>
          <p:txBody>
            <a:bodyPr/>
            <a:lstStyle/>
            <a:p>
              <a:endParaRPr lang="zh-CN" altLang="en-US"/>
            </a:p>
          </p:txBody>
        </p:sp>
        <p:sp>
          <p:nvSpPr>
            <p:cNvPr id="415" name="Freeform 402"/>
            <p:cNvSpPr/>
            <p:nvPr/>
          </p:nvSpPr>
          <p:spPr bwMode="auto">
            <a:xfrm flipH="1">
              <a:off x="1084" y="2604"/>
              <a:ext cx="39" cy="39"/>
            </a:xfrm>
            <a:custGeom>
              <a:avLst/>
              <a:gdLst/>
              <a:ahLst/>
              <a:cxnLst>
                <a:cxn ang="0">
                  <a:pos x="0" y="199"/>
                </a:cxn>
                <a:cxn ang="0">
                  <a:pos x="49" y="156"/>
                </a:cxn>
                <a:cxn ang="0">
                  <a:pos x="130" y="125"/>
                </a:cxn>
                <a:cxn ang="0">
                  <a:pos x="185" y="111"/>
                </a:cxn>
                <a:cxn ang="0">
                  <a:pos x="287" y="0"/>
                </a:cxn>
                <a:cxn ang="0">
                  <a:pos x="211" y="44"/>
                </a:cxn>
                <a:cxn ang="0">
                  <a:pos x="142" y="74"/>
                </a:cxn>
                <a:cxn ang="0">
                  <a:pos x="93" y="99"/>
                </a:cxn>
                <a:cxn ang="0">
                  <a:pos x="68" y="125"/>
                </a:cxn>
                <a:cxn ang="0">
                  <a:pos x="0" y="199"/>
                </a:cxn>
              </a:cxnLst>
              <a:rect l="0" t="0" r="r" b="b"/>
              <a:pathLst>
                <a:path w="287" h="199">
                  <a:moveTo>
                    <a:pt x="0" y="199"/>
                  </a:moveTo>
                  <a:lnTo>
                    <a:pt x="49" y="156"/>
                  </a:lnTo>
                  <a:lnTo>
                    <a:pt x="130" y="125"/>
                  </a:lnTo>
                  <a:lnTo>
                    <a:pt x="185" y="111"/>
                  </a:lnTo>
                  <a:lnTo>
                    <a:pt x="287" y="0"/>
                  </a:lnTo>
                  <a:lnTo>
                    <a:pt x="211" y="44"/>
                  </a:lnTo>
                  <a:lnTo>
                    <a:pt x="142" y="74"/>
                  </a:lnTo>
                  <a:lnTo>
                    <a:pt x="93" y="99"/>
                  </a:lnTo>
                  <a:lnTo>
                    <a:pt x="68" y="125"/>
                  </a:lnTo>
                  <a:lnTo>
                    <a:pt x="0" y="199"/>
                  </a:lnTo>
                  <a:close/>
                </a:path>
              </a:pathLst>
            </a:custGeom>
            <a:solidFill>
              <a:srgbClr val="E0E0E0"/>
            </a:solidFill>
            <a:ln w="9525">
              <a:noFill/>
              <a:round/>
            </a:ln>
          </p:spPr>
          <p:txBody>
            <a:bodyPr/>
            <a:lstStyle/>
            <a:p>
              <a:endParaRPr lang="zh-CN" altLang="en-US"/>
            </a:p>
          </p:txBody>
        </p:sp>
        <p:sp>
          <p:nvSpPr>
            <p:cNvPr id="416" name="Freeform 403"/>
            <p:cNvSpPr/>
            <p:nvPr/>
          </p:nvSpPr>
          <p:spPr bwMode="auto">
            <a:xfrm flipH="1">
              <a:off x="1131" y="2675"/>
              <a:ext cx="22" cy="99"/>
            </a:xfrm>
            <a:custGeom>
              <a:avLst/>
              <a:gdLst/>
              <a:ahLst/>
              <a:cxnLst>
                <a:cxn ang="0">
                  <a:pos x="0" y="514"/>
                </a:cxn>
                <a:cxn ang="0">
                  <a:pos x="81" y="514"/>
                </a:cxn>
                <a:cxn ang="0">
                  <a:pos x="106" y="508"/>
                </a:cxn>
                <a:cxn ang="0">
                  <a:pos x="106" y="489"/>
                </a:cxn>
                <a:cxn ang="0">
                  <a:pos x="124" y="470"/>
                </a:cxn>
                <a:cxn ang="0">
                  <a:pos x="150" y="451"/>
                </a:cxn>
                <a:cxn ang="0">
                  <a:pos x="137" y="433"/>
                </a:cxn>
                <a:cxn ang="0">
                  <a:pos x="137" y="407"/>
                </a:cxn>
                <a:cxn ang="0">
                  <a:pos x="156" y="376"/>
                </a:cxn>
                <a:cxn ang="0">
                  <a:pos x="156" y="344"/>
                </a:cxn>
                <a:cxn ang="0">
                  <a:pos x="144" y="306"/>
                </a:cxn>
                <a:cxn ang="0">
                  <a:pos x="144" y="224"/>
                </a:cxn>
                <a:cxn ang="0">
                  <a:pos x="162" y="150"/>
                </a:cxn>
                <a:cxn ang="0">
                  <a:pos x="156" y="94"/>
                </a:cxn>
                <a:cxn ang="0">
                  <a:pos x="156" y="0"/>
                </a:cxn>
                <a:cxn ang="0">
                  <a:pos x="106" y="142"/>
                </a:cxn>
                <a:cxn ang="0">
                  <a:pos x="62" y="275"/>
                </a:cxn>
                <a:cxn ang="0">
                  <a:pos x="32" y="419"/>
                </a:cxn>
                <a:cxn ang="0">
                  <a:pos x="0" y="514"/>
                </a:cxn>
              </a:cxnLst>
              <a:rect l="0" t="0" r="r" b="b"/>
              <a:pathLst>
                <a:path w="162" h="514">
                  <a:moveTo>
                    <a:pt x="0" y="514"/>
                  </a:moveTo>
                  <a:lnTo>
                    <a:pt x="81" y="514"/>
                  </a:lnTo>
                  <a:lnTo>
                    <a:pt x="106" y="508"/>
                  </a:lnTo>
                  <a:lnTo>
                    <a:pt x="106" y="489"/>
                  </a:lnTo>
                  <a:lnTo>
                    <a:pt x="124" y="470"/>
                  </a:lnTo>
                  <a:lnTo>
                    <a:pt x="150" y="451"/>
                  </a:lnTo>
                  <a:lnTo>
                    <a:pt x="137" y="433"/>
                  </a:lnTo>
                  <a:lnTo>
                    <a:pt x="137" y="407"/>
                  </a:lnTo>
                  <a:lnTo>
                    <a:pt x="156" y="376"/>
                  </a:lnTo>
                  <a:lnTo>
                    <a:pt x="156" y="344"/>
                  </a:lnTo>
                  <a:lnTo>
                    <a:pt x="144" y="306"/>
                  </a:lnTo>
                  <a:lnTo>
                    <a:pt x="144" y="224"/>
                  </a:lnTo>
                  <a:lnTo>
                    <a:pt x="162" y="150"/>
                  </a:lnTo>
                  <a:lnTo>
                    <a:pt x="156" y="94"/>
                  </a:lnTo>
                  <a:lnTo>
                    <a:pt x="156" y="0"/>
                  </a:lnTo>
                  <a:lnTo>
                    <a:pt x="106" y="142"/>
                  </a:lnTo>
                  <a:lnTo>
                    <a:pt x="62" y="275"/>
                  </a:lnTo>
                  <a:lnTo>
                    <a:pt x="32" y="419"/>
                  </a:lnTo>
                  <a:lnTo>
                    <a:pt x="0" y="514"/>
                  </a:lnTo>
                  <a:close/>
                </a:path>
              </a:pathLst>
            </a:custGeom>
            <a:solidFill>
              <a:srgbClr val="E0E0E0"/>
            </a:solidFill>
            <a:ln w="9525">
              <a:noFill/>
              <a:round/>
            </a:ln>
          </p:spPr>
          <p:txBody>
            <a:bodyPr/>
            <a:lstStyle/>
            <a:p>
              <a:endParaRPr lang="zh-CN" altLang="en-US"/>
            </a:p>
          </p:txBody>
        </p:sp>
        <p:sp>
          <p:nvSpPr>
            <p:cNvPr id="417" name="Freeform 404"/>
            <p:cNvSpPr/>
            <p:nvPr/>
          </p:nvSpPr>
          <p:spPr bwMode="auto">
            <a:xfrm flipH="1">
              <a:off x="1081" y="2783"/>
              <a:ext cx="39" cy="18"/>
            </a:xfrm>
            <a:custGeom>
              <a:avLst/>
              <a:gdLst/>
              <a:ahLst/>
              <a:cxnLst>
                <a:cxn ang="0">
                  <a:pos x="232" y="47"/>
                </a:cxn>
                <a:cxn ang="0">
                  <a:pos x="168" y="19"/>
                </a:cxn>
                <a:cxn ang="0">
                  <a:pos x="110" y="4"/>
                </a:cxn>
                <a:cxn ang="0">
                  <a:pos x="32" y="0"/>
                </a:cxn>
                <a:cxn ang="0">
                  <a:pos x="0" y="6"/>
                </a:cxn>
                <a:cxn ang="0">
                  <a:pos x="15" y="37"/>
                </a:cxn>
                <a:cxn ang="0">
                  <a:pos x="45" y="61"/>
                </a:cxn>
                <a:cxn ang="0">
                  <a:pos x="113" y="79"/>
                </a:cxn>
                <a:cxn ang="0">
                  <a:pos x="219" y="97"/>
                </a:cxn>
                <a:cxn ang="0">
                  <a:pos x="289" y="91"/>
                </a:cxn>
                <a:cxn ang="0">
                  <a:pos x="232" y="47"/>
                </a:cxn>
              </a:cxnLst>
              <a:rect l="0" t="0" r="r" b="b"/>
              <a:pathLst>
                <a:path w="289" h="97">
                  <a:moveTo>
                    <a:pt x="232" y="47"/>
                  </a:moveTo>
                  <a:lnTo>
                    <a:pt x="168" y="19"/>
                  </a:lnTo>
                  <a:lnTo>
                    <a:pt x="110" y="4"/>
                  </a:lnTo>
                  <a:lnTo>
                    <a:pt x="32" y="0"/>
                  </a:lnTo>
                  <a:lnTo>
                    <a:pt x="0" y="6"/>
                  </a:lnTo>
                  <a:lnTo>
                    <a:pt x="15" y="37"/>
                  </a:lnTo>
                  <a:lnTo>
                    <a:pt x="45" y="61"/>
                  </a:lnTo>
                  <a:lnTo>
                    <a:pt x="113" y="79"/>
                  </a:lnTo>
                  <a:lnTo>
                    <a:pt x="219" y="97"/>
                  </a:lnTo>
                  <a:lnTo>
                    <a:pt x="289" y="91"/>
                  </a:lnTo>
                  <a:lnTo>
                    <a:pt x="232" y="47"/>
                  </a:lnTo>
                  <a:close/>
                </a:path>
              </a:pathLst>
            </a:custGeom>
            <a:solidFill>
              <a:srgbClr val="C0C0C0"/>
            </a:solidFill>
            <a:ln w="9525">
              <a:noFill/>
              <a:round/>
            </a:ln>
          </p:spPr>
          <p:txBody>
            <a:bodyPr/>
            <a:lstStyle/>
            <a:p>
              <a:endParaRPr lang="zh-CN" altLang="en-US"/>
            </a:p>
          </p:txBody>
        </p:sp>
        <p:sp>
          <p:nvSpPr>
            <p:cNvPr id="418" name="Freeform 405"/>
            <p:cNvSpPr/>
            <p:nvPr/>
          </p:nvSpPr>
          <p:spPr bwMode="auto">
            <a:xfrm flipH="1">
              <a:off x="1128" y="2791"/>
              <a:ext cx="25" cy="42"/>
            </a:xfrm>
            <a:custGeom>
              <a:avLst/>
              <a:gdLst/>
              <a:ahLst/>
              <a:cxnLst>
                <a:cxn ang="0">
                  <a:pos x="81" y="59"/>
                </a:cxn>
                <a:cxn ang="0">
                  <a:pos x="59" y="14"/>
                </a:cxn>
                <a:cxn ang="0">
                  <a:pos x="26" y="0"/>
                </a:cxn>
                <a:cxn ang="0">
                  <a:pos x="3" y="11"/>
                </a:cxn>
                <a:cxn ang="0">
                  <a:pos x="0" y="35"/>
                </a:cxn>
                <a:cxn ang="0">
                  <a:pos x="15" y="76"/>
                </a:cxn>
                <a:cxn ang="0">
                  <a:pos x="40" y="115"/>
                </a:cxn>
                <a:cxn ang="0">
                  <a:pos x="71" y="150"/>
                </a:cxn>
                <a:cxn ang="0">
                  <a:pos x="113" y="185"/>
                </a:cxn>
                <a:cxn ang="0">
                  <a:pos x="176" y="216"/>
                </a:cxn>
                <a:cxn ang="0">
                  <a:pos x="119" y="153"/>
                </a:cxn>
                <a:cxn ang="0">
                  <a:pos x="100" y="108"/>
                </a:cxn>
                <a:cxn ang="0">
                  <a:pos x="81" y="59"/>
                </a:cxn>
              </a:cxnLst>
              <a:rect l="0" t="0" r="r" b="b"/>
              <a:pathLst>
                <a:path w="176" h="216">
                  <a:moveTo>
                    <a:pt x="81" y="59"/>
                  </a:moveTo>
                  <a:lnTo>
                    <a:pt x="59" y="14"/>
                  </a:lnTo>
                  <a:lnTo>
                    <a:pt x="26" y="0"/>
                  </a:lnTo>
                  <a:lnTo>
                    <a:pt x="3" y="11"/>
                  </a:lnTo>
                  <a:lnTo>
                    <a:pt x="0" y="35"/>
                  </a:lnTo>
                  <a:lnTo>
                    <a:pt x="15" y="76"/>
                  </a:lnTo>
                  <a:lnTo>
                    <a:pt x="40" y="115"/>
                  </a:lnTo>
                  <a:lnTo>
                    <a:pt x="71" y="150"/>
                  </a:lnTo>
                  <a:lnTo>
                    <a:pt x="113" y="185"/>
                  </a:lnTo>
                  <a:lnTo>
                    <a:pt x="176" y="216"/>
                  </a:lnTo>
                  <a:lnTo>
                    <a:pt x="119" y="153"/>
                  </a:lnTo>
                  <a:lnTo>
                    <a:pt x="100" y="108"/>
                  </a:lnTo>
                  <a:lnTo>
                    <a:pt x="81" y="59"/>
                  </a:lnTo>
                  <a:close/>
                </a:path>
              </a:pathLst>
            </a:custGeom>
            <a:solidFill>
              <a:srgbClr val="C0C0C0"/>
            </a:solidFill>
            <a:ln w="9525">
              <a:noFill/>
              <a:round/>
            </a:ln>
          </p:spPr>
          <p:txBody>
            <a:bodyPr/>
            <a:lstStyle/>
            <a:p>
              <a:endParaRPr lang="zh-CN" altLang="en-US"/>
            </a:p>
          </p:txBody>
        </p:sp>
        <p:sp>
          <p:nvSpPr>
            <p:cNvPr id="419" name="Freeform 406"/>
            <p:cNvSpPr/>
            <p:nvPr/>
          </p:nvSpPr>
          <p:spPr bwMode="auto">
            <a:xfrm flipH="1">
              <a:off x="1057" y="2571"/>
              <a:ext cx="57" cy="52"/>
            </a:xfrm>
            <a:custGeom>
              <a:avLst/>
              <a:gdLst/>
              <a:ahLst/>
              <a:cxnLst>
                <a:cxn ang="0">
                  <a:pos x="0" y="260"/>
                </a:cxn>
                <a:cxn ang="0">
                  <a:pos x="13" y="153"/>
                </a:cxn>
                <a:cxn ang="0">
                  <a:pos x="101" y="116"/>
                </a:cxn>
                <a:cxn ang="0">
                  <a:pos x="220" y="69"/>
                </a:cxn>
                <a:cxn ang="0">
                  <a:pos x="304" y="35"/>
                </a:cxn>
                <a:cxn ang="0">
                  <a:pos x="386" y="0"/>
                </a:cxn>
                <a:cxn ang="0">
                  <a:pos x="418" y="76"/>
                </a:cxn>
                <a:cxn ang="0">
                  <a:pos x="341" y="119"/>
                </a:cxn>
                <a:cxn ang="0">
                  <a:pos x="252" y="150"/>
                </a:cxn>
                <a:cxn ang="0">
                  <a:pos x="182" y="170"/>
                </a:cxn>
                <a:cxn ang="0">
                  <a:pos x="98" y="216"/>
                </a:cxn>
                <a:cxn ang="0">
                  <a:pos x="0" y="260"/>
                </a:cxn>
              </a:cxnLst>
              <a:rect l="0" t="0" r="r" b="b"/>
              <a:pathLst>
                <a:path w="418" h="260">
                  <a:moveTo>
                    <a:pt x="0" y="260"/>
                  </a:moveTo>
                  <a:lnTo>
                    <a:pt x="13" y="153"/>
                  </a:lnTo>
                  <a:lnTo>
                    <a:pt x="101" y="116"/>
                  </a:lnTo>
                  <a:lnTo>
                    <a:pt x="220" y="69"/>
                  </a:lnTo>
                  <a:lnTo>
                    <a:pt x="304" y="35"/>
                  </a:lnTo>
                  <a:lnTo>
                    <a:pt x="386" y="0"/>
                  </a:lnTo>
                  <a:lnTo>
                    <a:pt x="418" y="76"/>
                  </a:lnTo>
                  <a:lnTo>
                    <a:pt x="341" y="119"/>
                  </a:lnTo>
                  <a:lnTo>
                    <a:pt x="252" y="150"/>
                  </a:lnTo>
                  <a:lnTo>
                    <a:pt x="182" y="170"/>
                  </a:lnTo>
                  <a:lnTo>
                    <a:pt x="98" y="216"/>
                  </a:lnTo>
                  <a:lnTo>
                    <a:pt x="0" y="260"/>
                  </a:lnTo>
                  <a:close/>
                </a:path>
              </a:pathLst>
            </a:custGeom>
            <a:solidFill>
              <a:srgbClr val="E0E0E0"/>
            </a:solidFill>
            <a:ln w="9525">
              <a:noFill/>
              <a:round/>
            </a:ln>
          </p:spPr>
          <p:txBody>
            <a:bodyPr/>
            <a:lstStyle/>
            <a:p>
              <a:endParaRPr lang="zh-CN" altLang="en-US"/>
            </a:p>
          </p:txBody>
        </p:sp>
        <p:sp>
          <p:nvSpPr>
            <p:cNvPr id="420" name="Freeform 407"/>
            <p:cNvSpPr/>
            <p:nvPr/>
          </p:nvSpPr>
          <p:spPr bwMode="auto">
            <a:xfrm flipH="1">
              <a:off x="992" y="2806"/>
              <a:ext cx="117" cy="226"/>
            </a:xfrm>
            <a:custGeom>
              <a:avLst/>
              <a:gdLst/>
              <a:ahLst/>
              <a:cxnLst>
                <a:cxn ang="0">
                  <a:pos x="385" y="172"/>
                </a:cxn>
                <a:cxn ang="0">
                  <a:pos x="543" y="158"/>
                </a:cxn>
                <a:cxn ang="0">
                  <a:pos x="637" y="133"/>
                </a:cxn>
                <a:cxn ang="0">
                  <a:pos x="667" y="90"/>
                </a:cxn>
                <a:cxn ang="0">
                  <a:pos x="667" y="52"/>
                </a:cxn>
                <a:cxn ang="0">
                  <a:pos x="694" y="20"/>
                </a:cxn>
                <a:cxn ang="0">
                  <a:pos x="782" y="0"/>
                </a:cxn>
                <a:cxn ang="0">
                  <a:pos x="863" y="7"/>
                </a:cxn>
                <a:cxn ang="0">
                  <a:pos x="763" y="907"/>
                </a:cxn>
                <a:cxn ang="0">
                  <a:pos x="694" y="990"/>
                </a:cxn>
                <a:cxn ang="0">
                  <a:pos x="605" y="1071"/>
                </a:cxn>
                <a:cxn ang="0">
                  <a:pos x="481" y="1134"/>
                </a:cxn>
                <a:cxn ang="0">
                  <a:pos x="334" y="1153"/>
                </a:cxn>
                <a:cxn ang="0">
                  <a:pos x="138" y="1164"/>
                </a:cxn>
                <a:cxn ang="0">
                  <a:pos x="25" y="1147"/>
                </a:cxn>
                <a:cxn ang="0">
                  <a:pos x="0" y="1083"/>
                </a:cxn>
                <a:cxn ang="0">
                  <a:pos x="13" y="1001"/>
                </a:cxn>
                <a:cxn ang="0">
                  <a:pos x="95" y="750"/>
                </a:cxn>
                <a:cxn ang="0">
                  <a:pos x="163" y="499"/>
                </a:cxn>
                <a:cxn ang="0">
                  <a:pos x="195" y="310"/>
                </a:cxn>
                <a:cxn ang="0">
                  <a:pos x="195" y="259"/>
                </a:cxn>
                <a:cxn ang="0">
                  <a:pos x="239" y="190"/>
                </a:cxn>
                <a:cxn ang="0">
                  <a:pos x="291" y="172"/>
                </a:cxn>
                <a:cxn ang="0">
                  <a:pos x="385" y="172"/>
                </a:cxn>
              </a:cxnLst>
              <a:rect l="0" t="0" r="r" b="b"/>
              <a:pathLst>
                <a:path w="863" h="1164">
                  <a:moveTo>
                    <a:pt x="385" y="172"/>
                  </a:moveTo>
                  <a:lnTo>
                    <a:pt x="543" y="158"/>
                  </a:lnTo>
                  <a:lnTo>
                    <a:pt x="637" y="133"/>
                  </a:lnTo>
                  <a:lnTo>
                    <a:pt x="667" y="90"/>
                  </a:lnTo>
                  <a:lnTo>
                    <a:pt x="667" y="52"/>
                  </a:lnTo>
                  <a:lnTo>
                    <a:pt x="694" y="20"/>
                  </a:lnTo>
                  <a:lnTo>
                    <a:pt x="782" y="0"/>
                  </a:lnTo>
                  <a:lnTo>
                    <a:pt x="863" y="7"/>
                  </a:lnTo>
                  <a:lnTo>
                    <a:pt x="763" y="907"/>
                  </a:lnTo>
                  <a:lnTo>
                    <a:pt x="694" y="990"/>
                  </a:lnTo>
                  <a:lnTo>
                    <a:pt x="605" y="1071"/>
                  </a:lnTo>
                  <a:lnTo>
                    <a:pt x="481" y="1134"/>
                  </a:lnTo>
                  <a:lnTo>
                    <a:pt x="334" y="1153"/>
                  </a:lnTo>
                  <a:lnTo>
                    <a:pt x="138" y="1164"/>
                  </a:lnTo>
                  <a:lnTo>
                    <a:pt x="25" y="1147"/>
                  </a:lnTo>
                  <a:lnTo>
                    <a:pt x="0" y="1083"/>
                  </a:lnTo>
                  <a:lnTo>
                    <a:pt x="13" y="1001"/>
                  </a:lnTo>
                  <a:lnTo>
                    <a:pt x="95" y="750"/>
                  </a:lnTo>
                  <a:lnTo>
                    <a:pt x="163" y="499"/>
                  </a:lnTo>
                  <a:lnTo>
                    <a:pt x="195" y="310"/>
                  </a:lnTo>
                  <a:lnTo>
                    <a:pt x="195" y="259"/>
                  </a:lnTo>
                  <a:lnTo>
                    <a:pt x="239" y="190"/>
                  </a:lnTo>
                  <a:lnTo>
                    <a:pt x="291" y="172"/>
                  </a:lnTo>
                  <a:lnTo>
                    <a:pt x="385" y="172"/>
                  </a:lnTo>
                  <a:close/>
                </a:path>
              </a:pathLst>
            </a:custGeom>
            <a:solidFill>
              <a:srgbClr val="404040"/>
            </a:solidFill>
            <a:ln w="1588">
              <a:solidFill>
                <a:srgbClr val="000000"/>
              </a:solidFill>
              <a:prstDash val="solid"/>
              <a:round/>
            </a:ln>
          </p:spPr>
          <p:txBody>
            <a:bodyPr/>
            <a:lstStyle/>
            <a:p>
              <a:endParaRPr lang="zh-CN" altLang="en-US"/>
            </a:p>
          </p:txBody>
        </p:sp>
        <p:sp>
          <p:nvSpPr>
            <p:cNvPr id="421" name="Freeform 408"/>
            <p:cNvSpPr/>
            <p:nvPr/>
          </p:nvSpPr>
          <p:spPr bwMode="auto">
            <a:xfrm flipH="1">
              <a:off x="995" y="2818"/>
              <a:ext cx="101" cy="205"/>
            </a:xfrm>
            <a:custGeom>
              <a:avLst/>
              <a:gdLst/>
              <a:ahLst/>
              <a:cxnLst>
                <a:cxn ang="0">
                  <a:pos x="257" y="214"/>
                </a:cxn>
                <a:cxn ang="0">
                  <a:pos x="397" y="207"/>
                </a:cxn>
                <a:cxn ang="0">
                  <a:pos x="542" y="182"/>
                </a:cxn>
                <a:cxn ang="0">
                  <a:pos x="628" y="138"/>
                </a:cxn>
                <a:cxn ang="0">
                  <a:pos x="679" y="100"/>
                </a:cxn>
                <a:cxn ang="0">
                  <a:pos x="743" y="0"/>
                </a:cxn>
                <a:cxn ang="0">
                  <a:pos x="648" y="822"/>
                </a:cxn>
                <a:cxn ang="0">
                  <a:pos x="585" y="898"/>
                </a:cxn>
                <a:cxn ang="0">
                  <a:pos x="516" y="967"/>
                </a:cxn>
                <a:cxn ang="0">
                  <a:pos x="428" y="1016"/>
                </a:cxn>
                <a:cxn ang="0">
                  <a:pos x="353" y="1042"/>
                </a:cxn>
                <a:cxn ang="0">
                  <a:pos x="257" y="1055"/>
                </a:cxn>
                <a:cxn ang="0">
                  <a:pos x="170" y="1068"/>
                </a:cxn>
                <a:cxn ang="0">
                  <a:pos x="69" y="1068"/>
                </a:cxn>
                <a:cxn ang="0">
                  <a:pos x="24" y="1055"/>
                </a:cxn>
                <a:cxn ang="0">
                  <a:pos x="0" y="1016"/>
                </a:cxn>
                <a:cxn ang="0">
                  <a:pos x="11" y="956"/>
                </a:cxn>
                <a:cxn ang="0">
                  <a:pos x="75" y="809"/>
                </a:cxn>
                <a:cxn ang="0">
                  <a:pos x="184" y="321"/>
                </a:cxn>
                <a:cxn ang="0">
                  <a:pos x="201" y="252"/>
                </a:cxn>
                <a:cxn ang="0">
                  <a:pos x="257" y="214"/>
                </a:cxn>
              </a:cxnLst>
              <a:rect l="0" t="0" r="r" b="b"/>
              <a:pathLst>
                <a:path w="743" h="1068">
                  <a:moveTo>
                    <a:pt x="257" y="214"/>
                  </a:moveTo>
                  <a:lnTo>
                    <a:pt x="397" y="207"/>
                  </a:lnTo>
                  <a:lnTo>
                    <a:pt x="542" y="182"/>
                  </a:lnTo>
                  <a:lnTo>
                    <a:pt x="628" y="138"/>
                  </a:lnTo>
                  <a:lnTo>
                    <a:pt x="679" y="100"/>
                  </a:lnTo>
                  <a:lnTo>
                    <a:pt x="743" y="0"/>
                  </a:lnTo>
                  <a:lnTo>
                    <a:pt x="648" y="822"/>
                  </a:lnTo>
                  <a:lnTo>
                    <a:pt x="585" y="898"/>
                  </a:lnTo>
                  <a:lnTo>
                    <a:pt x="516" y="967"/>
                  </a:lnTo>
                  <a:lnTo>
                    <a:pt x="428" y="1016"/>
                  </a:lnTo>
                  <a:lnTo>
                    <a:pt x="353" y="1042"/>
                  </a:lnTo>
                  <a:lnTo>
                    <a:pt x="257" y="1055"/>
                  </a:lnTo>
                  <a:lnTo>
                    <a:pt x="170" y="1068"/>
                  </a:lnTo>
                  <a:lnTo>
                    <a:pt x="69" y="1068"/>
                  </a:lnTo>
                  <a:lnTo>
                    <a:pt x="24" y="1055"/>
                  </a:lnTo>
                  <a:lnTo>
                    <a:pt x="0" y="1016"/>
                  </a:lnTo>
                  <a:lnTo>
                    <a:pt x="11" y="956"/>
                  </a:lnTo>
                  <a:lnTo>
                    <a:pt x="75" y="809"/>
                  </a:lnTo>
                  <a:lnTo>
                    <a:pt x="184" y="321"/>
                  </a:lnTo>
                  <a:lnTo>
                    <a:pt x="201" y="252"/>
                  </a:lnTo>
                  <a:lnTo>
                    <a:pt x="257" y="214"/>
                  </a:lnTo>
                  <a:close/>
                </a:path>
              </a:pathLst>
            </a:custGeom>
            <a:solidFill>
              <a:srgbClr val="606060"/>
            </a:solidFill>
            <a:ln w="9525">
              <a:noFill/>
              <a:round/>
            </a:ln>
          </p:spPr>
          <p:txBody>
            <a:bodyPr/>
            <a:lstStyle/>
            <a:p>
              <a:endParaRPr lang="zh-CN" altLang="en-US"/>
            </a:p>
          </p:txBody>
        </p:sp>
      </p:grpSp>
      <p:sp>
        <p:nvSpPr>
          <p:cNvPr id="422" name="Text Box 409"/>
          <p:cNvSpPr txBox="1">
            <a:spLocks noChangeArrowheads="1"/>
          </p:cNvSpPr>
          <p:nvPr/>
        </p:nvSpPr>
        <p:spPr bwMode="auto">
          <a:xfrm>
            <a:off x="7357813" y="3191088"/>
            <a:ext cx="1723549" cy="830997"/>
          </a:xfrm>
          <a:prstGeom prst="rect">
            <a:avLst/>
          </a:prstGeom>
          <a:noFill/>
          <a:ln w="9525">
            <a:noFill/>
            <a:miter lim="800000"/>
          </a:ln>
          <a:effectLst/>
        </p:spPr>
        <p:txBody>
          <a:bodyPr wrap="none">
            <a:spAutoFit/>
          </a:bodyPr>
          <a:lstStyle/>
          <a:p>
            <a:pPr algn="ctr"/>
            <a:r>
              <a:rPr lang="zh-CN" altLang="en-US" dirty="0">
                <a:latin typeface="+mj-ea"/>
                <a:ea typeface="+mj-ea"/>
              </a:rPr>
              <a:t>互联网</a:t>
            </a:r>
            <a:endParaRPr lang="zh-CN" altLang="en-US" dirty="0">
              <a:latin typeface="+mj-ea"/>
              <a:ea typeface="+mj-ea"/>
            </a:endParaRPr>
          </a:p>
          <a:p>
            <a:pPr algn="ctr"/>
            <a:r>
              <a:rPr lang="zh-CN" altLang="en-US" dirty="0">
                <a:latin typeface="+mj-ea"/>
                <a:ea typeface="+mj-ea"/>
              </a:rPr>
              <a:t>服务提供方</a:t>
            </a:r>
            <a:endParaRPr lang="zh-CN" altLang="en-US" dirty="0">
              <a:latin typeface="+mj-ea"/>
              <a:ea typeface="+mj-ea"/>
            </a:endParaRPr>
          </a:p>
        </p:txBody>
      </p:sp>
      <p:sp>
        <p:nvSpPr>
          <p:cNvPr id="423" name="Line 9"/>
          <p:cNvSpPr>
            <a:spLocks noChangeShapeType="1"/>
          </p:cNvSpPr>
          <p:nvPr/>
        </p:nvSpPr>
        <p:spPr bwMode="auto">
          <a:xfrm flipV="1">
            <a:off x="9497844" y="4412780"/>
            <a:ext cx="1344482" cy="17463"/>
          </a:xfrm>
          <a:prstGeom prst="line">
            <a:avLst/>
          </a:prstGeom>
          <a:noFill/>
          <a:ln w="38100">
            <a:solidFill>
              <a:schemeClr val="tx1"/>
            </a:solidFill>
            <a:round/>
          </a:ln>
          <a:effectLst/>
        </p:spPr>
        <p:txBody>
          <a:bodyPr/>
          <a:lstStyle/>
          <a:p>
            <a:endParaRPr lang="zh-CN" altLang="en-US"/>
          </a:p>
        </p:txBody>
      </p:sp>
      <p:sp>
        <p:nvSpPr>
          <p:cNvPr id="424" name="Text Box 303"/>
          <p:cNvSpPr txBox="1">
            <a:spLocks noChangeArrowheads="1"/>
          </p:cNvSpPr>
          <p:nvPr/>
        </p:nvSpPr>
        <p:spPr bwMode="auto">
          <a:xfrm>
            <a:off x="4098176" y="2396953"/>
            <a:ext cx="595035" cy="2554545"/>
          </a:xfrm>
          <a:prstGeom prst="rect">
            <a:avLst/>
          </a:prstGeom>
          <a:solidFill>
            <a:srgbClr val="FFC000"/>
          </a:solidFill>
          <a:ln w="9525">
            <a:noFill/>
            <a:miter lim="800000"/>
          </a:ln>
          <a:effectLst/>
        </p:spPr>
        <p:txBody>
          <a:bodyPr wrap="none">
            <a:spAutoFit/>
          </a:bodyPr>
          <a:lstStyle/>
          <a:p>
            <a:endParaRPr lang="en-US" altLang="zh-CN" sz="3200" dirty="0">
              <a:solidFill>
                <a:schemeClr val="tx2"/>
              </a:solidFill>
              <a:ea typeface="黑体" panose="02010609060101010101" pitchFamily="2" charset="-122"/>
            </a:endParaRPr>
          </a:p>
          <a:p>
            <a:r>
              <a:rPr lang="zh-CN" altLang="en-US" sz="3200" dirty="0">
                <a:solidFill>
                  <a:schemeClr val="bg1"/>
                </a:solidFill>
                <a:ea typeface="黑体" panose="02010609060101010101" pitchFamily="2" charset="-122"/>
              </a:rPr>
              <a:t>用</a:t>
            </a:r>
            <a:endParaRPr lang="en-US" altLang="zh-CN" sz="3200" dirty="0">
              <a:solidFill>
                <a:schemeClr val="bg1"/>
              </a:solidFill>
              <a:ea typeface="黑体" panose="02010609060101010101" pitchFamily="2" charset="-122"/>
            </a:endParaRPr>
          </a:p>
          <a:p>
            <a:endParaRPr lang="en-US" altLang="zh-CN" sz="3200" dirty="0">
              <a:solidFill>
                <a:schemeClr val="bg1"/>
              </a:solidFill>
              <a:ea typeface="黑体" panose="02010609060101010101" pitchFamily="2" charset="-122"/>
            </a:endParaRPr>
          </a:p>
          <a:p>
            <a:r>
              <a:rPr lang="zh-CN" altLang="en-US" sz="3200" dirty="0">
                <a:solidFill>
                  <a:schemeClr val="bg1"/>
                </a:solidFill>
                <a:ea typeface="黑体" panose="02010609060101010101" pitchFamily="2" charset="-122"/>
              </a:rPr>
              <a:t>户</a:t>
            </a:r>
            <a:endParaRPr lang="zh-CN" altLang="en-US" sz="3200" dirty="0">
              <a:solidFill>
                <a:schemeClr val="bg1"/>
              </a:solidFill>
              <a:ea typeface="黑体" panose="02010609060101010101" pitchFamily="2" charset="-122"/>
            </a:endParaRPr>
          </a:p>
          <a:p>
            <a:endParaRPr lang="en-US" altLang="zh-CN" sz="3200" dirty="0">
              <a:solidFill>
                <a:schemeClr val="tx2"/>
              </a:solidFill>
              <a:ea typeface="黑体" panose="02010609060101010101" pitchFamily="2" charset="-122"/>
            </a:endParaRPr>
          </a:p>
        </p:txBody>
      </p:sp>
      <p:sp>
        <p:nvSpPr>
          <p:cNvPr id="2" name="椭圆 1"/>
          <p:cNvSpPr/>
          <p:nvPr/>
        </p:nvSpPr>
        <p:spPr>
          <a:xfrm>
            <a:off x="6600149" y="2539663"/>
            <a:ext cx="2652754" cy="720463"/>
          </a:xfrm>
          <a:prstGeom prst="ellipse">
            <a:avLst/>
          </a:prstGeom>
          <a:solidFill>
            <a:srgbClr val="00B0F0"/>
          </a:solidFill>
          <a:ln w="9525">
            <a:noFill/>
            <a:round/>
          </a:ln>
          <a:effectLst/>
        </p:spPr>
        <p:txBody>
          <a:bodyPr wrap="none" anchor="ctr"/>
          <a:lstStyle/>
          <a:p>
            <a:endParaRPr lang="zh-CN" altLang="en-US">
              <a:solidFill>
                <a:schemeClr val="bg1"/>
              </a:solidFill>
            </a:endParaRPr>
          </a:p>
        </p:txBody>
      </p:sp>
      <p:sp>
        <p:nvSpPr>
          <p:cNvPr id="322" name="Text Box 308"/>
          <p:cNvSpPr txBox="1">
            <a:spLocks noChangeArrowheads="1"/>
          </p:cNvSpPr>
          <p:nvPr/>
        </p:nvSpPr>
        <p:spPr bwMode="auto">
          <a:xfrm>
            <a:off x="7584794" y="2651096"/>
            <a:ext cx="801823" cy="461665"/>
          </a:xfrm>
          <a:prstGeom prst="rect">
            <a:avLst/>
          </a:prstGeom>
          <a:noFill/>
          <a:ln w="9525">
            <a:noFill/>
            <a:miter lim="800000"/>
          </a:ln>
          <a:effectLst/>
        </p:spPr>
        <p:txBody>
          <a:bodyPr wrap="none">
            <a:spAutoFit/>
          </a:bodyPr>
          <a:lstStyle/>
          <a:p>
            <a:r>
              <a:rPr lang="en-US" altLang="zh-CN" b="1" dirty="0">
                <a:solidFill>
                  <a:schemeClr val="bg1"/>
                </a:solidFill>
                <a:latin typeface="+mj-ea"/>
                <a:ea typeface="+mj-ea"/>
              </a:rPr>
              <a:t>ISP</a:t>
            </a:r>
            <a:r>
              <a:rPr lang="en-US" altLang="zh-CN" b="1" baseline="-25000" dirty="0">
                <a:solidFill>
                  <a:schemeClr val="bg1"/>
                </a:solidFill>
                <a:latin typeface="+mj-ea"/>
                <a:ea typeface="+mj-ea"/>
              </a:rPr>
              <a:t>1</a:t>
            </a:r>
            <a:endParaRPr lang="en-US" altLang="zh-CN" b="1" baseline="-25000" dirty="0">
              <a:solidFill>
                <a:schemeClr val="bg1"/>
              </a:solidFill>
              <a:latin typeface="+mj-ea"/>
              <a:ea typeface="+mj-ea"/>
            </a:endParaRPr>
          </a:p>
        </p:txBody>
      </p:sp>
      <p:sp>
        <p:nvSpPr>
          <p:cNvPr id="425" name="椭圆 424"/>
          <p:cNvSpPr/>
          <p:nvPr/>
        </p:nvSpPr>
        <p:spPr>
          <a:xfrm>
            <a:off x="6902018" y="4074172"/>
            <a:ext cx="2652754" cy="720463"/>
          </a:xfrm>
          <a:prstGeom prst="ellipse">
            <a:avLst/>
          </a:prstGeom>
          <a:solidFill>
            <a:srgbClr val="00B0F0"/>
          </a:solidFill>
          <a:ln w="9525">
            <a:noFill/>
            <a:round/>
          </a:ln>
          <a:effectLst/>
        </p:spPr>
        <p:txBody>
          <a:bodyPr wrap="none" anchor="ctr"/>
          <a:lstStyle/>
          <a:p>
            <a:endParaRPr lang="zh-CN" altLang="en-US">
              <a:solidFill>
                <a:schemeClr val="bg1"/>
              </a:solidFill>
            </a:endParaRPr>
          </a:p>
        </p:txBody>
      </p:sp>
      <p:sp>
        <p:nvSpPr>
          <p:cNvPr id="324" name="Text Box 311"/>
          <p:cNvSpPr txBox="1">
            <a:spLocks noChangeArrowheads="1"/>
          </p:cNvSpPr>
          <p:nvPr/>
        </p:nvSpPr>
        <p:spPr bwMode="auto">
          <a:xfrm>
            <a:off x="7627639" y="4218707"/>
            <a:ext cx="801823" cy="461665"/>
          </a:xfrm>
          <a:prstGeom prst="rect">
            <a:avLst/>
          </a:prstGeom>
          <a:noFill/>
          <a:ln w="9525">
            <a:noFill/>
            <a:miter lim="800000"/>
          </a:ln>
          <a:effectLst/>
        </p:spPr>
        <p:txBody>
          <a:bodyPr wrap="none">
            <a:spAutoFit/>
          </a:bodyPr>
          <a:lstStyle/>
          <a:p>
            <a:r>
              <a:rPr lang="en-US" altLang="zh-CN" b="1" dirty="0">
                <a:solidFill>
                  <a:schemeClr val="bg1"/>
                </a:solidFill>
                <a:latin typeface="+mj-ea"/>
                <a:ea typeface="+mj-ea"/>
              </a:rPr>
              <a:t>ISP</a:t>
            </a:r>
            <a:r>
              <a:rPr lang="en-US" altLang="zh-CN" b="1" baseline="-25000" dirty="0">
                <a:solidFill>
                  <a:schemeClr val="bg1"/>
                </a:solidFill>
                <a:latin typeface="+mj-ea"/>
                <a:ea typeface="+mj-ea"/>
              </a:rPr>
              <a:t>2</a:t>
            </a:r>
            <a:endParaRPr lang="en-US" altLang="zh-CN" b="1" baseline="-25000" dirty="0">
              <a:solidFill>
                <a:schemeClr val="bg1"/>
              </a:solidFill>
              <a:latin typeface="+mj-ea"/>
              <a:ea typeface="+mj-ea"/>
            </a:endParaRPr>
          </a:p>
        </p:txBody>
      </p:sp>
      <p:grpSp>
        <p:nvGrpSpPr>
          <p:cNvPr id="7" name="组合 6"/>
          <p:cNvGrpSpPr/>
          <p:nvPr/>
        </p:nvGrpSpPr>
        <p:grpSpPr>
          <a:xfrm>
            <a:off x="9795787" y="2262160"/>
            <a:ext cx="1792026" cy="2648548"/>
            <a:chOff x="8308975" y="3896090"/>
            <a:chExt cx="1792026" cy="2648548"/>
          </a:xfrm>
          <a:solidFill>
            <a:srgbClr val="00B0F0"/>
          </a:solidFill>
        </p:grpSpPr>
        <p:grpSp>
          <p:nvGrpSpPr>
            <p:cNvPr id="426" name="Group 20"/>
            <p:cNvGrpSpPr/>
            <p:nvPr/>
          </p:nvGrpSpPr>
          <p:grpSpPr bwMode="auto">
            <a:xfrm>
              <a:off x="8308975" y="3896090"/>
              <a:ext cx="1792026" cy="2648548"/>
              <a:chOff x="1680" y="240"/>
              <a:chExt cx="2529" cy="1270"/>
            </a:xfrm>
            <a:grpFill/>
          </p:grpSpPr>
          <p:sp>
            <p:nvSpPr>
              <p:cNvPr id="427" name="Oval 21"/>
              <p:cNvSpPr>
                <a:spLocks noChangeArrowheads="1"/>
              </p:cNvSpPr>
              <p:nvPr/>
            </p:nvSpPr>
            <p:spPr bwMode="auto">
              <a:xfrm>
                <a:off x="2554" y="240"/>
                <a:ext cx="1088" cy="513"/>
              </a:xfrm>
              <a:prstGeom prst="ellipse">
                <a:avLst/>
              </a:prstGeom>
              <a:grpFill/>
              <a:ln w="9525">
                <a:noFill/>
                <a:round/>
              </a:ln>
              <a:effectLst/>
            </p:spPr>
            <p:txBody>
              <a:bodyPr/>
              <a:lstStyle/>
              <a:p>
                <a:endParaRPr lang="zh-CN" altLang="en-US"/>
              </a:p>
            </p:txBody>
          </p:sp>
          <p:sp>
            <p:nvSpPr>
              <p:cNvPr id="428" name="Oval 22"/>
              <p:cNvSpPr>
                <a:spLocks noChangeArrowheads="1"/>
              </p:cNvSpPr>
              <p:nvPr/>
            </p:nvSpPr>
            <p:spPr bwMode="auto">
              <a:xfrm>
                <a:off x="1941" y="381"/>
                <a:ext cx="827" cy="513"/>
              </a:xfrm>
              <a:prstGeom prst="ellipse">
                <a:avLst/>
              </a:prstGeom>
              <a:grpFill/>
              <a:ln w="9525">
                <a:noFill/>
                <a:round/>
              </a:ln>
              <a:effectLst/>
            </p:spPr>
            <p:txBody>
              <a:bodyPr/>
              <a:lstStyle/>
              <a:p>
                <a:endParaRPr lang="zh-CN" altLang="en-US"/>
              </a:p>
            </p:txBody>
          </p:sp>
          <p:sp>
            <p:nvSpPr>
              <p:cNvPr id="429" name="Oval 23"/>
              <p:cNvSpPr>
                <a:spLocks noChangeArrowheads="1"/>
              </p:cNvSpPr>
              <p:nvPr/>
            </p:nvSpPr>
            <p:spPr bwMode="auto">
              <a:xfrm>
                <a:off x="1680" y="702"/>
                <a:ext cx="552" cy="411"/>
              </a:xfrm>
              <a:prstGeom prst="ellipse">
                <a:avLst/>
              </a:prstGeom>
              <a:grpFill/>
              <a:ln w="9525">
                <a:noFill/>
                <a:round/>
              </a:ln>
              <a:effectLst/>
            </p:spPr>
            <p:txBody>
              <a:bodyPr/>
              <a:lstStyle/>
              <a:p>
                <a:endParaRPr lang="zh-CN" altLang="en-US"/>
              </a:p>
            </p:txBody>
          </p:sp>
          <p:sp>
            <p:nvSpPr>
              <p:cNvPr id="430" name="Oval 24"/>
              <p:cNvSpPr>
                <a:spLocks noChangeArrowheads="1"/>
              </p:cNvSpPr>
              <p:nvPr/>
            </p:nvSpPr>
            <p:spPr bwMode="auto">
              <a:xfrm>
                <a:off x="1849" y="894"/>
                <a:ext cx="842" cy="450"/>
              </a:xfrm>
              <a:prstGeom prst="ellipse">
                <a:avLst/>
              </a:prstGeom>
              <a:grpFill/>
              <a:ln w="9525">
                <a:noFill/>
                <a:round/>
              </a:ln>
              <a:effectLst/>
            </p:spPr>
            <p:txBody>
              <a:bodyPr/>
              <a:lstStyle/>
              <a:p>
                <a:endParaRPr lang="zh-CN" altLang="en-US"/>
              </a:p>
            </p:txBody>
          </p:sp>
          <p:sp>
            <p:nvSpPr>
              <p:cNvPr id="431" name="Oval 25"/>
              <p:cNvSpPr>
                <a:spLocks noChangeArrowheads="1"/>
              </p:cNvSpPr>
              <p:nvPr/>
            </p:nvSpPr>
            <p:spPr bwMode="auto">
              <a:xfrm>
                <a:off x="2462" y="971"/>
                <a:ext cx="1272" cy="539"/>
              </a:xfrm>
              <a:prstGeom prst="ellipse">
                <a:avLst/>
              </a:prstGeom>
              <a:grpFill/>
              <a:ln w="9525">
                <a:noFill/>
                <a:round/>
              </a:ln>
              <a:effectLst/>
            </p:spPr>
            <p:txBody>
              <a:bodyPr/>
              <a:lstStyle/>
              <a:p>
                <a:endParaRPr lang="zh-CN" altLang="en-US"/>
              </a:p>
            </p:txBody>
          </p:sp>
          <p:sp>
            <p:nvSpPr>
              <p:cNvPr id="432" name="Oval 26"/>
              <p:cNvSpPr>
                <a:spLocks noChangeArrowheads="1"/>
              </p:cNvSpPr>
              <p:nvPr/>
            </p:nvSpPr>
            <p:spPr bwMode="auto">
              <a:xfrm>
                <a:off x="3289" y="394"/>
                <a:ext cx="797" cy="398"/>
              </a:xfrm>
              <a:prstGeom prst="ellipse">
                <a:avLst/>
              </a:prstGeom>
              <a:grpFill/>
              <a:ln w="9525">
                <a:noFill/>
                <a:round/>
              </a:ln>
              <a:effectLst/>
            </p:spPr>
            <p:txBody>
              <a:bodyPr/>
              <a:lstStyle/>
              <a:p>
                <a:endParaRPr lang="zh-CN" altLang="en-US"/>
              </a:p>
            </p:txBody>
          </p:sp>
          <p:sp>
            <p:nvSpPr>
              <p:cNvPr id="433" name="Oval 27"/>
              <p:cNvSpPr>
                <a:spLocks noChangeArrowheads="1"/>
              </p:cNvSpPr>
              <p:nvPr/>
            </p:nvSpPr>
            <p:spPr bwMode="auto">
              <a:xfrm>
                <a:off x="3412" y="663"/>
                <a:ext cx="797" cy="398"/>
              </a:xfrm>
              <a:prstGeom prst="ellipse">
                <a:avLst/>
              </a:prstGeom>
              <a:grpFill/>
              <a:ln w="9525">
                <a:noFill/>
                <a:round/>
              </a:ln>
              <a:effectLst/>
            </p:spPr>
            <p:txBody>
              <a:bodyPr/>
              <a:lstStyle/>
              <a:p>
                <a:endParaRPr lang="zh-CN" altLang="en-US"/>
              </a:p>
            </p:txBody>
          </p:sp>
          <p:sp>
            <p:nvSpPr>
              <p:cNvPr id="434" name="Oval 28"/>
              <p:cNvSpPr>
                <a:spLocks noChangeArrowheads="1"/>
              </p:cNvSpPr>
              <p:nvPr/>
            </p:nvSpPr>
            <p:spPr bwMode="auto">
              <a:xfrm>
                <a:off x="3335" y="753"/>
                <a:ext cx="797" cy="668"/>
              </a:xfrm>
              <a:prstGeom prst="ellipse">
                <a:avLst/>
              </a:prstGeom>
              <a:grpFill/>
              <a:ln w="9525">
                <a:noFill/>
                <a:round/>
              </a:ln>
              <a:effectLst/>
            </p:spPr>
            <p:txBody>
              <a:bodyPr/>
              <a:lstStyle/>
              <a:p>
                <a:endParaRPr lang="zh-CN" altLang="en-US"/>
              </a:p>
            </p:txBody>
          </p:sp>
          <p:sp>
            <p:nvSpPr>
              <p:cNvPr id="435" name="Oval 29"/>
              <p:cNvSpPr>
                <a:spLocks noChangeArrowheads="1"/>
              </p:cNvSpPr>
              <p:nvPr/>
            </p:nvSpPr>
            <p:spPr bwMode="auto">
              <a:xfrm>
                <a:off x="2140" y="548"/>
                <a:ext cx="1640" cy="667"/>
              </a:xfrm>
              <a:prstGeom prst="ellipse">
                <a:avLst/>
              </a:prstGeom>
              <a:grpFill/>
              <a:ln w="9525">
                <a:noFill/>
                <a:round/>
              </a:ln>
              <a:effectLst/>
            </p:spPr>
            <p:txBody>
              <a:bodyPr/>
              <a:lstStyle/>
              <a:p>
                <a:endParaRPr lang="zh-CN" altLang="en-US"/>
              </a:p>
            </p:txBody>
          </p:sp>
        </p:grpSp>
        <p:sp>
          <p:nvSpPr>
            <p:cNvPr id="318" name="Text Box 303"/>
            <p:cNvSpPr txBox="1">
              <a:spLocks noChangeArrowheads="1"/>
            </p:cNvSpPr>
            <p:nvPr/>
          </p:nvSpPr>
          <p:spPr bwMode="auto">
            <a:xfrm>
              <a:off x="8504546" y="4951636"/>
              <a:ext cx="1414135" cy="584775"/>
            </a:xfrm>
            <a:prstGeom prst="rect">
              <a:avLst/>
            </a:prstGeom>
            <a:grpFill/>
            <a:ln w="9525">
              <a:noFill/>
              <a:miter lim="800000"/>
            </a:ln>
            <a:effectLst/>
          </p:spPr>
          <p:txBody>
            <a:bodyPr wrap="square">
              <a:spAutoFit/>
            </a:bodyPr>
            <a:lstStyle/>
            <a:p>
              <a:pPr algn="ctr"/>
              <a:r>
                <a:rPr lang="zh-CN" altLang="en-US" sz="3200" dirty="0">
                  <a:solidFill>
                    <a:schemeClr val="bg1"/>
                  </a:solidFill>
                  <a:ea typeface="黑体" panose="02010609060101010101" pitchFamily="2" charset="-122"/>
                </a:rPr>
                <a:t>互联网</a:t>
              </a:r>
              <a:endParaRPr lang="en-US" altLang="zh-CN" sz="3200" dirty="0">
                <a:solidFill>
                  <a:schemeClr val="tx2"/>
                </a:solidFill>
                <a:ea typeface="黑体" panose="02010609060101010101" pitchFamily="2" charset="-122"/>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zh-CN" altLang="en-US" dirty="0"/>
              <a:t>用户通过 </a:t>
            </a:r>
            <a:r>
              <a:rPr lang="en-US" altLang="zh-CN" dirty="0"/>
              <a:t>ISP </a:t>
            </a:r>
            <a:r>
              <a:rPr lang="zh-CN" altLang="en-US" dirty="0"/>
              <a:t>上网</a:t>
            </a:r>
            <a:endParaRPr lang="zh-CN" altLang="en-US" dirty="0"/>
          </a:p>
        </p:txBody>
      </p:sp>
      <p:sp>
        <p:nvSpPr>
          <p:cNvPr id="425" name="任意多边形 424"/>
          <p:cNvSpPr/>
          <p:nvPr/>
        </p:nvSpPr>
        <p:spPr>
          <a:xfrm>
            <a:off x="2629030" y="1981809"/>
            <a:ext cx="8772808" cy="1321806"/>
          </a:xfrm>
          <a:custGeom>
            <a:avLst/>
            <a:gdLst>
              <a:gd name="connsiteX0" fmla="*/ 325925 w 8772808"/>
              <a:gd name="connsiteY0" fmla="*/ 0 h 1321806"/>
              <a:gd name="connsiteX1" fmla="*/ 0 w 8772808"/>
              <a:gd name="connsiteY1" fmla="*/ 425513 h 1321806"/>
              <a:gd name="connsiteX2" fmla="*/ 36214 w 8772808"/>
              <a:gd name="connsiteY2" fmla="*/ 1086416 h 1321806"/>
              <a:gd name="connsiteX3" fmla="*/ 841972 w 8772808"/>
              <a:gd name="connsiteY3" fmla="*/ 1321806 h 1321806"/>
              <a:gd name="connsiteX4" fmla="*/ 8772808 w 8772808"/>
              <a:gd name="connsiteY4" fmla="*/ 832919 h 1321806"/>
              <a:gd name="connsiteX5" fmla="*/ 1023042 w 8772808"/>
              <a:gd name="connsiteY5" fmla="*/ 54321 h 1321806"/>
              <a:gd name="connsiteX6" fmla="*/ 325925 w 8772808"/>
              <a:gd name="connsiteY6" fmla="*/ 0 h 132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808" h="1321806">
                <a:moveTo>
                  <a:pt x="325925" y="0"/>
                </a:moveTo>
                <a:lnTo>
                  <a:pt x="0" y="425513"/>
                </a:lnTo>
                <a:lnTo>
                  <a:pt x="36214" y="1086416"/>
                </a:lnTo>
                <a:lnTo>
                  <a:pt x="841972" y="1321806"/>
                </a:lnTo>
                <a:lnTo>
                  <a:pt x="8772808" y="832919"/>
                </a:lnTo>
                <a:lnTo>
                  <a:pt x="1023042" y="54321"/>
                </a:lnTo>
                <a:lnTo>
                  <a:pt x="325925"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426" name="Oval 120"/>
          <p:cNvSpPr>
            <a:spLocks noChangeArrowheads="1"/>
          </p:cNvSpPr>
          <p:nvPr/>
        </p:nvSpPr>
        <p:spPr bwMode="auto">
          <a:xfrm>
            <a:off x="2942837" y="1094224"/>
            <a:ext cx="8540750" cy="4989513"/>
          </a:xfrm>
          <a:prstGeom prst="ellipse">
            <a:avLst/>
          </a:prstGeom>
          <a:solidFill>
            <a:schemeClr val="accent3">
              <a:lumMod val="50000"/>
            </a:schemeClr>
          </a:solidFill>
          <a:ln w="9525">
            <a:solidFill>
              <a:schemeClr val="tx1"/>
            </a:solidFill>
            <a:prstDash val="dash"/>
            <a:round/>
          </a:ln>
          <a:effectLst/>
        </p:spPr>
        <p:txBody>
          <a:bodyPr wrap="none" anchor="ctr"/>
          <a:lstStyle/>
          <a:p>
            <a:pPr algn="ctr"/>
            <a:endParaRPr lang="zh-CN" altLang="zh-CN" sz="1600">
              <a:latin typeface="+mj-ea"/>
              <a:ea typeface="+mj-ea"/>
            </a:endParaRPr>
          </a:p>
        </p:txBody>
      </p:sp>
      <p:sp>
        <p:nvSpPr>
          <p:cNvPr id="427" name="Oval 4"/>
          <p:cNvSpPr>
            <a:spLocks noChangeArrowheads="1"/>
          </p:cNvSpPr>
          <p:nvPr/>
        </p:nvSpPr>
        <p:spPr bwMode="auto">
          <a:xfrm>
            <a:off x="3950899" y="1664137"/>
            <a:ext cx="6313488" cy="3667125"/>
          </a:xfrm>
          <a:prstGeom prst="ellipse">
            <a:avLst/>
          </a:prstGeom>
          <a:solidFill>
            <a:srgbClr val="7CC43A"/>
          </a:solidFill>
          <a:ln w="9525">
            <a:solidFill>
              <a:schemeClr val="tx1"/>
            </a:solidFill>
            <a:prstDash val="dash"/>
            <a:round/>
          </a:ln>
          <a:effectLst/>
        </p:spPr>
        <p:txBody>
          <a:bodyPr wrap="none" anchor="ctr"/>
          <a:lstStyle/>
          <a:p>
            <a:endParaRPr lang="zh-CN" altLang="en-US" sz="1600">
              <a:latin typeface="+mj-ea"/>
              <a:ea typeface="+mj-ea"/>
            </a:endParaRPr>
          </a:p>
        </p:txBody>
      </p:sp>
      <p:sp>
        <p:nvSpPr>
          <p:cNvPr id="428" name="Oval 5"/>
          <p:cNvSpPr>
            <a:spLocks noChangeArrowheads="1"/>
          </p:cNvSpPr>
          <p:nvPr/>
        </p:nvSpPr>
        <p:spPr bwMode="auto">
          <a:xfrm>
            <a:off x="5103424" y="2308662"/>
            <a:ext cx="3816350" cy="2303462"/>
          </a:xfrm>
          <a:prstGeom prst="ellipse">
            <a:avLst/>
          </a:prstGeom>
          <a:solidFill>
            <a:schemeClr val="accent3">
              <a:lumMod val="20000"/>
              <a:lumOff val="80000"/>
            </a:schemeClr>
          </a:solidFill>
          <a:ln w="9525">
            <a:solidFill>
              <a:schemeClr val="tx1"/>
            </a:solidFill>
            <a:prstDash val="dash"/>
            <a:round/>
          </a:ln>
          <a:effectLst/>
        </p:spPr>
        <p:txBody>
          <a:bodyPr wrap="none" anchor="ctr"/>
          <a:lstStyle/>
          <a:p>
            <a:endParaRPr lang="zh-CN" altLang="en-US" sz="1600">
              <a:latin typeface="+mj-ea"/>
              <a:ea typeface="+mj-ea"/>
            </a:endParaRPr>
          </a:p>
        </p:txBody>
      </p:sp>
      <p:sp>
        <p:nvSpPr>
          <p:cNvPr id="430" name="Line 7"/>
          <p:cNvSpPr>
            <a:spLocks noChangeShapeType="1"/>
          </p:cNvSpPr>
          <p:nvPr/>
        </p:nvSpPr>
        <p:spPr bwMode="auto">
          <a:xfrm flipV="1">
            <a:off x="6583380" y="3172261"/>
            <a:ext cx="1183869" cy="538162"/>
          </a:xfrm>
          <a:prstGeom prst="line">
            <a:avLst/>
          </a:prstGeom>
          <a:noFill/>
          <a:ln w="28575">
            <a:solidFill>
              <a:schemeClr val="tx1"/>
            </a:solidFill>
            <a:round/>
          </a:ln>
          <a:effectLst/>
        </p:spPr>
        <p:txBody>
          <a:bodyPr/>
          <a:lstStyle/>
          <a:p>
            <a:endParaRPr lang="zh-CN" altLang="en-US" sz="1600">
              <a:latin typeface="+mj-ea"/>
              <a:ea typeface="+mj-ea"/>
            </a:endParaRPr>
          </a:p>
        </p:txBody>
      </p:sp>
      <p:sp>
        <p:nvSpPr>
          <p:cNvPr id="432" name="Line 9"/>
          <p:cNvSpPr>
            <a:spLocks noChangeShapeType="1"/>
          </p:cNvSpPr>
          <p:nvPr/>
        </p:nvSpPr>
        <p:spPr bwMode="auto">
          <a:xfrm flipH="1" flipV="1">
            <a:off x="9100749" y="5416987"/>
            <a:ext cx="1763713" cy="779462"/>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3" name="Line 10"/>
          <p:cNvSpPr>
            <a:spLocks noChangeShapeType="1"/>
          </p:cNvSpPr>
          <p:nvPr/>
        </p:nvSpPr>
        <p:spPr bwMode="auto">
          <a:xfrm>
            <a:off x="4909749" y="5340787"/>
            <a:ext cx="193675" cy="855662"/>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4" name="Line 11"/>
          <p:cNvSpPr>
            <a:spLocks noChangeShapeType="1"/>
          </p:cNvSpPr>
          <p:nvPr/>
        </p:nvSpPr>
        <p:spPr bwMode="auto">
          <a:xfrm>
            <a:off x="5976549" y="5416987"/>
            <a:ext cx="350838" cy="9239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5" name="Line 12"/>
          <p:cNvSpPr>
            <a:spLocks noChangeShapeType="1"/>
          </p:cNvSpPr>
          <p:nvPr/>
        </p:nvSpPr>
        <p:spPr bwMode="auto">
          <a:xfrm flipH="1">
            <a:off x="8632437" y="5416987"/>
            <a:ext cx="239712" cy="779462"/>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6" name="Line 13"/>
          <p:cNvSpPr>
            <a:spLocks noChangeShapeType="1"/>
          </p:cNvSpPr>
          <p:nvPr/>
        </p:nvSpPr>
        <p:spPr bwMode="auto">
          <a:xfrm>
            <a:off x="9024548" y="5416987"/>
            <a:ext cx="758825" cy="779462"/>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7" name="Line 14"/>
          <p:cNvSpPr>
            <a:spLocks noChangeShapeType="1"/>
          </p:cNvSpPr>
          <p:nvPr/>
        </p:nvSpPr>
        <p:spPr bwMode="auto">
          <a:xfrm>
            <a:off x="5463787" y="4828024"/>
            <a:ext cx="576262" cy="7207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8" name="Line 15"/>
          <p:cNvSpPr>
            <a:spLocks noChangeShapeType="1"/>
          </p:cNvSpPr>
          <p:nvPr/>
        </p:nvSpPr>
        <p:spPr bwMode="auto">
          <a:xfrm flipH="1">
            <a:off x="4782749" y="4693087"/>
            <a:ext cx="635000" cy="5207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39" name="Line 16"/>
          <p:cNvSpPr>
            <a:spLocks noChangeShapeType="1"/>
          </p:cNvSpPr>
          <p:nvPr/>
        </p:nvSpPr>
        <p:spPr bwMode="auto">
          <a:xfrm>
            <a:off x="8559412" y="3892987"/>
            <a:ext cx="936625" cy="14287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0" name="Line 17"/>
          <p:cNvSpPr>
            <a:spLocks noChangeShapeType="1"/>
          </p:cNvSpPr>
          <p:nvPr/>
        </p:nvSpPr>
        <p:spPr bwMode="auto">
          <a:xfrm flipH="1" flipV="1">
            <a:off x="8438762" y="4731187"/>
            <a:ext cx="446087" cy="6858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1" name="Line 18"/>
          <p:cNvSpPr>
            <a:spLocks noChangeShapeType="1"/>
          </p:cNvSpPr>
          <p:nvPr/>
        </p:nvSpPr>
        <p:spPr bwMode="auto">
          <a:xfrm flipV="1">
            <a:off x="7624374" y="4731187"/>
            <a:ext cx="714375" cy="8890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2" name="Line 19"/>
          <p:cNvSpPr>
            <a:spLocks noChangeShapeType="1"/>
          </p:cNvSpPr>
          <p:nvPr/>
        </p:nvSpPr>
        <p:spPr bwMode="auto">
          <a:xfrm>
            <a:off x="5174862" y="2742049"/>
            <a:ext cx="647700" cy="14287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3" name="Line 20"/>
          <p:cNvSpPr>
            <a:spLocks noChangeShapeType="1"/>
          </p:cNvSpPr>
          <p:nvPr/>
        </p:nvSpPr>
        <p:spPr bwMode="auto">
          <a:xfrm flipH="1">
            <a:off x="7984737" y="2381687"/>
            <a:ext cx="647700" cy="503237"/>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4" name="Line 21"/>
          <p:cNvSpPr>
            <a:spLocks noChangeShapeType="1"/>
          </p:cNvSpPr>
          <p:nvPr/>
        </p:nvSpPr>
        <p:spPr bwMode="auto">
          <a:xfrm flipH="1">
            <a:off x="8441937" y="3172262"/>
            <a:ext cx="838200" cy="7207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5" name="Line 22"/>
          <p:cNvSpPr>
            <a:spLocks noChangeShapeType="1"/>
          </p:cNvSpPr>
          <p:nvPr/>
        </p:nvSpPr>
        <p:spPr bwMode="auto">
          <a:xfrm flipH="1">
            <a:off x="8338749" y="3956487"/>
            <a:ext cx="90488" cy="6223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49" name="Line 26"/>
          <p:cNvSpPr>
            <a:spLocks noChangeShapeType="1"/>
          </p:cNvSpPr>
          <p:nvPr/>
        </p:nvSpPr>
        <p:spPr bwMode="auto">
          <a:xfrm flipV="1">
            <a:off x="5709849" y="3819962"/>
            <a:ext cx="688975" cy="730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50" name="Line 27"/>
          <p:cNvSpPr>
            <a:spLocks noChangeShapeType="1"/>
          </p:cNvSpPr>
          <p:nvPr/>
        </p:nvSpPr>
        <p:spPr bwMode="auto">
          <a:xfrm>
            <a:off x="5671749" y="3969187"/>
            <a:ext cx="709613" cy="1397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51" name="Line 28"/>
          <p:cNvSpPr>
            <a:spLocks noChangeShapeType="1"/>
          </p:cNvSpPr>
          <p:nvPr/>
        </p:nvSpPr>
        <p:spPr bwMode="auto">
          <a:xfrm>
            <a:off x="6550024" y="4205724"/>
            <a:ext cx="353625" cy="6223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52" name="Line 29"/>
          <p:cNvSpPr>
            <a:spLocks noChangeShapeType="1"/>
          </p:cNvSpPr>
          <p:nvPr/>
        </p:nvSpPr>
        <p:spPr bwMode="auto">
          <a:xfrm flipV="1">
            <a:off x="3734999" y="5340787"/>
            <a:ext cx="946150" cy="855662"/>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53" name="Line 30"/>
          <p:cNvSpPr>
            <a:spLocks noChangeShapeType="1"/>
          </p:cNvSpPr>
          <p:nvPr/>
        </p:nvSpPr>
        <p:spPr bwMode="auto">
          <a:xfrm flipH="1">
            <a:off x="5519348" y="4061261"/>
            <a:ext cx="376237" cy="5175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456" name="Oval 33"/>
          <p:cNvSpPr>
            <a:spLocks noChangeArrowheads="1"/>
          </p:cNvSpPr>
          <p:nvPr/>
        </p:nvSpPr>
        <p:spPr bwMode="auto">
          <a:xfrm>
            <a:off x="6398824" y="4659749"/>
            <a:ext cx="965200" cy="600075"/>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大公司</a:t>
            </a:r>
            <a:endParaRPr kumimoji="1" lang="zh-CN" altLang="en-US" sz="1600" b="1">
              <a:latin typeface="+mj-ea"/>
              <a:ea typeface="+mj-ea"/>
            </a:endParaRPr>
          </a:p>
        </p:txBody>
      </p:sp>
      <p:sp>
        <p:nvSpPr>
          <p:cNvPr id="457" name="Oval 34"/>
          <p:cNvSpPr>
            <a:spLocks noChangeArrowheads="1"/>
          </p:cNvSpPr>
          <p:nvPr/>
        </p:nvSpPr>
        <p:spPr bwMode="auto">
          <a:xfrm>
            <a:off x="4312849" y="5043924"/>
            <a:ext cx="946150" cy="436563"/>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458" name="Oval 35"/>
          <p:cNvSpPr>
            <a:spLocks noChangeArrowheads="1"/>
          </p:cNvSpPr>
          <p:nvPr/>
        </p:nvSpPr>
        <p:spPr bwMode="auto">
          <a:xfrm>
            <a:off x="4528749" y="2381687"/>
            <a:ext cx="935038" cy="576262"/>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大公司</a:t>
            </a:r>
            <a:endParaRPr kumimoji="1" lang="zh-CN" altLang="en-US" sz="1600" b="1">
              <a:latin typeface="+mj-ea"/>
              <a:ea typeface="+mj-ea"/>
            </a:endParaRPr>
          </a:p>
        </p:txBody>
      </p:sp>
      <p:sp>
        <p:nvSpPr>
          <p:cNvPr id="459" name="Oval 36"/>
          <p:cNvSpPr>
            <a:spLocks noChangeArrowheads="1"/>
          </p:cNvSpPr>
          <p:nvPr/>
        </p:nvSpPr>
        <p:spPr bwMode="auto">
          <a:xfrm>
            <a:off x="8272074" y="2140387"/>
            <a:ext cx="863600" cy="4572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大公司</a:t>
            </a:r>
            <a:endParaRPr kumimoji="1" lang="zh-CN" altLang="en-US" sz="1600" b="1">
              <a:latin typeface="+mj-ea"/>
              <a:ea typeface="+mj-ea"/>
            </a:endParaRPr>
          </a:p>
        </p:txBody>
      </p:sp>
      <p:sp>
        <p:nvSpPr>
          <p:cNvPr id="460" name="Oval 37"/>
          <p:cNvSpPr>
            <a:spLocks noChangeArrowheads="1"/>
          </p:cNvSpPr>
          <p:nvPr/>
        </p:nvSpPr>
        <p:spPr bwMode="auto">
          <a:xfrm>
            <a:off x="7190987" y="5477312"/>
            <a:ext cx="947737" cy="4572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dirty="0">
                <a:latin typeface="+mj-ea"/>
                <a:ea typeface="+mj-ea"/>
              </a:rPr>
              <a:t>公司</a:t>
            </a:r>
            <a:endParaRPr kumimoji="1" lang="zh-CN" altLang="en-US" sz="1600" b="1" dirty="0">
              <a:latin typeface="+mj-ea"/>
              <a:ea typeface="+mj-ea"/>
            </a:endParaRPr>
          </a:p>
        </p:txBody>
      </p:sp>
      <p:sp>
        <p:nvSpPr>
          <p:cNvPr id="461" name="Oval 38"/>
          <p:cNvSpPr>
            <a:spLocks noChangeArrowheads="1"/>
          </p:cNvSpPr>
          <p:nvPr/>
        </p:nvSpPr>
        <p:spPr bwMode="auto">
          <a:xfrm>
            <a:off x="5597137" y="5378887"/>
            <a:ext cx="946150" cy="385762"/>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462" name="Oval 39"/>
          <p:cNvSpPr>
            <a:spLocks noChangeArrowheads="1"/>
          </p:cNvSpPr>
          <p:nvPr/>
        </p:nvSpPr>
        <p:spPr bwMode="auto">
          <a:xfrm>
            <a:off x="8414949" y="5239187"/>
            <a:ext cx="946150" cy="3810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dirty="0">
                <a:latin typeface="+mj-ea"/>
                <a:ea typeface="+mj-ea"/>
              </a:rPr>
              <a:t>本地 </a:t>
            </a:r>
            <a:r>
              <a:rPr kumimoji="1" lang="en-US" altLang="zh-CN" sz="1600" b="1" dirty="0">
                <a:latin typeface="+mj-ea"/>
                <a:ea typeface="+mj-ea"/>
              </a:rPr>
              <a:t>ISP</a:t>
            </a:r>
            <a:endParaRPr kumimoji="1" lang="en-US" altLang="zh-CN" sz="1600" b="1" dirty="0">
              <a:latin typeface="+mj-ea"/>
              <a:ea typeface="+mj-ea"/>
            </a:endParaRPr>
          </a:p>
        </p:txBody>
      </p:sp>
      <p:sp>
        <p:nvSpPr>
          <p:cNvPr id="493" name="Text Box 81"/>
          <p:cNvSpPr txBox="1">
            <a:spLocks noChangeArrowheads="1"/>
          </p:cNvSpPr>
          <p:nvPr/>
        </p:nvSpPr>
        <p:spPr bwMode="auto">
          <a:xfrm>
            <a:off x="5948223" y="6245868"/>
            <a:ext cx="1296986" cy="374650"/>
          </a:xfrm>
          <a:prstGeom prst="roundRect">
            <a:avLst/>
          </a:prstGeom>
          <a:solidFill>
            <a:srgbClr val="74B836"/>
          </a:solidFill>
          <a:ln w="9525">
            <a:noFill/>
            <a:miter lim="800000"/>
          </a:ln>
          <a:effectLst/>
        </p:spPr>
        <p:txBody>
          <a:bodyPr wrap="square">
            <a:spAutoFit/>
          </a:bodyPr>
          <a:lstStyle/>
          <a:p>
            <a:pPr algn="ctr"/>
            <a:r>
              <a:rPr kumimoji="1" lang="zh-CN" altLang="en-US" sz="1600" dirty="0">
                <a:solidFill>
                  <a:schemeClr val="bg1"/>
                </a:solidFill>
                <a:latin typeface="+mj-ea"/>
                <a:ea typeface="+mj-ea"/>
              </a:rPr>
              <a:t>校园网</a:t>
            </a:r>
            <a:endParaRPr kumimoji="1" lang="zh-CN" altLang="en-US" sz="1600" dirty="0">
              <a:solidFill>
                <a:schemeClr val="bg1"/>
              </a:solidFill>
              <a:latin typeface="+mj-ea"/>
              <a:ea typeface="+mj-ea"/>
            </a:endParaRPr>
          </a:p>
        </p:txBody>
      </p:sp>
      <p:sp>
        <p:nvSpPr>
          <p:cNvPr id="519" name="Line 96"/>
          <p:cNvSpPr>
            <a:spLocks noChangeShapeType="1"/>
          </p:cNvSpPr>
          <p:nvPr/>
        </p:nvSpPr>
        <p:spPr bwMode="auto">
          <a:xfrm>
            <a:off x="9856399" y="4035862"/>
            <a:ext cx="935038" cy="217487"/>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20" name="Line 97"/>
          <p:cNvSpPr>
            <a:spLocks noChangeShapeType="1"/>
          </p:cNvSpPr>
          <p:nvPr/>
        </p:nvSpPr>
        <p:spPr bwMode="auto">
          <a:xfrm>
            <a:off x="9640499" y="4108887"/>
            <a:ext cx="358775" cy="865187"/>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22" name="Oval 99"/>
          <p:cNvSpPr>
            <a:spLocks noChangeArrowheads="1"/>
          </p:cNvSpPr>
          <p:nvPr/>
        </p:nvSpPr>
        <p:spPr bwMode="auto">
          <a:xfrm>
            <a:off x="8991212" y="3748524"/>
            <a:ext cx="1058862" cy="5334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第二层 </a:t>
            </a:r>
            <a:r>
              <a:rPr kumimoji="1" lang="en-US" altLang="zh-CN" sz="1600" b="1">
                <a:latin typeface="+mj-ea"/>
                <a:ea typeface="+mj-ea"/>
              </a:rPr>
              <a:t>ISP</a:t>
            </a:r>
            <a:endParaRPr kumimoji="1" lang="en-US" altLang="zh-CN" sz="1600" b="1">
              <a:latin typeface="+mj-ea"/>
              <a:ea typeface="+mj-ea"/>
            </a:endParaRPr>
          </a:p>
        </p:txBody>
      </p:sp>
      <p:sp>
        <p:nvSpPr>
          <p:cNvPr id="523" name="Line 100"/>
          <p:cNvSpPr>
            <a:spLocks noChangeShapeType="1"/>
          </p:cNvSpPr>
          <p:nvPr/>
        </p:nvSpPr>
        <p:spPr bwMode="auto">
          <a:xfrm>
            <a:off x="4816087" y="3748524"/>
            <a:ext cx="951706" cy="55389"/>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24" name="Oval 101"/>
          <p:cNvSpPr>
            <a:spLocks noChangeArrowheads="1"/>
          </p:cNvSpPr>
          <p:nvPr/>
        </p:nvSpPr>
        <p:spPr bwMode="auto">
          <a:xfrm>
            <a:off x="7840274" y="4350187"/>
            <a:ext cx="1031875" cy="533400"/>
          </a:xfrm>
          <a:prstGeom prst="ellipse">
            <a:avLst/>
          </a:prstGeom>
          <a:solidFill>
            <a:schemeClr val="bg1"/>
          </a:solidFill>
          <a:ln w="9525">
            <a:solidFill>
              <a:schemeClr val="tx1"/>
            </a:solidFill>
            <a:round/>
          </a:ln>
          <a:effectLst>
            <a:outerShdw dist="35921" dir="2700000" algn="ctr" rotWithShape="0">
              <a:schemeClr val="bg2"/>
            </a:outerShdw>
          </a:effectLst>
        </p:spPr>
        <p:txBody>
          <a:bodyPr wrap="none" anchor="ctr"/>
          <a:lstStyle/>
          <a:p>
            <a:pPr algn="ctr"/>
            <a:r>
              <a:rPr kumimoji="1" lang="zh-CN" altLang="en-US" sz="1600" b="1" dirty="0">
                <a:latin typeface="+mj-ea"/>
                <a:ea typeface="+mj-ea"/>
              </a:rPr>
              <a:t>第二层 </a:t>
            </a:r>
            <a:r>
              <a:rPr kumimoji="1" lang="en-US" altLang="zh-CN" sz="1600" b="1" dirty="0">
                <a:latin typeface="+mj-ea"/>
                <a:ea typeface="+mj-ea"/>
              </a:rPr>
              <a:t>ISP</a:t>
            </a:r>
            <a:endParaRPr kumimoji="1" lang="en-US" altLang="zh-CN" sz="1600" b="1" dirty="0">
              <a:latin typeface="+mj-ea"/>
              <a:ea typeface="+mj-ea"/>
            </a:endParaRPr>
          </a:p>
        </p:txBody>
      </p:sp>
      <p:sp>
        <p:nvSpPr>
          <p:cNvPr id="527" name="Text Box 104"/>
          <p:cNvSpPr txBox="1">
            <a:spLocks noChangeArrowheads="1"/>
          </p:cNvSpPr>
          <p:nvPr/>
        </p:nvSpPr>
        <p:spPr bwMode="auto">
          <a:xfrm>
            <a:off x="3117333" y="5275436"/>
            <a:ext cx="580523" cy="523220"/>
          </a:xfrm>
          <a:prstGeom prst="rect">
            <a:avLst/>
          </a:prstGeom>
          <a:noFill/>
          <a:ln w="9525">
            <a:noFill/>
            <a:miter lim="800000"/>
          </a:ln>
          <a:effectLst/>
        </p:spPr>
        <p:txBody>
          <a:bodyPr wrap="square">
            <a:spAutoFit/>
          </a:bodyPr>
          <a:lstStyle/>
          <a:p>
            <a:r>
              <a:rPr kumimoji="1" lang="en-US" altLang="zh-CN" sz="2800" b="1" dirty="0">
                <a:latin typeface="+mj-ea"/>
                <a:ea typeface="+mj-ea"/>
              </a:rPr>
              <a:t>A</a:t>
            </a:r>
            <a:endParaRPr kumimoji="1" lang="en-US" altLang="zh-CN" sz="2800" b="1" dirty="0">
              <a:latin typeface="+mj-ea"/>
              <a:ea typeface="+mj-ea"/>
            </a:endParaRPr>
          </a:p>
        </p:txBody>
      </p:sp>
      <p:sp>
        <p:nvSpPr>
          <p:cNvPr id="529" name="Text Box 106"/>
          <p:cNvSpPr txBox="1">
            <a:spLocks noChangeArrowheads="1"/>
          </p:cNvSpPr>
          <p:nvPr/>
        </p:nvSpPr>
        <p:spPr bwMode="auto">
          <a:xfrm>
            <a:off x="10932749" y="5266698"/>
            <a:ext cx="304116" cy="523220"/>
          </a:xfrm>
          <a:prstGeom prst="rect">
            <a:avLst/>
          </a:prstGeom>
          <a:noFill/>
          <a:ln w="9525">
            <a:noFill/>
            <a:miter lim="800000"/>
          </a:ln>
          <a:effectLst/>
        </p:spPr>
        <p:txBody>
          <a:bodyPr wrap="square">
            <a:spAutoFit/>
          </a:bodyPr>
          <a:lstStyle>
            <a:defPPr>
              <a:defRPr lang="en-US"/>
            </a:defPPr>
            <a:lvl1pPr>
              <a:defRPr kumimoji="1" sz="2800" b="1">
                <a:latin typeface="+mj-ea"/>
                <a:ea typeface="+mj-ea"/>
              </a:defRPr>
            </a:lvl1pPr>
          </a:lstStyle>
          <a:p>
            <a:r>
              <a:rPr lang="en-US" altLang="zh-CN" dirty="0"/>
              <a:t>B</a:t>
            </a:r>
            <a:endParaRPr lang="en-US" altLang="zh-CN" dirty="0"/>
          </a:p>
        </p:txBody>
      </p:sp>
      <p:sp>
        <p:nvSpPr>
          <p:cNvPr id="530" name="Text Box 107"/>
          <p:cNvSpPr txBox="1">
            <a:spLocks noChangeArrowheads="1"/>
          </p:cNvSpPr>
          <p:nvPr/>
        </p:nvSpPr>
        <p:spPr bwMode="auto">
          <a:xfrm>
            <a:off x="362689" y="1229162"/>
            <a:ext cx="2009387" cy="5058372"/>
          </a:xfrm>
          <a:prstGeom prst="rect">
            <a:avLst/>
          </a:prstGeom>
          <a:solidFill>
            <a:schemeClr val="tx2">
              <a:lumMod val="60000"/>
              <a:lumOff val="40000"/>
            </a:schemeClr>
          </a:solidFill>
          <a:ln w="9525">
            <a:noFill/>
            <a:miter lim="800000"/>
          </a:ln>
          <a:effectLst/>
        </p:spPr>
        <p:txBody>
          <a:bodyPr wrap="square">
            <a:spAutoFit/>
          </a:bodyPr>
          <a:lstStyle/>
          <a:p>
            <a:pPr algn="ctr">
              <a:lnSpc>
                <a:spcPct val="125000"/>
              </a:lnSpc>
            </a:pPr>
            <a:r>
              <a:rPr kumimoji="1" lang="zh-CN" altLang="en-US" sz="2000" b="1" dirty="0">
                <a:solidFill>
                  <a:schemeClr val="bg1"/>
                </a:solidFill>
                <a:latin typeface="+mj-ea"/>
                <a:ea typeface="+mj-ea"/>
              </a:rPr>
              <a:t>主机</a:t>
            </a:r>
            <a:r>
              <a:rPr kumimoji="1" lang="en-US" altLang="zh-CN" sz="2000" b="1" dirty="0">
                <a:solidFill>
                  <a:schemeClr val="bg1"/>
                </a:solidFill>
                <a:latin typeface="+mj-ea"/>
                <a:ea typeface="+mj-ea"/>
              </a:rPr>
              <a:t>A</a:t>
            </a:r>
            <a:endParaRPr kumimoji="1" lang="en-US" altLang="zh-CN" sz="2000" b="1" dirty="0">
              <a:solidFill>
                <a:schemeClr val="bg1"/>
              </a:solidFill>
              <a:latin typeface="+mj-ea"/>
              <a:ea typeface="+mj-ea"/>
            </a:endParaRPr>
          </a:p>
          <a:p>
            <a:pPr algn="ctr">
              <a:lnSpc>
                <a:spcPct val="125000"/>
              </a:lnSpc>
            </a:pPr>
            <a:r>
              <a:rPr kumimoji="1" lang="en-US" altLang="zh-CN" sz="2000" b="1" dirty="0">
                <a:solidFill>
                  <a:schemeClr val="bg1"/>
                </a:solidFill>
                <a:latin typeface="+mj-ea"/>
                <a:ea typeface="+mj-ea"/>
              </a:rPr>
              <a:t> </a:t>
            </a:r>
            <a:r>
              <a:rPr kumimoji="1" lang="en-US" altLang="zh-CN" sz="2000" b="1" dirty="0">
                <a:solidFill>
                  <a:schemeClr val="bg1"/>
                </a:solidFill>
                <a:latin typeface="+mj-ea"/>
                <a:ea typeface="+mj-ea"/>
                <a:sym typeface="Symbol" panose="05050102010706020507" pitchFamily="18" charset="2"/>
              </a:rPr>
              <a:t></a:t>
            </a:r>
            <a:endParaRPr kumimoji="1" lang="en-US" altLang="zh-CN" sz="2000" b="1" dirty="0">
              <a:solidFill>
                <a:schemeClr val="bg1"/>
              </a:solidFill>
              <a:latin typeface="+mj-ea"/>
              <a:ea typeface="+mj-ea"/>
            </a:endParaRPr>
          </a:p>
          <a:p>
            <a:pPr algn="ctr">
              <a:lnSpc>
                <a:spcPct val="125000"/>
              </a:lnSpc>
            </a:pPr>
            <a:r>
              <a:rPr kumimoji="1" lang="zh-CN" altLang="en-US" sz="2000" b="1" dirty="0">
                <a:solidFill>
                  <a:schemeClr val="bg1"/>
                </a:solidFill>
                <a:latin typeface="+mj-ea"/>
                <a:ea typeface="+mj-ea"/>
              </a:rPr>
              <a:t>本地 </a:t>
            </a:r>
            <a:r>
              <a:rPr kumimoji="1" lang="en-US" altLang="zh-CN" sz="2000" b="1" dirty="0">
                <a:solidFill>
                  <a:schemeClr val="bg1"/>
                </a:solidFill>
                <a:latin typeface="+mj-ea"/>
                <a:ea typeface="+mj-ea"/>
              </a:rPr>
              <a:t>ISP</a:t>
            </a:r>
            <a:endParaRPr kumimoji="1" lang="en-US" altLang="zh-CN" sz="2000" b="1" dirty="0">
              <a:solidFill>
                <a:schemeClr val="bg1"/>
              </a:solidFill>
              <a:latin typeface="+mj-ea"/>
              <a:ea typeface="+mj-ea"/>
            </a:endParaRPr>
          </a:p>
          <a:p>
            <a:pPr algn="ctr">
              <a:lnSpc>
                <a:spcPct val="125000"/>
              </a:lnSpc>
            </a:pPr>
            <a:r>
              <a:rPr kumimoji="1" lang="en-US" altLang="zh-CN" sz="2000" b="1" dirty="0">
                <a:solidFill>
                  <a:schemeClr val="bg1"/>
                </a:solidFill>
                <a:latin typeface="+mj-ea"/>
                <a:sym typeface="Symbol" panose="05050102010706020507" pitchFamily="18" charset="2"/>
              </a:rPr>
              <a:t> </a:t>
            </a:r>
            <a:r>
              <a:rPr kumimoji="1" lang="en-US" altLang="zh-CN" sz="2000" b="1" dirty="0">
                <a:solidFill>
                  <a:schemeClr val="bg1"/>
                </a:solidFill>
                <a:latin typeface="+mj-ea"/>
                <a:ea typeface="+mj-ea"/>
              </a:rPr>
              <a:t> </a:t>
            </a:r>
            <a:endParaRPr kumimoji="1" lang="en-US" altLang="zh-CN" sz="2000" b="1" dirty="0">
              <a:solidFill>
                <a:schemeClr val="bg1"/>
              </a:solidFill>
              <a:latin typeface="+mj-ea"/>
              <a:ea typeface="+mj-ea"/>
            </a:endParaRPr>
          </a:p>
          <a:p>
            <a:pPr algn="ctr">
              <a:lnSpc>
                <a:spcPct val="125000"/>
              </a:lnSpc>
            </a:pPr>
            <a:r>
              <a:rPr kumimoji="1" lang="zh-CN" altLang="en-US" sz="2000" b="1" dirty="0">
                <a:solidFill>
                  <a:schemeClr val="bg1"/>
                </a:solidFill>
                <a:latin typeface="+mj-ea"/>
                <a:ea typeface="+mj-ea"/>
              </a:rPr>
              <a:t>第二层 </a:t>
            </a:r>
            <a:r>
              <a:rPr kumimoji="1" lang="en-US" altLang="zh-CN" sz="2000" b="1" dirty="0">
                <a:solidFill>
                  <a:schemeClr val="bg1"/>
                </a:solidFill>
                <a:latin typeface="+mj-ea"/>
                <a:ea typeface="+mj-ea"/>
              </a:rPr>
              <a:t>ISP</a:t>
            </a:r>
            <a:endParaRPr kumimoji="1" lang="en-US" altLang="zh-CN" sz="2000" b="1" dirty="0">
              <a:solidFill>
                <a:schemeClr val="bg1"/>
              </a:solidFill>
              <a:latin typeface="+mj-ea"/>
              <a:ea typeface="+mj-ea"/>
            </a:endParaRPr>
          </a:p>
          <a:p>
            <a:pPr algn="ctr">
              <a:lnSpc>
                <a:spcPct val="125000"/>
              </a:lnSpc>
            </a:pPr>
            <a:r>
              <a:rPr kumimoji="1" lang="en-US" altLang="zh-CN" sz="2000" b="1" dirty="0">
                <a:solidFill>
                  <a:schemeClr val="bg1"/>
                </a:solidFill>
                <a:latin typeface="+mj-ea"/>
                <a:sym typeface="Symbol" panose="05050102010706020507" pitchFamily="18" charset="2"/>
              </a:rPr>
              <a:t></a:t>
            </a:r>
            <a:r>
              <a:rPr kumimoji="1" lang="en-US" altLang="zh-CN" sz="2000" b="1" dirty="0">
                <a:solidFill>
                  <a:schemeClr val="bg1"/>
                </a:solidFill>
                <a:latin typeface="+mj-ea"/>
                <a:ea typeface="+mj-ea"/>
              </a:rPr>
              <a:t> </a:t>
            </a:r>
            <a:endParaRPr kumimoji="1" lang="en-US" altLang="zh-CN" sz="2000" b="1" dirty="0">
              <a:solidFill>
                <a:schemeClr val="bg1"/>
              </a:solidFill>
              <a:latin typeface="+mj-ea"/>
              <a:ea typeface="+mj-ea"/>
            </a:endParaRPr>
          </a:p>
          <a:p>
            <a:pPr algn="ctr">
              <a:lnSpc>
                <a:spcPct val="125000"/>
              </a:lnSpc>
            </a:pPr>
            <a:r>
              <a:rPr kumimoji="1" lang="zh-CN" altLang="en-US" sz="2000" b="1" dirty="0">
                <a:solidFill>
                  <a:schemeClr val="bg1"/>
                </a:solidFill>
                <a:latin typeface="+mj-ea"/>
                <a:ea typeface="+mj-ea"/>
              </a:rPr>
              <a:t>第一层 </a:t>
            </a:r>
            <a:r>
              <a:rPr kumimoji="1" lang="en-US" altLang="zh-CN" sz="2000" b="1" dirty="0">
                <a:solidFill>
                  <a:schemeClr val="bg1"/>
                </a:solidFill>
                <a:latin typeface="+mj-ea"/>
                <a:ea typeface="+mj-ea"/>
              </a:rPr>
              <a:t>ISP</a:t>
            </a:r>
            <a:endParaRPr kumimoji="1" lang="en-US" altLang="zh-CN" sz="2000" b="1" dirty="0">
              <a:solidFill>
                <a:schemeClr val="bg1"/>
              </a:solidFill>
              <a:latin typeface="+mj-ea"/>
              <a:ea typeface="+mj-ea"/>
            </a:endParaRPr>
          </a:p>
          <a:p>
            <a:pPr algn="ctr">
              <a:lnSpc>
                <a:spcPct val="125000"/>
              </a:lnSpc>
            </a:pPr>
            <a:r>
              <a:rPr kumimoji="1" lang="en-US" altLang="zh-CN" sz="2000" b="1" dirty="0">
                <a:solidFill>
                  <a:schemeClr val="bg1"/>
                </a:solidFill>
                <a:latin typeface="+mj-ea"/>
                <a:sym typeface="Symbol" panose="05050102010706020507" pitchFamily="18" charset="2"/>
              </a:rPr>
              <a:t></a:t>
            </a:r>
            <a:endParaRPr kumimoji="1" lang="en-US" altLang="zh-CN" sz="2000" b="1" dirty="0">
              <a:solidFill>
                <a:schemeClr val="bg1"/>
              </a:solidFill>
              <a:latin typeface="+mj-ea"/>
              <a:sym typeface="Symbol" panose="05050102010706020507" pitchFamily="18" charset="2"/>
            </a:endParaRPr>
          </a:p>
          <a:p>
            <a:pPr algn="ctr">
              <a:lnSpc>
                <a:spcPct val="125000"/>
              </a:lnSpc>
            </a:pPr>
            <a:r>
              <a:rPr kumimoji="1" lang="zh-CN" altLang="en-US" sz="2000" b="1" dirty="0">
                <a:solidFill>
                  <a:schemeClr val="bg1"/>
                </a:solidFill>
                <a:latin typeface="+mj-ea"/>
                <a:ea typeface="+mj-ea"/>
              </a:rPr>
              <a:t>第二层 </a:t>
            </a:r>
            <a:r>
              <a:rPr kumimoji="1" lang="en-US" altLang="zh-CN" sz="2000" b="1" dirty="0">
                <a:solidFill>
                  <a:schemeClr val="bg1"/>
                </a:solidFill>
                <a:latin typeface="+mj-ea"/>
                <a:ea typeface="+mj-ea"/>
              </a:rPr>
              <a:t>ISP</a:t>
            </a:r>
            <a:endParaRPr kumimoji="1" lang="en-US" altLang="zh-CN" sz="2000" b="1" dirty="0">
              <a:solidFill>
                <a:schemeClr val="bg1"/>
              </a:solidFill>
              <a:latin typeface="+mj-ea"/>
              <a:ea typeface="+mj-ea"/>
            </a:endParaRPr>
          </a:p>
          <a:p>
            <a:pPr algn="ctr">
              <a:lnSpc>
                <a:spcPct val="125000"/>
              </a:lnSpc>
            </a:pPr>
            <a:r>
              <a:rPr kumimoji="1" lang="en-US" altLang="zh-CN" sz="2000" b="1" dirty="0">
                <a:solidFill>
                  <a:schemeClr val="bg1"/>
                </a:solidFill>
                <a:latin typeface="+mj-ea"/>
                <a:sym typeface="Symbol" panose="05050102010706020507" pitchFamily="18" charset="2"/>
              </a:rPr>
              <a:t></a:t>
            </a:r>
            <a:r>
              <a:rPr kumimoji="1" lang="en-US" altLang="zh-CN" sz="2000" b="1" dirty="0">
                <a:solidFill>
                  <a:schemeClr val="bg1"/>
                </a:solidFill>
                <a:latin typeface="+mj-ea"/>
                <a:ea typeface="+mj-ea"/>
              </a:rPr>
              <a:t> </a:t>
            </a:r>
            <a:endParaRPr kumimoji="1" lang="en-US" altLang="zh-CN" sz="2000" b="1" dirty="0">
              <a:solidFill>
                <a:schemeClr val="bg1"/>
              </a:solidFill>
              <a:latin typeface="+mj-ea"/>
              <a:ea typeface="+mj-ea"/>
            </a:endParaRPr>
          </a:p>
          <a:p>
            <a:pPr algn="ctr">
              <a:lnSpc>
                <a:spcPct val="125000"/>
              </a:lnSpc>
            </a:pPr>
            <a:r>
              <a:rPr kumimoji="1" lang="zh-CN" altLang="en-US" sz="2000" b="1" dirty="0">
                <a:solidFill>
                  <a:schemeClr val="bg1"/>
                </a:solidFill>
                <a:latin typeface="+mj-ea"/>
                <a:ea typeface="+mj-ea"/>
              </a:rPr>
              <a:t>本地 </a:t>
            </a:r>
            <a:r>
              <a:rPr kumimoji="1" lang="en-US" altLang="zh-CN" sz="2000" b="1" dirty="0">
                <a:solidFill>
                  <a:schemeClr val="bg1"/>
                </a:solidFill>
                <a:latin typeface="+mj-ea"/>
                <a:ea typeface="+mj-ea"/>
              </a:rPr>
              <a:t>ISP</a:t>
            </a:r>
            <a:endParaRPr kumimoji="1" lang="en-US" altLang="zh-CN" sz="2000" b="1" dirty="0">
              <a:solidFill>
                <a:schemeClr val="bg1"/>
              </a:solidFill>
              <a:latin typeface="+mj-ea"/>
              <a:ea typeface="+mj-ea"/>
            </a:endParaRPr>
          </a:p>
          <a:p>
            <a:pPr algn="ctr">
              <a:lnSpc>
                <a:spcPct val="125000"/>
              </a:lnSpc>
            </a:pPr>
            <a:r>
              <a:rPr kumimoji="1" lang="en-US" altLang="zh-CN" sz="2000" b="1" dirty="0">
                <a:solidFill>
                  <a:schemeClr val="bg1"/>
                </a:solidFill>
                <a:latin typeface="+mj-ea"/>
                <a:sym typeface="Symbol" panose="05050102010706020507" pitchFamily="18" charset="2"/>
              </a:rPr>
              <a:t></a:t>
            </a:r>
            <a:r>
              <a:rPr kumimoji="1" lang="en-US" altLang="zh-CN" sz="2000" b="1" dirty="0">
                <a:solidFill>
                  <a:schemeClr val="bg1"/>
                </a:solidFill>
                <a:latin typeface="+mj-ea"/>
                <a:ea typeface="+mj-ea"/>
              </a:rPr>
              <a:t> </a:t>
            </a:r>
            <a:endParaRPr kumimoji="1" lang="en-US" altLang="zh-CN" sz="2000" b="1" dirty="0">
              <a:solidFill>
                <a:schemeClr val="bg1"/>
              </a:solidFill>
              <a:latin typeface="+mj-ea"/>
              <a:ea typeface="+mj-ea"/>
            </a:endParaRPr>
          </a:p>
          <a:p>
            <a:pPr algn="ctr">
              <a:lnSpc>
                <a:spcPct val="125000"/>
              </a:lnSpc>
            </a:pPr>
            <a:r>
              <a:rPr kumimoji="1" lang="zh-CN" altLang="en-US" sz="2000" b="1" dirty="0">
                <a:solidFill>
                  <a:schemeClr val="bg1"/>
                </a:solidFill>
                <a:latin typeface="+mj-ea"/>
                <a:ea typeface="+mj-ea"/>
              </a:rPr>
              <a:t>主机</a:t>
            </a:r>
            <a:r>
              <a:rPr kumimoji="1" lang="en-US" altLang="zh-CN" sz="2000" b="1" dirty="0">
                <a:solidFill>
                  <a:schemeClr val="bg1"/>
                </a:solidFill>
                <a:latin typeface="+mj-ea"/>
                <a:ea typeface="+mj-ea"/>
              </a:rPr>
              <a:t>B</a:t>
            </a:r>
            <a:endParaRPr kumimoji="1" lang="en-US" altLang="zh-CN" sz="1800" b="1" dirty="0">
              <a:solidFill>
                <a:schemeClr val="bg1"/>
              </a:solidFill>
              <a:latin typeface="Times New Roman" panose="02020603050405020304" pitchFamily="18" charset="0"/>
            </a:endParaRPr>
          </a:p>
        </p:txBody>
      </p:sp>
      <p:sp>
        <p:nvSpPr>
          <p:cNvPr id="532" name="Line 109"/>
          <p:cNvSpPr>
            <a:spLocks noChangeShapeType="1"/>
          </p:cNvSpPr>
          <p:nvPr/>
        </p:nvSpPr>
        <p:spPr bwMode="auto">
          <a:xfrm>
            <a:off x="6398824" y="2884924"/>
            <a:ext cx="1152525" cy="71438"/>
          </a:xfrm>
          <a:prstGeom prst="line">
            <a:avLst/>
          </a:prstGeom>
          <a:noFill/>
          <a:ln w="28575">
            <a:solidFill>
              <a:schemeClr val="tx1"/>
            </a:solidFill>
            <a:round/>
          </a:ln>
          <a:effectLst/>
        </p:spPr>
        <p:txBody>
          <a:bodyPr/>
          <a:lstStyle/>
          <a:p>
            <a:endParaRPr lang="zh-CN" altLang="en-US" sz="1600">
              <a:latin typeface="+mj-ea"/>
              <a:ea typeface="+mj-ea"/>
            </a:endParaRPr>
          </a:p>
        </p:txBody>
      </p:sp>
      <p:sp>
        <p:nvSpPr>
          <p:cNvPr id="533" name="Line 110"/>
          <p:cNvSpPr>
            <a:spLocks noChangeShapeType="1"/>
          </p:cNvSpPr>
          <p:nvPr/>
        </p:nvSpPr>
        <p:spPr bwMode="auto">
          <a:xfrm>
            <a:off x="6040049" y="3027799"/>
            <a:ext cx="1631951" cy="677431"/>
          </a:xfrm>
          <a:prstGeom prst="line">
            <a:avLst/>
          </a:prstGeom>
          <a:noFill/>
          <a:ln w="28575">
            <a:solidFill>
              <a:schemeClr val="tx1"/>
            </a:solidFill>
            <a:round/>
          </a:ln>
          <a:effectLst/>
        </p:spPr>
        <p:txBody>
          <a:bodyPr/>
          <a:lstStyle/>
          <a:p>
            <a:endParaRPr lang="zh-CN" altLang="en-US" sz="1600">
              <a:latin typeface="+mj-ea"/>
              <a:ea typeface="+mj-ea"/>
            </a:endParaRPr>
          </a:p>
        </p:txBody>
      </p:sp>
      <p:sp>
        <p:nvSpPr>
          <p:cNvPr id="535" name="Oval 112"/>
          <p:cNvSpPr>
            <a:spLocks noChangeArrowheads="1"/>
          </p:cNvSpPr>
          <p:nvPr/>
        </p:nvSpPr>
        <p:spPr bwMode="auto">
          <a:xfrm>
            <a:off x="5057775" y="4396224"/>
            <a:ext cx="1058862" cy="5334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第二层 </a:t>
            </a:r>
            <a:r>
              <a:rPr kumimoji="1" lang="en-US" altLang="zh-CN" sz="1600" b="1">
                <a:latin typeface="+mj-ea"/>
                <a:ea typeface="+mj-ea"/>
              </a:rPr>
              <a:t>ISP</a:t>
            </a:r>
            <a:endParaRPr kumimoji="1" lang="en-US" altLang="zh-CN" sz="1600" b="1">
              <a:latin typeface="+mj-ea"/>
              <a:ea typeface="+mj-ea"/>
            </a:endParaRPr>
          </a:p>
        </p:txBody>
      </p:sp>
      <p:sp>
        <p:nvSpPr>
          <p:cNvPr id="537" name="Oval 114"/>
          <p:cNvSpPr>
            <a:spLocks noChangeArrowheads="1"/>
          </p:cNvSpPr>
          <p:nvPr/>
        </p:nvSpPr>
        <p:spPr bwMode="auto">
          <a:xfrm>
            <a:off x="10359637" y="4108887"/>
            <a:ext cx="946150" cy="3810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38" name="Oval 115"/>
          <p:cNvSpPr>
            <a:spLocks noChangeArrowheads="1"/>
          </p:cNvSpPr>
          <p:nvPr/>
        </p:nvSpPr>
        <p:spPr bwMode="auto">
          <a:xfrm>
            <a:off x="9496037" y="4756587"/>
            <a:ext cx="946150" cy="3810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39" name="Line 116"/>
          <p:cNvSpPr>
            <a:spLocks noChangeShapeType="1"/>
          </p:cNvSpPr>
          <p:nvPr/>
        </p:nvSpPr>
        <p:spPr bwMode="auto">
          <a:xfrm flipH="1">
            <a:off x="9496037" y="2021324"/>
            <a:ext cx="287337" cy="1008063"/>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40" name="Line 117"/>
          <p:cNvSpPr>
            <a:spLocks noChangeShapeType="1"/>
          </p:cNvSpPr>
          <p:nvPr/>
        </p:nvSpPr>
        <p:spPr bwMode="auto">
          <a:xfrm flipV="1">
            <a:off x="9567474" y="2524562"/>
            <a:ext cx="720725" cy="4318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41" name="Oval 118"/>
          <p:cNvSpPr>
            <a:spLocks noChangeArrowheads="1"/>
          </p:cNvSpPr>
          <p:nvPr/>
        </p:nvSpPr>
        <p:spPr bwMode="auto">
          <a:xfrm>
            <a:off x="9856399" y="2380099"/>
            <a:ext cx="946150" cy="381000"/>
          </a:xfrm>
          <a:prstGeom prst="ellipse">
            <a:avLst/>
          </a:prstGeom>
          <a:solidFill>
            <a:srgbClr val="EAEAEA"/>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42" name="Oval 119"/>
          <p:cNvSpPr>
            <a:spLocks noChangeArrowheads="1"/>
          </p:cNvSpPr>
          <p:nvPr/>
        </p:nvSpPr>
        <p:spPr bwMode="auto">
          <a:xfrm>
            <a:off x="9342049" y="1856224"/>
            <a:ext cx="946150" cy="3810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43" name="Line 121"/>
          <p:cNvSpPr>
            <a:spLocks noChangeShapeType="1"/>
          </p:cNvSpPr>
          <p:nvPr/>
        </p:nvSpPr>
        <p:spPr bwMode="auto">
          <a:xfrm>
            <a:off x="5895587" y="2237224"/>
            <a:ext cx="215900" cy="647700"/>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45" name="Text Box 123"/>
          <p:cNvSpPr txBox="1">
            <a:spLocks noChangeArrowheads="1"/>
          </p:cNvSpPr>
          <p:nvPr/>
        </p:nvSpPr>
        <p:spPr bwMode="auto">
          <a:xfrm>
            <a:off x="6687749" y="2329240"/>
            <a:ext cx="800219" cy="338554"/>
          </a:xfrm>
          <a:prstGeom prst="rect">
            <a:avLst/>
          </a:prstGeom>
          <a:noFill/>
          <a:ln w="9525">
            <a:noFill/>
            <a:miter lim="800000"/>
          </a:ln>
          <a:effectLst/>
        </p:spPr>
        <p:txBody>
          <a:bodyPr wrap="none">
            <a:spAutoFit/>
          </a:bodyPr>
          <a:lstStyle/>
          <a:p>
            <a:r>
              <a:rPr kumimoji="1" lang="zh-CN" altLang="en-US" sz="1600" b="1" dirty="0">
                <a:latin typeface="+mj-ea"/>
                <a:ea typeface="+mj-ea"/>
              </a:rPr>
              <a:t>第一层</a:t>
            </a:r>
            <a:endParaRPr kumimoji="1" lang="zh-CN" altLang="en-US" sz="1600" b="1" dirty="0">
              <a:latin typeface="+mj-ea"/>
              <a:ea typeface="+mj-ea"/>
            </a:endParaRPr>
          </a:p>
        </p:txBody>
      </p:sp>
      <p:sp>
        <p:nvSpPr>
          <p:cNvPr id="546" name="Text Box 124"/>
          <p:cNvSpPr txBox="1">
            <a:spLocks noChangeArrowheads="1"/>
          </p:cNvSpPr>
          <p:nvPr/>
        </p:nvSpPr>
        <p:spPr bwMode="auto">
          <a:xfrm>
            <a:off x="6973499" y="1765678"/>
            <a:ext cx="800219" cy="338554"/>
          </a:xfrm>
          <a:prstGeom prst="rect">
            <a:avLst/>
          </a:prstGeom>
          <a:noFill/>
          <a:ln w="9525">
            <a:noFill/>
            <a:miter lim="800000"/>
          </a:ln>
          <a:effectLst/>
        </p:spPr>
        <p:txBody>
          <a:bodyPr wrap="none">
            <a:spAutoFit/>
          </a:bodyPr>
          <a:lstStyle/>
          <a:p>
            <a:r>
              <a:rPr kumimoji="1" lang="zh-CN" altLang="en-US" sz="1600" b="1" dirty="0">
                <a:solidFill>
                  <a:schemeClr val="bg1"/>
                </a:solidFill>
                <a:latin typeface="+mj-ea"/>
                <a:ea typeface="+mj-ea"/>
              </a:rPr>
              <a:t>第二层</a:t>
            </a:r>
            <a:endParaRPr kumimoji="1" lang="zh-CN" altLang="en-US" sz="1600" b="1" dirty="0">
              <a:solidFill>
                <a:schemeClr val="bg1"/>
              </a:solidFill>
              <a:latin typeface="+mj-ea"/>
              <a:ea typeface="+mj-ea"/>
            </a:endParaRPr>
          </a:p>
        </p:txBody>
      </p:sp>
      <p:sp>
        <p:nvSpPr>
          <p:cNvPr id="547" name="Text Box 125"/>
          <p:cNvSpPr txBox="1">
            <a:spLocks noChangeArrowheads="1"/>
          </p:cNvSpPr>
          <p:nvPr/>
        </p:nvSpPr>
        <p:spPr bwMode="auto">
          <a:xfrm>
            <a:off x="7119549" y="1262440"/>
            <a:ext cx="800219" cy="338554"/>
          </a:xfrm>
          <a:prstGeom prst="rect">
            <a:avLst/>
          </a:prstGeom>
          <a:noFill/>
          <a:ln w="9525">
            <a:noFill/>
            <a:miter lim="800000"/>
          </a:ln>
          <a:effectLst/>
        </p:spPr>
        <p:txBody>
          <a:bodyPr wrap="none">
            <a:spAutoFit/>
          </a:bodyPr>
          <a:lstStyle/>
          <a:p>
            <a:r>
              <a:rPr kumimoji="1" lang="zh-CN" altLang="en-US" sz="1600" b="1" dirty="0">
                <a:solidFill>
                  <a:schemeClr val="bg1"/>
                </a:solidFill>
                <a:latin typeface="+mj-ea"/>
                <a:ea typeface="+mj-ea"/>
              </a:rPr>
              <a:t>第三层</a:t>
            </a:r>
            <a:endParaRPr kumimoji="1" lang="zh-CN" altLang="en-US" sz="1600" b="1" dirty="0">
              <a:solidFill>
                <a:schemeClr val="bg1"/>
              </a:solidFill>
              <a:latin typeface="+mj-ea"/>
              <a:ea typeface="+mj-ea"/>
            </a:endParaRPr>
          </a:p>
        </p:txBody>
      </p:sp>
      <p:sp>
        <p:nvSpPr>
          <p:cNvPr id="548" name="Line 126"/>
          <p:cNvSpPr>
            <a:spLocks noChangeShapeType="1"/>
          </p:cNvSpPr>
          <p:nvPr/>
        </p:nvSpPr>
        <p:spPr bwMode="auto">
          <a:xfrm>
            <a:off x="9567474" y="3100824"/>
            <a:ext cx="1152525" cy="360363"/>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49" name="Oval 127"/>
          <p:cNvSpPr>
            <a:spLocks noChangeArrowheads="1"/>
          </p:cNvSpPr>
          <p:nvPr/>
        </p:nvSpPr>
        <p:spPr bwMode="auto">
          <a:xfrm>
            <a:off x="10432662" y="3245287"/>
            <a:ext cx="946150" cy="3810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50" name="Line 128"/>
          <p:cNvSpPr>
            <a:spLocks noChangeShapeType="1"/>
          </p:cNvSpPr>
          <p:nvPr/>
        </p:nvSpPr>
        <p:spPr bwMode="auto">
          <a:xfrm>
            <a:off x="4816087" y="1876862"/>
            <a:ext cx="863600" cy="2889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51" name="Line 129"/>
          <p:cNvSpPr>
            <a:spLocks noChangeShapeType="1"/>
          </p:cNvSpPr>
          <p:nvPr/>
        </p:nvSpPr>
        <p:spPr bwMode="auto">
          <a:xfrm flipH="1">
            <a:off x="5895587" y="1445062"/>
            <a:ext cx="144462" cy="720725"/>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52" name="Oval 130"/>
          <p:cNvSpPr>
            <a:spLocks noChangeArrowheads="1"/>
          </p:cNvSpPr>
          <p:nvPr/>
        </p:nvSpPr>
        <p:spPr bwMode="auto">
          <a:xfrm>
            <a:off x="5247887" y="1919724"/>
            <a:ext cx="1058862" cy="5334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第二层 </a:t>
            </a:r>
            <a:r>
              <a:rPr kumimoji="1" lang="en-US" altLang="zh-CN" sz="1600" b="1">
                <a:latin typeface="+mj-ea"/>
                <a:ea typeface="+mj-ea"/>
              </a:rPr>
              <a:t>ISP</a:t>
            </a:r>
            <a:endParaRPr kumimoji="1" lang="en-US" altLang="zh-CN" sz="1600" b="1">
              <a:latin typeface="+mj-ea"/>
              <a:ea typeface="+mj-ea"/>
            </a:endParaRPr>
          </a:p>
        </p:txBody>
      </p:sp>
      <p:sp>
        <p:nvSpPr>
          <p:cNvPr id="553" name="Oval 131"/>
          <p:cNvSpPr>
            <a:spLocks noChangeArrowheads="1"/>
          </p:cNvSpPr>
          <p:nvPr/>
        </p:nvSpPr>
        <p:spPr bwMode="auto">
          <a:xfrm>
            <a:off x="5535224" y="1229162"/>
            <a:ext cx="946150" cy="436562"/>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54" name="Oval 132"/>
          <p:cNvSpPr>
            <a:spLocks noChangeArrowheads="1"/>
          </p:cNvSpPr>
          <p:nvPr/>
        </p:nvSpPr>
        <p:spPr bwMode="auto">
          <a:xfrm>
            <a:off x="4239824" y="1660962"/>
            <a:ext cx="946150" cy="436562"/>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55" name="Line 133"/>
          <p:cNvSpPr>
            <a:spLocks noChangeShapeType="1"/>
          </p:cNvSpPr>
          <p:nvPr/>
        </p:nvSpPr>
        <p:spPr bwMode="auto">
          <a:xfrm>
            <a:off x="3663562" y="3389749"/>
            <a:ext cx="792162" cy="287338"/>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56" name="Line 134"/>
          <p:cNvSpPr>
            <a:spLocks noChangeShapeType="1"/>
          </p:cNvSpPr>
          <p:nvPr/>
        </p:nvSpPr>
        <p:spPr bwMode="auto">
          <a:xfrm flipV="1">
            <a:off x="3663562" y="3748524"/>
            <a:ext cx="863600" cy="433388"/>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57" name="Oval 135"/>
          <p:cNvSpPr>
            <a:spLocks noChangeArrowheads="1"/>
          </p:cNvSpPr>
          <p:nvPr/>
        </p:nvSpPr>
        <p:spPr bwMode="auto">
          <a:xfrm>
            <a:off x="3015862" y="3100824"/>
            <a:ext cx="946150" cy="436563"/>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58" name="Oval 136"/>
          <p:cNvSpPr>
            <a:spLocks noChangeArrowheads="1"/>
          </p:cNvSpPr>
          <p:nvPr/>
        </p:nvSpPr>
        <p:spPr bwMode="auto">
          <a:xfrm>
            <a:off x="3087299" y="3964424"/>
            <a:ext cx="946150" cy="436563"/>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59" name="Line 137"/>
          <p:cNvSpPr>
            <a:spLocks noChangeShapeType="1"/>
          </p:cNvSpPr>
          <p:nvPr/>
        </p:nvSpPr>
        <p:spPr bwMode="auto">
          <a:xfrm>
            <a:off x="3806437" y="2669024"/>
            <a:ext cx="720725" cy="1008063"/>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60" name="Oval 138"/>
          <p:cNvSpPr>
            <a:spLocks noChangeArrowheads="1"/>
          </p:cNvSpPr>
          <p:nvPr/>
        </p:nvSpPr>
        <p:spPr bwMode="auto">
          <a:xfrm>
            <a:off x="4023924" y="3461187"/>
            <a:ext cx="1058863" cy="5334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第二层 </a:t>
            </a:r>
            <a:r>
              <a:rPr kumimoji="1" lang="en-US" altLang="zh-CN" sz="1600" b="1">
                <a:latin typeface="+mj-ea"/>
                <a:ea typeface="+mj-ea"/>
              </a:rPr>
              <a:t>ISP</a:t>
            </a:r>
            <a:endParaRPr kumimoji="1" lang="en-US" altLang="zh-CN" sz="1600" b="1">
              <a:latin typeface="+mj-ea"/>
              <a:ea typeface="+mj-ea"/>
            </a:endParaRPr>
          </a:p>
        </p:txBody>
      </p:sp>
      <p:sp>
        <p:nvSpPr>
          <p:cNvPr id="561" name="Oval 139"/>
          <p:cNvSpPr>
            <a:spLocks noChangeArrowheads="1"/>
          </p:cNvSpPr>
          <p:nvPr/>
        </p:nvSpPr>
        <p:spPr bwMode="auto">
          <a:xfrm>
            <a:off x="3303199" y="2376924"/>
            <a:ext cx="946150" cy="436563"/>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本地 </a:t>
            </a:r>
            <a:r>
              <a:rPr kumimoji="1" lang="en-US" altLang="zh-CN" sz="1600" b="1">
                <a:latin typeface="+mj-ea"/>
                <a:ea typeface="+mj-ea"/>
              </a:rPr>
              <a:t>ISP</a:t>
            </a:r>
            <a:endParaRPr kumimoji="1" lang="en-US" altLang="zh-CN" sz="1600" b="1">
              <a:latin typeface="+mj-ea"/>
              <a:ea typeface="+mj-ea"/>
            </a:endParaRPr>
          </a:p>
        </p:txBody>
      </p:sp>
      <p:sp>
        <p:nvSpPr>
          <p:cNvPr id="562" name="Line 140"/>
          <p:cNvSpPr>
            <a:spLocks noChangeShapeType="1"/>
          </p:cNvSpPr>
          <p:nvPr/>
        </p:nvSpPr>
        <p:spPr bwMode="auto">
          <a:xfrm>
            <a:off x="8991212" y="1660962"/>
            <a:ext cx="433387" cy="1439862"/>
          </a:xfrm>
          <a:prstGeom prst="line">
            <a:avLst/>
          </a:prstGeom>
          <a:noFill/>
          <a:ln w="9525">
            <a:solidFill>
              <a:schemeClr val="tx1"/>
            </a:solidFill>
            <a:round/>
          </a:ln>
          <a:effectLst/>
        </p:spPr>
        <p:txBody>
          <a:bodyPr/>
          <a:lstStyle/>
          <a:p>
            <a:endParaRPr lang="zh-CN" altLang="en-US" sz="1600">
              <a:latin typeface="+mj-ea"/>
              <a:ea typeface="+mj-ea"/>
            </a:endParaRPr>
          </a:p>
        </p:txBody>
      </p:sp>
      <p:sp>
        <p:nvSpPr>
          <p:cNvPr id="563" name="Oval 141"/>
          <p:cNvSpPr>
            <a:spLocks noChangeArrowheads="1"/>
          </p:cNvSpPr>
          <p:nvPr/>
        </p:nvSpPr>
        <p:spPr bwMode="auto">
          <a:xfrm>
            <a:off x="8487974" y="1445062"/>
            <a:ext cx="946150" cy="3810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dirty="0">
                <a:latin typeface="+mj-ea"/>
                <a:ea typeface="+mj-ea"/>
              </a:rPr>
              <a:t>本地 </a:t>
            </a:r>
            <a:r>
              <a:rPr kumimoji="1" lang="en-US" altLang="zh-CN" sz="1600" b="1" dirty="0">
                <a:latin typeface="+mj-ea"/>
                <a:ea typeface="+mj-ea"/>
              </a:rPr>
              <a:t>ISP</a:t>
            </a:r>
            <a:endParaRPr kumimoji="1" lang="en-US" altLang="zh-CN" sz="1600" b="1" dirty="0">
              <a:latin typeface="+mj-ea"/>
              <a:ea typeface="+mj-ea"/>
            </a:endParaRPr>
          </a:p>
        </p:txBody>
      </p:sp>
      <p:sp>
        <p:nvSpPr>
          <p:cNvPr id="564" name="Oval 142"/>
          <p:cNvSpPr>
            <a:spLocks noChangeArrowheads="1"/>
          </p:cNvSpPr>
          <p:nvPr/>
        </p:nvSpPr>
        <p:spPr bwMode="auto">
          <a:xfrm>
            <a:off x="8919774" y="2811899"/>
            <a:ext cx="1058863" cy="533400"/>
          </a:xfrm>
          <a:prstGeom prst="ellipse">
            <a:avLst/>
          </a:prstGeom>
          <a:solidFill>
            <a:schemeClr val="bg1"/>
          </a:solidFill>
          <a:ln w="9525">
            <a:noFill/>
            <a:round/>
          </a:ln>
          <a:effectLst>
            <a:outerShdw dist="35921" dir="2700000" algn="ctr" rotWithShape="0">
              <a:schemeClr val="bg2"/>
            </a:outerShdw>
          </a:effectLst>
        </p:spPr>
        <p:txBody>
          <a:bodyPr wrap="none" anchor="ctr"/>
          <a:lstStyle/>
          <a:p>
            <a:pPr algn="ctr"/>
            <a:r>
              <a:rPr kumimoji="1" lang="zh-CN" altLang="en-US" sz="1600" b="1" dirty="0">
                <a:latin typeface="+mj-ea"/>
                <a:ea typeface="+mj-ea"/>
              </a:rPr>
              <a:t>第二层 </a:t>
            </a:r>
            <a:r>
              <a:rPr kumimoji="1" lang="en-US" altLang="zh-CN" sz="1600" b="1" dirty="0">
                <a:latin typeface="+mj-ea"/>
                <a:ea typeface="+mj-ea"/>
              </a:rPr>
              <a:t>ISP</a:t>
            </a:r>
            <a:endParaRPr kumimoji="1" lang="en-US" altLang="zh-CN" sz="1600" b="1" dirty="0">
              <a:latin typeface="+mj-ea"/>
              <a:ea typeface="+mj-ea"/>
            </a:endParaRPr>
          </a:p>
        </p:txBody>
      </p:sp>
      <p:sp>
        <p:nvSpPr>
          <p:cNvPr id="565" name="Text Box 81"/>
          <p:cNvSpPr txBox="1">
            <a:spLocks noChangeArrowheads="1"/>
          </p:cNvSpPr>
          <p:nvPr/>
        </p:nvSpPr>
        <p:spPr bwMode="auto">
          <a:xfrm>
            <a:off x="9024547" y="6204387"/>
            <a:ext cx="1570427" cy="374650"/>
          </a:xfrm>
          <a:prstGeom prst="roundRect">
            <a:avLst/>
          </a:prstGeom>
          <a:solidFill>
            <a:srgbClr val="74B836"/>
          </a:solidFill>
          <a:ln w="9525">
            <a:noFill/>
            <a:miter lim="800000"/>
          </a:ln>
          <a:effectLst/>
        </p:spPr>
        <p:txBody>
          <a:bodyPr wrap="square">
            <a:spAutoFit/>
          </a:bodyPr>
          <a:lstStyle/>
          <a:p>
            <a:pPr algn="ctr"/>
            <a:r>
              <a:rPr kumimoji="1" lang="zh-CN" altLang="en-US" sz="1600" dirty="0">
                <a:solidFill>
                  <a:schemeClr val="bg1"/>
                </a:solidFill>
                <a:latin typeface="+mj-ea"/>
                <a:ea typeface="+mj-ea"/>
              </a:rPr>
              <a:t>校园网</a:t>
            </a:r>
            <a:endParaRPr kumimoji="1" lang="zh-CN" altLang="en-US" sz="1600" dirty="0">
              <a:solidFill>
                <a:schemeClr val="bg1"/>
              </a:solidFill>
              <a:latin typeface="+mj-ea"/>
              <a:ea typeface="+mj-ea"/>
            </a:endParaRPr>
          </a:p>
        </p:txBody>
      </p:sp>
      <p:sp>
        <p:nvSpPr>
          <p:cNvPr id="566" name="Text Box 81"/>
          <p:cNvSpPr txBox="1">
            <a:spLocks noChangeArrowheads="1"/>
          </p:cNvSpPr>
          <p:nvPr/>
        </p:nvSpPr>
        <p:spPr bwMode="auto">
          <a:xfrm>
            <a:off x="7335449" y="6226255"/>
            <a:ext cx="1552575" cy="374650"/>
          </a:xfrm>
          <a:prstGeom prst="roundRect">
            <a:avLst/>
          </a:prstGeom>
          <a:solidFill>
            <a:srgbClr val="74B836"/>
          </a:solidFill>
          <a:ln w="9525">
            <a:noFill/>
            <a:miter lim="800000"/>
          </a:ln>
          <a:effectLst/>
        </p:spPr>
        <p:txBody>
          <a:bodyPr wrap="square">
            <a:spAutoFit/>
          </a:bodyPr>
          <a:lstStyle/>
          <a:p>
            <a:pPr algn="ctr"/>
            <a:r>
              <a:rPr kumimoji="1" lang="zh-CN" altLang="en-US" sz="1600" dirty="0">
                <a:solidFill>
                  <a:schemeClr val="bg1"/>
                </a:solidFill>
                <a:latin typeface="+mj-ea"/>
                <a:ea typeface="+mj-ea"/>
              </a:rPr>
              <a:t>校园网</a:t>
            </a:r>
            <a:endParaRPr kumimoji="1" lang="zh-CN" altLang="en-US" sz="1600" dirty="0">
              <a:solidFill>
                <a:schemeClr val="bg1"/>
              </a:solidFill>
              <a:latin typeface="+mj-ea"/>
              <a:ea typeface="+mj-ea"/>
            </a:endParaRPr>
          </a:p>
        </p:txBody>
      </p:sp>
      <p:sp>
        <p:nvSpPr>
          <p:cNvPr id="567" name="Text Box 81"/>
          <p:cNvSpPr txBox="1">
            <a:spLocks noChangeArrowheads="1"/>
          </p:cNvSpPr>
          <p:nvPr/>
        </p:nvSpPr>
        <p:spPr bwMode="auto">
          <a:xfrm>
            <a:off x="4208075" y="6226255"/>
            <a:ext cx="1448458" cy="374571"/>
          </a:xfrm>
          <a:prstGeom prst="roundRect">
            <a:avLst/>
          </a:prstGeom>
          <a:solidFill>
            <a:srgbClr val="74B836"/>
          </a:solidFill>
          <a:ln w="9525">
            <a:noFill/>
            <a:miter lim="800000"/>
          </a:ln>
          <a:effectLst/>
        </p:spPr>
        <p:txBody>
          <a:bodyPr wrap="square">
            <a:spAutoFit/>
          </a:bodyPr>
          <a:lstStyle/>
          <a:p>
            <a:pPr algn="ctr"/>
            <a:r>
              <a:rPr kumimoji="1" lang="zh-CN" altLang="en-US" sz="1600" dirty="0">
                <a:solidFill>
                  <a:schemeClr val="bg1"/>
                </a:solidFill>
                <a:latin typeface="+mj-ea"/>
                <a:ea typeface="+mj-ea"/>
              </a:rPr>
              <a:t>校园网</a:t>
            </a:r>
            <a:endParaRPr kumimoji="1" lang="zh-CN" altLang="en-US" sz="1600" dirty="0">
              <a:solidFill>
                <a:schemeClr val="bg1"/>
              </a:solidFill>
              <a:latin typeface="+mj-ea"/>
              <a:ea typeface="+mj-ea"/>
            </a:endParaRPr>
          </a:p>
        </p:txBody>
      </p:sp>
      <p:grpSp>
        <p:nvGrpSpPr>
          <p:cNvPr id="568" name="Group 411"/>
          <p:cNvGrpSpPr/>
          <p:nvPr/>
        </p:nvGrpSpPr>
        <p:grpSpPr bwMode="auto">
          <a:xfrm>
            <a:off x="2847586" y="5681789"/>
            <a:ext cx="928688" cy="919162"/>
            <a:chOff x="992" y="2426"/>
            <a:chExt cx="540" cy="641"/>
          </a:xfrm>
        </p:grpSpPr>
        <p:sp>
          <p:nvSpPr>
            <p:cNvPr id="569" name="Freeform 313"/>
            <p:cNvSpPr/>
            <p:nvPr/>
          </p:nvSpPr>
          <p:spPr bwMode="auto">
            <a:xfrm flipH="1">
              <a:off x="1251" y="2660"/>
              <a:ext cx="161" cy="143"/>
            </a:xfrm>
            <a:custGeom>
              <a:avLst/>
              <a:gdLst/>
              <a:ahLst/>
              <a:cxnLst>
                <a:cxn ang="0">
                  <a:pos x="0" y="225"/>
                </a:cxn>
                <a:cxn ang="0">
                  <a:pos x="0" y="738"/>
                </a:cxn>
                <a:cxn ang="0">
                  <a:pos x="1188" y="360"/>
                </a:cxn>
                <a:cxn ang="0">
                  <a:pos x="1188" y="0"/>
                </a:cxn>
                <a:cxn ang="0">
                  <a:pos x="0" y="225"/>
                </a:cxn>
              </a:cxnLst>
              <a:rect l="0" t="0" r="r" b="b"/>
              <a:pathLst>
                <a:path w="1188" h="738">
                  <a:moveTo>
                    <a:pt x="0" y="225"/>
                  </a:moveTo>
                  <a:lnTo>
                    <a:pt x="0" y="738"/>
                  </a:lnTo>
                  <a:lnTo>
                    <a:pt x="1188" y="360"/>
                  </a:lnTo>
                  <a:lnTo>
                    <a:pt x="1188" y="0"/>
                  </a:lnTo>
                  <a:lnTo>
                    <a:pt x="0" y="225"/>
                  </a:lnTo>
                  <a:close/>
                </a:path>
              </a:pathLst>
            </a:custGeom>
            <a:solidFill>
              <a:srgbClr val="A0A0A0"/>
            </a:solidFill>
            <a:ln w="1588">
              <a:solidFill>
                <a:srgbClr val="000000"/>
              </a:solidFill>
              <a:prstDash val="solid"/>
              <a:round/>
            </a:ln>
          </p:spPr>
          <p:txBody>
            <a:bodyPr/>
            <a:lstStyle/>
            <a:p>
              <a:endParaRPr lang="zh-CN" altLang="en-US"/>
            </a:p>
          </p:txBody>
        </p:sp>
        <p:sp>
          <p:nvSpPr>
            <p:cNvPr id="570" name="Freeform 314"/>
            <p:cNvSpPr/>
            <p:nvPr/>
          </p:nvSpPr>
          <p:spPr bwMode="auto">
            <a:xfrm flipH="1">
              <a:off x="1412" y="2694"/>
              <a:ext cx="120" cy="109"/>
            </a:xfrm>
            <a:custGeom>
              <a:avLst/>
              <a:gdLst/>
              <a:ahLst/>
              <a:cxnLst>
                <a:cxn ang="0">
                  <a:pos x="882" y="50"/>
                </a:cxn>
                <a:cxn ang="0">
                  <a:pos x="882" y="563"/>
                </a:cxn>
                <a:cxn ang="0">
                  <a:pos x="0" y="436"/>
                </a:cxn>
                <a:cxn ang="0">
                  <a:pos x="0" y="0"/>
                </a:cxn>
                <a:cxn ang="0">
                  <a:pos x="882" y="50"/>
                </a:cxn>
              </a:cxnLst>
              <a:rect l="0" t="0" r="r" b="b"/>
              <a:pathLst>
                <a:path w="882" h="563">
                  <a:moveTo>
                    <a:pt x="882" y="50"/>
                  </a:moveTo>
                  <a:lnTo>
                    <a:pt x="882" y="563"/>
                  </a:lnTo>
                  <a:lnTo>
                    <a:pt x="0" y="436"/>
                  </a:lnTo>
                  <a:lnTo>
                    <a:pt x="0" y="0"/>
                  </a:lnTo>
                  <a:lnTo>
                    <a:pt x="882" y="50"/>
                  </a:lnTo>
                  <a:close/>
                </a:path>
              </a:pathLst>
            </a:custGeom>
            <a:solidFill>
              <a:srgbClr val="808080"/>
            </a:solidFill>
            <a:ln w="1588">
              <a:solidFill>
                <a:srgbClr val="000000"/>
              </a:solidFill>
              <a:prstDash val="solid"/>
              <a:round/>
            </a:ln>
          </p:spPr>
          <p:txBody>
            <a:bodyPr/>
            <a:lstStyle/>
            <a:p>
              <a:endParaRPr lang="zh-CN" altLang="en-US"/>
            </a:p>
          </p:txBody>
        </p:sp>
        <p:sp>
          <p:nvSpPr>
            <p:cNvPr id="571" name="Freeform 315"/>
            <p:cNvSpPr/>
            <p:nvPr/>
          </p:nvSpPr>
          <p:spPr bwMode="auto">
            <a:xfrm flipH="1">
              <a:off x="1251" y="2660"/>
              <a:ext cx="281" cy="44"/>
            </a:xfrm>
            <a:custGeom>
              <a:avLst/>
              <a:gdLst/>
              <a:ahLst/>
              <a:cxnLst>
                <a:cxn ang="0">
                  <a:pos x="0" y="175"/>
                </a:cxn>
                <a:cxn ang="0">
                  <a:pos x="892" y="225"/>
                </a:cxn>
                <a:cxn ang="0">
                  <a:pos x="2070" y="0"/>
                </a:cxn>
                <a:cxn ang="0">
                  <a:pos x="1202" y="0"/>
                </a:cxn>
                <a:cxn ang="0">
                  <a:pos x="0" y="175"/>
                </a:cxn>
              </a:cxnLst>
              <a:rect l="0" t="0" r="r" b="b"/>
              <a:pathLst>
                <a:path w="2070" h="225">
                  <a:moveTo>
                    <a:pt x="0" y="175"/>
                  </a:moveTo>
                  <a:lnTo>
                    <a:pt x="892" y="225"/>
                  </a:lnTo>
                  <a:lnTo>
                    <a:pt x="2070" y="0"/>
                  </a:lnTo>
                  <a:lnTo>
                    <a:pt x="1202" y="0"/>
                  </a:lnTo>
                  <a:lnTo>
                    <a:pt x="0" y="175"/>
                  </a:lnTo>
                  <a:close/>
                </a:path>
              </a:pathLst>
            </a:custGeom>
            <a:solidFill>
              <a:srgbClr val="C0C0C0"/>
            </a:solidFill>
            <a:ln w="1588">
              <a:solidFill>
                <a:srgbClr val="000000"/>
              </a:solidFill>
              <a:prstDash val="solid"/>
              <a:round/>
            </a:ln>
          </p:spPr>
          <p:txBody>
            <a:bodyPr/>
            <a:lstStyle/>
            <a:p>
              <a:endParaRPr lang="zh-CN" altLang="en-US"/>
            </a:p>
          </p:txBody>
        </p:sp>
        <p:sp>
          <p:nvSpPr>
            <p:cNvPr id="572" name="Freeform 316"/>
            <p:cNvSpPr/>
            <p:nvPr/>
          </p:nvSpPr>
          <p:spPr bwMode="auto">
            <a:xfrm flipH="1">
              <a:off x="1338" y="2648"/>
              <a:ext cx="102" cy="40"/>
            </a:xfrm>
            <a:custGeom>
              <a:avLst/>
              <a:gdLst/>
              <a:ahLst/>
              <a:cxnLst>
                <a:cxn ang="0">
                  <a:pos x="0" y="120"/>
                </a:cxn>
                <a:cxn ang="0">
                  <a:pos x="0" y="188"/>
                </a:cxn>
                <a:cxn ang="0">
                  <a:pos x="351" y="210"/>
                </a:cxn>
                <a:cxn ang="0">
                  <a:pos x="751" y="135"/>
                </a:cxn>
                <a:cxn ang="0">
                  <a:pos x="751" y="0"/>
                </a:cxn>
                <a:cxn ang="0">
                  <a:pos x="0" y="120"/>
                </a:cxn>
              </a:cxnLst>
              <a:rect l="0" t="0" r="r" b="b"/>
              <a:pathLst>
                <a:path w="751" h="210">
                  <a:moveTo>
                    <a:pt x="0" y="120"/>
                  </a:moveTo>
                  <a:lnTo>
                    <a:pt x="0" y="188"/>
                  </a:lnTo>
                  <a:lnTo>
                    <a:pt x="351" y="210"/>
                  </a:lnTo>
                  <a:lnTo>
                    <a:pt x="751" y="135"/>
                  </a:lnTo>
                  <a:lnTo>
                    <a:pt x="751" y="0"/>
                  </a:lnTo>
                  <a:lnTo>
                    <a:pt x="0" y="120"/>
                  </a:lnTo>
                  <a:close/>
                </a:path>
              </a:pathLst>
            </a:custGeom>
            <a:solidFill>
              <a:srgbClr val="606060"/>
            </a:solidFill>
            <a:ln w="1588">
              <a:solidFill>
                <a:srgbClr val="000000"/>
              </a:solidFill>
              <a:prstDash val="solid"/>
              <a:round/>
            </a:ln>
          </p:spPr>
          <p:txBody>
            <a:bodyPr/>
            <a:lstStyle/>
            <a:p>
              <a:endParaRPr lang="zh-CN" altLang="en-US"/>
            </a:p>
          </p:txBody>
        </p:sp>
        <p:sp>
          <p:nvSpPr>
            <p:cNvPr id="573" name="Freeform 317"/>
            <p:cNvSpPr/>
            <p:nvPr/>
          </p:nvSpPr>
          <p:spPr bwMode="auto">
            <a:xfrm flipH="1">
              <a:off x="1282" y="2475"/>
              <a:ext cx="131" cy="198"/>
            </a:xfrm>
            <a:custGeom>
              <a:avLst/>
              <a:gdLst/>
              <a:ahLst/>
              <a:cxnLst>
                <a:cxn ang="0">
                  <a:pos x="135" y="1031"/>
                </a:cxn>
                <a:cxn ang="0">
                  <a:pos x="0" y="33"/>
                </a:cxn>
                <a:cxn ang="0">
                  <a:pos x="827" y="0"/>
                </a:cxn>
                <a:cxn ang="0">
                  <a:pos x="960" y="889"/>
                </a:cxn>
                <a:cxn ang="0">
                  <a:pos x="135" y="1031"/>
                </a:cxn>
              </a:cxnLst>
              <a:rect l="0" t="0" r="r" b="b"/>
              <a:pathLst>
                <a:path w="960" h="1031">
                  <a:moveTo>
                    <a:pt x="135" y="1031"/>
                  </a:moveTo>
                  <a:lnTo>
                    <a:pt x="0" y="33"/>
                  </a:lnTo>
                  <a:lnTo>
                    <a:pt x="827" y="0"/>
                  </a:lnTo>
                  <a:lnTo>
                    <a:pt x="960" y="889"/>
                  </a:lnTo>
                  <a:lnTo>
                    <a:pt x="135" y="1031"/>
                  </a:lnTo>
                  <a:close/>
                </a:path>
              </a:pathLst>
            </a:custGeom>
            <a:solidFill>
              <a:srgbClr val="A0A0A0"/>
            </a:solidFill>
            <a:ln w="1588">
              <a:solidFill>
                <a:srgbClr val="000000"/>
              </a:solidFill>
              <a:prstDash val="solid"/>
              <a:round/>
            </a:ln>
          </p:spPr>
          <p:txBody>
            <a:bodyPr/>
            <a:lstStyle/>
            <a:p>
              <a:endParaRPr lang="zh-CN" altLang="en-US"/>
            </a:p>
          </p:txBody>
        </p:sp>
        <p:sp>
          <p:nvSpPr>
            <p:cNvPr id="574" name="Freeform 318"/>
            <p:cNvSpPr/>
            <p:nvPr/>
          </p:nvSpPr>
          <p:spPr bwMode="auto">
            <a:xfrm flipH="1">
              <a:off x="1396" y="2480"/>
              <a:ext cx="114" cy="198"/>
            </a:xfrm>
            <a:custGeom>
              <a:avLst/>
              <a:gdLst/>
              <a:ahLst/>
              <a:cxnLst>
                <a:cxn ang="0">
                  <a:pos x="715" y="0"/>
                </a:cxn>
                <a:cxn ang="0">
                  <a:pos x="0" y="228"/>
                </a:cxn>
                <a:cxn ang="0">
                  <a:pos x="102" y="1026"/>
                </a:cxn>
                <a:cxn ang="0">
                  <a:pos x="850" y="1000"/>
                </a:cxn>
                <a:cxn ang="0">
                  <a:pos x="715" y="0"/>
                </a:cxn>
              </a:cxnLst>
              <a:rect l="0" t="0" r="r" b="b"/>
              <a:pathLst>
                <a:path w="850" h="1026">
                  <a:moveTo>
                    <a:pt x="715" y="0"/>
                  </a:moveTo>
                  <a:lnTo>
                    <a:pt x="0" y="228"/>
                  </a:lnTo>
                  <a:lnTo>
                    <a:pt x="102" y="1026"/>
                  </a:lnTo>
                  <a:lnTo>
                    <a:pt x="850" y="1000"/>
                  </a:lnTo>
                  <a:lnTo>
                    <a:pt x="715" y="0"/>
                  </a:lnTo>
                  <a:close/>
                </a:path>
              </a:pathLst>
            </a:custGeom>
            <a:solidFill>
              <a:srgbClr val="808080"/>
            </a:solidFill>
            <a:ln w="1588">
              <a:solidFill>
                <a:srgbClr val="000000"/>
              </a:solidFill>
              <a:prstDash val="solid"/>
              <a:round/>
            </a:ln>
          </p:spPr>
          <p:txBody>
            <a:bodyPr/>
            <a:lstStyle/>
            <a:p>
              <a:endParaRPr lang="zh-CN" altLang="en-US"/>
            </a:p>
          </p:txBody>
        </p:sp>
        <p:sp>
          <p:nvSpPr>
            <p:cNvPr id="575" name="Freeform 319"/>
            <p:cNvSpPr/>
            <p:nvPr/>
          </p:nvSpPr>
          <p:spPr bwMode="auto">
            <a:xfrm flipH="1">
              <a:off x="1297" y="2495"/>
              <a:ext cx="95" cy="148"/>
            </a:xfrm>
            <a:custGeom>
              <a:avLst/>
              <a:gdLst/>
              <a:ahLst/>
              <a:cxnLst>
                <a:cxn ang="0">
                  <a:pos x="0" y="36"/>
                </a:cxn>
                <a:cxn ang="0">
                  <a:pos x="98" y="778"/>
                </a:cxn>
                <a:cxn ang="0">
                  <a:pos x="689" y="689"/>
                </a:cxn>
                <a:cxn ang="0">
                  <a:pos x="587" y="0"/>
                </a:cxn>
                <a:cxn ang="0">
                  <a:pos x="0" y="36"/>
                </a:cxn>
              </a:cxnLst>
              <a:rect l="0" t="0" r="r" b="b"/>
              <a:pathLst>
                <a:path w="689" h="778">
                  <a:moveTo>
                    <a:pt x="0" y="36"/>
                  </a:moveTo>
                  <a:lnTo>
                    <a:pt x="98" y="778"/>
                  </a:lnTo>
                  <a:lnTo>
                    <a:pt x="689" y="689"/>
                  </a:lnTo>
                  <a:lnTo>
                    <a:pt x="587" y="0"/>
                  </a:lnTo>
                  <a:lnTo>
                    <a:pt x="0" y="36"/>
                  </a:lnTo>
                  <a:close/>
                </a:path>
              </a:pathLst>
            </a:custGeom>
            <a:solidFill>
              <a:srgbClr val="00C0C0"/>
            </a:solidFill>
            <a:ln w="1588">
              <a:solidFill>
                <a:srgbClr val="000000"/>
              </a:solidFill>
              <a:prstDash val="solid"/>
              <a:round/>
            </a:ln>
          </p:spPr>
          <p:txBody>
            <a:bodyPr/>
            <a:lstStyle/>
            <a:p>
              <a:endParaRPr lang="zh-CN" altLang="en-US"/>
            </a:p>
          </p:txBody>
        </p:sp>
        <p:sp>
          <p:nvSpPr>
            <p:cNvPr id="576" name="Freeform 320"/>
            <p:cNvSpPr/>
            <p:nvPr/>
          </p:nvSpPr>
          <p:spPr bwMode="auto">
            <a:xfrm flipH="1">
              <a:off x="1262" y="2675"/>
              <a:ext cx="92" cy="93"/>
            </a:xfrm>
            <a:custGeom>
              <a:avLst/>
              <a:gdLst/>
              <a:ahLst/>
              <a:cxnLst>
                <a:cxn ang="0">
                  <a:pos x="674" y="0"/>
                </a:cxn>
                <a:cxn ang="0">
                  <a:pos x="0" y="143"/>
                </a:cxn>
                <a:cxn ang="0">
                  <a:pos x="0" y="482"/>
                </a:cxn>
                <a:cxn ang="0">
                  <a:pos x="674" y="271"/>
                </a:cxn>
                <a:cxn ang="0">
                  <a:pos x="674" y="0"/>
                </a:cxn>
              </a:cxnLst>
              <a:rect l="0" t="0" r="r" b="b"/>
              <a:pathLst>
                <a:path w="674" h="482">
                  <a:moveTo>
                    <a:pt x="674" y="0"/>
                  </a:moveTo>
                  <a:lnTo>
                    <a:pt x="0" y="143"/>
                  </a:lnTo>
                  <a:lnTo>
                    <a:pt x="0" y="482"/>
                  </a:lnTo>
                  <a:lnTo>
                    <a:pt x="674" y="271"/>
                  </a:lnTo>
                  <a:lnTo>
                    <a:pt x="674" y="0"/>
                  </a:lnTo>
                  <a:close/>
                </a:path>
              </a:pathLst>
            </a:custGeom>
            <a:solidFill>
              <a:srgbClr val="404040"/>
            </a:solidFill>
            <a:ln w="1588">
              <a:solidFill>
                <a:srgbClr val="000000"/>
              </a:solidFill>
              <a:prstDash val="solid"/>
              <a:round/>
            </a:ln>
          </p:spPr>
          <p:txBody>
            <a:bodyPr/>
            <a:lstStyle/>
            <a:p>
              <a:endParaRPr lang="zh-CN" altLang="en-US"/>
            </a:p>
          </p:txBody>
        </p:sp>
        <p:sp>
          <p:nvSpPr>
            <p:cNvPr id="577" name="Line 321"/>
            <p:cNvSpPr>
              <a:spLocks noChangeShapeType="1"/>
            </p:cNvSpPr>
            <p:nvPr/>
          </p:nvSpPr>
          <p:spPr bwMode="auto">
            <a:xfrm flipH="1" flipV="1">
              <a:off x="1269" y="2699"/>
              <a:ext cx="24" cy="6"/>
            </a:xfrm>
            <a:prstGeom prst="line">
              <a:avLst/>
            </a:prstGeom>
            <a:noFill/>
            <a:ln w="9525">
              <a:solidFill>
                <a:srgbClr val="000000"/>
              </a:solidFill>
              <a:round/>
            </a:ln>
          </p:spPr>
          <p:txBody>
            <a:bodyPr/>
            <a:lstStyle/>
            <a:p>
              <a:endParaRPr lang="zh-CN" altLang="en-US"/>
            </a:p>
          </p:txBody>
        </p:sp>
        <p:sp>
          <p:nvSpPr>
            <p:cNvPr id="578" name="Line 322"/>
            <p:cNvSpPr>
              <a:spLocks noChangeShapeType="1"/>
            </p:cNvSpPr>
            <p:nvPr/>
          </p:nvSpPr>
          <p:spPr bwMode="auto">
            <a:xfrm>
              <a:off x="1307" y="2709"/>
              <a:ext cx="31" cy="11"/>
            </a:xfrm>
            <a:prstGeom prst="line">
              <a:avLst/>
            </a:prstGeom>
            <a:noFill/>
            <a:ln w="9525">
              <a:solidFill>
                <a:srgbClr val="000000"/>
              </a:solidFill>
              <a:round/>
            </a:ln>
          </p:spPr>
          <p:txBody>
            <a:bodyPr/>
            <a:lstStyle/>
            <a:p>
              <a:endParaRPr lang="zh-CN" altLang="en-US"/>
            </a:p>
          </p:txBody>
        </p:sp>
        <p:sp>
          <p:nvSpPr>
            <p:cNvPr id="579" name="Line 323"/>
            <p:cNvSpPr>
              <a:spLocks noChangeShapeType="1"/>
            </p:cNvSpPr>
            <p:nvPr/>
          </p:nvSpPr>
          <p:spPr bwMode="auto">
            <a:xfrm flipH="1">
              <a:off x="1300" y="2687"/>
              <a:ext cx="0" cy="60"/>
            </a:xfrm>
            <a:prstGeom prst="line">
              <a:avLst/>
            </a:prstGeom>
            <a:noFill/>
            <a:ln w="1588">
              <a:solidFill>
                <a:srgbClr val="000000"/>
              </a:solidFill>
              <a:round/>
            </a:ln>
          </p:spPr>
          <p:txBody>
            <a:bodyPr/>
            <a:lstStyle/>
            <a:p>
              <a:endParaRPr lang="zh-CN" altLang="en-US"/>
            </a:p>
          </p:txBody>
        </p:sp>
        <p:sp>
          <p:nvSpPr>
            <p:cNvPr id="580" name="Line 324"/>
            <p:cNvSpPr>
              <a:spLocks noChangeShapeType="1"/>
            </p:cNvSpPr>
            <p:nvPr/>
          </p:nvSpPr>
          <p:spPr bwMode="auto">
            <a:xfrm flipH="1">
              <a:off x="1343" y="2700"/>
              <a:ext cx="1" cy="66"/>
            </a:xfrm>
            <a:prstGeom prst="line">
              <a:avLst/>
            </a:prstGeom>
            <a:noFill/>
            <a:ln w="1588">
              <a:solidFill>
                <a:srgbClr val="000000"/>
              </a:solidFill>
              <a:round/>
            </a:ln>
          </p:spPr>
          <p:txBody>
            <a:bodyPr/>
            <a:lstStyle/>
            <a:p>
              <a:endParaRPr lang="zh-CN" altLang="en-US"/>
            </a:p>
          </p:txBody>
        </p:sp>
        <p:sp>
          <p:nvSpPr>
            <p:cNvPr id="581" name="Line 325"/>
            <p:cNvSpPr>
              <a:spLocks noChangeShapeType="1"/>
            </p:cNvSpPr>
            <p:nvPr/>
          </p:nvSpPr>
          <p:spPr bwMode="auto">
            <a:xfrm>
              <a:off x="1261" y="2699"/>
              <a:ext cx="83" cy="30"/>
            </a:xfrm>
            <a:prstGeom prst="line">
              <a:avLst/>
            </a:prstGeom>
            <a:noFill/>
            <a:ln w="1588">
              <a:solidFill>
                <a:srgbClr val="000000"/>
              </a:solidFill>
              <a:round/>
            </a:ln>
          </p:spPr>
          <p:txBody>
            <a:bodyPr/>
            <a:lstStyle/>
            <a:p>
              <a:endParaRPr lang="zh-CN" altLang="en-US"/>
            </a:p>
          </p:txBody>
        </p:sp>
        <p:sp>
          <p:nvSpPr>
            <p:cNvPr id="582" name="Line 326"/>
            <p:cNvSpPr>
              <a:spLocks noChangeShapeType="1"/>
            </p:cNvSpPr>
            <p:nvPr/>
          </p:nvSpPr>
          <p:spPr bwMode="auto">
            <a:xfrm flipH="1" flipV="1">
              <a:off x="1261" y="2690"/>
              <a:ext cx="83" cy="27"/>
            </a:xfrm>
            <a:prstGeom prst="line">
              <a:avLst/>
            </a:prstGeom>
            <a:noFill/>
            <a:ln w="1588">
              <a:solidFill>
                <a:srgbClr val="000000"/>
              </a:solidFill>
              <a:round/>
            </a:ln>
          </p:spPr>
          <p:txBody>
            <a:bodyPr/>
            <a:lstStyle/>
            <a:p>
              <a:endParaRPr lang="zh-CN" altLang="en-US"/>
            </a:p>
          </p:txBody>
        </p:sp>
        <p:sp>
          <p:nvSpPr>
            <p:cNvPr id="583" name="Freeform 327"/>
            <p:cNvSpPr/>
            <p:nvPr/>
          </p:nvSpPr>
          <p:spPr bwMode="auto">
            <a:xfrm flipH="1">
              <a:off x="1363" y="2764"/>
              <a:ext cx="10" cy="37"/>
            </a:xfrm>
            <a:custGeom>
              <a:avLst/>
              <a:gdLst/>
              <a:ahLst/>
              <a:cxnLst>
                <a:cxn ang="0">
                  <a:pos x="23" y="0"/>
                </a:cxn>
                <a:cxn ang="0">
                  <a:pos x="0" y="183"/>
                </a:cxn>
                <a:cxn ang="0">
                  <a:pos x="55" y="194"/>
                </a:cxn>
                <a:cxn ang="0">
                  <a:pos x="75" y="8"/>
                </a:cxn>
                <a:cxn ang="0">
                  <a:pos x="23" y="0"/>
                </a:cxn>
              </a:cxnLst>
              <a:rect l="0" t="0" r="r" b="b"/>
              <a:pathLst>
                <a:path w="75" h="194">
                  <a:moveTo>
                    <a:pt x="23" y="0"/>
                  </a:moveTo>
                  <a:lnTo>
                    <a:pt x="0" y="183"/>
                  </a:lnTo>
                  <a:lnTo>
                    <a:pt x="55" y="194"/>
                  </a:lnTo>
                  <a:lnTo>
                    <a:pt x="75" y="8"/>
                  </a:lnTo>
                  <a:lnTo>
                    <a:pt x="23" y="0"/>
                  </a:lnTo>
                  <a:close/>
                </a:path>
              </a:pathLst>
            </a:custGeom>
            <a:solidFill>
              <a:srgbClr val="606060"/>
            </a:solidFill>
            <a:ln w="1588">
              <a:solidFill>
                <a:srgbClr val="000000"/>
              </a:solidFill>
              <a:prstDash val="solid"/>
              <a:round/>
            </a:ln>
          </p:spPr>
          <p:txBody>
            <a:bodyPr/>
            <a:lstStyle/>
            <a:p>
              <a:endParaRPr lang="zh-CN" altLang="en-US"/>
            </a:p>
          </p:txBody>
        </p:sp>
        <p:sp>
          <p:nvSpPr>
            <p:cNvPr id="584" name="Freeform 328"/>
            <p:cNvSpPr/>
            <p:nvPr/>
          </p:nvSpPr>
          <p:spPr bwMode="auto">
            <a:xfrm flipH="1">
              <a:off x="1338" y="2769"/>
              <a:ext cx="28" cy="32"/>
            </a:xfrm>
            <a:custGeom>
              <a:avLst/>
              <a:gdLst/>
              <a:ahLst/>
              <a:cxnLst>
                <a:cxn ang="0">
                  <a:pos x="17" y="5"/>
                </a:cxn>
                <a:cxn ang="0">
                  <a:pos x="0" y="168"/>
                </a:cxn>
                <a:cxn ang="0">
                  <a:pos x="206" y="84"/>
                </a:cxn>
                <a:cxn ang="0">
                  <a:pos x="126" y="58"/>
                </a:cxn>
                <a:cxn ang="0">
                  <a:pos x="52" y="97"/>
                </a:cxn>
                <a:cxn ang="0">
                  <a:pos x="75" y="0"/>
                </a:cxn>
                <a:cxn ang="0">
                  <a:pos x="17" y="5"/>
                </a:cxn>
              </a:cxnLst>
              <a:rect l="0" t="0" r="r" b="b"/>
              <a:pathLst>
                <a:path w="206" h="168">
                  <a:moveTo>
                    <a:pt x="17" y="5"/>
                  </a:moveTo>
                  <a:lnTo>
                    <a:pt x="0" y="168"/>
                  </a:lnTo>
                  <a:lnTo>
                    <a:pt x="206" y="84"/>
                  </a:lnTo>
                  <a:lnTo>
                    <a:pt x="126" y="58"/>
                  </a:lnTo>
                  <a:lnTo>
                    <a:pt x="52" y="97"/>
                  </a:lnTo>
                  <a:lnTo>
                    <a:pt x="75" y="0"/>
                  </a:lnTo>
                  <a:lnTo>
                    <a:pt x="17" y="5"/>
                  </a:lnTo>
                  <a:close/>
                </a:path>
              </a:pathLst>
            </a:custGeom>
            <a:solidFill>
              <a:srgbClr val="404040"/>
            </a:solidFill>
            <a:ln w="1588">
              <a:solidFill>
                <a:srgbClr val="000000"/>
              </a:solidFill>
              <a:prstDash val="solid"/>
              <a:round/>
            </a:ln>
          </p:spPr>
          <p:txBody>
            <a:bodyPr/>
            <a:lstStyle/>
            <a:p>
              <a:endParaRPr lang="zh-CN" altLang="en-US"/>
            </a:p>
          </p:txBody>
        </p:sp>
        <p:sp>
          <p:nvSpPr>
            <p:cNvPr id="585" name="Freeform 329"/>
            <p:cNvSpPr/>
            <p:nvPr/>
          </p:nvSpPr>
          <p:spPr bwMode="auto">
            <a:xfrm flipH="1">
              <a:off x="1169" y="2677"/>
              <a:ext cx="215" cy="141"/>
            </a:xfrm>
            <a:custGeom>
              <a:avLst/>
              <a:gdLst/>
              <a:ahLst/>
              <a:cxnLst>
                <a:cxn ang="0">
                  <a:pos x="0" y="309"/>
                </a:cxn>
                <a:cxn ang="0">
                  <a:pos x="759" y="729"/>
                </a:cxn>
                <a:cxn ang="0">
                  <a:pos x="1583" y="318"/>
                </a:cxn>
                <a:cxn ang="0">
                  <a:pos x="951" y="0"/>
                </a:cxn>
                <a:cxn ang="0">
                  <a:pos x="0" y="309"/>
                </a:cxn>
              </a:cxnLst>
              <a:rect l="0" t="0" r="r" b="b"/>
              <a:pathLst>
                <a:path w="1583" h="729">
                  <a:moveTo>
                    <a:pt x="0" y="309"/>
                  </a:moveTo>
                  <a:lnTo>
                    <a:pt x="759" y="729"/>
                  </a:lnTo>
                  <a:lnTo>
                    <a:pt x="1583" y="318"/>
                  </a:lnTo>
                  <a:lnTo>
                    <a:pt x="951" y="0"/>
                  </a:lnTo>
                  <a:lnTo>
                    <a:pt x="0" y="309"/>
                  </a:lnTo>
                  <a:close/>
                </a:path>
              </a:pathLst>
            </a:custGeom>
            <a:solidFill>
              <a:srgbClr val="808080"/>
            </a:solidFill>
            <a:ln w="1588">
              <a:solidFill>
                <a:srgbClr val="000000"/>
              </a:solidFill>
              <a:prstDash val="solid"/>
              <a:round/>
            </a:ln>
          </p:spPr>
          <p:txBody>
            <a:bodyPr/>
            <a:lstStyle/>
            <a:p>
              <a:endParaRPr lang="zh-CN" altLang="en-US"/>
            </a:p>
          </p:txBody>
        </p:sp>
        <p:sp>
          <p:nvSpPr>
            <p:cNvPr id="586" name="Freeform 330"/>
            <p:cNvSpPr/>
            <p:nvPr/>
          </p:nvSpPr>
          <p:spPr bwMode="auto">
            <a:xfrm flipH="1">
              <a:off x="1280" y="2736"/>
              <a:ext cx="108" cy="101"/>
            </a:xfrm>
            <a:custGeom>
              <a:avLst/>
              <a:gdLst/>
              <a:ahLst/>
              <a:cxnLst>
                <a:cxn ang="0">
                  <a:pos x="28" y="0"/>
                </a:cxn>
                <a:cxn ang="0">
                  <a:pos x="792" y="426"/>
                </a:cxn>
                <a:cxn ang="0">
                  <a:pos x="770" y="516"/>
                </a:cxn>
                <a:cxn ang="0">
                  <a:pos x="0" y="82"/>
                </a:cxn>
                <a:cxn ang="0">
                  <a:pos x="28" y="0"/>
                </a:cxn>
              </a:cxnLst>
              <a:rect l="0" t="0" r="r" b="b"/>
              <a:pathLst>
                <a:path w="792" h="516">
                  <a:moveTo>
                    <a:pt x="28" y="0"/>
                  </a:moveTo>
                  <a:lnTo>
                    <a:pt x="792" y="426"/>
                  </a:lnTo>
                  <a:lnTo>
                    <a:pt x="770" y="516"/>
                  </a:lnTo>
                  <a:lnTo>
                    <a:pt x="0" y="82"/>
                  </a:lnTo>
                  <a:lnTo>
                    <a:pt x="28" y="0"/>
                  </a:lnTo>
                  <a:close/>
                </a:path>
              </a:pathLst>
            </a:custGeom>
            <a:solidFill>
              <a:srgbClr val="606060"/>
            </a:solidFill>
            <a:ln w="1588">
              <a:solidFill>
                <a:srgbClr val="000000"/>
              </a:solidFill>
              <a:prstDash val="solid"/>
              <a:round/>
            </a:ln>
          </p:spPr>
          <p:txBody>
            <a:bodyPr/>
            <a:lstStyle/>
            <a:p>
              <a:endParaRPr lang="zh-CN" altLang="en-US"/>
            </a:p>
          </p:txBody>
        </p:sp>
        <p:sp>
          <p:nvSpPr>
            <p:cNvPr id="587" name="Freeform 331"/>
            <p:cNvSpPr/>
            <p:nvPr/>
          </p:nvSpPr>
          <p:spPr bwMode="auto">
            <a:xfrm flipH="1">
              <a:off x="1168" y="2739"/>
              <a:ext cx="114" cy="98"/>
            </a:xfrm>
            <a:custGeom>
              <a:avLst/>
              <a:gdLst/>
              <a:ahLst/>
              <a:cxnLst>
                <a:cxn ang="0">
                  <a:pos x="0" y="507"/>
                </a:cxn>
                <a:cxn ang="0">
                  <a:pos x="25" y="411"/>
                </a:cxn>
                <a:cxn ang="0">
                  <a:pos x="846" y="0"/>
                </a:cxn>
                <a:cxn ang="0">
                  <a:pos x="817" y="76"/>
                </a:cxn>
                <a:cxn ang="0">
                  <a:pos x="0" y="507"/>
                </a:cxn>
              </a:cxnLst>
              <a:rect l="0" t="0" r="r" b="b"/>
              <a:pathLst>
                <a:path w="846" h="507">
                  <a:moveTo>
                    <a:pt x="0" y="507"/>
                  </a:moveTo>
                  <a:lnTo>
                    <a:pt x="25" y="411"/>
                  </a:lnTo>
                  <a:lnTo>
                    <a:pt x="846" y="0"/>
                  </a:lnTo>
                  <a:lnTo>
                    <a:pt x="817" y="76"/>
                  </a:lnTo>
                  <a:lnTo>
                    <a:pt x="0" y="507"/>
                  </a:lnTo>
                  <a:close/>
                </a:path>
              </a:pathLst>
            </a:custGeom>
            <a:solidFill>
              <a:srgbClr val="404040"/>
            </a:solidFill>
            <a:ln w="1588">
              <a:solidFill>
                <a:srgbClr val="000000"/>
              </a:solidFill>
              <a:prstDash val="solid"/>
              <a:round/>
            </a:ln>
          </p:spPr>
          <p:txBody>
            <a:bodyPr/>
            <a:lstStyle/>
            <a:p>
              <a:endParaRPr lang="zh-CN" altLang="en-US"/>
            </a:p>
          </p:txBody>
        </p:sp>
        <p:sp>
          <p:nvSpPr>
            <p:cNvPr id="588" name="Freeform 332"/>
            <p:cNvSpPr/>
            <p:nvPr/>
          </p:nvSpPr>
          <p:spPr bwMode="auto">
            <a:xfrm flipH="1">
              <a:off x="1255" y="2742"/>
              <a:ext cx="87" cy="64"/>
            </a:xfrm>
            <a:custGeom>
              <a:avLst/>
              <a:gdLst/>
              <a:ahLst/>
              <a:cxnLst>
                <a:cxn ang="0">
                  <a:pos x="0" y="83"/>
                </a:cxn>
                <a:cxn ang="0">
                  <a:pos x="220" y="0"/>
                </a:cxn>
                <a:cxn ang="0">
                  <a:pos x="637" y="224"/>
                </a:cxn>
                <a:cxn ang="0">
                  <a:pos x="425" y="321"/>
                </a:cxn>
                <a:cxn ang="0">
                  <a:pos x="0" y="83"/>
                </a:cxn>
              </a:cxnLst>
              <a:rect l="0" t="0" r="r" b="b"/>
              <a:pathLst>
                <a:path w="637" h="321">
                  <a:moveTo>
                    <a:pt x="0" y="83"/>
                  </a:moveTo>
                  <a:lnTo>
                    <a:pt x="220" y="0"/>
                  </a:lnTo>
                  <a:lnTo>
                    <a:pt x="637" y="224"/>
                  </a:lnTo>
                  <a:lnTo>
                    <a:pt x="425" y="321"/>
                  </a:lnTo>
                  <a:lnTo>
                    <a:pt x="0" y="83"/>
                  </a:lnTo>
                  <a:close/>
                </a:path>
              </a:pathLst>
            </a:custGeom>
            <a:solidFill>
              <a:srgbClr val="A0A0A0"/>
            </a:solidFill>
            <a:ln w="9525">
              <a:noFill/>
              <a:round/>
            </a:ln>
          </p:spPr>
          <p:txBody>
            <a:bodyPr/>
            <a:lstStyle/>
            <a:p>
              <a:endParaRPr lang="zh-CN" altLang="en-US"/>
            </a:p>
          </p:txBody>
        </p:sp>
        <p:sp>
          <p:nvSpPr>
            <p:cNvPr id="589" name="Freeform 333"/>
            <p:cNvSpPr/>
            <p:nvPr/>
          </p:nvSpPr>
          <p:spPr bwMode="auto">
            <a:xfrm flipH="1">
              <a:off x="1178" y="2700"/>
              <a:ext cx="129" cy="84"/>
            </a:xfrm>
            <a:custGeom>
              <a:avLst/>
              <a:gdLst/>
              <a:ahLst/>
              <a:cxnLst>
                <a:cxn ang="0">
                  <a:pos x="0" y="210"/>
                </a:cxn>
                <a:cxn ang="0">
                  <a:pos x="410" y="434"/>
                </a:cxn>
                <a:cxn ang="0">
                  <a:pos x="938" y="186"/>
                </a:cxn>
                <a:cxn ang="0">
                  <a:pos x="554" y="0"/>
                </a:cxn>
                <a:cxn ang="0">
                  <a:pos x="0" y="210"/>
                </a:cxn>
              </a:cxnLst>
              <a:rect l="0" t="0" r="r" b="b"/>
              <a:pathLst>
                <a:path w="938" h="434">
                  <a:moveTo>
                    <a:pt x="0" y="210"/>
                  </a:moveTo>
                  <a:lnTo>
                    <a:pt x="410" y="434"/>
                  </a:lnTo>
                  <a:lnTo>
                    <a:pt x="938" y="186"/>
                  </a:lnTo>
                  <a:lnTo>
                    <a:pt x="554" y="0"/>
                  </a:lnTo>
                  <a:lnTo>
                    <a:pt x="0" y="210"/>
                  </a:lnTo>
                  <a:close/>
                </a:path>
              </a:pathLst>
            </a:custGeom>
            <a:solidFill>
              <a:srgbClr val="A0A0A0"/>
            </a:solidFill>
            <a:ln w="9525">
              <a:noFill/>
              <a:round/>
            </a:ln>
          </p:spPr>
          <p:txBody>
            <a:bodyPr/>
            <a:lstStyle/>
            <a:p>
              <a:endParaRPr lang="zh-CN" altLang="en-US"/>
            </a:p>
          </p:txBody>
        </p:sp>
        <p:sp>
          <p:nvSpPr>
            <p:cNvPr id="590" name="Freeform 334"/>
            <p:cNvSpPr/>
            <p:nvPr/>
          </p:nvSpPr>
          <p:spPr bwMode="auto">
            <a:xfrm flipH="1">
              <a:off x="1232" y="2682"/>
              <a:ext cx="141" cy="75"/>
            </a:xfrm>
            <a:custGeom>
              <a:avLst/>
              <a:gdLst/>
              <a:ahLst/>
              <a:cxnLst>
                <a:cxn ang="0">
                  <a:pos x="216" y="395"/>
                </a:cxn>
                <a:cxn ang="0">
                  <a:pos x="0" y="285"/>
                </a:cxn>
                <a:cxn ang="0">
                  <a:pos x="867" y="0"/>
                </a:cxn>
                <a:cxn ang="0">
                  <a:pos x="1034" y="82"/>
                </a:cxn>
                <a:cxn ang="0">
                  <a:pos x="216" y="395"/>
                </a:cxn>
              </a:cxnLst>
              <a:rect l="0" t="0" r="r" b="b"/>
              <a:pathLst>
                <a:path w="1034" h="395">
                  <a:moveTo>
                    <a:pt x="216" y="395"/>
                  </a:moveTo>
                  <a:lnTo>
                    <a:pt x="0" y="285"/>
                  </a:lnTo>
                  <a:lnTo>
                    <a:pt x="867" y="0"/>
                  </a:lnTo>
                  <a:lnTo>
                    <a:pt x="1034" y="82"/>
                  </a:lnTo>
                  <a:lnTo>
                    <a:pt x="216" y="395"/>
                  </a:lnTo>
                  <a:close/>
                </a:path>
              </a:pathLst>
            </a:custGeom>
            <a:solidFill>
              <a:srgbClr val="A0A0A0"/>
            </a:solidFill>
            <a:ln w="9525">
              <a:noFill/>
              <a:round/>
            </a:ln>
          </p:spPr>
          <p:txBody>
            <a:bodyPr/>
            <a:lstStyle/>
            <a:p>
              <a:endParaRPr lang="zh-CN" altLang="en-US"/>
            </a:p>
          </p:txBody>
        </p:sp>
        <p:sp>
          <p:nvSpPr>
            <p:cNvPr id="591" name="Line 335"/>
            <p:cNvSpPr>
              <a:spLocks noChangeShapeType="1"/>
            </p:cNvSpPr>
            <p:nvPr/>
          </p:nvSpPr>
          <p:spPr bwMode="auto">
            <a:xfrm flipH="1" flipV="1">
              <a:off x="1249" y="2685"/>
              <a:ext cx="120" cy="59"/>
            </a:xfrm>
            <a:prstGeom prst="line">
              <a:avLst/>
            </a:prstGeom>
            <a:noFill/>
            <a:ln w="4763">
              <a:solidFill>
                <a:srgbClr val="808080"/>
              </a:solidFill>
              <a:round/>
            </a:ln>
          </p:spPr>
          <p:txBody>
            <a:bodyPr/>
            <a:lstStyle/>
            <a:p>
              <a:endParaRPr lang="zh-CN" altLang="en-US"/>
            </a:p>
          </p:txBody>
        </p:sp>
        <p:sp>
          <p:nvSpPr>
            <p:cNvPr id="592" name="Line 336"/>
            <p:cNvSpPr>
              <a:spLocks noChangeShapeType="1"/>
            </p:cNvSpPr>
            <p:nvPr/>
          </p:nvSpPr>
          <p:spPr bwMode="auto">
            <a:xfrm flipH="1" flipV="1">
              <a:off x="1242" y="2688"/>
              <a:ext cx="117" cy="61"/>
            </a:xfrm>
            <a:prstGeom prst="line">
              <a:avLst/>
            </a:prstGeom>
            <a:noFill/>
            <a:ln w="4763">
              <a:solidFill>
                <a:srgbClr val="808080"/>
              </a:solidFill>
              <a:round/>
            </a:ln>
          </p:spPr>
          <p:txBody>
            <a:bodyPr/>
            <a:lstStyle/>
            <a:p>
              <a:endParaRPr lang="zh-CN" altLang="en-US"/>
            </a:p>
          </p:txBody>
        </p:sp>
        <p:sp>
          <p:nvSpPr>
            <p:cNvPr id="593" name="Line 337"/>
            <p:cNvSpPr>
              <a:spLocks noChangeShapeType="1"/>
            </p:cNvSpPr>
            <p:nvPr/>
          </p:nvSpPr>
          <p:spPr bwMode="auto">
            <a:xfrm flipH="1" flipV="1">
              <a:off x="1236" y="2694"/>
              <a:ext cx="115" cy="62"/>
            </a:xfrm>
            <a:prstGeom prst="line">
              <a:avLst/>
            </a:prstGeom>
            <a:noFill/>
            <a:ln w="4763">
              <a:solidFill>
                <a:srgbClr val="808080"/>
              </a:solidFill>
              <a:round/>
            </a:ln>
          </p:spPr>
          <p:txBody>
            <a:bodyPr/>
            <a:lstStyle/>
            <a:p>
              <a:endParaRPr lang="zh-CN" altLang="en-US"/>
            </a:p>
          </p:txBody>
        </p:sp>
        <p:sp>
          <p:nvSpPr>
            <p:cNvPr id="594" name="Line 338"/>
            <p:cNvSpPr>
              <a:spLocks noChangeShapeType="1"/>
            </p:cNvSpPr>
            <p:nvPr/>
          </p:nvSpPr>
          <p:spPr bwMode="auto">
            <a:xfrm flipH="1" flipV="1">
              <a:off x="1222" y="2704"/>
              <a:ext cx="113" cy="64"/>
            </a:xfrm>
            <a:prstGeom prst="line">
              <a:avLst/>
            </a:prstGeom>
            <a:noFill/>
            <a:ln w="4763">
              <a:solidFill>
                <a:srgbClr val="808080"/>
              </a:solidFill>
              <a:round/>
            </a:ln>
          </p:spPr>
          <p:txBody>
            <a:bodyPr/>
            <a:lstStyle/>
            <a:p>
              <a:endParaRPr lang="zh-CN" altLang="en-US"/>
            </a:p>
          </p:txBody>
        </p:sp>
        <p:sp>
          <p:nvSpPr>
            <p:cNvPr id="595" name="Line 339"/>
            <p:cNvSpPr>
              <a:spLocks noChangeShapeType="1"/>
            </p:cNvSpPr>
            <p:nvPr/>
          </p:nvSpPr>
          <p:spPr bwMode="auto">
            <a:xfrm flipH="1" flipV="1">
              <a:off x="1213" y="2710"/>
              <a:ext cx="112" cy="66"/>
            </a:xfrm>
            <a:prstGeom prst="line">
              <a:avLst/>
            </a:prstGeom>
            <a:noFill/>
            <a:ln w="4763">
              <a:solidFill>
                <a:srgbClr val="808080"/>
              </a:solidFill>
              <a:round/>
            </a:ln>
          </p:spPr>
          <p:txBody>
            <a:bodyPr/>
            <a:lstStyle/>
            <a:p>
              <a:endParaRPr lang="zh-CN" altLang="en-US"/>
            </a:p>
          </p:txBody>
        </p:sp>
        <p:sp>
          <p:nvSpPr>
            <p:cNvPr id="596" name="Line 340"/>
            <p:cNvSpPr>
              <a:spLocks noChangeShapeType="1"/>
            </p:cNvSpPr>
            <p:nvPr/>
          </p:nvSpPr>
          <p:spPr bwMode="auto">
            <a:xfrm flipH="1" flipV="1">
              <a:off x="1212" y="2720"/>
              <a:ext cx="101" cy="61"/>
            </a:xfrm>
            <a:prstGeom prst="line">
              <a:avLst/>
            </a:prstGeom>
            <a:noFill/>
            <a:ln w="4763">
              <a:solidFill>
                <a:srgbClr val="808080"/>
              </a:solidFill>
              <a:round/>
            </a:ln>
          </p:spPr>
          <p:txBody>
            <a:bodyPr/>
            <a:lstStyle/>
            <a:p>
              <a:endParaRPr lang="zh-CN" altLang="en-US"/>
            </a:p>
          </p:txBody>
        </p:sp>
        <p:sp>
          <p:nvSpPr>
            <p:cNvPr id="597" name="Line 341"/>
            <p:cNvSpPr>
              <a:spLocks noChangeShapeType="1"/>
            </p:cNvSpPr>
            <p:nvPr/>
          </p:nvSpPr>
          <p:spPr bwMode="auto">
            <a:xfrm flipH="1" flipV="1">
              <a:off x="1205" y="2725"/>
              <a:ext cx="98" cy="63"/>
            </a:xfrm>
            <a:prstGeom prst="line">
              <a:avLst/>
            </a:prstGeom>
            <a:noFill/>
            <a:ln w="4763">
              <a:solidFill>
                <a:srgbClr val="808080"/>
              </a:solidFill>
              <a:round/>
            </a:ln>
          </p:spPr>
          <p:txBody>
            <a:bodyPr/>
            <a:lstStyle/>
            <a:p>
              <a:endParaRPr lang="zh-CN" altLang="en-US"/>
            </a:p>
          </p:txBody>
        </p:sp>
        <p:sp>
          <p:nvSpPr>
            <p:cNvPr id="598" name="Line 342"/>
            <p:cNvSpPr>
              <a:spLocks noChangeShapeType="1"/>
            </p:cNvSpPr>
            <p:nvPr/>
          </p:nvSpPr>
          <p:spPr bwMode="auto">
            <a:xfrm flipH="1" flipV="1">
              <a:off x="1196" y="2734"/>
              <a:ext cx="93" cy="60"/>
            </a:xfrm>
            <a:prstGeom prst="line">
              <a:avLst/>
            </a:prstGeom>
            <a:noFill/>
            <a:ln w="4763">
              <a:solidFill>
                <a:srgbClr val="808080"/>
              </a:solidFill>
              <a:round/>
            </a:ln>
          </p:spPr>
          <p:txBody>
            <a:bodyPr/>
            <a:lstStyle/>
            <a:p>
              <a:endParaRPr lang="zh-CN" altLang="en-US"/>
            </a:p>
          </p:txBody>
        </p:sp>
        <p:sp>
          <p:nvSpPr>
            <p:cNvPr id="599" name="Line 343"/>
            <p:cNvSpPr>
              <a:spLocks noChangeShapeType="1"/>
            </p:cNvSpPr>
            <p:nvPr/>
          </p:nvSpPr>
          <p:spPr bwMode="auto">
            <a:xfrm flipH="1">
              <a:off x="1273" y="2754"/>
              <a:ext cx="58" cy="47"/>
            </a:xfrm>
            <a:prstGeom prst="line">
              <a:avLst/>
            </a:prstGeom>
            <a:noFill/>
            <a:ln w="4763">
              <a:solidFill>
                <a:srgbClr val="808080"/>
              </a:solidFill>
              <a:round/>
            </a:ln>
          </p:spPr>
          <p:txBody>
            <a:bodyPr/>
            <a:lstStyle/>
            <a:p>
              <a:endParaRPr lang="zh-CN" altLang="en-US"/>
            </a:p>
          </p:txBody>
        </p:sp>
        <p:sp>
          <p:nvSpPr>
            <p:cNvPr id="600" name="Line 344"/>
            <p:cNvSpPr>
              <a:spLocks noChangeShapeType="1"/>
            </p:cNvSpPr>
            <p:nvPr/>
          </p:nvSpPr>
          <p:spPr bwMode="auto">
            <a:xfrm flipH="1">
              <a:off x="1262" y="2749"/>
              <a:ext cx="57" cy="44"/>
            </a:xfrm>
            <a:prstGeom prst="line">
              <a:avLst/>
            </a:prstGeom>
            <a:noFill/>
            <a:ln w="4763">
              <a:solidFill>
                <a:srgbClr val="808080"/>
              </a:solidFill>
              <a:round/>
            </a:ln>
          </p:spPr>
          <p:txBody>
            <a:bodyPr/>
            <a:lstStyle/>
            <a:p>
              <a:endParaRPr lang="zh-CN" altLang="en-US"/>
            </a:p>
          </p:txBody>
        </p:sp>
        <p:sp>
          <p:nvSpPr>
            <p:cNvPr id="601" name="Line 345"/>
            <p:cNvSpPr>
              <a:spLocks noChangeShapeType="1"/>
            </p:cNvSpPr>
            <p:nvPr/>
          </p:nvSpPr>
          <p:spPr bwMode="auto">
            <a:xfrm flipH="1">
              <a:off x="1238" y="2734"/>
              <a:ext cx="56" cy="42"/>
            </a:xfrm>
            <a:prstGeom prst="line">
              <a:avLst/>
            </a:prstGeom>
            <a:noFill/>
            <a:ln w="4763">
              <a:solidFill>
                <a:srgbClr val="808080"/>
              </a:solidFill>
              <a:round/>
            </a:ln>
          </p:spPr>
          <p:txBody>
            <a:bodyPr/>
            <a:lstStyle/>
            <a:p>
              <a:endParaRPr lang="zh-CN" altLang="en-US"/>
            </a:p>
          </p:txBody>
        </p:sp>
        <p:sp>
          <p:nvSpPr>
            <p:cNvPr id="602" name="Line 346"/>
            <p:cNvSpPr>
              <a:spLocks noChangeShapeType="1"/>
            </p:cNvSpPr>
            <p:nvPr/>
          </p:nvSpPr>
          <p:spPr bwMode="auto">
            <a:xfrm flipH="1">
              <a:off x="1226" y="2727"/>
              <a:ext cx="55" cy="42"/>
            </a:xfrm>
            <a:prstGeom prst="line">
              <a:avLst/>
            </a:prstGeom>
            <a:noFill/>
            <a:ln w="4763">
              <a:solidFill>
                <a:srgbClr val="808080"/>
              </a:solidFill>
              <a:round/>
            </a:ln>
          </p:spPr>
          <p:txBody>
            <a:bodyPr/>
            <a:lstStyle/>
            <a:p>
              <a:endParaRPr lang="zh-CN" altLang="en-US"/>
            </a:p>
          </p:txBody>
        </p:sp>
        <p:sp>
          <p:nvSpPr>
            <p:cNvPr id="603" name="Line 347"/>
            <p:cNvSpPr>
              <a:spLocks noChangeShapeType="1"/>
            </p:cNvSpPr>
            <p:nvPr/>
          </p:nvSpPr>
          <p:spPr bwMode="auto">
            <a:xfrm flipH="1">
              <a:off x="1213" y="2720"/>
              <a:ext cx="54" cy="42"/>
            </a:xfrm>
            <a:prstGeom prst="line">
              <a:avLst/>
            </a:prstGeom>
            <a:noFill/>
            <a:ln w="4763">
              <a:solidFill>
                <a:srgbClr val="808080"/>
              </a:solidFill>
              <a:round/>
            </a:ln>
          </p:spPr>
          <p:txBody>
            <a:bodyPr/>
            <a:lstStyle/>
            <a:p>
              <a:endParaRPr lang="zh-CN" altLang="en-US"/>
            </a:p>
          </p:txBody>
        </p:sp>
        <p:sp>
          <p:nvSpPr>
            <p:cNvPr id="604" name="Line 348"/>
            <p:cNvSpPr>
              <a:spLocks noChangeShapeType="1"/>
            </p:cNvSpPr>
            <p:nvPr/>
          </p:nvSpPr>
          <p:spPr bwMode="auto">
            <a:xfrm flipH="1">
              <a:off x="1203" y="2714"/>
              <a:ext cx="52" cy="40"/>
            </a:xfrm>
            <a:prstGeom prst="line">
              <a:avLst/>
            </a:prstGeom>
            <a:noFill/>
            <a:ln w="4763">
              <a:solidFill>
                <a:srgbClr val="808080"/>
              </a:solidFill>
              <a:round/>
            </a:ln>
          </p:spPr>
          <p:txBody>
            <a:bodyPr/>
            <a:lstStyle/>
            <a:p>
              <a:endParaRPr lang="zh-CN" altLang="en-US"/>
            </a:p>
          </p:txBody>
        </p:sp>
        <p:sp>
          <p:nvSpPr>
            <p:cNvPr id="605" name="Line 349"/>
            <p:cNvSpPr>
              <a:spLocks noChangeShapeType="1"/>
            </p:cNvSpPr>
            <p:nvPr/>
          </p:nvSpPr>
          <p:spPr bwMode="auto">
            <a:xfrm flipH="1">
              <a:off x="1192" y="2707"/>
              <a:ext cx="52" cy="39"/>
            </a:xfrm>
            <a:prstGeom prst="line">
              <a:avLst/>
            </a:prstGeom>
            <a:noFill/>
            <a:ln w="4763">
              <a:solidFill>
                <a:srgbClr val="808080"/>
              </a:solidFill>
              <a:round/>
            </a:ln>
          </p:spPr>
          <p:txBody>
            <a:bodyPr/>
            <a:lstStyle/>
            <a:p>
              <a:endParaRPr lang="zh-CN" altLang="en-US"/>
            </a:p>
          </p:txBody>
        </p:sp>
        <p:sp>
          <p:nvSpPr>
            <p:cNvPr id="606" name="Line 350"/>
            <p:cNvSpPr>
              <a:spLocks noChangeShapeType="1"/>
            </p:cNvSpPr>
            <p:nvPr/>
          </p:nvSpPr>
          <p:spPr bwMode="auto">
            <a:xfrm flipH="1">
              <a:off x="1327" y="2727"/>
              <a:ext cx="28" cy="22"/>
            </a:xfrm>
            <a:prstGeom prst="line">
              <a:avLst/>
            </a:prstGeom>
            <a:noFill/>
            <a:ln w="4763">
              <a:solidFill>
                <a:srgbClr val="808080"/>
              </a:solidFill>
              <a:round/>
            </a:ln>
          </p:spPr>
          <p:txBody>
            <a:bodyPr/>
            <a:lstStyle/>
            <a:p>
              <a:endParaRPr lang="zh-CN" altLang="en-US"/>
            </a:p>
          </p:txBody>
        </p:sp>
        <p:sp>
          <p:nvSpPr>
            <p:cNvPr id="607" name="Line 351"/>
            <p:cNvSpPr>
              <a:spLocks noChangeShapeType="1"/>
            </p:cNvSpPr>
            <p:nvPr/>
          </p:nvSpPr>
          <p:spPr bwMode="auto">
            <a:xfrm flipH="1">
              <a:off x="1311" y="2720"/>
              <a:ext cx="27" cy="19"/>
            </a:xfrm>
            <a:prstGeom prst="line">
              <a:avLst/>
            </a:prstGeom>
            <a:noFill/>
            <a:ln w="4763">
              <a:solidFill>
                <a:srgbClr val="808080"/>
              </a:solidFill>
              <a:round/>
            </a:ln>
          </p:spPr>
          <p:txBody>
            <a:bodyPr/>
            <a:lstStyle/>
            <a:p>
              <a:endParaRPr lang="zh-CN" altLang="en-US"/>
            </a:p>
          </p:txBody>
        </p:sp>
        <p:sp>
          <p:nvSpPr>
            <p:cNvPr id="608" name="Line 352"/>
            <p:cNvSpPr>
              <a:spLocks noChangeShapeType="1"/>
            </p:cNvSpPr>
            <p:nvPr/>
          </p:nvSpPr>
          <p:spPr bwMode="auto">
            <a:xfrm flipH="1">
              <a:off x="1294" y="2712"/>
              <a:ext cx="27" cy="20"/>
            </a:xfrm>
            <a:prstGeom prst="line">
              <a:avLst/>
            </a:prstGeom>
            <a:noFill/>
            <a:ln w="4763">
              <a:solidFill>
                <a:srgbClr val="808080"/>
              </a:solidFill>
              <a:round/>
            </a:ln>
          </p:spPr>
          <p:txBody>
            <a:bodyPr/>
            <a:lstStyle/>
            <a:p>
              <a:endParaRPr lang="zh-CN" altLang="en-US"/>
            </a:p>
          </p:txBody>
        </p:sp>
        <p:sp>
          <p:nvSpPr>
            <p:cNvPr id="609" name="Line 353"/>
            <p:cNvSpPr>
              <a:spLocks noChangeShapeType="1"/>
            </p:cNvSpPr>
            <p:nvPr/>
          </p:nvSpPr>
          <p:spPr bwMode="auto">
            <a:xfrm flipH="1">
              <a:off x="1278" y="2705"/>
              <a:ext cx="26" cy="17"/>
            </a:xfrm>
            <a:prstGeom prst="line">
              <a:avLst/>
            </a:prstGeom>
            <a:noFill/>
            <a:ln w="4763">
              <a:solidFill>
                <a:srgbClr val="808080"/>
              </a:solidFill>
              <a:round/>
            </a:ln>
          </p:spPr>
          <p:txBody>
            <a:bodyPr/>
            <a:lstStyle/>
            <a:p>
              <a:endParaRPr lang="zh-CN" altLang="en-US"/>
            </a:p>
          </p:txBody>
        </p:sp>
        <p:sp>
          <p:nvSpPr>
            <p:cNvPr id="610" name="Line 354"/>
            <p:cNvSpPr>
              <a:spLocks noChangeShapeType="1"/>
            </p:cNvSpPr>
            <p:nvPr/>
          </p:nvSpPr>
          <p:spPr bwMode="auto">
            <a:xfrm flipH="1">
              <a:off x="1263" y="2697"/>
              <a:ext cx="25" cy="18"/>
            </a:xfrm>
            <a:prstGeom prst="line">
              <a:avLst/>
            </a:prstGeom>
            <a:noFill/>
            <a:ln w="4763">
              <a:solidFill>
                <a:srgbClr val="808080"/>
              </a:solidFill>
              <a:round/>
            </a:ln>
          </p:spPr>
          <p:txBody>
            <a:bodyPr/>
            <a:lstStyle/>
            <a:p>
              <a:endParaRPr lang="zh-CN" altLang="en-US"/>
            </a:p>
          </p:txBody>
        </p:sp>
        <p:sp>
          <p:nvSpPr>
            <p:cNvPr id="611" name="Line 355"/>
            <p:cNvSpPr>
              <a:spLocks noChangeShapeType="1"/>
            </p:cNvSpPr>
            <p:nvPr/>
          </p:nvSpPr>
          <p:spPr bwMode="auto">
            <a:xfrm flipH="1">
              <a:off x="1246" y="2688"/>
              <a:ext cx="23" cy="17"/>
            </a:xfrm>
            <a:prstGeom prst="line">
              <a:avLst/>
            </a:prstGeom>
            <a:noFill/>
            <a:ln w="4763">
              <a:solidFill>
                <a:srgbClr val="808080"/>
              </a:solidFill>
              <a:round/>
            </a:ln>
          </p:spPr>
          <p:txBody>
            <a:bodyPr/>
            <a:lstStyle/>
            <a:p>
              <a:endParaRPr lang="zh-CN" altLang="en-US"/>
            </a:p>
          </p:txBody>
        </p:sp>
        <p:sp>
          <p:nvSpPr>
            <p:cNvPr id="612" name="Freeform 356"/>
            <p:cNvSpPr/>
            <p:nvPr/>
          </p:nvSpPr>
          <p:spPr bwMode="auto">
            <a:xfrm flipH="1">
              <a:off x="1026" y="2887"/>
              <a:ext cx="283" cy="180"/>
            </a:xfrm>
            <a:custGeom>
              <a:avLst/>
              <a:gdLst/>
              <a:ahLst/>
              <a:cxnLst>
                <a:cxn ang="0">
                  <a:pos x="182" y="927"/>
                </a:cxn>
                <a:cxn ang="0">
                  <a:pos x="5" y="905"/>
                </a:cxn>
                <a:cxn ang="0">
                  <a:pos x="0" y="695"/>
                </a:cxn>
                <a:cxn ang="0">
                  <a:pos x="9" y="537"/>
                </a:cxn>
                <a:cxn ang="0">
                  <a:pos x="100" y="442"/>
                </a:cxn>
                <a:cxn ang="0">
                  <a:pos x="210" y="387"/>
                </a:cxn>
                <a:cxn ang="0">
                  <a:pos x="460" y="296"/>
                </a:cxn>
                <a:cxn ang="0">
                  <a:pos x="828" y="207"/>
                </a:cxn>
                <a:cxn ang="0">
                  <a:pos x="900" y="201"/>
                </a:cxn>
                <a:cxn ang="0">
                  <a:pos x="948" y="207"/>
                </a:cxn>
                <a:cxn ang="0">
                  <a:pos x="960" y="188"/>
                </a:cxn>
                <a:cxn ang="0">
                  <a:pos x="980" y="169"/>
                </a:cxn>
                <a:cxn ang="0">
                  <a:pos x="1003" y="173"/>
                </a:cxn>
                <a:cxn ang="0">
                  <a:pos x="1035" y="176"/>
                </a:cxn>
                <a:cxn ang="0">
                  <a:pos x="1049" y="138"/>
                </a:cxn>
                <a:cxn ang="0">
                  <a:pos x="1077" y="118"/>
                </a:cxn>
                <a:cxn ang="0">
                  <a:pos x="1106" y="112"/>
                </a:cxn>
                <a:cxn ang="0">
                  <a:pos x="1144" y="112"/>
                </a:cxn>
                <a:cxn ang="0">
                  <a:pos x="1138" y="82"/>
                </a:cxn>
                <a:cxn ang="0">
                  <a:pos x="1182" y="0"/>
                </a:cxn>
                <a:cxn ang="0">
                  <a:pos x="2040" y="22"/>
                </a:cxn>
                <a:cxn ang="0">
                  <a:pos x="2037" y="110"/>
                </a:cxn>
                <a:cxn ang="0">
                  <a:pos x="2053" y="188"/>
                </a:cxn>
                <a:cxn ang="0">
                  <a:pos x="2065" y="244"/>
                </a:cxn>
                <a:cxn ang="0">
                  <a:pos x="2080" y="314"/>
                </a:cxn>
                <a:cxn ang="0">
                  <a:pos x="2091" y="427"/>
                </a:cxn>
                <a:cxn ang="0">
                  <a:pos x="2077" y="494"/>
                </a:cxn>
                <a:cxn ang="0">
                  <a:pos x="2053" y="557"/>
                </a:cxn>
                <a:cxn ang="0">
                  <a:pos x="2023" y="610"/>
                </a:cxn>
                <a:cxn ang="0">
                  <a:pos x="1983" y="629"/>
                </a:cxn>
                <a:cxn ang="0">
                  <a:pos x="1921" y="648"/>
                </a:cxn>
                <a:cxn ang="0">
                  <a:pos x="1838" y="673"/>
                </a:cxn>
                <a:cxn ang="0">
                  <a:pos x="1801" y="717"/>
                </a:cxn>
                <a:cxn ang="0">
                  <a:pos x="1757" y="754"/>
                </a:cxn>
                <a:cxn ang="0">
                  <a:pos x="1686" y="786"/>
                </a:cxn>
                <a:cxn ang="0">
                  <a:pos x="1605" y="812"/>
                </a:cxn>
                <a:cxn ang="0">
                  <a:pos x="1475" y="827"/>
                </a:cxn>
                <a:cxn ang="0">
                  <a:pos x="1364" y="827"/>
                </a:cxn>
                <a:cxn ang="0">
                  <a:pos x="1279" y="818"/>
                </a:cxn>
                <a:cxn ang="0">
                  <a:pos x="1202" y="812"/>
                </a:cxn>
                <a:cxn ang="0">
                  <a:pos x="1144" y="843"/>
                </a:cxn>
                <a:cxn ang="0">
                  <a:pos x="1031" y="837"/>
                </a:cxn>
                <a:cxn ang="0">
                  <a:pos x="582" y="901"/>
                </a:cxn>
                <a:cxn ang="0">
                  <a:pos x="386" y="931"/>
                </a:cxn>
                <a:cxn ang="0">
                  <a:pos x="182" y="927"/>
                </a:cxn>
              </a:cxnLst>
              <a:rect l="0" t="0" r="r" b="b"/>
              <a:pathLst>
                <a:path w="2091" h="931">
                  <a:moveTo>
                    <a:pt x="182" y="927"/>
                  </a:moveTo>
                  <a:lnTo>
                    <a:pt x="5" y="905"/>
                  </a:lnTo>
                  <a:lnTo>
                    <a:pt x="0" y="695"/>
                  </a:lnTo>
                  <a:lnTo>
                    <a:pt x="9" y="537"/>
                  </a:lnTo>
                  <a:lnTo>
                    <a:pt x="100" y="442"/>
                  </a:lnTo>
                  <a:lnTo>
                    <a:pt x="210" y="387"/>
                  </a:lnTo>
                  <a:lnTo>
                    <a:pt x="460" y="296"/>
                  </a:lnTo>
                  <a:lnTo>
                    <a:pt x="828" y="207"/>
                  </a:lnTo>
                  <a:lnTo>
                    <a:pt x="900" y="201"/>
                  </a:lnTo>
                  <a:lnTo>
                    <a:pt x="948" y="207"/>
                  </a:lnTo>
                  <a:lnTo>
                    <a:pt x="960" y="188"/>
                  </a:lnTo>
                  <a:lnTo>
                    <a:pt x="980" y="169"/>
                  </a:lnTo>
                  <a:lnTo>
                    <a:pt x="1003" y="173"/>
                  </a:lnTo>
                  <a:lnTo>
                    <a:pt x="1035" y="176"/>
                  </a:lnTo>
                  <a:lnTo>
                    <a:pt x="1049" y="138"/>
                  </a:lnTo>
                  <a:lnTo>
                    <a:pt x="1077" y="118"/>
                  </a:lnTo>
                  <a:lnTo>
                    <a:pt x="1106" y="112"/>
                  </a:lnTo>
                  <a:lnTo>
                    <a:pt x="1144" y="112"/>
                  </a:lnTo>
                  <a:lnTo>
                    <a:pt x="1138" y="82"/>
                  </a:lnTo>
                  <a:lnTo>
                    <a:pt x="1182" y="0"/>
                  </a:lnTo>
                  <a:lnTo>
                    <a:pt x="2040" y="22"/>
                  </a:lnTo>
                  <a:lnTo>
                    <a:pt x="2037" y="110"/>
                  </a:lnTo>
                  <a:lnTo>
                    <a:pt x="2053" y="188"/>
                  </a:lnTo>
                  <a:lnTo>
                    <a:pt x="2065" y="244"/>
                  </a:lnTo>
                  <a:lnTo>
                    <a:pt x="2080" y="314"/>
                  </a:lnTo>
                  <a:lnTo>
                    <a:pt x="2091" y="427"/>
                  </a:lnTo>
                  <a:lnTo>
                    <a:pt x="2077" y="494"/>
                  </a:lnTo>
                  <a:lnTo>
                    <a:pt x="2053" y="557"/>
                  </a:lnTo>
                  <a:lnTo>
                    <a:pt x="2023" y="610"/>
                  </a:lnTo>
                  <a:lnTo>
                    <a:pt x="1983" y="629"/>
                  </a:lnTo>
                  <a:lnTo>
                    <a:pt x="1921" y="648"/>
                  </a:lnTo>
                  <a:lnTo>
                    <a:pt x="1838" y="673"/>
                  </a:lnTo>
                  <a:lnTo>
                    <a:pt x="1801" y="717"/>
                  </a:lnTo>
                  <a:lnTo>
                    <a:pt x="1757" y="754"/>
                  </a:lnTo>
                  <a:lnTo>
                    <a:pt x="1686" y="786"/>
                  </a:lnTo>
                  <a:lnTo>
                    <a:pt x="1605" y="812"/>
                  </a:lnTo>
                  <a:lnTo>
                    <a:pt x="1475" y="827"/>
                  </a:lnTo>
                  <a:lnTo>
                    <a:pt x="1364" y="827"/>
                  </a:lnTo>
                  <a:lnTo>
                    <a:pt x="1279" y="818"/>
                  </a:lnTo>
                  <a:lnTo>
                    <a:pt x="1202" y="812"/>
                  </a:lnTo>
                  <a:lnTo>
                    <a:pt x="1144" y="843"/>
                  </a:lnTo>
                  <a:lnTo>
                    <a:pt x="1031" y="837"/>
                  </a:lnTo>
                  <a:lnTo>
                    <a:pt x="582" y="901"/>
                  </a:lnTo>
                  <a:lnTo>
                    <a:pt x="386" y="931"/>
                  </a:lnTo>
                  <a:lnTo>
                    <a:pt x="182" y="927"/>
                  </a:lnTo>
                  <a:close/>
                </a:path>
              </a:pathLst>
            </a:custGeom>
            <a:solidFill>
              <a:srgbClr val="606060"/>
            </a:solidFill>
            <a:ln w="1588">
              <a:solidFill>
                <a:srgbClr val="000000"/>
              </a:solidFill>
              <a:prstDash val="solid"/>
              <a:round/>
            </a:ln>
          </p:spPr>
          <p:txBody>
            <a:bodyPr/>
            <a:lstStyle/>
            <a:p>
              <a:endParaRPr lang="zh-CN" altLang="en-US"/>
            </a:p>
          </p:txBody>
        </p:sp>
        <p:sp>
          <p:nvSpPr>
            <p:cNvPr id="613" name="Freeform 357"/>
            <p:cNvSpPr/>
            <p:nvPr/>
          </p:nvSpPr>
          <p:spPr bwMode="auto">
            <a:xfrm flipH="1">
              <a:off x="1028" y="2904"/>
              <a:ext cx="280" cy="160"/>
            </a:xfrm>
            <a:custGeom>
              <a:avLst/>
              <a:gdLst/>
              <a:ahLst/>
              <a:cxnLst>
                <a:cxn ang="0">
                  <a:pos x="1986" y="90"/>
                </a:cxn>
                <a:cxn ang="0">
                  <a:pos x="2037" y="199"/>
                </a:cxn>
                <a:cxn ang="0">
                  <a:pos x="1995" y="512"/>
                </a:cxn>
                <a:cxn ang="0">
                  <a:pos x="1882" y="512"/>
                </a:cxn>
                <a:cxn ang="0">
                  <a:pos x="1754" y="624"/>
                </a:cxn>
                <a:cxn ang="0">
                  <a:pos x="1460" y="701"/>
                </a:cxn>
                <a:cxn ang="0">
                  <a:pos x="1181" y="701"/>
                </a:cxn>
                <a:cxn ang="0">
                  <a:pos x="1287" y="589"/>
                </a:cxn>
                <a:cxn ang="0">
                  <a:pos x="1155" y="697"/>
                </a:cxn>
                <a:cxn ang="0">
                  <a:pos x="1017" y="724"/>
                </a:cxn>
                <a:cxn ang="0">
                  <a:pos x="1109" y="652"/>
                </a:cxn>
                <a:cxn ang="0">
                  <a:pos x="963" y="733"/>
                </a:cxn>
                <a:cxn ang="0">
                  <a:pos x="491" y="797"/>
                </a:cxn>
                <a:cxn ang="0">
                  <a:pos x="495" y="742"/>
                </a:cxn>
                <a:cxn ang="0">
                  <a:pos x="486" y="720"/>
                </a:cxn>
                <a:cxn ang="0">
                  <a:pos x="319" y="815"/>
                </a:cxn>
                <a:cxn ang="0">
                  <a:pos x="473" y="669"/>
                </a:cxn>
                <a:cxn ang="0">
                  <a:pos x="300" y="765"/>
                </a:cxn>
                <a:cxn ang="0">
                  <a:pos x="214" y="742"/>
                </a:cxn>
                <a:cxn ang="0">
                  <a:pos x="182" y="746"/>
                </a:cxn>
                <a:cxn ang="0">
                  <a:pos x="59" y="793"/>
                </a:cxn>
                <a:cxn ang="0">
                  <a:pos x="0" y="674"/>
                </a:cxn>
                <a:cxn ang="0">
                  <a:pos x="40" y="435"/>
                </a:cxn>
                <a:cxn ang="0">
                  <a:pos x="296" y="298"/>
                </a:cxn>
                <a:cxn ang="0">
                  <a:pos x="795" y="145"/>
                </a:cxn>
                <a:cxn ang="0">
                  <a:pos x="968" y="207"/>
                </a:cxn>
                <a:cxn ang="0">
                  <a:pos x="1040" y="217"/>
                </a:cxn>
                <a:cxn ang="0">
                  <a:pos x="953" y="131"/>
                </a:cxn>
                <a:cxn ang="0">
                  <a:pos x="1008" y="108"/>
                </a:cxn>
                <a:cxn ang="0">
                  <a:pos x="1063" y="163"/>
                </a:cxn>
                <a:cxn ang="0">
                  <a:pos x="1068" y="135"/>
                </a:cxn>
                <a:cxn ang="0">
                  <a:pos x="1059" y="67"/>
                </a:cxn>
                <a:cxn ang="0">
                  <a:pos x="1186" y="113"/>
                </a:cxn>
                <a:cxn ang="0">
                  <a:pos x="1173" y="63"/>
                </a:cxn>
                <a:cxn ang="0">
                  <a:pos x="1145" y="0"/>
                </a:cxn>
                <a:cxn ang="0">
                  <a:pos x="1277" y="54"/>
                </a:cxn>
                <a:cxn ang="0">
                  <a:pos x="1514" y="104"/>
                </a:cxn>
                <a:cxn ang="0">
                  <a:pos x="1567" y="35"/>
                </a:cxn>
                <a:cxn ang="0">
                  <a:pos x="1626" y="113"/>
                </a:cxn>
                <a:cxn ang="0">
                  <a:pos x="1745" y="63"/>
                </a:cxn>
                <a:cxn ang="0">
                  <a:pos x="1795" y="131"/>
                </a:cxn>
                <a:cxn ang="0">
                  <a:pos x="1946" y="108"/>
                </a:cxn>
                <a:cxn ang="0">
                  <a:pos x="1982" y="31"/>
                </a:cxn>
              </a:cxnLst>
              <a:rect l="0" t="0" r="r" b="b"/>
              <a:pathLst>
                <a:path w="2049" h="829">
                  <a:moveTo>
                    <a:pt x="1982" y="31"/>
                  </a:moveTo>
                  <a:lnTo>
                    <a:pt x="1986" y="90"/>
                  </a:lnTo>
                  <a:lnTo>
                    <a:pt x="2010" y="67"/>
                  </a:lnTo>
                  <a:lnTo>
                    <a:pt x="2037" y="199"/>
                  </a:lnTo>
                  <a:lnTo>
                    <a:pt x="2049" y="353"/>
                  </a:lnTo>
                  <a:lnTo>
                    <a:pt x="1995" y="512"/>
                  </a:lnTo>
                  <a:lnTo>
                    <a:pt x="1868" y="549"/>
                  </a:lnTo>
                  <a:lnTo>
                    <a:pt x="1882" y="512"/>
                  </a:lnTo>
                  <a:lnTo>
                    <a:pt x="1814" y="567"/>
                  </a:lnTo>
                  <a:lnTo>
                    <a:pt x="1754" y="624"/>
                  </a:lnTo>
                  <a:lnTo>
                    <a:pt x="1622" y="688"/>
                  </a:lnTo>
                  <a:lnTo>
                    <a:pt x="1460" y="701"/>
                  </a:lnTo>
                  <a:lnTo>
                    <a:pt x="1264" y="710"/>
                  </a:lnTo>
                  <a:lnTo>
                    <a:pt x="1181" y="701"/>
                  </a:lnTo>
                  <a:lnTo>
                    <a:pt x="1255" y="669"/>
                  </a:lnTo>
                  <a:lnTo>
                    <a:pt x="1287" y="589"/>
                  </a:lnTo>
                  <a:lnTo>
                    <a:pt x="1228" y="656"/>
                  </a:lnTo>
                  <a:lnTo>
                    <a:pt x="1155" y="697"/>
                  </a:lnTo>
                  <a:lnTo>
                    <a:pt x="1086" y="733"/>
                  </a:lnTo>
                  <a:lnTo>
                    <a:pt x="1017" y="724"/>
                  </a:lnTo>
                  <a:lnTo>
                    <a:pt x="1063" y="692"/>
                  </a:lnTo>
                  <a:lnTo>
                    <a:pt x="1109" y="652"/>
                  </a:lnTo>
                  <a:lnTo>
                    <a:pt x="1036" y="678"/>
                  </a:lnTo>
                  <a:lnTo>
                    <a:pt x="963" y="733"/>
                  </a:lnTo>
                  <a:lnTo>
                    <a:pt x="726" y="761"/>
                  </a:lnTo>
                  <a:lnTo>
                    <a:pt x="491" y="797"/>
                  </a:lnTo>
                  <a:lnTo>
                    <a:pt x="409" y="793"/>
                  </a:lnTo>
                  <a:lnTo>
                    <a:pt x="495" y="742"/>
                  </a:lnTo>
                  <a:lnTo>
                    <a:pt x="581" y="724"/>
                  </a:lnTo>
                  <a:lnTo>
                    <a:pt x="486" y="720"/>
                  </a:lnTo>
                  <a:lnTo>
                    <a:pt x="414" y="752"/>
                  </a:lnTo>
                  <a:lnTo>
                    <a:pt x="319" y="815"/>
                  </a:lnTo>
                  <a:lnTo>
                    <a:pt x="386" y="720"/>
                  </a:lnTo>
                  <a:lnTo>
                    <a:pt x="473" y="669"/>
                  </a:lnTo>
                  <a:lnTo>
                    <a:pt x="359" y="692"/>
                  </a:lnTo>
                  <a:lnTo>
                    <a:pt x="300" y="765"/>
                  </a:lnTo>
                  <a:lnTo>
                    <a:pt x="287" y="829"/>
                  </a:lnTo>
                  <a:lnTo>
                    <a:pt x="214" y="742"/>
                  </a:lnTo>
                  <a:lnTo>
                    <a:pt x="140" y="701"/>
                  </a:lnTo>
                  <a:lnTo>
                    <a:pt x="182" y="746"/>
                  </a:lnTo>
                  <a:lnTo>
                    <a:pt x="241" y="829"/>
                  </a:lnTo>
                  <a:lnTo>
                    <a:pt x="59" y="793"/>
                  </a:lnTo>
                  <a:lnTo>
                    <a:pt x="23" y="778"/>
                  </a:lnTo>
                  <a:lnTo>
                    <a:pt x="0" y="674"/>
                  </a:lnTo>
                  <a:lnTo>
                    <a:pt x="13" y="530"/>
                  </a:lnTo>
                  <a:lnTo>
                    <a:pt x="40" y="435"/>
                  </a:lnTo>
                  <a:lnTo>
                    <a:pt x="155" y="362"/>
                  </a:lnTo>
                  <a:lnTo>
                    <a:pt x="296" y="298"/>
                  </a:lnTo>
                  <a:lnTo>
                    <a:pt x="572" y="207"/>
                  </a:lnTo>
                  <a:lnTo>
                    <a:pt x="795" y="145"/>
                  </a:lnTo>
                  <a:lnTo>
                    <a:pt x="917" y="135"/>
                  </a:lnTo>
                  <a:lnTo>
                    <a:pt x="968" y="207"/>
                  </a:lnTo>
                  <a:lnTo>
                    <a:pt x="1123" y="285"/>
                  </a:lnTo>
                  <a:lnTo>
                    <a:pt x="1040" y="217"/>
                  </a:lnTo>
                  <a:lnTo>
                    <a:pt x="977" y="182"/>
                  </a:lnTo>
                  <a:lnTo>
                    <a:pt x="953" y="131"/>
                  </a:lnTo>
                  <a:lnTo>
                    <a:pt x="963" y="108"/>
                  </a:lnTo>
                  <a:lnTo>
                    <a:pt x="1008" y="108"/>
                  </a:lnTo>
                  <a:lnTo>
                    <a:pt x="1036" y="135"/>
                  </a:lnTo>
                  <a:lnTo>
                    <a:pt x="1063" y="163"/>
                  </a:lnTo>
                  <a:lnTo>
                    <a:pt x="1132" y="190"/>
                  </a:lnTo>
                  <a:lnTo>
                    <a:pt x="1068" y="135"/>
                  </a:lnTo>
                  <a:lnTo>
                    <a:pt x="1040" y="95"/>
                  </a:lnTo>
                  <a:lnTo>
                    <a:pt x="1059" y="67"/>
                  </a:lnTo>
                  <a:lnTo>
                    <a:pt x="1113" y="50"/>
                  </a:lnTo>
                  <a:lnTo>
                    <a:pt x="1186" y="113"/>
                  </a:lnTo>
                  <a:lnTo>
                    <a:pt x="1255" y="154"/>
                  </a:lnTo>
                  <a:lnTo>
                    <a:pt x="1173" y="63"/>
                  </a:lnTo>
                  <a:lnTo>
                    <a:pt x="1145" y="27"/>
                  </a:lnTo>
                  <a:lnTo>
                    <a:pt x="1145" y="0"/>
                  </a:lnTo>
                  <a:lnTo>
                    <a:pt x="1213" y="10"/>
                  </a:lnTo>
                  <a:lnTo>
                    <a:pt x="1277" y="54"/>
                  </a:lnTo>
                  <a:lnTo>
                    <a:pt x="1319" y="86"/>
                  </a:lnTo>
                  <a:lnTo>
                    <a:pt x="1514" y="104"/>
                  </a:lnTo>
                  <a:lnTo>
                    <a:pt x="1508" y="54"/>
                  </a:lnTo>
                  <a:lnTo>
                    <a:pt x="1567" y="35"/>
                  </a:lnTo>
                  <a:lnTo>
                    <a:pt x="1567" y="99"/>
                  </a:lnTo>
                  <a:lnTo>
                    <a:pt x="1626" y="113"/>
                  </a:lnTo>
                  <a:lnTo>
                    <a:pt x="1754" y="131"/>
                  </a:lnTo>
                  <a:lnTo>
                    <a:pt x="1745" y="63"/>
                  </a:lnTo>
                  <a:lnTo>
                    <a:pt x="1790" y="63"/>
                  </a:lnTo>
                  <a:lnTo>
                    <a:pt x="1795" y="131"/>
                  </a:lnTo>
                  <a:lnTo>
                    <a:pt x="1868" y="127"/>
                  </a:lnTo>
                  <a:lnTo>
                    <a:pt x="1946" y="108"/>
                  </a:lnTo>
                  <a:lnTo>
                    <a:pt x="1950" y="54"/>
                  </a:lnTo>
                  <a:lnTo>
                    <a:pt x="1982" y="31"/>
                  </a:lnTo>
                  <a:close/>
                </a:path>
              </a:pathLst>
            </a:custGeom>
            <a:solidFill>
              <a:srgbClr val="808080"/>
            </a:solidFill>
            <a:ln w="9525">
              <a:noFill/>
              <a:round/>
            </a:ln>
          </p:spPr>
          <p:txBody>
            <a:bodyPr/>
            <a:lstStyle/>
            <a:p>
              <a:endParaRPr lang="zh-CN" altLang="en-US"/>
            </a:p>
          </p:txBody>
        </p:sp>
        <p:sp>
          <p:nvSpPr>
            <p:cNvPr id="614" name="Freeform 358"/>
            <p:cNvSpPr/>
            <p:nvPr/>
          </p:nvSpPr>
          <p:spPr bwMode="auto">
            <a:xfrm flipH="1">
              <a:off x="1068" y="2961"/>
              <a:ext cx="39" cy="10"/>
            </a:xfrm>
            <a:custGeom>
              <a:avLst/>
              <a:gdLst/>
              <a:ahLst/>
              <a:cxnLst>
                <a:cxn ang="0">
                  <a:pos x="280" y="0"/>
                </a:cxn>
                <a:cxn ang="0">
                  <a:pos x="149" y="48"/>
                </a:cxn>
                <a:cxn ang="0">
                  <a:pos x="0" y="35"/>
                </a:cxn>
                <a:cxn ang="0">
                  <a:pos x="280" y="0"/>
                </a:cxn>
              </a:cxnLst>
              <a:rect l="0" t="0" r="r" b="b"/>
              <a:pathLst>
                <a:path w="280" h="48">
                  <a:moveTo>
                    <a:pt x="280" y="0"/>
                  </a:moveTo>
                  <a:lnTo>
                    <a:pt x="149" y="48"/>
                  </a:lnTo>
                  <a:lnTo>
                    <a:pt x="0" y="35"/>
                  </a:lnTo>
                  <a:lnTo>
                    <a:pt x="280" y="0"/>
                  </a:lnTo>
                  <a:close/>
                </a:path>
              </a:pathLst>
            </a:custGeom>
            <a:solidFill>
              <a:srgbClr val="606060"/>
            </a:solidFill>
            <a:ln w="9525">
              <a:noFill/>
              <a:round/>
            </a:ln>
          </p:spPr>
          <p:txBody>
            <a:bodyPr/>
            <a:lstStyle/>
            <a:p>
              <a:endParaRPr lang="zh-CN" altLang="en-US"/>
            </a:p>
          </p:txBody>
        </p:sp>
        <p:sp>
          <p:nvSpPr>
            <p:cNvPr id="615" name="Freeform 359"/>
            <p:cNvSpPr/>
            <p:nvPr/>
          </p:nvSpPr>
          <p:spPr bwMode="auto">
            <a:xfrm flipH="1">
              <a:off x="1030" y="2946"/>
              <a:ext cx="23" cy="12"/>
            </a:xfrm>
            <a:custGeom>
              <a:avLst/>
              <a:gdLst/>
              <a:ahLst/>
              <a:cxnLst>
                <a:cxn ang="0">
                  <a:pos x="170" y="0"/>
                </a:cxn>
                <a:cxn ang="0">
                  <a:pos x="125" y="35"/>
                </a:cxn>
                <a:cxn ang="0">
                  <a:pos x="0" y="53"/>
                </a:cxn>
                <a:cxn ang="0">
                  <a:pos x="130" y="57"/>
                </a:cxn>
                <a:cxn ang="0">
                  <a:pos x="170" y="0"/>
                </a:cxn>
              </a:cxnLst>
              <a:rect l="0" t="0" r="r" b="b"/>
              <a:pathLst>
                <a:path w="170" h="57">
                  <a:moveTo>
                    <a:pt x="170" y="0"/>
                  </a:moveTo>
                  <a:lnTo>
                    <a:pt x="125" y="35"/>
                  </a:lnTo>
                  <a:lnTo>
                    <a:pt x="0" y="53"/>
                  </a:lnTo>
                  <a:lnTo>
                    <a:pt x="130" y="57"/>
                  </a:lnTo>
                  <a:lnTo>
                    <a:pt x="170" y="0"/>
                  </a:lnTo>
                  <a:close/>
                </a:path>
              </a:pathLst>
            </a:custGeom>
            <a:solidFill>
              <a:srgbClr val="606060"/>
            </a:solidFill>
            <a:ln w="9525">
              <a:noFill/>
              <a:round/>
            </a:ln>
          </p:spPr>
          <p:txBody>
            <a:bodyPr/>
            <a:lstStyle/>
            <a:p>
              <a:endParaRPr lang="zh-CN" altLang="en-US"/>
            </a:p>
          </p:txBody>
        </p:sp>
        <p:sp>
          <p:nvSpPr>
            <p:cNvPr id="616" name="Freeform 360"/>
            <p:cNvSpPr/>
            <p:nvPr/>
          </p:nvSpPr>
          <p:spPr bwMode="auto">
            <a:xfrm flipH="1">
              <a:off x="1127" y="2937"/>
              <a:ext cx="36" cy="29"/>
            </a:xfrm>
            <a:custGeom>
              <a:avLst/>
              <a:gdLst/>
              <a:ahLst/>
              <a:cxnLst>
                <a:cxn ang="0">
                  <a:pos x="263" y="0"/>
                </a:cxn>
                <a:cxn ang="0">
                  <a:pos x="145" y="13"/>
                </a:cxn>
                <a:cxn ang="0">
                  <a:pos x="122" y="31"/>
                </a:cxn>
                <a:cxn ang="0">
                  <a:pos x="122" y="76"/>
                </a:cxn>
                <a:cxn ang="0">
                  <a:pos x="113" y="124"/>
                </a:cxn>
                <a:cxn ang="0">
                  <a:pos x="0" y="143"/>
                </a:cxn>
                <a:cxn ang="0">
                  <a:pos x="136" y="138"/>
                </a:cxn>
                <a:cxn ang="0">
                  <a:pos x="159" y="48"/>
                </a:cxn>
                <a:cxn ang="0">
                  <a:pos x="263" y="0"/>
                </a:cxn>
              </a:cxnLst>
              <a:rect l="0" t="0" r="r" b="b"/>
              <a:pathLst>
                <a:path w="263" h="143">
                  <a:moveTo>
                    <a:pt x="263" y="0"/>
                  </a:moveTo>
                  <a:lnTo>
                    <a:pt x="145" y="13"/>
                  </a:lnTo>
                  <a:lnTo>
                    <a:pt x="122" y="31"/>
                  </a:lnTo>
                  <a:lnTo>
                    <a:pt x="122" y="76"/>
                  </a:lnTo>
                  <a:lnTo>
                    <a:pt x="113" y="124"/>
                  </a:lnTo>
                  <a:lnTo>
                    <a:pt x="0" y="143"/>
                  </a:lnTo>
                  <a:lnTo>
                    <a:pt x="136" y="138"/>
                  </a:lnTo>
                  <a:lnTo>
                    <a:pt x="159" y="48"/>
                  </a:lnTo>
                  <a:lnTo>
                    <a:pt x="263" y="0"/>
                  </a:lnTo>
                  <a:close/>
                </a:path>
              </a:pathLst>
            </a:custGeom>
            <a:solidFill>
              <a:srgbClr val="606060"/>
            </a:solidFill>
            <a:ln w="9525">
              <a:noFill/>
              <a:round/>
            </a:ln>
          </p:spPr>
          <p:txBody>
            <a:bodyPr/>
            <a:lstStyle/>
            <a:p>
              <a:endParaRPr lang="zh-CN" altLang="en-US"/>
            </a:p>
          </p:txBody>
        </p:sp>
        <p:sp>
          <p:nvSpPr>
            <p:cNvPr id="617" name="Freeform 361"/>
            <p:cNvSpPr/>
            <p:nvPr/>
          </p:nvSpPr>
          <p:spPr bwMode="auto">
            <a:xfrm flipH="1">
              <a:off x="1163" y="3001"/>
              <a:ext cx="117" cy="41"/>
            </a:xfrm>
            <a:custGeom>
              <a:avLst/>
              <a:gdLst/>
              <a:ahLst/>
              <a:cxnLst>
                <a:cxn ang="0">
                  <a:pos x="853" y="0"/>
                </a:cxn>
                <a:cxn ang="0">
                  <a:pos x="636" y="10"/>
                </a:cxn>
                <a:cxn ang="0">
                  <a:pos x="413" y="63"/>
                </a:cxn>
                <a:cxn ang="0">
                  <a:pos x="249" y="71"/>
                </a:cxn>
                <a:cxn ang="0">
                  <a:pos x="114" y="99"/>
                </a:cxn>
                <a:cxn ang="0">
                  <a:pos x="64" y="170"/>
                </a:cxn>
                <a:cxn ang="0">
                  <a:pos x="0" y="212"/>
                </a:cxn>
                <a:cxn ang="0">
                  <a:pos x="64" y="198"/>
                </a:cxn>
                <a:cxn ang="0">
                  <a:pos x="123" y="117"/>
                </a:cxn>
                <a:cxn ang="0">
                  <a:pos x="304" y="81"/>
                </a:cxn>
                <a:cxn ang="0">
                  <a:pos x="413" y="81"/>
                </a:cxn>
                <a:cxn ang="0">
                  <a:pos x="500" y="63"/>
                </a:cxn>
                <a:cxn ang="0">
                  <a:pos x="649" y="23"/>
                </a:cxn>
                <a:cxn ang="0">
                  <a:pos x="853" y="0"/>
                </a:cxn>
              </a:cxnLst>
              <a:rect l="0" t="0" r="r" b="b"/>
              <a:pathLst>
                <a:path w="853" h="212">
                  <a:moveTo>
                    <a:pt x="853" y="0"/>
                  </a:moveTo>
                  <a:lnTo>
                    <a:pt x="636" y="10"/>
                  </a:lnTo>
                  <a:lnTo>
                    <a:pt x="413" y="63"/>
                  </a:lnTo>
                  <a:lnTo>
                    <a:pt x="249" y="71"/>
                  </a:lnTo>
                  <a:lnTo>
                    <a:pt x="114" y="99"/>
                  </a:lnTo>
                  <a:lnTo>
                    <a:pt x="64" y="170"/>
                  </a:lnTo>
                  <a:lnTo>
                    <a:pt x="0" y="212"/>
                  </a:lnTo>
                  <a:lnTo>
                    <a:pt x="64" y="198"/>
                  </a:lnTo>
                  <a:lnTo>
                    <a:pt x="123" y="117"/>
                  </a:lnTo>
                  <a:lnTo>
                    <a:pt x="304" y="81"/>
                  </a:lnTo>
                  <a:lnTo>
                    <a:pt x="413" y="81"/>
                  </a:lnTo>
                  <a:lnTo>
                    <a:pt x="500" y="63"/>
                  </a:lnTo>
                  <a:lnTo>
                    <a:pt x="649" y="23"/>
                  </a:lnTo>
                  <a:lnTo>
                    <a:pt x="853" y="0"/>
                  </a:lnTo>
                  <a:close/>
                </a:path>
              </a:pathLst>
            </a:custGeom>
            <a:solidFill>
              <a:srgbClr val="606060"/>
            </a:solidFill>
            <a:ln w="9525">
              <a:noFill/>
              <a:round/>
            </a:ln>
          </p:spPr>
          <p:txBody>
            <a:bodyPr/>
            <a:lstStyle/>
            <a:p>
              <a:endParaRPr lang="zh-CN" altLang="en-US"/>
            </a:p>
          </p:txBody>
        </p:sp>
        <p:sp>
          <p:nvSpPr>
            <p:cNvPr id="618" name="Freeform 362"/>
            <p:cNvSpPr/>
            <p:nvPr/>
          </p:nvSpPr>
          <p:spPr bwMode="auto">
            <a:xfrm flipH="1">
              <a:off x="1159" y="2690"/>
              <a:ext cx="102" cy="74"/>
            </a:xfrm>
            <a:custGeom>
              <a:avLst/>
              <a:gdLst/>
              <a:ahLst/>
              <a:cxnLst>
                <a:cxn ang="0">
                  <a:pos x="679" y="379"/>
                </a:cxn>
                <a:cxn ang="0">
                  <a:pos x="639" y="370"/>
                </a:cxn>
                <a:cxn ang="0">
                  <a:pos x="600" y="352"/>
                </a:cxn>
                <a:cxn ang="0">
                  <a:pos x="564" y="344"/>
                </a:cxn>
                <a:cxn ang="0">
                  <a:pos x="502" y="353"/>
                </a:cxn>
                <a:cxn ang="0">
                  <a:pos x="457" y="352"/>
                </a:cxn>
                <a:cxn ang="0">
                  <a:pos x="425" y="341"/>
                </a:cxn>
                <a:cxn ang="0">
                  <a:pos x="399" y="332"/>
                </a:cxn>
                <a:cxn ang="0">
                  <a:pos x="373" y="320"/>
                </a:cxn>
                <a:cxn ang="0">
                  <a:pos x="346" y="295"/>
                </a:cxn>
                <a:cxn ang="0">
                  <a:pos x="324" y="273"/>
                </a:cxn>
                <a:cxn ang="0">
                  <a:pos x="288" y="246"/>
                </a:cxn>
                <a:cxn ang="0">
                  <a:pos x="238" y="254"/>
                </a:cxn>
                <a:cxn ang="0">
                  <a:pos x="208" y="256"/>
                </a:cxn>
                <a:cxn ang="0">
                  <a:pos x="190" y="251"/>
                </a:cxn>
                <a:cxn ang="0">
                  <a:pos x="182" y="243"/>
                </a:cxn>
                <a:cxn ang="0">
                  <a:pos x="176" y="228"/>
                </a:cxn>
                <a:cxn ang="0">
                  <a:pos x="180" y="215"/>
                </a:cxn>
                <a:cxn ang="0">
                  <a:pos x="190" y="200"/>
                </a:cxn>
                <a:cxn ang="0">
                  <a:pos x="208" y="193"/>
                </a:cxn>
                <a:cxn ang="0">
                  <a:pos x="248" y="188"/>
                </a:cxn>
                <a:cxn ang="0">
                  <a:pos x="296" y="171"/>
                </a:cxn>
                <a:cxn ang="0">
                  <a:pos x="256" y="140"/>
                </a:cxn>
                <a:cxn ang="0">
                  <a:pos x="209" y="121"/>
                </a:cxn>
                <a:cxn ang="0">
                  <a:pos x="168" y="124"/>
                </a:cxn>
                <a:cxn ang="0">
                  <a:pos x="121" y="121"/>
                </a:cxn>
                <a:cxn ang="0">
                  <a:pos x="93" y="131"/>
                </a:cxn>
                <a:cxn ang="0">
                  <a:pos x="54" y="132"/>
                </a:cxn>
                <a:cxn ang="0">
                  <a:pos x="42" y="121"/>
                </a:cxn>
                <a:cxn ang="0">
                  <a:pos x="39" y="105"/>
                </a:cxn>
                <a:cxn ang="0">
                  <a:pos x="18" y="106"/>
                </a:cxn>
                <a:cxn ang="0">
                  <a:pos x="6" y="103"/>
                </a:cxn>
                <a:cxn ang="0">
                  <a:pos x="0" y="87"/>
                </a:cxn>
                <a:cxn ang="0">
                  <a:pos x="4" y="74"/>
                </a:cxn>
                <a:cxn ang="0">
                  <a:pos x="15" y="68"/>
                </a:cxn>
                <a:cxn ang="0">
                  <a:pos x="36" y="56"/>
                </a:cxn>
                <a:cxn ang="0">
                  <a:pos x="52" y="44"/>
                </a:cxn>
                <a:cxn ang="0">
                  <a:pos x="71" y="34"/>
                </a:cxn>
                <a:cxn ang="0">
                  <a:pos x="93" y="27"/>
                </a:cxn>
                <a:cxn ang="0">
                  <a:pos x="112" y="27"/>
                </a:cxn>
                <a:cxn ang="0">
                  <a:pos x="203" y="9"/>
                </a:cxn>
                <a:cxn ang="0">
                  <a:pos x="222" y="4"/>
                </a:cxn>
                <a:cxn ang="0">
                  <a:pos x="244" y="0"/>
                </a:cxn>
                <a:cxn ang="0">
                  <a:pos x="267" y="4"/>
                </a:cxn>
                <a:cxn ang="0">
                  <a:pos x="295" y="13"/>
                </a:cxn>
                <a:cxn ang="0">
                  <a:pos x="373" y="56"/>
                </a:cxn>
                <a:cxn ang="0">
                  <a:pos x="410" y="64"/>
                </a:cxn>
                <a:cxn ang="0">
                  <a:pos x="443" y="71"/>
                </a:cxn>
                <a:cxn ang="0">
                  <a:pos x="469" y="87"/>
                </a:cxn>
                <a:cxn ang="0">
                  <a:pos x="484" y="108"/>
                </a:cxn>
                <a:cxn ang="0">
                  <a:pos x="549" y="153"/>
                </a:cxn>
                <a:cxn ang="0">
                  <a:pos x="578" y="174"/>
                </a:cxn>
                <a:cxn ang="0">
                  <a:pos x="617" y="215"/>
                </a:cxn>
                <a:cxn ang="0">
                  <a:pos x="641" y="227"/>
                </a:cxn>
                <a:cxn ang="0">
                  <a:pos x="751" y="232"/>
                </a:cxn>
                <a:cxn ang="0">
                  <a:pos x="679" y="379"/>
                </a:cxn>
              </a:cxnLst>
              <a:rect l="0" t="0" r="r" b="b"/>
              <a:pathLst>
                <a:path w="751" h="379">
                  <a:moveTo>
                    <a:pt x="679" y="379"/>
                  </a:moveTo>
                  <a:lnTo>
                    <a:pt x="639" y="370"/>
                  </a:lnTo>
                  <a:lnTo>
                    <a:pt x="600" y="352"/>
                  </a:lnTo>
                  <a:lnTo>
                    <a:pt x="564" y="344"/>
                  </a:lnTo>
                  <a:lnTo>
                    <a:pt x="502" y="353"/>
                  </a:lnTo>
                  <a:lnTo>
                    <a:pt x="457" y="352"/>
                  </a:lnTo>
                  <a:lnTo>
                    <a:pt x="425" y="341"/>
                  </a:lnTo>
                  <a:lnTo>
                    <a:pt x="399" y="332"/>
                  </a:lnTo>
                  <a:lnTo>
                    <a:pt x="373" y="320"/>
                  </a:lnTo>
                  <a:lnTo>
                    <a:pt x="346" y="295"/>
                  </a:lnTo>
                  <a:lnTo>
                    <a:pt x="324" y="273"/>
                  </a:lnTo>
                  <a:lnTo>
                    <a:pt x="288" y="246"/>
                  </a:lnTo>
                  <a:lnTo>
                    <a:pt x="238" y="254"/>
                  </a:lnTo>
                  <a:lnTo>
                    <a:pt x="208" y="256"/>
                  </a:lnTo>
                  <a:lnTo>
                    <a:pt x="190" y="251"/>
                  </a:lnTo>
                  <a:lnTo>
                    <a:pt x="182" y="243"/>
                  </a:lnTo>
                  <a:lnTo>
                    <a:pt x="176" y="228"/>
                  </a:lnTo>
                  <a:lnTo>
                    <a:pt x="180" y="215"/>
                  </a:lnTo>
                  <a:lnTo>
                    <a:pt x="190" y="200"/>
                  </a:lnTo>
                  <a:lnTo>
                    <a:pt x="208" y="193"/>
                  </a:lnTo>
                  <a:lnTo>
                    <a:pt x="248" y="188"/>
                  </a:lnTo>
                  <a:lnTo>
                    <a:pt x="296" y="171"/>
                  </a:lnTo>
                  <a:lnTo>
                    <a:pt x="256" y="140"/>
                  </a:lnTo>
                  <a:lnTo>
                    <a:pt x="209" y="121"/>
                  </a:lnTo>
                  <a:lnTo>
                    <a:pt x="168" y="124"/>
                  </a:lnTo>
                  <a:lnTo>
                    <a:pt x="121" y="121"/>
                  </a:lnTo>
                  <a:lnTo>
                    <a:pt x="93" y="131"/>
                  </a:lnTo>
                  <a:lnTo>
                    <a:pt x="54" y="132"/>
                  </a:lnTo>
                  <a:lnTo>
                    <a:pt x="42" y="121"/>
                  </a:lnTo>
                  <a:lnTo>
                    <a:pt x="39" y="105"/>
                  </a:lnTo>
                  <a:lnTo>
                    <a:pt x="18" y="106"/>
                  </a:lnTo>
                  <a:lnTo>
                    <a:pt x="6" y="103"/>
                  </a:lnTo>
                  <a:lnTo>
                    <a:pt x="0" y="87"/>
                  </a:lnTo>
                  <a:lnTo>
                    <a:pt x="4" y="74"/>
                  </a:lnTo>
                  <a:lnTo>
                    <a:pt x="15" y="68"/>
                  </a:lnTo>
                  <a:lnTo>
                    <a:pt x="36" y="56"/>
                  </a:lnTo>
                  <a:lnTo>
                    <a:pt x="52" y="44"/>
                  </a:lnTo>
                  <a:lnTo>
                    <a:pt x="71" y="34"/>
                  </a:lnTo>
                  <a:lnTo>
                    <a:pt x="93" y="27"/>
                  </a:lnTo>
                  <a:lnTo>
                    <a:pt x="112" y="27"/>
                  </a:lnTo>
                  <a:lnTo>
                    <a:pt x="203" y="9"/>
                  </a:lnTo>
                  <a:lnTo>
                    <a:pt x="222" y="4"/>
                  </a:lnTo>
                  <a:lnTo>
                    <a:pt x="244" y="0"/>
                  </a:lnTo>
                  <a:lnTo>
                    <a:pt x="267" y="4"/>
                  </a:lnTo>
                  <a:lnTo>
                    <a:pt x="295" y="13"/>
                  </a:lnTo>
                  <a:lnTo>
                    <a:pt x="373" y="56"/>
                  </a:lnTo>
                  <a:lnTo>
                    <a:pt x="410" y="64"/>
                  </a:lnTo>
                  <a:lnTo>
                    <a:pt x="443" y="71"/>
                  </a:lnTo>
                  <a:lnTo>
                    <a:pt x="469" y="87"/>
                  </a:lnTo>
                  <a:lnTo>
                    <a:pt x="484" y="108"/>
                  </a:lnTo>
                  <a:lnTo>
                    <a:pt x="549" y="153"/>
                  </a:lnTo>
                  <a:lnTo>
                    <a:pt x="578" y="174"/>
                  </a:lnTo>
                  <a:lnTo>
                    <a:pt x="617" y="215"/>
                  </a:lnTo>
                  <a:lnTo>
                    <a:pt x="641" y="227"/>
                  </a:lnTo>
                  <a:lnTo>
                    <a:pt x="751" y="232"/>
                  </a:lnTo>
                  <a:lnTo>
                    <a:pt x="679" y="379"/>
                  </a:lnTo>
                  <a:close/>
                </a:path>
              </a:pathLst>
            </a:custGeom>
            <a:solidFill>
              <a:srgbClr val="FFC080"/>
            </a:solidFill>
            <a:ln w="1588">
              <a:solidFill>
                <a:srgbClr val="402000"/>
              </a:solidFill>
              <a:prstDash val="solid"/>
              <a:round/>
            </a:ln>
          </p:spPr>
          <p:txBody>
            <a:bodyPr/>
            <a:lstStyle/>
            <a:p>
              <a:endParaRPr lang="zh-CN" altLang="en-US"/>
            </a:p>
          </p:txBody>
        </p:sp>
        <p:sp>
          <p:nvSpPr>
            <p:cNvPr id="619" name="Freeform 363"/>
            <p:cNvSpPr/>
            <p:nvPr/>
          </p:nvSpPr>
          <p:spPr bwMode="auto">
            <a:xfrm flipH="1">
              <a:off x="1197" y="2724"/>
              <a:ext cx="25" cy="8"/>
            </a:xfrm>
            <a:custGeom>
              <a:avLst/>
              <a:gdLst/>
              <a:ahLst/>
              <a:cxnLst>
                <a:cxn ang="0">
                  <a:pos x="0" y="0"/>
                </a:cxn>
                <a:cxn ang="0">
                  <a:pos x="6" y="11"/>
                </a:cxn>
                <a:cxn ang="0">
                  <a:pos x="38" y="10"/>
                </a:cxn>
                <a:cxn ang="0">
                  <a:pos x="50" y="16"/>
                </a:cxn>
                <a:cxn ang="0">
                  <a:pos x="76" y="29"/>
                </a:cxn>
                <a:cxn ang="0">
                  <a:pos x="112" y="37"/>
                </a:cxn>
                <a:cxn ang="0">
                  <a:pos x="150" y="38"/>
                </a:cxn>
                <a:cxn ang="0">
                  <a:pos x="179" y="43"/>
                </a:cxn>
                <a:cxn ang="0">
                  <a:pos x="155" y="34"/>
                </a:cxn>
                <a:cxn ang="0">
                  <a:pos x="125" y="29"/>
                </a:cxn>
                <a:cxn ang="0">
                  <a:pos x="105" y="29"/>
                </a:cxn>
                <a:cxn ang="0">
                  <a:pos x="76" y="21"/>
                </a:cxn>
                <a:cxn ang="0">
                  <a:pos x="53" y="8"/>
                </a:cxn>
                <a:cxn ang="0">
                  <a:pos x="43" y="2"/>
                </a:cxn>
                <a:cxn ang="0">
                  <a:pos x="0" y="0"/>
                </a:cxn>
              </a:cxnLst>
              <a:rect l="0" t="0" r="r" b="b"/>
              <a:pathLst>
                <a:path w="179" h="43">
                  <a:moveTo>
                    <a:pt x="0" y="0"/>
                  </a:moveTo>
                  <a:lnTo>
                    <a:pt x="6" y="11"/>
                  </a:lnTo>
                  <a:lnTo>
                    <a:pt x="38" y="10"/>
                  </a:lnTo>
                  <a:lnTo>
                    <a:pt x="50" y="16"/>
                  </a:lnTo>
                  <a:lnTo>
                    <a:pt x="76" y="29"/>
                  </a:lnTo>
                  <a:lnTo>
                    <a:pt x="112" y="37"/>
                  </a:lnTo>
                  <a:lnTo>
                    <a:pt x="150" y="38"/>
                  </a:lnTo>
                  <a:lnTo>
                    <a:pt x="179" y="43"/>
                  </a:lnTo>
                  <a:lnTo>
                    <a:pt x="155" y="34"/>
                  </a:lnTo>
                  <a:lnTo>
                    <a:pt x="125" y="29"/>
                  </a:lnTo>
                  <a:lnTo>
                    <a:pt x="105" y="29"/>
                  </a:lnTo>
                  <a:lnTo>
                    <a:pt x="76" y="21"/>
                  </a:lnTo>
                  <a:lnTo>
                    <a:pt x="53" y="8"/>
                  </a:lnTo>
                  <a:lnTo>
                    <a:pt x="43" y="2"/>
                  </a:lnTo>
                  <a:lnTo>
                    <a:pt x="0" y="0"/>
                  </a:lnTo>
                  <a:close/>
                </a:path>
              </a:pathLst>
            </a:custGeom>
            <a:solidFill>
              <a:srgbClr val="402000"/>
            </a:solidFill>
            <a:ln w="9525">
              <a:noFill/>
              <a:round/>
            </a:ln>
          </p:spPr>
          <p:txBody>
            <a:bodyPr/>
            <a:lstStyle/>
            <a:p>
              <a:endParaRPr lang="zh-CN" altLang="en-US"/>
            </a:p>
          </p:txBody>
        </p:sp>
        <p:sp>
          <p:nvSpPr>
            <p:cNvPr id="620" name="Freeform 364"/>
            <p:cNvSpPr/>
            <p:nvPr/>
          </p:nvSpPr>
          <p:spPr bwMode="auto">
            <a:xfrm flipH="1">
              <a:off x="1228" y="2731"/>
              <a:ext cx="3" cy="5"/>
            </a:xfrm>
            <a:custGeom>
              <a:avLst/>
              <a:gdLst/>
              <a:ahLst/>
              <a:cxnLst>
                <a:cxn ang="0">
                  <a:pos x="4" y="0"/>
                </a:cxn>
                <a:cxn ang="0">
                  <a:pos x="12" y="6"/>
                </a:cxn>
                <a:cxn ang="0">
                  <a:pos x="9" y="15"/>
                </a:cxn>
                <a:cxn ang="0">
                  <a:pos x="0" y="24"/>
                </a:cxn>
                <a:cxn ang="0">
                  <a:pos x="17" y="18"/>
                </a:cxn>
                <a:cxn ang="0">
                  <a:pos x="20" y="8"/>
                </a:cxn>
                <a:cxn ang="0">
                  <a:pos x="4" y="0"/>
                </a:cxn>
              </a:cxnLst>
              <a:rect l="0" t="0" r="r" b="b"/>
              <a:pathLst>
                <a:path w="20" h="24">
                  <a:moveTo>
                    <a:pt x="4" y="0"/>
                  </a:moveTo>
                  <a:lnTo>
                    <a:pt x="12" y="6"/>
                  </a:lnTo>
                  <a:lnTo>
                    <a:pt x="9" y="15"/>
                  </a:lnTo>
                  <a:lnTo>
                    <a:pt x="0" y="24"/>
                  </a:lnTo>
                  <a:lnTo>
                    <a:pt x="17" y="18"/>
                  </a:lnTo>
                  <a:lnTo>
                    <a:pt x="20" y="8"/>
                  </a:lnTo>
                  <a:lnTo>
                    <a:pt x="4" y="0"/>
                  </a:lnTo>
                  <a:close/>
                </a:path>
              </a:pathLst>
            </a:custGeom>
            <a:solidFill>
              <a:srgbClr val="402000"/>
            </a:solidFill>
            <a:ln w="9525">
              <a:noFill/>
              <a:round/>
            </a:ln>
          </p:spPr>
          <p:txBody>
            <a:bodyPr/>
            <a:lstStyle/>
            <a:p>
              <a:endParaRPr lang="zh-CN" altLang="en-US"/>
            </a:p>
          </p:txBody>
        </p:sp>
        <p:sp>
          <p:nvSpPr>
            <p:cNvPr id="621" name="Freeform 365"/>
            <p:cNvSpPr/>
            <p:nvPr/>
          </p:nvSpPr>
          <p:spPr bwMode="auto">
            <a:xfrm flipH="1">
              <a:off x="1242" y="2702"/>
              <a:ext cx="15" cy="8"/>
            </a:xfrm>
            <a:custGeom>
              <a:avLst/>
              <a:gdLst/>
              <a:ahLst/>
              <a:cxnLst>
                <a:cxn ang="0">
                  <a:pos x="0" y="45"/>
                </a:cxn>
                <a:cxn ang="0">
                  <a:pos x="11" y="48"/>
                </a:cxn>
                <a:cxn ang="0">
                  <a:pos x="25" y="33"/>
                </a:cxn>
                <a:cxn ang="0">
                  <a:pos x="46" y="25"/>
                </a:cxn>
                <a:cxn ang="0">
                  <a:pos x="56" y="14"/>
                </a:cxn>
                <a:cxn ang="0">
                  <a:pos x="66" y="9"/>
                </a:cxn>
                <a:cxn ang="0">
                  <a:pos x="89" y="4"/>
                </a:cxn>
                <a:cxn ang="0">
                  <a:pos x="104" y="1"/>
                </a:cxn>
                <a:cxn ang="0">
                  <a:pos x="84" y="0"/>
                </a:cxn>
                <a:cxn ang="0">
                  <a:pos x="58" y="4"/>
                </a:cxn>
                <a:cxn ang="0">
                  <a:pos x="49" y="12"/>
                </a:cxn>
                <a:cxn ang="0">
                  <a:pos x="37" y="20"/>
                </a:cxn>
                <a:cxn ang="0">
                  <a:pos x="0" y="45"/>
                </a:cxn>
              </a:cxnLst>
              <a:rect l="0" t="0" r="r" b="b"/>
              <a:pathLst>
                <a:path w="104" h="48">
                  <a:moveTo>
                    <a:pt x="0" y="45"/>
                  </a:moveTo>
                  <a:lnTo>
                    <a:pt x="11" y="48"/>
                  </a:lnTo>
                  <a:lnTo>
                    <a:pt x="25" y="33"/>
                  </a:lnTo>
                  <a:lnTo>
                    <a:pt x="46" y="25"/>
                  </a:lnTo>
                  <a:lnTo>
                    <a:pt x="56" y="14"/>
                  </a:lnTo>
                  <a:lnTo>
                    <a:pt x="66" y="9"/>
                  </a:lnTo>
                  <a:lnTo>
                    <a:pt x="89" y="4"/>
                  </a:lnTo>
                  <a:lnTo>
                    <a:pt x="104" y="1"/>
                  </a:lnTo>
                  <a:lnTo>
                    <a:pt x="84" y="0"/>
                  </a:lnTo>
                  <a:lnTo>
                    <a:pt x="58" y="4"/>
                  </a:lnTo>
                  <a:lnTo>
                    <a:pt x="49" y="12"/>
                  </a:lnTo>
                  <a:lnTo>
                    <a:pt x="37" y="20"/>
                  </a:lnTo>
                  <a:lnTo>
                    <a:pt x="0" y="45"/>
                  </a:lnTo>
                  <a:close/>
                </a:path>
              </a:pathLst>
            </a:custGeom>
            <a:solidFill>
              <a:srgbClr val="402000"/>
            </a:solidFill>
            <a:ln w="9525">
              <a:noFill/>
              <a:round/>
            </a:ln>
          </p:spPr>
          <p:txBody>
            <a:bodyPr/>
            <a:lstStyle/>
            <a:p>
              <a:endParaRPr lang="zh-CN" altLang="en-US"/>
            </a:p>
          </p:txBody>
        </p:sp>
        <p:sp>
          <p:nvSpPr>
            <p:cNvPr id="622" name="Freeform 366"/>
            <p:cNvSpPr/>
            <p:nvPr/>
          </p:nvSpPr>
          <p:spPr bwMode="auto">
            <a:xfrm flipH="1">
              <a:off x="1213" y="2699"/>
              <a:ext cx="22" cy="6"/>
            </a:xfrm>
            <a:custGeom>
              <a:avLst/>
              <a:gdLst/>
              <a:ahLst/>
              <a:cxnLst>
                <a:cxn ang="0">
                  <a:pos x="0" y="10"/>
                </a:cxn>
                <a:cxn ang="0">
                  <a:pos x="35" y="6"/>
                </a:cxn>
                <a:cxn ang="0">
                  <a:pos x="55" y="0"/>
                </a:cxn>
                <a:cxn ang="0">
                  <a:pos x="63" y="0"/>
                </a:cxn>
                <a:cxn ang="0">
                  <a:pos x="85" y="5"/>
                </a:cxn>
                <a:cxn ang="0">
                  <a:pos x="94" y="14"/>
                </a:cxn>
                <a:cxn ang="0">
                  <a:pos x="111" y="23"/>
                </a:cxn>
                <a:cxn ang="0">
                  <a:pos x="143" y="36"/>
                </a:cxn>
                <a:cxn ang="0">
                  <a:pos x="166" y="36"/>
                </a:cxn>
                <a:cxn ang="0">
                  <a:pos x="142" y="42"/>
                </a:cxn>
                <a:cxn ang="0">
                  <a:pos x="126" y="39"/>
                </a:cxn>
                <a:cxn ang="0">
                  <a:pos x="91" y="22"/>
                </a:cxn>
                <a:cxn ang="0">
                  <a:pos x="79" y="10"/>
                </a:cxn>
                <a:cxn ang="0">
                  <a:pos x="55" y="8"/>
                </a:cxn>
                <a:cxn ang="0">
                  <a:pos x="35" y="10"/>
                </a:cxn>
                <a:cxn ang="0">
                  <a:pos x="0" y="10"/>
                </a:cxn>
              </a:cxnLst>
              <a:rect l="0" t="0" r="r" b="b"/>
              <a:pathLst>
                <a:path w="166" h="42">
                  <a:moveTo>
                    <a:pt x="0" y="10"/>
                  </a:moveTo>
                  <a:lnTo>
                    <a:pt x="35" y="6"/>
                  </a:lnTo>
                  <a:lnTo>
                    <a:pt x="55" y="0"/>
                  </a:lnTo>
                  <a:lnTo>
                    <a:pt x="63" y="0"/>
                  </a:lnTo>
                  <a:lnTo>
                    <a:pt x="85" y="5"/>
                  </a:lnTo>
                  <a:lnTo>
                    <a:pt x="94" y="14"/>
                  </a:lnTo>
                  <a:lnTo>
                    <a:pt x="111" y="23"/>
                  </a:lnTo>
                  <a:lnTo>
                    <a:pt x="143" y="36"/>
                  </a:lnTo>
                  <a:lnTo>
                    <a:pt x="166" y="36"/>
                  </a:lnTo>
                  <a:lnTo>
                    <a:pt x="142" y="42"/>
                  </a:lnTo>
                  <a:lnTo>
                    <a:pt x="126" y="39"/>
                  </a:lnTo>
                  <a:lnTo>
                    <a:pt x="91" y="22"/>
                  </a:lnTo>
                  <a:lnTo>
                    <a:pt x="79" y="10"/>
                  </a:lnTo>
                  <a:lnTo>
                    <a:pt x="55" y="8"/>
                  </a:lnTo>
                  <a:lnTo>
                    <a:pt x="35" y="10"/>
                  </a:lnTo>
                  <a:lnTo>
                    <a:pt x="0" y="10"/>
                  </a:lnTo>
                  <a:close/>
                </a:path>
              </a:pathLst>
            </a:custGeom>
            <a:solidFill>
              <a:srgbClr val="402000"/>
            </a:solidFill>
            <a:ln w="9525">
              <a:noFill/>
              <a:round/>
            </a:ln>
          </p:spPr>
          <p:txBody>
            <a:bodyPr/>
            <a:lstStyle/>
            <a:p>
              <a:endParaRPr lang="zh-CN" altLang="en-US"/>
            </a:p>
          </p:txBody>
        </p:sp>
        <p:sp>
          <p:nvSpPr>
            <p:cNvPr id="623" name="Freeform 367"/>
            <p:cNvSpPr/>
            <p:nvPr/>
          </p:nvSpPr>
          <p:spPr bwMode="auto">
            <a:xfrm flipH="1">
              <a:off x="1249" y="2707"/>
              <a:ext cx="4" cy="5"/>
            </a:xfrm>
            <a:custGeom>
              <a:avLst/>
              <a:gdLst/>
              <a:ahLst/>
              <a:cxnLst>
                <a:cxn ang="0">
                  <a:pos x="25" y="0"/>
                </a:cxn>
                <a:cxn ang="0">
                  <a:pos x="33" y="11"/>
                </a:cxn>
                <a:cxn ang="0">
                  <a:pos x="23" y="24"/>
                </a:cxn>
                <a:cxn ang="0">
                  <a:pos x="0" y="30"/>
                </a:cxn>
                <a:cxn ang="0">
                  <a:pos x="25" y="15"/>
                </a:cxn>
                <a:cxn ang="0">
                  <a:pos x="25" y="0"/>
                </a:cxn>
              </a:cxnLst>
              <a:rect l="0" t="0" r="r" b="b"/>
              <a:pathLst>
                <a:path w="33" h="30">
                  <a:moveTo>
                    <a:pt x="25" y="0"/>
                  </a:moveTo>
                  <a:lnTo>
                    <a:pt x="33" y="11"/>
                  </a:lnTo>
                  <a:lnTo>
                    <a:pt x="23" y="24"/>
                  </a:lnTo>
                  <a:lnTo>
                    <a:pt x="0" y="30"/>
                  </a:lnTo>
                  <a:lnTo>
                    <a:pt x="25" y="15"/>
                  </a:lnTo>
                  <a:lnTo>
                    <a:pt x="25" y="0"/>
                  </a:lnTo>
                  <a:close/>
                </a:path>
              </a:pathLst>
            </a:custGeom>
            <a:solidFill>
              <a:srgbClr val="402000"/>
            </a:solidFill>
            <a:ln w="9525">
              <a:noFill/>
              <a:round/>
            </a:ln>
          </p:spPr>
          <p:txBody>
            <a:bodyPr/>
            <a:lstStyle/>
            <a:p>
              <a:endParaRPr lang="zh-CN" altLang="en-US"/>
            </a:p>
          </p:txBody>
        </p:sp>
        <p:sp>
          <p:nvSpPr>
            <p:cNvPr id="624" name="Freeform 368"/>
            <p:cNvSpPr/>
            <p:nvPr/>
          </p:nvSpPr>
          <p:spPr bwMode="auto">
            <a:xfrm flipH="1">
              <a:off x="1253" y="2702"/>
              <a:ext cx="5" cy="5"/>
            </a:xfrm>
            <a:custGeom>
              <a:avLst/>
              <a:gdLst/>
              <a:ahLst/>
              <a:cxnLst>
                <a:cxn ang="0">
                  <a:pos x="33" y="16"/>
                </a:cxn>
                <a:cxn ang="0">
                  <a:pos x="25" y="0"/>
                </a:cxn>
                <a:cxn ang="0">
                  <a:pos x="24" y="13"/>
                </a:cxn>
                <a:cxn ang="0">
                  <a:pos x="0" y="26"/>
                </a:cxn>
                <a:cxn ang="0">
                  <a:pos x="3" y="28"/>
                </a:cxn>
                <a:cxn ang="0">
                  <a:pos x="33" y="16"/>
                </a:cxn>
              </a:cxnLst>
              <a:rect l="0" t="0" r="r" b="b"/>
              <a:pathLst>
                <a:path w="33" h="28">
                  <a:moveTo>
                    <a:pt x="33" y="16"/>
                  </a:moveTo>
                  <a:lnTo>
                    <a:pt x="25" y="0"/>
                  </a:lnTo>
                  <a:lnTo>
                    <a:pt x="24" y="13"/>
                  </a:lnTo>
                  <a:lnTo>
                    <a:pt x="0" y="26"/>
                  </a:lnTo>
                  <a:lnTo>
                    <a:pt x="3" y="28"/>
                  </a:lnTo>
                  <a:lnTo>
                    <a:pt x="33" y="16"/>
                  </a:lnTo>
                  <a:close/>
                </a:path>
              </a:pathLst>
            </a:custGeom>
            <a:solidFill>
              <a:srgbClr val="402000"/>
            </a:solidFill>
            <a:ln w="9525">
              <a:noFill/>
              <a:round/>
            </a:ln>
          </p:spPr>
          <p:txBody>
            <a:bodyPr/>
            <a:lstStyle/>
            <a:p>
              <a:endParaRPr lang="zh-CN" altLang="en-US"/>
            </a:p>
          </p:txBody>
        </p:sp>
        <p:sp>
          <p:nvSpPr>
            <p:cNvPr id="625" name="Freeform 369"/>
            <p:cNvSpPr/>
            <p:nvPr/>
          </p:nvSpPr>
          <p:spPr bwMode="auto">
            <a:xfrm flipH="1">
              <a:off x="1196" y="2709"/>
              <a:ext cx="5" cy="8"/>
            </a:xfrm>
            <a:custGeom>
              <a:avLst/>
              <a:gdLst/>
              <a:ahLst/>
              <a:cxnLst>
                <a:cxn ang="0">
                  <a:pos x="0" y="0"/>
                </a:cxn>
                <a:cxn ang="0">
                  <a:pos x="8" y="21"/>
                </a:cxn>
                <a:cxn ang="0">
                  <a:pos x="23" y="39"/>
                </a:cxn>
                <a:cxn ang="0">
                  <a:pos x="37" y="42"/>
                </a:cxn>
                <a:cxn ang="0">
                  <a:pos x="0" y="0"/>
                </a:cxn>
              </a:cxnLst>
              <a:rect l="0" t="0" r="r" b="b"/>
              <a:pathLst>
                <a:path w="37" h="42">
                  <a:moveTo>
                    <a:pt x="0" y="0"/>
                  </a:moveTo>
                  <a:lnTo>
                    <a:pt x="8" y="21"/>
                  </a:lnTo>
                  <a:lnTo>
                    <a:pt x="23" y="39"/>
                  </a:lnTo>
                  <a:lnTo>
                    <a:pt x="37" y="42"/>
                  </a:lnTo>
                  <a:lnTo>
                    <a:pt x="0" y="0"/>
                  </a:lnTo>
                  <a:close/>
                </a:path>
              </a:pathLst>
            </a:custGeom>
            <a:solidFill>
              <a:srgbClr val="402000"/>
            </a:solidFill>
            <a:ln w="9525">
              <a:noFill/>
              <a:round/>
            </a:ln>
          </p:spPr>
          <p:txBody>
            <a:bodyPr/>
            <a:lstStyle/>
            <a:p>
              <a:endParaRPr lang="zh-CN" altLang="en-US"/>
            </a:p>
          </p:txBody>
        </p:sp>
        <p:sp>
          <p:nvSpPr>
            <p:cNvPr id="626" name="Freeform 370"/>
            <p:cNvSpPr/>
            <p:nvPr/>
          </p:nvSpPr>
          <p:spPr bwMode="auto">
            <a:xfrm flipH="1">
              <a:off x="1177" y="2746"/>
              <a:ext cx="7" cy="6"/>
            </a:xfrm>
            <a:custGeom>
              <a:avLst/>
              <a:gdLst/>
              <a:ahLst/>
              <a:cxnLst>
                <a:cxn ang="0">
                  <a:pos x="50" y="0"/>
                </a:cxn>
                <a:cxn ang="0">
                  <a:pos x="17" y="14"/>
                </a:cxn>
                <a:cxn ang="0">
                  <a:pos x="0" y="39"/>
                </a:cxn>
                <a:cxn ang="0">
                  <a:pos x="50" y="0"/>
                </a:cxn>
              </a:cxnLst>
              <a:rect l="0" t="0" r="r" b="b"/>
              <a:pathLst>
                <a:path w="50" h="39">
                  <a:moveTo>
                    <a:pt x="50" y="0"/>
                  </a:moveTo>
                  <a:lnTo>
                    <a:pt x="17" y="14"/>
                  </a:lnTo>
                  <a:lnTo>
                    <a:pt x="0" y="39"/>
                  </a:lnTo>
                  <a:lnTo>
                    <a:pt x="50" y="0"/>
                  </a:lnTo>
                  <a:close/>
                </a:path>
              </a:pathLst>
            </a:custGeom>
            <a:solidFill>
              <a:srgbClr val="402000"/>
            </a:solidFill>
            <a:ln w="9525">
              <a:noFill/>
              <a:round/>
            </a:ln>
          </p:spPr>
          <p:txBody>
            <a:bodyPr/>
            <a:lstStyle/>
            <a:p>
              <a:endParaRPr lang="zh-CN" altLang="en-US"/>
            </a:p>
          </p:txBody>
        </p:sp>
        <p:sp>
          <p:nvSpPr>
            <p:cNvPr id="627" name="Freeform 371"/>
            <p:cNvSpPr/>
            <p:nvPr/>
          </p:nvSpPr>
          <p:spPr bwMode="auto">
            <a:xfrm flipH="1">
              <a:off x="1143" y="2731"/>
              <a:ext cx="31" cy="52"/>
            </a:xfrm>
            <a:custGeom>
              <a:avLst/>
              <a:gdLst/>
              <a:ahLst/>
              <a:cxnLst>
                <a:cxn ang="0">
                  <a:pos x="77" y="17"/>
                </a:cxn>
                <a:cxn ang="0">
                  <a:pos x="42" y="55"/>
                </a:cxn>
                <a:cxn ang="0">
                  <a:pos x="26" y="87"/>
                </a:cxn>
                <a:cxn ang="0">
                  <a:pos x="11" y="138"/>
                </a:cxn>
                <a:cxn ang="0">
                  <a:pos x="11" y="167"/>
                </a:cxn>
                <a:cxn ang="0">
                  <a:pos x="0" y="210"/>
                </a:cxn>
                <a:cxn ang="0">
                  <a:pos x="178" y="267"/>
                </a:cxn>
                <a:cxn ang="0">
                  <a:pos x="219" y="0"/>
                </a:cxn>
                <a:cxn ang="0">
                  <a:pos x="146" y="17"/>
                </a:cxn>
                <a:cxn ang="0">
                  <a:pos x="77" y="17"/>
                </a:cxn>
              </a:cxnLst>
              <a:rect l="0" t="0" r="r" b="b"/>
              <a:pathLst>
                <a:path w="219" h="267">
                  <a:moveTo>
                    <a:pt x="77" y="17"/>
                  </a:moveTo>
                  <a:lnTo>
                    <a:pt x="42" y="55"/>
                  </a:lnTo>
                  <a:lnTo>
                    <a:pt x="26" y="87"/>
                  </a:lnTo>
                  <a:lnTo>
                    <a:pt x="11" y="138"/>
                  </a:lnTo>
                  <a:lnTo>
                    <a:pt x="11" y="167"/>
                  </a:lnTo>
                  <a:lnTo>
                    <a:pt x="0" y="210"/>
                  </a:lnTo>
                  <a:lnTo>
                    <a:pt x="178" y="267"/>
                  </a:lnTo>
                  <a:lnTo>
                    <a:pt x="219" y="0"/>
                  </a:lnTo>
                  <a:lnTo>
                    <a:pt x="146" y="17"/>
                  </a:lnTo>
                  <a:lnTo>
                    <a:pt x="77" y="17"/>
                  </a:lnTo>
                  <a:close/>
                </a:path>
              </a:pathLst>
            </a:custGeom>
            <a:solidFill>
              <a:srgbClr val="C0C0C0"/>
            </a:solidFill>
            <a:ln w="1588">
              <a:solidFill>
                <a:srgbClr val="000000"/>
              </a:solidFill>
              <a:prstDash val="solid"/>
              <a:round/>
            </a:ln>
          </p:spPr>
          <p:txBody>
            <a:bodyPr/>
            <a:lstStyle/>
            <a:p>
              <a:endParaRPr lang="zh-CN" altLang="en-US"/>
            </a:p>
          </p:txBody>
        </p:sp>
        <p:sp>
          <p:nvSpPr>
            <p:cNvPr id="628" name="Freeform 372"/>
            <p:cNvSpPr/>
            <p:nvPr/>
          </p:nvSpPr>
          <p:spPr bwMode="auto">
            <a:xfrm flipH="1">
              <a:off x="1147" y="2736"/>
              <a:ext cx="23" cy="42"/>
            </a:xfrm>
            <a:custGeom>
              <a:avLst/>
              <a:gdLst/>
              <a:ahLst/>
              <a:cxnLst>
                <a:cxn ang="0">
                  <a:pos x="69" y="7"/>
                </a:cxn>
                <a:cxn ang="0">
                  <a:pos x="38" y="42"/>
                </a:cxn>
                <a:cxn ang="0">
                  <a:pos x="12" y="92"/>
                </a:cxn>
                <a:cxn ang="0">
                  <a:pos x="6" y="128"/>
                </a:cxn>
                <a:cxn ang="0">
                  <a:pos x="0" y="171"/>
                </a:cxn>
                <a:cxn ang="0">
                  <a:pos x="140" y="220"/>
                </a:cxn>
                <a:cxn ang="0">
                  <a:pos x="175" y="0"/>
                </a:cxn>
                <a:cxn ang="0">
                  <a:pos x="122" y="10"/>
                </a:cxn>
                <a:cxn ang="0">
                  <a:pos x="69" y="7"/>
                </a:cxn>
              </a:cxnLst>
              <a:rect l="0" t="0" r="r" b="b"/>
              <a:pathLst>
                <a:path w="175" h="220">
                  <a:moveTo>
                    <a:pt x="69" y="7"/>
                  </a:moveTo>
                  <a:lnTo>
                    <a:pt x="38" y="42"/>
                  </a:lnTo>
                  <a:lnTo>
                    <a:pt x="12" y="92"/>
                  </a:lnTo>
                  <a:lnTo>
                    <a:pt x="6" y="128"/>
                  </a:lnTo>
                  <a:lnTo>
                    <a:pt x="0" y="171"/>
                  </a:lnTo>
                  <a:lnTo>
                    <a:pt x="140" y="220"/>
                  </a:lnTo>
                  <a:lnTo>
                    <a:pt x="175" y="0"/>
                  </a:lnTo>
                  <a:lnTo>
                    <a:pt x="122" y="10"/>
                  </a:lnTo>
                  <a:lnTo>
                    <a:pt x="69" y="7"/>
                  </a:lnTo>
                  <a:close/>
                </a:path>
              </a:pathLst>
            </a:custGeom>
            <a:solidFill>
              <a:srgbClr val="E0E0E0"/>
            </a:solidFill>
            <a:ln w="9525">
              <a:noFill/>
              <a:round/>
            </a:ln>
          </p:spPr>
          <p:txBody>
            <a:bodyPr/>
            <a:lstStyle/>
            <a:p>
              <a:endParaRPr lang="zh-CN" altLang="en-US"/>
            </a:p>
          </p:txBody>
        </p:sp>
        <p:sp>
          <p:nvSpPr>
            <p:cNvPr id="629" name="Freeform 373"/>
            <p:cNvSpPr/>
            <p:nvPr/>
          </p:nvSpPr>
          <p:spPr bwMode="auto">
            <a:xfrm flipH="1">
              <a:off x="1046" y="2448"/>
              <a:ext cx="101" cy="156"/>
            </a:xfrm>
            <a:custGeom>
              <a:avLst/>
              <a:gdLst/>
              <a:ahLst/>
              <a:cxnLst>
                <a:cxn ang="0">
                  <a:pos x="243" y="26"/>
                </a:cxn>
                <a:cxn ang="0">
                  <a:pos x="179" y="74"/>
                </a:cxn>
                <a:cxn ang="0">
                  <a:pos x="144" y="131"/>
                </a:cxn>
                <a:cxn ang="0">
                  <a:pos x="112" y="192"/>
                </a:cxn>
                <a:cxn ang="0">
                  <a:pos x="92" y="224"/>
                </a:cxn>
                <a:cxn ang="0">
                  <a:pos x="92" y="259"/>
                </a:cxn>
                <a:cxn ang="0">
                  <a:pos x="109" y="300"/>
                </a:cxn>
                <a:cxn ang="0">
                  <a:pos x="77" y="332"/>
                </a:cxn>
                <a:cxn ang="0">
                  <a:pos x="26" y="420"/>
                </a:cxn>
                <a:cxn ang="0">
                  <a:pos x="0" y="467"/>
                </a:cxn>
                <a:cxn ang="0">
                  <a:pos x="0" y="482"/>
                </a:cxn>
                <a:cxn ang="0">
                  <a:pos x="6" y="498"/>
                </a:cxn>
                <a:cxn ang="0">
                  <a:pos x="28" y="503"/>
                </a:cxn>
                <a:cxn ang="0">
                  <a:pos x="60" y="504"/>
                </a:cxn>
                <a:cxn ang="0">
                  <a:pos x="79" y="511"/>
                </a:cxn>
                <a:cxn ang="0">
                  <a:pos x="77" y="546"/>
                </a:cxn>
                <a:cxn ang="0">
                  <a:pos x="67" y="587"/>
                </a:cxn>
                <a:cxn ang="0">
                  <a:pos x="86" y="609"/>
                </a:cxn>
                <a:cxn ang="0">
                  <a:pos x="80" y="639"/>
                </a:cxn>
                <a:cxn ang="0">
                  <a:pos x="95" y="659"/>
                </a:cxn>
                <a:cxn ang="0">
                  <a:pos x="110" y="713"/>
                </a:cxn>
                <a:cxn ang="0">
                  <a:pos x="133" y="728"/>
                </a:cxn>
                <a:cxn ang="0">
                  <a:pos x="167" y="728"/>
                </a:cxn>
                <a:cxn ang="0">
                  <a:pos x="217" y="721"/>
                </a:cxn>
                <a:cxn ang="0">
                  <a:pos x="269" y="713"/>
                </a:cxn>
                <a:cxn ang="0">
                  <a:pos x="263" y="807"/>
                </a:cxn>
                <a:cxn ang="0">
                  <a:pos x="658" y="681"/>
                </a:cxn>
                <a:cxn ang="0">
                  <a:pos x="626" y="606"/>
                </a:cxn>
                <a:cxn ang="0">
                  <a:pos x="634" y="549"/>
                </a:cxn>
                <a:cxn ang="0">
                  <a:pos x="741" y="441"/>
                </a:cxn>
                <a:cxn ang="0">
                  <a:pos x="741" y="155"/>
                </a:cxn>
                <a:cxn ang="0">
                  <a:pos x="668" y="77"/>
                </a:cxn>
                <a:cxn ang="0">
                  <a:pos x="577" y="35"/>
                </a:cxn>
                <a:cxn ang="0">
                  <a:pos x="481" y="0"/>
                </a:cxn>
                <a:cxn ang="0">
                  <a:pos x="355" y="18"/>
                </a:cxn>
                <a:cxn ang="0">
                  <a:pos x="243" y="26"/>
                </a:cxn>
              </a:cxnLst>
              <a:rect l="0" t="0" r="r" b="b"/>
              <a:pathLst>
                <a:path w="741" h="807">
                  <a:moveTo>
                    <a:pt x="243" y="26"/>
                  </a:moveTo>
                  <a:lnTo>
                    <a:pt x="179" y="74"/>
                  </a:lnTo>
                  <a:lnTo>
                    <a:pt x="144" y="131"/>
                  </a:lnTo>
                  <a:lnTo>
                    <a:pt x="112" y="192"/>
                  </a:lnTo>
                  <a:lnTo>
                    <a:pt x="92" y="224"/>
                  </a:lnTo>
                  <a:lnTo>
                    <a:pt x="92" y="259"/>
                  </a:lnTo>
                  <a:lnTo>
                    <a:pt x="109" y="300"/>
                  </a:lnTo>
                  <a:lnTo>
                    <a:pt x="77" y="332"/>
                  </a:lnTo>
                  <a:lnTo>
                    <a:pt x="26" y="420"/>
                  </a:lnTo>
                  <a:lnTo>
                    <a:pt x="0" y="467"/>
                  </a:lnTo>
                  <a:lnTo>
                    <a:pt x="0" y="482"/>
                  </a:lnTo>
                  <a:lnTo>
                    <a:pt x="6" y="498"/>
                  </a:lnTo>
                  <a:lnTo>
                    <a:pt x="28" y="503"/>
                  </a:lnTo>
                  <a:lnTo>
                    <a:pt x="60" y="504"/>
                  </a:lnTo>
                  <a:lnTo>
                    <a:pt x="79" y="511"/>
                  </a:lnTo>
                  <a:lnTo>
                    <a:pt x="77" y="546"/>
                  </a:lnTo>
                  <a:lnTo>
                    <a:pt x="67" y="587"/>
                  </a:lnTo>
                  <a:lnTo>
                    <a:pt x="86" y="609"/>
                  </a:lnTo>
                  <a:lnTo>
                    <a:pt x="80" y="639"/>
                  </a:lnTo>
                  <a:lnTo>
                    <a:pt x="95" y="659"/>
                  </a:lnTo>
                  <a:lnTo>
                    <a:pt x="110" y="713"/>
                  </a:lnTo>
                  <a:lnTo>
                    <a:pt x="133" y="728"/>
                  </a:lnTo>
                  <a:lnTo>
                    <a:pt x="167" y="728"/>
                  </a:lnTo>
                  <a:lnTo>
                    <a:pt x="217" y="721"/>
                  </a:lnTo>
                  <a:lnTo>
                    <a:pt x="269" y="713"/>
                  </a:lnTo>
                  <a:lnTo>
                    <a:pt x="263" y="807"/>
                  </a:lnTo>
                  <a:lnTo>
                    <a:pt x="658" y="681"/>
                  </a:lnTo>
                  <a:lnTo>
                    <a:pt x="626" y="606"/>
                  </a:lnTo>
                  <a:lnTo>
                    <a:pt x="634" y="549"/>
                  </a:lnTo>
                  <a:lnTo>
                    <a:pt x="741" y="441"/>
                  </a:lnTo>
                  <a:lnTo>
                    <a:pt x="741" y="155"/>
                  </a:lnTo>
                  <a:lnTo>
                    <a:pt x="668" y="77"/>
                  </a:lnTo>
                  <a:lnTo>
                    <a:pt x="577" y="35"/>
                  </a:lnTo>
                  <a:lnTo>
                    <a:pt x="481" y="0"/>
                  </a:lnTo>
                  <a:lnTo>
                    <a:pt x="355" y="18"/>
                  </a:lnTo>
                  <a:lnTo>
                    <a:pt x="243" y="26"/>
                  </a:lnTo>
                  <a:close/>
                </a:path>
              </a:pathLst>
            </a:custGeom>
            <a:solidFill>
              <a:srgbClr val="FFC080"/>
            </a:solidFill>
            <a:ln w="1588">
              <a:solidFill>
                <a:srgbClr val="402000"/>
              </a:solidFill>
              <a:prstDash val="solid"/>
              <a:round/>
            </a:ln>
          </p:spPr>
          <p:txBody>
            <a:bodyPr/>
            <a:lstStyle/>
            <a:p>
              <a:endParaRPr lang="zh-CN" altLang="en-US"/>
            </a:p>
          </p:txBody>
        </p:sp>
        <p:sp>
          <p:nvSpPr>
            <p:cNvPr id="630" name="Freeform 374"/>
            <p:cNvSpPr/>
            <p:nvPr/>
          </p:nvSpPr>
          <p:spPr bwMode="auto">
            <a:xfrm flipH="1">
              <a:off x="1136" y="2542"/>
              <a:ext cx="6" cy="2"/>
            </a:xfrm>
            <a:custGeom>
              <a:avLst/>
              <a:gdLst/>
              <a:ahLst/>
              <a:cxnLst>
                <a:cxn ang="0">
                  <a:pos x="0" y="3"/>
                </a:cxn>
                <a:cxn ang="0">
                  <a:pos x="9" y="8"/>
                </a:cxn>
                <a:cxn ang="0">
                  <a:pos x="30" y="6"/>
                </a:cxn>
                <a:cxn ang="0">
                  <a:pos x="39" y="9"/>
                </a:cxn>
                <a:cxn ang="0">
                  <a:pos x="42" y="2"/>
                </a:cxn>
                <a:cxn ang="0">
                  <a:pos x="29" y="0"/>
                </a:cxn>
                <a:cxn ang="0">
                  <a:pos x="0" y="3"/>
                </a:cxn>
              </a:cxnLst>
              <a:rect l="0" t="0" r="r" b="b"/>
              <a:pathLst>
                <a:path w="42" h="9">
                  <a:moveTo>
                    <a:pt x="0" y="3"/>
                  </a:moveTo>
                  <a:lnTo>
                    <a:pt x="9" y="8"/>
                  </a:lnTo>
                  <a:lnTo>
                    <a:pt x="30" y="6"/>
                  </a:lnTo>
                  <a:lnTo>
                    <a:pt x="39" y="9"/>
                  </a:lnTo>
                  <a:lnTo>
                    <a:pt x="42" y="2"/>
                  </a:lnTo>
                  <a:lnTo>
                    <a:pt x="29" y="0"/>
                  </a:lnTo>
                  <a:lnTo>
                    <a:pt x="0" y="3"/>
                  </a:lnTo>
                  <a:close/>
                </a:path>
              </a:pathLst>
            </a:custGeom>
            <a:solidFill>
              <a:srgbClr val="402000"/>
            </a:solidFill>
            <a:ln w="9525">
              <a:noFill/>
              <a:round/>
            </a:ln>
          </p:spPr>
          <p:txBody>
            <a:bodyPr/>
            <a:lstStyle/>
            <a:p>
              <a:endParaRPr lang="zh-CN" altLang="en-US"/>
            </a:p>
          </p:txBody>
        </p:sp>
        <p:sp>
          <p:nvSpPr>
            <p:cNvPr id="631" name="Freeform 375"/>
            <p:cNvSpPr/>
            <p:nvPr/>
          </p:nvSpPr>
          <p:spPr bwMode="auto">
            <a:xfrm flipH="1">
              <a:off x="1134" y="2537"/>
              <a:ext cx="2" cy="5"/>
            </a:xfrm>
            <a:custGeom>
              <a:avLst/>
              <a:gdLst/>
              <a:ahLst/>
              <a:cxnLst>
                <a:cxn ang="0">
                  <a:pos x="0" y="0"/>
                </a:cxn>
                <a:cxn ang="0">
                  <a:pos x="11" y="7"/>
                </a:cxn>
                <a:cxn ang="0">
                  <a:pos x="11" y="16"/>
                </a:cxn>
                <a:cxn ang="0">
                  <a:pos x="13" y="31"/>
                </a:cxn>
                <a:cxn ang="0">
                  <a:pos x="17" y="12"/>
                </a:cxn>
                <a:cxn ang="0">
                  <a:pos x="17" y="1"/>
                </a:cxn>
                <a:cxn ang="0">
                  <a:pos x="0" y="0"/>
                </a:cxn>
              </a:cxnLst>
              <a:rect l="0" t="0" r="r" b="b"/>
              <a:pathLst>
                <a:path w="17" h="31">
                  <a:moveTo>
                    <a:pt x="0" y="0"/>
                  </a:moveTo>
                  <a:lnTo>
                    <a:pt x="11" y="7"/>
                  </a:lnTo>
                  <a:lnTo>
                    <a:pt x="11" y="16"/>
                  </a:lnTo>
                  <a:lnTo>
                    <a:pt x="13" y="31"/>
                  </a:lnTo>
                  <a:lnTo>
                    <a:pt x="17" y="12"/>
                  </a:lnTo>
                  <a:lnTo>
                    <a:pt x="17" y="1"/>
                  </a:lnTo>
                  <a:lnTo>
                    <a:pt x="0" y="0"/>
                  </a:lnTo>
                  <a:close/>
                </a:path>
              </a:pathLst>
            </a:custGeom>
            <a:solidFill>
              <a:srgbClr val="402000"/>
            </a:solidFill>
            <a:ln w="9525">
              <a:noFill/>
              <a:round/>
            </a:ln>
          </p:spPr>
          <p:txBody>
            <a:bodyPr/>
            <a:lstStyle/>
            <a:p>
              <a:endParaRPr lang="zh-CN" altLang="en-US"/>
            </a:p>
          </p:txBody>
        </p:sp>
        <p:sp>
          <p:nvSpPr>
            <p:cNvPr id="632" name="Freeform 376"/>
            <p:cNvSpPr/>
            <p:nvPr/>
          </p:nvSpPr>
          <p:spPr bwMode="auto">
            <a:xfrm flipH="1">
              <a:off x="1130" y="2517"/>
              <a:ext cx="2" cy="12"/>
            </a:xfrm>
            <a:custGeom>
              <a:avLst/>
              <a:gdLst/>
              <a:ahLst/>
              <a:cxnLst>
                <a:cxn ang="0">
                  <a:pos x="19" y="0"/>
                </a:cxn>
                <a:cxn ang="0">
                  <a:pos x="5" y="34"/>
                </a:cxn>
                <a:cxn ang="0">
                  <a:pos x="0" y="60"/>
                </a:cxn>
                <a:cxn ang="0">
                  <a:pos x="9" y="43"/>
                </a:cxn>
                <a:cxn ang="0">
                  <a:pos x="19" y="0"/>
                </a:cxn>
              </a:cxnLst>
              <a:rect l="0" t="0" r="r" b="b"/>
              <a:pathLst>
                <a:path w="19" h="60">
                  <a:moveTo>
                    <a:pt x="19" y="0"/>
                  </a:moveTo>
                  <a:lnTo>
                    <a:pt x="5" y="34"/>
                  </a:lnTo>
                  <a:lnTo>
                    <a:pt x="0" y="60"/>
                  </a:lnTo>
                  <a:lnTo>
                    <a:pt x="9" y="43"/>
                  </a:lnTo>
                  <a:lnTo>
                    <a:pt x="19" y="0"/>
                  </a:lnTo>
                  <a:close/>
                </a:path>
              </a:pathLst>
            </a:custGeom>
            <a:solidFill>
              <a:srgbClr val="402000"/>
            </a:solidFill>
            <a:ln w="9525">
              <a:noFill/>
              <a:round/>
            </a:ln>
          </p:spPr>
          <p:txBody>
            <a:bodyPr/>
            <a:lstStyle/>
            <a:p>
              <a:endParaRPr lang="zh-CN" altLang="en-US"/>
            </a:p>
          </p:txBody>
        </p:sp>
        <p:sp>
          <p:nvSpPr>
            <p:cNvPr id="633" name="Freeform 377"/>
            <p:cNvSpPr/>
            <p:nvPr/>
          </p:nvSpPr>
          <p:spPr bwMode="auto">
            <a:xfrm flipH="1">
              <a:off x="1120" y="2505"/>
              <a:ext cx="11" cy="10"/>
            </a:xfrm>
            <a:custGeom>
              <a:avLst/>
              <a:gdLst/>
              <a:ahLst/>
              <a:cxnLst>
                <a:cxn ang="0">
                  <a:pos x="0" y="0"/>
                </a:cxn>
                <a:cxn ang="0">
                  <a:pos x="17" y="28"/>
                </a:cxn>
                <a:cxn ang="0">
                  <a:pos x="13" y="35"/>
                </a:cxn>
                <a:cxn ang="0">
                  <a:pos x="13" y="40"/>
                </a:cxn>
                <a:cxn ang="0">
                  <a:pos x="9" y="51"/>
                </a:cxn>
                <a:cxn ang="0">
                  <a:pos x="20" y="34"/>
                </a:cxn>
                <a:cxn ang="0">
                  <a:pos x="35" y="34"/>
                </a:cxn>
                <a:cxn ang="0">
                  <a:pos x="52" y="28"/>
                </a:cxn>
                <a:cxn ang="0">
                  <a:pos x="80" y="26"/>
                </a:cxn>
                <a:cxn ang="0">
                  <a:pos x="52" y="9"/>
                </a:cxn>
                <a:cxn ang="0">
                  <a:pos x="0" y="0"/>
                </a:cxn>
              </a:cxnLst>
              <a:rect l="0" t="0" r="r" b="b"/>
              <a:pathLst>
                <a:path w="80" h="51">
                  <a:moveTo>
                    <a:pt x="0" y="0"/>
                  </a:moveTo>
                  <a:lnTo>
                    <a:pt x="17" y="28"/>
                  </a:lnTo>
                  <a:lnTo>
                    <a:pt x="13" y="35"/>
                  </a:lnTo>
                  <a:lnTo>
                    <a:pt x="13" y="40"/>
                  </a:lnTo>
                  <a:lnTo>
                    <a:pt x="9" y="51"/>
                  </a:lnTo>
                  <a:lnTo>
                    <a:pt x="20" y="34"/>
                  </a:lnTo>
                  <a:lnTo>
                    <a:pt x="35" y="34"/>
                  </a:lnTo>
                  <a:lnTo>
                    <a:pt x="52" y="28"/>
                  </a:lnTo>
                  <a:lnTo>
                    <a:pt x="80" y="26"/>
                  </a:lnTo>
                  <a:lnTo>
                    <a:pt x="52" y="9"/>
                  </a:lnTo>
                  <a:lnTo>
                    <a:pt x="0" y="0"/>
                  </a:lnTo>
                  <a:close/>
                </a:path>
              </a:pathLst>
            </a:custGeom>
            <a:solidFill>
              <a:srgbClr val="402000"/>
            </a:solidFill>
            <a:ln w="9525">
              <a:noFill/>
              <a:round/>
            </a:ln>
          </p:spPr>
          <p:txBody>
            <a:bodyPr/>
            <a:lstStyle/>
            <a:p>
              <a:endParaRPr lang="zh-CN" altLang="en-US"/>
            </a:p>
          </p:txBody>
        </p:sp>
        <p:sp>
          <p:nvSpPr>
            <p:cNvPr id="634" name="Freeform 378"/>
            <p:cNvSpPr/>
            <p:nvPr/>
          </p:nvSpPr>
          <p:spPr bwMode="auto">
            <a:xfrm flipH="1">
              <a:off x="1115" y="2492"/>
              <a:ext cx="19" cy="8"/>
            </a:xfrm>
            <a:custGeom>
              <a:avLst/>
              <a:gdLst/>
              <a:ahLst/>
              <a:cxnLst>
                <a:cxn ang="0">
                  <a:pos x="0" y="25"/>
                </a:cxn>
                <a:cxn ang="0">
                  <a:pos x="6" y="42"/>
                </a:cxn>
                <a:cxn ang="0">
                  <a:pos x="20" y="48"/>
                </a:cxn>
                <a:cxn ang="0">
                  <a:pos x="42" y="34"/>
                </a:cxn>
                <a:cxn ang="0">
                  <a:pos x="69" y="25"/>
                </a:cxn>
                <a:cxn ang="0">
                  <a:pos x="113" y="24"/>
                </a:cxn>
                <a:cxn ang="0">
                  <a:pos x="135" y="27"/>
                </a:cxn>
                <a:cxn ang="0">
                  <a:pos x="101" y="12"/>
                </a:cxn>
                <a:cxn ang="0">
                  <a:pos x="77" y="6"/>
                </a:cxn>
                <a:cxn ang="0">
                  <a:pos x="80" y="0"/>
                </a:cxn>
                <a:cxn ang="0">
                  <a:pos x="57" y="9"/>
                </a:cxn>
                <a:cxn ang="0">
                  <a:pos x="59" y="3"/>
                </a:cxn>
                <a:cxn ang="0">
                  <a:pos x="40" y="12"/>
                </a:cxn>
                <a:cxn ang="0">
                  <a:pos x="23" y="12"/>
                </a:cxn>
                <a:cxn ang="0">
                  <a:pos x="0" y="25"/>
                </a:cxn>
              </a:cxnLst>
              <a:rect l="0" t="0" r="r" b="b"/>
              <a:pathLst>
                <a:path w="135" h="48">
                  <a:moveTo>
                    <a:pt x="0" y="25"/>
                  </a:moveTo>
                  <a:lnTo>
                    <a:pt x="6" y="42"/>
                  </a:lnTo>
                  <a:lnTo>
                    <a:pt x="20" y="48"/>
                  </a:lnTo>
                  <a:lnTo>
                    <a:pt x="42" y="34"/>
                  </a:lnTo>
                  <a:lnTo>
                    <a:pt x="69" y="25"/>
                  </a:lnTo>
                  <a:lnTo>
                    <a:pt x="113" y="24"/>
                  </a:lnTo>
                  <a:lnTo>
                    <a:pt x="135" y="27"/>
                  </a:lnTo>
                  <a:lnTo>
                    <a:pt x="101" y="12"/>
                  </a:lnTo>
                  <a:lnTo>
                    <a:pt x="77" y="6"/>
                  </a:lnTo>
                  <a:lnTo>
                    <a:pt x="80" y="0"/>
                  </a:lnTo>
                  <a:lnTo>
                    <a:pt x="57" y="9"/>
                  </a:lnTo>
                  <a:lnTo>
                    <a:pt x="59" y="3"/>
                  </a:lnTo>
                  <a:lnTo>
                    <a:pt x="40" y="12"/>
                  </a:lnTo>
                  <a:lnTo>
                    <a:pt x="23" y="12"/>
                  </a:lnTo>
                  <a:lnTo>
                    <a:pt x="0" y="25"/>
                  </a:lnTo>
                  <a:close/>
                </a:path>
              </a:pathLst>
            </a:custGeom>
            <a:solidFill>
              <a:srgbClr val="402000"/>
            </a:solidFill>
            <a:ln w="9525">
              <a:noFill/>
              <a:round/>
            </a:ln>
          </p:spPr>
          <p:txBody>
            <a:bodyPr/>
            <a:lstStyle/>
            <a:p>
              <a:endParaRPr lang="zh-CN" altLang="en-US"/>
            </a:p>
          </p:txBody>
        </p:sp>
        <p:sp>
          <p:nvSpPr>
            <p:cNvPr id="635" name="Freeform 379"/>
            <p:cNvSpPr/>
            <p:nvPr/>
          </p:nvSpPr>
          <p:spPr bwMode="auto">
            <a:xfrm flipH="1">
              <a:off x="1081" y="2503"/>
              <a:ext cx="11" cy="31"/>
            </a:xfrm>
            <a:custGeom>
              <a:avLst/>
              <a:gdLst/>
              <a:ahLst/>
              <a:cxnLst>
                <a:cxn ang="0">
                  <a:pos x="0" y="30"/>
                </a:cxn>
                <a:cxn ang="0">
                  <a:pos x="24" y="10"/>
                </a:cxn>
                <a:cxn ang="0">
                  <a:pos x="52" y="15"/>
                </a:cxn>
                <a:cxn ang="0">
                  <a:pos x="68" y="41"/>
                </a:cxn>
                <a:cxn ang="0">
                  <a:pos x="71" y="77"/>
                </a:cxn>
                <a:cxn ang="0">
                  <a:pos x="68" y="105"/>
                </a:cxn>
                <a:cxn ang="0">
                  <a:pos x="59" y="128"/>
                </a:cxn>
                <a:cxn ang="0">
                  <a:pos x="44" y="93"/>
                </a:cxn>
                <a:cxn ang="0">
                  <a:pos x="31" y="73"/>
                </a:cxn>
                <a:cxn ang="0">
                  <a:pos x="5" y="60"/>
                </a:cxn>
                <a:cxn ang="0">
                  <a:pos x="25" y="89"/>
                </a:cxn>
                <a:cxn ang="0">
                  <a:pos x="47" y="111"/>
                </a:cxn>
                <a:cxn ang="0">
                  <a:pos x="49" y="134"/>
                </a:cxn>
                <a:cxn ang="0">
                  <a:pos x="40" y="156"/>
                </a:cxn>
                <a:cxn ang="0">
                  <a:pos x="28" y="159"/>
                </a:cxn>
                <a:cxn ang="0">
                  <a:pos x="61" y="151"/>
                </a:cxn>
                <a:cxn ang="0">
                  <a:pos x="77" y="117"/>
                </a:cxn>
                <a:cxn ang="0">
                  <a:pos x="78" y="73"/>
                </a:cxn>
                <a:cxn ang="0">
                  <a:pos x="77" y="33"/>
                </a:cxn>
                <a:cxn ang="0">
                  <a:pos x="59" y="7"/>
                </a:cxn>
                <a:cxn ang="0">
                  <a:pos x="34" y="0"/>
                </a:cxn>
                <a:cxn ang="0">
                  <a:pos x="10" y="4"/>
                </a:cxn>
                <a:cxn ang="0">
                  <a:pos x="0" y="30"/>
                </a:cxn>
              </a:cxnLst>
              <a:rect l="0" t="0" r="r" b="b"/>
              <a:pathLst>
                <a:path w="78" h="159">
                  <a:moveTo>
                    <a:pt x="0" y="30"/>
                  </a:moveTo>
                  <a:lnTo>
                    <a:pt x="24" y="10"/>
                  </a:lnTo>
                  <a:lnTo>
                    <a:pt x="52" y="15"/>
                  </a:lnTo>
                  <a:lnTo>
                    <a:pt x="68" y="41"/>
                  </a:lnTo>
                  <a:lnTo>
                    <a:pt x="71" y="77"/>
                  </a:lnTo>
                  <a:lnTo>
                    <a:pt x="68" y="105"/>
                  </a:lnTo>
                  <a:lnTo>
                    <a:pt x="59" y="128"/>
                  </a:lnTo>
                  <a:lnTo>
                    <a:pt x="44" y="93"/>
                  </a:lnTo>
                  <a:lnTo>
                    <a:pt x="31" y="73"/>
                  </a:lnTo>
                  <a:lnTo>
                    <a:pt x="5" y="60"/>
                  </a:lnTo>
                  <a:lnTo>
                    <a:pt x="25" y="89"/>
                  </a:lnTo>
                  <a:lnTo>
                    <a:pt x="47" y="111"/>
                  </a:lnTo>
                  <a:lnTo>
                    <a:pt x="49" y="134"/>
                  </a:lnTo>
                  <a:lnTo>
                    <a:pt x="40" y="156"/>
                  </a:lnTo>
                  <a:lnTo>
                    <a:pt x="28" y="159"/>
                  </a:lnTo>
                  <a:lnTo>
                    <a:pt x="61" y="151"/>
                  </a:lnTo>
                  <a:lnTo>
                    <a:pt x="77" y="117"/>
                  </a:lnTo>
                  <a:lnTo>
                    <a:pt x="78" y="73"/>
                  </a:lnTo>
                  <a:lnTo>
                    <a:pt x="77" y="33"/>
                  </a:lnTo>
                  <a:lnTo>
                    <a:pt x="59" y="7"/>
                  </a:lnTo>
                  <a:lnTo>
                    <a:pt x="34" y="0"/>
                  </a:lnTo>
                  <a:lnTo>
                    <a:pt x="10" y="4"/>
                  </a:lnTo>
                  <a:lnTo>
                    <a:pt x="0" y="30"/>
                  </a:lnTo>
                  <a:close/>
                </a:path>
              </a:pathLst>
            </a:custGeom>
            <a:solidFill>
              <a:srgbClr val="402000"/>
            </a:solidFill>
            <a:ln w="9525">
              <a:noFill/>
              <a:round/>
            </a:ln>
          </p:spPr>
          <p:txBody>
            <a:bodyPr/>
            <a:lstStyle/>
            <a:p>
              <a:endParaRPr lang="zh-CN" altLang="en-US"/>
            </a:p>
          </p:txBody>
        </p:sp>
        <p:sp>
          <p:nvSpPr>
            <p:cNvPr id="636" name="Freeform 380"/>
            <p:cNvSpPr/>
            <p:nvPr/>
          </p:nvSpPr>
          <p:spPr bwMode="auto">
            <a:xfrm flipH="1">
              <a:off x="1077" y="2498"/>
              <a:ext cx="18" cy="42"/>
            </a:xfrm>
            <a:custGeom>
              <a:avLst/>
              <a:gdLst/>
              <a:ahLst/>
              <a:cxnLst>
                <a:cxn ang="0">
                  <a:pos x="0" y="53"/>
                </a:cxn>
                <a:cxn ang="0">
                  <a:pos x="20" y="19"/>
                </a:cxn>
                <a:cxn ang="0">
                  <a:pos x="54" y="9"/>
                </a:cxn>
                <a:cxn ang="0">
                  <a:pos x="95" y="16"/>
                </a:cxn>
                <a:cxn ang="0">
                  <a:pos x="109" y="35"/>
                </a:cxn>
                <a:cxn ang="0">
                  <a:pos x="120" y="67"/>
                </a:cxn>
                <a:cxn ang="0">
                  <a:pos x="120" y="93"/>
                </a:cxn>
                <a:cxn ang="0">
                  <a:pos x="114" y="111"/>
                </a:cxn>
                <a:cxn ang="0">
                  <a:pos x="114" y="137"/>
                </a:cxn>
                <a:cxn ang="0">
                  <a:pos x="107" y="168"/>
                </a:cxn>
                <a:cxn ang="0">
                  <a:pos x="80" y="198"/>
                </a:cxn>
                <a:cxn ang="0">
                  <a:pos x="63" y="198"/>
                </a:cxn>
                <a:cxn ang="0">
                  <a:pos x="40" y="198"/>
                </a:cxn>
                <a:cxn ang="0">
                  <a:pos x="40" y="203"/>
                </a:cxn>
                <a:cxn ang="0">
                  <a:pos x="57" y="215"/>
                </a:cxn>
                <a:cxn ang="0">
                  <a:pos x="76" y="211"/>
                </a:cxn>
                <a:cxn ang="0">
                  <a:pos x="101" y="201"/>
                </a:cxn>
                <a:cxn ang="0">
                  <a:pos x="121" y="171"/>
                </a:cxn>
                <a:cxn ang="0">
                  <a:pos x="123" y="121"/>
                </a:cxn>
                <a:cxn ang="0">
                  <a:pos x="129" y="87"/>
                </a:cxn>
                <a:cxn ang="0">
                  <a:pos x="129" y="58"/>
                </a:cxn>
                <a:cxn ang="0">
                  <a:pos x="117" y="32"/>
                </a:cxn>
                <a:cxn ang="0">
                  <a:pos x="103" y="9"/>
                </a:cxn>
                <a:cxn ang="0">
                  <a:pos x="69" y="0"/>
                </a:cxn>
                <a:cxn ang="0">
                  <a:pos x="20" y="6"/>
                </a:cxn>
                <a:cxn ang="0">
                  <a:pos x="3" y="19"/>
                </a:cxn>
                <a:cxn ang="0">
                  <a:pos x="0" y="53"/>
                </a:cxn>
              </a:cxnLst>
              <a:rect l="0" t="0" r="r" b="b"/>
              <a:pathLst>
                <a:path w="129" h="215">
                  <a:moveTo>
                    <a:pt x="0" y="53"/>
                  </a:moveTo>
                  <a:lnTo>
                    <a:pt x="20" y="19"/>
                  </a:lnTo>
                  <a:lnTo>
                    <a:pt x="54" y="9"/>
                  </a:lnTo>
                  <a:lnTo>
                    <a:pt x="95" y="16"/>
                  </a:lnTo>
                  <a:lnTo>
                    <a:pt x="109" y="35"/>
                  </a:lnTo>
                  <a:lnTo>
                    <a:pt x="120" y="67"/>
                  </a:lnTo>
                  <a:lnTo>
                    <a:pt x="120" y="93"/>
                  </a:lnTo>
                  <a:lnTo>
                    <a:pt x="114" y="111"/>
                  </a:lnTo>
                  <a:lnTo>
                    <a:pt x="114" y="137"/>
                  </a:lnTo>
                  <a:lnTo>
                    <a:pt x="107" y="168"/>
                  </a:lnTo>
                  <a:lnTo>
                    <a:pt x="80" y="198"/>
                  </a:lnTo>
                  <a:lnTo>
                    <a:pt x="63" y="198"/>
                  </a:lnTo>
                  <a:lnTo>
                    <a:pt x="40" y="198"/>
                  </a:lnTo>
                  <a:lnTo>
                    <a:pt x="40" y="203"/>
                  </a:lnTo>
                  <a:lnTo>
                    <a:pt x="57" y="215"/>
                  </a:lnTo>
                  <a:lnTo>
                    <a:pt x="76" y="211"/>
                  </a:lnTo>
                  <a:lnTo>
                    <a:pt x="101" y="201"/>
                  </a:lnTo>
                  <a:lnTo>
                    <a:pt x="121" y="171"/>
                  </a:lnTo>
                  <a:lnTo>
                    <a:pt x="123" y="121"/>
                  </a:lnTo>
                  <a:lnTo>
                    <a:pt x="129" y="87"/>
                  </a:lnTo>
                  <a:lnTo>
                    <a:pt x="129" y="58"/>
                  </a:lnTo>
                  <a:lnTo>
                    <a:pt x="117" y="32"/>
                  </a:lnTo>
                  <a:lnTo>
                    <a:pt x="103" y="9"/>
                  </a:lnTo>
                  <a:lnTo>
                    <a:pt x="69" y="0"/>
                  </a:lnTo>
                  <a:lnTo>
                    <a:pt x="20" y="6"/>
                  </a:lnTo>
                  <a:lnTo>
                    <a:pt x="3" y="19"/>
                  </a:lnTo>
                  <a:lnTo>
                    <a:pt x="0" y="53"/>
                  </a:lnTo>
                  <a:close/>
                </a:path>
              </a:pathLst>
            </a:custGeom>
            <a:solidFill>
              <a:srgbClr val="402000"/>
            </a:solidFill>
            <a:ln w="9525">
              <a:noFill/>
              <a:round/>
            </a:ln>
          </p:spPr>
          <p:txBody>
            <a:bodyPr/>
            <a:lstStyle/>
            <a:p>
              <a:endParaRPr lang="zh-CN" altLang="en-US"/>
            </a:p>
          </p:txBody>
        </p:sp>
        <p:sp>
          <p:nvSpPr>
            <p:cNvPr id="637" name="Freeform 381"/>
            <p:cNvSpPr/>
            <p:nvPr/>
          </p:nvSpPr>
          <p:spPr bwMode="auto">
            <a:xfrm flipH="1">
              <a:off x="1088" y="2544"/>
              <a:ext cx="16" cy="33"/>
            </a:xfrm>
            <a:custGeom>
              <a:avLst/>
              <a:gdLst/>
              <a:ahLst/>
              <a:cxnLst>
                <a:cxn ang="0">
                  <a:pos x="118" y="0"/>
                </a:cxn>
                <a:cxn ang="0">
                  <a:pos x="102" y="39"/>
                </a:cxn>
                <a:cxn ang="0">
                  <a:pos x="77" y="80"/>
                </a:cxn>
                <a:cxn ang="0">
                  <a:pos x="52" y="116"/>
                </a:cxn>
                <a:cxn ang="0">
                  <a:pos x="17" y="164"/>
                </a:cxn>
                <a:cxn ang="0">
                  <a:pos x="0" y="179"/>
                </a:cxn>
                <a:cxn ang="0">
                  <a:pos x="39" y="159"/>
                </a:cxn>
                <a:cxn ang="0">
                  <a:pos x="70" y="115"/>
                </a:cxn>
                <a:cxn ang="0">
                  <a:pos x="99" y="67"/>
                </a:cxn>
                <a:cxn ang="0">
                  <a:pos x="118" y="0"/>
                </a:cxn>
              </a:cxnLst>
              <a:rect l="0" t="0" r="r" b="b"/>
              <a:pathLst>
                <a:path w="118" h="179">
                  <a:moveTo>
                    <a:pt x="118" y="0"/>
                  </a:moveTo>
                  <a:lnTo>
                    <a:pt x="102" y="39"/>
                  </a:lnTo>
                  <a:lnTo>
                    <a:pt x="77" y="80"/>
                  </a:lnTo>
                  <a:lnTo>
                    <a:pt x="52" y="116"/>
                  </a:lnTo>
                  <a:lnTo>
                    <a:pt x="17" y="164"/>
                  </a:lnTo>
                  <a:lnTo>
                    <a:pt x="0" y="179"/>
                  </a:lnTo>
                  <a:lnTo>
                    <a:pt x="39" y="159"/>
                  </a:lnTo>
                  <a:lnTo>
                    <a:pt x="70" y="115"/>
                  </a:lnTo>
                  <a:lnTo>
                    <a:pt x="99" y="67"/>
                  </a:lnTo>
                  <a:lnTo>
                    <a:pt x="118" y="0"/>
                  </a:lnTo>
                  <a:close/>
                </a:path>
              </a:pathLst>
            </a:custGeom>
            <a:solidFill>
              <a:srgbClr val="402000"/>
            </a:solidFill>
            <a:ln w="9525">
              <a:noFill/>
              <a:round/>
            </a:ln>
          </p:spPr>
          <p:txBody>
            <a:bodyPr/>
            <a:lstStyle/>
            <a:p>
              <a:endParaRPr lang="zh-CN" altLang="en-US"/>
            </a:p>
          </p:txBody>
        </p:sp>
        <p:sp>
          <p:nvSpPr>
            <p:cNvPr id="638" name="Freeform 382"/>
            <p:cNvSpPr/>
            <p:nvPr/>
          </p:nvSpPr>
          <p:spPr bwMode="auto">
            <a:xfrm flipH="1">
              <a:off x="1039" y="2426"/>
              <a:ext cx="92" cy="130"/>
            </a:xfrm>
            <a:custGeom>
              <a:avLst/>
              <a:gdLst/>
              <a:ahLst/>
              <a:cxnLst>
                <a:cxn ang="0">
                  <a:pos x="54" y="193"/>
                </a:cxn>
                <a:cxn ang="0">
                  <a:pos x="155" y="177"/>
                </a:cxn>
                <a:cxn ang="0">
                  <a:pos x="223" y="187"/>
                </a:cxn>
                <a:cxn ang="0">
                  <a:pos x="264" y="234"/>
                </a:cxn>
                <a:cxn ang="0">
                  <a:pos x="238" y="290"/>
                </a:cxn>
                <a:cxn ang="0">
                  <a:pos x="206" y="311"/>
                </a:cxn>
                <a:cxn ang="0">
                  <a:pos x="197" y="366"/>
                </a:cxn>
                <a:cxn ang="0">
                  <a:pos x="217" y="401"/>
                </a:cxn>
                <a:cxn ang="0">
                  <a:pos x="200" y="453"/>
                </a:cxn>
                <a:cxn ang="0">
                  <a:pos x="242" y="453"/>
                </a:cxn>
                <a:cxn ang="0">
                  <a:pos x="254" y="394"/>
                </a:cxn>
                <a:cxn ang="0">
                  <a:pos x="280" y="366"/>
                </a:cxn>
                <a:cxn ang="0">
                  <a:pos x="329" y="366"/>
                </a:cxn>
                <a:cxn ang="0">
                  <a:pos x="378" y="378"/>
                </a:cxn>
                <a:cxn ang="0">
                  <a:pos x="393" y="419"/>
                </a:cxn>
                <a:cxn ang="0">
                  <a:pos x="399" y="475"/>
                </a:cxn>
                <a:cxn ang="0">
                  <a:pos x="393" y="516"/>
                </a:cxn>
                <a:cxn ang="0">
                  <a:pos x="393" y="547"/>
                </a:cxn>
                <a:cxn ang="0">
                  <a:pos x="396" y="581"/>
                </a:cxn>
                <a:cxn ang="0">
                  <a:pos x="428" y="613"/>
                </a:cxn>
                <a:cxn ang="0">
                  <a:pos x="451" y="632"/>
                </a:cxn>
                <a:cxn ang="0">
                  <a:pos x="510" y="670"/>
                </a:cxn>
                <a:cxn ang="0">
                  <a:pos x="620" y="558"/>
                </a:cxn>
                <a:cxn ang="0">
                  <a:pos x="652" y="466"/>
                </a:cxn>
                <a:cxn ang="0">
                  <a:pos x="665" y="318"/>
                </a:cxn>
                <a:cxn ang="0">
                  <a:pos x="671" y="215"/>
                </a:cxn>
                <a:cxn ang="0">
                  <a:pos x="658" y="114"/>
                </a:cxn>
                <a:cxn ang="0">
                  <a:pos x="629" y="59"/>
                </a:cxn>
                <a:cxn ang="0">
                  <a:pos x="562" y="21"/>
                </a:cxn>
                <a:cxn ang="0">
                  <a:pos x="502" y="8"/>
                </a:cxn>
                <a:cxn ang="0">
                  <a:pos x="384" y="0"/>
                </a:cxn>
                <a:cxn ang="0">
                  <a:pos x="270" y="5"/>
                </a:cxn>
                <a:cxn ang="0">
                  <a:pos x="129" y="30"/>
                </a:cxn>
                <a:cxn ang="0">
                  <a:pos x="64" y="62"/>
                </a:cxn>
                <a:cxn ang="0">
                  <a:pos x="32" y="94"/>
                </a:cxn>
                <a:cxn ang="0">
                  <a:pos x="0" y="140"/>
                </a:cxn>
                <a:cxn ang="0">
                  <a:pos x="6" y="166"/>
                </a:cxn>
                <a:cxn ang="0">
                  <a:pos x="54" y="193"/>
                </a:cxn>
              </a:cxnLst>
              <a:rect l="0" t="0" r="r" b="b"/>
              <a:pathLst>
                <a:path w="671" h="670">
                  <a:moveTo>
                    <a:pt x="54" y="193"/>
                  </a:moveTo>
                  <a:lnTo>
                    <a:pt x="155" y="177"/>
                  </a:lnTo>
                  <a:lnTo>
                    <a:pt x="223" y="187"/>
                  </a:lnTo>
                  <a:lnTo>
                    <a:pt x="264" y="234"/>
                  </a:lnTo>
                  <a:lnTo>
                    <a:pt x="238" y="290"/>
                  </a:lnTo>
                  <a:lnTo>
                    <a:pt x="206" y="311"/>
                  </a:lnTo>
                  <a:lnTo>
                    <a:pt x="197" y="366"/>
                  </a:lnTo>
                  <a:lnTo>
                    <a:pt x="217" y="401"/>
                  </a:lnTo>
                  <a:lnTo>
                    <a:pt x="200" y="453"/>
                  </a:lnTo>
                  <a:lnTo>
                    <a:pt x="242" y="453"/>
                  </a:lnTo>
                  <a:lnTo>
                    <a:pt x="254" y="394"/>
                  </a:lnTo>
                  <a:lnTo>
                    <a:pt x="280" y="366"/>
                  </a:lnTo>
                  <a:lnTo>
                    <a:pt x="329" y="366"/>
                  </a:lnTo>
                  <a:lnTo>
                    <a:pt x="378" y="378"/>
                  </a:lnTo>
                  <a:lnTo>
                    <a:pt x="393" y="419"/>
                  </a:lnTo>
                  <a:lnTo>
                    <a:pt x="399" y="475"/>
                  </a:lnTo>
                  <a:lnTo>
                    <a:pt x="393" y="516"/>
                  </a:lnTo>
                  <a:lnTo>
                    <a:pt x="393" y="547"/>
                  </a:lnTo>
                  <a:lnTo>
                    <a:pt x="396" y="581"/>
                  </a:lnTo>
                  <a:lnTo>
                    <a:pt x="428" y="613"/>
                  </a:lnTo>
                  <a:lnTo>
                    <a:pt x="451" y="632"/>
                  </a:lnTo>
                  <a:lnTo>
                    <a:pt x="510" y="670"/>
                  </a:lnTo>
                  <a:lnTo>
                    <a:pt x="620" y="558"/>
                  </a:lnTo>
                  <a:lnTo>
                    <a:pt x="652" y="466"/>
                  </a:lnTo>
                  <a:lnTo>
                    <a:pt x="665" y="318"/>
                  </a:lnTo>
                  <a:lnTo>
                    <a:pt x="671" y="215"/>
                  </a:lnTo>
                  <a:lnTo>
                    <a:pt x="658" y="114"/>
                  </a:lnTo>
                  <a:lnTo>
                    <a:pt x="629" y="59"/>
                  </a:lnTo>
                  <a:lnTo>
                    <a:pt x="562" y="21"/>
                  </a:lnTo>
                  <a:lnTo>
                    <a:pt x="502" y="8"/>
                  </a:lnTo>
                  <a:lnTo>
                    <a:pt x="384" y="0"/>
                  </a:lnTo>
                  <a:lnTo>
                    <a:pt x="270" y="5"/>
                  </a:lnTo>
                  <a:lnTo>
                    <a:pt x="129" y="30"/>
                  </a:lnTo>
                  <a:lnTo>
                    <a:pt x="64" y="62"/>
                  </a:lnTo>
                  <a:lnTo>
                    <a:pt x="32" y="94"/>
                  </a:lnTo>
                  <a:lnTo>
                    <a:pt x="0" y="140"/>
                  </a:lnTo>
                  <a:lnTo>
                    <a:pt x="6" y="166"/>
                  </a:lnTo>
                  <a:lnTo>
                    <a:pt x="54" y="193"/>
                  </a:lnTo>
                  <a:close/>
                </a:path>
              </a:pathLst>
            </a:custGeom>
            <a:solidFill>
              <a:schemeClr val="tx1"/>
            </a:solidFill>
            <a:ln w="9525">
              <a:noFill/>
              <a:round/>
            </a:ln>
          </p:spPr>
          <p:txBody>
            <a:bodyPr/>
            <a:lstStyle/>
            <a:p>
              <a:endParaRPr lang="zh-CN" altLang="en-US"/>
            </a:p>
          </p:txBody>
        </p:sp>
        <p:sp>
          <p:nvSpPr>
            <p:cNvPr id="639" name="Freeform 383"/>
            <p:cNvSpPr/>
            <p:nvPr/>
          </p:nvSpPr>
          <p:spPr bwMode="auto">
            <a:xfrm flipH="1">
              <a:off x="1041" y="2428"/>
              <a:ext cx="87" cy="124"/>
            </a:xfrm>
            <a:custGeom>
              <a:avLst/>
              <a:gdLst/>
              <a:ahLst/>
              <a:cxnLst>
                <a:cxn ang="0">
                  <a:pos x="25" y="98"/>
                </a:cxn>
                <a:cxn ang="0">
                  <a:pos x="13" y="152"/>
                </a:cxn>
                <a:cxn ang="0">
                  <a:pos x="160" y="158"/>
                </a:cxn>
                <a:cxn ang="0">
                  <a:pos x="290" y="126"/>
                </a:cxn>
                <a:cxn ang="0">
                  <a:pos x="229" y="148"/>
                </a:cxn>
                <a:cxn ang="0">
                  <a:pos x="213" y="169"/>
                </a:cxn>
                <a:cxn ang="0">
                  <a:pos x="277" y="163"/>
                </a:cxn>
                <a:cxn ang="0">
                  <a:pos x="293" y="172"/>
                </a:cxn>
                <a:cxn ang="0">
                  <a:pos x="255" y="217"/>
                </a:cxn>
                <a:cxn ang="0">
                  <a:pos x="267" y="226"/>
                </a:cxn>
                <a:cxn ang="0">
                  <a:pos x="232" y="280"/>
                </a:cxn>
                <a:cxn ang="0">
                  <a:pos x="348" y="255"/>
                </a:cxn>
                <a:cxn ang="0">
                  <a:pos x="194" y="310"/>
                </a:cxn>
                <a:cxn ang="0">
                  <a:pos x="280" y="300"/>
                </a:cxn>
                <a:cxn ang="0">
                  <a:pos x="204" y="338"/>
                </a:cxn>
                <a:cxn ang="0">
                  <a:pos x="229" y="358"/>
                </a:cxn>
                <a:cxn ang="0">
                  <a:pos x="354" y="344"/>
                </a:cxn>
                <a:cxn ang="0">
                  <a:pos x="444" y="355"/>
                </a:cxn>
                <a:cxn ang="0">
                  <a:pos x="438" y="379"/>
                </a:cxn>
                <a:cxn ang="0">
                  <a:pos x="460" y="393"/>
                </a:cxn>
                <a:cxn ang="0">
                  <a:pos x="387" y="442"/>
                </a:cxn>
                <a:cxn ang="0">
                  <a:pos x="454" y="440"/>
                </a:cxn>
                <a:cxn ang="0">
                  <a:pos x="387" y="511"/>
                </a:cxn>
                <a:cxn ang="0">
                  <a:pos x="432" y="508"/>
                </a:cxn>
                <a:cxn ang="0">
                  <a:pos x="412" y="586"/>
                </a:cxn>
                <a:cxn ang="0">
                  <a:pos x="496" y="471"/>
                </a:cxn>
                <a:cxn ang="0">
                  <a:pos x="419" y="599"/>
                </a:cxn>
                <a:cxn ang="0">
                  <a:pos x="514" y="553"/>
                </a:cxn>
                <a:cxn ang="0">
                  <a:pos x="491" y="602"/>
                </a:cxn>
                <a:cxn ang="0">
                  <a:pos x="540" y="599"/>
                </a:cxn>
                <a:cxn ang="0">
                  <a:pos x="620" y="386"/>
                </a:cxn>
                <a:cxn ang="0">
                  <a:pos x="582" y="255"/>
                </a:cxn>
                <a:cxn ang="0">
                  <a:pos x="514" y="266"/>
                </a:cxn>
                <a:cxn ang="0">
                  <a:pos x="630" y="223"/>
                </a:cxn>
                <a:cxn ang="0">
                  <a:pos x="551" y="141"/>
                </a:cxn>
                <a:cxn ang="0">
                  <a:pos x="499" y="141"/>
                </a:cxn>
                <a:cxn ang="0">
                  <a:pos x="607" y="69"/>
                </a:cxn>
                <a:cxn ang="0">
                  <a:pos x="482" y="41"/>
                </a:cxn>
                <a:cxn ang="0">
                  <a:pos x="517" y="16"/>
                </a:cxn>
                <a:cxn ang="0">
                  <a:pos x="359" y="13"/>
                </a:cxn>
                <a:cxn ang="0">
                  <a:pos x="298" y="32"/>
                </a:cxn>
                <a:cxn ang="0">
                  <a:pos x="287" y="3"/>
                </a:cxn>
                <a:cxn ang="0">
                  <a:pos x="163" y="54"/>
                </a:cxn>
                <a:cxn ang="0">
                  <a:pos x="184" y="16"/>
                </a:cxn>
              </a:cxnLst>
              <a:rect l="0" t="0" r="r" b="b"/>
              <a:pathLst>
                <a:path w="636" h="643">
                  <a:moveTo>
                    <a:pt x="104" y="41"/>
                  </a:moveTo>
                  <a:lnTo>
                    <a:pt x="51" y="63"/>
                  </a:lnTo>
                  <a:lnTo>
                    <a:pt x="25" y="98"/>
                  </a:lnTo>
                  <a:lnTo>
                    <a:pt x="10" y="121"/>
                  </a:lnTo>
                  <a:lnTo>
                    <a:pt x="0" y="138"/>
                  </a:lnTo>
                  <a:lnTo>
                    <a:pt x="13" y="152"/>
                  </a:lnTo>
                  <a:lnTo>
                    <a:pt x="41" y="169"/>
                  </a:lnTo>
                  <a:lnTo>
                    <a:pt x="110" y="158"/>
                  </a:lnTo>
                  <a:lnTo>
                    <a:pt x="160" y="158"/>
                  </a:lnTo>
                  <a:lnTo>
                    <a:pt x="194" y="141"/>
                  </a:lnTo>
                  <a:lnTo>
                    <a:pt x="245" y="129"/>
                  </a:lnTo>
                  <a:lnTo>
                    <a:pt x="290" y="126"/>
                  </a:lnTo>
                  <a:lnTo>
                    <a:pt x="342" y="129"/>
                  </a:lnTo>
                  <a:lnTo>
                    <a:pt x="267" y="138"/>
                  </a:lnTo>
                  <a:lnTo>
                    <a:pt x="229" y="148"/>
                  </a:lnTo>
                  <a:lnTo>
                    <a:pt x="201" y="158"/>
                  </a:lnTo>
                  <a:lnTo>
                    <a:pt x="194" y="161"/>
                  </a:lnTo>
                  <a:lnTo>
                    <a:pt x="213" y="169"/>
                  </a:lnTo>
                  <a:lnTo>
                    <a:pt x="229" y="185"/>
                  </a:lnTo>
                  <a:lnTo>
                    <a:pt x="255" y="169"/>
                  </a:lnTo>
                  <a:lnTo>
                    <a:pt x="277" y="163"/>
                  </a:lnTo>
                  <a:lnTo>
                    <a:pt x="325" y="155"/>
                  </a:lnTo>
                  <a:lnTo>
                    <a:pt x="339" y="155"/>
                  </a:lnTo>
                  <a:lnTo>
                    <a:pt x="293" y="172"/>
                  </a:lnTo>
                  <a:lnTo>
                    <a:pt x="258" y="188"/>
                  </a:lnTo>
                  <a:lnTo>
                    <a:pt x="239" y="201"/>
                  </a:lnTo>
                  <a:lnTo>
                    <a:pt x="255" y="217"/>
                  </a:lnTo>
                  <a:lnTo>
                    <a:pt x="293" y="204"/>
                  </a:lnTo>
                  <a:lnTo>
                    <a:pt x="325" y="198"/>
                  </a:lnTo>
                  <a:lnTo>
                    <a:pt x="267" y="226"/>
                  </a:lnTo>
                  <a:lnTo>
                    <a:pt x="248" y="239"/>
                  </a:lnTo>
                  <a:lnTo>
                    <a:pt x="242" y="266"/>
                  </a:lnTo>
                  <a:lnTo>
                    <a:pt x="232" y="280"/>
                  </a:lnTo>
                  <a:lnTo>
                    <a:pt x="267" y="263"/>
                  </a:lnTo>
                  <a:lnTo>
                    <a:pt x="298" y="257"/>
                  </a:lnTo>
                  <a:lnTo>
                    <a:pt x="348" y="255"/>
                  </a:lnTo>
                  <a:lnTo>
                    <a:pt x="272" y="276"/>
                  </a:lnTo>
                  <a:lnTo>
                    <a:pt x="226" y="294"/>
                  </a:lnTo>
                  <a:lnTo>
                    <a:pt x="194" y="310"/>
                  </a:lnTo>
                  <a:lnTo>
                    <a:pt x="191" y="335"/>
                  </a:lnTo>
                  <a:lnTo>
                    <a:pt x="229" y="317"/>
                  </a:lnTo>
                  <a:lnTo>
                    <a:pt x="280" y="300"/>
                  </a:lnTo>
                  <a:lnTo>
                    <a:pt x="304" y="300"/>
                  </a:lnTo>
                  <a:lnTo>
                    <a:pt x="248" y="320"/>
                  </a:lnTo>
                  <a:lnTo>
                    <a:pt x="204" y="338"/>
                  </a:lnTo>
                  <a:lnTo>
                    <a:pt x="187" y="355"/>
                  </a:lnTo>
                  <a:lnTo>
                    <a:pt x="194" y="370"/>
                  </a:lnTo>
                  <a:lnTo>
                    <a:pt x="229" y="358"/>
                  </a:lnTo>
                  <a:lnTo>
                    <a:pt x="261" y="344"/>
                  </a:lnTo>
                  <a:lnTo>
                    <a:pt x="327" y="341"/>
                  </a:lnTo>
                  <a:lnTo>
                    <a:pt x="354" y="344"/>
                  </a:lnTo>
                  <a:lnTo>
                    <a:pt x="415" y="348"/>
                  </a:lnTo>
                  <a:lnTo>
                    <a:pt x="488" y="338"/>
                  </a:lnTo>
                  <a:lnTo>
                    <a:pt x="444" y="355"/>
                  </a:lnTo>
                  <a:lnTo>
                    <a:pt x="368" y="367"/>
                  </a:lnTo>
                  <a:lnTo>
                    <a:pt x="384" y="393"/>
                  </a:lnTo>
                  <a:lnTo>
                    <a:pt x="438" y="379"/>
                  </a:lnTo>
                  <a:lnTo>
                    <a:pt x="491" y="361"/>
                  </a:lnTo>
                  <a:lnTo>
                    <a:pt x="525" y="344"/>
                  </a:lnTo>
                  <a:lnTo>
                    <a:pt x="460" y="393"/>
                  </a:lnTo>
                  <a:lnTo>
                    <a:pt x="419" y="405"/>
                  </a:lnTo>
                  <a:lnTo>
                    <a:pt x="384" y="417"/>
                  </a:lnTo>
                  <a:lnTo>
                    <a:pt x="387" y="442"/>
                  </a:lnTo>
                  <a:lnTo>
                    <a:pt x="438" y="434"/>
                  </a:lnTo>
                  <a:lnTo>
                    <a:pt x="478" y="423"/>
                  </a:lnTo>
                  <a:lnTo>
                    <a:pt x="454" y="440"/>
                  </a:lnTo>
                  <a:lnTo>
                    <a:pt x="409" y="452"/>
                  </a:lnTo>
                  <a:lnTo>
                    <a:pt x="387" y="455"/>
                  </a:lnTo>
                  <a:lnTo>
                    <a:pt x="387" y="511"/>
                  </a:lnTo>
                  <a:lnTo>
                    <a:pt x="435" y="492"/>
                  </a:lnTo>
                  <a:lnTo>
                    <a:pt x="473" y="477"/>
                  </a:lnTo>
                  <a:lnTo>
                    <a:pt x="432" y="508"/>
                  </a:lnTo>
                  <a:lnTo>
                    <a:pt x="380" y="530"/>
                  </a:lnTo>
                  <a:lnTo>
                    <a:pt x="384" y="556"/>
                  </a:lnTo>
                  <a:lnTo>
                    <a:pt x="412" y="586"/>
                  </a:lnTo>
                  <a:lnTo>
                    <a:pt x="438" y="553"/>
                  </a:lnTo>
                  <a:lnTo>
                    <a:pt x="473" y="511"/>
                  </a:lnTo>
                  <a:lnTo>
                    <a:pt x="496" y="471"/>
                  </a:lnTo>
                  <a:lnTo>
                    <a:pt x="473" y="533"/>
                  </a:lnTo>
                  <a:lnTo>
                    <a:pt x="454" y="556"/>
                  </a:lnTo>
                  <a:lnTo>
                    <a:pt x="419" y="599"/>
                  </a:lnTo>
                  <a:lnTo>
                    <a:pt x="444" y="628"/>
                  </a:lnTo>
                  <a:lnTo>
                    <a:pt x="485" y="594"/>
                  </a:lnTo>
                  <a:lnTo>
                    <a:pt x="514" y="553"/>
                  </a:lnTo>
                  <a:lnTo>
                    <a:pt x="540" y="508"/>
                  </a:lnTo>
                  <a:lnTo>
                    <a:pt x="517" y="573"/>
                  </a:lnTo>
                  <a:lnTo>
                    <a:pt x="491" y="602"/>
                  </a:lnTo>
                  <a:lnTo>
                    <a:pt x="465" y="631"/>
                  </a:lnTo>
                  <a:lnTo>
                    <a:pt x="488" y="643"/>
                  </a:lnTo>
                  <a:lnTo>
                    <a:pt x="540" y="599"/>
                  </a:lnTo>
                  <a:lnTo>
                    <a:pt x="589" y="530"/>
                  </a:lnTo>
                  <a:lnTo>
                    <a:pt x="607" y="477"/>
                  </a:lnTo>
                  <a:lnTo>
                    <a:pt x="620" y="386"/>
                  </a:lnTo>
                  <a:lnTo>
                    <a:pt x="627" y="317"/>
                  </a:lnTo>
                  <a:lnTo>
                    <a:pt x="636" y="239"/>
                  </a:lnTo>
                  <a:lnTo>
                    <a:pt x="582" y="255"/>
                  </a:lnTo>
                  <a:lnTo>
                    <a:pt x="522" y="276"/>
                  </a:lnTo>
                  <a:lnTo>
                    <a:pt x="432" y="297"/>
                  </a:lnTo>
                  <a:lnTo>
                    <a:pt x="514" y="266"/>
                  </a:lnTo>
                  <a:lnTo>
                    <a:pt x="543" y="249"/>
                  </a:lnTo>
                  <a:lnTo>
                    <a:pt x="601" y="229"/>
                  </a:lnTo>
                  <a:lnTo>
                    <a:pt x="630" y="223"/>
                  </a:lnTo>
                  <a:lnTo>
                    <a:pt x="630" y="182"/>
                  </a:lnTo>
                  <a:lnTo>
                    <a:pt x="623" y="129"/>
                  </a:lnTo>
                  <a:lnTo>
                    <a:pt x="551" y="141"/>
                  </a:lnTo>
                  <a:lnTo>
                    <a:pt x="505" y="155"/>
                  </a:lnTo>
                  <a:lnTo>
                    <a:pt x="447" y="182"/>
                  </a:lnTo>
                  <a:lnTo>
                    <a:pt x="499" y="141"/>
                  </a:lnTo>
                  <a:lnTo>
                    <a:pt x="560" y="124"/>
                  </a:lnTo>
                  <a:lnTo>
                    <a:pt x="620" y="109"/>
                  </a:lnTo>
                  <a:lnTo>
                    <a:pt x="607" y="69"/>
                  </a:lnTo>
                  <a:lnTo>
                    <a:pt x="589" y="45"/>
                  </a:lnTo>
                  <a:lnTo>
                    <a:pt x="534" y="28"/>
                  </a:lnTo>
                  <a:lnTo>
                    <a:pt x="482" y="41"/>
                  </a:lnTo>
                  <a:lnTo>
                    <a:pt x="432" y="76"/>
                  </a:lnTo>
                  <a:lnTo>
                    <a:pt x="465" y="35"/>
                  </a:lnTo>
                  <a:lnTo>
                    <a:pt x="517" y="16"/>
                  </a:lnTo>
                  <a:lnTo>
                    <a:pt x="460" y="6"/>
                  </a:lnTo>
                  <a:lnTo>
                    <a:pt x="419" y="3"/>
                  </a:lnTo>
                  <a:lnTo>
                    <a:pt x="359" y="13"/>
                  </a:lnTo>
                  <a:lnTo>
                    <a:pt x="318" y="38"/>
                  </a:lnTo>
                  <a:lnTo>
                    <a:pt x="255" y="51"/>
                  </a:lnTo>
                  <a:lnTo>
                    <a:pt x="298" y="32"/>
                  </a:lnTo>
                  <a:lnTo>
                    <a:pt x="330" y="13"/>
                  </a:lnTo>
                  <a:lnTo>
                    <a:pt x="348" y="0"/>
                  </a:lnTo>
                  <a:lnTo>
                    <a:pt x="287" y="3"/>
                  </a:lnTo>
                  <a:lnTo>
                    <a:pt x="232" y="6"/>
                  </a:lnTo>
                  <a:lnTo>
                    <a:pt x="198" y="22"/>
                  </a:lnTo>
                  <a:lnTo>
                    <a:pt x="163" y="54"/>
                  </a:lnTo>
                  <a:lnTo>
                    <a:pt x="136" y="95"/>
                  </a:lnTo>
                  <a:lnTo>
                    <a:pt x="151" y="48"/>
                  </a:lnTo>
                  <a:lnTo>
                    <a:pt x="184" y="16"/>
                  </a:lnTo>
                  <a:lnTo>
                    <a:pt x="104" y="41"/>
                  </a:lnTo>
                  <a:close/>
                </a:path>
              </a:pathLst>
            </a:custGeom>
            <a:solidFill>
              <a:srgbClr val="000000"/>
            </a:solidFill>
            <a:ln w="9525">
              <a:noFill/>
              <a:round/>
            </a:ln>
          </p:spPr>
          <p:txBody>
            <a:bodyPr/>
            <a:lstStyle/>
            <a:p>
              <a:endParaRPr lang="zh-CN" altLang="en-US"/>
            </a:p>
          </p:txBody>
        </p:sp>
        <p:sp>
          <p:nvSpPr>
            <p:cNvPr id="640" name="Freeform 384"/>
            <p:cNvSpPr/>
            <p:nvPr/>
          </p:nvSpPr>
          <p:spPr bwMode="auto">
            <a:xfrm flipH="1">
              <a:off x="1216" y="2742"/>
              <a:ext cx="95" cy="83"/>
            </a:xfrm>
            <a:custGeom>
              <a:avLst/>
              <a:gdLst/>
              <a:ahLst/>
              <a:cxnLst>
                <a:cxn ang="0">
                  <a:pos x="698" y="253"/>
                </a:cxn>
                <a:cxn ang="0">
                  <a:pos x="611" y="233"/>
                </a:cxn>
                <a:cxn ang="0">
                  <a:pos x="579" y="227"/>
                </a:cxn>
                <a:cxn ang="0">
                  <a:pos x="558" y="210"/>
                </a:cxn>
                <a:cxn ang="0">
                  <a:pos x="538" y="182"/>
                </a:cxn>
                <a:cxn ang="0">
                  <a:pos x="496" y="143"/>
                </a:cxn>
                <a:cxn ang="0">
                  <a:pos x="420" y="79"/>
                </a:cxn>
                <a:cxn ang="0">
                  <a:pos x="407" y="58"/>
                </a:cxn>
                <a:cxn ang="0">
                  <a:pos x="387" y="38"/>
                </a:cxn>
                <a:cxn ang="0">
                  <a:pos x="347" y="32"/>
                </a:cxn>
                <a:cxn ang="0">
                  <a:pos x="225" y="11"/>
                </a:cxn>
                <a:cxn ang="0">
                  <a:pos x="192" y="0"/>
                </a:cxn>
                <a:cxn ang="0">
                  <a:pos x="162" y="14"/>
                </a:cxn>
                <a:cxn ang="0">
                  <a:pos x="147" y="27"/>
                </a:cxn>
                <a:cxn ang="0">
                  <a:pos x="75" y="52"/>
                </a:cxn>
                <a:cxn ang="0">
                  <a:pos x="48" y="62"/>
                </a:cxn>
                <a:cxn ang="0">
                  <a:pos x="37" y="73"/>
                </a:cxn>
                <a:cxn ang="0">
                  <a:pos x="24" y="114"/>
                </a:cxn>
                <a:cxn ang="0">
                  <a:pos x="16" y="133"/>
                </a:cxn>
                <a:cxn ang="0">
                  <a:pos x="9" y="146"/>
                </a:cxn>
                <a:cxn ang="0">
                  <a:pos x="0" y="165"/>
                </a:cxn>
                <a:cxn ang="0">
                  <a:pos x="0" y="181"/>
                </a:cxn>
                <a:cxn ang="0">
                  <a:pos x="15" y="191"/>
                </a:cxn>
                <a:cxn ang="0">
                  <a:pos x="43" y="190"/>
                </a:cxn>
                <a:cxn ang="0">
                  <a:pos x="89" y="168"/>
                </a:cxn>
                <a:cxn ang="0">
                  <a:pos x="147" y="158"/>
                </a:cxn>
                <a:cxn ang="0">
                  <a:pos x="198" y="165"/>
                </a:cxn>
                <a:cxn ang="0">
                  <a:pos x="144" y="179"/>
                </a:cxn>
                <a:cxn ang="0">
                  <a:pos x="105" y="191"/>
                </a:cxn>
                <a:cxn ang="0">
                  <a:pos x="61" y="210"/>
                </a:cxn>
                <a:cxn ang="0">
                  <a:pos x="51" y="224"/>
                </a:cxn>
                <a:cxn ang="0">
                  <a:pos x="51" y="242"/>
                </a:cxn>
                <a:cxn ang="0">
                  <a:pos x="67" y="253"/>
                </a:cxn>
                <a:cxn ang="0">
                  <a:pos x="87" y="250"/>
                </a:cxn>
                <a:cxn ang="0">
                  <a:pos x="150" y="233"/>
                </a:cxn>
                <a:cxn ang="0">
                  <a:pos x="205" y="230"/>
                </a:cxn>
                <a:cxn ang="0">
                  <a:pos x="249" y="233"/>
                </a:cxn>
                <a:cxn ang="0">
                  <a:pos x="273" y="250"/>
                </a:cxn>
                <a:cxn ang="0">
                  <a:pos x="301" y="279"/>
                </a:cxn>
                <a:cxn ang="0">
                  <a:pos x="323" y="310"/>
                </a:cxn>
                <a:cxn ang="0">
                  <a:pos x="346" y="342"/>
                </a:cxn>
                <a:cxn ang="0">
                  <a:pos x="364" y="366"/>
                </a:cxn>
                <a:cxn ang="0">
                  <a:pos x="397" y="389"/>
                </a:cxn>
                <a:cxn ang="0">
                  <a:pos x="429" y="396"/>
                </a:cxn>
                <a:cxn ang="0">
                  <a:pos x="464" y="399"/>
                </a:cxn>
                <a:cxn ang="0">
                  <a:pos x="507" y="396"/>
                </a:cxn>
                <a:cxn ang="0">
                  <a:pos x="539" y="393"/>
                </a:cxn>
                <a:cxn ang="0">
                  <a:pos x="582" y="404"/>
                </a:cxn>
                <a:cxn ang="0">
                  <a:pos x="698" y="425"/>
                </a:cxn>
                <a:cxn ang="0">
                  <a:pos x="698" y="253"/>
                </a:cxn>
              </a:cxnLst>
              <a:rect l="0" t="0" r="r" b="b"/>
              <a:pathLst>
                <a:path w="698" h="425">
                  <a:moveTo>
                    <a:pt x="698" y="253"/>
                  </a:moveTo>
                  <a:lnTo>
                    <a:pt x="611" y="233"/>
                  </a:lnTo>
                  <a:lnTo>
                    <a:pt x="579" y="227"/>
                  </a:lnTo>
                  <a:lnTo>
                    <a:pt x="558" y="210"/>
                  </a:lnTo>
                  <a:lnTo>
                    <a:pt x="538" y="182"/>
                  </a:lnTo>
                  <a:lnTo>
                    <a:pt x="496" y="143"/>
                  </a:lnTo>
                  <a:lnTo>
                    <a:pt x="420" y="79"/>
                  </a:lnTo>
                  <a:lnTo>
                    <a:pt x="407" y="58"/>
                  </a:lnTo>
                  <a:lnTo>
                    <a:pt x="387" y="38"/>
                  </a:lnTo>
                  <a:lnTo>
                    <a:pt x="347" y="32"/>
                  </a:lnTo>
                  <a:lnTo>
                    <a:pt x="225" y="11"/>
                  </a:lnTo>
                  <a:lnTo>
                    <a:pt x="192" y="0"/>
                  </a:lnTo>
                  <a:lnTo>
                    <a:pt x="162" y="14"/>
                  </a:lnTo>
                  <a:lnTo>
                    <a:pt x="147" y="27"/>
                  </a:lnTo>
                  <a:lnTo>
                    <a:pt x="75" y="52"/>
                  </a:lnTo>
                  <a:lnTo>
                    <a:pt x="48" y="62"/>
                  </a:lnTo>
                  <a:lnTo>
                    <a:pt x="37" y="73"/>
                  </a:lnTo>
                  <a:lnTo>
                    <a:pt x="24" y="114"/>
                  </a:lnTo>
                  <a:lnTo>
                    <a:pt x="16" y="133"/>
                  </a:lnTo>
                  <a:lnTo>
                    <a:pt x="9" y="146"/>
                  </a:lnTo>
                  <a:lnTo>
                    <a:pt x="0" y="165"/>
                  </a:lnTo>
                  <a:lnTo>
                    <a:pt x="0" y="181"/>
                  </a:lnTo>
                  <a:lnTo>
                    <a:pt x="15" y="191"/>
                  </a:lnTo>
                  <a:lnTo>
                    <a:pt x="43" y="190"/>
                  </a:lnTo>
                  <a:lnTo>
                    <a:pt x="89" y="168"/>
                  </a:lnTo>
                  <a:lnTo>
                    <a:pt x="147" y="158"/>
                  </a:lnTo>
                  <a:lnTo>
                    <a:pt x="198" y="165"/>
                  </a:lnTo>
                  <a:lnTo>
                    <a:pt x="144" y="179"/>
                  </a:lnTo>
                  <a:lnTo>
                    <a:pt x="105" y="191"/>
                  </a:lnTo>
                  <a:lnTo>
                    <a:pt x="61" y="210"/>
                  </a:lnTo>
                  <a:lnTo>
                    <a:pt x="51" y="224"/>
                  </a:lnTo>
                  <a:lnTo>
                    <a:pt x="51" y="242"/>
                  </a:lnTo>
                  <a:lnTo>
                    <a:pt x="67" y="253"/>
                  </a:lnTo>
                  <a:lnTo>
                    <a:pt x="87" y="250"/>
                  </a:lnTo>
                  <a:lnTo>
                    <a:pt x="150" y="233"/>
                  </a:lnTo>
                  <a:lnTo>
                    <a:pt x="205" y="230"/>
                  </a:lnTo>
                  <a:lnTo>
                    <a:pt x="249" y="233"/>
                  </a:lnTo>
                  <a:lnTo>
                    <a:pt x="273" y="250"/>
                  </a:lnTo>
                  <a:lnTo>
                    <a:pt x="301" y="279"/>
                  </a:lnTo>
                  <a:lnTo>
                    <a:pt x="323" y="310"/>
                  </a:lnTo>
                  <a:lnTo>
                    <a:pt x="346" y="342"/>
                  </a:lnTo>
                  <a:lnTo>
                    <a:pt x="364" y="366"/>
                  </a:lnTo>
                  <a:lnTo>
                    <a:pt x="397" y="389"/>
                  </a:lnTo>
                  <a:lnTo>
                    <a:pt x="429" y="396"/>
                  </a:lnTo>
                  <a:lnTo>
                    <a:pt x="464" y="399"/>
                  </a:lnTo>
                  <a:lnTo>
                    <a:pt x="507" y="396"/>
                  </a:lnTo>
                  <a:lnTo>
                    <a:pt x="539" y="393"/>
                  </a:lnTo>
                  <a:lnTo>
                    <a:pt x="582" y="404"/>
                  </a:lnTo>
                  <a:lnTo>
                    <a:pt x="698" y="425"/>
                  </a:lnTo>
                  <a:lnTo>
                    <a:pt x="698" y="253"/>
                  </a:lnTo>
                  <a:close/>
                </a:path>
              </a:pathLst>
            </a:custGeom>
            <a:solidFill>
              <a:srgbClr val="FFC080"/>
            </a:solidFill>
            <a:ln w="1588">
              <a:solidFill>
                <a:srgbClr val="402000"/>
              </a:solidFill>
              <a:prstDash val="solid"/>
              <a:round/>
            </a:ln>
          </p:spPr>
          <p:txBody>
            <a:bodyPr/>
            <a:lstStyle/>
            <a:p>
              <a:endParaRPr lang="zh-CN" altLang="en-US"/>
            </a:p>
          </p:txBody>
        </p:sp>
        <p:sp>
          <p:nvSpPr>
            <p:cNvPr id="641" name="Freeform 385"/>
            <p:cNvSpPr/>
            <p:nvPr/>
          </p:nvSpPr>
          <p:spPr bwMode="auto">
            <a:xfrm flipH="1">
              <a:off x="1277" y="2756"/>
              <a:ext cx="30" cy="10"/>
            </a:xfrm>
            <a:custGeom>
              <a:avLst/>
              <a:gdLst/>
              <a:ahLst/>
              <a:cxnLst>
                <a:cxn ang="0">
                  <a:pos x="0" y="52"/>
                </a:cxn>
                <a:cxn ang="0">
                  <a:pos x="38" y="36"/>
                </a:cxn>
                <a:cxn ang="0">
                  <a:pos x="69" y="30"/>
                </a:cxn>
                <a:cxn ang="0">
                  <a:pos x="107" y="18"/>
                </a:cxn>
                <a:cxn ang="0">
                  <a:pos x="139" y="11"/>
                </a:cxn>
                <a:cxn ang="0">
                  <a:pos x="189" y="15"/>
                </a:cxn>
                <a:cxn ang="0">
                  <a:pos x="223" y="18"/>
                </a:cxn>
                <a:cxn ang="0">
                  <a:pos x="171" y="8"/>
                </a:cxn>
                <a:cxn ang="0">
                  <a:pos x="127" y="0"/>
                </a:cxn>
                <a:cxn ang="0">
                  <a:pos x="69" y="24"/>
                </a:cxn>
                <a:cxn ang="0">
                  <a:pos x="38" y="28"/>
                </a:cxn>
                <a:cxn ang="0">
                  <a:pos x="3" y="45"/>
                </a:cxn>
                <a:cxn ang="0">
                  <a:pos x="0" y="52"/>
                </a:cxn>
              </a:cxnLst>
              <a:rect l="0" t="0" r="r" b="b"/>
              <a:pathLst>
                <a:path w="223" h="52">
                  <a:moveTo>
                    <a:pt x="0" y="52"/>
                  </a:moveTo>
                  <a:lnTo>
                    <a:pt x="38" y="36"/>
                  </a:lnTo>
                  <a:lnTo>
                    <a:pt x="69" y="30"/>
                  </a:lnTo>
                  <a:lnTo>
                    <a:pt x="107" y="18"/>
                  </a:lnTo>
                  <a:lnTo>
                    <a:pt x="139" y="11"/>
                  </a:lnTo>
                  <a:lnTo>
                    <a:pt x="189" y="15"/>
                  </a:lnTo>
                  <a:lnTo>
                    <a:pt x="223" y="18"/>
                  </a:lnTo>
                  <a:lnTo>
                    <a:pt x="171" y="8"/>
                  </a:lnTo>
                  <a:lnTo>
                    <a:pt x="127" y="0"/>
                  </a:lnTo>
                  <a:lnTo>
                    <a:pt x="69" y="24"/>
                  </a:lnTo>
                  <a:lnTo>
                    <a:pt x="38" y="28"/>
                  </a:lnTo>
                  <a:lnTo>
                    <a:pt x="3" y="45"/>
                  </a:lnTo>
                  <a:lnTo>
                    <a:pt x="0" y="52"/>
                  </a:lnTo>
                  <a:close/>
                </a:path>
              </a:pathLst>
            </a:custGeom>
            <a:solidFill>
              <a:srgbClr val="402000"/>
            </a:solidFill>
            <a:ln w="9525">
              <a:noFill/>
              <a:round/>
            </a:ln>
          </p:spPr>
          <p:txBody>
            <a:bodyPr/>
            <a:lstStyle/>
            <a:p>
              <a:endParaRPr lang="zh-CN" altLang="en-US"/>
            </a:p>
          </p:txBody>
        </p:sp>
        <p:sp>
          <p:nvSpPr>
            <p:cNvPr id="642" name="Freeform 386"/>
            <p:cNvSpPr/>
            <p:nvPr/>
          </p:nvSpPr>
          <p:spPr bwMode="auto">
            <a:xfrm flipH="1">
              <a:off x="1265" y="2746"/>
              <a:ext cx="25" cy="6"/>
            </a:xfrm>
            <a:custGeom>
              <a:avLst/>
              <a:gdLst/>
              <a:ahLst/>
              <a:cxnLst>
                <a:cxn ang="0">
                  <a:pos x="51" y="0"/>
                </a:cxn>
                <a:cxn ang="0">
                  <a:pos x="29" y="1"/>
                </a:cxn>
                <a:cxn ang="0">
                  <a:pos x="0" y="11"/>
                </a:cxn>
                <a:cxn ang="0">
                  <a:pos x="19" y="9"/>
                </a:cxn>
                <a:cxn ang="0">
                  <a:pos x="48" y="4"/>
                </a:cxn>
                <a:cxn ang="0">
                  <a:pos x="109" y="20"/>
                </a:cxn>
                <a:cxn ang="0">
                  <a:pos x="143" y="30"/>
                </a:cxn>
                <a:cxn ang="0">
                  <a:pos x="181" y="36"/>
                </a:cxn>
                <a:cxn ang="0">
                  <a:pos x="188" y="30"/>
                </a:cxn>
                <a:cxn ang="0">
                  <a:pos x="146" y="22"/>
                </a:cxn>
                <a:cxn ang="0">
                  <a:pos x="97" y="11"/>
                </a:cxn>
                <a:cxn ang="0">
                  <a:pos x="51" y="0"/>
                </a:cxn>
              </a:cxnLst>
              <a:rect l="0" t="0" r="r" b="b"/>
              <a:pathLst>
                <a:path w="188" h="36">
                  <a:moveTo>
                    <a:pt x="51" y="0"/>
                  </a:moveTo>
                  <a:lnTo>
                    <a:pt x="29" y="1"/>
                  </a:lnTo>
                  <a:lnTo>
                    <a:pt x="0" y="11"/>
                  </a:lnTo>
                  <a:lnTo>
                    <a:pt x="19" y="9"/>
                  </a:lnTo>
                  <a:lnTo>
                    <a:pt x="48" y="4"/>
                  </a:lnTo>
                  <a:lnTo>
                    <a:pt x="109" y="20"/>
                  </a:lnTo>
                  <a:lnTo>
                    <a:pt x="143" y="30"/>
                  </a:lnTo>
                  <a:lnTo>
                    <a:pt x="181" y="36"/>
                  </a:lnTo>
                  <a:lnTo>
                    <a:pt x="188" y="30"/>
                  </a:lnTo>
                  <a:lnTo>
                    <a:pt x="146" y="22"/>
                  </a:lnTo>
                  <a:lnTo>
                    <a:pt x="97" y="11"/>
                  </a:lnTo>
                  <a:lnTo>
                    <a:pt x="51" y="0"/>
                  </a:lnTo>
                  <a:close/>
                </a:path>
              </a:pathLst>
            </a:custGeom>
            <a:solidFill>
              <a:srgbClr val="402000"/>
            </a:solidFill>
            <a:ln w="9525">
              <a:noFill/>
              <a:round/>
            </a:ln>
          </p:spPr>
          <p:txBody>
            <a:bodyPr/>
            <a:lstStyle/>
            <a:p>
              <a:endParaRPr lang="zh-CN" altLang="en-US"/>
            </a:p>
          </p:txBody>
        </p:sp>
        <p:sp>
          <p:nvSpPr>
            <p:cNvPr id="643" name="Freeform 387"/>
            <p:cNvSpPr/>
            <p:nvPr/>
          </p:nvSpPr>
          <p:spPr bwMode="auto">
            <a:xfrm flipH="1">
              <a:off x="1276" y="2771"/>
              <a:ext cx="10" cy="3"/>
            </a:xfrm>
            <a:custGeom>
              <a:avLst/>
              <a:gdLst/>
              <a:ahLst/>
              <a:cxnLst>
                <a:cxn ang="0">
                  <a:pos x="0" y="8"/>
                </a:cxn>
                <a:cxn ang="0">
                  <a:pos x="8" y="17"/>
                </a:cxn>
                <a:cxn ang="0">
                  <a:pos x="36" y="12"/>
                </a:cxn>
                <a:cxn ang="0">
                  <a:pos x="67" y="12"/>
                </a:cxn>
                <a:cxn ang="0">
                  <a:pos x="76" y="0"/>
                </a:cxn>
                <a:cxn ang="0">
                  <a:pos x="55" y="4"/>
                </a:cxn>
                <a:cxn ang="0">
                  <a:pos x="0" y="8"/>
                </a:cxn>
              </a:cxnLst>
              <a:rect l="0" t="0" r="r" b="b"/>
              <a:pathLst>
                <a:path w="76" h="17">
                  <a:moveTo>
                    <a:pt x="0" y="8"/>
                  </a:moveTo>
                  <a:lnTo>
                    <a:pt x="8" y="17"/>
                  </a:lnTo>
                  <a:lnTo>
                    <a:pt x="36" y="12"/>
                  </a:lnTo>
                  <a:lnTo>
                    <a:pt x="67" y="12"/>
                  </a:lnTo>
                  <a:lnTo>
                    <a:pt x="76" y="0"/>
                  </a:lnTo>
                  <a:lnTo>
                    <a:pt x="55" y="4"/>
                  </a:lnTo>
                  <a:lnTo>
                    <a:pt x="0" y="8"/>
                  </a:lnTo>
                  <a:close/>
                </a:path>
              </a:pathLst>
            </a:custGeom>
            <a:solidFill>
              <a:srgbClr val="402000"/>
            </a:solidFill>
            <a:ln w="9525">
              <a:noFill/>
              <a:round/>
            </a:ln>
          </p:spPr>
          <p:txBody>
            <a:bodyPr/>
            <a:lstStyle/>
            <a:p>
              <a:endParaRPr lang="zh-CN" altLang="en-US"/>
            </a:p>
          </p:txBody>
        </p:sp>
        <p:sp>
          <p:nvSpPr>
            <p:cNvPr id="644" name="Freeform 388"/>
            <p:cNvSpPr/>
            <p:nvPr/>
          </p:nvSpPr>
          <p:spPr bwMode="auto">
            <a:xfrm flipH="1">
              <a:off x="1305" y="2768"/>
              <a:ext cx="3" cy="6"/>
            </a:xfrm>
            <a:custGeom>
              <a:avLst/>
              <a:gdLst/>
              <a:ahLst/>
              <a:cxnLst>
                <a:cxn ang="0">
                  <a:pos x="19" y="0"/>
                </a:cxn>
                <a:cxn ang="0">
                  <a:pos x="19" y="9"/>
                </a:cxn>
                <a:cxn ang="0">
                  <a:pos x="14" y="24"/>
                </a:cxn>
                <a:cxn ang="0">
                  <a:pos x="0" y="32"/>
                </a:cxn>
                <a:cxn ang="0">
                  <a:pos x="19" y="0"/>
                </a:cxn>
              </a:cxnLst>
              <a:rect l="0" t="0" r="r" b="b"/>
              <a:pathLst>
                <a:path w="19" h="32">
                  <a:moveTo>
                    <a:pt x="19" y="0"/>
                  </a:moveTo>
                  <a:lnTo>
                    <a:pt x="19" y="9"/>
                  </a:lnTo>
                  <a:lnTo>
                    <a:pt x="14" y="24"/>
                  </a:lnTo>
                  <a:lnTo>
                    <a:pt x="0" y="32"/>
                  </a:lnTo>
                  <a:lnTo>
                    <a:pt x="19" y="0"/>
                  </a:lnTo>
                  <a:close/>
                </a:path>
              </a:pathLst>
            </a:custGeom>
            <a:solidFill>
              <a:srgbClr val="402000"/>
            </a:solidFill>
            <a:ln w="9525">
              <a:noFill/>
              <a:round/>
            </a:ln>
          </p:spPr>
          <p:txBody>
            <a:bodyPr/>
            <a:lstStyle/>
            <a:p>
              <a:endParaRPr lang="zh-CN" altLang="en-US"/>
            </a:p>
          </p:txBody>
        </p:sp>
        <p:sp>
          <p:nvSpPr>
            <p:cNvPr id="645" name="Freeform 389"/>
            <p:cNvSpPr/>
            <p:nvPr/>
          </p:nvSpPr>
          <p:spPr bwMode="auto">
            <a:xfrm flipH="1">
              <a:off x="1261" y="2761"/>
              <a:ext cx="5" cy="8"/>
            </a:xfrm>
            <a:custGeom>
              <a:avLst/>
              <a:gdLst/>
              <a:ahLst/>
              <a:cxnLst>
                <a:cxn ang="0">
                  <a:pos x="0" y="0"/>
                </a:cxn>
                <a:cxn ang="0">
                  <a:pos x="7" y="14"/>
                </a:cxn>
                <a:cxn ang="0">
                  <a:pos x="7" y="24"/>
                </a:cxn>
                <a:cxn ang="0">
                  <a:pos x="35" y="43"/>
                </a:cxn>
                <a:cxn ang="0">
                  <a:pos x="0" y="0"/>
                </a:cxn>
              </a:cxnLst>
              <a:rect l="0" t="0" r="r" b="b"/>
              <a:pathLst>
                <a:path w="35" h="43">
                  <a:moveTo>
                    <a:pt x="0" y="0"/>
                  </a:moveTo>
                  <a:lnTo>
                    <a:pt x="7" y="14"/>
                  </a:lnTo>
                  <a:lnTo>
                    <a:pt x="7" y="24"/>
                  </a:lnTo>
                  <a:lnTo>
                    <a:pt x="35" y="43"/>
                  </a:lnTo>
                  <a:lnTo>
                    <a:pt x="0" y="0"/>
                  </a:lnTo>
                  <a:close/>
                </a:path>
              </a:pathLst>
            </a:custGeom>
            <a:solidFill>
              <a:srgbClr val="402000"/>
            </a:solidFill>
            <a:ln w="9525">
              <a:noFill/>
              <a:round/>
            </a:ln>
          </p:spPr>
          <p:txBody>
            <a:bodyPr/>
            <a:lstStyle/>
            <a:p>
              <a:endParaRPr lang="zh-CN" altLang="en-US"/>
            </a:p>
          </p:txBody>
        </p:sp>
        <p:sp>
          <p:nvSpPr>
            <p:cNvPr id="646" name="Freeform 390"/>
            <p:cNvSpPr/>
            <p:nvPr/>
          </p:nvSpPr>
          <p:spPr bwMode="auto">
            <a:xfrm flipH="1">
              <a:off x="1242" y="2761"/>
              <a:ext cx="15" cy="23"/>
            </a:xfrm>
            <a:custGeom>
              <a:avLst/>
              <a:gdLst/>
              <a:ahLst/>
              <a:cxnLst>
                <a:cxn ang="0">
                  <a:pos x="0" y="0"/>
                </a:cxn>
                <a:cxn ang="0">
                  <a:pos x="21" y="35"/>
                </a:cxn>
                <a:cxn ang="0">
                  <a:pos x="43" y="63"/>
                </a:cxn>
                <a:cxn ang="0">
                  <a:pos x="114" y="114"/>
                </a:cxn>
                <a:cxn ang="0">
                  <a:pos x="47" y="53"/>
                </a:cxn>
                <a:cxn ang="0">
                  <a:pos x="0" y="0"/>
                </a:cxn>
              </a:cxnLst>
              <a:rect l="0" t="0" r="r" b="b"/>
              <a:pathLst>
                <a:path w="114" h="114">
                  <a:moveTo>
                    <a:pt x="0" y="0"/>
                  </a:moveTo>
                  <a:lnTo>
                    <a:pt x="21" y="35"/>
                  </a:lnTo>
                  <a:lnTo>
                    <a:pt x="43" y="63"/>
                  </a:lnTo>
                  <a:lnTo>
                    <a:pt x="114" y="114"/>
                  </a:lnTo>
                  <a:lnTo>
                    <a:pt x="47" y="53"/>
                  </a:lnTo>
                  <a:lnTo>
                    <a:pt x="0" y="0"/>
                  </a:lnTo>
                  <a:close/>
                </a:path>
              </a:pathLst>
            </a:custGeom>
            <a:solidFill>
              <a:srgbClr val="402000"/>
            </a:solidFill>
            <a:ln w="9525">
              <a:noFill/>
              <a:round/>
            </a:ln>
          </p:spPr>
          <p:txBody>
            <a:bodyPr/>
            <a:lstStyle/>
            <a:p>
              <a:endParaRPr lang="zh-CN" altLang="en-US"/>
            </a:p>
          </p:txBody>
        </p:sp>
        <p:sp>
          <p:nvSpPr>
            <p:cNvPr id="647" name="Freeform 391"/>
            <p:cNvSpPr/>
            <p:nvPr/>
          </p:nvSpPr>
          <p:spPr bwMode="auto">
            <a:xfrm flipH="1">
              <a:off x="1234" y="2793"/>
              <a:ext cx="4" cy="15"/>
            </a:xfrm>
            <a:custGeom>
              <a:avLst/>
              <a:gdLst/>
              <a:ahLst/>
              <a:cxnLst>
                <a:cxn ang="0">
                  <a:pos x="27" y="0"/>
                </a:cxn>
                <a:cxn ang="0">
                  <a:pos x="9" y="29"/>
                </a:cxn>
                <a:cxn ang="0">
                  <a:pos x="4" y="57"/>
                </a:cxn>
                <a:cxn ang="0">
                  <a:pos x="3" y="82"/>
                </a:cxn>
                <a:cxn ang="0">
                  <a:pos x="0" y="47"/>
                </a:cxn>
                <a:cxn ang="0">
                  <a:pos x="3" y="21"/>
                </a:cxn>
                <a:cxn ang="0">
                  <a:pos x="27" y="0"/>
                </a:cxn>
              </a:cxnLst>
              <a:rect l="0" t="0" r="r" b="b"/>
              <a:pathLst>
                <a:path w="27" h="82">
                  <a:moveTo>
                    <a:pt x="27" y="0"/>
                  </a:moveTo>
                  <a:lnTo>
                    <a:pt x="9" y="29"/>
                  </a:lnTo>
                  <a:lnTo>
                    <a:pt x="4" y="57"/>
                  </a:lnTo>
                  <a:lnTo>
                    <a:pt x="3" y="82"/>
                  </a:lnTo>
                  <a:lnTo>
                    <a:pt x="0" y="47"/>
                  </a:lnTo>
                  <a:lnTo>
                    <a:pt x="3" y="21"/>
                  </a:lnTo>
                  <a:lnTo>
                    <a:pt x="27" y="0"/>
                  </a:lnTo>
                  <a:close/>
                </a:path>
              </a:pathLst>
            </a:custGeom>
            <a:solidFill>
              <a:srgbClr val="402000"/>
            </a:solidFill>
            <a:ln w="9525">
              <a:noFill/>
              <a:round/>
            </a:ln>
          </p:spPr>
          <p:txBody>
            <a:bodyPr/>
            <a:lstStyle/>
            <a:p>
              <a:endParaRPr lang="zh-CN" altLang="en-US"/>
            </a:p>
          </p:txBody>
        </p:sp>
        <p:sp>
          <p:nvSpPr>
            <p:cNvPr id="648" name="Freeform 392"/>
            <p:cNvSpPr/>
            <p:nvPr/>
          </p:nvSpPr>
          <p:spPr bwMode="auto">
            <a:xfrm flipH="1">
              <a:off x="1270" y="2776"/>
              <a:ext cx="1" cy="7"/>
            </a:xfrm>
            <a:custGeom>
              <a:avLst/>
              <a:gdLst/>
              <a:ahLst/>
              <a:cxnLst>
                <a:cxn ang="0">
                  <a:pos x="11" y="0"/>
                </a:cxn>
                <a:cxn ang="0">
                  <a:pos x="15" y="12"/>
                </a:cxn>
                <a:cxn ang="0">
                  <a:pos x="0" y="30"/>
                </a:cxn>
                <a:cxn ang="0">
                  <a:pos x="11" y="0"/>
                </a:cxn>
              </a:cxnLst>
              <a:rect l="0" t="0" r="r" b="b"/>
              <a:pathLst>
                <a:path w="15" h="30">
                  <a:moveTo>
                    <a:pt x="11" y="0"/>
                  </a:moveTo>
                  <a:lnTo>
                    <a:pt x="15" y="12"/>
                  </a:lnTo>
                  <a:lnTo>
                    <a:pt x="0" y="30"/>
                  </a:lnTo>
                  <a:lnTo>
                    <a:pt x="11" y="0"/>
                  </a:lnTo>
                  <a:close/>
                </a:path>
              </a:pathLst>
            </a:custGeom>
            <a:solidFill>
              <a:srgbClr val="402000"/>
            </a:solidFill>
            <a:ln w="9525">
              <a:noFill/>
              <a:round/>
            </a:ln>
          </p:spPr>
          <p:txBody>
            <a:bodyPr/>
            <a:lstStyle/>
            <a:p>
              <a:endParaRPr lang="zh-CN" altLang="en-US"/>
            </a:p>
          </p:txBody>
        </p:sp>
        <p:sp>
          <p:nvSpPr>
            <p:cNvPr id="649" name="Freeform 393"/>
            <p:cNvSpPr/>
            <p:nvPr/>
          </p:nvSpPr>
          <p:spPr bwMode="auto">
            <a:xfrm flipH="1">
              <a:off x="1131" y="2561"/>
              <a:ext cx="7" cy="6"/>
            </a:xfrm>
            <a:custGeom>
              <a:avLst/>
              <a:gdLst/>
              <a:ahLst/>
              <a:cxnLst>
                <a:cxn ang="0">
                  <a:pos x="0" y="0"/>
                </a:cxn>
                <a:cxn ang="0">
                  <a:pos x="14" y="10"/>
                </a:cxn>
                <a:cxn ang="0">
                  <a:pos x="29" y="15"/>
                </a:cxn>
                <a:cxn ang="0">
                  <a:pos x="43" y="23"/>
                </a:cxn>
                <a:cxn ang="0">
                  <a:pos x="51" y="36"/>
                </a:cxn>
                <a:cxn ang="0">
                  <a:pos x="39" y="32"/>
                </a:cxn>
                <a:cxn ang="0">
                  <a:pos x="14" y="24"/>
                </a:cxn>
                <a:cxn ang="0">
                  <a:pos x="0" y="0"/>
                </a:cxn>
              </a:cxnLst>
              <a:rect l="0" t="0" r="r" b="b"/>
              <a:pathLst>
                <a:path w="51" h="36">
                  <a:moveTo>
                    <a:pt x="0" y="0"/>
                  </a:moveTo>
                  <a:lnTo>
                    <a:pt x="14" y="10"/>
                  </a:lnTo>
                  <a:lnTo>
                    <a:pt x="29" y="15"/>
                  </a:lnTo>
                  <a:lnTo>
                    <a:pt x="43" y="23"/>
                  </a:lnTo>
                  <a:lnTo>
                    <a:pt x="51" y="36"/>
                  </a:lnTo>
                  <a:lnTo>
                    <a:pt x="39" y="32"/>
                  </a:lnTo>
                  <a:lnTo>
                    <a:pt x="14" y="24"/>
                  </a:lnTo>
                  <a:lnTo>
                    <a:pt x="0" y="0"/>
                  </a:lnTo>
                  <a:close/>
                </a:path>
              </a:pathLst>
            </a:custGeom>
            <a:solidFill>
              <a:srgbClr val="402000"/>
            </a:solidFill>
            <a:ln w="9525">
              <a:noFill/>
              <a:round/>
            </a:ln>
          </p:spPr>
          <p:txBody>
            <a:bodyPr/>
            <a:lstStyle/>
            <a:p>
              <a:endParaRPr lang="zh-CN" altLang="en-US"/>
            </a:p>
          </p:txBody>
        </p:sp>
        <p:sp>
          <p:nvSpPr>
            <p:cNvPr id="650" name="Freeform 394"/>
            <p:cNvSpPr/>
            <p:nvPr/>
          </p:nvSpPr>
          <p:spPr bwMode="auto">
            <a:xfrm flipH="1">
              <a:off x="1134" y="2572"/>
              <a:ext cx="1" cy="5"/>
            </a:xfrm>
            <a:custGeom>
              <a:avLst/>
              <a:gdLst/>
              <a:ahLst/>
              <a:cxnLst>
                <a:cxn ang="0">
                  <a:pos x="0" y="0"/>
                </a:cxn>
                <a:cxn ang="0">
                  <a:pos x="14" y="0"/>
                </a:cxn>
                <a:cxn ang="0">
                  <a:pos x="14" y="24"/>
                </a:cxn>
                <a:cxn ang="0">
                  <a:pos x="0" y="0"/>
                </a:cxn>
              </a:cxnLst>
              <a:rect l="0" t="0" r="r" b="b"/>
              <a:pathLst>
                <a:path w="14" h="24">
                  <a:moveTo>
                    <a:pt x="0" y="0"/>
                  </a:moveTo>
                  <a:lnTo>
                    <a:pt x="14" y="0"/>
                  </a:lnTo>
                  <a:lnTo>
                    <a:pt x="14" y="24"/>
                  </a:lnTo>
                  <a:lnTo>
                    <a:pt x="0" y="0"/>
                  </a:lnTo>
                  <a:close/>
                </a:path>
              </a:pathLst>
            </a:custGeom>
            <a:solidFill>
              <a:srgbClr val="402000"/>
            </a:solidFill>
            <a:ln w="9525">
              <a:noFill/>
              <a:round/>
            </a:ln>
          </p:spPr>
          <p:txBody>
            <a:bodyPr/>
            <a:lstStyle/>
            <a:p>
              <a:endParaRPr lang="zh-CN" altLang="en-US"/>
            </a:p>
          </p:txBody>
        </p:sp>
        <p:sp>
          <p:nvSpPr>
            <p:cNvPr id="651" name="Freeform 395"/>
            <p:cNvSpPr/>
            <p:nvPr/>
          </p:nvSpPr>
          <p:spPr bwMode="auto">
            <a:xfrm flipH="1">
              <a:off x="1107" y="2608"/>
              <a:ext cx="56" cy="208"/>
            </a:xfrm>
            <a:custGeom>
              <a:avLst/>
              <a:gdLst/>
              <a:ahLst/>
              <a:cxnLst>
                <a:cxn ang="0">
                  <a:pos x="369" y="0"/>
                </a:cxn>
                <a:cxn ang="0">
                  <a:pos x="328" y="44"/>
                </a:cxn>
                <a:cxn ang="0">
                  <a:pos x="317" y="108"/>
                </a:cxn>
                <a:cxn ang="0">
                  <a:pos x="254" y="170"/>
                </a:cxn>
                <a:cxn ang="0">
                  <a:pos x="126" y="461"/>
                </a:cxn>
                <a:cxn ang="0">
                  <a:pos x="57" y="724"/>
                </a:cxn>
                <a:cxn ang="0">
                  <a:pos x="0" y="1076"/>
                </a:cxn>
                <a:cxn ang="0">
                  <a:pos x="178" y="919"/>
                </a:cxn>
                <a:cxn ang="0">
                  <a:pos x="431" y="140"/>
                </a:cxn>
                <a:cxn ang="0">
                  <a:pos x="369" y="0"/>
                </a:cxn>
              </a:cxnLst>
              <a:rect l="0" t="0" r="r" b="b"/>
              <a:pathLst>
                <a:path w="431" h="1076">
                  <a:moveTo>
                    <a:pt x="369" y="0"/>
                  </a:moveTo>
                  <a:lnTo>
                    <a:pt x="328" y="44"/>
                  </a:lnTo>
                  <a:lnTo>
                    <a:pt x="317" y="108"/>
                  </a:lnTo>
                  <a:lnTo>
                    <a:pt x="254" y="170"/>
                  </a:lnTo>
                  <a:lnTo>
                    <a:pt x="126" y="461"/>
                  </a:lnTo>
                  <a:lnTo>
                    <a:pt x="57" y="724"/>
                  </a:lnTo>
                  <a:lnTo>
                    <a:pt x="0" y="1076"/>
                  </a:lnTo>
                  <a:lnTo>
                    <a:pt x="178" y="919"/>
                  </a:lnTo>
                  <a:lnTo>
                    <a:pt x="431" y="140"/>
                  </a:lnTo>
                  <a:lnTo>
                    <a:pt x="369" y="0"/>
                  </a:lnTo>
                  <a:close/>
                </a:path>
              </a:pathLst>
            </a:custGeom>
            <a:solidFill>
              <a:srgbClr val="400000"/>
            </a:solidFill>
            <a:ln w="1588">
              <a:solidFill>
                <a:srgbClr val="000000"/>
              </a:solidFill>
              <a:prstDash val="solid"/>
              <a:round/>
            </a:ln>
          </p:spPr>
          <p:txBody>
            <a:bodyPr/>
            <a:lstStyle/>
            <a:p>
              <a:endParaRPr lang="zh-CN" altLang="en-US"/>
            </a:p>
          </p:txBody>
        </p:sp>
        <p:sp>
          <p:nvSpPr>
            <p:cNvPr id="652" name="Freeform 396"/>
            <p:cNvSpPr/>
            <p:nvPr/>
          </p:nvSpPr>
          <p:spPr bwMode="auto">
            <a:xfrm flipH="1">
              <a:off x="1012" y="2567"/>
              <a:ext cx="219" cy="349"/>
            </a:xfrm>
            <a:custGeom>
              <a:avLst/>
              <a:gdLst/>
              <a:ahLst/>
              <a:cxnLst>
                <a:cxn ang="0">
                  <a:pos x="1309" y="94"/>
                </a:cxn>
                <a:cxn ang="0">
                  <a:pos x="1258" y="0"/>
                </a:cxn>
                <a:cxn ang="0">
                  <a:pos x="867" y="163"/>
                </a:cxn>
                <a:cxn ang="0">
                  <a:pos x="850" y="288"/>
                </a:cxn>
                <a:cxn ang="0">
                  <a:pos x="818" y="332"/>
                </a:cxn>
                <a:cxn ang="0">
                  <a:pos x="773" y="382"/>
                </a:cxn>
                <a:cxn ang="0">
                  <a:pos x="747" y="472"/>
                </a:cxn>
                <a:cxn ang="0">
                  <a:pos x="660" y="678"/>
                </a:cxn>
                <a:cxn ang="0">
                  <a:pos x="590" y="924"/>
                </a:cxn>
                <a:cxn ang="0">
                  <a:pos x="558" y="1088"/>
                </a:cxn>
                <a:cxn ang="0">
                  <a:pos x="243" y="1094"/>
                </a:cxn>
                <a:cxn ang="0">
                  <a:pos x="192" y="1125"/>
                </a:cxn>
                <a:cxn ang="0">
                  <a:pos x="47" y="1125"/>
                </a:cxn>
                <a:cxn ang="0">
                  <a:pos x="7" y="1189"/>
                </a:cxn>
                <a:cxn ang="0">
                  <a:pos x="0" y="1264"/>
                </a:cxn>
                <a:cxn ang="0">
                  <a:pos x="15" y="1332"/>
                </a:cxn>
                <a:cxn ang="0">
                  <a:pos x="148" y="1358"/>
                </a:cxn>
                <a:cxn ang="0">
                  <a:pos x="211" y="1452"/>
                </a:cxn>
                <a:cxn ang="0">
                  <a:pos x="337" y="1484"/>
                </a:cxn>
                <a:cxn ang="0">
                  <a:pos x="430" y="1484"/>
                </a:cxn>
                <a:cxn ang="0">
                  <a:pos x="538" y="1503"/>
                </a:cxn>
                <a:cxn ang="0">
                  <a:pos x="544" y="1548"/>
                </a:cxn>
                <a:cxn ang="0">
                  <a:pos x="538" y="1642"/>
                </a:cxn>
                <a:cxn ang="0">
                  <a:pos x="550" y="1705"/>
                </a:cxn>
                <a:cxn ang="0">
                  <a:pos x="608" y="1712"/>
                </a:cxn>
                <a:cxn ang="0">
                  <a:pos x="677" y="1724"/>
                </a:cxn>
                <a:cxn ang="0">
                  <a:pos x="747" y="1786"/>
                </a:cxn>
                <a:cxn ang="0">
                  <a:pos x="830" y="1786"/>
                </a:cxn>
                <a:cxn ang="0">
                  <a:pos x="905" y="1779"/>
                </a:cxn>
                <a:cxn ang="0">
                  <a:pos x="1019" y="1744"/>
                </a:cxn>
                <a:cxn ang="0">
                  <a:pos x="1145" y="1756"/>
                </a:cxn>
                <a:cxn ang="0">
                  <a:pos x="1273" y="1792"/>
                </a:cxn>
                <a:cxn ang="0">
                  <a:pos x="1392" y="1766"/>
                </a:cxn>
                <a:cxn ang="0">
                  <a:pos x="1473" y="1674"/>
                </a:cxn>
                <a:cxn ang="0">
                  <a:pos x="1467" y="1571"/>
                </a:cxn>
                <a:cxn ang="0">
                  <a:pos x="1497" y="1446"/>
                </a:cxn>
                <a:cxn ang="0">
                  <a:pos x="1516" y="1282"/>
                </a:cxn>
                <a:cxn ang="0">
                  <a:pos x="1554" y="1131"/>
                </a:cxn>
                <a:cxn ang="0">
                  <a:pos x="1606" y="906"/>
                </a:cxn>
                <a:cxn ang="0">
                  <a:pos x="1598" y="678"/>
                </a:cxn>
                <a:cxn ang="0">
                  <a:pos x="1598" y="478"/>
                </a:cxn>
                <a:cxn ang="0">
                  <a:pos x="1586" y="338"/>
                </a:cxn>
                <a:cxn ang="0">
                  <a:pos x="1554" y="276"/>
                </a:cxn>
                <a:cxn ang="0">
                  <a:pos x="1484" y="225"/>
                </a:cxn>
                <a:cxn ang="0">
                  <a:pos x="1403" y="142"/>
                </a:cxn>
                <a:cxn ang="0">
                  <a:pos x="1309" y="94"/>
                </a:cxn>
              </a:cxnLst>
              <a:rect l="0" t="0" r="r" b="b"/>
              <a:pathLst>
                <a:path w="1606" h="1792">
                  <a:moveTo>
                    <a:pt x="1309" y="94"/>
                  </a:moveTo>
                  <a:lnTo>
                    <a:pt x="1258" y="0"/>
                  </a:lnTo>
                  <a:lnTo>
                    <a:pt x="867" y="163"/>
                  </a:lnTo>
                  <a:lnTo>
                    <a:pt x="850" y="288"/>
                  </a:lnTo>
                  <a:lnTo>
                    <a:pt x="818" y="332"/>
                  </a:lnTo>
                  <a:lnTo>
                    <a:pt x="773" y="382"/>
                  </a:lnTo>
                  <a:lnTo>
                    <a:pt x="747" y="472"/>
                  </a:lnTo>
                  <a:lnTo>
                    <a:pt x="660" y="678"/>
                  </a:lnTo>
                  <a:lnTo>
                    <a:pt x="590" y="924"/>
                  </a:lnTo>
                  <a:lnTo>
                    <a:pt x="558" y="1088"/>
                  </a:lnTo>
                  <a:lnTo>
                    <a:pt x="243" y="1094"/>
                  </a:lnTo>
                  <a:lnTo>
                    <a:pt x="192" y="1125"/>
                  </a:lnTo>
                  <a:lnTo>
                    <a:pt x="47" y="1125"/>
                  </a:lnTo>
                  <a:lnTo>
                    <a:pt x="7" y="1189"/>
                  </a:lnTo>
                  <a:lnTo>
                    <a:pt x="0" y="1264"/>
                  </a:lnTo>
                  <a:lnTo>
                    <a:pt x="15" y="1332"/>
                  </a:lnTo>
                  <a:lnTo>
                    <a:pt x="148" y="1358"/>
                  </a:lnTo>
                  <a:lnTo>
                    <a:pt x="211" y="1452"/>
                  </a:lnTo>
                  <a:lnTo>
                    <a:pt x="337" y="1484"/>
                  </a:lnTo>
                  <a:lnTo>
                    <a:pt x="430" y="1484"/>
                  </a:lnTo>
                  <a:lnTo>
                    <a:pt x="538" y="1503"/>
                  </a:lnTo>
                  <a:lnTo>
                    <a:pt x="544" y="1548"/>
                  </a:lnTo>
                  <a:lnTo>
                    <a:pt x="538" y="1642"/>
                  </a:lnTo>
                  <a:lnTo>
                    <a:pt x="550" y="1705"/>
                  </a:lnTo>
                  <a:lnTo>
                    <a:pt x="608" y="1712"/>
                  </a:lnTo>
                  <a:lnTo>
                    <a:pt x="677" y="1724"/>
                  </a:lnTo>
                  <a:lnTo>
                    <a:pt x="747" y="1786"/>
                  </a:lnTo>
                  <a:lnTo>
                    <a:pt x="830" y="1786"/>
                  </a:lnTo>
                  <a:lnTo>
                    <a:pt x="905" y="1779"/>
                  </a:lnTo>
                  <a:lnTo>
                    <a:pt x="1019" y="1744"/>
                  </a:lnTo>
                  <a:lnTo>
                    <a:pt x="1145" y="1756"/>
                  </a:lnTo>
                  <a:lnTo>
                    <a:pt x="1273" y="1792"/>
                  </a:lnTo>
                  <a:lnTo>
                    <a:pt x="1392" y="1766"/>
                  </a:lnTo>
                  <a:lnTo>
                    <a:pt x="1473" y="1674"/>
                  </a:lnTo>
                  <a:lnTo>
                    <a:pt x="1467" y="1571"/>
                  </a:lnTo>
                  <a:lnTo>
                    <a:pt x="1497" y="1446"/>
                  </a:lnTo>
                  <a:lnTo>
                    <a:pt x="1516" y="1282"/>
                  </a:lnTo>
                  <a:lnTo>
                    <a:pt x="1554" y="1131"/>
                  </a:lnTo>
                  <a:lnTo>
                    <a:pt x="1606" y="906"/>
                  </a:lnTo>
                  <a:lnTo>
                    <a:pt x="1598" y="678"/>
                  </a:lnTo>
                  <a:lnTo>
                    <a:pt x="1598" y="478"/>
                  </a:lnTo>
                  <a:lnTo>
                    <a:pt x="1586" y="338"/>
                  </a:lnTo>
                  <a:lnTo>
                    <a:pt x="1554" y="276"/>
                  </a:lnTo>
                  <a:lnTo>
                    <a:pt x="1484" y="225"/>
                  </a:lnTo>
                  <a:lnTo>
                    <a:pt x="1403" y="142"/>
                  </a:lnTo>
                  <a:lnTo>
                    <a:pt x="1309" y="94"/>
                  </a:lnTo>
                  <a:close/>
                </a:path>
              </a:pathLst>
            </a:custGeom>
            <a:solidFill>
              <a:srgbClr val="C0C0C0"/>
            </a:solidFill>
            <a:ln w="1588">
              <a:solidFill>
                <a:srgbClr val="000000"/>
              </a:solidFill>
              <a:prstDash val="solid"/>
              <a:round/>
            </a:ln>
          </p:spPr>
          <p:txBody>
            <a:bodyPr/>
            <a:lstStyle/>
            <a:p>
              <a:endParaRPr lang="zh-CN" altLang="en-US"/>
            </a:p>
          </p:txBody>
        </p:sp>
        <p:sp>
          <p:nvSpPr>
            <p:cNvPr id="653" name="Freeform 397"/>
            <p:cNvSpPr/>
            <p:nvPr/>
          </p:nvSpPr>
          <p:spPr bwMode="auto">
            <a:xfrm flipH="1">
              <a:off x="1016" y="2589"/>
              <a:ext cx="138" cy="323"/>
            </a:xfrm>
            <a:custGeom>
              <a:avLst/>
              <a:gdLst/>
              <a:ahLst/>
              <a:cxnLst>
                <a:cxn ang="0">
                  <a:pos x="132" y="1382"/>
                </a:cxn>
                <a:cxn ang="0">
                  <a:pos x="370" y="1363"/>
                </a:cxn>
                <a:cxn ang="0">
                  <a:pos x="573" y="1301"/>
                </a:cxn>
                <a:cxn ang="0">
                  <a:pos x="656" y="1149"/>
                </a:cxn>
                <a:cxn ang="0">
                  <a:pos x="630" y="1050"/>
                </a:cxn>
                <a:cxn ang="0">
                  <a:pos x="787" y="837"/>
                </a:cxn>
                <a:cxn ang="0">
                  <a:pos x="642" y="931"/>
                </a:cxn>
                <a:cxn ang="0">
                  <a:pos x="718" y="741"/>
                </a:cxn>
                <a:cxn ang="0">
                  <a:pos x="845" y="497"/>
                </a:cxn>
                <a:cxn ang="0">
                  <a:pos x="656" y="703"/>
                </a:cxn>
                <a:cxn ang="0">
                  <a:pos x="630" y="378"/>
                </a:cxn>
                <a:cxn ang="0">
                  <a:pos x="535" y="264"/>
                </a:cxn>
                <a:cxn ang="0">
                  <a:pos x="402" y="214"/>
                </a:cxn>
                <a:cxn ang="0">
                  <a:pos x="661" y="126"/>
                </a:cxn>
                <a:cxn ang="0">
                  <a:pos x="781" y="226"/>
                </a:cxn>
                <a:cxn ang="0">
                  <a:pos x="705" y="126"/>
                </a:cxn>
                <a:cxn ang="0">
                  <a:pos x="560" y="82"/>
                </a:cxn>
                <a:cxn ang="0">
                  <a:pos x="661" y="44"/>
                </a:cxn>
                <a:cxn ang="0">
                  <a:pos x="750" y="0"/>
                </a:cxn>
                <a:cxn ang="0">
                  <a:pos x="868" y="94"/>
                </a:cxn>
                <a:cxn ang="0">
                  <a:pos x="976" y="182"/>
                </a:cxn>
                <a:cxn ang="0">
                  <a:pos x="1014" y="334"/>
                </a:cxn>
                <a:cxn ang="0">
                  <a:pos x="1008" y="628"/>
                </a:cxn>
                <a:cxn ang="0">
                  <a:pos x="970" y="975"/>
                </a:cxn>
                <a:cxn ang="0">
                  <a:pos x="913" y="1314"/>
                </a:cxn>
                <a:cxn ang="0">
                  <a:pos x="888" y="1527"/>
                </a:cxn>
                <a:cxn ang="0">
                  <a:pos x="830" y="1627"/>
                </a:cxn>
                <a:cxn ang="0">
                  <a:pos x="699" y="1671"/>
                </a:cxn>
                <a:cxn ang="0">
                  <a:pos x="612" y="1648"/>
                </a:cxn>
                <a:cxn ang="0">
                  <a:pos x="541" y="1559"/>
                </a:cxn>
                <a:cxn ang="0">
                  <a:pos x="516" y="1534"/>
                </a:cxn>
                <a:cxn ang="0">
                  <a:pos x="407" y="1622"/>
                </a:cxn>
                <a:cxn ang="0">
                  <a:pos x="276" y="1652"/>
                </a:cxn>
                <a:cxn ang="0">
                  <a:pos x="170" y="1636"/>
                </a:cxn>
                <a:cxn ang="0">
                  <a:pos x="240" y="1565"/>
                </a:cxn>
                <a:cxn ang="0">
                  <a:pos x="352" y="1446"/>
                </a:cxn>
                <a:cxn ang="0">
                  <a:pos x="176" y="1546"/>
                </a:cxn>
                <a:cxn ang="0">
                  <a:pos x="32" y="1590"/>
                </a:cxn>
                <a:cxn ang="0">
                  <a:pos x="0" y="1527"/>
                </a:cxn>
              </a:cxnLst>
              <a:rect l="0" t="0" r="r" b="b"/>
              <a:pathLst>
                <a:path w="1014" h="1671">
                  <a:moveTo>
                    <a:pt x="0" y="1402"/>
                  </a:moveTo>
                  <a:lnTo>
                    <a:pt x="132" y="1382"/>
                  </a:lnTo>
                  <a:lnTo>
                    <a:pt x="245" y="1376"/>
                  </a:lnTo>
                  <a:lnTo>
                    <a:pt x="370" y="1363"/>
                  </a:lnTo>
                  <a:lnTo>
                    <a:pt x="509" y="1344"/>
                  </a:lnTo>
                  <a:lnTo>
                    <a:pt x="573" y="1301"/>
                  </a:lnTo>
                  <a:lnTo>
                    <a:pt x="744" y="1088"/>
                  </a:lnTo>
                  <a:lnTo>
                    <a:pt x="656" y="1149"/>
                  </a:lnTo>
                  <a:lnTo>
                    <a:pt x="598" y="1201"/>
                  </a:lnTo>
                  <a:lnTo>
                    <a:pt x="630" y="1050"/>
                  </a:lnTo>
                  <a:lnTo>
                    <a:pt x="693" y="992"/>
                  </a:lnTo>
                  <a:lnTo>
                    <a:pt x="787" y="837"/>
                  </a:lnTo>
                  <a:lnTo>
                    <a:pt x="699" y="911"/>
                  </a:lnTo>
                  <a:lnTo>
                    <a:pt x="642" y="931"/>
                  </a:lnTo>
                  <a:lnTo>
                    <a:pt x="656" y="823"/>
                  </a:lnTo>
                  <a:lnTo>
                    <a:pt x="718" y="741"/>
                  </a:lnTo>
                  <a:lnTo>
                    <a:pt x="781" y="679"/>
                  </a:lnTo>
                  <a:lnTo>
                    <a:pt x="845" y="497"/>
                  </a:lnTo>
                  <a:lnTo>
                    <a:pt x="724" y="647"/>
                  </a:lnTo>
                  <a:lnTo>
                    <a:pt x="656" y="703"/>
                  </a:lnTo>
                  <a:lnTo>
                    <a:pt x="648" y="471"/>
                  </a:lnTo>
                  <a:lnTo>
                    <a:pt x="630" y="378"/>
                  </a:lnTo>
                  <a:lnTo>
                    <a:pt x="592" y="334"/>
                  </a:lnTo>
                  <a:lnTo>
                    <a:pt x="535" y="264"/>
                  </a:lnTo>
                  <a:lnTo>
                    <a:pt x="445" y="232"/>
                  </a:lnTo>
                  <a:lnTo>
                    <a:pt x="402" y="214"/>
                  </a:lnTo>
                  <a:lnTo>
                    <a:pt x="528" y="94"/>
                  </a:lnTo>
                  <a:lnTo>
                    <a:pt x="661" y="126"/>
                  </a:lnTo>
                  <a:lnTo>
                    <a:pt x="750" y="176"/>
                  </a:lnTo>
                  <a:lnTo>
                    <a:pt x="781" y="226"/>
                  </a:lnTo>
                  <a:lnTo>
                    <a:pt x="756" y="150"/>
                  </a:lnTo>
                  <a:lnTo>
                    <a:pt x="705" y="126"/>
                  </a:lnTo>
                  <a:lnTo>
                    <a:pt x="624" y="94"/>
                  </a:lnTo>
                  <a:lnTo>
                    <a:pt x="560" y="82"/>
                  </a:lnTo>
                  <a:lnTo>
                    <a:pt x="598" y="62"/>
                  </a:lnTo>
                  <a:lnTo>
                    <a:pt x="661" y="44"/>
                  </a:lnTo>
                  <a:lnTo>
                    <a:pt x="718" y="25"/>
                  </a:lnTo>
                  <a:lnTo>
                    <a:pt x="750" y="0"/>
                  </a:lnTo>
                  <a:lnTo>
                    <a:pt x="825" y="50"/>
                  </a:lnTo>
                  <a:lnTo>
                    <a:pt x="868" y="94"/>
                  </a:lnTo>
                  <a:lnTo>
                    <a:pt x="913" y="150"/>
                  </a:lnTo>
                  <a:lnTo>
                    <a:pt x="976" y="182"/>
                  </a:lnTo>
                  <a:lnTo>
                    <a:pt x="988" y="240"/>
                  </a:lnTo>
                  <a:lnTo>
                    <a:pt x="1014" y="334"/>
                  </a:lnTo>
                  <a:lnTo>
                    <a:pt x="1014" y="478"/>
                  </a:lnTo>
                  <a:lnTo>
                    <a:pt x="1008" y="628"/>
                  </a:lnTo>
                  <a:lnTo>
                    <a:pt x="1002" y="799"/>
                  </a:lnTo>
                  <a:lnTo>
                    <a:pt x="970" y="975"/>
                  </a:lnTo>
                  <a:lnTo>
                    <a:pt x="931" y="1157"/>
                  </a:lnTo>
                  <a:lnTo>
                    <a:pt x="913" y="1314"/>
                  </a:lnTo>
                  <a:lnTo>
                    <a:pt x="882" y="1426"/>
                  </a:lnTo>
                  <a:lnTo>
                    <a:pt x="888" y="1527"/>
                  </a:lnTo>
                  <a:lnTo>
                    <a:pt x="875" y="1584"/>
                  </a:lnTo>
                  <a:lnTo>
                    <a:pt x="830" y="1627"/>
                  </a:lnTo>
                  <a:lnTo>
                    <a:pt x="775" y="1664"/>
                  </a:lnTo>
                  <a:lnTo>
                    <a:pt x="699" y="1671"/>
                  </a:lnTo>
                  <a:lnTo>
                    <a:pt x="661" y="1652"/>
                  </a:lnTo>
                  <a:lnTo>
                    <a:pt x="612" y="1648"/>
                  </a:lnTo>
                  <a:lnTo>
                    <a:pt x="490" y="1622"/>
                  </a:lnTo>
                  <a:lnTo>
                    <a:pt x="541" y="1559"/>
                  </a:lnTo>
                  <a:lnTo>
                    <a:pt x="598" y="1470"/>
                  </a:lnTo>
                  <a:lnTo>
                    <a:pt x="516" y="1534"/>
                  </a:lnTo>
                  <a:lnTo>
                    <a:pt x="452" y="1590"/>
                  </a:lnTo>
                  <a:lnTo>
                    <a:pt x="407" y="1622"/>
                  </a:lnTo>
                  <a:lnTo>
                    <a:pt x="345" y="1652"/>
                  </a:lnTo>
                  <a:lnTo>
                    <a:pt x="276" y="1652"/>
                  </a:lnTo>
                  <a:lnTo>
                    <a:pt x="208" y="1652"/>
                  </a:lnTo>
                  <a:lnTo>
                    <a:pt x="170" y="1636"/>
                  </a:lnTo>
                  <a:lnTo>
                    <a:pt x="151" y="1616"/>
                  </a:lnTo>
                  <a:lnTo>
                    <a:pt x="240" y="1565"/>
                  </a:lnTo>
                  <a:lnTo>
                    <a:pt x="327" y="1484"/>
                  </a:lnTo>
                  <a:lnTo>
                    <a:pt x="352" y="1446"/>
                  </a:lnTo>
                  <a:lnTo>
                    <a:pt x="282" y="1463"/>
                  </a:lnTo>
                  <a:lnTo>
                    <a:pt x="176" y="1546"/>
                  </a:lnTo>
                  <a:lnTo>
                    <a:pt x="132" y="1584"/>
                  </a:lnTo>
                  <a:lnTo>
                    <a:pt x="32" y="1590"/>
                  </a:lnTo>
                  <a:lnTo>
                    <a:pt x="0" y="1572"/>
                  </a:lnTo>
                  <a:lnTo>
                    <a:pt x="0" y="1527"/>
                  </a:lnTo>
                  <a:lnTo>
                    <a:pt x="0" y="1402"/>
                  </a:lnTo>
                  <a:close/>
                </a:path>
              </a:pathLst>
            </a:custGeom>
            <a:solidFill>
              <a:srgbClr val="E0E0E0"/>
            </a:solidFill>
            <a:ln w="9525">
              <a:noFill/>
              <a:round/>
            </a:ln>
          </p:spPr>
          <p:txBody>
            <a:bodyPr/>
            <a:lstStyle/>
            <a:p>
              <a:endParaRPr lang="zh-CN" altLang="en-US"/>
            </a:p>
          </p:txBody>
        </p:sp>
        <p:sp>
          <p:nvSpPr>
            <p:cNvPr id="654" name="Freeform 398"/>
            <p:cNvSpPr/>
            <p:nvPr/>
          </p:nvSpPr>
          <p:spPr bwMode="auto">
            <a:xfrm flipH="1">
              <a:off x="1026" y="2749"/>
              <a:ext cx="42" cy="150"/>
            </a:xfrm>
            <a:custGeom>
              <a:avLst/>
              <a:gdLst/>
              <a:ahLst/>
              <a:cxnLst>
                <a:cxn ang="0">
                  <a:pos x="0" y="774"/>
                </a:cxn>
                <a:cxn ang="0">
                  <a:pos x="51" y="748"/>
                </a:cxn>
                <a:cxn ang="0">
                  <a:pos x="107" y="686"/>
                </a:cxn>
                <a:cxn ang="0">
                  <a:pos x="156" y="573"/>
                </a:cxn>
                <a:cxn ang="0">
                  <a:pos x="183" y="477"/>
                </a:cxn>
                <a:cxn ang="0">
                  <a:pos x="220" y="371"/>
                </a:cxn>
                <a:cxn ang="0">
                  <a:pos x="239" y="270"/>
                </a:cxn>
                <a:cxn ang="0">
                  <a:pos x="270" y="114"/>
                </a:cxn>
                <a:cxn ang="0">
                  <a:pos x="295" y="0"/>
                </a:cxn>
                <a:cxn ang="0">
                  <a:pos x="232" y="226"/>
                </a:cxn>
                <a:cxn ang="0">
                  <a:pos x="183" y="402"/>
                </a:cxn>
                <a:cxn ang="0">
                  <a:pos x="126" y="521"/>
                </a:cxn>
                <a:cxn ang="0">
                  <a:pos x="38" y="648"/>
                </a:cxn>
                <a:cxn ang="0">
                  <a:pos x="0" y="774"/>
                </a:cxn>
              </a:cxnLst>
              <a:rect l="0" t="0" r="r" b="b"/>
              <a:pathLst>
                <a:path w="295" h="774">
                  <a:moveTo>
                    <a:pt x="0" y="774"/>
                  </a:moveTo>
                  <a:lnTo>
                    <a:pt x="51" y="748"/>
                  </a:lnTo>
                  <a:lnTo>
                    <a:pt x="107" y="686"/>
                  </a:lnTo>
                  <a:lnTo>
                    <a:pt x="156" y="573"/>
                  </a:lnTo>
                  <a:lnTo>
                    <a:pt x="183" y="477"/>
                  </a:lnTo>
                  <a:lnTo>
                    <a:pt x="220" y="371"/>
                  </a:lnTo>
                  <a:lnTo>
                    <a:pt x="239" y="270"/>
                  </a:lnTo>
                  <a:lnTo>
                    <a:pt x="270" y="114"/>
                  </a:lnTo>
                  <a:lnTo>
                    <a:pt x="295" y="0"/>
                  </a:lnTo>
                  <a:lnTo>
                    <a:pt x="232" y="226"/>
                  </a:lnTo>
                  <a:lnTo>
                    <a:pt x="183" y="402"/>
                  </a:lnTo>
                  <a:lnTo>
                    <a:pt x="126" y="521"/>
                  </a:lnTo>
                  <a:lnTo>
                    <a:pt x="38" y="648"/>
                  </a:lnTo>
                  <a:lnTo>
                    <a:pt x="0" y="774"/>
                  </a:lnTo>
                  <a:close/>
                </a:path>
              </a:pathLst>
            </a:custGeom>
            <a:solidFill>
              <a:srgbClr val="C0C0C0"/>
            </a:solidFill>
            <a:ln w="9525">
              <a:noFill/>
              <a:round/>
            </a:ln>
          </p:spPr>
          <p:txBody>
            <a:bodyPr/>
            <a:lstStyle/>
            <a:p>
              <a:endParaRPr lang="zh-CN" altLang="en-US"/>
            </a:p>
          </p:txBody>
        </p:sp>
        <p:sp>
          <p:nvSpPr>
            <p:cNvPr id="655" name="Freeform 399"/>
            <p:cNvSpPr/>
            <p:nvPr/>
          </p:nvSpPr>
          <p:spPr bwMode="auto">
            <a:xfrm flipH="1">
              <a:off x="1068" y="2628"/>
              <a:ext cx="159" cy="225"/>
            </a:xfrm>
            <a:custGeom>
              <a:avLst/>
              <a:gdLst/>
              <a:ahLst/>
              <a:cxnLst>
                <a:cxn ang="0">
                  <a:pos x="820" y="43"/>
                </a:cxn>
                <a:cxn ang="0">
                  <a:pos x="719" y="213"/>
                </a:cxn>
                <a:cxn ang="0">
                  <a:pos x="739" y="381"/>
                </a:cxn>
                <a:cxn ang="0">
                  <a:pos x="727" y="571"/>
                </a:cxn>
                <a:cxn ang="0">
                  <a:pos x="727" y="621"/>
                </a:cxn>
                <a:cxn ang="0">
                  <a:pos x="739" y="684"/>
                </a:cxn>
                <a:cxn ang="0">
                  <a:pos x="688" y="729"/>
                </a:cxn>
                <a:cxn ang="0">
                  <a:pos x="644" y="779"/>
                </a:cxn>
                <a:cxn ang="0">
                  <a:pos x="569" y="779"/>
                </a:cxn>
                <a:cxn ang="0">
                  <a:pos x="304" y="793"/>
                </a:cxn>
                <a:cxn ang="0">
                  <a:pos x="170" y="831"/>
                </a:cxn>
                <a:cxn ang="0">
                  <a:pos x="0" y="873"/>
                </a:cxn>
                <a:cxn ang="0">
                  <a:pos x="6" y="1004"/>
                </a:cxn>
                <a:cxn ang="0">
                  <a:pos x="109" y="978"/>
                </a:cxn>
                <a:cxn ang="0">
                  <a:pos x="133" y="916"/>
                </a:cxn>
                <a:cxn ang="0">
                  <a:pos x="147" y="1030"/>
                </a:cxn>
                <a:cxn ang="0">
                  <a:pos x="215" y="1118"/>
                </a:cxn>
                <a:cxn ang="0">
                  <a:pos x="403" y="1155"/>
                </a:cxn>
                <a:cxn ang="0">
                  <a:pos x="379" y="1093"/>
                </a:cxn>
                <a:cxn ang="0">
                  <a:pos x="279" y="978"/>
                </a:cxn>
                <a:cxn ang="0">
                  <a:pos x="358" y="929"/>
                </a:cxn>
                <a:cxn ang="0">
                  <a:pos x="403" y="1036"/>
                </a:cxn>
                <a:cxn ang="0">
                  <a:pos x="537" y="1149"/>
                </a:cxn>
                <a:cxn ang="0">
                  <a:pos x="713" y="1149"/>
                </a:cxn>
                <a:cxn ang="0">
                  <a:pos x="517" y="1016"/>
                </a:cxn>
                <a:cxn ang="0">
                  <a:pos x="435" y="929"/>
                </a:cxn>
                <a:cxn ang="0">
                  <a:pos x="479" y="885"/>
                </a:cxn>
                <a:cxn ang="0">
                  <a:pos x="549" y="972"/>
                </a:cxn>
                <a:cxn ang="0">
                  <a:pos x="675" y="1068"/>
                </a:cxn>
                <a:cxn ang="0">
                  <a:pos x="782" y="1123"/>
                </a:cxn>
                <a:cxn ang="0">
                  <a:pos x="921" y="1136"/>
                </a:cxn>
                <a:cxn ang="0">
                  <a:pos x="833" y="1068"/>
                </a:cxn>
                <a:cxn ang="0">
                  <a:pos x="727" y="978"/>
                </a:cxn>
                <a:cxn ang="0">
                  <a:pos x="756" y="929"/>
                </a:cxn>
                <a:cxn ang="0">
                  <a:pos x="808" y="1010"/>
                </a:cxn>
                <a:cxn ang="0">
                  <a:pos x="914" y="1087"/>
                </a:cxn>
                <a:cxn ang="0">
                  <a:pos x="1046" y="1098"/>
                </a:cxn>
                <a:cxn ang="0">
                  <a:pos x="1117" y="991"/>
                </a:cxn>
                <a:cxn ang="0">
                  <a:pos x="878" y="954"/>
                </a:cxn>
                <a:cxn ang="0">
                  <a:pos x="733" y="868"/>
                </a:cxn>
                <a:cxn ang="0">
                  <a:pos x="707" y="793"/>
                </a:cxn>
                <a:cxn ang="0">
                  <a:pos x="765" y="831"/>
                </a:cxn>
                <a:cxn ang="0">
                  <a:pos x="927" y="935"/>
                </a:cxn>
                <a:cxn ang="0">
                  <a:pos x="1117" y="991"/>
                </a:cxn>
                <a:cxn ang="0">
                  <a:pos x="1155" y="767"/>
                </a:cxn>
                <a:cxn ang="0">
                  <a:pos x="1046" y="741"/>
                </a:cxn>
                <a:cxn ang="0">
                  <a:pos x="820" y="761"/>
                </a:cxn>
                <a:cxn ang="0">
                  <a:pos x="782" y="716"/>
                </a:cxn>
                <a:cxn ang="0">
                  <a:pos x="901" y="735"/>
                </a:cxn>
                <a:cxn ang="0">
                  <a:pos x="1155" y="684"/>
                </a:cxn>
                <a:cxn ang="0">
                  <a:pos x="1167" y="483"/>
                </a:cxn>
                <a:cxn ang="0">
                  <a:pos x="1161" y="264"/>
                </a:cxn>
                <a:cxn ang="0">
                  <a:pos x="1034" y="152"/>
                </a:cxn>
                <a:cxn ang="0">
                  <a:pos x="1161" y="201"/>
                </a:cxn>
                <a:cxn ang="0">
                  <a:pos x="1091" y="68"/>
                </a:cxn>
                <a:cxn ang="0">
                  <a:pos x="959" y="0"/>
                </a:cxn>
              </a:cxnLst>
              <a:rect l="0" t="0" r="r" b="b"/>
              <a:pathLst>
                <a:path w="1172" h="1162">
                  <a:moveTo>
                    <a:pt x="959" y="0"/>
                  </a:moveTo>
                  <a:lnTo>
                    <a:pt x="820" y="43"/>
                  </a:lnTo>
                  <a:lnTo>
                    <a:pt x="756" y="100"/>
                  </a:lnTo>
                  <a:lnTo>
                    <a:pt x="719" y="213"/>
                  </a:lnTo>
                  <a:lnTo>
                    <a:pt x="719" y="321"/>
                  </a:lnTo>
                  <a:lnTo>
                    <a:pt x="739" y="381"/>
                  </a:lnTo>
                  <a:lnTo>
                    <a:pt x="727" y="489"/>
                  </a:lnTo>
                  <a:lnTo>
                    <a:pt x="727" y="571"/>
                  </a:lnTo>
                  <a:lnTo>
                    <a:pt x="745" y="591"/>
                  </a:lnTo>
                  <a:lnTo>
                    <a:pt x="727" y="621"/>
                  </a:lnTo>
                  <a:lnTo>
                    <a:pt x="713" y="652"/>
                  </a:lnTo>
                  <a:lnTo>
                    <a:pt x="739" y="684"/>
                  </a:lnTo>
                  <a:lnTo>
                    <a:pt x="739" y="716"/>
                  </a:lnTo>
                  <a:lnTo>
                    <a:pt x="688" y="729"/>
                  </a:lnTo>
                  <a:lnTo>
                    <a:pt x="695" y="761"/>
                  </a:lnTo>
                  <a:lnTo>
                    <a:pt x="644" y="779"/>
                  </a:lnTo>
                  <a:lnTo>
                    <a:pt x="599" y="767"/>
                  </a:lnTo>
                  <a:lnTo>
                    <a:pt x="569" y="779"/>
                  </a:lnTo>
                  <a:lnTo>
                    <a:pt x="428" y="799"/>
                  </a:lnTo>
                  <a:lnTo>
                    <a:pt x="304" y="793"/>
                  </a:lnTo>
                  <a:lnTo>
                    <a:pt x="222" y="799"/>
                  </a:lnTo>
                  <a:lnTo>
                    <a:pt x="170" y="831"/>
                  </a:lnTo>
                  <a:lnTo>
                    <a:pt x="45" y="831"/>
                  </a:lnTo>
                  <a:lnTo>
                    <a:pt x="0" y="873"/>
                  </a:lnTo>
                  <a:lnTo>
                    <a:pt x="0" y="923"/>
                  </a:lnTo>
                  <a:lnTo>
                    <a:pt x="6" y="1004"/>
                  </a:lnTo>
                  <a:lnTo>
                    <a:pt x="109" y="1030"/>
                  </a:lnTo>
                  <a:lnTo>
                    <a:pt x="109" y="978"/>
                  </a:lnTo>
                  <a:lnTo>
                    <a:pt x="115" y="935"/>
                  </a:lnTo>
                  <a:lnTo>
                    <a:pt x="133" y="916"/>
                  </a:lnTo>
                  <a:lnTo>
                    <a:pt x="141" y="966"/>
                  </a:lnTo>
                  <a:lnTo>
                    <a:pt x="147" y="1030"/>
                  </a:lnTo>
                  <a:lnTo>
                    <a:pt x="170" y="1068"/>
                  </a:lnTo>
                  <a:lnTo>
                    <a:pt x="215" y="1118"/>
                  </a:lnTo>
                  <a:lnTo>
                    <a:pt x="321" y="1142"/>
                  </a:lnTo>
                  <a:lnTo>
                    <a:pt x="403" y="1155"/>
                  </a:lnTo>
                  <a:lnTo>
                    <a:pt x="499" y="1162"/>
                  </a:lnTo>
                  <a:lnTo>
                    <a:pt x="379" y="1093"/>
                  </a:lnTo>
                  <a:lnTo>
                    <a:pt x="297" y="1030"/>
                  </a:lnTo>
                  <a:lnTo>
                    <a:pt x="279" y="978"/>
                  </a:lnTo>
                  <a:lnTo>
                    <a:pt x="291" y="935"/>
                  </a:lnTo>
                  <a:lnTo>
                    <a:pt x="358" y="929"/>
                  </a:lnTo>
                  <a:lnTo>
                    <a:pt x="385" y="978"/>
                  </a:lnTo>
                  <a:lnTo>
                    <a:pt x="403" y="1036"/>
                  </a:lnTo>
                  <a:lnTo>
                    <a:pt x="467" y="1098"/>
                  </a:lnTo>
                  <a:lnTo>
                    <a:pt x="537" y="1149"/>
                  </a:lnTo>
                  <a:lnTo>
                    <a:pt x="607" y="1155"/>
                  </a:lnTo>
                  <a:lnTo>
                    <a:pt x="713" y="1149"/>
                  </a:lnTo>
                  <a:lnTo>
                    <a:pt x="599" y="1061"/>
                  </a:lnTo>
                  <a:lnTo>
                    <a:pt x="517" y="1016"/>
                  </a:lnTo>
                  <a:lnTo>
                    <a:pt x="454" y="966"/>
                  </a:lnTo>
                  <a:lnTo>
                    <a:pt x="435" y="929"/>
                  </a:lnTo>
                  <a:lnTo>
                    <a:pt x="441" y="891"/>
                  </a:lnTo>
                  <a:lnTo>
                    <a:pt x="479" y="885"/>
                  </a:lnTo>
                  <a:lnTo>
                    <a:pt x="523" y="923"/>
                  </a:lnTo>
                  <a:lnTo>
                    <a:pt x="549" y="972"/>
                  </a:lnTo>
                  <a:lnTo>
                    <a:pt x="607" y="1036"/>
                  </a:lnTo>
                  <a:lnTo>
                    <a:pt x="675" y="1068"/>
                  </a:lnTo>
                  <a:lnTo>
                    <a:pt x="727" y="1098"/>
                  </a:lnTo>
                  <a:lnTo>
                    <a:pt x="782" y="1123"/>
                  </a:lnTo>
                  <a:lnTo>
                    <a:pt x="846" y="1136"/>
                  </a:lnTo>
                  <a:lnTo>
                    <a:pt x="921" y="1136"/>
                  </a:lnTo>
                  <a:lnTo>
                    <a:pt x="994" y="1122"/>
                  </a:lnTo>
                  <a:lnTo>
                    <a:pt x="833" y="1068"/>
                  </a:lnTo>
                  <a:lnTo>
                    <a:pt x="771" y="1036"/>
                  </a:lnTo>
                  <a:lnTo>
                    <a:pt x="727" y="978"/>
                  </a:lnTo>
                  <a:lnTo>
                    <a:pt x="719" y="929"/>
                  </a:lnTo>
                  <a:lnTo>
                    <a:pt x="756" y="929"/>
                  </a:lnTo>
                  <a:lnTo>
                    <a:pt x="777" y="972"/>
                  </a:lnTo>
                  <a:lnTo>
                    <a:pt x="808" y="1010"/>
                  </a:lnTo>
                  <a:lnTo>
                    <a:pt x="859" y="1049"/>
                  </a:lnTo>
                  <a:lnTo>
                    <a:pt x="914" y="1087"/>
                  </a:lnTo>
                  <a:lnTo>
                    <a:pt x="989" y="1119"/>
                  </a:lnTo>
                  <a:lnTo>
                    <a:pt x="1046" y="1098"/>
                  </a:lnTo>
                  <a:lnTo>
                    <a:pt x="1072" y="1068"/>
                  </a:lnTo>
                  <a:lnTo>
                    <a:pt x="1117" y="991"/>
                  </a:lnTo>
                  <a:lnTo>
                    <a:pt x="1034" y="972"/>
                  </a:lnTo>
                  <a:lnTo>
                    <a:pt x="878" y="954"/>
                  </a:lnTo>
                  <a:lnTo>
                    <a:pt x="782" y="910"/>
                  </a:lnTo>
                  <a:lnTo>
                    <a:pt x="733" y="868"/>
                  </a:lnTo>
                  <a:lnTo>
                    <a:pt x="713" y="816"/>
                  </a:lnTo>
                  <a:lnTo>
                    <a:pt x="707" y="793"/>
                  </a:lnTo>
                  <a:lnTo>
                    <a:pt x="733" y="793"/>
                  </a:lnTo>
                  <a:lnTo>
                    <a:pt x="765" y="831"/>
                  </a:lnTo>
                  <a:lnTo>
                    <a:pt x="814" y="897"/>
                  </a:lnTo>
                  <a:lnTo>
                    <a:pt x="927" y="935"/>
                  </a:lnTo>
                  <a:lnTo>
                    <a:pt x="1034" y="968"/>
                  </a:lnTo>
                  <a:lnTo>
                    <a:pt x="1117" y="991"/>
                  </a:lnTo>
                  <a:lnTo>
                    <a:pt x="1149" y="861"/>
                  </a:lnTo>
                  <a:lnTo>
                    <a:pt x="1155" y="767"/>
                  </a:lnTo>
                  <a:lnTo>
                    <a:pt x="1155" y="683"/>
                  </a:lnTo>
                  <a:lnTo>
                    <a:pt x="1046" y="741"/>
                  </a:lnTo>
                  <a:lnTo>
                    <a:pt x="921" y="767"/>
                  </a:lnTo>
                  <a:lnTo>
                    <a:pt x="820" y="761"/>
                  </a:lnTo>
                  <a:lnTo>
                    <a:pt x="795" y="748"/>
                  </a:lnTo>
                  <a:lnTo>
                    <a:pt x="782" y="716"/>
                  </a:lnTo>
                  <a:lnTo>
                    <a:pt x="840" y="716"/>
                  </a:lnTo>
                  <a:lnTo>
                    <a:pt x="901" y="735"/>
                  </a:lnTo>
                  <a:lnTo>
                    <a:pt x="1049" y="741"/>
                  </a:lnTo>
                  <a:lnTo>
                    <a:pt x="1155" y="684"/>
                  </a:lnTo>
                  <a:lnTo>
                    <a:pt x="1161" y="565"/>
                  </a:lnTo>
                  <a:lnTo>
                    <a:pt x="1167" y="483"/>
                  </a:lnTo>
                  <a:lnTo>
                    <a:pt x="1172" y="401"/>
                  </a:lnTo>
                  <a:lnTo>
                    <a:pt x="1161" y="264"/>
                  </a:lnTo>
                  <a:lnTo>
                    <a:pt x="1129" y="213"/>
                  </a:lnTo>
                  <a:lnTo>
                    <a:pt x="1034" y="152"/>
                  </a:lnTo>
                  <a:lnTo>
                    <a:pt x="1065" y="158"/>
                  </a:lnTo>
                  <a:lnTo>
                    <a:pt x="1161" y="201"/>
                  </a:lnTo>
                  <a:lnTo>
                    <a:pt x="1123" y="113"/>
                  </a:lnTo>
                  <a:lnTo>
                    <a:pt x="1091" y="68"/>
                  </a:lnTo>
                  <a:lnTo>
                    <a:pt x="1065" y="38"/>
                  </a:lnTo>
                  <a:lnTo>
                    <a:pt x="959" y="0"/>
                  </a:lnTo>
                  <a:close/>
                </a:path>
              </a:pathLst>
            </a:custGeom>
            <a:solidFill>
              <a:srgbClr val="E0E0E0"/>
            </a:solidFill>
            <a:ln w="9525">
              <a:noFill/>
              <a:round/>
            </a:ln>
          </p:spPr>
          <p:txBody>
            <a:bodyPr/>
            <a:lstStyle/>
            <a:p>
              <a:endParaRPr lang="zh-CN" altLang="en-US"/>
            </a:p>
          </p:txBody>
        </p:sp>
        <p:sp>
          <p:nvSpPr>
            <p:cNvPr id="656" name="Freeform 400"/>
            <p:cNvSpPr/>
            <p:nvPr/>
          </p:nvSpPr>
          <p:spPr bwMode="auto">
            <a:xfrm flipH="1">
              <a:off x="1078" y="2712"/>
              <a:ext cx="41" cy="50"/>
            </a:xfrm>
            <a:custGeom>
              <a:avLst/>
              <a:gdLst/>
              <a:ahLst/>
              <a:cxnLst>
                <a:cxn ang="0">
                  <a:pos x="0" y="0"/>
                </a:cxn>
                <a:cxn ang="0">
                  <a:pos x="0" y="21"/>
                </a:cxn>
                <a:cxn ang="0">
                  <a:pos x="38" y="71"/>
                </a:cxn>
                <a:cxn ang="0">
                  <a:pos x="75" y="99"/>
                </a:cxn>
                <a:cxn ang="0">
                  <a:pos x="152" y="158"/>
                </a:cxn>
                <a:cxn ang="0">
                  <a:pos x="184" y="182"/>
                </a:cxn>
                <a:cxn ang="0">
                  <a:pos x="260" y="239"/>
                </a:cxn>
                <a:cxn ang="0">
                  <a:pos x="178" y="213"/>
                </a:cxn>
                <a:cxn ang="0">
                  <a:pos x="97" y="188"/>
                </a:cxn>
                <a:cxn ang="0">
                  <a:pos x="16" y="182"/>
                </a:cxn>
                <a:cxn ang="0">
                  <a:pos x="22" y="207"/>
                </a:cxn>
                <a:cxn ang="0">
                  <a:pos x="152" y="231"/>
                </a:cxn>
                <a:cxn ang="0">
                  <a:pos x="222" y="257"/>
                </a:cxn>
                <a:cxn ang="0">
                  <a:pos x="260" y="263"/>
                </a:cxn>
                <a:cxn ang="0">
                  <a:pos x="292" y="252"/>
                </a:cxn>
                <a:cxn ang="0">
                  <a:pos x="295" y="222"/>
                </a:cxn>
                <a:cxn ang="0">
                  <a:pos x="269" y="199"/>
                </a:cxn>
                <a:cxn ang="0">
                  <a:pos x="232" y="162"/>
                </a:cxn>
                <a:cxn ang="0">
                  <a:pos x="188" y="112"/>
                </a:cxn>
                <a:cxn ang="0">
                  <a:pos x="144" y="56"/>
                </a:cxn>
                <a:cxn ang="0">
                  <a:pos x="91" y="17"/>
                </a:cxn>
                <a:cxn ang="0">
                  <a:pos x="35" y="3"/>
                </a:cxn>
                <a:cxn ang="0">
                  <a:pos x="0" y="0"/>
                </a:cxn>
              </a:cxnLst>
              <a:rect l="0" t="0" r="r" b="b"/>
              <a:pathLst>
                <a:path w="295" h="263">
                  <a:moveTo>
                    <a:pt x="0" y="0"/>
                  </a:moveTo>
                  <a:lnTo>
                    <a:pt x="0" y="21"/>
                  </a:lnTo>
                  <a:lnTo>
                    <a:pt x="38" y="71"/>
                  </a:lnTo>
                  <a:lnTo>
                    <a:pt x="75" y="99"/>
                  </a:lnTo>
                  <a:lnTo>
                    <a:pt x="152" y="158"/>
                  </a:lnTo>
                  <a:lnTo>
                    <a:pt x="184" y="182"/>
                  </a:lnTo>
                  <a:lnTo>
                    <a:pt x="260" y="239"/>
                  </a:lnTo>
                  <a:lnTo>
                    <a:pt x="178" y="213"/>
                  </a:lnTo>
                  <a:lnTo>
                    <a:pt x="97" y="188"/>
                  </a:lnTo>
                  <a:lnTo>
                    <a:pt x="16" y="182"/>
                  </a:lnTo>
                  <a:lnTo>
                    <a:pt x="22" y="207"/>
                  </a:lnTo>
                  <a:lnTo>
                    <a:pt x="152" y="231"/>
                  </a:lnTo>
                  <a:lnTo>
                    <a:pt x="222" y="257"/>
                  </a:lnTo>
                  <a:lnTo>
                    <a:pt x="260" y="263"/>
                  </a:lnTo>
                  <a:lnTo>
                    <a:pt x="292" y="252"/>
                  </a:lnTo>
                  <a:lnTo>
                    <a:pt x="295" y="222"/>
                  </a:lnTo>
                  <a:lnTo>
                    <a:pt x="269" y="199"/>
                  </a:lnTo>
                  <a:lnTo>
                    <a:pt x="232" y="162"/>
                  </a:lnTo>
                  <a:lnTo>
                    <a:pt x="188" y="112"/>
                  </a:lnTo>
                  <a:lnTo>
                    <a:pt x="144" y="56"/>
                  </a:lnTo>
                  <a:lnTo>
                    <a:pt x="91" y="17"/>
                  </a:lnTo>
                  <a:lnTo>
                    <a:pt x="35" y="3"/>
                  </a:lnTo>
                  <a:lnTo>
                    <a:pt x="0" y="0"/>
                  </a:lnTo>
                  <a:close/>
                </a:path>
              </a:pathLst>
            </a:custGeom>
            <a:solidFill>
              <a:srgbClr val="C0C0C0"/>
            </a:solidFill>
            <a:ln w="9525">
              <a:noFill/>
              <a:round/>
            </a:ln>
          </p:spPr>
          <p:txBody>
            <a:bodyPr/>
            <a:lstStyle/>
            <a:p>
              <a:endParaRPr lang="zh-CN" altLang="en-US"/>
            </a:p>
          </p:txBody>
        </p:sp>
        <p:sp>
          <p:nvSpPr>
            <p:cNvPr id="657" name="Freeform 401"/>
            <p:cNvSpPr/>
            <p:nvPr/>
          </p:nvSpPr>
          <p:spPr bwMode="auto">
            <a:xfrm flipH="1">
              <a:off x="1080" y="2670"/>
              <a:ext cx="36" cy="66"/>
            </a:xfrm>
            <a:custGeom>
              <a:avLst/>
              <a:gdLst/>
              <a:ahLst/>
              <a:cxnLst>
                <a:cxn ang="0">
                  <a:pos x="51" y="0"/>
                </a:cxn>
                <a:cxn ang="0">
                  <a:pos x="13" y="7"/>
                </a:cxn>
                <a:cxn ang="0">
                  <a:pos x="0" y="39"/>
                </a:cxn>
                <a:cxn ang="0">
                  <a:pos x="3" y="65"/>
                </a:cxn>
                <a:cxn ang="0">
                  <a:pos x="26" y="101"/>
                </a:cxn>
                <a:cxn ang="0">
                  <a:pos x="57" y="112"/>
                </a:cxn>
                <a:cxn ang="0">
                  <a:pos x="116" y="149"/>
                </a:cxn>
                <a:cxn ang="0">
                  <a:pos x="172" y="195"/>
                </a:cxn>
                <a:cxn ang="0">
                  <a:pos x="212" y="259"/>
                </a:cxn>
                <a:cxn ang="0">
                  <a:pos x="257" y="325"/>
                </a:cxn>
                <a:cxn ang="0">
                  <a:pos x="270" y="345"/>
                </a:cxn>
                <a:cxn ang="0">
                  <a:pos x="257" y="267"/>
                </a:cxn>
                <a:cxn ang="0">
                  <a:pos x="247" y="198"/>
                </a:cxn>
                <a:cxn ang="0">
                  <a:pos x="225" y="140"/>
                </a:cxn>
                <a:cxn ang="0">
                  <a:pos x="188" y="86"/>
                </a:cxn>
                <a:cxn ang="0">
                  <a:pos x="90" y="10"/>
                </a:cxn>
                <a:cxn ang="0">
                  <a:pos x="51" y="0"/>
                </a:cxn>
              </a:cxnLst>
              <a:rect l="0" t="0" r="r" b="b"/>
              <a:pathLst>
                <a:path w="270" h="345">
                  <a:moveTo>
                    <a:pt x="51" y="0"/>
                  </a:moveTo>
                  <a:lnTo>
                    <a:pt x="13" y="7"/>
                  </a:lnTo>
                  <a:lnTo>
                    <a:pt x="0" y="39"/>
                  </a:lnTo>
                  <a:lnTo>
                    <a:pt x="3" y="65"/>
                  </a:lnTo>
                  <a:lnTo>
                    <a:pt x="26" y="101"/>
                  </a:lnTo>
                  <a:lnTo>
                    <a:pt x="57" y="112"/>
                  </a:lnTo>
                  <a:lnTo>
                    <a:pt x="116" y="149"/>
                  </a:lnTo>
                  <a:lnTo>
                    <a:pt x="172" y="195"/>
                  </a:lnTo>
                  <a:lnTo>
                    <a:pt x="212" y="259"/>
                  </a:lnTo>
                  <a:lnTo>
                    <a:pt x="257" y="325"/>
                  </a:lnTo>
                  <a:lnTo>
                    <a:pt x="270" y="345"/>
                  </a:lnTo>
                  <a:lnTo>
                    <a:pt x="257" y="267"/>
                  </a:lnTo>
                  <a:lnTo>
                    <a:pt x="247" y="198"/>
                  </a:lnTo>
                  <a:lnTo>
                    <a:pt x="225" y="140"/>
                  </a:lnTo>
                  <a:lnTo>
                    <a:pt x="188" y="86"/>
                  </a:lnTo>
                  <a:lnTo>
                    <a:pt x="90" y="10"/>
                  </a:lnTo>
                  <a:lnTo>
                    <a:pt x="51" y="0"/>
                  </a:lnTo>
                  <a:close/>
                </a:path>
              </a:pathLst>
            </a:custGeom>
            <a:solidFill>
              <a:srgbClr val="C0C0C0"/>
            </a:solidFill>
            <a:ln w="9525">
              <a:noFill/>
              <a:round/>
            </a:ln>
          </p:spPr>
          <p:txBody>
            <a:bodyPr/>
            <a:lstStyle/>
            <a:p>
              <a:endParaRPr lang="zh-CN" altLang="en-US"/>
            </a:p>
          </p:txBody>
        </p:sp>
        <p:sp>
          <p:nvSpPr>
            <p:cNvPr id="658" name="Freeform 402"/>
            <p:cNvSpPr/>
            <p:nvPr/>
          </p:nvSpPr>
          <p:spPr bwMode="auto">
            <a:xfrm flipH="1">
              <a:off x="1084" y="2604"/>
              <a:ext cx="39" cy="39"/>
            </a:xfrm>
            <a:custGeom>
              <a:avLst/>
              <a:gdLst/>
              <a:ahLst/>
              <a:cxnLst>
                <a:cxn ang="0">
                  <a:pos x="0" y="199"/>
                </a:cxn>
                <a:cxn ang="0">
                  <a:pos x="49" y="156"/>
                </a:cxn>
                <a:cxn ang="0">
                  <a:pos x="130" y="125"/>
                </a:cxn>
                <a:cxn ang="0">
                  <a:pos x="185" y="111"/>
                </a:cxn>
                <a:cxn ang="0">
                  <a:pos x="287" y="0"/>
                </a:cxn>
                <a:cxn ang="0">
                  <a:pos x="211" y="44"/>
                </a:cxn>
                <a:cxn ang="0">
                  <a:pos x="142" y="74"/>
                </a:cxn>
                <a:cxn ang="0">
                  <a:pos x="93" y="99"/>
                </a:cxn>
                <a:cxn ang="0">
                  <a:pos x="68" y="125"/>
                </a:cxn>
                <a:cxn ang="0">
                  <a:pos x="0" y="199"/>
                </a:cxn>
              </a:cxnLst>
              <a:rect l="0" t="0" r="r" b="b"/>
              <a:pathLst>
                <a:path w="287" h="199">
                  <a:moveTo>
                    <a:pt x="0" y="199"/>
                  </a:moveTo>
                  <a:lnTo>
                    <a:pt x="49" y="156"/>
                  </a:lnTo>
                  <a:lnTo>
                    <a:pt x="130" y="125"/>
                  </a:lnTo>
                  <a:lnTo>
                    <a:pt x="185" y="111"/>
                  </a:lnTo>
                  <a:lnTo>
                    <a:pt x="287" y="0"/>
                  </a:lnTo>
                  <a:lnTo>
                    <a:pt x="211" y="44"/>
                  </a:lnTo>
                  <a:lnTo>
                    <a:pt x="142" y="74"/>
                  </a:lnTo>
                  <a:lnTo>
                    <a:pt x="93" y="99"/>
                  </a:lnTo>
                  <a:lnTo>
                    <a:pt x="68" y="125"/>
                  </a:lnTo>
                  <a:lnTo>
                    <a:pt x="0" y="199"/>
                  </a:lnTo>
                  <a:close/>
                </a:path>
              </a:pathLst>
            </a:custGeom>
            <a:solidFill>
              <a:srgbClr val="E0E0E0"/>
            </a:solidFill>
            <a:ln w="9525">
              <a:noFill/>
              <a:round/>
            </a:ln>
          </p:spPr>
          <p:txBody>
            <a:bodyPr/>
            <a:lstStyle/>
            <a:p>
              <a:endParaRPr lang="zh-CN" altLang="en-US"/>
            </a:p>
          </p:txBody>
        </p:sp>
        <p:sp>
          <p:nvSpPr>
            <p:cNvPr id="659" name="Freeform 403"/>
            <p:cNvSpPr/>
            <p:nvPr/>
          </p:nvSpPr>
          <p:spPr bwMode="auto">
            <a:xfrm flipH="1">
              <a:off x="1131" y="2675"/>
              <a:ext cx="22" cy="99"/>
            </a:xfrm>
            <a:custGeom>
              <a:avLst/>
              <a:gdLst/>
              <a:ahLst/>
              <a:cxnLst>
                <a:cxn ang="0">
                  <a:pos x="0" y="514"/>
                </a:cxn>
                <a:cxn ang="0">
                  <a:pos x="81" y="514"/>
                </a:cxn>
                <a:cxn ang="0">
                  <a:pos x="106" y="508"/>
                </a:cxn>
                <a:cxn ang="0">
                  <a:pos x="106" y="489"/>
                </a:cxn>
                <a:cxn ang="0">
                  <a:pos x="124" y="470"/>
                </a:cxn>
                <a:cxn ang="0">
                  <a:pos x="150" y="451"/>
                </a:cxn>
                <a:cxn ang="0">
                  <a:pos x="137" y="433"/>
                </a:cxn>
                <a:cxn ang="0">
                  <a:pos x="137" y="407"/>
                </a:cxn>
                <a:cxn ang="0">
                  <a:pos x="156" y="376"/>
                </a:cxn>
                <a:cxn ang="0">
                  <a:pos x="156" y="344"/>
                </a:cxn>
                <a:cxn ang="0">
                  <a:pos x="144" y="306"/>
                </a:cxn>
                <a:cxn ang="0">
                  <a:pos x="144" y="224"/>
                </a:cxn>
                <a:cxn ang="0">
                  <a:pos x="162" y="150"/>
                </a:cxn>
                <a:cxn ang="0">
                  <a:pos x="156" y="94"/>
                </a:cxn>
                <a:cxn ang="0">
                  <a:pos x="156" y="0"/>
                </a:cxn>
                <a:cxn ang="0">
                  <a:pos x="106" y="142"/>
                </a:cxn>
                <a:cxn ang="0">
                  <a:pos x="62" y="275"/>
                </a:cxn>
                <a:cxn ang="0">
                  <a:pos x="32" y="419"/>
                </a:cxn>
                <a:cxn ang="0">
                  <a:pos x="0" y="514"/>
                </a:cxn>
              </a:cxnLst>
              <a:rect l="0" t="0" r="r" b="b"/>
              <a:pathLst>
                <a:path w="162" h="514">
                  <a:moveTo>
                    <a:pt x="0" y="514"/>
                  </a:moveTo>
                  <a:lnTo>
                    <a:pt x="81" y="514"/>
                  </a:lnTo>
                  <a:lnTo>
                    <a:pt x="106" y="508"/>
                  </a:lnTo>
                  <a:lnTo>
                    <a:pt x="106" y="489"/>
                  </a:lnTo>
                  <a:lnTo>
                    <a:pt x="124" y="470"/>
                  </a:lnTo>
                  <a:lnTo>
                    <a:pt x="150" y="451"/>
                  </a:lnTo>
                  <a:lnTo>
                    <a:pt x="137" y="433"/>
                  </a:lnTo>
                  <a:lnTo>
                    <a:pt x="137" y="407"/>
                  </a:lnTo>
                  <a:lnTo>
                    <a:pt x="156" y="376"/>
                  </a:lnTo>
                  <a:lnTo>
                    <a:pt x="156" y="344"/>
                  </a:lnTo>
                  <a:lnTo>
                    <a:pt x="144" y="306"/>
                  </a:lnTo>
                  <a:lnTo>
                    <a:pt x="144" y="224"/>
                  </a:lnTo>
                  <a:lnTo>
                    <a:pt x="162" y="150"/>
                  </a:lnTo>
                  <a:lnTo>
                    <a:pt x="156" y="94"/>
                  </a:lnTo>
                  <a:lnTo>
                    <a:pt x="156" y="0"/>
                  </a:lnTo>
                  <a:lnTo>
                    <a:pt x="106" y="142"/>
                  </a:lnTo>
                  <a:lnTo>
                    <a:pt x="62" y="275"/>
                  </a:lnTo>
                  <a:lnTo>
                    <a:pt x="32" y="419"/>
                  </a:lnTo>
                  <a:lnTo>
                    <a:pt x="0" y="514"/>
                  </a:lnTo>
                  <a:close/>
                </a:path>
              </a:pathLst>
            </a:custGeom>
            <a:solidFill>
              <a:srgbClr val="E0E0E0"/>
            </a:solidFill>
            <a:ln w="9525">
              <a:noFill/>
              <a:round/>
            </a:ln>
          </p:spPr>
          <p:txBody>
            <a:bodyPr/>
            <a:lstStyle/>
            <a:p>
              <a:endParaRPr lang="zh-CN" altLang="en-US"/>
            </a:p>
          </p:txBody>
        </p:sp>
        <p:sp>
          <p:nvSpPr>
            <p:cNvPr id="660" name="Freeform 404"/>
            <p:cNvSpPr/>
            <p:nvPr/>
          </p:nvSpPr>
          <p:spPr bwMode="auto">
            <a:xfrm flipH="1">
              <a:off x="1081" y="2783"/>
              <a:ext cx="39" cy="18"/>
            </a:xfrm>
            <a:custGeom>
              <a:avLst/>
              <a:gdLst/>
              <a:ahLst/>
              <a:cxnLst>
                <a:cxn ang="0">
                  <a:pos x="232" y="47"/>
                </a:cxn>
                <a:cxn ang="0">
                  <a:pos x="168" y="19"/>
                </a:cxn>
                <a:cxn ang="0">
                  <a:pos x="110" y="4"/>
                </a:cxn>
                <a:cxn ang="0">
                  <a:pos x="32" y="0"/>
                </a:cxn>
                <a:cxn ang="0">
                  <a:pos x="0" y="6"/>
                </a:cxn>
                <a:cxn ang="0">
                  <a:pos x="15" y="37"/>
                </a:cxn>
                <a:cxn ang="0">
                  <a:pos x="45" y="61"/>
                </a:cxn>
                <a:cxn ang="0">
                  <a:pos x="113" y="79"/>
                </a:cxn>
                <a:cxn ang="0">
                  <a:pos x="219" y="97"/>
                </a:cxn>
                <a:cxn ang="0">
                  <a:pos x="289" y="91"/>
                </a:cxn>
                <a:cxn ang="0">
                  <a:pos x="232" y="47"/>
                </a:cxn>
              </a:cxnLst>
              <a:rect l="0" t="0" r="r" b="b"/>
              <a:pathLst>
                <a:path w="289" h="97">
                  <a:moveTo>
                    <a:pt x="232" y="47"/>
                  </a:moveTo>
                  <a:lnTo>
                    <a:pt x="168" y="19"/>
                  </a:lnTo>
                  <a:lnTo>
                    <a:pt x="110" y="4"/>
                  </a:lnTo>
                  <a:lnTo>
                    <a:pt x="32" y="0"/>
                  </a:lnTo>
                  <a:lnTo>
                    <a:pt x="0" y="6"/>
                  </a:lnTo>
                  <a:lnTo>
                    <a:pt x="15" y="37"/>
                  </a:lnTo>
                  <a:lnTo>
                    <a:pt x="45" y="61"/>
                  </a:lnTo>
                  <a:lnTo>
                    <a:pt x="113" y="79"/>
                  </a:lnTo>
                  <a:lnTo>
                    <a:pt x="219" y="97"/>
                  </a:lnTo>
                  <a:lnTo>
                    <a:pt x="289" y="91"/>
                  </a:lnTo>
                  <a:lnTo>
                    <a:pt x="232" y="47"/>
                  </a:lnTo>
                  <a:close/>
                </a:path>
              </a:pathLst>
            </a:custGeom>
            <a:solidFill>
              <a:srgbClr val="C0C0C0"/>
            </a:solidFill>
            <a:ln w="9525">
              <a:noFill/>
              <a:round/>
            </a:ln>
          </p:spPr>
          <p:txBody>
            <a:bodyPr/>
            <a:lstStyle/>
            <a:p>
              <a:endParaRPr lang="zh-CN" altLang="en-US"/>
            </a:p>
          </p:txBody>
        </p:sp>
        <p:sp>
          <p:nvSpPr>
            <p:cNvPr id="661" name="Freeform 405"/>
            <p:cNvSpPr/>
            <p:nvPr/>
          </p:nvSpPr>
          <p:spPr bwMode="auto">
            <a:xfrm flipH="1">
              <a:off x="1128" y="2791"/>
              <a:ext cx="25" cy="42"/>
            </a:xfrm>
            <a:custGeom>
              <a:avLst/>
              <a:gdLst/>
              <a:ahLst/>
              <a:cxnLst>
                <a:cxn ang="0">
                  <a:pos x="81" y="59"/>
                </a:cxn>
                <a:cxn ang="0">
                  <a:pos x="59" y="14"/>
                </a:cxn>
                <a:cxn ang="0">
                  <a:pos x="26" y="0"/>
                </a:cxn>
                <a:cxn ang="0">
                  <a:pos x="3" y="11"/>
                </a:cxn>
                <a:cxn ang="0">
                  <a:pos x="0" y="35"/>
                </a:cxn>
                <a:cxn ang="0">
                  <a:pos x="15" y="76"/>
                </a:cxn>
                <a:cxn ang="0">
                  <a:pos x="40" y="115"/>
                </a:cxn>
                <a:cxn ang="0">
                  <a:pos x="71" y="150"/>
                </a:cxn>
                <a:cxn ang="0">
                  <a:pos x="113" y="185"/>
                </a:cxn>
                <a:cxn ang="0">
                  <a:pos x="176" y="216"/>
                </a:cxn>
                <a:cxn ang="0">
                  <a:pos x="119" y="153"/>
                </a:cxn>
                <a:cxn ang="0">
                  <a:pos x="100" y="108"/>
                </a:cxn>
                <a:cxn ang="0">
                  <a:pos x="81" y="59"/>
                </a:cxn>
              </a:cxnLst>
              <a:rect l="0" t="0" r="r" b="b"/>
              <a:pathLst>
                <a:path w="176" h="216">
                  <a:moveTo>
                    <a:pt x="81" y="59"/>
                  </a:moveTo>
                  <a:lnTo>
                    <a:pt x="59" y="14"/>
                  </a:lnTo>
                  <a:lnTo>
                    <a:pt x="26" y="0"/>
                  </a:lnTo>
                  <a:lnTo>
                    <a:pt x="3" y="11"/>
                  </a:lnTo>
                  <a:lnTo>
                    <a:pt x="0" y="35"/>
                  </a:lnTo>
                  <a:lnTo>
                    <a:pt x="15" y="76"/>
                  </a:lnTo>
                  <a:lnTo>
                    <a:pt x="40" y="115"/>
                  </a:lnTo>
                  <a:lnTo>
                    <a:pt x="71" y="150"/>
                  </a:lnTo>
                  <a:lnTo>
                    <a:pt x="113" y="185"/>
                  </a:lnTo>
                  <a:lnTo>
                    <a:pt x="176" y="216"/>
                  </a:lnTo>
                  <a:lnTo>
                    <a:pt x="119" y="153"/>
                  </a:lnTo>
                  <a:lnTo>
                    <a:pt x="100" y="108"/>
                  </a:lnTo>
                  <a:lnTo>
                    <a:pt x="81" y="59"/>
                  </a:lnTo>
                  <a:close/>
                </a:path>
              </a:pathLst>
            </a:custGeom>
            <a:solidFill>
              <a:srgbClr val="C0C0C0"/>
            </a:solidFill>
            <a:ln w="9525">
              <a:noFill/>
              <a:round/>
            </a:ln>
          </p:spPr>
          <p:txBody>
            <a:bodyPr/>
            <a:lstStyle/>
            <a:p>
              <a:endParaRPr lang="zh-CN" altLang="en-US"/>
            </a:p>
          </p:txBody>
        </p:sp>
        <p:sp>
          <p:nvSpPr>
            <p:cNvPr id="662" name="Freeform 406"/>
            <p:cNvSpPr/>
            <p:nvPr/>
          </p:nvSpPr>
          <p:spPr bwMode="auto">
            <a:xfrm flipH="1">
              <a:off x="1057" y="2571"/>
              <a:ext cx="57" cy="52"/>
            </a:xfrm>
            <a:custGeom>
              <a:avLst/>
              <a:gdLst/>
              <a:ahLst/>
              <a:cxnLst>
                <a:cxn ang="0">
                  <a:pos x="0" y="260"/>
                </a:cxn>
                <a:cxn ang="0">
                  <a:pos x="13" y="153"/>
                </a:cxn>
                <a:cxn ang="0">
                  <a:pos x="101" y="116"/>
                </a:cxn>
                <a:cxn ang="0">
                  <a:pos x="220" y="69"/>
                </a:cxn>
                <a:cxn ang="0">
                  <a:pos x="304" y="35"/>
                </a:cxn>
                <a:cxn ang="0">
                  <a:pos x="386" y="0"/>
                </a:cxn>
                <a:cxn ang="0">
                  <a:pos x="418" y="76"/>
                </a:cxn>
                <a:cxn ang="0">
                  <a:pos x="341" y="119"/>
                </a:cxn>
                <a:cxn ang="0">
                  <a:pos x="252" y="150"/>
                </a:cxn>
                <a:cxn ang="0">
                  <a:pos x="182" y="170"/>
                </a:cxn>
                <a:cxn ang="0">
                  <a:pos x="98" y="216"/>
                </a:cxn>
                <a:cxn ang="0">
                  <a:pos x="0" y="260"/>
                </a:cxn>
              </a:cxnLst>
              <a:rect l="0" t="0" r="r" b="b"/>
              <a:pathLst>
                <a:path w="418" h="260">
                  <a:moveTo>
                    <a:pt x="0" y="260"/>
                  </a:moveTo>
                  <a:lnTo>
                    <a:pt x="13" y="153"/>
                  </a:lnTo>
                  <a:lnTo>
                    <a:pt x="101" y="116"/>
                  </a:lnTo>
                  <a:lnTo>
                    <a:pt x="220" y="69"/>
                  </a:lnTo>
                  <a:lnTo>
                    <a:pt x="304" y="35"/>
                  </a:lnTo>
                  <a:lnTo>
                    <a:pt x="386" y="0"/>
                  </a:lnTo>
                  <a:lnTo>
                    <a:pt x="418" y="76"/>
                  </a:lnTo>
                  <a:lnTo>
                    <a:pt x="341" y="119"/>
                  </a:lnTo>
                  <a:lnTo>
                    <a:pt x="252" y="150"/>
                  </a:lnTo>
                  <a:lnTo>
                    <a:pt x="182" y="170"/>
                  </a:lnTo>
                  <a:lnTo>
                    <a:pt x="98" y="216"/>
                  </a:lnTo>
                  <a:lnTo>
                    <a:pt x="0" y="260"/>
                  </a:lnTo>
                  <a:close/>
                </a:path>
              </a:pathLst>
            </a:custGeom>
            <a:solidFill>
              <a:srgbClr val="E0E0E0"/>
            </a:solidFill>
            <a:ln w="9525">
              <a:noFill/>
              <a:round/>
            </a:ln>
          </p:spPr>
          <p:txBody>
            <a:bodyPr/>
            <a:lstStyle/>
            <a:p>
              <a:endParaRPr lang="zh-CN" altLang="en-US"/>
            </a:p>
          </p:txBody>
        </p:sp>
        <p:sp>
          <p:nvSpPr>
            <p:cNvPr id="663" name="Freeform 407"/>
            <p:cNvSpPr/>
            <p:nvPr/>
          </p:nvSpPr>
          <p:spPr bwMode="auto">
            <a:xfrm flipH="1">
              <a:off x="992" y="2806"/>
              <a:ext cx="117" cy="226"/>
            </a:xfrm>
            <a:custGeom>
              <a:avLst/>
              <a:gdLst/>
              <a:ahLst/>
              <a:cxnLst>
                <a:cxn ang="0">
                  <a:pos x="385" y="172"/>
                </a:cxn>
                <a:cxn ang="0">
                  <a:pos x="543" y="158"/>
                </a:cxn>
                <a:cxn ang="0">
                  <a:pos x="637" y="133"/>
                </a:cxn>
                <a:cxn ang="0">
                  <a:pos x="667" y="90"/>
                </a:cxn>
                <a:cxn ang="0">
                  <a:pos x="667" y="52"/>
                </a:cxn>
                <a:cxn ang="0">
                  <a:pos x="694" y="20"/>
                </a:cxn>
                <a:cxn ang="0">
                  <a:pos x="782" y="0"/>
                </a:cxn>
                <a:cxn ang="0">
                  <a:pos x="863" y="7"/>
                </a:cxn>
                <a:cxn ang="0">
                  <a:pos x="763" y="907"/>
                </a:cxn>
                <a:cxn ang="0">
                  <a:pos x="694" y="990"/>
                </a:cxn>
                <a:cxn ang="0">
                  <a:pos x="605" y="1071"/>
                </a:cxn>
                <a:cxn ang="0">
                  <a:pos x="481" y="1134"/>
                </a:cxn>
                <a:cxn ang="0">
                  <a:pos x="334" y="1153"/>
                </a:cxn>
                <a:cxn ang="0">
                  <a:pos x="138" y="1164"/>
                </a:cxn>
                <a:cxn ang="0">
                  <a:pos x="25" y="1147"/>
                </a:cxn>
                <a:cxn ang="0">
                  <a:pos x="0" y="1083"/>
                </a:cxn>
                <a:cxn ang="0">
                  <a:pos x="13" y="1001"/>
                </a:cxn>
                <a:cxn ang="0">
                  <a:pos x="95" y="750"/>
                </a:cxn>
                <a:cxn ang="0">
                  <a:pos x="163" y="499"/>
                </a:cxn>
                <a:cxn ang="0">
                  <a:pos x="195" y="310"/>
                </a:cxn>
                <a:cxn ang="0">
                  <a:pos x="195" y="259"/>
                </a:cxn>
                <a:cxn ang="0">
                  <a:pos x="239" y="190"/>
                </a:cxn>
                <a:cxn ang="0">
                  <a:pos x="291" y="172"/>
                </a:cxn>
                <a:cxn ang="0">
                  <a:pos x="385" y="172"/>
                </a:cxn>
              </a:cxnLst>
              <a:rect l="0" t="0" r="r" b="b"/>
              <a:pathLst>
                <a:path w="863" h="1164">
                  <a:moveTo>
                    <a:pt x="385" y="172"/>
                  </a:moveTo>
                  <a:lnTo>
                    <a:pt x="543" y="158"/>
                  </a:lnTo>
                  <a:lnTo>
                    <a:pt x="637" y="133"/>
                  </a:lnTo>
                  <a:lnTo>
                    <a:pt x="667" y="90"/>
                  </a:lnTo>
                  <a:lnTo>
                    <a:pt x="667" y="52"/>
                  </a:lnTo>
                  <a:lnTo>
                    <a:pt x="694" y="20"/>
                  </a:lnTo>
                  <a:lnTo>
                    <a:pt x="782" y="0"/>
                  </a:lnTo>
                  <a:lnTo>
                    <a:pt x="863" y="7"/>
                  </a:lnTo>
                  <a:lnTo>
                    <a:pt x="763" y="907"/>
                  </a:lnTo>
                  <a:lnTo>
                    <a:pt x="694" y="990"/>
                  </a:lnTo>
                  <a:lnTo>
                    <a:pt x="605" y="1071"/>
                  </a:lnTo>
                  <a:lnTo>
                    <a:pt x="481" y="1134"/>
                  </a:lnTo>
                  <a:lnTo>
                    <a:pt x="334" y="1153"/>
                  </a:lnTo>
                  <a:lnTo>
                    <a:pt x="138" y="1164"/>
                  </a:lnTo>
                  <a:lnTo>
                    <a:pt x="25" y="1147"/>
                  </a:lnTo>
                  <a:lnTo>
                    <a:pt x="0" y="1083"/>
                  </a:lnTo>
                  <a:lnTo>
                    <a:pt x="13" y="1001"/>
                  </a:lnTo>
                  <a:lnTo>
                    <a:pt x="95" y="750"/>
                  </a:lnTo>
                  <a:lnTo>
                    <a:pt x="163" y="499"/>
                  </a:lnTo>
                  <a:lnTo>
                    <a:pt x="195" y="310"/>
                  </a:lnTo>
                  <a:lnTo>
                    <a:pt x="195" y="259"/>
                  </a:lnTo>
                  <a:lnTo>
                    <a:pt x="239" y="190"/>
                  </a:lnTo>
                  <a:lnTo>
                    <a:pt x="291" y="172"/>
                  </a:lnTo>
                  <a:lnTo>
                    <a:pt x="385" y="172"/>
                  </a:lnTo>
                  <a:close/>
                </a:path>
              </a:pathLst>
            </a:custGeom>
            <a:solidFill>
              <a:srgbClr val="404040"/>
            </a:solidFill>
            <a:ln w="1588">
              <a:solidFill>
                <a:srgbClr val="000000"/>
              </a:solidFill>
              <a:prstDash val="solid"/>
              <a:round/>
            </a:ln>
          </p:spPr>
          <p:txBody>
            <a:bodyPr/>
            <a:lstStyle/>
            <a:p>
              <a:endParaRPr lang="zh-CN" altLang="en-US"/>
            </a:p>
          </p:txBody>
        </p:sp>
        <p:sp>
          <p:nvSpPr>
            <p:cNvPr id="664" name="Freeform 408"/>
            <p:cNvSpPr/>
            <p:nvPr/>
          </p:nvSpPr>
          <p:spPr bwMode="auto">
            <a:xfrm flipH="1">
              <a:off x="995" y="2818"/>
              <a:ext cx="101" cy="205"/>
            </a:xfrm>
            <a:custGeom>
              <a:avLst/>
              <a:gdLst/>
              <a:ahLst/>
              <a:cxnLst>
                <a:cxn ang="0">
                  <a:pos x="257" y="214"/>
                </a:cxn>
                <a:cxn ang="0">
                  <a:pos x="397" y="207"/>
                </a:cxn>
                <a:cxn ang="0">
                  <a:pos x="542" y="182"/>
                </a:cxn>
                <a:cxn ang="0">
                  <a:pos x="628" y="138"/>
                </a:cxn>
                <a:cxn ang="0">
                  <a:pos x="679" y="100"/>
                </a:cxn>
                <a:cxn ang="0">
                  <a:pos x="743" y="0"/>
                </a:cxn>
                <a:cxn ang="0">
                  <a:pos x="648" y="822"/>
                </a:cxn>
                <a:cxn ang="0">
                  <a:pos x="585" y="898"/>
                </a:cxn>
                <a:cxn ang="0">
                  <a:pos x="516" y="967"/>
                </a:cxn>
                <a:cxn ang="0">
                  <a:pos x="428" y="1016"/>
                </a:cxn>
                <a:cxn ang="0">
                  <a:pos x="353" y="1042"/>
                </a:cxn>
                <a:cxn ang="0">
                  <a:pos x="257" y="1055"/>
                </a:cxn>
                <a:cxn ang="0">
                  <a:pos x="170" y="1068"/>
                </a:cxn>
                <a:cxn ang="0">
                  <a:pos x="69" y="1068"/>
                </a:cxn>
                <a:cxn ang="0">
                  <a:pos x="24" y="1055"/>
                </a:cxn>
                <a:cxn ang="0">
                  <a:pos x="0" y="1016"/>
                </a:cxn>
                <a:cxn ang="0">
                  <a:pos x="11" y="956"/>
                </a:cxn>
                <a:cxn ang="0">
                  <a:pos x="75" y="809"/>
                </a:cxn>
                <a:cxn ang="0">
                  <a:pos x="184" y="321"/>
                </a:cxn>
                <a:cxn ang="0">
                  <a:pos x="201" y="252"/>
                </a:cxn>
                <a:cxn ang="0">
                  <a:pos x="257" y="214"/>
                </a:cxn>
              </a:cxnLst>
              <a:rect l="0" t="0" r="r" b="b"/>
              <a:pathLst>
                <a:path w="743" h="1068">
                  <a:moveTo>
                    <a:pt x="257" y="214"/>
                  </a:moveTo>
                  <a:lnTo>
                    <a:pt x="397" y="207"/>
                  </a:lnTo>
                  <a:lnTo>
                    <a:pt x="542" y="182"/>
                  </a:lnTo>
                  <a:lnTo>
                    <a:pt x="628" y="138"/>
                  </a:lnTo>
                  <a:lnTo>
                    <a:pt x="679" y="100"/>
                  </a:lnTo>
                  <a:lnTo>
                    <a:pt x="743" y="0"/>
                  </a:lnTo>
                  <a:lnTo>
                    <a:pt x="648" y="822"/>
                  </a:lnTo>
                  <a:lnTo>
                    <a:pt x="585" y="898"/>
                  </a:lnTo>
                  <a:lnTo>
                    <a:pt x="516" y="967"/>
                  </a:lnTo>
                  <a:lnTo>
                    <a:pt x="428" y="1016"/>
                  </a:lnTo>
                  <a:lnTo>
                    <a:pt x="353" y="1042"/>
                  </a:lnTo>
                  <a:lnTo>
                    <a:pt x="257" y="1055"/>
                  </a:lnTo>
                  <a:lnTo>
                    <a:pt x="170" y="1068"/>
                  </a:lnTo>
                  <a:lnTo>
                    <a:pt x="69" y="1068"/>
                  </a:lnTo>
                  <a:lnTo>
                    <a:pt x="24" y="1055"/>
                  </a:lnTo>
                  <a:lnTo>
                    <a:pt x="0" y="1016"/>
                  </a:lnTo>
                  <a:lnTo>
                    <a:pt x="11" y="956"/>
                  </a:lnTo>
                  <a:lnTo>
                    <a:pt x="75" y="809"/>
                  </a:lnTo>
                  <a:lnTo>
                    <a:pt x="184" y="321"/>
                  </a:lnTo>
                  <a:lnTo>
                    <a:pt x="201" y="252"/>
                  </a:lnTo>
                  <a:lnTo>
                    <a:pt x="257" y="214"/>
                  </a:lnTo>
                  <a:close/>
                </a:path>
              </a:pathLst>
            </a:custGeom>
            <a:solidFill>
              <a:srgbClr val="606060"/>
            </a:solidFill>
            <a:ln w="9525">
              <a:noFill/>
              <a:round/>
            </a:ln>
          </p:spPr>
          <p:txBody>
            <a:bodyPr/>
            <a:lstStyle/>
            <a:p>
              <a:endParaRPr lang="zh-CN" altLang="en-US"/>
            </a:p>
          </p:txBody>
        </p:sp>
      </p:grpSp>
      <p:grpSp>
        <p:nvGrpSpPr>
          <p:cNvPr id="665" name="Group 411"/>
          <p:cNvGrpSpPr/>
          <p:nvPr/>
        </p:nvGrpSpPr>
        <p:grpSpPr bwMode="auto">
          <a:xfrm flipH="1">
            <a:off x="10599269" y="5682506"/>
            <a:ext cx="969169" cy="919162"/>
            <a:chOff x="992" y="2426"/>
            <a:chExt cx="540" cy="641"/>
          </a:xfrm>
        </p:grpSpPr>
        <p:sp>
          <p:nvSpPr>
            <p:cNvPr id="666" name="Freeform 313"/>
            <p:cNvSpPr/>
            <p:nvPr/>
          </p:nvSpPr>
          <p:spPr bwMode="auto">
            <a:xfrm flipH="1">
              <a:off x="1251" y="2660"/>
              <a:ext cx="161" cy="143"/>
            </a:xfrm>
            <a:custGeom>
              <a:avLst/>
              <a:gdLst/>
              <a:ahLst/>
              <a:cxnLst>
                <a:cxn ang="0">
                  <a:pos x="0" y="225"/>
                </a:cxn>
                <a:cxn ang="0">
                  <a:pos x="0" y="738"/>
                </a:cxn>
                <a:cxn ang="0">
                  <a:pos x="1188" y="360"/>
                </a:cxn>
                <a:cxn ang="0">
                  <a:pos x="1188" y="0"/>
                </a:cxn>
                <a:cxn ang="0">
                  <a:pos x="0" y="225"/>
                </a:cxn>
              </a:cxnLst>
              <a:rect l="0" t="0" r="r" b="b"/>
              <a:pathLst>
                <a:path w="1188" h="738">
                  <a:moveTo>
                    <a:pt x="0" y="225"/>
                  </a:moveTo>
                  <a:lnTo>
                    <a:pt x="0" y="738"/>
                  </a:lnTo>
                  <a:lnTo>
                    <a:pt x="1188" y="360"/>
                  </a:lnTo>
                  <a:lnTo>
                    <a:pt x="1188" y="0"/>
                  </a:lnTo>
                  <a:lnTo>
                    <a:pt x="0" y="225"/>
                  </a:lnTo>
                  <a:close/>
                </a:path>
              </a:pathLst>
            </a:custGeom>
            <a:solidFill>
              <a:srgbClr val="A0A0A0"/>
            </a:solidFill>
            <a:ln w="1588">
              <a:solidFill>
                <a:srgbClr val="000000"/>
              </a:solidFill>
              <a:prstDash val="solid"/>
              <a:round/>
            </a:ln>
          </p:spPr>
          <p:txBody>
            <a:bodyPr/>
            <a:lstStyle/>
            <a:p>
              <a:endParaRPr lang="zh-CN" altLang="en-US"/>
            </a:p>
          </p:txBody>
        </p:sp>
        <p:sp>
          <p:nvSpPr>
            <p:cNvPr id="667" name="Freeform 314"/>
            <p:cNvSpPr/>
            <p:nvPr/>
          </p:nvSpPr>
          <p:spPr bwMode="auto">
            <a:xfrm flipH="1">
              <a:off x="1412" y="2694"/>
              <a:ext cx="120" cy="109"/>
            </a:xfrm>
            <a:custGeom>
              <a:avLst/>
              <a:gdLst/>
              <a:ahLst/>
              <a:cxnLst>
                <a:cxn ang="0">
                  <a:pos x="882" y="50"/>
                </a:cxn>
                <a:cxn ang="0">
                  <a:pos x="882" y="563"/>
                </a:cxn>
                <a:cxn ang="0">
                  <a:pos x="0" y="436"/>
                </a:cxn>
                <a:cxn ang="0">
                  <a:pos x="0" y="0"/>
                </a:cxn>
                <a:cxn ang="0">
                  <a:pos x="882" y="50"/>
                </a:cxn>
              </a:cxnLst>
              <a:rect l="0" t="0" r="r" b="b"/>
              <a:pathLst>
                <a:path w="882" h="563">
                  <a:moveTo>
                    <a:pt x="882" y="50"/>
                  </a:moveTo>
                  <a:lnTo>
                    <a:pt x="882" y="563"/>
                  </a:lnTo>
                  <a:lnTo>
                    <a:pt x="0" y="436"/>
                  </a:lnTo>
                  <a:lnTo>
                    <a:pt x="0" y="0"/>
                  </a:lnTo>
                  <a:lnTo>
                    <a:pt x="882" y="50"/>
                  </a:lnTo>
                  <a:close/>
                </a:path>
              </a:pathLst>
            </a:custGeom>
            <a:solidFill>
              <a:srgbClr val="808080"/>
            </a:solidFill>
            <a:ln w="1588">
              <a:solidFill>
                <a:srgbClr val="000000"/>
              </a:solidFill>
              <a:prstDash val="solid"/>
              <a:round/>
            </a:ln>
          </p:spPr>
          <p:txBody>
            <a:bodyPr/>
            <a:lstStyle/>
            <a:p>
              <a:endParaRPr lang="zh-CN" altLang="en-US"/>
            </a:p>
          </p:txBody>
        </p:sp>
        <p:sp>
          <p:nvSpPr>
            <p:cNvPr id="668" name="Freeform 315"/>
            <p:cNvSpPr/>
            <p:nvPr/>
          </p:nvSpPr>
          <p:spPr bwMode="auto">
            <a:xfrm flipH="1">
              <a:off x="1251" y="2660"/>
              <a:ext cx="281" cy="44"/>
            </a:xfrm>
            <a:custGeom>
              <a:avLst/>
              <a:gdLst/>
              <a:ahLst/>
              <a:cxnLst>
                <a:cxn ang="0">
                  <a:pos x="0" y="175"/>
                </a:cxn>
                <a:cxn ang="0">
                  <a:pos x="892" y="225"/>
                </a:cxn>
                <a:cxn ang="0">
                  <a:pos x="2070" y="0"/>
                </a:cxn>
                <a:cxn ang="0">
                  <a:pos x="1202" y="0"/>
                </a:cxn>
                <a:cxn ang="0">
                  <a:pos x="0" y="175"/>
                </a:cxn>
              </a:cxnLst>
              <a:rect l="0" t="0" r="r" b="b"/>
              <a:pathLst>
                <a:path w="2070" h="225">
                  <a:moveTo>
                    <a:pt x="0" y="175"/>
                  </a:moveTo>
                  <a:lnTo>
                    <a:pt x="892" y="225"/>
                  </a:lnTo>
                  <a:lnTo>
                    <a:pt x="2070" y="0"/>
                  </a:lnTo>
                  <a:lnTo>
                    <a:pt x="1202" y="0"/>
                  </a:lnTo>
                  <a:lnTo>
                    <a:pt x="0" y="175"/>
                  </a:lnTo>
                  <a:close/>
                </a:path>
              </a:pathLst>
            </a:custGeom>
            <a:solidFill>
              <a:srgbClr val="C0C0C0"/>
            </a:solidFill>
            <a:ln w="1588">
              <a:solidFill>
                <a:srgbClr val="000000"/>
              </a:solidFill>
              <a:prstDash val="solid"/>
              <a:round/>
            </a:ln>
          </p:spPr>
          <p:txBody>
            <a:bodyPr/>
            <a:lstStyle/>
            <a:p>
              <a:endParaRPr lang="zh-CN" altLang="en-US"/>
            </a:p>
          </p:txBody>
        </p:sp>
        <p:sp>
          <p:nvSpPr>
            <p:cNvPr id="669" name="Freeform 316"/>
            <p:cNvSpPr/>
            <p:nvPr/>
          </p:nvSpPr>
          <p:spPr bwMode="auto">
            <a:xfrm flipH="1">
              <a:off x="1338" y="2648"/>
              <a:ext cx="102" cy="40"/>
            </a:xfrm>
            <a:custGeom>
              <a:avLst/>
              <a:gdLst/>
              <a:ahLst/>
              <a:cxnLst>
                <a:cxn ang="0">
                  <a:pos x="0" y="120"/>
                </a:cxn>
                <a:cxn ang="0">
                  <a:pos x="0" y="188"/>
                </a:cxn>
                <a:cxn ang="0">
                  <a:pos x="351" y="210"/>
                </a:cxn>
                <a:cxn ang="0">
                  <a:pos x="751" y="135"/>
                </a:cxn>
                <a:cxn ang="0">
                  <a:pos x="751" y="0"/>
                </a:cxn>
                <a:cxn ang="0">
                  <a:pos x="0" y="120"/>
                </a:cxn>
              </a:cxnLst>
              <a:rect l="0" t="0" r="r" b="b"/>
              <a:pathLst>
                <a:path w="751" h="210">
                  <a:moveTo>
                    <a:pt x="0" y="120"/>
                  </a:moveTo>
                  <a:lnTo>
                    <a:pt x="0" y="188"/>
                  </a:lnTo>
                  <a:lnTo>
                    <a:pt x="351" y="210"/>
                  </a:lnTo>
                  <a:lnTo>
                    <a:pt x="751" y="135"/>
                  </a:lnTo>
                  <a:lnTo>
                    <a:pt x="751" y="0"/>
                  </a:lnTo>
                  <a:lnTo>
                    <a:pt x="0" y="120"/>
                  </a:lnTo>
                  <a:close/>
                </a:path>
              </a:pathLst>
            </a:custGeom>
            <a:solidFill>
              <a:srgbClr val="606060"/>
            </a:solidFill>
            <a:ln w="1588">
              <a:solidFill>
                <a:srgbClr val="000000"/>
              </a:solidFill>
              <a:prstDash val="solid"/>
              <a:round/>
            </a:ln>
          </p:spPr>
          <p:txBody>
            <a:bodyPr/>
            <a:lstStyle/>
            <a:p>
              <a:endParaRPr lang="zh-CN" altLang="en-US"/>
            </a:p>
          </p:txBody>
        </p:sp>
        <p:sp>
          <p:nvSpPr>
            <p:cNvPr id="670" name="Freeform 317"/>
            <p:cNvSpPr/>
            <p:nvPr/>
          </p:nvSpPr>
          <p:spPr bwMode="auto">
            <a:xfrm flipH="1">
              <a:off x="1282" y="2475"/>
              <a:ext cx="131" cy="198"/>
            </a:xfrm>
            <a:custGeom>
              <a:avLst/>
              <a:gdLst/>
              <a:ahLst/>
              <a:cxnLst>
                <a:cxn ang="0">
                  <a:pos x="135" y="1031"/>
                </a:cxn>
                <a:cxn ang="0">
                  <a:pos x="0" y="33"/>
                </a:cxn>
                <a:cxn ang="0">
                  <a:pos x="827" y="0"/>
                </a:cxn>
                <a:cxn ang="0">
                  <a:pos x="960" y="889"/>
                </a:cxn>
                <a:cxn ang="0">
                  <a:pos x="135" y="1031"/>
                </a:cxn>
              </a:cxnLst>
              <a:rect l="0" t="0" r="r" b="b"/>
              <a:pathLst>
                <a:path w="960" h="1031">
                  <a:moveTo>
                    <a:pt x="135" y="1031"/>
                  </a:moveTo>
                  <a:lnTo>
                    <a:pt x="0" y="33"/>
                  </a:lnTo>
                  <a:lnTo>
                    <a:pt x="827" y="0"/>
                  </a:lnTo>
                  <a:lnTo>
                    <a:pt x="960" y="889"/>
                  </a:lnTo>
                  <a:lnTo>
                    <a:pt x="135" y="1031"/>
                  </a:lnTo>
                  <a:close/>
                </a:path>
              </a:pathLst>
            </a:custGeom>
            <a:solidFill>
              <a:srgbClr val="A0A0A0"/>
            </a:solidFill>
            <a:ln w="1588">
              <a:solidFill>
                <a:srgbClr val="000000"/>
              </a:solidFill>
              <a:prstDash val="solid"/>
              <a:round/>
            </a:ln>
          </p:spPr>
          <p:txBody>
            <a:bodyPr/>
            <a:lstStyle/>
            <a:p>
              <a:endParaRPr lang="zh-CN" altLang="en-US"/>
            </a:p>
          </p:txBody>
        </p:sp>
        <p:sp>
          <p:nvSpPr>
            <p:cNvPr id="671" name="Freeform 318"/>
            <p:cNvSpPr/>
            <p:nvPr/>
          </p:nvSpPr>
          <p:spPr bwMode="auto">
            <a:xfrm flipH="1">
              <a:off x="1396" y="2480"/>
              <a:ext cx="114" cy="198"/>
            </a:xfrm>
            <a:custGeom>
              <a:avLst/>
              <a:gdLst/>
              <a:ahLst/>
              <a:cxnLst>
                <a:cxn ang="0">
                  <a:pos x="715" y="0"/>
                </a:cxn>
                <a:cxn ang="0">
                  <a:pos x="0" y="228"/>
                </a:cxn>
                <a:cxn ang="0">
                  <a:pos x="102" y="1026"/>
                </a:cxn>
                <a:cxn ang="0">
                  <a:pos x="850" y="1000"/>
                </a:cxn>
                <a:cxn ang="0">
                  <a:pos x="715" y="0"/>
                </a:cxn>
              </a:cxnLst>
              <a:rect l="0" t="0" r="r" b="b"/>
              <a:pathLst>
                <a:path w="850" h="1026">
                  <a:moveTo>
                    <a:pt x="715" y="0"/>
                  </a:moveTo>
                  <a:lnTo>
                    <a:pt x="0" y="228"/>
                  </a:lnTo>
                  <a:lnTo>
                    <a:pt x="102" y="1026"/>
                  </a:lnTo>
                  <a:lnTo>
                    <a:pt x="850" y="1000"/>
                  </a:lnTo>
                  <a:lnTo>
                    <a:pt x="715" y="0"/>
                  </a:lnTo>
                  <a:close/>
                </a:path>
              </a:pathLst>
            </a:custGeom>
            <a:solidFill>
              <a:srgbClr val="808080"/>
            </a:solidFill>
            <a:ln w="1588">
              <a:solidFill>
                <a:srgbClr val="000000"/>
              </a:solidFill>
              <a:prstDash val="solid"/>
              <a:round/>
            </a:ln>
          </p:spPr>
          <p:txBody>
            <a:bodyPr/>
            <a:lstStyle/>
            <a:p>
              <a:endParaRPr lang="zh-CN" altLang="en-US"/>
            </a:p>
          </p:txBody>
        </p:sp>
        <p:sp>
          <p:nvSpPr>
            <p:cNvPr id="672" name="Freeform 319"/>
            <p:cNvSpPr/>
            <p:nvPr/>
          </p:nvSpPr>
          <p:spPr bwMode="auto">
            <a:xfrm flipH="1">
              <a:off x="1297" y="2495"/>
              <a:ext cx="95" cy="148"/>
            </a:xfrm>
            <a:custGeom>
              <a:avLst/>
              <a:gdLst/>
              <a:ahLst/>
              <a:cxnLst>
                <a:cxn ang="0">
                  <a:pos x="0" y="36"/>
                </a:cxn>
                <a:cxn ang="0">
                  <a:pos x="98" y="778"/>
                </a:cxn>
                <a:cxn ang="0">
                  <a:pos x="689" y="689"/>
                </a:cxn>
                <a:cxn ang="0">
                  <a:pos x="587" y="0"/>
                </a:cxn>
                <a:cxn ang="0">
                  <a:pos x="0" y="36"/>
                </a:cxn>
              </a:cxnLst>
              <a:rect l="0" t="0" r="r" b="b"/>
              <a:pathLst>
                <a:path w="689" h="778">
                  <a:moveTo>
                    <a:pt x="0" y="36"/>
                  </a:moveTo>
                  <a:lnTo>
                    <a:pt x="98" y="778"/>
                  </a:lnTo>
                  <a:lnTo>
                    <a:pt x="689" y="689"/>
                  </a:lnTo>
                  <a:lnTo>
                    <a:pt x="587" y="0"/>
                  </a:lnTo>
                  <a:lnTo>
                    <a:pt x="0" y="36"/>
                  </a:lnTo>
                  <a:close/>
                </a:path>
              </a:pathLst>
            </a:custGeom>
            <a:solidFill>
              <a:srgbClr val="00C0C0"/>
            </a:solidFill>
            <a:ln w="1588">
              <a:solidFill>
                <a:srgbClr val="000000"/>
              </a:solidFill>
              <a:prstDash val="solid"/>
              <a:round/>
            </a:ln>
          </p:spPr>
          <p:txBody>
            <a:bodyPr/>
            <a:lstStyle/>
            <a:p>
              <a:endParaRPr lang="zh-CN" altLang="en-US"/>
            </a:p>
          </p:txBody>
        </p:sp>
        <p:sp>
          <p:nvSpPr>
            <p:cNvPr id="673" name="Freeform 320"/>
            <p:cNvSpPr/>
            <p:nvPr/>
          </p:nvSpPr>
          <p:spPr bwMode="auto">
            <a:xfrm flipH="1">
              <a:off x="1262" y="2675"/>
              <a:ext cx="92" cy="93"/>
            </a:xfrm>
            <a:custGeom>
              <a:avLst/>
              <a:gdLst/>
              <a:ahLst/>
              <a:cxnLst>
                <a:cxn ang="0">
                  <a:pos x="674" y="0"/>
                </a:cxn>
                <a:cxn ang="0">
                  <a:pos x="0" y="143"/>
                </a:cxn>
                <a:cxn ang="0">
                  <a:pos x="0" y="482"/>
                </a:cxn>
                <a:cxn ang="0">
                  <a:pos x="674" y="271"/>
                </a:cxn>
                <a:cxn ang="0">
                  <a:pos x="674" y="0"/>
                </a:cxn>
              </a:cxnLst>
              <a:rect l="0" t="0" r="r" b="b"/>
              <a:pathLst>
                <a:path w="674" h="482">
                  <a:moveTo>
                    <a:pt x="674" y="0"/>
                  </a:moveTo>
                  <a:lnTo>
                    <a:pt x="0" y="143"/>
                  </a:lnTo>
                  <a:lnTo>
                    <a:pt x="0" y="482"/>
                  </a:lnTo>
                  <a:lnTo>
                    <a:pt x="674" y="271"/>
                  </a:lnTo>
                  <a:lnTo>
                    <a:pt x="674" y="0"/>
                  </a:lnTo>
                  <a:close/>
                </a:path>
              </a:pathLst>
            </a:custGeom>
            <a:solidFill>
              <a:srgbClr val="404040"/>
            </a:solidFill>
            <a:ln w="1588">
              <a:solidFill>
                <a:srgbClr val="000000"/>
              </a:solidFill>
              <a:prstDash val="solid"/>
              <a:round/>
            </a:ln>
          </p:spPr>
          <p:txBody>
            <a:bodyPr/>
            <a:lstStyle/>
            <a:p>
              <a:endParaRPr lang="zh-CN" altLang="en-US"/>
            </a:p>
          </p:txBody>
        </p:sp>
        <p:sp>
          <p:nvSpPr>
            <p:cNvPr id="674" name="Line 321"/>
            <p:cNvSpPr>
              <a:spLocks noChangeShapeType="1"/>
            </p:cNvSpPr>
            <p:nvPr/>
          </p:nvSpPr>
          <p:spPr bwMode="auto">
            <a:xfrm flipH="1" flipV="1">
              <a:off x="1269" y="2699"/>
              <a:ext cx="24" cy="6"/>
            </a:xfrm>
            <a:prstGeom prst="line">
              <a:avLst/>
            </a:prstGeom>
            <a:noFill/>
            <a:ln w="9525">
              <a:solidFill>
                <a:srgbClr val="000000"/>
              </a:solidFill>
              <a:round/>
            </a:ln>
          </p:spPr>
          <p:txBody>
            <a:bodyPr/>
            <a:lstStyle/>
            <a:p>
              <a:endParaRPr lang="zh-CN" altLang="en-US"/>
            </a:p>
          </p:txBody>
        </p:sp>
        <p:sp>
          <p:nvSpPr>
            <p:cNvPr id="675" name="Line 322"/>
            <p:cNvSpPr>
              <a:spLocks noChangeShapeType="1"/>
            </p:cNvSpPr>
            <p:nvPr/>
          </p:nvSpPr>
          <p:spPr bwMode="auto">
            <a:xfrm>
              <a:off x="1307" y="2709"/>
              <a:ext cx="31" cy="11"/>
            </a:xfrm>
            <a:prstGeom prst="line">
              <a:avLst/>
            </a:prstGeom>
            <a:noFill/>
            <a:ln w="9525">
              <a:solidFill>
                <a:srgbClr val="000000"/>
              </a:solidFill>
              <a:round/>
            </a:ln>
          </p:spPr>
          <p:txBody>
            <a:bodyPr/>
            <a:lstStyle/>
            <a:p>
              <a:endParaRPr lang="zh-CN" altLang="en-US"/>
            </a:p>
          </p:txBody>
        </p:sp>
        <p:sp>
          <p:nvSpPr>
            <p:cNvPr id="676" name="Line 323"/>
            <p:cNvSpPr>
              <a:spLocks noChangeShapeType="1"/>
            </p:cNvSpPr>
            <p:nvPr/>
          </p:nvSpPr>
          <p:spPr bwMode="auto">
            <a:xfrm flipH="1">
              <a:off x="1300" y="2687"/>
              <a:ext cx="0" cy="60"/>
            </a:xfrm>
            <a:prstGeom prst="line">
              <a:avLst/>
            </a:prstGeom>
            <a:noFill/>
            <a:ln w="1588">
              <a:solidFill>
                <a:srgbClr val="000000"/>
              </a:solidFill>
              <a:round/>
            </a:ln>
          </p:spPr>
          <p:txBody>
            <a:bodyPr/>
            <a:lstStyle/>
            <a:p>
              <a:endParaRPr lang="zh-CN" altLang="en-US"/>
            </a:p>
          </p:txBody>
        </p:sp>
        <p:sp>
          <p:nvSpPr>
            <p:cNvPr id="677" name="Line 324"/>
            <p:cNvSpPr>
              <a:spLocks noChangeShapeType="1"/>
            </p:cNvSpPr>
            <p:nvPr/>
          </p:nvSpPr>
          <p:spPr bwMode="auto">
            <a:xfrm flipH="1">
              <a:off x="1343" y="2700"/>
              <a:ext cx="1" cy="66"/>
            </a:xfrm>
            <a:prstGeom prst="line">
              <a:avLst/>
            </a:prstGeom>
            <a:noFill/>
            <a:ln w="1588">
              <a:solidFill>
                <a:srgbClr val="000000"/>
              </a:solidFill>
              <a:round/>
            </a:ln>
          </p:spPr>
          <p:txBody>
            <a:bodyPr/>
            <a:lstStyle/>
            <a:p>
              <a:endParaRPr lang="zh-CN" altLang="en-US"/>
            </a:p>
          </p:txBody>
        </p:sp>
        <p:sp>
          <p:nvSpPr>
            <p:cNvPr id="678" name="Line 325"/>
            <p:cNvSpPr>
              <a:spLocks noChangeShapeType="1"/>
            </p:cNvSpPr>
            <p:nvPr/>
          </p:nvSpPr>
          <p:spPr bwMode="auto">
            <a:xfrm>
              <a:off x="1261" y="2699"/>
              <a:ext cx="83" cy="30"/>
            </a:xfrm>
            <a:prstGeom prst="line">
              <a:avLst/>
            </a:prstGeom>
            <a:noFill/>
            <a:ln w="1588">
              <a:solidFill>
                <a:srgbClr val="000000"/>
              </a:solidFill>
              <a:round/>
            </a:ln>
          </p:spPr>
          <p:txBody>
            <a:bodyPr/>
            <a:lstStyle/>
            <a:p>
              <a:endParaRPr lang="zh-CN" altLang="en-US"/>
            </a:p>
          </p:txBody>
        </p:sp>
        <p:sp>
          <p:nvSpPr>
            <p:cNvPr id="679" name="Line 326"/>
            <p:cNvSpPr>
              <a:spLocks noChangeShapeType="1"/>
            </p:cNvSpPr>
            <p:nvPr/>
          </p:nvSpPr>
          <p:spPr bwMode="auto">
            <a:xfrm flipH="1" flipV="1">
              <a:off x="1261" y="2690"/>
              <a:ext cx="83" cy="27"/>
            </a:xfrm>
            <a:prstGeom prst="line">
              <a:avLst/>
            </a:prstGeom>
            <a:noFill/>
            <a:ln w="1588">
              <a:solidFill>
                <a:srgbClr val="000000"/>
              </a:solidFill>
              <a:round/>
            </a:ln>
          </p:spPr>
          <p:txBody>
            <a:bodyPr/>
            <a:lstStyle/>
            <a:p>
              <a:endParaRPr lang="zh-CN" altLang="en-US"/>
            </a:p>
          </p:txBody>
        </p:sp>
        <p:sp>
          <p:nvSpPr>
            <p:cNvPr id="680" name="Freeform 327"/>
            <p:cNvSpPr/>
            <p:nvPr/>
          </p:nvSpPr>
          <p:spPr bwMode="auto">
            <a:xfrm flipH="1">
              <a:off x="1363" y="2764"/>
              <a:ext cx="10" cy="37"/>
            </a:xfrm>
            <a:custGeom>
              <a:avLst/>
              <a:gdLst/>
              <a:ahLst/>
              <a:cxnLst>
                <a:cxn ang="0">
                  <a:pos x="23" y="0"/>
                </a:cxn>
                <a:cxn ang="0">
                  <a:pos x="0" y="183"/>
                </a:cxn>
                <a:cxn ang="0">
                  <a:pos x="55" y="194"/>
                </a:cxn>
                <a:cxn ang="0">
                  <a:pos x="75" y="8"/>
                </a:cxn>
                <a:cxn ang="0">
                  <a:pos x="23" y="0"/>
                </a:cxn>
              </a:cxnLst>
              <a:rect l="0" t="0" r="r" b="b"/>
              <a:pathLst>
                <a:path w="75" h="194">
                  <a:moveTo>
                    <a:pt x="23" y="0"/>
                  </a:moveTo>
                  <a:lnTo>
                    <a:pt x="0" y="183"/>
                  </a:lnTo>
                  <a:lnTo>
                    <a:pt x="55" y="194"/>
                  </a:lnTo>
                  <a:lnTo>
                    <a:pt x="75" y="8"/>
                  </a:lnTo>
                  <a:lnTo>
                    <a:pt x="23" y="0"/>
                  </a:lnTo>
                  <a:close/>
                </a:path>
              </a:pathLst>
            </a:custGeom>
            <a:solidFill>
              <a:srgbClr val="606060"/>
            </a:solidFill>
            <a:ln w="1588">
              <a:solidFill>
                <a:srgbClr val="000000"/>
              </a:solidFill>
              <a:prstDash val="solid"/>
              <a:round/>
            </a:ln>
          </p:spPr>
          <p:txBody>
            <a:bodyPr/>
            <a:lstStyle/>
            <a:p>
              <a:endParaRPr lang="zh-CN" altLang="en-US"/>
            </a:p>
          </p:txBody>
        </p:sp>
        <p:sp>
          <p:nvSpPr>
            <p:cNvPr id="681" name="Freeform 328"/>
            <p:cNvSpPr/>
            <p:nvPr/>
          </p:nvSpPr>
          <p:spPr bwMode="auto">
            <a:xfrm flipH="1">
              <a:off x="1338" y="2769"/>
              <a:ext cx="28" cy="32"/>
            </a:xfrm>
            <a:custGeom>
              <a:avLst/>
              <a:gdLst/>
              <a:ahLst/>
              <a:cxnLst>
                <a:cxn ang="0">
                  <a:pos x="17" y="5"/>
                </a:cxn>
                <a:cxn ang="0">
                  <a:pos x="0" y="168"/>
                </a:cxn>
                <a:cxn ang="0">
                  <a:pos x="206" y="84"/>
                </a:cxn>
                <a:cxn ang="0">
                  <a:pos x="126" y="58"/>
                </a:cxn>
                <a:cxn ang="0">
                  <a:pos x="52" y="97"/>
                </a:cxn>
                <a:cxn ang="0">
                  <a:pos x="75" y="0"/>
                </a:cxn>
                <a:cxn ang="0">
                  <a:pos x="17" y="5"/>
                </a:cxn>
              </a:cxnLst>
              <a:rect l="0" t="0" r="r" b="b"/>
              <a:pathLst>
                <a:path w="206" h="168">
                  <a:moveTo>
                    <a:pt x="17" y="5"/>
                  </a:moveTo>
                  <a:lnTo>
                    <a:pt x="0" y="168"/>
                  </a:lnTo>
                  <a:lnTo>
                    <a:pt x="206" y="84"/>
                  </a:lnTo>
                  <a:lnTo>
                    <a:pt x="126" y="58"/>
                  </a:lnTo>
                  <a:lnTo>
                    <a:pt x="52" y="97"/>
                  </a:lnTo>
                  <a:lnTo>
                    <a:pt x="75" y="0"/>
                  </a:lnTo>
                  <a:lnTo>
                    <a:pt x="17" y="5"/>
                  </a:lnTo>
                  <a:close/>
                </a:path>
              </a:pathLst>
            </a:custGeom>
            <a:solidFill>
              <a:srgbClr val="404040"/>
            </a:solidFill>
            <a:ln w="1588">
              <a:solidFill>
                <a:srgbClr val="000000"/>
              </a:solidFill>
              <a:prstDash val="solid"/>
              <a:round/>
            </a:ln>
          </p:spPr>
          <p:txBody>
            <a:bodyPr/>
            <a:lstStyle/>
            <a:p>
              <a:endParaRPr lang="zh-CN" altLang="en-US"/>
            </a:p>
          </p:txBody>
        </p:sp>
        <p:sp>
          <p:nvSpPr>
            <p:cNvPr id="682" name="Freeform 329"/>
            <p:cNvSpPr/>
            <p:nvPr/>
          </p:nvSpPr>
          <p:spPr bwMode="auto">
            <a:xfrm flipH="1">
              <a:off x="1169" y="2677"/>
              <a:ext cx="215" cy="141"/>
            </a:xfrm>
            <a:custGeom>
              <a:avLst/>
              <a:gdLst/>
              <a:ahLst/>
              <a:cxnLst>
                <a:cxn ang="0">
                  <a:pos x="0" y="309"/>
                </a:cxn>
                <a:cxn ang="0">
                  <a:pos x="759" y="729"/>
                </a:cxn>
                <a:cxn ang="0">
                  <a:pos x="1583" y="318"/>
                </a:cxn>
                <a:cxn ang="0">
                  <a:pos x="951" y="0"/>
                </a:cxn>
                <a:cxn ang="0">
                  <a:pos x="0" y="309"/>
                </a:cxn>
              </a:cxnLst>
              <a:rect l="0" t="0" r="r" b="b"/>
              <a:pathLst>
                <a:path w="1583" h="729">
                  <a:moveTo>
                    <a:pt x="0" y="309"/>
                  </a:moveTo>
                  <a:lnTo>
                    <a:pt x="759" y="729"/>
                  </a:lnTo>
                  <a:lnTo>
                    <a:pt x="1583" y="318"/>
                  </a:lnTo>
                  <a:lnTo>
                    <a:pt x="951" y="0"/>
                  </a:lnTo>
                  <a:lnTo>
                    <a:pt x="0" y="309"/>
                  </a:lnTo>
                  <a:close/>
                </a:path>
              </a:pathLst>
            </a:custGeom>
            <a:solidFill>
              <a:srgbClr val="808080"/>
            </a:solidFill>
            <a:ln w="1588">
              <a:solidFill>
                <a:srgbClr val="000000"/>
              </a:solidFill>
              <a:prstDash val="solid"/>
              <a:round/>
            </a:ln>
          </p:spPr>
          <p:txBody>
            <a:bodyPr/>
            <a:lstStyle/>
            <a:p>
              <a:endParaRPr lang="zh-CN" altLang="en-US"/>
            </a:p>
          </p:txBody>
        </p:sp>
        <p:sp>
          <p:nvSpPr>
            <p:cNvPr id="683" name="Freeform 330"/>
            <p:cNvSpPr/>
            <p:nvPr/>
          </p:nvSpPr>
          <p:spPr bwMode="auto">
            <a:xfrm flipH="1">
              <a:off x="1280" y="2736"/>
              <a:ext cx="108" cy="101"/>
            </a:xfrm>
            <a:custGeom>
              <a:avLst/>
              <a:gdLst/>
              <a:ahLst/>
              <a:cxnLst>
                <a:cxn ang="0">
                  <a:pos x="28" y="0"/>
                </a:cxn>
                <a:cxn ang="0">
                  <a:pos x="792" y="426"/>
                </a:cxn>
                <a:cxn ang="0">
                  <a:pos x="770" y="516"/>
                </a:cxn>
                <a:cxn ang="0">
                  <a:pos x="0" y="82"/>
                </a:cxn>
                <a:cxn ang="0">
                  <a:pos x="28" y="0"/>
                </a:cxn>
              </a:cxnLst>
              <a:rect l="0" t="0" r="r" b="b"/>
              <a:pathLst>
                <a:path w="792" h="516">
                  <a:moveTo>
                    <a:pt x="28" y="0"/>
                  </a:moveTo>
                  <a:lnTo>
                    <a:pt x="792" y="426"/>
                  </a:lnTo>
                  <a:lnTo>
                    <a:pt x="770" y="516"/>
                  </a:lnTo>
                  <a:lnTo>
                    <a:pt x="0" y="82"/>
                  </a:lnTo>
                  <a:lnTo>
                    <a:pt x="28" y="0"/>
                  </a:lnTo>
                  <a:close/>
                </a:path>
              </a:pathLst>
            </a:custGeom>
            <a:solidFill>
              <a:srgbClr val="606060"/>
            </a:solidFill>
            <a:ln w="1588">
              <a:solidFill>
                <a:srgbClr val="000000"/>
              </a:solidFill>
              <a:prstDash val="solid"/>
              <a:round/>
            </a:ln>
          </p:spPr>
          <p:txBody>
            <a:bodyPr/>
            <a:lstStyle/>
            <a:p>
              <a:endParaRPr lang="zh-CN" altLang="en-US"/>
            </a:p>
          </p:txBody>
        </p:sp>
        <p:sp>
          <p:nvSpPr>
            <p:cNvPr id="684" name="Freeform 331"/>
            <p:cNvSpPr/>
            <p:nvPr/>
          </p:nvSpPr>
          <p:spPr bwMode="auto">
            <a:xfrm flipH="1">
              <a:off x="1168" y="2739"/>
              <a:ext cx="114" cy="98"/>
            </a:xfrm>
            <a:custGeom>
              <a:avLst/>
              <a:gdLst/>
              <a:ahLst/>
              <a:cxnLst>
                <a:cxn ang="0">
                  <a:pos x="0" y="507"/>
                </a:cxn>
                <a:cxn ang="0">
                  <a:pos x="25" y="411"/>
                </a:cxn>
                <a:cxn ang="0">
                  <a:pos x="846" y="0"/>
                </a:cxn>
                <a:cxn ang="0">
                  <a:pos x="817" y="76"/>
                </a:cxn>
                <a:cxn ang="0">
                  <a:pos x="0" y="507"/>
                </a:cxn>
              </a:cxnLst>
              <a:rect l="0" t="0" r="r" b="b"/>
              <a:pathLst>
                <a:path w="846" h="507">
                  <a:moveTo>
                    <a:pt x="0" y="507"/>
                  </a:moveTo>
                  <a:lnTo>
                    <a:pt x="25" y="411"/>
                  </a:lnTo>
                  <a:lnTo>
                    <a:pt x="846" y="0"/>
                  </a:lnTo>
                  <a:lnTo>
                    <a:pt x="817" y="76"/>
                  </a:lnTo>
                  <a:lnTo>
                    <a:pt x="0" y="507"/>
                  </a:lnTo>
                  <a:close/>
                </a:path>
              </a:pathLst>
            </a:custGeom>
            <a:solidFill>
              <a:srgbClr val="404040"/>
            </a:solidFill>
            <a:ln w="1588">
              <a:solidFill>
                <a:srgbClr val="000000"/>
              </a:solidFill>
              <a:prstDash val="solid"/>
              <a:round/>
            </a:ln>
          </p:spPr>
          <p:txBody>
            <a:bodyPr/>
            <a:lstStyle/>
            <a:p>
              <a:endParaRPr lang="zh-CN" altLang="en-US"/>
            </a:p>
          </p:txBody>
        </p:sp>
        <p:sp>
          <p:nvSpPr>
            <p:cNvPr id="685" name="Freeform 332"/>
            <p:cNvSpPr/>
            <p:nvPr/>
          </p:nvSpPr>
          <p:spPr bwMode="auto">
            <a:xfrm flipH="1">
              <a:off x="1255" y="2742"/>
              <a:ext cx="87" cy="64"/>
            </a:xfrm>
            <a:custGeom>
              <a:avLst/>
              <a:gdLst/>
              <a:ahLst/>
              <a:cxnLst>
                <a:cxn ang="0">
                  <a:pos x="0" y="83"/>
                </a:cxn>
                <a:cxn ang="0">
                  <a:pos x="220" y="0"/>
                </a:cxn>
                <a:cxn ang="0">
                  <a:pos x="637" y="224"/>
                </a:cxn>
                <a:cxn ang="0">
                  <a:pos x="425" y="321"/>
                </a:cxn>
                <a:cxn ang="0">
                  <a:pos x="0" y="83"/>
                </a:cxn>
              </a:cxnLst>
              <a:rect l="0" t="0" r="r" b="b"/>
              <a:pathLst>
                <a:path w="637" h="321">
                  <a:moveTo>
                    <a:pt x="0" y="83"/>
                  </a:moveTo>
                  <a:lnTo>
                    <a:pt x="220" y="0"/>
                  </a:lnTo>
                  <a:lnTo>
                    <a:pt x="637" y="224"/>
                  </a:lnTo>
                  <a:lnTo>
                    <a:pt x="425" y="321"/>
                  </a:lnTo>
                  <a:lnTo>
                    <a:pt x="0" y="83"/>
                  </a:lnTo>
                  <a:close/>
                </a:path>
              </a:pathLst>
            </a:custGeom>
            <a:solidFill>
              <a:srgbClr val="A0A0A0"/>
            </a:solidFill>
            <a:ln w="9525">
              <a:noFill/>
              <a:round/>
            </a:ln>
          </p:spPr>
          <p:txBody>
            <a:bodyPr/>
            <a:lstStyle/>
            <a:p>
              <a:endParaRPr lang="zh-CN" altLang="en-US"/>
            </a:p>
          </p:txBody>
        </p:sp>
        <p:sp>
          <p:nvSpPr>
            <p:cNvPr id="686" name="Freeform 333"/>
            <p:cNvSpPr/>
            <p:nvPr/>
          </p:nvSpPr>
          <p:spPr bwMode="auto">
            <a:xfrm flipH="1">
              <a:off x="1178" y="2700"/>
              <a:ext cx="129" cy="84"/>
            </a:xfrm>
            <a:custGeom>
              <a:avLst/>
              <a:gdLst/>
              <a:ahLst/>
              <a:cxnLst>
                <a:cxn ang="0">
                  <a:pos x="0" y="210"/>
                </a:cxn>
                <a:cxn ang="0">
                  <a:pos x="410" y="434"/>
                </a:cxn>
                <a:cxn ang="0">
                  <a:pos x="938" y="186"/>
                </a:cxn>
                <a:cxn ang="0">
                  <a:pos x="554" y="0"/>
                </a:cxn>
                <a:cxn ang="0">
                  <a:pos x="0" y="210"/>
                </a:cxn>
              </a:cxnLst>
              <a:rect l="0" t="0" r="r" b="b"/>
              <a:pathLst>
                <a:path w="938" h="434">
                  <a:moveTo>
                    <a:pt x="0" y="210"/>
                  </a:moveTo>
                  <a:lnTo>
                    <a:pt x="410" y="434"/>
                  </a:lnTo>
                  <a:lnTo>
                    <a:pt x="938" y="186"/>
                  </a:lnTo>
                  <a:lnTo>
                    <a:pt x="554" y="0"/>
                  </a:lnTo>
                  <a:lnTo>
                    <a:pt x="0" y="210"/>
                  </a:lnTo>
                  <a:close/>
                </a:path>
              </a:pathLst>
            </a:custGeom>
            <a:solidFill>
              <a:srgbClr val="A0A0A0"/>
            </a:solidFill>
            <a:ln w="9525">
              <a:noFill/>
              <a:round/>
            </a:ln>
          </p:spPr>
          <p:txBody>
            <a:bodyPr/>
            <a:lstStyle/>
            <a:p>
              <a:endParaRPr lang="zh-CN" altLang="en-US"/>
            </a:p>
          </p:txBody>
        </p:sp>
        <p:sp>
          <p:nvSpPr>
            <p:cNvPr id="687" name="Freeform 334"/>
            <p:cNvSpPr/>
            <p:nvPr/>
          </p:nvSpPr>
          <p:spPr bwMode="auto">
            <a:xfrm flipH="1">
              <a:off x="1232" y="2682"/>
              <a:ext cx="141" cy="75"/>
            </a:xfrm>
            <a:custGeom>
              <a:avLst/>
              <a:gdLst/>
              <a:ahLst/>
              <a:cxnLst>
                <a:cxn ang="0">
                  <a:pos x="216" y="395"/>
                </a:cxn>
                <a:cxn ang="0">
                  <a:pos x="0" y="285"/>
                </a:cxn>
                <a:cxn ang="0">
                  <a:pos x="867" y="0"/>
                </a:cxn>
                <a:cxn ang="0">
                  <a:pos x="1034" y="82"/>
                </a:cxn>
                <a:cxn ang="0">
                  <a:pos x="216" y="395"/>
                </a:cxn>
              </a:cxnLst>
              <a:rect l="0" t="0" r="r" b="b"/>
              <a:pathLst>
                <a:path w="1034" h="395">
                  <a:moveTo>
                    <a:pt x="216" y="395"/>
                  </a:moveTo>
                  <a:lnTo>
                    <a:pt x="0" y="285"/>
                  </a:lnTo>
                  <a:lnTo>
                    <a:pt x="867" y="0"/>
                  </a:lnTo>
                  <a:lnTo>
                    <a:pt x="1034" y="82"/>
                  </a:lnTo>
                  <a:lnTo>
                    <a:pt x="216" y="395"/>
                  </a:lnTo>
                  <a:close/>
                </a:path>
              </a:pathLst>
            </a:custGeom>
            <a:solidFill>
              <a:srgbClr val="A0A0A0"/>
            </a:solidFill>
            <a:ln w="9525">
              <a:noFill/>
              <a:round/>
            </a:ln>
          </p:spPr>
          <p:txBody>
            <a:bodyPr/>
            <a:lstStyle/>
            <a:p>
              <a:endParaRPr lang="zh-CN" altLang="en-US"/>
            </a:p>
          </p:txBody>
        </p:sp>
        <p:sp>
          <p:nvSpPr>
            <p:cNvPr id="688" name="Line 335"/>
            <p:cNvSpPr>
              <a:spLocks noChangeShapeType="1"/>
            </p:cNvSpPr>
            <p:nvPr/>
          </p:nvSpPr>
          <p:spPr bwMode="auto">
            <a:xfrm flipH="1" flipV="1">
              <a:off x="1249" y="2685"/>
              <a:ext cx="120" cy="59"/>
            </a:xfrm>
            <a:prstGeom prst="line">
              <a:avLst/>
            </a:prstGeom>
            <a:noFill/>
            <a:ln w="4763">
              <a:solidFill>
                <a:srgbClr val="808080"/>
              </a:solidFill>
              <a:round/>
            </a:ln>
          </p:spPr>
          <p:txBody>
            <a:bodyPr/>
            <a:lstStyle/>
            <a:p>
              <a:endParaRPr lang="zh-CN" altLang="en-US"/>
            </a:p>
          </p:txBody>
        </p:sp>
        <p:sp>
          <p:nvSpPr>
            <p:cNvPr id="689" name="Line 336"/>
            <p:cNvSpPr>
              <a:spLocks noChangeShapeType="1"/>
            </p:cNvSpPr>
            <p:nvPr/>
          </p:nvSpPr>
          <p:spPr bwMode="auto">
            <a:xfrm flipH="1" flipV="1">
              <a:off x="1242" y="2688"/>
              <a:ext cx="117" cy="61"/>
            </a:xfrm>
            <a:prstGeom prst="line">
              <a:avLst/>
            </a:prstGeom>
            <a:noFill/>
            <a:ln w="4763">
              <a:solidFill>
                <a:srgbClr val="808080"/>
              </a:solidFill>
              <a:round/>
            </a:ln>
          </p:spPr>
          <p:txBody>
            <a:bodyPr/>
            <a:lstStyle/>
            <a:p>
              <a:endParaRPr lang="zh-CN" altLang="en-US"/>
            </a:p>
          </p:txBody>
        </p:sp>
        <p:sp>
          <p:nvSpPr>
            <p:cNvPr id="690" name="Line 337"/>
            <p:cNvSpPr>
              <a:spLocks noChangeShapeType="1"/>
            </p:cNvSpPr>
            <p:nvPr/>
          </p:nvSpPr>
          <p:spPr bwMode="auto">
            <a:xfrm flipH="1" flipV="1">
              <a:off x="1236" y="2694"/>
              <a:ext cx="115" cy="62"/>
            </a:xfrm>
            <a:prstGeom prst="line">
              <a:avLst/>
            </a:prstGeom>
            <a:noFill/>
            <a:ln w="4763">
              <a:solidFill>
                <a:srgbClr val="808080"/>
              </a:solidFill>
              <a:round/>
            </a:ln>
          </p:spPr>
          <p:txBody>
            <a:bodyPr/>
            <a:lstStyle/>
            <a:p>
              <a:endParaRPr lang="zh-CN" altLang="en-US"/>
            </a:p>
          </p:txBody>
        </p:sp>
        <p:sp>
          <p:nvSpPr>
            <p:cNvPr id="691" name="Line 338"/>
            <p:cNvSpPr>
              <a:spLocks noChangeShapeType="1"/>
            </p:cNvSpPr>
            <p:nvPr/>
          </p:nvSpPr>
          <p:spPr bwMode="auto">
            <a:xfrm flipH="1" flipV="1">
              <a:off x="1222" y="2704"/>
              <a:ext cx="113" cy="64"/>
            </a:xfrm>
            <a:prstGeom prst="line">
              <a:avLst/>
            </a:prstGeom>
            <a:noFill/>
            <a:ln w="4763">
              <a:solidFill>
                <a:srgbClr val="808080"/>
              </a:solidFill>
              <a:round/>
            </a:ln>
          </p:spPr>
          <p:txBody>
            <a:bodyPr/>
            <a:lstStyle/>
            <a:p>
              <a:endParaRPr lang="zh-CN" altLang="en-US"/>
            </a:p>
          </p:txBody>
        </p:sp>
        <p:sp>
          <p:nvSpPr>
            <p:cNvPr id="692" name="Line 339"/>
            <p:cNvSpPr>
              <a:spLocks noChangeShapeType="1"/>
            </p:cNvSpPr>
            <p:nvPr/>
          </p:nvSpPr>
          <p:spPr bwMode="auto">
            <a:xfrm flipH="1" flipV="1">
              <a:off x="1213" y="2710"/>
              <a:ext cx="112" cy="66"/>
            </a:xfrm>
            <a:prstGeom prst="line">
              <a:avLst/>
            </a:prstGeom>
            <a:noFill/>
            <a:ln w="4763">
              <a:solidFill>
                <a:srgbClr val="808080"/>
              </a:solidFill>
              <a:round/>
            </a:ln>
          </p:spPr>
          <p:txBody>
            <a:bodyPr/>
            <a:lstStyle/>
            <a:p>
              <a:endParaRPr lang="zh-CN" altLang="en-US"/>
            </a:p>
          </p:txBody>
        </p:sp>
        <p:sp>
          <p:nvSpPr>
            <p:cNvPr id="693" name="Line 340"/>
            <p:cNvSpPr>
              <a:spLocks noChangeShapeType="1"/>
            </p:cNvSpPr>
            <p:nvPr/>
          </p:nvSpPr>
          <p:spPr bwMode="auto">
            <a:xfrm flipH="1" flipV="1">
              <a:off x="1212" y="2720"/>
              <a:ext cx="101" cy="61"/>
            </a:xfrm>
            <a:prstGeom prst="line">
              <a:avLst/>
            </a:prstGeom>
            <a:noFill/>
            <a:ln w="4763">
              <a:solidFill>
                <a:srgbClr val="808080"/>
              </a:solidFill>
              <a:round/>
            </a:ln>
          </p:spPr>
          <p:txBody>
            <a:bodyPr/>
            <a:lstStyle/>
            <a:p>
              <a:endParaRPr lang="zh-CN" altLang="en-US"/>
            </a:p>
          </p:txBody>
        </p:sp>
        <p:sp>
          <p:nvSpPr>
            <p:cNvPr id="694" name="Line 341"/>
            <p:cNvSpPr>
              <a:spLocks noChangeShapeType="1"/>
            </p:cNvSpPr>
            <p:nvPr/>
          </p:nvSpPr>
          <p:spPr bwMode="auto">
            <a:xfrm flipH="1" flipV="1">
              <a:off x="1205" y="2725"/>
              <a:ext cx="98" cy="63"/>
            </a:xfrm>
            <a:prstGeom prst="line">
              <a:avLst/>
            </a:prstGeom>
            <a:noFill/>
            <a:ln w="4763">
              <a:solidFill>
                <a:srgbClr val="808080"/>
              </a:solidFill>
              <a:round/>
            </a:ln>
          </p:spPr>
          <p:txBody>
            <a:bodyPr/>
            <a:lstStyle/>
            <a:p>
              <a:endParaRPr lang="zh-CN" altLang="en-US"/>
            </a:p>
          </p:txBody>
        </p:sp>
        <p:sp>
          <p:nvSpPr>
            <p:cNvPr id="695" name="Line 342"/>
            <p:cNvSpPr>
              <a:spLocks noChangeShapeType="1"/>
            </p:cNvSpPr>
            <p:nvPr/>
          </p:nvSpPr>
          <p:spPr bwMode="auto">
            <a:xfrm flipH="1" flipV="1">
              <a:off x="1196" y="2734"/>
              <a:ext cx="93" cy="60"/>
            </a:xfrm>
            <a:prstGeom prst="line">
              <a:avLst/>
            </a:prstGeom>
            <a:noFill/>
            <a:ln w="4763">
              <a:solidFill>
                <a:srgbClr val="808080"/>
              </a:solidFill>
              <a:round/>
            </a:ln>
          </p:spPr>
          <p:txBody>
            <a:bodyPr/>
            <a:lstStyle/>
            <a:p>
              <a:endParaRPr lang="zh-CN" altLang="en-US"/>
            </a:p>
          </p:txBody>
        </p:sp>
        <p:sp>
          <p:nvSpPr>
            <p:cNvPr id="696" name="Line 343"/>
            <p:cNvSpPr>
              <a:spLocks noChangeShapeType="1"/>
            </p:cNvSpPr>
            <p:nvPr/>
          </p:nvSpPr>
          <p:spPr bwMode="auto">
            <a:xfrm flipH="1">
              <a:off x="1273" y="2754"/>
              <a:ext cx="58" cy="47"/>
            </a:xfrm>
            <a:prstGeom prst="line">
              <a:avLst/>
            </a:prstGeom>
            <a:noFill/>
            <a:ln w="4763">
              <a:solidFill>
                <a:srgbClr val="808080"/>
              </a:solidFill>
              <a:round/>
            </a:ln>
          </p:spPr>
          <p:txBody>
            <a:bodyPr/>
            <a:lstStyle/>
            <a:p>
              <a:endParaRPr lang="zh-CN" altLang="en-US"/>
            </a:p>
          </p:txBody>
        </p:sp>
        <p:sp>
          <p:nvSpPr>
            <p:cNvPr id="697" name="Line 344"/>
            <p:cNvSpPr>
              <a:spLocks noChangeShapeType="1"/>
            </p:cNvSpPr>
            <p:nvPr/>
          </p:nvSpPr>
          <p:spPr bwMode="auto">
            <a:xfrm flipH="1">
              <a:off x="1262" y="2749"/>
              <a:ext cx="57" cy="44"/>
            </a:xfrm>
            <a:prstGeom prst="line">
              <a:avLst/>
            </a:prstGeom>
            <a:noFill/>
            <a:ln w="4763">
              <a:solidFill>
                <a:srgbClr val="808080"/>
              </a:solidFill>
              <a:round/>
            </a:ln>
          </p:spPr>
          <p:txBody>
            <a:bodyPr/>
            <a:lstStyle/>
            <a:p>
              <a:endParaRPr lang="zh-CN" altLang="en-US"/>
            </a:p>
          </p:txBody>
        </p:sp>
        <p:sp>
          <p:nvSpPr>
            <p:cNvPr id="698" name="Line 345"/>
            <p:cNvSpPr>
              <a:spLocks noChangeShapeType="1"/>
            </p:cNvSpPr>
            <p:nvPr/>
          </p:nvSpPr>
          <p:spPr bwMode="auto">
            <a:xfrm flipH="1">
              <a:off x="1238" y="2734"/>
              <a:ext cx="56" cy="42"/>
            </a:xfrm>
            <a:prstGeom prst="line">
              <a:avLst/>
            </a:prstGeom>
            <a:noFill/>
            <a:ln w="4763">
              <a:solidFill>
                <a:srgbClr val="808080"/>
              </a:solidFill>
              <a:round/>
            </a:ln>
          </p:spPr>
          <p:txBody>
            <a:bodyPr/>
            <a:lstStyle/>
            <a:p>
              <a:endParaRPr lang="zh-CN" altLang="en-US"/>
            </a:p>
          </p:txBody>
        </p:sp>
        <p:sp>
          <p:nvSpPr>
            <p:cNvPr id="699" name="Line 346"/>
            <p:cNvSpPr>
              <a:spLocks noChangeShapeType="1"/>
            </p:cNvSpPr>
            <p:nvPr/>
          </p:nvSpPr>
          <p:spPr bwMode="auto">
            <a:xfrm flipH="1">
              <a:off x="1226" y="2727"/>
              <a:ext cx="55" cy="42"/>
            </a:xfrm>
            <a:prstGeom prst="line">
              <a:avLst/>
            </a:prstGeom>
            <a:noFill/>
            <a:ln w="4763">
              <a:solidFill>
                <a:srgbClr val="808080"/>
              </a:solidFill>
              <a:round/>
            </a:ln>
          </p:spPr>
          <p:txBody>
            <a:bodyPr/>
            <a:lstStyle/>
            <a:p>
              <a:endParaRPr lang="zh-CN" altLang="en-US"/>
            </a:p>
          </p:txBody>
        </p:sp>
        <p:sp>
          <p:nvSpPr>
            <p:cNvPr id="700" name="Line 347"/>
            <p:cNvSpPr>
              <a:spLocks noChangeShapeType="1"/>
            </p:cNvSpPr>
            <p:nvPr/>
          </p:nvSpPr>
          <p:spPr bwMode="auto">
            <a:xfrm flipH="1">
              <a:off x="1213" y="2720"/>
              <a:ext cx="54" cy="42"/>
            </a:xfrm>
            <a:prstGeom prst="line">
              <a:avLst/>
            </a:prstGeom>
            <a:noFill/>
            <a:ln w="4763">
              <a:solidFill>
                <a:srgbClr val="808080"/>
              </a:solidFill>
              <a:round/>
            </a:ln>
          </p:spPr>
          <p:txBody>
            <a:bodyPr/>
            <a:lstStyle/>
            <a:p>
              <a:endParaRPr lang="zh-CN" altLang="en-US"/>
            </a:p>
          </p:txBody>
        </p:sp>
        <p:sp>
          <p:nvSpPr>
            <p:cNvPr id="701" name="Line 348"/>
            <p:cNvSpPr>
              <a:spLocks noChangeShapeType="1"/>
            </p:cNvSpPr>
            <p:nvPr/>
          </p:nvSpPr>
          <p:spPr bwMode="auto">
            <a:xfrm flipH="1">
              <a:off x="1203" y="2714"/>
              <a:ext cx="52" cy="40"/>
            </a:xfrm>
            <a:prstGeom prst="line">
              <a:avLst/>
            </a:prstGeom>
            <a:noFill/>
            <a:ln w="4763">
              <a:solidFill>
                <a:srgbClr val="808080"/>
              </a:solidFill>
              <a:round/>
            </a:ln>
          </p:spPr>
          <p:txBody>
            <a:bodyPr/>
            <a:lstStyle/>
            <a:p>
              <a:endParaRPr lang="zh-CN" altLang="en-US"/>
            </a:p>
          </p:txBody>
        </p:sp>
        <p:sp>
          <p:nvSpPr>
            <p:cNvPr id="702" name="Line 349"/>
            <p:cNvSpPr>
              <a:spLocks noChangeShapeType="1"/>
            </p:cNvSpPr>
            <p:nvPr/>
          </p:nvSpPr>
          <p:spPr bwMode="auto">
            <a:xfrm flipH="1">
              <a:off x="1192" y="2707"/>
              <a:ext cx="52" cy="39"/>
            </a:xfrm>
            <a:prstGeom prst="line">
              <a:avLst/>
            </a:prstGeom>
            <a:noFill/>
            <a:ln w="4763">
              <a:solidFill>
                <a:srgbClr val="808080"/>
              </a:solidFill>
              <a:round/>
            </a:ln>
          </p:spPr>
          <p:txBody>
            <a:bodyPr/>
            <a:lstStyle/>
            <a:p>
              <a:endParaRPr lang="zh-CN" altLang="en-US"/>
            </a:p>
          </p:txBody>
        </p:sp>
        <p:sp>
          <p:nvSpPr>
            <p:cNvPr id="703" name="Line 350"/>
            <p:cNvSpPr>
              <a:spLocks noChangeShapeType="1"/>
            </p:cNvSpPr>
            <p:nvPr/>
          </p:nvSpPr>
          <p:spPr bwMode="auto">
            <a:xfrm flipH="1">
              <a:off x="1327" y="2727"/>
              <a:ext cx="28" cy="22"/>
            </a:xfrm>
            <a:prstGeom prst="line">
              <a:avLst/>
            </a:prstGeom>
            <a:noFill/>
            <a:ln w="4763">
              <a:solidFill>
                <a:srgbClr val="808080"/>
              </a:solidFill>
              <a:round/>
            </a:ln>
          </p:spPr>
          <p:txBody>
            <a:bodyPr/>
            <a:lstStyle/>
            <a:p>
              <a:endParaRPr lang="zh-CN" altLang="en-US"/>
            </a:p>
          </p:txBody>
        </p:sp>
        <p:sp>
          <p:nvSpPr>
            <p:cNvPr id="704" name="Line 351"/>
            <p:cNvSpPr>
              <a:spLocks noChangeShapeType="1"/>
            </p:cNvSpPr>
            <p:nvPr/>
          </p:nvSpPr>
          <p:spPr bwMode="auto">
            <a:xfrm flipH="1">
              <a:off x="1311" y="2720"/>
              <a:ext cx="27" cy="19"/>
            </a:xfrm>
            <a:prstGeom prst="line">
              <a:avLst/>
            </a:prstGeom>
            <a:noFill/>
            <a:ln w="4763">
              <a:solidFill>
                <a:srgbClr val="808080"/>
              </a:solidFill>
              <a:round/>
            </a:ln>
          </p:spPr>
          <p:txBody>
            <a:bodyPr/>
            <a:lstStyle/>
            <a:p>
              <a:endParaRPr lang="zh-CN" altLang="en-US"/>
            </a:p>
          </p:txBody>
        </p:sp>
        <p:sp>
          <p:nvSpPr>
            <p:cNvPr id="705" name="Line 352"/>
            <p:cNvSpPr>
              <a:spLocks noChangeShapeType="1"/>
            </p:cNvSpPr>
            <p:nvPr/>
          </p:nvSpPr>
          <p:spPr bwMode="auto">
            <a:xfrm flipH="1">
              <a:off x="1294" y="2712"/>
              <a:ext cx="27" cy="20"/>
            </a:xfrm>
            <a:prstGeom prst="line">
              <a:avLst/>
            </a:prstGeom>
            <a:noFill/>
            <a:ln w="4763">
              <a:solidFill>
                <a:srgbClr val="808080"/>
              </a:solidFill>
              <a:round/>
            </a:ln>
          </p:spPr>
          <p:txBody>
            <a:bodyPr/>
            <a:lstStyle/>
            <a:p>
              <a:endParaRPr lang="zh-CN" altLang="en-US"/>
            </a:p>
          </p:txBody>
        </p:sp>
        <p:sp>
          <p:nvSpPr>
            <p:cNvPr id="706" name="Line 353"/>
            <p:cNvSpPr>
              <a:spLocks noChangeShapeType="1"/>
            </p:cNvSpPr>
            <p:nvPr/>
          </p:nvSpPr>
          <p:spPr bwMode="auto">
            <a:xfrm flipH="1">
              <a:off x="1278" y="2705"/>
              <a:ext cx="26" cy="17"/>
            </a:xfrm>
            <a:prstGeom prst="line">
              <a:avLst/>
            </a:prstGeom>
            <a:noFill/>
            <a:ln w="4763">
              <a:solidFill>
                <a:srgbClr val="808080"/>
              </a:solidFill>
              <a:round/>
            </a:ln>
          </p:spPr>
          <p:txBody>
            <a:bodyPr/>
            <a:lstStyle/>
            <a:p>
              <a:endParaRPr lang="zh-CN" altLang="en-US"/>
            </a:p>
          </p:txBody>
        </p:sp>
        <p:sp>
          <p:nvSpPr>
            <p:cNvPr id="707" name="Line 354"/>
            <p:cNvSpPr>
              <a:spLocks noChangeShapeType="1"/>
            </p:cNvSpPr>
            <p:nvPr/>
          </p:nvSpPr>
          <p:spPr bwMode="auto">
            <a:xfrm flipH="1">
              <a:off x="1263" y="2697"/>
              <a:ext cx="25" cy="18"/>
            </a:xfrm>
            <a:prstGeom prst="line">
              <a:avLst/>
            </a:prstGeom>
            <a:noFill/>
            <a:ln w="4763">
              <a:solidFill>
                <a:srgbClr val="808080"/>
              </a:solidFill>
              <a:round/>
            </a:ln>
          </p:spPr>
          <p:txBody>
            <a:bodyPr/>
            <a:lstStyle/>
            <a:p>
              <a:endParaRPr lang="zh-CN" altLang="en-US"/>
            </a:p>
          </p:txBody>
        </p:sp>
        <p:sp>
          <p:nvSpPr>
            <p:cNvPr id="708" name="Line 355"/>
            <p:cNvSpPr>
              <a:spLocks noChangeShapeType="1"/>
            </p:cNvSpPr>
            <p:nvPr/>
          </p:nvSpPr>
          <p:spPr bwMode="auto">
            <a:xfrm flipH="1">
              <a:off x="1246" y="2688"/>
              <a:ext cx="23" cy="17"/>
            </a:xfrm>
            <a:prstGeom prst="line">
              <a:avLst/>
            </a:prstGeom>
            <a:noFill/>
            <a:ln w="4763">
              <a:solidFill>
                <a:srgbClr val="808080"/>
              </a:solidFill>
              <a:round/>
            </a:ln>
          </p:spPr>
          <p:txBody>
            <a:bodyPr/>
            <a:lstStyle/>
            <a:p>
              <a:endParaRPr lang="zh-CN" altLang="en-US"/>
            </a:p>
          </p:txBody>
        </p:sp>
        <p:sp>
          <p:nvSpPr>
            <p:cNvPr id="709" name="Freeform 356"/>
            <p:cNvSpPr/>
            <p:nvPr/>
          </p:nvSpPr>
          <p:spPr bwMode="auto">
            <a:xfrm flipH="1">
              <a:off x="1026" y="2887"/>
              <a:ext cx="283" cy="180"/>
            </a:xfrm>
            <a:custGeom>
              <a:avLst/>
              <a:gdLst/>
              <a:ahLst/>
              <a:cxnLst>
                <a:cxn ang="0">
                  <a:pos x="182" y="927"/>
                </a:cxn>
                <a:cxn ang="0">
                  <a:pos x="5" y="905"/>
                </a:cxn>
                <a:cxn ang="0">
                  <a:pos x="0" y="695"/>
                </a:cxn>
                <a:cxn ang="0">
                  <a:pos x="9" y="537"/>
                </a:cxn>
                <a:cxn ang="0">
                  <a:pos x="100" y="442"/>
                </a:cxn>
                <a:cxn ang="0">
                  <a:pos x="210" y="387"/>
                </a:cxn>
                <a:cxn ang="0">
                  <a:pos x="460" y="296"/>
                </a:cxn>
                <a:cxn ang="0">
                  <a:pos x="828" y="207"/>
                </a:cxn>
                <a:cxn ang="0">
                  <a:pos x="900" y="201"/>
                </a:cxn>
                <a:cxn ang="0">
                  <a:pos x="948" y="207"/>
                </a:cxn>
                <a:cxn ang="0">
                  <a:pos x="960" y="188"/>
                </a:cxn>
                <a:cxn ang="0">
                  <a:pos x="980" y="169"/>
                </a:cxn>
                <a:cxn ang="0">
                  <a:pos x="1003" y="173"/>
                </a:cxn>
                <a:cxn ang="0">
                  <a:pos x="1035" y="176"/>
                </a:cxn>
                <a:cxn ang="0">
                  <a:pos x="1049" y="138"/>
                </a:cxn>
                <a:cxn ang="0">
                  <a:pos x="1077" y="118"/>
                </a:cxn>
                <a:cxn ang="0">
                  <a:pos x="1106" y="112"/>
                </a:cxn>
                <a:cxn ang="0">
                  <a:pos x="1144" y="112"/>
                </a:cxn>
                <a:cxn ang="0">
                  <a:pos x="1138" y="82"/>
                </a:cxn>
                <a:cxn ang="0">
                  <a:pos x="1182" y="0"/>
                </a:cxn>
                <a:cxn ang="0">
                  <a:pos x="2040" y="22"/>
                </a:cxn>
                <a:cxn ang="0">
                  <a:pos x="2037" y="110"/>
                </a:cxn>
                <a:cxn ang="0">
                  <a:pos x="2053" y="188"/>
                </a:cxn>
                <a:cxn ang="0">
                  <a:pos x="2065" y="244"/>
                </a:cxn>
                <a:cxn ang="0">
                  <a:pos x="2080" y="314"/>
                </a:cxn>
                <a:cxn ang="0">
                  <a:pos x="2091" y="427"/>
                </a:cxn>
                <a:cxn ang="0">
                  <a:pos x="2077" y="494"/>
                </a:cxn>
                <a:cxn ang="0">
                  <a:pos x="2053" y="557"/>
                </a:cxn>
                <a:cxn ang="0">
                  <a:pos x="2023" y="610"/>
                </a:cxn>
                <a:cxn ang="0">
                  <a:pos x="1983" y="629"/>
                </a:cxn>
                <a:cxn ang="0">
                  <a:pos x="1921" y="648"/>
                </a:cxn>
                <a:cxn ang="0">
                  <a:pos x="1838" y="673"/>
                </a:cxn>
                <a:cxn ang="0">
                  <a:pos x="1801" y="717"/>
                </a:cxn>
                <a:cxn ang="0">
                  <a:pos x="1757" y="754"/>
                </a:cxn>
                <a:cxn ang="0">
                  <a:pos x="1686" y="786"/>
                </a:cxn>
                <a:cxn ang="0">
                  <a:pos x="1605" y="812"/>
                </a:cxn>
                <a:cxn ang="0">
                  <a:pos x="1475" y="827"/>
                </a:cxn>
                <a:cxn ang="0">
                  <a:pos x="1364" y="827"/>
                </a:cxn>
                <a:cxn ang="0">
                  <a:pos x="1279" y="818"/>
                </a:cxn>
                <a:cxn ang="0">
                  <a:pos x="1202" y="812"/>
                </a:cxn>
                <a:cxn ang="0">
                  <a:pos x="1144" y="843"/>
                </a:cxn>
                <a:cxn ang="0">
                  <a:pos x="1031" y="837"/>
                </a:cxn>
                <a:cxn ang="0">
                  <a:pos x="582" y="901"/>
                </a:cxn>
                <a:cxn ang="0">
                  <a:pos x="386" y="931"/>
                </a:cxn>
                <a:cxn ang="0">
                  <a:pos x="182" y="927"/>
                </a:cxn>
              </a:cxnLst>
              <a:rect l="0" t="0" r="r" b="b"/>
              <a:pathLst>
                <a:path w="2091" h="931">
                  <a:moveTo>
                    <a:pt x="182" y="927"/>
                  </a:moveTo>
                  <a:lnTo>
                    <a:pt x="5" y="905"/>
                  </a:lnTo>
                  <a:lnTo>
                    <a:pt x="0" y="695"/>
                  </a:lnTo>
                  <a:lnTo>
                    <a:pt x="9" y="537"/>
                  </a:lnTo>
                  <a:lnTo>
                    <a:pt x="100" y="442"/>
                  </a:lnTo>
                  <a:lnTo>
                    <a:pt x="210" y="387"/>
                  </a:lnTo>
                  <a:lnTo>
                    <a:pt x="460" y="296"/>
                  </a:lnTo>
                  <a:lnTo>
                    <a:pt x="828" y="207"/>
                  </a:lnTo>
                  <a:lnTo>
                    <a:pt x="900" y="201"/>
                  </a:lnTo>
                  <a:lnTo>
                    <a:pt x="948" y="207"/>
                  </a:lnTo>
                  <a:lnTo>
                    <a:pt x="960" y="188"/>
                  </a:lnTo>
                  <a:lnTo>
                    <a:pt x="980" y="169"/>
                  </a:lnTo>
                  <a:lnTo>
                    <a:pt x="1003" y="173"/>
                  </a:lnTo>
                  <a:lnTo>
                    <a:pt x="1035" y="176"/>
                  </a:lnTo>
                  <a:lnTo>
                    <a:pt x="1049" y="138"/>
                  </a:lnTo>
                  <a:lnTo>
                    <a:pt x="1077" y="118"/>
                  </a:lnTo>
                  <a:lnTo>
                    <a:pt x="1106" y="112"/>
                  </a:lnTo>
                  <a:lnTo>
                    <a:pt x="1144" y="112"/>
                  </a:lnTo>
                  <a:lnTo>
                    <a:pt x="1138" y="82"/>
                  </a:lnTo>
                  <a:lnTo>
                    <a:pt x="1182" y="0"/>
                  </a:lnTo>
                  <a:lnTo>
                    <a:pt x="2040" y="22"/>
                  </a:lnTo>
                  <a:lnTo>
                    <a:pt x="2037" y="110"/>
                  </a:lnTo>
                  <a:lnTo>
                    <a:pt x="2053" y="188"/>
                  </a:lnTo>
                  <a:lnTo>
                    <a:pt x="2065" y="244"/>
                  </a:lnTo>
                  <a:lnTo>
                    <a:pt x="2080" y="314"/>
                  </a:lnTo>
                  <a:lnTo>
                    <a:pt x="2091" y="427"/>
                  </a:lnTo>
                  <a:lnTo>
                    <a:pt x="2077" y="494"/>
                  </a:lnTo>
                  <a:lnTo>
                    <a:pt x="2053" y="557"/>
                  </a:lnTo>
                  <a:lnTo>
                    <a:pt x="2023" y="610"/>
                  </a:lnTo>
                  <a:lnTo>
                    <a:pt x="1983" y="629"/>
                  </a:lnTo>
                  <a:lnTo>
                    <a:pt x="1921" y="648"/>
                  </a:lnTo>
                  <a:lnTo>
                    <a:pt x="1838" y="673"/>
                  </a:lnTo>
                  <a:lnTo>
                    <a:pt x="1801" y="717"/>
                  </a:lnTo>
                  <a:lnTo>
                    <a:pt x="1757" y="754"/>
                  </a:lnTo>
                  <a:lnTo>
                    <a:pt x="1686" y="786"/>
                  </a:lnTo>
                  <a:lnTo>
                    <a:pt x="1605" y="812"/>
                  </a:lnTo>
                  <a:lnTo>
                    <a:pt x="1475" y="827"/>
                  </a:lnTo>
                  <a:lnTo>
                    <a:pt x="1364" y="827"/>
                  </a:lnTo>
                  <a:lnTo>
                    <a:pt x="1279" y="818"/>
                  </a:lnTo>
                  <a:lnTo>
                    <a:pt x="1202" y="812"/>
                  </a:lnTo>
                  <a:lnTo>
                    <a:pt x="1144" y="843"/>
                  </a:lnTo>
                  <a:lnTo>
                    <a:pt x="1031" y="837"/>
                  </a:lnTo>
                  <a:lnTo>
                    <a:pt x="582" y="901"/>
                  </a:lnTo>
                  <a:lnTo>
                    <a:pt x="386" y="931"/>
                  </a:lnTo>
                  <a:lnTo>
                    <a:pt x="182" y="927"/>
                  </a:lnTo>
                  <a:close/>
                </a:path>
              </a:pathLst>
            </a:custGeom>
            <a:solidFill>
              <a:srgbClr val="606060"/>
            </a:solidFill>
            <a:ln w="1588">
              <a:solidFill>
                <a:srgbClr val="000000"/>
              </a:solidFill>
              <a:prstDash val="solid"/>
              <a:round/>
            </a:ln>
          </p:spPr>
          <p:txBody>
            <a:bodyPr/>
            <a:lstStyle/>
            <a:p>
              <a:endParaRPr lang="zh-CN" altLang="en-US"/>
            </a:p>
          </p:txBody>
        </p:sp>
        <p:sp>
          <p:nvSpPr>
            <p:cNvPr id="710" name="Freeform 357"/>
            <p:cNvSpPr/>
            <p:nvPr/>
          </p:nvSpPr>
          <p:spPr bwMode="auto">
            <a:xfrm flipH="1">
              <a:off x="1028" y="2904"/>
              <a:ext cx="280" cy="160"/>
            </a:xfrm>
            <a:custGeom>
              <a:avLst/>
              <a:gdLst/>
              <a:ahLst/>
              <a:cxnLst>
                <a:cxn ang="0">
                  <a:pos x="1986" y="90"/>
                </a:cxn>
                <a:cxn ang="0">
                  <a:pos x="2037" y="199"/>
                </a:cxn>
                <a:cxn ang="0">
                  <a:pos x="1995" y="512"/>
                </a:cxn>
                <a:cxn ang="0">
                  <a:pos x="1882" y="512"/>
                </a:cxn>
                <a:cxn ang="0">
                  <a:pos x="1754" y="624"/>
                </a:cxn>
                <a:cxn ang="0">
                  <a:pos x="1460" y="701"/>
                </a:cxn>
                <a:cxn ang="0">
                  <a:pos x="1181" y="701"/>
                </a:cxn>
                <a:cxn ang="0">
                  <a:pos x="1287" y="589"/>
                </a:cxn>
                <a:cxn ang="0">
                  <a:pos x="1155" y="697"/>
                </a:cxn>
                <a:cxn ang="0">
                  <a:pos x="1017" y="724"/>
                </a:cxn>
                <a:cxn ang="0">
                  <a:pos x="1109" y="652"/>
                </a:cxn>
                <a:cxn ang="0">
                  <a:pos x="963" y="733"/>
                </a:cxn>
                <a:cxn ang="0">
                  <a:pos x="491" y="797"/>
                </a:cxn>
                <a:cxn ang="0">
                  <a:pos x="495" y="742"/>
                </a:cxn>
                <a:cxn ang="0">
                  <a:pos x="486" y="720"/>
                </a:cxn>
                <a:cxn ang="0">
                  <a:pos x="319" y="815"/>
                </a:cxn>
                <a:cxn ang="0">
                  <a:pos x="473" y="669"/>
                </a:cxn>
                <a:cxn ang="0">
                  <a:pos x="300" y="765"/>
                </a:cxn>
                <a:cxn ang="0">
                  <a:pos x="214" y="742"/>
                </a:cxn>
                <a:cxn ang="0">
                  <a:pos x="182" y="746"/>
                </a:cxn>
                <a:cxn ang="0">
                  <a:pos x="59" y="793"/>
                </a:cxn>
                <a:cxn ang="0">
                  <a:pos x="0" y="674"/>
                </a:cxn>
                <a:cxn ang="0">
                  <a:pos x="40" y="435"/>
                </a:cxn>
                <a:cxn ang="0">
                  <a:pos x="296" y="298"/>
                </a:cxn>
                <a:cxn ang="0">
                  <a:pos x="795" y="145"/>
                </a:cxn>
                <a:cxn ang="0">
                  <a:pos x="968" y="207"/>
                </a:cxn>
                <a:cxn ang="0">
                  <a:pos x="1040" y="217"/>
                </a:cxn>
                <a:cxn ang="0">
                  <a:pos x="953" y="131"/>
                </a:cxn>
                <a:cxn ang="0">
                  <a:pos x="1008" y="108"/>
                </a:cxn>
                <a:cxn ang="0">
                  <a:pos x="1063" y="163"/>
                </a:cxn>
                <a:cxn ang="0">
                  <a:pos x="1068" y="135"/>
                </a:cxn>
                <a:cxn ang="0">
                  <a:pos x="1059" y="67"/>
                </a:cxn>
                <a:cxn ang="0">
                  <a:pos x="1186" y="113"/>
                </a:cxn>
                <a:cxn ang="0">
                  <a:pos x="1173" y="63"/>
                </a:cxn>
                <a:cxn ang="0">
                  <a:pos x="1145" y="0"/>
                </a:cxn>
                <a:cxn ang="0">
                  <a:pos x="1277" y="54"/>
                </a:cxn>
                <a:cxn ang="0">
                  <a:pos x="1514" y="104"/>
                </a:cxn>
                <a:cxn ang="0">
                  <a:pos x="1567" y="35"/>
                </a:cxn>
                <a:cxn ang="0">
                  <a:pos x="1626" y="113"/>
                </a:cxn>
                <a:cxn ang="0">
                  <a:pos x="1745" y="63"/>
                </a:cxn>
                <a:cxn ang="0">
                  <a:pos x="1795" y="131"/>
                </a:cxn>
                <a:cxn ang="0">
                  <a:pos x="1946" y="108"/>
                </a:cxn>
                <a:cxn ang="0">
                  <a:pos x="1982" y="31"/>
                </a:cxn>
              </a:cxnLst>
              <a:rect l="0" t="0" r="r" b="b"/>
              <a:pathLst>
                <a:path w="2049" h="829">
                  <a:moveTo>
                    <a:pt x="1982" y="31"/>
                  </a:moveTo>
                  <a:lnTo>
                    <a:pt x="1986" y="90"/>
                  </a:lnTo>
                  <a:lnTo>
                    <a:pt x="2010" y="67"/>
                  </a:lnTo>
                  <a:lnTo>
                    <a:pt x="2037" y="199"/>
                  </a:lnTo>
                  <a:lnTo>
                    <a:pt x="2049" y="353"/>
                  </a:lnTo>
                  <a:lnTo>
                    <a:pt x="1995" y="512"/>
                  </a:lnTo>
                  <a:lnTo>
                    <a:pt x="1868" y="549"/>
                  </a:lnTo>
                  <a:lnTo>
                    <a:pt x="1882" y="512"/>
                  </a:lnTo>
                  <a:lnTo>
                    <a:pt x="1814" y="567"/>
                  </a:lnTo>
                  <a:lnTo>
                    <a:pt x="1754" y="624"/>
                  </a:lnTo>
                  <a:lnTo>
                    <a:pt x="1622" y="688"/>
                  </a:lnTo>
                  <a:lnTo>
                    <a:pt x="1460" y="701"/>
                  </a:lnTo>
                  <a:lnTo>
                    <a:pt x="1264" y="710"/>
                  </a:lnTo>
                  <a:lnTo>
                    <a:pt x="1181" y="701"/>
                  </a:lnTo>
                  <a:lnTo>
                    <a:pt x="1255" y="669"/>
                  </a:lnTo>
                  <a:lnTo>
                    <a:pt x="1287" y="589"/>
                  </a:lnTo>
                  <a:lnTo>
                    <a:pt x="1228" y="656"/>
                  </a:lnTo>
                  <a:lnTo>
                    <a:pt x="1155" y="697"/>
                  </a:lnTo>
                  <a:lnTo>
                    <a:pt x="1086" y="733"/>
                  </a:lnTo>
                  <a:lnTo>
                    <a:pt x="1017" y="724"/>
                  </a:lnTo>
                  <a:lnTo>
                    <a:pt x="1063" y="692"/>
                  </a:lnTo>
                  <a:lnTo>
                    <a:pt x="1109" y="652"/>
                  </a:lnTo>
                  <a:lnTo>
                    <a:pt x="1036" y="678"/>
                  </a:lnTo>
                  <a:lnTo>
                    <a:pt x="963" y="733"/>
                  </a:lnTo>
                  <a:lnTo>
                    <a:pt x="726" y="761"/>
                  </a:lnTo>
                  <a:lnTo>
                    <a:pt x="491" y="797"/>
                  </a:lnTo>
                  <a:lnTo>
                    <a:pt x="409" y="793"/>
                  </a:lnTo>
                  <a:lnTo>
                    <a:pt x="495" y="742"/>
                  </a:lnTo>
                  <a:lnTo>
                    <a:pt x="581" y="724"/>
                  </a:lnTo>
                  <a:lnTo>
                    <a:pt x="486" y="720"/>
                  </a:lnTo>
                  <a:lnTo>
                    <a:pt x="414" y="752"/>
                  </a:lnTo>
                  <a:lnTo>
                    <a:pt x="319" y="815"/>
                  </a:lnTo>
                  <a:lnTo>
                    <a:pt x="386" y="720"/>
                  </a:lnTo>
                  <a:lnTo>
                    <a:pt x="473" y="669"/>
                  </a:lnTo>
                  <a:lnTo>
                    <a:pt x="359" y="692"/>
                  </a:lnTo>
                  <a:lnTo>
                    <a:pt x="300" y="765"/>
                  </a:lnTo>
                  <a:lnTo>
                    <a:pt x="287" y="829"/>
                  </a:lnTo>
                  <a:lnTo>
                    <a:pt x="214" y="742"/>
                  </a:lnTo>
                  <a:lnTo>
                    <a:pt x="140" y="701"/>
                  </a:lnTo>
                  <a:lnTo>
                    <a:pt x="182" y="746"/>
                  </a:lnTo>
                  <a:lnTo>
                    <a:pt x="241" y="829"/>
                  </a:lnTo>
                  <a:lnTo>
                    <a:pt x="59" y="793"/>
                  </a:lnTo>
                  <a:lnTo>
                    <a:pt x="23" y="778"/>
                  </a:lnTo>
                  <a:lnTo>
                    <a:pt x="0" y="674"/>
                  </a:lnTo>
                  <a:lnTo>
                    <a:pt x="13" y="530"/>
                  </a:lnTo>
                  <a:lnTo>
                    <a:pt x="40" y="435"/>
                  </a:lnTo>
                  <a:lnTo>
                    <a:pt x="155" y="362"/>
                  </a:lnTo>
                  <a:lnTo>
                    <a:pt x="296" y="298"/>
                  </a:lnTo>
                  <a:lnTo>
                    <a:pt x="572" y="207"/>
                  </a:lnTo>
                  <a:lnTo>
                    <a:pt x="795" y="145"/>
                  </a:lnTo>
                  <a:lnTo>
                    <a:pt x="917" y="135"/>
                  </a:lnTo>
                  <a:lnTo>
                    <a:pt x="968" y="207"/>
                  </a:lnTo>
                  <a:lnTo>
                    <a:pt x="1123" y="285"/>
                  </a:lnTo>
                  <a:lnTo>
                    <a:pt x="1040" y="217"/>
                  </a:lnTo>
                  <a:lnTo>
                    <a:pt x="977" y="182"/>
                  </a:lnTo>
                  <a:lnTo>
                    <a:pt x="953" y="131"/>
                  </a:lnTo>
                  <a:lnTo>
                    <a:pt x="963" y="108"/>
                  </a:lnTo>
                  <a:lnTo>
                    <a:pt x="1008" y="108"/>
                  </a:lnTo>
                  <a:lnTo>
                    <a:pt x="1036" y="135"/>
                  </a:lnTo>
                  <a:lnTo>
                    <a:pt x="1063" y="163"/>
                  </a:lnTo>
                  <a:lnTo>
                    <a:pt x="1132" y="190"/>
                  </a:lnTo>
                  <a:lnTo>
                    <a:pt x="1068" y="135"/>
                  </a:lnTo>
                  <a:lnTo>
                    <a:pt x="1040" y="95"/>
                  </a:lnTo>
                  <a:lnTo>
                    <a:pt x="1059" y="67"/>
                  </a:lnTo>
                  <a:lnTo>
                    <a:pt x="1113" y="50"/>
                  </a:lnTo>
                  <a:lnTo>
                    <a:pt x="1186" y="113"/>
                  </a:lnTo>
                  <a:lnTo>
                    <a:pt x="1255" y="154"/>
                  </a:lnTo>
                  <a:lnTo>
                    <a:pt x="1173" y="63"/>
                  </a:lnTo>
                  <a:lnTo>
                    <a:pt x="1145" y="27"/>
                  </a:lnTo>
                  <a:lnTo>
                    <a:pt x="1145" y="0"/>
                  </a:lnTo>
                  <a:lnTo>
                    <a:pt x="1213" y="10"/>
                  </a:lnTo>
                  <a:lnTo>
                    <a:pt x="1277" y="54"/>
                  </a:lnTo>
                  <a:lnTo>
                    <a:pt x="1319" y="86"/>
                  </a:lnTo>
                  <a:lnTo>
                    <a:pt x="1514" y="104"/>
                  </a:lnTo>
                  <a:lnTo>
                    <a:pt x="1508" y="54"/>
                  </a:lnTo>
                  <a:lnTo>
                    <a:pt x="1567" y="35"/>
                  </a:lnTo>
                  <a:lnTo>
                    <a:pt x="1567" y="99"/>
                  </a:lnTo>
                  <a:lnTo>
                    <a:pt x="1626" y="113"/>
                  </a:lnTo>
                  <a:lnTo>
                    <a:pt x="1754" y="131"/>
                  </a:lnTo>
                  <a:lnTo>
                    <a:pt x="1745" y="63"/>
                  </a:lnTo>
                  <a:lnTo>
                    <a:pt x="1790" y="63"/>
                  </a:lnTo>
                  <a:lnTo>
                    <a:pt x="1795" y="131"/>
                  </a:lnTo>
                  <a:lnTo>
                    <a:pt x="1868" y="127"/>
                  </a:lnTo>
                  <a:lnTo>
                    <a:pt x="1946" y="108"/>
                  </a:lnTo>
                  <a:lnTo>
                    <a:pt x="1950" y="54"/>
                  </a:lnTo>
                  <a:lnTo>
                    <a:pt x="1982" y="31"/>
                  </a:lnTo>
                  <a:close/>
                </a:path>
              </a:pathLst>
            </a:custGeom>
            <a:solidFill>
              <a:srgbClr val="808080"/>
            </a:solidFill>
            <a:ln w="9525">
              <a:noFill/>
              <a:round/>
            </a:ln>
          </p:spPr>
          <p:txBody>
            <a:bodyPr/>
            <a:lstStyle/>
            <a:p>
              <a:endParaRPr lang="zh-CN" altLang="en-US"/>
            </a:p>
          </p:txBody>
        </p:sp>
        <p:sp>
          <p:nvSpPr>
            <p:cNvPr id="711" name="Freeform 358"/>
            <p:cNvSpPr/>
            <p:nvPr/>
          </p:nvSpPr>
          <p:spPr bwMode="auto">
            <a:xfrm flipH="1">
              <a:off x="1068" y="2961"/>
              <a:ext cx="39" cy="10"/>
            </a:xfrm>
            <a:custGeom>
              <a:avLst/>
              <a:gdLst/>
              <a:ahLst/>
              <a:cxnLst>
                <a:cxn ang="0">
                  <a:pos x="280" y="0"/>
                </a:cxn>
                <a:cxn ang="0">
                  <a:pos x="149" y="48"/>
                </a:cxn>
                <a:cxn ang="0">
                  <a:pos x="0" y="35"/>
                </a:cxn>
                <a:cxn ang="0">
                  <a:pos x="280" y="0"/>
                </a:cxn>
              </a:cxnLst>
              <a:rect l="0" t="0" r="r" b="b"/>
              <a:pathLst>
                <a:path w="280" h="48">
                  <a:moveTo>
                    <a:pt x="280" y="0"/>
                  </a:moveTo>
                  <a:lnTo>
                    <a:pt x="149" y="48"/>
                  </a:lnTo>
                  <a:lnTo>
                    <a:pt x="0" y="35"/>
                  </a:lnTo>
                  <a:lnTo>
                    <a:pt x="280" y="0"/>
                  </a:lnTo>
                  <a:close/>
                </a:path>
              </a:pathLst>
            </a:custGeom>
            <a:solidFill>
              <a:srgbClr val="606060"/>
            </a:solidFill>
            <a:ln w="9525">
              <a:noFill/>
              <a:round/>
            </a:ln>
          </p:spPr>
          <p:txBody>
            <a:bodyPr/>
            <a:lstStyle/>
            <a:p>
              <a:endParaRPr lang="zh-CN" altLang="en-US"/>
            </a:p>
          </p:txBody>
        </p:sp>
        <p:sp>
          <p:nvSpPr>
            <p:cNvPr id="712" name="Freeform 359"/>
            <p:cNvSpPr/>
            <p:nvPr/>
          </p:nvSpPr>
          <p:spPr bwMode="auto">
            <a:xfrm flipH="1">
              <a:off x="1030" y="2946"/>
              <a:ext cx="23" cy="12"/>
            </a:xfrm>
            <a:custGeom>
              <a:avLst/>
              <a:gdLst/>
              <a:ahLst/>
              <a:cxnLst>
                <a:cxn ang="0">
                  <a:pos x="170" y="0"/>
                </a:cxn>
                <a:cxn ang="0">
                  <a:pos x="125" y="35"/>
                </a:cxn>
                <a:cxn ang="0">
                  <a:pos x="0" y="53"/>
                </a:cxn>
                <a:cxn ang="0">
                  <a:pos x="130" y="57"/>
                </a:cxn>
                <a:cxn ang="0">
                  <a:pos x="170" y="0"/>
                </a:cxn>
              </a:cxnLst>
              <a:rect l="0" t="0" r="r" b="b"/>
              <a:pathLst>
                <a:path w="170" h="57">
                  <a:moveTo>
                    <a:pt x="170" y="0"/>
                  </a:moveTo>
                  <a:lnTo>
                    <a:pt x="125" y="35"/>
                  </a:lnTo>
                  <a:lnTo>
                    <a:pt x="0" y="53"/>
                  </a:lnTo>
                  <a:lnTo>
                    <a:pt x="130" y="57"/>
                  </a:lnTo>
                  <a:lnTo>
                    <a:pt x="170" y="0"/>
                  </a:lnTo>
                  <a:close/>
                </a:path>
              </a:pathLst>
            </a:custGeom>
            <a:solidFill>
              <a:srgbClr val="606060"/>
            </a:solidFill>
            <a:ln w="9525">
              <a:noFill/>
              <a:round/>
            </a:ln>
          </p:spPr>
          <p:txBody>
            <a:bodyPr/>
            <a:lstStyle/>
            <a:p>
              <a:endParaRPr lang="zh-CN" altLang="en-US"/>
            </a:p>
          </p:txBody>
        </p:sp>
        <p:sp>
          <p:nvSpPr>
            <p:cNvPr id="713" name="Freeform 360"/>
            <p:cNvSpPr/>
            <p:nvPr/>
          </p:nvSpPr>
          <p:spPr bwMode="auto">
            <a:xfrm flipH="1">
              <a:off x="1127" y="2937"/>
              <a:ext cx="36" cy="29"/>
            </a:xfrm>
            <a:custGeom>
              <a:avLst/>
              <a:gdLst/>
              <a:ahLst/>
              <a:cxnLst>
                <a:cxn ang="0">
                  <a:pos x="263" y="0"/>
                </a:cxn>
                <a:cxn ang="0">
                  <a:pos x="145" y="13"/>
                </a:cxn>
                <a:cxn ang="0">
                  <a:pos x="122" y="31"/>
                </a:cxn>
                <a:cxn ang="0">
                  <a:pos x="122" y="76"/>
                </a:cxn>
                <a:cxn ang="0">
                  <a:pos x="113" y="124"/>
                </a:cxn>
                <a:cxn ang="0">
                  <a:pos x="0" y="143"/>
                </a:cxn>
                <a:cxn ang="0">
                  <a:pos x="136" y="138"/>
                </a:cxn>
                <a:cxn ang="0">
                  <a:pos x="159" y="48"/>
                </a:cxn>
                <a:cxn ang="0">
                  <a:pos x="263" y="0"/>
                </a:cxn>
              </a:cxnLst>
              <a:rect l="0" t="0" r="r" b="b"/>
              <a:pathLst>
                <a:path w="263" h="143">
                  <a:moveTo>
                    <a:pt x="263" y="0"/>
                  </a:moveTo>
                  <a:lnTo>
                    <a:pt x="145" y="13"/>
                  </a:lnTo>
                  <a:lnTo>
                    <a:pt x="122" y="31"/>
                  </a:lnTo>
                  <a:lnTo>
                    <a:pt x="122" y="76"/>
                  </a:lnTo>
                  <a:lnTo>
                    <a:pt x="113" y="124"/>
                  </a:lnTo>
                  <a:lnTo>
                    <a:pt x="0" y="143"/>
                  </a:lnTo>
                  <a:lnTo>
                    <a:pt x="136" y="138"/>
                  </a:lnTo>
                  <a:lnTo>
                    <a:pt x="159" y="48"/>
                  </a:lnTo>
                  <a:lnTo>
                    <a:pt x="263" y="0"/>
                  </a:lnTo>
                  <a:close/>
                </a:path>
              </a:pathLst>
            </a:custGeom>
            <a:solidFill>
              <a:srgbClr val="606060"/>
            </a:solidFill>
            <a:ln w="9525">
              <a:noFill/>
              <a:round/>
            </a:ln>
          </p:spPr>
          <p:txBody>
            <a:bodyPr/>
            <a:lstStyle/>
            <a:p>
              <a:endParaRPr lang="zh-CN" altLang="en-US"/>
            </a:p>
          </p:txBody>
        </p:sp>
        <p:sp>
          <p:nvSpPr>
            <p:cNvPr id="714" name="Freeform 361"/>
            <p:cNvSpPr/>
            <p:nvPr/>
          </p:nvSpPr>
          <p:spPr bwMode="auto">
            <a:xfrm flipH="1">
              <a:off x="1163" y="3001"/>
              <a:ext cx="117" cy="41"/>
            </a:xfrm>
            <a:custGeom>
              <a:avLst/>
              <a:gdLst/>
              <a:ahLst/>
              <a:cxnLst>
                <a:cxn ang="0">
                  <a:pos x="853" y="0"/>
                </a:cxn>
                <a:cxn ang="0">
                  <a:pos x="636" y="10"/>
                </a:cxn>
                <a:cxn ang="0">
                  <a:pos x="413" y="63"/>
                </a:cxn>
                <a:cxn ang="0">
                  <a:pos x="249" y="71"/>
                </a:cxn>
                <a:cxn ang="0">
                  <a:pos x="114" y="99"/>
                </a:cxn>
                <a:cxn ang="0">
                  <a:pos x="64" y="170"/>
                </a:cxn>
                <a:cxn ang="0">
                  <a:pos x="0" y="212"/>
                </a:cxn>
                <a:cxn ang="0">
                  <a:pos x="64" y="198"/>
                </a:cxn>
                <a:cxn ang="0">
                  <a:pos x="123" y="117"/>
                </a:cxn>
                <a:cxn ang="0">
                  <a:pos x="304" y="81"/>
                </a:cxn>
                <a:cxn ang="0">
                  <a:pos x="413" y="81"/>
                </a:cxn>
                <a:cxn ang="0">
                  <a:pos x="500" y="63"/>
                </a:cxn>
                <a:cxn ang="0">
                  <a:pos x="649" y="23"/>
                </a:cxn>
                <a:cxn ang="0">
                  <a:pos x="853" y="0"/>
                </a:cxn>
              </a:cxnLst>
              <a:rect l="0" t="0" r="r" b="b"/>
              <a:pathLst>
                <a:path w="853" h="212">
                  <a:moveTo>
                    <a:pt x="853" y="0"/>
                  </a:moveTo>
                  <a:lnTo>
                    <a:pt x="636" y="10"/>
                  </a:lnTo>
                  <a:lnTo>
                    <a:pt x="413" y="63"/>
                  </a:lnTo>
                  <a:lnTo>
                    <a:pt x="249" y="71"/>
                  </a:lnTo>
                  <a:lnTo>
                    <a:pt x="114" y="99"/>
                  </a:lnTo>
                  <a:lnTo>
                    <a:pt x="64" y="170"/>
                  </a:lnTo>
                  <a:lnTo>
                    <a:pt x="0" y="212"/>
                  </a:lnTo>
                  <a:lnTo>
                    <a:pt x="64" y="198"/>
                  </a:lnTo>
                  <a:lnTo>
                    <a:pt x="123" y="117"/>
                  </a:lnTo>
                  <a:lnTo>
                    <a:pt x="304" y="81"/>
                  </a:lnTo>
                  <a:lnTo>
                    <a:pt x="413" y="81"/>
                  </a:lnTo>
                  <a:lnTo>
                    <a:pt x="500" y="63"/>
                  </a:lnTo>
                  <a:lnTo>
                    <a:pt x="649" y="23"/>
                  </a:lnTo>
                  <a:lnTo>
                    <a:pt x="853" y="0"/>
                  </a:lnTo>
                  <a:close/>
                </a:path>
              </a:pathLst>
            </a:custGeom>
            <a:solidFill>
              <a:srgbClr val="606060"/>
            </a:solidFill>
            <a:ln w="9525">
              <a:noFill/>
              <a:round/>
            </a:ln>
          </p:spPr>
          <p:txBody>
            <a:bodyPr/>
            <a:lstStyle/>
            <a:p>
              <a:endParaRPr lang="zh-CN" altLang="en-US"/>
            </a:p>
          </p:txBody>
        </p:sp>
        <p:sp>
          <p:nvSpPr>
            <p:cNvPr id="715" name="Freeform 362"/>
            <p:cNvSpPr/>
            <p:nvPr/>
          </p:nvSpPr>
          <p:spPr bwMode="auto">
            <a:xfrm flipH="1">
              <a:off x="1159" y="2690"/>
              <a:ext cx="102" cy="74"/>
            </a:xfrm>
            <a:custGeom>
              <a:avLst/>
              <a:gdLst/>
              <a:ahLst/>
              <a:cxnLst>
                <a:cxn ang="0">
                  <a:pos x="679" y="379"/>
                </a:cxn>
                <a:cxn ang="0">
                  <a:pos x="639" y="370"/>
                </a:cxn>
                <a:cxn ang="0">
                  <a:pos x="600" y="352"/>
                </a:cxn>
                <a:cxn ang="0">
                  <a:pos x="564" y="344"/>
                </a:cxn>
                <a:cxn ang="0">
                  <a:pos x="502" y="353"/>
                </a:cxn>
                <a:cxn ang="0">
                  <a:pos x="457" y="352"/>
                </a:cxn>
                <a:cxn ang="0">
                  <a:pos x="425" y="341"/>
                </a:cxn>
                <a:cxn ang="0">
                  <a:pos x="399" y="332"/>
                </a:cxn>
                <a:cxn ang="0">
                  <a:pos x="373" y="320"/>
                </a:cxn>
                <a:cxn ang="0">
                  <a:pos x="346" y="295"/>
                </a:cxn>
                <a:cxn ang="0">
                  <a:pos x="324" y="273"/>
                </a:cxn>
                <a:cxn ang="0">
                  <a:pos x="288" y="246"/>
                </a:cxn>
                <a:cxn ang="0">
                  <a:pos x="238" y="254"/>
                </a:cxn>
                <a:cxn ang="0">
                  <a:pos x="208" y="256"/>
                </a:cxn>
                <a:cxn ang="0">
                  <a:pos x="190" y="251"/>
                </a:cxn>
                <a:cxn ang="0">
                  <a:pos x="182" y="243"/>
                </a:cxn>
                <a:cxn ang="0">
                  <a:pos x="176" y="228"/>
                </a:cxn>
                <a:cxn ang="0">
                  <a:pos x="180" y="215"/>
                </a:cxn>
                <a:cxn ang="0">
                  <a:pos x="190" y="200"/>
                </a:cxn>
                <a:cxn ang="0">
                  <a:pos x="208" y="193"/>
                </a:cxn>
                <a:cxn ang="0">
                  <a:pos x="248" y="188"/>
                </a:cxn>
                <a:cxn ang="0">
                  <a:pos x="296" y="171"/>
                </a:cxn>
                <a:cxn ang="0">
                  <a:pos x="256" y="140"/>
                </a:cxn>
                <a:cxn ang="0">
                  <a:pos x="209" y="121"/>
                </a:cxn>
                <a:cxn ang="0">
                  <a:pos x="168" y="124"/>
                </a:cxn>
                <a:cxn ang="0">
                  <a:pos x="121" y="121"/>
                </a:cxn>
                <a:cxn ang="0">
                  <a:pos x="93" y="131"/>
                </a:cxn>
                <a:cxn ang="0">
                  <a:pos x="54" y="132"/>
                </a:cxn>
                <a:cxn ang="0">
                  <a:pos x="42" y="121"/>
                </a:cxn>
                <a:cxn ang="0">
                  <a:pos x="39" y="105"/>
                </a:cxn>
                <a:cxn ang="0">
                  <a:pos x="18" y="106"/>
                </a:cxn>
                <a:cxn ang="0">
                  <a:pos x="6" y="103"/>
                </a:cxn>
                <a:cxn ang="0">
                  <a:pos x="0" y="87"/>
                </a:cxn>
                <a:cxn ang="0">
                  <a:pos x="4" y="74"/>
                </a:cxn>
                <a:cxn ang="0">
                  <a:pos x="15" y="68"/>
                </a:cxn>
                <a:cxn ang="0">
                  <a:pos x="36" y="56"/>
                </a:cxn>
                <a:cxn ang="0">
                  <a:pos x="52" y="44"/>
                </a:cxn>
                <a:cxn ang="0">
                  <a:pos x="71" y="34"/>
                </a:cxn>
                <a:cxn ang="0">
                  <a:pos x="93" y="27"/>
                </a:cxn>
                <a:cxn ang="0">
                  <a:pos x="112" y="27"/>
                </a:cxn>
                <a:cxn ang="0">
                  <a:pos x="203" y="9"/>
                </a:cxn>
                <a:cxn ang="0">
                  <a:pos x="222" y="4"/>
                </a:cxn>
                <a:cxn ang="0">
                  <a:pos x="244" y="0"/>
                </a:cxn>
                <a:cxn ang="0">
                  <a:pos x="267" y="4"/>
                </a:cxn>
                <a:cxn ang="0">
                  <a:pos x="295" y="13"/>
                </a:cxn>
                <a:cxn ang="0">
                  <a:pos x="373" y="56"/>
                </a:cxn>
                <a:cxn ang="0">
                  <a:pos x="410" y="64"/>
                </a:cxn>
                <a:cxn ang="0">
                  <a:pos x="443" y="71"/>
                </a:cxn>
                <a:cxn ang="0">
                  <a:pos x="469" y="87"/>
                </a:cxn>
                <a:cxn ang="0">
                  <a:pos x="484" y="108"/>
                </a:cxn>
                <a:cxn ang="0">
                  <a:pos x="549" y="153"/>
                </a:cxn>
                <a:cxn ang="0">
                  <a:pos x="578" y="174"/>
                </a:cxn>
                <a:cxn ang="0">
                  <a:pos x="617" y="215"/>
                </a:cxn>
                <a:cxn ang="0">
                  <a:pos x="641" y="227"/>
                </a:cxn>
                <a:cxn ang="0">
                  <a:pos x="751" y="232"/>
                </a:cxn>
                <a:cxn ang="0">
                  <a:pos x="679" y="379"/>
                </a:cxn>
              </a:cxnLst>
              <a:rect l="0" t="0" r="r" b="b"/>
              <a:pathLst>
                <a:path w="751" h="379">
                  <a:moveTo>
                    <a:pt x="679" y="379"/>
                  </a:moveTo>
                  <a:lnTo>
                    <a:pt x="639" y="370"/>
                  </a:lnTo>
                  <a:lnTo>
                    <a:pt x="600" y="352"/>
                  </a:lnTo>
                  <a:lnTo>
                    <a:pt x="564" y="344"/>
                  </a:lnTo>
                  <a:lnTo>
                    <a:pt x="502" y="353"/>
                  </a:lnTo>
                  <a:lnTo>
                    <a:pt x="457" y="352"/>
                  </a:lnTo>
                  <a:lnTo>
                    <a:pt x="425" y="341"/>
                  </a:lnTo>
                  <a:lnTo>
                    <a:pt x="399" y="332"/>
                  </a:lnTo>
                  <a:lnTo>
                    <a:pt x="373" y="320"/>
                  </a:lnTo>
                  <a:lnTo>
                    <a:pt x="346" y="295"/>
                  </a:lnTo>
                  <a:lnTo>
                    <a:pt x="324" y="273"/>
                  </a:lnTo>
                  <a:lnTo>
                    <a:pt x="288" y="246"/>
                  </a:lnTo>
                  <a:lnTo>
                    <a:pt x="238" y="254"/>
                  </a:lnTo>
                  <a:lnTo>
                    <a:pt x="208" y="256"/>
                  </a:lnTo>
                  <a:lnTo>
                    <a:pt x="190" y="251"/>
                  </a:lnTo>
                  <a:lnTo>
                    <a:pt x="182" y="243"/>
                  </a:lnTo>
                  <a:lnTo>
                    <a:pt x="176" y="228"/>
                  </a:lnTo>
                  <a:lnTo>
                    <a:pt x="180" y="215"/>
                  </a:lnTo>
                  <a:lnTo>
                    <a:pt x="190" y="200"/>
                  </a:lnTo>
                  <a:lnTo>
                    <a:pt x="208" y="193"/>
                  </a:lnTo>
                  <a:lnTo>
                    <a:pt x="248" y="188"/>
                  </a:lnTo>
                  <a:lnTo>
                    <a:pt x="296" y="171"/>
                  </a:lnTo>
                  <a:lnTo>
                    <a:pt x="256" y="140"/>
                  </a:lnTo>
                  <a:lnTo>
                    <a:pt x="209" y="121"/>
                  </a:lnTo>
                  <a:lnTo>
                    <a:pt x="168" y="124"/>
                  </a:lnTo>
                  <a:lnTo>
                    <a:pt x="121" y="121"/>
                  </a:lnTo>
                  <a:lnTo>
                    <a:pt x="93" y="131"/>
                  </a:lnTo>
                  <a:lnTo>
                    <a:pt x="54" y="132"/>
                  </a:lnTo>
                  <a:lnTo>
                    <a:pt x="42" y="121"/>
                  </a:lnTo>
                  <a:lnTo>
                    <a:pt x="39" y="105"/>
                  </a:lnTo>
                  <a:lnTo>
                    <a:pt x="18" y="106"/>
                  </a:lnTo>
                  <a:lnTo>
                    <a:pt x="6" y="103"/>
                  </a:lnTo>
                  <a:lnTo>
                    <a:pt x="0" y="87"/>
                  </a:lnTo>
                  <a:lnTo>
                    <a:pt x="4" y="74"/>
                  </a:lnTo>
                  <a:lnTo>
                    <a:pt x="15" y="68"/>
                  </a:lnTo>
                  <a:lnTo>
                    <a:pt x="36" y="56"/>
                  </a:lnTo>
                  <a:lnTo>
                    <a:pt x="52" y="44"/>
                  </a:lnTo>
                  <a:lnTo>
                    <a:pt x="71" y="34"/>
                  </a:lnTo>
                  <a:lnTo>
                    <a:pt x="93" y="27"/>
                  </a:lnTo>
                  <a:lnTo>
                    <a:pt x="112" y="27"/>
                  </a:lnTo>
                  <a:lnTo>
                    <a:pt x="203" y="9"/>
                  </a:lnTo>
                  <a:lnTo>
                    <a:pt x="222" y="4"/>
                  </a:lnTo>
                  <a:lnTo>
                    <a:pt x="244" y="0"/>
                  </a:lnTo>
                  <a:lnTo>
                    <a:pt x="267" y="4"/>
                  </a:lnTo>
                  <a:lnTo>
                    <a:pt x="295" y="13"/>
                  </a:lnTo>
                  <a:lnTo>
                    <a:pt x="373" y="56"/>
                  </a:lnTo>
                  <a:lnTo>
                    <a:pt x="410" y="64"/>
                  </a:lnTo>
                  <a:lnTo>
                    <a:pt x="443" y="71"/>
                  </a:lnTo>
                  <a:lnTo>
                    <a:pt x="469" y="87"/>
                  </a:lnTo>
                  <a:lnTo>
                    <a:pt x="484" y="108"/>
                  </a:lnTo>
                  <a:lnTo>
                    <a:pt x="549" y="153"/>
                  </a:lnTo>
                  <a:lnTo>
                    <a:pt x="578" y="174"/>
                  </a:lnTo>
                  <a:lnTo>
                    <a:pt x="617" y="215"/>
                  </a:lnTo>
                  <a:lnTo>
                    <a:pt x="641" y="227"/>
                  </a:lnTo>
                  <a:lnTo>
                    <a:pt x="751" y="232"/>
                  </a:lnTo>
                  <a:lnTo>
                    <a:pt x="679" y="379"/>
                  </a:lnTo>
                  <a:close/>
                </a:path>
              </a:pathLst>
            </a:custGeom>
            <a:solidFill>
              <a:srgbClr val="FFC080"/>
            </a:solidFill>
            <a:ln w="1588">
              <a:solidFill>
                <a:srgbClr val="402000"/>
              </a:solidFill>
              <a:prstDash val="solid"/>
              <a:round/>
            </a:ln>
          </p:spPr>
          <p:txBody>
            <a:bodyPr/>
            <a:lstStyle/>
            <a:p>
              <a:endParaRPr lang="zh-CN" altLang="en-US"/>
            </a:p>
          </p:txBody>
        </p:sp>
        <p:sp>
          <p:nvSpPr>
            <p:cNvPr id="716" name="Freeform 363"/>
            <p:cNvSpPr/>
            <p:nvPr/>
          </p:nvSpPr>
          <p:spPr bwMode="auto">
            <a:xfrm flipH="1">
              <a:off x="1197" y="2724"/>
              <a:ext cx="25" cy="8"/>
            </a:xfrm>
            <a:custGeom>
              <a:avLst/>
              <a:gdLst/>
              <a:ahLst/>
              <a:cxnLst>
                <a:cxn ang="0">
                  <a:pos x="0" y="0"/>
                </a:cxn>
                <a:cxn ang="0">
                  <a:pos x="6" y="11"/>
                </a:cxn>
                <a:cxn ang="0">
                  <a:pos x="38" y="10"/>
                </a:cxn>
                <a:cxn ang="0">
                  <a:pos x="50" y="16"/>
                </a:cxn>
                <a:cxn ang="0">
                  <a:pos x="76" y="29"/>
                </a:cxn>
                <a:cxn ang="0">
                  <a:pos x="112" y="37"/>
                </a:cxn>
                <a:cxn ang="0">
                  <a:pos x="150" y="38"/>
                </a:cxn>
                <a:cxn ang="0">
                  <a:pos x="179" y="43"/>
                </a:cxn>
                <a:cxn ang="0">
                  <a:pos x="155" y="34"/>
                </a:cxn>
                <a:cxn ang="0">
                  <a:pos x="125" y="29"/>
                </a:cxn>
                <a:cxn ang="0">
                  <a:pos x="105" y="29"/>
                </a:cxn>
                <a:cxn ang="0">
                  <a:pos x="76" y="21"/>
                </a:cxn>
                <a:cxn ang="0">
                  <a:pos x="53" y="8"/>
                </a:cxn>
                <a:cxn ang="0">
                  <a:pos x="43" y="2"/>
                </a:cxn>
                <a:cxn ang="0">
                  <a:pos x="0" y="0"/>
                </a:cxn>
              </a:cxnLst>
              <a:rect l="0" t="0" r="r" b="b"/>
              <a:pathLst>
                <a:path w="179" h="43">
                  <a:moveTo>
                    <a:pt x="0" y="0"/>
                  </a:moveTo>
                  <a:lnTo>
                    <a:pt x="6" y="11"/>
                  </a:lnTo>
                  <a:lnTo>
                    <a:pt x="38" y="10"/>
                  </a:lnTo>
                  <a:lnTo>
                    <a:pt x="50" y="16"/>
                  </a:lnTo>
                  <a:lnTo>
                    <a:pt x="76" y="29"/>
                  </a:lnTo>
                  <a:lnTo>
                    <a:pt x="112" y="37"/>
                  </a:lnTo>
                  <a:lnTo>
                    <a:pt x="150" y="38"/>
                  </a:lnTo>
                  <a:lnTo>
                    <a:pt x="179" y="43"/>
                  </a:lnTo>
                  <a:lnTo>
                    <a:pt x="155" y="34"/>
                  </a:lnTo>
                  <a:lnTo>
                    <a:pt x="125" y="29"/>
                  </a:lnTo>
                  <a:lnTo>
                    <a:pt x="105" y="29"/>
                  </a:lnTo>
                  <a:lnTo>
                    <a:pt x="76" y="21"/>
                  </a:lnTo>
                  <a:lnTo>
                    <a:pt x="53" y="8"/>
                  </a:lnTo>
                  <a:lnTo>
                    <a:pt x="43" y="2"/>
                  </a:lnTo>
                  <a:lnTo>
                    <a:pt x="0" y="0"/>
                  </a:lnTo>
                  <a:close/>
                </a:path>
              </a:pathLst>
            </a:custGeom>
            <a:solidFill>
              <a:srgbClr val="402000"/>
            </a:solidFill>
            <a:ln w="9525">
              <a:noFill/>
              <a:round/>
            </a:ln>
          </p:spPr>
          <p:txBody>
            <a:bodyPr/>
            <a:lstStyle/>
            <a:p>
              <a:endParaRPr lang="zh-CN" altLang="en-US"/>
            </a:p>
          </p:txBody>
        </p:sp>
        <p:sp>
          <p:nvSpPr>
            <p:cNvPr id="717" name="Freeform 364"/>
            <p:cNvSpPr/>
            <p:nvPr/>
          </p:nvSpPr>
          <p:spPr bwMode="auto">
            <a:xfrm flipH="1">
              <a:off x="1228" y="2731"/>
              <a:ext cx="3" cy="5"/>
            </a:xfrm>
            <a:custGeom>
              <a:avLst/>
              <a:gdLst/>
              <a:ahLst/>
              <a:cxnLst>
                <a:cxn ang="0">
                  <a:pos x="4" y="0"/>
                </a:cxn>
                <a:cxn ang="0">
                  <a:pos x="12" y="6"/>
                </a:cxn>
                <a:cxn ang="0">
                  <a:pos x="9" y="15"/>
                </a:cxn>
                <a:cxn ang="0">
                  <a:pos x="0" y="24"/>
                </a:cxn>
                <a:cxn ang="0">
                  <a:pos x="17" y="18"/>
                </a:cxn>
                <a:cxn ang="0">
                  <a:pos x="20" y="8"/>
                </a:cxn>
                <a:cxn ang="0">
                  <a:pos x="4" y="0"/>
                </a:cxn>
              </a:cxnLst>
              <a:rect l="0" t="0" r="r" b="b"/>
              <a:pathLst>
                <a:path w="20" h="24">
                  <a:moveTo>
                    <a:pt x="4" y="0"/>
                  </a:moveTo>
                  <a:lnTo>
                    <a:pt x="12" y="6"/>
                  </a:lnTo>
                  <a:lnTo>
                    <a:pt x="9" y="15"/>
                  </a:lnTo>
                  <a:lnTo>
                    <a:pt x="0" y="24"/>
                  </a:lnTo>
                  <a:lnTo>
                    <a:pt x="17" y="18"/>
                  </a:lnTo>
                  <a:lnTo>
                    <a:pt x="20" y="8"/>
                  </a:lnTo>
                  <a:lnTo>
                    <a:pt x="4" y="0"/>
                  </a:lnTo>
                  <a:close/>
                </a:path>
              </a:pathLst>
            </a:custGeom>
            <a:solidFill>
              <a:srgbClr val="402000"/>
            </a:solidFill>
            <a:ln w="9525">
              <a:noFill/>
              <a:round/>
            </a:ln>
          </p:spPr>
          <p:txBody>
            <a:bodyPr/>
            <a:lstStyle/>
            <a:p>
              <a:endParaRPr lang="zh-CN" altLang="en-US"/>
            </a:p>
          </p:txBody>
        </p:sp>
        <p:sp>
          <p:nvSpPr>
            <p:cNvPr id="718" name="Freeform 365"/>
            <p:cNvSpPr/>
            <p:nvPr/>
          </p:nvSpPr>
          <p:spPr bwMode="auto">
            <a:xfrm flipH="1">
              <a:off x="1242" y="2702"/>
              <a:ext cx="15" cy="8"/>
            </a:xfrm>
            <a:custGeom>
              <a:avLst/>
              <a:gdLst/>
              <a:ahLst/>
              <a:cxnLst>
                <a:cxn ang="0">
                  <a:pos x="0" y="45"/>
                </a:cxn>
                <a:cxn ang="0">
                  <a:pos x="11" y="48"/>
                </a:cxn>
                <a:cxn ang="0">
                  <a:pos x="25" y="33"/>
                </a:cxn>
                <a:cxn ang="0">
                  <a:pos x="46" y="25"/>
                </a:cxn>
                <a:cxn ang="0">
                  <a:pos x="56" y="14"/>
                </a:cxn>
                <a:cxn ang="0">
                  <a:pos x="66" y="9"/>
                </a:cxn>
                <a:cxn ang="0">
                  <a:pos x="89" y="4"/>
                </a:cxn>
                <a:cxn ang="0">
                  <a:pos x="104" y="1"/>
                </a:cxn>
                <a:cxn ang="0">
                  <a:pos x="84" y="0"/>
                </a:cxn>
                <a:cxn ang="0">
                  <a:pos x="58" y="4"/>
                </a:cxn>
                <a:cxn ang="0">
                  <a:pos x="49" y="12"/>
                </a:cxn>
                <a:cxn ang="0">
                  <a:pos x="37" y="20"/>
                </a:cxn>
                <a:cxn ang="0">
                  <a:pos x="0" y="45"/>
                </a:cxn>
              </a:cxnLst>
              <a:rect l="0" t="0" r="r" b="b"/>
              <a:pathLst>
                <a:path w="104" h="48">
                  <a:moveTo>
                    <a:pt x="0" y="45"/>
                  </a:moveTo>
                  <a:lnTo>
                    <a:pt x="11" y="48"/>
                  </a:lnTo>
                  <a:lnTo>
                    <a:pt x="25" y="33"/>
                  </a:lnTo>
                  <a:lnTo>
                    <a:pt x="46" y="25"/>
                  </a:lnTo>
                  <a:lnTo>
                    <a:pt x="56" y="14"/>
                  </a:lnTo>
                  <a:lnTo>
                    <a:pt x="66" y="9"/>
                  </a:lnTo>
                  <a:lnTo>
                    <a:pt x="89" y="4"/>
                  </a:lnTo>
                  <a:lnTo>
                    <a:pt x="104" y="1"/>
                  </a:lnTo>
                  <a:lnTo>
                    <a:pt x="84" y="0"/>
                  </a:lnTo>
                  <a:lnTo>
                    <a:pt x="58" y="4"/>
                  </a:lnTo>
                  <a:lnTo>
                    <a:pt x="49" y="12"/>
                  </a:lnTo>
                  <a:lnTo>
                    <a:pt x="37" y="20"/>
                  </a:lnTo>
                  <a:lnTo>
                    <a:pt x="0" y="45"/>
                  </a:lnTo>
                  <a:close/>
                </a:path>
              </a:pathLst>
            </a:custGeom>
            <a:solidFill>
              <a:srgbClr val="402000"/>
            </a:solidFill>
            <a:ln w="9525">
              <a:noFill/>
              <a:round/>
            </a:ln>
          </p:spPr>
          <p:txBody>
            <a:bodyPr/>
            <a:lstStyle/>
            <a:p>
              <a:endParaRPr lang="zh-CN" altLang="en-US"/>
            </a:p>
          </p:txBody>
        </p:sp>
        <p:sp>
          <p:nvSpPr>
            <p:cNvPr id="719" name="Freeform 366"/>
            <p:cNvSpPr/>
            <p:nvPr/>
          </p:nvSpPr>
          <p:spPr bwMode="auto">
            <a:xfrm flipH="1">
              <a:off x="1213" y="2699"/>
              <a:ext cx="22" cy="6"/>
            </a:xfrm>
            <a:custGeom>
              <a:avLst/>
              <a:gdLst/>
              <a:ahLst/>
              <a:cxnLst>
                <a:cxn ang="0">
                  <a:pos x="0" y="10"/>
                </a:cxn>
                <a:cxn ang="0">
                  <a:pos x="35" y="6"/>
                </a:cxn>
                <a:cxn ang="0">
                  <a:pos x="55" y="0"/>
                </a:cxn>
                <a:cxn ang="0">
                  <a:pos x="63" y="0"/>
                </a:cxn>
                <a:cxn ang="0">
                  <a:pos x="85" y="5"/>
                </a:cxn>
                <a:cxn ang="0">
                  <a:pos x="94" y="14"/>
                </a:cxn>
                <a:cxn ang="0">
                  <a:pos x="111" y="23"/>
                </a:cxn>
                <a:cxn ang="0">
                  <a:pos x="143" y="36"/>
                </a:cxn>
                <a:cxn ang="0">
                  <a:pos x="166" y="36"/>
                </a:cxn>
                <a:cxn ang="0">
                  <a:pos x="142" y="42"/>
                </a:cxn>
                <a:cxn ang="0">
                  <a:pos x="126" y="39"/>
                </a:cxn>
                <a:cxn ang="0">
                  <a:pos x="91" y="22"/>
                </a:cxn>
                <a:cxn ang="0">
                  <a:pos x="79" y="10"/>
                </a:cxn>
                <a:cxn ang="0">
                  <a:pos x="55" y="8"/>
                </a:cxn>
                <a:cxn ang="0">
                  <a:pos x="35" y="10"/>
                </a:cxn>
                <a:cxn ang="0">
                  <a:pos x="0" y="10"/>
                </a:cxn>
              </a:cxnLst>
              <a:rect l="0" t="0" r="r" b="b"/>
              <a:pathLst>
                <a:path w="166" h="42">
                  <a:moveTo>
                    <a:pt x="0" y="10"/>
                  </a:moveTo>
                  <a:lnTo>
                    <a:pt x="35" y="6"/>
                  </a:lnTo>
                  <a:lnTo>
                    <a:pt x="55" y="0"/>
                  </a:lnTo>
                  <a:lnTo>
                    <a:pt x="63" y="0"/>
                  </a:lnTo>
                  <a:lnTo>
                    <a:pt x="85" y="5"/>
                  </a:lnTo>
                  <a:lnTo>
                    <a:pt x="94" y="14"/>
                  </a:lnTo>
                  <a:lnTo>
                    <a:pt x="111" y="23"/>
                  </a:lnTo>
                  <a:lnTo>
                    <a:pt x="143" y="36"/>
                  </a:lnTo>
                  <a:lnTo>
                    <a:pt x="166" y="36"/>
                  </a:lnTo>
                  <a:lnTo>
                    <a:pt x="142" y="42"/>
                  </a:lnTo>
                  <a:lnTo>
                    <a:pt x="126" y="39"/>
                  </a:lnTo>
                  <a:lnTo>
                    <a:pt x="91" y="22"/>
                  </a:lnTo>
                  <a:lnTo>
                    <a:pt x="79" y="10"/>
                  </a:lnTo>
                  <a:lnTo>
                    <a:pt x="55" y="8"/>
                  </a:lnTo>
                  <a:lnTo>
                    <a:pt x="35" y="10"/>
                  </a:lnTo>
                  <a:lnTo>
                    <a:pt x="0" y="10"/>
                  </a:lnTo>
                  <a:close/>
                </a:path>
              </a:pathLst>
            </a:custGeom>
            <a:solidFill>
              <a:srgbClr val="402000"/>
            </a:solidFill>
            <a:ln w="9525">
              <a:noFill/>
              <a:round/>
            </a:ln>
          </p:spPr>
          <p:txBody>
            <a:bodyPr/>
            <a:lstStyle/>
            <a:p>
              <a:endParaRPr lang="zh-CN" altLang="en-US"/>
            </a:p>
          </p:txBody>
        </p:sp>
        <p:sp>
          <p:nvSpPr>
            <p:cNvPr id="720" name="Freeform 367"/>
            <p:cNvSpPr/>
            <p:nvPr/>
          </p:nvSpPr>
          <p:spPr bwMode="auto">
            <a:xfrm flipH="1">
              <a:off x="1249" y="2707"/>
              <a:ext cx="4" cy="5"/>
            </a:xfrm>
            <a:custGeom>
              <a:avLst/>
              <a:gdLst/>
              <a:ahLst/>
              <a:cxnLst>
                <a:cxn ang="0">
                  <a:pos x="25" y="0"/>
                </a:cxn>
                <a:cxn ang="0">
                  <a:pos x="33" y="11"/>
                </a:cxn>
                <a:cxn ang="0">
                  <a:pos x="23" y="24"/>
                </a:cxn>
                <a:cxn ang="0">
                  <a:pos x="0" y="30"/>
                </a:cxn>
                <a:cxn ang="0">
                  <a:pos x="25" y="15"/>
                </a:cxn>
                <a:cxn ang="0">
                  <a:pos x="25" y="0"/>
                </a:cxn>
              </a:cxnLst>
              <a:rect l="0" t="0" r="r" b="b"/>
              <a:pathLst>
                <a:path w="33" h="30">
                  <a:moveTo>
                    <a:pt x="25" y="0"/>
                  </a:moveTo>
                  <a:lnTo>
                    <a:pt x="33" y="11"/>
                  </a:lnTo>
                  <a:lnTo>
                    <a:pt x="23" y="24"/>
                  </a:lnTo>
                  <a:lnTo>
                    <a:pt x="0" y="30"/>
                  </a:lnTo>
                  <a:lnTo>
                    <a:pt x="25" y="15"/>
                  </a:lnTo>
                  <a:lnTo>
                    <a:pt x="25" y="0"/>
                  </a:lnTo>
                  <a:close/>
                </a:path>
              </a:pathLst>
            </a:custGeom>
            <a:solidFill>
              <a:srgbClr val="402000"/>
            </a:solidFill>
            <a:ln w="9525">
              <a:noFill/>
              <a:round/>
            </a:ln>
          </p:spPr>
          <p:txBody>
            <a:bodyPr/>
            <a:lstStyle/>
            <a:p>
              <a:endParaRPr lang="zh-CN" altLang="en-US"/>
            </a:p>
          </p:txBody>
        </p:sp>
        <p:sp>
          <p:nvSpPr>
            <p:cNvPr id="721" name="Freeform 368"/>
            <p:cNvSpPr/>
            <p:nvPr/>
          </p:nvSpPr>
          <p:spPr bwMode="auto">
            <a:xfrm flipH="1">
              <a:off x="1253" y="2702"/>
              <a:ext cx="5" cy="5"/>
            </a:xfrm>
            <a:custGeom>
              <a:avLst/>
              <a:gdLst/>
              <a:ahLst/>
              <a:cxnLst>
                <a:cxn ang="0">
                  <a:pos x="33" y="16"/>
                </a:cxn>
                <a:cxn ang="0">
                  <a:pos x="25" y="0"/>
                </a:cxn>
                <a:cxn ang="0">
                  <a:pos x="24" y="13"/>
                </a:cxn>
                <a:cxn ang="0">
                  <a:pos x="0" y="26"/>
                </a:cxn>
                <a:cxn ang="0">
                  <a:pos x="3" y="28"/>
                </a:cxn>
                <a:cxn ang="0">
                  <a:pos x="33" y="16"/>
                </a:cxn>
              </a:cxnLst>
              <a:rect l="0" t="0" r="r" b="b"/>
              <a:pathLst>
                <a:path w="33" h="28">
                  <a:moveTo>
                    <a:pt x="33" y="16"/>
                  </a:moveTo>
                  <a:lnTo>
                    <a:pt x="25" y="0"/>
                  </a:lnTo>
                  <a:lnTo>
                    <a:pt x="24" y="13"/>
                  </a:lnTo>
                  <a:lnTo>
                    <a:pt x="0" y="26"/>
                  </a:lnTo>
                  <a:lnTo>
                    <a:pt x="3" y="28"/>
                  </a:lnTo>
                  <a:lnTo>
                    <a:pt x="33" y="16"/>
                  </a:lnTo>
                  <a:close/>
                </a:path>
              </a:pathLst>
            </a:custGeom>
            <a:solidFill>
              <a:srgbClr val="402000"/>
            </a:solidFill>
            <a:ln w="9525">
              <a:noFill/>
              <a:round/>
            </a:ln>
          </p:spPr>
          <p:txBody>
            <a:bodyPr/>
            <a:lstStyle/>
            <a:p>
              <a:endParaRPr lang="zh-CN" altLang="en-US"/>
            </a:p>
          </p:txBody>
        </p:sp>
        <p:sp>
          <p:nvSpPr>
            <p:cNvPr id="722" name="Freeform 369"/>
            <p:cNvSpPr/>
            <p:nvPr/>
          </p:nvSpPr>
          <p:spPr bwMode="auto">
            <a:xfrm flipH="1">
              <a:off x="1196" y="2709"/>
              <a:ext cx="5" cy="8"/>
            </a:xfrm>
            <a:custGeom>
              <a:avLst/>
              <a:gdLst/>
              <a:ahLst/>
              <a:cxnLst>
                <a:cxn ang="0">
                  <a:pos x="0" y="0"/>
                </a:cxn>
                <a:cxn ang="0">
                  <a:pos x="8" y="21"/>
                </a:cxn>
                <a:cxn ang="0">
                  <a:pos x="23" y="39"/>
                </a:cxn>
                <a:cxn ang="0">
                  <a:pos x="37" y="42"/>
                </a:cxn>
                <a:cxn ang="0">
                  <a:pos x="0" y="0"/>
                </a:cxn>
              </a:cxnLst>
              <a:rect l="0" t="0" r="r" b="b"/>
              <a:pathLst>
                <a:path w="37" h="42">
                  <a:moveTo>
                    <a:pt x="0" y="0"/>
                  </a:moveTo>
                  <a:lnTo>
                    <a:pt x="8" y="21"/>
                  </a:lnTo>
                  <a:lnTo>
                    <a:pt x="23" y="39"/>
                  </a:lnTo>
                  <a:lnTo>
                    <a:pt x="37" y="42"/>
                  </a:lnTo>
                  <a:lnTo>
                    <a:pt x="0" y="0"/>
                  </a:lnTo>
                  <a:close/>
                </a:path>
              </a:pathLst>
            </a:custGeom>
            <a:solidFill>
              <a:srgbClr val="402000"/>
            </a:solidFill>
            <a:ln w="9525">
              <a:noFill/>
              <a:round/>
            </a:ln>
          </p:spPr>
          <p:txBody>
            <a:bodyPr/>
            <a:lstStyle/>
            <a:p>
              <a:endParaRPr lang="zh-CN" altLang="en-US"/>
            </a:p>
          </p:txBody>
        </p:sp>
        <p:sp>
          <p:nvSpPr>
            <p:cNvPr id="723" name="Freeform 370"/>
            <p:cNvSpPr/>
            <p:nvPr/>
          </p:nvSpPr>
          <p:spPr bwMode="auto">
            <a:xfrm flipH="1">
              <a:off x="1177" y="2746"/>
              <a:ext cx="7" cy="6"/>
            </a:xfrm>
            <a:custGeom>
              <a:avLst/>
              <a:gdLst/>
              <a:ahLst/>
              <a:cxnLst>
                <a:cxn ang="0">
                  <a:pos x="50" y="0"/>
                </a:cxn>
                <a:cxn ang="0">
                  <a:pos x="17" y="14"/>
                </a:cxn>
                <a:cxn ang="0">
                  <a:pos x="0" y="39"/>
                </a:cxn>
                <a:cxn ang="0">
                  <a:pos x="50" y="0"/>
                </a:cxn>
              </a:cxnLst>
              <a:rect l="0" t="0" r="r" b="b"/>
              <a:pathLst>
                <a:path w="50" h="39">
                  <a:moveTo>
                    <a:pt x="50" y="0"/>
                  </a:moveTo>
                  <a:lnTo>
                    <a:pt x="17" y="14"/>
                  </a:lnTo>
                  <a:lnTo>
                    <a:pt x="0" y="39"/>
                  </a:lnTo>
                  <a:lnTo>
                    <a:pt x="50" y="0"/>
                  </a:lnTo>
                  <a:close/>
                </a:path>
              </a:pathLst>
            </a:custGeom>
            <a:solidFill>
              <a:srgbClr val="402000"/>
            </a:solidFill>
            <a:ln w="9525">
              <a:noFill/>
              <a:round/>
            </a:ln>
          </p:spPr>
          <p:txBody>
            <a:bodyPr/>
            <a:lstStyle/>
            <a:p>
              <a:endParaRPr lang="zh-CN" altLang="en-US"/>
            </a:p>
          </p:txBody>
        </p:sp>
        <p:sp>
          <p:nvSpPr>
            <p:cNvPr id="724" name="Freeform 371"/>
            <p:cNvSpPr/>
            <p:nvPr/>
          </p:nvSpPr>
          <p:spPr bwMode="auto">
            <a:xfrm flipH="1">
              <a:off x="1143" y="2731"/>
              <a:ext cx="31" cy="52"/>
            </a:xfrm>
            <a:custGeom>
              <a:avLst/>
              <a:gdLst/>
              <a:ahLst/>
              <a:cxnLst>
                <a:cxn ang="0">
                  <a:pos x="77" y="17"/>
                </a:cxn>
                <a:cxn ang="0">
                  <a:pos x="42" y="55"/>
                </a:cxn>
                <a:cxn ang="0">
                  <a:pos x="26" y="87"/>
                </a:cxn>
                <a:cxn ang="0">
                  <a:pos x="11" y="138"/>
                </a:cxn>
                <a:cxn ang="0">
                  <a:pos x="11" y="167"/>
                </a:cxn>
                <a:cxn ang="0">
                  <a:pos x="0" y="210"/>
                </a:cxn>
                <a:cxn ang="0">
                  <a:pos x="178" y="267"/>
                </a:cxn>
                <a:cxn ang="0">
                  <a:pos x="219" y="0"/>
                </a:cxn>
                <a:cxn ang="0">
                  <a:pos x="146" y="17"/>
                </a:cxn>
                <a:cxn ang="0">
                  <a:pos x="77" y="17"/>
                </a:cxn>
              </a:cxnLst>
              <a:rect l="0" t="0" r="r" b="b"/>
              <a:pathLst>
                <a:path w="219" h="267">
                  <a:moveTo>
                    <a:pt x="77" y="17"/>
                  </a:moveTo>
                  <a:lnTo>
                    <a:pt x="42" y="55"/>
                  </a:lnTo>
                  <a:lnTo>
                    <a:pt x="26" y="87"/>
                  </a:lnTo>
                  <a:lnTo>
                    <a:pt x="11" y="138"/>
                  </a:lnTo>
                  <a:lnTo>
                    <a:pt x="11" y="167"/>
                  </a:lnTo>
                  <a:lnTo>
                    <a:pt x="0" y="210"/>
                  </a:lnTo>
                  <a:lnTo>
                    <a:pt x="178" y="267"/>
                  </a:lnTo>
                  <a:lnTo>
                    <a:pt x="219" y="0"/>
                  </a:lnTo>
                  <a:lnTo>
                    <a:pt x="146" y="17"/>
                  </a:lnTo>
                  <a:lnTo>
                    <a:pt x="77" y="17"/>
                  </a:lnTo>
                  <a:close/>
                </a:path>
              </a:pathLst>
            </a:custGeom>
            <a:solidFill>
              <a:srgbClr val="C0C0C0"/>
            </a:solidFill>
            <a:ln w="1588">
              <a:solidFill>
                <a:srgbClr val="000000"/>
              </a:solidFill>
              <a:prstDash val="solid"/>
              <a:round/>
            </a:ln>
          </p:spPr>
          <p:txBody>
            <a:bodyPr/>
            <a:lstStyle/>
            <a:p>
              <a:endParaRPr lang="zh-CN" altLang="en-US"/>
            </a:p>
          </p:txBody>
        </p:sp>
        <p:sp>
          <p:nvSpPr>
            <p:cNvPr id="725" name="Freeform 372"/>
            <p:cNvSpPr/>
            <p:nvPr/>
          </p:nvSpPr>
          <p:spPr bwMode="auto">
            <a:xfrm flipH="1">
              <a:off x="1147" y="2736"/>
              <a:ext cx="23" cy="42"/>
            </a:xfrm>
            <a:custGeom>
              <a:avLst/>
              <a:gdLst/>
              <a:ahLst/>
              <a:cxnLst>
                <a:cxn ang="0">
                  <a:pos x="69" y="7"/>
                </a:cxn>
                <a:cxn ang="0">
                  <a:pos x="38" y="42"/>
                </a:cxn>
                <a:cxn ang="0">
                  <a:pos x="12" y="92"/>
                </a:cxn>
                <a:cxn ang="0">
                  <a:pos x="6" y="128"/>
                </a:cxn>
                <a:cxn ang="0">
                  <a:pos x="0" y="171"/>
                </a:cxn>
                <a:cxn ang="0">
                  <a:pos x="140" y="220"/>
                </a:cxn>
                <a:cxn ang="0">
                  <a:pos x="175" y="0"/>
                </a:cxn>
                <a:cxn ang="0">
                  <a:pos x="122" y="10"/>
                </a:cxn>
                <a:cxn ang="0">
                  <a:pos x="69" y="7"/>
                </a:cxn>
              </a:cxnLst>
              <a:rect l="0" t="0" r="r" b="b"/>
              <a:pathLst>
                <a:path w="175" h="220">
                  <a:moveTo>
                    <a:pt x="69" y="7"/>
                  </a:moveTo>
                  <a:lnTo>
                    <a:pt x="38" y="42"/>
                  </a:lnTo>
                  <a:lnTo>
                    <a:pt x="12" y="92"/>
                  </a:lnTo>
                  <a:lnTo>
                    <a:pt x="6" y="128"/>
                  </a:lnTo>
                  <a:lnTo>
                    <a:pt x="0" y="171"/>
                  </a:lnTo>
                  <a:lnTo>
                    <a:pt x="140" y="220"/>
                  </a:lnTo>
                  <a:lnTo>
                    <a:pt x="175" y="0"/>
                  </a:lnTo>
                  <a:lnTo>
                    <a:pt x="122" y="10"/>
                  </a:lnTo>
                  <a:lnTo>
                    <a:pt x="69" y="7"/>
                  </a:lnTo>
                  <a:close/>
                </a:path>
              </a:pathLst>
            </a:custGeom>
            <a:solidFill>
              <a:srgbClr val="E0E0E0"/>
            </a:solidFill>
            <a:ln w="9525">
              <a:noFill/>
              <a:round/>
            </a:ln>
          </p:spPr>
          <p:txBody>
            <a:bodyPr/>
            <a:lstStyle/>
            <a:p>
              <a:endParaRPr lang="zh-CN" altLang="en-US"/>
            </a:p>
          </p:txBody>
        </p:sp>
        <p:sp>
          <p:nvSpPr>
            <p:cNvPr id="726" name="Freeform 373"/>
            <p:cNvSpPr/>
            <p:nvPr/>
          </p:nvSpPr>
          <p:spPr bwMode="auto">
            <a:xfrm flipH="1">
              <a:off x="1046" y="2448"/>
              <a:ext cx="101" cy="156"/>
            </a:xfrm>
            <a:custGeom>
              <a:avLst/>
              <a:gdLst/>
              <a:ahLst/>
              <a:cxnLst>
                <a:cxn ang="0">
                  <a:pos x="243" y="26"/>
                </a:cxn>
                <a:cxn ang="0">
                  <a:pos x="179" y="74"/>
                </a:cxn>
                <a:cxn ang="0">
                  <a:pos x="144" y="131"/>
                </a:cxn>
                <a:cxn ang="0">
                  <a:pos x="112" y="192"/>
                </a:cxn>
                <a:cxn ang="0">
                  <a:pos x="92" y="224"/>
                </a:cxn>
                <a:cxn ang="0">
                  <a:pos x="92" y="259"/>
                </a:cxn>
                <a:cxn ang="0">
                  <a:pos x="109" y="300"/>
                </a:cxn>
                <a:cxn ang="0">
                  <a:pos x="77" y="332"/>
                </a:cxn>
                <a:cxn ang="0">
                  <a:pos x="26" y="420"/>
                </a:cxn>
                <a:cxn ang="0">
                  <a:pos x="0" y="467"/>
                </a:cxn>
                <a:cxn ang="0">
                  <a:pos x="0" y="482"/>
                </a:cxn>
                <a:cxn ang="0">
                  <a:pos x="6" y="498"/>
                </a:cxn>
                <a:cxn ang="0">
                  <a:pos x="28" y="503"/>
                </a:cxn>
                <a:cxn ang="0">
                  <a:pos x="60" y="504"/>
                </a:cxn>
                <a:cxn ang="0">
                  <a:pos x="79" y="511"/>
                </a:cxn>
                <a:cxn ang="0">
                  <a:pos x="77" y="546"/>
                </a:cxn>
                <a:cxn ang="0">
                  <a:pos x="67" y="587"/>
                </a:cxn>
                <a:cxn ang="0">
                  <a:pos x="86" y="609"/>
                </a:cxn>
                <a:cxn ang="0">
                  <a:pos x="80" y="639"/>
                </a:cxn>
                <a:cxn ang="0">
                  <a:pos x="95" y="659"/>
                </a:cxn>
                <a:cxn ang="0">
                  <a:pos x="110" y="713"/>
                </a:cxn>
                <a:cxn ang="0">
                  <a:pos x="133" y="728"/>
                </a:cxn>
                <a:cxn ang="0">
                  <a:pos x="167" y="728"/>
                </a:cxn>
                <a:cxn ang="0">
                  <a:pos x="217" y="721"/>
                </a:cxn>
                <a:cxn ang="0">
                  <a:pos x="269" y="713"/>
                </a:cxn>
                <a:cxn ang="0">
                  <a:pos x="263" y="807"/>
                </a:cxn>
                <a:cxn ang="0">
                  <a:pos x="658" y="681"/>
                </a:cxn>
                <a:cxn ang="0">
                  <a:pos x="626" y="606"/>
                </a:cxn>
                <a:cxn ang="0">
                  <a:pos x="634" y="549"/>
                </a:cxn>
                <a:cxn ang="0">
                  <a:pos x="741" y="441"/>
                </a:cxn>
                <a:cxn ang="0">
                  <a:pos x="741" y="155"/>
                </a:cxn>
                <a:cxn ang="0">
                  <a:pos x="668" y="77"/>
                </a:cxn>
                <a:cxn ang="0">
                  <a:pos x="577" y="35"/>
                </a:cxn>
                <a:cxn ang="0">
                  <a:pos x="481" y="0"/>
                </a:cxn>
                <a:cxn ang="0">
                  <a:pos x="355" y="18"/>
                </a:cxn>
                <a:cxn ang="0">
                  <a:pos x="243" y="26"/>
                </a:cxn>
              </a:cxnLst>
              <a:rect l="0" t="0" r="r" b="b"/>
              <a:pathLst>
                <a:path w="741" h="807">
                  <a:moveTo>
                    <a:pt x="243" y="26"/>
                  </a:moveTo>
                  <a:lnTo>
                    <a:pt x="179" y="74"/>
                  </a:lnTo>
                  <a:lnTo>
                    <a:pt x="144" y="131"/>
                  </a:lnTo>
                  <a:lnTo>
                    <a:pt x="112" y="192"/>
                  </a:lnTo>
                  <a:lnTo>
                    <a:pt x="92" y="224"/>
                  </a:lnTo>
                  <a:lnTo>
                    <a:pt x="92" y="259"/>
                  </a:lnTo>
                  <a:lnTo>
                    <a:pt x="109" y="300"/>
                  </a:lnTo>
                  <a:lnTo>
                    <a:pt x="77" y="332"/>
                  </a:lnTo>
                  <a:lnTo>
                    <a:pt x="26" y="420"/>
                  </a:lnTo>
                  <a:lnTo>
                    <a:pt x="0" y="467"/>
                  </a:lnTo>
                  <a:lnTo>
                    <a:pt x="0" y="482"/>
                  </a:lnTo>
                  <a:lnTo>
                    <a:pt x="6" y="498"/>
                  </a:lnTo>
                  <a:lnTo>
                    <a:pt x="28" y="503"/>
                  </a:lnTo>
                  <a:lnTo>
                    <a:pt x="60" y="504"/>
                  </a:lnTo>
                  <a:lnTo>
                    <a:pt x="79" y="511"/>
                  </a:lnTo>
                  <a:lnTo>
                    <a:pt x="77" y="546"/>
                  </a:lnTo>
                  <a:lnTo>
                    <a:pt x="67" y="587"/>
                  </a:lnTo>
                  <a:lnTo>
                    <a:pt x="86" y="609"/>
                  </a:lnTo>
                  <a:lnTo>
                    <a:pt x="80" y="639"/>
                  </a:lnTo>
                  <a:lnTo>
                    <a:pt x="95" y="659"/>
                  </a:lnTo>
                  <a:lnTo>
                    <a:pt x="110" y="713"/>
                  </a:lnTo>
                  <a:lnTo>
                    <a:pt x="133" y="728"/>
                  </a:lnTo>
                  <a:lnTo>
                    <a:pt x="167" y="728"/>
                  </a:lnTo>
                  <a:lnTo>
                    <a:pt x="217" y="721"/>
                  </a:lnTo>
                  <a:lnTo>
                    <a:pt x="269" y="713"/>
                  </a:lnTo>
                  <a:lnTo>
                    <a:pt x="263" y="807"/>
                  </a:lnTo>
                  <a:lnTo>
                    <a:pt x="658" y="681"/>
                  </a:lnTo>
                  <a:lnTo>
                    <a:pt x="626" y="606"/>
                  </a:lnTo>
                  <a:lnTo>
                    <a:pt x="634" y="549"/>
                  </a:lnTo>
                  <a:lnTo>
                    <a:pt x="741" y="441"/>
                  </a:lnTo>
                  <a:lnTo>
                    <a:pt x="741" y="155"/>
                  </a:lnTo>
                  <a:lnTo>
                    <a:pt x="668" y="77"/>
                  </a:lnTo>
                  <a:lnTo>
                    <a:pt x="577" y="35"/>
                  </a:lnTo>
                  <a:lnTo>
                    <a:pt x="481" y="0"/>
                  </a:lnTo>
                  <a:lnTo>
                    <a:pt x="355" y="18"/>
                  </a:lnTo>
                  <a:lnTo>
                    <a:pt x="243" y="26"/>
                  </a:lnTo>
                  <a:close/>
                </a:path>
              </a:pathLst>
            </a:custGeom>
            <a:solidFill>
              <a:srgbClr val="FFC080"/>
            </a:solidFill>
            <a:ln w="1588">
              <a:solidFill>
                <a:srgbClr val="402000"/>
              </a:solidFill>
              <a:prstDash val="solid"/>
              <a:round/>
            </a:ln>
          </p:spPr>
          <p:txBody>
            <a:bodyPr/>
            <a:lstStyle/>
            <a:p>
              <a:endParaRPr lang="zh-CN" altLang="en-US"/>
            </a:p>
          </p:txBody>
        </p:sp>
        <p:sp>
          <p:nvSpPr>
            <p:cNvPr id="727" name="Freeform 374"/>
            <p:cNvSpPr/>
            <p:nvPr/>
          </p:nvSpPr>
          <p:spPr bwMode="auto">
            <a:xfrm flipH="1">
              <a:off x="1136" y="2542"/>
              <a:ext cx="6" cy="2"/>
            </a:xfrm>
            <a:custGeom>
              <a:avLst/>
              <a:gdLst/>
              <a:ahLst/>
              <a:cxnLst>
                <a:cxn ang="0">
                  <a:pos x="0" y="3"/>
                </a:cxn>
                <a:cxn ang="0">
                  <a:pos x="9" y="8"/>
                </a:cxn>
                <a:cxn ang="0">
                  <a:pos x="30" y="6"/>
                </a:cxn>
                <a:cxn ang="0">
                  <a:pos x="39" y="9"/>
                </a:cxn>
                <a:cxn ang="0">
                  <a:pos x="42" y="2"/>
                </a:cxn>
                <a:cxn ang="0">
                  <a:pos x="29" y="0"/>
                </a:cxn>
                <a:cxn ang="0">
                  <a:pos x="0" y="3"/>
                </a:cxn>
              </a:cxnLst>
              <a:rect l="0" t="0" r="r" b="b"/>
              <a:pathLst>
                <a:path w="42" h="9">
                  <a:moveTo>
                    <a:pt x="0" y="3"/>
                  </a:moveTo>
                  <a:lnTo>
                    <a:pt x="9" y="8"/>
                  </a:lnTo>
                  <a:lnTo>
                    <a:pt x="30" y="6"/>
                  </a:lnTo>
                  <a:lnTo>
                    <a:pt x="39" y="9"/>
                  </a:lnTo>
                  <a:lnTo>
                    <a:pt x="42" y="2"/>
                  </a:lnTo>
                  <a:lnTo>
                    <a:pt x="29" y="0"/>
                  </a:lnTo>
                  <a:lnTo>
                    <a:pt x="0" y="3"/>
                  </a:lnTo>
                  <a:close/>
                </a:path>
              </a:pathLst>
            </a:custGeom>
            <a:solidFill>
              <a:srgbClr val="402000"/>
            </a:solidFill>
            <a:ln w="9525">
              <a:noFill/>
              <a:round/>
            </a:ln>
          </p:spPr>
          <p:txBody>
            <a:bodyPr/>
            <a:lstStyle/>
            <a:p>
              <a:endParaRPr lang="zh-CN" altLang="en-US"/>
            </a:p>
          </p:txBody>
        </p:sp>
        <p:sp>
          <p:nvSpPr>
            <p:cNvPr id="728" name="Freeform 375"/>
            <p:cNvSpPr/>
            <p:nvPr/>
          </p:nvSpPr>
          <p:spPr bwMode="auto">
            <a:xfrm flipH="1">
              <a:off x="1134" y="2537"/>
              <a:ext cx="2" cy="5"/>
            </a:xfrm>
            <a:custGeom>
              <a:avLst/>
              <a:gdLst/>
              <a:ahLst/>
              <a:cxnLst>
                <a:cxn ang="0">
                  <a:pos x="0" y="0"/>
                </a:cxn>
                <a:cxn ang="0">
                  <a:pos x="11" y="7"/>
                </a:cxn>
                <a:cxn ang="0">
                  <a:pos x="11" y="16"/>
                </a:cxn>
                <a:cxn ang="0">
                  <a:pos x="13" y="31"/>
                </a:cxn>
                <a:cxn ang="0">
                  <a:pos x="17" y="12"/>
                </a:cxn>
                <a:cxn ang="0">
                  <a:pos x="17" y="1"/>
                </a:cxn>
                <a:cxn ang="0">
                  <a:pos x="0" y="0"/>
                </a:cxn>
              </a:cxnLst>
              <a:rect l="0" t="0" r="r" b="b"/>
              <a:pathLst>
                <a:path w="17" h="31">
                  <a:moveTo>
                    <a:pt x="0" y="0"/>
                  </a:moveTo>
                  <a:lnTo>
                    <a:pt x="11" y="7"/>
                  </a:lnTo>
                  <a:lnTo>
                    <a:pt x="11" y="16"/>
                  </a:lnTo>
                  <a:lnTo>
                    <a:pt x="13" y="31"/>
                  </a:lnTo>
                  <a:lnTo>
                    <a:pt x="17" y="12"/>
                  </a:lnTo>
                  <a:lnTo>
                    <a:pt x="17" y="1"/>
                  </a:lnTo>
                  <a:lnTo>
                    <a:pt x="0" y="0"/>
                  </a:lnTo>
                  <a:close/>
                </a:path>
              </a:pathLst>
            </a:custGeom>
            <a:solidFill>
              <a:srgbClr val="402000"/>
            </a:solidFill>
            <a:ln w="9525">
              <a:noFill/>
              <a:round/>
            </a:ln>
          </p:spPr>
          <p:txBody>
            <a:bodyPr/>
            <a:lstStyle/>
            <a:p>
              <a:endParaRPr lang="zh-CN" altLang="en-US"/>
            </a:p>
          </p:txBody>
        </p:sp>
        <p:sp>
          <p:nvSpPr>
            <p:cNvPr id="729" name="Freeform 376"/>
            <p:cNvSpPr/>
            <p:nvPr/>
          </p:nvSpPr>
          <p:spPr bwMode="auto">
            <a:xfrm flipH="1">
              <a:off x="1130" y="2517"/>
              <a:ext cx="2" cy="12"/>
            </a:xfrm>
            <a:custGeom>
              <a:avLst/>
              <a:gdLst/>
              <a:ahLst/>
              <a:cxnLst>
                <a:cxn ang="0">
                  <a:pos x="19" y="0"/>
                </a:cxn>
                <a:cxn ang="0">
                  <a:pos x="5" y="34"/>
                </a:cxn>
                <a:cxn ang="0">
                  <a:pos x="0" y="60"/>
                </a:cxn>
                <a:cxn ang="0">
                  <a:pos x="9" y="43"/>
                </a:cxn>
                <a:cxn ang="0">
                  <a:pos x="19" y="0"/>
                </a:cxn>
              </a:cxnLst>
              <a:rect l="0" t="0" r="r" b="b"/>
              <a:pathLst>
                <a:path w="19" h="60">
                  <a:moveTo>
                    <a:pt x="19" y="0"/>
                  </a:moveTo>
                  <a:lnTo>
                    <a:pt x="5" y="34"/>
                  </a:lnTo>
                  <a:lnTo>
                    <a:pt x="0" y="60"/>
                  </a:lnTo>
                  <a:lnTo>
                    <a:pt x="9" y="43"/>
                  </a:lnTo>
                  <a:lnTo>
                    <a:pt x="19" y="0"/>
                  </a:lnTo>
                  <a:close/>
                </a:path>
              </a:pathLst>
            </a:custGeom>
            <a:solidFill>
              <a:srgbClr val="402000"/>
            </a:solidFill>
            <a:ln w="9525">
              <a:noFill/>
              <a:round/>
            </a:ln>
          </p:spPr>
          <p:txBody>
            <a:bodyPr/>
            <a:lstStyle/>
            <a:p>
              <a:endParaRPr lang="zh-CN" altLang="en-US"/>
            </a:p>
          </p:txBody>
        </p:sp>
        <p:sp>
          <p:nvSpPr>
            <p:cNvPr id="730" name="Freeform 377"/>
            <p:cNvSpPr/>
            <p:nvPr/>
          </p:nvSpPr>
          <p:spPr bwMode="auto">
            <a:xfrm flipH="1">
              <a:off x="1120" y="2505"/>
              <a:ext cx="11" cy="10"/>
            </a:xfrm>
            <a:custGeom>
              <a:avLst/>
              <a:gdLst/>
              <a:ahLst/>
              <a:cxnLst>
                <a:cxn ang="0">
                  <a:pos x="0" y="0"/>
                </a:cxn>
                <a:cxn ang="0">
                  <a:pos x="17" y="28"/>
                </a:cxn>
                <a:cxn ang="0">
                  <a:pos x="13" y="35"/>
                </a:cxn>
                <a:cxn ang="0">
                  <a:pos x="13" y="40"/>
                </a:cxn>
                <a:cxn ang="0">
                  <a:pos x="9" y="51"/>
                </a:cxn>
                <a:cxn ang="0">
                  <a:pos x="20" y="34"/>
                </a:cxn>
                <a:cxn ang="0">
                  <a:pos x="35" y="34"/>
                </a:cxn>
                <a:cxn ang="0">
                  <a:pos x="52" y="28"/>
                </a:cxn>
                <a:cxn ang="0">
                  <a:pos x="80" y="26"/>
                </a:cxn>
                <a:cxn ang="0">
                  <a:pos x="52" y="9"/>
                </a:cxn>
                <a:cxn ang="0">
                  <a:pos x="0" y="0"/>
                </a:cxn>
              </a:cxnLst>
              <a:rect l="0" t="0" r="r" b="b"/>
              <a:pathLst>
                <a:path w="80" h="51">
                  <a:moveTo>
                    <a:pt x="0" y="0"/>
                  </a:moveTo>
                  <a:lnTo>
                    <a:pt x="17" y="28"/>
                  </a:lnTo>
                  <a:lnTo>
                    <a:pt x="13" y="35"/>
                  </a:lnTo>
                  <a:lnTo>
                    <a:pt x="13" y="40"/>
                  </a:lnTo>
                  <a:lnTo>
                    <a:pt x="9" y="51"/>
                  </a:lnTo>
                  <a:lnTo>
                    <a:pt x="20" y="34"/>
                  </a:lnTo>
                  <a:lnTo>
                    <a:pt x="35" y="34"/>
                  </a:lnTo>
                  <a:lnTo>
                    <a:pt x="52" y="28"/>
                  </a:lnTo>
                  <a:lnTo>
                    <a:pt x="80" y="26"/>
                  </a:lnTo>
                  <a:lnTo>
                    <a:pt x="52" y="9"/>
                  </a:lnTo>
                  <a:lnTo>
                    <a:pt x="0" y="0"/>
                  </a:lnTo>
                  <a:close/>
                </a:path>
              </a:pathLst>
            </a:custGeom>
            <a:solidFill>
              <a:srgbClr val="402000"/>
            </a:solidFill>
            <a:ln w="9525">
              <a:noFill/>
              <a:round/>
            </a:ln>
          </p:spPr>
          <p:txBody>
            <a:bodyPr/>
            <a:lstStyle/>
            <a:p>
              <a:endParaRPr lang="zh-CN" altLang="en-US"/>
            </a:p>
          </p:txBody>
        </p:sp>
        <p:sp>
          <p:nvSpPr>
            <p:cNvPr id="731" name="Freeform 378"/>
            <p:cNvSpPr/>
            <p:nvPr/>
          </p:nvSpPr>
          <p:spPr bwMode="auto">
            <a:xfrm flipH="1">
              <a:off x="1115" y="2492"/>
              <a:ext cx="19" cy="8"/>
            </a:xfrm>
            <a:custGeom>
              <a:avLst/>
              <a:gdLst/>
              <a:ahLst/>
              <a:cxnLst>
                <a:cxn ang="0">
                  <a:pos x="0" y="25"/>
                </a:cxn>
                <a:cxn ang="0">
                  <a:pos x="6" y="42"/>
                </a:cxn>
                <a:cxn ang="0">
                  <a:pos x="20" y="48"/>
                </a:cxn>
                <a:cxn ang="0">
                  <a:pos x="42" y="34"/>
                </a:cxn>
                <a:cxn ang="0">
                  <a:pos x="69" y="25"/>
                </a:cxn>
                <a:cxn ang="0">
                  <a:pos x="113" y="24"/>
                </a:cxn>
                <a:cxn ang="0">
                  <a:pos x="135" y="27"/>
                </a:cxn>
                <a:cxn ang="0">
                  <a:pos x="101" y="12"/>
                </a:cxn>
                <a:cxn ang="0">
                  <a:pos x="77" y="6"/>
                </a:cxn>
                <a:cxn ang="0">
                  <a:pos x="80" y="0"/>
                </a:cxn>
                <a:cxn ang="0">
                  <a:pos x="57" y="9"/>
                </a:cxn>
                <a:cxn ang="0">
                  <a:pos x="59" y="3"/>
                </a:cxn>
                <a:cxn ang="0">
                  <a:pos x="40" y="12"/>
                </a:cxn>
                <a:cxn ang="0">
                  <a:pos x="23" y="12"/>
                </a:cxn>
                <a:cxn ang="0">
                  <a:pos x="0" y="25"/>
                </a:cxn>
              </a:cxnLst>
              <a:rect l="0" t="0" r="r" b="b"/>
              <a:pathLst>
                <a:path w="135" h="48">
                  <a:moveTo>
                    <a:pt x="0" y="25"/>
                  </a:moveTo>
                  <a:lnTo>
                    <a:pt x="6" y="42"/>
                  </a:lnTo>
                  <a:lnTo>
                    <a:pt x="20" y="48"/>
                  </a:lnTo>
                  <a:lnTo>
                    <a:pt x="42" y="34"/>
                  </a:lnTo>
                  <a:lnTo>
                    <a:pt x="69" y="25"/>
                  </a:lnTo>
                  <a:lnTo>
                    <a:pt x="113" y="24"/>
                  </a:lnTo>
                  <a:lnTo>
                    <a:pt x="135" y="27"/>
                  </a:lnTo>
                  <a:lnTo>
                    <a:pt x="101" y="12"/>
                  </a:lnTo>
                  <a:lnTo>
                    <a:pt x="77" y="6"/>
                  </a:lnTo>
                  <a:lnTo>
                    <a:pt x="80" y="0"/>
                  </a:lnTo>
                  <a:lnTo>
                    <a:pt x="57" y="9"/>
                  </a:lnTo>
                  <a:lnTo>
                    <a:pt x="59" y="3"/>
                  </a:lnTo>
                  <a:lnTo>
                    <a:pt x="40" y="12"/>
                  </a:lnTo>
                  <a:lnTo>
                    <a:pt x="23" y="12"/>
                  </a:lnTo>
                  <a:lnTo>
                    <a:pt x="0" y="25"/>
                  </a:lnTo>
                  <a:close/>
                </a:path>
              </a:pathLst>
            </a:custGeom>
            <a:solidFill>
              <a:srgbClr val="402000"/>
            </a:solidFill>
            <a:ln w="9525">
              <a:noFill/>
              <a:round/>
            </a:ln>
          </p:spPr>
          <p:txBody>
            <a:bodyPr/>
            <a:lstStyle/>
            <a:p>
              <a:endParaRPr lang="zh-CN" altLang="en-US"/>
            </a:p>
          </p:txBody>
        </p:sp>
        <p:sp>
          <p:nvSpPr>
            <p:cNvPr id="732" name="Freeform 379"/>
            <p:cNvSpPr/>
            <p:nvPr/>
          </p:nvSpPr>
          <p:spPr bwMode="auto">
            <a:xfrm flipH="1">
              <a:off x="1081" y="2503"/>
              <a:ext cx="11" cy="31"/>
            </a:xfrm>
            <a:custGeom>
              <a:avLst/>
              <a:gdLst/>
              <a:ahLst/>
              <a:cxnLst>
                <a:cxn ang="0">
                  <a:pos x="0" y="30"/>
                </a:cxn>
                <a:cxn ang="0">
                  <a:pos x="24" y="10"/>
                </a:cxn>
                <a:cxn ang="0">
                  <a:pos x="52" y="15"/>
                </a:cxn>
                <a:cxn ang="0">
                  <a:pos x="68" y="41"/>
                </a:cxn>
                <a:cxn ang="0">
                  <a:pos x="71" y="77"/>
                </a:cxn>
                <a:cxn ang="0">
                  <a:pos x="68" y="105"/>
                </a:cxn>
                <a:cxn ang="0">
                  <a:pos x="59" y="128"/>
                </a:cxn>
                <a:cxn ang="0">
                  <a:pos x="44" y="93"/>
                </a:cxn>
                <a:cxn ang="0">
                  <a:pos x="31" y="73"/>
                </a:cxn>
                <a:cxn ang="0">
                  <a:pos x="5" y="60"/>
                </a:cxn>
                <a:cxn ang="0">
                  <a:pos x="25" y="89"/>
                </a:cxn>
                <a:cxn ang="0">
                  <a:pos x="47" y="111"/>
                </a:cxn>
                <a:cxn ang="0">
                  <a:pos x="49" y="134"/>
                </a:cxn>
                <a:cxn ang="0">
                  <a:pos x="40" y="156"/>
                </a:cxn>
                <a:cxn ang="0">
                  <a:pos x="28" y="159"/>
                </a:cxn>
                <a:cxn ang="0">
                  <a:pos x="61" y="151"/>
                </a:cxn>
                <a:cxn ang="0">
                  <a:pos x="77" y="117"/>
                </a:cxn>
                <a:cxn ang="0">
                  <a:pos x="78" y="73"/>
                </a:cxn>
                <a:cxn ang="0">
                  <a:pos x="77" y="33"/>
                </a:cxn>
                <a:cxn ang="0">
                  <a:pos x="59" y="7"/>
                </a:cxn>
                <a:cxn ang="0">
                  <a:pos x="34" y="0"/>
                </a:cxn>
                <a:cxn ang="0">
                  <a:pos x="10" y="4"/>
                </a:cxn>
                <a:cxn ang="0">
                  <a:pos x="0" y="30"/>
                </a:cxn>
              </a:cxnLst>
              <a:rect l="0" t="0" r="r" b="b"/>
              <a:pathLst>
                <a:path w="78" h="159">
                  <a:moveTo>
                    <a:pt x="0" y="30"/>
                  </a:moveTo>
                  <a:lnTo>
                    <a:pt x="24" y="10"/>
                  </a:lnTo>
                  <a:lnTo>
                    <a:pt x="52" y="15"/>
                  </a:lnTo>
                  <a:lnTo>
                    <a:pt x="68" y="41"/>
                  </a:lnTo>
                  <a:lnTo>
                    <a:pt x="71" y="77"/>
                  </a:lnTo>
                  <a:lnTo>
                    <a:pt x="68" y="105"/>
                  </a:lnTo>
                  <a:lnTo>
                    <a:pt x="59" y="128"/>
                  </a:lnTo>
                  <a:lnTo>
                    <a:pt x="44" y="93"/>
                  </a:lnTo>
                  <a:lnTo>
                    <a:pt x="31" y="73"/>
                  </a:lnTo>
                  <a:lnTo>
                    <a:pt x="5" y="60"/>
                  </a:lnTo>
                  <a:lnTo>
                    <a:pt x="25" y="89"/>
                  </a:lnTo>
                  <a:lnTo>
                    <a:pt x="47" y="111"/>
                  </a:lnTo>
                  <a:lnTo>
                    <a:pt x="49" y="134"/>
                  </a:lnTo>
                  <a:lnTo>
                    <a:pt x="40" y="156"/>
                  </a:lnTo>
                  <a:lnTo>
                    <a:pt x="28" y="159"/>
                  </a:lnTo>
                  <a:lnTo>
                    <a:pt x="61" y="151"/>
                  </a:lnTo>
                  <a:lnTo>
                    <a:pt x="77" y="117"/>
                  </a:lnTo>
                  <a:lnTo>
                    <a:pt x="78" y="73"/>
                  </a:lnTo>
                  <a:lnTo>
                    <a:pt x="77" y="33"/>
                  </a:lnTo>
                  <a:lnTo>
                    <a:pt x="59" y="7"/>
                  </a:lnTo>
                  <a:lnTo>
                    <a:pt x="34" y="0"/>
                  </a:lnTo>
                  <a:lnTo>
                    <a:pt x="10" y="4"/>
                  </a:lnTo>
                  <a:lnTo>
                    <a:pt x="0" y="30"/>
                  </a:lnTo>
                  <a:close/>
                </a:path>
              </a:pathLst>
            </a:custGeom>
            <a:solidFill>
              <a:srgbClr val="402000"/>
            </a:solidFill>
            <a:ln w="9525">
              <a:noFill/>
              <a:round/>
            </a:ln>
          </p:spPr>
          <p:txBody>
            <a:bodyPr/>
            <a:lstStyle/>
            <a:p>
              <a:endParaRPr lang="zh-CN" altLang="en-US"/>
            </a:p>
          </p:txBody>
        </p:sp>
        <p:sp>
          <p:nvSpPr>
            <p:cNvPr id="733" name="Freeform 380"/>
            <p:cNvSpPr/>
            <p:nvPr/>
          </p:nvSpPr>
          <p:spPr bwMode="auto">
            <a:xfrm flipH="1">
              <a:off x="1077" y="2498"/>
              <a:ext cx="18" cy="42"/>
            </a:xfrm>
            <a:custGeom>
              <a:avLst/>
              <a:gdLst/>
              <a:ahLst/>
              <a:cxnLst>
                <a:cxn ang="0">
                  <a:pos x="0" y="53"/>
                </a:cxn>
                <a:cxn ang="0">
                  <a:pos x="20" y="19"/>
                </a:cxn>
                <a:cxn ang="0">
                  <a:pos x="54" y="9"/>
                </a:cxn>
                <a:cxn ang="0">
                  <a:pos x="95" y="16"/>
                </a:cxn>
                <a:cxn ang="0">
                  <a:pos x="109" y="35"/>
                </a:cxn>
                <a:cxn ang="0">
                  <a:pos x="120" y="67"/>
                </a:cxn>
                <a:cxn ang="0">
                  <a:pos x="120" y="93"/>
                </a:cxn>
                <a:cxn ang="0">
                  <a:pos x="114" y="111"/>
                </a:cxn>
                <a:cxn ang="0">
                  <a:pos x="114" y="137"/>
                </a:cxn>
                <a:cxn ang="0">
                  <a:pos x="107" y="168"/>
                </a:cxn>
                <a:cxn ang="0">
                  <a:pos x="80" y="198"/>
                </a:cxn>
                <a:cxn ang="0">
                  <a:pos x="63" y="198"/>
                </a:cxn>
                <a:cxn ang="0">
                  <a:pos x="40" y="198"/>
                </a:cxn>
                <a:cxn ang="0">
                  <a:pos x="40" y="203"/>
                </a:cxn>
                <a:cxn ang="0">
                  <a:pos x="57" y="215"/>
                </a:cxn>
                <a:cxn ang="0">
                  <a:pos x="76" y="211"/>
                </a:cxn>
                <a:cxn ang="0">
                  <a:pos x="101" y="201"/>
                </a:cxn>
                <a:cxn ang="0">
                  <a:pos x="121" y="171"/>
                </a:cxn>
                <a:cxn ang="0">
                  <a:pos x="123" y="121"/>
                </a:cxn>
                <a:cxn ang="0">
                  <a:pos x="129" y="87"/>
                </a:cxn>
                <a:cxn ang="0">
                  <a:pos x="129" y="58"/>
                </a:cxn>
                <a:cxn ang="0">
                  <a:pos x="117" y="32"/>
                </a:cxn>
                <a:cxn ang="0">
                  <a:pos x="103" y="9"/>
                </a:cxn>
                <a:cxn ang="0">
                  <a:pos x="69" y="0"/>
                </a:cxn>
                <a:cxn ang="0">
                  <a:pos x="20" y="6"/>
                </a:cxn>
                <a:cxn ang="0">
                  <a:pos x="3" y="19"/>
                </a:cxn>
                <a:cxn ang="0">
                  <a:pos x="0" y="53"/>
                </a:cxn>
              </a:cxnLst>
              <a:rect l="0" t="0" r="r" b="b"/>
              <a:pathLst>
                <a:path w="129" h="215">
                  <a:moveTo>
                    <a:pt x="0" y="53"/>
                  </a:moveTo>
                  <a:lnTo>
                    <a:pt x="20" y="19"/>
                  </a:lnTo>
                  <a:lnTo>
                    <a:pt x="54" y="9"/>
                  </a:lnTo>
                  <a:lnTo>
                    <a:pt x="95" y="16"/>
                  </a:lnTo>
                  <a:lnTo>
                    <a:pt x="109" y="35"/>
                  </a:lnTo>
                  <a:lnTo>
                    <a:pt x="120" y="67"/>
                  </a:lnTo>
                  <a:lnTo>
                    <a:pt x="120" y="93"/>
                  </a:lnTo>
                  <a:lnTo>
                    <a:pt x="114" y="111"/>
                  </a:lnTo>
                  <a:lnTo>
                    <a:pt x="114" y="137"/>
                  </a:lnTo>
                  <a:lnTo>
                    <a:pt x="107" y="168"/>
                  </a:lnTo>
                  <a:lnTo>
                    <a:pt x="80" y="198"/>
                  </a:lnTo>
                  <a:lnTo>
                    <a:pt x="63" y="198"/>
                  </a:lnTo>
                  <a:lnTo>
                    <a:pt x="40" y="198"/>
                  </a:lnTo>
                  <a:lnTo>
                    <a:pt x="40" y="203"/>
                  </a:lnTo>
                  <a:lnTo>
                    <a:pt x="57" y="215"/>
                  </a:lnTo>
                  <a:lnTo>
                    <a:pt x="76" y="211"/>
                  </a:lnTo>
                  <a:lnTo>
                    <a:pt x="101" y="201"/>
                  </a:lnTo>
                  <a:lnTo>
                    <a:pt x="121" y="171"/>
                  </a:lnTo>
                  <a:lnTo>
                    <a:pt x="123" y="121"/>
                  </a:lnTo>
                  <a:lnTo>
                    <a:pt x="129" y="87"/>
                  </a:lnTo>
                  <a:lnTo>
                    <a:pt x="129" y="58"/>
                  </a:lnTo>
                  <a:lnTo>
                    <a:pt x="117" y="32"/>
                  </a:lnTo>
                  <a:lnTo>
                    <a:pt x="103" y="9"/>
                  </a:lnTo>
                  <a:lnTo>
                    <a:pt x="69" y="0"/>
                  </a:lnTo>
                  <a:lnTo>
                    <a:pt x="20" y="6"/>
                  </a:lnTo>
                  <a:lnTo>
                    <a:pt x="3" y="19"/>
                  </a:lnTo>
                  <a:lnTo>
                    <a:pt x="0" y="53"/>
                  </a:lnTo>
                  <a:close/>
                </a:path>
              </a:pathLst>
            </a:custGeom>
            <a:solidFill>
              <a:srgbClr val="402000"/>
            </a:solidFill>
            <a:ln w="9525">
              <a:noFill/>
              <a:round/>
            </a:ln>
          </p:spPr>
          <p:txBody>
            <a:bodyPr/>
            <a:lstStyle/>
            <a:p>
              <a:endParaRPr lang="zh-CN" altLang="en-US"/>
            </a:p>
          </p:txBody>
        </p:sp>
        <p:sp>
          <p:nvSpPr>
            <p:cNvPr id="734" name="Freeform 381"/>
            <p:cNvSpPr/>
            <p:nvPr/>
          </p:nvSpPr>
          <p:spPr bwMode="auto">
            <a:xfrm flipH="1">
              <a:off x="1088" y="2544"/>
              <a:ext cx="16" cy="33"/>
            </a:xfrm>
            <a:custGeom>
              <a:avLst/>
              <a:gdLst/>
              <a:ahLst/>
              <a:cxnLst>
                <a:cxn ang="0">
                  <a:pos x="118" y="0"/>
                </a:cxn>
                <a:cxn ang="0">
                  <a:pos x="102" y="39"/>
                </a:cxn>
                <a:cxn ang="0">
                  <a:pos x="77" y="80"/>
                </a:cxn>
                <a:cxn ang="0">
                  <a:pos x="52" y="116"/>
                </a:cxn>
                <a:cxn ang="0">
                  <a:pos x="17" y="164"/>
                </a:cxn>
                <a:cxn ang="0">
                  <a:pos x="0" y="179"/>
                </a:cxn>
                <a:cxn ang="0">
                  <a:pos x="39" y="159"/>
                </a:cxn>
                <a:cxn ang="0">
                  <a:pos x="70" y="115"/>
                </a:cxn>
                <a:cxn ang="0">
                  <a:pos x="99" y="67"/>
                </a:cxn>
                <a:cxn ang="0">
                  <a:pos x="118" y="0"/>
                </a:cxn>
              </a:cxnLst>
              <a:rect l="0" t="0" r="r" b="b"/>
              <a:pathLst>
                <a:path w="118" h="179">
                  <a:moveTo>
                    <a:pt x="118" y="0"/>
                  </a:moveTo>
                  <a:lnTo>
                    <a:pt x="102" y="39"/>
                  </a:lnTo>
                  <a:lnTo>
                    <a:pt x="77" y="80"/>
                  </a:lnTo>
                  <a:lnTo>
                    <a:pt x="52" y="116"/>
                  </a:lnTo>
                  <a:lnTo>
                    <a:pt x="17" y="164"/>
                  </a:lnTo>
                  <a:lnTo>
                    <a:pt x="0" y="179"/>
                  </a:lnTo>
                  <a:lnTo>
                    <a:pt x="39" y="159"/>
                  </a:lnTo>
                  <a:lnTo>
                    <a:pt x="70" y="115"/>
                  </a:lnTo>
                  <a:lnTo>
                    <a:pt x="99" y="67"/>
                  </a:lnTo>
                  <a:lnTo>
                    <a:pt x="118" y="0"/>
                  </a:lnTo>
                  <a:close/>
                </a:path>
              </a:pathLst>
            </a:custGeom>
            <a:solidFill>
              <a:srgbClr val="402000"/>
            </a:solidFill>
            <a:ln w="9525">
              <a:noFill/>
              <a:round/>
            </a:ln>
          </p:spPr>
          <p:txBody>
            <a:bodyPr/>
            <a:lstStyle/>
            <a:p>
              <a:endParaRPr lang="zh-CN" altLang="en-US"/>
            </a:p>
          </p:txBody>
        </p:sp>
        <p:sp>
          <p:nvSpPr>
            <p:cNvPr id="735" name="Freeform 382"/>
            <p:cNvSpPr/>
            <p:nvPr/>
          </p:nvSpPr>
          <p:spPr bwMode="auto">
            <a:xfrm flipH="1">
              <a:off x="1039" y="2426"/>
              <a:ext cx="92" cy="130"/>
            </a:xfrm>
            <a:custGeom>
              <a:avLst/>
              <a:gdLst/>
              <a:ahLst/>
              <a:cxnLst>
                <a:cxn ang="0">
                  <a:pos x="54" y="193"/>
                </a:cxn>
                <a:cxn ang="0">
                  <a:pos x="155" y="177"/>
                </a:cxn>
                <a:cxn ang="0">
                  <a:pos x="223" y="187"/>
                </a:cxn>
                <a:cxn ang="0">
                  <a:pos x="264" y="234"/>
                </a:cxn>
                <a:cxn ang="0">
                  <a:pos x="238" y="290"/>
                </a:cxn>
                <a:cxn ang="0">
                  <a:pos x="206" y="311"/>
                </a:cxn>
                <a:cxn ang="0">
                  <a:pos x="197" y="366"/>
                </a:cxn>
                <a:cxn ang="0">
                  <a:pos x="217" y="401"/>
                </a:cxn>
                <a:cxn ang="0">
                  <a:pos x="200" y="453"/>
                </a:cxn>
                <a:cxn ang="0">
                  <a:pos x="242" y="453"/>
                </a:cxn>
                <a:cxn ang="0">
                  <a:pos x="254" y="394"/>
                </a:cxn>
                <a:cxn ang="0">
                  <a:pos x="280" y="366"/>
                </a:cxn>
                <a:cxn ang="0">
                  <a:pos x="329" y="366"/>
                </a:cxn>
                <a:cxn ang="0">
                  <a:pos x="378" y="378"/>
                </a:cxn>
                <a:cxn ang="0">
                  <a:pos x="393" y="419"/>
                </a:cxn>
                <a:cxn ang="0">
                  <a:pos x="399" y="475"/>
                </a:cxn>
                <a:cxn ang="0">
                  <a:pos x="393" y="516"/>
                </a:cxn>
                <a:cxn ang="0">
                  <a:pos x="393" y="547"/>
                </a:cxn>
                <a:cxn ang="0">
                  <a:pos x="396" y="581"/>
                </a:cxn>
                <a:cxn ang="0">
                  <a:pos x="428" y="613"/>
                </a:cxn>
                <a:cxn ang="0">
                  <a:pos x="451" y="632"/>
                </a:cxn>
                <a:cxn ang="0">
                  <a:pos x="510" y="670"/>
                </a:cxn>
                <a:cxn ang="0">
                  <a:pos x="620" y="558"/>
                </a:cxn>
                <a:cxn ang="0">
                  <a:pos x="652" y="466"/>
                </a:cxn>
                <a:cxn ang="0">
                  <a:pos x="665" y="318"/>
                </a:cxn>
                <a:cxn ang="0">
                  <a:pos x="671" y="215"/>
                </a:cxn>
                <a:cxn ang="0">
                  <a:pos x="658" y="114"/>
                </a:cxn>
                <a:cxn ang="0">
                  <a:pos x="629" y="59"/>
                </a:cxn>
                <a:cxn ang="0">
                  <a:pos x="562" y="21"/>
                </a:cxn>
                <a:cxn ang="0">
                  <a:pos x="502" y="8"/>
                </a:cxn>
                <a:cxn ang="0">
                  <a:pos x="384" y="0"/>
                </a:cxn>
                <a:cxn ang="0">
                  <a:pos x="270" y="5"/>
                </a:cxn>
                <a:cxn ang="0">
                  <a:pos x="129" y="30"/>
                </a:cxn>
                <a:cxn ang="0">
                  <a:pos x="64" y="62"/>
                </a:cxn>
                <a:cxn ang="0">
                  <a:pos x="32" y="94"/>
                </a:cxn>
                <a:cxn ang="0">
                  <a:pos x="0" y="140"/>
                </a:cxn>
                <a:cxn ang="0">
                  <a:pos x="6" y="166"/>
                </a:cxn>
                <a:cxn ang="0">
                  <a:pos x="54" y="193"/>
                </a:cxn>
              </a:cxnLst>
              <a:rect l="0" t="0" r="r" b="b"/>
              <a:pathLst>
                <a:path w="671" h="670">
                  <a:moveTo>
                    <a:pt x="54" y="193"/>
                  </a:moveTo>
                  <a:lnTo>
                    <a:pt x="155" y="177"/>
                  </a:lnTo>
                  <a:lnTo>
                    <a:pt x="223" y="187"/>
                  </a:lnTo>
                  <a:lnTo>
                    <a:pt x="264" y="234"/>
                  </a:lnTo>
                  <a:lnTo>
                    <a:pt x="238" y="290"/>
                  </a:lnTo>
                  <a:lnTo>
                    <a:pt x="206" y="311"/>
                  </a:lnTo>
                  <a:lnTo>
                    <a:pt x="197" y="366"/>
                  </a:lnTo>
                  <a:lnTo>
                    <a:pt x="217" y="401"/>
                  </a:lnTo>
                  <a:lnTo>
                    <a:pt x="200" y="453"/>
                  </a:lnTo>
                  <a:lnTo>
                    <a:pt x="242" y="453"/>
                  </a:lnTo>
                  <a:lnTo>
                    <a:pt x="254" y="394"/>
                  </a:lnTo>
                  <a:lnTo>
                    <a:pt x="280" y="366"/>
                  </a:lnTo>
                  <a:lnTo>
                    <a:pt x="329" y="366"/>
                  </a:lnTo>
                  <a:lnTo>
                    <a:pt x="378" y="378"/>
                  </a:lnTo>
                  <a:lnTo>
                    <a:pt x="393" y="419"/>
                  </a:lnTo>
                  <a:lnTo>
                    <a:pt x="399" y="475"/>
                  </a:lnTo>
                  <a:lnTo>
                    <a:pt x="393" y="516"/>
                  </a:lnTo>
                  <a:lnTo>
                    <a:pt x="393" y="547"/>
                  </a:lnTo>
                  <a:lnTo>
                    <a:pt x="396" y="581"/>
                  </a:lnTo>
                  <a:lnTo>
                    <a:pt x="428" y="613"/>
                  </a:lnTo>
                  <a:lnTo>
                    <a:pt x="451" y="632"/>
                  </a:lnTo>
                  <a:lnTo>
                    <a:pt x="510" y="670"/>
                  </a:lnTo>
                  <a:lnTo>
                    <a:pt x="620" y="558"/>
                  </a:lnTo>
                  <a:lnTo>
                    <a:pt x="652" y="466"/>
                  </a:lnTo>
                  <a:lnTo>
                    <a:pt x="665" y="318"/>
                  </a:lnTo>
                  <a:lnTo>
                    <a:pt x="671" y="215"/>
                  </a:lnTo>
                  <a:lnTo>
                    <a:pt x="658" y="114"/>
                  </a:lnTo>
                  <a:lnTo>
                    <a:pt x="629" y="59"/>
                  </a:lnTo>
                  <a:lnTo>
                    <a:pt x="562" y="21"/>
                  </a:lnTo>
                  <a:lnTo>
                    <a:pt x="502" y="8"/>
                  </a:lnTo>
                  <a:lnTo>
                    <a:pt x="384" y="0"/>
                  </a:lnTo>
                  <a:lnTo>
                    <a:pt x="270" y="5"/>
                  </a:lnTo>
                  <a:lnTo>
                    <a:pt x="129" y="30"/>
                  </a:lnTo>
                  <a:lnTo>
                    <a:pt x="64" y="62"/>
                  </a:lnTo>
                  <a:lnTo>
                    <a:pt x="32" y="94"/>
                  </a:lnTo>
                  <a:lnTo>
                    <a:pt x="0" y="140"/>
                  </a:lnTo>
                  <a:lnTo>
                    <a:pt x="6" y="166"/>
                  </a:lnTo>
                  <a:lnTo>
                    <a:pt x="54" y="193"/>
                  </a:lnTo>
                  <a:close/>
                </a:path>
              </a:pathLst>
            </a:custGeom>
            <a:solidFill>
              <a:schemeClr val="tx1"/>
            </a:solidFill>
            <a:ln w="9525">
              <a:noFill/>
              <a:round/>
            </a:ln>
          </p:spPr>
          <p:txBody>
            <a:bodyPr/>
            <a:lstStyle/>
            <a:p>
              <a:endParaRPr lang="zh-CN" altLang="en-US"/>
            </a:p>
          </p:txBody>
        </p:sp>
        <p:sp>
          <p:nvSpPr>
            <p:cNvPr id="736" name="Freeform 383"/>
            <p:cNvSpPr/>
            <p:nvPr/>
          </p:nvSpPr>
          <p:spPr bwMode="auto">
            <a:xfrm flipH="1">
              <a:off x="1041" y="2428"/>
              <a:ext cx="87" cy="124"/>
            </a:xfrm>
            <a:custGeom>
              <a:avLst/>
              <a:gdLst/>
              <a:ahLst/>
              <a:cxnLst>
                <a:cxn ang="0">
                  <a:pos x="25" y="98"/>
                </a:cxn>
                <a:cxn ang="0">
                  <a:pos x="13" y="152"/>
                </a:cxn>
                <a:cxn ang="0">
                  <a:pos x="160" y="158"/>
                </a:cxn>
                <a:cxn ang="0">
                  <a:pos x="290" y="126"/>
                </a:cxn>
                <a:cxn ang="0">
                  <a:pos x="229" y="148"/>
                </a:cxn>
                <a:cxn ang="0">
                  <a:pos x="213" y="169"/>
                </a:cxn>
                <a:cxn ang="0">
                  <a:pos x="277" y="163"/>
                </a:cxn>
                <a:cxn ang="0">
                  <a:pos x="293" y="172"/>
                </a:cxn>
                <a:cxn ang="0">
                  <a:pos x="255" y="217"/>
                </a:cxn>
                <a:cxn ang="0">
                  <a:pos x="267" y="226"/>
                </a:cxn>
                <a:cxn ang="0">
                  <a:pos x="232" y="280"/>
                </a:cxn>
                <a:cxn ang="0">
                  <a:pos x="348" y="255"/>
                </a:cxn>
                <a:cxn ang="0">
                  <a:pos x="194" y="310"/>
                </a:cxn>
                <a:cxn ang="0">
                  <a:pos x="280" y="300"/>
                </a:cxn>
                <a:cxn ang="0">
                  <a:pos x="204" y="338"/>
                </a:cxn>
                <a:cxn ang="0">
                  <a:pos x="229" y="358"/>
                </a:cxn>
                <a:cxn ang="0">
                  <a:pos x="354" y="344"/>
                </a:cxn>
                <a:cxn ang="0">
                  <a:pos x="444" y="355"/>
                </a:cxn>
                <a:cxn ang="0">
                  <a:pos x="438" y="379"/>
                </a:cxn>
                <a:cxn ang="0">
                  <a:pos x="460" y="393"/>
                </a:cxn>
                <a:cxn ang="0">
                  <a:pos x="387" y="442"/>
                </a:cxn>
                <a:cxn ang="0">
                  <a:pos x="454" y="440"/>
                </a:cxn>
                <a:cxn ang="0">
                  <a:pos x="387" y="511"/>
                </a:cxn>
                <a:cxn ang="0">
                  <a:pos x="432" y="508"/>
                </a:cxn>
                <a:cxn ang="0">
                  <a:pos x="412" y="586"/>
                </a:cxn>
                <a:cxn ang="0">
                  <a:pos x="496" y="471"/>
                </a:cxn>
                <a:cxn ang="0">
                  <a:pos x="419" y="599"/>
                </a:cxn>
                <a:cxn ang="0">
                  <a:pos x="514" y="553"/>
                </a:cxn>
                <a:cxn ang="0">
                  <a:pos x="491" y="602"/>
                </a:cxn>
                <a:cxn ang="0">
                  <a:pos x="540" y="599"/>
                </a:cxn>
                <a:cxn ang="0">
                  <a:pos x="620" y="386"/>
                </a:cxn>
                <a:cxn ang="0">
                  <a:pos x="582" y="255"/>
                </a:cxn>
                <a:cxn ang="0">
                  <a:pos x="514" y="266"/>
                </a:cxn>
                <a:cxn ang="0">
                  <a:pos x="630" y="223"/>
                </a:cxn>
                <a:cxn ang="0">
                  <a:pos x="551" y="141"/>
                </a:cxn>
                <a:cxn ang="0">
                  <a:pos x="499" y="141"/>
                </a:cxn>
                <a:cxn ang="0">
                  <a:pos x="607" y="69"/>
                </a:cxn>
                <a:cxn ang="0">
                  <a:pos x="482" y="41"/>
                </a:cxn>
                <a:cxn ang="0">
                  <a:pos x="517" y="16"/>
                </a:cxn>
                <a:cxn ang="0">
                  <a:pos x="359" y="13"/>
                </a:cxn>
                <a:cxn ang="0">
                  <a:pos x="298" y="32"/>
                </a:cxn>
                <a:cxn ang="0">
                  <a:pos x="287" y="3"/>
                </a:cxn>
                <a:cxn ang="0">
                  <a:pos x="163" y="54"/>
                </a:cxn>
                <a:cxn ang="0">
                  <a:pos x="184" y="16"/>
                </a:cxn>
              </a:cxnLst>
              <a:rect l="0" t="0" r="r" b="b"/>
              <a:pathLst>
                <a:path w="636" h="643">
                  <a:moveTo>
                    <a:pt x="104" y="41"/>
                  </a:moveTo>
                  <a:lnTo>
                    <a:pt x="51" y="63"/>
                  </a:lnTo>
                  <a:lnTo>
                    <a:pt x="25" y="98"/>
                  </a:lnTo>
                  <a:lnTo>
                    <a:pt x="10" y="121"/>
                  </a:lnTo>
                  <a:lnTo>
                    <a:pt x="0" y="138"/>
                  </a:lnTo>
                  <a:lnTo>
                    <a:pt x="13" y="152"/>
                  </a:lnTo>
                  <a:lnTo>
                    <a:pt x="41" y="169"/>
                  </a:lnTo>
                  <a:lnTo>
                    <a:pt x="110" y="158"/>
                  </a:lnTo>
                  <a:lnTo>
                    <a:pt x="160" y="158"/>
                  </a:lnTo>
                  <a:lnTo>
                    <a:pt x="194" y="141"/>
                  </a:lnTo>
                  <a:lnTo>
                    <a:pt x="245" y="129"/>
                  </a:lnTo>
                  <a:lnTo>
                    <a:pt x="290" y="126"/>
                  </a:lnTo>
                  <a:lnTo>
                    <a:pt x="342" y="129"/>
                  </a:lnTo>
                  <a:lnTo>
                    <a:pt x="267" y="138"/>
                  </a:lnTo>
                  <a:lnTo>
                    <a:pt x="229" y="148"/>
                  </a:lnTo>
                  <a:lnTo>
                    <a:pt x="201" y="158"/>
                  </a:lnTo>
                  <a:lnTo>
                    <a:pt x="194" y="161"/>
                  </a:lnTo>
                  <a:lnTo>
                    <a:pt x="213" y="169"/>
                  </a:lnTo>
                  <a:lnTo>
                    <a:pt x="229" y="185"/>
                  </a:lnTo>
                  <a:lnTo>
                    <a:pt x="255" y="169"/>
                  </a:lnTo>
                  <a:lnTo>
                    <a:pt x="277" y="163"/>
                  </a:lnTo>
                  <a:lnTo>
                    <a:pt x="325" y="155"/>
                  </a:lnTo>
                  <a:lnTo>
                    <a:pt x="339" y="155"/>
                  </a:lnTo>
                  <a:lnTo>
                    <a:pt x="293" y="172"/>
                  </a:lnTo>
                  <a:lnTo>
                    <a:pt x="258" y="188"/>
                  </a:lnTo>
                  <a:lnTo>
                    <a:pt x="239" y="201"/>
                  </a:lnTo>
                  <a:lnTo>
                    <a:pt x="255" y="217"/>
                  </a:lnTo>
                  <a:lnTo>
                    <a:pt x="293" y="204"/>
                  </a:lnTo>
                  <a:lnTo>
                    <a:pt x="325" y="198"/>
                  </a:lnTo>
                  <a:lnTo>
                    <a:pt x="267" y="226"/>
                  </a:lnTo>
                  <a:lnTo>
                    <a:pt x="248" y="239"/>
                  </a:lnTo>
                  <a:lnTo>
                    <a:pt x="242" y="266"/>
                  </a:lnTo>
                  <a:lnTo>
                    <a:pt x="232" y="280"/>
                  </a:lnTo>
                  <a:lnTo>
                    <a:pt x="267" y="263"/>
                  </a:lnTo>
                  <a:lnTo>
                    <a:pt x="298" y="257"/>
                  </a:lnTo>
                  <a:lnTo>
                    <a:pt x="348" y="255"/>
                  </a:lnTo>
                  <a:lnTo>
                    <a:pt x="272" y="276"/>
                  </a:lnTo>
                  <a:lnTo>
                    <a:pt x="226" y="294"/>
                  </a:lnTo>
                  <a:lnTo>
                    <a:pt x="194" y="310"/>
                  </a:lnTo>
                  <a:lnTo>
                    <a:pt x="191" y="335"/>
                  </a:lnTo>
                  <a:lnTo>
                    <a:pt x="229" y="317"/>
                  </a:lnTo>
                  <a:lnTo>
                    <a:pt x="280" y="300"/>
                  </a:lnTo>
                  <a:lnTo>
                    <a:pt x="304" y="300"/>
                  </a:lnTo>
                  <a:lnTo>
                    <a:pt x="248" y="320"/>
                  </a:lnTo>
                  <a:lnTo>
                    <a:pt x="204" y="338"/>
                  </a:lnTo>
                  <a:lnTo>
                    <a:pt x="187" y="355"/>
                  </a:lnTo>
                  <a:lnTo>
                    <a:pt x="194" y="370"/>
                  </a:lnTo>
                  <a:lnTo>
                    <a:pt x="229" y="358"/>
                  </a:lnTo>
                  <a:lnTo>
                    <a:pt x="261" y="344"/>
                  </a:lnTo>
                  <a:lnTo>
                    <a:pt x="327" y="341"/>
                  </a:lnTo>
                  <a:lnTo>
                    <a:pt x="354" y="344"/>
                  </a:lnTo>
                  <a:lnTo>
                    <a:pt x="415" y="348"/>
                  </a:lnTo>
                  <a:lnTo>
                    <a:pt x="488" y="338"/>
                  </a:lnTo>
                  <a:lnTo>
                    <a:pt x="444" y="355"/>
                  </a:lnTo>
                  <a:lnTo>
                    <a:pt x="368" y="367"/>
                  </a:lnTo>
                  <a:lnTo>
                    <a:pt x="384" y="393"/>
                  </a:lnTo>
                  <a:lnTo>
                    <a:pt x="438" y="379"/>
                  </a:lnTo>
                  <a:lnTo>
                    <a:pt x="491" y="361"/>
                  </a:lnTo>
                  <a:lnTo>
                    <a:pt x="525" y="344"/>
                  </a:lnTo>
                  <a:lnTo>
                    <a:pt x="460" y="393"/>
                  </a:lnTo>
                  <a:lnTo>
                    <a:pt x="419" y="405"/>
                  </a:lnTo>
                  <a:lnTo>
                    <a:pt x="384" y="417"/>
                  </a:lnTo>
                  <a:lnTo>
                    <a:pt x="387" y="442"/>
                  </a:lnTo>
                  <a:lnTo>
                    <a:pt x="438" y="434"/>
                  </a:lnTo>
                  <a:lnTo>
                    <a:pt x="478" y="423"/>
                  </a:lnTo>
                  <a:lnTo>
                    <a:pt x="454" y="440"/>
                  </a:lnTo>
                  <a:lnTo>
                    <a:pt x="409" y="452"/>
                  </a:lnTo>
                  <a:lnTo>
                    <a:pt x="387" y="455"/>
                  </a:lnTo>
                  <a:lnTo>
                    <a:pt x="387" y="511"/>
                  </a:lnTo>
                  <a:lnTo>
                    <a:pt x="435" y="492"/>
                  </a:lnTo>
                  <a:lnTo>
                    <a:pt x="473" y="477"/>
                  </a:lnTo>
                  <a:lnTo>
                    <a:pt x="432" y="508"/>
                  </a:lnTo>
                  <a:lnTo>
                    <a:pt x="380" y="530"/>
                  </a:lnTo>
                  <a:lnTo>
                    <a:pt x="384" y="556"/>
                  </a:lnTo>
                  <a:lnTo>
                    <a:pt x="412" y="586"/>
                  </a:lnTo>
                  <a:lnTo>
                    <a:pt x="438" y="553"/>
                  </a:lnTo>
                  <a:lnTo>
                    <a:pt x="473" y="511"/>
                  </a:lnTo>
                  <a:lnTo>
                    <a:pt x="496" y="471"/>
                  </a:lnTo>
                  <a:lnTo>
                    <a:pt x="473" y="533"/>
                  </a:lnTo>
                  <a:lnTo>
                    <a:pt x="454" y="556"/>
                  </a:lnTo>
                  <a:lnTo>
                    <a:pt x="419" y="599"/>
                  </a:lnTo>
                  <a:lnTo>
                    <a:pt x="444" y="628"/>
                  </a:lnTo>
                  <a:lnTo>
                    <a:pt x="485" y="594"/>
                  </a:lnTo>
                  <a:lnTo>
                    <a:pt x="514" y="553"/>
                  </a:lnTo>
                  <a:lnTo>
                    <a:pt x="540" y="508"/>
                  </a:lnTo>
                  <a:lnTo>
                    <a:pt x="517" y="573"/>
                  </a:lnTo>
                  <a:lnTo>
                    <a:pt x="491" y="602"/>
                  </a:lnTo>
                  <a:lnTo>
                    <a:pt x="465" y="631"/>
                  </a:lnTo>
                  <a:lnTo>
                    <a:pt x="488" y="643"/>
                  </a:lnTo>
                  <a:lnTo>
                    <a:pt x="540" y="599"/>
                  </a:lnTo>
                  <a:lnTo>
                    <a:pt x="589" y="530"/>
                  </a:lnTo>
                  <a:lnTo>
                    <a:pt x="607" y="477"/>
                  </a:lnTo>
                  <a:lnTo>
                    <a:pt x="620" y="386"/>
                  </a:lnTo>
                  <a:lnTo>
                    <a:pt x="627" y="317"/>
                  </a:lnTo>
                  <a:lnTo>
                    <a:pt x="636" y="239"/>
                  </a:lnTo>
                  <a:lnTo>
                    <a:pt x="582" y="255"/>
                  </a:lnTo>
                  <a:lnTo>
                    <a:pt x="522" y="276"/>
                  </a:lnTo>
                  <a:lnTo>
                    <a:pt x="432" y="297"/>
                  </a:lnTo>
                  <a:lnTo>
                    <a:pt x="514" y="266"/>
                  </a:lnTo>
                  <a:lnTo>
                    <a:pt x="543" y="249"/>
                  </a:lnTo>
                  <a:lnTo>
                    <a:pt x="601" y="229"/>
                  </a:lnTo>
                  <a:lnTo>
                    <a:pt x="630" y="223"/>
                  </a:lnTo>
                  <a:lnTo>
                    <a:pt x="630" y="182"/>
                  </a:lnTo>
                  <a:lnTo>
                    <a:pt x="623" y="129"/>
                  </a:lnTo>
                  <a:lnTo>
                    <a:pt x="551" y="141"/>
                  </a:lnTo>
                  <a:lnTo>
                    <a:pt x="505" y="155"/>
                  </a:lnTo>
                  <a:lnTo>
                    <a:pt x="447" y="182"/>
                  </a:lnTo>
                  <a:lnTo>
                    <a:pt x="499" y="141"/>
                  </a:lnTo>
                  <a:lnTo>
                    <a:pt x="560" y="124"/>
                  </a:lnTo>
                  <a:lnTo>
                    <a:pt x="620" y="109"/>
                  </a:lnTo>
                  <a:lnTo>
                    <a:pt x="607" y="69"/>
                  </a:lnTo>
                  <a:lnTo>
                    <a:pt x="589" y="45"/>
                  </a:lnTo>
                  <a:lnTo>
                    <a:pt x="534" y="28"/>
                  </a:lnTo>
                  <a:lnTo>
                    <a:pt x="482" y="41"/>
                  </a:lnTo>
                  <a:lnTo>
                    <a:pt x="432" y="76"/>
                  </a:lnTo>
                  <a:lnTo>
                    <a:pt x="465" y="35"/>
                  </a:lnTo>
                  <a:lnTo>
                    <a:pt x="517" y="16"/>
                  </a:lnTo>
                  <a:lnTo>
                    <a:pt x="460" y="6"/>
                  </a:lnTo>
                  <a:lnTo>
                    <a:pt x="419" y="3"/>
                  </a:lnTo>
                  <a:lnTo>
                    <a:pt x="359" y="13"/>
                  </a:lnTo>
                  <a:lnTo>
                    <a:pt x="318" y="38"/>
                  </a:lnTo>
                  <a:lnTo>
                    <a:pt x="255" y="51"/>
                  </a:lnTo>
                  <a:lnTo>
                    <a:pt x="298" y="32"/>
                  </a:lnTo>
                  <a:lnTo>
                    <a:pt x="330" y="13"/>
                  </a:lnTo>
                  <a:lnTo>
                    <a:pt x="348" y="0"/>
                  </a:lnTo>
                  <a:lnTo>
                    <a:pt x="287" y="3"/>
                  </a:lnTo>
                  <a:lnTo>
                    <a:pt x="232" y="6"/>
                  </a:lnTo>
                  <a:lnTo>
                    <a:pt x="198" y="22"/>
                  </a:lnTo>
                  <a:lnTo>
                    <a:pt x="163" y="54"/>
                  </a:lnTo>
                  <a:lnTo>
                    <a:pt x="136" y="95"/>
                  </a:lnTo>
                  <a:lnTo>
                    <a:pt x="151" y="48"/>
                  </a:lnTo>
                  <a:lnTo>
                    <a:pt x="184" y="16"/>
                  </a:lnTo>
                  <a:lnTo>
                    <a:pt x="104" y="41"/>
                  </a:lnTo>
                  <a:close/>
                </a:path>
              </a:pathLst>
            </a:custGeom>
            <a:solidFill>
              <a:srgbClr val="000000"/>
            </a:solidFill>
            <a:ln w="9525">
              <a:noFill/>
              <a:round/>
            </a:ln>
          </p:spPr>
          <p:txBody>
            <a:bodyPr/>
            <a:lstStyle/>
            <a:p>
              <a:endParaRPr lang="zh-CN" altLang="en-US"/>
            </a:p>
          </p:txBody>
        </p:sp>
        <p:sp>
          <p:nvSpPr>
            <p:cNvPr id="737" name="Freeform 384"/>
            <p:cNvSpPr/>
            <p:nvPr/>
          </p:nvSpPr>
          <p:spPr bwMode="auto">
            <a:xfrm flipH="1">
              <a:off x="1216" y="2742"/>
              <a:ext cx="95" cy="83"/>
            </a:xfrm>
            <a:custGeom>
              <a:avLst/>
              <a:gdLst/>
              <a:ahLst/>
              <a:cxnLst>
                <a:cxn ang="0">
                  <a:pos x="698" y="253"/>
                </a:cxn>
                <a:cxn ang="0">
                  <a:pos x="611" y="233"/>
                </a:cxn>
                <a:cxn ang="0">
                  <a:pos x="579" y="227"/>
                </a:cxn>
                <a:cxn ang="0">
                  <a:pos x="558" y="210"/>
                </a:cxn>
                <a:cxn ang="0">
                  <a:pos x="538" y="182"/>
                </a:cxn>
                <a:cxn ang="0">
                  <a:pos x="496" y="143"/>
                </a:cxn>
                <a:cxn ang="0">
                  <a:pos x="420" y="79"/>
                </a:cxn>
                <a:cxn ang="0">
                  <a:pos x="407" y="58"/>
                </a:cxn>
                <a:cxn ang="0">
                  <a:pos x="387" y="38"/>
                </a:cxn>
                <a:cxn ang="0">
                  <a:pos x="347" y="32"/>
                </a:cxn>
                <a:cxn ang="0">
                  <a:pos x="225" y="11"/>
                </a:cxn>
                <a:cxn ang="0">
                  <a:pos x="192" y="0"/>
                </a:cxn>
                <a:cxn ang="0">
                  <a:pos x="162" y="14"/>
                </a:cxn>
                <a:cxn ang="0">
                  <a:pos x="147" y="27"/>
                </a:cxn>
                <a:cxn ang="0">
                  <a:pos x="75" y="52"/>
                </a:cxn>
                <a:cxn ang="0">
                  <a:pos x="48" y="62"/>
                </a:cxn>
                <a:cxn ang="0">
                  <a:pos x="37" y="73"/>
                </a:cxn>
                <a:cxn ang="0">
                  <a:pos x="24" y="114"/>
                </a:cxn>
                <a:cxn ang="0">
                  <a:pos x="16" y="133"/>
                </a:cxn>
                <a:cxn ang="0">
                  <a:pos x="9" y="146"/>
                </a:cxn>
                <a:cxn ang="0">
                  <a:pos x="0" y="165"/>
                </a:cxn>
                <a:cxn ang="0">
                  <a:pos x="0" y="181"/>
                </a:cxn>
                <a:cxn ang="0">
                  <a:pos x="15" y="191"/>
                </a:cxn>
                <a:cxn ang="0">
                  <a:pos x="43" y="190"/>
                </a:cxn>
                <a:cxn ang="0">
                  <a:pos x="89" y="168"/>
                </a:cxn>
                <a:cxn ang="0">
                  <a:pos x="147" y="158"/>
                </a:cxn>
                <a:cxn ang="0">
                  <a:pos x="198" y="165"/>
                </a:cxn>
                <a:cxn ang="0">
                  <a:pos x="144" y="179"/>
                </a:cxn>
                <a:cxn ang="0">
                  <a:pos x="105" y="191"/>
                </a:cxn>
                <a:cxn ang="0">
                  <a:pos x="61" y="210"/>
                </a:cxn>
                <a:cxn ang="0">
                  <a:pos x="51" y="224"/>
                </a:cxn>
                <a:cxn ang="0">
                  <a:pos x="51" y="242"/>
                </a:cxn>
                <a:cxn ang="0">
                  <a:pos x="67" y="253"/>
                </a:cxn>
                <a:cxn ang="0">
                  <a:pos x="87" y="250"/>
                </a:cxn>
                <a:cxn ang="0">
                  <a:pos x="150" y="233"/>
                </a:cxn>
                <a:cxn ang="0">
                  <a:pos x="205" y="230"/>
                </a:cxn>
                <a:cxn ang="0">
                  <a:pos x="249" y="233"/>
                </a:cxn>
                <a:cxn ang="0">
                  <a:pos x="273" y="250"/>
                </a:cxn>
                <a:cxn ang="0">
                  <a:pos x="301" y="279"/>
                </a:cxn>
                <a:cxn ang="0">
                  <a:pos x="323" y="310"/>
                </a:cxn>
                <a:cxn ang="0">
                  <a:pos x="346" y="342"/>
                </a:cxn>
                <a:cxn ang="0">
                  <a:pos x="364" y="366"/>
                </a:cxn>
                <a:cxn ang="0">
                  <a:pos x="397" y="389"/>
                </a:cxn>
                <a:cxn ang="0">
                  <a:pos x="429" y="396"/>
                </a:cxn>
                <a:cxn ang="0">
                  <a:pos x="464" y="399"/>
                </a:cxn>
                <a:cxn ang="0">
                  <a:pos x="507" y="396"/>
                </a:cxn>
                <a:cxn ang="0">
                  <a:pos x="539" y="393"/>
                </a:cxn>
                <a:cxn ang="0">
                  <a:pos x="582" y="404"/>
                </a:cxn>
                <a:cxn ang="0">
                  <a:pos x="698" y="425"/>
                </a:cxn>
                <a:cxn ang="0">
                  <a:pos x="698" y="253"/>
                </a:cxn>
              </a:cxnLst>
              <a:rect l="0" t="0" r="r" b="b"/>
              <a:pathLst>
                <a:path w="698" h="425">
                  <a:moveTo>
                    <a:pt x="698" y="253"/>
                  </a:moveTo>
                  <a:lnTo>
                    <a:pt x="611" y="233"/>
                  </a:lnTo>
                  <a:lnTo>
                    <a:pt x="579" y="227"/>
                  </a:lnTo>
                  <a:lnTo>
                    <a:pt x="558" y="210"/>
                  </a:lnTo>
                  <a:lnTo>
                    <a:pt x="538" y="182"/>
                  </a:lnTo>
                  <a:lnTo>
                    <a:pt x="496" y="143"/>
                  </a:lnTo>
                  <a:lnTo>
                    <a:pt x="420" y="79"/>
                  </a:lnTo>
                  <a:lnTo>
                    <a:pt x="407" y="58"/>
                  </a:lnTo>
                  <a:lnTo>
                    <a:pt x="387" y="38"/>
                  </a:lnTo>
                  <a:lnTo>
                    <a:pt x="347" y="32"/>
                  </a:lnTo>
                  <a:lnTo>
                    <a:pt x="225" y="11"/>
                  </a:lnTo>
                  <a:lnTo>
                    <a:pt x="192" y="0"/>
                  </a:lnTo>
                  <a:lnTo>
                    <a:pt x="162" y="14"/>
                  </a:lnTo>
                  <a:lnTo>
                    <a:pt x="147" y="27"/>
                  </a:lnTo>
                  <a:lnTo>
                    <a:pt x="75" y="52"/>
                  </a:lnTo>
                  <a:lnTo>
                    <a:pt x="48" y="62"/>
                  </a:lnTo>
                  <a:lnTo>
                    <a:pt x="37" y="73"/>
                  </a:lnTo>
                  <a:lnTo>
                    <a:pt x="24" y="114"/>
                  </a:lnTo>
                  <a:lnTo>
                    <a:pt x="16" y="133"/>
                  </a:lnTo>
                  <a:lnTo>
                    <a:pt x="9" y="146"/>
                  </a:lnTo>
                  <a:lnTo>
                    <a:pt x="0" y="165"/>
                  </a:lnTo>
                  <a:lnTo>
                    <a:pt x="0" y="181"/>
                  </a:lnTo>
                  <a:lnTo>
                    <a:pt x="15" y="191"/>
                  </a:lnTo>
                  <a:lnTo>
                    <a:pt x="43" y="190"/>
                  </a:lnTo>
                  <a:lnTo>
                    <a:pt x="89" y="168"/>
                  </a:lnTo>
                  <a:lnTo>
                    <a:pt x="147" y="158"/>
                  </a:lnTo>
                  <a:lnTo>
                    <a:pt x="198" y="165"/>
                  </a:lnTo>
                  <a:lnTo>
                    <a:pt x="144" y="179"/>
                  </a:lnTo>
                  <a:lnTo>
                    <a:pt x="105" y="191"/>
                  </a:lnTo>
                  <a:lnTo>
                    <a:pt x="61" y="210"/>
                  </a:lnTo>
                  <a:lnTo>
                    <a:pt x="51" y="224"/>
                  </a:lnTo>
                  <a:lnTo>
                    <a:pt x="51" y="242"/>
                  </a:lnTo>
                  <a:lnTo>
                    <a:pt x="67" y="253"/>
                  </a:lnTo>
                  <a:lnTo>
                    <a:pt x="87" y="250"/>
                  </a:lnTo>
                  <a:lnTo>
                    <a:pt x="150" y="233"/>
                  </a:lnTo>
                  <a:lnTo>
                    <a:pt x="205" y="230"/>
                  </a:lnTo>
                  <a:lnTo>
                    <a:pt x="249" y="233"/>
                  </a:lnTo>
                  <a:lnTo>
                    <a:pt x="273" y="250"/>
                  </a:lnTo>
                  <a:lnTo>
                    <a:pt x="301" y="279"/>
                  </a:lnTo>
                  <a:lnTo>
                    <a:pt x="323" y="310"/>
                  </a:lnTo>
                  <a:lnTo>
                    <a:pt x="346" y="342"/>
                  </a:lnTo>
                  <a:lnTo>
                    <a:pt x="364" y="366"/>
                  </a:lnTo>
                  <a:lnTo>
                    <a:pt x="397" y="389"/>
                  </a:lnTo>
                  <a:lnTo>
                    <a:pt x="429" y="396"/>
                  </a:lnTo>
                  <a:lnTo>
                    <a:pt x="464" y="399"/>
                  </a:lnTo>
                  <a:lnTo>
                    <a:pt x="507" y="396"/>
                  </a:lnTo>
                  <a:lnTo>
                    <a:pt x="539" y="393"/>
                  </a:lnTo>
                  <a:lnTo>
                    <a:pt x="582" y="404"/>
                  </a:lnTo>
                  <a:lnTo>
                    <a:pt x="698" y="425"/>
                  </a:lnTo>
                  <a:lnTo>
                    <a:pt x="698" y="253"/>
                  </a:lnTo>
                  <a:close/>
                </a:path>
              </a:pathLst>
            </a:custGeom>
            <a:solidFill>
              <a:srgbClr val="FFC080"/>
            </a:solidFill>
            <a:ln w="1588">
              <a:solidFill>
                <a:srgbClr val="402000"/>
              </a:solidFill>
              <a:prstDash val="solid"/>
              <a:round/>
            </a:ln>
          </p:spPr>
          <p:txBody>
            <a:bodyPr/>
            <a:lstStyle/>
            <a:p>
              <a:endParaRPr lang="zh-CN" altLang="en-US"/>
            </a:p>
          </p:txBody>
        </p:sp>
        <p:sp>
          <p:nvSpPr>
            <p:cNvPr id="738" name="Freeform 385"/>
            <p:cNvSpPr/>
            <p:nvPr/>
          </p:nvSpPr>
          <p:spPr bwMode="auto">
            <a:xfrm flipH="1">
              <a:off x="1277" y="2756"/>
              <a:ext cx="30" cy="10"/>
            </a:xfrm>
            <a:custGeom>
              <a:avLst/>
              <a:gdLst/>
              <a:ahLst/>
              <a:cxnLst>
                <a:cxn ang="0">
                  <a:pos x="0" y="52"/>
                </a:cxn>
                <a:cxn ang="0">
                  <a:pos x="38" y="36"/>
                </a:cxn>
                <a:cxn ang="0">
                  <a:pos x="69" y="30"/>
                </a:cxn>
                <a:cxn ang="0">
                  <a:pos x="107" y="18"/>
                </a:cxn>
                <a:cxn ang="0">
                  <a:pos x="139" y="11"/>
                </a:cxn>
                <a:cxn ang="0">
                  <a:pos x="189" y="15"/>
                </a:cxn>
                <a:cxn ang="0">
                  <a:pos x="223" y="18"/>
                </a:cxn>
                <a:cxn ang="0">
                  <a:pos x="171" y="8"/>
                </a:cxn>
                <a:cxn ang="0">
                  <a:pos x="127" y="0"/>
                </a:cxn>
                <a:cxn ang="0">
                  <a:pos x="69" y="24"/>
                </a:cxn>
                <a:cxn ang="0">
                  <a:pos x="38" y="28"/>
                </a:cxn>
                <a:cxn ang="0">
                  <a:pos x="3" y="45"/>
                </a:cxn>
                <a:cxn ang="0">
                  <a:pos x="0" y="52"/>
                </a:cxn>
              </a:cxnLst>
              <a:rect l="0" t="0" r="r" b="b"/>
              <a:pathLst>
                <a:path w="223" h="52">
                  <a:moveTo>
                    <a:pt x="0" y="52"/>
                  </a:moveTo>
                  <a:lnTo>
                    <a:pt x="38" y="36"/>
                  </a:lnTo>
                  <a:lnTo>
                    <a:pt x="69" y="30"/>
                  </a:lnTo>
                  <a:lnTo>
                    <a:pt x="107" y="18"/>
                  </a:lnTo>
                  <a:lnTo>
                    <a:pt x="139" y="11"/>
                  </a:lnTo>
                  <a:lnTo>
                    <a:pt x="189" y="15"/>
                  </a:lnTo>
                  <a:lnTo>
                    <a:pt x="223" y="18"/>
                  </a:lnTo>
                  <a:lnTo>
                    <a:pt x="171" y="8"/>
                  </a:lnTo>
                  <a:lnTo>
                    <a:pt x="127" y="0"/>
                  </a:lnTo>
                  <a:lnTo>
                    <a:pt x="69" y="24"/>
                  </a:lnTo>
                  <a:lnTo>
                    <a:pt x="38" y="28"/>
                  </a:lnTo>
                  <a:lnTo>
                    <a:pt x="3" y="45"/>
                  </a:lnTo>
                  <a:lnTo>
                    <a:pt x="0" y="52"/>
                  </a:lnTo>
                  <a:close/>
                </a:path>
              </a:pathLst>
            </a:custGeom>
            <a:solidFill>
              <a:srgbClr val="402000"/>
            </a:solidFill>
            <a:ln w="9525">
              <a:noFill/>
              <a:round/>
            </a:ln>
          </p:spPr>
          <p:txBody>
            <a:bodyPr/>
            <a:lstStyle/>
            <a:p>
              <a:endParaRPr lang="zh-CN" altLang="en-US"/>
            </a:p>
          </p:txBody>
        </p:sp>
        <p:sp>
          <p:nvSpPr>
            <p:cNvPr id="739" name="Freeform 386"/>
            <p:cNvSpPr/>
            <p:nvPr/>
          </p:nvSpPr>
          <p:spPr bwMode="auto">
            <a:xfrm flipH="1">
              <a:off x="1265" y="2746"/>
              <a:ext cx="25" cy="6"/>
            </a:xfrm>
            <a:custGeom>
              <a:avLst/>
              <a:gdLst/>
              <a:ahLst/>
              <a:cxnLst>
                <a:cxn ang="0">
                  <a:pos x="51" y="0"/>
                </a:cxn>
                <a:cxn ang="0">
                  <a:pos x="29" y="1"/>
                </a:cxn>
                <a:cxn ang="0">
                  <a:pos x="0" y="11"/>
                </a:cxn>
                <a:cxn ang="0">
                  <a:pos x="19" y="9"/>
                </a:cxn>
                <a:cxn ang="0">
                  <a:pos x="48" y="4"/>
                </a:cxn>
                <a:cxn ang="0">
                  <a:pos x="109" y="20"/>
                </a:cxn>
                <a:cxn ang="0">
                  <a:pos x="143" y="30"/>
                </a:cxn>
                <a:cxn ang="0">
                  <a:pos x="181" y="36"/>
                </a:cxn>
                <a:cxn ang="0">
                  <a:pos x="188" y="30"/>
                </a:cxn>
                <a:cxn ang="0">
                  <a:pos x="146" y="22"/>
                </a:cxn>
                <a:cxn ang="0">
                  <a:pos x="97" y="11"/>
                </a:cxn>
                <a:cxn ang="0">
                  <a:pos x="51" y="0"/>
                </a:cxn>
              </a:cxnLst>
              <a:rect l="0" t="0" r="r" b="b"/>
              <a:pathLst>
                <a:path w="188" h="36">
                  <a:moveTo>
                    <a:pt x="51" y="0"/>
                  </a:moveTo>
                  <a:lnTo>
                    <a:pt x="29" y="1"/>
                  </a:lnTo>
                  <a:lnTo>
                    <a:pt x="0" y="11"/>
                  </a:lnTo>
                  <a:lnTo>
                    <a:pt x="19" y="9"/>
                  </a:lnTo>
                  <a:lnTo>
                    <a:pt x="48" y="4"/>
                  </a:lnTo>
                  <a:lnTo>
                    <a:pt x="109" y="20"/>
                  </a:lnTo>
                  <a:lnTo>
                    <a:pt x="143" y="30"/>
                  </a:lnTo>
                  <a:lnTo>
                    <a:pt x="181" y="36"/>
                  </a:lnTo>
                  <a:lnTo>
                    <a:pt x="188" y="30"/>
                  </a:lnTo>
                  <a:lnTo>
                    <a:pt x="146" y="22"/>
                  </a:lnTo>
                  <a:lnTo>
                    <a:pt x="97" y="11"/>
                  </a:lnTo>
                  <a:lnTo>
                    <a:pt x="51" y="0"/>
                  </a:lnTo>
                  <a:close/>
                </a:path>
              </a:pathLst>
            </a:custGeom>
            <a:solidFill>
              <a:srgbClr val="402000"/>
            </a:solidFill>
            <a:ln w="9525">
              <a:noFill/>
              <a:round/>
            </a:ln>
          </p:spPr>
          <p:txBody>
            <a:bodyPr/>
            <a:lstStyle/>
            <a:p>
              <a:endParaRPr lang="zh-CN" altLang="en-US"/>
            </a:p>
          </p:txBody>
        </p:sp>
        <p:sp>
          <p:nvSpPr>
            <p:cNvPr id="740" name="Freeform 387"/>
            <p:cNvSpPr/>
            <p:nvPr/>
          </p:nvSpPr>
          <p:spPr bwMode="auto">
            <a:xfrm flipH="1">
              <a:off x="1276" y="2771"/>
              <a:ext cx="10" cy="3"/>
            </a:xfrm>
            <a:custGeom>
              <a:avLst/>
              <a:gdLst/>
              <a:ahLst/>
              <a:cxnLst>
                <a:cxn ang="0">
                  <a:pos x="0" y="8"/>
                </a:cxn>
                <a:cxn ang="0">
                  <a:pos x="8" y="17"/>
                </a:cxn>
                <a:cxn ang="0">
                  <a:pos x="36" y="12"/>
                </a:cxn>
                <a:cxn ang="0">
                  <a:pos x="67" y="12"/>
                </a:cxn>
                <a:cxn ang="0">
                  <a:pos x="76" y="0"/>
                </a:cxn>
                <a:cxn ang="0">
                  <a:pos x="55" y="4"/>
                </a:cxn>
                <a:cxn ang="0">
                  <a:pos x="0" y="8"/>
                </a:cxn>
              </a:cxnLst>
              <a:rect l="0" t="0" r="r" b="b"/>
              <a:pathLst>
                <a:path w="76" h="17">
                  <a:moveTo>
                    <a:pt x="0" y="8"/>
                  </a:moveTo>
                  <a:lnTo>
                    <a:pt x="8" y="17"/>
                  </a:lnTo>
                  <a:lnTo>
                    <a:pt x="36" y="12"/>
                  </a:lnTo>
                  <a:lnTo>
                    <a:pt x="67" y="12"/>
                  </a:lnTo>
                  <a:lnTo>
                    <a:pt x="76" y="0"/>
                  </a:lnTo>
                  <a:lnTo>
                    <a:pt x="55" y="4"/>
                  </a:lnTo>
                  <a:lnTo>
                    <a:pt x="0" y="8"/>
                  </a:lnTo>
                  <a:close/>
                </a:path>
              </a:pathLst>
            </a:custGeom>
            <a:solidFill>
              <a:srgbClr val="402000"/>
            </a:solidFill>
            <a:ln w="9525">
              <a:noFill/>
              <a:round/>
            </a:ln>
          </p:spPr>
          <p:txBody>
            <a:bodyPr/>
            <a:lstStyle/>
            <a:p>
              <a:endParaRPr lang="zh-CN" altLang="en-US"/>
            </a:p>
          </p:txBody>
        </p:sp>
        <p:sp>
          <p:nvSpPr>
            <p:cNvPr id="741" name="Freeform 388"/>
            <p:cNvSpPr/>
            <p:nvPr/>
          </p:nvSpPr>
          <p:spPr bwMode="auto">
            <a:xfrm flipH="1">
              <a:off x="1305" y="2768"/>
              <a:ext cx="3" cy="6"/>
            </a:xfrm>
            <a:custGeom>
              <a:avLst/>
              <a:gdLst/>
              <a:ahLst/>
              <a:cxnLst>
                <a:cxn ang="0">
                  <a:pos x="19" y="0"/>
                </a:cxn>
                <a:cxn ang="0">
                  <a:pos x="19" y="9"/>
                </a:cxn>
                <a:cxn ang="0">
                  <a:pos x="14" y="24"/>
                </a:cxn>
                <a:cxn ang="0">
                  <a:pos x="0" y="32"/>
                </a:cxn>
                <a:cxn ang="0">
                  <a:pos x="19" y="0"/>
                </a:cxn>
              </a:cxnLst>
              <a:rect l="0" t="0" r="r" b="b"/>
              <a:pathLst>
                <a:path w="19" h="32">
                  <a:moveTo>
                    <a:pt x="19" y="0"/>
                  </a:moveTo>
                  <a:lnTo>
                    <a:pt x="19" y="9"/>
                  </a:lnTo>
                  <a:lnTo>
                    <a:pt x="14" y="24"/>
                  </a:lnTo>
                  <a:lnTo>
                    <a:pt x="0" y="32"/>
                  </a:lnTo>
                  <a:lnTo>
                    <a:pt x="19" y="0"/>
                  </a:lnTo>
                  <a:close/>
                </a:path>
              </a:pathLst>
            </a:custGeom>
            <a:solidFill>
              <a:srgbClr val="402000"/>
            </a:solidFill>
            <a:ln w="9525">
              <a:noFill/>
              <a:round/>
            </a:ln>
          </p:spPr>
          <p:txBody>
            <a:bodyPr/>
            <a:lstStyle/>
            <a:p>
              <a:endParaRPr lang="zh-CN" altLang="en-US"/>
            </a:p>
          </p:txBody>
        </p:sp>
        <p:sp>
          <p:nvSpPr>
            <p:cNvPr id="742" name="Freeform 389"/>
            <p:cNvSpPr/>
            <p:nvPr/>
          </p:nvSpPr>
          <p:spPr bwMode="auto">
            <a:xfrm flipH="1">
              <a:off x="1261" y="2761"/>
              <a:ext cx="5" cy="8"/>
            </a:xfrm>
            <a:custGeom>
              <a:avLst/>
              <a:gdLst/>
              <a:ahLst/>
              <a:cxnLst>
                <a:cxn ang="0">
                  <a:pos x="0" y="0"/>
                </a:cxn>
                <a:cxn ang="0">
                  <a:pos x="7" y="14"/>
                </a:cxn>
                <a:cxn ang="0">
                  <a:pos x="7" y="24"/>
                </a:cxn>
                <a:cxn ang="0">
                  <a:pos x="35" y="43"/>
                </a:cxn>
                <a:cxn ang="0">
                  <a:pos x="0" y="0"/>
                </a:cxn>
              </a:cxnLst>
              <a:rect l="0" t="0" r="r" b="b"/>
              <a:pathLst>
                <a:path w="35" h="43">
                  <a:moveTo>
                    <a:pt x="0" y="0"/>
                  </a:moveTo>
                  <a:lnTo>
                    <a:pt x="7" y="14"/>
                  </a:lnTo>
                  <a:lnTo>
                    <a:pt x="7" y="24"/>
                  </a:lnTo>
                  <a:lnTo>
                    <a:pt x="35" y="43"/>
                  </a:lnTo>
                  <a:lnTo>
                    <a:pt x="0" y="0"/>
                  </a:lnTo>
                  <a:close/>
                </a:path>
              </a:pathLst>
            </a:custGeom>
            <a:solidFill>
              <a:srgbClr val="402000"/>
            </a:solidFill>
            <a:ln w="9525">
              <a:noFill/>
              <a:round/>
            </a:ln>
          </p:spPr>
          <p:txBody>
            <a:bodyPr/>
            <a:lstStyle/>
            <a:p>
              <a:endParaRPr lang="zh-CN" altLang="en-US"/>
            </a:p>
          </p:txBody>
        </p:sp>
        <p:sp>
          <p:nvSpPr>
            <p:cNvPr id="743" name="Freeform 390"/>
            <p:cNvSpPr/>
            <p:nvPr/>
          </p:nvSpPr>
          <p:spPr bwMode="auto">
            <a:xfrm flipH="1">
              <a:off x="1242" y="2761"/>
              <a:ext cx="15" cy="23"/>
            </a:xfrm>
            <a:custGeom>
              <a:avLst/>
              <a:gdLst/>
              <a:ahLst/>
              <a:cxnLst>
                <a:cxn ang="0">
                  <a:pos x="0" y="0"/>
                </a:cxn>
                <a:cxn ang="0">
                  <a:pos x="21" y="35"/>
                </a:cxn>
                <a:cxn ang="0">
                  <a:pos x="43" y="63"/>
                </a:cxn>
                <a:cxn ang="0">
                  <a:pos x="114" y="114"/>
                </a:cxn>
                <a:cxn ang="0">
                  <a:pos x="47" y="53"/>
                </a:cxn>
                <a:cxn ang="0">
                  <a:pos x="0" y="0"/>
                </a:cxn>
              </a:cxnLst>
              <a:rect l="0" t="0" r="r" b="b"/>
              <a:pathLst>
                <a:path w="114" h="114">
                  <a:moveTo>
                    <a:pt x="0" y="0"/>
                  </a:moveTo>
                  <a:lnTo>
                    <a:pt x="21" y="35"/>
                  </a:lnTo>
                  <a:lnTo>
                    <a:pt x="43" y="63"/>
                  </a:lnTo>
                  <a:lnTo>
                    <a:pt x="114" y="114"/>
                  </a:lnTo>
                  <a:lnTo>
                    <a:pt x="47" y="53"/>
                  </a:lnTo>
                  <a:lnTo>
                    <a:pt x="0" y="0"/>
                  </a:lnTo>
                  <a:close/>
                </a:path>
              </a:pathLst>
            </a:custGeom>
            <a:solidFill>
              <a:srgbClr val="402000"/>
            </a:solidFill>
            <a:ln w="9525">
              <a:noFill/>
              <a:round/>
            </a:ln>
          </p:spPr>
          <p:txBody>
            <a:bodyPr/>
            <a:lstStyle/>
            <a:p>
              <a:endParaRPr lang="zh-CN" altLang="en-US"/>
            </a:p>
          </p:txBody>
        </p:sp>
        <p:sp>
          <p:nvSpPr>
            <p:cNvPr id="744" name="Freeform 391"/>
            <p:cNvSpPr/>
            <p:nvPr/>
          </p:nvSpPr>
          <p:spPr bwMode="auto">
            <a:xfrm flipH="1">
              <a:off x="1234" y="2793"/>
              <a:ext cx="4" cy="15"/>
            </a:xfrm>
            <a:custGeom>
              <a:avLst/>
              <a:gdLst/>
              <a:ahLst/>
              <a:cxnLst>
                <a:cxn ang="0">
                  <a:pos x="27" y="0"/>
                </a:cxn>
                <a:cxn ang="0">
                  <a:pos x="9" y="29"/>
                </a:cxn>
                <a:cxn ang="0">
                  <a:pos x="4" y="57"/>
                </a:cxn>
                <a:cxn ang="0">
                  <a:pos x="3" y="82"/>
                </a:cxn>
                <a:cxn ang="0">
                  <a:pos x="0" y="47"/>
                </a:cxn>
                <a:cxn ang="0">
                  <a:pos x="3" y="21"/>
                </a:cxn>
                <a:cxn ang="0">
                  <a:pos x="27" y="0"/>
                </a:cxn>
              </a:cxnLst>
              <a:rect l="0" t="0" r="r" b="b"/>
              <a:pathLst>
                <a:path w="27" h="82">
                  <a:moveTo>
                    <a:pt x="27" y="0"/>
                  </a:moveTo>
                  <a:lnTo>
                    <a:pt x="9" y="29"/>
                  </a:lnTo>
                  <a:lnTo>
                    <a:pt x="4" y="57"/>
                  </a:lnTo>
                  <a:lnTo>
                    <a:pt x="3" y="82"/>
                  </a:lnTo>
                  <a:lnTo>
                    <a:pt x="0" y="47"/>
                  </a:lnTo>
                  <a:lnTo>
                    <a:pt x="3" y="21"/>
                  </a:lnTo>
                  <a:lnTo>
                    <a:pt x="27" y="0"/>
                  </a:lnTo>
                  <a:close/>
                </a:path>
              </a:pathLst>
            </a:custGeom>
            <a:solidFill>
              <a:srgbClr val="402000"/>
            </a:solidFill>
            <a:ln w="9525">
              <a:noFill/>
              <a:round/>
            </a:ln>
          </p:spPr>
          <p:txBody>
            <a:bodyPr/>
            <a:lstStyle/>
            <a:p>
              <a:endParaRPr lang="zh-CN" altLang="en-US"/>
            </a:p>
          </p:txBody>
        </p:sp>
        <p:sp>
          <p:nvSpPr>
            <p:cNvPr id="745" name="Freeform 392"/>
            <p:cNvSpPr/>
            <p:nvPr/>
          </p:nvSpPr>
          <p:spPr bwMode="auto">
            <a:xfrm flipH="1">
              <a:off x="1270" y="2776"/>
              <a:ext cx="1" cy="7"/>
            </a:xfrm>
            <a:custGeom>
              <a:avLst/>
              <a:gdLst/>
              <a:ahLst/>
              <a:cxnLst>
                <a:cxn ang="0">
                  <a:pos x="11" y="0"/>
                </a:cxn>
                <a:cxn ang="0">
                  <a:pos x="15" y="12"/>
                </a:cxn>
                <a:cxn ang="0">
                  <a:pos x="0" y="30"/>
                </a:cxn>
                <a:cxn ang="0">
                  <a:pos x="11" y="0"/>
                </a:cxn>
              </a:cxnLst>
              <a:rect l="0" t="0" r="r" b="b"/>
              <a:pathLst>
                <a:path w="15" h="30">
                  <a:moveTo>
                    <a:pt x="11" y="0"/>
                  </a:moveTo>
                  <a:lnTo>
                    <a:pt x="15" y="12"/>
                  </a:lnTo>
                  <a:lnTo>
                    <a:pt x="0" y="30"/>
                  </a:lnTo>
                  <a:lnTo>
                    <a:pt x="11" y="0"/>
                  </a:lnTo>
                  <a:close/>
                </a:path>
              </a:pathLst>
            </a:custGeom>
            <a:solidFill>
              <a:srgbClr val="402000"/>
            </a:solidFill>
            <a:ln w="9525">
              <a:noFill/>
              <a:round/>
            </a:ln>
          </p:spPr>
          <p:txBody>
            <a:bodyPr/>
            <a:lstStyle/>
            <a:p>
              <a:endParaRPr lang="zh-CN" altLang="en-US"/>
            </a:p>
          </p:txBody>
        </p:sp>
        <p:sp>
          <p:nvSpPr>
            <p:cNvPr id="746" name="Freeform 393"/>
            <p:cNvSpPr/>
            <p:nvPr/>
          </p:nvSpPr>
          <p:spPr bwMode="auto">
            <a:xfrm flipH="1">
              <a:off x="1131" y="2561"/>
              <a:ext cx="7" cy="6"/>
            </a:xfrm>
            <a:custGeom>
              <a:avLst/>
              <a:gdLst/>
              <a:ahLst/>
              <a:cxnLst>
                <a:cxn ang="0">
                  <a:pos x="0" y="0"/>
                </a:cxn>
                <a:cxn ang="0">
                  <a:pos x="14" y="10"/>
                </a:cxn>
                <a:cxn ang="0">
                  <a:pos x="29" y="15"/>
                </a:cxn>
                <a:cxn ang="0">
                  <a:pos x="43" y="23"/>
                </a:cxn>
                <a:cxn ang="0">
                  <a:pos x="51" y="36"/>
                </a:cxn>
                <a:cxn ang="0">
                  <a:pos x="39" y="32"/>
                </a:cxn>
                <a:cxn ang="0">
                  <a:pos x="14" y="24"/>
                </a:cxn>
                <a:cxn ang="0">
                  <a:pos x="0" y="0"/>
                </a:cxn>
              </a:cxnLst>
              <a:rect l="0" t="0" r="r" b="b"/>
              <a:pathLst>
                <a:path w="51" h="36">
                  <a:moveTo>
                    <a:pt x="0" y="0"/>
                  </a:moveTo>
                  <a:lnTo>
                    <a:pt x="14" y="10"/>
                  </a:lnTo>
                  <a:lnTo>
                    <a:pt x="29" y="15"/>
                  </a:lnTo>
                  <a:lnTo>
                    <a:pt x="43" y="23"/>
                  </a:lnTo>
                  <a:lnTo>
                    <a:pt x="51" y="36"/>
                  </a:lnTo>
                  <a:lnTo>
                    <a:pt x="39" y="32"/>
                  </a:lnTo>
                  <a:lnTo>
                    <a:pt x="14" y="24"/>
                  </a:lnTo>
                  <a:lnTo>
                    <a:pt x="0" y="0"/>
                  </a:lnTo>
                  <a:close/>
                </a:path>
              </a:pathLst>
            </a:custGeom>
            <a:solidFill>
              <a:srgbClr val="402000"/>
            </a:solidFill>
            <a:ln w="9525">
              <a:noFill/>
              <a:round/>
            </a:ln>
          </p:spPr>
          <p:txBody>
            <a:bodyPr/>
            <a:lstStyle/>
            <a:p>
              <a:endParaRPr lang="zh-CN" altLang="en-US"/>
            </a:p>
          </p:txBody>
        </p:sp>
        <p:sp>
          <p:nvSpPr>
            <p:cNvPr id="747" name="Freeform 394"/>
            <p:cNvSpPr/>
            <p:nvPr/>
          </p:nvSpPr>
          <p:spPr bwMode="auto">
            <a:xfrm flipH="1">
              <a:off x="1134" y="2572"/>
              <a:ext cx="1" cy="5"/>
            </a:xfrm>
            <a:custGeom>
              <a:avLst/>
              <a:gdLst/>
              <a:ahLst/>
              <a:cxnLst>
                <a:cxn ang="0">
                  <a:pos x="0" y="0"/>
                </a:cxn>
                <a:cxn ang="0">
                  <a:pos x="14" y="0"/>
                </a:cxn>
                <a:cxn ang="0">
                  <a:pos x="14" y="24"/>
                </a:cxn>
                <a:cxn ang="0">
                  <a:pos x="0" y="0"/>
                </a:cxn>
              </a:cxnLst>
              <a:rect l="0" t="0" r="r" b="b"/>
              <a:pathLst>
                <a:path w="14" h="24">
                  <a:moveTo>
                    <a:pt x="0" y="0"/>
                  </a:moveTo>
                  <a:lnTo>
                    <a:pt x="14" y="0"/>
                  </a:lnTo>
                  <a:lnTo>
                    <a:pt x="14" y="24"/>
                  </a:lnTo>
                  <a:lnTo>
                    <a:pt x="0" y="0"/>
                  </a:lnTo>
                  <a:close/>
                </a:path>
              </a:pathLst>
            </a:custGeom>
            <a:solidFill>
              <a:srgbClr val="402000"/>
            </a:solidFill>
            <a:ln w="9525">
              <a:noFill/>
              <a:round/>
            </a:ln>
          </p:spPr>
          <p:txBody>
            <a:bodyPr/>
            <a:lstStyle/>
            <a:p>
              <a:endParaRPr lang="zh-CN" altLang="en-US"/>
            </a:p>
          </p:txBody>
        </p:sp>
        <p:sp>
          <p:nvSpPr>
            <p:cNvPr id="748" name="Freeform 395"/>
            <p:cNvSpPr/>
            <p:nvPr/>
          </p:nvSpPr>
          <p:spPr bwMode="auto">
            <a:xfrm flipH="1">
              <a:off x="1107" y="2608"/>
              <a:ext cx="56" cy="208"/>
            </a:xfrm>
            <a:custGeom>
              <a:avLst/>
              <a:gdLst/>
              <a:ahLst/>
              <a:cxnLst>
                <a:cxn ang="0">
                  <a:pos x="369" y="0"/>
                </a:cxn>
                <a:cxn ang="0">
                  <a:pos x="328" y="44"/>
                </a:cxn>
                <a:cxn ang="0">
                  <a:pos x="317" y="108"/>
                </a:cxn>
                <a:cxn ang="0">
                  <a:pos x="254" y="170"/>
                </a:cxn>
                <a:cxn ang="0">
                  <a:pos x="126" y="461"/>
                </a:cxn>
                <a:cxn ang="0">
                  <a:pos x="57" y="724"/>
                </a:cxn>
                <a:cxn ang="0">
                  <a:pos x="0" y="1076"/>
                </a:cxn>
                <a:cxn ang="0">
                  <a:pos x="178" y="919"/>
                </a:cxn>
                <a:cxn ang="0">
                  <a:pos x="431" y="140"/>
                </a:cxn>
                <a:cxn ang="0">
                  <a:pos x="369" y="0"/>
                </a:cxn>
              </a:cxnLst>
              <a:rect l="0" t="0" r="r" b="b"/>
              <a:pathLst>
                <a:path w="431" h="1076">
                  <a:moveTo>
                    <a:pt x="369" y="0"/>
                  </a:moveTo>
                  <a:lnTo>
                    <a:pt x="328" y="44"/>
                  </a:lnTo>
                  <a:lnTo>
                    <a:pt x="317" y="108"/>
                  </a:lnTo>
                  <a:lnTo>
                    <a:pt x="254" y="170"/>
                  </a:lnTo>
                  <a:lnTo>
                    <a:pt x="126" y="461"/>
                  </a:lnTo>
                  <a:lnTo>
                    <a:pt x="57" y="724"/>
                  </a:lnTo>
                  <a:lnTo>
                    <a:pt x="0" y="1076"/>
                  </a:lnTo>
                  <a:lnTo>
                    <a:pt x="178" y="919"/>
                  </a:lnTo>
                  <a:lnTo>
                    <a:pt x="431" y="140"/>
                  </a:lnTo>
                  <a:lnTo>
                    <a:pt x="369" y="0"/>
                  </a:lnTo>
                  <a:close/>
                </a:path>
              </a:pathLst>
            </a:custGeom>
            <a:solidFill>
              <a:srgbClr val="400000"/>
            </a:solidFill>
            <a:ln w="1588">
              <a:solidFill>
                <a:srgbClr val="000000"/>
              </a:solidFill>
              <a:prstDash val="solid"/>
              <a:round/>
            </a:ln>
          </p:spPr>
          <p:txBody>
            <a:bodyPr/>
            <a:lstStyle/>
            <a:p>
              <a:endParaRPr lang="zh-CN" altLang="en-US"/>
            </a:p>
          </p:txBody>
        </p:sp>
        <p:sp>
          <p:nvSpPr>
            <p:cNvPr id="749" name="Freeform 396"/>
            <p:cNvSpPr/>
            <p:nvPr/>
          </p:nvSpPr>
          <p:spPr bwMode="auto">
            <a:xfrm flipH="1">
              <a:off x="1012" y="2567"/>
              <a:ext cx="219" cy="349"/>
            </a:xfrm>
            <a:custGeom>
              <a:avLst/>
              <a:gdLst/>
              <a:ahLst/>
              <a:cxnLst>
                <a:cxn ang="0">
                  <a:pos x="1309" y="94"/>
                </a:cxn>
                <a:cxn ang="0">
                  <a:pos x="1258" y="0"/>
                </a:cxn>
                <a:cxn ang="0">
                  <a:pos x="867" y="163"/>
                </a:cxn>
                <a:cxn ang="0">
                  <a:pos x="850" y="288"/>
                </a:cxn>
                <a:cxn ang="0">
                  <a:pos x="818" y="332"/>
                </a:cxn>
                <a:cxn ang="0">
                  <a:pos x="773" y="382"/>
                </a:cxn>
                <a:cxn ang="0">
                  <a:pos x="747" y="472"/>
                </a:cxn>
                <a:cxn ang="0">
                  <a:pos x="660" y="678"/>
                </a:cxn>
                <a:cxn ang="0">
                  <a:pos x="590" y="924"/>
                </a:cxn>
                <a:cxn ang="0">
                  <a:pos x="558" y="1088"/>
                </a:cxn>
                <a:cxn ang="0">
                  <a:pos x="243" y="1094"/>
                </a:cxn>
                <a:cxn ang="0">
                  <a:pos x="192" y="1125"/>
                </a:cxn>
                <a:cxn ang="0">
                  <a:pos x="47" y="1125"/>
                </a:cxn>
                <a:cxn ang="0">
                  <a:pos x="7" y="1189"/>
                </a:cxn>
                <a:cxn ang="0">
                  <a:pos x="0" y="1264"/>
                </a:cxn>
                <a:cxn ang="0">
                  <a:pos x="15" y="1332"/>
                </a:cxn>
                <a:cxn ang="0">
                  <a:pos x="148" y="1358"/>
                </a:cxn>
                <a:cxn ang="0">
                  <a:pos x="211" y="1452"/>
                </a:cxn>
                <a:cxn ang="0">
                  <a:pos x="337" y="1484"/>
                </a:cxn>
                <a:cxn ang="0">
                  <a:pos x="430" y="1484"/>
                </a:cxn>
                <a:cxn ang="0">
                  <a:pos x="538" y="1503"/>
                </a:cxn>
                <a:cxn ang="0">
                  <a:pos x="544" y="1548"/>
                </a:cxn>
                <a:cxn ang="0">
                  <a:pos x="538" y="1642"/>
                </a:cxn>
                <a:cxn ang="0">
                  <a:pos x="550" y="1705"/>
                </a:cxn>
                <a:cxn ang="0">
                  <a:pos x="608" y="1712"/>
                </a:cxn>
                <a:cxn ang="0">
                  <a:pos x="677" y="1724"/>
                </a:cxn>
                <a:cxn ang="0">
                  <a:pos x="747" y="1786"/>
                </a:cxn>
                <a:cxn ang="0">
                  <a:pos x="830" y="1786"/>
                </a:cxn>
                <a:cxn ang="0">
                  <a:pos x="905" y="1779"/>
                </a:cxn>
                <a:cxn ang="0">
                  <a:pos x="1019" y="1744"/>
                </a:cxn>
                <a:cxn ang="0">
                  <a:pos x="1145" y="1756"/>
                </a:cxn>
                <a:cxn ang="0">
                  <a:pos x="1273" y="1792"/>
                </a:cxn>
                <a:cxn ang="0">
                  <a:pos x="1392" y="1766"/>
                </a:cxn>
                <a:cxn ang="0">
                  <a:pos x="1473" y="1674"/>
                </a:cxn>
                <a:cxn ang="0">
                  <a:pos x="1467" y="1571"/>
                </a:cxn>
                <a:cxn ang="0">
                  <a:pos x="1497" y="1446"/>
                </a:cxn>
                <a:cxn ang="0">
                  <a:pos x="1516" y="1282"/>
                </a:cxn>
                <a:cxn ang="0">
                  <a:pos x="1554" y="1131"/>
                </a:cxn>
                <a:cxn ang="0">
                  <a:pos x="1606" y="906"/>
                </a:cxn>
                <a:cxn ang="0">
                  <a:pos x="1598" y="678"/>
                </a:cxn>
                <a:cxn ang="0">
                  <a:pos x="1598" y="478"/>
                </a:cxn>
                <a:cxn ang="0">
                  <a:pos x="1586" y="338"/>
                </a:cxn>
                <a:cxn ang="0">
                  <a:pos x="1554" y="276"/>
                </a:cxn>
                <a:cxn ang="0">
                  <a:pos x="1484" y="225"/>
                </a:cxn>
                <a:cxn ang="0">
                  <a:pos x="1403" y="142"/>
                </a:cxn>
                <a:cxn ang="0">
                  <a:pos x="1309" y="94"/>
                </a:cxn>
              </a:cxnLst>
              <a:rect l="0" t="0" r="r" b="b"/>
              <a:pathLst>
                <a:path w="1606" h="1792">
                  <a:moveTo>
                    <a:pt x="1309" y="94"/>
                  </a:moveTo>
                  <a:lnTo>
                    <a:pt x="1258" y="0"/>
                  </a:lnTo>
                  <a:lnTo>
                    <a:pt x="867" y="163"/>
                  </a:lnTo>
                  <a:lnTo>
                    <a:pt x="850" y="288"/>
                  </a:lnTo>
                  <a:lnTo>
                    <a:pt x="818" y="332"/>
                  </a:lnTo>
                  <a:lnTo>
                    <a:pt x="773" y="382"/>
                  </a:lnTo>
                  <a:lnTo>
                    <a:pt x="747" y="472"/>
                  </a:lnTo>
                  <a:lnTo>
                    <a:pt x="660" y="678"/>
                  </a:lnTo>
                  <a:lnTo>
                    <a:pt x="590" y="924"/>
                  </a:lnTo>
                  <a:lnTo>
                    <a:pt x="558" y="1088"/>
                  </a:lnTo>
                  <a:lnTo>
                    <a:pt x="243" y="1094"/>
                  </a:lnTo>
                  <a:lnTo>
                    <a:pt x="192" y="1125"/>
                  </a:lnTo>
                  <a:lnTo>
                    <a:pt x="47" y="1125"/>
                  </a:lnTo>
                  <a:lnTo>
                    <a:pt x="7" y="1189"/>
                  </a:lnTo>
                  <a:lnTo>
                    <a:pt x="0" y="1264"/>
                  </a:lnTo>
                  <a:lnTo>
                    <a:pt x="15" y="1332"/>
                  </a:lnTo>
                  <a:lnTo>
                    <a:pt x="148" y="1358"/>
                  </a:lnTo>
                  <a:lnTo>
                    <a:pt x="211" y="1452"/>
                  </a:lnTo>
                  <a:lnTo>
                    <a:pt x="337" y="1484"/>
                  </a:lnTo>
                  <a:lnTo>
                    <a:pt x="430" y="1484"/>
                  </a:lnTo>
                  <a:lnTo>
                    <a:pt x="538" y="1503"/>
                  </a:lnTo>
                  <a:lnTo>
                    <a:pt x="544" y="1548"/>
                  </a:lnTo>
                  <a:lnTo>
                    <a:pt x="538" y="1642"/>
                  </a:lnTo>
                  <a:lnTo>
                    <a:pt x="550" y="1705"/>
                  </a:lnTo>
                  <a:lnTo>
                    <a:pt x="608" y="1712"/>
                  </a:lnTo>
                  <a:lnTo>
                    <a:pt x="677" y="1724"/>
                  </a:lnTo>
                  <a:lnTo>
                    <a:pt x="747" y="1786"/>
                  </a:lnTo>
                  <a:lnTo>
                    <a:pt x="830" y="1786"/>
                  </a:lnTo>
                  <a:lnTo>
                    <a:pt x="905" y="1779"/>
                  </a:lnTo>
                  <a:lnTo>
                    <a:pt x="1019" y="1744"/>
                  </a:lnTo>
                  <a:lnTo>
                    <a:pt x="1145" y="1756"/>
                  </a:lnTo>
                  <a:lnTo>
                    <a:pt x="1273" y="1792"/>
                  </a:lnTo>
                  <a:lnTo>
                    <a:pt x="1392" y="1766"/>
                  </a:lnTo>
                  <a:lnTo>
                    <a:pt x="1473" y="1674"/>
                  </a:lnTo>
                  <a:lnTo>
                    <a:pt x="1467" y="1571"/>
                  </a:lnTo>
                  <a:lnTo>
                    <a:pt x="1497" y="1446"/>
                  </a:lnTo>
                  <a:lnTo>
                    <a:pt x="1516" y="1282"/>
                  </a:lnTo>
                  <a:lnTo>
                    <a:pt x="1554" y="1131"/>
                  </a:lnTo>
                  <a:lnTo>
                    <a:pt x="1606" y="906"/>
                  </a:lnTo>
                  <a:lnTo>
                    <a:pt x="1598" y="678"/>
                  </a:lnTo>
                  <a:lnTo>
                    <a:pt x="1598" y="478"/>
                  </a:lnTo>
                  <a:lnTo>
                    <a:pt x="1586" y="338"/>
                  </a:lnTo>
                  <a:lnTo>
                    <a:pt x="1554" y="276"/>
                  </a:lnTo>
                  <a:lnTo>
                    <a:pt x="1484" y="225"/>
                  </a:lnTo>
                  <a:lnTo>
                    <a:pt x="1403" y="142"/>
                  </a:lnTo>
                  <a:lnTo>
                    <a:pt x="1309" y="94"/>
                  </a:lnTo>
                  <a:close/>
                </a:path>
              </a:pathLst>
            </a:custGeom>
            <a:solidFill>
              <a:srgbClr val="C0C0C0"/>
            </a:solidFill>
            <a:ln w="1588">
              <a:solidFill>
                <a:srgbClr val="000000"/>
              </a:solidFill>
              <a:prstDash val="solid"/>
              <a:round/>
            </a:ln>
          </p:spPr>
          <p:txBody>
            <a:bodyPr/>
            <a:lstStyle/>
            <a:p>
              <a:endParaRPr lang="zh-CN" altLang="en-US"/>
            </a:p>
          </p:txBody>
        </p:sp>
        <p:sp>
          <p:nvSpPr>
            <p:cNvPr id="750" name="Freeform 397"/>
            <p:cNvSpPr/>
            <p:nvPr/>
          </p:nvSpPr>
          <p:spPr bwMode="auto">
            <a:xfrm flipH="1">
              <a:off x="1016" y="2589"/>
              <a:ext cx="138" cy="323"/>
            </a:xfrm>
            <a:custGeom>
              <a:avLst/>
              <a:gdLst/>
              <a:ahLst/>
              <a:cxnLst>
                <a:cxn ang="0">
                  <a:pos x="132" y="1382"/>
                </a:cxn>
                <a:cxn ang="0">
                  <a:pos x="370" y="1363"/>
                </a:cxn>
                <a:cxn ang="0">
                  <a:pos x="573" y="1301"/>
                </a:cxn>
                <a:cxn ang="0">
                  <a:pos x="656" y="1149"/>
                </a:cxn>
                <a:cxn ang="0">
                  <a:pos x="630" y="1050"/>
                </a:cxn>
                <a:cxn ang="0">
                  <a:pos x="787" y="837"/>
                </a:cxn>
                <a:cxn ang="0">
                  <a:pos x="642" y="931"/>
                </a:cxn>
                <a:cxn ang="0">
                  <a:pos x="718" y="741"/>
                </a:cxn>
                <a:cxn ang="0">
                  <a:pos x="845" y="497"/>
                </a:cxn>
                <a:cxn ang="0">
                  <a:pos x="656" y="703"/>
                </a:cxn>
                <a:cxn ang="0">
                  <a:pos x="630" y="378"/>
                </a:cxn>
                <a:cxn ang="0">
                  <a:pos x="535" y="264"/>
                </a:cxn>
                <a:cxn ang="0">
                  <a:pos x="402" y="214"/>
                </a:cxn>
                <a:cxn ang="0">
                  <a:pos x="661" y="126"/>
                </a:cxn>
                <a:cxn ang="0">
                  <a:pos x="781" y="226"/>
                </a:cxn>
                <a:cxn ang="0">
                  <a:pos x="705" y="126"/>
                </a:cxn>
                <a:cxn ang="0">
                  <a:pos x="560" y="82"/>
                </a:cxn>
                <a:cxn ang="0">
                  <a:pos x="661" y="44"/>
                </a:cxn>
                <a:cxn ang="0">
                  <a:pos x="750" y="0"/>
                </a:cxn>
                <a:cxn ang="0">
                  <a:pos x="868" y="94"/>
                </a:cxn>
                <a:cxn ang="0">
                  <a:pos x="976" y="182"/>
                </a:cxn>
                <a:cxn ang="0">
                  <a:pos x="1014" y="334"/>
                </a:cxn>
                <a:cxn ang="0">
                  <a:pos x="1008" y="628"/>
                </a:cxn>
                <a:cxn ang="0">
                  <a:pos x="970" y="975"/>
                </a:cxn>
                <a:cxn ang="0">
                  <a:pos x="913" y="1314"/>
                </a:cxn>
                <a:cxn ang="0">
                  <a:pos x="888" y="1527"/>
                </a:cxn>
                <a:cxn ang="0">
                  <a:pos x="830" y="1627"/>
                </a:cxn>
                <a:cxn ang="0">
                  <a:pos x="699" y="1671"/>
                </a:cxn>
                <a:cxn ang="0">
                  <a:pos x="612" y="1648"/>
                </a:cxn>
                <a:cxn ang="0">
                  <a:pos x="541" y="1559"/>
                </a:cxn>
                <a:cxn ang="0">
                  <a:pos x="516" y="1534"/>
                </a:cxn>
                <a:cxn ang="0">
                  <a:pos x="407" y="1622"/>
                </a:cxn>
                <a:cxn ang="0">
                  <a:pos x="276" y="1652"/>
                </a:cxn>
                <a:cxn ang="0">
                  <a:pos x="170" y="1636"/>
                </a:cxn>
                <a:cxn ang="0">
                  <a:pos x="240" y="1565"/>
                </a:cxn>
                <a:cxn ang="0">
                  <a:pos x="352" y="1446"/>
                </a:cxn>
                <a:cxn ang="0">
                  <a:pos x="176" y="1546"/>
                </a:cxn>
                <a:cxn ang="0">
                  <a:pos x="32" y="1590"/>
                </a:cxn>
                <a:cxn ang="0">
                  <a:pos x="0" y="1527"/>
                </a:cxn>
              </a:cxnLst>
              <a:rect l="0" t="0" r="r" b="b"/>
              <a:pathLst>
                <a:path w="1014" h="1671">
                  <a:moveTo>
                    <a:pt x="0" y="1402"/>
                  </a:moveTo>
                  <a:lnTo>
                    <a:pt x="132" y="1382"/>
                  </a:lnTo>
                  <a:lnTo>
                    <a:pt x="245" y="1376"/>
                  </a:lnTo>
                  <a:lnTo>
                    <a:pt x="370" y="1363"/>
                  </a:lnTo>
                  <a:lnTo>
                    <a:pt x="509" y="1344"/>
                  </a:lnTo>
                  <a:lnTo>
                    <a:pt x="573" y="1301"/>
                  </a:lnTo>
                  <a:lnTo>
                    <a:pt x="744" y="1088"/>
                  </a:lnTo>
                  <a:lnTo>
                    <a:pt x="656" y="1149"/>
                  </a:lnTo>
                  <a:lnTo>
                    <a:pt x="598" y="1201"/>
                  </a:lnTo>
                  <a:lnTo>
                    <a:pt x="630" y="1050"/>
                  </a:lnTo>
                  <a:lnTo>
                    <a:pt x="693" y="992"/>
                  </a:lnTo>
                  <a:lnTo>
                    <a:pt x="787" y="837"/>
                  </a:lnTo>
                  <a:lnTo>
                    <a:pt x="699" y="911"/>
                  </a:lnTo>
                  <a:lnTo>
                    <a:pt x="642" y="931"/>
                  </a:lnTo>
                  <a:lnTo>
                    <a:pt x="656" y="823"/>
                  </a:lnTo>
                  <a:lnTo>
                    <a:pt x="718" y="741"/>
                  </a:lnTo>
                  <a:lnTo>
                    <a:pt x="781" y="679"/>
                  </a:lnTo>
                  <a:lnTo>
                    <a:pt x="845" y="497"/>
                  </a:lnTo>
                  <a:lnTo>
                    <a:pt x="724" y="647"/>
                  </a:lnTo>
                  <a:lnTo>
                    <a:pt x="656" y="703"/>
                  </a:lnTo>
                  <a:lnTo>
                    <a:pt x="648" y="471"/>
                  </a:lnTo>
                  <a:lnTo>
                    <a:pt x="630" y="378"/>
                  </a:lnTo>
                  <a:lnTo>
                    <a:pt x="592" y="334"/>
                  </a:lnTo>
                  <a:lnTo>
                    <a:pt x="535" y="264"/>
                  </a:lnTo>
                  <a:lnTo>
                    <a:pt x="445" y="232"/>
                  </a:lnTo>
                  <a:lnTo>
                    <a:pt x="402" y="214"/>
                  </a:lnTo>
                  <a:lnTo>
                    <a:pt x="528" y="94"/>
                  </a:lnTo>
                  <a:lnTo>
                    <a:pt x="661" y="126"/>
                  </a:lnTo>
                  <a:lnTo>
                    <a:pt x="750" y="176"/>
                  </a:lnTo>
                  <a:lnTo>
                    <a:pt x="781" y="226"/>
                  </a:lnTo>
                  <a:lnTo>
                    <a:pt x="756" y="150"/>
                  </a:lnTo>
                  <a:lnTo>
                    <a:pt x="705" y="126"/>
                  </a:lnTo>
                  <a:lnTo>
                    <a:pt x="624" y="94"/>
                  </a:lnTo>
                  <a:lnTo>
                    <a:pt x="560" y="82"/>
                  </a:lnTo>
                  <a:lnTo>
                    <a:pt x="598" y="62"/>
                  </a:lnTo>
                  <a:lnTo>
                    <a:pt x="661" y="44"/>
                  </a:lnTo>
                  <a:lnTo>
                    <a:pt x="718" y="25"/>
                  </a:lnTo>
                  <a:lnTo>
                    <a:pt x="750" y="0"/>
                  </a:lnTo>
                  <a:lnTo>
                    <a:pt x="825" y="50"/>
                  </a:lnTo>
                  <a:lnTo>
                    <a:pt x="868" y="94"/>
                  </a:lnTo>
                  <a:lnTo>
                    <a:pt x="913" y="150"/>
                  </a:lnTo>
                  <a:lnTo>
                    <a:pt x="976" y="182"/>
                  </a:lnTo>
                  <a:lnTo>
                    <a:pt x="988" y="240"/>
                  </a:lnTo>
                  <a:lnTo>
                    <a:pt x="1014" y="334"/>
                  </a:lnTo>
                  <a:lnTo>
                    <a:pt x="1014" y="478"/>
                  </a:lnTo>
                  <a:lnTo>
                    <a:pt x="1008" y="628"/>
                  </a:lnTo>
                  <a:lnTo>
                    <a:pt x="1002" y="799"/>
                  </a:lnTo>
                  <a:lnTo>
                    <a:pt x="970" y="975"/>
                  </a:lnTo>
                  <a:lnTo>
                    <a:pt x="931" y="1157"/>
                  </a:lnTo>
                  <a:lnTo>
                    <a:pt x="913" y="1314"/>
                  </a:lnTo>
                  <a:lnTo>
                    <a:pt x="882" y="1426"/>
                  </a:lnTo>
                  <a:lnTo>
                    <a:pt x="888" y="1527"/>
                  </a:lnTo>
                  <a:lnTo>
                    <a:pt x="875" y="1584"/>
                  </a:lnTo>
                  <a:lnTo>
                    <a:pt x="830" y="1627"/>
                  </a:lnTo>
                  <a:lnTo>
                    <a:pt x="775" y="1664"/>
                  </a:lnTo>
                  <a:lnTo>
                    <a:pt x="699" y="1671"/>
                  </a:lnTo>
                  <a:lnTo>
                    <a:pt x="661" y="1652"/>
                  </a:lnTo>
                  <a:lnTo>
                    <a:pt x="612" y="1648"/>
                  </a:lnTo>
                  <a:lnTo>
                    <a:pt x="490" y="1622"/>
                  </a:lnTo>
                  <a:lnTo>
                    <a:pt x="541" y="1559"/>
                  </a:lnTo>
                  <a:lnTo>
                    <a:pt x="598" y="1470"/>
                  </a:lnTo>
                  <a:lnTo>
                    <a:pt x="516" y="1534"/>
                  </a:lnTo>
                  <a:lnTo>
                    <a:pt x="452" y="1590"/>
                  </a:lnTo>
                  <a:lnTo>
                    <a:pt x="407" y="1622"/>
                  </a:lnTo>
                  <a:lnTo>
                    <a:pt x="345" y="1652"/>
                  </a:lnTo>
                  <a:lnTo>
                    <a:pt x="276" y="1652"/>
                  </a:lnTo>
                  <a:lnTo>
                    <a:pt x="208" y="1652"/>
                  </a:lnTo>
                  <a:lnTo>
                    <a:pt x="170" y="1636"/>
                  </a:lnTo>
                  <a:lnTo>
                    <a:pt x="151" y="1616"/>
                  </a:lnTo>
                  <a:lnTo>
                    <a:pt x="240" y="1565"/>
                  </a:lnTo>
                  <a:lnTo>
                    <a:pt x="327" y="1484"/>
                  </a:lnTo>
                  <a:lnTo>
                    <a:pt x="352" y="1446"/>
                  </a:lnTo>
                  <a:lnTo>
                    <a:pt x="282" y="1463"/>
                  </a:lnTo>
                  <a:lnTo>
                    <a:pt x="176" y="1546"/>
                  </a:lnTo>
                  <a:lnTo>
                    <a:pt x="132" y="1584"/>
                  </a:lnTo>
                  <a:lnTo>
                    <a:pt x="32" y="1590"/>
                  </a:lnTo>
                  <a:lnTo>
                    <a:pt x="0" y="1572"/>
                  </a:lnTo>
                  <a:lnTo>
                    <a:pt x="0" y="1527"/>
                  </a:lnTo>
                  <a:lnTo>
                    <a:pt x="0" y="1402"/>
                  </a:lnTo>
                  <a:close/>
                </a:path>
              </a:pathLst>
            </a:custGeom>
            <a:solidFill>
              <a:srgbClr val="E0E0E0"/>
            </a:solidFill>
            <a:ln w="9525">
              <a:noFill/>
              <a:round/>
            </a:ln>
          </p:spPr>
          <p:txBody>
            <a:bodyPr/>
            <a:lstStyle/>
            <a:p>
              <a:endParaRPr lang="zh-CN" altLang="en-US"/>
            </a:p>
          </p:txBody>
        </p:sp>
        <p:sp>
          <p:nvSpPr>
            <p:cNvPr id="751" name="Freeform 398"/>
            <p:cNvSpPr/>
            <p:nvPr/>
          </p:nvSpPr>
          <p:spPr bwMode="auto">
            <a:xfrm flipH="1">
              <a:off x="1026" y="2749"/>
              <a:ext cx="42" cy="150"/>
            </a:xfrm>
            <a:custGeom>
              <a:avLst/>
              <a:gdLst/>
              <a:ahLst/>
              <a:cxnLst>
                <a:cxn ang="0">
                  <a:pos x="0" y="774"/>
                </a:cxn>
                <a:cxn ang="0">
                  <a:pos x="51" y="748"/>
                </a:cxn>
                <a:cxn ang="0">
                  <a:pos x="107" y="686"/>
                </a:cxn>
                <a:cxn ang="0">
                  <a:pos x="156" y="573"/>
                </a:cxn>
                <a:cxn ang="0">
                  <a:pos x="183" y="477"/>
                </a:cxn>
                <a:cxn ang="0">
                  <a:pos x="220" y="371"/>
                </a:cxn>
                <a:cxn ang="0">
                  <a:pos x="239" y="270"/>
                </a:cxn>
                <a:cxn ang="0">
                  <a:pos x="270" y="114"/>
                </a:cxn>
                <a:cxn ang="0">
                  <a:pos x="295" y="0"/>
                </a:cxn>
                <a:cxn ang="0">
                  <a:pos x="232" y="226"/>
                </a:cxn>
                <a:cxn ang="0">
                  <a:pos x="183" y="402"/>
                </a:cxn>
                <a:cxn ang="0">
                  <a:pos x="126" y="521"/>
                </a:cxn>
                <a:cxn ang="0">
                  <a:pos x="38" y="648"/>
                </a:cxn>
                <a:cxn ang="0">
                  <a:pos x="0" y="774"/>
                </a:cxn>
              </a:cxnLst>
              <a:rect l="0" t="0" r="r" b="b"/>
              <a:pathLst>
                <a:path w="295" h="774">
                  <a:moveTo>
                    <a:pt x="0" y="774"/>
                  </a:moveTo>
                  <a:lnTo>
                    <a:pt x="51" y="748"/>
                  </a:lnTo>
                  <a:lnTo>
                    <a:pt x="107" y="686"/>
                  </a:lnTo>
                  <a:lnTo>
                    <a:pt x="156" y="573"/>
                  </a:lnTo>
                  <a:lnTo>
                    <a:pt x="183" y="477"/>
                  </a:lnTo>
                  <a:lnTo>
                    <a:pt x="220" y="371"/>
                  </a:lnTo>
                  <a:lnTo>
                    <a:pt x="239" y="270"/>
                  </a:lnTo>
                  <a:lnTo>
                    <a:pt x="270" y="114"/>
                  </a:lnTo>
                  <a:lnTo>
                    <a:pt x="295" y="0"/>
                  </a:lnTo>
                  <a:lnTo>
                    <a:pt x="232" y="226"/>
                  </a:lnTo>
                  <a:lnTo>
                    <a:pt x="183" y="402"/>
                  </a:lnTo>
                  <a:lnTo>
                    <a:pt x="126" y="521"/>
                  </a:lnTo>
                  <a:lnTo>
                    <a:pt x="38" y="648"/>
                  </a:lnTo>
                  <a:lnTo>
                    <a:pt x="0" y="774"/>
                  </a:lnTo>
                  <a:close/>
                </a:path>
              </a:pathLst>
            </a:custGeom>
            <a:solidFill>
              <a:srgbClr val="C0C0C0"/>
            </a:solidFill>
            <a:ln w="9525">
              <a:noFill/>
              <a:round/>
            </a:ln>
          </p:spPr>
          <p:txBody>
            <a:bodyPr/>
            <a:lstStyle/>
            <a:p>
              <a:endParaRPr lang="zh-CN" altLang="en-US"/>
            </a:p>
          </p:txBody>
        </p:sp>
        <p:sp>
          <p:nvSpPr>
            <p:cNvPr id="752" name="Freeform 399"/>
            <p:cNvSpPr/>
            <p:nvPr/>
          </p:nvSpPr>
          <p:spPr bwMode="auto">
            <a:xfrm flipH="1">
              <a:off x="1068" y="2628"/>
              <a:ext cx="159" cy="225"/>
            </a:xfrm>
            <a:custGeom>
              <a:avLst/>
              <a:gdLst/>
              <a:ahLst/>
              <a:cxnLst>
                <a:cxn ang="0">
                  <a:pos x="820" y="43"/>
                </a:cxn>
                <a:cxn ang="0">
                  <a:pos x="719" y="213"/>
                </a:cxn>
                <a:cxn ang="0">
                  <a:pos x="739" y="381"/>
                </a:cxn>
                <a:cxn ang="0">
                  <a:pos x="727" y="571"/>
                </a:cxn>
                <a:cxn ang="0">
                  <a:pos x="727" y="621"/>
                </a:cxn>
                <a:cxn ang="0">
                  <a:pos x="739" y="684"/>
                </a:cxn>
                <a:cxn ang="0">
                  <a:pos x="688" y="729"/>
                </a:cxn>
                <a:cxn ang="0">
                  <a:pos x="644" y="779"/>
                </a:cxn>
                <a:cxn ang="0">
                  <a:pos x="569" y="779"/>
                </a:cxn>
                <a:cxn ang="0">
                  <a:pos x="304" y="793"/>
                </a:cxn>
                <a:cxn ang="0">
                  <a:pos x="170" y="831"/>
                </a:cxn>
                <a:cxn ang="0">
                  <a:pos x="0" y="873"/>
                </a:cxn>
                <a:cxn ang="0">
                  <a:pos x="6" y="1004"/>
                </a:cxn>
                <a:cxn ang="0">
                  <a:pos x="109" y="978"/>
                </a:cxn>
                <a:cxn ang="0">
                  <a:pos x="133" y="916"/>
                </a:cxn>
                <a:cxn ang="0">
                  <a:pos x="147" y="1030"/>
                </a:cxn>
                <a:cxn ang="0">
                  <a:pos x="215" y="1118"/>
                </a:cxn>
                <a:cxn ang="0">
                  <a:pos x="403" y="1155"/>
                </a:cxn>
                <a:cxn ang="0">
                  <a:pos x="379" y="1093"/>
                </a:cxn>
                <a:cxn ang="0">
                  <a:pos x="279" y="978"/>
                </a:cxn>
                <a:cxn ang="0">
                  <a:pos x="358" y="929"/>
                </a:cxn>
                <a:cxn ang="0">
                  <a:pos x="403" y="1036"/>
                </a:cxn>
                <a:cxn ang="0">
                  <a:pos x="537" y="1149"/>
                </a:cxn>
                <a:cxn ang="0">
                  <a:pos x="713" y="1149"/>
                </a:cxn>
                <a:cxn ang="0">
                  <a:pos x="517" y="1016"/>
                </a:cxn>
                <a:cxn ang="0">
                  <a:pos x="435" y="929"/>
                </a:cxn>
                <a:cxn ang="0">
                  <a:pos x="479" y="885"/>
                </a:cxn>
                <a:cxn ang="0">
                  <a:pos x="549" y="972"/>
                </a:cxn>
                <a:cxn ang="0">
                  <a:pos x="675" y="1068"/>
                </a:cxn>
                <a:cxn ang="0">
                  <a:pos x="782" y="1123"/>
                </a:cxn>
                <a:cxn ang="0">
                  <a:pos x="921" y="1136"/>
                </a:cxn>
                <a:cxn ang="0">
                  <a:pos x="833" y="1068"/>
                </a:cxn>
                <a:cxn ang="0">
                  <a:pos x="727" y="978"/>
                </a:cxn>
                <a:cxn ang="0">
                  <a:pos x="756" y="929"/>
                </a:cxn>
                <a:cxn ang="0">
                  <a:pos x="808" y="1010"/>
                </a:cxn>
                <a:cxn ang="0">
                  <a:pos x="914" y="1087"/>
                </a:cxn>
                <a:cxn ang="0">
                  <a:pos x="1046" y="1098"/>
                </a:cxn>
                <a:cxn ang="0">
                  <a:pos x="1117" y="991"/>
                </a:cxn>
                <a:cxn ang="0">
                  <a:pos x="878" y="954"/>
                </a:cxn>
                <a:cxn ang="0">
                  <a:pos x="733" y="868"/>
                </a:cxn>
                <a:cxn ang="0">
                  <a:pos x="707" y="793"/>
                </a:cxn>
                <a:cxn ang="0">
                  <a:pos x="765" y="831"/>
                </a:cxn>
                <a:cxn ang="0">
                  <a:pos x="927" y="935"/>
                </a:cxn>
                <a:cxn ang="0">
                  <a:pos x="1117" y="991"/>
                </a:cxn>
                <a:cxn ang="0">
                  <a:pos x="1155" y="767"/>
                </a:cxn>
                <a:cxn ang="0">
                  <a:pos x="1046" y="741"/>
                </a:cxn>
                <a:cxn ang="0">
                  <a:pos x="820" y="761"/>
                </a:cxn>
                <a:cxn ang="0">
                  <a:pos x="782" y="716"/>
                </a:cxn>
                <a:cxn ang="0">
                  <a:pos x="901" y="735"/>
                </a:cxn>
                <a:cxn ang="0">
                  <a:pos x="1155" y="684"/>
                </a:cxn>
                <a:cxn ang="0">
                  <a:pos x="1167" y="483"/>
                </a:cxn>
                <a:cxn ang="0">
                  <a:pos x="1161" y="264"/>
                </a:cxn>
                <a:cxn ang="0">
                  <a:pos x="1034" y="152"/>
                </a:cxn>
                <a:cxn ang="0">
                  <a:pos x="1161" y="201"/>
                </a:cxn>
                <a:cxn ang="0">
                  <a:pos x="1091" y="68"/>
                </a:cxn>
                <a:cxn ang="0">
                  <a:pos x="959" y="0"/>
                </a:cxn>
              </a:cxnLst>
              <a:rect l="0" t="0" r="r" b="b"/>
              <a:pathLst>
                <a:path w="1172" h="1162">
                  <a:moveTo>
                    <a:pt x="959" y="0"/>
                  </a:moveTo>
                  <a:lnTo>
                    <a:pt x="820" y="43"/>
                  </a:lnTo>
                  <a:lnTo>
                    <a:pt x="756" y="100"/>
                  </a:lnTo>
                  <a:lnTo>
                    <a:pt x="719" y="213"/>
                  </a:lnTo>
                  <a:lnTo>
                    <a:pt x="719" y="321"/>
                  </a:lnTo>
                  <a:lnTo>
                    <a:pt x="739" y="381"/>
                  </a:lnTo>
                  <a:lnTo>
                    <a:pt x="727" y="489"/>
                  </a:lnTo>
                  <a:lnTo>
                    <a:pt x="727" y="571"/>
                  </a:lnTo>
                  <a:lnTo>
                    <a:pt x="745" y="591"/>
                  </a:lnTo>
                  <a:lnTo>
                    <a:pt x="727" y="621"/>
                  </a:lnTo>
                  <a:lnTo>
                    <a:pt x="713" y="652"/>
                  </a:lnTo>
                  <a:lnTo>
                    <a:pt x="739" y="684"/>
                  </a:lnTo>
                  <a:lnTo>
                    <a:pt x="739" y="716"/>
                  </a:lnTo>
                  <a:lnTo>
                    <a:pt x="688" y="729"/>
                  </a:lnTo>
                  <a:lnTo>
                    <a:pt x="695" y="761"/>
                  </a:lnTo>
                  <a:lnTo>
                    <a:pt x="644" y="779"/>
                  </a:lnTo>
                  <a:lnTo>
                    <a:pt x="599" y="767"/>
                  </a:lnTo>
                  <a:lnTo>
                    <a:pt x="569" y="779"/>
                  </a:lnTo>
                  <a:lnTo>
                    <a:pt x="428" y="799"/>
                  </a:lnTo>
                  <a:lnTo>
                    <a:pt x="304" y="793"/>
                  </a:lnTo>
                  <a:lnTo>
                    <a:pt x="222" y="799"/>
                  </a:lnTo>
                  <a:lnTo>
                    <a:pt x="170" y="831"/>
                  </a:lnTo>
                  <a:lnTo>
                    <a:pt x="45" y="831"/>
                  </a:lnTo>
                  <a:lnTo>
                    <a:pt x="0" y="873"/>
                  </a:lnTo>
                  <a:lnTo>
                    <a:pt x="0" y="923"/>
                  </a:lnTo>
                  <a:lnTo>
                    <a:pt x="6" y="1004"/>
                  </a:lnTo>
                  <a:lnTo>
                    <a:pt x="109" y="1030"/>
                  </a:lnTo>
                  <a:lnTo>
                    <a:pt x="109" y="978"/>
                  </a:lnTo>
                  <a:lnTo>
                    <a:pt x="115" y="935"/>
                  </a:lnTo>
                  <a:lnTo>
                    <a:pt x="133" y="916"/>
                  </a:lnTo>
                  <a:lnTo>
                    <a:pt x="141" y="966"/>
                  </a:lnTo>
                  <a:lnTo>
                    <a:pt x="147" y="1030"/>
                  </a:lnTo>
                  <a:lnTo>
                    <a:pt x="170" y="1068"/>
                  </a:lnTo>
                  <a:lnTo>
                    <a:pt x="215" y="1118"/>
                  </a:lnTo>
                  <a:lnTo>
                    <a:pt x="321" y="1142"/>
                  </a:lnTo>
                  <a:lnTo>
                    <a:pt x="403" y="1155"/>
                  </a:lnTo>
                  <a:lnTo>
                    <a:pt x="499" y="1162"/>
                  </a:lnTo>
                  <a:lnTo>
                    <a:pt x="379" y="1093"/>
                  </a:lnTo>
                  <a:lnTo>
                    <a:pt x="297" y="1030"/>
                  </a:lnTo>
                  <a:lnTo>
                    <a:pt x="279" y="978"/>
                  </a:lnTo>
                  <a:lnTo>
                    <a:pt x="291" y="935"/>
                  </a:lnTo>
                  <a:lnTo>
                    <a:pt x="358" y="929"/>
                  </a:lnTo>
                  <a:lnTo>
                    <a:pt x="385" y="978"/>
                  </a:lnTo>
                  <a:lnTo>
                    <a:pt x="403" y="1036"/>
                  </a:lnTo>
                  <a:lnTo>
                    <a:pt x="467" y="1098"/>
                  </a:lnTo>
                  <a:lnTo>
                    <a:pt x="537" y="1149"/>
                  </a:lnTo>
                  <a:lnTo>
                    <a:pt x="607" y="1155"/>
                  </a:lnTo>
                  <a:lnTo>
                    <a:pt x="713" y="1149"/>
                  </a:lnTo>
                  <a:lnTo>
                    <a:pt x="599" y="1061"/>
                  </a:lnTo>
                  <a:lnTo>
                    <a:pt x="517" y="1016"/>
                  </a:lnTo>
                  <a:lnTo>
                    <a:pt x="454" y="966"/>
                  </a:lnTo>
                  <a:lnTo>
                    <a:pt x="435" y="929"/>
                  </a:lnTo>
                  <a:lnTo>
                    <a:pt x="441" y="891"/>
                  </a:lnTo>
                  <a:lnTo>
                    <a:pt x="479" y="885"/>
                  </a:lnTo>
                  <a:lnTo>
                    <a:pt x="523" y="923"/>
                  </a:lnTo>
                  <a:lnTo>
                    <a:pt x="549" y="972"/>
                  </a:lnTo>
                  <a:lnTo>
                    <a:pt x="607" y="1036"/>
                  </a:lnTo>
                  <a:lnTo>
                    <a:pt x="675" y="1068"/>
                  </a:lnTo>
                  <a:lnTo>
                    <a:pt x="727" y="1098"/>
                  </a:lnTo>
                  <a:lnTo>
                    <a:pt x="782" y="1123"/>
                  </a:lnTo>
                  <a:lnTo>
                    <a:pt x="846" y="1136"/>
                  </a:lnTo>
                  <a:lnTo>
                    <a:pt x="921" y="1136"/>
                  </a:lnTo>
                  <a:lnTo>
                    <a:pt x="994" y="1122"/>
                  </a:lnTo>
                  <a:lnTo>
                    <a:pt x="833" y="1068"/>
                  </a:lnTo>
                  <a:lnTo>
                    <a:pt x="771" y="1036"/>
                  </a:lnTo>
                  <a:lnTo>
                    <a:pt x="727" y="978"/>
                  </a:lnTo>
                  <a:lnTo>
                    <a:pt x="719" y="929"/>
                  </a:lnTo>
                  <a:lnTo>
                    <a:pt x="756" y="929"/>
                  </a:lnTo>
                  <a:lnTo>
                    <a:pt x="777" y="972"/>
                  </a:lnTo>
                  <a:lnTo>
                    <a:pt x="808" y="1010"/>
                  </a:lnTo>
                  <a:lnTo>
                    <a:pt x="859" y="1049"/>
                  </a:lnTo>
                  <a:lnTo>
                    <a:pt x="914" y="1087"/>
                  </a:lnTo>
                  <a:lnTo>
                    <a:pt x="989" y="1119"/>
                  </a:lnTo>
                  <a:lnTo>
                    <a:pt x="1046" y="1098"/>
                  </a:lnTo>
                  <a:lnTo>
                    <a:pt x="1072" y="1068"/>
                  </a:lnTo>
                  <a:lnTo>
                    <a:pt x="1117" y="991"/>
                  </a:lnTo>
                  <a:lnTo>
                    <a:pt x="1034" y="972"/>
                  </a:lnTo>
                  <a:lnTo>
                    <a:pt x="878" y="954"/>
                  </a:lnTo>
                  <a:lnTo>
                    <a:pt x="782" y="910"/>
                  </a:lnTo>
                  <a:lnTo>
                    <a:pt x="733" y="868"/>
                  </a:lnTo>
                  <a:lnTo>
                    <a:pt x="713" y="816"/>
                  </a:lnTo>
                  <a:lnTo>
                    <a:pt x="707" y="793"/>
                  </a:lnTo>
                  <a:lnTo>
                    <a:pt x="733" y="793"/>
                  </a:lnTo>
                  <a:lnTo>
                    <a:pt x="765" y="831"/>
                  </a:lnTo>
                  <a:lnTo>
                    <a:pt x="814" y="897"/>
                  </a:lnTo>
                  <a:lnTo>
                    <a:pt x="927" y="935"/>
                  </a:lnTo>
                  <a:lnTo>
                    <a:pt x="1034" y="968"/>
                  </a:lnTo>
                  <a:lnTo>
                    <a:pt x="1117" y="991"/>
                  </a:lnTo>
                  <a:lnTo>
                    <a:pt x="1149" y="861"/>
                  </a:lnTo>
                  <a:lnTo>
                    <a:pt x="1155" y="767"/>
                  </a:lnTo>
                  <a:lnTo>
                    <a:pt x="1155" y="683"/>
                  </a:lnTo>
                  <a:lnTo>
                    <a:pt x="1046" y="741"/>
                  </a:lnTo>
                  <a:lnTo>
                    <a:pt x="921" y="767"/>
                  </a:lnTo>
                  <a:lnTo>
                    <a:pt x="820" y="761"/>
                  </a:lnTo>
                  <a:lnTo>
                    <a:pt x="795" y="748"/>
                  </a:lnTo>
                  <a:lnTo>
                    <a:pt x="782" y="716"/>
                  </a:lnTo>
                  <a:lnTo>
                    <a:pt x="840" y="716"/>
                  </a:lnTo>
                  <a:lnTo>
                    <a:pt x="901" y="735"/>
                  </a:lnTo>
                  <a:lnTo>
                    <a:pt x="1049" y="741"/>
                  </a:lnTo>
                  <a:lnTo>
                    <a:pt x="1155" y="684"/>
                  </a:lnTo>
                  <a:lnTo>
                    <a:pt x="1161" y="565"/>
                  </a:lnTo>
                  <a:lnTo>
                    <a:pt x="1167" y="483"/>
                  </a:lnTo>
                  <a:lnTo>
                    <a:pt x="1172" y="401"/>
                  </a:lnTo>
                  <a:lnTo>
                    <a:pt x="1161" y="264"/>
                  </a:lnTo>
                  <a:lnTo>
                    <a:pt x="1129" y="213"/>
                  </a:lnTo>
                  <a:lnTo>
                    <a:pt x="1034" y="152"/>
                  </a:lnTo>
                  <a:lnTo>
                    <a:pt x="1065" y="158"/>
                  </a:lnTo>
                  <a:lnTo>
                    <a:pt x="1161" y="201"/>
                  </a:lnTo>
                  <a:lnTo>
                    <a:pt x="1123" y="113"/>
                  </a:lnTo>
                  <a:lnTo>
                    <a:pt x="1091" y="68"/>
                  </a:lnTo>
                  <a:lnTo>
                    <a:pt x="1065" y="38"/>
                  </a:lnTo>
                  <a:lnTo>
                    <a:pt x="959" y="0"/>
                  </a:lnTo>
                  <a:close/>
                </a:path>
              </a:pathLst>
            </a:custGeom>
            <a:solidFill>
              <a:srgbClr val="E0E0E0"/>
            </a:solidFill>
            <a:ln w="9525">
              <a:noFill/>
              <a:round/>
            </a:ln>
          </p:spPr>
          <p:txBody>
            <a:bodyPr/>
            <a:lstStyle/>
            <a:p>
              <a:endParaRPr lang="zh-CN" altLang="en-US"/>
            </a:p>
          </p:txBody>
        </p:sp>
        <p:sp>
          <p:nvSpPr>
            <p:cNvPr id="753" name="Freeform 400"/>
            <p:cNvSpPr/>
            <p:nvPr/>
          </p:nvSpPr>
          <p:spPr bwMode="auto">
            <a:xfrm flipH="1">
              <a:off x="1078" y="2712"/>
              <a:ext cx="41" cy="50"/>
            </a:xfrm>
            <a:custGeom>
              <a:avLst/>
              <a:gdLst/>
              <a:ahLst/>
              <a:cxnLst>
                <a:cxn ang="0">
                  <a:pos x="0" y="0"/>
                </a:cxn>
                <a:cxn ang="0">
                  <a:pos x="0" y="21"/>
                </a:cxn>
                <a:cxn ang="0">
                  <a:pos x="38" y="71"/>
                </a:cxn>
                <a:cxn ang="0">
                  <a:pos x="75" y="99"/>
                </a:cxn>
                <a:cxn ang="0">
                  <a:pos x="152" y="158"/>
                </a:cxn>
                <a:cxn ang="0">
                  <a:pos x="184" y="182"/>
                </a:cxn>
                <a:cxn ang="0">
                  <a:pos x="260" y="239"/>
                </a:cxn>
                <a:cxn ang="0">
                  <a:pos x="178" y="213"/>
                </a:cxn>
                <a:cxn ang="0">
                  <a:pos x="97" y="188"/>
                </a:cxn>
                <a:cxn ang="0">
                  <a:pos x="16" y="182"/>
                </a:cxn>
                <a:cxn ang="0">
                  <a:pos x="22" y="207"/>
                </a:cxn>
                <a:cxn ang="0">
                  <a:pos x="152" y="231"/>
                </a:cxn>
                <a:cxn ang="0">
                  <a:pos x="222" y="257"/>
                </a:cxn>
                <a:cxn ang="0">
                  <a:pos x="260" y="263"/>
                </a:cxn>
                <a:cxn ang="0">
                  <a:pos x="292" y="252"/>
                </a:cxn>
                <a:cxn ang="0">
                  <a:pos x="295" y="222"/>
                </a:cxn>
                <a:cxn ang="0">
                  <a:pos x="269" y="199"/>
                </a:cxn>
                <a:cxn ang="0">
                  <a:pos x="232" y="162"/>
                </a:cxn>
                <a:cxn ang="0">
                  <a:pos x="188" y="112"/>
                </a:cxn>
                <a:cxn ang="0">
                  <a:pos x="144" y="56"/>
                </a:cxn>
                <a:cxn ang="0">
                  <a:pos x="91" y="17"/>
                </a:cxn>
                <a:cxn ang="0">
                  <a:pos x="35" y="3"/>
                </a:cxn>
                <a:cxn ang="0">
                  <a:pos x="0" y="0"/>
                </a:cxn>
              </a:cxnLst>
              <a:rect l="0" t="0" r="r" b="b"/>
              <a:pathLst>
                <a:path w="295" h="263">
                  <a:moveTo>
                    <a:pt x="0" y="0"/>
                  </a:moveTo>
                  <a:lnTo>
                    <a:pt x="0" y="21"/>
                  </a:lnTo>
                  <a:lnTo>
                    <a:pt x="38" y="71"/>
                  </a:lnTo>
                  <a:lnTo>
                    <a:pt x="75" y="99"/>
                  </a:lnTo>
                  <a:lnTo>
                    <a:pt x="152" y="158"/>
                  </a:lnTo>
                  <a:lnTo>
                    <a:pt x="184" y="182"/>
                  </a:lnTo>
                  <a:lnTo>
                    <a:pt x="260" y="239"/>
                  </a:lnTo>
                  <a:lnTo>
                    <a:pt x="178" y="213"/>
                  </a:lnTo>
                  <a:lnTo>
                    <a:pt x="97" y="188"/>
                  </a:lnTo>
                  <a:lnTo>
                    <a:pt x="16" y="182"/>
                  </a:lnTo>
                  <a:lnTo>
                    <a:pt x="22" y="207"/>
                  </a:lnTo>
                  <a:lnTo>
                    <a:pt x="152" y="231"/>
                  </a:lnTo>
                  <a:lnTo>
                    <a:pt x="222" y="257"/>
                  </a:lnTo>
                  <a:lnTo>
                    <a:pt x="260" y="263"/>
                  </a:lnTo>
                  <a:lnTo>
                    <a:pt x="292" y="252"/>
                  </a:lnTo>
                  <a:lnTo>
                    <a:pt x="295" y="222"/>
                  </a:lnTo>
                  <a:lnTo>
                    <a:pt x="269" y="199"/>
                  </a:lnTo>
                  <a:lnTo>
                    <a:pt x="232" y="162"/>
                  </a:lnTo>
                  <a:lnTo>
                    <a:pt x="188" y="112"/>
                  </a:lnTo>
                  <a:lnTo>
                    <a:pt x="144" y="56"/>
                  </a:lnTo>
                  <a:lnTo>
                    <a:pt x="91" y="17"/>
                  </a:lnTo>
                  <a:lnTo>
                    <a:pt x="35" y="3"/>
                  </a:lnTo>
                  <a:lnTo>
                    <a:pt x="0" y="0"/>
                  </a:lnTo>
                  <a:close/>
                </a:path>
              </a:pathLst>
            </a:custGeom>
            <a:solidFill>
              <a:srgbClr val="C0C0C0"/>
            </a:solidFill>
            <a:ln w="9525">
              <a:noFill/>
              <a:round/>
            </a:ln>
          </p:spPr>
          <p:txBody>
            <a:bodyPr/>
            <a:lstStyle/>
            <a:p>
              <a:endParaRPr lang="zh-CN" altLang="en-US"/>
            </a:p>
          </p:txBody>
        </p:sp>
        <p:sp>
          <p:nvSpPr>
            <p:cNvPr id="754" name="Freeform 401"/>
            <p:cNvSpPr/>
            <p:nvPr/>
          </p:nvSpPr>
          <p:spPr bwMode="auto">
            <a:xfrm flipH="1">
              <a:off x="1080" y="2670"/>
              <a:ext cx="36" cy="66"/>
            </a:xfrm>
            <a:custGeom>
              <a:avLst/>
              <a:gdLst/>
              <a:ahLst/>
              <a:cxnLst>
                <a:cxn ang="0">
                  <a:pos x="51" y="0"/>
                </a:cxn>
                <a:cxn ang="0">
                  <a:pos x="13" y="7"/>
                </a:cxn>
                <a:cxn ang="0">
                  <a:pos x="0" y="39"/>
                </a:cxn>
                <a:cxn ang="0">
                  <a:pos x="3" y="65"/>
                </a:cxn>
                <a:cxn ang="0">
                  <a:pos x="26" y="101"/>
                </a:cxn>
                <a:cxn ang="0">
                  <a:pos x="57" y="112"/>
                </a:cxn>
                <a:cxn ang="0">
                  <a:pos x="116" y="149"/>
                </a:cxn>
                <a:cxn ang="0">
                  <a:pos x="172" y="195"/>
                </a:cxn>
                <a:cxn ang="0">
                  <a:pos x="212" y="259"/>
                </a:cxn>
                <a:cxn ang="0">
                  <a:pos x="257" y="325"/>
                </a:cxn>
                <a:cxn ang="0">
                  <a:pos x="270" y="345"/>
                </a:cxn>
                <a:cxn ang="0">
                  <a:pos x="257" y="267"/>
                </a:cxn>
                <a:cxn ang="0">
                  <a:pos x="247" y="198"/>
                </a:cxn>
                <a:cxn ang="0">
                  <a:pos x="225" y="140"/>
                </a:cxn>
                <a:cxn ang="0">
                  <a:pos x="188" y="86"/>
                </a:cxn>
                <a:cxn ang="0">
                  <a:pos x="90" y="10"/>
                </a:cxn>
                <a:cxn ang="0">
                  <a:pos x="51" y="0"/>
                </a:cxn>
              </a:cxnLst>
              <a:rect l="0" t="0" r="r" b="b"/>
              <a:pathLst>
                <a:path w="270" h="345">
                  <a:moveTo>
                    <a:pt x="51" y="0"/>
                  </a:moveTo>
                  <a:lnTo>
                    <a:pt x="13" y="7"/>
                  </a:lnTo>
                  <a:lnTo>
                    <a:pt x="0" y="39"/>
                  </a:lnTo>
                  <a:lnTo>
                    <a:pt x="3" y="65"/>
                  </a:lnTo>
                  <a:lnTo>
                    <a:pt x="26" y="101"/>
                  </a:lnTo>
                  <a:lnTo>
                    <a:pt x="57" y="112"/>
                  </a:lnTo>
                  <a:lnTo>
                    <a:pt x="116" y="149"/>
                  </a:lnTo>
                  <a:lnTo>
                    <a:pt x="172" y="195"/>
                  </a:lnTo>
                  <a:lnTo>
                    <a:pt x="212" y="259"/>
                  </a:lnTo>
                  <a:lnTo>
                    <a:pt x="257" y="325"/>
                  </a:lnTo>
                  <a:lnTo>
                    <a:pt x="270" y="345"/>
                  </a:lnTo>
                  <a:lnTo>
                    <a:pt x="257" y="267"/>
                  </a:lnTo>
                  <a:lnTo>
                    <a:pt x="247" y="198"/>
                  </a:lnTo>
                  <a:lnTo>
                    <a:pt x="225" y="140"/>
                  </a:lnTo>
                  <a:lnTo>
                    <a:pt x="188" y="86"/>
                  </a:lnTo>
                  <a:lnTo>
                    <a:pt x="90" y="10"/>
                  </a:lnTo>
                  <a:lnTo>
                    <a:pt x="51" y="0"/>
                  </a:lnTo>
                  <a:close/>
                </a:path>
              </a:pathLst>
            </a:custGeom>
            <a:solidFill>
              <a:srgbClr val="C0C0C0"/>
            </a:solidFill>
            <a:ln w="9525">
              <a:noFill/>
              <a:round/>
            </a:ln>
          </p:spPr>
          <p:txBody>
            <a:bodyPr/>
            <a:lstStyle/>
            <a:p>
              <a:endParaRPr lang="zh-CN" altLang="en-US"/>
            </a:p>
          </p:txBody>
        </p:sp>
        <p:sp>
          <p:nvSpPr>
            <p:cNvPr id="755" name="Freeform 402"/>
            <p:cNvSpPr/>
            <p:nvPr/>
          </p:nvSpPr>
          <p:spPr bwMode="auto">
            <a:xfrm flipH="1">
              <a:off x="1084" y="2604"/>
              <a:ext cx="39" cy="39"/>
            </a:xfrm>
            <a:custGeom>
              <a:avLst/>
              <a:gdLst/>
              <a:ahLst/>
              <a:cxnLst>
                <a:cxn ang="0">
                  <a:pos x="0" y="199"/>
                </a:cxn>
                <a:cxn ang="0">
                  <a:pos x="49" y="156"/>
                </a:cxn>
                <a:cxn ang="0">
                  <a:pos x="130" y="125"/>
                </a:cxn>
                <a:cxn ang="0">
                  <a:pos x="185" y="111"/>
                </a:cxn>
                <a:cxn ang="0">
                  <a:pos x="287" y="0"/>
                </a:cxn>
                <a:cxn ang="0">
                  <a:pos x="211" y="44"/>
                </a:cxn>
                <a:cxn ang="0">
                  <a:pos x="142" y="74"/>
                </a:cxn>
                <a:cxn ang="0">
                  <a:pos x="93" y="99"/>
                </a:cxn>
                <a:cxn ang="0">
                  <a:pos x="68" y="125"/>
                </a:cxn>
                <a:cxn ang="0">
                  <a:pos x="0" y="199"/>
                </a:cxn>
              </a:cxnLst>
              <a:rect l="0" t="0" r="r" b="b"/>
              <a:pathLst>
                <a:path w="287" h="199">
                  <a:moveTo>
                    <a:pt x="0" y="199"/>
                  </a:moveTo>
                  <a:lnTo>
                    <a:pt x="49" y="156"/>
                  </a:lnTo>
                  <a:lnTo>
                    <a:pt x="130" y="125"/>
                  </a:lnTo>
                  <a:lnTo>
                    <a:pt x="185" y="111"/>
                  </a:lnTo>
                  <a:lnTo>
                    <a:pt x="287" y="0"/>
                  </a:lnTo>
                  <a:lnTo>
                    <a:pt x="211" y="44"/>
                  </a:lnTo>
                  <a:lnTo>
                    <a:pt x="142" y="74"/>
                  </a:lnTo>
                  <a:lnTo>
                    <a:pt x="93" y="99"/>
                  </a:lnTo>
                  <a:lnTo>
                    <a:pt x="68" y="125"/>
                  </a:lnTo>
                  <a:lnTo>
                    <a:pt x="0" y="199"/>
                  </a:lnTo>
                  <a:close/>
                </a:path>
              </a:pathLst>
            </a:custGeom>
            <a:solidFill>
              <a:srgbClr val="E0E0E0"/>
            </a:solidFill>
            <a:ln w="9525">
              <a:noFill/>
              <a:round/>
            </a:ln>
          </p:spPr>
          <p:txBody>
            <a:bodyPr/>
            <a:lstStyle/>
            <a:p>
              <a:endParaRPr lang="zh-CN" altLang="en-US"/>
            </a:p>
          </p:txBody>
        </p:sp>
        <p:sp>
          <p:nvSpPr>
            <p:cNvPr id="756" name="Freeform 403"/>
            <p:cNvSpPr/>
            <p:nvPr/>
          </p:nvSpPr>
          <p:spPr bwMode="auto">
            <a:xfrm flipH="1">
              <a:off x="1131" y="2675"/>
              <a:ext cx="22" cy="99"/>
            </a:xfrm>
            <a:custGeom>
              <a:avLst/>
              <a:gdLst/>
              <a:ahLst/>
              <a:cxnLst>
                <a:cxn ang="0">
                  <a:pos x="0" y="514"/>
                </a:cxn>
                <a:cxn ang="0">
                  <a:pos x="81" y="514"/>
                </a:cxn>
                <a:cxn ang="0">
                  <a:pos x="106" y="508"/>
                </a:cxn>
                <a:cxn ang="0">
                  <a:pos x="106" y="489"/>
                </a:cxn>
                <a:cxn ang="0">
                  <a:pos x="124" y="470"/>
                </a:cxn>
                <a:cxn ang="0">
                  <a:pos x="150" y="451"/>
                </a:cxn>
                <a:cxn ang="0">
                  <a:pos x="137" y="433"/>
                </a:cxn>
                <a:cxn ang="0">
                  <a:pos x="137" y="407"/>
                </a:cxn>
                <a:cxn ang="0">
                  <a:pos x="156" y="376"/>
                </a:cxn>
                <a:cxn ang="0">
                  <a:pos x="156" y="344"/>
                </a:cxn>
                <a:cxn ang="0">
                  <a:pos x="144" y="306"/>
                </a:cxn>
                <a:cxn ang="0">
                  <a:pos x="144" y="224"/>
                </a:cxn>
                <a:cxn ang="0">
                  <a:pos x="162" y="150"/>
                </a:cxn>
                <a:cxn ang="0">
                  <a:pos x="156" y="94"/>
                </a:cxn>
                <a:cxn ang="0">
                  <a:pos x="156" y="0"/>
                </a:cxn>
                <a:cxn ang="0">
                  <a:pos x="106" y="142"/>
                </a:cxn>
                <a:cxn ang="0">
                  <a:pos x="62" y="275"/>
                </a:cxn>
                <a:cxn ang="0">
                  <a:pos x="32" y="419"/>
                </a:cxn>
                <a:cxn ang="0">
                  <a:pos x="0" y="514"/>
                </a:cxn>
              </a:cxnLst>
              <a:rect l="0" t="0" r="r" b="b"/>
              <a:pathLst>
                <a:path w="162" h="514">
                  <a:moveTo>
                    <a:pt x="0" y="514"/>
                  </a:moveTo>
                  <a:lnTo>
                    <a:pt x="81" y="514"/>
                  </a:lnTo>
                  <a:lnTo>
                    <a:pt x="106" y="508"/>
                  </a:lnTo>
                  <a:lnTo>
                    <a:pt x="106" y="489"/>
                  </a:lnTo>
                  <a:lnTo>
                    <a:pt x="124" y="470"/>
                  </a:lnTo>
                  <a:lnTo>
                    <a:pt x="150" y="451"/>
                  </a:lnTo>
                  <a:lnTo>
                    <a:pt x="137" y="433"/>
                  </a:lnTo>
                  <a:lnTo>
                    <a:pt x="137" y="407"/>
                  </a:lnTo>
                  <a:lnTo>
                    <a:pt x="156" y="376"/>
                  </a:lnTo>
                  <a:lnTo>
                    <a:pt x="156" y="344"/>
                  </a:lnTo>
                  <a:lnTo>
                    <a:pt x="144" y="306"/>
                  </a:lnTo>
                  <a:lnTo>
                    <a:pt x="144" y="224"/>
                  </a:lnTo>
                  <a:lnTo>
                    <a:pt x="162" y="150"/>
                  </a:lnTo>
                  <a:lnTo>
                    <a:pt x="156" y="94"/>
                  </a:lnTo>
                  <a:lnTo>
                    <a:pt x="156" y="0"/>
                  </a:lnTo>
                  <a:lnTo>
                    <a:pt x="106" y="142"/>
                  </a:lnTo>
                  <a:lnTo>
                    <a:pt x="62" y="275"/>
                  </a:lnTo>
                  <a:lnTo>
                    <a:pt x="32" y="419"/>
                  </a:lnTo>
                  <a:lnTo>
                    <a:pt x="0" y="514"/>
                  </a:lnTo>
                  <a:close/>
                </a:path>
              </a:pathLst>
            </a:custGeom>
            <a:solidFill>
              <a:srgbClr val="E0E0E0"/>
            </a:solidFill>
            <a:ln w="9525">
              <a:noFill/>
              <a:round/>
            </a:ln>
          </p:spPr>
          <p:txBody>
            <a:bodyPr/>
            <a:lstStyle/>
            <a:p>
              <a:endParaRPr lang="zh-CN" altLang="en-US"/>
            </a:p>
          </p:txBody>
        </p:sp>
        <p:sp>
          <p:nvSpPr>
            <p:cNvPr id="757" name="Freeform 404"/>
            <p:cNvSpPr/>
            <p:nvPr/>
          </p:nvSpPr>
          <p:spPr bwMode="auto">
            <a:xfrm flipH="1">
              <a:off x="1081" y="2783"/>
              <a:ext cx="39" cy="18"/>
            </a:xfrm>
            <a:custGeom>
              <a:avLst/>
              <a:gdLst/>
              <a:ahLst/>
              <a:cxnLst>
                <a:cxn ang="0">
                  <a:pos x="232" y="47"/>
                </a:cxn>
                <a:cxn ang="0">
                  <a:pos x="168" y="19"/>
                </a:cxn>
                <a:cxn ang="0">
                  <a:pos x="110" y="4"/>
                </a:cxn>
                <a:cxn ang="0">
                  <a:pos x="32" y="0"/>
                </a:cxn>
                <a:cxn ang="0">
                  <a:pos x="0" y="6"/>
                </a:cxn>
                <a:cxn ang="0">
                  <a:pos x="15" y="37"/>
                </a:cxn>
                <a:cxn ang="0">
                  <a:pos x="45" y="61"/>
                </a:cxn>
                <a:cxn ang="0">
                  <a:pos x="113" y="79"/>
                </a:cxn>
                <a:cxn ang="0">
                  <a:pos x="219" y="97"/>
                </a:cxn>
                <a:cxn ang="0">
                  <a:pos x="289" y="91"/>
                </a:cxn>
                <a:cxn ang="0">
                  <a:pos x="232" y="47"/>
                </a:cxn>
              </a:cxnLst>
              <a:rect l="0" t="0" r="r" b="b"/>
              <a:pathLst>
                <a:path w="289" h="97">
                  <a:moveTo>
                    <a:pt x="232" y="47"/>
                  </a:moveTo>
                  <a:lnTo>
                    <a:pt x="168" y="19"/>
                  </a:lnTo>
                  <a:lnTo>
                    <a:pt x="110" y="4"/>
                  </a:lnTo>
                  <a:lnTo>
                    <a:pt x="32" y="0"/>
                  </a:lnTo>
                  <a:lnTo>
                    <a:pt x="0" y="6"/>
                  </a:lnTo>
                  <a:lnTo>
                    <a:pt x="15" y="37"/>
                  </a:lnTo>
                  <a:lnTo>
                    <a:pt x="45" y="61"/>
                  </a:lnTo>
                  <a:lnTo>
                    <a:pt x="113" y="79"/>
                  </a:lnTo>
                  <a:lnTo>
                    <a:pt x="219" y="97"/>
                  </a:lnTo>
                  <a:lnTo>
                    <a:pt x="289" y="91"/>
                  </a:lnTo>
                  <a:lnTo>
                    <a:pt x="232" y="47"/>
                  </a:lnTo>
                  <a:close/>
                </a:path>
              </a:pathLst>
            </a:custGeom>
            <a:solidFill>
              <a:srgbClr val="C0C0C0"/>
            </a:solidFill>
            <a:ln w="9525">
              <a:noFill/>
              <a:round/>
            </a:ln>
          </p:spPr>
          <p:txBody>
            <a:bodyPr/>
            <a:lstStyle/>
            <a:p>
              <a:endParaRPr lang="zh-CN" altLang="en-US"/>
            </a:p>
          </p:txBody>
        </p:sp>
        <p:sp>
          <p:nvSpPr>
            <p:cNvPr id="758" name="Freeform 405"/>
            <p:cNvSpPr/>
            <p:nvPr/>
          </p:nvSpPr>
          <p:spPr bwMode="auto">
            <a:xfrm flipH="1">
              <a:off x="1128" y="2791"/>
              <a:ext cx="25" cy="42"/>
            </a:xfrm>
            <a:custGeom>
              <a:avLst/>
              <a:gdLst/>
              <a:ahLst/>
              <a:cxnLst>
                <a:cxn ang="0">
                  <a:pos x="81" y="59"/>
                </a:cxn>
                <a:cxn ang="0">
                  <a:pos x="59" y="14"/>
                </a:cxn>
                <a:cxn ang="0">
                  <a:pos x="26" y="0"/>
                </a:cxn>
                <a:cxn ang="0">
                  <a:pos x="3" y="11"/>
                </a:cxn>
                <a:cxn ang="0">
                  <a:pos x="0" y="35"/>
                </a:cxn>
                <a:cxn ang="0">
                  <a:pos x="15" y="76"/>
                </a:cxn>
                <a:cxn ang="0">
                  <a:pos x="40" y="115"/>
                </a:cxn>
                <a:cxn ang="0">
                  <a:pos x="71" y="150"/>
                </a:cxn>
                <a:cxn ang="0">
                  <a:pos x="113" y="185"/>
                </a:cxn>
                <a:cxn ang="0">
                  <a:pos x="176" y="216"/>
                </a:cxn>
                <a:cxn ang="0">
                  <a:pos x="119" y="153"/>
                </a:cxn>
                <a:cxn ang="0">
                  <a:pos x="100" y="108"/>
                </a:cxn>
                <a:cxn ang="0">
                  <a:pos x="81" y="59"/>
                </a:cxn>
              </a:cxnLst>
              <a:rect l="0" t="0" r="r" b="b"/>
              <a:pathLst>
                <a:path w="176" h="216">
                  <a:moveTo>
                    <a:pt x="81" y="59"/>
                  </a:moveTo>
                  <a:lnTo>
                    <a:pt x="59" y="14"/>
                  </a:lnTo>
                  <a:lnTo>
                    <a:pt x="26" y="0"/>
                  </a:lnTo>
                  <a:lnTo>
                    <a:pt x="3" y="11"/>
                  </a:lnTo>
                  <a:lnTo>
                    <a:pt x="0" y="35"/>
                  </a:lnTo>
                  <a:lnTo>
                    <a:pt x="15" y="76"/>
                  </a:lnTo>
                  <a:lnTo>
                    <a:pt x="40" y="115"/>
                  </a:lnTo>
                  <a:lnTo>
                    <a:pt x="71" y="150"/>
                  </a:lnTo>
                  <a:lnTo>
                    <a:pt x="113" y="185"/>
                  </a:lnTo>
                  <a:lnTo>
                    <a:pt x="176" y="216"/>
                  </a:lnTo>
                  <a:lnTo>
                    <a:pt x="119" y="153"/>
                  </a:lnTo>
                  <a:lnTo>
                    <a:pt x="100" y="108"/>
                  </a:lnTo>
                  <a:lnTo>
                    <a:pt x="81" y="59"/>
                  </a:lnTo>
                  <a:close/>
                </a:path>
              </a:pathLst>
            </a:custGeom>
            <a:solidFill>
              <a:srgbClr val="C0C0C0"/>
            </a:solidFill>
            <a:ln w="9525">
              <a:noFill/>
              <a:round/>
            </a:ln>
          </p:spPr>
          <p:txBody>
            <a:bodyPr/>
            <a:lstStyle/>
            <a:p>
              <a:endParaRPr lang="zh-CN" altLang="en-US"/>
            </a:p>
          </p:txBody>
        </p:sp>
        <p:sp>
          <p:nvSpPr>
            <p:cNvPr id="759" name="Freeform 406"/>
            <p:cNvSpPr/>
            <p:nvPr/>
          </p:nvSpPr>
          <p:spPr bwMode="auto">
            <a:xfrm flipH="1">
              <a:off x="1057" y="2571"/>
              <a:ext cx="57" cy="52"/>
            </a:xfrm>
            <a:custGeom>
              <a:avLst/>
              <a:gdLst/>
              <a:ahLst/>
              <a:cxnLst>
                <a:cxn ang="0">
                  <a:pos x="0" y="260"/>
                </a:cxn>
                <a:cxn ang="0">
                  <a:pos x="13" y="153"/>
                </a:cxn>
                <a:cxn ang="0">
                  <a:pos x="101" y="116"/>
                </a:cxn>
                <a:cxn ang="0">
                  <a:pos x="220" y="69"/>
                </a:cxn>
                <a:cxn ang="0">
                  <a:pos x="304" y="35"/>
                </a:cxn>
                <a:cxn ang="0">
                  <a:pos x="386" y="0"/>
                </a:cxn>
                <a:cxn ang="0">
                  <a:pos x="418" y="76"/>
                </a:cxn>
                <a:cxn ang="0">
                  <a:pos x="341" y="119"/>
                </a:cxn>
                <a:cxn ang="0">
                  <a:pos x="252" y="150"/>
                </a:cxn>
                <a:cxn ang="0">
                  <a:pos x="182" y="170"/>
                </a:cxn>
                <a:cxn ang="0">
                  <a:pos x="98" y="216"/>
                </a:cxn>
                <a:cxn ang="0">
                  <a:pos x="0" y="260"/>
                </a:cxn>
              </a:cxnLst>
              <a:rect l="0" t="0" r="r" b="b"/>
              <a:pathLst>
                <a:path w="418" h="260">
                  <a:moveTo>
                    <a:pt x="0" y="260"/>
                  </a:moveTo>
                  <a:lnTo>
                    <a:pt x="13" y="153"/>
                  </a:lnTo>
                  <a:lnTo>
                    <a:pt x="101" y="116"/>
                  </a:lnTo>
                  <a:lnTo>
                    <a:pt x="220" y="69"/>
                  </a:lnTo>
                  <a:lnTo>
                    <a:pt x="304" y="35"/>
                  </a:lnTo>
                  <a:lnTo>
                    <a:pt x="386" y="0"/>
                  </a:lnTo>
                  <a:lnTo>
                    <a:pt x="418" y="76"/>
                  </a:lnTo>
                  <a:lnTo>
                    <a:pt x="341" y="119"/>
                  </a:lnTo>
                  <a:lnTo>
                    <a:pt x="252" y="150"/>
                  </a:lnTo>
                  <a:lnTo>
                    <a:pt x="182" y="170"/>
                  </a:lnTo>
                  <a:lnTo>
                    <a:pt x="98" y="216"/>
                  </a:lnTo>
                  <a:lnTo>
                    <a:pt x="0" y="260"/>
                  </a:lnTo>
                  <a:close/>
                </a:path>
              </a:pathLst>
            </a:custGeom>
            <a:solidFill>
              <a:srgbClr val="E0E0E0"/>
            </a:solidFill>
            <a:ln w="9525">
              <a:noFill/>
              <a:round/>
            </a:ln>
          </p:spPr>
          <p:txBody>
            <a:bodyPr/>
            <a:lstStyle/>
            <a:p>
              <a:endParaRPr lang="zh-CN" altLang="en-US"/>
            </a:p>
          </p:txBody>
        </p:sp>
        <p:sp>
          <p:nvSpPr>
            <p:cNvPr id="760" name="Freeform 407"/>
            <p:cNvSpPr/>
            <p:nvPr/>
          </p:nvSpPr>
          <p:spPr bwMode="auto">
            <a:xfrm flipH="1">
              <a:off x="992" y="2806"/>
              <a:ext cx="117" cy="226"/>
            </a:xfrm>
            <a:custGeom>
              <a:avLst/>
              <a:gdLst/>
              <a:ahLst/>
              <a:cxnLst>
                <a:cxn ang="0">
                  <a:pos x="385" y="172"/>
                </a:cxn>
                <a:cxn ang="0">
                  <a:pos x="543" y="158"/>
                </a:cxn>
                <a:cxn ang="0">
                  <a:pos x="637" y="133"/>
                </a:cxn>
                <a:cxn ang="0">
                  <a:pos x="667" y="90"/>
                </a:cxn>
                <a:cxn ang="0">
                  <a:pos x="667" y="52"/>
                </a:cxn>
                <a:cxn ang="0">
                  <a:pos x="694" y="20"/>
                </a:cxn>
                <a:cxn ang="0">
                  <a:pos x="782" y="0"/>
                </a:cxn>
                <a:cxn ang="0">
                  <a:pos x="863" y="7"/>
                </a:cxn>
                <a:cxn ang="0">
                  <a:pos x="763" y="907"/>
                </a:cxn>
                <a:cxn ang="0">
                  <a:pos x="694" y="990"/>
                </a:cxn>
                <a:cxn ang="0">
                  <a:pos x="605" y="1071"/>
                </a:cxn>
                <a:cxn ang="0">
                  <a:pos x="481" y="1134"/>
                </a:cxn>
                <a:cxn ang="0">
                  <a:pos x="334" y="1153"/>
                </a:cxn>
                <a:cxn ang="0">
                  <a:pos x="138" y="1164"/>
                </a:cxn>
                <a:cxn ang="0">
                  <a:pos x="25" y="1147"/>
                </a:cxn>
                <a:cxn ang="0">
                  <a:pos x="0" y="1083"/>
                </a:cxn>
                <a:cxn ang="0">
                  <a:pos x="13" y="1001"/>
                </a:cxn>
                <a:cxn ang="0">
                  <a:pos x="95" y="750"/>
                </a:cxn>
                <a:cxn ang="0">
                  <a:pos x="163" y="499"/>
                </a:cxn>
                <a:cxn ang="0">
                  <a:pos x="195" y="310"/>
                </a:cxn>
                <a:cxn ang="0">
                  <a:pos x="195" y="259"/>
                </a:cxn>
                <a:cxn ang="0">
                  <a:pos x="239" y="190"/>
                </a:cxn>
                <a:cxn ang="0">
                  <a:pos x="291" y="172"/>
                </a:cxn>
                <a:cxn ang="0">
                  <a:pos x="385" y="172"/>
                </a:cxn>
              </a:cxnLst>
              <a:rect l="0" t="0" r="r" b="b"/>
              <a:pathLst>
                <a:path w="863" h="1164">
                  <a:moveTo>
                    <a:pt x="385" y="172"/>
                  </a:moveTo>
                  <a:lnTo>
                    <a:pt x="543" y="158"/>
                  </a:lnTo>
                  <a:lnTo>
                    <a:pt x="637" y="133"/>
                  </a:lnTo>
                  <a:lnTo>
                    <a:pt x="667" y="90"/>
                  </a:lnTo>
                  <a:lnTo>
                    <a:pt x="667" y="52"/>
                  </a:lnTo>
                  <a:lnTo>
                    <a:pt x="694" y="20"/>
                  </a:lnTo>
                  <a:lnTo>
                    <a:pt x="782" y="0"/>
                  </a:lnTo>
                  <a:lnTo>
                    <a:pt x="863" y="7"/>
                  </a:lnTo>
                  <a:lnTo>
                    <a:pt x="763" y="907"/>
                  </a:lnTo>
                  <a:lnTo>
                    <a:pt x="694" y="990"/>
                  </a:lnTo>
                  <a:lnTo>
                    <a:pt x="605" y="1071"/>
                  </a:lnTo>
                  <a:lnTo>
                    <a:pt x="481" y="1134"/>
                  </a:lnTo>
                  <a:lnTo>
                    <a:pt x="334" y="1153"/>
                  </a:lnTo>
                  <a:lnTo>
                    <a:pt x="138" y="1164"/>
                  </a:lnTo>
                  <a:lnTo>
                    <a:pt x="25" y="1147"/>
                  </a:lnTo>
                  <a:lnTo>
                    <a:pt x="0" y="1083"/>
                  </a:lnTo>
                  <a:lnTo>
                    <a:pt x="13" y="1001"/>
                  </a:lnTo>
                  <a:lnTo>
                    <a:pt x="95" y="750"/>
                  </a:lnTo>
                  <a:lnTo>
                    <a:pt x="163" y="499"/>
                  </a:lnTo>
                  <a:lnTo>
                    <a:pt x="195" y="310"/>
                  </a:lnTo>
                  <a:lnTo>
                    <a:pt x="195" y="259"/>
                  </a:lnTo>
                  <a:lnTo>
                    <a:pt x="239" y="190"/>
                  </a:lnTo>
                  <a:lnTo>
                    <a:pt x="291" y="172"/>
                  </a:lnTo>
                  <a:lnTo>
                    <a:pt x="385" y="172"/>
                  </a:lnTo>
                  <a:close/>
                </a:path>
              </a:pathLst>
            </a:custGeom>
            <a:solidFill>
              <a:srgbClr val="404040"/>
            </a:solidFill>
            <a:ln w="1588">
              <a:solidFill>
                <a:srgbClr val="000000"/>
              </a:solidFill>
              <a:prstDash val="solid"/>
              <a:round/>
            </a:ln>
          </p:spPr>
          <p:txBody>
            <a:bodyPr/>
            <a:lstStyle/>
            <a:p>
              <a:endParaRPr lang="zh-CN" altLang="en-US"/>
            </a:p>
          </p:txBody>
        </p:sp>
        <p:sp>
          <p:nvSpPr>
            <p:cNvPr id="761" name="Freeform 408"/>
            <p:cNvSpPr/>
            <p:nvPr/>
          </p:nvSpPr>
          <p:spPr bwMode="auto">
            <a:xfrm flipH="1">
              <a:off x="995" y="2818"/>
              <a:ext cx="101" cy="205"/>
            </a:xfrm>
            <a:custGeom>
              <a:avLst/>
              <a:gdLst/>
              <a:ahLst/>
              <a:cxnLst>
                <a:cxn ang="0">
                  <a:pos x="257" y="214"/>
                </a:cxn>
                <a:cxn ang="0">
                  <a:pos x="397" y="207"/>
                </a:cxn>
                <a:cxn ang="0">
                  <a:pos x="542" y="182"/>
                </a:cxn>
                <a:cxn ang="0">
                  <a:pos x="628" y="138"/>
                </a:cxn>
                <a:cxn ang="0">
                  <a:pos x="679" y="100"/>
                </a:cxn>
                <a:cxn ang="0">
                  <a:pos x="743" y="0"/>
                </a:cxn>
                <a:cxn ang="0">
                  <a:pos x="648" y="822"/>
                </a:cxn>
                <a:cxn ang="0">
                  <a:pos x="585" y="898"/>
                </a:cxn>
                <a:cxn ang="0">
                  <a:pos x="516" y="967"/>
                </a:cxn>
                <a:cxn ang="0">
                  <a:pos x="428" y="1016"/>
                </a:cxn>
                <a:cxn ang="0">
                  <a:pos x="353" y="1042"/>
                </a:cxn>
                <a:cxn ang="0">
                  <a:pos x="257" y="1055"/>
                </a:cxn>
                <a:cxn ang="0">
                  <a:pos x="170" y="1068"/>
                </a:cxn>
                <a:cxn ang="0">
                  <a:pos x="69" y="1068"/>
                </a:cxn>
                <a:cxn ang="0">
                  <a:pos x="24" y="1055"/>
                </a:cxn>
                <a:cxn ang="0">
                  <a:pos x="0" y="1016"/>
                </a:cxn>
                <a:cxn ang="0">
                  <a:pos x="11" y="956"/>
                </a:cxn>
                <a:cxn ang="0">
                  <a:pos x="75" y="809"/>
                </a:cxn>
                <a:cxn ang="0">
                  <a:pos x="184" y="321"/>
                </a:cxn>
                <a:cxn ang="0">
                  <a:pos x="201" y="252"/>
                </a:cxn>
                <a:cxn ang="0">
                  <a:pos x="257" y="214"/>
                </a:cxn>
              </a:cxnLst>
              <a:rect l="0" t="0" r="r" b="b"/>
              <a:pathLst>
                <a:path w="743" h="1068">
                  <a:moveTo>
                    <a:pt x="257" y="214"/>
                  </a:moveTo>
                  <a:lnTo>
                    <a:pt x="397" y="207"/>
                  </a:lnTo>
                  <a:lnTo>
                    <a:pt x="542" y="182"/>
                  </a:lnTo>
                  <a:lnTo>
                    <a:pt x="628" y="138"/>
                  </a:lnTo>
                  <a:lnTo>
                    <a:pt x="679" y="100"/>
                  </a:lnTo>
                  <a:lnTo>
                    <a:pt x="743" y="0"/>
                  </a:lnTo>
                  <a:lnTo>
                    <a:pt x="648" y="822"/>
                  </a:lnTo>
                  <a:lnTo>
                    <a:pt x="585" y="898"/>
                  </a:lnTo>
                  <a:lnTo>
                    <a:pt x="516" y="967"/>
                  </a:lnTo>
                  <a:lnTo>
                    <a:pt x="428" y="1016"/>
                  </a:lnTo>
                  <a:lnTo>
                    <a:pt x="353" y="1042"/>
                  </a:lnTo>
                  <a:lnTo>
                    <a:pt x="257" y="1055"/>
                  </a:lnTo>
                  <a:lnTo>
                    <a:pt x="170" y="1068"/>
                  </a:lnTo>
                  <a:lnTo>
                    <a:pt x="69" y="1068"/>
                  </a:lnTo>
                  <a:lnTo>
                    <a:pt x="24" y="1055"/>
                  </a:lnTo>
                  <a:lnTo>
                    <a:pt x="0" y="1016"/>
                  </a:lnTo>
                  <a:lnTo>
                    <a:pt x="11" y="956"/>
                  </a:lnTo>
                  <a:lnTo>
                    <a:pt x="75" y="809"/>
                  </a:lnTo>
                  <a:lnTo>
                    <a:pt x="184" y="321"/>
                  </a:lnTo>
                  <a:lnTo>
                    <a:pt x="201" y="252"/>
                  </a:lnTo>
                  <a:lnTo>
                    <a:pt x="257" y="214"/>
                  </a:lnTo>
                  <a:close/>
                </a:path>
              </a:pathLst>
            </a:custGeom>
            <a:solidFill>
              <a:srgbClr val="606060"/>
            </a:solidFill>
            <a:ln w="9525">
              <a:noFill/>
              <a:round/>
            </a:ln>
          </p:spPr>
          <p:txBody>
            <a:bodyPr/>
            <a:lstStyle/>
            <a:p>
              <a:endParaRPr lang="zh-CN" altLang="en-US"/>
            </a:p>
          </p:txBody>
        </p:sp>
      </p:grpSp>
      <p:sp>
        <p:nvSpPr>
          <p:cNvPr id="283" name="Line 110"/>
          <p:cNvSpPr>
            <a:spLocks noChangeShapeType="1"/>
          </p:cNvSpPr>
          <p:nvPr/>
        </p:nvSpPr>
        <p:spPr bwMode="auto">
          <a:xfrm>
            <a:off x="6192450" y="3180200"/>
            <a:ext cx="23944" cy="642938"/>
          </a:xfrm>
          <a:prstGeom prst="line">
            <a:avLst/>
          </a:prstGeom>
          <a:noFill/>
          <a:ln w="28575">
            <a:solidFill>
              <a:schemeClr val="tx1"/>
            </a:solidFill>
            <a:round/>
          </a:ln>
          <a:effectLst/>
        </p:spPr>
        <p:txBody>
          <a:bodyPr/>
          <a:lstStyle/>
          <a:p>
            <a:endParaRPr lang="zh-CN" altLang="en-US" sz="1600">
              <a:latin typeface="+mj-ea"/>
              <a:ea typeface="+mj-ea"/>
            </a:endParaRPr>
          </a:p>
        </p:txBody>
      </p:sp>
      <p:sp>
        <p:nvSpPr>
          <p:cNvPr id="284" name="Line 110"/>
          <p:cNvSpPr>
            <a:spLocks noChangeShapeType="1"/>
          </p:cNvSpPr>
          <p:nvPr/>
        </p:nvSpPr>
        <p:spPr bwMode="auto">
          <a:xfrm>
            <a:off x="7903774" y="3100825"/>
            <a:ext cx="150811" cy="742927"/>
          </a:xfrm>
          <a:prstGeom prst="line">
            <a:avLst/>
          </a:prstGeom>
          <a:noFill/>
          <a:ln w="28575">
            <a:solidFill>
              <a:schemeClr val="tx1"/>
            </a:solidFill>
            <a:round/>
          </a:ln>
          <a:effectLst/>
        </p:spPr>
        <p:txBody>
          <a:bodyPr/>
          <a:lstStyle/>
          <a:p>
            <a:endParaRPr lang="zh-CN" altLang="en-US" sz="1600">
              <a:latin typeface="+mj-ea"/>
              <a:ea typeface="+mj-ea"/>
            </a:endParaRPr>
          </a:p>
        </p:txBody>
      </p:sp>
      <p:sp>
        <p:nvSpPr>
          <p:cNvPr id="285" name="Line 110"/>
          <p:cNvSpPr>
            <a:spLocks noChangeShapeType="1"/>
          </p:cNvSpPr>
          <p:nvPr/>
        </p:nvSpPr>
        <p:spPr bwMode="auto">
          <a:xfrm flipV="1">
            <a:off x="6151968" y="3908528"/>
            <a:ext cx="1570038" cy="42046"/>
          </a:xfrm>
          <a:prstGeom prst="line">
            <a:avLst/>
          </a:prstGeom>
          <a:noFill/>
          <a:ln w="28575">
            <a:solidFill>
              <a:schemeClr val="tx1"/>
            </a:solidFill>
            <a:round/>
          </a:ln>
          <a:effectLst/>
        </p:spPr>
        <p:txBody>
          <a:bodyPr/>
          <a:lstStyle/>
          <a:p>
            <a:endParaRPr lang="zh-CN" altLang="en-US" sz="1600">
              <a:latin typeface="+mj-ea"/>
              <a:ea typeface="+mj-ea"/>
            </a:endParaRPr>
          </a:p>
        </p:txBody>
      </p:sp>
      <p:sp>
        <p:nvSpPr>
          <p:cNvPr id="454" name="Oval 31"/>
          <p:cNvSpPr>
            <a:spLocks noChangeArrowheads="1"/>
          </p:cNvSpPr>
          <p:nvPr/>
        </p:nvSpPr>
        <p:spPr bwMode="auto">
          <a:xfrm>
            <a:off x="7588656" y="3567841"/>
            <a:ext cx="1079500" cy="685800"/>
          </a:xfrm>
          <a:prstGeom prst="ellipse">
            <a:avLst/>
          </a:prstGeom>
          <a:solidFill>
            <a:srgbClr val="EAEAEA"/>
          </a:solidFill>
          <a:ln w="19050">
            <a:solidFill>
              <a:schemeClr val="tx1"/>
            </a:solidFill>
            <a:round/>
          </a:ln>
          <a:effectLst>
            <a:outerShdw dist="35921" dir="2700000" algn="ctr" rotWithShape="0">
              <a:schemeClr val="bg2"/>
            </a:outerShdw>
          </a:effectLst>
        </p:spPr>
        <p:txBody>
          <a:bodyPr wrap="none" anchor="ctr"/>
          <a:lstStyle/>
          <a:p>
            <a:pPr algn="ctr"/>
            <a:r>
              <a:rPr kumimoji="1" lang="zh-CN" altLang="en-US" sz="1600" b="1" dirty="0">
                <a:latin typeface="+mj-ea"/>
              </a:rPr>
              <a:t>第一层 </a:t>
            </a:r>
            <a:r>
              <a:rPr kumimoji="1" lang="en-US" altLang="zh-CN" sz="1600" b="1" dirty="0">
                <a:latin typeface="+mj-ea"/>
              </a:rPr>
              <a:t>ISP</a:t>
            </a:r>
            <a:endParaRPr kumimoji="1" lang="en-US" altLang="zh-CN" sz="1600" b="1" dirty="0">
              <a:latin typeface="+mj-ea"/>
            </a:endParaRPr>
          </a:p>
        </p:txBody>
      </p:sp>
      <p:sp>
        <p:nvSpPr>
          <p:cNvPr id="455" name="Oval 32"/>
          <p:cNvSpPr>
            <a:spLocks noChangeArrowheads="1"/>
          </p:cNvSpPr>
          <p:nvPr/>
        </p:nvSpPr>
        <p:spPr bwMode="auto">
          <a:xfrm>
            <a:off x="5689610" y="3607674"/>
            <a:ext cx="1079500" cy="685800"/>
          </a:xfrm>
          <a:prstGeom prst="ellipse">
            <a:avLst/>
          </a:prstGeom>
          <a:solidFill>
            <a:srgbClr val="EAEAEA"/>
          </a:solidFill>
          <a:ln w="19050">
            <a:solidFill>
              <a:schemeClr val="tx1"/>
            </a:solid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第一层 </a:t>
            </a:r>
            <a:r>
              <a:rPr kumimoji="1" lang="en-US" altLang="zh-CN" sz="1600" b="1">
                <a:latin typeface="+mj-ea"/>
                <a:ea typeface="+mj-ea"/>
              </a:rPr>
              <a:t>ISP</a:t>
            </a:r>
            <a:endParaRPr kumimoji="1" lang="en-US" altLang="zh-CN" sz="1600" b="1">
              <a:latin typeface="+mj-ea"/>
              <a:ea typeface="+mj-ea"/>
            </a:endParaRPr>
          </a:p>
        </p:txBody>
      </p:sp>
      <p:sp>
        <p:nvSpPr>
          <p:cNvPr id="534" name="Oval 111"/>
          <p:cNvSpPr>
            <a:spLocks noChangeArrowheads="1"/>
          </p:cNvSpPr>
          <p:nvPr/>
        </p:nvSpPr>
        <p:spPr bwMode="auto">
          <a:xfrm>
            <a:off x="7408474" y="2740462"/>
            <a:ext cx="1079500" cy="685800"/>
          </a:xfrm>
          <a:prstGeom prst="ellipse">
            <a:avLst/>
          </a:prstGeom>
          <a:solidFill>
            <a:srgbClr val="EAEAEA"/>
          </a:solidFill>
          <a:ln w="19050">
            <a:solidFill>
              <a:schemeClr val="tx1"/>
            </a:solidFill>
            <a:round/>
          </a:ln>
          <a:effectLst>
            <a:outerShdw dist="35921" dir="2700000" algn="ctr" rotWithShape="0">
              <a:schemeClr val="bg2"/>
            </a:outerShdw>
          </a:effectLst>
        </p:spPr>
        <p:txBody>
          <a:bodyPr wrap="none" anchor="ctr"/>
          <a:lstStyle/>
          <a:p>
            <a:pPr algn="ctr"/>
            <a:r>
              <a:rPr kumimoji="1" lang="zh-CN" altLang="en-US" sz="1600" b="1" dirty="0">
                <a:latin typeface="+mj-ea"/>
                <a:ea typeface="+mj-ea"/>
              </a:rPr>
              <a:t>第一层 </a:t>
            </a:r>
            <a:r>
              <a:rPr kumimoji="1" lang="en-US" altLang="zh-CN" sz="1600" b="1" dirty="0">
                <a:latin typeface="+mj-ea"/>
                <a:ea typeface="+mj-ea"/>
              </a:rPr>
              <a:t>ISP</a:t>
            </a:r>
            <a:endParaRPr kumimoji="1" lang="en-US" altLang="zh-CN" sz="1600" b="1" dirty="0">
              <a:latin typeface="+mj-ea"/>
              <a:ea typeface="+mj-ea"/>
            </a:endParaRPr>
          </a:p>
        </p:txBody>
      </p:sp>
      <p:sp>
        <p:nvSpPr>
          <p:cNvPr id="544" name="Oval 122"/>
          <p:cNvSpPr>
            <a:spLocks noChangeArrowheads="1"/>
          </p:cNvSpPr>
          <p:nvPr/>
        </p:nvSpPr>
        <p:spPr bwMode="auto">
          <a:xfrm>
            <a:off x="5535224" y="2702362"/>
            <a:ext cx="1079500" cy="685800"/>
          </a:xfrm>
          <a:prstGeom prst="ellipse">
            <a:avLst/>
          </a:prstGeom>
          <a:solidFill>
            <a:srgbClr val="EAEAEA"/>
          </a:solidFill>
          <a:ln w="19050">
            <a:solidFill>
              <a:schemeClr val="tx1"/>
            </a:solidFill>
            <a:round/>
          </a:ln>
          <a:effectLst>
            <a:outerShdw dist="35921" dir="2700000" algn="ctr" rotWithShape="0">
              <a:schemeClr val="bg2"/>
            </a:outerShdw>
          </a:effectLst>
        </p:spPr>
        <p:txBody>
          <a:bodyPr wrap="none" anchor="ctr"/>
          <a:lstStyle/>
          <a:p>
            <a:pPr algn="ctr"/>
            <a:r>
              <a:rPr kumimoji="1" lang="zh-CN" altLang="en-US" sz="1600" b="1">
                <a:latin typeface="+mj-ea"/>
                <a:ea typeface="+mj-ea"/>
              </a:rPr>
              <a:t>第一层 </a:t>
            </a:r>
            <a:r>
              <a:rPr kumimoji="1" lang="en-US" altLang="zh-CN" sz="1600" b="1">
                <a:latin typeface="+mj-ea"/>
                <a:ea typeface="+mj-ea"/>
              </a:rPr>
              <a:t>ISP</a:t>
            </a:r>
            <a:endParaRPr kumimoji="1" lang="en-US" altLang="zh-CN" sz="1600" b="1">
              <a:latin typeface="+mj-ea"/>
              <a:ea typeface="+mj-ea"/>
            </a:endParaRPr>
          </a:p>
        </p:txBody>
      </p:sp>
      <p:sp>
        <p:nvSpPr>
          <p:cNvPr id="536" name="Freeform 113"/>
          <p:cNvSpPr/>
          <p:nvPr/>
        </p:nvSpPr>
        <p:spPr bwMode="auto">
          <a:xfrm>
            <a:off x="3761978" y="4047841"/>
            <a:ext cx="7162800" cy="2004007"/>
          </a:xfrm>
          <a:custGeom>
            <a:avLst/>
            <a:gdLst/>
            <a:ahLst/>
            <a:cxnLst>
              <a:cxn ang="0">
                <a:pos x="0" y="1318"/>
              </a:cxn>
              <a:cxn ang="0">
                <a:pos x="496" y="894"/>
              </a:cxn>
              <a:cxn ang="0">
                <a:pos x="688" y="690"/>
              </a:cxn>
              <a:cxn ang="0">
                <a:pos x="904" y="490"/>
              </a:cxn>
              <a:cxn ang="0">
                <a:pos x="1080" y="74"/>
              </a:cxn>
              <a:cxn ang="0">
                <a:pos x="1280" y="46"/>
              </a:cxn>
              <a:cxn ang="0">
                <a:pos x="1544" y="150"/>
              </a:cxn>
              <a:cxn ang="0">
                <a:pos x="1808" y="182"/>
              </a:cxn>
              <a:cxn ang="0">
                <a:pos x="2072" y="198"/>
              </a:cxn>
              <a:cxn ang="0">
                <a:pos x="2312" y="198"/>
              </a:cxn>
              <a:cxn ang="0">
                <a:pos x="2560" y="154"/>
              </a:cxn>
              <a:cxn ang="0">
                <a:pos x="2952" y="38"/>
              </a:cxn>
              <a:cxn ang="0">
                <a:pos x="3008" y="206"/>
              </a:cxn>
              <a:cxn ang="0">
                <a:pos x="3024" y="334"/>
              </a:cxn>
              <a:cxn ang="0">
                <a:pos x="3080" y="534"/>
              </a:cxn>
              <a:cxn ang="0">
                <a:pos x="3164" y="678"/>
              </a:cxn>
              <a:cxn ang="0">
                <a:pos x="3272" y="774"/>
              </a:cxn>
              <a:cxn ang="0">
                <a:pos x="3608" y="966"/>
              </a:cxn>
              <a:cxn ang="0">
                <a:pos x="4040" y="1158"/>
              </a:cxn>
              <a:cxn ang="0">
                <a:pos x="4512" y="1358"/>
              </a:cxn>
            </a:cxnLst>
            <a:rect l="0" t="0" r="r" b="b"/>
            <a:pathLst>
              <a:path w="4512" h="1358">
                <a:moveTo>
                  <a:pt x="0" y="1318"/>
                </a:moveTo>
                <a:cubicBezTo>
                  <a:pt x="83" y="1247"/>
                  <a:pt x="381" y="999"/>
                  <a:pt x="496" y="894"/>
                </a:cubicBezTo>
                <a:cubicBezTo>
                  <a:pt x="611" y="789"/>
                  <a:pt x="620" y="757"/>
                  <a:pt x="688" y="690"/>
                </a:cubicBezTo>
                <a:cubicBezTo>
                  <a:pt x="756" y="623"/>
                  <a:pt x="839" y="593"/>
                  <a:pt x="904" y="490"/>
                </a:cubicBezTo>
                <a:cubicBezTo>
                  <a:pt x="969" y="387"/>
                  <a:pt x="1017" y="148"/>
                  <a:pt x="1080" y="74"/>
                </a:cubicBezTo>
                <a:cubicBezTo>
                  <a:pt x="1143" y="0"/>
                  <a:pt x="1203" y="33"/>
                  <a:pt x="1280" y="46"/>
                </a:cubicBezTo>
                <a:cubicBezTo>
                  <a:pt x="1357" y="59"/>
                  <a:pt x="1456" y="127"/>
                  <a:pt x="1544" y="150"/>
                </a:cubicBezTo>
                <a:cubicBezTo>
                  <a:pt x="1632" y="173"/>
                  <a:pt x="1720" y="174"/>
                  <a:pt x="1808" y="182"/>
                </a:cubicBezTo>
                <a:cubicBezTo>
                  <a:pt x="1896" y="190"/>
                  <a:pt x="1988" y="195"/>
                  <a:pt x="2072" y="198"/>
                </a:cubicBezTo>
                <a:cubicBezTo>
                  <a:pt x="2156" y="201"/>
                  <a:pt x="2231" y="205"/>
                  <a:pt x="2312" y="198"/>
                </a:cubicBezTo>
                <a:cubicBezTo>
                  <a:pt x="2393" y="191"/>
                  <a:pt x="2453" y="181"/>
                  <a:pt x="2560" y="154"/>
                </a:cubicBezTo>
                <a:cubicBezTo>
                  <a:pt x="2667" y="127"/>
                  <a:pt x="2877" y="29"/>
                  <a:pt x="2952" y="38"/>
                </a:cubicBezTo>
                <a:cubicBezTo>
                  <a:pt x="3027" y="47"/>
                  <a:pt x="2996" y="157"/>
                  <a:pt x="3008" y="206"/>
                </a:cubicBezTo>
                <a:cubicBezTo>
                  <a:pt x="3020" y="255"/>
                  <a:pt x="3012" y="279"/>
                  <a:pt x="3024" y="334"/>
                </a:cubicBezTo>
                <a:cubicBezTo>
                  <a:pt x="3036" y="389"/>
                  <a:pt x="3057" y="477"/>
                  <a:pt x="3080" y="534"/>
                </a:cubicBezTo>
                <a:cubicBezTo>
                  <a:pt x="3103" y="591"/>
                  <a:pt x="3132" y="638"/>
                  <a:pt x="3164" y="678"/>
                </a:cubicBezTo>
                <a:cubicBezTo>
                  <a:pt x="3196" y="718"/>
                  <a:pt x="3198" y="726"/>
                  <a:pt x="3272" y="774"/>
                </a:cubicBezTo>
                <a:cubicBezTo>
                  <a:pt x="3346" y="822"/>
                  <a:pt x="3480" y="902"/>
                  <a:pt x="3608" y="966"/>
                </a:cubicBezTo>
                <a:cubicBezTo>
                  <a:pt x="3736" y="1030"/>
                  <a:pt x="3889" y="1093"/>
                  <a:pt x="4040" y="1158"/>
                </a:cubicBezTo>
                <a:cubicBezTo>
                  <a:pt x="4191" y="1223"/>
                  <a:pt x="4414" y="1316"/>
                  <a:pt x="4512" y="1358"/>
                </a:cubicBezTo>
              </a:path>
            </a:pathLst>
          </a:custGeom>
          <a:noFill/>
          <a:ln w="76200" cmpd="sng">
            <a:solidFill>
              <a:srgbClr val="FF0000"/>
            </a:solidFill>
            <a:round/>
            <a:headEnd type="triangle" w="sm" len="med"/>
            <a:tailEnd type="triangle" w="sm" len="med"/>
          </a:ln>
          <a:effectLst/>
        </p:spPr>
        <p:txBody>
          <a:bodyPr/>
          <a:lstStyle/>
          <a:p>
            <a:endParaRPr lang="zh-CN" altLang="en-US" sz="1600">
              <a:latin typeface="+mj-ea"/>
              <a:ea typeface="+mj-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grpId="0" nodeType="clickEffect">
                                  <p:stCondLst>
                                    <p:cond delay="0"/>
                                  </p:stCondLst>
                                  <p:childTnLst>
                                    <p:anim calcmode="discrete" valueType="str">
                                      <p:cBhvr>
                                        <p:cTn id="6" dur="1000" fill="hold"/>
                                        <p:tgtEl>
                                          <p:spTgt spid="428"/>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2000" fill="hold" grpId="0" nodeType="clickEffect">
                                  <p:stCondLst>
                                    <p:cond delay="0"/>
                                  </p:stCondLst>
                                  <p:childTnLst>
                                    <p:anim calcmode="discrete" valueType="str">
                                      <p:cBhvr>
                                        <p:cTn id="10" dur="1000" fill="hold"/>
                                        <p:tgtEl>
                                          <p:spTgt spid="427"/>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grpId="0" nodeType="clickEffect">
                                  <p:stCondLst>
                                    <p:cond delay="0"/>
                                  </p:stCondLst>
                                  <p:childTnLst>
                                    <p:anim calcmode="discrete" valueType="str">
                                      <p:cBhvr>
                                        <p:cTn id="14" dur="1000" fill="hold"/>
                                        <p:tgtEl>
                                          <p:spTgt spid="426"/>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36"/>
                                        </p:tgtEl>
                                        <p:attrNameLst>
                                          <p:attrName>style.visibility</p:attrName>
                                        </p:attrNameLst>
                                      </p:cBhvr>
                                      <p:to>
                                        <p:strVal val="visible"/>
                                      </p:to>
                                    </p:set>
                                    <p:animEffect transition="in" filter="wipe(left)">
                                      <p:cBhvr>
                                        <p:cTn id="19" dur="3000"/>
                                        <p:tgtEl>
                                          <p:spTgt spid="536"/>
                                        </p:tgtEl>
                                      </p:cBhvr>
                                    </p:animEffect>
                                  </p:childTnLst>
                                </p:cTn>
                              </p:par>
                              <p:par>
                                <p:cTn id="20" presetID="10" presetClass="entr" presetSubtype="0" fill="hold" nodeType="withEffect">
                                  <p:stCondLst>
                                    <p:cond delay="0"/>
                                  </p:stCondLst>
                                  <p:childTnLst>
                                    <p:set>
                                      <p:cBhvr>
                                        <p:cTn id="21" dur="1" fill="hold">
                                          <p:stCondLst>
                                            <p:cond delay="0"/>
                                          </p:stCondLst>
                                        </p:cTn>
                                        <p:tgtEl>
                                          <p:spTgt spid="530">
                                            <p:txEl>
                                              <p:pRg st="0" end="0"/>
                                            </p:txEl>
                                          </p:spTgt>
                                        </p:tgtEl>
                                        <p:attrNameLst>
                                          <p:attrName>style.visibility</p:attrName>
                                        </p:attrNameLst>
                                      </p:cBhvr>
                                      <p:to>
                                        <p:strVal val="visible"/>
                                      </p:to>
                                    </p:set>
                                    <p:animEffect transition="in" filter="fade">
                                      <p:cBhvr>
                                        <p:cTn id="22" dur="250"/>
                                        <p:tgtEl>
                                          <p:spTgt spid="530">
                                            <p:txEl>
                                              <p:pRg st="0" end="0"/>
                                            </p:txEl>
                                          </p:spTgt>
                                        </p:tgtEl>
                                      </p:cBhvr>
                                    </p:animEffect>
                                  </p:childTnLst>
                                </p:cTn>
                              </p:par>
                              <p:par>
                                <p:cTn id="23" presetID="10" presetClass="entr" presetSubtype="0" fill="hold" nodeType="withEffect">
                                  <p:stCondLst>
                                    <p:cond delay="250"/>
                                  </p:stCondLst>
                                  <p:childTnLst>
                                    <p:set>
                                      <p:cBhvr>
                                        <p:cTn id="24" dur="1" fill="hold">
                                          <p:stCondLst>
                                            <p:cond delay="0"/>
                                          </p:stCondLst>
                                        </p:cTn>
                                        <p:tgtEl>
                                          <p:spTgt spid="530">
                                            <p:txEl>
                                              <p:pRg st="1" end="1"/>
                                            </p:txEl>
                                          </p:spTgt>
                                        </p:tgtEl>
                                        <p:attrNameLst>
                                          <p:attrName>style.visibility</p:attrName>
                                        </p:attrNameLst>
                                      </p:cBhvr>
                                      <p:to>
                                        <p:strVal val="visible"/>
                                      </p:to>
                                    </p:set>
                                    <p:animEffect transition="in" filter="fade">
                                      <p:cBhvr>
                                        <p:cTn id="25" dur="250"/>
                                        <p:tgtEl>
                                          <p:spTgt spid="530">
                                            <p:txEl>
                                              <p:pRg st="1" end="1"/>
                                            </p:txEl>
                                          </p:spTgt>
                                        </p:tgtEl>
                                      </p:cBhvr>
                                    </p:animEffect>
                                  </p:childTnLst>
                                </p:cTn>
                              </p:par>
                              <p:par>
                                <p:cTn id="26" presetID="10" presetClass="entr" presetSubtype="0" fill="hold" nodeType="withEffect">
                                  <p:stCondLst>
                                    <p:cond delay="500"/>
                                  </p:stCondLst>
                                  <p:childTnLst>
                                    <p:set>
                                      <p:cBhvr>
                                        <p:cTn id="27" dur="1" fill="hold">
                                          <p:stCondLst>
                                            <p:cond delay="0"/>
                                          </p:stCondLst>
                                        </p:cTn>
                                        <p:tgtEl>
                                          <p:spTgt spid="530">
                                            <p:txEl>
                                              <p:pRg st="2" end="2"/>
                                            </p:txEl>
                                          </p:spTgt>
                                        </p:tgtEl>
                                        <p:attrNameLst>
                                          <p:attrName>style.visibility</p:attrName>
                                        </p:attrNameLst>
                                      </p:cBhvr>
                                      <p:to>
                                        <p:strVal val="visible"/>
                                      </p:to>
                                    </p:set>
                                    <p:animEffect transition="in" filter="fade">
                                      <p:cBhvr>
                                        <p:cTn id="28" dur="250"/>
                                        <p:tgtEl>
                                          <p:spTgt spid="530">
                                            <p:txEl>
                                              <p:pRg st="2" end="2"/>
                                            </p:txEl>
                                          </p:spTgt>
                                        </p:tgtEl>
                                      </p:cBhvr>
                                    </p:animEffect>
                                  </p:childTnLst>
                                </p:cTn>
                              </p:par>
                              <p:par>
                                <p:cTn id="29" presetID="10" presetClass="entr" presetSubtype="0" fill="hold" nodeType="withEffect">
                                  <p:stCondLst>
                                    <p:cond delay="750"/>
                                  </p:stCondLst>
                                  <p:childTnLst>
                                    <p:set>
                                      <p:cBhvr>
                                        <p:cTn id="30" dur="1" fill="hold">
                                          <p:stCondLst>
                                            <p:cond delay="0"/>
                                          </p:stCondLst>
                                        </p:cTn>
                                        <p:tgtEl>
                                          <p:spTgt spid="530">
                                            <p:txEl>
                                              <p:pRg st="3" end="3"/>
                                            </p:txEl>
                                          </p:spTgt>
                                        </p:tgtEl>
                                        <p:attrNameLst>
                                          <p:attrName>style.visibility</p:attrName>
                                        </p:attrNameLst>
                                      </p:cBhvr>
                                      <p:to>
                                        <p:strVal val="visible"/>
                                      </p:to>
                                    </p:set>
                                    <p:animEffect transition="in" filter="fade">
                                      <p:cBhvr>
                                        <p:cTn id="31" dur="250"/>
                                        <p:tgtEl>
                                          <p:spTgt spid="530">
                                            <p:txEl>
                                              <p:pRg st="3" end="3"/>
                                            </p:txEl>
                                          </p:spTgt>
                                        </p:tgtEl>
                                      </p:cBhvr>
                                    </p:animEffect>
                                  </p:childTnLst>
                                </p:cTn>
                              </p:par>
                              <p:par>
                                <p:cTn id="32" presetID="10" presetClass="entr" presetSubtype="0" fill="hold" nodeType="withEffect">
                                  <p:stCondLst>
                                    <p:cond delay="1000"/>
                                  </p:stCondLst>
                                  <p:childTnLst>
                                    <p:set>
                                      <p:cBhvr>
                                        <p:cTn id="33" dur="1" fill="hold">
                                          <p:stCondLst>
                                            <p:cond delay="0"/>
                                          </p:stCondLst>
                                        </p:cTn>
                                        <p:tgtEl>
                                          <p:spTgt spid="530">
                                            <p:txEl>
                                              <p:pRg st="4" end="4"/>
                                            </p:txEl>
                                          </p:spTgt>
                                        </p:tgtEl>
                                        <p:attrNameLst>
                                          <p:attrName>style.visibility</p:attrName>
                                        </p:attrNameLst>
                                      </p:cBhvr>
                                      <p:to>
                                        <p:strVal val="visible"/>
                                      </p:to>
                                    </p:set>
                                    <p:animEffect transition="in" filter="fade">
                                      <p:cBhvr>
                                        <p:cTn id="34" dur="250"/>
                                        <p:tgtEl>
                                          <p:spTgt spid="530">
                                            <p:txEl>
                                              <p:pRg st="4" end="4"/>
                                            </p:txEl>
                                          </p:spTgt>
                                        </p:tgtEl>
                                      </p:cBhvr>
                                    </p:animEffect>
                                  </p:childTnLst>
                                </p:cTn>
                              </p:par>
                              <p:par>
                                <p:cTn id="35" presetID="10" presetClass="entr" presetSubtype="0" fill="hold" nodeType="withEffect">
                                  <p:stCondLst>
                                    <p:cond delay="1500"/>
                                  </p:stCondLst>
                                  <p:childTnLst>
                                    <p:set>
                                      <p:cBhvr>
                                        <p:cTn id="36" dur="1" fill="hold">
                                          <p:stCondLst>
                                            <p:cond delay="0"/>
                                          </p:stCondLst>
                                        </p:cTn>
                                        <p:tgtEl>
                                          <p:spTgt spid="530">
                                            <p:txEl>
                                              <p:pRg st="5" end="5"/>
                                            </p:txEl>
                                          </p:spTgt>
                                        </p:tgtEl>
                                        <p:attrNameLst>
                                          <p:attrName>style.visibility</p:attrName>
                                        </p:attrNameLst>
                                      </p:cBhvr>
                                      <p:to>
                                        <p:strVal val="visible"/>
                                      </p:to>
                                    </p:set>
                                    <p:animEffect transition="in" filter="fade">
                                      <p:cBhvr>
                                        <p:cTn id="37" dur="250"/>
                                        <p:tgtEl>
                                          <p:spTgt spid="530">
                                            <p:txEl>
                                              <p:pRg st="5" end="5"/>
                                            </p:txEl>
                                          </p:spTgt>
                                        </p:tgtEl>
                                      </p:cBhvr>
                                    </p:animEffect>
                                  </p:childTnLst>
                                </p:cTn>
                              </p:par>
                              <p:par>
                                <p:cTn id="38" presetID="10" presetClass="entr" presetSubtype="0" fill="hold" nodeType="withEffect">
                                  <p:stCondLst>
                                    <p:cond delay="1750"/>
                                  </p:stCondLst>
                                  <p:childTnLst>
                                    <p:set>
                                      <p:cBhvr>
                                        <p:cTn id="39" dur="1" fill="hold">
                                          <p:stCondLst>
                                            <p:cond delay="0"/>
                                          </p:stCondLst>
                                        </p:cTn>
                                        <p:tgtEl>
                                          <p:spTgt spid="530">
                                            <p:txEl>
                                              <p:pRg st="6" end="6"/>
                                            </p:txEl>
                                          </p:spTgt>
                                        </p:tgtEl>
                                        <p:attrNameLst>
                                          <p:attrName>style.visibility</p:attrName>
                                        </p:attrNameLst>
                                      </p:cBhvr>
                                      <p:to>
                                        <p:strVal val="visible"/>
                                      </p:to>
                                    </p:set>
                                    <p:animEffect transition="in" filter="fade">
                                      <p:cBhvr>
                                        <p:cTn id="40" dur="250"/>
                                        <p:tgtEl>
                                          <p:spTgt spid="530">
                                            <p:txEl>
                                              <p:pRg st="6" end="6"/>
                                            </p:txEl>
                                          </p:spTgt>
                                        </p:tgtEl>
                                      </p:cBhvr>
                                    </p:animEffect>
                                  </p:childTnLst>
                                </p:cTn>
                              </p:par>
                              <p:par>
                                <p:cTn id="41" presetID="10" presetClass="entr" presetSubtype="0" fill="hold" nodeType="withEffect">
                                  <p:stCondLst>
                                    <p:cond delay="2000"/>
                                  </p:stCondLst>
                                  <p:childTnLst>
                                    <p:set>
                                      <p:cBhvr>
                                        <p:cTn id="42" dur="1" fill="hold">
                                          <p:stCondLst>
                                            <p:cond delay="0"/>
                                          </p:stCondLst>
                                        </p:cTn>
                                        <p:tgtEl>
                                          <p:spTgt spid="530">
                                            <p:txEl>
                                              <p:pRg st="7" end="7"/>
                                            </p:txEl>
                                          </p:spTgt>
                                        </p:tgtEl>
                                        <p:attrNameLst>
                                          <p:attrName>style.visibility</p:attrName>
                                        </p:attrNameLst>
                                      </p:cBhvr>
                                      <p:to>
                                        <p:strVal val="visible"/>
                                      </p:to>
                                    </p:set>
                                    <p:animEffect transition="in" filter="fade">
                                      <p:cBhvr>
                                        <p:cTn id="43" dur="250"/>
                                        <p:tgtEl>
                                          <p:spTgt spid="530">
                                            <p:txEl>
                                              <p:pRg st="7" end="7"/>
                                            </p:txEl>
                                          </p:spTgt>
                                        </p:tgtEl>
                                      </p:cBhvr>
                                    </p:animEffect>
                                  </p:childTnLst>
                                </p:cTn>
                              </p:par>
                              <p:par>
                                <p:cTn id="44" presetID="10" presetClass="entr" presetSubtype="0" fill="hold" nodeType="withEffect">
                                  <p:stCondLst>
                                    <p:cond delay="2250"/>
                                  </p:stCondLst>
                                  <p:childTnLst>
                                    <p:set>
                                      <p:cBhvr>
                                        <p:cTn id="45" dur="1" fill="hold">
                                          <p:stCondLst>
                                            <p:cond delay="0"/>
                                          </p:stCondLst>
                                        </p:cTn>
                                        <p:tgtEl>
                                          <p:spTgt spid="530">
                                            <p:txEl>
                                              <p:pRg st="8" end="8"/>
                                            </p:txEl>
                                          </p:spTgt>
                                        </p:tgtEl>
                                        <p:attrNameLst>
                                          <p:attrName>style.visibility</p:attrName>
                                        </p:attrNameLst>
                                      </p:cBhvr>
                                      <p:to>
                                        <p:strVal val="visible"/>
                                      </p:to>
                                    </p:set>
                                    <p:animEffect transition="in" filter="fade">
                                      <p:cBhvr>
                                        <p:cTn id="46" dur="250"/>
                                        <p:tgtEl>
                                          <p:spTgt spid="530">
                                            <p:txEl>
                                              <p:pRg st="8" end="8"/>
                                            </p:txEl>
                                          </p:spTgt>
                                        </p:tgtEl>
                                      </p:cBhvr>
                                    </p:animEffect>
                                  </p:childTnLst>
                                </p:cTn>
                              </p:par>
                              <p:par>
                                <p:cTn id="47" presetID="10" presetClass="entr" presetSubtype="0" fill="hold" nodeType="withEffect">
                                  <p:stCondLst>
                                    <p:cond delay="2500"/>
                                  </p:stCondLst>
                                  <p:childTnLst>
                                    <p:set>
                                      <p:cBhvr>
                                        <p:cTn id="48" dur="1" fill="hold">
                                          <p:stCondLst>
                                            <p:cond delay="0"/>
                                          </p:stCondLst>
                                        </p:cTn>
                                        <p:tgtEl>
                                          <p:spTgt spid="530">
                                            <p:txEl>
                                              <p:pRg st="9" end="9"/>
                                            </p:txEl>
                                          </p:spTgt>
                                        </p:tgtEl>
                                        <p:attrNameLst>
                                          <p:attrName>style.visibility</p:attrName>
                                        </p:attrNameLst>
                                      </p:cBhvr>
                                      <p:to>
                                        <p:strVal val="visible"/>
                                      </p:to>
                                    </p:set>
                                    <p:animEffect transition="in" filter="fade">
                                      <p:cBhvr>
                                        <p:cTn id="49" dur="250"/>
                                        <p:tgtEl>
                                          <p:spTgt spid="530">
                                            <p:txEl>
                                              <p:pRg st="9" end="9"/>
                                            </p:txEl>
                                          </p:spTgt>
                                        </p:tgtEl>
                                      </p:cBhvr>
                                    </p:animEffect>
                                  </p:childTnLst>
                                </p:cTn>
                              </p:par>
                              <p:par>
                                <p:cTn id="50" presetID="10" presetClass="entr" presetSubtype="0" fill="hold" nodeType="withEffect">
                                  <p:stCondLst>
                                    <p:cond delay="2750"/>
                                  </p:stCondLst>
                                  <p:childTnLst>
                                    <p:set>
                                      <p:cBhvr>
                                        <p:cTn id="51" dur="1" fill="hold">
                                          <p:stCondLst>
                                            <p:cond delay="0"/>
                                          </p:stCondLst>
                                        </p:cTn>
                                        <p:tgtEl>
                                          <p:spTgt spid="530">
                                            <p:txEl>
                                              <p:pRg st="10" end="10"/>
                                            </p:txEl>
                                          </p:spTgt>
                                        </p:tgtEl>
                                        <p:attrNameLst>
                                          <p:attrName>style.visibility</p:attrName>
                                        </p:attrNameLst>
                                      </p:cBhvr>
                                      <p:to>
                                        <p:strVal val="visible"/>
                                      </p:to>
                                    </p:set>
                                    <p:animEffect transition="in" filter="fade">
                                      <p:cBhvr>
                                        <p:cTn id="52" dur="250"/>
                                        <p:tgtEl>
                                          <p:spTgt spid="530">
                                            <p:txEl>
                                              <p:pRg st="10" end="10"/>
                                            </p:txEl>
                                          </p:spTgt>
                                        </p:tgtEl>
                                      </p:cBhvr>
                                    </p:animEffect>
                                  </p:childTnLst>
                                </p:cTn>
                              </p:par>
                              <p:par>
                                <p:cTn id="53" presetID="10" presetClass="entr" presetSubtype="0" fill="hold" nodeType="withEffect">
                                  <p:stCondLst>
                                    <p:cond delay="3000"/>
                                  </p:stCondLst>
                                  <p:childTnLst>
                                    <p:set>
                                      <p:cBhvr>
                                        <p:cTn id="54" dur="1" fill="hold">
                                          <p:stCondLst>
                                            <p:cond delay="0"/>
                                          </p:stCondLst>
                                        </p:cTn>
                                        <p:tgtEl>
                                          <p:spTgt spid="530">
                                            <p:txEl>
                                              <p:pRg st="11" end="11"/>
                                            </p:txEl>
                                          </p:spTgt>
                                        </p:tgtEl>
                                        <p:attrNameLst>
                                          <p:attrName>style.visibility</p:attrName>
                                        </p:attrNameLst>
                                      </p:cBhvr>
                                      <p:to>
                                        <p:strVal val="visible"/>
                                      </p:to>
                                    </p:set>
                                    <p:animEffect transition="in" filter="fade">
                                      <p:cBhvr>
                                        <p:cTn id="55" dur="250"/>
                                        <p:tgtEl>
                                          <p:spTgt spid="530">
                                            <p:txEl>
                                              <p:pRg st="11" end="11"/>
                                            </p:txEl>
                                          </p:spTgt>
                                        </p:tgtEl>
                                      </p:cBhvr>
                                    </p:animEffect>
                                  </p:childTnLst>
                                </p:cTn>
                              </p:par>
                              <p:par>
                                <p:cTn id="56" presetID="10" presetClass="entr" presetSubtype="0" fill="hold" nodeType="withEffect">
                                  <p:stCondLst>
                                    <p:cond delay="3250"/>
                                  </p:stCondLst>
                                  <p:childTnLst>
                                    <p:set>
                                      <p:cBhvr>
                                        <p:cTn id="57" dur="1" fill="hold">
                                          <p:stCondLst>
                                            <p:cond delay="0"/>
                                          </p:stCondLst>
                                        </p:cTn>
                                        <p:tgtEl>
                                          <p:spTgt spid="530">
                                            <p:txEl>
                                              <p:pRg st="12" end="12"/>
                                            </p:txEl>
                                          </p:spTgt>
                                        </p:tgtEl>
                                        <p:attrNameLst>
                                          <p:attrName>style.visibility</p:attrName>
                                        </p:attrNameLst>
                                      </p:cBhvr>
                                      <p:to>
                                        <p:strVal val="visible"/>
                                      </p:to>
                                    </p:set>
                                    <p:animEffect transition="in" filter="fade">
                                      <p:cBhvr>
                                        <p:cTn id="58" dur="250"/>
                                        <p:tgtEl>
                                          <p:spTgt spid="53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0" bldLvl="0" animBg="1"/>
      <p:bldP spid="427" grpId="0" bldLvl="0" animBg="1"/>
      <p:bldP spid="428" grpId="0" bldLvl="0" animBg="1"/>
      <p:bldP spid="536"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marL="0" indent="0"/>
            <a:r>
              <a:rPr lang="zh-CN" altLang="en-US" dirty="0"/>
              <a:t>互联网的标准化工作</a:t>
            </a:r>
            <a:endParaRPr lang="zh-CN" altLang="en-US" dirty="0"/>
          </a:p>
        </p:txBody>
      </p:sp>
      <p:sp>
        <p:nvSpPr>
          <p:cNvPr id="13" name="矩形 12"/>
          <p:cNvSpPr/>
          <p:nvPr/>
        </p:nvSpPr>
        <p:spPr>
          <a:xfrm>
            <a:off x="3175" y="6135240"/>
            <a:ext cx="12192000" cy="723554"/>
          </a:xfrm>
          <a:prstGeom prst="rect">
            <a:avLst/>
          </a:prstGeom>
          <a:solidFill>
            <a:schemeClr val="bg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Rectangle 3"/>
          <p:cNvSpPr>
            <a:spLocks noChangeArrowheads="1"/>
          </p:cNvSpPr>
          <p:nvPr/>
        </p:nvSpPr>
        <p:spPr bwMode="auto">
          <a:xfrm>
            <a:off x="765176" y="3132744"/>
            <a:ext cx="4495800" cy="2300287"/>
          </a:xfrm>
          <a:prstGeom prst="rect">
            <a:avLst/>
          </a:prstGeom>
          <a:solidFill>
            <a:schemeClr val="accent5"/>
          </a:solidFill>
          <a:ln w="9525">
            <a:noFill/>
            <a:prstDash val="sysDot"/>
            <a:miter lim="800000"/>
          </a:ln>
          <a:effectLst/>
        </p:spPr>
        <p:txBody>
          <a:bodyPr wrap="none" anchor="ctr"/>
          <a:lstStyle/>
          <a:p>
            <a:endParaRPr lang="zh-CN" altLang="en-US"/>
          </a:p>
        </p:txBody>
      </p:sp>
      <p:sp>
        <p:nvSpPr>
          <p:cNvPr id="7" name="Freeform 4"/>
          <p:cNvSpPr/>
          <p:nvPr/>
        </p:nvSpPr>
        <p:spPr bwMode="auto">
          <a:xfrm>
            <a:off x="4780757" y="2131825"/>
            <a:ext cx="2533650" cy="246063"/>
          </a:xfrm>
          <a:custGeom>
            <a:avLst/>
            <a:gdLst/>
            <a:ahLst/>
            <a:cxnLst>
              <a:cxn ang="0">
                <a:pos x="0" y="0"/>
              </a:cxn>
              <a:cxn ang="0">
                <a:pos x="1584" y="0"/>
              </a:cxn>
              <a:cxn ang="0">
                <a:pos x="1344" y="336"/>
              </a:cxn>
              <a:cxn ang="0">
                <a:pos x="240" y="336"/>
              </a:cxn>
              <a:cxn ang="0">
                <a:pos x="0" y="0"/>
              </a:cxn>
            </a:cxnLst>
            <a:rect l="0" t="0" r="r" b="b"/>
            <a:pathLst>
              <a:path w="1584" h="336">
                <a:moveTo>
                  <a:pt x="0" y="0"/>
                </a:moveTo>
                <a:lnTo>
                  <a:pt x="1584" y="0"/>
                </a:lnTo>
                <a:lnTo>
                  <a:pt x="1344" y="336"/>
                </a:lnTo>
                <a:lnTo>
                  <a:pt x="240" y="336"/>
                </a:lnTo>
                <a:lnTo>
                  <a:pt x="0" y="0"/>
                </a:lnTo>
                <a:close/>
              </a:path>
            </a:pathLst>
          </a:custGeom>
          <a:noFill/>
          <a:ln w="9525">
            <a:noFill/>
            <a:round/>
          </a:ln>
          <a:effectLst/>
        </p:spPr>
        <p:txBody>
          <a:bodyPr/>
          <a:lstStyle/>
          <a:p>
            <a:endParaRPr lang="zh-CN" altLang="en-US"/>
          </a:p>
        </p:txBody>
      </p:sp>
      <p:sp>
        <p:nvSpPr>
          <p:cNvPr id="9" name="Line 6"/>
          <p:cNvSpPr>
            <a:spLocks noChangeShapeType="1"/>
          </p:cNvSpPr>
          <p:nvPr/>
        </p:nvSpPr>
        <p:spPr bwMode="auto">
          <a:xfrm>
            <a:off x="3597397" y="4253519"/>
            <a:ext cx="615950" cy="574675"/>
          </a:xfrm>
          <a:prstGeom prst="line">
            <a:avLst/>
          </a:prstGeom>
          <a:noFill/>
          <a:ln w="28575">
            <a:solidFill>
              <a:schemeClr val="tx1"/>
            </a:solidFill>
            <a:round/>
          </a:ln>
          <a:effectLst/>
        </p:spPr>
        <p:txBody>
          <a:bodyPr/>
          <a:lstStyle/>
          <a:p>
            <a:endParaRPr lang="zh-CN" altLang="en-US"/>
          </a:p>
        </p:txBody>
      </p:sp>
      <p:sp>
        <p:nvSpPr>
          <p:cNvPr id="11" name="Line 8"/>
          <p:cNvSpPr>
            <a:spLocks noChangeShapeType="1"/>
          </p:cNvSpPr>
          <p:nvPr/>
        </p:nvSpPr>
        <p:spPr bwMode="auto">
          <a:xfrm flipH="1">
            <a:off x="1855647" y="4232882"/>
            <a:ext cx="614363" cy="574675"/>
          </a:xfrm>
          <a:prstGeom prst="line">
            <a:avLst/>
          </a:prstGeom>
          <a:noFill/>
          <a:ln w="28575">
            <a:solidFill>
              <a:schemeClr val="tx1"/>
            </a:solidFill>
            <a:round/>
          </a:ln>
          <a:effectLst/>
        </p:spPr>
        <p:txBody>
          <a:bodyPr/>
          <a:lstStyle/>
          <a:p>
            <a:endParaRPr lang="zh-CN" altLang="en-US"/>
          </a:p>
        </p:txBody>
      </p:sp>
      <p:sp>
        <p:nvSpPr>
          <p:cNvPr id="14" name="Line 9"/>
          <p:cNvSpPr>
            <a:spLocks noChangeShapeType="1"/>
          </p:cNvSpPr>
          <p:nvPr/>
        </p:nvSpPr>
        <p:spPr bwMode="auto">
          <a:xfrm flipH="1">
            <a:off x="6099176" y="1942306"/>
            <a:ext cx="0" cy="435582"/>
          </a:xfrm>
          <a:prstGeom prst="line">
            <a:avLst/>
          </a:prstGeom>
          <a:noFill/>
          <a:ln w="38100">
            <a:solidFill>
              <a:srgbClr val="1157AB"/>
            </a:solidFill>
            <a:round/>
          </a:ln>
          <a:effectLst/>
        </p:spPr>
        <p:txBody>
          <a:bodyPr/>
          <a:lstStyle/>
          <a:p>
            <a:endParaRPr lang="zh-CN" altLang="en-US"/>
          </a:p>
        </p:txBody>
      </p:sp>
      <p:sp>
        <p:nvSpPr>
          <p:cNvPr id="15" name="Rectangle 10"/>
          <p:cNvSpPr>
            <a:spLocks noChangeArrowheads="1"/>
          </p:cNvSpPr>
          <p:nvPr/>
        </p:nvSpPr>
        <p:spPr bwMode="auto">
          <a:xfrm>
            <a:off x="1692396" y="3666144"/>
            <a:ext cx="2751137" cy="657225"/>
          </a:xfrm>
          <a:prstGeom prst="rect">
            <a:avLst/>
          </a:prstGeom>
          <a:solidFill>
            <a:schemeClr val="bg1"/>
          </a:solidFill>
          <a:ln w="9525">
            <a:noFill/>
            <a:miter lim="800000"/>
          </a:ln>
          <a:effectLst/>
        </p:spPr>
        <p:txBody>
          <a:bodyPr wrap="none" anchor="ctr"/>
          <a:lstStyle/>
          <a:p>
            <a:pPr algn="ctr"/>
            <a:r>
              <a:rPr kumimoji="1" lang="zh-CN" altLang="en-US" sz="1800" dirty="0">
                <a:latin typeface="+mj-ea"/>
                <a:ea typeface="+mj-ea"/>
              </a:rPr>
              <a:t>互联网研究指导小组</a:t>
            </a:r>
            <a:endParaRPr kumimoji="1" lang="zh-CN" altLang="en-US" sz="1800" dirty="0">
              <a:latin typeface="+mj-ea"/>
              <a:ea typeface="+mj-ea"/>
            </a:endParaRPr>
          </a:p>
          <a:p>
            <a:pPr algn="ctr"/>
            <a:r>
              <a:rPr kumimoji="1" lang="en-US" altLang="zh-CN" sz="1800" dirty="0">
                <a:latin typeface="+mj-ea"/>
                <a:ea typeface="+mj-ea"/>
              </a:rPr>
              <a:t>IRSG </a:t>
            </a:r>
            <a:endParaRPr kumimoji="1" lang="en-US" altLang="zh-CN" sz="1800" dirty="0">
              <a:latin typeface="+mj-ea"/>
              <a:ea typeface="+mj-ea"/>
            </a:endParaRPr>
          </a:p>
        </p:txBody>
      </p:sp>
      <p:sp>
        <p:nvSpPr>
          <p:cNvPr id="16" name="Rectangle 11"/>
          <p:cNvSpPr>
            <a:spLocks noChangeArrowheads="1"/>
          </p:cNvSpPr>
          <p:nvPr/>
        </p:nvSpPr>
        <p:spPr bwMode="auto">
          <a:xfrm>
            <a:off x="6941742" y="3099171"/>
            <a:ext cx="4575968" cy="2300287"/>
          </a:xfrm>
          <a:prstGeom prst="rect">
            <a:avLst/>
          </a:prstGeom>
          <a:solidFill>
            <a:schemeClr val="tx2">
              <a:lumMod val="60000"/>
              <a:lumOff val="40000"/>
            </a:schemeClr>
          </a:solidFill>
          <a:ln w="9525">
            <a:noFill/>
            <a:prstDash val="sysDot"/>
            <a:miter lim="800000"/>
          </a:ln>
          <a:effectLst/>
        </p:spPr>
        <p:txBody>
          <a:bodyPr wrap="none" anchor="ctr"/>
          <a:lstStyle/>
          <a:p>
            <a:endParaRPr lang="zh-CN" altLang="en-US"/>
          </a:p>
        </p:txBody>
      </p:sp>
      <p:sp>
        <p:nvSpPr>
          <p:cNvPr id="17" name="Text Box 12"/>
          <p:cNvSpPr txBox="1">
            <a:spLocks noChangeArrowheads="1"/>
          </p:cNvSpPr>
          <p:nvPr/>
        </p:nvSpPr>
        <p:spPr bwMode="auto">
          <a:xfrm>
            <a:off x="1722934" y="3246993"/>
            <a:ext cx="2490406" cy="369332"/>
          </a:xfrm>
          <a:prstGeom prst="rect">
            <a:avLst/>
          </a:prstGeom>
          <a:noFill/>
          <a:ln w="9525">
            <a:noFill/>
            <a:miter lim="800000"/>
          </a:ln>
          <a:effectLst/>
        </p:spPr>
        <p:txBody>
          <a:bodyPr wrap="square">
            <a:spAutoFit/>
          </a:bodyPr>
          <a:lstStyle/>
          <a:p>
            <a:pPr algn="ctr"/>
            <a:r>
              <a:rPr kumimoji="1" lang="zh-CN" altLang="en-US" sz="1800" dirty="0">
                <a:latin typeface="+mj-ea"/>
                <a:ea typeface="+mj-ea"/>
              </a:rPr>
              <a:t>互联网研究部 </a:t>
            </a:r>
            <a:r>
              <a:rPr kumimoji="1" lang="en-US" altLang="zh-CN" sz="1800" dirty="0">
                <a:latin typeface="+mj-ea"/>
                <a:ea typeface="+mj-ea"/>
              </a:rPr>
              <a:t>IRTF </a:t>
            </a:r>
            <a:endParaRPr kumimoji="1" lang="en-US" altLang="zh-CN" sz="1800" dirty="0">
              <a:latin typeface="+mj-ea"/>
              <a:ea typeface="+mj-ea"/>
            </a:endParaRPr>
          </a:p>
        </p:txBody>
      </p:sp>
      <p:sp>
        <p:nvSpPr>
          <p:cNvPr id="18" name="Text Box 13"/>
          <p:cNvSpPr txBox="1">
            <a:spLocks noChangeArrowheads="1"/>
          </p:cNvSpPr>
          <p:nvPr/>
        </p:nvSpPr>
        <p:spPr bwMode="auto">
          <a:xfrm>
            <a:off x="8285301" y="3201194"/>
            <a:ext cx="2190215" cy="369332"/>
          </a:xfrm>
          <a:prstGeom prst="rect">
            <a:avLst/>
          </a:prstGeom>
          <a:noFill/>
          <a:ln w="9525">
            <a:noFill/>
            <a:miter lim="800000"/>
          </a:ln>
          <a:effectLst/>
        </p:spPr>
        <p:txBody>
          <a:bodyPr wrap="none">
            <a:spAutoFit/>
          </a:bodyPr>
          <a:lstStyle/>
          <a:p>
            <a:r>
              <a:rPr kumimoji="1" lang="zh-CN" altLang="en-US" sz="1800" dirty="0">
                <a:latin typeface="+mj-ea"/>
                <a:ea typeface="+mj-ea"/>
              </a:rPr>
              <a:t>互联网工程部 </a:t>
            </a:r>
            <a:r>
              <a:rPr kumimoji="1" lang="en-US" altLang="zh-CN" sz="1800" dirty="0">
                <a:latin typeface="+mj-ea"/>
                <a:ea typeface="+mj-ea"/>
              </a:rPr>
              <a:t>IETF </a:t>
            </a:r>
            <a:endParaRPr kumimoji="1" lang="en-US" altLang="zh-CN" sz="1800" dirty="0">
              <a:latin typeface="+mj-ea"/>
              <a:ea typeface="+mj-ea"/>
            </a:endParaRPr>
          </a:p>
        </p:txBody>
      </p:sp>
      <p:sp>
        <p:nvSpPr>
          <p:cNvPr id="19" name="Line 14"/>
          <p:cNvSpPr>
            <a:spLocks noChangeShapeType="1"/>
          </p:cNvSpPr>
          <p:nvPr/>
        </p:nvSpPr>
        <p:spPr bwMode="auto">
          <a:xfrm flipH="1" flipV="1">
            <a:off x="3127376" y="2830883"/>
            <a:ext cx="0" cy="308995"/>
          </a:xfrm>
          <a:prstGeom prst="line">
            <a:avLst/>
          </a:prstGeom>
          <a:noFill/>
          <a:ln w="28575">
            <a:solidFill>
              <a:schemeClr val="tx1"/>
            </a:solidFill>
            <a:round/>
          </a:ln>
          <a:effectLst/>
        </p:spPr>
        <p:txBody>
          <a:bodyPr/>
          <a:lstStyle/>
          <a:p>
            <a:endParaRPr lang="zh-CN" altLang="en-US"/>
          </a:p>
        </p:txBody>
      </p:sp>
      <p:sp>
        <p:nvSpPr>
          <p:cNvPr id="20" name="Line 15"/>
          <p:cNvSpPr>
            <a:spLocks noChangeShapeType="1"/>
          </p:cNvSpPr>
          <p:nvPr/>
        </p:nvSpPr>
        <p:spPr bwMode="auto">
          <a:xfrm flipV="1">
            <a:off x="9308689" y="2851943"/>
            <a:ext cx="0" cy="247228"/>
          </a:xfrm>
          <a:prstGeom prst="line">
            <a:avLst/>
          </a:prstGeom>
          <a:noFill/>
          <a:ln w="28575">
            <a:solidFill>
              <a:schemeClr val="tx1"/>
            </a:solidFill>
            <a:round/>
          </a:ln>
          <a:effectLst/>
        </p:spPr>
        <p:txBody>
          <a:bodyPr/>
          <a:lstStyle/>
          <a:p>
            <a:endParaRPr lang="zh-CN" altLang="en-US"/>
          </a:p>
        </p:txBody>
      </p:sp>
      <p:sp>
        <p:nvSpPr>
          <p:cNvPr id="21" name="Rectangle 16"/>
          <p:cNvSpPr>
            <a:spLocks noChangeArrowheads="1"/>
          </p:cNvSpPr>
          <p:nvPr/>
        </p:nvSpPr>
        <p:spPr bwMode="auto">
          <a:xfrm>
            <a:off x="7786291" y="3592883"/>
            <a:ext cx="3051969" cy="657225"/>
          </a:xfrm>
          <a:prstGeom prst="rect">
            <a:avLst/>
          </a:prstGeom>
          <a:solidFill>
            <a:schemeClr val="bg1"/>
          </a:solidFill>
          <a:ln w="9525">
            <a:noFill/>
            <a:miter lim="800000"/>
          </a:ln>
          <a:effectLst/>
        </p:spPr>
        <p:txBody>
          <a:bodyPr wrap="none" anchor="ctr"/>
          <a:lstStyle/>
          <a:p>
            <a:pPr algn="ctr"/>
            <a:r>
              <a:rPr kumimoji="1" lang="zh-CN" altLang="en-US" sz="1800" dirty="0">
                <a:latin typeface="+mj-ea"/>
                <a:ea typeface="+mj-ea"/>
              </a:rPr>
              <a:t>互联网工程指导小组</a:t>
            </a:r>
            <a:endParaRPr kumimoji="1" lang="zh-CN" altLang="en-US" sz="1800" dirty="0">
              <a:latin typeface="+mj-ea"/>
              <a:ea typeface="+mj-ea"/>
            </a:endParaRPr>
          </a:p>
          <a:p>
            <a:pPr algn="ctr"/>
            <a:r>
              <a:rPr kumimoji="1" lang="en-US" altLang="zh-CN" sz="1800" dirty="0">
                <a:latin typeface="+mj-ea"/>
                <a:ea typeface="+mj-ea"/>
              </a:rPr>
              <a:t>IESG </a:t>
            </a:r>
            <a:endParaRPr kumimoji="1" lang="en-US" altLang="zh-CN" sz="1800" dirty="0">
              <a:latin typeface="+mj-ea"/>
              <a:ea typeface="+mj-ea"/>
            </a:endParaRPr>
          </a:p>
        </p:txBody>
      </p:sp>
      <p:sp>
        <p:nvSpPr>
          <p:cNvPr id="22" name="Text Box 17"/>
          <p:cNvSpPr txBox="1">
            <a:spLocks noChangeArrowheads="1"/>
          </p:cNvSpPr>
          <p:nvPr/>
        </p:nvSpPr>
        <p:spPr bwMode="auto">
          <a:xfrm>
            <a:off x="8910241" y="4277096"/>
            <a:ext cx="439738" cy="398462"/>
          </a:xfrm>
          <a:prstGeom prst="rect">
            <a:avLst/>
          </a:prstGeom>
          <a:noFill/>
          <a:ln w="9525">
            <a:noFill/>
            <a:miter lim="800000"/>
          </a:ln>
          <a:effectLst/>
        </p:spPr>
        <p:txBody>
          <a:bodyPr wrap="none">
            <a:spAutoFit/>
          </a:bodyPr>
          <a:lstStyle/>
          <a:p>
            <a:r>
              <a:rPr kumimoji="1" lang="en-US" altLang="zh-CN" sz="2000" b="1">
                <a:solidFill>
                  <a:srgbClr val="333399"/>
                </a:solidFill>
                <a:ea typeface="黑体" panose="02010609060101010101" pitchFamily="2" charset="-122"/>
              </a:rPr>
              <a:t>…</a:t>
            </a:r>
            <a:endParaRPr kumimoji="1" lang="en-US" altLang="zh-CN" sz="2000" b="1">
              <a:solidFill>
                <a:srgbClr val="333399"/>
              </a:solidFill>
              <a:ea typeface="黑体" panose="02010609060101010101" pitchFamily="2" charset="-122"/>
            </a:endParaRPr>
          </a:p>
        </p:txBody>
      </p:sp>
      <p:sp>
        <p:nvSpPr>
          <p:cNvPr id="23" name="Line 18"/>
          <p:cNvSpPr>
            <a:spLocks noChangeShapeType="1"/>
          </p:cNvSpPr>
          <p:nvPr/>
        </p:nvSpPr>
        <p:spPr bwMode="auto">
          <a:xfrm flipV="1">
            <a:off x="8407004" y="4250108"/>
            <a:ext cx="146050" cy="214313"/>
          </a:xfrm>
          <a:prstGeom prst="line">
            <a:avLst/>
          </a:prstGeom>
          <a:noFill/>
          <a:ln w="28575">
            <a:solidFill>
              <a:schemeClr val="tx1"/>
            </a:solidFill>
            <a:round/>
          </a:ln>
          <a:effectLst/>
        </p:spPr>
        <p:txBody>
          <a:bodyPr/>
          <a:lstStyle/>
          <a:p>
            <a:endParaRPr lang="zh-CN" altLang="en-US"/>
          </a:p>
        </p:txBody>
      </p:sp>
      <p:sp>
        <p:nvSpPr>
          <p:cNvPr id="24" name="Line 19"/>
          <p:cNvSpPr>
            <a:spLocks noChangeShapeType="1"/>
          </p:cNvSpPr>
          <p:nvPr/>
        </p:nvSpPr>
        <p:spPr bwMode="auto">
          <a:xfrm>
            <a:off x="9773841" y="4246933"/>
            <a:ext cx="239713" cy="168275"/>
          </a:xfrm>
          <a:prstGeom prst="line">
            <a:avLst/>
          </a:prstGeom>
          <a:noFill/>
          <a:ln w="28575">
            <a:solidFill>
              <a:schemeClr val="tx1"/>
            </a:solidFill>
            <a:round/>
          </a:ln>
          <a:effectLst/>
        </p:spPr>
        <p:txBody>
          <a:bodyPr/>
          <a:lstStyle/>
          <a:p>
            <a:endParaRPr lang="zh-CN" altLang="en-US"/>
          </a:p>
        </p:txBody>
      </p:sp>
      <p:sp>
        <p:nvSpPr>
          <p:cNvPr id="25" name="Rectangle 20"/>
          <p:cNvSpPr>
            <a:spLocks noChangeArrowheads="1"/>
          </p:cNvSpPr>
          <p:nvPr/>
        </p:nvSpPr>
        <p:spPr bwMode="auto">
          <a:xfrm>
            <a:off x="1616084" y="4849634"/>
            <a:ext cx="786868" cy="409575"/>
          </a:xfrm>
          <a:prstGeom prst="rect">
            <a:avLst/>
          </a:prstGeom>
          <a:solidFill>
            <a:schemeClr val="bg1"/>
          </a:solidFill>
          <a:ln w="9525">
            <a:noFill/>
            <a:miter lim="800000"/>
          </a:ln>
          <a:effectLst/>
        </p:spPr>
        <p:txBody>
          <a:bodyPr wrap="none" anchor="ctr"/>
          <a:lstStyle/>
          <a:p>
            <a:pPr algn="ctr"/>
            <a:r>
              <a:rPr kumimoji="1" lang="en-US" altLang="zh-CN" sz="1800">
                <a:latin typeface="+mj-ea"/>
                <a:ea typeface="+mj-ea"/>
              </a:rPr>
              <a:t>RG</a:t>
            </a:r>
            <a:endParaRPr kumimoji="1" lang="en-US" altLang="zh-CN" sz="1800">
              <a:latin typeface="+mj-ea"/>
              <a:ea typeface="+mj-ea"/>
            </a:endParaRPr>
          </a:p>
        </p:txBody>
      </p:sp>
      <p:sp>
        <p:nvSpPr>
          <p:cNvPr id="26" name="Rectangle 21"/>
          <p:cNvSpPr>
            <a:spLocks noChangeArrowheads="1"/>
          </p:cNvSpPr>
          <p:nvPr/>
        </p:nvSpPr>
        <p:spPr bwMode="auto">
          <a:xfrm>
            <a:off x="10388204" y="4896221"/>
            <a:ext cx="538162" cy="412750"/>
          </a:xfrm>
          <a:prstGeom prst="rect">
            <a:avLst/>
          </a:prstGeom>
          <a:solidFill>
            <a:schemeClr val="bg1"/>
          </a:solidFill>
          <a:ln w="9525">
            <a:noFill/>
            <a:miter lim="800000"/>
          </a:ln>
          <a:effectLst/>
        </p:spPr>
        <p:txBody>
          <a:bodyPr wrap="none" anchor="ctr"/>
          <a:lstStyle/>
          <a:p>
            <a:pPr algn="ctr"/>
            <a:r>
              <a:rPr kumimoji="1" lang="en-US" altLang="zh-CN" sz="1800" dirty="0">
                <a:latin typeface="+mj-ea"/>
                <a:ea typeface="+mj-ea"/>
              </a:rPr>
              <a:t>WG</a:t>
            </a:r>
            <a:endParaRPr kumimoji="1" lang="en-US" altLang="zh-CN" sz="1800" dirty="0">
              <a:latin typeface="+mj-ea"/>
              <a:ea typeface="+mj-ea"/>
            </a:endParaRPr>
          </a:p>
        </p:txBody>
      </p:sp>
      <p:sp>
        <p:nvSpPr>
          <p:cNvPr id="27" name="Text Box 22"/>
          <p:cNvSpPr txBox="1">
            <a:spLocks noChangeArrowheads="1"/>
          </p:cNvSpPr>
          <p:nvPr/>
        </p:nvSpPr>
        <p:spPr bwMode="auto">
          <a:xfrm>
            <a:off x="8162529" y="4786683"/>
            <a:ext cx="439737" cy="396875"/>
          </a:xfrm>
          <a:prstGeom prst="rect">
            <a:avLst/>
          </a:prstGeom>
          <a:noFill/>
          <a:ln w="9525">
            <a:noFill/>
            <a:miter lim="800000"/>
          </a:ln>
          <a:effectLst/>
        </p:spPr>
        <p:txBody>
          <a:bodyPr wrap="none">
            <a:spAutoFit/>
          </a:bodyPr>
          <a:lstStyle/>
          <a:p>
            <a:r>
              <a:rPr kumimoji="1" lang="en-US" altLang="zh-CN" sz="2000" b="1">
                <a:solidFill>
                  <a:srgbClr val="333399"/>
                </a:solidFill>
                <a:ea typeface="黑体" panose="02010609060101010101" pitchFamily="2" charset="-122"/>
              </a:rPr>
              <a:t>…</a:t>
            </a:r>
            <a:endParaRPr kumimoji="1" lang="en-US" altLang="zh-CN" sz="2000" b="1">
              <a:solidFill>
                <a:srgbClr val="333399"/>
              </a:solidFill>
              <a:ea typeface="黑体" panose="02010609060101010101" pitchFamily="2" charset="-122"/>
            </a:endParaRPr>
          </a:p>
        </p:txBody>
      </p:sp>
      <p:sp>
        <p:nvSpPr>
          <p:cNvPr id="28" name="Text Box 23"/>
          <p:cNvSpPr txBox="1">
            <a:spLocks noChangeArrowheads="1"/>
          </p:cNvSpPr>
          <p:nvPr/>
        </p:nvSpPr>
        <p:spPr bwMode="auto">
          <a:xfrm>
            <a:off x="9911954" y="4786683"/>
            <a:ext cx="438150" cy="396875"/>
          </a:xfrm>
          <a:prstGeom prst="rect">
            <a:avLst/>
          </a:prstGeom>
          <a:noFill/>
          <a:ln w="9525">
            <a:noFill/>
            <a:miter lim="800000"/>
          </a:ln>
          <a:effectLst/>
        </p:spPr>
        <p:txBody>
          <a:bodyPr wrap="none">
            <a:spAutoFit/>
          </a:bodyPr>
          <a:lstStyle/>
          <a:p>
            <a:r>
              <a:rPr kumimoji="1" lang="en-US" altLang="zh-CN" sz="2000" b="1">
                <a:solidFill>
                  <a:srgbClr val="333399"/>
                </a:solidFill>
                <a:ea typeface="黑体" panose="02010609060101010101" pitchFamily="2" charset="-122"/>
              </a:rPr>
              <a:t>…</a:t>
            </a:r>
            <a:endParaRPr kumimoji="1" lang="en-US" altLang="zh-CN" sz="2000" b="1">
              <a:solidFill>
                <a:srgbClr val="333399"/>
              </a:solidFill>
              <a:ea typeface="黑体" panose="02010609060101010101" pitchFamily="2" charset="-122"/>
            </a:endParaRPr>
          </a:p>
        </p:txBody>
      </p:sp>
      <p:sp>
        <p:nvSpPr>
          <p:cNvPr id="29" name="Line 24"/>
          <p:cNvSpPr>
            <a:spLocks noChangeShapeType="1"/>
          </p:cNvSpPr>
          <p:nvPr/>
        </p:nvSpPr>
        <p:spPr bwMode="auto">
          <a:xfrm flipH="1">
            <a:off x="7862491" y="4742233"/>
            <a:ext cx="306388" cy="163513"/>
          </a:xfrm>
          <a:prstGeom prst="line">
            <a:avLst/>
          </a:prstGeom>
          <a:noFill/>
          <a:ln w="28575">
            <a:solidFill>
              <a:schemeClr val="tx1"/>
            </a:solidFill>
            <a:round/>
          </a:ln>
          <a:effectLst/>
        </p:spPr>
        <p:txBody>
          <a:bodyPr/>
          <a:lstStyle/>
          <a:p>
            <a:endParaRPr lang="zh-CN" altLang="en-US"/>
          </a:p>
        </p:txBody>
      </p:sp>
      <p:sp>
        <p:nvSpPr>
          <p:cNvPr id="30" name="Line 25"/>
          <p:cNvSpPr>
            <a:spLocks noChangeShapeType="1"/>
          </p:cNvSpPr>
          <p:nvPr/>
        </p:nvSpPr>
        <p:spPr bwMode="auto">
          <a:xfrm>
            <a:off x="8400654" y="4742233"/>
            <a:ext cx="461962" cy="163513"/>
          </a:xfrm>
          <a:prstGeom prst="line">
            <a:avLst/>
          </a:prstGeom>
          <a:noFill/>
          <a:ln w="28575">
            <a:solidFill>
              <a:schemeClr val="tx1"/>
            </a:solidFill>
            <a:round/>
          </a:ln>
          <a:effectLst/>
        </p:spPr>
        <p:txBody>
          <a:bodyPr/>
          <a:lstStyle/>
          <a:p>
            <a:endParaRPr lang="zh-CN" altLang="en-US"/>
          </a:p>
        </p:txBody>
      </p:sp>
      <p:sp>
        <p:nvSpPr>
          <p:cNvPr id="31" name="Line 26"/>
          <p:cNvSpPr>
            <a:spLocks noChangeShapeType="1"/>
          </p:cNvSpPr>
          <p:nvPr/>
        </p:nvSpPr>
        <p:spPr bwMode="auto">
          <a:xfrm flipH="1">
            <a:off x="9476979" y="4742233"/>
            <a:ext cx="384175" cy="163513"/>
          </a:xfrm>
          <a:prstGeom prst="line">
            <a:avLst/>
          </a:prstGeom>
          <a:noFill/>
          <a:ln w="28575">
            <a:solidFill>
              <a:schemeClr val="tx1"/>
            </a:solidFill>
            <a:round/>
          </a:ln>
          <a:effectLst/>
        </p:spPr>
        <p:txBody>
          <a:bodyPr/>
          <a:lstStyle/>
          <a:p>
            <a:endParaRPr lang="zh-CN" altLang="en-US"/>
          </a:p>
        </p:txBody>
      </p:sp>
      <p:sp>
        <p:nvSpPr>
          <p:cNvPr id="32" name="Line 27"/>
          <p:cNvSpPr>
            <a:spLocks noChangeShapeType="1"/>
          </p:cNvSpPr>
          <p:nvPr/>
        </p:nvSpPr>
        <p:spPr bwMode="auto">
          <a:xfrm>
            <a:off x="10304859" y="4603514"/>
            <a:ext cx="352425" cy="292707"/>
          </a:xfrm>
          <a:prstGeom prst="line">
            <a:avLst/>
          </a:prstGeom>
          <a:noFill/>
          <a:ln w="28575">
            <a:solidFill>
              <a:schemeClr val="tx1"/>
            </a:solidFill>
            <a:round/>
          </a:ln>
          <a:effectLst/>
        </p:spPr>
        <p:txBody>
          <a:bodyPr/>
          <a:lstStyle/>
          <a:p>
            <a:endParaRPr lang="zh-CN" altLang="en-US"/>
          </a:p>
        </p:txBody>
      </p:sp>
      <p:sp>
        <p:nvSpPr>
          <p:cNvPr id="33" name="Rectangle 28"/>
          <p:cNvSpPr>
            <a:spLocks noChangeArrowheads="1"/>
          </p:cNvSpPr>
          <p:nvPr/>
        </p:nvSpPr>
        <p:spPr bwMode="auto">
          <a:xfrm>
            <a:off x="3597397" y="4828194"/>
            <a:ext cx="846137" cy="409575"/>
          </a:xfrm>
          <a:prstGeom prst="rect">
            <a:avLst/>
          </a:prstGeom>
          <a:solidFill>
            <a:schemeClr val="bg1"/>
          </a:solidFill>
          <a:ln w="9525">
            <a:noFill/>
            <a:miter lim="800000"/>
          </a:ln>
          <a:effectLst/>
        </p:spPr>
        <p:txBody>
          <a:bodyPr wrap="none" anchor="ctr"/>
          <a:lstStyle/>
          <a:p>
            <a:pPr algn="ctr"/>
            <a:r>
              <a:rPr kumimoji="1" lang="en-US" altLang="zh-CN" sz="1800">
                <a:latin typeface="+mj-ea"/>
                <a:ea typeface="+mj-ea"/>
              </a:rPr>
              <a:t>RG</a:t>
            </a:r>
            <a:endParaRPr kumimoji="1" lang="en-US" altLang="zh-CN" sz="1800">
              <a:latin typeface="+mj-ea"/>
              <a:ea typeface="+mj-ea"/>
            </a:endParaRPr>
          </a:p>
        </p:txBody>
      </p:sp>
      <p:sp>
        <p:nvSpPr>
          <p:cNvPr id="34" name="Text Box 29"/>
          <p:cNvSpPr txBox="1">
            <a:spLocks noChangeArrowheads="1"/>
          </p:cNvSpPr>
          <p:nvPr/>
        </p:nvSpPr>
        <p:spPr bwMode="auto">
          <a:xfrm>
            <a:off x="2733797" y="4790094"/>
            <a:ext cx="438150" cy="396875"/>
          </a:xfrm>
          <a:prstGeom prst="rect">
            <a:avLst/>
          </a:prstGeom>
          <a:noFill/>
          <a:ln w="9525">
            <a:noFill/>
            <a:miter lim="800000"/>
          </a:ln>
          <a:effectLst/>
        </p:spPr>
        <p:txBody>
          <a:bodyPr wrap="none">
            <a:spAutoFit/>
          </a:bodyPr>
          <a:lstStyle/>
          <a:p>
            <a:r>
              <a:rPr kumimoji="1" lang="en-US" altLang="zh-CN" sz="2000" b="1" dirty="0">
                <a:solidFill>
                  <a:srgbClr val="333399"/>
                </a:solidFill>
                <a:ea typeface="黑体" panose="02010609060101010101" pitchFamily="2" charset="-122"/>
              </a:rPr>
              <a:t>…</a:t>
            </a:r>
            <a:endParaRPr kumimoji="1" lang="en-US" altLang="zh-CN" sz="2000" b="1" dirty="0">
              <a:solidFill>
                <a:srgbClr val="333399"/>
              </a:solidFill>
              <a:ea typeface="黑体" panose="02010609060101010101" pitchFamily="2" charset="-122"/>
            </a:endParaRPr>
          </a:p>
        </p:txBody>
      </p:sp>
      <p:sp>
        <p:nvSpPr>
          <p:cNvPr id="35" name="Rectangle 30"/>
          <p:cNvSpPr>
            <a:spLocks noChangeArrowheads="1"/>
          </p:cNvSpPr>
          <p:nvPr/>
        </p:nvSpPr>
        <p:spPr bwMode="auto">
          <a:xfrm>
            <a:off x="7786291" y="4415208"/>
            <a:ext cx="893763" cy="388938"/>
          </a:xfrm>
          <a:prstGeom prst="rect">
            <a:avLst/>
          </a:prstGeom>
          <a:solidFill>
            <a:schemeClr val="bg1"/>
          </a:solidFill>
          <a:ln w="9525">
            <a:noFill/>
            <a:miter lim="800000"/>
          </a:ln>
          <a:effectLst/>
        </p:spPr>
        <p:txBody>
          <a:bodyPr wrap="none" anchor="ctr"/>
          <a:lstStyle/>
          <a:p>
            <a:pPr algn="ctr"/>
            <a:r>
              <a:rPr kumimoji="1" lang="zh-CN" altLang="en-US" sz="1800">
                <a:latin typeface="+mj-ea"/>
                <a:ea typeface="+mj-ea"/>
              </a:rPr>
              <a:t>领域</a:t>
            </a:r>
            <a:endParaRPr kumimoji="1" lang="zh-CN" altLang="en-US" sz="1800">
              <a:latin typeface="+mj-ea"/>
              <a:ea typeface="+mj-ea"/>
            </a:endParaRPr>
          </a:p>
        </p:txBody>
      </p:sp>
      <p:sp>
        <p:nvSpPr>
          <p:cNvPr id="36" name="Rectangle 31"/>
          <p:cNvSpPr>
            <a:spLocks noChangeArrowheads="1"/>
          </p:cNvSpPr>
          <p:nvPr/>
        </p:nvSpPr>
        <p:spPr bwMode="auto">
          <a:xfrm>
            <a:off x="9843690" y="4415208"/>
            <a:ext cx="994569" cy="388938"/>
          </a:xfrm>
          <a:prstGeom prst="rect">
            <a:avLst/>
          </a:prstGeom>
          <a:solidFill>
            <a:schemeClr val="bg1"/>
          </a:solidFill>
          <a:ln w="9525">
            <a:noFill/>
            <a:miter lim="800000"/>
          </a:ln>
          <a:effectLst/>
        </p:spPr>
        <p:txBody>
          <a:bodyPr wrap="none" anchor="ctr"/>
          <a:lstStyle/>
          <a:p>
            <a:pPr algn="ctr"/>
            <a:r>
              <a:rPr kumimoji="1" lang="zh-CN" altLang="en-US" sz="1800" dirty="0">
                <a:latin typeface="+mj-ea"/>
                <a:ea typeface="+mj-ea"/>
              </a:rPr>
              <a:t>领域</a:t>
            </a:r>
            <a:endParaRPr kumimoji="1" lang="zh-CN" altLang="en-US" sz="1800" dirty="0">
              <a:latin typeface="+mj-ea"/>
              <a:ea typeface="+mj-ea"/>
            </a:endParaRPr>
          </a:p>
        </p:txBody>
      </p:sp>
      <p:sp>
        <p:nvSpPr>
          <p:cNvPr id="37" name="Rectangle 32"/>
          <p:cNvSpPr>
            <a:spLocks noChangeArrowheads="1"/>
          </p:cNvSpPr>
          <p:nvPr/>
        </p:nvSpPr>
        <p:spPr bwMode="auto">
          <a:xfrm>
            <a:off x="765176" y="2247106"/>
            <a:ext cx="10752534" cy="604837"/>
          </a:xfrm>
          <a:prstGeom prst="rect">
            <a:avLst/>
          </a:prstGeom>
          <a:solidFill>
            <a:srgbClr val="7CC43A"/>
          </a:solidFill>
          <a:ln w="9525">
            <a:noFill/>
            <a:miter lim="800000"/>
          </a:ln>
          <a:effectLst/>
        </p:spPr>
        <p:txBody>
          <a:bodyPr wrap="none" anchor="ctr"/>
          <a:lstStyle/>
          <a:p>
            <a:pPr algn="ctr"/>
            <a:r>
              <a:rPr kumimoji="1" lang="zh-CN" altLang="en-US" sz="2000" dirty="0">
                <a:solidFill>
                  <a:schemeClr val="bg1"/>
                </a:solidFill>
                <a:ea typeface="黑体" panose="02010609060101010101" pitchFamily="2" charset="-122"/>
              </a:rPr>
              <a:t>互联网体系结构委员会（</a:t>
            </a:r>
            <a:r>
              <a:rPr kumimoji="1" lang="en-US" altLang="zh-CN" sz="2000" dirty="0">
                <a:solidFill>
                  <a:schemeClr val="bg1"/>
                </a:solidFill>
                <a:ea typeface="黑体" panose="02010609060101010101" pitchFamily="2" charset="-122"/>
              </a:rPr>
              <a:t>Internet Architecture Board</a:t>
            </a:r>
            <a:r>
              <a:rPr kumimoji="1" lang="zh-CN" altLang="en-US" sz="2000" dirty="0">
                <a:solidFill>
                  <a:schemeClr val="bg1"/>
                </a:solidFill>
                <a:ea typeface="黑体" panose="02010609060101010101" pitchFamily="2" charset="-122"/>
              </a:rPr>
              <a:t>，</a:t>
            </a:r>
            <a:r>
              <a:rPr kumimoji="1" lang="en-US" altLang="zh-CN" sz="2000" dirty="0">
                <a:solidFill>
                  <a:schemeClr val="bg1"/>
                </a:solidFill>
                <a:ea typeface="黑体" panose="02010609060101010101" pitchFamily="2" charset="-122"/>
              </a:rPr>
              <a:t>IAB</a:t>
            </a:r>
            <a:r>
              <a:rPr kumimoji="1" lang="zh-CN" altLang="en-US" sz="2000" dirty="0">
                <a:solidFill>
                  <a:schemeClr val="bg1"/>
                </a:solidFill>
                <a:ea typeface="黑体" panose="02010609060101010101" pitchFamily="2" charset="-122"/>
              </a:rPr>
              <a:t>）</a:t>
            </a:r>
            <a:endParaRPr kumimoji="1" lang="en-US" altLang="zh-CN" sz="2000" dirty="0">
              <a:solidFill>
                <a:schemeClr val="bg1"/>
              </a:solidFill>
              <a:ea typeface="黑体" panose="02010609060101010101" pitchFamily="2" charset="-122"/>
            </a:endParaRPr>
          </a:p>
        </p:txBody>
      </p:sp>
      <p:sp>
        <p:nvSpPr>
          <p:cNvPr id="38" name="Rectangle 33"/>
          <p:cNvSpPr>
            <a:spLocks noChangeArrowheads="1"/>
          </p:cNvSpPr>
          <p:nvPr/>
        </p:nvSpPr>
        <p:spPr bwMode="auto">
          <a:xfrm>
            <a:off x="9308704" y="4896221"/>
            <a:ext cx="538162" cy="412750"/>
          </a:xfrm>
          <a:prstGeom prst="rect">
            <a:avLst/>
          </a:prstGeom>
          <a:solidFill>
            <a:schemeClr val="bg1"/>
          </a:solidFill>
          <a:ln w="9525">
            <a:noFill/>
            <a:miter lim="800000"/>
          </a:ln>
          <a:effectLst/>
        </p:spPr>
        <p:txBody>
          <a:bodyPr wrap="none" anchor="ctr"/>
          <a:lstStyle/>
          <a:p>
            <a:pPr algn="ctr"/>
            <a:r>
              <a:rPr kumimoji="1" lang="en-US" altLang="zh-CN" sz="1800" dirty="0">
                <a:latin typeface="+mj-ea"/>
                <a:ea typeface="+mj-ea"/>
              </a:rPr>
              <a:t>WG</a:t>
            </a:r>
            <a:endParaRPr kumimoji="1" lang="en-US" altLang="zh-CN" sz="1800" dirty="0">
              <a:latin typeface="+mj-ea"/>
              <a:ea typeface="+mj-ea"/>
            </a:endParaRPr>
          </a:p>
        </p:txBody>
      </p:sp>
      <p:sp>
        <p:nvSpPr>
          <p:cNvPr id="39" name="Rectangle 34"/>
          <p:cNvSpPr>
            <a:spLocks noChangeArrowheads="1"/>
          </p:cNvSpPr>
          <p:nvPr/>
        </p:nvSpPr>
        <p:spPr bwMode="auto">
          <a:xfrm>
            <a:off x="8587979" y="4896221"/>
            <a:ext cx="538162" cy="412750"/>
          </a:xfrm>
          <a:prstGeom prst="rect">
            <a:avLst/>
          </a:prstGeom>
          <a:solidFill>
            <a:schemeClr val="bg1"/>
          </a:solidFill>
          <a:ln w="9525">
            <a:noFill/>
            <a:miter lim="800000"/>
          </a:ln>
          <a:effectLst/>
        </p:spPr>
        <p:txBody>
          <a:bodyPr wrap="none" anchor="ctr"/>
          <a:lstStyle/>
          <a:p>
            <a:pPr algn="ctr"/>
            <a:r>
              <a:rPr kumimoji="1" lang="en-US" altLang="zh-CN" sz="1800">
                <a:latin typeface="+mj-ea"/>
                <a:ea typeface="+mj-ea"/>
              </a:rPr>
              <a:t>WG</a:t>
            </a:r>
            <a:endParaRPr kumimoji="1" lang="en-US" altLang="zh-CN" sz="1800">
              <a:latin typeface="+mj-ea"/>
              <a:ea typeface="+mj-ea"/>
            </a:endParaRPr>
          </a:p>
        </p:txBody>
      </p:sp>
      <p:sp>
        <p:nvSpPr>
          <p:cNvPr id="40" name="Rectangle 35"/>
          <p:cNvSpPr>
            <a:spLocks noChangeArrowheads="1"/>
          </p:cNvSpPr>
          <p:nvPr/>
        </p:nvSpPr>
        <p:spPr bwMode="auto">
          <a:xfrm>
            <a:off x="7614841" y="4896221"/>
            <a:ext cx="538163" cy="412750"/>
          </a:xfrm>
          <a:prstGeom prst="rect">
            <a:avLst/>
          </a:prstGeom>
          <a:solidFill>
            <a:schemeClr val="bg1"/>
          </a:solidFill>
          <a:ln w="9525">
            <a:noFill/>
            <a:miter lim="800000"/>
          </a:ln>
          <a:effectLst/>
        </p:spPr>
        <p:txBody>
          <a:bodyPr wrap="none" anchor="ctr"/>
          <a:lstStyle/>
          <a:p>
            <a:pPr algn="ctr"/>
            <a:r>
              <a:rPr kumimoji="1" lang="en-US" altLang="zh-CN" sz="1800">
                <a:latin typeface="+mj-ea"/>
                <a:ea typeface="+mj-ea"/>
              </a:rPr>
              <a:t>WG</a:t>
            </a:r>
            <a:endParaRPr kumimoji="1" lang="en-US" altLang="zh-CN" sz="1800">
              <a:latin typeface="+mj-ea"/>
              <a:ea typeface="+mj-ea"/>
            </a:endParaRPr>
          </a:p>
        </p:txBody>
      </p:sp>
      <p:sp>
        <p:nvSpPr>
          <p:cNvPr id="8" name="Rectangle 5"/>
          <p:cNvSpPr>
            <a:spLocks noChangeArrowheads="1"/>
          </p:cNvSpPr>
          <p:nvPr/>
        </p:nvSpPr>
        <p:spPr bwMode="auto">
          <a:xfrm>
            <a:off x="765175" y="1448594"/>
            <a:ext cx="10752534" cy="493712"/>
          </a:xfrm>
          <a:prstGeom prst="rect">
            <a:avLst/>
          </a:prstGeom>
          <a:solidFill>
            <a:schemeClr val="accent3">
              <a:lumMod val="50000"/>
            </a:schemeClr>
          </a:solidFill>
          <a:ln w="9525">
            <a:noFill/>
            <a:miter lim="800000"/>
          </a:ln>
          <a:effectLst/>
        </p:spPr>
        <p:txBody>
          <a:bodyPr wrap="none" anchor="ctr"/>
          <a:lstStyle/>
          <a:p>
            <a:pPr algn="ctr"/>
            <a:r>
              <a:rPr kumimoji="1" lang="zh-CN" altLang="en-US" sz="2000" dirty="0">
                <a:solidFill>
                  <a:schemeClr val="bg1"/>
                </a:solidFill>
                <a:ea typeface="黑体" panose="02010609060101010101" pitchFamily="2" charset="-122"/>
              </a:rPr>
              <a:t>互联网协会（</a:t>
            </a:r>
            <a:r>
              <a:rPr kumimoji="1" lang="en-US" altLang="zh-CN" sz="2000" dirty="0">
                <a:solidFill>
                  <a:schemeClr val="bg1"/>
                </a:solidFill>
                <a:ea typeface="黑体" panose="02010609060101010101" pitchFamily="2" charset="-122"/>
              </a:rPr>
              <a:t>Internet Society</a:t>
            </a:r>
            <a:r>
              <a:rPr kumimoji="1" lang="zh-CN" altLang="en-US" sz="2000" dirty="0">
                <a:solidFill>
                  <a:schemeClr val="bg1"/>
                </a:solidFill>
                <a:ea typeface="黑体" panose="02010609060101010101" pitchFamily="2" charset="-122"/>
              </a:rPr>
              <a:t>，</a:t>
            </a:r>
            <a:r>
              <a:rPr kumimoji="1" lang="en-US" altLang="zh-CN" sz="2000" dirty="0">
                <a:solidFill>
                  <a:schemeClr val="bg1"/>
                </a:solidFill>
                <a:ea typeface="黑体" panose="02010609060101010101" pitchFamily="2" charset="-122"/>
              </a:rPr>
              <a:t>ISOC</a:t>
            </a:r>
            <a:r>
              <a:rPr kumimoji="1" lang="zh-CN" altLang="en-US" sz="2000" dirty="0">
                <a:solidFill>
                  <a:schemeClr val="bg1"/>
                </a:solidFill>
                <a:ea typeface="黑体" panose="02010609060101010101" pitchFamily="2" charset="-122"/>
              </a:rPr>
              <a:t>）</a:t>
            </a:r>
            <a:endParaRPr kumimoji="1" lang="en-US" altLang="zh-CN" sz="2000" dirty="0">
              <a:solidFill>
                <a:schemeClr val="bg1"/>
              </a:solidFill>
              <a:ea typeface="黑体" panose="0201060906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grpId="0" nodeType="clickEffect">
                                  <p:stCondLst>
                                    <p:cond delay="0"/>
                                  </p:stCondLst>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2000" fill="hold" grpId="0" nodeType="clickEffect">
                                  <p:stCondLst>
                                    <p:cond delay="0"/>
                                  </p:stCondLst>
                                  <p:childTnLst>
                                    <p:anim calcmode="discrete" valueType="str">
                                      <p:cBhvr>
                                        <p:cTn id="10" dur="1000" fill="hold"/>
                                        <p:tgtEl>
                                          <p:spTgt spid="37"/>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grpId="0" nodeType="clickEffect">
                                  <p:stCondLst>
                                    <p:cond delay="0"/>
                                  </p:stCondLst>
                                  <p:childTnLst>
                                    <p:anim calcmode="discrete" valueType="str">
                                      <p:cBhvr>
                                        <p:cTn id="14" dur="10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repeatCount="2000" fill="hold" grpId="0" nodeType="clickEffect">
                                  <p:stCondLst>
                                    <p:cond delay="0"/>
                                  </p:stCondLst>
                                  <p:childTnLst>
                                    <p:anim calcmode="discrete" valueType="str">
                                      <p:cBhvr>
                                        <p:cTn id="18"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6" grpId="0" bldLvl="0" animBg="1"/>
      <p:bldP spid="37" grpId="0" bldLvl="0" animBg="1"/>
      <p:bldP spid="8"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175" y="3502377"/>
            <a:ext cx="12192000" cy="2064368"/>
          </a:xfrm>
          <a:prstGeom prst="rect">
            <a:avLst/>
          </a:prstGeom>
          <a:solidFill>
            <a:srgbClr val="418A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 name="标题 2"/>
          <p:cNvSpPr>
            <a:spLocks noGrp="1"/>
          </p:cNvSpPr>
          <p:nvPr>
            <p:ph type="title"/>
          </p:nvPr>
        </p:nvSpPr>
        <p:spPr>
          <a:xfrm>
            <a:off x="774699" y="352424"/>
            <a:ext cx="6086475" cy="429419"/>
          </a:xfrm>
        </p:spPr>
        <p:txBody>
          <a:bodyPr/>
          <a:lstStyle/>
          <a:p>
            <a:pPr marL="0" indent="0"/>
            <a:r>
              <a:rPr lang="en-US" altLang="zh-CN" dirty="0"/>
              <a:t>RFC </a:t>
            </a:r>
            <a:r>
              <a:rPr lang="zh-CN" altLang="en-US" dirty="0"/>
              <a:t>文档 </a:t>
            </a:r>
            <a:endParaRPr lang="zh-CN" altLang="en-US" dirty="0"/>
          </a:p>
        </p:txBody>
      </p:sp>
      <p:sp>
        <p:nvSpPr>
          <p:cNvPr id="20" name="内容占位符 4"/>
          <p:cNvSpPr txBox="1"/>
          <p:nvPr/>
        </p:nvSpPr>
        <p:spPr>
          <a:xfrm>
            <a:off x="648338" y="3664638"/>
            <a:ext cx="11196679" cy="2064368"/>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chemeClr val="bg1"/>
                </a:solidFill>
              </a:rPr>
              <a:t>互联网草案</a:t>
            </a:r>
            <a:r>
              <a:rPr lang="en-US" altLang="zh-CN" dirty="0">
                <a:solidFill>
                  <a:schemeClr val="bg1"/>
                </a:solidFill>
              </a:rPr>
              <a:t>(Internet Draft) ——</a:t>
            </a:r>
            <a:r>
              <a:rPr lang="zh-CN" altLang="en-US" dirty="0">
                <a:solidFill>
                  <a:schemeClr val="bg1"/>
                </a:solidFill>
              </a:rPr>
              <a:t>在这个阶段还不是 </a:t>
            </a:r>
            <a:r>
              <a:rPr lang="en-US" altLang="zh-CN" dirty="0">
                <a:solidFill>
                  <a:schemeClr val="bg1"/>
                </a:solidFill>
              </a:rPr>
              <a:t>RFC </a:t>
            </a:r>
            <a:r>
              <a:rPr lang="zh-CN" altLang="en-US" dirty="0">
                <a:solidFill>
                  <a:schemeClr val="bg1"/>
                </a:solidFill>
              </a:rPr>
              <a:t>文档。</a:t>
            </a:r>
            <a:endParaRPr lang="zh-CN" altLang="en-US" dirty="0">
              <a:solidFill>
                <a:schemeClr val="bg1"/>
              </a:solidFill>
            </a:endParaRPr>
          </a:p>
          <a:p>
            <a:r>
              <a:rPr lang="zh-CN" altLang="en-US" dirty="0">
                <a:solidFill>
                  <a:schemeClr val="bg1"/>
                </a:solidFill>
              </a:rPr>
              <a:t>建议标准</a:t>
            </a:r>
            <a:r>
              <a:rPr lang="en-US" altLang="zh-CN" dirty="0">
                <a:solidFill>
                  <a:schemeClr val="bg1"/>
                </a:solidFill>
              </a:rPr>
              <a:t>(Proposed Standard) ——</a:t>
            </a:r>
            <a:r>
              <a:rPr lang="zh-CN" altLang="en-US" dirty="0">
                <a:solidFill>
                  <a:schemeClr val="bg1"/>
                </a:solidFill>
              </a:rPr>
              <a:t>从这个阶段开始就成为 </a:t>
            </a:r>
            <a:r>
              <a:rPr lang="en-US" altLang="zh-CN" dirty="0">
                <a:solidFill>
                  <a:schemeClr val="bg1"/>
                </a:solidFill>
              </a:rPr>
              <a:t>RFC </a:t>
            </a:r>
            <a:r>
              <a:rPr lang="zh-CN" altLang="en-US" dirty="0">
                <a:solidFill>
                  <a:schemeClr val="bg1"/>
                </a:solidFill>
              </a:rPr>
              <a:t>文档。</a:t>
            </a:r>
            <a:endParaRPr lang="zh-CN" altLang="en-US" dirty="0">
              <a:solidFill>
                <a:schemeClr val="bg1"/>
              </a:solidFill>
            </a:endParaRPr>
          </a:p>
          <a:p>
            <a:r>
              <a:rPr lang="zh-CN" altLang="en-US" dirty="0">
                <a:solidFill>
                  <a:schemeClr val="bg1"/>
                </a:solidFill>
              </a:rPr>
              <a:t>草案标准</a:t>
            </a:r>
            <a:r>
              <a:rPr lang="en-US" altLang="zh-CN" dirty="0">
                <a:solidFill>
                  <a:schemeClr val="bg1"/>
                </a:solidFill>
              </a:rPr>
              <a:t>(Draft Standard)</a:t>
            </a:r>
            <a:r>
              <a:rPr lang="zh-CN" altLang="en-US" dirty="0">
                <a:solidFill>
                  <a:schemeClr val="bg1"/>
                </a:solidFill>
              </a:rPr>
              <a:t> </a:t>
            </a:r>
            <a:r>
              <a:rPr lang="en-US" altLang="zh-CN" dirty="0">
                <a:solidFill>
                  <a:schemeClr val="bg1"/>
                </a:solidFill>
              </a:rPr>
              <a:t>——</a:t>
            </a:r>
            <a:r>
              <a:rPr lang="zh-CN" altLang="en-US" dirty="0">
                <a:solidFill>
                  <a:schemeClr val="bg1"/>
                </a:solidFill>
              </a:rPr>
              <a:t>从</a:t>
            </a:r>
            <a:r>
              <a:rPr lang="en-US" altLang="zh-CN" dirty="0">
                <a:solidFill>
                  <a:schemeClr val="bg1"/>
                </a:solidFill>
              </a:rPr>
              <a:t>2011</a:t>
            </a:r>
            <a:r>
              <a:rPr lang="zh-CN" altLang="en-US" dirty="0">
                <a:solidFill>
                  <a:schemeClr val="bg1"/>
                </a:solidFill>
              </a:rPr>
              <a:t>年</a:t>
            </a:r>
            <a:r>
              <a:rPr lang="en-US" altLang="zh-CN" dirty="0">
                <a:solidFill>
                  <a:schemeClr val="bg1"/>
                </a:solidFill>
              </a:rPr>
              <a:t>10</a:t>
            </a:r>
            <a:r>
              <a:rPr lang="zh-CN" altLang="en-US" dirty="0">
                <a:solidFill>
                  <a:schemeClr val="bg1"/>
                </a:solidFill>
              </a:rPr>
              <a:t>月起取消了该阶段。</a:t>
            </a:r>
            <a:endParaRPr lang="en-US" altLang="zh-CN" dirty="0">
              <a:solidFill>
                <a:schemeClr val="bg1"/>
              </a:solidFill>
            </a:endParaRPr>
          </a:p>
          <a:p>
            <a:r>
              <a:rPr lang="zh-CN" altLang="en-US" dirty="0">
                <a:solidFill>
                  <a:schemeClr val="bg1"/>
                </a:solidFill>
              </a:rPr>
              <a:t>互联网标准</a:t>
            </a:r>
            <a:r>
              <a:rPr lang="en-US" altLang="zh-CN" dirty="0">
                <a:solidFill>
                  <a:schemeClr val="bg1"/>
                </a:solidFill>
              </a:rPr>
              <a:t>(Internet Standard) </a:t>
            </a:r>
            <a:endParaRPr lang="en-US" altLang="zh-CN" dirty="0">
              <a:solidFill>
                <a:schemeClr val="bg1"/>
              </a:solidFill>
            </a:endParaRPr>
          </a:p>
        </p:txBody>
      </p:sp>
      <p:grpSp>
        <p:nvGrpSpPr>
          <p:cNvPr id="11" name="组合 10"/>
          <p:cNvGrpSpPr/>
          <p:nvPr/>
        </p:nvGrpSpPr>
        <p:grpSpPr>
          <a:xfrm>
            <a:off x="79375" y="2362994"/>
            <a:ext cx="3213509" cy="1301644"/>
            <a:chOff x="-8805" y="5407865"/>
            <a:chExt cx="3213509" cy="1301644"/>
          </a:xfrm>
        </p:grpSpPr>
        <p:sp>
          <p:nvSpPr>
            <p:cNvPr id="12" name="矩形 11"/>
            <p:cNvSpPr/>
            <p:nvPr/>
          </p:nvSpPr>
          <p:spPr>
            <a:xfrm>
              <a:off x="2015764" y="552275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66888" y="552275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805" y="5666360"/>
              <a:ext cx="495299" cy="533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39571" y="6008462"/>
              <a:ext cx="266702" cy="28721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015764" y="6422291"/>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606273" y="5407865"/>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882413" y="5721244"/>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1173740" y="6008462"/>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048494" y="6292362"/>
              <a:ext cx="156210" cy="1354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0" y="6103506"/>
            <a:ext cx="12195175" cy="754494"/>
          </a:xfrm>
          <a:prstGeom prst="rect">
            <a:avLst/>
          </a:prstGeom>
          <a:solidFill>
            <a:srgbClr val="DDDDDD">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2" name="矩形 1"/>
          <p:cNvSpPr/>
          <p:nvPr/>
        </p:nvSpPr>
        <p:spPr>
          <a:xfrm>
            <a:off x="3124940" y="1266739"/>
            <a:ext cx="8232035" cy="1422441"/>
          </a:xfrm>
          <a:prstGeom prst="rect">
            <a:avLst/>
          </a:prstGeom>
        </p:spPr>
        <p:txBody>
          <a:bodyPr wrap="square">
            <a:spAutoFit/>
          </a:bodyPr>
          <a:lstStyle/>
          <a:p>
            <a:pPr>
              <a:lnSpc>
                <a:spcPct val="150000"/>
              </a:lnSpc>
            </a:pPr>
            <a:r>
              <a:rPr lang="zh-CN" altLang="en-US" sz="2000" dirty="0"/>
              <a:t>       所有的互联网标准都是以 </a:t>
            </a:r>
            <a:r>
              <a:rPr lang="en-US" altLang="zh-CN" sz="2000" dirty="0"/>
              <a:t>RFC </a:t>
            </a:r>
            <a:r>
              <a:rPr lang="zh-CN" altLang="en-US" sz="2000" dirty="0"/>
              <a:t>文档的形式在互联网上发表。</a:t>
            </a:r>
            <a:r>
              <a:rPr lang="en-US" altLang="zh-CN" sz="2000" dirty="0">
                <a:solidFill>
                  <a:srgbClr val="C00000"/>
                </a:solidFill>
              </a:rPr>
              <a:t>RFC</a:t>
            </a:r>
            <a:r>
              <a:rPr lang="zh-CN" altLang="en-US" sz="2000" dirty="0"/>
              <a:t>（</a:t>
            </a:r>
            <a:r>
              <a:rPr lang="en-US" altLang="zh-CN" sz="2000" dirty="0"/>
              <a:t>Request For Comments</a:t>
            </a:r>
            <a:r>
              <a:rPr lang="zh-CN" altLang="en-US" sz="2000" dirty="0"/>
              <a:t>）的意思是“请求评论”。所有的</a:t>
            </a:r>
            <a:r>
              <a:rPr lang="en-US" altLang="zh-CN" sz="2000" dirty="0"/>
              <a:t>RFC</a:t>
            </a:r>
            <a:r>
              <a:rPr lang="zh-CN" altLang="en-US" sz="2000" dirty="0"/>
              <a:t>文档都可从互联网上免费下载：</a:t>
            </a:r>
            <a:r>
              <a:rPr lang="en-US" altLang="zh-CN" sz="2000" u="sng" dirty="0">
                <a:solidFill>
                  <a:srgbClr val="3E5CCC"/>
                </a:solidFill>
                <a:hlinkClick r:id="rId1"/>
              </a:rPr>
              <a:t>http://www.ietf.org/rfc.html</a:t>
            </a:r>
            <a:r>
              <a:rPr lang="en-US" altLang="zh-CN" sz="2000" dirty="0">
                <a:solidFill>
                  <a:srgbClr val="3E5CCC"/>
                </a:solidFill>
              </a:rPr>
              <a:t>  </a:t>
            </a:r>
            <a:r>
              <a:rPr lang="zh-CN" altLang="en-US" sz="2000" dirty="0"/>
              <a:t>。</a:t>
            </a:r>
            <a:endParaRPr lang="zh-CN" altLang="en-US" sz="2000" dirty="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xEl>
                                              <p:pRg st="0" end="0"/>
                                            </p:txEl>
                                          </p:spTgt>
                                        </p:tgtEl>
                                        <p:attrNameLst>
                                          <p:attrName>style.visibility</p:attrName>
                                        </p:attrNameLst>
                                      </p:cBhvr>
                                      <p:to>
                                        <p:strVal val="visible"/>
                                      </p:to>
                                    </p:set>
                                    <p:animEffect transition="in" filter="fade">
                                      <p:cBhvr>
                                        <p:cTn id="14" dur="1000"/>
                                        <p:tgtEl>
                                          <p:spTgt spid="20">
                                            <p:txEl>
                                              <p:pRg st="0" end="0"/>
                                            </p:txEl>
                                          </p:spTgt>
                                        </p:tgtEl>
                                      </p:cBhvr>
                                    </p:animEffect>
                                    <p:anim calcmode="lin" valueType="num">
                                      <p:cBhvr>
                                        <p:cTn id="15"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xEl>
                                              <p:pRg st="1" end="1"/>
                                            </p:txEl>
                                          </p:spTgt>
                                        </p:tgtEl>
                                        <p:attrNameLst>
                                          <p:attrName>style.visibility</p:attrName>
                                        </p:attrNameLst>
                                      </p:cBhvr>
                                      <p:to>
                                        <p:strVal val="visible"/>
                                      </p:to>
                                    </p:set>
                                    <p:animEffect transition="in" filter="fade">
                                      <p:cBhvr>
                                        <p:cTn id="21" dur="1000"/>
                                        <p:tgtEl>
                                          <p:spTgt spid="20">
                                            <p:txEl>
                                              <p:pRg st="1" end="1"/>
                                            </p:txEl>
                                          </p:spTgt>
                                        </p:tgtEl>
                                      </p:cBhvr>
                                    </p:animEffect>
                                    <p:anim calcmode="lin" valueType="num">
                                      <p:cBhvr>
                                        <p:cTn id="22"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xEl>
                                              <p:pRg st="2" end="2"/>
                                            </p:txEl>
                                          </p:spTgt>
                                        </p:tgtEl>
                                        <p:attrNameLst>
                                          <p:attrName>style.visibility</p:attrName>
                                        </p:attrNameLst>
                                      </p:cBhvr>
                                      <p:to>
                                        <p:strVal val="visible"/>
                                      </p:to>
                                    </p:set>
                                    <p:animEffect transition="in" filter="fade">
                                      <p:cBhvr>
                                        <p:cTn id="28" dur="1000"/>
                                        <p:tgtEl>
                                          <p:spTgt spid="20">
                                            <p:txEl>
                                              <p:pRg st="2" end="2"/>
                                            </p:txEl>
                                          </p:spTgt>
                                        </p:tgtEl>
                                      </p:cBhvr>
                                    </p:animEffect>
                                    <p:anim calcmode="lin" valueType="num">
                                      <p:cBhvr>
                                        <p:cTn id="29"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xEl>
                                              <p:pRg st="3" end="3"/>
                                            </p:txEl>
                                          </p:spTgt>
                                        </p:tgtEl>
                                        <p:attrNameLst>
                                          <p:attrName>style.visibility</p:attrName>
                                        </p:attrNameLst>
                                      </p:cBhvr>
                                      <p:to>
                                        <p:strVal val="visible"/>
                                      </p:to>
                                    </p:set>
                                    <p:animEffect transition="in" filter="fade">
                                      <p:cBhvr>
                                        <p:cTn id="35" dur="1000"/>
                                        <p:tgtEl>
                                          <p:spTgt spid="20">
                                            <p:txEl>
                                              <p:pRg st="3" end="3"/>
                                            </p:txEl>
                                          </p:spTgt>
                                        </p:tgtEl>
                                      </p:cBhvr>
                                    </p:animEffect>
                                    <p:anim calcmode="lin" valueType="num">
                                      <p:cBhvr>
                                        <p:cTn id="36"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070" y="2969645"/>
            <a:ext cx="8913337" cy="492371"/>
          </a:xfrm>
          <a:prstGeom prst="rect">
            <a:avLst/>
          </a:prstGeom>
          <a:noFill/>
        </p:spPr>
        <p:txBody>
          <a:bodyPr wrap="square" lIns="121935" tIns="60967" rIns="121935" bIns="60967" rtlCol="0">
            <a:spAutoFit/>
          </a:bodyPr>
          <a:lstStyle/>
          <a:p>
            <a:pPr defTabSz="914400" fontAlgn="base">
              <a:spcBef>
                <a:spcPct val="0"/>
              </a:spcBef>
              <a:spcAft>
                <a:spcPct val="0"/>
              </a:spcAft>
            </a:pPr>
            <a:r>
              <a:rPr lang="zh-CN" altLang="en-US" kern="100" dirty="0">
                <a:solidFill>
                  <a:prstClr val="white"/>
                </a:solidFill>
                <a:latin typeface="微软雅黑" panose="020B0503020204020204" pitchFamily="34" charset="-122"/>
                <a:ea typeface="微软雅黑" panose="020B0503020204020204" pitchFamily="34" charset="-122"/>
              </a:rPr>
              <a:t>工业和信息化部“十二五”规划教材</a:t>
            </a:r>
            <a:r>
              <a:rPr lang="en-US" altLang="zh-CN" kern="100" dirty="0">
                <a:solidFill>
                  <a:prstClr val="white"/>
                </a:solidFill>
                <a:latin typeface="微软雅黑" panose="020B0503020204020204" pitchFamily="34" charset="-122"/>
                <a:ea typeface="微软雅黑" panose="020B0503020204020204" pitchFamily="34" charset="-122"/>
              </a:rPr>
              <a:t>《</a:t>
            </a:r>
            <a:r>
              <a:rPr lang="zh-CN" altLang="en-US" kern="100" dirty="0">
                <a:solidFill>
                  <a:prstClr val="white"/>
                </a:solidFill>
                <a:latin typeface="微软雅黑" panose="020B0503020204020204" pitchFamily="34" charset="-122"/>
                <a:ea typeface="微软雅黑" panose="020B0503020204020204" pitchFamily="34" charset="-122"/>
              </a:rPr>
              <a:t>计算机网络教程</a:t>
            </a:r>
            <a:r>
              <a:rPr lang="en-US" altLang="zh-CN" kern="100" dirty="0">
                <a:solidFill>
                  <a:prstClr val="white"/>
                </a:solidFill>
                <a:latin typeface="微软雅黑" panose="020B0503020204020204" pitchFamily="34" charset="-122"/>
                <a:ea typeface="微软雅黑" panose="020B0503020204020204" pitchFamily="34" charset="-122"/>
              </a:rPr>
              <a:t>》</a:t>
            </a:r>
            <a:endParaRPr lang="zh-CN" altLang="en-US" kern="100"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659349" y="1845985"/>
            <a:ext cx="4679437" cy="861660"/>
          </a:xfrm>
          <a:prstGeom prst="rect">
            <a:avLst/>
          </a:prstGeom>
          <a:noFill/>
        </p:spPr>
        <p:txBody>
          <a:bodyPr wrap="square" lIns="121935" tIns="60967" rIns="121935" bIns="60967" rtlCol="0">
            <a:spAutoFit/>
          </a:bodyPr>
          <a:lstStyle/>
          <a:p>
            <a:pPr defTabSz="1219200" fontAlgn="base">
              <a:spcBef>
                <a:spcPct val="0"/>
              </a:spcBef>
              <a:spcAft>
                <a:spcPct val="0"/>
              </a:spcAft>
            </a:pPr>
            <a:r>
              <a:rPr lang="zh-CN" altLang="en-US" sz="4800" b="1" dirty="0">
                <a:solidFill>
                  <a:prstClr val="white"/>
                </a:solidFill>
                <a:latin typeface="Arial" panose="020B0604020202020204"/>
                <a:ea typeface="微软雅黑" panose="020B0503020204020204" pitchFamily="34" charset="-122"/>
              </a:rPr>
              <a:t>电路交换</a:t>
            </a:r>
            <a:endParaRPr lang="zh-CN" altLang="en-US" sz="4800" b="1" dirty="0">
              <a:solidFill>
                <a:prstClr val="white"/>
              </a:solidFill>
              <a:latin typeface="Arial" panose="020B0604020202020204"/>
              <a:ea typeface="微软雅黑" panose="020B0503020204020204" pitchFamily="34" charset="-122"/>
            </a:endParaRPr>
          </a:p>
        </p:txBody>
      </p:sp>
      <p:sp>
        <p:nvSpPr>
          <p:cNvPr id="20" name="TextBox 19"/>
          <p:cNvSpPr txBox="1"/>
          <p:nvPr/>
        </p:nvSpPr>
        <p:spPr>
          <a:xfrm>
            <a:off x="4042252" y="4212821"/>
            <a:ext cx="3547349" cy="492443"/>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rgbClr val="28A7E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pPr>
            <a:r>
              <a:rPr lang="zh-CN" altLang="en-US" dirty="0">
                <a:latin typeface="Arial" panose="020B0604020202020204"/>
                <a:ea typeface="微软雅黑" panose="020B0503020204020204" pitchFamily="34" charset="-122"/>
              </a:rPr>
              <a:t>人民邮电出版社</a:t>
            </a:r>
            <a:endParaRPr lang="zh-CN" altLang="en-US" dirty="0">
              <a:latin typeface="Arial" panose="020B0604020202020204"/>
              <a:ea typeface="微软雅黑" panose="020B0503020204020204" pitchFamily="34" charset="-122"/>
            </a:endParaRPr>
          </a:p>
        </p:txBody>
      </p:sp>
      <p:sp>
        <p:nvSpPr>
          <p:cNvPr id="22" name="矩形 21"/>
          <p:cNvSpPr/>
          <p:nvPr/>
        </p:nvSpPr>
        <p:spPr>
          <a:xfrm>
            <a:off x="3784414" y="2816998"/>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sp>
        <p:nvSpPr>
          <p:cNvPr id="26" name="矩形 25"/>
          <p:cNvSpPr/>
          <p:nvPr/>
        </p:nvSpPr>
        <p:spPr>
          <a:xfrm>
            <a:off x="3784414" y="4718559"/>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sp>
        <p:nvSpPr>
          <p:cNvPr id="10" name="TextBox 9"/>
          <p:cNvSpPr txBox="1"/>
          <p:nvPr/>
        </p:nvSpPr>
        <p:spPr>
          <a:xfrm>
            <a:off x="4042251" y="3590195"/>
            <a:ext cx="5764466" cy="492371"/>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chemeClr val="bg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pPr>
            <a:r>
              <a:rPr lang="en-US" altLang="zh-CN" dirty="0">
                <a:solidFill>
                  <a:prstClr val="white"/>
                </a:solidFill>
                <a:latin typeface="Arial" panose="020B0604020202020204"/>
                <a:ea typeface="微软雅黑" panose="020B0503020204020204" pitchFamily="34" charset="-122"/>
              </a:rPr>
              <a:t>A Textbook on Computer Networks</a:t>
            </a:r>
            <a:endParaRPr lang="zh-CN" altLang="en-US" dirty="0">
              <a:solidFill>
                <a:prstClr val="white"/>
              </a:solidFill>
              <a:latin typeface="Arial" panose="020B0604020202020204"/>
              <a:ea typeface="微软雅黑" panose="020B0503020204020204" pitchFamily="34" charset="-122"/>
            </a:endParaRPr>
          </a:p>
        </p:txBody>
      </p:sp>
      <p:sp>
        <p:nvSpPr>
          <p:cNvPr id="13" name="文本占位符 2"/>
          <p:cNvSpPr txBox="1"/>
          <p:nvPr/>
        </p:nvSpPr>
        <p:spPr>
          <a:xfrm>
            <a:off x="280540" y="5726116"/>
            <a:ext cx="3029546" cy="522426"/>
          </a:xfrm>
          <a:prstGeom prst="rect">
            <a:avLst/>
          </a:prstGeom>
        </p:spPr>
        <p:txBody>
          <a:bodyPr vert="horz" lIns="121889" tIns="60944" rIns="121889" bIns="60944"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fontAlgn="base">
              <a:spcAft>
                <a:spcPct val="0"/>
              </a:spcAft>
            </a:pPr>
            <a:r>
              <a:rPr lang="zh-CN" altLang="en-US" b="1" kern="100" dirty="0">
                <a:solidFill>
                  <a:prstClr val="white"/>
                </a:solidFill>
                <a:latin typeface="微软雅黑" panose="020B0503020204020204" pitchFamily="34" charset="-122"/>
                <a:ea typeface="微软雅黑" panose="020B0503020204020204" pitchFamily="34" charset="-122"/>
              </a:rPr>
              <a:t>陆军工程大学   谢钧</a:t>
            </a:r>
            <a:endParaRPr lang="zh-CN" altLang="en-US" b="1" kern="100"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4112085" y="2113527"/>
            <a:ext cx="323925" cy="3239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zh-CN" altLang="en-US">
              <a:solidFill>
                <a:prstClr val="white"/>
              </a:solidFill>
              <a:latin typeface="Arial" panose="020B0604020202020204"/>
              <a:ea typeface="微软雅黑" panose="020B0503020204020204" pitchFamily="34" charset="-122"/>
            </a:endParaRPr>
          </a:p>
        </p:txBody>
      </p:sp>
      <p:grpSp>
        <p:nvGrpSpPr>
          <p:cNvPr id="23" name="组合 22"/>
          <p:cNvGrpSpPr/>
          <p:nvPr/>
        </p:nvGrpSpPr>
        <p:grpSpPr>
          <a:xfrm>
            <a:off x="205175" y="1257577"/>
            <a:ext cx="3303200" cy="4397128"/>
            <a:chOff x="205175" y="1257577"/>
            <a:chExt cx="3303200" cy="4397128"/>
          </a:xfrm>
        </p:grpSpPr>
        <p:grpSp>
          <p:nvGrpSpPr>
            <p:cNvPr id="24" name="组合 23"/>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5" name="任意多边形: 形状 24"/>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两种基本的交换方式</a:t>
            </a:r>
            <a:endParaRPr lang="zh-CN" altLang="en-US" dirty="0"/>
          </a:p>
        </p:txBody>
      </p:sp>
      <p:sp>
        <p:nvSpPr>
          <p:cNvPr id="51" name="矩形 50"/>
          <p:cNvSpPr/>
          <p:nvPr/>
        </p:nvSpPr>
        <p:spPr>
          <a:xfrm>
            <a:off x="-8809" y="1517008"/>
            <a:ext cx="12214816" cy="3589186"/>
          </a:xfrm>
          <a:prstGeom prst="rect">
            <a:avLst/>
          </a:prstGeom>
          <a:solidFill>
            <a:srgbClr val="838383">
              <a:lumMod val="20000"/>
              <a:lumOff val="80000"/>
              <a:alpha val="80000"/>
            </a:srgb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838383">
                  <a:lumMod val="50000"/>
                </a:srgbClr>
              </a:solidFill>
              <a:effectLst/>
              <a:uLnTx/>
              <a:uFillTx/>
              <a:latin typeface="Arial" panose="020B0604020202020204"/>
              <a:ea typeface="微软雅黑" panose="020B0503020204020204" pitchFamily="34" charset="-122"/>
              <a:cs typeface="+mn-cs"/>
            </a:endParaRPr>
          </a:p>
        </p:txBody>
      </p:sp>
      <p:sp>
        <p:nvSpPr>
          <p:cNvPr id="52" name="矩形 51"/>
          <p:cNvSpPr/>
          <p:nvPr/>
        </p:nvSpPr>
        <p:spPr>
          <a:xfrm>
            <a:off x="478463" y="1829594"/>
            <a:ext cx="11183311" cy="2945935"/>
          </a:xfrm>
          <a:prstGeom prst="rect">
            <a:avLst/>
          </a:prstGeom>
          <a:noFill/>
          <a:ln w="38100">
            <a:noFill/>
            <a:prstDash val="sysDot"/>
          </a:ln>
        </p:spPr>
        <p:txBody>
          <a:bodyPr wrap="square">
            <a:spAutoFit/>
          </a:bodyPr>
          <a:lstStyle/>
          <a:p>
            <a:pPr marL="342900" marR="0" lvl="0" indent="-342900" algn="l" defTabSz="1219835" rtl="0" eaLnBrk="1" fontAlgn="auto" latinLnBrk="0" hangingPunct="1">
              <a:lnSpc>
                <a:spcPct val="150000"/>
              </a:lnSpc>
              <a:spcBef>
                <a:spcPts val="600"/>
              </a:spcBef>
              <a:spcAft>
                <a:spcPts val="600"/>
              </a:spcAft>
              <a:buClrTx/>
              <a:buSzTx/>
              <a:buFont typeface="Wingdings" panose="05000000000000000000" pitchFamily="2" charset="2"/>
              <a:buChar char="l"/>
              <a:defRPr/>
            </a:pPr>
            <a:r>
              <a:rPr kumimoji="0" lang="zh-CN" altLang="en-US" sz="2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网络核心部分是互联网中最复杂的部分，其任务是向网络边缘中的大量主机提供连通性，使边缘部分中的任意两台主机间都能够进行通信（即传送或接收各种形式的数据）。</a:t>
            </a:r>
            <a:endParaRPr kumimoji="0" lang="zh-CN" altLang="en-US" sz="2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a:p>
            <a:pPr marL="342900" marR="0" lvl="0" indent="-342900" algn="l" defTabSz="1219835" rtl="0" eaLnBrk="1" fontAlgn="auto" latinLnBrk="0" hangingPunct="1">
              <a:lnSpc>
                <a:spcPct val="150000"/>
              </a:lnSpc>
              <a:spcBef>
                <a:spcPts val="600"/>
              </a:spcBef>
              <a:spcAft>
                <a:spcPts val="600"/>
              </a:spcAft>
              <a:buClrTx/>
              <a:buSzTx/>
              <a:buFont typeface="Wingdings" panose="05000000000000000000" pitchFamily="2" charset="2"/>
              <a:buChar char="l"/>
              <a:defRPr/>
            </a:pPr>
            <a:r>
              <a:rPr kumimoji="0" lang="zh-CN" altLang="en-US" sz="2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基本问题</a:t>
            </a:r>
            <a:r>
              <a:rPr kumimoji="0" lang="en-US" altLang="zh-CN" sz="2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 </a:t>
            </a:r>
            <a:r>
              <a:rPr kumimoji="0" lang="zh-CN" altLang="en-US" sz="2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如何穿过网络将数据传送到目的端系统？</a:t>
            </a:r>
            <a:endParaRPr kumimoji="0" lang="zh-CN" altLang="en-US" sz="2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a:p>
            <a:pPr marL="952500" marR="0" lvl="1" indent="-342900" algn="l" defTabSz="1219835" rtl="0" eaLnBrk="1" fontAlgn="auto" latinLnBrk="0" hangingPunct="1">
              <a:lnSpc>
                <a:spcPct val="150000"/>
              </a:lnSpc>
              <a:spcBef>
                <a:spcPts val="600"/>
              </a:spcBef>
              <a:spcAft>
                <a:spcPts val="60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1157AB"/>
                </a:solidFill>
                <a:effectLst/>
                <a:uLnTx/>
                <a:uFillTx/>
                <a:latin typeface="Arial" panose="020B0604020202020204"/>
                <a:ea typeface="微软雅黑" panose="020B0503020204020204" pitchFamily="34" charset="-122"/>
                <a:cs typeface="+mn-cs"/>
              </a:rPr>
              <a:t>电路交换</a:t>
            </a:r>
            <a:r>
              <a:rPr kumimoji="0" lang="en-US" altLang="zh-CN" sz="20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(circuit switching): </a:t>
            </a:r>
            <a:r>
              <a:rPr kumimoji="0" lang="zh-CN" altLang="en-US" sz="20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电话网</a:t>
            </a:r>
            <a:endParaRPr kumimoji="0" lang="zh-CN" altLang="en-US" sz="20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a:p>
            <a:pPr marL="952500" marR="0" lvl="1" indent="-342900" algn="l" defTabSz="1219835" rtl="0" eaLnBrk="1" fontAlgn="auto" latinLnBrk="0" hangingPunct="1">
              <a:lnSpc>
                <a:spcPct val="150000"/>
              </a:lnSpc>
              <a:spcBef>
                <a:spcPts val="600"/>
              </a:spcBef>
              <a:spcAft>
                <a:spcPts val="60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1157AB"/>
                </a:solidFill>
                <a:effectLst/>
                <a:uLnTx/>
                <a:uFillTx/>
                <a:latin typeface="Arial" panose="020B0604020202020204"/>
                <a:ea typeface="微软雅黑" panose="020B0503020204020204" pitchFamily="34" charset="-122"/>
                <a:cs typeface="+mn-cs"/>
              </a:rPr>
              <a:t>分组交换</a:t>
            </a:r>
            <a:r>
              <a:rPr kumimoji="0" lang="en-US" altLang="zh-CN" sz="20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(packet-switching): </a:t>
            </a:r>
            <a:r>
              <a:rPr kumimoji="0" lang="zh-CN" altLang="en-US" sz="20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互联网</a:t>
            </a:r>
            <a:endParaRPr kumimoji="0" lang="zh-CN" altLang="en-US" sz="20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9" name="矩形 8"/>
          <p:cNvSpPr/>
          <p:nvPr/>
        </p:nvSpPr>
        <p:spPr>
          <a:xfrm>
            <a:off x="848890" y="6293819"/>
            <a:ext cx="343077" cy="3693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2016814" y="5524030"/>
            <a:ext cx="266841" cy="2872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367079" y="5524030"/>
            <a:ext cx="266841" cy="2872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0" y="6097412"/>
            <a:ext cx="12198350" cy="762176"/>
          </a:xfrm>
          <a:prstGeom prst="rect">
            <a:avLst/>
          </a:prstGeom>
          <a:solidFill>
            <a:srgbClr val="74B836"/>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1" y="5904092"/>
            <a:ext cx="12198350" cy="606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8809" y="5667672"/>
            <a:ext cx="495557" cy="5335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2340789" y="6009853"/>
            <a:ext cx="266841" cy="28728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016814" y="6423778"/>
            <a:ext cx="266841" cy="2872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2607630" y="5409117"/>
            <a:ext cx="106736" cy="1149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883393" y="5722569"/>
            <a:ext cx="266841" cy="28728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flipV="1">
            <a:off x="1174351" y="6009853"/>
            <a:ext cx="266841" cy="28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3050082" y="6293819"/>
            <a:ext cx="156291" cy="1355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7" tIns="45738" rIns="91477" bIns="45738"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fade">
                                      <p:cBhvr>
                                        <p:cTn id="7" dur="1000"/>
                                        <p:tgtEl>
                                          <p:spTgt spid="52">
                                            <p:txEl>
                                              <p:pRg st="0" end="0"/>
                                            </p:txEl>
                                          </p:spTgt>
                                        </p:tgtEl>
                                      </p:cBhvr>
                                    </p:animEffect>
                                    <p:anim calcmode="lin" valueType="num">
                                      <p:cBhvr>
                                        <p:cTn id="8" dur="10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2">
                                            <p:txEl>
                                              <p:pRg st="1" end="1"/>
                                            </p:txEl>
                                          </p:spTgt>
                                        </p:tgtEl>
                                        <p:attrNameLst>
                                          <p:attrName>style.visibility</p:attrName>
                                        </p:attrNameLst>
                                      </p:cBhvr>
                                      <p:to>
                                        <p:strVal val="visible"/>
                                      </p:to>
                                    </p:set>
                                    <p:animEffect transition="in" filter="fade">
                                      <p:cBhvr>
                                        <p:cTn id="14" dur="1000"/>
                                        <p:tgtEl>
                                          <p:spTgt spid="52">
                                            <p:txEl>
                                              <p:pRg st="1" end="1"/>
                                            </p:txEl>
                                          </p:spTgt>
                                        </p:tgtEl>
                                      </p:cBhvr>
                                    </p:animEffect>
                                    <p:anim calcmode="lin" valueType="num">
                                      <p:cBhvr>
                                        <p:cTn id="15" dur="1000" fill="hold"/>
                                        <p:tgtEl>
                                          <p:spTgt spid="5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2">
                                            <p:txEl>
                                              <p:pRg st="2" end="2"/>
                                            </p:txEl>
                                          </p:spTgt>
                                        </p:tgtEl>
                                        <p:attrNameLst>
                                          <p:attrName>style.visibility</p:attrName>
                                        </p:attrNameLst>
                                      </p:cBhvr>
                                      <p:to>
                                        <p:strVal val="visible"/>
                                      </p:to>
                                    </p:set>
                                    <p:animEffect transition="in" filter="fade">
                                      <p:cBhvr>
                                        <p:cTn id="21" dur="1000"/>
                                        <p:tgtEl>
                                          <p:spTgt spid="52">
                                            <p:txEl>
                                              <p:pRg st="2" end="2"/>
                                            </p:txEl>
                                          </p:spTgt>
                                        </p:tgtEl>
                                      </p:cBhvr>
                                    </p:animEffect>
                                    <p:anim calcmode="lin" valueType="num">
                                      <p:cBhvr>
                                        <p:cTn id="22" dur="1000" fill="hold"/>
                                        <p:tgtEl>
                                          <p:spTgt spid="5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2">
                                            <p:txEl>
                                              <p:pRg st="3" end="3"/>
                                            </p:txEl>
                                          </p:spTgt>
                                        </p:tgtEl>
                                        <p:attrNameLst>
                                          <p:attrName>style.visibility</p:attrName>
                                        </p:attrNameLst>
                                      </p:cBhvr>
                                      <p:to>
                                        <p:strVal val="visible"/>
                                      </p:to>
                                    </p:set>
                                    <p:animEffect transition="in" filter="fade">
                                      <p:cBhvr>
                                        <p:cTn id="28" dur="1000"/>
                                        <p:tgtEl>
                                          <p:spTgt spid="52">
                                            <p:txEl>
                                              <p:pRg st="3" end="3"/>
                                            </p:txEl>
                                          </p:spTgt>
                                        </p:tgtEl>
                                      </p:cBhvr>
                                    </p:animEffect>
                                    <p:anim calcmode="lin" valueType="num">
                                      <p:cBhvr>
                                        <p:cTn id="29" dur="1000" fill="hold"/>
                                        <p:tgtEl>
                                          <p:spTgt spid="5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用电线连通电话</a:t>
            </a:r>
            <a:endParaRPr lang="zh-CN" altLang="en-US" dirty="0"/>
          </a:p>
        </p:txBody>
      </p:sp>
      <p:sp>
        <p:nvSpPr>
          <p:cNvPr id="9" name="Rectangle 22"/>
          <p:cNvSpPr>
            <a:spLocks noChangeArrowheads="1"/>
          </p:cNvSpPr>
          <p:nvPr/>
        </p:nvSpPr>
        <p:spPr bwMode="auto">
          <a:xfrm>
            <a:off x="-15423" y="838994"/>
            <a:ext cx="6724198" cy="5867400"/>
          </a:xfrm>
          <a:prstGeom prst="rect">
            <a:avLst/>
          </a:prstGeom>
          <a:solidFill>
            <a:schemeClr val="bg1">
              <a:lumMod val="95000"/>
            </a:schemeClr>
          </a:solidFill>
          <a:ln>
            <a:noFill/>
          </a:ln>
          <a:effectLst/>
        </p:spPr>
        <p:txBody>
          <a:bodyPr wrap="none" anchor="ctr"/>
          <a:lstStyle/>
          <a:p>
            <a:endParaRPr lang="zh-CN" altLang="en-US" dirty="0"/>
          </a:p>
        </p:txBody>
      </p:sp>
      <p:sp>
        <p:nvSpPr>
          <p:cNvPr id="12" name="Text Box 8"/>
          <p:cNvSpPr txBox="1">
            <a:spLocks noChangeArrowheads="1"/>
          </p:cNvSpPr>
          <p:nvPr/>
        </p:nvSpPr>
        <p:spPr bwMode="auto">
          <a:xfrm>
            <a:off x="384174" y="1379597"/>
            <a:ext cx="60960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dirty="0"/>
              <a:t>两部电话机只需要用一对电线就能够互相连接起来。 </a:t>
            </a:r>
            <a:endParaRPr lang="zh-CN" altLang="en-US" dirty="0"/>
          </a:p>
        </p:txBody>
      </p:sp>
      <p:sp>
        <p:nvSpPr>
          <p:cNvPr id="23" name="矩形 22"/>
          <p:cNvSpPr/>
          <p:nvPr/>
        </p:nvSpPr>
        <p:spPr>
          <a:xfrm>
            <a:off x="-15422" y="6706395"/>
            <a:ext cx="12213772" cy="152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968206" y="1524794"/>
            <a:ext cx="3333750" cy="701675"/>
            <a:chOff x="7968206" y="1524794"/>
            <a:chExt cx="3333750" cy="701675"/>
          </a:xfrm>
        </p:grpSpPr>
        <p:sp>
          <p:nvSpPr>
            <p:cNvPr id="24" name="Text Box 4"/>
            <p:cNvSpPr txBox="1">
              <a:spLocks noChangeArrowheads="1"/>
            </p:cNvSpPr>
            <p:nvPr/>
          </p:nvSpPr>
          <p:spPr bwMode="auto">
            <a:xfrm>
              <a:off x="10439943" y="1524794"/>
              <a:ext cx="862013" cy="701675"/>
            </a:xfrm>
            <a:prstGeom prst="rect">
              <a:avLst/>
            </a:prstGeom>
            <a:noFill/>
            <a:ln w="9525">
              <a:noFill/>
              <a:miter lim="800000"/>
            </a:ln>
            <a:effectLst/>
          </p:spPr>
          <p:txBody>
            <a:bodyPr wrap="none">
              <a:spAutoFit/>
            </a:bodyPr>
            <a:lstStyle/>
            <a:p>
              <a:r>
                <a:rPr kumimoji="1" lang="en-US" altLang="zh-CN" sz="4000" dirty="0">
                  <a:latin typeface="Times New Roman" panose="02020603050405020304" pitchFamily="18" charset="0"/>
                  <a:sym typeface="Wingdings" panose="05000000000000000000" pitchFamily="2" charset="2"/>
                </a:rPr>
                <a:t></a:t>
              </a:r>
              <a:r>
                <a:rPr kumimoji="1" lang="en-US" altLang="zh-CN" sz="4000" dirty="0">
                  <a:latin typeface="Times New Roman" panose="02020603050405020304" pitchFamily="18" charset="0"/>
                </a:rPr>
                <a:t> </a:t>
              </a:r>
              <a:endParaRPr kumimoji="1" lang="en-US" altLang="zh-CN" sz="4000" dirty="0">
                <a:latin typeface="Times New Roman" panose="02020603050405020304" pitchFamily="18" charset="0"/>
              </a:endParaRPr>
            </a:p>
          </p:txBody>
        </p:sp>
        <p:sp>
          <p:nvSpPr>
            <p:cNvPr id="25" name="Text Box 5"/>
            <p:cNvSpPr txBox="1">
              <a:spLocks noChangeArrowheads="1"/>
            </p:cNvSpPr>
            <p:nvPr/>
          </p:nvSpPr>
          <p:spPr bwMode="auto">
            <a:xfrm>
              <a:off x="7968206" y="1524794"/>
              <a:ext cx="862012" cy="701675"/>
            </a:xfrm>
            <a:prstGeom prst="rect">
              <a:avLst/>
            </a:prstGeom>
            <a:noFill/>
            <a:ln w="9525">
              <a:noFill/>
              <a:miter lim="800000"/>
            </a:ln>
            <a:effectLst/>
          </p:spPr>
          <p:txBody>
            <a:bodyPr wrap="none">
              <a:spAutoFit/>
            </a:bodyPr>
            <a:lstStyle/>
            <a:p>
              <a:r>
                <a:rPr kumimoji="1" lang="en-US" altLang="zh-CN" sz="4000" dirty="0">
                  <a:latin typeface="Times New Roman" panose="02020603050405020304" pitchFamily="18" charset="0"/>
                  <a:sym typeface="Wingdings" panose="05000000000000000000" pitchFamily="2" charset="2"/>
                </a:rPr>
                <a:t></a:t>
              </a:r>
              <a:r>
                <a:rPr kumimoji="1" lang="en-US" altLang="zh-CN" sz="4000" dirty="0">
                  <a:latin typeface="Times New Roman" panose="02020603050405020304" pitchFamily="18" charset="0"/>
                </a:rPr>
                <a:t> </a:t>
              </a:r>
              <a:endParaRPr kumimoji="1" lang="en-US" altLang="zh-CN" sz="4000" dirty="0">
                <a:latin typeface="Times New Roman" panose="02020603050405020304" pitchFamily="18" charset="0"/>
              </a:endParaRPr>
            </a:p>
          </p:txBody>
        </p:sp>
        <p:sp>
          <p:nvSpPr>
            <p:cNvPr id="26" name="Line 6"/>
            <p:cNvSpPr>
              <a:spLocks noChangeShapeType="1"/>
            </p:cNvSpPr>
            <p:nvPr/>
          </p:nvSpPr>
          <p:spPr bwMode="auto">
            <a:xfrm flipV="1">
              <a:off x="8273006" y="1975644"/>
              <a:ext cx="2454275" cy="1588"/>
            </a:xfrm>
            <a:prstGeom prst="line">
              <a:avLst/>
            </a:prstGeom>
            <a:noFill/>
            <a:ln w="28575">
              <a:solidFill>
                <a:schemeClr val="tx1"/>
              </a:solidFill>
              <a:round/>
            </a:ln>
            <a:effectLst/>
          </p:spPr>
          <p:txBody>
            <a:bodyPr/>
            <a:lstStyle/>
            <a:p>
              <a:endParaRPr lang="zh-CN" altLang="en-US"/>
            </a:p>
          </p:txBody>
        </p:sp>
      </p:grpSp>
      <p:sp>
        <p:nvSpPr>
          <p:cNvPr id="27" name="矩形 26"/>
          <p:cNvSpPr/>
          <p:nvPr/>
        </p:nvSpPr>
        <p:spPr>
          <a:xfrm>
            <a:off x="4071" y="3132019"/>
            <a:ext cx="12216671" cy="45719"/>
          </a:xfrm>
          <a:prstGeom prst="rect">
            <a:avLst/>
          </a:prstGeom>
          <a:solidFill>
            <a:srgbClr val="7CC43A"/>
          </a:solidFill>
        </p:spPr>
        <p:txBody>
          <a:bodyPr>
            <a:normAutofit fontScale="25000" lnSpcReduction="20000"/>
          </a:bodyPr>
          <a:lstStyle/>
          <a:p>
            <a:pPr>
              <a:spcBef>
                <a:spcPct val="20000"/>
              </a:spcBef>
              <a:buSzPct val="80000"/>
            </a:pPr>
            <a:endParaRPr lang="zh-CN" altLang="en-US" sz="2000" b="1">
              <a:solidFill>
                <a:schemeClr val="bg1"/>
              </a:solidFill>
            </a:endParaRPr>
          </a:p>
        </p:txBody>
      </p:sp>
      <p:sp>
        <p:nvSpPr>
          <p:cNvPr id="29" name="内容占位符 4"/>
          <p:cNvSpPr txBox="1"/>
          <p:nvPr/>
        </p:nvSpPr>
        <p:spPr>
          <a:xfrm>
            <a:off x="-1" y="2889136"/>
            <a:ext cx="6708775" cy="464458"/>
          </a:xfrm>
          <a:prstGeom prst="rect">
            <a:avLst/>
          </a:prstGeom>
          <a:solidFill>
            <a:srgbClr val="7CC43A"/>
          </a:solidFill>
        </p:spPr>
        <p:txBody>
          <a:bodyPr>
            <a:normAutofit/>
          </a:bodyPr>
          <a:lstStyle>
            <a:lvl1pPr marL="457200" indent="-457200" algn="l" defTabSz="1219835" rtl="0" eaLnBrk="1" latinLnBrk="0" hangingPunct="1">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zh-CN" altLang="en-US" b="1" dirty="0">
                <a:solidFill>
                  <a:schemeClr val="bg1"/>
                </a:solidFill>
              </a:rPr>
              <a:t>更多的电话机互相连通</a:t>
            </a:r>
            <a:endParaRPr lang="zh-CN" altLang="en-US" b="1" dirty="0">
              <a:solidFill>
                <a:schemeClr val="bg1"/>
              </a:solidFill>
            </a:endParaRPr>
          </a:p>
        </p:txBody>
      </p:sp>
      <p:sp>
        <p:nvSpPr>
          <p:cNvPr id="30" name="Text Box 8"/>
          <p:cNvSpPr txBox="1">
            <a:spLocks noChangeArrowheads="1"/>
          </p:cNvSpPr>
          <p:nvPr/>
        </p:nvSpPr>
        <p:spPr bwMode="auto">
          <a:xfrm>
            <a:off x="307976" y="3700602"/>
            <a:ext cx="62484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ct val="150000"/>
              </a:lnSpc>
              <a:buFont typeface="Wingdings" panose="05000000000000000000" pitchFamily="2" charset="2"/>
              <a:buChar char="l"/>
            </a:pPr>
            <a:r>
              <a:rPr lang="en-US" altLang="zh-CN" sz="2000" dirty="0"/>
              <a:t>5 </a:t>
            </a:r>
            <a:r>
              <a:rPr lang="zh-CN" altLang="en-US" sz="2000" dirty="0"/>
              <a:t>部电话机两两相连，需 </a:t>
            </a:r>
            <a:r>
              <a:rPr lang="en-US" altLang="zh-CN" sz="2000" dirty="0"/>
              <a:t>10 </a:t>
            </a:r>
            <a:r>
              <a:rPr lang="zh-CN" altLang="en-US" sz="2000" dirty="0"/>
              <a:t>对电线。</a:t>
            </a:r>
            <a:endParaRPr lang="en-US" altLang="zh-CN" sz="2000" dirty="0"/>
          </a:p>
          <a:p>
            <a:pPr marL="285750" indent="-285750">
              <a:lnSpc>
                <a:spcPct val="150000"/>
              </a:lnSpc>
              <a:buFont typeface="Wingdings" panose="05000000000000000000" pitchFamily="2" charset="2"/>
              <a:buChar char="l"/>
            </a:pPr>
            <a:r>
              <a:rPr lang="en-US" altLang="zh-CN" sz="2000" dirty="0"/>
              <a:t>N </a:t>
            </a:r>
            <a:r>
              <a:rPr lang="zh-CN" altLang="en-US" sz="2000" dirty="0"/>
              <a:t>部电话机两两相连，需 </a:t>
            </a:r>
            <a:r>
              <a:rPr lang="en-US" altLang="zh-CN" sz="2000" dirty="0"/>
              <a:t>N(N – 1)/2 </a:t>
            </a:r>
            <a:r>
              <a:rPr lang="zh-CN" altLang="en-US" sz="2000" dirty="0"/>
              <a:t>对电线。</a:t>
            </a:r>
            <a:endParaRPr lang="zh-CN" altLang="en-US" sz="2000" dirty="0"/>
          </a:p>
          <a:p>
            <a:pPr marL="285750" indent="-285750">
              <a:lnSpc>
                <a:spcPct val="150000"/>
              </a:lnSpc>
              <a:buFont typeface="Wingdings" panose="05000000000000000000" pitchFamily="2" charset="2"/>
              <a:buChar char="l"/>
            </a:pPr>
            <a:r>
              <a:rPr lang="zh-CN" altLang="en-US" sz="2000" dirty="0"/>
              <a:t>当电话机的数量很大时，这种连接方法需要的电线对的数量与电话机数的平方成正比。</a:t>
            </a:r>
            <a:endParaRPr lang="zh-CN" altLang="en-US" sz="2000" dirty="0"/>
          </a:p>
        </p:txBody>
      </p:sp>
      <p:grpSp>
        <p:nvGrpSpPr>
          <p:cNvPr id="47" name="Group 20"/>
          <p:cNvGrpSpPr/>
          <p:nvPr/>
        </p:nvGrpSpPr>
        <p:grpSpPr bwMode="auto">
          <a:xfrm>
            <a:off x="7679130" y="3772694"/>
            <a:ext cx="3968750" cy="2411413"/>
            <a:chOff x="1824" y="1570"/>
            <a:chExt cx="2500" cy="1519"/>
          </a:xfrm>
        </p:grpSpPr>
        <p:sp>
          <p:nvSpPr>
            <p:cNvPr id="48" name="Text Box 4"/>
            <p:cNvSpPr txBox="1">
              <a:spLocks noChangeArrowheads="1"/>
            </p:cNvSpPr>
            <p:nvPr/>
          </p:nvSpPr>
          <p:spPr bwMode="auto">
            <a:xfrm>
              <a:off x="2792" y="1570"/>
              <a:ext cx="500" cy="404"/>
            </a:xfrm>
            <a:prstGeom prst="rect">
              <a:avLst/>
            </a:prstGeom>
            <a:noFill/>
            <a:ln w="28575">
              <a:noFill/>
              <a:miter lim="800000"/>
            </a:ln>
            <a:effectLst/>
          </p:spPr>
          <p:txBody>
            <a:bodyPr wrap="none">
              <a:spAutoFit/>
            </a:bodyPr>
            <a:lstStyle/>
            <a:p>
              <a:r>
                <a:rPr kumimoji="1" lang="en-US" altLang="zh-CN" sz="3600">
                  <a:latin typeface="Times New Roman" panose="02020603050405020304" pitchFamily="18" charset="0"/>
                  <a:sym typeface="Wingdings" panose="05000000000000000000" pitchFamily="2" charset="2"/>
                </a:rPr>
                <a:t></a:t>
              </a:r>
              <a:r>
                <a:rPr kumimoji="1" lang="en-US" altLang="zh-CN" sz="3600">
                  <a:latin typeface="Times New Roman" panose="02020603050405020304" pitchFamily="18" charset="0"/>
                </a:rPr>
                <a:t> </a:t>
              </a:r>
              <a:endParaRPr kumimoji="1" lang="en-US" altLang="zh-CN" sz="3600">
                <a:latin typeface="Times New Roman" panose="02020603050405020304" pitchFamily="18" charset="0"/>
              </a:endParaRPr>
            </a:p>
          </p:txBody>
        </p:sp>
        <p:sp>
          <p:nvSpPr>
            <p:cNvPr id="49" name="Text Box 5"/>
            <p:cNvSpPr txBox="1">
              <a:spLocks noChangeArrowheads="1"/>
            </p:cNvSpPr>
            <p:nvPr/>
          </p:nvSpPr>
          <p:spPr bwMode="auto">
            <a:xfrm>
              <a:off x="1824" y="2058"/>
              <a:ext cx="500" cy="404"/>
            </a:xfrm>
            <a:prstGeom prst="rect">
              <a:avLst/>
            </a:prstGeom>
            <a:noFill/>
            <a:ln w="28575">
              <a:noFill/>
              <a:miter lim="800000"/>
            </a:ln>
            <a:effectLst/>
          </p:spPr>
          <p:txBody>
            <a:bodyPr wrap="none">
              <a:spAutoFit/>
            </a:bodyPr>
            <a:lstStyle/>
            <a:p>
              <a:r>
                <a:rPr kumimoji="1" lang="en-US" altLang="zh-CN" sz="3600">
                  <a:latin typeface="Times New Roman" panose="02020603050405020304" pitchFamily="18" charset="0"/>
                  <a:sym typeface="Wingdings" panose="05000000000000000000" pitchFamily="2" charset="2"/>
                </a:rPr>
                <a:t></a:t>
              </a:r>
              <a:r>
                <a:rPr kumimoji="1" lang="en-US" altLang="zh-CN" sz="3600">
                  <a:latin typeface="Times New Roman" panose="02020603050405020304" pitchFamily="18" charset="0"/>
                </a:rPr>
                <a:t> </a:t>
              </a:r>
              <a:endParaRPr kumimoji="1" lang="en-US" altLang="zh-CN" sz="3600">
                <a:latin typeface="Times New Roman" panose="02020603050405020304" pitchFamily="18" charset="0"/>
              </a:endParaRPr>
            </a:p>
          </p:txBody>
        </p:sp>
        <p:sp>
          <p:nvSpPr>
            <p:cNvPr id="50" name="Text Box 6"/>
            <p:cNvSpPr txBox="1">
              <a:spLocks noChangeArrowheads="1"/>
            </p:cNvSpPr>
            <p:nvPr/>
          </p:nvSpPr>
          <p:spPr bwMode="auto">
            <a:xfrm>
              <a:off x="2405" y="2685"/>
              <a:ext cx="500" cy="404"/>
            </a:xfrm>
            <a:prstGeom prst="rect">
              <a:avLst/>
            </a:prstGeom>
            <a:noFill/>
            <a:ln w="28575">
              <a:noFill/>
              <a:miter lim="800000"/>
            </a:ln>
            <a:effectLst/>
          </p:spPr>
          <p:txBody>
            <a:bodyPr wrap="none">
              <a:spAutoFit/>
            </a:bodyPr>
            <a:lstStyle/>
            <a:p>
              <a:r>
                <a:rPr kumimoji="1" lang="en-US" altLang="zh-CN" sz="3600">
                  <a:latin typeface="Times New Roman" panose="02020603050405020304" pitchFamily="18" charset="0"/>
                  <a:sym typeface="Wingdings" panose="05000000000000000000" pitchFamily="2" charset="2"/>
                </a:rPr>
                <a:t></a:t>
              </a:r>
              <a:r>
                <a:rPr kumimoji="1" lang="en-US" altLang="zh-CN" sz="3600">
                  <a:latin typeface="Times New Roman" panose="02020603050405020304" pitchFamily="18" charset="0"/>
                </a:rPr>
                <a:t> </a:t>
              </a:r>
              <a:endParaRPr kumimoji="1" lang="en-US" altLang="zh-CN" sz="3600">
                <a:latin typeface="Times New Roman" panose="02020603050405020304" pitchFamily="18" charset="0"/>
              </a:endParaRPr>
            </a:p>
          </p:txBody>
        </p:sp>
        <p:sp>
          <p:nvSpPr>
            <p:cNvPr id="53" name="Text Box 7"/>
            <p:cNvSpPr txBox="1">
              <a:spLocks noChangeArrowheads="1"/>
            </p:cNvSpPr>
            <p:nvPr/>
          </p:nvSpPr>
          <p:spPr bwMode="auto">
            <a:xfrm>
              <a:off x="3824" y="2058"/>
              <a:ext cx="500" cy="404"/>
            </a:xfrm>
            <a:prstGeom prst="rect">
              <a:avLst/>
            </a:prstGeom>
            <a:noFill/>
            <a:ln w="28575">
              <a:noFill/>
              <a:miter lim="800000"/>
            </a:ln>
            <a:effectLst/>
          </p:spPr>
          <p:txBody>
            <a:bodyPr wrap="none">
              <a:spAutoFit/>
            </a:bodyPr>
            <a:lstStyle/>
            <a:p>
              <a:r>
                <a:rPr kumimoji="1" lang="en-US" altLang="zh-CN" sz="3600">
                  <a:latin typeface="Times New Roman" panose="02020603050405020304" pitchFamily="18" charset="0"/>
                  <a:sym typeface="Wingdings" panose="05000000000000000000" pitchFamily="2" charset="2"/>
                </a:rPr>
                <a:t></a:t>
              </a:r>
              <a:r>
                <a:rPr kumimoji="1" lang="en-US" altLang="zh-CN" sz="3600">
                  <a:latin typeface="Times New Roman" panose="02020603050405020304" pitchFamily="18" charset="0"/>
                </a:rPr>
                <a:t> </a:t>
              </a:r>
              <a:endParaRPr kumimoji="1" lang="en-US" altLang="zh-CN" sz="3600">
                <a:latin typeface="Times New Roman" panose="02020603050405020304" pitchFamily="18" charset="0"/>
              </a:endParaRPr>
            </a:p>
          </p:txBody>
        </p:sp>
        <p:sp>
          <p:nvSpPr>
            <p:cNvPr id="54" name="Text Box 8"/>
            <p:cNvSpPr txBox="1">
              <a:spLocks noChangeArrowheads="1"/>
            </p:cNvSpPr>
            <p:nvPr/>
          </p:nvSpPr>
          <p:spPr bwMode="auto">
            <a:xfrm>
              <a:off x="3244" y="2685"/>
              <a:ext cx="500" cy="404"/>
            </a:xfrm>
            <a:prstGeom prst="rect">
              <a:avLst/>
            </a:prstGeom>
            <a:noFill/>
            <a:ln w="28575">
              <a:noFill/>
              <a:miter lim="800000"/>
            </a:ln>
            <a:effectLst/>
          </p:spPr>
          <p:txBody>
            <a:bodyPr wrap="none">
              <a:spAutoFit/>
            </a:bodyPr>
            <a:lstStyle/>
            <a:p>
              <a:r>
                <a:rPr kumimoji="1" lang="en-US" altLang="zh-CN" sz="3600">
                  <a:latin typeface="Times New Roman" panose="02020603050405020304" pitchFamily="18" charset="0"/>
                  <a:sym typeface="Wingdings" panose="05000000000000000000" pitchFamily="2" charset="2"/>
                </a:rPr>
                <a:t></a:t>
              </a:r>
              <a:r>
                <a:rPr kumimoji="1" lang="en-US" altLang="zh-CN" sz="3600">
                  <a:latin typeface="Times New Roman" panose="02020603050405020304" pitchFamily="18" charset="0"/>
                </a:rPr>
                <a:t> </a:t>
              </a:r>
              <a:endParaRPr kumimoji="1" lang="en-US" altLang="zh-CN" sz="3600">
                <a:latin typeface="Times New Roman" panose="02020603050405020304" pitchFamily="18" charset="0"/>
              </a:endParaRPr>
            </a:p>
          </p:txBody>
        </p:sp>
      </p:grpSp>
      <p:sp>
        <p:nvSpPr>
          <p:cNvPr id="55" name="Line 9"/>
          <p:cNvSpPr>
            <a:spLocks noChangeShapeType="1"/>
          </p:cNvSpPr>
          <p:nvPr/>
        </p:nvSpPr>
        <p:spPr bwMode="auto">
          <a:xfrm flipV="1">
            <a:off x="8156968" y="4175919"/>
            <a:ext cx="1384300" cy="733425"/>
          </a:xfrm>
          <a:prstGeom prst="line">
            <a:avLst/>
          </a:prstGeom>
          <a:noFill/>
          <a:ln w="28575">
            <a:solidFill>
              <a:srgbClr val="333399"/>
            </a:solidFill>
            <a:round/>
          </a:ln>
          <a:effectLst/>
        </p:spPr>
        <p:txBody>
          <a:bodyPr/>
          <a:lstStyle/>
          <a:p>
            <a:endParaRPr lang="zh-CN" altLang="en-US"/>
          </a:p>
        </p:txBody>
      </p:sp>
      <p:sp>
        <p:nvSpPr>
          <p:cNvPr id="56" name="Line 10"/>
          <p:cNvSpPr>
            <a:spLocks noChangeShapeType="1"/>
          </p:cNvSpPr>
          <p:nvPr/>
        </p:nvSpPr>
        <p:spPr bwMode="auto">
          <a:xfrm>
            <a:off x="9679380" y="4214019"/>
            <a:ext cx="1536700" cy="773113"/>
          </a:xfrm>
          <a:prstGeom prst="line">
            <a:avLst/>
          </a:prstGeom>
          <a:noFill/>
          <a:ln w="28575">
            <a:solidFill>
              <a:srgbClr val="333399"/>
            </a:solidFill>
            <a:round/>
          </a:ln>
          <a:effectLst/>
        </p:spPr>
        <p:txBody>
          <a:bodyPr/>
          <a:lstStyle/>
          <a:p>
            <a:endParaRPr lang="zh-CN" altLang="en-US"/>
          </a:p>
        </p:txBody>
      </p:sp>
      <p:sp>
        <p:nvSpPr>
          <p:cNvPr id="57" name="Line 11"/>
          <p:cNvSpPr>
            <a:spLocks noChangeShapeType="1"/>
          </p:cNvSpPr>
          <p:nvPr/>
        </p:nvSpPr>
        <p:spPr bwMode="auto">
          <a:xfrm>
            <a:off x="8015680" y="4958557"/>
            <a:ext cx="857250" cy="954087"/>
          </a:xfrm>
          <a:prstGeom prst="line">
            <a:avLst/>
          </a:prstGeom>
          <a:noFill/>
          <a:ln w="28575">
            <a:solidFill>
              <a:srgbClr val="333399"/>
            </a:solidFill>
            <a:round/>
          </a:ln>
          <a:effectLst/>
        </p:spPr>
        <p:txBody>
          <a:bodyPr/>
          <a:lstStyle/>
          <a:p>
            <a:endParaRPr lang="zh-CN" altLang="en-US"/>
          </a:p>
        </p:txBody>
      </p:sp>
      <p:sp>
        <p:nvSpPr>
          <p:cNvPr id="58" name="Line 12"/>
          <p:cNvSpPr>
            <a:spLocks noChangeShapeType="1"/>
          </p:cNvSpPr>
          <p:nvPr/>
        </p:nvSpPr>
        <p:spPr bwMode="auto">
          <a:xfrm flipV="1">
            <a:off x="8987230" y="5982494"/>
            <a:ext cx="1254125" cy="0"/>
          </a:xfrm>
          <a:prstGeom prst="line">
            <a:avLst/>
          </a:prstGeom>
          <a:noFill/>
          <a:ln w="28575">
            <a:solidFill>
              <a:srgbClr val="333399"/>
            </a:solidFill>
            <a:round/>
          </a:ln>
          <a:effectLst/>
        </p:spPr>
        <p:txBody>
          <a:bodyPr/>
          <a:lstStyle/>
          <a:p>
            <a:endParaRPr lang="zh-CN" altLang="en-US"/>
          </a:p>
        </p:txBody>
      </p:sp>
      <p:sp>
        <p:nvSpPr>
          <p:cNvPr id="59" name="Line 13"/>
          <p:cNvSpPr>
            <a:spLocks noChangeShapeType="1"/>
          </p:cNvSpPr>
          <p:nvPr/>
        </p:nvSpPr>
        <p:spPr bwMode="auto">
          <a:xfrm flipV="1">
            <a:off x="10323905" y="4953794"/>
            <a:ext cx="895350" cy="939800"/>
          </a:xfrm>
          <a:prstGeom prst="line">
            <a:avLst/>
          </a:prstGeom>
          <a:noFill/>
          <a:ln w="28575">
            <a:solidFill>
              <a:srgbClr val="333399"/>
            </a:solidFill>
            <a:round/>
          </a:ln>
          <a:effectLst/>
        </p:spPr>
        <p:txBody>
          <a:bodyPr/>
          <a:lstStyle/>
          <a:p>
            <a:endParaRPr lang="zh-CN" altLang="en-US"/>
          </a:p>
        </p:txBody>
      </p:sp>
      <p:sp>
        <p:nvSpPr>
          <p:cNvPr id="60" name="Line 14"/>
          <p:cNvSpPr>
            <a:spLocks noChangeShapeType="1"/>
          </p:cNvSpPr>
          <p:nvPr/>
        </p:nvSpPr>
        <p:spPr bwMode="auto">
          <a:xfrm>
            <a:off x="9593655" y="4212432"/>
            <a:ext cx="627063" cy="1770062"/>
          </a:xfrm>
          <a:prstGeom prst="line">
            <a:avLst/>
          </a:prstGeom>
          <a:noFill/>
          <a:ln w="28575">
            <a:solidFill>
              <a:srgbClr val="333399"/>
            </a:solidFill>
            <a:round/>
          </a:ln>
          <a:effectLst/>
        </p:spPr>
        <p:txBody>
          <a:bodyPr/>
          <a:lstStyle/>
          <a:p>
            <a:endParaRPr lang="zh-CN" altLang="en-US"/>
          </a:p>
        </p:txBody>
      </p:sp>
      <p:sp>
        <p:nvSpPr>
          <p:cNvPr id="64" name="Line 15"/>
          <p:cNvSpPr>
            <a:spLocks noChangeShapeType="1"/>
          </p:cNvSpPr>
          <p:nvPr/>
        </p:nvSpPr>
        <p:spPr bwMode="auto">
          <a:xfrm flipH="1">
            <a:off x="8971355" y="4229894"/>
            <a:ext cx="487363" cy="1741488"/>
          </a:xfrm>
          <a:prstGeom prst="line">
            <a:avLst/>
          </a:prstGeom>
          <a:noFill/>
          <a:ln w="28575">
            <a:solidFill>
              <a:srgbClr val="333399"/>
            </a:solidFill>
            <a:round/>
          </a:ln>
          <a:effectLst/>
        </p:spPr>
        <p:txBody>
          <a:bodyPr/>
          <a:lstStyle/>
          <a:p>
            <a:endParaRPr lang="zh-CN" altLang="en-US"/>
          </a:p>
        </p:txBody>
      </p:sp>
      <p:sp>
        <p:nvSpPr>
          <p:cNvPr id="65" name="Line 16"/>
          <p:cNvSpPr>
            <a:spLocks noChangeShapeType="1"/>
          </p:cNvSpPr>
          <p:nvPr/>
        </p:nvSpPr>
        <p:spPr bwMode="auto">
          <a:xfrm>
            <a:off x="8183955" y="4950619"/>
            <a:ext cx="2982913" cy="0"/>
          </a:xfrm>
          <a:prstGeom prst="line">
            <a:avLst/>
          </a:prstGeom>
          <a:noFill/>
          <a:ln w="28575">
            <a:solidFill>
              <a:srgbClr val="333399"/>
            </a:solidFill>
            <a:round/>
          </a:ln>
          <a:effectLst/>
        </p:spPr>
        <p:txBody>
          <a:bodyPr/>
          <a:lstStyle/>
          <a:p>
            <a:endParaRPr lang="zh-CN" altLang="en-US"/>
          </a:p>
        </p:txBody>
      </p:sp>
      <p:sp>
        <p:nvSpPr>
          <p:cNvPr id="66" name="Line 17"/>
          <p:cNvSpPr>
            <a:spLocks noChangeShapeType="1"/>
          </p:cNvSpPr>
          <p:nvPr/>
        </p:nvSpPr>
        <p:spPr bwMode="auto">
          <a:xfrm>
            <a:off x="8017268" y="4953794"/>
            <a:ext cx="2203450" cy="1009650"/>
          </a:xfrm>
          <a:prstGeom prst="line">
            <a:avLst/>
          </a:prstGeom>
          <a:noFill/>
          <a:ln w="28575">
            <a:solidFill>
              <a:srgbClr val="333399"/>
            </a:solidFill>
            <a:round/>
          </a:ln>
          <a:effectLst/>
        </p:spPr>
        <p:txBody>
          <a:bodyPr/>
          <a:lstStyle/>
          <a:p>
            <a:endParaRPr lang="zh-CN" altLang="en-US"/>
          </a:p>
        </p:txBody>
      </p:sp>
      <p:sp>
        <p:nvSpPr>
          <p:cNvPr id="67" name="Line 18"/>
          <p:cNvSpPr>
            <a:spLocks noChangeShapeType="1"/>
          </p:cNvSpPr>
          <p:nvPr/>
        </p:nvSpPr>
        <p:spPr bwMode="auto">
          <a:xfrm flipV="1">
            <a:off x="9018980" y="5001419"/>
            <a:ext cx="2125663" cy="966788"/>
          </a:xfrm>
          <a:prstGeom prst="line">
            <a:avLst/>
          </a:prstGeom>
          <a:noFill/>
          <a:ln w="28575">
            <a:solidFill>
              <a:srgbClr val="333399"/>
            </a:solidFill>
            <a:round/>
          </a:ln>
          <a:effectLst/>
        </p:spPr>
        <p:txBody>
          <a:bodyPr/>
          <a:lstStyle/>
          <a:p>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2000" fill="hold" nodeType="withEffect">
                                  <p:stCondLst>
                                    <p:cond delay="500"/>
                                  </p:st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300"/>
                                  </p:stCondLst>
                                  <p:childTnLst>
                                    <p:set>
                                      <p:cBhvr>
                                        <p:cTn id="23" dur="1" fill="hold">
                                          <p:stCondLst>
                                            <p:cond delay="0"/>
                                          </p:stCondLst>
                                        </p:cTn>
                                        <p:tgtEl>
                                          <p:spTgt spid="65"/>
                                        </p:tgtEl>
                                        <p:attrNameLst>
                                          <p:attrName>style.visibility</p:attrName>
                                        </p:attrNameLst>
                                      </p:cBhvr>
                                      <p:to>
                                        <p:strVal val="visible"/>
                                      </p:to>
                                    </p:set>
                                  </p:childTnLst>
                                </p:cTn>
                              </p:par>
                            </p:childTnLst>
                          </p:cTn>
                        </p:par>
                        <p:par>
                          <p:cTn id="24" fill="hold">
                            <p:stCondLst>
                              <p:cond delay="300"/>
                            </p:stCondLst>
                            <p:childTnLst>
                              <p:par>
                                <p:cTn id="25" presetID="1" presetClass="entr" presetSubtype="0" fill="hold" grpId="0" nodeType="afterEffect">
                                  <p:stCondLst>
                                    <p:cond delay="300"/>
                                  </p:stCondLst>
                                  <p:childTnLst>
                                    <p:set>
                                      <p:cBhvr>
                                        <p:cTn id="26" dur="1" fill="hold">
                                          <p:stCondLst>
                                            <p:cond delay="0"/>
                                          </p:stCondLst>
                                        </p:cTn>
                                        <p:tgtEl>
                                          <p:spTgt spid="66"/>
                                        </p:tgtEl>
                                        <p:attrNameLst>
                                          <p:attrName>style.visibility</p:attrName>
                                        </p:attrNameLst>
                                      </p:cBhvr>
                                      <p:to>
                                        <p:strVal val="visible"/>
                                      </p:to>
                                    </p:set>
                                  </p:childTnLst>
                                </p:cTn>
                              </p:par>
                            </p:childTnLst>
                          </p:cTn>
                        </p:par>
                        <p:par>
                          <p:cTn id="27" fill="hold">
                            <p:stCondLst>
                              <p:cond delay="600"/>
                            </p:stCondLst>
                            <p:childTnLst>
                              <p:par>
                                <p:cTn id="28" presetID="1" presetClass="entr" presetSubtype="0" fill="hold" grpId="0" nodeType="afterEffect">
                                  <p:stCondLst>
                                    <p:cond delay="300"/>
                                  </p:stCondLst>
                                  <p:childTnLst>
                                    <p:set>
                                      <p:cBhvr>
                                        <p:cTn id="29" dur="1" fill="hold">
                                          <p:stCondLst>
                                            <p:cond delay="0"/>
                                          </p:stCondLst>
                                        </p:cTn>
                                        <p:tgtEl>
                                          <p:spTgt spid="57"/>
                                        </p:tgtEl>
                                        <p:attrNameLst>
                                          <p:attrName>style.visibility</p:attrName>
                                        </p:attrNameLst>
                                      </p:cBhvr>
                                      <p:to>
                                        <p:strVal val="visible"/>
                                      </p:to>
                                    </p:set>
                                  </p:childTnLst>
                                </p:cTn>
                              </p:par>
                            </p:childTnLst>
                          </p:cTn>
                        </p:par>
                        <p:par>
                          <p:cTn id="30" fill="hold">
                            <p:stCondLst>
                              <p:cond delay="900"/>
                            </p:stCondLst>
                            <p:childTnLst>
                              <p:par>
                                <p:cTn id="31" presetID="1" presetClass="entr" presetSubtype="0" fill="hold" grpId="0" nodeType="afterEffect">
                                  <p:stCondLst>
                                    <p:cond delay="300"/>
                                  </p:stCondLst>
                                  <p:childTnLst>
                                    <p:set>
                                      <p:cBhvr>
                                        <p:cTn id="32" dur="1" fill="hold">
                                          <p:stCondLst>
                                            <p:cond delay="0"/>
                                          </p:stCondLst>
                                        </p:cTn>
                                        <p:tgtEl>
                                          <p:spTgt spid="64"/>
                                        </p:tgtEl>
                                        <p:attrNameLst>
                                          <p:attrName>style.visibility</p:attrName>
                                        </p:attrNameLst>
                                      </p:cBhvr>
                                      <p:to>
                                        <p:strVal val="visible"/>
                                      </p:to>
                                    </p:set>
                                  </p:childTnLst>
                                </p:cTn>
                              </p:par>
                            </p:childTnLst>
                          </p:cTn>
                        </p:par>
                        <p:par>
                          <p:cTn id="33" fill="hold">
                            <p:stCondLst>
                              <p:cond delay="1200"/>
                            </p:stCondLst>
                            <p:childTnLst>
                              <p:par>
                                <p:cTn id="34" presetID="1" presetClass="entr" presetSubtype="0" fill="hold" grpId="0" nodeType="afterEffect">
                                  <p:stCondLst>
                                    <p:cond delay="300"/>
                                  </p:stCondLst>
                                  <p:childTnLst>
                                    <p:set>
                                      <p:cBhvr>
                                        <p:cTn id="35" dur="1" fill="hold">
                                          <p:stCondLst>
                                            <p:cond delay="0"/>
                                          </p:stCondLst>
                                        </p:cTn>
                                        <p:tgtEl>
                                          <p:spTgt spid="60"/>
                                        </p:tgtEl>
                                        <p:attrNameLst>
                                          <p:attrName>style.visibility</p:attrName>
                                        </p:attrNameLst>
                                      </p:cBhvr>
                                      <p:to>
                                        <p:strVal val="visible"/>
                                      </p:to>
                                    </p:set>
                                  </p:childTnLst>
                                </p:cTn>
                              </p:par>
                            </p:childTnLst>
                          </p:cTn>
                        </p:par>
                        <p:par>
                          <p:cTn id="36" fill="hold">
                            <p:stCondLst>
                              <p:cond delay="1500"/>
                            </p:stCondLst>
                            <p:childTnLst>
                              <p:par>
                                <p:cTn id="37" presetID="1" presetClass="entr" presetSubtype="0" fill="hold" grpId="0" nodeType="afterEffect">
                                  <p:stCondLst>
                                    <p:cond delay="300"/>
                                  </p:stCondLst>
                                  <p:childTnLst>
                                    <p:set>
                                      <p:cBhvr>
                                        <p:cTn id="38" dur="1" fill="hold">
                                          <p:stCondLst>
                                            <p:cond delay="0"/>
                                          </p:stCondLst>
                                        </p:cTn>
                                        <p:tgtEl>
                                          <p:spTgt spid="56"/>
                                        </p:tgtEl>
                                        <p:attrNameLst>
                                          <p:attrName>style.visibility</p:attrName>
                                        </p:attrNameLst>
                                      </p:cBhvr>
                                      <p:to>
                                        <p:strVal val="visible"/>
                                      </p:to>
                                    </p:set>
                                  </p:childTnLst>
                                </p:cTn>
                              </p:par>
                            </p:childTnLst>
                          </p:cTn>
                        </p:par>
                        <p:par>
                          <p:cTn id="39" fill="hold">
                            <p:stCondLst>
                              <p:cond delay="1800"/>
                            </p:stCondLst>
                            <p:childTnLst>
                              <p:par>
                                <p:cTn id="40" presetID="1" presetClass="entr" presetSubtype="0" fill="hold" grpId="0" nodeType="afterEffect">
                                  <p:stCondLst>
                                    <p:cond delay="300"/>
                                  </p:stCondLst>
                                  <p:childTnLst>
                                    <p:set>
                                      <p:cBhvr>
                                        <p:cTn id="41" dur="1" fill="hold">
                                          <p:stCondLst>
                                            <p:cond delay="0"/>
                                          </p:stCondLst>
                                        </p:cTn>
                                        <p:tgtEl>
                                          <p:spTgt spid="67"/>
                                        </p:tgtEl>
                                        <p:attrNameLst>
                                          <p:attrName>style.visibility</p:attrName>
                                        </p:attrNameLst>
                                      </p:cBhvr>
                                      <p:to>
                                        <p:strVal val="visible"/>
                                      </p:to>
                                    </p:set>
                                  </p:childTnLst>
                                </p:cTn>
                              </p:par>
                            </p:childTnLst>
                          </p:cTn>
                        </p:par>
                        <p:par>
                          <p:cTn id="42" fill="hold">
                            <p:stCondLst>
                              <p:cond delay="2100"/>
                            </p:stCondLst>
                            <p:childTnLst>
                              <p:par>
                                <p:cTn id="43" presetID="1" presetClass="entr" presetSubtype="0" fill="hold" grpId="0" nodeType="afterEffect">
                                  <p:stCondLst>
                                    <p:cond delay="300"/>
                                  </p:stCondLst>
                                  <p:childTnLst>
                                    <p:set>
                                      <p:cBhvr>
                                        <p:cTn id="44" dur="1" fill="hold">
                                          <p:stCondLst>
                                            <p:cond delay="0"/>
                                          </p:stCondLst>
                                        </p:cTn>
                                        <p:tgtEl>
                                          <p:spTgt spid="58"/>
                                        </p:tgtEl>
                                        <p:attrNameLst>
                                          <p:attrName>style.visibility</p:attrName>
                                        </p:attrNameLst>
                                      </p:cBhvr>
                                      <p:to>
                                        <p:strVal val="visible"/>
                                      </p:to>
                                    </p:set>
                                  </p:childTnLst>
                                </p:cTn>
                              </p:par>
                            </p:childTnLst>
                          </p:cTn>
                        </p:par>
                        <p:par>
                          <p:cTn id="45" fill="hold">
                            <p:stCondLst>
                              <p:cond delay="2400"/>
                            </p:stCondLst>
                            <p:childTnLst>
                              <p:par>
                                <p:cTn id="46" presetID="1" presetClass="entr" presetSubtype="0" fill="hold" grpId="0" nodeType="afterEffect">
                                  <p:stCondLst>
                                    <p:cond delay="300"/>
                                  </p:stCondLst>
                                  <p:childTnLst>
                                    <p:set>
                                      <p:cBhvr>
                                        <p:cTn id="47" dur="1" fill="hold">
                                          <p:stCondLst>
                                            <p:cond delay="0"/>
                                          </p:stCondLst>
                                        </p:cTn>
                                        <p:tgtEl>
                                          <p:spTgt spid="5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0">
                                            <p:txEl>
                                              <p:pRg st="4294967295" end="4294967295"/>
                                            </p:txEl>
                                          </p:spTgt>
                                        </p:tgtEl>
                                        <p:attrNameLst>
                                          <p:attrName>style.visibility</p:attrName>
                                        </p:attrNameLst>
                                      </p:cBhvr>
                                      <p:to>
                                        <p:strVal val="visible"/>
                                      </p:to>
                                    </p:set>
                                    <p:animEffect transition="in" filter="fade">
                                      <p:cBhvr>
                                        <p:cTn id="52" dur="1000"/>
                                        <p:tgtEl>
                                          <p:spTgt spid="30">
                                            <p:txEl>
                                              <p:pRg st="4294967295" end="4294967295"/>
                                            </p:txEl>
                                          </p:spTgt>
                                        </p:tgtEl>
                                      </p:cBhvr>
                                    </p:animEffect>
                                    <p:anim calcmode="lin" valueType="num">
                                      <p:cBhvr>
                                        <p:cTn id="53" dur="1000" fill="hold"/>
                                        <p:tgtEl>
                                          <p:spTgt spid="30">
                                            <p:txEl>
                                              <p:pRg st="4294967295" end="4294967295"/>
                                            </p:txEl>
                                          </p:spTgt>
                                        </p:tgtEl>
                                        <p:attrNameLst>
                                          <p:attrName>ppt_x</p:attrName>
                                        </p:attrNameLst>
                                      </p:cBhvr>
                                      <p:tavLst>
                                        <p:tav tm="0">
                                          <p:val>
                                            <p:strVal val="#ppt_x"/>
                                          </p:val>
                                        </p:tav>
                                        <p:tav tm="100000">
                                          <p:val>
                                            <p:strVal val="#ppt_x"/>
                                          </p:val>
                                        </p:tav>
                                      </p:tavLst>
                                    </p:anim>
                                    <p:anim calcmode="lin" valueType="num">
                                      <p:cBhvr>
                                        <p:cTn id="54" dur="1000" fill="hold"/>
                                        <p:tgtEl>
                                          <p:spTgt spid="30">
                                            <p:txEl>
                                              <p:pRg st="4294967295" end="429496729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0">
                                            <p:txEl>
                                              <p:pRg st="0" end="0"/>
                                            </p:txEl>
                                          </p:spTgt>
                                        </p:tgtEl>
                                        <p:attrNameLst>
                                          <p:attrName>style.visibility</p:attrName>
                                        </p:attrNameLst>
                                      </p:cBhvr>
                                      <p:to>
                                        <p:strVal val="visible"/>
                                      </p:to>
                                    </p:set>
                                    <p:animEffect transition="in" filter="fade">
                                      <p:cBhvr>
                                        <p:cTn id="59" dur="1000"/>
                                        <p:tgtEl>
                                          <p:spTgt spid="30">
                                            <p:txEl>
                                              <p:pRg st="0" end="0"/>
                                            </p:txEl>
                                          </p:spTgt>
                                        </p:tgtEl>
                                      </p:cBhvr>
                                    </p:animEffect>
                                    <p:anim calcmode="lin" valueType="num">
                                      <p:cBhvr>
                                        <p:cTn id="60"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0">
                                            <p:txEl>
                                              <p:pRg st="1" end="1"/>
                                            </p:txEl>
                                          </p:spTgt>
                                        </p:tgtEl>
                                        <p:attrNameLst>
                                          <p:attrName>style.visibility</p:attrName>
                                        </p:attrNameLst>
                                      </p:cBhvr>
                                      <p:to>
                                        <p:strVal val="visible"/>
                                      </p:to>
                                    </p:set>
                                    <p:animEffect transition="in" filter="fade">
                                      <p:cBhvr>
                                        <p:cTn id="66" dur="1000"/>
                                        <p:tgtEl>
                                          <p:spTgt spid="30">
                                            <p:txEl>
                                              <p:pRg st="1" end="1"/>
                                            </p:txEl>
                                          </p:spTgt>
                                        </p:tgtEl>
                                      </p:cBhvr>
                                    </p:animEffect>
                                    <p:anim calcmode="lin" valueType="num">
                                      <p:cBhvr>
                                        <p:cTn id="67" dur="10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68" dur="10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30">
                                            <p:txEl>
                                              <p:pRg st="2" end="2"/>
                                            </p:txEl>
                                          </p:spTgt>
                                        </p:tgtEl>
                                        <p:attrNameLst>
                                          <p:attrName>style.visibility</p:attrName>
                                        </p:attrNameLst>
                                      </p:cBhvr>
                                      <p:to>
                                        <p:strVal val="visible"/>
                                      </p:to>
                                    </p:set>
                                    <p:animEffect transition="in" filter="fade">
                                      <p:cBhvr>
                                        <p:cTn id="73" dur="1000"/>
                                        <p:tgtEl>
                                          <p:spTgt spid="30">
                                            <p:txEl>
                                              <p:pRg st="2" end="2"/>
                                            </p:txEl>
                                          </p:spTgt>
                                        </p:tgtEl>
                                      </p:cBhvr>
                                    </p:animEffect>
                                    <p:anim calcmode="lin" valueType="num">
                                      <p:cBhvr>
                                        <p:cTn id="74" dur="1000" fill="hold"/>
                                        <p:tgtEl>
                                          <p:spTgt spid="30">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3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uild="p"/>
      <p:bldP spid="55" grpId="0" bldLvl="0" animBg="1"/>
      <p:bldP spid="56" grpId="0" bldLvl="0" animBg="1"/>
      <p:bldP spid="57" grpId="0" bldLvl="0" animBg="1"/>
      <p:bldP spid="58" grpId="0" bldLvl="0" animBg="1"/>
      <p:bldP spid="59" grpId="0" bldLvl="0" animBg="1"/>
      <p:bldP spid="60" grpId="0" bldLvl="0" animBg="1"/>
      <p:bldP spid="64" grpId="0" bldLvl="0" animBg="1"/>
      <p:bldP spid="65" grpId="0" bldLvl="0" animBg="1"/>
      <p:bldP spid="66" grpId="0" bldLvl="0" animBg="1"/>
      <p:bldP spid="67"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使用交换机</a:t>
            </a:r>
            <a:endParaRPr lang="zh-CN" altLang="en-US" dirty="0"/>
          </a:p>
        </p:txBody>
      </p:sp>
      <p:sp>
        <p:nvSpPr>
          <p:cNvPr id="9" name="Rectangle 22"/>
          <p:cNvSpPr>
            <a:spLocks noChangeArrowheads="1"/>
          </p:cNvSpPr>
          <p:nvPr/>
        </p:nvSpPr>
        <p:spPr bwMode="auto">
          <a:xfrm>
            <a:off x="-1" y="838994"/>
            <a:ext cx="6099175" cy="5644952"/>
          </a:xfrm>
          <a:prstGeom prst="rect">
            <a:avLst/>
          </a:prstGeom>
          <a:solidFill>
            <a:schemeClr val="bg1">
              <a:lumMod val="95000"/>
            </a:schemeClr>
          </a:solidFill>
          <a:ln>
            <a:noFill/>
          </a:ln>
          <a:effectLst/>
        </p:spPr>
        <p:txBody>
          <a:bodyPr wrap="none" anchor="ctr"/>
          <a:lstStyle/>
          <a:p>
            <a:endParaRPr lang="zh-CN" altLang="en-US" dirty="0"/>
          </a:p>
        </p:txBody>
      </p:sp>
      <p:sp>
        <p:nvSpPr>
          <p:cNvPr id="12" name="Text Box 8"/>
          <p:cNvSpPr txBox="1">
            <a:spLocks noChangeArrowheads="1"/>
          </p:cNvSpPr>
          <p:nvPr/>
        </p:nvSpPr>
        <p:spPr bwMode="auto">
          <a:xfrm>
            <a:off x="460375" y="1316275"/>
            <a:ext cx="5145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zh-CN" altLang="en-US" dirty="0"/>
              <a:t>       当电话机的数量增多时，就要使用</a:t>
            </a:r>
            <a:r>
              <a:rPr lang="zh-CN" altLang="en-US" dirty="0">
                <a:solidFill>
                  <a:srgbClr val="C00000"/>
                </a:solidFill>
              </a:rPr>
              <a:t>交换机（</a:t>
            </a:r>
            <a:r>
              <a:rPr lang="en-US" altLang="zh-CN" dirty="0">
                <a:solidFill>
                  <a:srgbClr val="C00000"/>
                </a:solidFill>
              </a:rPr>
              <a:t>Switch</a:t>
            </a:r>
            <a:r>
              <a:rPr lang="zh-CN" altLang="en-US" dirty="0">
                <a:solidFill>
                  <a:srgbClr val="C00000"/>
                </a:solidFill>
              </a:rPr>
              <a:t>）</a:t>
            </a:r>
            <a:r>
              <a:rPr lang="zh-CN" altLang="en-US" dirty="0"/>
              <a:t>来实现电话机之间的连通。 </a:t>
            </a:r>
            <a:endParaRPr lang="zh-CN" altLang="en-US" dirty="0"/>
          </a:p>
        </p:txBody>
      </p:sp>
      <p:sp>
        <p:nvSpPr>
          <p:cNvPr id="23" name="矩形 22"/>
          <p:cNvSpPr/>
          <p:nvPr/>
        </p:nvSpPr>
        <p:spPr>
          <a:xfrm>
            <a:off x="-15422" y="6346498"/>
            <a:ext cx="12213772" cy="5130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内容占位符 4"/>
          <p:cNvSpPr txBox="1"/>
          <p:nvPr/>
        </p:nvSpPr>
        <p:spPr>
          <a:xfrm>
            <a:off x="6092825" y="5106194"/>
            <a:ext cx="6099175" cy="464458"/>
          </a:xfrm>
          <a:prstGeom prst="rect">
            <a:avLst/>
          </a:prstGeom>
          <a:noFill/>
        </p:spPr>
        <p:txBody>
          <a:bodyPr>
            <a:normAutofit/>
          </a:bodyPr>
          <a:lstStyle>
            <a:lvl1pPr marL="457200" indent="-457200" algn="l" defTabSz="1219835" rtl="0" eaLnBrk="1" latinLnBrk="0" hangingPunct="1">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pPr>
            <a:r>
              <a:rPr lang="zh-CN" altLang="en-US" b="1" dirty="0">
                <a:solidFill>
                  <a:srgbClr val="1A8ABC"/>
                </a:solidFill>
              </a:rPr>
              <a:t>早期的人工交换</a:t>
            </a:r>
            <a:endParaRPr lang="zh-CN" altLang="en-US" b="1" dirty="0">
              <a:solidFill>
                <a:srgbClr val="1A8ABC"/>
              </a:solidFill>
            </a:endParaRPr>
          </a:p>
        </p:txBody>
      </p:sp>
      <p:sp>
        <p:nvSpPr>
          <p:cNvPr id="92" name="Text Box 19"/>
          <p:cNvSpPr txBox="1">
            <a:spLocks noChangeArrowheads="1"/>
          </p:cNvSpPr>
          <p:nvPr/>
        </p:nvSpPr>
        <p:spPr bwMode="auto">
          <a:xfrm rot="1458061">
            <a:off x="3946525" y="3094831"/>
            <a:ext cx="792162" cy="82550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4800" b="1">
                <a:solidFill>
                  <a:srgbClr val="333399"/>
                </a:solidFill>
                <a:latin typeface="Times New Roman" panose="02020603050405020304" pitchFamily="18" charset="0"/>
                <a:ea typeface="宋体" panose="02010600030101010101" pitchFamily="2" charset="-122"/>
              </a:rPr>
              <a:t>…</a:t>
            </a:r>
            <a:endParaRPr kumimoji="1" lang="en-US" altLang="zh-CN" sz="4800" b="1">
              <a:solidFill>
                <a:srgbClr val="333399"/>
              </a:solidFill>
              <a:latin typeface="Times New Roman" panose="02020603050405020304" pitchFamily="18" charset="0"/>
              <a:ea typeface="宋体" panose="02010600030101010101" pitchFamily="2" charset="-122"/>
            </a:endParaRPr>
          </a:p>
        </p:txBody>
      </p:sp>
      <p:sp>
        <p:nvSpPr>
          <p:cNvPr id="93" name="Line 4"/>
          <p:cNvSpPr>
            <a:spLocks noChangeShapeType="1"/>
          </p:cNvSpPr>
          <p:nvPr/>
        </p:nvSpPr>
        <p:spPr bwMode="auto">
          <a:xfrm flipH="1" flipV="1">
            <a:off x="3513137" y="4750594"/>
            <a:ext cx="1265238" cy="493712"/>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4" name="Line 5"/>
          <p:cNvSpPr>
            <a:spLocks noChangeShapeType="1"/>
          </p:cNvSpPr>
          <p:nvPr/>
        </p:nvSpPr>
        <p:spPr bwMode="auto">
          <a:xfrm flipV="1">
            <a:off x="3152775" y="4750594"/>
            <a:ext cx="73025" cy="1006475"/>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5" name="Line 6"/>
          <p:cNvSpPr>
            <a:spLocks noChangeShapeType="1"/>
          </p:cNvSpPr>
          <p:nvPr/>
        </p:nvSpPr>
        <p:spPr bwMode="auto">
          <a:xfrm flipV="1">
            <a:off x="1425575" y="4750594"/>
            <a:ext cx="1584325" cy="26035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6" name="Line 7"/>
          <p:cNvSpPr>
            <a:spLocks noChangeShapeType="1"/>
          </p:cNvSpPr>
          <p:nvPr/>
        </p:nvSpPr>
        <p:spPr bwMode="auto">
          <a:xfrm>
            <a:off x="2289175" y="3455194"/>
            <a:ext cx="615950" cy="90805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7" name="Text Box 8"/>
          <p:cNvSpPr txBox="1">
            <a:spLocks noChangeArrowheads="1"/>
          </p:cNvSpPr>
          <p:nvPr/>
        </p:nvSpPr>
        <p:spPr bwMode="auto">
          <a:xfrm>
            <a:off x="2971800" y="2967831"/>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98" name="Text Box 9"/>
          <p:cNvSpPr txBox="1">
            <a:spLocks noChangeArrowheads="1"/>
          </p:cNvSpPr>
          <p:nvPr/>
        </p:nvSpPr>
        <p:spPr bwMode="auto">
          <a:xfrm>
            <a:off x="1106487" y="3671094"/>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99" name="Text Box 10"/>
          <p:cNvSpPr txBox="1">
            <a:spLocks noChangeArrowheads="1"/>
          </p:cNvSpPr>
          <p:nvPr/>
        </p:nvSpPr>
        <p:spPr bwMode="auto">
          <a:xfrm>
            <a:off x="1770062" y="5253831"/>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0" name="Text Box 11"/>
          <p:cNvSpPr txBox="1">
            <a:spLocks noChangeArrowheads="1"/>
          </p:cNvSpPr>
          <p:nvPr/>
        </p:nvSpPr>
        <p:spPr bwMode="auto">
          <a:xfrm>
            <a:off x="4743450" y="3950494"/>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1" name="Text Box 12"/>
          <p:cNvSpPr txBox="1">
            <a:spLocks noChangeArrowheads="1"/>
          </p:cNvSpPr>
          <p:nvPr/>
        </p:nvSpPr>
        <p:spPr bwMode="auto">
          <a:xfrm>
            <a:off x="3729037" y="5190331"/>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2" name="Line 13"/>
          <p:cNvSpPr>
            <a:spLocks noChangeShapeType="1"/>
          </p:cNvSpPr>
          <p:nvPr/>
        </p:nvSpPr>
        <p:spPr bwMode="auto">
          <a:xfrm flipH="1" flipV="1">
            <a:off x="3297237" y="3310731"/>
            <a:ext cx="12700" cy="115570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3" name="Line 14"/>
          <p:cNvSpPr>
            <a:spLocks noChangeShapeType="1"/>
          </p:cNvSpPr>
          <p:nvPr/>
        </p:nvSpPr>
        <p:spPr bwMode="auto">
          <a:xfrm flipV="1">
            <a:off x="3657600" y="4318794"/>
            <a:ext cx="1425575" cy="257175"/>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4" name="Line 15"/>
          <p:cNvSpPr>
            <a:spLocks noChangeShapeType="1"/>
          </p:cNvSpPr>
          <p:nvPr/>
        </p:nvSpPr>
        <p:spPr bwMode="auto">
          <a:xfrm>
            <a:off x="1497012" y="4102894"/>
            <a:ext cx="1466850" cy="461962"/>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5" name="Line 16"/>
          <p:cNvSpPr>
            <a:spLocks noChangeShapeType="1"/>
          </p:cNvSpPr>
          <p:nvPr/>
        </p:nvSpPr>
        <p:spPr bwMode="auto">
          <a:xfrm flipV="1">
            <a:off x="2144712" y="4823619"/>
            <a:ext cx="936625" cy="86360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6" name="Line 17"/>
          <p:cNvSpPr>
            <a:spLocks noChangeShapeType="1"/>
          </p:cNvSpPr>
          <p:nvPr/>
        </p:nvSpPr>
        <p:spPr bwMode="auto">
          <a:xfrm flipH="1" flipV="1">
            <a:off x="3225800" y="4606131"/>
            <a:ext cx="850900" cy="935038"/>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7" name="Text Box 20"/>
          <p:cNvSpPr txBox="1">
            <a:spLocks noChangeArrowheads="1"/>
          </p:cNvSpPr>
          <p:nvPr/>
        </p:nvSpPr>
        <p:spPr bwMode="auto">
          <a:xfrm>
            <a:off x="993775" y="4590256"/>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8" name="Text Box 21"/>
          <p:cNvSpPr txBox="1">
            <a:spLocks noChangeArrowheads="1"/>
          </p:cNvSpPr>
          <p:nvPr/>
        </p:nvSpPr>
        <p:spPr bwMode="auto">
          <a:xfrm>
            <a:off x="1974850" y="3109119"/>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9" name="Text Box 22"/>
          <p:cNvSpPr txBox="1">
            <a:spLocks noChangeArrowheads="1"/>
          </p:cNvSpPr>
          <p:nvPr/>
        </p:nvSpPr>
        <p:spPr bwMode="auto">
          <a:xfrm>
            <a:off x="2782887" y="5379244"/>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10" name="Text Box 23"/>
          <p:cNvSpPr txBox="1">
            <a:spLocks noChangeArrowheads="1"/>
          </p:cNvSpPr>
          <p:nvPr/>
        </p:nvSpPr>
        <p:spPr bwMode="auto">
          <a:xfrm>
            <a:off x="4411662" y="4855369"/>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11" name="AutoShape 18"/>
          <p:cNvSpPr>
            <a:spLocks noChangeArrowheads="1"/>
          </p:cNvSpPr>
          <p:nvPr/>
        </p:nvSpPr>
        <p:spPr bwMode="auto">
          <a:xfrm>
            <a:off x="2759075" y="4174331"/>
            <a:ext cx="1185862" cy="730250"/>
          </a:xfrm>
          <a:prstGeom prst="cube">
            <a:avLst>
              <a:gd name="adj" fmla="val 25000"/>
            </a:avLst>
          </a:prstGeom>
          <a:solidFill>
            <a:srgbClr val="FFCF01"/>
          </a:solidFill>
          <a:ln w="9525">
            <a:solidFill>
              <a:srgbClr val="000000"/>
            </a:solidFill>
            <a:miter lim="800000"/>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1" lang="zh-CN" altLang="zh-CN" sz="1800" b="0" i="0" u="none" strike="noStrike" kern="0" cap="none" spc="0" normalizeH="0" baseline="0" noProof="0">
              <a:ln>
                <a:noFill/>
              </a:ln>
              <a:solidFill>
                <a:srgbClr val="333399"/>
              </a:solidFill>
              <a:effectLst/>
              <a:uLnTx/>
              <a:uFillTx/>
              <a:latin typeface="Times New Roman" panose="02020603050405020304" pitchFamily="18" charset="0"/>
              <a:ea typeface="宋体" panose="02010600030101010101" pitchFamily="2" charset="-122"/>
            </a:endParaRPr>
          </a:p>
        </p:txBody>
      </p:sp>
      <p:sp>
        <p:nvSpPr>
          <p:cNvPr id="112" name="Text Box 24"/>
          <p:cNvSpPr txBox="1">
            <a:spLocks noChangeArrowheads="1"/>
          </p:cNvSpPr>
          <p:nvPr/>
        </p:nvSpPr>
        <p:spPr bwMode="auto">
          <a:xfrm>
            <a:off x="2746375" y="4368006"/>
            <a:ext cx="1098550" cy="45720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zh-CN" altLang="en-US" dirty="0">
                <a:solidFill>
                  <a:srgbClr val="333399"/>
                </a:solidFill>
                <a:latin typeface="Times New Roman" panose="02020603050405020304" pitchFamily="18" charset="0"/>
                <a:ea typeface="黑体" panose="02010609060101010101" pitchFamily="2" charset="-122"/>
              </a:rPr>
              <a:t>交换机</a:t>
            </a:r>
            <a:endParaRPr kumimoji="1" lang="zh-CN" altLang="en-US" dirty="0">
              <a:solidFill>
                <a:srgbClr val="333399"/>
              </a:solidFill>
              <a:latin typeface="Times New Roman" panose="02020603050405020304" pitchFamily="18" charset="0"/>
              <a:ea typeface="黑体" panose="02010609060101010101" pitchFamily="2" charset="-122"/>
            </a:endParaRPr>
          </a:p>
        </p:txBody>
      </p:sp>
      <p:sp>
        <p:nvSpPr>
          <p:cNvPr id="113" name="Freeform 27"/>
          <p:cNvSpPr/>
          <p:nvPr/>
        </p:nvSpPr>
        <p:spPr bwMode="auto">
          <a:xfrm>
            <a:off x="3298352" y="4192436"/>
            <a:ext cx="655638" cy="334963"/>
          </a:xfrm>
          <a:custGeom>
            <a:avLst/>
            <a:gdLst>
              <a:gd name="T0" fmla="*/ 0 w 413"/>
              <a:gd name="T1" fmla="*/ 0 h 211"/>
              <a:gd name="T2" fmla="*/ 2147483647 w 413"/>
              <a:gd name="T3" fmla="*/ 2147483647 h 211"/>
              <a:gd name="T4" fmla="*/ 2147483647 w 413"/>
              <a:gd name="T5" fmla="*/ 2147483647 h 211"/>
              <a:gd name="T6" fmla="*/ 0 60000 65536"/>
              <a:gd name="T7" fmla="*/ 0 60000 65536"/>
              <a:gd name="T8" fmla="*/ 0 60000 65536"/>
              <a:gd name="T9" fmla="*/ 0 w 413"/>
              <a:gd name="T10" fmla="*/ 0 h 211"/>
              <a:gd name="T11" fmla="*/ 413 w 413"/>
              <a:gd name="T12" fmla="*/ 211 h 211"/>
            </a:gdLst>
            <a:ahLst/>
            <a:cxnLst>
              <a:cxn ang="T6">
                <a:pos x="T0" y="T1"/>
              </a:cxn>
              <a:cxn ang="T7">
                <a:pos x="T2" y="T3"/>
              </a:cxn>
              <a:cxn ang="T8">
                <a:pos x="T4" y="T5"/>
              </a:cxn>
            </a:cxnLst>
            <a:rect l="T9" t="T10" r="T11" b="T12"/>
            <a:pathLst>
              <a:path w="413" h="211">
                <a:moveTo>
                  <a:pt x="0" y="0"/>
                </a:moveTo>
                <a:cubicBezTo>
                  <a:pt x="52" y="64"/>
                  <a:pt x="104" y="128"/>
                  <a:pt x="173" y="163"/>
                </a:cubicBezTo>
                <a:cubicBezTo>
                  <a:pt x="242" y="198"/>
                  <a:pt x="327" y="204"/>
                  <a:pt x="413" y="211"/>
                </a:cubicBezTo>
              </a:path>
            </a:pathLst>
          </a:custGeom>
          <a:noFill/>
          <a:ln w="38100">
            <a:solidFill>
              <a:srgbClr val="FF0000"/>
            </a:solidFill>
            <a:rou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zh-CN" altLang="en-US" sz="1800">
              <a:solidFill>
                <a:srgbClr val="000000"/>
              </a:solidFill>
              <a:ea typeface="宋体" panose="02010600030101010101" pitchFamily="2" charset="-122"/>
            </a:endParaRPr>
          </a:p>
        </p:txBody>
      </p:sp>
      <p:sp>
        <p:nvSpPr>
          <p:cNvPr id="114" name="Freeform 28"/>
          <p:cNvSpPr/>
          <p:nvPr/>
        </p:nvSpPr>
        <p:spPr bwMode="auto">
          <a:xfrm rot="11421589">
            <a:off x="2739176" y="4558758"/>
            <a:ext cx="514350" cy="342900"/>
          </a:xfrm>
          <a:custGeom>
            <a:avLst/>
            <a:gdLst>
              <a:gd name="T0" fmla="*/ 0 w 413"/>
              <a:gd name="T1" fmla="*/ 0 h 211"/>
              <a:gd name="T2" fmla="*/ 2147483647 w 413"/>
              <a:gd name="T3" fmla="*/ 2147483647 h 211"/>
              <a:gd name="T4" fmla="*/ 2147483647 w 413"/>
              <a:gd name="T5" fmla="*/ 2147483647 h 211"/>
              <a:gd name="T6" fmla="*/ 0 60000 65536"/>
              <a:gd name="T7" fmla="*/ 0 60000 65536"/>
              <a:gd name="T8" fmla="*/ 0 60000 65536"/>
              <a:gd name="T9" fmla="*/ 0 w 413"/>
              <a:gd name="T10" fmla="*/ 0 h 211"/>
              <a:gd name="T11" fmla="*/ 413 w 413"/>
              <a:gd name="T12" fmla="*/ 211 h 211"/>
            </a:gdLst>
            <a:ahLst/>
            <a:cxnLst>
              <a:cxn ang="T6">
                <a:pos x="T0" y="T1"/>
              </a:cxn>
              <a:cxn ang="T7">
                <a:pos x="T2" y="T3"/>
              </a:cxn>
              <a:cxn ang="T8">
                <a:pos x="T4" y="T5"/>
              </a:cxn>
            </a:cxnLst>
            <a:rect l="T9" t="T10" r="T11" b="T12"/>
            <a:pathLst>
              <a:path w="413" h="211">
                <a:moveTo>
                  <a:pt x="0" y="0"/>
                </a:moveTo>
                <a:cubicBezTo>
                  <a:pt x="52" y="64"/>
                  <a:pt x="104" y="128"/>
                  <a:pt x="173" y="163"/>
                </a:cubicBezTo>
                <a:cubicBezTo>
                  <a:pt x="242" y="198"/>
                  <a:pt x="327" y="204"/>
                  <a:pt x="413" y="211"/>
                </a:cubicBezTo>
              </a:path>
            </a:pathLst>
          </a:custGeom>
          <a:noFill/>
          <a:ln w="38100">
            <a:solidFill>
              <a:srgbClr val="FF0000"/>
            </a:solidFill>
            <a:rou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zh-CN" altLang="en-US" sz="1800">
              <a:solidFill>
                <a:srgbClr val="000000"/>
              </a:solidFill>
              <a:ea typeface="宋体" panose="02010600030101010101" pitchFamily="2" charset="-122"/>
            </a:endParaRPr>
          </a:p>
        </p:txBody>
      </p:sp>
      <p:pic>
        <p:nvPicPr>
          <p:cNvPr id="32" name="Picture 2" descr="H:\教学\互联网时代\u=4031393192,2160333606&amp;fm=27&amp;gp=0.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27775" y="1677194"/>
            <a:ext cx="23431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 descr="https://ss0.bdstatic.com/70cFvHSh_Q1YnxGkpoWK1HF6hhy/it/u=181160901,3855584613&amp;fm=27&amp;gp=0.jpg"/>
          <p:cNvPicPr>
            <a:picLocks noChangeAspect="1" noChangeArrowheads="1"/>
          </p:cNvPicPr>
          <p:nvPr/>
        </p:nvPicPr>
        <p:blipFill rotWithShape="1">
          <a:blip r:embed="rId2">
            <a:clrChange>
              <a:clrFrom>
                <a:srgbClr val="FFFFFF"/>
              </a:clrFrom>
              <a:clrTo>
                <a:srgbClr val="FFFFFF">
                  <a:alpha val="0"/>
                </a:srgbClr>
              </a:clrTo>
            </a:clrChange>
          </a:blip>
          <a:srcRect l="1274" t="15359" r="25284" b="8148"/>
          <a:stretch>
            <a:fillRect/>
          </a:stretch>
        </p:blipFill>
        <p:spPr bwMode="auto">
          <a:xfrm>
            <a:off x="8682037" y="1981994"/>
            <a:ext cx="3492501" cy="2436349"/>
          </a:xfrm>
          <a:prstGeom prst="rect">
            <a:avLst/>
          </a:prstGeom>
          <a:noFill/>
          <a:ln>
            <a:noFill/>
          </a:ln>
          <a:effectLst/>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
                                  </p:stCondLst>
                                  <p:childTnLst>
                                    <p:set>
                                      <p:cBhvr>
                                        <p:cTn id="6" dur="1" fill="hold">
                                          <p:stCondLst>
                                            <p:cond delay="0"/>
                                          </p:stCondLst>
                                        </p:cTn>
                                        <p:tgtEl>
                                          <p:spTgt spid="102"/>
                                        </p:tgtEl>
                                        <p:attrNameLst>
                                          <p:attrName>style.visibility</p:attrName>
                                        </p:attrNameLst>
                                      </p:cBhvr>
                                      <p:to>
                                        <p:strVal val="visible"/>
                                      </p:to>
                                    </p:set>
                                  </p:childTnLst>
                                </p:cTn>
                              </p:par>
                            </p:childTnLst>
                          </p:cTn>
                        </p:par>
                        <p:par>
                          <p:cTn id="7" fill="hold">
                            <p:stCondLst>
                              <p:cond delay="300"/>
                            </p:stCondLst>
                            <p:childTnLst>
                              <p:par>
                                <p:cTn id="8" presetID="1" presetClass="entr" presetSubtype="0" fill="hold" grpId="0" nodeType="afterEffect">
                                  <p:stCondLst>
                                    <p:cond delay="300"/>
                                  </p:stCondLst>
                                  <p:childTnLst>
                                    <p:set>
                                      <p:cBhvr>
                                        <p:cTn id="9" dur="1" fill="hold">
                                          <p:stCondLst>
                                            <p:cond delay="0"/>
                                          </p:stCondLst>
                                        </p:cTn>
                                        <p:tgtEl>
                                          <p:spTgt spid="96"/>
                                        </p:tgtEl>
                                        <p:attrNameLst>
                                          <p:attrName>style.visibility</p:attrName>
                                        </p:attrNameLst>
                                      </p:cBhvr>
                                      <p:to>
                                        <p:strVal val="visible"/>
                                      </p:to>
                                    </p:set>
                                  </p:childTnLst>
                                </p:cTn>
                              </p:par>
                            </p:childTnLst>
                          </p:cTn>
                        </p:par>
                        <p:par>
                          <p:cTn id="10" fill="hold">
                            <p:stCondLst>
                              <p:cond delay="600"/>
                            </p:stCondLst>
                            <p:childTnLst>
                              <p:par>
                                <p:cTn id="11" presetID="1" presetClass="entr" presetSubtype="0" fill="hold" grpId="0" nodeType="afterEffect">
                                  <p:stCondLst>
                                    <p:cond delay="300"/>
                                  </p:stCondLst>
                                  <p:childTnLst>
                                    <p:set>
                                      <p:cBhvr>
                                        <p:cTn id="12" dur="1" fill="hold">
                                          <p:stCondLst>
                                            <p:cond delay="0"/>
                                          </p:stCondLst>
                                        </p:cTn>
                                        <p:tgtEl>
                                          <p:spTgt spid="104"/>
                                        </p:tgtEl>
                                        <p:attrNameLst>
                                          <p:attrName>style.visibility</p:attrName>
                                        </p:attrNameLst>
                                      </p:cBhvr>
                                      <p:to>
                                        <p:strVal val="visible"/>
                                      </p:to>
                                    </p:set>
                                  </p:childTnLst>
                                </p:cTn>
                              </p:par>
                            </p:childTnLst>
                          </p:cTn>
                        </p:par>
                        <p:par>
                          <p:cTn id="13" fill="hold">
                            <p:stCondLst>
                              <p:cond delay="900"/>
                            </p:stCondLst>
                            <p:childTnLst>
                              <p:par>
                                <p:cTn id="14" presetID="1" presetClass="entr" presetSubtype="0" fill="hold" grpId="0" nodeType="afterEffect">
                                  <p:stCondLst>
                                    <p:cond delay="300"/>
                                  </p:stCondLst>
                                  <p:childTnLst>
                                    <p:set>
                                      <p:cBhvr>
                                        <p:cTn id="15" dur="1" fill="hold">
                                          <p:stCondLst>
                                            <p:cond delay="0"/>
                                          </p:stCondLst>
                                        </p:cTn>
                                        <p:tgtEl>
                                          <p:spTgt spid="95"/>
                                        </p:tgtEl>
                                        <p:attrNameLst>
                                          <p:attrName>style.visibility</p:attrName>
                                        </p:attrNameLst>
                                      </p:cBhvr>
                                      <p:to>
                                        <p:strVal val="visible"/>
                                      </p:to>
                                    </p:set>
                                  </p:childTnLst>
                                </p:cTn>
                              </p:par>
                            </p:childTnLst>
                          </p:cTn>
                        </p:par>
                        <p:par>
                          <p:cTn id="16" fill="hold">
                            <p:stCondLst>
                              <p:cond delay="1200"/>
                            </p:stCondLst>
                            <p:childTnLst>
                              <p:par>
                                <p:cTn id="17" presetID="1" presetClass="entr" presetSubtype="0" fill="hold" grpId="0" nodeType="afterEffect">
                                  <p:stCondLst>
                                    <p:cond delay="300"/>
                                  </p:stCondLst>
                                  <p:childTnLst>
                                    <p:set>
                                      <p:cBhvr>
                                        <p:cTn id="18" dur="1" fill="hold">
                                          <p:stCondLst>
                                            <p:cond delay="0"/>
                                          </p:stCondLst>
                                        </p:cTn>
                                        <p:tgtEl>
                                          <p:spTgt spid="105"/>
                                        </p:tgtEl>
                                        <p:attrNameLst>
                                          <p:attrName>style.visibility</p:attrName>
                                        </p:attrNameLst>
                                      </p:cBhvr>
                                      <p:to>
                                        <p:strVal val="visible"/>
                                      </p:to>
                                    </p:set>
                                  </p:childTnLst>
                                </p:cTn>
                              </p:par>
                            </p:childTnLst>
                          </p:cTn>
                        </p:par>
                        <p:par>
                          <p:cTn id="19" fill="hold">
                            <p:stCondLst>
                              <p:cond delay="1500"/>
                            </p:stCondLst>
                            <p:childTnLst>
                              <p:par>
                                <p:cTn id="20" presetID="1" presetClass="entr" presetSubtype="0" fill="hold" grpId="0" nodeType="afterEffect">
                                  <p:stCondLst>
                                    <p:cond delay="300"/>
                                  </p:stCondLst>
                                  <p:childTnLst>
                                    <p:set>
                                      <p:cBhvr>
                                        <p:cTn id="21" dur="1" fill="hold">
                                          <p:stCondLst>
                                            <p:cond delay="0"/>
                                          </p:stCondLst>
                                        </p:cTn>
                                        <p:tgtEl>
                                          <p:spTgt spid="94"/>
                                        </p:tgtEl>
                                        <p:attrNameLst>
                                          <p:attrName>style.visibility</p:attrName>
                                        </p:attrNameLst>
                                      </p:cBhvr>
                                      <p:to>
                                        <p:strVal val="visible"/>
                                      </p:to>
                                    </p:set>
                                  </p:childTnLst>
                                </p:cTn>
                              </p:par>
                            </p:childTnLst>
                          </p:cTn>
                        </p:par>
                        <p:par>
                          <p:cTn id="22" fill="hold">
                            <p:stCondLst>
                              <p:cond delay="1800"/>
                            </p:stCondLst>
                            <p:childTnLst>
                              <p:par>
                                <p:cTn id="23" presetID="1" presetClass="entr" presetSubtype="0" fill="hold" grpId="0" nodeType="afterEffect">
                                  <p:stCondLst>
                                    <p:cond delay="300"/>
                                  </p:stCondLst>
                                  <p:childTnLst>
                                    <p:set>
                                      <p:cBhvr>
                                        <p:cTn id="24" dur="1" fill="hold">
                                          <p:stCondLst>
                                            <p:cond delay="0"/>
                                          </p:stCondLst>
                                        </p:cTn>
                                        <p:tgtEl>
                                          <p:spTgt spid="106"/>
                                        </p:tgtEl>
                                        <p:attrNameLst>
                                          <p:attrName>style.visibility</p:attrName>
                                        </p:attrNameLst>
                                      </p:cBhvr>
                                      <p:to>
                                        <p:strVal val="visible"/>
                                      </p:to>
                                    </p:set>
                                  </p:childTnLst>
                                </p:cTn>
                              </p:par>
                            </p:childTnLst>
                          </p:cTn>
                        </p:par>
                        <p:par>
                          <p:cTn id="25" fill="hold">
                            <p:stCondLst>
                              <p:cond delay="2100"/>
                            </p:stCondLst>
                            <p:childTnLst>
                              <p:par>
                                <p:cTn id="26" presetID="1" presetClass="entr" presetSubtype="0" fill="hold" grpId="0" nodeType="afterEffect">
                                  <p:stCondLst>
                                    <p:cond delay="300"/>
                                  </p:stCondLst>
                                  <p:childTnLst>
                                    <p:set>
                                      <p:cBhvr>
                                        <p:cTn id="27" dur="1" fill="hold">
                                          <p:stCondLst>
                                            <p:cond delay="0"/>
                                          </p:stCondLst>
                                        </p:cTn>
                                        <p:tgtEl>
                                          <p:spTgt spid="93"/>
                                        </p:tgtEl>
                                        <p:attrNameLst>
                                          <p:attrName>style.visibility</p:attrName>
                                        </p:attrNameLst>
                                      </p:cBhvr>
                                      <p:to>
                                        <p:strVal val="visible"/>
                                      </p:to>
                                    </p:set>
                                  </p:childTnLst>
                                </p:cTn>
                              </p:par>
                            </p:childTnLst>
                          </p:cTn>
                        </p:par>
                        <p:par>
                          <p:cTn id="28" fill="hold">
                            <p:stCondLst>
                              <p:cond delay="2400"/>
                            </p:stCondLst>
                            <p:childTnLst>
                              <p:par>
                                <p:cTn id="29" presetID="1" presetClass="entr" presetSubtype="0" fill="hold" grpId="0" nodeType="afterEffect">
                                  <p:stCondLst>
                                    <p:cond delay="300"/>
                                  </p:stCondLst>
                                  <p:childTnLst>
                                    <p:set>
                                      <p:cBhvr>
                                        <p:cTn id="30" dur="1" fill="hold">
                                          <p:stCondLst>
                                            <p:cond delay="0"/>
                                          </p:stCondLst>
                                        </p:cTn>
                                        <p:tgtEl>
                                          <p:spTgt spid="10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wipe(left)">
                                      <p:cBhvr>
                                        <p:cTn id="35" dur="500"/>
                                        <p:tgtEl>
                                          <p:spTgt spid="11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down)">
                                      <p:cBhvr>
                                        <p:cTn id="40" dur="500"/>
                                        <p:tgtEl>
                                          <p:spTgt spid="114"/>
                                        </p:tgtEl>
                                      </p:cBhvr>
                                    </p:animEffect>
                                  </p:childTnLst>
                                </p:cTn>
                              </p:par>
                            </p:childTnLst>
                          </p:cTn>
                        </p:par>
                      </p:childTnLst>
                    </p:cTn>
                  </p:par>
                  <p:par>
                    <p:cTn id="41" fill="hold">
                      <p:stCondLst>
                        <p:cond delay="indefinite"/>
                      </p:stCondLst>
                      <p:childTnLst>
                        <p:par>
                          <p:cTn id="42" fill="hold">
                            <p:stCondLst>
                              <p:cond delay="0"/>
                            </p:stCondLst>
                            <p:childTnLst>
                              <p:par>
                                <p:cTn id="43" presetID="35" presetClass="emph" presetSubtype="0" repeatCount="2000" fill="hold" grpId="0" nodeType="clickEffect">
                                  <p:stCondLst>
                                    <p:cond delay="0"/>
                                  </p:stCondLst>
                                  <p:childTnLst>
                                    <p:anim calcmode="discrete" valueType="str">
                                      <p:cBhvr>
                                        <p:cTn id="44" dur="1000" fill="hold"/>
                                        <p:tgtEl>
                                          <p:spTgt spid="2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93" grpId="0" bldLvl="0" animBg="1"/>
      <p:bldP spid="94" grpId="0" bldLvl="0" animBg="1"/>
      <p:bldP spid="95" grpId="0" bldLvl="0" animBg="1"/>
      <p:bldP spid="96" grpId="0" bldLvl="0" animBg="1"/>
      <p:bldP spid="102" grpId="0" bldLvl="0" animBg="1"/>
      <p:bldP spid="103" grpId="0" bldLvl="0" animBg="1"/>
      <p:bldP spid="104" grpId="0" bldLvl="0" animBg="1"/>
      <p:bldP spid="105" grpId="0" bldLvl="0" animBg="1"/>
      <p:bldP spid="106" grpId="0" bldLvl="0" animBg="1"/>
      <p:bldP spid="113" grpId="0" bldLvl="0" animBg="1"/>
      <p:bldP spid="114"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259" y="1813145"/>
            <a:ext cx="12216671" cy="45719"/>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使用交换机</a:t>
            </a:r>
            <a:endParaRPr lang="zh-CN" altLang="en-US" dirty="0"/>
          </a:p>
        </p:txBody>
      </p:sp>
      <p:sp>
        <p:nvSpPr>
          <p:cNvPr id="9" name="Rectangle 22"/>
          <p:cNvSpPr>
            <a:spLocks noChangeArrowheads="1"/>
          </p:cNvSpPr>
          <p:nvPr/>
        </p:nvSpPr>
        <p:spPr bwMode="auto">
          <a:xfrm>
            <a:off x="-1" y="838994"/>
            <a:ext cx="6099175" cy="5644952"/>
          </a:xfrm>
          <a:prstGeom prst="rect">
            <a:avLst/>
          </a:prstGeom>
          <a:solidFill>
            <a:schemeClr val="bg1">
              <a:lumMod val="95000"/>
            </a:schemeClr>
          </a:solidFill>
          <a:ln>
            <a:noFill/>
          </a:ln>
          <a:effectLst/>
        </p:spPr>
        <p:txBody>
          <a:bodyPr wrap="none" anchor="ctr"/>
          <a:lstStyle/>
          <a:p>
            <a:endParaRPr lang="zh-CN" altLang="en-US" dirty="0"/>
          </a:p>
        </p:txBody>
      </p:sp>
      <p:sp>
        <p:nvSpPr>
          <p:cNvPr id="12" name="Text Box 8"/>
          <p:cNvSpPr txBox="1">
            <a:spLocks noChangeArrowheads="1"/>
          </p:cNvSpPr>
          <p:nvPr/>
        </p:nvSpPr>
        <p:spPr bwMode="auto">
          <a:xfrm>
            <a:off x="460375" y="1316275"/>
            <a:ext cx="5145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zh-CN" altLang="en-US" dirty="0"/>
              <a:t>       当电话机的数量增多时，就要使用</a:t>
            </a:r>
            <a:r>
              <a:rPr lang="zh-CN" altLang="en-US" dirty="0">
                <a:solidFill>
                  <a:srgbClr val="C00000"/>
                </a:solidFill>
              </a:rPr>
              <a:t>交换机（</a:t>
            </a:r>
            <a:r>
              <a:rPr lang="en-US" altLang="zh-CN" dirty="0">
                <a:solidFill>
                  <a:srgbClr val="C00000"/>
                </a:solidFill>
              </a:rPr>
              <a:t>Switch</a:t>
            </a:r>
            <a:r>
              <a:rPr lang="zh-CN" altLang="en-US" dirty="0">
                <a:solidFill>
                  <a:srgbClr val="C00000"/>
                </a:solidFill>
              </a:rPr>
              <a:t>）</a:t>
            </a:r>
            <a:r>
              <a:rPr lang="zh-CN" altLang="en-US" dirty="0"/>
              <a:t>来实现电话机之间的连通。 </a:t>
            </a:r>
            <a:endParaRPr lang="zh-CN" altLang="en-US" dirty="0"/>
          </a:p>
        </p:txBody>
      </p:sp>
      <p:sp>
        <p:nvSpPr>
          <p:cNvPr id="23" name="矩形 22"/>
          <p:cNvSpPr/>
          <p:nvPr/>
        </p:nvSpPr>
        <p:spPr>
          <a:xfrm>
            <a:off x="-15422" y="6346498"/>
            <a:ext cx="12213772" cy="5130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 Box 19"/>
          <p:cNvSpPr txBox="1">
            <a:spLocks noChangeArrowheads="1"/>
          </p:cNvSpPr>
          <p:nvPr/>
        </p:nvSpPr>
        <p:spPr bwMode="auto">
          <a:xfrm rot="1458061">
            <a:off x="3946525" y="3094831"/>
            <a:ext cx="792162" cy="82550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4800" b="1">
                <a:solidFill>
                  <a:srgbClr val="333399"/>
                </a:solidFill>
                <a:latin typeface="Times New Roman" panose="02020603050405020304" pitchFamily="18" charset="0"/>
                <a:ea typeface="宋体" panose="02010600030101010101" pitchFamily="2" charset="-122"/>
              </a:rPr>
              <a:t>…</a:t>
            </a:r>
            <a:endParaRPr kumimoji="1" lang="en-US" altLang="zh-CN" sz="4800" b="1">
              <a:solidFill>
                <a:srgbClr val="333399"/>
              </a:solidFill>
              <a:latin typeface="Times New Roman" panose="02020603050405020304" pitchFamily="18" charset="0"/>
              <a:ea typeface="宋体" panose="02010600030101010101" pitchFamily="2" charset="-122"/>
            </a:endParaRPr>
          </a:p>
        </p:txBody>
      </p:sp>
      <p:sp>
        <p:nvSpPr>
          <p:cNvPr id="93" name="Line 4"/>
          <p:cNvSpPr>
            <a:spLocks noChangeShapeType="1"/>
          </p:cNvSpPr>
          <p:nvPr/>
        </p:nvSpPr>
        <p:spPr bwMode="auto">
          <a:xfrm flipH="1" flipV="1">
            <a:off x="3513137" y="4750594"/>
            <a:ext cx="1265238" cy="493712"/>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4" name="Line 5"/>
          <p:cNvSpPr>
            <a:spLocks noChangeShapeType="1"/>
          </p:cNvSpPr>
          <p:nvPr/>
        </p:nvSpPr>
        <p:spPr bwMode="auto">
          <a:xfrm flipV="1">
            <a:off x="3152775" y="4750594"/>
            <a:ext cx="73025" cy="1006475"/>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5" name="Line 6"/>
          <p:cNvSpPr>
            <a:spLocks noChangeShapeType="1"/>
          </p:cNvSpPr>
          <p:nvPr/>
        </p:nvSpPr>
        <p:spPr bwMode="auto">
          <a:xfrm flipV="1">
            <a:off x="1425575" y="4750594"/>
            <a:ext cx="1584325" cy="26035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6" name="Line 7"/>
          <p:cNvSpPr>
            <a:spLocks noChangeShapeType="1"/>
          </p:cNvSpPr>
          <p:nvPr/>
        </p:nvSpPr>
        <p:spPr bwMode="auto">
          <a:xfrm>
            <a:off x="2289175" y="3455194"/>
            <a:ext cx="615950" cy="90805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97" name="Text Box 8"/>
          <p:cNvSpPr txBox="1">
            <a:spLocks noChangeArrowheads="1"/>
          </p:cNvSpPr>
          <p:nvPr/>
        </p:nvSpPr>
        <p:spPr bwMode="auto">
          <a:xfrm>
            <a:off x="2971800" y="2967831"/>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98" name="Text Box 9"/>
          <p:cNvSpPr txBox="1">
            <a:spLocks noChangeArrowheads="1"/>
          </p:cNvSpPr>
          <p:nvPr/>
        </p:nvSpPr>
        <p:spPr bwMode="auto">
          <a:xfrm>
            <a:off x="1106487" y="3671094"/>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99" name="Text Box 10"/>
          <p:cNvSpPr txBox="1">
            <a:spLocks noChangeArrowheads="1"/>
          </p:cNvSpPr>
          <p:nvPr/>
        </p:nvSpPr>
        <p:spPr bwMode="auto">
          <a:xfrm>
            <a:off x="1770062" y="5253831"/>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0" name="Text Box 11"/>
          <p:cNvSpPr txBox="1">
            <a:spLocks noChangeArrowheads="1"/>
          </p:cNvSpPr>
          <p:nvPr/>
        </p:nvSpPr>
        <p:spPr bwMode="auto">
          <a:xfrm>
            <a:off x="4743450" y="3950494"/>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1" name="Text Box 12"/>
          <p:cNvSpPr txBox="1">
            <a:spLocks noChangeArrowheads="1"/>
          </p:cNvSpPr>
          <p:nvPr/>
        </p:nvSpPr>
        <p:spPr bwMode="auto">
          <a:xfrm>
            <a:off x="3729037" y="5190331"/>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2" name="Line 13"/>
          <p:cNvSpPr>
            <a:spLocks noChangeShapeType="1"/>
          </p:cNvSpPr>
          <p:nvPr/>
        </p:nvSpPr>
        <p:spPr bwMode="auto">
          <a:xfrm flipH="1" flipV="1">
            <a:off x="3297237" y="3310731"/>
            <a:ext cx="12700" cy="115570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3" name="Line 14"/>
          <p:cNvSpPr>
            <a:spLocks noChangeShapeType="1"/>
          </p:cNvSpPr>
          <p:nvPr/>
        </p:nvSpPr>
        <p:spPr bwMode="auto">
          <a:xfrm flipV="1">
            <a:off x="3657600" y="4318794"/>
            <a:ext cx="1425575" cy="257175"/>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4" name="Line 15"/>
          <p:cNvSpPr>
            <a:spLocks noChangeShapeType="1"/>
          </p:cNvSpPr>
          <p:nvPr/>
        </p:nvSpPr>
        <p:spPr bwMode="auto">
          <a:xfrm>
            <a:off x="1497012" y="4102894"/>
            <a:ext cx="1466850" cy="461962"/>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5" name="Line 16"/>
          <p:cNvSpPr>
            <a:spLocks noChangeShapeType="1"/>
          </p:cNvSpPr>
          <p:nvPr/>
        </p:nvSpPr>
        <p:spPr bwMode="auto">
          <a:xfrm flipV="1">
            <a:off x="2144712" y="4823619"/>
            <a:ext cx="936625" cy="863600"/>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6" name="Line 17"/>
          <p:cNvSpPr>
            <a:spLocks noChangeShapeType="1"/>
          </p:cNvSpPr>
          <p:nvPr/>
        </p:nvSpPr>
        <p:spPr bwMode="auto">
          <a:xfrm flipH="1" flipV="1">
            <a:off x="3225800" y="4606131"/>
            <a:ext cx="850900" cy="935038"/>
          </a:xfrm>
          <a:prstGeom prst="line">
            <a:avLst/>
          </a:prstGeom>
          <a:noFill/>
          <a:ln w="28575">
            <a:solidFill>
              <a:srgbClr val="000000"/>
            </a:solidFill>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107" name="Text Box 20"/>
          <p:cNvSpPr txBox="1">
            <a:spLocks noChangeArrowheads="1"/>
          </p:cNvSpPr>
          <p:nvPr/>
        </p:nvSpPr>
        <p:spPr bwMode="auto">
          <a:xfrm>
            <a:off x="993775" y="4590256"/>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8" name="Text Box 21"/>
          <p:cNvSpPr txBox="1">
            <a:spLocks noChangeArrowheads="1"/>
          </p:cNvSpPr>
          <p:nvPr/>
        </p:nvSpPr>
        <p:spPr bwMode="auto">
          <a:xfrm>
            <a:off x="1974850" y="3109119"/>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09" name="Text Box 22"/>
          <p:cNvSpPr txBox="1">
            <a:spLocks noChangeArrowheads="1"/>
          </p:cNvSpPr>
          <p:nvPr/>
        </p:nvSpPr>
        <p:spPr bwMode="auto">
          <a:xfrm>
            <a:off x="2782887" y="5379244"/>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10" name="Text Box 23"/>
          <p:cNvSpPr txBox="1">
            <a:spLocks noChangeArrowheads="1"/>
          </p:cNvSpPr>
          <p:nvPr/>
        </p:nvSpPr>
        <p:spPr bwMode="auto">
          <a:xfrm>
            <a:off x="4411662" y="4855369"/>
            <a:ext cx="793750" cy="64135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en-US" altLang="zh-CN" sz="3600">
                <a:solidFill>
                  <a:srgbClr val="000000"/>
                </a:solidFill>
                <a:latin typeface="Times New Roman" panose="02020603050405020304" pitchFamily="18" charset="0"/>
                <a:ea typeface="宋体" panose="02010600030101010101" pitchFamily="2" charset="-122"/>
                <a:sym typeface="Wingdings" panose="05000000000000000000" pitchFamily="2" charset="2"/>
              </a:rPr>
              <a:t></a:t>
            </a:r>
            <a:r>
              <a:rPr kumimoji="1" lang="en-US" altLang="zh-CN" sz="3600">
                <a:solidFill>
                  <a:srgbClr val="000000"/>
                </a:solidFill>
                <a:latin typeface="Times New Roman" panose="02020603050405020304" pitchFamily="18" charset="0"/>
                <a:ea typeface="宋体" panose="02010600030101010101" pitchFamily="2" charset="-122"/>
              </a:rPr>
              <a:t> </a:t>
            </a:r>
            <a:endParaRPr kumimoji="1" lang="en-US" altLang="zh-CN" sz="3600">
              <a:solidFill>
                <a:srgbClr val="000000"/>
              </a:solidFill>
              <a:latin typeface="Times New Roman" panose="02020603050405020304" pitchFamily="18" charset="0"/>
              <a:ea typeface="宋体" panose="02010600030101010101" pitchFamily="2" charset="-122"/>
            </a:endParaRPr>
          </a:p>
        </p:txBody>
      </p:sp>
      <p:sp>
        <p:nvSpPr>
          <p:cNvPr id="111" name="AutoShape 18"/>
          <p:cNvSpPr>
            <a:spLocks noChangeArrowheads="1"/>
          </p:cNvSpPr>
          <p:nvPr/>
        </p:nvSpPr>
        <p:spPr bwMode="auto">
          <a:xfrm>
            <a:off x="2759075" y="4174331"/>
            <a:ext cx="1185862" cy="730250"/>
          </a:xfrm>
          <a:prstGeom prst="cube">
            <a:avLst>
              <a:gd name="adj" fmla="val 25000"/>
            </a:avLst>
          </a:prstGeom>
          <a:solidFill>
            <a:srgbClr val="FFCF01"/>
          </a:solidFill>
          <a:ln w="9525">
            <a:solidFill>
              <a:srgbClr val="000000"/>
            </a:solidFill>
            <a:miter lim="800000"/>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1" lang="zh-CN" altLang="zh-CN" sz="1800" b="0" i="0" u="none" strike="noStrike" kern="0" cap="none" spc="0" normalizeH="0" baseline="0" noProof="0">
              <a:ln>
                <a:noFill/>
              </a:ln>
              <a:solidFill>
                <a:srgbClr val="333399"/>
              </a:solidFill>
              <a:effectLst/>
              <a:uLnTx/>
              <a:uFillTx/>
              <a:latin typeface="Times New Roman" panose="02020603050405020304" pitchFamily="18" charset="0"/>
              <a:ea typeface="宋体" panose="02010600030101010101" pitchFamily="2" charset="-122"/>
            </a:endParaRPr>
          </a:p>
        </p:txBody>
      </p:sp>
      <p:sp>
        <p:nvSpPr>
          <p:cNvPr id="112" name="Text Box 24"/>
          <p:cNvSpPr txBox="1">
            <a:spLocks noChangeArrowheads="1"/>
          </p:cNvSpPr>
          <p:nvPr/>
        </p:nvSpPr>
        <p:spPr bwMode="auto">
          <a:xfrm>
            <a:off x="2746375" y="4368006"/>
            <a:ext cx="1098550" cy="457200"/>
          </a:xfrm>
          <a:prstGeom prst="rect">
            <a:avLst/>
          </a:prstGeom>
          <a:noFill/>
          <a:ln w="9525">
            <a:noFill/>
            <a:miter lim="800000"/>
          </a:ln>
          <a:effectLst/>
        </p:spPr>
        <p:txBody>
          <a:bodyPr wrap="none">
            <a:spAutoFit/>
          </a:bodyPr>
          <a:lstStyle/>
          <a:p>
            <a:pPr defTabSz="914400" fontAlgn="base">
              <a:spcBef>
                <a:spcPct val="0"/>
              </a:spcBef>
              <a:spcAft>
                <a:spcPct val="0"/>
              </a:spcAft>
            </a:pPr>
            <a:r>
              <a:rPr kumimoji="1" lang="zh-CN" altLang="en-US" dirty="0">
                <a:solidFill>
                  <a:srgbClr val="333399"/>
                </a:solidFill>
                <a:latin typeface="Times New Roman" panose="02020603050405020304" pitchFamily="18" charset="0"/>
                <a:ea typeface="黑体" panose="02010609060101010101" pitchFamily="2" charset="-122"/>
              </a:rPr>
              <a:t>交换机</a:t>
            </a:r>
            <a:endParaRPr kumimoji="1" lang="zh-CN" altLang="en-US" dirty="0">
              <a:solidFill>
                <a:srgbClr val="333399"/>
              </a:solidFill>
              <a:latin typeface="Times New Roman" panose="02020603050405020304" pitchFamily="18" charset="0"/>
              <a:ea typeface="黑体" panose="02010609060101010101" pitchFamily="2" charset="-122"/>
            </a:endParaRPr>
          </a:p>
        </p:txBody>
      </p:sp>
      <p:sp>
        <p:nvSpPr>
          <p:cNvPr id="113" name="Freeform 27"/>
          <p:cNvSpPr/>
          <p:nvPr/>
        </p:nvSpPr>
        <p:spPr bwMode="auto">
          <a:xfrm>
            <a:off x="3298352" y="4192436"/>
            <a:ext cx="655638" cy="334963"/>
          </a:xfrm>
          <a:custGeom>
            <a:avLst/>
            <a:gdLst>
              <a:gd name="T0" fmla="*/ 0 w 413"/>
              <a:gd name="T1" fmla="*/ 0 h 211"/>
              <a:gd name="T2" fmla="*/ 2147483647 w 413"/>
              <a:gd name="T3" fmla="*/ 2147483647 h 211"/>
              <a:gd name="T4" fmla="*/ 2147483647 w 413"/>
              <a:gd name="T5" fmla="*/ 2147483647 h 211"/>
              <a:gd name="T6" fmla="*/ 0 60000 65536"/>
              <a:gd name="T7" fmla="*/ 0 60000 65536"/>
              <a:gd name="T8" fmla="*/ 0 60000 65536"/>
              <a:gd name="T9" fmla="*/ 0 w 413"/>
              <a:gd name="T10" fmla="*/ 0 h 211"/>
              <a:gd name="T11" fmla="*/ 413 w 413"/>
              <a:gd name="T12" fmla="*/ 211 h 211"/>
            </a:gdLst>
            <a:ahLst/>
            <a:cxnLst>
              <a:cxn ang="T6">
                <a:pos x="T0" y="T1"/>
              </a:cxn>
              <a:cxn ang="T7">
                <a:pos x="T2" y="T3"/>
              </a:cxn>
              <a:cxn ang="T8">
                <a:pos x="T4" y="T5"/>
              </a:cxn>
            </a:cxnLst>
            <a:rect l="T9" t="T10" r="T11" b="T12"/>
            <a:pathLst>
              <a:path w="413" h="211">
                <a:moveTo>
                  <a:pt x="0" y="0"/>
                </a:moveTo>
                <a:cubicBezTo>
                  <a:pt x="52" y="64"/>
                  <a:pt x="104" y="128"/>
                  <a:pt x="173" y="163"/>
                </a:cubicBezTo>
                <a:cubicBezTo>
                  <a:pt x="242" y="198"/>
                  <a:pt x="327" y="204"/>
                  <a:pt x="413" y="211"/>
                </a:cubicBezTo>
              </a:path>
            </a:pathLst>
          </a:custGeom>
          <a:noFill/>
          <a:ln w="38100">
            <a:solidFill>
              <a:srgbClr val="FF0000"/>
            </a:solidFill>
            <a:rou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zh-CN" altLang="en-US" sz="1800">
              <a:solidFill>
                <a:srgbClr val="000000"/>
              </a:solidFill>
              <a:ea typeface="宋体" panose="02010600030101010101" pitchFamily="2" charset="-122"/>
            </a:endParaRPr>
          </a:p>
        </p:txBody>
      </p:sp>
      <p:sp>
        <p:nvSpPr>
          <p:cNvPr id="114" name="Freeform 28"/>
          <p:cNvSpPr/>
          <p:nvPr/>
        </p:nvSpPr>
        <p:spPr bwMode="auto">
          <a:xfrm rot="11421589">
            <a:off x="2739176" y="4558758"/>
            <a:ext cx="514350" cy="342900"/>
          </a:xfrm>
          <a:custGeom>
            <a:avLst/>
            <a:gdLst>
              <a:gd name="T0" fmla="*/ 0 w 413"/>
              <a:gd name="T1" fmla="*/ 0 h 211"/>
              <a:gd name="T2" fmla="*/ 2147483647 w 413"/>
              <a:gd name="T3" fmla="*/ 2147483647 h 211"/>
              <a:gd name="T4" fmla="*/ 2147483647 w 413"/>
              <a:gd name="T5" fmla="*/ 2147483647 h 211"/>
              <a:gd name="T6" fmla="*/ 0 60000 65536"/>
              <a:gd name="T7" fmla="*/ 0 60000 65536"/>
              <a:gd name="T8" fmla="*/ 0 60000 65536"/>
              <a:gd name="T9" fmla="*/ 0 w 413"/>
              <a:gd name="T10" fmla="*/ 0 h 211"/>
              <a:gd name="T11" fmla="*/ 413 w 413"/>
              <a:gd name="T12" fmla="*/ 211 h 211"/>
            </a:gdLst>
            <a:ahLst/>
            <a:cxnLst>
              <a:cxn ang="T6">
                <a:pos x="T0" y="T1"/>
              </a:cxn>
              <a:cxn ang="T7">
                <a:pos x="T2" y="T3"/>
              </a:cxn>
              <a:cxn ang="T8">
                <a:pos x="T4" y="T5"/>
              </a:cxn>
            </a:cxnLst>
            <a:rect l="T9" t="T10" r="T11" b="T12"/>
            <a:pathLst>
              <a:path w="413" h="211">
                <a:moveTo>
                  <a:pt x="0" y="0"/>
                </a:moveTo>
                <a:cubicBezTo>
                  <a:pt x="52" y="64"/>
                  <a:pt x="104" y="128"/>
                  <a:pt x="173" y="163"/>
                </a:cubicBezTo>
                <a:cubicBezTo>
                  <a:pt x="242" y="198"/>
                  <a:pt x="327" y="204"/>
                  <a:pt x="413" y="211"/>
                </a:cubicBezTo>
              </a:path>
            </a:pathLst>
          </a:custGeom>
          <a:noFill/>
          <a:ln w="38100">
            <a:solidFill>
              <a:srgbClr val="FF0000"/>
            </a:solidFill>
            <a:rou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zh-CN" altLang="en-US" sz="1800">
              <a:solidFill>
                <a:srgbClr val="000000"/>
              </a:solidFill>
              <a:ea typeface="宋体" panose="02010600030101010101" pitchFamily="2" charset="-122"/>
            </a:endParaRPr>
          </a:p>
        </p:txBody>
      </p:sp>
      <p:sp>
        <p:nvSpPr>
          <p:cNvPr id="34" name="内容占位符 4"/>
          <p:cNvSpPr txBox="1"/>
          <p:nvPr/>
        </p:nvSpPr>
        <p:spPr>
          <a:xfrm>
            <a:off x="6094639" y="1608055"/>
            <a:ext cx="2692400" cy="464458"/>
          </a:xfrm>
          <a:prstGeom prst="rect">
            <a:avLst/>
          </a:prstGeom>
          <a:solidFill>
            <a:schemeClr val="accent6"/>
          </a:solidFill>
        </p:spPr>
        <p:txBody>
          <a:bodyPr>
            <a:normAutofit/>
          </a:bodyPr>
          <a:lstStyle>
            <a:lvl1pPr marL="457200" indent="-457200" algn="l" defTabSz="1219835" rtl="0" eaLnBrk="1" latinLnBrk="0" hangingPunct="1">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pPr>
            <a:r>
              <a:rPr lang="zh-CN" altLang="en-US" b="1" dirty="0">
                <a:solidFill>
                  <a:schemeClr val="bg1"/>
                </a:solidFill>
              </a:rPr>
              <a:t>自动交换机</a:t>
            </a:r>
            <a:endParaRPr lang="zh-CN" altLang="en-US" b="1" dirty="0">
              <a:solidFill>
                <a:schemeClr val="bg1"/>
              </a:solidFill>
            </a:endParaRPr>
          </a:p>
        </p:txBody>
      </p:sp>
      <p:sp>
        <p:nvSpPr>
          <p:cNvPr id="35" name="Text Box 8"/>
          <p:cNvSpPr txBox="1">
            <a:spLocks noChangeArrowheads="1"/>
          </p:cNvSpPr>
          <p:nvPr/>
        </p:nvSpPr>
        <p:spPr bwMode="auto">
          <a:xfrm>
            <a:off x="6410324" y="2526710"/>
            <a:ext cx="5302250" cy="280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ct val="150000"/>
              </a:lnSpc>
              <a:buFont typeface="Wingdings" panose="05000000000000000000" pitchFamily="2" charset="2"/>
              <a:buChar char="l"/>
            </a:pPr>
            <a:r>
              <a:rPr lang="zh-CN" altLang="en-US" sz="2000" dirty="0"/>
              <a:t>自动交换机，靠使用者发送号码进行自动选线。</a:t>
            </a:r>
            <a:endParaRPr lang="en-US" altLang="zh-CN" sz="2000" dirty="0"/>
          </a:p>
          <a:p>
            <a:pPr marL="342900" indent="-342900">
              <a:lnSpc>
                <a:spcPct val="150000"/>
              </a:lnSpc>
              <a:buFont typeface="Wingdings" panose="05000000000000000000" pitchFamily="2" charset="2"/>
              <a:buChar char="l"/>
            </a:pPr>
            <a:r>
              <a:rPr lang="zh-CN" altLang="en-US" sz="2000" dirty="0"/>
              <a:t>世界上第一部自动交换机是</a:t>
            </a:r>
            <a:r>
              <a:rPr lang="en-US" altLang="zh-CN" sz="2000" dirty="0"/>
              <a:t>1891</a:t>
            </a:r>
            <a:r>
              <a:rPr lang="zh-CN" altLang="en-US" sz="2000" dirty="0"/>
              <a:t>年由美国人史端乔发明的，属于机电式自动交换机</a:t>
            </a:r>
            <a:endParaRPr lang="zh-CN" altLang="en-US" sz="2000" dirty="0"/>
          </a:p>
          <a:p>
            <a:pPr marL="342900" indent="-342900">
              <a:lnSpc>
                <a:spcPct val="150000"/>
              </a:lnSpc>
              <a:buFont typeface="Wingdings" panose="05000000000000000000" pitchFamily="2" charset="2"/>
              <a:buChar char="l"/>
            </a:pPr>
            <a:r>
              <a:rPr lang="en-US" altLang="zh-CN" sz="2000" dirty="0"/>
              <a:t>1965</a:t>
            </a:r>
            <a:r>
              <a:rPr lang="zh-CN" altLang="en-US" sz="2000" dirty="0"/>
              <a:t>年</a:t>
            </a:r>
            <a:r>
              <a:rPr lang="en-US" altLang="zh-CN" sz="2000" dirty="0"/>
              <a:t>5</a:t>
            </a:r>
            <a:r>
              <a:rPr lang="zh-CN" altLang="en-US" sz="2000" dirty="0"/>
              <a:t>月世界第一部程控电话交换机开始运作</a:t>
            </a:r>
            <a:endParaRPr lang="zh-CN" altLang="en-US" sz="20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
                                            <p:txEl>
                                              <p:pRg st="4294967295" end="4294967295"/>
                                            </p:txEl>
                                          </p:spTgt>
                                        </p:tgtEl>
                                        <p:attrNameLst>
                                          <p:attrName>style.visibility</p:attrName>
                                        </p:attrNameLst>
                                      </p:cBhvr>
                                      <p:to>
                                        <p:strVal val="visible"/>
                                      </p:to>
                                    </p:set>
                                    <p:animEffect transition="in" filter="fade">
                                      <p:cBhvr>
                                        <p:cTn id="7" dur="1000"/>
                                        <p:tgtEl>
                                          <p:spTgt spid="35">
                                            <p:txEl>
                                              <p:pRg st="4294967295" end="4294967295"/>
                                            </p:txEl>
                                          </p:spTgt>
                                        </p:tgtEl>
                                      </p:cBhvr>
                                    </p:animEffect>
                                    <p:anim calcmode="lin" valueType="num">
                                      <p:cBhvr>
                                        <p:cTn id="8" dur="1000" fill="hold"/>
                                        <p:tgtEl>
                                          <p:spTgt spid="35">
                                            <p:txEl>
                                              <p:pRg st="4294967295" end="4294967295"/>
                                            </p:txEl>
                                          </p:spTgt>
                                        </p:tgtEl>
                                        <p:attrNameLst>
                                          <p:attrName>ppt_x</p:attrName>
                                        </p:attrNameLst>
                                      </p:cBhvr>
                                      <p:tavLst>
                                        <p:tav tm="0">
                                          <p:val>
                                            <p:strVal val="#ppt_x"/>
                                          </p:val>
                                        </p:tav>
                                        <p:tav tm="100000">
                                          <p:val>
                                            <p:strVal val="#ppt_x"/>
                                          </p:val>
                                        </p:tav>
                                      </p:tavLst>
                                    </p:anim>
                                    <p:anim calcmode="lin" valueType="num">
                                      <p:cBhvr>
                                        <p:cTn id="9" dur="1000" fill="hold"/>
                                        <p:tgtEl>
                                          <p:spTgt spid="35">
                                            <p:txEl>
                                              <p:pRg st="4294967295" end="4294967295"/>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xEl>
                                              <p:pRg st="0" end="0"/>
                                            </p:txEl>
                                          </p:spTgt>
                                        </p:tgtEl>
                                        <p:attrNameLst>
                                          <p:attrName>style.visibility</p:attrName>
                                        </p:attrNameLst>
                                      </p:cBhvr>
                                      <p:to>
                                        <p:strVal val="visible"/>
                                      </p:to>
                                    </p:set>
                                    <p:animEffect transition="in" filter="fade">
                                      <p:cBhvr>
                                        <p:cTn id="12" dur="1000"/>
                                        <p:tgtEl>
                                          <p:spTgt spid="35">
                                            <p:txEl>
                                              <p:pRg st="0" end="0"/>
                                            </p:txEl>
                                          </p:spTgt>
                                        </p:tgtEl>
                                      </p:cBhvr>
                                    </p:animEffect>
                                    <p:anim calcmode="lin" valueType="num">
                                      <p:cBhvr>
                                        <p:cTn id="13"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5">
                                            <p:txEl>
                                              <p:pRg st="1" end="1"/>
                                            </p:txEl>
                                          </p:spTgt>
                                        </p:tgtEl>
                                        <p:attrNameLst>
                                          <p:attrName>style.visibility</p:attrName>
                                        </p:attrNameLst>
                                      </p:cBhvr>
                                      <p:to>
                                        <p:strVal val="visible"/>
                                      </p:to>
                                    </p:set>
                                    <p:animEffect transition="in" filter="fade">
                                      <p:cBhvr>
                                        <p:cTn id="19" dur="1000"/>
                                        <p:tgtEl>
                                          <p:spTgt spid="35">
                                            <p:txEl>
                                              <p:pRg st="1" end="1"/>
                                            </p:txEl>
                                          </p:spTgt>
                                        </p:tgtEl>
                                      </p:cBhvr>
                                    </p:animEffect>
                                    <p:anim calcmode="lin" valueType="num">
                                      <p:cBhvr>
                                        <p:cTn id="20" dur="100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fade">
                                      <p:cBhvr>
                                        <p:cTn id="26" dur="1000"/>
                                        <p:tgtEl>
                                          <p:spTgt spid="35">
                                            <p:txEl>
                                              <p:pRg st="2" end="2"/>
                                            </p:txEl>
                                          </p:spTgt>
                                        </p:tgtEl>
                                      </p:cBhvr>
                                    </p:animEffect>
                                    <p:anim calcmode="lin" valueType="num">
                                      <p:cBhvr>
                                        <p:cTn id="27" dur="100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74699" y="352424"/>
            <a:ext cx="6086475" cy="429419"/>
          </a:xfrm>
        </p:spPr>
        <p:txBody>
          <a:bodyPr/>
          <a:lstStyle/>
          <a:p>
            <a:pPr marL="0" indent="0"/>
            <a:r>
              <a:rPr lang="zh-CN" altLang="en-US" dirty="0"/>
              <a:t>使用多个交换机</a:t>
            </a:r>
            <a:endParaRPr lang="zh-CN" altLang="en-US" dirty="0"/>
          </a:p>
        </p:txBody>
      </p:sp>
      <p:sp>
        <p:nvSpPr>
          <p:cNvPr id="23" name="矩形 22"/>
          <p:cNvSpPr/>
          <p:nvPr/>
        </p:nvSpPr>
        <p:spPr>
          <a:xfrm>
            <a:off x="-19050" y="835025"/>
            <a:ext cx="12217400" cy="24423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内容占位符 3"/>
          <p:cNvSpPr txBox="1"/>
          <p:nvPr/>
        </p:nvSpPr>
        <p:spPr>
          <a:xfrm>
            <a:off x="917575" y="1402557"/>
            <a:ext cx="10515600" cy="1066800"/>
          </a:xfrm>
          <a:prstGeom prst="rect">
            <a:avLst/>
          </a:prstGeom>
        </p:spPr>
        <p:txBody>
          <a:bodyPr>
            <a:normAutofit/>
          </a:bodyPr>
          <a:lstStyle>
            <a:lvl1pPr marL="457200" indent="-457200" algn="l" defTabSz="1219835" rtl="0" eaLnBrk="1" latinLnBrk="0" hangingPunct="1">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400" dirty="0">
                <a:solidFill>
                  <a:schemeClr val="tx1"/>
                </a:solidFill>
              </a:rPr>
              <a:t>当电话机的数量更多，并且还分布在不同的地区，就需要使用多个交换机并且将他们互连起来。</a:t>
            </a:r>
            <a:endParaRPr lang="zh-CN" altLang="en-US" sz="2400" dirty="0">
              <a:solidFill>
                <a:schemeClr val="tx1"/>
              </a:solidFill>
            </a:endParaRPr>
          </a:p>
        </p:txBody>
      </p:sp>
      <p:sp>
        <p:nvSpPr>
          <p:cNvPr id="50" name="矩形 49"/>
          <p:cNvSpPr/>
          <p:nvPr/>
        </p:nvSpPr>
        <p:spPr>
          <a:xfrm>
            <a:off x="0" y="3201194"/>
            <a:ext cx="12198350" cy="76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Line 29"/>
          <p:cNvSpPr>
            <a:spLocks noChangeShapeType="1"/>
          </p:cNvSpPr>
          <p:nvPr/>
        </p:nvSpPr>
        <p:spPr bwMode="auto">
          <a:xfrm flipV="1">
            <a:off x="3308350" y="4003675"/>
            <a:ext cx="1223963" cy="5762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5" name="Line 30"/>
          <p:cNvSpPr>
            <a:spLocks noChangeShapeType="1"/>
          </p:cNvSpPr>
          <p:nvPr/>
        </p:nvSpPr>
        <p:spPr bwMode="auto">
          <a:xfrm>
            <a:off x="5108575" y="4003675"/>
            <a:ext cx="1470025" cy="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6" name="Line 31"/>
          <p:cNvSpPr>
            <a:spLocks noChangeShapeType="1"/>
          </p:cNvSpPr>
          <p:nvPr/>
        </p:nvSpPr>
        <p:spPr bwMode="auto">
          <a:xfrm>
            <a:off x="7053263" y="4076700"/>
            <a:ext cx="1109662" cy="4318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7" name="Line 32"/>
          <p:cNvSpPr>
            <a:spLocks noChangeShapeType="1"/>
          </p:cNvSpPr>
          <p:nvPr/>
        </p:nvSpPr>
        <p:spPr bwMode="auto">
          <a:xfrm>
            <a:off x="3265488" y="4652963"/>
            <a:ext cx="906462" cy="115093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8" name="Line 33"/>
          <p:cNvSpPr>
            <a:spLocks noChangeShapeType="1"/>
          </p:cNvSpPr>
          <p:nvPr/>
        </p:nvSpPr>
        <p:spPr bwMode="auto">
          <a:xfrm>
            <a:off x="4676775" y="5803900"/>
            <a:ext cx="2333625" cy="1444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9" name="Line 34"/>
          <p:cNvSpPr>
            <a:spLocks noChangeShapeType="1"/>
          </p:cNvSpPr>
          <p:nvPr/>
        </p:nvSpPr>
        <p:spPr bwMode="auto">
          <a:xfrm flipH="1">
            <a:off x="4522788" y="4095750"/>
            <a:ext cx="2359025" cy="166687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0" name="Line 35"/>
          <p:cNvSpPr>
            <a:spLocks noChangeShapeType="1"/>
          </p:cNvSpPr>
          <p:nvPr/>
        </p:nvSpPr>
        <p:spPr bwMode="auto">
          <a:xfrm flipV="1">
            <a:off x="6980238" y="4724400"/>
            <a:ext cx="1584325" cy="10795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1" name="Line 36"/>
          <p:cNvSpPr>
            <a:spLocks noChangeShapeType="1"/>
          </p:cNvSpPr>
          <p:nvPr/>
        </p:nvSpPr>
        <p:spPr bwMode="auto">
          <a:xfrm>
            <a:off x="3236913" y="4633913"/>
            <a:ext cx="3773487" cy="12239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2" name="Text Box 37"/>
          <p:cNvSpPr txBox="1">
            <a:spLocks noChangeArrowheads="1"/>
          </p:cNvSpPr>
          <p:nvPr/>
        </p:nvSpPr>
        <p:spPr bwMode="auto">
          <a:xfrm>
            <a:off x="1652588" y="34290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A</a:t>
            </a:r>
            <a:endParaRPr kumimoji="1" lang="en-US" altLang="zh-CN" sz="2400" b="1">
              <a:solidFill>
                <a:srgbClr val="000000"/>
              </a:solidFill>
              <a:latin typeface="Times New Roman" panose="02020603050405020304" pitchFamily="18" charset="0"/>
            </a:endParaRPr>
          </a:p>
        </p:txBody>
      </p:sp>
      <p:sp>
        <p:nvSpPr>
          <p:cNvPr id="133" name="Freeform 38"/>
          <p:cNvSpPr/>
          <p:nvPr/>
        </p:nvSpPr>
        <p:spPr bwMode="auto">
          <a:xfrm>
            <a:off x="2300288" y="3932238"/>
            <a:ext cx="712787" cy="668337"/>
          </a:xfrm>
          <a:custGeom>
            <a:avLst/>
            <a:gdLst>
              <a:gd name="T0" fmla="*/ 2147483646 w 449"/>
              <a:gd name="T1" fmla="*/ 2147483646 h 421"/>
              <a:gd name="T2" fmla="*/ 0 w 449"/>
              <a:gd name="T3" fmla="*/ 0 h 421"/>
              <a:gd name="T4" fmla="*/ 0 60000 65536"/>
              <a:gd name="T5" fmla="*/ 0 60000 65536"/>
              <a:gd name="T6" fmla="*/ 0 w 449"/>
              <a:gd name="T7" fmla="*/ 0 h 421"/>
              <a:gd name="T8" fmla="*/ 449 w 449"/>
              <a:gd name="T9" fmla="*/ 421 h 421"/>
            </a:gdLst>
            <a:ahLst/>
            <a:cxnLst>
              <a:cxn ang="T4">
                <a:pos x="T0" y="T1"/>
              </a:cxn>
              <a:cxn ang="T5">
                <a:pos x="T2" y="T3"/>
              </a:cxn>
            </a:cxnLst>
            <a:rect l="T6" t="T7" r="T8" b="T9"/>
            <a:pathLst>
              <a:path w="449" h="421">
                <a:moveTo>
                  <a:pt x="449" y="421"/>
                </a:moveTo>
                <a:lnTo>
                  <a:pt x="0" y="0"/>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4" name="Freeform 39"/>
          <p:cNvSpPr/>
          <p:nvPr/>
        </p:nvSpPr>
        <p:spPr bwMode="auto">
          <a:xfrm>
            <a:off x="1868488" y="4508500"/>
            <a:ext cx="1449387" cy="219075"/>
          </a:xfrm>
          <a:custGeom>
            <a:avLst/>
            <a:gdLst>
              <a:gd name="T0" fmla="*/ 0 w 913"/>
              <a:gd name="T1" fmla="*/ 0 h 138"/>
              <a:gd name="T2" fmla="*/ 2147483646 w 913"/>
              <a:gd name="T3" fmla="*/ 2147483646 h 138"/>
              <a:gd name="T4" fmla="*/ 0 60000 65536"/>
              <a:gd name="T5" fmla="*/ 0 60000 65536"/>
              <a:gd name="T6" fmla="*/ 0 w 913"/>
              <a:gd name="T7" fmla="*/ 0 h 138"/>
              <a:gd name="T8" fmla="*/ 913 w 913"/>
              <a:gd name="T9" fmla="*/ 138 h 138"/>
            </a:gdLst>
            <a:ahLst/>
            <a:cxnLst>
              <a:cxn ang="T4">
                <a:pos x="T0" y="T1"/>
              </a:cxn>
              <a:cxn ang="T5">
                <a:pos x="T2" y="T3"/>
              </a:cxn>
            </a:cxnLst>
            <a:rect l="T6" t="T7" r="T8" b="T9"/>
            <a:pathLst>
              <a:path w="913" h="138">
                <a:moveTo>
                  <a:pt x="0" y="0"/>
                </a:moveTo>
                <a:lnTo>
                  <a:pt x="913" y="138"/>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5" name="Line 40"/>
          <p:cNvSpPr>
            <a:spLocks noChangeShapeType="1"/>
          </p:cNvSpPr>
          <p:nvPr/>
        </p:nvSpPr>
        <p:spPr bwMode="auto">
          <a:xfrm flipV="1">
            <a:off x="1868488" y="4795838"/>
            <a:ext cx="1295400" cy="4333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6" name="Line 41"/>
          <p:cNvSpPr>
            <a:spLocks noChangeShapeType="1"/>
          </p:cNvSpPr>
          <p:nvPr/>
        </p:nvSpPr>
        <p:spPr bwMode="auto">
          <a:xfrm flipV="1">
            <a:off x="2228850" y="4795838"/>
            <a:ext cx="935038" cy="10810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7" name="Line 42"/>
          <p:cNvSpPr>
            <a:spLocks noChangeShapeType="1"/>
          </p:cNvSpPr>
          <p:nvPr/>
        </p:nvSpPr>
        <p:spPr bwMode="auto">
          <a:xfrm flipH="1">
            <a:off x="8953500" y="3932238"/>
            <a:ext cx="547688" cy="5762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8" name="Line 43"/>
          <p:cNvSpPr>
            <a:spLocks noChangeShapeType="1"/>
          </p:cNvSpPr>
          <p:nvPr/>
        </p:nvSpPr>
        <p:spPr bwMode="auto">
          <a:xfrm flipV="1">
            <a:off x="8637588" y="4508500"/>
            <a:ext cx="1223962" cy="28733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9" name="Line 44"/>
          <p:cNvSpPr>
            <a:spLocks noChangeShapeType="1"/>
          </p:cNvSpPr>
          <p:nvPr/>
        </p:nvSpPr>
        <p:spPr bwMode="auto">
          <a:xfrm>
            <a:off x="8780463" y="4795838"/>
            <a:ext cx="1152525" cy="5048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40" name="Line 45"/>
          <p:cNvSpPr>
            <a:spLocks noChangeShapeType="1"/>
          </p:cNvSpPr>
          <p:nvPr/>
        </p:nvSpPr>
        <p:spPr bwMode="auto">
          <a:xfrm>
            <a:off x="8953500" y="5011738"/>
            <a:ext cx="649288" cy="7207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41" name="Text Box 46"/>
          <p:cNvSpPr txBox="1">
            <a:spLocks noChangeArrowheads="1"/>
          </p:cNvSpPr>
          <p:nvPr/>
        </p:nvSpPr>
        <p:spPr bwMode="auto">
          <a:xfrm>
            <a:off x="1363663" y="3932238"/>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B</a:t>
            </a:r>
            <a:endParaRPr kumimoji="1" lang="en-US" altLang="zh-CN" sz="2400" b="1">
              <a:solidFill>
                <a:srgbClr val="000000"/>
              </a:solidFill>
              <a:latin typeface="Times New Roman" panose="02020603050405020304" pitchFamily="18" charset="0"/>
            </a:endParaRPr>
          </a:p>
        </p:txBody>
      </p:sp>
      <p:sp>
        <p:nvSpPr>
          <p:cNvPr id="142" name="Text Box 47"/>
          <p:cNvSpPr txBox="1">
            <a:spLocks noChangeArrowheads="1"/>
          </p:cNvSpPr>
          <p:nvPr/>
        </p:nvSpPr>
        <p:spPr bwMode="auto">
          <a:xfrm>
            <a:off x="1320800" y="4868863"/>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C</a:t>
            </a:r>
            <a:endParaRPr kumimoji="1" lang="en-US" altLang="zh-CN" sz="2400" b="1">
              <a:solidFill>
                <a:srgbClr val="000000"/>
              </a:solidFill>
              <a:latin typeface="Times New Roman" panose="02020603050405020304" pitchFamily="18" charset="0"/>
            </a:endParaRPr>
          </a:p>
        </p:txBody>
      </p:sp>
      <p:sp>
        <p:nvSpPr>
          <p:cNvPr id="143" name="Text Box 48"/>
          <p:cNvSpPr txBox="1">
            <a:spLocks noChangeArrowheads="1"/>
          </p:cNvSpPr>
          <p:nvPr/>
        </p:nvSpPr>
        <p:spPr bwMode="auto">
          <a:xfrm>
            <a:off x="9961563" y="38608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D</a:t>
            </a:r>
            <a:endParaRPr kumimoji="1" lang="en-US" altLang="zh-CN" sz="2400" b="1">
              <a:solidFill>
                <a:srgbClr val="000000"/>
              </a:solidFill>
              <a:latin typeface="Times New Roman" panose="02020603050405020304" pitchFamily="18" charset="0"/>
            </a:endParaRPr>
          </a:p>
        </p:txBody>
      </p:sp>
      <p:sp>
        <p:nvSpPr>
          <p:cNvPr id="144" name="Text Box 49"/>
          <p:cNvSpPr txBox="1">
            <a:spLocks noChangeArrowheads="1"/>
          </p:cNvSpPr>
          <p:nvPr/>
        </p:nvSpPr>
        <p:spPr bwMode="auto">
          <a:xfrm>
            <a:off x="1939925" y="3571875"/>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5" name="Text Box 50"/>
          <p:cNvSpPr txBox="1">
            <a:spLocks noChangeArrowheads="1"/>
          </p:cNvSpPr>
          <p:nvPr/>
        </p:nvSpPr>
        <p:spPr bwMode="auto">
          <a:xfrm>
            <a:off x="9596438" y="4148138"/>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6" name="Text Box 51"/>
          <p:cNvSpPr txBox="1">
            <a:spLocks noChangeArrowheads="1"/>
          </p:cNvSpPr>
          <p:nvPr/>
        </p:nvSpPr>
        <p:spPr bwMode="auto">
          <a:xfrm>
            <a:off x="9097963" y="3644900"/>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7" name="Text Box 52"/>
          <p:cNvSpPr txBox="1">
            <a:spLocks noChangeArrowheads="1"/>
          </p:cNvSpPr>
          <p:nvPr/>
        </p:nvSpPr>
        <p:spPr bwMode="auto">
          <a:xfrm>
            <a:off x="9631363" y="4940300"/>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8" name="Text Box 53"/>
          <p:cNvSpPr txBox="1">
            <a:spLocks noChangeArrowheads="1"/>
          </p:cNvSpPr>
          <p:nvPr/>
        </p:nvSpPr>
        <p:spPr bwMode="auto">
          <a:xfrm>
            <a:off x="9313863" y="5445125"/>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9" name="Text Box 54"/>
          <p:cNvSpPr txBox="1">
            <a:spLocks noChangeArrowheads="1"/>
          </p:cNvSpPr>
          <p:nvPr/>
        </p:nvSpPr>
        <p:spPr bwMode="auto">
          <a:xfrm>
            <a:off x="1508125" y="4148138"/>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50" name="Text Box 55"/>
          <p:cNvSpPr txBox="1">
            <a:spLocks noChangeArrowheads="1"/>
          </p:cNvSpPr>
          <p:nvPr/>
        </p:nvSpPr>
        <p:spPr bwMode="auto">
          <a:xfrm>
            <a:off x="1581150" y="4868863"/>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51" name="Text Box 56"/>
          <p:cNvSpPr txBox="1">
            <a:spLocks noChangeArrowheads="1"/>
          </p:cNvSpPr>
          <p:nvPr/>
        </p:nvSpPr>
        <p:spPr bwMode="auto">
          <a:xfrm>
            <a:off x="1939925" y="5588000"/>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grpSp>
        <p:nvGrpSpPr>
          <p:cNvPr id="152" name="Group 59"/>
          <p:cNvGrpSpPr/>
          <p:nvPr/>
        </p:nvGrpSpPr>
        <p:grpSpPr bwMode="auto">
          <a:xfrm>
            <a:off x="2762250" y="4257675"/>
            <a:ext cx="942975" cy="1042988"/>
            <a:chOff x="3102" y="3078"/>
            <a:chExt cx="594" cy="657"/>
          </a:xfrm>
        </p:grpSpPr>
        <p:sp>
          <p:nvSpPr>
            <p:cNvPr id="153" name="Rectangle 60"/>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54" name="Oval 61"/>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5" name="Oval 62"/>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6" name="Oval 63"/>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7" name="Oval 64"/>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8" name="Oval 65"/>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9" name="Oval 66"/>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0" name="Oval 67"/>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1" name="Oval 68"/>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2" name="Oval 69"/>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3" name="Oval 70"/>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164" name="Group 73"/>
          <p:cNvGrpSpPr/>
          <p:nvPr/>
        </p:nvGrpSpPr>
        <p:grpSpPr bwMode="auto">
          <a:xfrm>
            <a:off x="4410075" y="3500438"/>
            <a:ext cx="942975" cy="1042987"/>
            <a:chOff x="3102" y="3078"/>
            <a:chExt cx="594" cy="657"/>
          </a:xfrm>
        </p:grpSpPr>
        <p:sp>
          <p:nvSpPr>
            <p:cNvPr id="165" name="Rectangle 74"/>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66" name="Oval 75"/>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7" name="Oval 76"/>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8" name="Oval 77"/>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9" name="Oval 78"/>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0" name="Oval 79"/>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1" name="Oval 80"/>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2" name="Oval 81"/>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3" name="Oval 82"/>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4" name="Oval 83"/>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5" name="Oval 84"/>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176" name="Group 85"/>
          <p:cNvGrpSpPr/>
          <p:nvPr/>
        </p:nvGrpSpPr>
        <p:grpSpPr bwMode="auto">
          <a:xfrm>
            <a:off x="6427788" y="3684588"/>
            <a:ext cx="942975" cy="1042987"/>
            <a:chOff x="3102" y="3078"/>
            <a:chExt cx="594" cy="657"/>
          </a:xfrm>
        </p:grpSpPr>
        <p:sp>
          <p:nvSpPr>
            <p:cNvPr id="177" name="Rectangle 86"/>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78" name="Oval 87"/>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9" name="Oval 88"/>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0" name="Oval 89"/>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1" name="Oval 90"/>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2" name="Oval 91"/>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3" name="Oval 92"/>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4" name="Oval 93"/>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5" name="Oval 94"/>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6" name="Oval 95"/>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7" name="Oval 96"/>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188" name="Group 97"/>
          <p:cNvGrpSpPr/>
          <p:nvPr/>
        </p:nvGrpSpPr>
        <p:grpSpPr bwMode="auto">
          <a:xfrm>
            <a:off x="6650038" y="5068888"/>
            <a:ext cx="942975" cy="1042987"/>
            <a:chOff x="3102" y="3078"/>
            <a:chExt cx="594" cy="657"/>
          </a:xfrm>
        </p:grpSpPr>
        <p:sp>
          <p:nvSpPr>
            <p:cNvPr id="189" name="Rectangle 98"/>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90" name="Oval 99"/>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1" name="Oval 100"/>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2" name="Oval 101"/>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3" name="Oval 102"/>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4" name="Oval 103"/>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5" name="Oval 104"/>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6" name="Oval 105"/>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7" name="Oval 106"/>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8" name="Oval 107"/>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9" name="Oval 108"/>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00" name="Group 109"/>
          <p:cNvGrpSpPr/>
          <p:nvPr/>
        </p:nvGrpSpPr>
        <p:grpSpPr bwMode="auto">
          <a:xfrm>
            <a:off x="3913188" y="5276850"/>
            <a:ext cx="942975" cy="827088"/>
            <a:chOff x="3102" y="3078"/>
            <a:chExt cx="594" cy="657"/>
          </a:xfrm>
        </p:grpSpPr>
        <p:sp>
          <p:nvSpPr>
            <p:cNvPr id="201" name="Rectangle 110"/>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02" name="Oval 111"/>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3" name="Oval 112"/>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4" name="Oval 113"/>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5" name="Oval 114"/>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6" name="Oval 115"/>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7" name="Oval 116"/>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8" name="Oval 117"/>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9" name="Oval 118"/>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0" name="Oval 119"/>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1" name="Oval 120"/>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12" name="Group 121"/>
          <p:cNvGrpSpPr/>
          <p:nvPr/>
        </p:nvGrpSpPr>
        <p:grpSpPr bwMode="auto">
          <a:xfrm>
            <a:off x="8075613" y="4171950"/>
            <a:ext cx="942975" cy="1042988"/>
            <a:chOff x="3102" y="3078"/>
            <a:chExt cx="594" cy="657"/>
          </a:xfrm>
        </p:grpSpPr>
        <p:sp>
          <p:nvSpPr>
            <p:cNvPr id="213" name="Rectangle 122"/>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14" name="Oval 123"/>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5" name="Oval 124"/>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6" name="Oval 125"/>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7" name="Oval 126"/>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8" name="Oval 127"/>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9" name="Oval 128"/>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0" name="Oval 129"/>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1" name="Oval 130"/>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2" name="Oval 131"/>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3" name="Oval 132"/>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sp>
        <p:nvSpPr>
          <p:cNvPr id="224" name="Line 36"/>
          <p:cNvSpPr>
            <a:spLocks noChangeShapeType="1"/>
          </p:cNvSpPr>
          <p:nvPr/>
        </p:nvSpPr>
        <p:spPr bwMode="auto">
          <a:xfrm>
            <a:off x="3714750" y="4643438"/>
            <a:ext cx="2928938" cy="9286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5" name="Freeform 45"/>
          <p:cNvSpPr/>
          <p:nvPr/>
        </p:nvSpPr>
        <p:spPr bwMode="auto">
          <a:xfrm>
            <a:off x="1924050" y="4522788"/>
            <a:ext cx="1089025" cy="119062"/>
          </a:xfrm>
          <a:custGeom>
            <a:avLst/>
            <a:gdLst>
              <a:gd name="T0" fmla="*/ 2147483646 w 686"/>
              <a:gd name="T1" fmla="*/ 2147483646 h 75"/>
              <a:gd name="T2" fmla="*/ 0 w 686"/>
              <a:gd name="T3" fmla="*/ 0 h 75"/>
              <a:gd name="T4" fmla="*/ 0 60000 65536"/>
              <a:gd name="T5" fmla="*/ 0 60000 65536"/>
              <a:gd name="T6" fmla="*/ 0 w 686"/>
              <a:gd name="T7" fmla="*/ 0 h 75"/>
              <a:gd name="T8" fmla="*/ 686 w 686"/>
              <a:gd name="T9" fmla="*/ 75 h 75"/>
            </a:gdLst>
            <a:ahLst/>
            <a:cxnLst>
              <a:cxn ang="T4">
                <a:pos x="T0" y="T1"/>
              </a:cxn>
              <a:cxn ang="T5">
                <a:pos x="T2" y="T3"/>
              </a:cxn>
            </a:cxnLst>
            <a:rect l="T6" t="T7" r="T8" b="T9"/>
            <a:pathLst>
              <a:path w="686" h="75">
                <a:moveTo>
                  <a:pt x="686" y="75"/>
                </a:moveTo>
                <a:lnTo>
                  <a:pt x="0" y="0"/>
                </a:lnTo>
              </a:path>
            </a:pathLst>
          </a:custGeom>
          <a:noFill/>
          <a:ln w="57150">
            <a:solidFill>
              <a:srgbClr val="FF3300"/>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6" name="Freeform 44"/>
          <p:cNvSpPr/>
          <p:nvPr/>
        </p:nvSpPr>
        <p:spPr bwMode="auto">
          <a:xfrm>
            <a:off x="2330450" y="3956050"/>
            <a:ext cx="696913" cy="668338"/>
          </a:xfrm>
          <a:custGeom>
            <a:avLst/>
            <a:gdLst>
              <a:gd name="T0" fmla="*/ 0 w 439"/>
              <a:gd name="T1" fmla="*/ 0 h 421"/>
              <a:gd name="T2" fmla="*/ 2147483646 w 439"/>
              <a:gd name="T3" fmla="*/ 2147483646 h 421"/>
              <a:gd name="T4" fmla="*/ 0 60000 65536"/>
              <a:gd name="T5" fmla="*/ 0 60000 65536"/>
              <a:gd name="T6" fmla="*/ 0 w 439"/>
              <a:gd name="T7" fmla="*/ 0 h 421"/>
              <a:gd name="T8" fmla="*/ 439 w 439"/>
              <a:gd name="T9" fmla="*/ 421 h 421"/>
            </a:gdLst>
            <a:ahLst/>
            <a:cxnLst>
              <a:cxn ang="T4">
                <a:pos x="T0" y="T1"/>
              </a:cxn>
              <a:cxn ang="T5">
                <a:pos x="T2" y="T3"/>
              </a:cxn>
            </a:cxnLst>
            <a:rect l="T6" t="T7" r="T8" b="T9"/>
            <a:pathLst>
              <a:path w="439" h="421">
                <a:moveTo>
                  <a:pt x="0" y="0"/>
                </a:moveTo>
                <a:lnTo>
                  <a:pt x="439" y="421"/>
                </a:lnTo>
              </a:path>
            </a:pathLst>
          </a:custGeom>
          <a:noFill/>
          <a:ln w="57150">
            <a:solidFill>
              <a:srgbClr val="FF3300"/>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7" name="Freeform 43"/>
          <p:cNvSpPr/>
          <p:nvPr/>
        </p:nvSpPr>
        <p:spPr bwMode="auto">
          <a:xfrm>
            <a:off x="2011363" y="4492625"/>
            <a:ext cx="7823200" cy="1301750"/>
          </a:xfrm>
          <a:custGeom>
            <a:avLst/>
            <a:gdLst>
              <a:gd name="T0" fmla="*/ 0 w 4928"/>
              <a:gd name="T1" fmla="*/ 2147483646 h 820"/>
              <a:gd name="T2" fmla="*/ 2147483646 w 4928"/>
              <a:gd name="T3" fmla="*/ 2147483646 h 820"/>
              <a:gd name="T4" fmla="*/ 2147483646 w 4928"/>
              <a:gd name="T5" fmla="*/ 2147483646 h 820"/>
              <a:gd name="T6" fmla="*/ 2147483646 w 4928"/>
              <a:gd name="T7" fmla="*/ 2147483646 h 820"/>
              <a:gd name="T8" fmla="*/ 2147483646 w 4928"/>
              <a:gd name="T9" fmla="*/ 0 h 820"/>
              <a:gd name="T10" fmla="*/ 0 60000 65536"/>
              <a:gd name="T11" fmla="*/ 0 60000 65536"/>
              <a:gd name="T12" fmla="*/ 0 60000 65536"/>
              <a:gd name="T13" fmla="*/ 0 60000 65536"/>
              <a:gd name="T14" fmla="*/ 0 60000 65536"/>
              <a:gd name="T15" fmla="*/ 0 w 4928"/>
              <a:gd name="T16" fmla="*/ 0 h 820"/>
              <a:gd name="T17" fmla="*/ 4928 w 4928"/>
              <a:gd name="T18" fmla="*/ 820 h 820"/>
            </a:gdLst>
            <a:ahLst/>
            <a:cxnLst>
              <a:cxn ang="T10">
                <a:pos x="T0" y="T1"/>
              </a:cxn>
              <a:cxn ang="T11">
                <a:pos x="T2" y="T3"/>
              </a:cxn>
              <a:cxn ang="T12">
                <a:pos x="T4" y="T5"/>
              </a:cxn>
              <a:cxn ang="T13">
                <a:pos x="T6" y="T7"/>
              </a:cxn>
              <a:cxn ang="T14">
                <a:pos x="T8" y="T9"/>
              </a:cxn>
            </a:cxnLst>
            <a:rect l="T15" t="T16" r="T17" b="T18"/>
            <a:pathLst>
              <a:path w="4928" h="820">
                <a:moveTo>
                  <a:pt x="0" y="421"/>
                </a:moveTo>
                <a:lnTo>
                  <a:pt x="817" y="140"/>
                </a:lnTo>
                <a:lnTo>
                  <a:pt x="3130" y="820"/>
                </a:lnTo>
                <a:lnTo>
                  <a:pt x="4079" y="192"/>
                </a:lnTo>
                <a:lnTo>
                  <a:pt x="4928" y="0"/>
                </a:lnTo>
              </a:path>
            </a:pathLst>
          </a:custGeom>
          <a:noFill/>
          <a:ln w="57150">
            <a:solidFill>
              <a:srgbClr val="FF3300"/>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26"/>
                                        </p:tgtEl>
                                        <p:attrNameLst>
                                          <p:attrName>style.visibility</p:attrName>
                                        </p:attrNameLst>
                                      </p:cBhvr>
                                      <p:to>
                                        <p:strVal val="visible"/>
                                      </p:to>
                                    </p:set>
                                    <p:animEffect transition="in" filter="wipe(left)">
                                      <p:cBhvr>
                                        <p:cTn id="14" dur="500"/>
                                        <p:tgtEl>
                                          <p:spTgt spid="226"/>
                                        </p:tgtEl>
                                      </p:cBhvr>
                                    </p:animEffect>
                                  </p:childTnLst>
                                </p:cTn>
                              </p:par>
                            </p:childTnLst>
                          </p:cTn>
                        </p:par>
                        <p:par>
                          <p:cTn id="15" fill="hold">
                            <p:stCondLst>
                              <p:cond delay="500"/>
                            </p:stCondLst>
                            <p:childTnLst>
                              <p:par>
                                <p:cTn id="16" presetID="22" presetClass="entr" presetSubtype="2" fill="hold" nodeType="afterEffect">
                                  <p:stCondLst>
                                    <p:cond delay="0"/>
                                  </p:stCondLst>
                                  <p:childTnLst>
                                    <p:set>
                                      <p:cBhvr>
                                        <p:cTn id="17" dur="1" fill="hold">
                                          <p:stCondLst>
                                            <p:cond delay="0"/>
                                          </p:stCondLst>
                                        </p:cTn>
                                        <p:tgtEl>
                                          <p:spTgt spid="225"/>
                                        </p:tgtEl>
                                        <p:attrNameLst>
                                          <p:attrName>style.visibility</p:attrName>
                                        </p:attrNameLst>
                                      </p:cBhvr>
                                      <p:to>
                                        <p:strVal val="visible"/>
                                      </p:to>
                                    </p:set>
                                    <p:animEffect transition="in" filter="wipe(right)">
                                      <p:cBhvr>
                                        <p:cTn id="18" dur="500"/>
                                        <p:tgtEl>
                                          <p:spTgt spid="2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27"/>
                                        </p:tgtEl>
                                        <p:attrNameLst>
                                          <p:attrName>style.visibility</p:attrName>
                                        </p:attrNameLst>
                                      </p:cBhvr>
                                      <p:to>
                                        <p:strVal val="visible"/>
                                      </p:to>
                                    </p:set>
                                    <p:animEffect transition="in" filter="wipe(left)">
                                      <p:cBhvr>
                                        <p:cTn id="23" dur="3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74699" y="352424"/>
            <a:ext cx="6086475" cy="429419"/>
          </a:xfrm>
        </p:spPr>
        <p:txBody>
          <a:bodyPr/>
          <a:lstStyle/>
          <a:p>
            <a:pPr marL="0" indent="0"/>
            <a:r>
              <a:rPr lang="zh-CN" altLang="en-US" dirty="0"/>
              <a:t>“交换”的含义</a:t>
            </a:r>
            <a:endParaRPr lang="zh-CN" altLang="en-US" dirty="0"/>
          </a:p>
        </p:txBody>
      </p:sp>
      <p:sp>
        <p:nvSpPr>
          <p:cNvPr id="23" name="矩形 22"/>
          <p:cNvSpPr/>
          <p:nvPr/>
        </p:nvSpPr>
        <p:spPr>
          <a:xfrm>
            <a:off x="-19050" y="835025"/>
            <a:ext cx="12217400" cy="24423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0" y="3201194"/>
            <a:ext cx="12198350" cy="76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Line 29"/>
          <p:cNvSpPr>
            <a:spLocks noChangeShapeType="1"/>
          </p:cNvSpPr>
          <p:nvPr/>
        </p:nvSpPr>
        <p:spPr bwMode="auto">
          <a:xfrm flipV="1">
            <a:off x="3308350" y="4003675"/>
            <a:ext cx="1223963" cy="5762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5" name="Line 30"/>
          <p:cNvSpPr>
            <a:spLocks noChangeShapeType="1"/>
          </p:cNvSpPr>
          <p:nvPr/>
        </p:nvSpPr>
        <p:spPr bwMode="auto">
          <a:xfrm>
            <a:off x="5108575" y="4003675"/>
            <a:ext cx="1470025" cy="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6" name="Line 31"/>
          <p:cNvSpPr>
            <a:spLocks noChangeShapeType="1"/>
          </p:cNvSpPr>
          <p:nvPr/>
        </p:nvSpPr>
        <p:spPr bwMode="auto">
          <a:xfrm>
            <a:off x="7053263" y="4076700"/>
            <a:ext cx="1109662" cy="4318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7" name="Line 32"/>
          <p:cNvSpPr>
            <a:spLocks noChangeShapeType="1"/>
          </p:cNvSpPr>
          <p:nvPr/>
        </p:nvSpPr>
        <p:spPr bwMode="auto">
          <a:xfrm>
            <a:off x="3265488" y="4652963"/>
            <a:ext cx="906462" cy="115093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8" name="Line 33"/>
          <p:cNvSpPr>
            <a:spLocks noChangeShapeType="1"/>
          </p:cNvSpPr>
          <p:nvPr/>
        </p:nvSpPr>
        <p:spPr bwMode="auto">
          <a:xfrm>
            <a:off x="4676775" y="5803900"/>
            <a:ext cx="2333625" cy="1444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9" name="Line 34"/>
          <p:cNvSpPr>
            <a:spLocks noChangeShapeType="1"/>
          </p:cNvSpPr>
          <p:nvPr/>
        </p:nvSpPr>
        <p:spPr bwMode="auto">
          <a:xfrm flipH="1">
            <a:off x="4522788" y="4095750"/>
            <a:ext cx="2359025" cy="166687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0" name="Line 35"/>
          <p:cNvSpPr>
            <a:spLocks noChangeShapeType="1"/>
          </p:cNvSpPr>
          <p:nvPr/>
        </p:nvSpPr>
        <p:spPr bwMode="auto">
          <a:xfrm flipV="1">
            <a:off x="6980238" y="4724400"/>
            <a:ext cx="1584325" cy="10795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1" name="Line 36"/>
          <p:cNvSpPr>
            <a:spLocks noChangeShapeType="1"/>
          </p:cNvSpPr>
          <p:nvPr/>
        </p:nvSpPr>
        <p:spPr bwMode="auto">
          <a:xfrm>
            <a:off x="3236913" y="4633913"/>
            <a:ext cx="3773487" cy="12239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2" name="Text Box 37"/>
          <p:cNvSpPr txBox="1">
            <a:spLocks noChangeArrowheads="1"/>
          </p:cNvSpPr>
          <p:nvPr/>
        </p:nvSpPr>
        <p:spPr bwMode="auto">
          <a:xfrm>
            <a:off x="1652588" y="34290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A</a:t>
            </a:r>
            <a:endParaRPr kumimoji="1" lang="en-US" altLang="zh-CN" sz="2400" b="1">
              <a:solidFill>
                <a:srgbClr val="000000"/>
              </a:solidFill>
              <a:latin typeface="Times New Roman" panose="02020603050405020304" pitchFamily="18" charset="0"/>
            </a:endParaRPr>
          </a:p>
        </p:txBody>
      </p:sp>
      <p:sp>
        <p:nvSpPr>
          <p:cNvPr id="133" name="Freeform 38"/>
          <p:cNvSpPr/>
          <p:nvPr/>
        </p:nvSpPr>
        <p:spPr bwMode="auto">
          <a:xfrm>
            <a:off x="2300288" y="3932238"/>
            <a:ext cx="712787" cy="668337"/>
          </a:xfrm>
          <a:custGeom>
            <a:avLst/>
            <a:gdLst>
              <a:gd name="T0" fmla="*/ 2147483646 w 449"/>
              <a:gd name="T1" fmla="*/ 2147483646 h 421"/>
              <a:gd name="T2" fmla="*/ 0 w 449"/>
              <a:gd name="T3" fmla="*/ 0 h 421"/>
              <a:gd name="T4" fmla="*/ 0 60000 65536"/>
              <a:gd name="T5" fmla="*/ 0 60000 65536"/>
              <a:gd name="T6" fmla="*/ 0 w 449"/>
              <a:gd name="T7" fmla="*/ 0 h 421"/>
              <a:gd name="T8" fmla="*/ 449 w 449"/>
              <a:gd name="T9" fmla="*/ 421 h 421"/>
            </a:gdLst>
            <a:ahLst/>
            <a:cxnLst>
              <a:cxn ang="T4">
                <a:pos x="T0" y="T1"/>
              </a:cxn>
              <a:cxn ang="T5">
                <a:pos x="T2" y="T3"/>
              </a:cxn>
            </a:cxnLst>
            <a:rect l="T6" t="T7" r="T8" b="T9"/>
            <a:pathLst>
              <a:path w="449" h="421">
                <a:moveTo>
                  <a:pt x="449" y="421"/>
                </a:moveTo>
                <a:lnTo>
                  <a:pt x="0" y="0"/>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4" name="Freeform 39"/>
          <p:cNvSpPr/>
          <p:nvPr/>
        </p:nvSpPr>
        <p:spPr bwMode="auto">
          <a:xfrm>
            <a:off x="1868488" y="4508500"/>
            <a:ext cx="1449387" cy="219075"/>
          </a:xfrm>
          <a:custGeom>
            <a:avLst/>
            <a:gdLst>
              <a:gd name="T0" fmla="*/ 0 w 913"/>
              <a:gd name="T1" fmla="*/ 0 h 138"/>
              <a:gd name="T2" fmla="*/ 2147483646 w 913"/>
              <a:gd name="T3" fmla="*/ 2147483646 h 138"/>
              <a:gd name="T4" fmla="*/ 0 60000 65536"/>
              <a:gd name="T5" fmla="*/ 0 60000 65536"/>
              <a:gd name="T6" fmla="*/ 0 w 913"/>
              <a:gd name="T7" fmla="*/ 0 h 138"/>
              <a:gd name="T8" fmla="*/ 913 w 913"/>
              <a:gd name="T9" fmla="*/ 138 h 138"/>
            </a:gdLst>
            <a:ahLst/>
            <a:cxnLst>
              <a:cxn ang="T4">
                <a:pos x="T0" y="T1"/>
              </a:cxn>
              <a:cxn ang="T5">
                <a:pos x="T2" y="T3"/>
              </a:cxn>
            </a:cxnLst>
            <a:rect l="T6" t="T7" r="T8" b="T9"/>
            <a:pathLst>
              <a:path w="913" h="138">
                <a:moveTo>
                  <a:pt x="0" y="0"/>
                </a:moveTo>
                <a:lnTo>
                  <a:pt x="913" y="138"/>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5" name="Line 40"/>
          <p:cNvSpPr>
            <a:spLocks noChangeShapeType="1"/>
          </p:cNvSpPr>
          <p:nvPr/>
        </p:nvSpPr>
        <p:spPr bwMode="auto">
          <a:xfrm flipV="1">
            <a:off x="1868488" y="4795838"/>
            <a:ext cx="1295400" cy="4333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6" name="Line 41"/>
          <p:cNvSpPr>
            <a:spLocks noChangeShapeType="1"/>
          </p:cNvSpPr>
          <p:nvPr/>
        </p:nvSpPr>
        <p:spPr bwMode="auto">
          <a:xfrm flipV="1">
            <a:off x="2228850" y="4795838"/>
            <a:ext cx="935038" cy="10810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7" name="Line 42"/>
          <p:cNvSpPr>
            <a:spLocks noChangeShapeType="1"/>
          </p:cNvSpPr>
          <p:nvPr/>
        </p:nvSpPr>
        <p:spPr bwMode="auto">
          <a:xfrm flipH="1">
            <a:off x="8953500" y="3932238"/>
            <a:ext cx="547688" cy="5762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8" name="Line 43"/>
          <p:cNvSpPr>
            <a:spLocks noChangeShapeType="1"/>
          </p:cNvSpPr>
          <p:nvPr/>
        </p:nvSpPr>
        <p:spPr bwMode="auto">
          <a:xfrm flipV="1">
            <a:off x="8637588" y="4508500"/>
            <a:ext cx="1223962" cy="28733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39" name="Line 44"/>
          <p:cNvSpPr>
            <a:spLocks noChangeShapeType="1"/>
          </p:cNvSpPr>
          <p:nvPr/>
        </p:nvSpPr>
        <p:spPr bwMode="auto">
          <a:xfrm>
            <a:off x="8780463" y="4795838"/>
            <a:ext cx="1152525" cy="5048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40" name="Line 45"/>
          <p:cNvSpPr>
            <a:spLocks noChangeShapeType="1"/>
          </p:cNvSpPr>
          <p:nvPr/>
        </p:nvSpPr>
        <p:spPr bwMode="auto">
          <a:xfrm>
            <a:off x="8953500" y="5011738"/>
            <a:ext cx="649288" cy="7207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41" name="Text Box 46"/>
          <p:cNvSpPr txBox="1">
            <a:spLocks noChangeArrowheads="1"/>
          </p:cNvSpPr>
          <p:nvPr/>
        </p:nvSpPr>
        <p:spPr bwMode="auto">
          <a:xfrm>
            <a:off x="1363663" y="3932238"/>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B</a:t>
            </a:r>
            <a:endParaRPr kumimoji="1" lang="en-US" altLang="zh-CN" sz="2400" b="1">
              <a:solidFill>
                <a:srgbClr val="000000"/>
              </a:solidFill>
              <a:latin typeface="Times New Roman" panose="02020603050405020304" pitchFamily="18" charset="0"/>
            </a:endParaRPr>
          </a:p>
        </p:txBody>
      </p:sp>
      <p:sp>
        <p:nvSpPr>
          <p:cNvPr id="142" name="Text Box 47"/>
          <p:cNvSpPr txBox="1">
            <a:spLocks noChangeArrowheads="1"/>
          </p:cNvSpPr>
          <p:nvPr/>
        </p:nvSpPr>
        <p:spPr bwMode="auto">
          <a:xfrm>
            <a:off x="1320800" y="4868863"/>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C</a:t>
            </a:r>
            <a:endParaRPr kumimoji="1" lang="en-US" altLang="zh-CN" sz="2400" b="1">
              <a:solidFill>
                <a:srgbClr val="000000"/>
              </a:solidFill>
              <a:latin typeface="Times New Roman" panose="02020603050405020304" pitchFamily="18" charset="0"/>
            </a:endParaRPr>
          </a:p>
        </p:txBody>
      </p:sp>
      <p:sp>
        <p:nvSpPr>
          <p:cNvPr id="143" name="Text Box 48"/>
          <p:cNvSpPr txBox="1">
            <a:spLocks noChangeArrowheads="1"/>
          </p:cNvSpPr>
          <p:nvPr/>
        </p:nvSpPr>
        <p:spPr bwMode="auto">
          <a:xfrm>
            <a:off x="9961563" y="38608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D</a:t>
            </a:r>
            <a:endParaRPr kumimoji="1" lang="en-US" altLang="zh-CN" sz="2400" b="1">
              <a:solidFill>
                <a:srgbClr val="000000"/>
              </a:solidFill>
              <a:latin typeface="Times New Roman" panose="02020603050405020304" pitchFamily="18" charset="0"/>
            </a:endParaRPr>
          </a:p>
        </p:txBody>
      </p:sp>
      <p:sp>
        <p:nvSpPr>
          <p:cNvPr id="144" name="Text Box 49"/>
          <p:cNvSpPr txBox="1">
            <a:spLocks noChangeArrowheads="1"/>
          </p:cNvSpPr>
          <p:nvPr/>
        </p:nvSpPr>
        <p:spPr bwMode="auto">
          <a:xfrm>
            <a:off x="1939925" y="3571875"/>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5" name="Text Box 50"/>
          <p:cNvSpPr txBox="1">
            <a:spLocks noChangeArrowheads="1"/>
          </p:cNvSpPr>
          <p:nvPr/>
        </p:nvSpPr>
        <p:spPr bwMode="auto">
          <a:xfrm>
            <a:off x="9596438" y="4148138"/>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6" name="Text Box 51"/>
          <p:cNvSpPr txBox="1">
            <a:spLocks noChangeArrowheads="1"/>
          </p:cNvSpPr>
          <p:nvPr/>
        </p:nvSpPr>
        <p:spPr bwMode="auto">
          <a:xfrm>
            <a:off x="9097963" y="3644900"/>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7" name="Text Box 52"/>
          <p:cNvSpPr txBox="1">
            <a:spLocks noChangeArrowheads="1"/>
          </p:cNvSpPr>
          <p:nvPr/>
        </p:nvSpPr>
        <p:spPr bwMode="auto">
          <a:xfrm>
            <a:off x="9631363" y="4940300"/>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8" name="Text Box 53"/>
          <p:cNvSpPr txBox="1">
            <a:spLocks noChangeArrowheads="1"/>
          </p:cNvSpPr>
          <p:nvPr/>
        </p:nvSpPr>
        <p:spPr bwMode="auto">
          <a:xfrm>
            <a:off x="9313863" y="5445125"/>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49" name="Text Box 54"/>
          <p:cNvSpPr txBox="1">
            <a:spLocks noChangeArrowheads="1"/>
          </p:cNvSpPr>
          <p:nvPr/>
        </p:nvSpPr>
        <p:spPr bwMode="auto">
          <a:xfrm>
            <a:off x="1508125" y="4148138"/>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50" name="Text Box 55"/>
          <p:cNvSpPr txBox="1">
            <a:spLocks noChangeArrowheads="1"/>
          </p:cNvSpPr>
          <p:nvPr/>
        </p:nvSpPr>
        <p:spPr bwMode="auto">
          <a:xfrm>
            <a:off x="1581150" y="4868863"/>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151" name="Text Box 56"/>
          <p:cNvSpPr txBox="1">
            <a:spLocks noChangeArrowheads="1"/>
          </p:cNvSpPr>
          <p:nvPr/>
        </p:nvSpPr>
        <p:spPr bwMode="auto">
          <a:xfrm>
            <a:off x="1939925" y="5588000"/>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grpSp>
        <p:nvGrpSpPr>
          <p:cNvPr id="152" name="Group 59"/>
          <p:cNvGrpSpPr/>
          <p:nvPr/>
        </p:nvGrpSpPr>
        <p:grpSpPr bwMode="auto">
          <a:xfrm>
            <a:off x="2762250" y="4257675"/>
            <a:ext cx="942975" cy="1042988"/>
            <a:chOff x="3102" y="3078"/>
            <a:chExt cx="594" cy="657"/>
          </a:xfrm>
        </p:grpSpPr>
        <p:sp>
          <p:nvSpPr>
            <p:cNvPr id="153" name="Rectangle 60"/>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54" name="Oval 61"/>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5" name="Oval 62"/>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6" name="Oval 63"/>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7" name="Oval 64"/>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8" name="Oval 65"/>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59" name="Oval 66"/>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0" name="Oval 67"/>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1" name="Oval 68"/>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2" name="Oval 69"/>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3" name="Oval 70"/>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164" name="Group 73"/>
          <p:cNvGrpSpPr/>
          <p:nvPr/>
        </p:nvGrpSpPr>
        <p:grpSpPr bwMode="auto">
          <a:xfrm>
            <a:off x="4410075" y="3500438"/>
            <a:ext cx="942975" cy="1042987"/>
            <a:chOff x="3102" y="3078"/>
            <a:chExt cx="594" cy="657"/>
          </a:xfrm>
        </p:grpSpPr>
        <p:sp>
          <p:nvSpPr>
            <p:cNvPr id="165" name="Rectangle 74"/>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66" name="Oval 75"/>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7" name="Oval 76"/>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8" name="Oval 77"/>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69" name="Oval 78"/>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0" name="Oval 79"/>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1" name="Oval 80"/>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2" name="Oval 81"/>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3" name="Oval 82"/>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4" name="Oval 83"/>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5" name="Oval 84"/>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176" name="Group 85"/>
          <p:cNvGrpSpPr/>
          <p:nvPr/>
        </p:nvGrpSpPr>
        <p:grpSpPr bwMode="auto">
          <a:xfrm>
            <a:off x="6427788" y="3684588"/>
            <a:ext cx="942975" cy="1042987"/>
            <a:chOff x="3102" y="3078"/>
            <a:chExt cx="594" cy="657"/>
          </a:xfrm>
        </p:grpSpPr>
        <p:sp>
          <p:nvSpPr>
            <p:cNvPr id="177" name="Rectangle 86"/>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78" name="Oval 87"/>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79" name="Oval 88"/>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0" name="Oval 89"/>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1" name="Oval 90"/>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2" name="Oval 91"/>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3" name="Oval 92"/>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4" name="Oval 93"/>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5" name="Oval 94"/>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6" name="Oval 95"/>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87" name="Oval 96"/>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188" name="Group 97"/>
          <p:cNvGrpSpPr/>
          <p:nvPr/>
        </p:nvGrpSpPr>
        <p:grpSpPr bwMode="auto">
          <a:xfrm>
            <a:off x="6650038" y="5068888"/>
            <a:ext cx="942975" cy="1042987"/>
            <a:chOff x="3102" y="3078"/>
            <a:chExt cx="594" cy="657"/>
          </a:xfrm>
        </p:grpSpPr>
        <p:sp>
          <p:nvSpPr>
            <p:cNvPr id="189" name="Rectangle 98"/>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190" name="Oval 99"/>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1" name="Oval 100"/>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2" name="Oval 101"/>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3" name="Oval 102"/>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4" name="Oval 103"/>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5" name="Oval 104"/>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6" name="Oval 105"/>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7" name="Oval 106"/>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8" name="Oval 107"/>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99" name="Oval 108"/>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00" name="Group 109"/>
          <p:cNvGrpSpPr/>
          <p:nvPr/>
        </p:nvGrpSpPr>
        <p:grpSpPr bwMode="auto">
          <a:xfrm>
            <a:off x="3913188" y="5276850"/>
            <a:ext cx="942975" cy="827088"/>
            <a:chOff x="3102" y="3078"/>
            <a:chExt cx="594" cy="657"/>
          </a:xfrm>
        </p:grpSpPr>
        <p:sp>
          <p:nvSpPr>
            <p:cNvPr id="201" name="Rectangle 110"/>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02" name="Oval 111"/>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3" name="Oval 112"/>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4" name="Oval 113"/>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5" name="Oval 114"/>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6" name="Oval 115"/>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7" name="Oval 116"/>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8" name="Oval 117"/>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09" name="Oval 118"/>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0" name="Oval 119"/>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1" name="Oval 120"/>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12" name="Group 121"/>
          <p:cNvGrpSpPr/>
          <p:nvPr/>
        </p:nvGrpSpPr>
        <p:grpSpPr bwMode="auto">
          <a:xfrm>
            <a:off x="8075613" y="4171950"/>
            <a:ext cx="942975" cy="1042988"/>
            <a:chOff x="3102" y="3078"/>
            <a:chExt cx="594" cy="657"/>
          </a:xfrm>
        </p:grpSpPr>
        <p:sp>
          <p:nvSpPr>
            <p:cNvPr id="213" name="Rectangle 122"/>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14" name="Oval 123"/>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5" name="Oval 124"/>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6" name="Oval 125"/>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7" name="Oval 126"/>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8" name="Oval 127"/>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19" name="Oval 128"/>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0" name="Oval 129"/>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1" name="Oval 130"/>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2" name="Oval 131"/>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23" name="Oval 132"/>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sp>
        <p:nvSpPr>
          <p:cNvPr id="224" name="Line 36"/>
          <p:cNvSpPr>
            <a:spLocks noChangeShapeType="1"/>
          </p:cNvSpPr>
          <p:nvPr/>
        </p:nvSpPr>
        <p:spPr bwMode="auto">
          <a:xfrm>
            <a:off x="3714750" y="4643438"/>
            <a:ext cx="2928938" cy="9286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5" name="Freeform 45"/>
          <p:cNvSpPr/>
          <p:nvPr/>
        </p:nvSpPr>
        <p:spPr bwMode="auto">
          <a:xfrm>
            <a:off x="1924050" y="4522788"/>
            <a:ext cx="1089025" cy="119062"/>
          </a:xfrm>
          <a:custGeom>
            <a:avLst/>
            <a:gdLst>
              <a:gd name="T0" fmla="*/ 2147483646 w 686"/>
              <a:gd name="T1" fmla="*/ 2147483646 h 75"/>
              <a:gd name="T2" fmla="*/ 0 w 686"/>
              <a:gd name="T3" fmla="*/ 0 h 75"/>
              <a:gd name="T4" fmla="*/ 0 60000 65536"/>
              <a:gd name="T5" fmla="*/ 0 60000 65536"/>
              <a:gd name="T6" fmla="*/ 0 w 686"/>
              <a:gd name="T7" fmla="*/ 0 h 75"/>
              <a:gd name="T8" fmla="*/ 686 w 686"/>
              <a:gd name="T9" fmla="*/ 75 h 75"/>
            </a:gdLst>
            <a:ahLst/>
            <a:cxnLst>
              <a:cxn ang="T4">
                <a:pos x="T0" y="T1"/>
              </a:cxn>
              <a:cxn ang="T5">
                <a:pos x="T2" y="T3"/>
              </a:cxn>
            </a:cxnLst>
            <a:rect l="T6" t="T7" r="T8" b="T9"/>
            <a:pathLst>
              <a:path w="686" h="75">
                <a:moveTo>
                  <a:pt x="686" y="75"/>
                </a:moveTo>
                <a:lnTo>
                  <a:pt x="0" y="0"/>
                </a:lnTo>
              </a:path>
            </a:pathLst>
          </a:custGeom>
          <a:noFill/>
          <a:ln w="57150">
            <a:solidFill>
              <a:srgbClr val="FF3300"/>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6" name="Freeform 44"/>
          <p:cNvSpPr/>
          <p:nvPr/>
        </p:nvSpPr>
        <p:spPr bwMode="auto">
          <a:xfrm>
            <a:off x="2330450" y="3956050"/>
            <a:ext cx="696913" cy="668338"/>
          </a:xfrm>
          <a:custGeom>
            <a:avLst/>
            <a:gdLst>
              <a:gd name="T0" fmla="*/ 0 w 439"/>
              <a:gd name="T1" fmla="*/ 0 h 421"/>
              <a:gd name="T2" fmla="*/ 2147483646 w 439"/>
              <a:gd name="T3" fmla="*/ 2147483646 h 421"/>
              <a:gd name="T4" fmla="*/ 0 60000 65536"/>
              <a:gd name="T5" fmla="*/ 0 60000 65536"/>
              <a:gd name="T6" fmla="*/ 0 w 439"/>
              <a:gd name="T7" fmla="*/ 0 h 421"/>
              <a:gd name="T8" fmla="*/ 439 w 439"/>
              <a:gd name="T9" fmla="*/ 421 h 421"/>
            </a:gdLst>
            <a:ahLst/>
            <a:cxnLst>
              <a:cxn ang="T4">
                <a:pos x="T0" y="T1"/>
              </a:cxn>
              <a:cxn ang="T5">
                <a:pos x="T2" y="T3"/>
              </a:cxn>
            </a:cxnLst>
            <a:rect l="T6" t="T7" r="T8" b="T9"/>
            <a:pathLst>
              <a:path w="439" h="421">
                <a:moveTo>
                  <a:pt x="0" y="0"/>
                </a:moveTo>
                <a:lnTo>
                  <a:pt x="439" y="421"/>
                </a:lnTo>
              </a:path>
            </a:pathLst>
          </a:custGeom>
          <a:noFill/>
          <a:ln w="57150">
            <a:solidFill>
              <a:srgbClr val="FF3300"/>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7" name="Freeform 43"/>
          <p:cNvSpPr/>
          <p:nvPr/>
        </p:nvSpPr>
        <p:spPr bwMode="auto">
          <a:xfrm>
            <a:off x="2011363" y="4492625"/>
            <a:ext cx="7823200" cy="1301750"/>
          </a:xfrm>
          <a:custGeom>
            <a:avLst/>
            <a:gdLst>
              <a:gd name="T0" fmla="*/ 0 w 4928"/>
              <a:gd name="T1" fmla="*/ 2147483646 h 820"/>
              <a:gd name="T2" fmla="*/ 2147483646 w 4928"/>
              <a:gd name="T3" fmla="*/ 2147483646 h 820"/>
              <a:gd name="T4" fmla="*/ 2147483646 w 4928"/>
              <a:gd name="T5" fmla="*/ 2147483646 h 820"/>
              <a:gd name="T6" fmla="*/ 2147483646 w 4928"/>
              <a:gd name="T7" fmla="*/ 2147483646 h 820"/>
              <a:gd name="T8" fmla="*/ 2147483646 w 4928"/>
              <a:gd name="T9" fmla="*/ 0 h 820"/>
              <a:gd name="T10" fmla="*/ 0 60000 65536"/>
              <a:gd name="T11" fmla="*/ 0 60000 65536"/>
              <a:gd name="T12" fmla="*/ 0 60000 65536"/>
              <a:gd name="T13" fmla="*/ 0 60000 65536"/>
              <a:gd name="T14" fmla="*/ 0 60000 65536"/>
              <a:gd name="T15" fmla="*/ 0 w 4928"/>
              <a:gd name="T16" fmla="*/ 0 h 820"/>
              <a:gd name="T17" fmla="*/ 4928 w 4928"/>
              <a:gd name="T18" fmla="*/ 820 h 820"/>
            </a:gdLst>
            <a:ahLst/>
            <a:cxnLst>
              <a:cxn ang="T10">
                <a:pos x="T0" y="T1"/>
              </a:cxn>
              <a:cxn ang="T11">
                <a:pos x="T2" y="T3"/>
              </a:cxn>
              <a:cxn ang="T12">
                <a:pos x="T4" y="T5"/>
              </a:cxn>
              <a:cxn ang="T13">
                <a:pos x="T6" y="T7"/>
              </a:cxn>
              <a:cxn ang="T14">
                <a:pos x="T8" y="T9"/>
              </a:cxn>
            </a:cxnLst>
            <a:rect l="T15" t="T16" r="T17" b="T18"/>
            <a:pathLst>
              <a:path w="4928" h="820">
                <a:moveTo>
                  <a:pt x="0" y="421"/>
                </a:moveTo>
                <a:lnTo>
                  <a:pt x="817" y="140"/>
                </a:lnTo>
                <a:lnTo>
                  <a:pt x="3130" y="820"/>
                </a:lnTo>
                <a:lnTo>
                  <a:pt x="4079" y="192"/>
                </a:lnTo>
                <a:lnTo>
                  <a:pt x="4928" y="0"/>
                </a:lnTo>
              </a:path>
            </a:pathLst>
          </a:custGeom>
          <a:noFill/>
          <a:ln w="57150">
            <a:solidFill>
              <a:srgbClr val="FF3300"/>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0" name="Text Box 8"/>
          <p:cNvSpPr txBox="1">
            <a:spLocks noChangeArrowheads="1"/>
          </p:cNvSpPr>
          <p:nvPr/>
        </p:nvSpPr>
        <p:spPr bwMode="auto">
          <a:xfrm>
            <a:off x="666749" y="1224815"/>
            <a:ext cx="10918826" cy="1555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ct val="150000"/>
              </a:lnSpc>
              <a:buFont typeface="Wingdings" panose="05000000000000000000" pitchFamily="2" charset="2"/>
              <a:buChar char="l"/>
            </a:pPr>
            <a:r>
              <a:rPr lang="zh-CN" altLang="en-US" sz="2200" dirty="0"/>
              <a:t>在这里，“</a:t>
            </a:r>
            <a:r>
              <a:rPr lang="zh-CN" altLang="en-US" sz="2200" dirty="0">
                <a:solidFill>
                  <a:srgbClr val="C00000"/>
                </a:solidFill>
              </a:rPr>
              <a:t>交换</a:t>
            </a:r>
            <a:r>
              <a:rPr lang="zh-CN" altLang="en-US" sz="2200" dirty="0"/>
              <a:t>”</a:t>
            </a:r>
            <a:r>
              <a:rPr lang="en-US" altLang="zh-CN" sz="2200" dirty="0"/>
              <a:t>(switching)</a:t>
            </a:r>
            <a:r>
              <a:rPr lang="zh-CN" altLang="en-US" sz="2200" dirty="0"/>
              <a:t>的含义就是</a:t>
            </a:r>
            <a:r>
              <a:rPr lang="zh-CN" altLang="en-US" sz="2200" dirty="0">
                <a:solidFill>
                  <a:srgbClr val="C00000"/>
                </a:solidFill>
              </a:rPr>
              <a:t>转接</a:t>
            </a:r>
            <a:r>
              <a:rPr lang="en-US" altLang="zh-CN" sz="2200" dirty="0"/>
              <a:t>——</a:t>
            </a:r>
            <a:r>
              <a:rPr lang="zh-CN" altLang="en-US" sz="2200" dirty="0"/>
              <a:t>把一条电话线转接到另一条电话线，使它们连通起来。</a:t>
            </a:r>
            <a:endParaRPr lang="zh-CN" altLang="en-US" sz="2200" dirty="0"/>
          </a:p>
          <a:p>
            <a:pPr marL="342900" indent="-342900">
              <a:lnSpc>
                <a:spcPct val="150000"/>
              </a:lnSpc>
              <a:buFont typeface="Wingdings" panose="05000000000000000000" pitchFamily="2" charset="2"/>
              <a:buChar char="l"/>
            </a:pPr>
            <a:r>
              <a:rPr lang="zh-CN" altLang="en-US" sz="2200" dirty="0"/>
              <a:t>从通信资源的分配角度来看，“交换”就是按照某种方式</a:t>
            </a:r>
            <a:r>
              <a:rPr lang="zh-CN" altLang="en-US" sz="2200" dirty="0">
                <a:solidFill>
                  <a:srgbClr val="C00000"/>
                </a:solidFill>
              </a:rPr>
              <a:t>动态地分配</a:t>
            </a:r>
            <a:r>
              <a:rPr lang="zh-CN" altLang="en-US" sz="2200" dirty="0"/>
              <a:t>传输线路的资源。 </a:t>
            </a:r>
            <a:endParaRPr lang="zh-CN" altLang="en-US" sz="22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xEl>
                                              <p:pRg st="4294967295" end="4294967295"/>
                                            </p:txEl>
                                          </p:spTgt>
                                        </p:tgtEl>
                                        <p:attrNameLst>
                                          <p:attrName>style.visibility</p:attrName>
                                        </p:attrNameLst>
                                      </p:cBhvr>
                                      <p:to>
                                        <p:strVal val="visible"/>
                                      </p:to>
                                    </p:set>
                                    <p:animEffect transition="in" filter="fade">
                                      <p:cBhvr>
                                        <p:cTn id="7" dur="1000"/>
                                        <p:tgtEl>
                                          <p:spTgt spid="110">
                                            <p:txEl>
                                              <p:pRg st="4294967295" end="4294967295"/>
                                            </p:txEl>
                                          </p:spTgt>
                                        </p:tgtEl>
                                      </p:cBhvr>
                                    </p:animEffect>
                                    <p:anim calcmode="lin" valueType="num">
                                      <p:cBhvr>
                                        <p:cTn id="8" dur="1000" fill="hold"/>
                                        <p:tgtEl>
                                          <p:spTgt spid="110">
                                            <p:txEl>
                                              <p:pRg st="4294967295" end="4294967295"/>
                                            </p:txEl>
                                          </p:spTgt>
                                        </p:tgtEl>
                                        <p:attrNameLst>
                                          <p:attrName>ppt_x</p:attrName>
                                        </p:attrNameLst>
                                      </p:cBhvr>
                                      <p:tavLst>
                                        <p:tav tm="0">
                                          <p:val>
                                            <p:strVal val="#ppt_x"/>
                                          </p:val>
                                        </p:tav>
                                        <p:tav tm="100000">
                                          <p:val>
                                            <p:strVal val="#ppt_x"/>
                                          </p:val>
                                        </p:tav>
                                      </p:tavLst>
                                    </p:anim>
                                    <p:anim calcmode="lin" valueType="num">
                                      <p:cBhvr>
                                        <p:cTn id="9" dur="1000" fill="hold"/>
                                        <p:tgtEl>
                                          <p:spTgt spid="110">
                                            <p:txEl>
                                              <p:pRg st="4294967295" end="4294967295"/>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0">
                                            <p:txEl>
                                              <p:pRg st="0" end="0"/>
                                            </p:txEl>
                                          </p:spTgt>
                                        </p:tgtEl>
                                        <p:attrNameLst>
                                          <p:attrName>style.visibility</p:attrName>
                                        </p:attrNameLst>
                                      </p:cBhvr>
                                      <p:to>
                                        <p:strVal val="visible"/>
                                      </p:to>
                                    </p:set>
                                    <p:animEffect transition="in" filter="fade">
                                      <p:cBhvr>
                                        <p:cTn id="12" dur="1000"/>
                                        <p:tgtEl>
                                          <p:spTgt spid="110">
                                            <p:txEl>
                                              <p:pRg st="0" end="0"/>
                                            </p:txEl>
                                          </p:spTgt>
                                        </p:tgtEl>
                                      </p:cBhvr>
                                    </p:animEffect>
                                    <p:anim calcmode="lin" valueType="num">
                                      <p:cBhvr>
                                        <p:cTn id="13" dur="1000" fill="hold"/>
                                        <p:tgtEl>
                                          <p:spTgt spid="11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0">
                                            <p:txEl>
                                              <p:pRg st="1" end="1"/>
                                            </p:txEl>
                                          </p:spTgt>
                                        </p:tgtEl>
                                        <p:attrNameLst>
                                          <p:attrName>style.visibility</p:attrName>
                                        </p:attrNameLst>
                                      </p:cBhvr>
                                      <p:to>
                                        <p:strVal val="visible"/>
                                      </p:to>
                                    </p:set>
                                    <p:animEffect transition="in" filter="fade">
                                      <p:cBhvr>
                                        <p:cTn id="19" dur="1000"/>
                                        <p:tgtEl>
                                          <p:spTgt spid="110">
                                            <p:txEl>
                                              <p:pRg st="1" end="1"/>
                                            </p:txEl>
                                          </p:spTgt>
                                        </p:tgtEl>
                                      </p:cBhvr>
                                    </p:animEffect>
                                    <p:anim calcmode="lin" valueType="num">
                                      <p:cBhvr>
                                        <p:cTn id="20" dur="1000" fill="hold"/>
                                        <p:tgtEl>
                                          <p:spTgt spid="110">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175" y="2405601"/>
            <a:ext cx="12192000" cy="2657139"/>
          </a:xfrm>
          <a:prstGeom prst="rect">
            <a:avLst/>
          </a:prstGeom>
          <a:solidFill>
            <a:srgbClr val="358D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 name="标题 2"/>
          <p:cNvSpPr>
            <a:spLocks noGrp="1"/>
          </p:cNvSpPr>
          <p:nvPr>
            <p:ph type="title"/>
          </p:nvPr>
        </p:nvSpPr>
        <p:spPr>
          <a:xfrm>
            <a:off x="774699" y="352424"/>
            <a:ext cx="6086475" cy="429419"/>
          </a:xfrm>
        </p:spPr>
        <p:txBody>
          <a:bodyPr/>
          <a:lstStyle/>
          <a:p>
            <a:pPr marL="0" indent="0"/>
            <a:r>
              <a:rPr lang="zh-CN" altLang="en-US" dirty="0"/>
              <a:t>电路交换</a:t>
            </a:r>
            <a:endParaRPr lang="zh-CN" altLang="en-US" dirty="0"/>
          </a:p>
        </p:txBody>
      </p:sp>
      <p:sp>
        <p:nvSpPr>
          <p:cNvPr id="20" name="内容占位符 4"/>
          <p:cNvSpPr txBox="1"/>
          <p:nvPr/>
        </p:nvSpPr>
        <p:spPr>
          <a:xfrm>
            <a:off x="828193" y="2602102"/>
            <a:ext cx="11196679" cy="2504091"/>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200" dirty="0">
                <a:solidFill>
                  <a:schemeClr val="bg1"/>
                </a:solidFill>
              </a:rPr>
              <a:t>电路交换必定是面向连接的。 </a:t>
            </a:r>
            <a:endParaRPr lang="zh-CN" altLang="en-US" sz="2200" dirty="0">
              <a:solidFill>
                <a:schemeClr val="bg1"/>
              </a:solidFill>
            </a:endParaRPr>
          </a:p>
          <a:p>
            <a:r>
              <a:rPr lang="zh-CN" altLang="en-US" sz="2200" dirty="0">
                <a:solidFill>
                  <a:schemeClr val="bg1"/>
                </a:solidFill>
              </a:rPr>
              <a:t>电路交换的三个阶段：</a:t>
            </a:r>
            <a:endParaRPr lang="zh-CN" altLang="en-US" sz="2200" dirty="0">
              <a:solidFill>
                <a:schemeClr val="bg1"/>
              </a:solidFill>
            </a:endParaRPr>
          </a:p>
          <a:p>
            <a:pPr lvl="1">
              <a:buClr>
                <a:schemeClr val="bg1"/>
              </a:buClr>
              <a:buFont typeface="Wingdings" panose="05000000000000000000" pitchFamily="2" charset="2"/>
              <a:buChar char="l"/>
            </a:pPr>
            <a:r>
              <a:rPr lang="zh-CN" altLang="en-US" sz="2200" dirty="0">
                <a:solidFill>
                  <a:schemeClr val="bg1"/>
                </a:solidFill>
                <a:ea typeface="黑体" panose="02010609060101010101" pitchFamily="2" charset="-122"/>
              </a:rPr>
              <a:t>  建立连接</a:t>
            </a:r>
            <a:endParaRPr lang="zh-CN" altLang="en-US" sz="2200" dirty="0">
              <a:solidFill>
                <a:schemeClr val="bg1"/>
              </a:solidFill>
              <a:ea typeface="黑体" panose="02010609060101010101" pitchFamily="2" charset="-122"/>
            </a:endParaRPr>
          </a:p>
          <a:p>
            <a:pPr lvl="1">
              <a:buClr>
                <a:schemeClr val="bg1"/>
              </a:buClr>
              <a:buFont typeface="Wingdings" panose="05000000000000000000" pitchFamily="2" charset="2"/>
              <a:buChar char="l"/>
            </a:pPr>
            <a:r>
              <a:rPr lang="zh-CN" altLang="en-US" sz="2200" dirty="0">
                <a:solidFill>
                  <a:schemeClr val="bg1"/>
                </a:solidFill>
                <a:ea typeface="黑体" panose="02010609060101010101" pitchFamily="2" charset="-122"/>
              </a:rPr>
              <a:t>  通信</a:t>
            </a:r>
            <a:endParaRPr lang="zh-CN" altLang="en-US" sz="2200" dirty="0">
              <a:solidFill>
                <a:schemeClr val="bg1"/>
              </a:solidFill>
              <a:ea typeface="黑体" panose="02010609060101010101" pitchFamily="2" charset="-122"/>
            </a:endParaRPr>
          </a:p>
          <a:p>
            <a:pPr lvl="1">
              <a:buClr>
                <a:schemeClr val="bg1"/>
              </a:buClr>
              <a:buFont typeface="Wingdings" panose="05000000000000000000" pitchFamily="2" charset="2"/>
              <a:buChar char="l"/>
            </a:pPr>
            <a:r>
              <a:rPr lang="zh-CN" altLang="en-US" sz="2200" dirty="0">
                <a:solidFill>
                  <a:schemeClr val="bg1"/>
                </a:solidFill>
                <a:ea typeface="黑体" panose="02010609060101010101" pitchFamily="2" charset="-122"/>
              </a:rPr>
              <a:t>  释放连接</a:t>
            </a:r>
            <a:endParaRPr lang="zh-CN" altLang="en-US" sz="2200" dirty="0">
              <a:solidFill>
                <a:schemeClr val="bg1"/>
              </a:solidFill>
              <a:ea typeface="黑体" panose="02010609060101010101" pitchFamily="2" charset="-122"/>
            </a:endParaRPr>
          </a:p>
        </p:txBody>
      </p:sp>
      <p:grpSp>
        <p:nvGrpSpPr>
          <p:cNvPr id="11" name="组合 10"/>
          <p:cNvGrpSpPr/>
          <p:nvPr/>
        </p:nvGrpSpPr>
        <p:grpSpPr>
          <a:xfrm flipH="1">
            <a:off x="8994775" y="1653105"/>
            <a:ext cx="3203575" cy="1301644"/>
            <a:chOff x="-8805" y="5407865"/>
            <a:chExt cx="3213509" cy="1301644"/>
          </a:xfrm>
        </p:grpSpPr>
        <p:sp>
          <p:nvSpPr>
            <p:cNvPr id="12" name="矩形 11"/>
            <p:cNvSpPr/>
            <p:nvPr/>
          </p:nvSpPr>
          <p:spPr>
            <a:xfrm>
              <a:off x="2015764" y="552275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66888" y="552275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805" y="5666360"/>
              <a:ext cx="495299" cy="533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39571" y="6008462"/>
              <a:ext cx="266702" cy="28721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015764" y="6422291"/>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606273" y="5407865"/>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882413" y="5721244"/>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1173740" y="6008462"/>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048494" y="6292362"/>
              <a:ext cx="156210" cy="1354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0" y="5868194"/>
            <a:ext cx="12195175" cy="989805"/>
          </a:xfrm>
          <a:prstGeom prst="rect">
            <a:avLst/>
          </a:prstGeom>
          <a:solidFill>
            <a:srgbClr val="DDDDDD">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2" name="矩形 1"/>
          <p:cNvSpPr/>
          <p:nvPr/>
        </p:nvSpPr>
        <p:spPr>
          <a:xfrm>
            <a:off x="825018" y="1304852"/>
            <a:ext cx="7560157" cy="830997"/>
          </a:xfrm>
          <a:prstGeom prst="rect">
            <a:avLst/>
          </a:prstGeom>
        </p:spPr>
        <p:txBody>
          <a:bodyPr wrap="square">
            <a:spAutoFit/>
          </a:bodyPr>
          <a:lstStyle/>
          <a:p>
            <a:r>
              <a:rPr lang="zh-CN" altLang="en-US" dirty="0"/>
              <a:t>电话交换机接通电话线的方式是一种称为</a:t>
            </a:r>
            <a:r>
              <a:rPr lang="zh-CN" altLang="en-US" dirty="0">
                <a:solidFill>
                  <a:srgbClr val="C00000"/>
                </a:solidFill>
              </a:rPr>
              <a:t>电路交换</a:t>
            </a:r>
            <a:r>
              <a:rPr lang="zh-CN" altLang="en-US" dirty="0"/>
              <a:t>（</a:t>
            </a:r>
            <a:r>
              <a:rPr lang="en-US" altLang="zh-CN" dirty="0"/>
              <a:t>Circuit Switching</a:t>
            </a:r>
            <a:r>
              <a:rPr lang="zh-CN" altLang="en-US" dirty="0"/>
              <a:t>）的方式。</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xEl>
                                              <p:pRg st="0" end="0"/>
                                            </p:txEl>
                                          </p:spTgt>
                                        </p:tgtEl>
                                        <p:attrNameLst>
                                          <p:attrName>style.visibility</p:attrName>
                                        </p:attrNameLst>
                                      </p:cBhvr>
                                      <p:to>
                                        <p:strVal val="visible"/>
                                      </p:to>
                                    </p:set>
                                    <p:animEffect transition="in" filter="fade">
                                      <p:cBhvr>
                                        <p:cTn id="14" dur="1000"/>
                                        <p:tgtEl>
                                          <p:spTgt spid="20">
                                            <p:txEl>
                                              <p:pRg st="0" end="0"/>
                                            </p:txEl>
                                          </p:spTgt>
                                        </p:tgtEl>
                                      </p:cBhvr>
                                    </p:animEffect>
                                    <p:anim calcmode="lin" valueType="num">
                                      <p:cBhvr>
                                        <p:cTn id="15"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xEl>
                                              <p:pRg st="1" end="1"/>
                                            </p:txEl>
                                          </p:spTgt>
                                        </p:tgtEl>
                                        <p:attrNameLst>
                                          <p:attrName>style.visibility</p:attrName>
                                        </p:attrNameLst>
                                      </p:cBhvr>
                                      <p:to>
                                        <p:strVal val="visible"/>
                                      </p:to>
                                    </p:set>
                                    <p:animEffect transition="in" filter="fade">
                                      <p:cBhvr>
                                        <p:cTn id="21" dur="1000"/>
                                        <p:tgtEl>
                                          <p:spTgt spid="20">
                                            <p:txEl>
                                              <p:pRg st="1" end="1"/>
                                            </p:txEl>
                                          </p:spTgt>
                                        </p:tgtEl>
                                      </p:cBhvr>
                                    </p:animEffect>
                                    <p:anim calcmode="lin" valueType="num">
                                      <p:cBhvr>
                                        <p:cTn id="22"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xEl>
                                              <p:pRg st="2" end="2"/>
                                            </p:txEl>
                                          </p:spTgt>
                                        </p:tgtEl>
                                        <p:attrNameLst>
                                          <p:attrName>style.visibility</p:attrName>
                                        </p:attrNameLst>
                                      </p:cBhvr>
                                      <p:to>
                                        <p:strVal val="visible"/>
                                      </p:to>
                                    </p:set>
                                    <p:animEffect transition="in" filter="fade">
                                      <p:cBhvr>
                                        <p:cTn id="28" dur="1000"/>
                                        <p:tgtEl>
                                          <p:spTgt spid="20">
                                            <p:txEl>
                                              <p:pRg st="2" end="2"/>
                                            </p:txEl>
                                          </p:spTgt>
                                        </p:tgtEl>
                                      </p:cBhvr>
                                    </p:animEffect>
                                    <p:anim calcmode="lin" valueType="num">
                                      <p:cBhvr>
                                        <p:cTn id="29"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xEl>
                                              <p:pRg st="3" end="3"/>
                                            </p:txEl>
                                          </p:spTgt>
                                        </p:tgtEl>
                                        <p:attrNameLst>
                                          <p:attrName>style.visibility</p:attrName>
                                        </p:attrNameLst>
                                      </p:cBhvr>
                                      <p:to>
                                        <p:strVal val="visible"/>
                                      </p:to>
                                    </p:set>
                                    <p:animEffect transition="in" filter="fade">
                                      <p:cBhvr>
                                        <p:cTn id="35" dur="1000"/>
                                        <p:tgtEl>
                                          <p:spTgt spid="20">
                                            <p:txEl>
                                              <p:pRg st="3" end="3"/>
                                            </p:txEl>
                                          </p:spTgt>
                                        </p:tgtEl>
                                      </p:cBhvr>
                                    </p:animEffect>
                                    <p:anim calcmode="lin" valueType="num">
                                      <p:cBhvr>
                                        <p:cTn id="36"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
                                            <p:txEl>
                                              <p:pRg st="4" end="4"/>
                                            </p:txEl>
                                          </p:spTgt>
                                        </p:tgtEl>
                                        <p:attrNameLst>
                                          <p:attrName>style.visibility</p:attrName>
                                        </p:attrNameLst>
                                      </p:cBhvr>
                                      <p:to>
                                        <p:strVal val="visible"/>
                                      </p:to>
                                    </p:set>
                                    <p:animEffect transition="in" filter="fade">
                                      <p:cBhvr>
                                        <p:cTn id="42" dur="1000"/>
                                        <p:tgtEl>
                                          <p:spTgt spid="20">
                                            <p:txEl>
                                              <p:pRg st="4" end="4"/>
                                            </p:txEl>
                                          </p:spTgt>
                                        </p:tgtEl>
                                      </p:cBhvr>
                                    </p:animEffect>
                                    <p:anim calcmode="lin" valueType="num">
                                      <p:cBhvr>
                                        <p:cTn id="43"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2" build="p"/>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74699" y="352424"/>
            <a:ext cx="6086475" cy="429419"/>
          </a:xfrm>
        </p:spPr>
        <p:txBody>
          <a:bodyPr/>
          <a:lstStyle/>
          <a:p>
            <a:pPr marL="0" indent="0"/>
            <a:r>
              <a:rPr lang="zh-CN" altLang="en-US" dirty="0"/>
              <a:t>电路交换的过程</a:t>
            </a:r>
            <a:endParaRPr lang="zh-CN" altLang="en-US" dirty="0"/>
          </a:p>
        </p:txBody>
      </p:sp>
      <p:sp>
        <p:nvSpPr>
          <p:cNvPr id="23" name="矩形 22"/>
          <p:cNvSpPr/>
          <p:nvPr/>
        </p:nvSpPr>
        <p:spPr>
          <a:xfrm>
            <a:off x="-19050" y="835025"/>
            <a:ext cx="12217400" cy="24423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0" y="3201194"/>
            <a:ext cx="12198350" cy="76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 Box 8"/>
          <p:cNvSpPr txBox="1">
            <a:spLocks noChangeArrowheads="1"/>
          </p:cNvSpPr>
          <p:nvPr/>
        </p:nvSpPr>
        <p:spPr bwMode="auto">
          <a:xfrm>
            <a:off x="666749" y="1224815"/>
            <a:ext cx="10918826" cy="1555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ct val="150000"/>
              </a:lnSpc>
              <a:buFont typeface="Wingdings" panose="05000000000000000000" pitchFamily="2" charset="2"/>
              <a:buChar char="l"/>
            </a:pPr>
            <a:r>
              <a:rPr lang="zh-CN" altLang="en-US" sz="2200" dirty="0"/>
              <a:t>通话前先拨号建立连接（一条端到端电路）。</a:t>
            </a:r>
            <a:endParaRPr lang="zh-CN" altLang="en-US" sz="2200" dirty="0"/>
          </a:p>
          <a:p>
            <a:pPr marL="342900" indent="-342900">
              <a:lnSpc>
                <a:spcPct val="150000"/>
              </a:lnSpc>
              <a:buFont typeface="Wingdings" panose="05000000000000000000" pitchFamily="2" charset="2"/>
              <a:buChar char="l"/>
            </a:pPr>
            <a:r>
              <a:rPr lang="zh-CN" altLang="en-US" sz="2200" dirty="0"/>
              <a:t>通话过程中，通信双方一直占用所建立的连接。</a:t>
            </a:r>
            <a:endParaRPr lang="zh-CN" altLang="en-US" sz="2200" dirty="0"/>
          </a:p>
          <a:p>
            <a:pPr marL="342900" indent="-342900">
              <a:lnSpc>
                <a:spcPct val="150000"/>
              </a:lnSpc>
              <a:buFont typeface="Wingdings" panose="05000000000000000000" pitchFamily="2" charset="2"/>
              <a:buChar char="l"/>
            </a:pPr>
            <a:r>
              <a:rPr lang="zh-CN" altLang="en-US" sz="2200" dirty="0"/>
              <a:t>通话结束后，挂机释放连接。</a:t>
            </a:r>
            <a:endParaRPr lang="zh-CN" altLang="en-US" sz="2200" dirty="0"/>
          </a:p>
        </p:txBody>
      </p:sp>
      <p:sp>
        <p:nvSpPr>
          <p:cNvPr id="111" name="Line 4"/>
          <p:cNvSpPr>
            <a:spLocks noChangeShapeType="1"/>
          </p:cNvSpPr>
          <p:nvPr/>
        </p:nvSpPr>
        <p:spPr bwMode="auto">
          <a:xfrm flipV="1">
            <a:off x="3295650" y="4140994"/>
            <a:ext cx="1223963" cy="5762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2" name="Line 5"/>
          <p:cNvSpPr>
            <a:spLocks noChangeShapeType="1"/>
          </p:cNvSpPr>
          <p:nvPr/>
        </p:nvSpPr>
        <p:spPr bwMode="auto">
          <a:xfrm>
            <a:off x="5095875" y="4140994"/>
            <a:ext cx="1470025" cy="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3" name="Line 6"/>
          <p:cNvSpPr>
            <a:spLocks noChangeShapeType="1"/>
          </p:cNvSpPr>
          <p:nvPr/>
        </p:nvSpPr>
        <p:spPr bwMode="auto">
          <a:xfrm>
            <a:off x="7040563" y="4214019"/>
            <a:ext cx="1109662" cy="4318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4" name="Line 7"/>
          <p:cNvSpPr>
            <a:spLocks noChangeShapeType="1"/>
          </p:cNvSpPr>
          <p:nvPr/>
        </p:nvSpPr>
        <p:spPr bwMode="auto">
          <a:xfrm>
            <a:off x="3252788" y="4790281"/>
            <a:ext cx="906462" cy="115093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5" name="Line 8"/>
          <p:cNvSpPr>
            <a:spLocks noChangeShapeType="1"/>
          </p:cNvSpPr>
          <p:nvPr/>
        </p:nvSpPr>
        <p:spPr bwMode="auto">
          <a:xfrm>
            <a:off x="4664075" y="5941219"/>
            <a:ext cx="2333625" cy="1444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6" name="Line 9"/>
          <p:cNvSpPr>
            <a:spLocks noChangeShapeType="1"/>
          </p:cNvSpPr>
          <p:nvPr/>
        </p:nvSpPr>
        <p:spPr bwMode="auto">
          <a:xfrm flipH="1">
            <a:off x="4510088" y="4233069"/>
            <a:ext cx="2359025" cy="166687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7" name="Line 10"/>
          <p:cNvSpPr>
            <a:spLocks noChangeShapeType="1"/>
          </p:cNvSpPr>
          <p:nvPr/>
        </p:nvSpPr>
        <p:spPr bwMode="auto">
          <a:xfrm flipV="1">
            <a:off x="6967538" y="4861719"/>
            <a:ext cx="1584325" cy="10795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8" name="Line 11"/>
          <p:cNvSpPr>
            <a:spLocks noChangeShapeType="1"/>
          </p:cNvSpPr>
          <p:nvPr/>
        </p:nvSpPr>
        <p:spPr bwMode="auto">
          <a:xfrm>
            <a:off x="3224213" y="4790281"/>
            <a:ext cx="3773487" cy="12239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19" name="Text Box 12"/>
          <p:cNvSpPr txBox="1">
            <a:spLocks noChangeArrowheads="1"/>
          </p:cNvSpPr>
          <p:nvPr/>
        </p:nvSpPr>
        <p:spPr bwMode="auto">
          <a:xfrm>
            <a:off x="1308100" y="5137944"/>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A</a:t>
            </a:r>
            <a:endParaRPr kumimoji="1" lang="en-US" altLang="zh-CN" sz="2400" b="1">
              <a:solidFill>
                <a:srgbClr val="000000"/>
              </a:solidFill>
              <a:latin typeface="Times New Roman" panose="02020603050405020304" pitchFamily="18" charset="0"/>
            </a:endParaRPr>
          </a:p>
        </p:txBody>
      </p:sp>
      <p:sp>
        <p:nvSpPr>
          <p:cNvPr id="120" name="Freeform 26"/>
          <p:cNvSpPr/>
          <p:nvPr/>
        </p:nvSpPr>
        <p:spPr bwMode="auto">
          <a:xfrm>
            <a:off x="2287588" y="4069556"/>
            <a:ext cx="712787" cy="668338"/>
          </a:xfrm>
          <a:custGeom>
            <a:avLst/>
            <a:gdLst>
              <a:gd name="T0" fmla="*/ 2147483646 w 449"/>
              <a:gd name="T1" fmla="*/ 2147483646 h 421"/>
              <a:gd name="T2" fmla="*/ 0 w 449"/>
              <a:gd name="T3" fmla="*/ 0 h 421"/>
              <a:gd name="T4" fmla="*/ 0 60000 65536"/>
              <a:gd name="T5" fmla="*/ 0 60000 65536"/>
              <a:gd name="T6" fmla="*/ 0 w 449"/>
              <a:gd name="T7" fmla="*/ 0 h 421"/>
              <a:gd name="T8" fmla="*/ 449 w 449"/>
              <a:gd name="T9" fmla="*/ 421 h 421"/>
            </a:gdLst>
            <a:ahLst/>
            <a:cxnLst>
              <a:cxn ang="T4">
                <a:pos x="T0" y="T1"/>
              </a:cxn>
              <a:cxn ang="T5">
                <a:pos x="T2" y="T3"/>
              </a:cxn>
            </a:cxnLst>
            <a:rect l="T6" t="T7" r="T8" b="T9"/>
            <a:pathLst>
              <a:path w="449" h="421">
                <a:moveTo>
                  <a:pt x="449" y="421"/>
                </a:moveTo>
                <a:lnTo>
                  <a:pt x="0" y="0"/>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1" name="Freeform 27"/>
          <p:cNvSpPr/>
          <p:nvPr/>
        </p:nvSpPr>
        <p:spPr bwMode="auto">
          <a:xfrm>
            <a:off x="1855788" y="4645819"/>
            <a:ext cx="1449387" cy="219075"/>
          </a:xfrm>
          <a:custGeom>
            <a:avLst/>
            <a:gdLst>
              <a:gd name="T0" fmla="*/ 0 w 913"/>
              <a:gd name="T1" fmla="*/ 0 h 138"/>
              <a:gd name="T2" fmla="*/ 2147483646 w 913"/>
              <a:gd name="T3" fmla="*/ 2147483646 h 138"/>
              <a:gd name="T4" fmla="*/ 0 60000 65536"/>
              <a:gd name="T5" fmla="*/ 0 60000 65536"/>
              <a:gd name="T6" fmla="*/ 0 w 913"/>
              <a:gd name="T7" fmla="*/ 0 h 138"/>
              <a:gd name="T8" fmla="*/ 913 w 913"/>
              <a:gd name="T9" fmla="*/ 138 h 138"/>
            </a:gdLst>
            <a:ahLst/>
            <a:cxnLst>
              <a:cxn ang="T4">
                <a:pos x="T0" y="T1"/>
              </a:cxn>
              <a:cxn ang="T5">
                <a:pos x="T2" y="T3"/>
              </a:cxn>
            </a:cxnLst>
            <a:rect l="T6" t="T7" r="T8" b="T9"/>
            <a:pathLst>
              <a:path w="913" h="138">
                <a:moveTo>
                  <a:pt x="0" y="0"/>
                </a:moveTo>
                <a:lnTo>
                  <a:pt x="913" y="138"/>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2" name="Line 28"/>
          <p:cNvSpPr>
            <a:spLocks noChangeShapeType="1"/>
          </p:cNvSpPr>
          <p:nvPr/>
        </p:nvSpPr>
        <p:spPr bwMode="auto">
          <a:xfrm flipV="1">
            <a:off x="1855788" y="4933156"/>
            <a:ext cx="1295400" cy="43338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123" name="Line 29"/>
          <p:cNvSpPr>
            <a:spLocks noChangeShapeType="1"/>
          </p:cNvSpPr>
          <p:nvPr/>
        </p:nvSpPr>
        <p:spPr bwMode="auto">
          <a:xfrm flipV="1">
            <a:off x="2216150" y="4933156"/>
            <a:ext cx="935038" cy="108108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8" name="Line 33"/>
          <p:cNvSpPr>
            <a:spLocks noChangeShapeType="1"/>
          </p:cNvSpPr>
          <p:nvPr/>
        </p:nvSpPr>
        <p:spPr bwMode="auto">
          <a:xfrm flipH="1">
            <a:off x="8940800" y="4069556"/>
            <a:ext cx="547688" cy="5762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29" name="Line 34"/>
          <p:cNvSpPr>
            <a:spLocks noChangeShapeType="1"/>
          </p:cNvSpPr>
          <p:nvPr/>
        </p:nvSpPr>
        <p:spPr bwMode="auto">
          <a:xfrm flipV="1">
            <a:off x="8624888" y="4645819"/>
            <a:ext cx="1223962" cy="28733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30" name="Line 35"/>
          <p:cNvSpPr>
            <a:spLocks noChangeShapeType="1"/>
          </p:cNvSpPr>
          <p:nvPr/>
        </p:nvSpPr>
        <p:spPr bwMode="auto">
          <a:xfrm>
            <a:off x="8767763" y="4933156"/>
            <a:ext cx="1152525" cy="5048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31" name="Line 36"/>
          <p:cNvSpPr>
            <a:spLocks noChangeShapeType="1"/>
          </p:cNvSpPr>
          <p:nvPr/>
        </p:nvSpPr>
        <p:spPr bwMode="auto">
          <a:xfrm>
            <a:off x="8940800" y="5149056"/>
            <a:ext cx="649288" cy="7207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232" name="Text Box 40"/>
          <p:cNvSpPr txBox="1">
            <a:spLocks noChangeArrowheads="1"/>
          </p:cNvSpPr>
          <p:nvPr/>
        </p:nvSpPr>
        <p:spPr bwMode="auto">
          <a:xfrm>
            <a:off x="9902825" y="3999706"/>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B</a:t>
            </a:r>
            <a:endParaRPr kumimoji="1" lang="en-US" altLang="zh-CN" sz="2400" b="1">
              <a:solidFill>
                <a:srgbClr val="000000"/>
              </a:solidFill>
              <a:latin typeface="Times New Roman" panose="02020603050405020304" pitchFamily="18" charset="0"/>
            </a:endParaRPr>
          </a:p>
        </p:txBody>
      </p:sp>
      <p:sp>
        <p:nvSpPr>
          <p:cNvPr id="233" name="Text Box 41"/>
          <p:cNvSpPr txBox="1">
            <a:spLocks noChangeArrowheads="1"/>
          </p:cNvSpPr>
          <p:nvPr/>
        </p:nvSpPr>
        <p:spPr bwMode="auto">
          <a:xfrm>
            <a:off x="1666875" y="3661569"/>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C</a:t>
            </a:r>
            <a:endParaRPr kumimoji="1" lang="en-US" altLang="zh-CN" sz="2400" b="1">
              <a:solidFill>
                <a:srgbClr val="000000"/>
              </a:solidFill>
              <a:latin typeface="Times New Roman" panose="02020603050405020304" pitchFamily="18" charset="0"/>
            </a:endParaRPr>
          </a:p>
        </p:txBody>
      </p:sp>
      <p:sp>
        <p:nvSpPr>
          <p:cNvPr id="234" name="Text Box 42"/>
          <p:cNvSpPr txBox="1">
            <a:spLocks noChangeArrowheads="1"/>
          </p:cNvSpPr>
          <p:nvPr/>
        </p:nvSpPr>
        <p:spPr bwMode="auto">
          <a:xfrm>
            <a:off x="8990013" y="5769769"/>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sz="2400" b="1">
                <a:solidFill>
                  <a:srgbClr val="000000"/>
                </a:solidFill>
                <a:latin typeface="Times New Roman" panose="02020603050405020304" pitchFamily="18" charset="0"/>
              </a:rPr>
              <a:t>D</a:t>
            </a:r>
            <a:endParaRPr kumimoji="1" lang="en-US" altLang="zh-CN" sz="2400" b="1">
              <a:solidFill>
                <a:srgbClr val="000000"/>
              </a:solidFill>
              <a:latin typeface="Times New Roman" panose="02020603050405020304" pitchFamily="18" charset="0"/>
            </a:endParaRPr>
          </a:p>
        </p:txBody>
      </p:sp>
      <p:sp>
        <p:nvSpPr>
          <p:cNvPr id="235" name="Text Box 47"/>
          <p:cNvSpPr txBox="1">
            <a:spLocks noChangeArrowheads="1"/>
          </p:cNvSpPr>
          <p:nvPr/>
        </p:nvSpPr>
        <p:spPr bwMode="auto">
          <a:xfrm>
            <a:off x="1927225" y="3709194"/>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36" name="Text Box 48"/>
          <p:cNvSpPr txBox="1">
            <a:spLocks noChangeArrowheads="1"/>
          </p:cNvSpPr>
          <p:nvPr/>
        </p:nvSpPr>
        <p:spPr bwMode="auto">
          <a:xfrm>
            <a:off x="9583738" y="4285456"/>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37" name="Text Box 49"/>
          <p:cNvSpPr txBox="1">
            <a:spLocks noChangeArrowheads="1"/>
          </p:cNvSpPr>
          <p:nvPr/>
        </p:nvSpPr>
        <p:spPr bwMode="auto">
          <a:xfrm>
            <a:off x="9085263" y="3782219"/>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38" name="Text Box 50"/>
          <p:cNvSpPr txBox="1">
            <a:spLocks noChangeArrowheads="1"/>
          </p:cNvSpPr>
          <p:nvPr/>
        </p:nvSpPr>
        <p:spPr bwMode="auto">
          <a:xfrm>
            <a:off x="9618663" y="5077619"/>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39" name="Text Box 51"/>
          <p:cNvSpPr txBox="1">
            <a:spLocks noChangeArrowheads="1"/>
          </p:cNvSpPr>
          <p:nvPr/>
        </p:nvSpPr>
        <p:spPr bwMode="auto">
          <a:xfrm>
            <a:off x="9301163" y="5582444"/>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40" name="Text Box 52"/>
          <p:cNvSpPr txBox="1">
            <a:spLocks noChangeArrowheads="1"/>
          </p:cNvSpPr>
          <p:nvPr/>
        </p:nvSpPr>
        <p:spPr bwMode="auto">
          <a:xfrm>
            <a:off x="1495425" y="4285456"/>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41" name="Text Box 53"/>
          <p:cNvSpPr txBox="1">
            <a:spLocks noChangeArrowheads="1"/>
          </p:cNvSpPr>
          <p:nvPr/>
        </p:nvSpPr>
        <p:spPr bwMode="auto">
          <a:xfrm>
            <a:off x="1568450" y="5006181"/>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sp>
        <p:nvSpPr>
          <p:cNvPr id="242" name="Text Box 54"/>
          <p:cNvSpPr txBox="1">
            <a:spLocks noChangeArrowheads="1"/>
          </p:cNvSpPr>
          <p:nvPr/>
        </p:nvSpPr>
        <p:spPr bwMode="auto">
          <a:xfrm>
            <a:off x="1914525" y="5657056"/>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fontAlgn="base">
              <a:spcBef>
                <a:spcPct val="0"/>
              </a:spcBef>
              <a:spcAft>
                <a:spcPct val="0"/>
              </a:spcAft>
              <a:buClrTx/>
              <a:buSzTx/>
              <a:buFontTx/>
              <a:buNone/>
            </a:pPr>
            <a:r>
              <a:rPr kumimoji="1" lang="en-US" altLang="zh-CN">
                <a:solidFill>
                  <a:srgbClr val="000000"/>
                </a:solidFill>
                <a:latin typeface="Wingdings" panose="05000000000000000000" pitchFamily="2" charset="2"/>
              </a:rPr>
              <a:t>(</a:t>
            </a:r>
            <a:endParaRPr kumimoji="1" lang="en-US" altLang="zh-CN">
              <a:solidFill>
                <a:srgbClr val="000000"/>
              </a:solidFill>
              <a:latin typeface="Wingdings" panose="05000000000000000000" pitchFamily="2" charset="2"/>
            </a:endParaRPr>
          </a:p>
        </p:txBody>
      </p:sp>
      <p:grpSp>
        <p:nvGrpSpPr>
          <p:cNvPr id="243" name="Group 57"/>
          <p:cNvGrpSpPr/>
          <p:nvPr/>
        </p:nvGrpSpPr>
        <p:grpSpPr bwMode="auto">
          <a:xfrm>
            <a:off x="2749550" y="4394994"/>
            <a:ext cx="942975" cy="1042987"/>
            <a:chOff x="3102" y="3078"/>
            <a:chExt cx="594" cy="657"/>
          </a:xfrm>
        </p:grpSpPr>
        <p:sp>
          <p:nvSpPr>
            <p:cNvPr id="244" name="Rectangle 58"/>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45" name="Oval 59"/>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46" name="Oval 60"/>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47" name="Oval 61"/>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48" name="Oval 62"/>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49" name="Oval 63"/>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0" name="Oval 64"/>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1" name="Oval 65"/>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2" name="Oval 66"/>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3" name="Oval 67"/>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4" name="Oval 68"/>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55" name="Group 69"/>
          <p:cNvGrpSpPr/>
          <p:nvPr/>
        </p:nvGrpSpPr>
        <p:grpSpPr bwMode="auto">
          <a:xfrm>
            <a:off x="4397375" y="3637756"/>
            <a:ext cx="942975" cy="1042988"/>
            <a:chOff x="3102" y="3078"/>
            <a:chExt cx="594" cy="657"/>
          </a:xfrm>
        </p:grpSpPr>
        <p:sp>
          <p:nvSpPr>
            <p:cNvPr id="256" name="Rectangle 70"/>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57" name="Oval 71"/>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8" name="Oval 72"/>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59" name="Oval 73"/>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0" name="Oval 74"/>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1" name="Oval 75"/>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2" name="Oval 76"/>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3" name="Oval 77"/>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4" name="Oval 78"/>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5" name="Oval 79"/>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66" name="Oval 80"/>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67" name="Group 81"/>
          <p:cNvGrpSpPr/>
          <p:nvPr/>
        </p:nvGrpSpPr>
        <p:grpSpPr bwMode="auto">
          <a:xfrm>
            <a:off x="6415088" y="3821906"/>
            <a:ext cx="942975" cy="1042988"/>
            <a:chOff x="3102" y="3078"/>
            <a:chExt cx="594" cy="657"/>
          </a:xfrm>
        </p:grpSpPr>
        <p:sp>
          <p:nvSpPr>
            <p:cNvPr id="268" name="Rectangle 82"/>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69" name="Oval 83"/>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0" name="Oval 84"/>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1" name="Oval 85"/>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2" name="Oval 86"/>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3" name="Oval 87"/>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4" name="Oval 88"/>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5" name="Oval 89"/>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6" name="Oval 90"/>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7" name="Oval 91"/>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78" name="Oval 92"/>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79" name="Group 93"/>
          <p:cNvGrpSpPr/>
          <p:nvPr/>
        </p:nvGrpSpPr>
        <p:grpSpPr bwMode="auto">
          <a:xfrm>
            <a:off x="6637338" y="5206206"/>
            <a:ext cx="942975" cy="1042988"/>
            <a:chOff x="3102" y="3078"/>
            <a:chExt cx="594" cy="657"/>
          </a:xfrm>
        </p:grpSpPr>
        <p:sp>
          <p:nvSpPr>
            <p:cNvPr id="280" name="Rectangle 94"/>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81" name="Oval 95"/>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2" name="Oval 96"/>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3" name="Oval 97"/>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4" name="Oval 98"/>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5" name="Oval 99"/>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6" name="Oval 100"/>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7" name="Oval 101"/>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8" name="Oval 102"/>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89" name="Oval 103"/>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0" name="Oval 104"/>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291" name="Group 105"/>
          <p:cNvGrpSpPr/>
          <p:nvPr/>
        </p:nvGrpSpPr>
        <p:grpSpPr bwMode="auto">
          <a:xfrm>
            <a:off x="3900488" y="5414169"/>
            <a:ext cx="942975" cy="827087"/>
            <a:chOff x="3102" y="3078"/>
            <a:chExt cx="594" cy="657"/>
          </a:xfrm>
        </p:grpSpPr>
        <p:sp>
          <p:nvSpPr>
            <p:cNvPr id="292" name="Rectangle 106"/>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293" name="Oval 107"/>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4" name="Oval 108"/>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5" name="Oval 109"/>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6" name="Oval 110"/>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7" name="Oval 111"/>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8" name="Oval 112"/>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299" name="Oval 113"/>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0" name="Oval 114"/>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1" name="Oval 115"/>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2" name="Oval 116"/>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grpSp>
        <p:nvGrpSpPr>
          <p:cNvPr id="303" name="Group 117"/>
          <p:cNvGrpSpPr/>
          <p:nvPr/>
        </p:nvGrpSpPr>
        <p:grpSpPr bwMode="auto">
          <a:xfrm>
            <a:off x="8062913" y="4309269"/>
            <a:ext cx="942975" cy="1042987"/>
            <a:chOff x="3102" y="3078"/>
            <a:chExt cx="594" cy="657"/>
          </a:xfrm>
        </p:grpSpPr>
        <p:sp>
          <p:nvSpPr>
            <p:cNvPr id="304" name="Rectangle 118"/>
            <p:cNvSpPr>
              <a:spLocks noChangeArrowheads="1"/>
            </p:cNvSpPr>
            <p:nvPr/>
          </p:nvSpPr>
          <p:spPr bwMode="auto">
            <a:xfrm>
              <a:off x="3162" y="3078"/>
              <a:ext cx="475" cy="657"/>
            </a:xfrm>
            <a:prstGeom prst="rect">
              <a:avLst/>
            </a:prstGeom>
            <a:solidFill>
              <a:srgbClr val="FFCF01"/>
            </a:solidFill>
            <a:ln w="12700">
              <a:solidFill>
                <a:srgbClr val="0000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rPr>
                <a:t>交换机</a:t>
              </a: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黑体" panose="02010609060101010101" pitchFamily="2" charset="-122"/>
              </a:endParaRPr>
            </a:p>
          </p:txBody>
        </p:sp>
        <p:sp>
          <p:nvSpPr>
            <p:cNvPr id="305" name="Oval 119"/>
            <p:cNvSpPr>
              <a:spLocks noChangeArrowheads="1"/>
            </p:cNvSpPr>
            <p:nvPr/>
          </p:nvSpPr>
          <p:spPr bwMode="auto">
            <a:xfrm>
              <a:off x="3102" y="3160"/>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6" name="Oval 120"/>
            <p:cNvSpPr>
              <a:spLocks noChangeArrowheads="1"/>
            </p:cNvSpPr>
            <p:nvPr/>
          </p:nvSpPr>
          <p:spPr bwMode="auto">
            <a:xfrm>
              <a:off x="3102" y="3265"/>
              <a:ext cx="60"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7" name="Oval 121"/>
            <p:cNvSpPr>
              <a:spLocks noChangeArrowheads="1"/>
            </p:cNvSpPr>
            <p:nvPr/>
          </p:nvSpPr>
          <p:spPr bwMode="auto">
            <a:xfrm>
              <a:off x="3102" y="3377"/>
              <a:ext cx="60"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8" name="Oval 122"/>
            <p:cNvSpPr>
              <a:spLocks noChangeArrowheads="1"/>
            </p:cNvSpPr>
            <p:nvPr/>
          </p:nvSpPr>
          <p:spPr bwMode="auto">
            <a:xfrm>
              <a:off x="3102" y="3476"/>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09" name="Oval 123"/>
            <p:cNvSpPr>
              <a:spLocks noChangeArrowheads="1"/>
            </p:cNvSpPr>
            <p:nvPr/>
          </p:nvSpPr>
          <p:spPr bwMode="auto">
            <a:xfrm>
              <a:off x="3102" y="3582"/>
              <a:ext cx="60"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10" name="Oval 124"/>
            <p:cNvSpPr>
              <a:spLocks noChangeArrowheads="1"/>
            </p:cNvSpPr>
            <p:nvPr/>
          </p:nvSpPr>
          <p:spPr bwMode="auto">
            <a:xfrm>
              <a:off x="3637" y="3160"/>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11" name="Oval 125"/>
            <p:cNvSpPr>
              <a:spLocks noChangeArrowheads="1"/>
            </p:cNvSpPr>
            <p:nvPr/>
          </p:nvSpPr>
          <p:spPr bwMode="auto">
            <a:xfrm>
              <a:off x="3637" y="3265"/>
              <a:ext cx="59" cy="59"/>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12" name="Oval 126"/>
            <p:cNvSpPr>
              <a:spLocks noChangeArrowheads="1"/>
            </p:cNvSpPr>
            <p:nvPr/>
          </p:nvSpPr>
          <p:spPr bwMode="auto">
            <a:xfrm>
              <a:off x="3637" y="3377"/>
              <a:ext cx="59" cy="58"/>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13" name="Oval 127"/>
            <p:cNvSpPr>
              <a:spLocks noChangeArrowheads="1"/>
            </p:cNvSpPr>
            <p:nvPr/>
          </p:nvSpPr>
          <p:spPr bwMode="auto">
            <a:xfrm>
              <a:off x="3637" y="3476"/>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14" name="Oval 128"/>
            <p:cNvSpPr>
              <a:spLocks noChangeArrowheads="1"/>
            </p:cNvSpPr>
            <p:nvPr/>
          </p:nvSpPr>
          <p:spPr bwMode="auto">
            <a:xfrm>
              <a:off x="3637" y="3582"/>
              <a:ext cx="59" cy="60"/>
            </a:xfrm>
            <a:prstGeom prst="ellipse">
              <a:avLst/>
            </a:prstGeom>
            <a:solidFill>
              <a:srgbClr val="FFFFFF"/>
            </a:solidFill>
            <a:ln w="12700">
              <a:solidFill>
                <a:srgbClr val="000000"/>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sp>
        <p:nvSpPr>
          <p:cNvPr id="315" name="Freeform 43"/>
          <p:cNvSpPr/>
          <p:nvPr/>
        </p:nvSpPr>
        <p:spPr bwMode="auto">
          <a:xfrm>
            <a:off x="1998663" y="4639469"/>
            <a:ext cx="7823200" cy="1301750"/>
          </a:xfrm>
          <a:custGeom>
            <a:avLst/>
            <a:gdLst>
              <a:gd name="T0" fmla="*/ 0 w 4928"/>
              <a:gd name="T1" fmla="*/ 2147483646 h 820"/>
              <a:gd name="T2" fmla="*/ 2147483646 w 4928"/>
              <a:gd name="T3" fmla="*/ 2147483646 h 820"/>
              <a:gd name="T4" fmla="*/ 2147483646 w 4928"/>
              <a:gd name="T5" fmla="*/ 2147483646 h 820"/>
              <a:gd name="T6" fmla="*/ 2147483646 w 4928"/>
              <a:gd name="T7" fmla="*/ 2147483646 h 820"/>
              <a:gd name="T8" fmla="*/ 2147483646 w 4928"/>
              <a:gd name="T9" fmla="*/ 0 h 820"/>
              <a:gd name="T10" fmla="*/ 0 60000 65536"/>
              <a:gd name="T11" fmla="*/ 0 60000 65536"/>
              <a:gd name="T12" fmla="*/ 0 60000 65536"/>
              <a:gd name="T13" fmla="*/ 0 60000 65536"/>
              <a:gd name="T14" fmla="*/ 0 60000 65536"/>
              <a:gd name="T15" fmla="*/ 0 w 4928"/>
              <a:gd name="T16" fmla="*/ 0 h 820"/>
              <a:gd name="T17" fmla="*/ 4928 w 4928"/>
              <a:gd name="T18" fmla="*/ 820 h 820"/>
            </a:gdLst>
            <a:ahLst/>
            <a:cxnLst>
              <a:cxn ang="T10">
                <a:pos x="T0" y="T1"/>
              </a:cxn>
              <a:cxn ang="T11">
                <a:pos x="T2" y="T3"/>
              </a:cxn>
              <a:cxn ang="T12">
                <a:pos x="T4" y="T5"/>
              </a:cxn>
              <a:cxn ang="T13">
                <a:pos x="T6" y="T7"/>
              </a:cxn>
              <a:cxn ang="T14">
                <a:pos x="T8" y="T9"/>
              </a:cxn>
            </a:cxnLst>
            <a:rect l="T15" t="T16" r="T17" b="T18"/>
            <a:pathLst>
              <a:path w="4928" h="820">
                <a:moveTo>
                  <a:pt x="0" y="421"/>
                </a:moveTo>
                <a:lnTo>
                  <a:pt x="817" y="140"/>
                </a:lnTo>
                <a:lnTo>
                  <a:pt x="3130" y="820"/>
                </a:lnTo>
                <a:lnTo>
                  <a:pt x="4079" y="192"/>
                </a:lnTo>
                <a:lnTo>
                  <a:pt x="4928" y="0"/>
                </a:lnTo>
              </a:path>
            </a:pathLst>
          </a:custGeom>
          <a:noFill/>
          <a:ln w="57150">
            <a:solidFill>
              <a:srgbClr val="FF00FF"/>
            </a:solidFill>
            <a:round/>
          </a:ln>
          <a:extLst>
            <a:ext uri="{909E8E84-426E-40DD-AFC4-6F175D3DCCD1}">
              <a14:hiddenFill xmlns:a14="http://schemas.microsoft.com/office/drawing/2010/main">
                <a:solidFill>
                  <a:srgbClr val="FFFFFF"/>
                </a:solidFill>
              </a14:hiddenFill>
            </a:ext>
          </a:extLst>
        </p:spPr>
        <p:txBody>
          <a:bodyPr/>
          <a:lstStyle/>
          <a:p>
            <a:pPr defTabSz="914400" eaLnBrk="0" fontAlgn="base" hangingPunct="0">
              <a:spcBef>
                <a:spcPct val="0"/>
              </a:spcBef>
              <a:spcAft>
                <a:spcPct val="0"/>
              </a:spcAft>
            </a:pPr>
            <a:endParaRPr lang="zh-CN" altLang="en-US" sz="1800">
              <a:solidFill>
                <a:srgbClr val="000000"/>
              </a:solidFill>
              <a:ea typeface="宋体" panose="02010600030101010101" pitchFamily="2" charset="-122"/>
            </a:endParaRPr>
          </a:p>
        </p:txBody>
      </p:sp>
      <p:sp>
        <p:nvSpPr>
          <p:cNvPr id="316" name="任意多边形 6"/>
          <p:cNvSpPr/>
          <p:nvPr/>
        </p:nvSpPr>
        <p:spPr bwMode="auto">
          <a:xfrm>
            <a:off x="2421731" y="4154488"/>
            <a:ext cx="7140575" cy="1903413"/>
          </a:xfrm>
          <a:custGeom>
            <a:avLst/>
            <a:gdLst>
              <a:gd name="connsiteX0" fmla="*/ 0 w 7139836"/>
              <a:gd name="connsiteY0" fmla="*/ 0 h 1903957"/>
              <a:gd name="connsiteX1" fmla="*/ 1315233 w 7139836"/>
              <a:gd name="connsiteY1" fmla="*/ 1089765 h 1903957"/>
              <a:gd name="connsiteX2" fmla="*/ 1753644 w 7139836"/>
              <a:gd name="connsiteY2" fmla="*/ 1741118 h 1903957"/>
              <a:gd name="connsiteX3" fmla="*/ 4359058 w 7139836"/>
              <a:gd name="connsiteY3" fmla="*/ 1903957 h 1903957"/>
              <a:gd name="connsiteX4" fmla="*/ 5761973 w 7139836"/>
              <a:gd name="connsiteY4" fmla="*/ 951979 h 1903957"/>
              <a:gd name="connsiteX5" fmla="*/ 6613743 w 7139836"/>
              <a:gd name="connsiteY5" fmla="*/ 1002083 h 1903957"/>
              <a:gd name="connsiteX6" fmla="*/ 7139836 w 7139836"/>
              <a:gd name="connsiteY6" fmla="*/ 1603332 h 190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9836" h="1903957">
                <a:moveTo>
                  <a:pt x="0" y="0"/>
                </a:moveTo>
                <a:lnTo>
                  <a:pt x="1315233" y="1089765"/>
                </a:lnTo>
                <a:lnTo>
                  <a:pt x="1753644" y="1741118"/>
                </a:lnTo>
                <a:lnTo>
                  <a:pt x="4359058" y="1903957"/>
                </a:lnTo>
                <a:lnTo>
                  <a:pt x="5761973" y="951979"/>
                </a:lnTo>
                <a:lnTo>
                  <a:pt x="6613743" y="1002083"/>
                </a:lnTo>
                <a:lnTo>
                  <a:pt x="7139836" y="1603332"/>
                </a:lnTo>
              </a:path>
            </a:pathLst>
          </a:custGeom>
          <a:noFill/>
          <a:ln w="57150">
            <a:solidFill>
              <a:srgbClr val="00E4A8">
                <a:lumMod val="75000"/>
              </a:srgbClr>
            </a:solidFill>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
        <p:nvSpPr>
          <p:cNvPr id="317" name="文本框 316"/>
          <p:cNvSpPr txBox="1">
            <a:spLocks noChangeArrowheads="1"/>
          </p:cNvSpPr>
          <p:nvPr/>
        </p:nvSpPr>
        <p:spPr bwMode="auto">
          <a:xfrm>
            <a:off x="7573963" y="4787106"/>
            <a:ext cx="581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defTabSz="914400" eaLnBrk="0" fontAlgn="base" hangingPunct="0">
              <a:spcBef>
                <a:spcPct val="0"/>
              </a:spcBef>
              <a:spcAft>
                <a:spcPct val="0"/>
              </a:spcAft>
              <a:buClrTx/>
              <a:buSzTx/>
              <a:buFontTx/>
              <a:buNone/>
            </a:pPr>
            <a:r>
              <a:rPr lang="zh-CN" altLang="en-US" sz="5400" b="1" dirty="0">
                <a:solidFill>
                  <a:srgbClr val="FF0000"/>
                </a:solidFill>
                <a:ea typeface="宋体" panose="02010600030101010101" pitchFamily="2" charset="-122"/>
                <a:sym typeface="Symbol" panose="05050102010706020507" pitchFamily="18" charset="2"/>
              </a:rPr>
              <a:t></a:t>
            </a:r>
            <a:endParaRPr lang="zh-CN" altLang="en-US" sz="5400" b="1" dirty="0">
              <a:solidFill>
                <a:srgbClr val="FF0000"/>
              </a:solidFill>
              <a:ea typeface="宋体" panose="02010600030101010101" pitchFamily="2" charset="-122"/>
            </a:endParaRPr>
          </a:p>
        </p:txBody>
      </p:sp>
      <p:sp>
        <p:nvSpPr>
          <p:cNvPr id="318" name="任意多边形 113"/>
          <p:cNvSpPr/>
          <p:nvPr/>
        </p:nvSpPr>
        <p:spPr bwMode="auto">
          <a:xfrm>
            <a:off x="2436813" y="4145756"/>
            <a:ext cx="7138987" cy="1903413"/>
          </a:xfrm>
          <a:custGeom>
            <a:avLst/>
            <a:gdLst>
              <a:gd name="connsiteX0" fmla="*/ 0 w 7139836"/>
              <a:gd name="connsiteY0" fmla="*/ 0 h 1903957"/>
              <a:gd name="connsiteX1" fmla="*/ 1315233 w 7139836"/>
              <a:gd name="connsiteY1" fmla="*/ 1089765 h 1903957"/>
              <a:gd name="connsiteX2" fmla="*/ 1753644 w 7139836"/>
              <a:gd name="connsiteY2" fmla="*/ 1741118 h 1903957"/>
              <a:gd name="connsiteX3" fmla="*/ 4359058 w 7139836"/>
              <a:gd name="connsiteY3" fmla="*/ 1903957 h 1903957"/>
              <a:gd name="connsiteX4" fmla="*/ 5761973 w 7139836"/>
              <a:gd name="connsiteY4" fmla="*/ 951979 h 1903957"/>
              <a:gd name="connsiteX5" fmla="*/ 6613743 w 7139836"/>
              <a:gd name="connsiteY5" fmla="*/ 1002083 h 1903957"/>
              <a:gd name="connsiteX6" fmla="*/ 7139836 w 7139836"/>
              <a:gd name="connsiteY6" fmla="*/ 1603332 h 190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9836" h="1903957">
                <a:moveTo>
                  <a:pt x="0" y="0"/>
                </a:moveTo>
                <a:lnTo>
                  <a:pt x="1315233" y="1089765"/>
                </a:lnTo>
                <a:lnTo>
                  <a:pt x="1753644" y="1741118"/>
                </a:lnTo>
                <a:lnTo>
                  <a:pt x="4359058" y="1903957"/>
                </a:lnTo>
                <a:lnTo>
                  <a:pt x="5761973" y="951979"/>
                </a:lnTo>
                <a:lnTo>
                  <a:pt x="6613743" y="1002083"/>
                </a:lnTo>
                <a:lnTo>
                  <a:pt x="7139836" y="1603332"/>
                </a:lnTo>
              </a:path>
            </a:pathLst>
          </a:custGeom>
          <a:noFill/>
          <a:ln w="57150">
            <a:solidFill>
              <a:srgbClr val="00E4A8">
                <a:lumMod val="75000"/>
              </a:srgbClr>
            </a:solidFill>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
                                            <p:txEl>
                                              <p:p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
                                            <p:txEl>
                                              <p:pRg st="0" end="0"/>
                                            </p:txEl>
                                          </p:spTgt>
                                        </p:tgtEl>
                                        <p:attrNameLst>
                                          <p:attrName>style.visibility</p:attrName>
                                        </p:attrNameLst>
                                      </p:cBhvr>
                                      <p:to>
                                        <p:strVal val="visible"/>
                                      </p:to>
                                    </p:set>
                                  </p:childTnLst>
                                </p:cTn>
                              </p:par>
                            </p:childTnLst>
                          </p:cTn>
                        </p:par>
                        <p:par>
                          <p:cTn id="11" fill="hold">
                            <p:stCondLst>
                              <p:cond delay="0"/>
                            </p:stCondLst>
                            <p:childTnLst>
                              <p:par>
                                <p:cTn id="12" presetID="22" presetClass="entr" presetSubtype="8" fill="hold" nodeType="afterEffect">
                                  <p:stCondLst>
                                    <p:cond delay="0"/>
                                  </p:stCondLst>
                                  <p:childTnLst>
                                    <p:set>
                                      <p:cBhvr>
                                        <p:cTn id="13" dur="1" fill="hold">
                                          <p:stCondLst>
                                            <p:cond delay="0"/>
                                          </p:stCondLst>
                                        </p:cTn>
                                        <p:tgtEl>
                                          <p:spTgt spid="315"/>
                                        </p:tgtEl>
                                        <p:attrNameLst>
                                          <p:attrName>style.visibility</p:attrName>
                                        </p:attrNameLst>
                                      </p:cBhvr>
                                      <p:to>
                                        <p:strVal val="visible"/>
                                      </p:to>
                                    </p:set>
                                    <p:animEffect transition="in" filter="wipe(left)">
                                      <p:cBhvr>
                                        <p:cTn id="14" dur="3000"/>
                                        <p:tgtEl>
                                          <p:spTgt spid="3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
                                            <p:txEl>
                                              <p:pRg st="1" end="1"/>
                                            </p:txEl>
                                          </p:spTgt>
                                        </p:tgtEl>
                                        <p:attrNameLst>
                                          <p:attrName>style.visibility</p:attrName>
                                        </p:attrNameLst>
                                      </p:cBhvr>
                                      <p:to>
                                        <p:strVal val="visible"/>
                                      </p:to>
                                    </p:set>
                                  </p:childTnLst>
                                </p:cTn>
                              </p:par>
                            </p:childTnLst>
                          </p:cTn>
                        </p:par>
                        <p:par>
                          <p:cTn id="19" fill="hold">
                            <p:stCondLst>
                              <p:cond delay="0"/>
                            </p:stCondLst>
                            <p:childTnLst>
                              <p:par>
                                <p:cTn id="20" presetID="35" presetClass="emph" presetSubtype="0" repeatCount="3000" fill="hold" nodeType="afterEffect">
                                  <p:stCondLst>
                                    <p:cond delay="0"/>
                                  </p:stCondLst>
                                  <p:childTnLst>
                                    <p:anim calcmode="discrete" valueType="str">
                                      <p:cBhvr>
                                        <p:cTn id="21" dur="1000" fill="hold"/>
                                        <p:tgtEl>
                                          <p:spTgt spid="315"/>
                                        </p:tgtEl>
                                        <p:attrNameLst>
                                          <p:attrName>style.visibility</p:attrName>
                                        </p:attrNameLst>
                                      </p:cBhvr>
                                      <p:tavLst>
                                        <p:tav tm="0">
                                          <p:val>
                                            <p:strVal val="hidden"/>
                                          </p:val>
                                        </p:tav>
                                        <p:tav tm="50000">
                                          <p:val>
                                            <p:strVal val="visible"/>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16"/>
                                        </p:tgtEl>
                                        <p:attrNameLst>
                                          <p:attrName>style.visibility</p:attrName>
                                        </p:attrNameLst>
                                      </p:cBhvr>
                                      <p:to>
                                        <p:strVal val="visible"/>
                                      </p:to>
                                    </p:set>
                                    <p:animEffect transition="in" filter="wipe(left)">
                                      <p:cBhvr>
                                        <p:cTn id="26" dur="2000"/>
                                        <p:tgtEl>
                                          <p:spTgt spid="3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
                                        </p:tgtEl>
                                        <p:attrNameLst>
                                          <p:attrName>style.visibility</p:attrName>
                                        </p:attrNameLst>
                                      </p:cBhvr>
                                      <p:to>
                                        <p:strVal val="visible"/>
                                      </p:to>
                                    </p:set>
                                  </p:childTnLst>
                                </p:cTn>
                              </p:par>
                            </p:childTnLst>
                          </p:cTn>
                        </p:par>
                        <p:par>
                          <p:cTn id="31" fill="hold">
                            <p:stCondLst>
                              <p:cond delay="0"/>
                            </p:stCondLst>
                            <p:childTnLst>
                              <p:par>
                                <p:cTn id="32" presetID="35" presetClass="emph" presetSubtype="0" repeatCount="3000" fill="hold" grpId="1" nodeType="afterEffect">
                                  <p:stCondLst>
                                    <p:cond delay="0"/>
                                  </p:stCondLst>
                                  <p:childTnLst>
                                    <p:anim calcmode="discrete" valueType="str">
                                      <p:cBhvr>
                                        <p:cTn id="33" dur="1000" fill="hold"/>
                                        <p:tgtEl>
                                          <p:spTgt spid="317"/>
                                        </p:tgtEl>
                                        <p:attrNameLst>
                                          <p:attrName>style.visibility</p:attrName>
                                        </p:attrNameLst>
                                      </p:cBhvr>
                                      <p:tavLst>
                                        <p:tav tm="0">
                                          <p:val>
                                            <p:strVal val="hidden"/>
                                          </p:val>
                                        </p:tav>
                                        <p:tav tm="50000">
                                          <p:val>
                                            <p:strVal val="visible"/>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2" nodeType="clickEffect">
                                  <p:stCondLst>
                                    <p:cond delay="0"/>
                                  </p:stCondLst>
                                  <p:childTnLst>
                                    <p:set>
                                      <p:cBhvr>
                                        <p:cTn id="37" dur="1" fill="hold">
                                          <p:stCondLst>
                                            <p:cond delay="0"/>
                                          </p:stCondLst>
                                        </p:cTn>
                                        <p:tgtEl>
                                          <p:spTgt spid="317"/>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316"/>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10">
                                            <p:txEl>
                                              <p:pRg st="2" end="2"/>
                                            </p:txEl>
                                          </p:spTgt>
                                        </p:tgtEl>
                                        <p:attrNameLst>
                                          <p:attrName>style.visibility</p:attrName>
                                        </p:attrNameLst>
                                      </p:cBhvr>
                                      <p:to>
                                        <p:strVal val="visible"/>
                                      </p:to>
                                    </p:set>
                                  </p:childTnLst>
                                </p:cTn>
                              </p:par>
                            </p:childTnLst>
                          </p:cTn>
                        </p:par>
                        <p:par>
                          <p:cTn id="44" fill="hold">
                            <p:stCondLst>
                              <p:cond delay="0"/>
                            </p:stCondLst>
                            <p:childTnLst>
                              <p:par>
                                <p:cTn id="45" presetID="22" presetClass="exit" presetSubtype="8" fill="hold" nodeType="afterEffect">
                                  <p:stCondLst>
                                    <p:cond delay="500"/>
                                  </p:stCondLst>
                                  <p:childTnLst>
                                    <p:animEffect transition="out" filter="wipe(left)">
                                      <p:cBhvr>
                                        <p:cTn id="46" dur="2000"/>
                                        <p:tgtEl>
                                          <p:spTgt spid="315"/>
                                        </p:tgtEl>
                                      </p:cBhvr>
                                    </p:animEffect>
                                    <p:set>
                                      <p:cBhvr>
                                        <p:cTn id="47" dur="1" fill="hold">
                                          <p:stCondLst>
                                            <p:cond delay="1999"/>
                                          </p:stCondLst>
                                        </p:cTn>
                                        <p:tgtEl>
                                          <p:spTgt spid="3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18"/>
                                        </p:tgtEl>
                                        <p:attrNameLst>
                                          <p:attrName>style.visibility</p:attrName>
                                        </p:attrNameLst>
                                      </p:cBhvr>
                                      <p:to>
                                        <p:strVal val="visible"/>
                                      </p:to>
                                    </p:set>
                                    <p:animEffect transition="in" filter="wipe(left)">
                                      <p:cBhvr>
                                        <p:cTn id="52" dur="20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uiExpand="1" build="p"/>
      <p:bldP spid="317" grpId="0"/>
      <p:bldP spid="317" grpId="1"/>
      <p:bldP spid="317" grpId="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070" y="3201194"/>
            <a:ext cx="7694419" cy="556449"/>
          </a:xfrm>
          <a:prstGeom prst="rect">
            <a:avLst/>
          </a:prstGeom>
          <a:noFill/>
        </p:spPr>
        <p:txBody>
          <a:bodyPr wrap="square" lIns="121935" tIns="60967" rIns="121935" bIns="60967" rtlCol="0">
            <a:spAutoFit/>
          </a:bodyPr>
          <a:lstStyle>
            <a:defPPr>
              <a:defRPr lang="en-US"/>
            </a:defPPr>
            <a:lvl1pPr marL="0" algn="l" defTabSz="1219835" eaLnBrk="1" latinLnBrk="0" hangingPunct="1">
              <a:lnSpc>
                <a:spcPct val="130000"/>
              </a:lnSpc>
              <a:defRPr sz="2400" kern="100">
                <a:solidFill>
                  <a:schemeClr val="bg1"/>
                </a:solidFill>
                <a:latin typeface="微软雅黑" panose="020B0503020204020204" pitchFamily="34" charset="-122"/>
                <a:ea typeface="微软雅黑" panose="020B0503020204020204" pitchFamily="34" charset="-122"/>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fontAlgn="base">
              <a:spcBef>
                <a:spcPct val="0"/>
              </a:spcBef>
              <a:spcAft>
                <a:spcPct val="0"/>
              </a:spcAft>
              <a:defRPr/>
            </a:pPr>
            <a:r>
              <a:rPr lang="zh-CN" altLang="en-US" dirty="0">
                <a:solidFill>
                  <a:prstClr val="white"/>
                </a:solidFill>
              </a:rPr>
              <a:t>可不可使用电路交换实现计算机之间的通信？</a:t>
            </a:r>
            <a:endParaRPr lang="zh-CN" altLang="en-US" dirty="0">
              <a:solidFill>
                <a:prstClr val="white"/>
              </a:solidFill>
            </a:endParaRPr>
          </a:p>
        </p:txBody>
      </p:sp>
      <p:sp>
        <p:nvSpPr>
          <p:cNvPr id="22" name="矩形 21"/>
          <p:cNvSpPr/>
          <p:nvPr/>
        </p:nvSpPr>
        <p:spPr>
          <a:xfrm>
            <a:off x="3784414" y="2816998"/>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defRPr/>
            </a:pPr>
            <a:endParaRPr lang="zh-CN" altLang="en-US">
              <a:solidFill>
                <a:prstClr val="white"/>
              </a:solidFill>
              <a:latin typeface="Arial" panose="020B0604020202020204"/>
              <a:ea typeface="微软雅黑" panose="020B0503020204020204" pitchFamily="34" charset="-122"/>
            </a:endParaRPr>
          </a:p>
        </p:txBody>
      </p:sp>
      <p:sp>
        <p:nvSpPr>
          <p:cNvPr id="26" name="矩形 25"/>
          <p:cNvSpPr/>
          <p:nvPr/>
        </p:nvSpPr>
        <p:spPr>
          <a:xfrm>
            <a:off x="3784414" y="4221883"/>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algn="ctr" defTabSz="914400" fontAlgn="base">
              <a:spcBef>
                <a:spcPct val="0"/>
              </a:spcBef>
              <a:spcAft>
                <a:spcPct val="0"/>
              </a:spcAft>
              <a:defRPr/>
            </a:pPr>
            <a:endParaRPr lang="zh-CN" altLang="en-US">
              <a:solidFill>
                <a:prstClr val="white"/>
              </a:solidFill>
              <a:latin typeface="Arial" panose="020B0604020202020204"/>
              <a:ea typeface="微软雅黑" panose="020B0503020204020204" pitchFamily="34" charset="-122"/>
            </a:endParaRPr>
          </a:p>
        </p:txBody>
      </p:sp>
      <p:sp>
        <p:nvSpPr>
          <p:cNvPr id="13" name="文本占位符 2"/>
          <p:cNvSpPr txBox="1"/>
          <p:nvPr/>
        </p:nvSpPr>
        <p:spPr>
          <a:xfrm>
            <a:off x="280540" y="5726116"/>
            <a:ext cx="3029546" cy="522426"/>
          </a:xfrm>
          <a:prstGeom prst="rect">
            <a:avLst/>
          </a:prstGeom>
        </p:spPr>
        <p:txBody>
          <a:bodyPr vert="horz" lIns="121889" tIns="60944" rIns="121889" bIns="60944"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fontAlgn="base">
              <a:spcAft>
                <a:spcPct val="0"/>
              </a:spcAft>
              <a:defRPr/>
            </a:pPr>
            <a:r>
              <a:rPr lang="zh-CN" altLang="en-US" b="1" kern="100">
                <a:solidFill>
                  <a:prstClr val="white"/>
                </a:solidFill>
                <a:latin typeface="微软雅黑" panose="020B0503020204020204" pitchFamily="34" charset="-122"/>
                <a:ea typeface="微软雅黑" panose="020B0503020204020204" pitchFamily="34" charset="-122"/>
              </a:rPr>
              <a:t>陆军工程大学   </a:t>
            </a:r>
            <a:r>
              <a:rPr lang="zh-CN" altLang="en-US" b="1" kern="100" dirty="0">
                <a:solidFill>
                  <a:prstClr val="white"/>
                </a:solidFill>
                <a:latin typeface="微软雅黑" panose="020B0503020204020204" pitchFamily="34" charset="-122"/>
                <a:ea typeface="微软雅黑" panose="020B0503020204020204" pitchFamily="34" charset="-122"/>
              </a:rPr>
              <a:t>谢钧</a:t>
            </a:r>
            <a:endParaRPr lang="zh-CN" altLang="en-US" b="1" kern="100" dirty="0">
              <a:solidFill>
                <a:prstClr val="white"/>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702484" y="2266423"/>
            <a:ext cx="2942133" cy="553912"/>
          </a:xfrm>
          <a:prstGeom prst="rect">
            <a:avLst/>
          </a:prstGeom>
          <a:noFill/>
        </p:spPr>
        <p:txBody>
          <a:bodyPr wrap="square" lIns="121935" tIns="60967" rIns="121935" bIns="60967" rtlCol="0">
            <a:spAutoFit/>
          </a:bodyPr>
          <a:lstStyle/>
          <a:p>
            <a:pPr algn="r" defTabSz="1219200" fontAlgn="base">
              <a:spcBef>
                <a:spcPct val="0"/>
              </a:spcBef>
              <a:spcAft>
                <a:spcPct val="0"/>
              </a:spcAft>
              <a:defRPr/>
            </a:pPr>
            <a:r>
              <a:rPr lang="zh-CN" altLang="en-US" sz="2800" b="1" dirty="0">
                <a:solidFill>
                  <a:prstClr val="white"/>
                </a:solidFill>
                <a:latin typeface="Arial" panose="020B0604020202020204"/>
                <a:ea typeface="微软雅黑" panose="020B0503020204020204" pitchFamily="34" charset="-122"/>
              </a:rPr>
              <a:t>思考题</a:t>
            </a:r>
            <a:endParaRPr lang="zh-CN" altLang="en-US" sz="2800" b="1" dirty="0">
              <a:solidFill>
                <a:prstClr val="white"/>
              </a:solidFill>
              <a:latin typeface="Arial" panose="020B0604020202020204"/>
              <a:ea typeface="微软雅黑" panose="020B0503020204020204" pitchFamily="34" charset="-122"/>
            </a:endParaRPr>
          </a:p>
        </p:txBody>
      </p:sp>
      <p:sp>
        <p:nvSpPr>
          <p:cNvPr id="14" name="TextBox 18"/>
          <p:cNvSpPr txBox="1"/>
          <p:nvPr/>
        </p:nvSpPr>
        <p:spPr>
          <a:xfrm>
            <a:off x="4659349" y="1845986"/>
            <a:ext cx="6192355" cy="800233"/>
          </a:xfrm>
          <a:prstGeom prst="rect">
            <a:avLst/>
          </a:prstGeom>
          <a:noFill/>
        </p:spPr>
        <p:txBody>
          <a:bodyPr wrap="square" lIns="121935" tIns="60967" rIns="121935" bIns="60967" rtlCol="0">
            <a:spAutoFit/>
          </a:bodyPr>
          <a:lstStyle/>
          <a:p>
            <a:pPr defTabSz="1219200" fontAlgn="base">
              <a:spcBef>
                <a:spcPct val="0"/>
              </a:spcBef>
              <a:spcAft>
                <a:spcPct val="0"/>
              </a:spcAft>
              <a:defRPr/>
            </a:pPr>
            <a:r>
              <a:rPr lang="zh-CN" altLang="en-US" sz="4400" b="1" dirty="0">
                <a:solidFill>
                  <a:prstClr val="white"/>
                </a:solidFill>
                <a:latin typeface="Arial" panose="020B0604020202020204"/>
                <a:ea typeface="微软雅黑" panose="020B0503020204020204" pitchFamily="34" charset="-122"/>
              </a:rPr>
              <a:t>电路交换</a:t>
            </a:r>
            <a:endParaRPr lang="en-US" altLang="zh-CN" sz="4400" b="1" dirty="0">
              <a:solidFill>
                <a:prstClr val="white"/>
              </a:solidFill>
              <a:latin typeface="Arial" panose="020B0604020202020204"/>
              <a:ea typeface="微软雅黑" panose="020B0503020204020204" pitchFamily="34" charset="-122"/>
            </a:endParaRPr>
          </a:p>
        </p:txBody>
      </p:sp>
      <p:sp>
        <p:nvSpPr>
          <p:cNvPr id="18" name="矩形 17"/>
          <p:cNvSpPr/>
          <p:nvPr/>
        </p:nvSpPr>
        <p:spPr>
          <a:xfrm>
            <a:off x="4112085" y="2113527"/>
            <a:ext cx="323925" cy="3239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defRPr/>
            </a:pPr>
            <a:endParaRPr lang="zh-CN" altLang="en-US">
              <a:solidFill>
                <a:prstClr val="white"/>
              </a:solidFill>
              <a:latin typeface="Arial" panose="020B0604020202020204"/>
              <a:ea typeface="微软雅黑" panose="020B0503020204020204" pitchFamily="34" charset="-122"/>
            </a:endParaRPr>
          </a:p>
        </p:txBody>
      </p:sp>
      <p:grpSp>
        <p:nvGrpSpPr>
          <p:cNvPr id="19" name="组合 18"/>
          <p:cNvGrpSpPr/>
          <p:nvPr/>
        </p:nvGrpSpPr>
        <p:grpSpPr>
          <a:xfrm>
            <a:off x="205175" y="1257577"/>
            <a:ext cx="3303200" cy="4397128"/>
            <a:chOff x="205175" y="1257577"/>
            <a:chExt cx="3303200" cy="4397128"/>
          </a:xfrm>
        </p:grpSpPr>
        <p:grpSp>
          <p:nvGrpSpPr>
            <p:cNvPr id="20" name="组合 19"/>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4" name="任意多边形: 形状 23"/>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1000"/>
                                        <p:tgtEl>
                                          <p:spTgt spid="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10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bldLvl="0" animBg="1"/>
      <p:bldP spid="26"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5575" y="2969537"/>
            <a:ext cx="8915400" cy="492485"/>
          </a:xfrm>
          <a:prstGeom prst="rect">
            <a:avLst/>
          </a:prstGeom>
          <a:noFill/>
        </p:spPr>
        <p:txBody>
          <a:bodyPr wrap="square" lIns="121963" tIns="60981" rIns="121963" bIns="60981" rtlCol="0">
            <a:spAutoFit/>
          </a:bodyPr>
          <a:lstStyle/>
          <a:p>
            <a:r>
              <a:rPr lang="zh-CN" altLang="en-US" kern="100" dirty="0">
                <a:solidFill>
                  <a:schemeClr val="bg1"/>
                </a:solidFill>
                <a:latin typeface="微软雅黑" panose="020B0503020204020204" pitchFamily="34" charset="-122"/>
                <a:ea typeface="微软雅黑" panose="020B0503020204020204" pitchFamily="34" charset="-122"/>
              </a:rPr>
              <a:t>工业和信息化部“十二五”规划教材</a:t>
            </a:r>
            <a:r>
              <a:rPr lang="en-US" altLang="zh-CN" dirty="0">
                <a:solidFill>
                  <a:schemeClr val="bg1"/>
                </a:solidFill>
              </a:rPr>
              <a:t>《</a:t>
            </a:r>
            <a:r>
              <a:rPr lang="zh-CN" altLang="en-US" kern="100" dirty="0">
                <a:solidFill>
                  <a:schemeClr val="bg1"/>
                </a:solidFill>
                <a:latin typeface="微软雅黑" panose="020B0503020204020204" pitchFamily="34" charset="-122"/>
                <a:ea typeface="微软雅黑" panose="020B0503020204020204" pitchFamily="34" charset="-122"/>
              </a:rPr>
              <a:t>计算机网络教程</a:t>
            </a:r>
            <a:r>
              <a:rPr lang="en-US" altLang="zh-CN" dirty="0">
                <a:solidFill>
                  <a:schemeClr val="bg1"/>
                </a:solidFill>
              </a:rPr>
              <a:t>》</a:t>
            </a:r>
            <a:endParaRPr lang="zh-CN" altLang="en-US" dirty="0">
              <a:solidFill>
                <a:schemeClr val="bg1"/>
              </a:solidFill>
            </a:endParaRPr>
          </a:p>
        </p:txBody>
      </p:sp>
      <p:sp>
        <p:nvSpPr>
          <p:cNvPr id="19" name="TextBox 18"/>
          <p:cNvSpPr txBox="1"/>
          <p:nvPr/>
        </p:nvSpPr>
        <p:spPr>
          <a:xfrm>
            <a:off x="4575175" y="1858169"/>
            <a:ext cx="3276600" cy="861817"/>
          </a:xfrm>
          <a:prstGeom prst="rect">
            <a:avLst/>
          </a:prstGeom>
          <a:noFill/>
        </p:spPr>
        <p:txBody>
          <a:bodyPr wrap="square" lIns="121963" tIns="60981" rIns="121963" bIns="60981" rtlCol="0">
            <a:spAutoFit/>
          </a:bodyPr>
          <a:lstStyle/>
          <a:p>
            <a:r>
              <a:rPr lang="zh-CN" altLang="en-US" sz="4800" b="1" dirty="0">
                <a:solidFill>
                  <a:schemeClr val="bg1"/>
                </a:solidFill>
              </a:rPr>
              <a:t>分组交换</a:t>
            </a:r>
            <a:endParaRPr lang="zh-CN" altLang="en-US" sz="4800" b="1" dirty="0">
              <a:solidFill>
                <a:schemeClr val="bg1"/>
              </a:solidFill>
            </a:endParaRPr>
          </a:p>
        </p:txBody>
      </p:sp>
      <p:sp>
        <p:nvSpPr>
          <p:cNvPr id="20" name="TextBox 19"/>
          <p:cNvSpPr txBox="1"/>
          <p:nvPr/>
        </p:nvSpPr>
        <p:spPr>
          <a:xfrm>
            <a:off x="4041775" y="4213001"/>
            <a:ext cx="3548170" cy="492557"/>
          </a:xfrm>
          <a:prstGeom prst="rect">
            <a:avLst/>
          </a:prstGeom>
          <a:noFill/>
        </p:spPr>
        <p:txBody>
          <a:bodyPr wrap="square" lIns="121963" tIns="60981" rIns="121963" bIns="60981" rtlCol="0">
            <a:spAutoFit/>
          </a:bodyPr>
          <a:lstStyle/>
          <a:p>
            <a:r>
              <a:rPr lang="zh-CN" altLang="en-US" dirty="0">
                <a:solidFill>
                  <a:srgbClr val="28A7E1"/>
                </a:solidFill>
              </a:rPr>
              <a:t>人民邮电出版社</a:t>
            </a:r>
            <a:endParaRPr lang="zh-CN" altLang="en-US" dirty="0">
              <a:solidFill>
                <a:srgbClr val="28A7E1"/>
              </a:solidFill>
            </a:endParaRPr>
          </a:p>
        </p:txBody>
      </p:sp>
      <p:sp>
        <p:nvSpPr>
          <p:cNvPr id="22" name="矩形 21"/>
          <p:cNvSpPr/>
          <p:nvPr/>
        </p:nvSpPr>
        <p:spPr>
          <a:xfrm>
            <a:off x="3783877" y="2816855"/>
            <a:ext cx="7877898" cy="62527"/>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26" name="矩形 25"/>
          <p:cNvSpPr/>
          <p:nvPr/>
        </p:nvSpPr>
        <p:spPr>
          <a:xfrm>
            <a:off x="3783877" y="4718856"/>
            <a:ext cx="7877898" cy="62527"/>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0" name="TextBox 9"/>
          <p:cNvSpPr txBox="1"/>
          <p:nvPr/>
        </p:nvSpPr>
        <p:spPr>
          <a:xfrm>
            <a:off x="4041775" y="3590231"/>
            <a:ext cx="5765800" cy="492485"/>
          </a:xfrm>
          <a:prstGeom prst="rect">
            <a:avLst/>
          </a:prstGeom>
          <a:noFill/>
        </p:spPr>
        <p:txBody>
          <a:bodyPr wrap="square" lIns="121963" tIns="60981" rIns="121963" bIns="60981" rtlCol="0">
            <a:spAutoFit/>
          </a:bodyPr>
          <a:lstStyle/>
          <a:p>
            <a:r>
              <a:rPr lang="en-US" altLang="zh-CN" dirty="0">
                <a:solidFill>
                  <a:schemeClr val="bg1"/>
                </a:solidFill>
              </a:rPr>
              <a:t>A Textbook on Computer Networks</a:t>
            </a:r>
            <a:endParaRPr lang="zh-CN" altLang="en-US" dirty="0">
              <a:solidFill>
                <a:schemeClr val="bg1"/>
              </a:solidFill>
            </a:endParaRPr>
          </a:p>
        </p:txBody>
      </p:sp>
      <p:sp>
        <p:nvSpPr>
          <p:cNvPr id="13" name="文本占位符 2"/>
          <p:cNvSpPr txBox="1"/>
          <p:nvPr/>
        </p:nvSpPr>
        <p:spPr>
          <a:xfrm>
            <a:off x="279193" y="5726647"/>
            <a:ext cx="3030247" cy="522547"/>
          </a:xfrm>
          <a:prstGeom prst="rect">
            <a:avLst/>
          </a:prstGeom>
        </p:spPr>
        <p:txBody>
          <a:bodyPr vert="horz" lIns="121917" tIns="60958" rIns="121917" bIns="60958"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r>
              <a:rPr lang="zh-CN" altLang="en-US" b="1" kern="100" dirty="0">
                <a:solidFill>
                  <a:schemeClr val="bg1"/>
                </a:solidFill>
                <a:latin typeface="微软雅黑" panose="020B0503020204020204" pitchFamily="34" charset="-122"/>
                <a:ea typeface="微软雅黑" panose="020B0503020204020204" pitchFamily="34" charset="-122"/>
              </a:rPr>
              <a:t>陆军工程大学   谢钧</a:t>
            </a:r>
            <a:endParaRPr lang="zh-CN" altLang="en-US" b="1" kern="100"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4111624" y="2113221"/>
            <a:ext cx="324000" cy="3240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205175" y="1257577"/>
            <a:ext cx="3303200" cy="4397128"/>
            <a:chOff x="205175" y="1257577"/>
            <a:chExt cx="3303200" cy="4397128"/>
          </a:xfrm>
        </p:grpSpPr>
        <p:grpSp>
          <p:nvGrpSpPr>
            <p:cNvPr id="24" name="组合 23"/>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5" name="任意多边形: 形状 24"/>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回顾：电路交换</a:t>
            </a:r>
            <a:endParaRPr lang="zh-CN" altLang="en-US" dirty="0"/>
          </a:p>
        </p:txBody>
      </p:sp>
      <p:sp>
        <p:nvSpPr>
          <p:cNvPr id="109" name="Line 4"/>
          <p:cNvSpPr>
            <a:spLocks noChangeShapeType="1"/>
          </p:cNvSpPr>
          <p:nvPr/>
        </p:nvSpPr>
        <p:spPr bwMode="auto">
          <a:xfrm flipV="1">
            <a:off x="3204612" y="3759994"/>
            <a:ext cx="1223963" cy="5762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0" name="Line 5"/>
          <p:cNvSpPr>
            <a:spLocks noChangeShapeType="1"/>
          </p:cNvSpPr>
          <p:nvPr/>
        </p:nvSpPr>
        <p:spPr bwMode="auto">
          <a:xfrm>
            <a:off x="5004837" y="3759994"/>
            <a:ext cx="1470025" cy="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1" name="Line 6"/>
          <p:cNvSpPr>
            <a:spLocks noChangeShapeType="1"/>
          </p:cNvSpPr>
          <p:nvPr/>
        </p:nvSpPr>
        <p:spPr bwMode="auto">
          <a:xfrm>
            <a:off x="6949525" y="3833019"/>
            <a:ext cx="1109662" cy="4318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2" name="Line 7"/>
          <p:cNvSpPr>
            <a:spLocks noChangeShapeType="1"/>
          </p:cNvSpPr>
          <p:nvPr/>
        </p:nvSpPr>
        <p:spPr bwMode="auto">
          <a:xfrm>
            <a:off x="3161750" y="4409282"/>
            <a:ext cx="906462" cy="115093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 name="Line 8"/>
          <p:cNvSpPr>
            <a:spLocks noChangeShapeType="1"/>
          </p:cNvSpPr>
          <p:nvPr/>
        </p:nvSpPr>
        <p:spPr bwMode="auto">
          <a:xfrm>
            <a:off x="4573037" y="5560219"/>
            <a:ext cx="2333625" cy="1444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4" name="Line 9"/>
          <p:cNvSpPr>
            <a:spLocks noChangeShapeType="1"/>
          </p:cNvSpPr>
          <p:nvPr/>
        </p:nvSpPr>
        <p:spPr bwMode="auto">
          <a:xfrm flipH="1">
            <a:off x="4419050" y="3852069"/>
            <a:ext cx="2359025" cy="166687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5" name="Line 10"/>
          <p:cNvSpPr>
            <a:spLocks noChangeShapeType="1"/>
          </p:cNvSpPr>
          <p:nvPr/>
        </p:nvSpPr>
        <p:spPr bwMode="auto">
          <a:xfrm flipV="1">
            <a:off x="6876500" y="4480719"/>
            <a:ext cx="1584325" cy="10795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6" name="Line 11"/>
          <p:cNvSpPr>
            <a:spLocks noChangeShapeType="1"/>
          </p:cNvSpPr>
          <p:nvPr/>
        </p:nvSpPr>
        <p:spPr bwMode="auto">
          <a:xfrm>
            <a:off x="3133175" y="4409282"/>
            <a:ext cx="3773487" cy="12239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7" name="Text Box 12"/>
          <p:cNvSpPr txBox="1">
            <a:spLocks noChangeArrowheads="1"/>
          </p:cNvSpPr>
          <p:nvPr/>
        </p:nvSpPr>
        <p:spPr bwMode="auto">
          <a:xfrm>
            <a:off x="1217633" y="475615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A</a:t>
            </a:r>
            <a:endParaRPr kumimoji="1" lang="en-US" altLang="zh-CN" sz="2400" b="1" dirty="0">
              <a:latin typeface="Times New Roman" panose="02020603050405020304" pitchFamily="18" charset="0"/>
            </a:endParaRPr>
          </a:p>
        </p:txBody>
      </p:sp>
      <p:sp>
        <p:nvSpPr>
          <p:cNvPr id="118" name="Text Box 13"/>
          <p:cNvSpPr txBox="1">
            <a:spLocks noChangeArrowheads="1"/>
          </p:cNvSpPr>
          <p:nvPr/>
        </p:nvSpPr>
        <p:spPr bwMode="auto">
          <a:xfrm>
            <a:off x="842963" y="1593428"/>
            <a:ext cx="8609012" cy="12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800100" indent="-34290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l" eaLnBrk="1" hangingPunct="1">
              <a:lnSpc>
                <a:spcPct val="110000"/>
              </a:lnSpc>
              <a:spcBef>
                <a:spcPct val="0"/>
              </a:spcBef>
              <a:buClr>
                <a:schemeClr val="tx1"/>
              </a:buClr>
              <a:buSzPct val="70000"/>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通话前先拨号建立连接（</a:t>
            </a:r>
            <a:r>
              <a:rPr lang="zh-CN" altLang="en-US" sz="2200" dirty="0">
                <a:solidFill>
                  <a:srgbClr val="FF0000"/>
                </a:solidFill>
                <a:latin typeface="微软雅黑" panose="020B0503020204020204" pitchFamily="34" charset="-122"/>
                <a:ea typeface="微软雅黑" panose="020B0503020204020204" pitchFamily="34" charset="-122"/>
              </a:rPr>
              <a:t>一条端到端电路</a:t>
            </a: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a:p>
            <a:pPr algn="l" eaLnBrk="1" hangingPunct="1">
              <a:lnSpc>
                <a:spcPct val="110000"/>
              </a:lnSpc>
              <a:spcBef>
                <a:spcPct val="0"/>
              </a:spcBef>
              <a:buClr>
                <a:schemeClr val="tx1"/>
              </a:buClr>
              <a:buSzPct val="70000"/>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通话过程中，通信双方一直占用所建立的连接。</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a:p>
            <a:pPr algn="l" eaLnBrk="1" hangingPunct="1">
              <a:lnSpc>
                <a:spcPct val="110000"/>
              </a:lnSpc>
              <a:spcBef>
                <a:spcPct val="0"/>
              </a:spcBef>
              <a:buClr>
                <a:schemeClr val="tx1"/>
              </a:buClr>
              <a:buSzPct val="70000"/>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通话结束后，挂机释放连接。</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9" name="Freeform 26"/>
          <p:cNvSpPr/>
          <p:nvPr/>
        </p:nvSpPr>
        <p:spPr bwMode="auto">
          <a:xfrm>
            <a:off x="2196550" y="3688557"/>
            <a:ext cx="712787" cy="668337"/>
          </a:xfrm>
          <a:custGeom>
            <a:avLst/>
            <a:gdLst>
              <a:gd name="T0" fmla="*/ 2147483646 w 449"/>
              <a:gd name="T1" fmla="*/ 2147483646 h 421"/>
              <a:gd name="T2" fmla="*/ 0 w 449"/>
              <a:gd name="T3" fmla="*/ 0 h 421"/>
              <a:gd name="T4" fmla="*/ 0 60000 65536"/>
              <a:gd name="T5" fmla="*/ 0 60000 65536"/>
              <a:gd name="T6" fmla="*/ 0 w 449"/>
              <a:gd name="T7" fmla="*/ 0 h 421"/>
              <a:gd name="T8" fmla="*/ 449 w 449"/>
              <a:gd name="T9" fmla="*/ 421 h 421"/>
            </a:gdLst>
            <a:ahLst/>
            <a:cxnLst>
              <a:cxn ang="T4">
                <a:pos x="T0" y="T1"/>
              </a:cxn>
              <a:cxn ang="T5">
                <a:pos x="T2" y="T3"/>
              </a:cxn>
            </a:cxnLst>
            <a:rect l="T6" t="T7" r="T8" b="T9"/>
            <a:pathLst>
              <a:path w="449" h="421">
                <a:moveTo>
                  <a:pt x="449" y="421"/>
                </a:moveTo>
                <a:lnTo>
                  <a:pt x="0" y="0"/>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0" name="Freeform 27"/>
          <p:cNvSpPr/>
          <p:nvPr/>
        </p:nvSpPr>
        <p:spPr bwMode="auto">
          <a:xfrm>
            <a:off x="1764750" y="4264819"/>
            <a:ext cx="1449387" cy="219075"/>
          </a:xfrm>
          <a:custGeom>
            <a:avLst/>
            <a:gdLst>
              <a:gd name="T0" fmla="*/ 0 w 913"/>
              <a:gd name="T1" fmla="*/ 0 h 138"/>
              <a:gd name="T2" fmla="*/ 2147483646 w 913"/>
              <a:gd name="T3" fmla="*/ 2147483646 h 138"/>
              <a:gd name="T4" fmla="*/ 0 60000 65536"/>
              <a:gd name="T5" fmla="*/ 0 60000 65536"/>
              <a:gd name="T6" fmla="*/ 0 w 913"/>
              <a:gd name="T7" fmla="*/ 0 h 138"/>
              <a:gd name="T8" fmla="*/ 913 w 913"/>
              <a:gd name="T9" fmla="*/ 138 h 138"/>
            </a:gdLst>
            <a:ahLst/>
            <a:cxnLst>
              <a:cxn ang="T4">
                <a:pos x="T0" y="T1"/>
              </a:cxn>
              <a:cxn ang="T5">
                <a:pos x="T2" y="T3"/>
              </a:cxn>
            </a:cxnLst>
            <a:rect l="T6" t="T7" r="T8" b="T9"/>
            <a:pathLst>
              <a:path w="913" h="138">
                <a:moveTo>
                  <a:pt x="0" y="0"/>
                </a:moveTo>
                <a:lnTo>
                  <a:pt x="913" y="138"/>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1" name="Line 28"/>
          <p:cNvSpPr>
            <a:spLocks noChangeShapeType="1"/>
          </p:cNvSpPr>
          <p:nvPr/>
        </p:nvSpPr>
        <p:spPr bwMode="auto">
          <a:xfrm flipV="1">
            <a:off x="1764750" y="4552157"/>
            <a:ext cx="1295400" cy="4333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2" name="Line 29"/>
          <p:cNvSpPr>
            <a:spLocks noChangeShapeType="1"/>
          </p:cNvSpPr>
          <p:nvPr/>
        </p:nvSpPr>
        <p:spPr bwMode="auto">
          <a:xfrm flipV="1">
            <a:off x="2125112" y="4552157"/>
            <a:ext cx="935038" cy="10810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3" name="Line 33"/>
          <p:cNvSpPr>
            <a:spLocks noChangeShapeType="1"/>
          </p:cNvSpPr>
          <p:nvPr/>
        </p:nvSpPr>
        <p:spPr bwMode="auto">
          <a:xfrm flipH="1">
            <a:off x="8849762" y="3688557"/>
            <a:ext cx="547688" cy="5762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4" name="Line 34"/>
          <p:cNvSpPr>
            <a:spLocks noChangeShapeType="1"/>
          </p:cNvSpPr>
          <p:nvPr/>
        </p:nvSpPr>
        <p:spPr bwMode="auto">
          <a:xfrm flipV="1">
            <a:off x="8533850" y="4264819"/>
            <a:ext cx="1223962" cy="28733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5" name="Line 35"/>
          <p:cNvSpPr>
            <a:spLocks noChangeShapeType="1"/>
          </p:cNvSpPr>
          <p:nvPr/>
        </p:nvSpPr>
        <p:spPr bwMode="auto">
          <a:xfrm>
            <a:off x="8676725" y="4552157"/>
            <a:ext cx="1152525" cy="5048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6" name="Line 36"/>
          <p:cNvSpPr>
            <a:spLocks noChangeShapeType="1"/>
          </p:cNvSpPr>
          <p:nvPr/>
        </p:nvSpPr>
        <p:spPr bwMode="auto">
          <a:xfrm>
            <a:off x="8849762" y="4768057"/>
            <a:ext cx="649288" cy="7207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7" name="Text Box 40"/>
          <p:cNvSpPr txBox="1">
            <a:spLocks noChangeArrowheads="1"/>
          </p:cNvSpPr>
          <p:nvPr/>
        </p:nvSpPr>
        <p:spPr bwMode="auto">
          <a:xfrm>
            <a:off x="9812431" y="361791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B</a:t>
            </a:r>
            <a:endParaRPr kumimoji="1" lang="en-US" altLang="zh-CN" sz="2400" b="1" dirty="0">
              <a:latin typeface="Times New Roman" panose="02020603050405020304" pitchFamily="18" charset="0"/>
            </a:endParaRPr>
          </a:p>
        </p:txBody>
      </p:sp>
      <p:sp>
        <p:nvSpPr>
          <p:cNvPr id="128" name="Text Box 41"/>
          <p:cNvSpPr txBox="1">
            <a:spLocks noChangeArrowheads="1"/>
          </p:cNvSpPr>
          <p:nvPr/>
        </p:nvSpPr>
        <p:spPr bwMode="auto">
          <a:xfrm>
            <a:off x="1575837" y="327950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C</a:t>
            </a:r>
            <a:endParaRPr kumimoji="1" lang="en-US" altLang="zh-CN" sz="2400" b="1" dirty="0">
              <a:latin typeface="Times New Roman" panose="02020603050405020304" pitchFamily="18" charset="0"/>
            </a:endParaRPr>
          </a:p>
        </p:txBody>
      </p:sp>
      <p:sp>
        <p:nvSpPr>
          <p:cNvPr id="129" name="Text Box 42"/>
          <p:cNvSpPr txBox="1">
            <a:spLocks noChangeArrowheads="1"/>
          </p:cNvSpPr>
          <p:nvPr/>
        </p:nvSpPr>
        <p:spPr bwMode="auto">
          <a:xfrm>
            <a:off x="8898976" y="5388276"/>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D</a:t>
            </a:r>
            <a:endParaRPr kumimoji="1" lang="en-US" altLang="zh-CN" sz="2400" b="1" dirty="0">
              <a:latin typeface="Times New Roman" panose="02020603050405020304" pitchFamily="18" charset="0"/>
            </a:endParaRPr>
          </a:p>
        </p:txBody>
      </p:sp>
      <p:sp>
        <p:nvSpPr>
          <p:cNvPr id="130" name="Text Box 47"/>
          <p:cNvSpPr txBox="1">
            <a:spLocks noChangeArrowheads="1"/>
          </p:cNvSpPr>
          <p:nvPr/>
        </p:nvSpPr>
        <p:spPr bwMode="auto">
          <a:xfrm>
            <a:off x="1836187" y="3328194"/>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1" name="Text Box 48"/>
          <p:cNvSpPr txBox="1">
            <a:spLocks noChangeArrowheads="1"/>
          </p:cNvSpPr>
          <p:nvPr/>
        </p:nvSpPr>
        <p:spPr bwMode="auto">
          <a:xfrm>
            <a:off x="9492700" y="3904457"/>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2" name="Text Box 49"/>
          <p:cNvSpPr txBox="1">
            <a:spLocks noChangeArrowheads="1"/>
          </p:cNvSpPr>
          <p:nvPr/>
        </p:nvSpPr>
        <p:spPr bwMode="auto">
          <a:xfrm>
            <a:off x="8994225" y="3401219"/>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3" name="Text Box 50"/>
          <p:cNvSpPr txBox="1">
            <a:spLocks noChangeArrowheads="1"/>
          </p:cNvSpPr>
          <p:nvPr/>
        </p:nvSpPr>
        <p:spPr bwMode="auto">
          <a:xfrm>
            <a:off x="9527625" y="4696619"/>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4" name="Text Box 51"/>
          <p:cNvSpPr txBox="1">
            <a:spLocks noChangeArrowheads="1"/>
          </p:cNvSpPr>
          <p:nvPr/>
        </p:nvSpPr>
        <p:spPr bwMode="auto">
          <a:xfrm>
            <a:off x="9210125" y="5201444"/>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5" name="Text Box 52"/>
          <p:cNvSpPr txBox="1">
            <a:spLocks noChangeArrowheads="1"/>
          </p:cNvSpPr>
          <p:nvPr/>
        </p:nvSpPr>
        <p:spPr bwMode="auto">
          <a:xfrm>
            <a:off x="1404387" y="3904457"/>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6" name="Text Box 53"/>
          <p:cNvSpPr txBox="1">
            <a:spLocks noChangeArrowheads="1"/>
          </p:cNvSpPr>
          <p:nvPr/>
        </p:nvSpPr>
        <p:spPr bwMode="auto">
          <a:xfrm>
            <a:off x="1477412" y="4625182"/>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137" name="Text Box 54"/>
          <p:cNvSpPr txBox="1">
            <a:spLocks noChangeArrowheads="1"/>
          </p:cNvSpPr>
          <p:nvPr/>
        </p:nvSpPr>
        <p:spPr bwMode="auto">
          <a:xfrm>
            <a:off x="1823488" y="5276057"/>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grpSp>
        <p:nvGrpSpPr>
          <p:cNvPr id="138" name="Group 57"/>
          <p:cNvGrpSpPr/>
          <p:nvPr/>
        </p:nvGrpSpPr>
        <p:grpSpPr bwMode="auto">
          <a:xfrm>
            <a:off x="2658512" y="4013994"/>
            <a:ext cx="942975" cy="1042988"/>
            <a:chOff x="3102" y="3078"/>
            <a:chExt cx="594" cy="657"/>
          </a:xfrm>
        </p:grpSpPr>
        <p:sp>
          <p:nvSpPr>
            <p:cNvPr id="139" name="Rectangle 58"/>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a:latin typeface="+mn-ea"/>
                  <a:ea typeface="+mn-ea"/>
                </a:rPr>
                <a:t>交换机</a:t>
              </a:r>
              <a:endParaRPr lang="zh-CN" altLang="en-US" sz="1800">
                <a:latin typeface="+mn-ea"/>
                <a:ea typeface="+mn-ea"/>
              </a:endParaRPr>
            </a:p>
          </p:txBody>
        </p:sp>
        <p:sp>
          <p:nvSpPr>
            <p:cNvPr id="140" name="Oval 59"/>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1" name="Oval 60"/>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2" name="Oval 61"/>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3" name="Oval 62"/>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4" name="Oval 63"/>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5" name="Oval 64"/>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6" name="Oval 65"/>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7" name="Oval 66"/>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8" name="Oval 67"/>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49" name="Oval 68"/>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150" name="Group 69"/>
          <p:cNvGrpSpPr/>
          <p:nvPr/>
        </p:nvGrpSpPr>
        <p:grpSpPr bwMode="auto">
          <a:xfrm>
            <a:off x="4306337" y="3256757"/>
            <a:ext cx="942975" cy="1042987"/>
            <a:chOff x="3102" y="3078"/>
            <a:chExt cx="594" cy="657"/>
          </a:xfrm>
        </p:grpSpPr>
        <p:sp>
          <p:nvSpPr>
            <p:cNvPr id="151" name="Rectangle 70"/>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152" name="Oval 71"/>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3" name="Oval 72"/>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4" name="Oval 73"/>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5" name="Oval 74"/>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6" name="Oval 75"/>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7" name="Oval 76"/>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8" name="Oval 77"/>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59" name="Oval 78"/>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0" name="Oval 79"/>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1" name="Oval 80"/>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162" name="Group 81"/>
          <p:cNvGrpSpPr/>
          <p:nvPr/>
        </p:nvGrpSpPr>
        <p:grpSpPr bwMode="auto">
          <a:xfrm>
            <a:off x="6324050" y="3440907"/>
            <a:ext cx="942975" cy="1042987"/>
            <a:chOff x="3102" y="3078"/>
            <a:chExt cx="594" cy="657"/>
          </a:xfrm>
        </p:grpSpPr>
        <p:sp>
          <p:nvSpPr>
            <p:cNvPr id="163" name="Rectangle 82"/>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a:latin typeface="+mn-ea"/>
                  <a:ea typeface="+mn-ea"/>
                </a:rPr>
                <a:t>交换机</a:t>
              </a:r>
              <a:endParaRPr lang="zh-CN" altLang="en-US" sz="1800">
                <a:latin typeface="+mn-ea"/>
                <a:ea typeface="+mn-ea"/>
              </a:endParaRPr>
            </a:p>
          </p:txBody>
        </p:sp>
        <p:sp>
          <p:nvSpPr>
            <p:cNvPr id="164" name="Oval 83"/>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5" name="Oval 84"/>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6" name="Oval 85"/>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7" name="Oval 86"/>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8" name="Oval 87"/>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69" name="Oval 88"/>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0" name="Oval 89"/>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1" name="Oval 90"/>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2" name="Oval 91"/>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3" name="Oval 92"/>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174" name="Group 93"/>
          <p:cNvGrpSpPr/>
          <p:nvPr/>
        </p:nvGrpSpPr>
        <p:grpSpPr bwMode="auto">
          <a:xfrm>
            <a:off x="6546300" y="4825207"/>
            <a:ext cx="942975" cy="1042987"/>
            <a:chOff x="3102" y="3078"/>
            <a:chExt cx="594" cy="657"/>
          </a:xfrm>
        </p:grpSpPr>
        <p:sp>
          <p:nvSpPr>
            <p:cNvPr id="175" name="Rectangle 94"/>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176" name="Oval 95"/>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7" name="Oval 96"/>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8" name="Oval 97"/>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9" name="Oval 98"/>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0" name="Oval 99"/>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1" name="Oval 100"/>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2" name="Oval 101"/>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3" name="Oval 102"/>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4" name="Oval 103"/>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5" name="Oval 104"/>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186" name="Group 105"/>
          <p:cNvGrpSpPr/>
          <p:nvPr/>
        </p:nvGrpSpPr>
        <p:grpSpPr bwMode="auto">
          <a:xfrm>
            <a:off x="3809450" y="5033169"/>
            <a:ext cx="942975" cy="827088"/>
            <a:chOff x="3102" y="3078"/>
            <a:chExt cx="594" cy="657"/>
          </a:xfrm>
        </p:grpSpPr>
        <p:sp>
          <p:nvSpPr>
            <p:cNvPr id="187" name="Rectangle 106"/>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a:latin typeface="+mn-ea"/>
                  <a:ea typeface="+mn-ea"/>
                </a:rPr>
                <a:t>交换机</a:t>
              </a:r>
              <a:endParaRPr lang="zh-CN" altLang="en-US" sz="1800">
                <a:latin typeface="+mn-ea"/>
                <a:ea typeface="+mn-ea"/>
              </a:endParaRPr>
            </a:p>
          </p:txBody>
        </p:sp>
        <p:sp>
          <p:nvSpPr>
            <p:cNvPr id="188" name="Oval 107"/>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89" name="Oval 108"/>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0" name="Oval 109"/>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1" name="Oval 110"/>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2" name="Oval 111"/>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3" name="Oval 112"/>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4" name="Oval 113"/>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5" name="Oval 114"/>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6" name="Oval 115"/>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97" name="Oval 116"/>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198" name="Group 117"/>
          <p:cNvGrpSpPr/>
          <p:nvPr/>
        </p:nvGrpSpPr>
        <p:grpSpPr bwMode="auto">
          <a:xfrm>
            <a:off x="7971875" y="3928269"/>
            <a:ext cx="942975" cy="1042988"/>
            <a:chOff x="3102" y="3078"/>
            <a:chExt cx="594" cy="657"/>
          </a:xfrm>
        </p:grpSpPr>
        <p:sp>
          <p:nvSpPr>
            <p:cNvPr id="199" name="Rectangle 118"/>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200" name="Oval 119"/>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1" name="Oval 120"/>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2" name="Oval 121"/>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3" name="Oval 122"/>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4" name="Oval 123"/>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5" name="Oval 124"/>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6" name="Oval 125"/>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7" name="Oval 126"/>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8" name="Oval 127"/>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09" name="Oval 128"/>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sp>
        <p:nvSpPr>
          <p:cNvPr id="210" name="Freeform 43"/>
          <p:cNvSpPr/>
          <p:nvPr/>
        </p:nvSpPr>
        <p:spPr bwMode="auto">
          <a:xfrm>
            <a:off x="1907625" y="4258469"/>
            <a:ext cx="7823200" cy="1301750"/>
          </a:xfrm>
          <a:custGeom>
            <a:avLst/>
            <a:gdLst>
              <a:gd name="T0" fmla="*/ 0 w 4928"/>
              <a:gd name="T1" fmla="*/ 2147483646 h 820"/>
              <a:gd name="T2" fmla="*/ 2147483646 w 4928"/>
              <a:gd name="T3" fmla="*/ 2147483646 h 820"/>
              <a:gd name="T4" fmla="*/ 2147483646 w 4928"/>
              <a:gd name="T5" fmla="*/ 2147483646 h 820"/>
              <a:gd name="T6" fmla="*/ 2147483646 w 4928"/>
              <a:gd name="T7" fmla="*/ 2147483646 h 820"/>
              <a:gd name="T8" fmla="*/ 2147483646 w 4928"/>
              <a:gd name="T9" fmla="*/ 0 h 820"/>
              <a:gd name="T10" fmla="*/ 0 60000 65536"/>
              <a:gd name="T11" fmla="*/ 0 60000 65536"/>
              <a:gd name="T12" fmla="*/ 0 60000 65536"/>
              <a:gd name="T13" fmla="*/ 0 60000 65536"/>
              <a:gd name="T14" fmla="*/ 0 60000 65536"/>
              <a:gd name="T15" fmla="*/ 0 w 4928"/>
              <a:gd name="T16" fmla="*/ 0 h 820"/>
              <a:gd name="T17" fmla="*/ 4928 w 4928"/>
              <a:gd name="T18" fmla="*/ 820 h 820"/>
            </a:gdLst>
            <a:ahLst/>
            <a:cxnLst>
              <a:cxn ang="T10">
                <a:pos x="T0" y="T1"/>
              </a:cxn>
              <a:cxn ang="T11">
                <a:pos x="T2" y="T3"/>
              </a:cxn>
              <a:cxn ang="T12">
                <a:pos x="T4" y="T5"/>
              </a:cxn>
              <a:cxn ang="T13">
                <a:pos x="T6" y="T7"/>
              </a:cxn>
              <a:cxn ang="T14">
                <a:pos x="T8" y="T9"/>
              </a:cxn>
            </a:cxnLst>
            <a:rect l="T15" t="T16" r="T17" b="T18"/>
            <a:pathLst>
              <a:path w="4928" h="820">
                <a:moveTo>
                  <a:pt x="0" y="421"/>
                </a:moveTo>
                <a:lnTo>
                  <a:pt x="817" y="140"/>
                </a:lnTo>
                <a:lnTo>
                  <a:pt x="3130" y="820"/>
                </a:lnTo>
                <a:lnTo>
                  <a:pt x="4079" y="192"/>
                </a:lnTo>
                <a:lnTo>
                  <a:pt x="4928" y="0"/>
                </a:lnTo>
              </a:path>
            </a:pathLst>
          </a:custGeom>
          <a:noFill/>
          <a:ln w="57150">
            <a:solidFill>
              <a:schemeClr val="accent6">
                <a:lumMod val="75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11" name="任意多边形 210"/>
          <p:cNvSpPr/>
          <p:nvPr/>
        </p:nvSpPr>
        <p:spPr bwMode="auto">
          <a:xfrm>
            <a:off x="2271258" y="3776390"/>
            <a:ext cx="7180717" cy="1903957"/>
          </a:xfrm>
          <a:custGeom>
            <a:avLst/>
            <a:gdLst>
              <a:gd name="connsiteX0" fmla="*/ 0 w 7139836"/>
              <a:gd name="connsiteY0" fmla="*/ 0 h 1903957"/>
              <a:gd name="connsiteX1" fmla="*/ 1315233 w 7139836"/>
              <a:gd name="connsiteY1" fmla="*/ 1089765 h 1903957"/>
              <a:gd name="connsiteX2" fmla="*/ 1753644 w 7139836"/>
              <a:gd name="connsiteY2" fmla="*/ 1741118 h 1903957"/>
              <a:gd name="connsiteX3" fmla="*/ 4359058 w 7139836"/>
              <a:gd name="connsiteY3" fmla="*/ 1903957 h 1903957"/>
              <a:gd name="connsiteX4" fmla="*/ 5761973 w 7139836"/>
              <a:gd name="connsiteY4" fmla="*/ 951979 h 1903957"/>
              <a:gd name="connsiteX5" fmla="*/ 6613743 w 7139836"/>
              <a:gd name="connsiteY5" fmla="*/ 1002083 h 1903957"/>
              <a:gd name="connsiteX6" fmla="*/ 7139836 w 7139836"/>
              <a:gd name="connsiteY6" fmla="*/ 1603332 h 190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9836" h="1903957">
                <a:moveTo>
                  <a:pt x="0" y="0"/>
                </a:moveTo>
                <a:lnTo>
                  <a:pt x="1315233" y="1089765"/>
                </a:lnTo>
                <a:lnTo>
                  <a:pt x="1753644" y="1741118"/>
                </a:lnTo>
                <a:lnTo>
                  <a:pt x="4359058" y="1903957"/>
                </a:lnTo>
                <a:lnTo>
                  <a:pt x="5761973" y="951979"/>
                </a:lnTo>
                <a:lnTo>
                  <a:pt x="6613743" y="1002083"/>
                </a:lnTo>
                <a:lnTo>
                  <a:pt x="7139836" y="1603332"/>
                </a:lnTo>
              </a:path>
            </a:pathLst>
          </a:custGeom>
          <a:noFill/>
          <a:ln w="57150">
            <a:solidFill>
              <a:srgbClr val="FFC000"/>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12" name="文本框 5"/>
          <p:cNvSpPr txBox="1"/>
          <p:nvPr/>
        </p:nvSpPr>
        <p:spPr>
          <a:xfrm>
            <a:off x="7482329" y="4385072"/>
            <a:ext cx="576064" cy="923330"/>
          </a:xfrm>
          <a:prstGeom prst="rect">
            <a:avLst/>
          </a:prstGeom>
          <a:noFill/>
        </p:spPr>
        <p:txBody>
          <a:bodyPr wrap="square" rtlCol="0">
            <a:spAutoFit/>
          </a:bodyPr>
          <a:lstStyle/>
          <a:p>
            <a:r>
              <a:rPr lang="zh-CN" altLang="en-US" sz="5400" b="1" dirty="0">
                <a:solidFill>
                  <a:srgbClr val="FF0000"/>
                </a:solidFill>
                <a:sym typeface="Symbol" panose="05050102010706020507" pitchFamily="18" charset="2"/>
              </a:rPr>
              <a:t></a:t>
            </a:r>
            <a:endParaRPr lang="zh-CN" altLang="en-US" sz="5400" b="1" dirty="0">
              <a:solidFill>
                <a:srgbClr val="FF0000"/>
              </a:solidFill>
            </a:endParaRPr>
          </a:p>
        </p:txBody>
      </p:sp>
      <p:sp>
        <p:nvSpPr>
          <p:cNvPr id="213" name="任意多边形 212"/>
          <p:cNvSpPr/>
          <p:nvPr/>
        </p:nvSpPr>
        <p:spPr bwMode="auto">
          <a:xfrm>
            <a:off x="2284799" y="3810794"/>
            <a:ext cx="7139836" cy="1893888"/>
          </a:xfrm>
          <a:custGeom>
            <a:avLst/>
            <a:gdLst>
              <a:gd name="connsiteX0" fmla="*/ 0 w 7139836"/>
              <a:gd name="connsiteY0" fmla="*/ 0 h 1903957"/>
              <a:gd name="connsiteX1" fmla="*/ 1315233 w 7139836"/>
              <a:gd name="connsiteY1" fmla="*/ 1089765 h 1903957"/>
              <a:gd name="connsiteX2" fmla="*/ 1753644 w 7139836"/>
              <a:gd name="connsiteY2" fmla="*/ 1741118 h 1903957"/>
              <a:gd name="connsiteX3" fmla="*/ 4359058 w 7139836"/>
              <a:gd name="connsiteY3" fmla="*/ 1903957 h 1903957"/>
              <a:gd name="connsiteX4" fmla="*/ 5761973 w 7139836"/>
              <a:gd name="connsiteY4" fmla="*/ 951979 h 1903957"/>
              <a:gd name="connsiteX5" fmla="*/ 6613743 w 7139836"/>
              <a:gd name="connsiteY5" fmla="*/ 1002083 h 1903957"/>
              <a:gd name="connsiteX6" fmla="*/ 7139836 w 7139836"/>
              <a:gd name="connsiteY6" fmla="*/ 1603332 h 190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9836" h="1903957">
                <a:moveTo>
                  <a:pt x="0" y="0"/>
                </a:moveTo>
                <a:lnTo>
                  <a:pt x="1315233" y="1089765"/>
                </a:lnTo>
                <a:lnTo>
                  <a:pt x="1753644" y="1741118"/>
                </a:lnTo>
                <a:lnTo>
                  <a:pt x="4359058" y="1903957"/>
                </a:lnTo>
                <a:lnTo>
                  <a:pt x="5761973" y="951979"/>
                </a:lnTo>
                <a:lnTo>
                  <a:pt x="6613743" y="1002083"/>
                </a:lnTo>
                <a:lnTo>
                  <a:pt x="7139836" y="1603332"/>
                </a:lnTo>
              </a:path>
            </a:pathLst>
          </a:custGeom>
          <a:noFill/>
          <a:ln w="57150">
            <a:solidFill>
              <a:srgbClr val="FFC000"/>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500"/>
                                  </p:stCondLst>
                                  <p:childTnLst>
                                    <p:set>
                                      <p:cBhvr>
                                        <p:cTn id="9" dur="1" fill="hold">
                                          <p:stCondLst>
                                            <p:cond delay="0"/>
                                          </p:stCondLst>
                                        </p:cTn>
                                        <p:tgtEl>
                                          <p:spTgt spid="210"/>
                                        </p:tgtEl>
                                        <p:attrNameLst>
                                          <p:attrName>style.visibility</p:attrName>
                                        </p:attrNameLst>
                                      </p:cBhvr>
                                      <p:to>
                                        <p:strVal val="visible"/>
                                      </p:to>
                                    </p:set>
                                    <p:animEffect transition="in" filter="wipe(left)">
                                      <p:cBhvr>
                                        <p:cTn id="10" dur="3000"/>
                                        <p:tgtEl>
                                          <p:spTgt spid="2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xEl>
                                              <p:pRg st="1" end="1"/>
                                            </p:txEl>
                                          </p:spTgt>
                                        </p:tgtEl>
                                        <p:attrNameLst>
                                          <p:attrName>style.visibility</p:attrName>
                                        </p:attrNameLst>
                                      </p:cBhvr>
                                      <p:to>
                                        <p:strVal val="visible"/>
                                      </p:to>
                                    </p:set>
                                  </p:childTnLst>
                                </p:cTn>
                              </p:par>
                            </p:childTnLst>
                          </p:cTn>
                        </p:par>
                        <p:par>
                          <p:cTn id="15" fill="hold">
                            <p:stCondLst>
                              <p:cond delay="0"/>
                            </p:stCondLst>
                            <p:childTnLst>
                              <p:par>
                                <p:cTn id="16" presetID="35" presetClass="emph" presetSubtype="0" repeatCount="3000" fill="hold" grpId="2" nodeType="afterEffect">
                                  <p:stCondLst>
                                    <p:cond delay="0"/>
                                  </p:stCondLst>
                                  <p:childTnLst>
                                    <p:anim calcmode="discrete" valueType="str">
                                      <p:cBhvr>
                                        <p:cTn id="17" dur="1000" fill="hold"/>
                                        <p:tgtEl>
                                          <p:spTgt spid="210"/>
                                        </p:tgtEl>
                                        <p:attrNameLst>
                                          <p:attrName>style.visibility</p:attrName>
                                        </p:attrNameLst>
                                      </p:cBhvr>
                                      <p:tavLst>
                                        <p:tav tm="0">
                                          <p:val>
                                            <p:strVal val="hidden"/>
                                          </p:val>
                                        </p:tav>
                                        <p:tav tm="50000">
                                          <p:val>
                                            <p:strVal val="visible"/>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1"/>
                                        </p:tgtEl>
                                        <p:attrNameLst>
                                          <p:attrName>style.visibility</p:attrName>
                                        </p:attrNameLst>
                                      </p:cBhvr>
                                      <p:to>
                                        <p:strVal val="visible"/>
                                      </p:to>
                                    </p:set>
                                    <p:animEffect transition="in" filter="wipe(left)">
                                      <p:cBhvr>
                                        <p:cTn id="22" dur="2000"/>
                                        <p:tgtEl>
                                          <p:spTgt spid="21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2"/>
                                        </p:tgtEl>
                                        <p:attrNameLst>
                                          <p:attrName>style.visibility</p:attrName>
                                        </p:attrNameLst>
                                      </p:cBhvr>
                                      <p:to>
                                        <p:strVal val="visible"/>
                                      </p:to>
                                    </p:set>
                                  </p:childTnLst>
                                </p:cTn>
                              </p:par>
                            </p:childTnLst>
                          </p:cTn>
                        </p:par>
                        <p:par>
                          <p:cTn id="27" fill="hold">
                            <p:stCondLst>
                              <p:cond delay="0"/>
                            </p:stCondLst>
                            <p:childTnLst>
                              <p:par>
                                <p:cTn id="28" presetID="35" presetClass="emph" presetSubtype="0" repeatCount="3000" fill="hold" grpId="1" nodeType="afterEffect">
                                  <p:stCondLst>
                                    <p:cond delay="0"/>
                                  </p:stCondLst>
                                  <p:childTnLst>
                                    <p:anim calcmode="discrete" valueType="str">
                                      <p:cBhvr>
                                        <p:cTn id="29" dur="1000" fill="hold"/>
                                        <p:tgtEl>
                                          <p:spTgt spid="212"/>
                                        </p:tgtEl>
                                        <p:attrNameLst>
                                          <p:attrName>style.visibility</p:attrName>
                                        </p:attrNameLst>
                                      </p:cBhvr>
                                      <p:tavLst>
                                        <p:tav tm="0">
                                          <p:val>
                                            <p:strVal val="hidden"/>
                                          </p:val>
                                        </p:tav>
                                        <p:tav tm="50000">
                                          <p:val>
                                            <p:strVal val="visible"/>
                                          </p:val>
                                        </p:tav>
                                      </p:tavLst>
                                    </p:anim>
                                  </p:childTnLst>
                                </p:cTn>
                              </p:par>
                            </p:childTnLst>
                          </p:cTn>
                        </p:par>
                        <p:par>
                          <p:cTn id="30" fill="hold">
                            <p:stCondLst>
                              <p:cond delay="1000"/>
                            </p:stCondLst>
                            <p:childTnLst>
                              <p:par>
                                <p:cTn id="31" presetID="1" presetClass="exit" presetSubtype="0" fill="hold" grpId="2" nodeType="afterEffect">
                                  <p:stCondLst>
                                    <p:cond delay="0"/>
                                  </p:stCondLst>
                                  <p:childTnLst>
                                    <p:set>
                                      <p:cBhvr>
                                        <p:cTn id="32" dur="1" fill="hold">
                                          <p:stCondLst>
                                            <p:cond delay="0"/>
                                          </p:stCondLst>
                                        </p:cTn>
                                        <p:tgtEl>
                                          <p:spTgt spid="212"/>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2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8">
                                            <p:txEl>
                                              <p:pRg st="2" end="2"/>
                                            </p:txEl>
                                          </p:spTgt>
                                        </p:tgtEl>
                                        <p:attrNameLst>
                                          <p:attrName>style.visibility</p:attrName>
                                        </p:attrNameLst>
                                      </p:cBhvr>
                                      <p:to>
                                        <p:strVal val="visible"/>
                                      </p:to>
                                    </p:set>
                                  </p:childTnLst>
                                </p:cTn>
                              </p:par>
                            </p:childTnLst>
                          </p:cTn>
                        </p:par>
                        <p:par>
                          <p:cTn id="39" fill="hold">
                            <p:stCondLst>
                              <p:cond delay="0"/>
                            </p:stCondLst>
                            <p:childTnLst>
                              <p:par>
                                <p:cTn id="40" presetID="22" presetClass="exit" presetSubtype="8" fill="hold" grpId="1" nodeType="afterEffect">
                                  <p:stCondLst>
                                    <p:cond delay="500"/>
                                  </p:stCondLst>
                                  <p:childTnLst>
                                    <p:animEffect transition="out" filter="wipe(left)">
                                      <p:cBhvr>
                                        <p:cTn id="41" dur="2000"/>
                                        <p:tgtEl>
                                          <p:spTgt spid="210"/>
                                        </p:tgtEl>
                                      </p:cBhvr>
                                    </p:animEffect>
                                    <p:set>
                                      <p:cBhvr>
                                        <p:cTn id="42" dur="1" fill="hold">
                                          <p:stCondLst>
                                            <p:cond delay="1999"/>
                                          </p:stCondLst>
                                        </p:cTn>
                                        <p:tgtEl>
                                          <p:spTgt spid="21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20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bldLvl="0" animBg="1"/>
      <p:bldP spid="210" grpId="1" bldLvl="0" animBg="1"/>
      <p:bldP spid="210" grpId="2" bldLvl="0" animBg="1"/>
      <p:bldP spid="211" grpId="0" bldLvl="0" animBg="1"/>
      <p:bldP spid="211" grpId="1" bldLvl="0" animBg="1"/>
      <p:bldP spid="212" grpId="0"/>
      <p:bldP spid="212" grpId="1"/>
      <p:bldP spid="212" grpId="2"/>
      <p:bldP spid="213"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回顾：电路交换</a:t>
            </a:r>
            <a:endParaRPr lang="zh-CN" altLang="en-US" dirty="0"/>
          </a:p>
        </p:txBody>
      </p:sp>
      <p:sp>
        <p:nvSpPr>
          <p:cNvPr id="108" name="Line 4"/>
          <p:cNvSpPr>
            <a:spLocks noChangeShapeType="1"/>
          </p:cNvSpPr>
          <p:nvPr/>
        </p:nvSpPr>
        <p:spPr bwMode="auto">
          <a:xfrm flipV="1">
            <a:off x="3218806" y="3759994"/>
            <a:ext cx="1223963" cy="5762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4" name="Line 5"/>
          <p:cNvSpPr>
            <a:spLocks noChangeShapeType="1"/>
          </p:cNvSpPr>
          <p:nvPr/>
        </p:nvSpPr>
        <p:spPr bwMode="auto">
          <a:xfrm>
            <a:off x="5019031" y="3759994"/>
            <a:ext cx="1470025" cy="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5" name="Line 6"/>
          <p:cNvSpPr>
            <a:spLocks noChangeShapeType="1"/>
          </p:cNvSpPr>
          <p:nvPr/>
        </p:nvSpPr>
        <p:spPr bwMode="auto">
          <a:xfrm>
            <a:off x="6963719" y="3833019"/>
            <a:ext cx="1109662" cy="4318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6" name="Line 7"/>
          <p:cNvSpPr>
            <a:spLocks noChangeShapeType="1"/>
          </p:cNvSpPr>
          <p:nvPr/>
        </p:nvSpPr>
        <p:spPr bwMode="auto">
          <a:xfrm>
            <a:off x="3175944" y="4409282"/>
            <a:ext cx="906462" cy="115093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7" name="Line 8"/>
          <p:cNvSpPr>
            <a:spLocks noChangeShapeType="1"/>
          </p:cNvSpPr>
          <p:nvPr/>
        </p:nvSpPr>
        <p:spPr bwMode="auto">
          <a:xfrm>
            <a:off x="4587231" y="5560219"/>
            <a:ext cx="2333625" cy="144463"/>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8" name="Line 9"/>
          <p:cNvSpPr>
            <a:spLocks noChangeShapeType="1"/>
          </p:cNvSpPr>
          <p:nvPr/>
        </p:nvSpPr>
        <p:spPr bwMode="auto">
          <a:xfrm flipH="1">
            <a:off x="4433244" y="3852069"/>
            <a:ext cx="2359025" cy="166687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9" name="Line 10"/>
          <p:cNvSpPr>
            <a:spLocks noChangeShapeType="1"/>
          </p:cNvSpPr>
          <p:nvPr/>
        </p:nvSpPr>
        <p:spPr bwMode="auto">
          <a:xfrm flipV="1">
            <a:off x="6890694" y="4480719"/>
            <a:ext cx="1584325" cy="1079500"/>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0" name="Line 11"/>
          <p:cNvSpPr>
            <a:spLocks noChangeShapeType="1"/>
          </p:cNvSpPr>
          <p:nvPr/>
        </p:nvSpPr>
        <p:spPr bwMode="auto">
          <a:xfrm>
            <a:off x="3147369" y="4409282"/>
            <a:ext cx="3773487" cy="12239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1" name="Text Box 13"/>
          <p:cNvSpPr txBox="1">
            <a:spLocks noChangeArrowheads="1"/>
          </p:cNvSpPr>
          <p:nvPr/>
        </p:nvSpPr>
        <p:spPr bwMode="auto">
          <a:xfrm>
            <a:off x="842963" y="1593428"/>
            <a:ext cx="8121650" cy="12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800100" indent="-34290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l" eaLnBrk="1" hangingPunct="1">
              <a:lnSpc>
                <a:spcPct val="110000"/>
              </a:lnSpc>
              <a:spcBef>
                <a:spcPct val="0"/>
              </a:spcBef>
              <a:buClr>
                <a:schemeClr val="tx1"/>
              </a:buClr>
              <a:buSzPct val="70000"/>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通话前先拨号建立连接（</a:t>
            </a:r>
            <a:r>
              <a:rPr lang="zh-CN" altLang="en-US" sz="2200" dirty="0">
                <a:solidFill>
                  <a:srgbClr val="FF0000"/>
                </a:solidFill>
                <a:latin typeface="微软雅黑" panose="020B0503020204020204" pitchFamily="34" charset="-122"/>
                <a:ea typeface="微软雅黑" panose="020B0503020204020204" pitchFamily="34" charset="-122"/>
              </a:rPr>
              <a:t>一条端到端电路</a:t>
            </a: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a:p>
            <a:pPr algn="l" eaLnBrk="1" hangingPunct="1">
              <a:lnSpc>
                <a:spcPct val="110000"/>
              </a:lnSpc>
              <a:spcBef>
                <a:spcPct val="0"/>
              </a:spcBef>
              <a:buClr>
                <a:schemeClr val="tx1"/>
              </a:buClr>
              <a:buSzPct val="70000"/>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通话过程中，通信双方一直占用所建立的连接。</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a:p>
            <a:pPr algn="l" eaLnBrk="1" hangingPunct="1">
              <a:lnSpc>
                <a:spcPct val="110000"/>
              </a:lnSpc>
              <a:spcBef>
                <a:spcPct val="0"/>
              </a:spcBef>
              <a:buClr>
                <a:schemeClr val="tx1"/>
              </a:buClr>
              <a:buSzPct val="70000"/>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通话结束后，挂机释放连接。</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2" name="Freeform 26"/>
          <p:cNvSpPr/>
          <p:nvPr/>
        </p:nvSpPr>
        <p:spPr bwMode="auto">
          <a:xfrm>
            <a:off x="2210744" y="3688557"/>
            <a:ext cx="712787" cy="668337"/>
          </a:xfrm>
          <a:custGeom>
            <a:avLst/>
            <a:gdLst>
              <a:gd name="T0" fmla="*/ 2147483646 w 449"/>
              <a:gd name="T1" fmla="*/ 2147483646 h 421"/>
              <a:gd name="T2" fmla="*/ 0 w 449"/>
              <a:gd name="T3" fmla="*/ 0 h 421"/>
              <a:gd name="T4" fmla="*/ 0 60000 65536"/>
              <a:gd name="T5" fmla="*/ 0 60000 65536"/>
              <a:gd name="T6" fmla="*/ 0 w 449"/>
              <a:gd name="T7" fmla="*/ 0 h 421"/>
              <a:gd name="T8" fmla="*/ 449 w 449"/>
              <a:gd name="T9" fmla="*/ 421 h 421"/>
            </a:gdLst>
            <a:ahLst/>
            <a:cxnLst>
              <a:cxn ang="T4">
                <a:pos x="T0" y="T1"/>
              </a:cxn>
              <a:cxn ang="T5">
                <a:pos x="T2" y="T3"/>
              </a:cxn>
            </a:cxnLst>
            <a:rect l="T6" t="T7" r="T8" b="T9"/>
            <a:pathLst>
              <a:path w="449" h="421">
                <a:moveTo>
                  <a:pt x="449" y="421"/>
                </a:moveTo>
                <a:lnTo>
                  <a:pt x="0" y="0"/>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3" name="Freeform 27"/>
          <p:cNvSpPr/>
          <p:nvPr/>
        </p:nvSpPr>
        <p:spPr bwMode="auto">
          <a:xfrm>
            <a:off x="1778944" y="4264819"/>
            <a:ext cx="1449387" cy="219075"/>
          </a:xfrm>
          <a:custGeom>
            <a:avLst/>
            <a:gdLst>
              <a:gd name="T0" fmla="*/ 0 w 913"/>
              <a:gd name="T1" fmla="*/ 0 h 138"/>
              <a:gd name="T2" fmla="*/ 2147483646 w 913"/>
              <a:gd name="T3" fmla="*/ 2147483646 h 138"/>
              <a:gd name="T4" fmla="*/ 0 60000 65536"/>
              <a:gd name="T5" fmla="*/ 0 60000 65536"/>
              <a:gd name="T6" fmla="*/ 0 w 913"/>
              <a:gd name="T7" fmla="*/ 0 h 138"/>
              <a:gd name="T8" fmla="*/ 913 w 913"/>
              <a:gd name="T9" fmla="*/ 138 h 138"/>
            </a:gdLst>
            <a:ahLst/>
            <a:cxnLst>
              <a:cxn ang="T4">
                <a:pos x="T0" y="T1"/>
              </a:cxn>
              <a:cxn ang="T5">
                <a:pos x="T2" y="T3"/>
              </a:cxn>
            </a:cxnLst>
            <a:rect l="T6" t="T7" r="T8" b="T9"/>
            <a:pathLst>
              <a:path w="913" h="138">
                <a:moveTo>
                  <a:pt x="0" y="0"/>
                </a:moveTo>
                <a:lnTo>
                  <a:pt x="913" y="138"/>
                </a:lnTo>
              </a:path>
            </a:pathLst>
          </a:custGeom>
          <a:noFill/>
          <a:ln w="28575">
            <a:solidFill>
              <a:srgbClr val="3333CC"/>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4" name="Line 28"/>
          <p:cNvSpPr>
            <a:spLocks noChangeShapeType="1"/>
          </p:cNvSpPr>
          <p:nvPr/>
        </p:nvSpPr>
        <p:spPr bwMode="auto">
          <a:xfrm flipV="1">
            <a:off x="1778944" y="4552157"/>
            <a:ext cx="1295400" cy="4333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 name="Line 29"/>
          <p:cNvSpPr>
            <a:spLocks noChangeShapeType="1"/>
          </p:cNvSpPr>
          <p:nvPr/>
        </p:nvSpPr>
        <p:spPr bwMode="auto">
          <a:xfrm flipV="1">
            <a:off x="2139306" y="4552157"/>
            <a:ext cx="935038" cy="1081087"/>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6" name="Line 33"/>
          <p:cNvSpPr>
            <a:spLocks noChangeShapeType="1"/>
          </p:cNvSpPr>
          <p:nvPr/>
        </p:nvSpPr>
        <p:spPr bwMode="auto">
          <a:xfrm flipH="1">
            <a:off x="8863956" y="3688557"/>
            <a:ext cx="547688" cy="576262"/>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7" name="Line 34"/>
          <p:cNvSpPr>
            <a:spLocks noChangeShapeType="1"/>
          </p:cNvSpPr>
          <p:nvPr/>
        </p:nvSpPr>
        <p:spPr bwMode="auto">
          <a:xfrm flipV="1">
            <a:off x="8548044" y="4264819"/>
            <a:ext cx="1223962" cy="287338"/>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8" name="Line 35"/>
          <p:cNvSpPr>
            <a:spLocks noChangeShapeType="1"/>
          </p:cNvSpPr>
          <p:nvPr/>
        </p:nvSpPr>
        <p:spPr bwMode="auto">
          <a:xfrm>
            <a:off x="8690919" y="4552157"/>
            <a:ext cx="1152525" cy="5048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9" name="Line 36"/>
          <p:cNvSpPr>
            <a:spLocks noChangeShapeType="1"/>
          </p:cNvSpPr>
          <p:nvPr/>
        </p:nvSpPr>
        <p:spPr bwMode="auto">
          <a:xfrm>
            <a:off x="8863956" y="4768057"/>
            <a:ext cx="649288" cy="720725"/>
          </a:xfrm>
          <a:prstGeom prst="line">
            <a:avLst/>
          </a:prstGeom>
          <a:noFill/>
          <a:ln w="28575">
            <a:solidFill>
              <a:srgbClr val="3333CC"/>
            </a:solidFill>
            <a:round/>
          </a:ln>
          <a:extLst>
            <a:ext uri="{909E8E84-426E-40DD-AFC4-6F175D3DCCD1}">
              <a14:hiddenFill xmlns:a14="http://schemas.microsoft.com/office/drawing/2010/main">
                <a:noFill/>
              </a14:hiddenFill>
            </a:ext>
          </a:extLst>
        </p:spPr>
        <p:txBody>
          <a:bodyPr/>
          <a:lstStyle/>
          <a:p>
            <a:endParaRPr lang="zh-CN" altLang="en-US"/>
          </a:p>
        </p:txBody>
      </p:sp>
      <p:sp>
        <p:nvSpPr>
          <p:cNvPr id="230" name="Text Box 47"/>
          <p:cNvSpPr txBox="1">
            <a:spLocks noChangeArrowheads="1"/>
          </p:cNvSpPr>
          <p:nvPr/>
        </p:nvSpPr>
        <p:spPr bwMode="auto">
          <a:xfrm>
            <a:off x="1850381" y="3328194"/>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1" name="Text Box 48"/>
          <p:cNvSpPr txBox="1">
            <a:spLocks noChangeArrowheads="1"/>
          </p:cNvSpPr>
          <p:nvPr/>
        </p:nvSpPr>
        <p:spPr bwMode="auto">
          <a:xfrm>
            <a:off x="9506894" y="3904457"/>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2" name="Text Box 49"/>
          <p:cNvSpPr txBox="1">
            <a:spLocks noChangeArrowheads="1"/>
          </p:cNvSpPr>
          <p:nvPr/>
        </p:nvSpPr>
        <p:spPr bwMode="auto">
          <a:xfrm>
            <a:off x="9008419" y="3401219"/>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3" name="Text Box 50"/>
          <p:cNvSpPr txBox="1">
            <a:spLocks noChangeArrowheads="1"/>
          </p:cNvSpPr>
          <p:nvPr/>
        </p:nvSpPr>
        <p:spPr bwMode="auto">
          <a:xfrm>
            <a:off x="9541819" y="4696619"/>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4" name="Text Box 51"/>
          <p:cNvSpPr txBox="1">
            <a:spLocks noChangeArrowheads="1"/>
          </p:cNvSpPr>
          <p:nvPr/>
        </p:nvSpPr>
        <p:spPr bwMode="auto">
          <a:xfrm>
            <a:off x="9224319" y="5201444"/>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5" name="Text Box 52"/>
          <p:cNvSpPr txBox="1">
            <a:spLocks noChangeArrowheads="1"/>
          </p:cNvSpPr>
          <p:nvPr/>
        </p:nvSpPr>
        <p:spPr bwMode="auto">
          <a:xfrm>
            <a:off x="1418581" y="3904457"/>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6" name="Text Box 53"/>
          <p:cNvSpPr txBox="1">
            <a:spLocks noChangeArrowheads="1"/>
          </p:cNvSpPr>
          <p:nvPr/>
        </p:nvSpPr>
        <p:spPr bwMode="auto">
          <a:xfrm>
            <a:off x="1491606" y="4625182"/>
            <a:ext cx="62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sp>
        <p:nvSpPr>
          <p:cNvPr id="237" name="Text Box 54"/>
          <p:cNvSpPr txBox="1">
            <a:spLocks noChangeArrowheads="1"/>
          </p:cNvSpPr>
          <p:nvPr/>
        </p:nvSpPr>
        <p:spPr bwMode="auto">
          <a:xfrm>
            <a:off x="1837682" y="5276057"/>
            <a:ext cx="62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dirty="0">
                <a:latin typeface="Wingdings" panose="05000000000000000000" pitchFamily="2" charset="2"/>
              </a:rPr>
              <a:t>(</a:t>
            </a:r>
            <a:endParaRPr kumimoji="1" lang="en-US" altLang="zh-CN" dirty="0">
              <a:latin typeface="Wingdings" panose="05000000000000000000" pitchFamily="2" charset="2"/>
            </a:endParaRPr>
          </a:p>
        </p:txBody>
      </p:sp>
      <p:pic>
        <p:nvPicPr>
          <p:cNvPr id="238" name="Picture 55"/>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9035406" y="3386336"/>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78893" y="5304558"/>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0" name="Group 57"/>
          <p:cNvGrpSpPr/>
          <p:nvPr/>
        </p:nvGrpSpPr>
        <p:grpSpPr bwMode="auto">
          <a:xfrm>
            <a:off x="2672706" y="4013994"/>
            <a:ext cx="942975" cy="1042988"/>
            <a:chOff x="3102" y="3078"/>
            <a:chExt cx="594" cy="657"/>
          </a:xfrm>
        </p:grpSpPr>
        <p:sp>
          <p:nvSpPr>
            <p:cNvPr id="241" name="Rectangle 58"/>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242" name="Oval 59"/>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3" name="Oval 60"/>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4" name="Oval 61"/>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5" name="Oval 62"/>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6" name="Oval 63"/>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7" name="Oval 64"/>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8" name="Oval 65"/>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49" name="Oval 66"/>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0" name="Oval 67"/>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1" name="Oval 68"/>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252" name="Group 69"/>
          <p:cNvGrpSpPr/>
          <p:nvPr/>
        </p:nvGrpSpPr>
        <p:grpSpPr bwMode="auto">
          <a:xfrm>
            <a:off x="4320531" y="3256757"/>
            <a:ext cx="942975" cy="1042987"/>
            <a:chOff x="3102" y="3078"/>
            <a:chExt cx="594" cy="657"/>
          </a:xfrm>
        </p:grpSpPr>
        <p:sp>
          <p:nvSpPr>
            <p:cNvPr id="253" name="Rectangle 70"/>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254" name="Oval 71"/>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5" name="Oval 72"/>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6" name="Oval 73"/>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7" name="Oval 74"/>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8" name="Oval 75"/>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59" name="Oval 76"/>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0" name="Oval 77"/>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1" name="Oval 78"/>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2" name="Oval 79"/>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3" name="Oval 80"/>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264" name="Group 81"/>
          <p:cNvGrpSpPr/>
          <p:nvPr/>
        </p:nvGrpSpPr>
        <p:grpSpPr bwMode="auto">
          <a:xfrm>
            <a:off x="6338244" y="3440907"/>
            <a:ext cx="942975" cy="1042987"/>
            <a:chOff x="3102" y="3078"/>
            <a:chExt cx="594" cy="657"/>
          </a:xfrm>
        </p:grpSpPr>
        <p:sp>
          <p:nvSpPr>
            <p:cNvPr id="265" name="Rectangle 82"/>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a:latin typeface="+mn-ea"/>
                  <a:ea typeface="+mn-ea"/>
                </a:rPr>
                <a:t>交换机</a:t>
              </a:r>
              <a:endParaRPr lang="zh-CN" altLang="en-US" sz="1800">
                <a:latin typeface="+mn-ea"/>
                <a:ea typeface="+mn-ea"/>
              </a:endParaRPr>
            </a:p>
          </p:txBody>
        </p:sp>
        <p:sp>
          <p:nvSpPr>
            <p:cNvPr id="266" name="Oval 83"/>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7" name="Oval 84"/>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8" name="Oval 85"/>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69" name="Oval 86"/>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0" name="Oval 87"/>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1" name="Oval 88"/>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2" name="Oval 89"/>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3" name="Oval 90"/>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4" name="Oval 91"/>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5" name="Oval 92"/>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276" name="Group 93"/>
          <p:cNvGrpSpPr/>
          <p:nvPr/>
        </p:nvGrpSpPr>
        <p:grpSpPr bwMode="auto">
          <a:xfrm>
            <a:off x="6560494" y="4825207"/>
            <a:ext cx="942975" cy="1042987"/>
            <a:chOff x="3102" y="3078"/>
            <a:chExt cx="594" cy="657"/>
          </a:xfrm>
        </p:grpSpPr>
        <p:sp>
          <p:nvSpPr>
            <p:cNvPr id="277" name="Rectangle 94"/>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278" name="Oval 95"/>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79" name="Oval 96"/>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0" name="Oval 97"/>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1" name="Oval 98"/>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2" name="Oval 99"/>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3" name="Oval 100"/>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4" name="Oval 101"/>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5" name="Oval 102"/>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6" name="Oval 103"/>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87" name="Oval 104"/>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288" name="Group 105"/>
          <p:cNvGrpSpPr/>
          <p:nvPr/>
        </p:nvGrpSpPr>
        <p:grpSpPr bwMode="auto">
          <a:xfrm>
            <a:off x="3823644" y="5033169"/>
            <a:ext cx="942975" cy="827088"/>
            <a:chOff x="3102" y="3078"/>
            <a:chExt cx="594" cy="657"/>
          </a:xfrm>
        </p:grpSpPr>
        <p:sp>
          <p:nvSpPr>
            <p:cNvPr id="289" name="Rectangle 106"/>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dirty="0">
                  <a:latin typeface="+mn-ea"/>
                  <a:ea typeface="+mn-ea"/>
                </a:rPr>
                <a:t>交换机</a:t>
              </a:r>
              <a:endParaRPr lang="zh-CN" altLang="en-US" sz="1800" dirty="0">
                <a:latin typeface="+mn-ea"/>
                <a:ea typeface="+mn-ea"/>
              </a:endParaRPr>
            </a:p>
          </p:txBody>
        </p:sp>
        <p:sp>
          <p:nvSpPr>
            <p:cNvPr id="290" name="Oval 107"/>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1" name="Oval 108"/>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2" name="Oval 109"/>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3" name="Oval 110"/>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4" name="Oval 111"/>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5" name="Oval 112"/>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6" name="Oval 113"/>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7" name="Oval 114"/>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8" name="Oval 115"/>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99" name="Oval 116"/>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grpSp>
        <p:nvGrpSpPr>
          <p:cNvPr id="300" name="Group 117"/>
          <p:cNvGrpSpPr/>
          <p:nvPr/>
        </p:nvGrpSpPr>
        <p:grpSpPr bwMode="auto">
          <a:xfrm>
            <a:off x="7986069" y="3928269"/>
            <a:ext cx="942975" cy="1042988"/>
            <a:chOff x="3102" y="3078"/>
            <a:chExt cx="594" cy="657"/>
          </a:xfrm>
        </p:grpSpPr>
        <p:sp>
          <p:nvSpPr>
            <p:cNvPr id="301" name="Rectangle 118"/>
            <p:cNvSpPr>
              <a:spLocks noChangeArrowheads="1"/>
            </p:cNvSpPr>
            <p:nvPr/>
          </p:nvSpPr>
          <p:spPr bwMode="auto">
            <a:xfrm>
              <a:off x="3162" y="3078"/>
              <a:ext cx="475" cy="657"/>
            </a:xfrm>
            <a:prstGeom prst="rect">
              <a:avLst/>
            </a:prstGeom>
            <a:solidFill>
              <a:srgbClr val="92D050"/>
            </a:solidFill>
            <a:ln w="12700">
              <a:solidFill>
                <a:schemeClr val="tx1"/>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1800">
                  <a:latin typeface="+mn-ea"/>
                  <a:ea typeface="+mn-ea"/>
                </a:rPr>
                <a:t>交换机</a:t>
              </a:r>
              <a:endParaRPr lang="zh-CN" altLang="en-US" sz="1800">
                <a:latin typeface="+mn-ea"/>
                <a:ea typeface="+mn-ea"/>
              </a:endParaRPr>
            </a:p>
          </p:txBody>
        </p:sp>
        <p:sp>
          <p:nvSpPr>
            <p:cNvPr id="302" name="Oval 119"/>
            <p:cNvSpPr>
              <a:spLocks noChangeArrowheads="1"/>
            </p:cNvSpPr>
            <p:nvPr/>
          </p:nvSpPr>
          <p:spPr bwMode="auto">
            <a:xfrm>
              <a:off x="3102" y="3160"/>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3" name="Oval 120"/>
            <p:cNvSpPr>
              <a:spLocks noChangeArrowheads="1"/>
            </p:cNvSpPr>
            <p:nvPr/>
          </p:nvSpPr>
          <p:spPr bwMode="auto">
            <a:xfrm>
              <a:off x="3102" y="3265"/>
              <a:ext cx="60"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4" name="Oval 121"/>
            <p:cNvSpPr>
              <a:spLocks noChangeArrowheads="1"/>
            </p:cNvSpPr>
            <p:nvPr/>
          </p:nvSpPr>
          <p:spPr bwMode="auto">
            <a:xfrm>
              <a:off x="3102" y="3377"/>
              <a:ext cx="60"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5" name="Oval 122"/>
            <p:cNvSpPr>
              <a:spLocks noChangeArrowheads="1"/>
            </p:cNvSpPr>
            <p:nvPr/>
          </p:nvSpPr>
          <p:spPr bwMode="auto">
            <a:xfrm>
              <a:off x="3102" y="3476"/>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6" name="Oval 123"/>
            <p:cNvSpPr>
              <a:spLocks noChangeArrowheads="1"/>
            </p:cNvSpPr>
            <p:nvPr/>
          </p:nvSpPr>
          <p:spPr bwMode="auto">
            <a:xfrm>
              <a:off x="3102" y="3582"/>
              <a:ext cx="60"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7" name="Oval 124"/>
            <p:cNvSpPr>
              <a:spLocks noChangeArrowheads="1"/>
            </p:cNvSpPr>
            <p:nvPr/>
          </p:nvSpPr>
          <p:spPr bwMode="auto">
            <a:xfrm>
              <a:off x="3637" y="3160"/>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8" name="Oval 125"/>
            <p:cNvSpPr>
              <a:spLocks noChangeArrowheads="1"/>
            </p:cNvSpPr>
            <p:nvPr/>
          </p:nvSpPr>
          <p:spPr bwMode="auto">
            <a:xfrm>
              <a:off x="3637" y="3265"/>
              <a:ext cx="59" cy="59"/>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09" name="Oval 126"/>
            <p:cNvSpPr>
              <a:spLocks noChangeArrowheads="1"/>
            </p:cNvSpPr>
            <p:nvPr/>
          </p:nvSpPr>
          <p:spPr bwMode="auto">
            <a:xfrm>
              <a:off x="3637" y="3377"/>
              <a:ext cx="59" cy="5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10" name="Oval 127"/>
            <p:cNvSpPr>
              <a:spLocks noChangeArrowheads="1"/>
            </p:cNvSpPr>
            <p:nvPr/>
          </p:nvSpPr>
          <p:spPr bwMode="auto">
            <a:xfrm>
              <a:off x="3637" y="3476"/>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11" name="Oval 128"/>
            <p:cNvSpPr>
              <a:spLocks noChangeArrowheads="1"/>
            </p:cNvSpPr>
            <p:nvPr/>
          </p:nvSpPr>
          <p:spPr bwMode="auto">
            <a:xfrm>
              <a:off x="3637" y="3582"/>
              <a:ext cx="59" cy="6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grpSp>
      <p:pic>
        <p:nvPicPr>
          <p:cNvPr id="312"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543200" y="4629109"/>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467793" y="3910014"/>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909533" y="3309144"/>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5"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9540297" y="3946227"/>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6"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9573567" y="4681736"/>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 name="Picture 5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9267181" y="5290344"/>
            <a:ext cx="576263" cy="45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8" name="Text Box 129"/>
          <p:cNvSpPr txBox="1">
            <a:spLocks noChangeArrowheads="1"/>
          </p:cNvSpPr>
          <p:nvPr/>
        </p:nvSpPr>
        <p:spPr bwMode="auto">
          <a:xfrm>
            <a:off x="7562207" y="2439194"/>
            <a:ext cx="790575" cy="1433513"/>
          </a:xfrm>
          <a:prstGeom prst="rect">
            <a:avLst/>
          </a:prstGeom>
          <a:noFill/>
          <a:ln>
            <a:noFill/>
          </a:ln>
          <a:effectLst>
            <a:outerShdw dist="81320" dir="3080412"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50000"/>
              </a:spcBef>
              <a:buClrTx/>
              <a:buSzTx/>
              <a:buFontTx/>
              <a:buNone/>
            </a:pPr>
            <a:r>
              <a:rPr lang="en-US" altLang="zh-CN" sz="8800" b="1" dirty="0">
                <a:solidFill>
                  <a:srgbClr val="3F4E92"/>
                </a:solidFill>
                <a:ea typeface="隶书" panose="02010509060101010101" pitchFamily="49" charset="-122"/>
              </a:rPr>
              <a:t>?</a:t>
            </a:r>
            <a:endParaRPr lang="en-US" altLang="zh-CN" sz="8800" b="1" dirty="0">
              <a:solidFill>
                <a:srgbClr val="3F4E92"/>
              </a:solidFill>
              <a:ea typeface="隶书" panose="02010509060101010101" pitchFamily="49" charset="-122"/>
            </a:endParaRPr>
          </a:p>
        </p:txBody>
      </p:sp>
      <p:sp>
        <p:nvSpPr>
          <p:cNvPr id="319" name="Text Box 12"/>
          <p:cNvSpPr txBox="1">
            <a:spLocks noChangeArrowheads="1"/>
          </p:cNvSpPr>
          <p:nvPr/>
        </p:nvSpPr>
        <p:spPr bwMode="auto">
          <a:xfrm>
            <a:off x="1231827" y="475615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A</a:t>
            </a:r>
            <a:endParaRPr kumimoji="1" lang="en-US" altLang="zh-CN" sz="2400" b="1" dirty="0">
              <a:latin typeface="Times New Roman" panose="02020603050405020304" pitchFamily="18" charset="0"/>
            </a:endParaRPr>
          </a:p>
        </p:txBody>
      </p:sp>
      <p:sp>
        <p:nvSpPr>
          <p:cNvPr id="320" name="Text Box 40"/>
          <p:cNvSpPr txBox="1">
            <a:spLocks noChangeArrowheads="1"/>
          </p:cNvSpPr>
          <p:nvPr/>
        </p:nvSpPr>
        <p:spPr bwMode="auto">
          <a:xfrm>
            <a:off x="9826625" y="361791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B</a:t>
            </a:r>
            <a:endParaRPr kumimoji="1" lang="en-US" altLang="zh-CN" sz="2400" b="1" dirty="0">
              <a:latin typeface="Times New Roman" panose="02020603050405020304" pitchFamily="18" charset="0"/>
            </a:endParaRPr>
          </a:p>
        </p:txBody>
      </p:sp>
      <p:sp>
        <p:nvSpPr>
          <p:cNvPr id="321" name="Text Box 42"/>
          <p:cNvSpPr txBox="1">
            <a:spLocks noChangeArrowheads="1"/>
          </p:cNvSpPr>
          <p:nvPr/>
        </p:nvSpPr>
        <p:spPr bwMode="auto">
          <a:xfrm>
            <a:off x="8913170" y="5388276"/>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D</a:t>
            </a:r>
            <a:endParaRPr kumimoji="1" lang="en-US" altLang="zh-CN" sz="2400" b="1" dirty="0">
              <a:latin typeface="Times New Roman" panose="02020603050405020304" pitchFamily="18" charset="0"/>
            </a:endParaRPr>
          </a:p>
        </p:txBody>
      </p:sp>
      <p:sp>
        <p:nvSpPr>
          <p:cNvPr id="322" name="Text Box 41"/>
          <p:cNvSpPr txBox="1">
            <a:spLocks noChangeArrowheads="1"/>
          </p:cNvSpPr>
          <p:nvPr/>
        </p:nvSpPr>
        <p:spPr bwMode="auto">
          <a:xfrm>
            <a:off x="1590031" y="327950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Times New Roman" panose="02020603050405020304" pitchFamily="18" charset="0"/>
              </a:rPr>
              <a:t>C</a:t>
            </a:r>
            <a:endParaRPr kumimoji="1" lang="en-US" altLang="zh-CN" sz="24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238"/>
                                        </p:tgtEl>
                                        <p:attrNameLst>
                                          <p:attrName>style.visibility</p:attrName>
                                        </p:attrNameLst>
                                      </p:cBhvr>
                                      <p:tavLst>
                                        <p:tav tm="0">
                                          <p:val>
                                            <p:strVal val="hidden"/>
                                          </p:val>
                                        </p:tav>
                                        <p:tav tm="50000">
                                          <p:val>
                                            <p:strVal val="visible"/>
                                          </p:val>
                                        </p:tav>
                                      </p:tavLst>
                                    </p:anim>
                                  </p:childTnLst>
                                </p:cTn>
                              </p:par>
                              <p:par>
                                <p:cTn id="7" presetID="35" presetClass="emph" presetSubtype="0" repeatCount="3000" fill="hold" nodeType="withEffect">
                                  <p:stCondLst>
                                    <p:cond delay="0"/>
                                  </p:stCondLst>
                                  <p:childTnLst>
                                    <p:anim calcmode="discrete" valueType="str">
                                      <p:cBhvr>
                                        <p:cTn id="8" dur="1000" fill="hold"/>
                                        <p:tgtEl>
                                          <p:spTgt spid="239"/>
                                        </p:tgtEl>
                                        <p:attrNameLst>
                                          <p:attrName>style.visibility</p:attrName>
                                        </p:attrNameLst>
                                      </p:cBhvr>
                                      <p:tavLst>
                                        <p:tav tm="0">
                                          <p:val>
                                            <p:strVal val="hidden"/>
                                          </p:val>
                                        </p:tav>
                                        <p:tav tm="50000">
                                          <p:val>
                                            <p:strVal val="visible"/>
                                          </p:val>
                                        </p:tav>
                                      </p:tavLst>
                                    </p:anim>
                                  </p:childTnLst>
                                </p:cTn>
                              </p:par>
                              <p:par>
                                <p:cTn id="9" presetID="35" presetClass="emph" presetSubtype="0" repeatCount="3000" fill="hold" nodeType="withEffect">
                                  <p:stCondLst>
                                    <p:cond delay="0"/>
                                  </p:stCondLst>
                                  <p:childTnLst>
                                    <p:anim calcmode="discrete" valueType="str">
                                      <p:cBhvr>
                                        <p:cTn id="10" dur="1000" fill="hold"/>
                                        <p:tgtEl>
                                          <p:spTgt spid="312"/>
                                        </p:tgtEl>
                                        <p:attrNameLst>
                                          <p:attrName>style.visibility</p:attrName>
                                        </p:attrNameLst>
                                      </p:cBhvr>
                                      <p:tavLst>
                                        <p:tav tm="0">
                                          <p:val>
                                            <p:strVal val="hidden"/>
                                          </p:val>
                                        </p:tav>
                                        <p:tav tm="50000">
                                          <p:val>
                                            <p:strVal val="visible"/>
                                          </p:val>
                                        </p:tav>
                                      </p:tavLst>
                                    </p:anim>
                                  </p:childTnLst>
                                </p:cTn>
                              </p:par>
                              <p:par>
                                <p:cTn id="11" presetID="35" presetClass="emph" presetSubtype="0" repeatCount="3000" fill="hold" nodeType="withEffect">
                                  <p:stCondLst>
                                    <p:cond delay="0"/>
                                  </p:stCondLst>
                                  <p:childTnLst>
                                    <p:anim calcmode="discrete" valueType="str">
                                      <p:cBhvr>
                                        <p:cTn id="12" dur="1000" fill="hold"/>
                                        <p:tgtEl>
                                          <p:spTgt spid="313"/>
                                        </p:tgtEl>
                                        <p:attrNameLst>
                                          <p:attrName>style.visibility</p:attrName>
                                        </p:attrNameLst>
                                      </p:cBhvr>
                                      <p:tavLst>
                                        <p:tav tm="0">
                                          <p:val>
                                            <p:strVal val="hidden"/>
                                          </p:val>
                                        </p:tav>
                                        <p:tav tm="50000">
                                          <p:val>
                                            <p:strVal val="visible"/>
                                          </p:val>
                                        </p:tav>
                                      </p:tavLst>
                                    </p:anim>
                                  </p:childTnLst>
                                </p:cTn>
                              </p:par>
                              <p:par>
                                <p:cTn id="13" presetID="35" presetClass="emph" presetSubtype="0" repeatCount="3000" fill="hold" nodeType="withEffect">
                                  <p:stCondLst>
                                    <p:cond delay="0"/>
                                  </p:stCondLst>
                                  <p:childTnLst>
                                    <p:anim calcmode="discrete" valueType="str">
                                      <p:cBhvr>
                                        <p:cTn id="14" dur="1000" fill="hold"/>
                                        <p:tgtEl>
                                          <p:spTgt spid="314"/>
                                        </p:tgtEl>
                                        <p:attrNameLst>
                                          <p:attrName>style.visibility</p:attrName>
                                        </p:attrNameLst>
                                      </p:cBhvr>
                                      <p:tavLst>
                                        <p:tav tm="0">
                                          <p:val>
                                            <p:strVal val="hidden"/>
                                          </p:val>
                                        </p:tav>
                                        <p:tav tm="50000">
                                          <p:val>
                                            <p:strVal val="visible"/>
                                          </p:val>
                                        </p:tav>
                                      </p:tavLst>
                                    </p:anim>
                                  </p:childTnLst>
                                </p:cTn>
                              </p:par>
                              <p:par>
                                <p:cTn id="15" presetID="35" presetClass="emph" presetSubtype="0" repeatCount="3000" fill="hold" nodeType="withEffect">
                                  <p:stCondLst>
                                    <p:cond delay="0"/>
                                  </p:stCondLst>
                                  <p:childTnLst>
                                    <p:anim calcmode="discrete" valueType="str">
                                      <p:cBhvr>
                                        <p:cTn id="16" dur="1000" fill="hold"/>
                                        <p:tgtEl>
                                          <p:spTgt spid="315"/>
                                        </p:tgtEl>
                                        <p:attrNameLst>
                                          <p:attrName>style.visibility</p:attrName>
                                        </p:attrNameLst>
                                      </p:cBhvr>
                                      <p:tavLst>
                                        <p:tav tm="0">
                                          <p:val>
                                            <p:strVal val="hidden"/>
                                          </p:val>
                                        </p:tav>
                                        <p:tav tm="50000">
                                          <p:val>
                                            <p:strVal val="visible"/>
                                          </p:val>
                                        </p:tav>
                                      </p:tavLst>
                                    </p:anim>
                                  </p:childTnLst>
                                </p:cTn>
                              </p:par>
                              <p:par>
                                <p:cTn id="17" presetID="35" presetClass="emph" presetSubtype="0" repeatCount="3000" fill="hold" nodeType="withEffect">
                                  <p:stCondLst>
                                    <p:cond delay="0"/>
                                  </p:stCondLst>
                                  <p:childTnLst>
                                    <p:anim calcmode="discrete" valueType="str">
                                      <p:cBhvr>
                                        <p:cTn id="18" dur="1000" fill="hold"/>
                                        <p:tgtEl>
                                          <p:spTgt spid="316"/>
                                        </p:tgtEl>
                                        <p:attrNameLst>
                                          <p:attrName>style.visibility</p:attrName>
                                        </p:attrNameLst>
                                      </p:cBhvr>
                                      <p:tavLst>
                                        <p:tav tm="0">
                                          <p:val>
                                            <p:strVal val="hidden"/>
                                          </p:val>
                                        </p:tav>
                                        <p:tav tm="50000">
                                          <p:val>
                                            <p:strVal val="visible"/>
                                          </p:val>
                                        </p:tav>
                                      </p:tavLst>
                                    </p:anim>
                                  </p:childTnLst>
                                </p:cTn>
                              </p:par>
                              <p:par>
                                <p:cTn id="19" presetID="35" presetClass="emph" presetSubtype="0" repeatCount="3000" fill="hold" nodeType="withEffect">
                                  <p:stCondLst>
                                    <p:cond delay="0"/>
                                  </p:stCondLst>
                                  <p:childTnLst>
                                    <p:anim calcmode="discrete" valueType="str">
                                      <p:cBhvr>
                                        <p:cTn id="20" dur="1000" fill="hold"/>
                                        <p:tgtEl>
                                          <p:spTgt spid="317"/>
                                        </p:tgtEl>
                                        <p:attrNameLst>
                                          <p:attrName>style.visibility</p:attrName>
                                        </p:attrNameLst>
                                      </p:cBhvr>
                                      <p:tavLst>
                                        <p:tav tm="0">
                                          <p:val>
                                            <p:strVal val="hidden"/>
                                          </p:val>
                                        </p:tav>
                                        <p:tav tm="50000">
                                          <p:val>
                                            <p:strVal val="visible"/>
                                          </p:val>
                                        </p:tav>
                                      </p:tavLst>
                                    </p:anim>
                                  </p:childTnLst>
                                </p:cTn>
                              </p:par>
                            </p:childTnLst>
                          </p:cTn>
                        </p:par>
                        <p:par>
                          <p:cTn id="21" fill="hold">
                            <p:stCondLst>
                              <p:cond delay="1000"/>
                            </p:stCondLst>
                            <p:childTnLst>
                              <p:par>
                                <p:cTn id="22" presetID="26" presetClass="entr" presetSubtype="0" fill="hold" grpId="0" nodeType="afterEffect">
                                  <p:stCondLst>
                                    <p:cond delay="0"/>
                                  </p:stCondLst>
                                  <p:childTnLst>
                                    <p:set>
                                      <p:cBhvr>
                                        <p:cTn id="23" dur="1" fill="hold">
                                          <p:stCondLst>
                                            <p:cond delay="0"/>
                                          </p:stCondLst>
                                        </p:cTn>
                                        <p:tgtEl>
                                          <p:spTgt spid="318"/>
                                        </p:tgtEl>
                                        <p:attrNameLst>
                                          <p:attrName>style.visibility</p:attrName>
                                        </p:attrNameLst>
                                      </p:cBhvr>
                                      <p:to>
                                        <p:strVal val="visible"/>
                                      </p:to>
                                    </p:set>
                                    <p:animEffect transition="in" filter="wipe(down)">
                                      <p:cBhvr>
                                        <p:cTn id="24" dur="580">
                                          <p:stCondLst>
                                            <p:cond delay="0"/>
                                          </p:stCondLst>
                                        </p:cTn>
                                        <p:tgtEl>
                                          <p:spTgt spid="318"/>
                                        </p:tgtEl>
                                      </p:cBhvr>
                                    </p:animEffect>
                                    <p:anim calcmode="lin" valueType="num">
                                      <p:cBhvr>
                                        <p:cTn id="25" dur="1822" tmFilter="0,0; 0.14,0.36; 0.43,0.73; 0.71,0.91; 1.0,1.0">
                                          <p:stCondLst>
                                            <p:cond delay="0"/>
                                          </p:stCondLst>
                                        </p:cTn>
                                        <p:tgtEl>
                                          <p:spTgt spid="3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18"/>
                                        </p:tgtEl>
                                        <p:attrNameLst>
                                          <p:attrName>ppt_y</p:attrName>
                                        </p:attrNameLst>
                                      </p:cBhvr>
                                      <p:tavLst>
                                        <p:tav tm="0" fmla="#ppt_y-sin(pi*$)/81">
                                          <p:val>
                                            <p:fltVal val="0"/>
                                          </p:val>
                                        </p:tav>
                                        <p:tav tm="100000">
                                          <p:val>
                                            <p:fltVal val="1"/>
                                          </p:val>
                                        </p:tav>
                                      </p:tavLst>
                                    </p:anim>
                                    <p:animScale>
                                      <p:cBhvr>
                                        <p:cTn id="30" dur="26">
                                          <p:stCondLst>
                                            <p:cond delay="650"/>
                                          </p:stCondLst>
                                        </p:cTn>
                                        <p:tgtEl>
                                          <p:spTgt spid="318"/>
                                        </p:tgtEl>
                                      </p:cBhvr>
                                      <p:to x="100000" y="60000"/>
                                    </p:animScale>
                                    <p:animScale>
                                      <p:cBhvr>
                                        <p:cTn id="31" dur="166" decel="50000">
                                          <p:stCondLst>
                                            <p:cond delay="676"/>
                                          </p:stCondLst>
                                        </p:cTn>
                                        <p:tgtEl>
                                          <p:spTgt spid="318"/>
                                        </p:tgtEl>
                                      </p:cBhvr>
                                      <p:to x="100000" y="100000"/>
                                    </p:animScale>
                                    <p:animScale>
                                      <p:cBhvr>
                                        <p:cTn id="32" dur="26">
                                          <p:stCondLst>
                                            <p:cond delay="1312"/>
                                          </p:stCondLst>
                                        </p:cTn>
                                        <p:tgtEl>
                                          <p:spTgt spid="318"/>
                                        </p:tgtEl>
                                      </p:cBhvr>
                                      <p:to x="100000" y="80000"/>
                                    </p:animScale>
                                    <p:animScale>
                                      <p:cBhvr>
                                        <p:cTn id="33" dur="166" decel="50000">
                                          <p:stCondLst>
                                            <p:cond delay="1338"/>
                                          </p:stCondLst>
                                        </p:cTn>
                                        <p:tgtEl>
                                          <p:spTgt spid="318"/>
                                        </p:tgtEl>
                                      </p:cBhvr>
                                      <p:to x="100000" y="100000"/>
                                    </p:animScale>
                                    <p:animScale>
                                      <p:cBhvr>
                                        <p:cTn id="34" dur="26">
                                          <p:stCondLst>
                                            <p:cond delay="1642"/>
                                          </p:stCondLst>
                                        </p:cTn>
                                        <p:tgtEl>
                                          <p:spTgt spid="318"/>
                                        </p:tgtEl>
                                      </p:cBhvr>
                                      <p:to x="100000" y="90000"/>
                                    </p:animScale>
                                    <p:animScale>
                                      <p:cBhvr>
                                        <p:cTn id="35" dur="166" decel="50000">
                                          <p:stCondLst>
                                            <p:cond delay="1668"/>
                                          </p:stCondLst>
                                        </p:cTn>
                                        <p:tgtEl>
                                          <p:spTgt spid="318"/>
                                        </p:tgtEl>
                                      </p:cBhvr>
                                      <p:to x="100000" y="100000"/>
                                    </p:animScale>
                                    <p:animScale>
                                      <p:cBhvr>
                                        <p:cTn id="36" dur="26">
                                          <p:stCondLst>
                                            <p:cond delay="1808"/>
                                          </p:stCondLst>
                                        </p:cTn>
                                        <p:tgtEl>
                                          <p:spTgt spid="318"/>
                                        </p:tgtEl>
                                      </p:cBhvr>
                                      <p:to x="100000" y="95000"/>
                                    </p:animScale>
                                    <p:animScale>
                                      <p:cBhvr>
                                        <p:cTn id="37" dur="166" decel="50000">
                                          <p:stCondLst>
                                            <p:cond delay="1834"/>
                                          </p:stCondLst>
                                        </p:cTn>
                                        <p:tgtEl>
                                          <p:spTgt spid="3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电路交换的缺点</a:t>
            </a:r>
            <a:endParaRPr lang="zh-CN" altLang="en-US" dirty="0"/>
          </a:p>
        </p:txBody>
      </p:sp>
      <p:sp>
        <p:nvSpPr>
          <p:cNvPr id="4" name="Rectangle 5"/>
          <p:cNvSpPr>
            <a:spLocks noChangeArrowheads="1"/>
          </p:cNvSpPr>
          <p:nvPr/>
        </p:nvSpPr>
        <p:spPr bwMode="auto">
          <a:xfrm rot="16200000">
            <a:off x="7207479" y="1800954"/>
            <a:ext cx="45719" cy="7378010"/>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100"/>
          </a:p>
        </p:txBody>
      </p:sp>
      <p:sp>
        <p:nvSpPr>
          <p:cNvPr id="5" name="Rectangle 6"/>
          <p:cNvSpPr>
            <a:spLocks noChangeArrowheads="1"/>
          </p:cNvSpPr>
          <p:nvPr/>
        </p:nvSpPr>
        <p:spPr bwMode="auto">
          <a:xfrm rot="16200000">
            <a:off x="7207479" y="-70832"/>
            <a:ext cx="45719" cy="7378010"/>
          </a:xfrm>
          <a:prstGeom prst="rect">
            <a:avLst/>
          </a:prstGeom>
          <a:solidFill>
            <a:srgbClr val="EBAC07"/>
          </a:solidFill>
          <a:ln>
            <a:noFill/>
          </a:ln>
        </p:spPr>
        <p:txBody>
          <a:bodyPr/>
          <a:lstStyle/>
          <a:p>
            <a:endParaRPr lang="zh-CN" altLang="en-US" sz="2100"/>
          </a:p>
        </p:txBody>
      </p:sp>
      <p:sp>
        <p:nvSpPr>
          <p:cNvPr id="6" name="Freeform 7"/>
          <p:cNvSpPr/>
          <p:nvPr/>
        </p:nvSpPr>
        <p:spPr bwMode="auto">
          <a:xfrm rot="16200000">
            <a:off x="2247643" y="4633340"/>
            <a:ext cx="1641231" cy="946153"/>
          </a:xfrm>
          <a:custGeom>
            <a:avLst/>
            <a:gdLst>
              <a:gd name="T0" fmla="*/ 425 w 425"/>
              <a:gd name="T1" fmla="*/ 0 h 242"/>
              <a:gd name="T2" fmla="*/ 0 w 425"/>
              <a:gd name="T3" fmla="*/ 0 h 242"/>
              <a:gd name="T4" fmla="*/ 106 w 425"/>
              <a:gd name="T5" fmla="*/ 242 h 242"/>
              <a:gd name="T6" fmla="*/ 420 w 425"/>
              <a:gd name="T7" fmla="*/ 242 h 242"/>
              <a:gd name="T8" fmla="*/ 425 w 425"/>
              <a:gd name="T9" fmla="*/ 0 h 242"/>
            </a:gdLst>
            <a:ahLst/>
            <a:cxnLst>
              <a:cxn ang="0">
                <a:pos x="T0" y="T1"/>
              </a:cxn>
              <a:cxn ang="0">
                <a:pos x="T2" y="T3"/>
              </a:cxn>
              <a:cxn ang="0">
                <a:pos x="T4" y="T5"/>
              </a:cxn>
              <a:cxn ang="0">
                <a:pos x="T6" y="T7"/>
              </a:cxn>
              <a:cxn ang="0">
                <a:pos x="T8" y="T9"/>
              </a:cxn>
            </a:cxnLst>
            <a:rect l="0" t="0" r="r" b="b"/>
            <a:pathLst>
              <a:path w="425" h="242">
                <a:moveTo>
                  <a:pt x="425" y="0"/>
                </a:moveTo>
                <a:lnTo>
                  <a:pt x="0" y="0"/>
                </a:lnTo>
                <a:lnTo>
                  <a:pt x="106" y="242"/>
                </a:lnTo>
                <a:lnTo>
                  <a:pt x="420" y="242"/>
                </a:lnTo>
                <a:lnTo>
                  <a:pt x="425" y="0"/>
                </a:lnTo>
                <a:close/>
              </a:path>
            </a:pathLst>
          </a:cu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100"/>
          </a:p>
        </p:txBody>
      </p:sp>
      <p:sp>
        <p:nvSpPr>
          <p:cNvPr id="7" name="Freeform 8"/>
          <p:cNvSpPr/>
          <p:nvPr/>
        </p:nvSpPr>
        <p:spPr bwMode="auto">
          <a:xfrm rot="16200000">
            <a:off x="2153858" y="2253555"/>
            <a:ext cx="1828801" cy="946153"/>
          </a:xfrm>
          <a:custGeom>
            <a:avLst/>
            <a:gdLst>
              <a:gd name="T0" fmla="*/ 426 w 426"/>
              <a:gd name="T1" fmla="*/ 0 h 242"/>
              <a:gd name="T2" fmla="*/ 3 w 426"/>
              <a:gd name="T3" fmla="*/ 0 h 242"/>
              <a:gd name="T4" fmla="*/ 0 w 426"/>
              <a:gd name="T5" fmla="*/ 242 h 242"/>
              <a:gd name="T6" fmla="*/ 316 w 426"/>
              <a:gd name="T7" fmla="*/ 242 h 242"/>
              <a:gd name="T8" fmla="*/ 426 w 426"/>
              <a:gd name="T9" fmla="*/ 0 h 242"/>
              <a:gd name="connsiteX0" fmla="*/ 10000 w 10000"/>
              <a:gd name="connsiteY0" fmla="*/ 0 h 10000"/>
              <a:gd name="connsiteX1" fmla="*/ 1 w 10000"/>
              <a:gd name="connsiteY1" fmla="*/ 0 h 10000"/>
              <a:gd name="connsiteX2" fmla="*/ 0 w 10000"/>
              <a:gd name="connsiteY2" fmla="*/ 10000 h 10000"/>
              <a:gd name="connsiteX3" fmla="*/ 7418 w 10000"/>
              <a:gd name="connsiteY3" fmla="*/ 10000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0"/>
                </a:moveTo>
                <a:lnTo>
                  <a:pt x="1" y="0"/>
                </a:lnTo>
                <a:cubicBezTo>
                  <a:pt x="1" y="3333"/>
                  <a:pt x="0" y="6667"/>
                  <a:pt x="0" y="10000"/>
                </a:cubicBezTo>
                <a:lnTo>
                  <a:pt x="7418" y="10000"/>
                </a:lnTo>
                <a:lnTo>
                  <a:pt x="10000" y="0"/>
                </a:lnTo>
                <a:close/>
              </a:path>
            </a:pathLst>
          </a:custGeom>
          <a:solidFill>
            <a:srgbClr val="1A8ABC"/>
          </a:solidFill>
          <a:ln>
            <a:noFill/>
          </a:ln>
        </p:spPr>
        <p:txBody>
          <a:bodyPr/>
          <a:lstStyle/>
          <a:p>
            <a:endParaRPr lang="zh-CN" altLang="en-US" sz="2100"/>
          </a:p>
        </p:txBody>
      </p:sp>
      <p:sp>
        <p:nvSpPr>
          <p:cNvPr id="8" name="Rectangle 13"/>
          <p:cNvSpPr>
            <a:spLocks noChangeArrowheads="1"/>
          </p:cNvSpPr>
          <p:nvPr/>
        </p:nvSpPr>
        <p:spPr bwMode="auto">
          <a:xfrm rot="16200000">
            <a:off x="1047061" y="4378914"/>
            <a:ext cx="1641230" cy="1455006"/>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100"/>
          </a:p>
        </p:txBody>
      </p:sp>
      <p:sp>
        <p:nvSpPr>
          <p:cNvPr id="9" name="Rectangle 14"/>
          <p:cNvSpPr>
            <a:spLocks noChangeArrowheads="1"/>
          </p:cNvSpPr>
          <p:nvPr/>
        </p:nvSpPr>
        <p:spPr bwMode="auto">
          <a:xfrm rot="16200000">
            <a:off x="953280" y="1999124"/>
            <a:ext cx="1828798" cy="1455009"/>
          </a:xfrm>
          <a:prstGeom prst="rect">
            <a:avLst/>
          </a:prstGeom>
          <a:solidFill>
            <a:srgbClr val="1A8ABC"/>
          </a:solidFill>
          <a:ln>
            <a:noFill/>
          </a:ln>
        </p:spPr>
        <p:txBody>
          <a:bodyPr/>
          <a:lstStyle/>
          <a:p>
            <a:endParaRPr lang="zh-CN" altLang="en-US" sz="2100"/>
          </a:p>
        </p:txBody>
      </p:sp>
      <p:sp>
        <p:nvSpPr>
          <p:cNvPr id="10" name="矩形 1"/>
          <p:cNvSpPr>
            <a:spLocks noChangeArrowheads="1"/>
          </p:cNvSpPr>
          <p:nvPr/>
        </p:nvSpPr>
        <p:spPr bwMode="auto">
          <a:xfrm>
            <a:off x="4346575" y="2161969"/>
            <a:ext cx="6267968" cy="141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30000"/>
              </a:lnSpc>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电路交换建立的电路为通信双方独占。</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a:p>
            <a:pPr marL="342900" indent="-342900">
              <a:lnSpc>
                <a:spcPct val="130000"/>
              </a:lnSpc>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计算机通信具有突发性。</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a:p>
            <a:pPr marL="342900" indent="-342900">
              <a:lnSpc>
                <a:spcPct val="130000"/>
              </a:lnSpc>
              <a:buFont typeface="Wingdings" panose="05000000000000000000" pitchFamily="2" charset="2"/>
              <a:buChar char="l"/>
            </a:pPr>
            <a:r>
              <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rPr>
              <a:t>这导致通信线路的利用率很低。</a:t>
            </a:r>
            <a:endParaRPr lang="zh-CN" altLang="en-US" sz="2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 name="TextBox 682"/>
          <p:cNvSpPr txBox="1"/>
          <p:nvPr/>
        </p:nvSpPr>
        <p:spPr>
          <a:xfrm>
            <a:off x="3976023" y="1558313"/>
            <a:ext cx="3647152" cy="507831"/>
          </a:xfrm>
          <a:prstGeom prst="rect">
            <a:avLst/>
          </a:prstGeom>
          <a:solidFill>
            <a:srgbClr val="92D050"/>
          </a:solid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zh-CN" altLang="en-US" sz="2700" dirty="0">
                <a:solidFill>
                  <a:schemeClr val="tx1"/>
                </a:solidFill>
                <a:latin typeface="+mj-ea"/>
                <a:ea typeface="+mj-ea"/>
              </a:rPr>
              <a:t>传送计算机数据效率低</a:t>
            </a:r>
            <a:endParaRPr lang="zh-CN" altLang="en-US" sz="2700" dirty="0">
              <a:solidFill>
                <a:schemeClr val="tx1"/>
              </a:solidFill>
              <a:latin typeface="+mj-ea"/>
              <a:ea typeface="+mj-ea"/>
            </a:endParaRPr>
          </a:p>
        </p:txBody>
      </p:sp>
      <p:sp>
        <p:nvSpPr>
          <p:cNvPr id="12" name="TextBox 682"/>
          <p:cNvSpPr txBox="1"/>
          <p:nvPr/>
        </p:nvSpPr>
        <p:spPr>
          <a:xfrm>
            <a:off x="3976023" y="4572794"/>
            <a:ext cx="4339650" cy="507831"/>
          </a:xfrm>
          <a:prstGeom prst="rect">
            <a:avLst/>
          </a:prstGeom>
          <a:solidFill>
            <a:srgbClr val="92D050"/>
          </a:solid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zh-CN" altLang="en-US" sz="2700" dirty="0">
                <a:solidFill>
                  <a:schemeClr val="tx1"/>
                </a:solidFill>
                <a:latin typeface="+mj-ea"/>
                <a:ea typeface="+mj-ea"/>
              </a:rPr>
              <a:t>电路交换不适合计算机通信</a:t>
            </a:r>
            <a:endParaRPr lang="zh-CN" altLang="en-US" sz="2700" dirty="0">
              <a:solidFill>
                <a:schemeClr val="tx1"/>
              </a:solidFill>
              <a:latin typeface="+mj-ea"/>
              <a:ea typeface="+mj-ea"/>
            </a:endParaRPr>
          </a:p>
        </p:txBody>
      </p:sp>
      <p:grpSp>
        <p:nvGrpSpPr>
          <p:cNvPr id="14" name="组合 13"/>
          <p:cNvGrpSpPr/>
          <p:nvPr/>
        </p:nvGrpSpPr>
        <p:grpSpPr>
          <a:xfrm>
            <a:off x="1876320" y="2421833"/>
            <a:ext cx="623510" cy="578605"/>
            <a:chOff x="5278438" y="2973388"/>
            <a:chExt cx="1344613" cy="1247775"/>
          </a:xfrm>
        </p:grpSpPr>
        <p:sp>
          <p:nvSpPr>
            <p:cNvPr id="15"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008288" y="4790106"/>
            <a:ext cx="500574" cy="574925"/>
            <a:chOff x="7920038" y="2982913"/>
            <a:chExt cx="1079500" cy="1239838"/>
          </a:xfrm>
        </p:grpSpPr>
        <p:sp>
          <p:nvSpPr>
            <p:cNvPr id="20" name="Freeform 71"/>
            <p:cNvSpPr>
              <a:spLocks noEditPoints="1"/>
            </p:cNvSpPr>
            <p:nvPr/>
          </p:nvSpPr>
          <p:spPr bwMode="auto">
            <a:xfrm>
              <a:off x="7920038" y="3219451"/>
              <a:ext cx="1079500" cy="1003300"/>
            </a:xfrm>
            <a:custGeom>
              <a:avLst/>
              <a:gdLst>
                <a:gd name="T0" fmla="*/ 359 w 378"/>
                <a:gd name="T1" fmla="*/ 0 h 351"/>
                <a:gd name="T2" fmla="*/ 19 w 378"/>
                <a:gd name="T3" fmla="*/ 0 h 351"/>
                <a:gd name="T4" fmla="*/ 0 w 378"/>
                <a:gd name="T5" fmla="*/ 19 h 351"/>
                <a:gd name="T6" fmla="*/ 19 w 378"/>
                <a:gd name="T7" fmla="*/ 38 h 351"/>
                <a:gd name="T8" fmla="*/ 24 w 378"/>
                <a:gd name="T9" fmla="*/ 38 h 351"/>
                <a:gd name="T10" fmla="*/ 69 w 378"/>
                <a:gd name="T11" fmla="*/ 315 h 351"/>
                <a:gd name="T12" fmla="*/ 54 w 378"/>
                <a:gd name="T13" fmla="*/ 333 h 351"/>
                <a:gd name="T14" fmla="*/ 72 w 378"/>
                <a:gd name="T15" fmla="*/ 351 h 351"/>
                <a:gd name="T16" fmla="*/ 306 w 378"/>
                <a:gd name="T17" fmla="*/ 351 h 351"/>
                <a:gd name="T18" fmla="*/ 324 w 378"/>
                <a:gd name="T19" fmla="*/ 333 h 351"/>
                <a:gd name="T20" fmla="*/ 309 w 378"/>
                <a:gd name="T21" fmla="*/ 315 h 351"/>
                <a:gd name="T22" fmla="*/ 354 w 378"/>
                <a:gd name="T23" fmla="*/ 38 h 351"/>
                <a:gd name="T24" fmla="*/ 359 w 378"/>
                <a:gd name="T25" fmla="*/ 38 h 351"/>
                <a:gd name="T26" fmla="*/ 378 w 378"/>
                <a:gd name="T27" fmla="*/ 19 h 351"/>
                <a:gd name="T28" fmla="*/ 359 w 378"/>
                <a:gd name="T29" fmla="*/ 0 h 351"/>
                <a:gd name="T30" fmla="*/ 132 w 378"/>
                <a:gd name="T31" fmla="*/ 287 h 351"/>
                <a:gd name="T32" fmla="*/ 126 w 378"/>
                <a:gd name="T33" fmla="*/ 283 h 351"/>
                <a:gd name="T34" fmla="*/ 101 w 378"/>
                <a:gd name="T35" fmla="*/ 69 h 351"/>
                <a:gd name="T36" fmla="*/ 104 w 378"/>
                <a:gd name="T37" fmla="*/ 64 h 351"/>
                <a:gd name="T38" fmla="*/ 113 w 378"/>
                <a:gd name="T39" fmla="*/ 64 h 351"/>
                <a:gd name="T40" fmla="*/ 118 w 378"/>
                <a:gd name="T41" fmla="*/ 68 h 351"/>
                <a:gd name="T42" fmla="*/ 135 w 378"/>
                <a:gd name="T43" fmla="*/ 283 h 351"/>
                <a:gd name="T44" fmla="*/ 132 w 378"/>
                <a:gd name="T45" fmla="*/ 287 h 351"/>
                <a:gd name="T46" fmla="*/ 193 w 378"/>
                <a:gd name="T47" fmla="*/ 283 h 351"/>
                <a:gd name="T48" fmla="*/ 189 w 378"/>
                <a:gd name="T49" fmla="*/ 287 h 351"/>
                <a:gd name="T50" fmla="*/ 185 w 378"/>
                <a:gd name="T51" fmla="*/ 283 h 351"/>
                <a:gd name="T52" fmla="*/ 179 w 378"/>
                <a:gd name="T53" fmla="*/ 68 h 351"/>
                <a:gd name="T54" fmla="*/ 185 w 378"/>
                <a:gd name="T55" fmla="*/ 63 h 351"/>
                <a:gd name="T56" fmla="*/ 193 w 378"/>
                <a:gd name="T57" fmla="*/ 63 h 351"/>
                <a:gd name="T58" fmla="*/ 200 w 378"/>
                <a:gd name="T59" fmla="*/ 68 h 351"/>
                <a:gd name="T60" fmla="*/ 193 w 378"/>
                <a:gd name="T61" fmla="*/ 283 h 351"/>
                <a:gd name="T62" fmla="*/ 277 w 378"/>
                <a:gd name="T63" fmla="*/ 68 h 351"/>
                <a:gd name="T64" fmla="*/ 252 w 378"/>
                <a:gd name="T65" fmla="*/ 283 h 351"/>
                <a:gd name="T66" fmla="*/ 248 w 378"/>
                <a:gd name="T67" fmla="*/ 287 h 351"/>
                <a:gd name="T68" fmla="*/ 244 w 378"/>
                <a:gd name="T69" fmla="*/ 282 h 351"/>
                <a:gd name="T70" fmla="*/ 261 w 378"/>
                <a:gd name="T71" fmla="*/ 68 h 351"/>
                <a:gd name="T72" fmla="*/ 266 w 378"/>
                <a:gd name="T73" fmla="*/ 63 h 351"/>
                <a:gd name="T74" fmla="*/ 274 w 378"/>
                <a:gd name="T75" fmla="*/ 63 h 351"/>
                <a:gd name="T76" fmla="*/ 277 w 378"/>
                <a:gd name="T77" fmla="*/ 6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8" h="351">
                  <a:moveTo>
                    <a:pt x="359" y="0"/>
                  </a:moveTo>
                  <a:cubicBezTo>
                    <a:pt x="19" y="0"/>
                    <a:pt x="19" y="0"/>
                    <a:pt x="19" y="0"/>
                  </a:cubicBezTo>
                  <a:cubicBezTo>
                    <a:pt x="9" y="0"/>
                    <a:pt x="0" y="8"/>
                    <a:pt x="0" y="19"/>
                  </a:cubicBezTo>
                  <a:cubicBezTo>
                    <a:pt x="0" y="29"/>
                    <a:pt x="9" y="38"/>
                    <a:pt x="19" y="38"/>
                  </a:cubicBezTo>
                  <a:cubicBezTo>
                    <a:pt x="24" y="38"/>
                    <a:pt x="24" y="38"/>
                    <a:pt x="24" y="38"/>
                  </a:cubicBezTo>
                  <a:cubicBezTo>
                    <a:pt x="69" y="315"/>
                    <a:pt x="69" y="315"/>
                    <a:pt x="69" y="315"/>
                  </a:cubicBezTo>
                  <a:cubicBezTo>
                    <a:pt x="61" y="316"/>
                    <a:pt x="54" y="324"/>
                    <a:pt x="54" y="333"/>
                  </a:cubicBezTo>
                  <a:cubicBezTo>
                    <a:pt x="54" y="343"/>
                    <a:pt x="62" y="351"/>
                    <a:pt x="72" y="351"/>
                  </a:cubicBezTo>
                  <a:cubicBezTo>
                    <a:pt x="306" y="351"/>
                    <a:pt x="306" y="351"/>
                    <a:pt x="306" y="351"/>
                  </a:cubicBezTo>
                  <a:cubicBezTo>
                    <a:pt x="316" y="351"/>
                    <a:pt x="324" y="343"/>
                    <a:pt x="324" y="333"/>
                  </a:cubicBezTo>
                  <a:cubicBezTo>
                    <a:pt x="324" y="324"/>
                    <a:pt x="317" y="316"/>
                    <a:pt x="309" y="315"/>
                  </a:cubicBezTo>
                  <a:cubicBezTo>
                    <a:pt x="354" y="38"/>
                    <a:pt x="354" y="38"/>
                    <a:pt x="354" y="38"/>
                  </a:cubicBezTo>
                  <a:cubicBezTo>
                    <a:pt x="359" y="38"/>
                    <a:pt x="359" y="38"/>
                    <a:pt x="359" y="38"/>
                  </a:cubicBezTo>
                  <a:cubicBezTo>
                    <a:pt x="369" y="38"/>
                    <a:pt x="378" y="29"/>
                    <a:pt x="378" y="19"/>
                  </a:cubicBezTo>
                  <a:cubicBezTo>
                    <a:pt x="378" y="8"/>
                    <a:pt x="369" y="0"/>
                    <a:pt x="359" y="0"/>
                  </a:cubicBezTo>
                  <a:close/>
                  <a:moveTo>
                    <a:pt x="132" y="287"/>
                  </a:moveTo>
                  <a:cubicBezTo>
                    <a:pt x="130" y="287"/>
                    <a:pt x="127" y="286"/>
                    <a:pt x="126" y="283"/>
                  </a:cubicBezTo>
                  <a:cubicBezTo>
                    <a:pt x="101" y="69"/>
                    <a:pt x="101" y="69"/>
                    <a:pt x="101" y="69"/>
                  </a:cubicBezTo>
                  <a:cubicBezTo>
                    <a:pt x="100" y="66"/>
                    <a:pt x="102" y="64"/>
                    <a:pt x="104" y="64"/>
                  </a:cubicBezTo>
                  <a:cubicBezTo>
                    <a:pt x="113" y="64"/>
                    <a:pt x="113" y="64"/>
                    <a:pt x="113" y="64"/>
                  </a:cubicBezTo>
                  <a:cubicBezTo>
                    <a:pt x="115" y="63"/>
                    <a:pt x="117" y="65"/>
                    <a:pt x="118" y="68"/>
                  </a:cubicBezTo>
                  <a:cubicBezTo>
                    <a:pt x="135" y="283"/>
                    <a:pt x="135" y="283"/>
                    <a:pt x="135" y="283"/>
                  </a:cubicBezTo>
                  <a:cubicBezTo>
                    <a:pt x="135" y="285"/>
                    <a:pt x="133" y="287"/>
                    <a:pt x="132" y="287"/>
                  </a:cubicBezTo>
                  <a:close/>
                  <a:moveTo>
                    <a:pt x="193" y="283"/>
                  </a:moveTo>
                  <a:cubicBezTo>
                    <a:pt x="193" y="285"/>
                    <a:pt x="191" y="287"/>
                    <a:pt x="189" y="287"/>
                  </a:cubicBezTo>
                  <a:cubicBezTo>
                    <a:pt x="187" y="287"/>
                    <a:pt x="185" y="285"/>
                    <a:pt x="185" y="283"/>
                  </a:cubicBezTo>
                  <a:cubicBezTo>
                    <a:pt x="179" y="68"/>
                    <a:pt x="179" y="68"/>
                    <a:pt x="179" y="68"/>
                  </a:cubicBezTo>
                  <a:cubicBezTo>
                    <a:pt x="179" y="65"/>
                    <a:pt x="181" y="63"/>
                    <a:pt x="185" y="63"/>
                  </a:cubicBezTo>
                  <a:cubicBezTo>
                    <a:pt x="193" y="63"/>
                    <a:pt x="193" y="63"/>
                    <a:pt x="193" y="63"/>
                  </a:cubicBezTo>
                  <a:cubicBezTo>
                    <a:pt x="197" y="63"/>
                    <a:pt x="200" y="65"/>
                    <a:pt x="200" y="68"/>
                  </a:cubicBezTo>
                  <a:lnTo>
                    <a:pt x="193" y="283"/>
                  </a:lnTo>
                  <a:close/>
                  <a:moveTo>
                    <a:pt x="277" y="68"/>
                  </a:moveTo>
                  <a:cubicBezTo>
                    <a:pt x="252" y="283"/>
                    <a:pt x="252" y="283"/>
                    <a:pt x="252" y="283"/>
                  </a:cubicBezTo>
                  <a:cubicBezTo>
                    <a:pt x="251" y="285"/>
                    <a:pt x="250" y="287"/>
                    <a:pt x="248" y="287"/>
                  </a:cubicBezTo>
                  <a:cubicBezTo>
                    <a:pt x="247" y="287"/>
                    <a:pt x="243" y="285"/>
                    <a:pt x="244" y="282"/>
                  </a:cubicBezTo>
                  <a:cubicBezTo>
                    <a:pt x="261" y="68"/>
                    <a:pt x="261" y="68"/>
                    <a:pt x="261" y="68"/>
                  </a:cubicBezTo>
                  <a:cubicBezTo>
                    <a:pt x="261" y="65"/>
                    <a:pt x="263" y="63"/>
                    <a:pt x="266" y="63"/>
                  </a:cubicBezTo>
                  <a:cubicBezTo>
                    <a:pt x="274" y="63"/>
                    <a:pt x="274" y="63"/>
                    <a:pt x="274" y="63"/>
                  </a:cubicBezTo>
                  <a:cubicBezTo>
                    <a:pt x="276" y="64"/>
                    <a:pt x="278" y="66"/>
                    <a:pt x="277" y="6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2"/>
            <p:cNvSpPr/>
            <p:nvPr/>
          </p:nvSpPr>
          <p:spPr bwMode="auto">
            <a:xfrm>
              <a:off x="7951788" y="3051176"/>
              <a:ext cx="1016000" cy="134938"/>
            </a:xfrm>
            <a:custGeom>
              <a:avLst/>
              <a:gdLst>
                <a:gd name="T0" fmla="*/ 356 w 356"/>
                <a:gd name="T1" fmla="*/ 47 h 47"/>
                <a:gd name="T2" fmla="*/ 307 w 356"/>
                <a:gd name="T3" fmla="*/ 0 h 47"/>
                <a:gd name="T4" fmla="*/ 49 w 356"/>
                <a:gd name="T5" fmla="*/ 0 h 47"/>
                <a:gd name="T6" fmla="*/ 0 w 356"/>
                <a:gd name="T7" fmla="*/ 47 h 47"/>
                <a:gd name="T8" fmla="*/ 356 w 356"/>
                <a:gd name="T9" fmla="*/ 47 h 47"/>
              </a:gdLst>
              <a:ahLst/>
              <a:cxnLst>
                <a:cxn ang="0">
                  <a:pos x="T0" y="T1"/>
                </a:cxn>
                <a:cxn ang="0">
                  <a:pos x="T2" y="T3"/>
                </a:cxn>
                <a:cxn ang="0">
                  <a:pos x="T4" y="T5"/>
                </a:cxn>
                <a:cxn ang="0">
                  <a:pos x="T6" y="T7"/>
                </a:cxn>
                <a:cxn ang="0">
                  <a:pos x="T8" y="T9"/>
                </a:cxn>
              </a:cxnLst>
              <a:rect l="0" t="0" r="r" b="b"/>
              <a:pathLst>
                <a:path w="356" h="47">
                  <a:moveTo>
                    <a:pt x="356" y="47"/>
                  </a:moveTo>
                  <a:cubicBezTo>
                    <a:pt x="353" y="21"/>
                    <a:pt x="332" y="0"/>
                    <a:pt x="307" y="0"/>
                  </a:cubicBezTo>
                  <a:cubicBezTo>
                    <a:pt x="49" y="0"/>
                    <a:pt x="49" y="0"/>
                    <a:pt x="49" y="0"/>
                  </a:cubicBezTo>
                  <a:cubicBezTo>
                    <a:pt x="24" y="0"/>
                    <a:pt x="3" y="21"/>
                    <a:pt x="0" y="47"/>
                  </a:cubicBezTo>
                  <a:lnTo>
                    <a:pt x="356" y="47"/>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3"/>
            <p:cNvSpPr/>
            <p:nvPr/>
          </p:nvSpPr>
          <p:spPr bwMode="auto">
            <a:xfrm>
              <a:off x="8359775" y="2982913"/>
              <a:ext cx="200025" cy="50800"/>
            </a:xfrm>
            <a:custGeom>
              <a:avLst/>
              <a:gdLst>
                <a:gd name="T0" fmla="*/ 70 w 70"/>
                <a:gd name="T1" fmla="*/ 18 h 18"/>
                <a:gd name="T2" fmla="*/ 70 w 70"/>
                <a:gd name="T3" fmla="*/ 16 h 18"/>
                <a:gd name="T4" fmla="*/ 58 w 70"/>
                <a:gd name="T5" fmla="*/ 0 h 18"/>
                <a:gd name="T6" fmla="*/ 12 w 70"/>
                <a:gd name="T7" fmla="*/ 0 h 18"/>
                <a:gd name="T8" fmla="*/ 0 w 70"/>
                <a:gd name="T9" fmla="*/ 16 h 18"/>
                <a:gd name="T10" fmla="*/ 0 w 70"/>
                <a:gd name="T11" fmla="*/ 18 h 18"/>
                <a:gd name="T12" fmla="*/ 70 w 7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70" h="18">
                  <a:moveTo>
                    <a:pt x="70" y="18"/>
                  </a:moveTo>
                  <a:cubicBezTo>
                    <a:pt x="70" y="17"/>
                    <a:pt x="70" y="17"/>
                    <a:pt x="70" y="16"/>
                  </a:cubicBezTo>
                  <a:cubicBezTo>
                    <a:pt x="70" y="7"/>
                    <a:pt x="65" y="0"/>
                    <a:pt x="58" y="0"/>
                  </a:cubicBezTo>
                  <a:cubicBezTo>
                    <a:pt x="12" y="0"/>
                    <a:pt x="12" y="0"/>
                    <a:pt x="12" y="0"/>
                  </a:cubicBezTo>
                  <a:cubicBezTo>
                    <a:pt x="5" y="0"/>
                    <a:pt x="0" y="7"/>
                    <a:pt x="0" y="16"/>
                  </a:cubicBezTo>
                  <a:cubicBezTo>
                    <a:pt x="0" y="17"/>
                    <a:pt x="0" y="17"/>
                    <a:pt x="0" y="18"/>
                  </a:cubicBezTo>
                  <a:lnTo>
                    <a:pt x="70" y="18"/>
                  </a:ln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1000"/>
                                        <p:tgtEl>
                                          <p:spTgt spid="1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animEffect transition="in" filter="fade">
                                      <p:cBhvr>
                                        <p:cTn id="30" dur="1000"/>
                                        <p:tgtEl>
                                          <p:spTgt spid="1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Effect transition="in" filter="fade">
                                      <p:cBhvr>
                                        <p:cTn id="35" dur="1000"/>
                                        <p:tgtEl>
                                          <p:spTgt spid="10">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childTnLst>
                                </p:cTn>
                              </p:par>
                            </p:childTnLst>
                          </p:cTn>
                        </p:par>
                        <p:par>
                          <p:cTn id="50" fill="hold">
                            <p:stCondLst>
                              <p:cond delay="1000"/>
                            </p:stCondLst>
                            <p:childTnLst>
                              <p:par>
                                <p:cTn id="51" presetID="22" presetClass="entr" presetSubtype="8"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P spid="9" grpId="0" bldLvl="0" animBg="1"/>
      <p:bldP spid="10" grpId="0" build="p"/>
      <p:bldP spid="11" grpId="0" bldLvl="0" animBg="1"/>
      <p:bldP spid="12"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6"/>
          <p:cNvSpPr>
            <a:spLocks noChangeArrowheads="1"/>
          </p:cNvSpPr>
          <p:nvPr/>
        </p:nvSpPr>
        <p:spPr bwMode="auto">
          <a:xfrm>
            <a:off x="1" y="3341192"/>
            <a:ext cx="12198350" cy="3506400"/>
          </a:xfrm>
          <a:prstGeom prst="rect">
            <a:avLst/>
          </a:prstGeom>
          <a:solidFill>
            <a:srgbClr val="CCECFF"/>
          </a:solidFill>
          <a:ln w="25400">
            <a:noFill/>
            <a:miter lim="800000"/>
          </a:ln>
          <a:effectLst>
            <a:outerShdw dist="17961" dir="2700000" algn="ctr" rotWithShape="0">
              <a:schemeClr val="bg2"/>
            </a:outerShdw>
          </a:effectLst>
        </p:spPr>
        <p:txBody>
          <a:bodyPr wrap="none" lIns="108896" tIns="54448" rIns="108896" bIns="54448" anchor="ctr"/>
          <a:lstStyle>
            <a:lvl1pPr eaLnBrk="0" hangingPunct="0">
              <a:defRPr sz="2000">
                <a:solidFill>
                  <a:schemeClr val="tx1"/>
                </a:solidFill>
                <a:latin typeface="Tahoma" panose="020B0604030504040204" pitchFamily="34" charset="0"/>
                <a:ea typeface="宋体" panose="02010600030101010101" pitchFamily="2" charset="-122"/>
              </a:defRPr>
            </a:lvl1pPr>
            <a:lvl2pPr marL="742950" indent="-285750" eaLnBrk="0" hangingPunct="0">
              <a:defRPr sz="2000">
                <a:solidFill>
                  <a:schemeClr val="tx1"/>
                </a:solidFill>
                <a:latin typeface="Tahoma" panose="020B0604030504040204" pitchFamily="34" charset="0"/>
                <a:ea typeface="宋体" panose="02010600030101010101" pitchFamily="2" charset="-122"/>
              </a:defRPr>
            </a:lvl2pPr>
            <a:lvl3pPr marL="1143000" indent="-228600" eaLnBrk="0" hangingPunct="0">
              <a:defRPr sz="2000">
                <a:solidFill>
                  <a:schemeClr val="tx1"/>
                </a:solidFill>
                <a:latin typeface="Tahoma" panose="020B0604030504040204" pitchFamily="34" charset="0"/>
                <a:ea typeface="宋体" panose="02010600030101010101" pitchFamily="2" charset="-122"/>
              </a:defRPr>
            </a:lvl3pPr>
            <a:lvl4pPr marL="1600200" indent="-228600" eaLnBrk="0" hangingPunct="0">
              <a:defRPr sz="2000">
                <a:solidFill>
                  <a:schemeClr val="tx1"/>
                </a:solidFill>
                <a:latin typeface="Tahoma" panose="020B0604030504040204" pitchFamily="34" charset="0"/>
                <a:ea typeface="宋体" panose="02010600030101010101" pitchFamily="2" charset="-122"/>
              </a:defRPr>
            </a:lvl4pPr>
            <a:lvl5pPr marL="2057400" indent="-228600" eaLnBrk="0" hangingPunct="0">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dirty="0">
              <a:latin typeface="黑体" panose="02010609060101010101" pitchFamily="2" charset="-122"/>
              <a:ea typeface="黑体" panose="02010609060101010101" pitchFamily="2" charset="-122"/>
            </a:endParaRPr>
          </a:p>
        </p:txBody>
      </p:sp>
      <p:sp>
        <p:nvSpPr>
          <p:cNvPr id="2" name="标题 1"/>
          <p:cNvSpPr>
            <a:spLocks noGrp="1"/>
          </p:cNvSpPr>
          <p:nvPr>
            <p:ph type="title"/>
          </p:nvPr>
        </p:nvSpPr>
        <p:spPr/>
        <p:txBody>
          <a:bodyPr/>
          <a:lstStyle/>
          <a:p>
            <a:r>
              <a:rPr lang="zh-CN" altLang="en-US" dirty="0"/>
              <a:t>类比邮政通信</a:t>
            </a:r>
            <a:endParaRPr lang="zh-CN" altLang="en-US" dirty="0"/>
          </a:p>
        </p:txBody>
      </p:sp>
      <p:sp>
        <p:nvSpPr>
          <p:cNvPr id="15" name="Rectangle 3"/>
          <p:cNvSpPr txBox="1">
            <a:spLocks noChangeArrowheads="1"/>
          </p:cNvSpPr>
          <p:nvPr/>
        </p:nvSpPr>
        <p:spPr>
          <a:xfrm>
            <a:off x="1042988" y="1197918"/>
            <a:ext cx="7772400" cy="4321175"/>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dirty="0">
                <a:latin typeface="+mn-ea"/>
              </a:rPr>
              <a:t>信件分为信封和信件内容</a:t>
            </a:r>
            <a:endParaRPr lang="en-US" altLang="zh-CN" sz="2200" dirty="0">
              <a:latin typeface="+mn-ea"/>
            </a:endParaRPr>
          </a:p>
          <a:p>
            <a:r>
              <a:rPr lang="zh-CN" altLang="en-US" sz="2200" dirty="0">
                <a:latin typeface="+mn-ea"/>
              </a:rPr>
              <a:t>要发送的信息作为信件内容被封装在信封中</a:t>
            </a:r>
            <a:endParaRPr lang="en-US" altLang="zh-CN" sz="2200" dirty="0">
              <a:latin typeface="+mn-ea"/>
            </a:endParaRPr>
          </a:p>
        </p:txBody>
      </p:sp>
      <p:sp>
        <p:nvSpPr>
          <p:cNvPr id="17" name="等腰三角形 16"/>
          <p:cNvSpPr/>
          <p:nvPr/>
        </p:nvSpPr>
        <p:spPr bwMode="auto">
          <a:xfrm>
            <a:off x="1571476" y="3607833"/>
            <a:ext cx="2880320" cy="1080120"/>
          </a:xfrm>
          <a:prstGeom prst="triangle">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19" name="Text Box 9"/>
          <p:cNvSpPr txBox="1">
            <a:spLocks noChangeArrowheads="1"/>
          </p:cNvSpPr>
          <p:nvPr/>
        </p:nvSpPr>
        <p:spPr bwMode="auto">
          <a:xfrm>
            <a:off x="7361570" y="3462512"/>
            <a:ext cx="2138727"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Tahoma" panose="020B0604030504040204" pitchFamily="34" charset="0"/>
                <a:ea typeface="宋体" panose="02010600030101010101" pitchFamily="2" charset="-122"/>
              </a:defRPr>
            </a:lvl1pPr>
            <a:lvl2pPr marL="742950" indent="-285750" eaLnBrk="0" hangingPunct="0">
              <a:defRPr sz="3600">
                <a:solidFill>
                  <a:schemeClr val="tx1"/>
                </a:solidFill>
                <a:latin typeface="Tahoma" panose="020B0604030504040204" pitchFamily="34" charset="0"/>
                <a:ea typeface="宋体" panose="02010600030101010101" pitchFamily="2" charset="-122"/>
              </a:defRPr>
            </a:lvl2pPr>
            <a:lvl3pPr marL="1143000" indent="-228600" eaLnBrk="0" hangingPunct="0">
              <a:defRPr sz="3600">
                <a:solidFill>
                  <a:schemeClr val="tx1"/>
                </a:solidFill>
                <a:latin typeface="Tahoma" panose="020B0604030504040204" pitchFamily="34" charset="0"/>
                <a:ea typeface="宋体" panose="02010600030101010101" pitchFamily="2" charset="-122"/>
              </a:defRPr>
            </a:lvl3pPr>
            <a:lvl4pPr marL="1600200" indent="-228600" eaLnBrk="0" hangingPunct="0">
              <a:defRPr sz="3600">
                <a:solidFill>
                  <a:schemeClr val="tx1"/>
                </a:solidFill>
                <a:latin typeface="Tahoma" panose="020B0604030504040204" pitchFamily="34" charset="0"/>
                <a:ea typeface="宋体" panose="02010600030101010101" pitchFamily="2" charset="-122"/>
              </a:defRPr>
            </a:lvl4pPr>
            <a:lvl5pPr marL="2057400" indent="-228600" eaLnBrk="0" hangingPunct="0">
              <a:defRPr sz="36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Tahoma" panose="020B0604030504040204" pitchFamily="34" charset="0"/>
                <a:ea typeface="宋体" panose="02010600030101010101" pitchFamily="2" charset="-122"/>
              </a:defRPr>
            </a:lvl9pPr>
          </a:lstStyle>
          <a:p>
            <a:pPr eaLnBrk="1" hangingPunct="1"/>
            <a:r>
              <a:rPr kumimoji="1" lang="en-US" altLang="zh-CN" sz="21800" dirty="0">
                <a:solidFill>
                  <a:srgbClr val="333399"/>
                </a:solidFill>
                <a:latin typeface="Arial" panose="020B0604020202020204" pitchFamily="34" charset="0"/>
                <a:ea typeface="黑体" panose="02010609060101010101" pitchFamily="2" charset="-122"/>
                <a:sym typeface="Wingdings" panose="05000000000000000000" pitchFamily="2" charset="2"/>
              </a:rPr>
              <a:t></a:t>
            </a:r>
            <a:endParaRPr kumimoji="1" lang="en-US" altLang="zh-CN" sz="21800" dirty="0">
              <a:solidFill>
                <a:srgbClr val="333399"/>
              </a:solidFill>
              <a:latin typeface="Arial" panose="020B0604020202020204" pitchFamily="34" charset="0"/>
              <a:ea typeface="黑体" panose="02010609060101010101" pitchFamily="2" charset="-122"/>
            </a:endParaRPr>
          </a:p>
        </p:txBody>
      </p:sp>
      <p:sp>
        <p:nvSpPr>
          <p:cNvPr id="16" name="矩形 15"/>
          <p:cNvSpPr/>
          <p:nvPr/>
        </p:nvSpPr>
        <p:spPr bwMode="auto">
          <a:xfrm>
            <a:off x="1571476" y="4687953"/>
            <a:ext cx="2880320" cy="1584176"/>
          </a:xfrm>
          <a:prstGeom prst="rect">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18" name="等腰三角形 17"/>
          <p:cNvSpPr/>
          <p:nvPr/>
        </p:nvSpPr>
        <p:spPr bwMode="auto">
          <a:xfrm rot="10800000">
            <a:off x="1571477" y="4687953"/>
            <a:ext cx="2880320" cy="1080120"/>
          </a:xfrm>
          <a:prstGeom prst="triangle">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with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53" presetClass="entr" presetSubtype="16"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ppt_w</p:attrName>
                                        </p:attrNameLst>
                                      </p:cBhvr>
                                      <p:tavLst>
                                        <p:tav tm="0">
                                          <p:val>
                                            <p:fltVal val="0"/>
                                          </p:val>
                                        </p:tav>
                                        <p:tav tm="100000">
                                          <p:val>
                                            <p:strVal val="#ppt_w"/>
                                          </p:val>
                                        </p:tav>
                                      </p:tavLst>
                                    </p:anim>
                                    <p:anim calcmode="lin" valueType="num">
                                      <p:cBhvr>
                                        <p:cTn id="11" dur="500" fill="hold"/>
                                        <p:tgtEl>
                                          <p:spTgt spid="20"/>
                                        </p:tgtEl>
                                        <p:attrNameLst>
                                          <p:attrName>ppt_h</p:attrName>
                                        </p:attrNameLst>
                                      </p:cBhvr>
                                      <p:tavLst>
                                        <p:tav tm="0">
                                          <p:val>
                                            <p:fltVal val="0"/>
                                          </p:val>
                                        </p:tav>
                                        <p:tav tm="100000">
                                          <p:val>
                                            <p:strVal val="#ppt_h"/>
                                          </p:val>
                                        </p:tav>
                                      </p:tavLst>
                                    </p:anim>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fade">
                                      <p:cBhvr>
                                        <p:cTn id="17" dur="1000"/>
                                        <p:tgtEl>
                                          <p:spTgt spid="15">
                                            <p:txEl>
                                              <p:pRg st="0" end="0"/>
                                            </p:txEl>
                                          </p:spTgt>
                                        </p:tgtEl>
                                      </p:cBhvr>
                                    </p:animEffect>
                                    <p:anim calcmode="lin" valueType="num">
                                      <p:cBhvr>
                                        <p:cTn id="1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xEl>
                                              <p:pRg st="1" end="1"/>
                                            </p:txEl>
                                          </p:spTgt>
                                        </p:tgtEl>
                                        <p:attrNameLst>
                                          <p:attrName>style.visibility</p:attrName>
                                        </p:attrNameLst>
                                      </p:cBhvr>
                                      <p:to>
                                        <p:strVal val="visible"/>
                                      </p:to>
                                    </p:set>
                                    <p:animEffect transition="in" filter="fade">
                                      <p:cBhvr>
                                        <p:cTn id="36" dur="1000"/>
                                        <p:tgtEl>
                                          <p:spTgt spid="15">
                                            <p:txEl>
                                              <p:pRg st="1" end="1"/>
                                            </p:txEl>
                                          </p:spTgt>
                                        </p:tgtEl>
                                      </p:cBhvr>
                                    </p:animEffect>
                                    <p:anim calcmode="lin" valueType="num">
                                      <p:cBhvr>
                                        <p:cTn id="37"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39" presetID="44" presetClass="path" presetSubtype="0" accel="50000" decel="50000" fill="hold" grpId="1" nodeType="withEffect">
                                  <p:stCondLst>
                                    <p:cond delay="0"/>
                                  </p:stCondLst>
                                  <p:childTnLst>
                                    <p:animMotion origin="layout" path="M 3.66996E-6 -4.98264E-6 L -0.11726 -0.09372 C -0.14199 -0.11478 -0.17869 -0.12589 -0.21708 -0.12589 C -0.26081 -0.12589 -0.29581 -0.11478 -0.32054 -0.09372 L -0.43741 -4.98264E-6 " pathEditMode="relative" rAng="0" ptsTypes="AAAAA">
                                      <p:cBhvr>
                                        <p:cTn id="40" dur="2000" fill="hold"/>
                                        <p:tgtEl>
                                          <p:spTgt spid="19"/>
                                        </p:tgtEl>
                                        <p:attrNameLst>
                                          <p:attrName>ppt_x</p:attrName>
                                          <p:attrName>ppt_y</p:attrName>
                                        </p:attrNameLst>
                                      </p:cBhvr>
                                      <p:rCtr x="-21877" y="-6295"/>
                                    </p:animMotion>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2" nodeType="clickEffect">
                                  <p:stCondLst>
                                    <p:cond delay="0"/>
                                  </p:stCondLst>
                                  <p:childTnLst>
                                    <p:animEffect transition="out" filter="fade">
                                      <p:cBhvr>
                                        <p:cTn id="44" dur="500"/>
                                        <p:tgtEl>
                                          <p:spTgt spid="19"/>
                                        </p:tgtEl>
                                      </p:cBhvr>
                                    </p:animEffect>
                                    <p:set>
                                      <p:cBhvr>
                                        <p:cTn id="45"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 grpId="0"/>
      <p:bldP spid="15" grpId="0" build="p"/>
      <p:bldP spid="17" grpId="0" bldLvl="0" animBg="1"/>
      <p:bldP spid="19" grpId="0"/>
      <p:bldP spid="19" grpId="1"/>
      <p:bldP spid="19" grpId="2"/>
      <p:bldP spid="16" grpId="0" bldLvl="0" animBg="1"/>
      <p:bldP spid="18"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6"/>
          <p:cNvSpPr>
            <a:spLocks noChangeArrowheads="1"/>
          </p:cNvSpPr>
          <p:nvPr/>
        </p:nvSpPr>
        <p:spPr bwMode="auto">
          <a:xfrm>
            <a:off x="1" y="3353595"/>
            <a:ext cx="12198350" cy="3505200"/>
          </a:xfrm>
          <a:prstGeom prst="rect">
            <a:avLst/>
          </a:prstGeom>
          <a:solidFill>
            <a:srgbClr val="CCECFF"/>
          </a:solidFill>
          <a:ln w="25400">
            <a:noFill/>
            <a:miter lim="800000"/>
          </a:ln>
          <a:effectLst>
            <a:outerShdw dist="17961" dir="2700000" algn="ctr" rotWithShape="0">
              <a:schemeClr val="bg2"/>
            </a:outerShdw>
          </a:effectLst>
        </p:spPr>
        <p:txBody>
          <a:bodyPr wrap="none" lIns="108896" tIns="54448" rIns="108896" bIns="54448" anchor="ctr"/>
          <a:lstStyle>
            <a:lvl1pPr eaLnBrk="0" hangingPunct="0">
              <a:defRPr sz="2000">
                <a:solidFill>
                  <a:schemeClr val="tx1"/>
                </a:solidFill>
                <a:latin typeface="Tahoma" panose="020B0604030504040204" pitchFamily="34" charset="0"/>
                <a:ea typeface="宋体" panose="02010600030101010101" pitchFamily="2" charset="-122"/>
              </a:defRPr>
            </a:lvl1pPr>
            <a:lvl2pPr marL="742950" indent="-285750" eaLnBrk="0" hangingPunct="0">
              <a:defRPr sz="2000">
                <a:solidFill>
                  <a:schemeClr val="tx1"/>
                </a:solidFill>
                <a:latin typeface="Tahoma" panose="020B0604030504040204" pitchFamily="34" charset="0"/>
                <a:ea typeface="宋体" panose="02010600030101010101" pitchFamily="2" charset="-122"/>
              </a:defRPr>
            </a:lvl2pPr>
            <a:lvl3pPr marL="1143000" indent="-228600" eaLnBrk="0" hangingPunct="0">
              <a:defRPr sz="2000">
                <a:solidFill>
                  <a:schemeClr val="tx1"/>
                </a:solidFill>
                <a:latin typeface="Tahoma" panose="020B0604030504040204" pitchFamily="34" charset="0"/>
                <a:ea typeface="宋体" panose="02010600030101010101" pitchFamily="2" charset="-122"/>
              </a:defRPr>
            </a:lvl3pPr>
            <a:lvl4pPr marL="1600200" indent="-228600" eaLnBrk="0" hangingPunct="0">
              <a:defRPr sz="2000">
                <a:solidFill>
                  <a:schemeClr val="tx1"/>
                </a:solidFill>
                <a:latin typeface="Tahoma" panose="020B0604030504040204" pitchFamily="34" charset="0"/>
                <a:ea typeface="宋体" panose="02010600030101010101" pitchFamily="2" charset="-122"/>
              </a:defRPr>
            </a:lvl4pPr>
            <a:lvl5pPr marL="2057400" indent="-228600" eaLnBrk="0" hangingPunct="0">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dirty="0">
              <a:latin typeface="黑体" panose="02010609060101010101" pitchFamily="2" charset="-122"/>
              <a:ea typeface="黑体" panose="02010609060101010101" pitchFamily="2" charset="-122"/>
            </a:endParaRPr>
          </a:p>
        </p:txBody>
      </p:sp>
      <p:sp>
        <p:nvSpPr>
          <p:cNvPr id="2" name="标题 1"/>
          <p:cNvSpPr>
            <a:spLocks noGrp="1"/>
          </p:cNvSpPr>
          <p:nvPr>
            <p:ph type="title"/>
          </p:nvPr>
        </p:nvSpPr>
        <p:spPr/>
        <p:txBody>
          <a:bodyPr/>
          <a:lstStyle/>
          <a:p>
            <a:r>
              <a:rPr lang="zh-CN" altLang="en-US" dirty="0"/>
              <a:t>类比邮政通信</a:t>
            </a:r>
            <a:endParaRPr lang="zh-CN" altLang="en-US" dirty="0"/>
          </a:p>
        </p:txBody>
      </p:sp>
      <p:sp>
        <p:nvSpPr>
          <p:cNvPr id="6" name="Rectangle 3"/>
          <p:cNvSpPr txBox="1">
            <a:spLocks noChangeArrowheads="1"/>
          </p:cNvSpPr>
          <p:nvPr/>
        </p:nvSpPr>
        <p:spPr>
          <a:xfrm>
            <a:off x="1042987" y="1202124"/>
            <a:ext cx="10999788" cy="2369438"/>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dirty="0">
                <a:latin typeface="+mn-ea"/>
              </a:rPr>
              <a:t>信件分为信封和信件内容</a:t>
            </a:r>
            <a:endParaRPr lang="zh-CN" altLang="en-US" sz="2200" dirty="0">
              <a:latin typeface="+mn-ea"/>
            </a:endParaRPr>
          </a:p>
          <a:p>
            <a:r>
              <a:rPr lang="zh-CN" altLang="en-US" sz="2200" dirty="0">
                <a:latin typeface="+mn-ea"/>
              </a:rPr>
              <a:t>要发送的信息作为信件内容被封装在信封中</a:t>
            </a:r>
            <a:endParaRPr lang="zh-CN" altLang="en-US" sz="2200" dirty="0">
              <a:latin typeface="+mn-ea"/>
            </a:endParaRPr>
          </a:p>
          <a:p>
            <a:r>
              <a:rPr lang="zh-CN" altLang="en-US" sz="2200" dirty="0">
                <a:latin typeface="+mn-ea"/>
              </a:rPr>
              <a:t>在信封上写上收件人地址和发件人地址</a:t>
            </a:r>
            <a:endParaRPr lang="en-US" altLang="zh-CN" sz="2200" dirty="0">
              <a:latin typeface="+mn-ea"/>
            </a:endParaRPr>
          </a:p>
          <a:p>
            <a:r>
              <a:rPr lang="zh-CN" altLang="en-US" sz="2200" dirty="0">
                <a:latin typeface="+mn-ea"/>
              </a:rPr>
              <a:t>然后将整个信件投递出去，由邮递员根据信件的地址将信件投递到收件人手中</a:t>
            </a:r>
            <a:endParaRPr lang="zh-CN" altLang="en-US" sz="2200" dirty="0">
              <a:latin typeface="+mn-ea"/>
            </a:endParaRPr>
          </a:p>
        </p:txBody>
      </p:sp>
      <p:sp>
        <p:nvSpPr>
          <p:cNvPr id="7" name="右箭头 6"/>
          <p:cNvSpPr/>
          <p:nvPr/>
        </p:nvSpPr>
        <p:spPr bwMode="auto">
          <a:xfrm>
            <a:off x="5413375" y="5106194"/>
            <a:ext cx="2340260" cy="621069"/>
          </a:xfrm>
          <a:prstGeom prst="rightArrow">
            <a:avLst>
              <a:gd name="adj1" fmla="val 50000"/>
              <a:gd name="adj2" fmla="val 84354"/>
            </a:avLst>
          </a:prstGeom>
          <a:solidFill>
            <a:srgbClr val="92D05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17" name="等腰三角形 16"/>
          <p:cNvSpPr/>
          <p:nvPr/>
        </p:nvSpPr>
        <p:spPr bwMode="auto">
          <a:xfrm>
            <a:off x="1561360" y="3600690"/>
            <a:ext cx="2880320" cy="1080120"/>
          </a:xfrm>
          <a:prstGeom prst="triangle">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18" name="矩形 17"/>
          <p:cNvSpPr/>
          <p:nvPr/>
        </p:nvSpPr>
        <p:spPr bwMode="auto">
          <a:xfrm>
            <a:off x="1561360" y="4692010"/>
            <a:ext cx="2880320" cy="1584176"/>
          </a:xfrm>
          <a:prstGeom prst="rect">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19" name="等腰三角形 18"/>
          <p:cNvSpPr/>
          <p:nvPr/>
        </p:nvSpPr>
        <p:spPr bwMode="auto">
          <a:xfrm rot="10800000">
            <a:off x="1561360" y="4690685"/>
            <a:ext cx="2880320" cy="1080120"/>
          </a:xfrm>
          <a:prstGeom prst="triangle">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20" name="等腰三角形 19"/>
          <p:cNvSpPr/>
          <p:nvPr/>
        </p:nvSpPr>
        <p:spPr bwMode="auto">
          <a:xfrm rot="10800000">
            <a:off x="1561361" y="4692010"/>
            <a:ext cx="2880320" cy="1080120"/>
          </a:xfrm>
          <a:prstGeom prst="triangl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ahoma" panose="020B0604030504040204" pitchFamily="34" charset="0"/>
              <a:ea typeface="宋体" panose="02010600030101010101" pitchFamily="2" charset="-122"/>
            </a:endParaRPr>
          </a:p>
        </p:txBody>
      </p:sp>
      <p:sp>
        <p:nvSpPr>
          <p:cNvPr id="21" name="文本框 3"/>
          <p:cNvSpPr txBox="1"/>
          <p:nvPr/>
        </p:nvSpPr>
        <p:spPr>
          <a:xfrm>
            <a:off x="1453348" y="5007044"/>
            <a:ext cx="3096344" cy="769441"/>
          </a:xfrm>
          <a:prstGeom prst="rect">
            <a:avLst/>
          </a:prstGeom>
          <a:noFill/>
        </p:spPr>
        <p:txBody>
          <a:bodyPr wrap="square" rtlCol="0">
            <a:spAutoFit/>
          </a:bodyPr>
          <a:lstStyle/>
          <a:p>
            <a:pPr algn="ctr"/>
            <a:r>
              <a:rPr lang="zh-CN" altLang="en-US" sz="2200" dirty="0">
                <a:solidFill>
                  <a:srgbClr val="FFC000"/>
                </a:solidFill>
                <a:latin typeface="+mn-ea"/>
                <a:ea typeface="+mn-ea"/>
              </a:rPr>
              <a:t>收件人地址</a:t>
            </a:r>
            <a:endParaRPr lang="en-US" altLang="zh-CN" sz="2200" dirty="0">
              <a:solidFill>
                <a:srgbClr val="FFC000"/>
              </a:solidFill>
              <a:latin typeface="+mn-ea"/>
              <a:ea typeface="+mn-ea"/>
            </a:endParaRPr>
          </a:p>
          <a:p>
            <a:pPr algn="ctr"/>
            <a:r>
              <a:rPr lang="zh-CN" altLang="en-US" sz="2200" dirty="0">
                <a:solidFill>
                  <a:srgbClr val="FFC000"/>
                </a:solidFill>
                <a:latin typeface="+mn-ea"/>
                <a:ea typeface="+mn-ea"/>
              </a:rPr>
              <a:t>发件人地址</a:t>
            </a:r>
            <a:endParaRPr lang="zh-CN" altLang="en-US" sz="2200" dirty="0">
              <a:solidFill>
                <a:srgbClr val="FFC000"/>
              </a:solidFill>
              <a:latin typeface="+mn-ea"/>
              <a:ea typeface="+mn-ea"/>
            </a:endParaRPr>
          </a:p>
        </p:txBody>
      </p:sp>
      <p:grpSp>
        <p:nvGrpSpPr>
          <p:cNvPr id="36" name="组合 35"/>
          <p:cNvGrpSpPr/>
          <p:nvPr/>
        </p:nvGrpSpPr>
        <p:grpSpPr>
          <a:xfrm>
            <a:off x="8537575" y="4801394"/>
            <a:ext cx="1219200" cy="1066800"/>
            <a:chOff x="5146675" y="766763"/>
            <a:chExt cx="1590676" cy="1338263"/>
          </a:xfrm>
        </p:grpSpPr>
        <p:sp>
          <p:nvSpPr>
            <p:cNvPr id="37" name="Oval 18"/>
            <p:cNvSpPr>
              <a:spLocks noChangeArrowheads="1"/>
            </p:cNvSpPr>
            <p:nvPr/>
          </p:nvSpPr>
          <p:spPr bwMode="auto">
            <a:xfrm>
              <a:off x="5675313" y="766763"/>
              <a:ext cx="533400" cy="534988"/>
            </a:xfrm>
            <a:prstGeom prst="ellipse">
              <a:avLst/>
            </a:pr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Oval 25"/>
            <p:cNvSpPr>
              <a:spLocks noChangeArrowheads="1"/>
            </p:cNvSpPr>
            <p:nvPr/>
          </p:nvSpPr>
          <p:spPr bwMode="auto">
            <a:xfrm>
              <a:off x="5267325" y="966788"/>
              <a:ext cx="401638" cy="403225"/>
            </a:xfrm>
            <a:prstGeom prst="ellipse">
              <a:avLst/>
            </a:pr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Oval 28"/>
            <p:cNvSpPr>
              <a:spLocks noChangeArrowheads="1"/>
            </p:cNvSpPr>
            <p:nvPr/>
          </p:nvSpPr>
          <p:spPr bwMode="auto">
            <a:xfrm>
              <a:off x="6215063" y="966788"/>
              <a:ext cx="403225" cy="403225"/>
            </a:xfrm>
            <a:prstGeom prst="ellipse">
              <a:avLst/>
            </a:pr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grpId="0" nodeType="afterEffect">
                                  <p:stCondLst>
                                    <p:cond delay="0"/>
                                  </p:stCondLst>
                                  <p:childTnLst>
                                    <p:animEffect transition="out" filter="wipe(up)">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1000"/>
                                        <p:tgtEl>
                                          <p:spTgt spid="6">
                                            <p:txEl>
                                              <p:pRg st="2" end="2"/>
                                            </p:txEl>
                                          </p:spTgt>
                                        </p:tgtEl>
                                      </p:cBhvr>
                                    </p:animEffect>
                                    <p:anim calcmode="lin" valueType="num">
                                      <p:cBhvr>
                                        <p:cTn id="1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1000"/>
                                        <p:tgtEl>
                                          <p:spTgt spid="6">
                                            <p:txEl>
                                              <p:pRg st="3" end="3"/>
                                            </p:txEl>
                                          </p:spTgt>
                                        </p:tgtEl>
                                      </p:cBhvr>
                                    </p:animEffect>
                                    <p:anim calcmode="lin" valueType="num">
                                      <p:cBhvr>
                                        <p:cTn id="2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1000"/>
                                        <p:tgtEl>
                                          <p:spTgt spid="7"/>
                                        </p:tgtEl>
                                      </p:cBhvr>
                                    </p:animEffect>
                                  </p:childTnLst>
                                </p:cTn>
                              </p:par>
                              <p:par>
                                <p:cTn id="34" presetID="10" presetClass="entr" presetSubtype="0"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bldLvl="0" animBg="1"/>
      <p:bldP spid="17" grpId="0" bldLvl="0" animBg="1"/>
      <p:bldP spid="20" grpId="0" bldLvl="0" animBg="1"/>
      <p:bldP spid="21" grpId="0" uiExpan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分组与分组交换</a:t>
            </a:r>
            <a:endParaRPr lang="zh-CN" altLang="en-US" dirty="0"/>
          </a:p>
        </p:txBody>
      </p:sp>
      <p:sp>
        <p:nvSpPr>
          <p:cNvPr id="6" name="Rectangle 3"/>
          <p:cNvSpPr txBox="1">
            <a:spLocks noChangeArrowheads="1"/>
          </p:cNvSpPr>
          <p:nvPr/>
        </p:nvSpPr>
        <p:spPr>
          <a:xfrm>
            <a:off x="1042988" y="1700213"/>
            <a:ext cx="10618788" cy="4321175"/>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dirty="0">
                <a:latin typeface="+mn-ea"/>
              </a:rPr>
              <a:t>在发送方，先把较长的报文</a:t>
            </a:r>
            <a:r>
              <a:rPr lang="zh-CN" altLang="en-US" sz="2200" dirty="0">
                <a:solidFill>
                  <a:srgbClr val="FF0000"/>
                </a:solidFill>
                <a:latin typeface="+mn-ea"/>
              </a:rPr>
              <a:t>划分成较短的、固定长度的数据段。 </a:t>
            </a:r>
            <a:endParaRPr lang="zh-CN" altLang="en-US" sz="2200" dirty="0">
              <a:solidFill>
                <a:srgbClr val="FF0000"/>
              </a:solidFill>
              <a:latin typeface="+mn-ea"/>
            </a:endParaRPr>
          </a:p>
          <a:p>
            <a:r>
              <a:rPr lang="zh-CN" altLang="en-US" sz="2200" dirty="0">
                <a:latin typeface="+mn-ea"/>
              </a:rPr>
              <a:t>再将控制信息作为首部加在数据前一起发送出去（发送给分组交换机）</a:t>
            </a:r>
            <a:endParaRPr lang="zh-CN" altLang="en-US" sz="2200" dirty="0">
              <a:latin typeface="+mn-ea"/>
            </a:endParaRPr>
          </a:p>
        </p:txBody>
      </p:sp>
      <p:grpSp>
        <p:nvGrpSpPr>
          <p:cNvPr id="7" name="组合 6"/>
          <p:cNvGrpSpPr/>
          <p:nvPr/>
        </p:nvGrpSpPr>
        <p:grpSpPr>
          <a:xfrm>
            <a:off x="2941638" y="3386931"/>
            <a:ext cx="5257800" cy="947737"/>
            <a:chOff x="1912938" y="3494088"/>
            <a:chExt cx="5257800" cy="947737"/>
          </a:xfrm>
        </p:grpSpPr>
        <p:sp>
          <p:nvSpPr>
            <p:cNvPr id="8" name="Rectangle 5"/>
            <p:cNvSpPr>
              <a:spLocks noChangeArrowheads="1"/>
            </p:cNvSpPr>
            <p:nvPr/>
          </p:nvSpPr>
          <p:spPr bwMode="auto">
            <a:xfrm>
              <a:off x="1912938" y="3984625"/>
              <a:ext cx="5257800" cy="457200"/>
            </a:xfrm>
            <a:prstGeom prst="rect">
              <a:avLst/>
            </a:prstGeom>
            <a:solidFill>
              <a:srgbClr val="CCECFF"/>
            </a:solidFill>
            <a:ln w="28575">
              <a:solidFill>
                <a:schemeClr val="tx1"/>
              </a:solidFill>
              <a:miter lim="800000"/>
            </a:ln>
            <a:effectLst>
              <a:outerShdw dist="17961" dir="2700000" algn="ctr" rotWithShape="0">
                <a:schemeClr val="tx1"/>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kumimoji="1" lang="en-US" altLang="zh-CN" sz="1800" dirty="0">
                  <a:latin typeface="+mn-ea"/>
                  <a:ea typeface="+mn-ea"/>
                </a:rPr>
                <a:t>10100111010 • • • • • • • • • • • •  00101001110</a:t>
              </a:r>
              <a:endParaRPr kumimoji="1" lang="en-US" altLang="zh-CN" sz="1800" dirty="0">
                <a:latin typeface="+mn-ea"/>
                <a:ea typeface="+mn-ea"/>
              </a:endParaRPr>
            </a:p>
          </p:txBody>
        </p:sp>
        <p:sp>
          <p:nvSpPr>
            <p:cNvPr id="9" name="Line 6"/>
            <p:cNvSpPr>
              <a:spLocks noChangeShapeType="1"/>
            </p:cNvSpPr>
            <p:nvPr/>
          </p:nvSpPr>
          <p:spPr bwMode="auto">
            <a:xfrm>
              <a:off x="1912938" y="3679825"/>
              <a:ext cx="5257800" cy="0"/>
            </a:xfrm>
            <a:prstGeom prst="line">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0" name="Text Box 7"/>
            <p:cNvSpPr txBox="1">
              <a:spLocks noChangeArrowheads="1"/>
            </p:cNvSpPr>
            <p:nvPr/>
          </p:nvSpPr>
          <p:spPr bwMode="auto">
            <a:xfrm>
              <a:off x="4167188" y="3494088"/>
              <a:ext cx="641350" cy="366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报文</a:t>
              </a:r>
              <a:endParaRPr kumimoji="1" lang="zh-CN" altLang="en-US" sz="1800">
                <a:latin typeface="+mn-ea"/>
                <a:ea typeface="+mn-ea"/>
              </a:endParaRPr>
            </a:p>
          </p:txBody>
        </p:sp>
      </p:grpSp>
      <p:grpSp>
        <p:nvGrpSpPr>
          <p:cNvPr id="11" name="组合 10"/>
          <p:cNvGrpSpPr/>
          <p:nvPr/>
        </p:nvGrpSpPr>
        <p:grpSpPr>
          <a:xfrm>
            <a:off x="4694238" y="3877468"/>
            <a:ext cx="1752600" cy="457200"/>
            <a:chOff x="3665538" y="3984625"/>
            <a:chExt cx="1752600" cy="457200"/>
          </a:xfrm>
        </p:grpSpPr>
        <p:sp>
          <p:nvSpPr>
            <p:cNvPr id="12" name="Line 8"/>
            <p:cNvSpPr>
              <a:spLocks noChangeShapeType="1"/>
            </p:cNvSpPr>
            <p:nvPr/>
          </p:nvSpPr>
          <p:spPr bwMode="auto">
            <a:xfrm>
              <a:off x="3665538" y="3984625"/>
              <a:ext cx="0" cy="4572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3" name="Line 9"/>
            <p:cNvSpPr>
              <a:spLocks noChangeShapeType="1"/>
            </p:cNvSpPr>
            <p:nvPr/>
          </p:nvSpPr>
          <p:spPr bwMode="auto">
            <a:xfrm>
              <a:off x="5418138" y="3984625"/>
              <a:ext cx="0" cy="4572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grpSp>
      <p:grpSp>
        <p:nvGrpSpPr>
          <p:cNvPr id="14" name="组合 13"/>
          <p:cNvGrpSpPr/>
          <p:nvPr/>
        </p:nvGrpSpPr>
        <p:grpSpPr>
          <a:xfrm>
            <a:off x="1638300" y="4334668"/>
            <a:ext cx="7634288" cy="1939925"/>
            <a:chOff x="609600" y="4441825"/>
            <a:chExt cx="7634288" cy="1939925"/>
          </a:xfrm>
        </p:grpSpPr>
        <p:grpSp>
          <p:nvGrpSpPr>
            <p:cNvPr id="15" name="Group 10"/>
            <p:cNvGrpSpPr/>
            <p:nvPr/>
          </p:nvGrpSpPr>
          <p:grpSpPr bwMode="auto">
            <a:xfrm>
              <a:off x="3360738" y="5737225"/>
              <a:ext cx="2362200" cy="366712"/>
              <a:chOff x="3888" y="2575"/>
              <a:chExt cx="1488" cy="231"/>
            </a:xfrm>
          </p:grpSpPr>
          <p:sp>
            <p:nvSpPr>
              <p:cNvPr id="39" name="Line 11"/>
              <p:cNvSpPr>
                <a:spLocks noChangeShapeType="1"/>
              </p:cNvSpPr>
              <p:nvPr/>
            </p:nvSpPr>
            <p:spPr bwMode="auto">
              <a:xfrm>
                <a:off x="3888" y="2688"/>
                <a:ext cx="14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triangle" w="sm" len="lg"/>
                    <a:tailEnd type="triangle" w="sm" len="lg"/>
                  </a14:hiddenLine>
                </a:ext>
              </a:extLst>
            </p:spPr>
            <p:txBody>
              <a:bodyPr wrap="none">
                <a:spAutoFit/>
              </a:bodyPr>
              <a:lstStyle/>
              <a:p>
                <a:endParaRPr lang="zh-CN" altLang="en-US">
                  <a:latin typeface="+mn-ea"/>
                </a:endParaRPr>
              </a:p>
            </p:txBody>
          </p:sp>
          <p:sp>
            <p:nvSpPr>
              <p:cNvPr id="40" name="Text Box 12"/>
              <p:cNvSpPr txBox="1">
                <a:spLocks noChangeArrowheads="1"/>
              </p:cNvSpPr>
              <p:nvPr/>
            </p:nvSpPr>
            <p:spPr bwMode="auto">
              <a:xfrm>
                <a:off x="4444" y="2575"/>
                <a:ext cx="404"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dirty="0">
                    <a:latin typeface="+mn-ea"/>
                    <a:ea typeface="+mn-ea"/>
                  </a:rPr>
                  <a:t>分组</a:t>
                </a:r>
                <a:endParaRPr kumimoji="1" lang="zh-CN" altLang="en-US" sz="1800" dirty="0">
                  <a:latin typeface="+mn-ea"/>
                  <a:ea typeface="+mn-ea"/>
                </a:endParaRPr>
              </a:p>
            </p:txBody>
          </p:sp>
        </p:grpSp>
        <p:sp>
          <p:nvSpPr>
            <p:cNvPr id="16" name="Rectangle 13"/>
            <p:cNvSpPr>
              <a:spLocks noChangeArrowheads="1"/>
            </p:cNvSpPr>
            <p:nvPr/>
          </p:nvSpPr>
          <p:spPr bwMode="auto">
            <a:xfrm>
              <a:off x="3360738" y="5172075"/>
              <a:ext cx="2362200" cy="457200"/>
            </a:xfrm>
            <a:prstGeom prst="rect">
              <a:avLst/>
            </a:prstGeom>
            <a:solidFill>
              <a:srgbClr val="CCECFF"/>
            </a:solidFill>
            <a:ln w="28575">
              <a:solidFill>
                <a:schemeClr val="tx1"/>
              </a:solidFill>
              <a:miter lim="800000"/>
            </a:ln>
            <a:effectLst>
              <a:outerShdw dist="17961" dir="2700000" algn="ctr" rotWithShape="0">
                <a:schemeClr val="tx1"/>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17" name="Line 14"/>
            <p:cNvSpPr>
              <a:spLocks noChangeShapeType="1"/>
            </p:cNvSpPr>
            <p:nvPr/>
          </p:nvSpPr>
          <p:spPr bwMode="auto">
            <a:xfrm>
              <a:off x="3970338" y="5172075"/>
              <a:ext cx="0" cy="45720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8" name="Text Box 15"/>
            <p:cNvSpPr txBox="1">
              <a:spLocks noChangeArrowheads="1"/>
            </p:cNvSpPr>
            <p:nvPr/>
          </p:nvSpPr>
          <p:spPr bwMode="auto">
            <a:xfrm>
              <a:off x="3363913" y="5211763"/>
              <a:ext cx="641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首部</a:t>
              </a:r>
              <a:endParaRPr kumimoji="1" lang="zh-CN" altLang="en-US" sz="1800">
                <a:latin typeface="+mn-ea"/>
                <a:ea typeface="+mn-ea"/>
              </a:endParaRPr>
            </a:p>
          </p:txBody>
        </p:sp>
        <p:sp>
          <p:nvSpPr>
            <p:cNvPr id="19" name="Text Box 16"/>
            <p:cNvSpPr txBox="1">
              <a:spLocks noChangeArrowheads="1"/>
            </p:cNvSpPr>
            <p:nvPr/>
          </p:nvSpPr>
          <p:spPr bwMode="auto">
            <a:xfrm>
              <a:off x="4435475" y="5211763"/>
              <a:ext cx="92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数    据</a:t>
              </a:r>
              <a:endParaRPr kumimoji="1" lang="zh-CN" altLang="en-US" sz="1800">
                <a:latin typeface="+mn-ea"/>
                <a:ea typeface="+mn-ea"/>
              </a:endParaRPr>
            </a:p>
          </p:txBody>
        </p:sp>
        <p:sp>
          <p:nvSpPr>
            <p:cNvPr id="20" name="Rectangle 17"/>
            <p:cNvSpPr>
              <a:spLocks noChangeArrowheads="1"/>
            </p:cNvSpPr>
            <p:nvPr/>
          </p:nvSpPr>
          <p:spPr bwMode="auto">
            <a:xfrm>
              <a:off x="852488" y="5172075"/>
              <a:ext cx="2362200" cy="457200"/>
            </a:xfrm>
            <a:prstGeom prst="rect">
              <a:avLst/>
            </a:prstGeom>
            <a:solidFill>
              <a:srgbClr val="CCECFF"/>
            </a:solidFill>
            <a:ln w="28575">
              <a:solidFill>
                <a:schemeClr val="tx1"/>
              </a:solidFill>
              <a:miter lim="800000"/>
            </a:ln>
            <a:effectLst>
              <a:outerShdw dist="17961" dir="2700000" algn="ctr" rotWithShape="0">
                <a:schemeClr val="tx1"/>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21" name="Line 18"/>
            <p:cNvSpPr>
              <a:spLocks noChangeShapeType="1"/>
            </p:cNvSpPr>
            <p:nvPr/>
          </p:nvSpPr>
          <p:spPr bwMode="auto">
            <a:xfrm>
              <a:off x="1462088" y="5172075"/>
              <a:ext cx="0" cy="45720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2" name="Text Box 19"/>
            <p:cNvSpPr txBox="1">
              <a:spLocks noChangeArrowheads="1"/>
            </p:cNvSpPr>
            <p:nvPr/>
          </p:nvSpPr>
          <p:spPr bwMode="auto">
            <a:xfrm>
              <a:off x="868363" y="5211763"/>
              <a:ext cx="641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首部</a:t>
              </a:r>
              <a:endParaRPr kumimoji="1" lang="zh-CN" altLang="en-US" sz="1800">
                <a:latin typeface="+mn-ea"/>
                <a:ea typeface="+mn-ea"/>
              </a:endParaRPr>
            </a:p>
          </p:txBody>
        </p:sp>
        <p:sp>
          <p:nvSpPr>
            <p:cNvPr id="23" name="Text Box 20"/>
            <p:cNvSpPr txBox="1">
              <a:spLocks noChangeArrowheads="1"/>
            </p:cNvSpPr>
            <p:nvPr/>
          </p:nvSpPr>
          <p:spPr bwMode="auto">
            <a:xfrm>
              <a:off x="1873250" y="5211763"/>
              <a:ext cx="92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数    据</a:t>
              </a:r>
              <a:endParaRPr kumimoji="1" lang="zh-CN" altLang="en-US" sz="1800">
                <a:latin typeface="+mn-ea"/>
                <a:ea typeface="+mn-ea"/>
              </a:endParaRPr>
            </a:p>
          </p:txBody>
        </p:sp>
        <p:sp>
          <p:nvSpPr>
            <p:cNvPr id="24" name="Line 21"/>
            <p:cNvSpPr>
              <a:spLocks noChangeShapeType="1"/>
            </p:cNvSpPr>
            <p:nvPr/>
          </p:nvSpPr>
          <p:spPr bwMode="auto">
            <a:xfrm flipV="1">
              <a:off x="852488" y="5705475"/>
              <a:ext cx="0" cy="3048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5" name="Line 22"/>
            <p:cNvSpPr>
              <a:spLocks noChangeShapeType="1"/>
            </p:cNvSpPr>
            <p:nvPr/>
          </p:nvSpPr>
          <p:spPr bwMode="auto">
            <a:xfrm flipH="1">
              <a:off x="1458913" y="4476750"/>
              <a:ext cx="450850" cy="68421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6" name="Line 23"/>
            <p:cNvSpPr>
              <a:spLocks noChangeShapeType="1"/>
            </p:cNvSpPr>
            <p:nvPr/>
          </p:nvSpPr>
          <p:spPr bwMode="auto">
            <a:xfrm flipH="1">
              <a:off x="3197225" y="4441825"/>
              <a:ext cx="468313" cy="7366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7" name="Line 24"/>
            <p:cNvSpPr>
              <a:spLocks noChangeShapeType="1"/>
            </p:cNvSpPr>
            <p:nvPr/>
          </p:nvSpPr>
          <p:spPr bwMode="auto">
            <a:xfrm>
              <a:off x="3678238" y="4454525"/>
              <a:ext cx="292100" cy="7239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8" name="Line 25"/>
            <p:cNvSpPr>
              <a:spLocks noChangeShapeType="1"/>
            </p:cNvSpPr>
            <p:nvPr/>
          </p:nvSpPr>
          <p:spPr bwMode="auto">
            <a:xfrm>
              <a:off x="5418138" y="4441825"/>
              <a:ext cx="304800" cy="7366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9" name="Line 26"/>
            <p:cNvSpPr>
              <a:spLocks noChangeShapeType="1"/>
            </p:cNvSpPr>
            <p:nvPr/>
          </p:nvSpPr>
          <p:spPr bwMode="auto">
            <a:xfrm>
              <a:off x="5418138" y="4441825"/>
              <a:ext cx="1066800" cy="7366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30" name="Line 27"/>
            <p:cNvSpPr>
              <a:spLocks noChangeShapeType="1"/>
            </p:cNvSpPr>
            <p:nvPr/>
          </p:nvSpPr>
          <p:spPr bwMode="auto">
            <a:xfrm>
              <a:off x="7170738" y="4441825"/>
              <a:ext cx="1066800" cy="7366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31" name="AutoShape 28"/>
            <p:cNvSpPr>
              <a:spLocks noChangeArrowheads="1"/>
            </p:cNvSpPr>
            <p:nvPr/>
          </p:nvSpPr>
          <p:spPr bwMode="auto">
            <a:xfrm rot="20462203">
              <a:off x="4656138" y="4594225"/>
              <a:ext cx="152400" cy="457200"/>
            </a:xfrm>
            <a:prstGeom prst="downArrow">
              <a:avLst>
                <a:gd name="adj1" fmla="val 50000"/>
                <a:gd name="adj2" fmla="val 75000"/>
              </a:avLst>
            </a:prstGeom>
            <a:solidFill>
              <a:schemeClr val="bg1"/>
            </a:solidFill>
            <a:ln w="9525">
              <a:solidFill>
                <a:schemeClr val="tx1"/>
              </a:solidFill>
              <a:miter lim="800000"/>
            </a:ln>
          </p:spPr>
          <p:txBody>
            <a:bodyPr vert="eaVert"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2" name="AutoShape 29"/>
            <p:cNvSpPr>
              <a:spLocks noChangeArrowheads="1"/>
            </p:cNvSpPr>
            <p:nvPr/>
          </p:nvSpPr>
          <p:spPr bwMode="auto">
            <a:xfrm rot="18667637">
              <a:off x="6789738" y="4560888"/>
              <a:ext cx="152400" cy="457200"/>
            </a:xfrm>
            <a:prstGeom prst="downArrow">
              <a:avLst>
                <a:gd name="adj1" fmla="val 50000"/>
                <a:gd name="adj2" fmla="val 75000"/>
              </a:avLst>
            </a:prstGeom>
            <a:solidFill>
              <a:schemeClr val="bg1"/>
            </a:solidFill>
            <a:ln w="9525">
              <a:solidFill>
                <a:schemeClr val="tx1"/>
              </a:solidFill>
              <a:miter lim="800000"/>
            </a:ln>
          </p:spPr>
          <p:txBody>
            <a:bodyPr vert="eaVert"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3" name="AutoShape 30"/>
            <p:cNvSpPr>
              <a:spLocks noChangeArrowheads="1"/>
            </p:cNvSpPr>
            <p:nvPr/>
          </p:nvSpPr>
          <p:spPr bwMode="auto">
            <a:xfrm rot="1491643">
              <a:off x="2522538" y="4592638"/>
              <a:ext cx="152400" cy="457200"/>
            </a:xfrm>
            <a:prstGeom prst="downArrow">
              <a:avLst>
                <a:gd name="adj1" fmla="val 50000"/>
                <a:gd name="adj2" fmla="val 75000"/>
              </a:avLst>
            </a:prstGeom>
            <a:solidFill>
              <a:schemeClr val="bg1"/>
            </a:solidFill>
            <a:ln w="9525">
              <a:solidFill>
                <a:schemeClr val="tx1"/>
              </a:solidFill>
              <a:miter lim="800000"/>
            </a:ln>
          </p:spPr>
          <p:txBody>
            <a:bodyPr vert="eaVert"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4" name="Rectangle 31"/>
            <p:cNvSpPr>
              <a:spLocks noChangeArrowheads="1"/>
            </p:cNvSpPr>
            <p:nvPr/>
          </p:nvSpPr>
          <p:spPr bwMode="auto">
            <a:xfrm>
              <a:off x="5881688" y="5183188"/>
              <a:ext cx="2362200" cy="457200"/>
            </a:xfrm>
            <a:prstGeom prst="rect">
              <a:avLst/>
            </a:prstGeom>
            <a:solidFill>
              <a:srgbClr val="CCECFF"/>
            </a:solidFill>
            <a:ln w="28575">
              <a:solidFill>
                <a:schemeClr val="tx1"/>
              </a:solidFill>
              <a:miter lim="800000"/>
            </a:ln>
            <a:effectLst>
              <a:outerShdw dist="17961" dir="2700000" algn="ctr" rotWithShape="0">
                <a:schemeClr val="tx1"/>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latin typeface="+mn-ea"/>
                <a:ea typeface="+mn-ea"/>
              </a:endParaRPr>
            </a:p>
          </p:txBody>
        </p:sp>
        <p:sp>
          <p:nvSpPr>
            <p:cNvPr id="35" name="Line 32"/>
            <p:cNvSpPr>
              <a:spLocks noChangeShapeType="1"/>
            </p:cNvSpPr>
            <p:nvPr/>
          </p:nvSpPr>
          <p:spPr bwMode="auto">
            <a:xfrm>
              <a:off x="6491288" y="5183188"/>
              <a:ext cx="0" cy="45720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36" name="Text Box 33"/>
            <p:cNvSpPr txBox="1">
              <a:spLocks noChangeArrowheads="1"/>
            </p:cNvSpPr>
            <p:nvPr/>
          </p:nvSpPr>
          <p:spPr bwMode="auto">
            <a:xfrm>
              <a:off x="5872163" y="5222875"/>
              <a:ext cx="641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dirty="0">
                  <a:latin typeface="+mn-ea"/>
                  <a:ea typeface="+mn-ea"/>
                </a:rPr>
                <a:t>首部</a:t>
              </a:r>
              <a:endParaRPr kumimoji="1" lang="zh-CN" altLang="en-US" sz="1800" dirty="0">
                <a:latin typeface="+mn-ea"/>
                <a:ea typeface="+mn-ea"/>
              </a:endParaRPr>
            </a:p>
          </p:txBody>
        </p:sp>
        <p:sp>
          <p:nvSpPr>
            <p:cNvPr id="37" name="Text Box 34"/>
            <p:cNvSpPr txBox="1">
              <a:spLocks noChangeArrowheads="1"/>
            </p:cNvSpPr>
            <p:nvPr/>
          </p:nvSpPr>
          <p:spPr bwMode="auto">
            <a:xfrm>
              <a:off x="6961188" y="5207000"/>
              <a:ext cx="92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数    据</a:t>
              </a:r>
              <a:endParaRPr kumimoji="1" lang="zh-CN" altLang="en-US" sz="1800">
                <a:latin typeface="+mn-ea"/>
                <a:ea typeface="+mn-ea"/>
              </a:endParaRPr>
            </a:p>
          </p:txBody>
        </p:sp>
        <p:sp>
          <p:nvSpPr>
            <p:cNvPr id="38" name="Text Box 35"/>
            <p:cNvSpPr txBox="1">
              <a:spLocks noChangeArrowheads="1"/>
            </p:cNvSpPr>
            <p:nvPr/>
          </p:nvSpPr>
          <p:spPr bwMode="auto">
            <a:xfrm>
              <a:off x="609600" y="6015038"/>
              <a:ext cx="1098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1800">
                  <a:latin typeface="+mn-ea"/>
                  <a:ea typeface="+mn-ea"/>
                </a:rPr>
                <a:t>发送在前</a:t>
              </a:r>
              <a:endParaRPr kumimoji="1" lang="zh-CN" altLang="en-US" sz="1800">
                <a:latin typeface="+mn-ea"/>
                <a:ea typeface="+mn-ea"/>
              </a:endParaRPr>
            </a:p>
          </p:txBody>
        </p:sp>
      </p:grpSp>
      <p:sp>
        <p:nvSpPr>
          <p:cNvPr id="41" name="Text Box 12"/>
          <p:cNvSpPr txBox="1">
            <a:spLocks noChangeArrowheads="1"/>
          </p:cNvSpPr>
          <p:nvPr/>
        </p:nvSpPr>
        <p:spPr bwMode="auto">
          <a:xfrm>
            <a:off x="5163282" y="5573617"/>
            <a:ext cx="902811"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2800" dirty="0">
                <a:solidFill>
                  <a:srgbClr val="FF0000"/>
                </a:solidFill>
                <a:latin typeface="+mn-ea"/>
                <a:ea typeface="+mn-ea"/>
              </a:rPr>
              <a:t>分组</a:t>
            </a:r>
            <a:endParaRPr kumimoji="1" lang="zh-CN" altLang="en-US" sz="2800" dirty="0">
              <a:solidFill>
                <a:srgbClr val="FF0000"/>
              </a:solidFill>
              <a:latin typeface="+mn-ea"/>
              <a:ea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1000"/>
                            </p:stCondLst>
                            <p:childTnLst>
                              <p:par>
                                <p:cTn id="19" presetID="35" presetClass="emph" presetSubtype="0" repeatCount="3000" fill="hold" nodeType="afterEffect">
                                  <p:stCondLst>
                                    <p:cond delay="0"/>
                                  </p:stCondLst>
                                  <p:childTnLst>
                                    <p:anim calcmode="discrete" valueType="str">
                                      <p:cBhvr>
                                        <p:cTn id="20"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1000"/>
                                        <p:tgtEl>
                                          <p:spTgt spid="6">
                                            <p:txEl>
                                              <p:pRg st="1" end="1"/>
                                            </p:txEl>
                                          </p:spTgt>
                                        </p:tgtEl>
                                      </p:cBhvr>
                                    </p:animEffect>
                                    <p:anim calcmode="lin" valueType="num">
                                      <p:cBhvr>
                                        <p:cTn id="2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2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childTnLst>
                                </p:cTn>
                              </p:par>
                            </p:childTnLst>
                          </p:cTn>
                        </p:par>
                        <p:par>
                          <p:cTn id="36" fill="hold">
                            <p:stCondLst>
                              <p:cond delay="0"/>
                            </p:stCondLst>
                            <p:childTnLst>
                              <p:par>
                                <p:cTn id="37" presetID="35" presetClass="emph" presetSubtype="0" repeatCount="3000" fill="hold" grpId="1" nodeType="afterEffect">
                                  <p:stCondLst>
                                    <p:cond delay="0"/>
                                  </p:stCondLst>
                                  <p:childTnLst>
                                    <p:anim calcmode="discrete" valueType="str">
                                      <p:cBhvr>
                                        <p:cTn id="38" dur="1000" fill="hold"/>
                                        <p:tgtEl>
                                          <p:spTgt spid="4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1" grpId="0" bldLvl="0" animBg="1"/>
      <p:bldP spid="41" grpId="1"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分组交换的要点</a:t>
            </a:r>
            <a:endParaRPr lang="zh-CN" altLang="en-US" dirty="0"/>
          </a:p>
        </p:txBody>
      </p:sp>
      <p:sp>
        <p:nvSpPr>
          <p:cNvPr id="4" name="矩形 3"/>
          <p:cNvSpPr/>
          <p:nvPr/>
        </p:nvSpPr>
        <p:spPr bwMode="auto">
          <a:xfrm>
            <a:off x="0" y="1296194"/>
            <a:ext cx="12198350" cy="5563394"/>
          </a:xfrm>
          <a:prstGeom prst="rect">
            <a:avLst/>
          </a:prstGeom>
          <a:solidFill>
            <a:schemeClr val="accent1">
              <a:lumMod val="20000"/>
              <a:lumOff val="80000"/>
            </a:schemeClr>
          </a:solidFill>
          <a:ln w="31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spAutoFit/>
          </a:bodyPr>
          <a:lstStyle/>
          <a:p>
            <a:pPr marL="0" marR="0" indent="0" algn="ctr" defTabSz="914400" rtl="0" eaLnBrk="1" fontAlgn="base" latinLnBrk="0" hangingPunct="1">
              <a:lnSpc>
                <a:spcPct val="100000"/>
              </a:lnSpc>
              <a:spcBef>
                <a:spcPct val="0"/>
              </a:spcBef>
              <a:spcAft>
                <a:spcPct val="0"/>
              </a:spcAft>
              <a:buClrTx/>
              <a:buSzTx/>
              <a:buFontTx/>
              <a:buNone/>
            </a:pPr>
            <a:endParaRPr kumimoji="1" lang="zh-CN" altLang="en-US" sz="2400" b="0" i="0" u="none" strike="noStrike" cap="none" normalizeH="0" baseline="0">
              <a:ln>
                <a:noFill/>
              </a:ln>
              <a:solidFill>
                <a:schemeClr val="tx2"/>
              </a:solidFill>
              <a:effectLst/>
              <a:latin typeface="Times New Roman" panose="02020603050405020304" pitchFamily="18" charset="0"/>
              <a:ea typeface="楷体_GB2312" pitchFamily="49" charset="-122"/>
            </a:endParaRPr>
          </a:p>
        </p:txBody>
      </p:sp>
      <p:grpSp>
        <p:nvGrpSpPr>
          <p:cNvPr id="5" name="组合 4"/>
          <p:cNvGrpSpPr/>
          <p:nvPr/>
        </p:nvGrpSpPr>
        <p:grpSpPr>
          <a:xfrm>
            <a:off x="1373981" y="1937918"/>
            <a:ext cx="9787502" cy="626655"/>
            <a:chOff x="1373981" y="1418985"/>
            <a:chExt cx="9787502" cy="626655"/>
          </a:xfrm>
        </p:grpSpPr>
        <p:sp>
          <p:nvSpPr>
            <p:cNvPr id="6" name="TextBox 5"/>
            <p:cNvSpPr txBox="1"/>
            <p:nvPr/>
          </p:nvSpPr>
          <p:spPr>
            <a:xfrm>
              <a:off x="2237790" y="1486809"/>
              <a:ext cx="8314096" cy="492443"/>
            </a:xfrm>
            <a:prstGeom prst="rect">
              <a:avLst/>
            </a:prstGeom>
            <a:noFill/>
          </p:spPr>
          <p:txBody>
            <a:bodyPr wrap="square" rtlCol="0">
              <a:spAutoFit/>
            </a:bodyPr>
            <a:lstStyle/>
            <a:p>
              <a:pPr>
                <a:lnSpc>
                  <a:spcPct val="130000"/>
                </a:lnSpc>
              </a:pPr>
              <a:r>
                <a:rPr lang="zh-CN" altLang="en-US" sz="2000" dirty="0">
                  <a:solidFill>
                    <a:srgbClr val="C00000"/>
                  </a:solidFill>
                </a:rPr>
                <a:t>每一个</a:t>
              </a:r>
              <a:r>
                <a:rPr lang="zh-CN" altLang="en-US" sz="2000" dirty="0"/>
                <a:t>分组的首部都含有</a:t>
              </a:r>
              <a:r>
                <a:rPr lang="zh-CN" altLang="en-US" sz="2000" dirty="0">
                  <a:solidFill>
                    <a:srgbClr val="C00000"/>
                  </a:solidFill>
                </a:rPr>
                <a:t>地址</a:t>
              </a:r>
              <a:r>
                <a:rPr lang="zh-CN" altLang="en-US" sz="2000" dirty="0"/>
                <a:t>等控制信息。</a:t>
              </a:r>
              <a:endParaRPr lang="zh-CN" altLang="en-US" sz="2000" dirty="0"/>
            </a:p>
          </p:txBody>
        </p:sp>
        <p:cxnSp>
          <p:nvCxnSpPr>
            <p:cNvPr id="7" name="直接连接符 6"/>
            <p:cNvCxnSpPr/>
            <p:nvPr/>
          </p:nvCxnSpPr>
          <p:spPr bwMode="auto">
            <a:xfrm>
              <a:off x="1460696" y="2045640"/>
              <a:ext cx="9700787"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nvGrpSpPr>
            <p:cNvPr id="8" name="组合 7"/>
            <p:cNvGrpSpPr/>
            <p:nvPr/>
          </p:nvGrpSpPr>
          <p:grpSpPr>
            <a:xfrm>
              <a:off x="1373981" y="1418985"/>
              <a:ext cx="579307" cy="626655"/>
              <a:chOff x="6242320" y="1105727"/>
              <a:chExt cx="579005" cy="626656"/>
            </a:xfrm>
          </p:grpSpPr>
          <p:sp>
            <p:nvSpPr>
              <p:cNvPr id="9"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9900"/>
                    </a:solidFill>
                    <a:latin typeface="Impact" panose="020B0806030902050204" pitchFamily="34" charset="0"/>
                    <a:ea typeface="微软雅黑" panose="020B0503020204020204" pitchFamily="34" charset="-122"/>
                  </a:rPr>
                  <a:t>01</a:t>
                </a:r>
                <a:endParaRPr lang="zh-CN" altLang="en-US" sz="3200" dirty="0">
                  <a:solidFill>
                    <a:srgbClr val="FF9900"/>
                  </a:solidFill>
                  <a:latin typeface="微软雅黑" panose="020B0503020204020204" pitchFamily="34" charset="-122"/>
                  <a:ea typeface="微软雅黑" panose="020B0503020204020204" pitchFamily="34" charset="-122"/>
                </a:endParaRPr>
              </a:p>
            </p:txBody>
          </p:sp>
          <p:sp>
            <p:nvSpPr>
              <p:cNvPr id="10"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grpSp>
        <p:nvGrpSpPr>
          <p:cNvPr id="11" name="组合 10"/>
          <p:cNvGrpSpPr/>
          <p:nvPr/>
        </p:nvGrpSpPr>
        <p:grpSpPr>
          <a:xfrm>
            <a:off x="1373981" y="3134136"/>
            <a:ext cx="9787502" cy="905258"/>
            <a:chOff x="1373981" y="2102204"/>
            <a:chExt cx="9787502" cy="905258"/>
          </a:xfrm>
        </p:grpSpPr>
        <p:grpSp>
          <p:nvGrpSpPr>
            <p:cNvPr id="12" name="组合 11"/>
            <p:cNvGrpSpPr/>
            <p:nvPr/>
          </p:nvGrpSpPr>
          <p:grpSpPr>
            <a:xfrm>
              <a:off x="1373981" y="2362994"/>
              <a:ext cx="579307" cy="631762"/>
              <a:chOff x="6242320" y="2373233"/>
              <a:chExt cx="579005" cy="631762"/>
            </a:xfrm>
          </p:grpSpPr>
          <p:sp>
            <p:nvSpPr>
              <p:cNvPr id="15"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16"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cxnSp>
          <p:nvCxnSpPr>
            <p:cNvPr id="13" name="直接连接符 12"/>
            <p:cNvCxnSpPr/>
            <p:nvPr/>
          </p:nvCxnSpPr>
          <p:spPr bwMode="auto">
            <a:xfrm>
              <a:off x="1460696" y="3007462"/>
              <a:ext cx="9700787" cy="0"/>
            </a:xfrm>
            <a:prstGeom prst="line">
              <a:avLst/>
            </a:prstGeom>
            <a:solidFill>
              <a:schemeClr val="accent1"/>
            </a:solidFill>
            <a:ln w="28575" cap="flat" cmpd="sng" algn="ctr">
              <a:solidFill>
                <a:srgbClr val="00DBD6"/>
              </a:solidFill>
              <a:prstDash val="solid"/>
              <a:round/>
              <a:headEnd type="none" w="med" len="med"/>
              <a:tailEnd type="none" w="med" len="med"/>
            </a:ln>
            <a:effectLst/>
          </p:spPr>
        </p:cxnSp>
        <p:sp>
          <p:nvSpPr>
            <p:cNvPr id="14" name="TextBox 13"/>
            <p:cNvSpPr txBox="1"/>
            <p:nvPr/>
          </p:nvSpPr>
          <p:spPr>
            <a:xfrm>
              <a:off x="2237790" y="2102204"/>
              <a:ext cx="8314096" cy="892552"/>
            </a:xfrm>
            <a:prstGeom prst="rect">
              <a:avLst/>
            </a:prstGeom>
            <a:noFill/>
          </p:spPr>
          <p:txBody>
            <a:bodyPr wrap="square" rtlCol="0">
              <a:spAutoFit/>
            </a:bodyPr>
            <a:lstStyle/>
            <a:p>
              <a:pPr>
                <a:lnSpc>
                  <a:spcPct val="130000"/>
                </a:lnSpc>
              </a:pPr>
              <a:r>
                <a:rPr lang="zh-CN" altLang="en-US" sz="2000" dirty="0"/>
                <a:t>交换机根据收到（</a:t>
              </a:r>
              <a:r>
                <a:rPr lang="zh-CN" altLang="en-US" sz="2000" dirty="0">
                  <a:solidFill>
                    <a:srgbClr val="C00000"/>
                  </a:solidFill>
                </a:rPr>
                <a:t>存储</a:t>
              </a:r>
              <a:r>
                <a:rPr lang="zh-CN" altLang="en-US" sz="2000" dirty="0"/>
                <a:t>）的分组的首部中的</a:t>
              </a:r>
              <a:r>
                <a:rPr lang="zh-CN" altLang="en-US" sz="2000" dirty="0">
                  <a:solidFill>
                    <a:srgbClr val="C00000"/>
                  </a:solidFill>
                </a:rPr>
                <a:t>地址信息</a:t>
              </a:r>
              <a:r>
                <a:rPr lang="zh-CN" altLang="en-US" sz="2000" dirty="0"/>
                <a:t>，把分组</a:t>
              </a:r>
              <a:r>
                <a:rPr lang="zh-CN" altLang="en-US" sz="2000" dirty="0">
                  <a:solidFill>
                    <a:srgbClr val="C00000"/>
                  </a:solidFill>
                </a:rPr>
                <a:t>转发</a:t>
              </a:r>
              <a:r>
                <a:rPr lang="zh-CN" altLang="en-US" sz="2000" dirty="0"/>
                <a:t>到下一个交换机。</a:t>
              </a:r>
              <a:endParaRPr lang="zh-CN" altLang="en-US" sz="2000" dirty="0"/>
            </a:p>
          </p:txBody>
        </p:sp>
      </p:grpSp>
      <p:grpSp>
        <p:nvGrpSpPr>
          <p:cNvPr id="17" name="组合 16"/>
          <p:cNvGrpSpPr/>
          <p:nvPr/>
        </p:nvGrpSpPr>
        <p:grpSpPr>
          <a:xfrm>
            <a:off x="1373981" y="4763095"/>
            <a:ext cx="9982993" cy="647899"/>
            <a:chOff x="1373981" y="3353594"/>
            <a:chExt cx="9982993" cy="647899"/>
          </a:xfrm>
        </p:grpSpPr>
        <p:grpSp>
          <p:nvGrpSpPr>
            <p:cNvPr id="18" name="组合 17"/>
            <p:cNvGrpSpPr/>
            <p:nvPr/>
          </p:nvGrpSpPr>
          <p:grpSpPr>
            <a:xfrm>
              <a:off x="1373981" y="3353594"/>
              <a:ext cx="579307" cy="620494"/>
              <a:chOff x="6242320" y="3640739"/>
              <a:chExt cx="579005" cy="620494"/>
            </a:xfrm>
          </p:grpSpPr>
          <p:sp>
            <p:nvSpPr>
              <p:cNvPr id="2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2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cxnSp>
          <p:nvCxnSpPr>
            <p:cNvPr id="19" name="直接连接符 18"/>
            <p:cNvCxnSpPr/>
            <p:nvPr/>
          </p:nvCxnSpPr>
          <p:spPr bwMode="auto">
            <a:xfrm>
              <a:off x="1460696" y="4001493"/>
              <a:ext cx="9700787" cy="0"/>
            </a:xfrm>
            <a:prstGeom prst="line">
              <a:avLst/>
            </a:prstGeom>
            <a:solidFill>
              <a:schemeClr val="accent1"/>
            </a:solidFill>
            <a:ln w="28575" cap="flat" cmpd="sng" algn="ctr">
              <a:solidFill>
                <a:srgbClr val="FF8181"/>
              </a:solidFill>
              <a:prstDash val="solid"/>
              <a:round/>
              <a:headEnd type="none" w="med" len="med"/>
              <a:tailEnd type="none" w="med" len="med"/>
            </a:ln>
            <a:effectLst/>
          </p:spPr>
        </p:cxnSp>
        <p:sp>
          <p:nvSpPr>
            <p:cNvPr id="20" name="TextBox 19"/>
            <p:cNvSpPr txBox="1"/>
            <p:nvPr/>
          </p:nvSpPr>
          <p:spPr>
            <a:xfrm>
              <a:off x="2237789" y="3393360"/>
              <a:ext cx="9119185" cy="492443"/>
            </a:xfrm>
            <a:prstGeom prst="rect">
              <a:avLst/>
            </a:prstGeom>
            <a:noFill/>
          </p:spPr>
          <p:txBody>
            <a:bodyPr wrap="square" rtlCol="0">
              <a:spAutoFit/>
            </a:bodyPr>
            <a:lstStyle/>
            <a:p>
              <a:pPr>
                <a:lnSpc>
                  <a:spcPct val="130000"/>
                </a:lnSpc>
              </a:pPr>
              <a:r>
                <a:rPr lang="zh-CN" altLang="en-US" sz="2000" dirty="0"/>
                <a:t>用这样的</a:t>
              </a:r>
              <a:r>
                <a:rPr lang="zh-CN" altLang="en-US" sz="2000" dirty="0">
                  <a:solidFill>
                    <a:srgbClr val="C00000"/>
                  </a:solidFill>
                </a:rPr>
                <a:t>存储转发</a:t>
              </a:r>
              <a:r>
                <a:rPr lang="zh-CN" altLang="en-US" sz="2000" dirty="0"/>
                <a:t>方式，经过多个交换机将分组转发到最终目的地。</a:t>
              </a:r>
              <a:endParaRPr lang="zh-CN" altLang="en-US" sz="2000" dirty="0"/>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分组交换的存储转发过程</a:t>
            </a:r>
            <a:endParaRPr lang="zh-CN" altLang="en-US" dirty="0"/>
          </a:p>
        </p:txBody>
      </p:sp>
      <p:grpSp>
        <p:nvGrpSpPr>
          <p:cNvPr id="66" name="Group 3"/>
          <p:cNvGrpSpPr/>
          <p:nvPr/>
        </p:nvGrpSpPr>
        <p:grpSpPr bwMode="auto">
          <a:xfrm>
            <a:off x="3535387" y="2176934"/>
            <a:ext cx="4090987" cy="3667125"/>
            <a:chOff x="2256" y="2386"/>
            <a:chExt cx="2147" cy="1919"/>
          </a:xfrm>
          <a:solidFill>
            <a:schemeClr val="bg1"/>
          </a:solidFill>
        </p:grpSpPr>
        <p:sp>
          <p:nvSpPr>
            <p:cNvPr id="67" name="Oval 4"/>
            <p:cNvSpPr>
              <a:spLocks noChangeArrowheads="1"/>
            </p:cNvSpPr>
            <p:nvPr/>
          </p:nvSpPr>
          <p:spPr bwMode="auto">
            <a:xfrm rot="-1674972">
              <a:off x="2346" y="2526"/>
              <a:ext cx="1015" cy="69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8" name="Oval 5"/>
            <p:cNvSpPr>
              <a:spLocks noChangeArrowheads="1"/>
            </p:cNvSpPr>
            <p:nvPr/>
          </p:nvSpPr>
          <p:spPr bwMode="auto">
            <a:xfrm rot="-774972">
              <a:off x="3025" y="2386"/>
              <a:ext cx="887" cy="64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9" name="Oval 6"/>
            <p:cNvSpPr>
              <a:spLocks noChangeArrowheads="1"/>
            </p:cNvSpPr>
            <p:nvPr/>
          </p:nvSpPr>
          <p:spPr bwMode="auto">
            <a:xfrm rot="-174972">
              <a:off x="3673" y="2621"/>
              <a:ext cx="655" cy="83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0" name="Oval 7"/>
            <p:cNvSpPr>
              <a:spLocks noChangeArrowheads="1"/>
            </p:cNvSpPr>
            <p:nvPr/>
          </p:nvSpPr>
          <p:spPr bwMode="auto">
            <a:xfrm rot="18365028">
              <a:off x="3754" y="3108"/>
              <a:ext cx="687" cy="610"/>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1" name="Oval 8"/>
            <p:cNvSpPr>
              <a:spLocks noChangeArrowheads="1"/>
            </p:cNvSpPr>
            <p:nvPr/>
          </p:nvSpPr>
          <p:spPr bwMode="auto">
            <a:xfrm rot="-1674972">
              <a:off x="3052" y="3445"/>
              <a:ext cx="1110" cy="77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2" name="Oval 9"/>
            <p:cNvSpPr>
              <a:spLocks noChangeArrowheads="1"/>
            </p:cNvSpPr>
            <p:nvPr/>
          </p:nvSpPr>
          <p:spPr bwMode="auto">
            <a:xfrm rot="-594972">
              <a:off x="2616" y="3772"/>
              <a:ext cx="793" cy="533"/>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3" name="Oval 10"/>
            <p:cNvSpPr>
              <a:spLocks noChangeArrowheads="1"/>
            </p:cNvSpPr>
            <p:nvPr/>
          </p:nvSpPr>
          <p:spPr bwMode="auto">
            <a:xfrm rot="-1674972">
              <a:off x="2311" y="3539"/>
              <a:ext cx="503" cy="631"/>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4" name="Oval 11"/>
            <p:cNvSpPr>
              <a:spLocks noChangeArrowheads="1"/>
            </p:cNvSpPr>
            <p:nvPr/>
          </p:nvSpPr>
          <p:spPr bwMode="auto">
            <a:xfrm rot="18065028">
              <a:off x="2160" y="3115"/>
              <a:ext cx="695" cy="504"/>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5" name="Freeform 12"/>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grpSp>
      <p:sp>
        <p:nvSpPr>
          <p:cNvPr id="76" name="Line 13"/>
          <p:cNvSpPr>
            <a:spLocks noChangeShapeType="1"/>
          </p:cNvSpPr>
          <p:nvPr/>
        </p:nvSpPr>
        <p:spPr bwMode="auto">
          <a:xfrm flipV="1">
            <a:off x="4667274" y="2411884"/>
            <a:ext cx="1281113" cy="555625"/>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7" name="Line 14"/>
          <p:cNvSpPr>
            <a:spLocks noChangeShapeType="1"/>
          </p:cNvSpPr>
          <p:nvPr/>
        </p:nvSpPr>
        <p:spPr bwMode="auto">
          <a:xfrm>
            <a:off x="6105549" y="2486497"/>
            <a:ext cx="757238" cy="139858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8" name="Line 15"/>
          <p:cNvSpPr>
            <a:spLocks noChangeShapeType="1"/>
          </p:cNvSpPr>
          <p:nvPr/>
        </p:nvSpPr>
        <p:spPr bwMode="auto">
          <a:xfrm flipH="1">
            <a:off x="3911624" y="3059584"/>
            <a:ext cx="665163" cy="12557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9" name="Line 16"/>
          <p:cNvSpPr>
            <a:spLocks noChangeShapeType="1"/>
          </p:cNvSpPr>
          <p:nvPr/>
        </p:nvSpPr>
        <p:spPr bwMode="auto">
          <a:xfrm>
            <a:off x="3952899" y="4493097"/>
            <a:ext cx="1520825" cy="8826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0" name="Line 17"/>
          <p:cNvSpPr>
            <a:spLocks noChangeShapeType="1"/>
          </p:cNvSpPr>
          <p:nvPr/>
        </p:nvSpPr>
        <p:spPr bwMode="auto">
          <a:xfrm flipV="1">
            <a:off x="5537224" y="4161309"/>
            <a:ext cx="1325563" cy="13065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1" name="Line 18"/>
          <p:cNvSpPr>
            <a:spLocks noChangeShapeType="1"/>
          </p:cNvSpPr>
          <p:nvPr/>
        </p:nvSpPr>
        <p:spPr bwMode="auto">
          <a:xfrm>
            <a:off x="4719662" y="3065934"/>
            <a:ext cx="2125662" cy="9461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2" name="Line 19"/>
          <p:cNvSpPr>
            <a:spLocks noChangeShapeType="1"/>
          </p:cNvSpPr>
          <p:nvPr/>
        </p:nvSpPr>
        <p:spPr bwMode="auto">
          <a:xfrm>
            <a:off x="4618062" y="2902422"/>
            <a:ext cx="1000125" cy="247173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3" name="Line 20"/>
          <p:cNvSpPr>
            <a:spLocks noChangeShapeType="1"/>
          </p:cNvSpPr>
          <p:nvPr/>
        </p:nvSpPr>
        <p:spPr bwMode="auto">
          <a:xfrm flipV="1">
            <a:off x="4941912" y="5445597"/>
            <a:ext cx="639762" cy="549275"/>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4" name="Line 21"/>
          <p:cNvSpPr>
            <a:spLocks noChangeShapeType="1"/>
          </p:cNvSpPr>
          <p:nvPr/>
        </p:nvSpPr>
        <p:spPr bwMode="auto">
          <a:xfrm rot="-5400000">
            <a:off x="5865837" y="2095972"/>
            <a:ext cx="33655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5" name="Line 22"/>
          <p:cNvSpPr>
            <a:spLocks noChangeShapeType="1"/>
          </p:cNvSpPr>
          <p:nvPr/>
        </p:nvSpPr>
        <p:spPr bwMode="auto">
          <a:xfrm>
            <a:off x="6954862" y="4161309"/>
            <a:ext cx="639762" cy="10080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6" name="Line 23"/>
          <p:cNvSpPr>
            <a:spLocks noChangeShapeType="1"/>
          </p:cNvSpPr>
          <p:nvPr/>
        </p:nvSpPr>
        <p:spPr bwMode="auto">
          <a:xfrm flipV="1">
            <a:off x="3033737" y="4418484"/>
            <a:ext cx="644525" cy="63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7" name="Line 24"/>
          <p:cNvSpPr>
            <a:spLocks noChangeShapeType="1"/>
          </p:cNvSpPr>
          <p:nvPr/>
        </p:nvSpPr>
        <p:spPr bwMode="auto">
          <a:xfrm rot="5400000" flipH="1">
            <a:off x="4191024" y="2527772"/>
            <a:ext cx="773113" cy="158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8" name="Text Box 25"/>
          <p:cNvSpPr txBox="1">
            <a:spLocks noChangeArrowheads="1"/>
          </p:cNvSpPr>
          <p:nvPr/>
        </p:nvSpPr>
        <p:spPr bwMode="auto">
          <a:xfrm>
            <a:off x="2689249" y="37834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1</a:t>
            </a:r>
            <a:endParaRPr kumimoji="1" lang="en-US" altLang="zh-CN" sz="2000" dirty="0">
              <a:latin typeface="+mn-ea"/>
            </a:endParaRPr>
          </a:p>
        </p:txBody>
      </p:sp>
      <p:sp>
        <p:nvSpPr>
          <p:cNvPr id="89" name="Line 27"/>
          <p:cNvSpPr>
            <a:spLocks noChangeShapeType="1"/>
          </p:cNvSpPr>
          <p:nvPr/>
        </p:nvSpPr>
        <p:spPr bwMode="auto">
          <a:xfrm flipV="1">
            <a:off x="6954862" y="3564409"/>
            <a:ext cx="806450" cy="4127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pic>
        <p:nvPicPr>
          <p:cNvPr id="90" name="Picture 30"/>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719787" y="15497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31"/>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647012" y="3263644"/>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2"/>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576787" y="59693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pic>
      <p:pic>
        <p:nvPicPr>
          <p:cNvPr id="93" name="Picture 33"/>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412062" y="5051797"/>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34"/>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302149" y="1748375"/>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 name="Text Box 39"/>
          <p:cNvSpPr txBox="1">
            <a:spLocks noChangeArrowheads="1"/>
          </p:cNvSpPr>
          <p:nvPr/>
        </p:nvSpPr>
        <p:spPr bwMode="auto">
          <a:xfrm>
            <a:off x="7083449" y="4940772"/>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5</a:t>
            </a:r>
            <a:endParaRPr kumimoji="1" lang="en-US" altLang="zh-CN" sz="2000" dirty="0">
              <a:latin typeface="+mn-ea"/>
            </a:endParaRPr>
          </a:p>
        </p:txBody>
      </p:sp>
      <p:sp>
        <p:nvSpPr>
          <p:cNvPr id="96" name="Text Box 40"/>
          <p:cNvSpPr txBox="1">
            <a:spLocks noChangeArrowheads="1"/>
          </p:cNvSpPr>
          <p:nvPr/>
        </p:nvSpPr>
        <p:spPr bwMode="auto">
          <a:xfrm>
            <a:off x="8091512" y="31405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6</a:t>
            </a:r>
            <a:endParaRPr kumimoji="1" lang="en-US" altLang="zh-CN" sz="2000" dirty="0">
              <a:latin typeface="+mn-ea"/>
            </a:endParaRPr>
          </a:p>
        </p:txBody>
      </p:sp>
      <p:sp>
        <p:nvSpPr>
          <p:cNvPr id="97" name="Text Box 41"/>
          <p:cNvSpPr txBox="1">
            <a:spLocks noChangeArrowheads="1"/>
          </p:cNvSpPr>
          <p:nvPr/>
        </p:nvSpPr>
        <p:spPr bwMode="auto">
          <a:xfrm>
            <a:off x="5354662" y="14847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4</a:t>
            </a:r>
            <a:endParaRPr kumimoji="1" lang="en-US" altLang="zh-CN" sz="2000" dirty="0">
              <a:latin typeface="+mn-ea"/>
            </a:endParaRPr>
          </a:p>
        </p:txBody>
      </p:sp>
      <p:sp>
        <p:nvSpPr>
          <p:cNvPr id="98" name="Text Box 42"/>
          <p:cNvSpPr txBox="1">
            <a:spLocks noChangeArrowheads="1"/>
          </p:cNvSpPr>
          <p:nvPr/>
        </p:nvSpPr>
        <p:spPr bwMode="auto">
          <a:xfrm>
            <a:off x="3986237" y="16292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2</a:t>
            </a:r>
            <a:endParaRPr kumimoji="1" lang="en-US" altLang="zh-CN" sz="2000" dirty="0">
              <a:latin typeface="+mn-ea"/>
            </a:endParaRPr>
          </a:p>
        </p:txBody>
      </p:sp>
      <p:sp>
        <p:nvSpPr>
          <p:cNvPr id="99" name="Text Box 43"/>
          <p:cNvSpPr txBox="1">
            <a:spLocks noChangeArrowheads="1"/>
          </p:cNvSpPr>
          <p:nvPr/>
        </p:nvSpPr>
        <p:spPr bwMode="auto">
          <a:xfrm>
            <a:off x="4202137" y="587739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3</a:t>
            </a:r>
            <a:endParaRPr kumimoji="1" lang="en-US" altLang="zh-CN" sz="2000" dirty="0">
              <a:latin typeface="+mn-ea"/>
            </a:endParaRPr>
          </a:p>
        </p:txBody>
      </p:sp>
      <p:pic>
        <p:nvPicPr>
          <p:cNvPr id="100" name="Picture 45"/>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2617812" y="4225669"/>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1" name="组合 100"/>
          <p:cNvGrpSpPr/>
          <p:nvPr/>
        </p:nvGrpSpPr>
        <p:grpSpPr>
          <a:xfrm>
            <a:off x="3590118" y="2222780"/>
            <a:ext cx="3633103" cy="3410839"/>
            <a:chOff x="2122921" y="2222780"/>
            <a:chExt cx="3633103" cy="3410839"/>
          </a:xfrm>
        </p:grpSpPr>
        <p:pic>
          <p:nvPicPr>
            <p:cNvPr id="102"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4825" y="42466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3"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3622" y="27899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4"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0916" y="2222780"/>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5"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88" y="3866147"/>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6"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72" y="5209915"/>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107" name="Text Box 47"/>
            <p:cNvSpPr txBox="1">
              <a:spLocks noChangeArrowheads="1"/>
            </p:cNvSpPr>
            <p:nvPr/>
          </p:nvSpPr>
          <p:spPr bwMode="auto">
            <a:xfrm>
              <a:off x="2122921" y="3933056"/>
              <a:ext cx="401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A</a:t>
              </a:r>
              <a:endParaRPr kumimoji="1" lang="en-US" altLang="zh-CN" sz="2400" dirty="0">
                <a:latin typeface="+mn-ea"/>
                <a:ea typeface="+mn-ea"/>
              </a:endParaRPr>
            </a:p>
          </p:txBody>
        </p:sp>
        <p:sp>
          <p:nvSpPr>
            <p:cNvPr id="108" name="Text Box 47"/>
            <p:cNvSpPr txBox="1">
              <a:spLocks noChangeArrowheads="1"/>
            </p:cNvSpPr>
            <p:nvPr/>
          </p:nvSpPr>
          <p:spPr bwMode="auto">
            <a:xfrm>
              <a:off x="3086129" y="2420888"/>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B</a:t>
              </a:r>
              <a:endParaRPr kumimoji="1" lang="en-US" altLang="zh-CN" sz="2400" dirty="0">
                <a:latin typeface="+mn-ea"/>
                <a:ea typeface="+mn-ea"/>
              </a:endParaRPr>
            </a:p>
          </p:txBody>
        </p:sp>
        <p:sp>
          <p:nvSpPr>
            <p:cNvPr id="109" name="Text Box 47"/>
            <p:cNvSpPr txBox="1">
              <a:spLocks noChangeArrowheads="1"/>
            </p:cNvSpPr>
            <p:nvPr/>
          </p:nvSpPr>
          <p:spPr bwMode="auto">
            <a:xfrm>
              <a:off x="4302403" y="2477061"/>
              <a:ext cx="418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D</a:t>
              </a:r>
              <a:endParaRPr kumimoji="1" lang="en-US" altLang="zh-CN" sz="2400" dirty="0">
                <a:latin typeface="+mn-ea"/>
                <a:ea typeface="+mn-ea"/>
              </a:endParaRPr>
            </a:p>
          </p:txBody>
        </p:sp>
        <p:sp>
          <p:nvSpPr>
            <p:cNvPr id="110" name="Text Box 47"/>
            <p:cNvSpPr txBox="1">
              <a:spLocks noChangeArrowheads="1"/>
            </p:cNvSpPr>
            <p:nvPr/>
          </p:nvSpPr>
          <p:spPr bwMode="auto">
            <a:xfrm>
              <a:off x="5329307" y="3516283"/>
              <a:ext cx="354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E</a:t>
              </a:r>
              <a:endParaRPr kumimoji="1" lang="en-US" altLang="zh-CN" sz="2400" dirty="0">
                <a:latin typeface="+mn-ea"/>
                <a:ea typeface="+mn-ea"/>
              </a:endParaRPr>
            </a:p>
          </p:txBody>
        </p:sp>
        <p:sp>
          <p:nvSpPr>
            <p:cNvPr id="111" name="Text Box 47"/>
            <p:cNvSpPr txBox="1">
              <a:spLocks noChangeArrowheads="1"/>
            </p:cNvSpPr>
            <p:nvPr/>
          </p:nvSpPr>
          <p:spPr bwMode="auto">
            <a:xfrm>
              <a:off x="4373745" y="5171954"/>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C</a:t>
              </a:r>
              <a:endParaRPr kumimoji="1" lang="en-US" altLang="zh-CN" sz="2400" dirty="0">
                <a:latin typeface="+mn-ea"/>
                <a:ea typeface="+mn-ea"/>
              </a:endParaRPr>
            </a:p>
          </p:txBody>
        </p:sp>
      </p:grpSp>
      <p:sp>
        <p:nvSpPr>
          <p:cNvPr id="112" name="Rectangle 46"/>
          <p:cNvSpPr>
            <a:spLocks noChangeArrowheads="1"/>
          </p:cNvSpPr>
          <p:nvPr/>
        </p:nvSpPr>
        <p:spPr bwMode="auto">
          <a:xfrm>
            <a:off x="2833712" y="4293072"/>
            <a:ext cx="158750" cy="158750"/>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3" name="Text Box 48"/>
          <p:cNvSpPr txBox="1">
            <a:spLocks noChangeArrowheads="1"/>
          </p:cNvSpPr>
          <p:nvPr/>
        </p:nvSpPr>
        <p:spPr bwMode="auto">
          <a:xfrm>
            <a:off x="7540074" y="1889232"/>
            <a:ext cx="2475358" cy="430887"/>
          </a:xfrm>
          <a:prstGeom prst="rect">
            <a:avLst/>
          </a:prstGeom>
          <a:solidFill>
            <a:srgbClr val="FF6600"/>
          </a:solidFill>
          <a:ln w="38100">
            <a:solidFill>
              <a:srgbClr val="FF6600"/>
            </a:solidFill>
            <a:miter lim="800000"/>
          </a:ln>
          <a:effectLst/>
        </p:spPr>
        <p:txBody>
          <a:bodyPr wrap="none">
            <a:spAutoFit/>
          </a:bodyPr>
          <a:lstStyle/>
          <a:p>
            <a:r>
              <a:rPr kumimoji="1" lang="en-US" altLang="zh-CN" sz="2200" dirty="0">
                <a:solidFill>
                  <a:schemeClr val="bg1"/>
                </a:solidFill>
                <a:latin typeface="+mn-ea"/>
              </a:rPr>
              <a:t>H</a:t>
            </a:r>
            <a:r>
              <a:rPr kumimoji="1" lang="en-US" altLang="zh-CN" sz="2200" baseline="-25000" dirty="0">
                <a:solidFill>
                  <a:schemeClr val="bg1"/>
                </a:solidFill>
                <a:latin typeface="+mn-ea"/>
              </a:rPr>
              <a:t>1 </a:t>
            </a:r>
            <a:r>
              <a:rPr kumimoji="1" lang="zh-CN" altLang="en-US" sz="2200" dirty="0">
                <a:solidFill>
                  <a:schemeClr val="bg1"/>
                </a:solidFill>
                <a:latin typeface="+mn-ea"/>
              </a:rPr>
              <a:t>向 </a:t>
            </a:r>
            <a:r>
              <a:rPr kumimoji="1" lang="en-US" altLang="zh-CN" sz="2200" dirty="0">
                <a:solidFill>
                  <a:schemeClr val="bg1"/>
                </a:solidFill>
                <a:latin typeface="+mn-ea"/>
              </a:rPr>
              <a:t>H</a:t>
            </a:r>
            <a:r>
              <a:rPr kumimoji="1" lang="en-US" altLang="zh-CN" sz="2200" baseline="-25000" dirty="0">
                <a:solidFill>
                  <a:schemeClr val="bg1"/>
                </a:solidFill>
                <a:latin typeface="+mn-ea"/>
              </a:rPr>
              <a:t>5</a:t>
            </a:r>
            <a:r>
              <a:rPr kumimoji="1" lang="en-US" altLang="zh-CN" sz="2200" dirty="0">
                <a:solidFill>
                  <a:schemeClr val="bg1"/>
                </a:solidFill>
                <a:latin typeface="+mn-ea"/>
              </a:rPr>
              <a:t> </a:t>
            </a:r>
            <a:r>
              <a:rPr kumimoji="1" lang="zh-CN" altLang="en-US" sz="2200" dirty="0">
                <a:solidFill>
                  <a:schemeClr val="bg1"/>
                </a:solidFill>
                <a:latin typeface="+mn-ea"/>
              </a:rPr>
              <a:t>发送数据</a:t>
            </a:r>
            <a:endParaRPr kumimoji="1" lang="zh-CN" altLang="en-US" sz="2200" dirty="0">
              <a:solidFill>
                <a:schemeClr val="bg1"/>
              </a:solidFill>
              <a:latin typeface="+mn-ea"/>
            </a:endParaRPr>
          </a:p>
        </p:txBody>
      </p:sp>
      <p:sp>
        <p:nvSpPr>
          <p:cNvPr id="114" name="Text Box 55"/>
          <p:cNvSpPr txBox="1">
            <a:spLocks noChangeArrowheads="1"/>
          </p:cNvSpPr>
          <p:nvPr/>
        </p:nvSpPr>
        <p:spPr bwMode="auto">
          <a:xfrm>
            <a:off x="2299424" y="2276872"/>
            <a:ext cx="1723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分组交换机</a:t>
            </a:r>
            <a:endParaRPr kumimoji="1" lang="zh-CN" altLang="en-US" sz="2400" dirty="0">
              <a:latin typeface="+mn-ea"/>
            </a:endParaRPr>
          </a:p>
        </p:txBody>
      </p:sp>
      <p:sp>
        <p:nvSpPr>
          <p:cNvPr id="115" name="Text Box 56"/>
          <p:cNvSpPr txBox="1">
            <a:spLocks noChangeArrowheads="1"/>
          </p:cNvSpPr>
          <p:nvPr/>
        </p:nvSpPr>
        <p:spPr bwMode="auto">
          <a:xfrm>
            <a:off x="1952590" y="3285009"/>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主机</a:t>
            </a:r>
            <a:endParaRPr kumimoji="1" lang="zh-CN" altLang="en-US" sz="2400" dirty="0">
              <a:latin typeface="+mn-ea"/>
            </a:endParaRPr>
          </a:p>
        </p:txBody>
      </p:sp>
      <p:sp>
        <p:nvSpPr>
          <p:cNvPr id="116" name="Line 57"/>
          <p:cNvSpPr>
            <a:spLocks noChangeShapeType="1"/>
          </p:cNvSpPr>
          <p:nvPr/>
        </p:nvSpPr>
        <p:spPr bwMode="auto">
          <a:xfrm>
            <a:off x="3625874" y="2708747"/>
            <a:ext cx="792163" cy="215900"/>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7" name="Line 58"/>
          <p:cNvSpPr>
            <a:spLocks noChangeShapeType="1"/>
          </p:cNvSpPr>
          <p:nvPr/>
        </p:nvSpPr>
        <p:spPr bwMode="auto">
          <a:xfrm>
            <a:off x="2401912" y="3645372"/>
            <a:ext cx="360362" cy="576262"/>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8" name="Rectangle 59"/>
          <p:cNvSpPr>
            <a:spLocks noChangeArrowheads="1"/>
          </p:cNvSpPr>
          <p:nvPr/>
        </p:nvSpPr>
        <p:spPr bwMode="auto">
          <a:xfrm>
            <a:off x="3697312" y="4293072"/>
            <a:ext cx="158750" cy="158750"/>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9" name="Rectangle 61"/>
          <p:cNvSpPr>
            <a:spLocks noChangeArrowheads="1"/>
          </p:cNvSpPr>
          <p:nvPr/>
        </p:nvSpPr>
        <p:spPr bwMode="auto">
          <a:xfrm>
            <a:off x="5499124" y="5301134"/>
            <a:ext cx="144463" cy="144463"/>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20" name="Rectangle 63"/>
          <p:cNvSpPr>
            <a:spLocks noChangeArrowheads="1"/>
          </p:cNvSpPr>
          <p:nvPr/>
        </p:nvSpPr>
        <p:spPr bwMode="auto">
          <a:xfrm>
            <a:off x="6794524" y="4148609"/>
            <a:ext cx="144463" cy="144463"/>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grpSp>
        <p:nvGrpSpPr>
          <p:cNvPr id="121" name="组合 120"/>
          <p:cNvGrpSpPr/>
          <p:nvPr/>
        </p:nvGrpSpPr>
        <p:grpSpPr>
          <a:xfrm>
            <a:off x="1897886" y="4653142"/>
            <a:ext cx="944694" cy="476337"/>
            <a:chOff x="4991975" y="5850409"/>
            <a:chExt cx="1127516" cy="387350"/>
          </a:xfrm>
        </p:grpSpPr>
        <p:sp>
          <p:nvSpPr>
            <p:cNvPr id="122" name="AutoShape 28"/>
            <p:cNvSpPr>
              <a:spLocks noChangeArrowheads="1"/>
            </p:cNvSpPr>
            <p:nvPr/>
          </p:nvSpPr>
          <p:spPr bwMode="auto">
            <a:xfrm flipV="1">
              <a:off x="5039991" y="5850409"/>
              <a:ext cx="1079500" cy="387350"/>
            </a:xfrm>
            <a:prstGeom prst="wedgeRoundRectCallout">
              <a:avLst>
                <a:gd name="adj1" fmla="val 54848"/>
                <a:gd name="adj2" fmla="val 96441"/>
                <a:gd name="adj3" fmla="val 16667"/>
              </a:avLst>
            </a:prstGeom>
            <a:solidFill>
              <a:srgbClr val="92D050"/>
            </a:solidFill>
            <a:ln w="952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kumimoji="1" lang="zh-CN" altLang="zh-CN">
                <a:latin typeface="+mn-ea"/>
              </a:endParaRPr>
            </a:p>
          </p:txBody>
        </p:sp>
        <p:sp>
          <p:nvSpPr>
            <p:cNvPr id="123" name="Text Box 29"/>
            <p:cNvSpPr txBox="1">
              <a:spLocks noChangeArrowheads="1"/>
            </p:cNvSpPr>
            <p:nvPr/>
          </p:nvSpPr>
          <p:spPr bwMode="auto">
            <a:xfrm>
              <a:off x="4991975" y="5918489"/>
              <a:ext cx="1116932" cy="300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800" dirty="0">
                  <a:latin typeface="+mn-ea"/>
                </a:rPr>
                <a:t>分组</a:t>
              </a:r>
              <a:endParaRPr kumimoji="1" lang="zh-CN" altLang="en-US" sz="1800" dirty="0">
                <a:latin typeface="+mn-ea"/>
              </a:endParaRPr>
            </a:p>
          </p:txBody>
        </p:sp>
      </p:grpSp>
      <p:sp>
        <p:nvSpPr>
          <p:cNvPr id="124" name="矩形标注 123"/>
          <p:cNvSpPr/>
          <p:nvPr/>
        </p:nvSpPr>
        <p:spPr bwMode="auto">
          <a:xfrm>
            <a:off x="2738614" y="2938726"/>
            <a:ext cx="2981173" cy="1140114"/>
          </a:xfrm>
          <a:prstGeom prst="wedgeRectCallout">
            <a:avLst/>
          </a:prstGeom>
          <a:solidFill>
            <a:srgbClr val="FFC000"/>
          </a:solidFill>
          <a:ln>
            <a:no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mn-ea"/>
              </a:rPr>
              <a:t>  交换机先将分组接收下来（存储），查看首部中的控制信息</a:t>
            </a:r>
            <a:endParaRPr kumimoji="0" lang="zh-CN" altLang="en-US" sz="2000" b="0" i="0" u="none" strike="noStrike" cap="none" normalizeH="0" baseline="0" dirty="0">
              <a:ln>
                <a:noFill/>
              </a:ln>
              <a:solidFill>
                <a:schemeClr val="tx1"/>
              </a:solidFill>
              <a:effectLst/>
              <a:latin typeface="+mn-ea"/>
            </a:endParaRPr>
          </a:p>
        </p:txBody>
      </p:sp>
      <p:sp>
        <p:nvSpPr>
          <p:cNvPr id="125" name="矩形标注 124"/>
          <p:cNvSpPr/>
          <p:nvPr/>
        </p:nvSpPr>
        <p:spPr bwMode="auto">
          <a:xfrm>
            <a:off x="3082733" y="3059584"/>
            <a:ext cx="2454491" cy="1047274"/>
          </a:xfrm>
          <a:prstGeom prst="wedgeRectCallout">
            <a:avLst/>
          </a:prstGeom>
          <a:solidFill>
            <a:srgbClr val="FFC000"/>
          </a:solidFill>
          <a:ln>
            <a:no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mn-ea"/>
              </a:rPr>
              <a:t>  然后根据目的地址选择下一个交换机，并转发出去</a:t>
            </a:r>
            <a:endParaRPr kumimoji="0" lang="zh-CN" altLang="en-US" sz="2000" b="0" i="0" u="none" strike="noStrike" cap="none" normalizeH="0" baseline="0" dirty="0">
              <a:ln>
                <a:noFill/>
              </a:ln>
              <a:solidFill>
                <a:schemeClr val="tx1"/>
              </a:solidFill>
              <a:effectLst/>
              <a:latin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grpId="0" nodeType="clickEffect">
                                  <p:stCondLst>
                                    <p:cond delay="0"/>
                                  </p:stCondLst>
                                  <p:childTnLst>
                                    <p:anim calcmode="discrete" valueType="str">
                                      <p:cBhvr>
                                        <p:cTn id="6" dur="1000" fill="hold"/>
                                        <p:tgtEl>
                                          <p:spTgt spid="113"/>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
                                        </p:tgtEl>
                                        <p:attrNameLst>
                                          <p:attrName>style.visibility</p:attrName>
                                        </p:attrNameLst>
                                      </p:cBhvr>
                                      <p:to>
                                        <p:strVal val="visible"/>
                                      </p:to>
                                    </p:se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121"/>
                                        </p:tgtEl>
                                        <p:attrNameLst>
                                          <p:attrName>style.visibility</p:attrName>
                                        </p:attrNameLst>
                                      </p:cBhvr>
                                      <p:to>
                                        <p:strVal val="visible"/>
                                      </p:to>
                                    </p:set>
                                    <p:anim calcmode="lin" valueType="num">
                                      <p:cBhvr>
                                        <p:cTn id="14" dur="500" fill="hold"/>
                                        <p:tgtEl>
                                          <p:spTgt spid="121"/>
                                        </p:tgtEl>
                                        <p:attrNameLst>
                                          <p:attrName>ppt_w</p:attrName>
                                        </p:attrNameLst>
                                      </p:cBhvr>
                                      <p:tavLst>
                                        <p:tav tm="0">
                                          <p:val>
                                            <p:fltVal val="0"/>
                                          </p:val>
                                        </p:tav>
                                        <p:tav tm="100000">
                                          <p:val>
                                            <p:strVal val="#ppt_w"/>
                                          </p:val>
                                        </p:tav>
                                      </p:tavLst>
                                    </p:anim>
                                    <p:anim calcmode="lin" valueType="num">
                                      <p:cBhvr>
                                        <p:cTn id="15" dur="500" fill="hold"/>
                                        <p:tgtEl>
                                          <p:spTgt spid="121"/>
                                        </p:tgtEl>
                                        <p:attrNameLst>
                                          <p:attrName>ppt_h</p:attrName>
                                        </p:attrNameLst>
                                      </p:cBhvr>
                                      <p:tavLst>
                                        <p:tav tm="0">
                                          <p:val>
                                            <p:fltVal val="0"/>
                                          </p:val>
                                        </p:tav>
                                        <p:tav tm="100000">
                                          <p:val>
                                            <p:strVal val="#ppt_h"/>
                                          </p:val>
                                        </p:tav>
                                      </p:tavLst>
                                    </p:anim>
                                    <p:animEffect transition="in" filter="fade">
                                      <p:cBhvr>
                                        <p:cTn id="16" dur="500"/>
                                        <p:tgtEl>
                                          <p:spTgt spid="121"/>
                                        </p:tgtEl>
                                      </p:cBhvr>
                                    </p:animEffect>
                                  </p:childTnLst>
                                  <p:subTnLst>
                                    <p:set>
                                      <p:cBhvr override="childStyle">
                                        <p:cTn dur="1" fill="hold" display="0" masterRel="nextClick" afterEffect="1"/>
                                        <p:tgtEl>
                                          <p:spTgt spid="12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63" presetClass="path" presetSubtype="0" accel="50000" decel="50000" fill="hold" grpId="1" nodeType="clickEffect">
                                  <p:stCondLst>
                                    <p:cond delay="0"/>
                                  </p:stCondLst>
                                  <p:childTnLst>
                                    <p:animMotion origin="layout" path="M 0.00364 -0.0074 L 0.07079 4.67484E-6 " pathEditMode="relative" rAng="0" ptsTypes="AA">
                                      <p:cBhvr>
                                        <p:cTn id="20" dur="2000" fill="hold"/>
                                        <p:tgtEl>
                                          <p:spTgt spid="112"/>
                                        </p:tgtEl>
                                        <p:attrNameLst>
                                          <p:attrName>ppt_x</p:attrName>
                                          <p:attrName>ppt_y</p:attrName>
                                        </p:attrNameLst>
                                      </p:cBhvr>
                                      <p:rCtr x="3800" y="301"/>
                                    </p:animMotion>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24"/>
                                        </p:tgtEl>
                                        <p:attrNameLst>
                                          <p:attrName>style.visibility</p:attrName>
                                        </p:attrNameLst>
                                      </p:cBhvr>
                                      <p:to>
                                        <p:strVal val="visible"/>
                                      </p:to>
                                    </p:set>
                                    <p:anim calcmode="lin" valueType="num">
                                      <p:cBhvr>
                                        <p:cTn id="24" dur="500" fill="hold"/>
                                        <p:tgtEl>
                                          <p:spTgt spid="124"/>
                                        </p:tgtEl>
                                        <p:attrNameLst>
                                          <p:attrName>ppt_w</p:attrName>
                                        </p:attrNameLst>
                                      </p:cBhvr>
                                      <p:tavLst>
                                        <p:tav tm="0">
                                          <p:val>
                                            <p:fltVal val="0"/>
                                          </p:val>
                                        </p:tav>
                                        <p:tav tm="100000">
                                          <p:val>
                                            <p:strVal val="#ppt_w"/>
                                          </p:val>
                                        </p:tav>
                                      </p:tavLst>
                                    </p:anim>
                                    <p:anim calcmode="lin" valueType="num">
                                      <p:cBhvr>
                                        <p:cTn id="25" dur="500" fill="hold"/>
                                        <p:tgtEl>
                                          <p:spTgt spid="124"/>
                                        </p:tgtEl>
                                        <p:attrNameLst>
                                          <p:attrName>ppt_h</p:attrName>
                                        </p:attrNameLst>
                                      </p:cBhvr>
                                      <p:tavLst>
                                        <p:tav tm="0">
                                          <p:val>
                                            <p:fltVal val="0"/>
                                          </p:val>
                                        </p:tav>
                                        <p:tav tm="100000">
                                          <p:val>
                                            <p:strVal val="#ppt_h"/>
                                          </p:val>
                                        </p:tav>
                                      </p:tavLst>
                                    </p:anim>
                                    <p:animEffect transition="in" filter="fade">
                                      <p:cBhvr>
                                        <p:cTn id="26" dur="500"/>
                                        <p:tgtEl>
                                          <p:spTgt spid="124"/>
                                        </p:tgtEl>
                                      </p:cBhvr>
                                    </p:animEffect>
                                  </p:childTnLst>
                                  <p:subTnLst>
                                    <p:set>
                                      <p:cBhvr override="childStyle">
                                        <p:cTn dur="1" fill="hold" display="0" masterRel="nextClick" afterEffect="1"/>
                                        <p:tgtEl>
                                          <p:spTgt spid="124"/>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25"/>
                                        </p:tgtEl>
                                        <p:attrNameLst>
                                          <p:attrName>style.visibility</p:attrName>
                                        </p:attrNameLst>
                                      </p:cBhvr>
                                      <p:to>
                                        <p:strVal val="visible"/>
                                      </p:to>
                                    </p:set>
                                    <p:anim calcmode="lin" valueType="num">
                                      <p:cBhvr>
                                        <p:cTn id="31" dur="500" fill="hold"/>
                                        <p:tgtEl>
                                          <p:spTgt spid="125"/>
                                        </p:tgtEl>
                                        <p:attrNameLst>
                                          <p:attrName>ppt_w</p:attrName>
                                        </p:attrNameLst>
                                      </p:cBhvr>
                                      <p:tavLst>
                                        <p:tav tm="0">
                                          <p:val>
                                            <p:fltVal val="0"/>
                                          </p:val>
                                        </p:tav>
                                        <p:tav tm="100000">
                                          <p:val>
                                            <p:strVal val="#ppt_w"/>
                                          </p:val>
                                        </p:tav>
                                      </p:tavLst>
                                    </p:anim>
                                    <p:anim calcmode="lin" valueType="num">
                                      <p:cBhvr>
                                        <p:cTn id="32" dur="500" fill="hold"/>
                                        <p:tgtEl>
                                          <p:spTgt spid="125"/>
                                        </p:tgtEl>
                                        <p:attrNameLst>
                                          <p:attrName>ppt_h</p:attrName>
                                        </p:attrNameLst>
                                      </p:cBhvr>
                                      <p:tavLst>
                                        <p:tav tm="0">
                                          <p:val>
                                            <p:fltVal val="0"/>
                                          </p:val>
                                        </p:tav>
                                        <p:tav tm="100000">
                                          <p:val>
                                            <p:strVal val="#ppt_h"/>
                                          </p:val>
                                        </p:tav>
                                      </p:tavLst>
                                    </p:anim>
                                    <p:animEffect transition="in" filter="fade">
                                      <p:cBhvr>
                                        <p:cTn id="33" dur="500"/>
                                        <p:tgtEl>
                                          <p:spTgt spid="125"/>
                                        </p:tgtEl>
                                      </p:cBhvr>
                                    </p:animEffect>
                                  </p:childTnLst>
                                  <p:subTnLst>
                                    <p:set>
                                      <p:cBhvr override="childStyle">
                                        <p:cTn dur="1" fill="hold" display="0" masterRel="nextClick" afterEffect="1"/>
                                        <p:tgtEl>
                                          <p:spTgt spid="125"/>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2" nodeType="clickEffect">
                                  <p:stCondLst>
                                    <p:cond delay="0"/>
                                  </p:stCondLst>
                                  <p:childTnLst>
                                    <p:set>
                                      <p:cBhvr>
                                        <p:cTn id="37" dur="1" fill="hold">
                                          <p:stCondLst>
                                            <p:cond delay="0"/>
                                          </p:stCondLst>
                                        </p:cTn>
                                        <p:tgtEl>
                                          <p:spTgt spid="112"/>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118"/>
                                        </p:tgtEl>
                                        <p:attrNameLst>
                                          <p:attrName>style.visibility</p:attrName>
                                        </p:attrNameLst>
                                      </p:cBhvr>
                                      <p:to>
                                        <p:strVal val="visible"/>
                                      </p:to>
                                    </p:set>
                                  </p:childTnLst>
                                </p:cTn>
                              </p:par>
                            </p:childTnLst>
                          </p:cTn>
                        </p:par>
                        <p:par>
                          <p:cTn id="40" fill="hold">
                            <p:stCondLst>
                              <p:cond delay="0"/>
                            </p:stCondLst>
                            <p:childTnLst>
                              <p:par>
                                <p:cTn id="41" presetID="63" presetClass="path" presetSubtype="0" accel="50000" decel="50000" fill="hold" grpId="1" nodeType="afterEffect">
                                  <p:stCondLst>
                                    <p:cond delay="0"/>
                                  </p:stCondLst>
                                  <p:childTnLst>
                                    <p:animMotion origin="layout" path="M -4.37272E-6 -2.46471E-6 L 0.15435 0.14395 " pathEditMode="relative" rAng="0" ptsTypes="AA">
                                      <p:cBhvr>
                                        <p:cTn id="42" dur="2000" fill="hold"/>
                                        <p:tgtEl>
                                          <p:spTgt spid="118"/>
                                        </p:tgtEl>
                                        <p:attrNameLst>
                                          <p:attrName>ppt_x</p:attrName>
                                          <p:attrName>ppt_y</p:attrName>
                                        </p:attrNameLst>
                                      </p:cBhvr>
                                      <p:rCtr x="7132" y="7336"/>
                                    </p:animMotion>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2" nodeType="clickEffect">
                                  <p:stCondLst>
                                    <p:cond delay="0"/>
                                  </p:stCondLst>
                                  <p:childTnLst>
                                    <p:set>
                                      <p:cBhvr>
                                        <p:cTn id="46" dur="1" fill="hold">
                                          <p:stCondLst>
                                            <p:cond delay="0"/>
                                          </p:stCondLst>
                                        </p:cTn>
                                        <p:tgtEl>
                                          <p:spTgt spid="118"/>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119"/>
                                        </p:tgtEl>
                                        <p:attrNameLst>
                                          <p:attrName>style.visibility</p:attrName>
                                        </p:attrNameLst>
                                      </p:cBhvr>
                                      <p:to>
                                        <p:strVal val="visible"/>
                                      </p:to>
                                    </p:set>
                                  </p:childTnLst>
                                </p:cTn>
                              </p:par>
                            </p:childTnLst>
                          </p:cTn>
                        </p:par>
                        <p:par>
                          <p:cTn id="49" fill="hold">
                            <p:stCondLst>
                              <p:cond delay="0"/>
                            </p:stCondLst>
                            <p:childTnLst>
                              <p:par>
                                <p:cTn id="50" presetID="63" presetClass="path" presetSubtype="0" accel="50000" decel="50000" fill="hold" grpId="1" nodeType="afterEffect">
                                  <p:stCondLst>
                                    <p:cond delay="0"/>
                                  </p:stCondLst>
                                  <p:childTnLst>
                                    <p:animMotion origin="layout" path="M 0.00729 -0.00185 L 0.10619 -0.16802 " pathEditMode="relative" rAng="0" ptsTypes="AA">
                                      <p:cBhvr>
                                        <p:cTn id="51" dur="2000" fill="hold"/>
                                        <p:tgtEl>
                                          <p:spTgt spid="119"/>
                                        </p:tgtEl>
                                        <p:attrNameLst>
                                          <p:attrName>ppt_x</p:attrName>
                                          <p:attrName>ppt_y</p:attrName>
                                        </p:attrNameLst>
                                      </p:cBhvr>
                                      <p:rCtr x="4750" y="-8031"/>
                                    </p:animMotion>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2" nodeType="clickEffect">
                                  <p:stCondLst>
                                    <p:cond delay="0"/>
                                  </p:stCondLst>
                                  <p:childTnLst>
                                    <p:set>
                                      <p:cBhvr>
                                        <p:cTn id="55" dur="1" fill="hold">
                                          <p:stCondLst>
                                            <p:cond delay="0"/>
                                          </p:stCondLst>
                                        </p:cTn>
                                        <p:tgtEl>
                                          <p:spTgt spid="119"/>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120"/>
                                        </p:tgtEl>
                                        <p:attrNameLst>
                                          <p:attrName>style.visibility</p:attrName>
                                        </p:attrNameLst>
                                      </p:cBhvr>
                                      <p:to>
                                        <p:strVal val="visible"/>
                                      </p:to>
                                    </p:set>
                                  </p:childTnLst>
                                </p:cTn>
                              </p:par>
                            </p:childTnLst>
                          </p:cTn>
                        </p:par>
                        <p:par>
                          <p:cTn id="58" fill="hold">
                            <p:stCondLst>
                              <p:cond delay="0"/>
                            </p:stCondLst>
                            <p:childTnLst>
                              <p:par>
                                <p:cTn id="59" presetID="63" presetClass="path" presetSubtype="0" accel="50000" decel="50000" fill="hold" grpId="1" nodeType="afterEffect">
                                  <p:stCondLst>
                                    <p:cond delay="0"/>
                                  </p:stCondLst>
                                  <p:childTnLst>
                                    <p:animMotion origin="layout" path="M -4.1645E-7 3.18676E-6 L 0.06403 0.14487 " pathEditMode="relative" rAng="0" ptsTypes="AA">
                                      <p:cBhvr>
                                        <p:cTn id="60" dur="2000" fill="hold"/>
                                        <p:tgtEl>
                                          <p:spTgt spid="120"/>
                                        </p:tgtEl>
                                        <p:attrNameLst>
                                          <p:attrName>ppt_x</p:attrName>
                                          <p:attrName>ppt_y</p:attrName>
                                        </p:attrNameLst>
                                      </p:cBhvr>
                                      <p:rCtr x="3084" y="72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ldLvl="0" animBg="1"/>
      <p:bldP spid="112" grpId="1" bldLvl="0" animBg="1"/>
      <p:bldP spid="112" grpId="2" bldLvl="0" animBg="1"/>
      <p:bldP spid="113" grpId="0" bldLvl="0" animBg="1"/>
      <p:bldP spid="118" grpId="0" bldLvl="0" animBg="1"/>
      <p:bldP spid="118" grpId="1" bldLvl="0" animBg="1"/>
      <p:bldP spid="118" grpId="2" bldLvl="0" animBg="1"/>
      <p:bldP spid="119" grpId="0" bldLvl="0" animBg="1"/>
      <p:bldP spid="119" grpId="1" bldLvl="0" animBg="1"/>
      <p:bldP spid="119" grpId="2" bldLvl="0" animBg="1"/>
      <p:bldP spid="120" grpId="0" bldLvl="0" animBg="1"/>
      <p:bldP spid="120" grpId="1" bldLvl="0" animBg="1"/>
      <p:bldP spid="124" grpId="0" bldLvl="0" animBg="1"/>
      <p:bldP spid="125"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分组交换的存储转发过程</a:t>
            </a:r>
            <a:endParaRPr lang="zh-CN" altLang="en-US" dirty="0"/>
          </a:p>
        </p:txBody>
      </p:sp>
      <p:grpSp>
        <p:nvGrpSpPr>
          <p:cNvPr id="62" name="Group 3"/>
          <p:cNvGrpSpPr/>
          <p:nvPr/>
        </p:nvGrpSpPr>
        <p:grpSpPr bwMode="auto">
          <a:xfrm>
            <a:off x="3535387" y="2176934"/>
            <a:ext cx="4090987" cy="3667125"/>
            <a:chOff x="2256" y="2386"/>
            <a:chExt cx="2147" cy="1919"/>
          </a:xfrm>
          <a:solidFill>
            <a:schemeClr val="bg1"/>
          </a:solidFill>
        </p:grpSpPr>
        <p:sp>
          <p:nvSpPr>
            <p:cNvPr id="63" name="Oval 4"/>
            <p:cNvSpPr>
              <a:spLocks noChangeArrowheads="1"/>
            </p:cNvSpPr>
            <p:nvPr/>
          </p:nvSpPr>
          <p:spPr bwMode="auto">
            <a:xfrm rot="-1674972">
              <a:off x="2346" y="2526"/>
              <a:ext cx="1015" cy="69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4" name="Oval 5"/>
            <p:cNvSpPr>
              <a:spLocks noChangeArrowheads="1"/>
            </p:cNvSpPr>
            <p:nvPr/>
          </p:nvSpPr>
          <p:spPr bwMode="auto">
            <a:xfrm rot="-774972">
              <a:off x="3025" y="2386"/>
              <a:ext cx="887" cy="64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5" name="Oval 6"/>
            <p:cNvSpPr>
              <a:spLocks noChangeArrowheads="1"/>
            </p:cNvSpPr>
            <p:nvPr/>
          </p:nvSpPr>
          <p:spPr bwMode="auto">
            <a:xfrm rot="-174972">
              <a:off x="3673" y="2621"/>
              <a:ext cx="655" cy="83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6" name="Oval 7"/>
            <p:cNvSpPr>
              <a:spLocks noChangeArrowheads="1"/>
            </p:cNvSpPr>
            <p:nvPr/>
          </p:nvSpPr>
          <p:spPr bwMode="auto">
            <a:xfrm rot="18365028">
              <a:off x="3754" y="3108"/>
              <a:ext cx="687" cy="610"/>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7" name="Oval 8"/>
            <p:cNvSpPr>
              <a:spLocks noChangeArrowheads="1"/>
            </p:cNvSpPr>
            <p:nvPr/>
          </p:nvSpPr>
          <p:spPr bwMode="auto">
            <a:xfrm rot="-1674972">
              <a:off x="3052" y="3445"/>
              <a:ext cx="1110" cy="77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8" name="Oval 9"/>
            <p:cNvSpPr>
              <a:spLocks noChangeArrowheads="1"/>
            </p:cNvSpPr>
            <p:nvPr/>
          </p:nvSpPr>
          <p:spPr bwMode="auto">
            <a:xfrm rot="-594972">
              <a:off x="2616" y="3772"/>
              <a:ext cx="793" cy="533"/>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9" name="Oval 10"/>
            <p:cNvSpPr>
              <a:spLocks noChangeArrowheads="1"/>
            </p:cNvSpPr>
            <p:nvPr/>
          </p:nvSpPr>
          <p:spPr bwMode="auto">
            <a:xfrm rot="-1674972">
              <a:off x="2311" y="3539"/>
              <a:ext cx="503" cy="631"/>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0" name="Oval 11"/>
            <p:cNvSpPr>
              <a:spLocks noChangeArrowheads="1"/>
            </p:cNvSpPr>
            <p:nvPr/>
          </p:nvSpPr>
          <p:spPr bwMode="auto">
            <a:xfrm rot="18065028">
              <a:off x="2160" y="3115"/>
              <a:ext cx="695" cy="504"/>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1" name="Freeform 12"/>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grpSp>
      <p:sp>
        <p:nvSpPr>
          <p:cNvPr id="72" name="Line 13"/>
          <p:cNvSpPr>
            <a:spLocks noChangeShapeType="1"/>
          </p:cNvSpPr>
          <p:nvPr/>
        </p:nvSpPr>
        <p:spPr bwMode="auto">
          <a:xfrm flipV="1">
            <a:off x="4667274" y="2411884"/>
            <a:ext cx="1281113" cy="555625"/>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3" name="Line 14"/>
          <p:cNvSpPr>
            <a:spLocks noChangeShapeType="1"/>
          </p:cNvSpPr>
          <p:nvPr/>
        </p:nvSpPr>
        <p:spPr bwMode="auto">
          <a:xfrm>
            <a:off x="6105549" y="2486497"/>
            <a:ext cx="757238" cy="139858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4" name="Line 15"/>
          <p:cNvSpPr>
            <a:spLocks noChangeShapeType="1"/>
          </p:cNvSpPr>
          <p:nvPr/>
        </p:nvSpPr>
        <p:spPr bwMode="auto">
          <a:xfrm flipH="1">
            <a:off x="3911624" y="3059584"/>
            <a:ext cx="665163" cy="12557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5" name="Line 16"/>
          <p:cNvSpPr>
            <a:spLocks noChangeShapeType="1"/>
          </p:cNvSpPr>
          <p:nvPr/>
        </p:nvSpPr>
        <p:spPr bwMode="auto">
          <a:xfrm>
            <a:off x="3952899" y="4493097"/>
            <a:ext cx="1520825" cy="8826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6" name="Line 17"/>
          <p:cNvSpPr>
            <a:spLocks noChangeShapeType="1"/>
          </p:cNvSpPr>
          <p:nvPr/>
        </p:nvSpPr>
        <p:spPr bwMode="auto">
          <a:xfrm flipV="1">
            <a:off x="5537224" y="4161309"/>
            <a:ext cx="1325563" cy="13065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7" name="Line 18"/>
          <p:cNvSpPr>
            <a:spLocks noChangeShapeType="1"/>
          </p:cNvSpPr>
          <p:nvPr/>
        </p:nvSpPr>
        <p:spPr bwMode="auto">
          <a:xfrm>
            <a:off x="4719662" y="3065934"/>
            <a:ext cx="2125662" cy="9461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8" name="Line 19"/>
          <p:cNvSpPr>
            <a:spLocks noChangeShapeType="1"/>
          </p:cNvSpPr>
          <p:nvPr/>
        </p:nvSpPr>
        <p:spPr bwMode="auto">
          <a:xfrm>
            <a:off x="4618062" y="2902422"/>
            <a:ext cx="1000125" cy="247173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9" name="Line 20"/>
          <p:cNvSpPr>
            <a:spLocks noChangeShapeType="1"/>
          </p:cNvSpPr>
          <p:nvPr/>
        </p:nvSpPr>
        <p:spPr bwMode="auto">
          <a:xfrm flipV="1">
            <a:off x="4941912" y="5445597"/>
            <a:ext cx="639762" cy="549275"/>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0" name="Line 21"/>
          <p:cNvSpPr>
            <a:spLocks noChangeShapeType="1"/>
          </p:cNvSpPr>
          <p:nvPr/>
        </p:nvSpPr>
        <p:spPr bwMode="auto">
          <a:xfrm rot="-5400000">
            <a:off x="5865837" y="2095972"/>
            <a:ext cx="33655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1" name="Line 22"/>
          <p:cNvSpPr>
            <a:spLocks noChangeShapeType="1"/>
          </p:cNvSpPr>
          <p:nvPr/>
        </p:nvSpPr>
        <p:spPr bwMode="auto">
          <a:xfrm>
            <a:off x="6954862" y="4161309"/>
            <a:ext cx="639762" cy="10080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2" name="Line 23"/>
          <p:cNvSpPr>
            <a:spLocks noChangeShapeType="1"/>
          </p:cNvSpPr>
          <p:nvPr/>
        </p:nvSpPr>
        <p:spPr bwMode="auto">
          <a:xfrm flipV="1">
            <a:off x="3033737" y="4418484"/>
            <a:ext cx="644525" cy="63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3" name="Line 24"/>
          <p:cNvSpPr>
            <a:spLocks noChangeShapeType="1"/>
          </p:cNvSpPr>
          <p:nvPr/>
        </p:nvSpPr>
        <p:spPr bwMode="auto">
          <a:xfrm rot="5400000" flipH="1">
            <a:off x="4191024" y="2527772"/>
            <a:ext cx="773113" cy="158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4" name="Text Box 25"/>
          <p:cNvSpPr txBox="1">
            <a:spLocks noChangeArrowheads="1"/>
          </p:cNvSpPr>
          <p:nvPr/>
        </p:nvSpPr>
        <p:spPr bwMode="auto">
          <a:xfrm>
            <a:off x="2689249" y="37834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1</a:t>
            </a:r>
            <a:endParaRPr kumimoji="1" lang="en-US" altLang="zh-CN" sz="2000" dirty="0">
              <a:latin typeface="+mn-ea"/>
            </a:endParaRPr>
          </a:p>
        </p:txBody>
      </p:sp>
      <p:sp>
        <p:nvSpPr>
          <p:cNvPr id="85" name="Line 27"/>
          <p:cNvSpPr>
            <a:spLocks noChangeShapeType="1"/>
          </p:cNvSpPr>
          <p:nvPr/>
        </p:nvSpPr>
        <p:spPr bwMode="auto">
          <a:xfrm flipV="1">
            <a:off x="6954862" y="3564409"/>
            <a:ext cx="806450" cy="4127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pic>
        <p:nvPicPr>
          <p:cNvPr id="86" name="Picture 30"/>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719787" y="15497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31"/>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647012" y="3263644"/>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32"/>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576787" y="59693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pic>
      <p:pic>
        <p:nvPicPr>
          <p:cNvPr id="89" name="Picture 33"/>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412062" y="5051797"/>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34"/>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302149" y="1748375"/>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 name="Text Box 39"/>
          <p:cNvSpPr txBox="1">
            <a:spLocks noChangeArrowheads="1"/>
          </p:cNvSpPr>
          <p:nvPr/>
        </p:nvSpPr>
        <p:spPr bwMode="auto">
          <a:xfrm>
            <a:off x="7083449" y="4940772"/>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5</a:t>
            </a:r>
            <a:endParaRPr kumimoji="1" lang="en-US" altLang="zh-CN" sz="2000" dirty="0">
              <a:latin typeface="+mn-ea"/>
            </a:endParaRPr>
          </a:p>
        </p:txBody>
      </p:sp>
      <p:sp>
        <p:nvSpPr>
          <p:cNvPr id="92" name="Text Box 40"/>
          <p:cNvSpPr txBox="1">
            <a:spLocks noChangeArrowheads="1"/>
          </p:cNvSpPr>
          <p:nvPr/>
        </p:nvSpPr>
        <p:spPr bwMode="auto">
          <a:xfrm>
            <a:off x="8091512" y="31405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6</a:t>
            </a:r>
            <a:endParaRPr kumimoji="1" lang="en-US" altLang="zh-CN" sz="2000" dirty="0">
              <a:latin typeface="+mn-ea"/>
            </a:endParaRPr>
          </a:p>
        </p:txBody>
      </p:sp>
      <p:sp>
        <p:nvSpPr>
          <p:cNvPr id="93" name="Text Box 41"/>
          <p:cNvSpPr txBox="1">
            <a:spLocks noChangeArrowheads="1"/>
          </p:cNvSpPr>
          <p:nvPr/>
        </p:nvSpPr>
        <p:spPr bwMode="auto">
          <a:xfrm>
            <a:off x="5354662" y="14847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4</a:t>
            </a:r>
            <a:endParaRPr kumimoji="1" lang="en-US" altLang="zh-CN" sz="2000" dirty="0">
              <a:latin typeface="+mn-ea"/>
            </a:endParaRPr>
          </a:p>
        </p:txBody>
      </p:sp>
      <p:sp>
        <p:nvSpPr>
          <p:cNvPr id="94" name="Text Box 42"/>
          <p:cNvSpPr txBox="1">
            <a:spLocks noChangeArrowheads="1"/>
          </p:cNvSpPr>
          <p:nvPr/>
        </p:nvSpPr>
        <p:spPr bwMode="auto">
          <a:xfrm>
            <a:off x="3986237" y="16292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2</a:t>
            </a:r>
            <a:endParaRPr kumimoji="1" lang="en-US" altLang="zh-CN" sz="2000" dirty="0">
              <a:latin typeface="+mn-ea"/>
            </a:endParaRPr>
          </a:p>
        </p:txBody>
      </p:sp>
      <p:sp>
        <p:nvSpPr>
          <p:cNvPr id="95" name="Text Box 43"/>
          <p:cNvSpPr txBox="1">
            <a:spLocks noChangeArrowheads="1"/>
          </p:cNvSpPr>
          <p:nvPr/>
        </p:nvSpPr>
        <p:spPr bwMode="auto">
          <a:xfrm>
            <a:off x="4202137" y="587739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3</a:t>
            </a:r>
            <a:endParaRPr kumimoji="1" lang="en-US" altLang="zh-CN" sz="2000" dirty="0">
              <a:latin typeface="+mn-ea"/>
            </a:endParaRPr>
          </a:p>
        </p:txBody>
      </p:sp>
      <p:pic>
        <p:nvPicPr>
          <p:cNvPr id="96" name="Picture 45"/>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2617812" y="4225669"/>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 name="Text Box 55"/>
          <p:cNvSpPr txBox="1">
            <a:spLocks noChangeArrowheads="1"/>
          </p:cNvSpPr>
          <p:nvPr/>
        </p:nvSpPr>
        <p:spPr bwMode="auto">
          <a:xfrm>
            <a:off x="2299424" y="2276872"/>
            <a:ext cx="1723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分组交换机</a:t>
            </a:r>
            <a:endParaRPr kumimoji="1" lang="zh-CN" altLang="en-US" sz="2400" dirty="0">
              <a:latin typeface="+mn-ea"/>
            </a:endParaRPr>
          </a:p>
        </p:txBody>
      </p:sp>
      <p:grpSp>
        <p:nvGrpSpPr>
          <p:cNvPr id="98" name="组合 97"/>
          <p:cNvGrpSpPr/>
          <p:nvPr/>
        </p:nvGrpSpPr>
        <p:grpSpPr>
          <a:xfrm>
            <a:off x="3590118" y="2222780"/>
            <a:ext cx="3633103" cy="3410839"/>
            <a:chOff x="2122921" y="2222780"/>
            <a:chExt cx="3633103" cy="3410839"/>
          </a:xfrm>
        </p:grpSpPr>
        <p:pic>
          <p:nvPicPr>
            <p:cNvPr id="99"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4825" y="42466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0"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3622" y="27899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1"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0916" y="2222780"/>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2"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88" y="3866147"/>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3"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72" y="5209915"/>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104" name="Text Box 47"/>
            <p:cNvSpPr txBox="1">
              <a:spLocks noChangeArrowheads="1"/>
            </p:cNvSpPr>
            <p:nvPr/>
          </p:nvSpPr>
          <p:spPr bwMode="auto">
            <a:xfrm>
              <a:off x="2122921" y="3933056"/>
              <a:ext cx="401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A</a:t>
              </a:r>
              <a:endParaRPr kumimoji="1" lang="en-US" altLang="zh-CN" sz="2400" dirty="0">
                <a:latin typeface="+mn-ea"/>
                <a:ea typeface="+mn-ea"/>
              </a:endParaRPr>
            </a:p>
          </p:txBody>
        </p:sp>
        <p:sp>
          <p:nvSpPr>
            <p:cNvPr id="105" name="Text Box 47"/>
            <p:cNvSpPr txBox="1">
              <a:spLocks noChangeArrowheads="1"/>
            </p:cNvSpPr>
            <p:nvPr/>
          </p:nvSpPr>
          <p:spPr bwMode="auto">
            <a:xfrm>
              <a:off x="3086129" y="2420888"/>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B</a:t>
              </a:r>
              <a:endParaRPr kumimoji="1" lang="en-US" altLang="zh-CN" sz="2400" dirty="0">
                <a:latin typeface="+mn-ea"/>
                <a:ea typeface="+mn-ea"/>
              </a:endParaRPr>
            </a:p>
          </p:txBody>
        </p:sp>
        <p:sp>
          <p:nvSpPr>
            <p:cNvPr id="106" name="Text Box 47"/>
            <p:cNvSpPr txBox="1">
              <a:spLocks noChangeArrowheads="1"/>
            </p:cNvSpPr>
            <p:nvPr/>
          </p:nvSpPr>
          <p:spPr bwMode="auto">
            <a:xfrm>
              <a:off x="4302403" y="2477061"/>
              <a:ext cx="418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D</a:t>
              </a:r>
              <a:endParaRPr kumimoji="1" lang="en-US" altLang="zh-CN" sz="2400" dirty="0">
                <a:latin typeface="+mn-ea"/>
                <a:ea typeface="+mn-ea"/>
              </a:endParaRPr>
            </a:p>
          </p:txBody>
        </p:sp>
        <p:sp>
          <p:nvSpPr>
            <p:cNvPr id="107" name="Text Box 47"/>
            <p:cNvSpPr txBox="1">
              <a:spLocks noChangeArrowheads="1"/>
            </p:cNvSpPr>
            <p:nvPr/>
          </p:nvSpPr>
          <p:spPr bwMode="auto">
            <a:xfrm>
              <a:off x="5329307" y="3516283"/>
              <a:ext cx="354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E</a:t>
              </a:r>
              <a:endParaRPr kumimoji="1" lang="en-US" altLang="zh-CN" sz="2400" dirty="0">
                <a:latin typeface="+mn-ea"/>
                <a:ea typeface="+mn-ea"/>
              </a:endParaRPr>
            </a:p>
          </p:txBody>
        </p:sp>
        <p:sp>
          <p:nvSpPr>
            <p:cNvPr id="108" name="Text Box 47"/>
            <p:cNvSpPr txBox="1">
              <a:spLocks noChangeArrowheads="1"/>
            </p:cNvSpPr>
            <p:nvPr/>
          </p:nvSpPr>
          <p:spPr bwMode="auto">
            <a:xfrm>
              <a:off x="4373745" y="5171954"/>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C</a:t>
              </a:r>
              <a:endParaRPr kumimoji="1" lang="en-US" altLang="zh-CN" sz="2400" dirty="0">
                <a:latin typeface="+mn-ea"/>
                <a:ea typeface="+mn-ea"/>
              </a:endParaRPr>
            </a:p>
          </p:txBody>
        </p:sp>
      </p:grpSp>
      <p:sp>
        <p:nvSpPr>
          <p:cNvPr id="109" name="Text Box 56"/>
          <p:cNvSpPr txBox="1">
            <a:spLocks noChangeArrowheads="1"/>
          </p:cNvSpPr>
          <p:nvPr/>
        </p:nvSpPr>
        <p:spPr bwMode="auto">
          <a:xfrm>
            <a:off x="1952590" y="3285009"/>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主机</a:t>
            </a:r>
            <a:endParaRPr kumimoji="1" lang="zh-CN" altLang="en-US" sz="2400" dirty="0">
              <a:latin typeface="+mn-ea"/>
            </a:endParaRPr>
          </a:p>
        </p:txBody>
      </p:sp>
      <p:sp>
        <p:nvSpPr>
          <p:cNvPr id="110" name="Line 57"/>
          <p:cNvSpPr>
            <a:spLocks noChangeShapeType="1"/>
          </p:cNvSpPr>
          <p:nvPr/>
        </p:nvSpPr>
        <p:spPr bwMode="auto">
          <a:xfrm>
            <a:off x="3625874" y="2708747"/>
            <a:ext cx="690655" cy="193675"/>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1" name="Line 58"/>
          <p:cNvSpPr>
            <a:spLocks noChangeShapeType="1"/>
          </p:cNvSpPr>
          <p:nvPr/>
        </p:nvSpPr>
        <p:spPr bwMode="auto">
          <a:xfrm>
            <a:off x="2401912" y="3645372"/>
            <a:ext cx="360362" cy="576262"/>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2" name="Rectangle 96"/>
          <p:cNvSpPr>
            <a:spLocks noChangeArrowheads="1"/>
          </p:cNvSpPr>
          <p:nvPr/>
        </p:nvSpPr>
        <p:spPr bwMode="auto">
          <a:xfrm>
            <a:off x="2836449" y="4214831"/>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3" name="Rectangle 96"/>
          <p:cNvSpPr>
            <a:spLocks noChangeArrowheads="1"/>
          </p:cNvSpPr>
          <p:nvPr/>
        </p:nvSpPr>
        <p:spPr bwMode="auto">
          <a:xfrm>
            <a:off x="2834657" y="4208050"/>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4" name="Rectangle 96"/>
          <p:cNvSpPr>
            <a:spLocks noChangeArrowheads="1"/>
          </p:cNvSpPr>
          <p:nvPr/>
        </p:nvSpPr>
        <p:spPr bwMode="auto">
          <a:xfrm>
            <a:off x="2833562" y="4206955"/>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5" name="Text Box 48"/>
          <p:cNvSpPr txBox="1">
            <a:spLocks noChangeArrowheads="1"/>
          </p:cNvSpPr>
          <p:nvPr/>
        </p:nvSpPr>
        <p:spPr bwMode="auto">
          <a:xfrm>
            <a:off x="7540074" y="1889232"/>
            <a:ext cx="2502608" cy="430887"/>
          </a:xfrm>
          <a:prstGeom prst="rect">
            <a:avLst/>
          </a:prstGeom>
          <a:solidFill>
            <a:srgbClr val="FF6600"/>
          </a:solidFill>
          <a:ln w="38100">
            <a:solidFill>
              <a:srgbClr val="FF6600"/>
            </a:solidFill>
            <a:miter lim="800000"/>
          </a:ln>
          <a:effectLst/>
        </p:spPr>
        <p:txBody>
          <a:bodyPr wrap="none">
            <a:spAutoFit/>
          </a:bodyPr>
          <a:lstStyle>
            <a:defPPr>
              <a:defRPr lang="en-US"/>
            </a:defPPr>
            <a:lvl1pPr>
              <a:defRPr kumimoji="1" sz="2200">
                <a:solidFill>
                  <a:schemeClr val="bg1"/>
                </a:solidFill>
                <a:latin typeface="+mn-ea"/>
              </a:defRPr>
            </a:lvl1pPr>
          </a:lstStyle>
          <a:p>
            <a:r>
              <a:rPr lang="en-US" altLang="zh-CN" dirty="0"/>
              <a:t>H</a:t>
            </a:r>
            <a:r>
              <a:rPr lang="en-US" altLang="zh-CN" baseline="-25000" dirty="0"/>
              <a:t>1</a:t>
            </a:r>
            <a:r>
              <a:rPr lang="en-US" altLang="zh-CN" dirty="0"/>
              <a:t> </a:t>
            </a:r>
            <a:r>
              <a:rPr lang="zh-CN" altLang="en-US" dirty="0"/>
              <a:t>向 </a:t>
            </a:r>
            <a:r>
              <a:rPr lang="en-US" altLang="zh-CN" dirty="0"/>
              <a:t>H</a:t>
            </a:r>
            <a:r>
              <a:rPr lang="en-US" altLang="zh-CN" baseline="-25000" dirty="0"/>
              <a:t>5</a:t>
            </a:r>
            <a:r>
              <a:rPr lang="en-US" altLang="zh-CN" dirty="0"/>
              <a:t> </a:t>
            </a:r>
            <a:r>
              <a:rPr lang="zh-CN" altLang="en-US" dirty="0"/>
              <a:t>发送数据</a:t>
            </a:r>
            <a:endParaRPr lang="zh-CN" altLang="en-US" dirty="0"/>
          </a:p>
        </p:txBody>
      </p:sp>
      <p:sp>
        <p:nvSpPr>
          <p:cNvPr id="116" name="Rectangle 96"/>
          <p:cNvSpPr>
            <a:spLocks noChangeArrowheads="1"/>
          </p:cNvSpPr>
          <p:nvPr/>
        </p:nvSpPr>
        <p:spPr bwMode="auto">
          <a:xfrm>
            <a:off x="2832099" y="4221088"/>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7" name="Rectangle 96"/>
          <p:cNvSpPr>
            <a:spLocks noChangeArrowheads="1"/>
          </p:cNvSpPr>
          <p:nvPr/>
        </p:nvSpPr>
        <p:spPr bwMode="auto">
          <a:xfrm>
            <a:off x="2825736" y="4216433"/>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7.23581E-7 1.80051E-6 L 0.07965 1.80051E-6 L 0.2133 0.15297 L 0.32145 -0.03726 L 0.38548 0.14209 " pathEditMode="relative" rAng="0" ptsTypes="AAAAA">
                                      <p:cBhvr>
                                        <p:cTn id="6" dur="2000" fill="hold"/>
                                        <p:tgtEl>
                                          <p:spTgt spid="112"/>
                                        </p:tgtEl>
                                        <p:attrNameLst>
                                          <p:attrName>ppt_x</p:attrName>
                                          <p:attrName>ppt_y</p:attrName>
                                        </p:attrNameLst>
                                      </p:cBhvr>
                                      <p:rCtr x="19274" y="5786"/>
                                    </p:animMotion>
                                  </p:childTnLst>
                                </p:cTn>
                              </p:par>
                              <p:par>
                                <p:cTn id="7" presetID="0" presetClass="path" presetSubtype="0" accel="50000" decel="50000" fill="hold" grpId="0" nodeType="withEffect">
                                  <p:stCondLst>
                                    <p:cond delay="1250"/>
                                  </p:stCondLst>
                                  <p:childTnLst>
                                    <p:animMotion origin="layout" path="M -5.8303E-7 -2.48785E-6 L 0.07587 -0.00347 L 0.13287 -0.19162 L 0.31754 -0.04929 L 0.38561 0.13539 " pathEditMode="relative" rAng="0" ptsTypes="AAAAA">
                                      <p:cBhvr>
                                        <p:cTn id="8" dur="2000" fill="hold"/>
                                        <p:tgtEl>
                                          <p:spTgt spid="113"/>
                                        </p:tgtEl>
                                        <p:attrNameLst>
                                          <p:attrName>ppt_x</p:attrName>
                                          <p:attrName>ppt_y</p:attrName>
                                        </p:attrNameLst>
                                      </p:cBhvr>
                                      <p:rCtr x="19274" y="-2823"/>
                                    </p:animMotion>
                                  </p:childTnLst>
                                </p:cTn>
                              </p:par>
                              <p:par>
                                <p:cTn id="9" presetID="0" presetClass="path" presetSubtype="0" accel="50000" decel="50000" fill="hold" grpId="0" nodeType="withEffect">
                                  <p:stCondLst>
                                    <p:cond delay="2250"/>
                                  </p:stCondLst>
                                  <p:childTnLst>
                                    <p:animMotion origin="layout" path="M -4.42478E-7 -1.05994E-6 L 0.07965 -1.05994E-6 L 0.21343 0.15297 L 0.32158 -0.03726 L 0.38574 0.1421 " pathEditMode="relative" rAng="0" ptsTypes="AAAAA">
                                      <p:cBhvr>
                                        <p:cTn id="10" dur="2000" fill="hold"/>
                                        <p:tgtEl>
                                          <p:spTgt spid="114"/>
                                        </p:tgtEl>
                                        <p:attrNameLst>
                                          <p:attrName>ppt_x</p:attrName>
                                          <p:attrName>ppt_y</p:attrName>
                                        </p:attrNameLst>
                                      </p:cBhvr>
                                      <p:rCtr x="19287" y="5786"/>
                                    </p:animMotion>
                                  </p:childTnLst>
                                </p:cTn>
                              </p:par>
                              <p:par>
                                <p:cTn id="11" presetID="0" presetClass="path" presetSubtype="0" accel="50000" decel="50000" fill="hold" grpId="0" nodeType="withEffect">
                                  <p:stCondLst>
                                    <p:cond delay="3250"/>
                                  </p:stCondLst>
                                  <p:childTnLst>
                                    <p:animMotion origin="layout" path="M -3.01926E-7 -3.91113E-6 L 0.07965 -3.91113E-6 L 0.21343 0.15298 L 0.32158 -0.03726 L 0.38587 0.1421 " pathEditMode="relative" rAng="0" ptsTypes="AAAAA">
                                      <p:cBhvr>
                                        <p:cTn id="12" dur="2000" fill="hold"/>
                                        <p:tgtEl>
                                          <p:spTgt spid="116"/>
                                        </p:tgtEl>
                                        <p:attrNameLst>
                                          <p:attrName>ppt_x</p:attrName>
                                          <p:attrName>ppt_y</p:attrName>
                                        </p:attrNameLst>
                                      </p:cBhvr>
                                      <p:rCtr x="19287" y="5786"/>
                                    </p:animMotion>
                                  </p:childTnLst>
                                </p:cTn>
                              </p:par>
                              <p:par>
                                <p:cTn id="13" presetID="0" presetClass="path" presetSubtype="0" accel="50000" decel="50000" fill="hold" grpId="0" nodeType="withEffect">
                                  <p:stCondLst>
                                    <p:cond delay="4250"/>
                                  </p:stCondLst>
                                  <p:childTnLst>
                                    <p:animMotion origin="layout" path="M 2.60281E-7 3.72599E-7 L 0.08017 0.00185 L 0.13391 -0.18422 L 0.32327 -0.03471 L 0.38639 0.137 " pathEditMode="relative" rAng="0" ptsTypes="AAAAA">
                                      <p:cBhvr>
                                        <p:cTn id="14" dur="2000" fill="hold"/>
                                        <p:tgtEl>
                                          <p:spTgt spid="117"/>
                                        </p:tgtEl>
                                        <p:attrNameLst>
                                          <p:attrName>ppt_x</p:attrName>
                                          <p:attrName>ppt_y</p:attrName>
                                        </p:attrNameLst>
                                      </p:cBhvr>
                                      <p:rCtr x="19313" y="-23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ldLvl="0" animBg="1"/>
      <p:bldP spid="113" grpId="0" bldLvl="0" animBg="1"/>
      <p:bldP spid="114" grpId="0" bldLvl="0" animBg="1"/>
      <p:bldP spid="116" grpId="0" bldLvl="0" animBg="1"/>
      <p:bldP spid="117"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分组交换的存储转发过程</a:t>
            </a:r>
            <a:endParaRPr lang="zh-CN" altLang="en-US" dirty="0"/>
          </a:p>
        </p:txBody>
      </p:sp>
      <p:grpSp>
        <p:nvGrpSpPr>
          <p:cNvPr id="62" name="Group 3"/>
          <p:cNvGrpSpPr/>
          <p:nvPr/>
        </p:nvGrpSpPr>
        <p:grpSpPr bwMode="auto">
          <a:xfrm>
            <a:off x="3535387" y="2176934"/>
            <a:ext cx="4090987" cy="3667125"/>
            <a:chOff x="2256" y="2386"/>
            <a:chExt cx="2147" cy="1919"/>
          </a:xfrm>
          <a:solidFill>
            <a:schemeClr val="bg1"/>
          </a:solidFill>
        </p:grpSpPr>
        <p:sp>
          <p:nvSpPr>
            <p:cNvPr id="63" name="Oval 4"/>
            <p:cNvSpPr>
              <a:spLocks noChangeArrowheads="1"/>
            </p:cNvSpPr>
            <p:nvPr/>
          </p:nvSpPr>
          <p:spPr bwMode="auto">
            <a:xfrm rot="-1674972">
              <a:off x="2346" y="2526"/>
              <a:ext cx="1015" cy="69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4" name="Oval 5"/>
            <p:cNvSpPr>
              <a:spLocks noChangeArrowheads="1"/>
            </p:cNvSpPr>
            <p:nvPr/>
          </p:nvSpPr>
          <p:spPr bwMode="auto">
            <a:xfrm rot="-774972">
              <a:off x="3025" y="2386"/>
              <a:ext cx="887" cy="64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5" name="Oval 6"/>
            <p:cNvSpPr>
              <a:spLocks noChangeArrowheads="1"/>
            </p:cNvSpPr>
            <p:nvPr/>
          </p:nvSpPr>
          <p:spPr bwMode="auto">
            <a:xfrm rot="-174972">
              <a:off x="3673" y="2621"/>
              <a:ext cx="655" cy="83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6" name="Oval 7"/>
            <p:cNvSpPr>
              <a:spLocks noChangeArrowheads="1"/>
            </p:cNvSpPr>
            <p:nvPr/>
          </p:nvSpPr>
          <p:spPr bwMode="auto">
            <a:xfrm rot="18365028">
              <a:off x="3754" y="3108"/>
              <a:ext cx="687" cy="610"/>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7" name="Oval 8"/>
            <p:cNvSpPr>
              <a:spLocks noChangeArrowheads="1"/>
            </p:cNvSpPr>
            <p:nvPr/>
          </p:nvSpPr>
          <p:spPr bwMode="auto">
            <a:xfrm rot="-1674972">
              <a:off x="3052" y="3445"/>
              <a:ext cx="1110" cy="77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8" name="Oval 9"/>
            <p:cNvSpPr>
              <a:spLocks noChangeArrowheads="1"/>
            </p:cNvSpPr>
            <p:nvPr/>
          </p:nvSpPr>
          <p:spPr bwMode="auto">
            <a:xfrm rot="-594972">
              <a:off x="2616" y="3772"/>
              <a:ext cx="793" cy="533"/>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9" name="Oval 10"/>
            <p:cNvSpPr>
              <a:spLocks noChangeArrowheads="1"/>
            </p:cNvSpPr>
            <p:nvPr/>
          </p:nvSpPr>
          <p:spPr bwMode="auto">
            <a:xfrm rot="-1674972">
              <a:off x="2311" y="3539"/>
              <a:ext cx="503" cy="631"/>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0" name="Oval 11"/>
            <p:cNvSpPr>
              <a:spLocks noChangeArrowheads="1"/>
            </p:cNvSpPr>
            <p:nvPr/>
          </p:nvSpPr>
          <p:spPr bwMode="auto">
            <a:xfrm rot="18065028">
              <a:off x="2160" y="3115"/>
              <a:ext cx="695" cy="504"/>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1" name="Freeform 12"/>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grpSp>
      <p:sp>
        <p:nvSpPr>
          <p:cNvPr id="72" name="Line 13"/>
          <p:cNvSpPr>
            <a:spLocks noChangeShapeType="1"/>
          </p:cNvSpPr>
          <p:nvPr/>
        </p:nvSpPr>
        <p:spPr bwMode="auto">
          <a:xfrm flipV="1">
            <a:off x="4667274" y="2411884"/>
            <a:ext cx="1281113" cy="555625"/>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3" name="Line 14"/>
          <p:cNvSpPr>
            <a:spLocks noChangeShapeType="1"/>
          </p:cNvSpPr>
          <p:nvPr/>
        </p:nvSpPr>
        <p:spPr bwMode="auto">
          <a:xfrm>
            <a:off x="6105549" y="2486497"/>
            <a:ext cx="757238" cy="139858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4" name="Line 15"/>
          <p:cNvSpPr>
            <a:spLocks noChangeShapeType="1"/>
          </p:cNvSpPr>
          <p:nvPr/>
        </p:nvSpPr>
        <p:spPr bwMode="auto">
          <a:xfrm flipH="1">
            <a:off x="3911624" y="3059584"/>
            <a:ext cx="665163" cy="12557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5" name="Line 16"/>
          <p:cNvSpPr>
            <a:spLocks noChangeShapeType="1"/>
          </p:cNvSpPr>
          <p:nvPr/>
        </p:nvSpPr>
        <p:spPr bwMode="auto">
          <a:xfrm>
            <a:off x="3952899" y="4493097"/>
            <a:ext cx="1520825" cy="8826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6" name="Line 17"/>
          <p:cNvSpPr>
            <a:spLocks noChangeShapeType="1"/>
          </p:cNvSpPr>
          <p:nvPr/>
        </p:nvSpPr>
        <p:spPr bwMode="auto">
          <a:xfrm flipV="1">
            <a:off x="5537224" y="4161309"/>
            <a:ext cx="1325563" cy="13065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7" name="Line 18"/>
          <p:cNvSpPr>
            <a:spLocks noChangeShapeType="1"/>
          </p:cNvSpPr>
          <p:nvPr/>
        </p:nvSpPr>
        <p:spPr bwMode="auto">
          <a:xfrm>
            <a:off x="4719662" y="3065934"/>
            <a:ext cx="2125662" cy="9461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8" name="Line 19"/>
          <p:cNvSpPr>
            <a:spLocks noChangeShapeType="1"/>
          </p:cNvSpPr>
          <p:nvPr/>
        </p:nvSpPr>
        <p:spPr bwMode="auto">
          <a:xfrm>
            <a:off x="4618062" y="2902422"/>
            <a:ext cx="1000125" cy="247173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9" name="Line 20"/>
          <p:cNvSpPr>
            <a:spLocks noChangeShapeType="1"/>
          </p:cNvSpPr>
          <p:nvPr/>
        </p:nvSpPr>
        <p:spPr bwMode="auto">
          <a:xfrm flipV="1">
            <a:off x="4941912" y="5445597"/>
            <a:ext cx="639762" cy="549275"/>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0" name="Line 21"/>
          <p:cNvSpPr>
            <a:spLocks noChangeShapeType="1"/>
          </p:cNvSpPr>
          <p:nvPr/>
        </p:nvSpPr>
        <p:spPr bwMode="auto">
          <a:xfrm rot="-5400000">
            <a:off x="5865837" y="2095972"/>
            <a:ext cx="33655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1" name="Line 22"/>
          <p:cNvSpPr>
            <a:spLocks noChangeShapeType="1"/>
          </p:cNvSpPr>
          <p:nvPr/>
        </p:nvSpPr>
        <p:spPr bwMode="auto">
          <a:xfrm>
            <a:off x="6954862" y="4161309"/>
            <a:ext cx="639762" cy="10080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2" name="Line 23"/>
          <p:cNvSpPr>
            <a:spLocks noChangeShapeType="1"/>
          </p:cNvSpPr>
          <p:nvPr/>
        </p:nvSpPr>
        <p:spPr bwMode="auto">
          <a:xfrm flipV="1">
            <a:off x="3033737" y="4418484"/>
            <a:ext cx="644525" cy="63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3" name="Line 24"/>
          <p:cNvSpPr>
            <a:spLocks noChangeShapeType="1"/>
          </p:cNvSpPr>
          <p:nvPr/>
        </p:nvSpPr>
        <p:spPr bwMode="auto">
          <a:xfrm rot="5400000" flipH="1">
            <a:off x="4191024" y="2527772"/>
            <a:ext cx="773113" cy="158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4" name="Text Box 25"/>
          <p:cNvSpPr txBox="1">
            <a:spLocks noChangeArrowheads="1"/>
          </p:cNvSpPr>
          <p:nvPr/>
        </p:nvSpPr>
        <p:spPr bwMode="auto">
          <a:xfrm>
            <a:off x="2689249" y="37834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1</a:t>
            </a:r>
            <a:endParaRPr kumimoji="1" lang="en-US" altLang="zh-CN" sz="2000" dirty="0">
              <a:latin typeface="+mn-ea"/>
            </a:endParaRPr>
          </a:p>
        </p:txBody>
      </p:sp>
      <p:sp>
        <p:nvSpPr>
          <p:cNvPr id="85" name="Line 27"/>
          <p:cNvSpPr>
            <a:spLocks noChangeShapeType="1"/>
          </p:cNvSpPr>
          <p:nvPr/>
        </p:nvSpPr>
        <p:spPr bwMode="auto">
          <a:xfrm flipV="1">
            <a:off x="6954862" y="3564409"/>
            <a:ext cx="806450" cy="4127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pic>
        <p:nvPicPr>
          <p:cNvPr id="86" name="Picture 30"/>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719787" y="15497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31"/>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647012" y="3263644"/>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32"/>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576787" y="59693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pic>
      <p:pic>
        <p:nvPicPr>
          <p:cNvPr id="89" name="Picture 33"/>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412062" y="5051797"/>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34"/>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302149" y="1748375"/>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 name="Text Box 39"/>
          <p:cNvSpPr txBox="1">
            <a:spLocks noChangeArrowheads="1"/>
          </p:cNvSpPr>
          <p:nvPr/>
        </p:nvSpPr>
        <p:spPr bwMode="auto">
          <a:xfrm>
            <a:off x="7083449" y="4940772"/>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5</a:t>
            </a:r>
            <a:endParaRPr kumimoji="1" lang="en-US" altLang="zh-CN" sz="2000" dirty="0">
              <a:latin typeface="+mn-ea"/>
            </a:endParaRPr>
          </a:p>
        </p:txBody>
      </p:sp>
      <p:sp>
        <p:nvSpPr>
          <p:cNvPr id="92" name="Text Box 40"/>
          <p:cNvSpPr txBox="1">
            <a:spLocks noChangeArrowheads="1"/>
          </p:cNvSpPr>
          <p:nvPr/>
        </p:nvSpPr>
        <p:spPr bwMode="auto">
          <a:xfrm>
            <a:off x="8091512" y="31405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6</a:t>
            </a:r>
            <a:endParaRPr kumimoji="1" lang="en-US" altLang="zh-CN" sz="2000" dirty="0">
              <a:latin typeface="+mn-ea"/>
            </a:endParaRPr>
          </a:p>
        </p:txBody>
      </p:sp>
      <p:sp>
        <p:nvSpPr>
          <p:cNvPr id="93" name="Text Box 41"/>
          <p:cNvSpPr txBox="1">
            <a:spLocks noChangeArrowheads="1"/>
          </p:cNvSpPr>
          <p:nvPr/>
        </p:nvSpPr>
        <p:spPr bwMode="auto">
          <a:xfrm>
            <a:off x="5354662" y="14847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4</a:t>
            </a:r>
            <a:endParaRPr kumimoji="1" lang="en-US" altLang="zh-CN" sz="2000" dirty="0">
              <a:latin typeface="+mn-ea"/>
            </a:endParaRPr>
          </a:p>
        </p:txBody>
      </p:sp>
      <p:sp>
        <p:nvSpPr>
          <p:cNvPr id="94" name="Text Box 42"/>
          <p:cNvSpPr txBox="1">
            <a:spLocks noChangeArrowheads="1"/>
          </p:cNvSpPr>
          <p:nvPr/>
        </p:nvSpPr>
        <p:spPr bwMode="auto">
          <a:xfrm>
            <a:off x="3986237" y="16292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2</a:t>
            </a:r>
            <a:endParaRPr kumimoji="1" lang="en-US" altLang="zh-CN" sz="2000" dirty="0">
              <a:latin typeface="+mn-ea"/>
            </a:endParaRPr>
          </a:p>
        </p:txBody>
      </p:sp>
      <p:sp>
        <p:nvSpPr>
          <p:cNvPr id="95" name="Text Box 43"/>
          <p:cNvSpPr txBox="1">
            <a:spLocks noChangeArrowheads="1"/>
          </p:cNvSpPr>
          <p:nvPr/>
        </p:nvSpPr>
        <p:spPr bwMode="auto">
          <a:xfrm>
            <a:off x="4202137" y="587739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3</a:t>
            </a:r>
            <a:endParaRPr kumimoji="1" lang="en-US" altLang="zh-CN" sz="2000" dirty="0">
              <a:latin typeface="+mn-ea"/>
            </a:endParaRPr>
          </a:p>
        </p:txBody>
      </p:sp>
      <p:pic>
        <p:nvPicPr>
          <p:cNvPr id="96" name="Picture 45"/>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2617812" y="4225669"/>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 name="Text Box 55"/>
          <p:cNvSpPr txBox="1">
            <a:spLocks noChangeArrowheads="1"/>
          </p:cNvSpPr>
          <p:nvPr/>
        </p:nvSpPr>
        <p:spPr bwMode="auto">
          <a:xfrm>
            <a:off x="2299424" y="2276872"/>
            <a:ext cx="1723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分组交换机</a:t>
            </a:r>
            <a:endParaRPr kumimoji="1" lang="zh-CN" altLang="en-US" sz="2400" dirty="0">
              <a:latin typeface="+mn-ea"/>
            </a:endParaRPr>
          </a:p>
        </p:txBody>
      </p:sp>
      <p:sp>
        <p:nvSpPr>
          <p:cNvPr id="98" name="Text Box 56"/>
          <p:cNvSpPr txBox="1">
            <a:spLocks noChangeArrowheads="1"/>
          </p:cNvSpPr>
          <p:nvPr/>
        </p:nvSpPr>
        <p:spPr bwMode="auto">
          <a:xfrm>
            <a:off x="1952590" y="3285009"/>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主机</a:t>
            </a:r>
            <a:endParaRPr kumimoji="1" lang="zh-CN" altLang="en-US" sz="2400" dirty="0">
              <a:latin typeface="+mn-ea"/>
            </a:endParaRPr>
          </a:p>
        </p:txBody>
      </p:sp>
      <p:sp>
        <p:nvSpPr>
          <p:cNvPr id="99" name="Line 57"/>
          <p:cNvSpPr>
            <a:spLocks noChangeShapeType="1"/>
          </p:cNvSpPr>
          <p:nvPr/>
        </p:nvSpPr>
        <p:spPr bwMode="auto">
          <a:xfrm>
            <a:off x="3625874" y="2708747"/>
            <a:ext cx="698755" cy="173806"/>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grpSp>
        <p:nvGrpSpPr>
          <p:cNvPr id="100" name="组合 99"/>
          <p:cNvGrpSpPr/>
          <p:nvPr/>
        </p:nvGrpSpPr>
        <p:grpSpPr>
          <a:xfrm>
            <a:off x="3590118" y="2222780"/>
            <a:ext cx="3633103" cy="3410839"/>
            <a:chOff x="2122921" y="2222780"/>
            <a:chExt cx="3633103" cy="3410839"/>
          </a:xfrm>
        </p:grpSpPr>
        <p:pic>
          <p:nvPicPr>
            <p:cNvPr id="101"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4825" y="42466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2"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3622" y="27899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3"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0916" y="2222780"/>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4"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88" y="3866147"/>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5"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72" y="5209915"/>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106" name="Text Box 47"/>
            <p:cNvSpPr txBox="1">
              <a:spLocks noChangeArrowheads="1"/>
            </p:cNvSpPr>
            <p:nvPr/>
          </p:nvSpPr>
          <p:spPr bwMode="auto">
            <a:xfrm>
              <a:off x="2122921" y="3933056"/>
              <a:ext cx="401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A</a:t>
              </a:r>
              <a:endParaRPr kumimoji="1" lang="en-US" altLang="zh-CN" sz="2400" dirty="0">
                <a:latin typeface="+mn-ea"/>
                <a:ea typeface="+mn-ea"/>
              </a:endParaRPr>
            </a:p>
          </p:txBody>
        </p:sp>
        <p:sp>
          <p:nvSpPr>
            <p:cNvPr id="107" name="Text Box 47"/>
            <p:cNvSpPr txBox="1">
              <a:spLocks noChangeArrowheads="1"/>
            </p:cNvSpPr>
            <p:nvPr/>
          </p:nvSpPr>
          <p:spPr bwMode="auto">
            <a:xfrm>
              <a:off x="3086129" y="2420888"/>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B</a:t>
              </a:r>
              <a:endParaRPr kumimoji="1" lang="en-US" altLang="zh-CN" sz="2400" dirty="0">
                <a:latin typeface="+mn-ea"/>
                <a:ea typeface="+mn-ea"/>
              </a:endParaRPr>
            </a:p>
          </p:txBody>
        </p:sp>
        <p:sp>
          <p:nvSpPr>
            <p:cNvPr id="108" name="Text Box 47"/>
            <p:cNvSpPr txBox="1">
              <a:spLocks noChangeArrowheads="1"/>
            </p:cNvSpPr>
            <p:nvPr/>
          </p:nvSpPr>
          <p:spPr bwMode="auto">
            <a:xfrm>
              <a:off x="4302403" y="2477061"/>
              <a:ext cx="418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D</a:t>
              </a:r>
              <a:endParaRPr kumimoji="1" lang="en-US" altLang="zh-CN" sz="2400" dirty="0">
                <a:latin typeface="+mn-ea"/>
                <a:ea typeface="+mn-ea"/>
              </a:endParaRPr>
            </a:p>
          </p:txBody>
        </p:sp>
        <p:sp>
          <p:nvSpPr>
            <p:cNvPr id="109" name="Text Box 47"/>
            <p:cNvSpPr txBox="1">
              <a:spLocks noChangeArrowheads="1"/>
            </p:cNvSpPr>
            <p:nvPr/>
          </p:nvSpPr>
          <p:spPr bwMode="auto">
            <a:xfrm>
              <a:off x="5329307" y="3516283"/>
              <a:ext cx="354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E</a:t>
              </a:r>
              <a:endParaRPr kumimoji="1" lang="en-US" altLang="zh-CN" sz="2400" dirty="0">
                <a:latin typeface="+mn-ea"/>
                <a:ea typeface="+mn-ea"/>
              </a:endParaRPr>
            </a:p>
          </p:txBody>
        </p:sp>
        <p:sp>
          <p:nvSpPr>
            <p:cNvPr id="110" name="Text Box 47"/>
            <p:cNvSpPr txBox="1">
              <a:spLocks noChangeArrowheads="1"/>
            </p:cNvSpPr>
            <p:nvPr/>
          </p:nvSpPr>
          <p:spPr bwMode="auto">
            <a:xfrm>
              <a:off x="4373745" y="5171954"/>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C</a:t>
              </a:r>
              <a:endParaRPr kumimoji="1" lang="en-US" altLang="zh-CN" sz="2400" dirty="0">
                <a:latin typeface="+mn-ea"/>
                <a:ea typeface="+mn-ea"/>
              </a:endParaRPr>
            </a:p>
          </p:txBody>
        </p:sp>
      </p:grpSp>
      <p:sp>
        <p:nvSpPr>
          <p:cNvPr id="111" name="Line 58"/>
          <p:cNvSpPr>
            <a:spLocks noChangeShapeType="1"/>
          </p:cNvSpPr>
          <p:nvPr/>
        </p:nvSpPr>
        <p:spPr bwMode="auto">
          <a:xfrm>
            <a:off x="2401912" y="3645372"/>
            <a:ext cx="360362" cy="576262"/>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2" name="Rectangle 96"/>
          <p:cNvSpPr>
            <a:spLocks noChangeArrowheads="1"/>
          </p:cNvSpPr>
          <p:nvPr/>
        </p:nvSpPr>
        <p:spPr bwMode="auto">
          <a:xfrm>
            <a:off x="4806180" y="5949280"/>
            <a:ext cx="217487" cy="217487"/>
          </a:xfrm>
          <a:prstGeom prst="rect">
            <a:avLst/>
          </a:prstGeom>
          <a:solidFill>
            <a:srgbClr val="3E5CCC"/>
          </a:solidFill>
          <a:ln w="9525">
            <a:solidFill>
              <a:srgbClr val="3E5CCC"/>
            </a:solidFill>
            <a:miter lim="800000"/>
          </a:ln>
          <a:effectLst/>
        </p:spPr>
        <p:txBody>
          <a:bodyPr wrap="none" anchor="ctr"/>
          <a:lstStyle/>
          <a:p>
            <a:endParaRPr lang="zh-CN" altLang="en-US">
              <a:latin typeface="+mn-ea"/>
            </a:endParaRPr>
          </a:p>
        </p:txBody>
      </p:sp>
      <p:sp>
        <p:nvSpPr>
          <p:cNvPr id="113" name="Rectangle 96"/>
          <p:cNvSpPr>
            <a:spLocks noChangeArrowheads="1"/>
          </p:cNvSpPr>
          <p:nvPr/>
        </p:nvSpPr>
        <p:spPr bwMode="auto">
          <a:xfrm>
            <a:off x="2836449" y="4214831"/>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4" name="Rectangle 96"/>
          <p:cNvSpPr>
            <a:spLocks noChangeArrowheads="1"/>
          </p:cNvSpPr>
          <p:nvPr/>
        </p:nvSpPr>
        <p:spPr bwMode="auto">
          <a:xfrm>
            <a:off x="6155314" y="4556510"/>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5" name="Text Box 48"/>
          <p:cNvSpPr txBox="1">
            <a:spLocks noChangeArrowheads="1"/>
          </p:cNvSpPr>
          <p:nvPr/>
        </p:nvSpPr>
        <p:spPr bwMode="auto">
          <a:xfrm>
            <a:off x="7540074" y="1889232"/>
            <a:ext cx="2502608" cy="430887"/>
          </a:xfrm>
          <a:prstGeom prst="rect">
            <a:avLst/>
          </a:prstGeom>
          <a:solidFill>
            <a:srgbClr val="FF6600"/>
          </a:solidFill>
          <a:ln w="38100">
            <a:solidFill>
              <a:srgbClr val="FF6600"/>
            </a:solidFill>
            <a:miter lim="800000"/>
          </a:ln>
          <a:effectLst/>
        </p:spPr>
        <p:txBody>
          <a:bodyPr wrap="none">
            <a:spAutoFit/>
          </a:bodyPr>
          <a:lstStyle>
            <a:defPPr>
              <a:defRPr lang="en-US"/>
            </a:defPPr>
            <a:lvl1pPr>
              <a:defRPr kumimoji="1" sz="2200">
                <a:solidFill>
                  <a:schemeClr val="bg1"/>
                </a:solidFill>
                <a:latin typeface="+mn-ea"/>
              </a:defRPr>
            </a:lvl1pPr>
          </a:lstStyle>
          <a:p>
            <a:r>
              <a:rPr lang="en-US" altLang="zh-CN" dirty="0"/>
              <a:t>H</a:t>
            </a:r>
            <a:r>
              <a:rPr lang="en-US" altLang="zh-CN" baseline="-25000" dirty="0"/>
              <a:t>1</a:t>
            </a:r>
            <a:r>
              <a:rPr lang="en-US" altLang="zh-CN" dirty="0"/>
              <a:t> </a:t>
            </a:r>
            <a:r>
              <a:rPr lang="zh-CN" altLang="en-US" dirty="0"/>
              <a:t>向 </a:t>
            </a:r>
            <a:r>
              <a:rPr lang="en-US" altLang="zh-CN" dirty="0"/>
              <a:t>H</a:t>
            </a:r>
            <a:r>
              <a:rPr lang="en-US" altLang="zh-CN" baseline="-25000" dirty="0"/>
              <a:t>5</a:t>
            </a:r>
            <a:r>
              <a:rPr lang="en-US" altLang="zh-CN" dirty="0"/>
              <a:t> </a:t>
            </a:r>
            <a:r>
              <a:rPr lang="zh-CN" altLang="en-US" dirty="0"/>
              <a:t>发送数据</a:t>
            </a:r>
            <a:endParaRPr lang="zh-CN" altLang="en-US" dirty="0"/>
          </a:p>
        </p:txBody>
      </p:sp>
      <p:sp>
        <p:nvSpPr>
          <p:cNvPr id="116" name="Text Box 48"/>
          <p:cNvSpPr txBox="1">
            <a:spLocks noChangeArrowheads="1"/>
          </p:cNvSpPr>
          <p:nvPr/>
        </p:nvSpPr>
        <p:spPr bwMode="auto">
          <a:xfrm>
            <a:off x="5693749" y="5883103"/>
            <a:ext cx="2715808" cy="461665"/>
          </a:xfrm>
          <a:prstGeom prst="rect">
            <a:avLst/>
          </a:prstGeom>
          <a:solidFill>
            <a:srgbClr val="3E5CCC"/>
          </a:solidFill>
          <a:ln w="38100">
            <a:solidFill>
              <a:srgbClr val="3E5CCC"/>
            </a:solidFill>
            <a:miter lim="800000"/>
          </a:ln>
          <a:effectLst/>
        </p:spPr>
        <p:txBody>
          <a:bodyPr wrap="none">
            <a:spAutoFit/>
          </a:bodyPr>
          <a:lstStyle>
            <a:defPPr>
              <a:defRPr lang="en-US"/>
            </a:defPPr>
            <a:lvl1pPr>
              <a:defRPr kumimoji="1">
                <a:solidFill>
                  <a:schemeClr val="bg1"/>
                </a:solidFill>
                <a:latin typeface="+mn-ea"/>
              </a:defRPr>
            </a:lvl1pPr>
          </a:lstStyle>
          <a:p>
            <a:r>
              <a:rPr lang="en-US" altLang="zh-CN" dirty="0"/>
              <a:t>H</a:t>
            </a:r>
            <a:r>
              <a:rPr lang="en-US" altLang="zh-CN" baseline="-25000" dirty="0"/>
              <a:t>3</a:t>
            </a:r>
            <a:r>
              <a:rPr lang="en-US" altLang="zh-CN" dirty="0"/>
              <a:t> </a:t>
            </a:r>
            <a:r>
              <a:rPr lang="zh-CN" altLang="en-US" dirty="0"/>
              <a:t>向 </a:t>
            </a:r>
            <a:r>
              <a:rPr lang="en-US" altLang="zh-CN" dirty="0"/>
              <a:t>H</a:t>
            </a:r>
            <a:r>
              <a:rPr lang="en-US" altLang="zh-CN" baseline="-25000" dirty="0"/>
              <a:t>6</a:t>
            </a:r>
            <a:r>
              <a:rPr lang="en-US" altLang="zh-CN" dirty="0"/>
              <a:t> </a:t>
            </a:r>
            <a:r>
              <a:rPr lang="zh-CN" altLang="en-US" dirty="0"/>
              <a:t>发送数据</a:t>
            </a:r>
            <a:endParaRPr lang="zh-CN" altLang="en-US" dirty="0"/>
          </a:p>
        </p:txBody>
      </p:sp>
      <p:sp>
        <p:nvSpPr>
          <p:cNvPr id="117" name="Rectangle 96"/>
          <p:cNvSpPr>
            <a:spLocks noChangeArrowheads="1"/>
          </p:cNvSpPr>
          <p:nvPr/>
        </p:nvSpPr>
        <p:spPr bwMode="auto">
          <a:xfrm>
            <a:off x="2832099" y="4221088"/>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afterEffect">
                                  <p:stCondLst>
                                    <p:cond delay="0"/>
                                  </p:stCondLst>
                                  <p:childTnLst>
                                    <p:anim calcmode="discrete" valueType="str">
                                      <p:cBhvr>
                                        <p:cTn id="6" dur="500" fill="hold"/>
                                        <p:tgtEl>
                                          <p:spTgt spid="115"/>
                                        </p:tgtEl>
                                        <p:attrNameLst>
                                          <p:attrName>style.visibility</p:attrName>
                                        </p:attrNameLst>
                                      </p:cBhvr>
                                      <p:tavLst>
                                        <p:tav tm="0">
                                          <p:val>
                                            <p:strVal val="hidden"/>
                                          </p:val>
                                        </p:tav>
                                        <p:tav tm="50000">
                                          <p:val>
                                            <p:strVal val="visible"/>
                                          </p:val>
                                        </p:tav>
                                      </p:tavLst>
                                    </p:anim>
                                  </p:childTnLst>
                                </p:cTn>
                              </p:par>
                              <p:par>
                                <p:cTn id="7" presetID="0" presetClass="path" presetSubtype="0" accel="50000" decel="50000" fill="hold" grpId="0" nodeType="withEffect">
                                  <p:stCondLst>
                                    <p:cond delay="0"/>
                                  </p:stCondLst>
                                  <p:childTnLst>
                                    <p:animMotion origin="layout" path="M -3.01926E-7 -3.91113E-6 L 0.07965 -3.91113E-6 L 0.21343 0.15298 L 0.32171 -0.03726 L 0.38587 0.1421 " pathEditMode="relative" rAng="0" ptsTypes="AAAAA">
                                      <p:cBhvr>
                                        <p:cTn id="8" dur="2000" fill="hold"/>
                                        <p:tgtEl>
                                          <p:spTgt spid="117"/>
                                        </p:tgtEl>
                                        <p:attrNameLst>
                                          <p:attrName>ppt_x</p:attrName>
                                          <p:attrName>ppt_y</p:attrName>
                                        </p:attrNameLst>
                                      </p:cBhvr>
                                      <p:rCtr x="19287" y="5786"/>
                                    </p:animMotion>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0" nodeType="clickEffect">
                                  <p:stCondLst>
                                    <p:cond delay="0"/>
                                  </p:stCondLst>
                                  <p:childTnLst>
                                    <p:animMotion origin="layout" path="M 0.0026 0.00185 L 0.08069 0.01249 L 0.21447 0.15297 L 0.27199 0.04975 " pathEditMode="relative" rAng="0" ptsTypes="AAAA">
                                      <p:cBhvr>
                                        <p:cTn id="12" dur="2000" fill="hold"/>
                                        <p:tgtEl>
                                          <p:spTgt spid="113"/>
                                        </p:tgtEl>
                                        <p:attrNameLst>
                                          <p:attrName>ppt_x</p:attrName>
                                          <p:attrName>ppt_y</p:attrName>
                                        </p:attrNameLst>
                                      </p:cBhvr>
                                      <p:rCtr x="13470" y="7545"/>
                                    </p:animMotion>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3"/>
                                        </p:tgtEl>
                                        <p:attrNameLst>
                                          <p:attrName>style.visibility</p:attrName>
                                        </p:attrNameLst>
                                      </p:cBhvr>
                                      <p:to>
                                        <p:strVal val="hidden"/>
                                      </p:to>
                                    </p:set>
                                  </p:childTnLst>
                                </p:cTn>
                              </p:par>
                              <p:par>
                                <p:cTn id="17" presetID="1" presetClass="entr" presetSubtype="0" fill="hold" grpId="1" nodeType="withEffect">
                                  <p:stCondLst>
                                    <p:cond delay="0"/>
                                  </p:stCondLst>
                                  <p:childTnLst>
                                    <p:set>
                                      <p:cBhvr>
                                        <p:cTn id="18" dur="1" fill="hold">
                                          <p:stCondLst>
                                            <p:cond delay="0"/>
                                          </p:stCondLst>
                                        </p:cTn>
                                        <p:tgtEl>
                                          <p:spTgt spid="114"/>
                                        </p:tgtEl>
                                        <p:attrNameLst>
                                          <p:attrName>style.visibility</p:attrName>
                                        </p:attrNameLst>
                                      </p:cBhvr>
                                      <p:to>
                                        <p:strVal val="visible"/>
                                      </p:to>
                                    </p:set>
                                  </p:childTnLst>
                                </p:cTn>
                              </p:par>
                            </p:childTnLst>
                          </p:cTn>
                        </p:par>
                        <p:par>
                          <p:cTn id="19" fill="hold">
                            <p:stCondLst>
                              <p:cond delay="0"/>
                            </p:stCondLst>
                            <p:childTnLst>
                              <p:par>
                                <p:cTn id="20" presetID="0" presetClass="path" presetSubtype="0" accel="50000" decel="50000" fill="hold" grpId="0" nodeType="afterEffect">
                                  <p:stCondLst>
                                    <p:cond delay="0"/>
                                  </p:stCondLst>
                                  <p:childTnLst>
                                    <p:animMotion origin="layout" path="M -4.47683E-6 4.79981E-6 L 0.05297 -0.09049 L 0.11349 0.07845 " pathEditMode="relative" rAng="0" ptsTypes="AAA">
                                      <p:cBhvr>
                                        <p:cTn id="21" dur="2000" fill="hold"/>
                                        <p:tgtEl>
                                          <p:spTgt spid="114"/>
                                        </p:tgtEl>
                                        <p:attrNameLst>
                                          <p:attrName>ppt_x</p:attrName>
                                          <p:attrName>ppt_y</p:attrName>
                                        </p:attrNameLst>
                                      </p:cBhvr>
                                      <p:rCtr x="5674" y="-602"/>
                                    </p:animMotion>
                                  </p:childTnLst>
                                </p:cTn>
                              </p:par>
                            </p:childTnLst>
                          </p:cTn>
                        </p:par>
                        <p:par>
                          <p:cTn id="22" fill="hold">
                            <p:stCondLst>
                              <p:cond delay="2000"/>
                            </p:stCondLst>
                            <p:childTnLst>
                              <p:par>
                                <p:cTn id="23" presetID="1" presetClass="entr" presetSubtype="0" fill="hold" grpId="1" nodeType="afterEffect">
                                  <p:stCondLst>
                                    <p:cond delay="0"/>
                                  </p:stCondLst>
                                  <p:childTnLst>
                                    <p:set>
                                      <p:cBhvr>
                                        <p:cTn id="24" dur="1" fill="hold">
                                          <p:stCondLst>
                                            <p:cond delay="0"/>
                                          </p:stCondLst>
                                        </p:cTn>
                                        <p:tgtEl>
                                          <p:spTgt spid="116"/>
                                        </p:tgtEl>
                                        <p:attrNameLst>
                                          <p:attrName>style.visibility</p:attrName>
                                        </p:attrNameLst>
                                      </p:cBhvr>
                                      <p:to>
                                        <p:strVal val="visible"/>
                                      </p:to>
                                    </p:set>
                                  </p:childTnLst>
                                </p:cTn>
                              </p:par>
                            </p:childTnLst>
                          </p:cTn>
                        </p:par>
                        <p:par>
                          <p:cTn id="25" fill="hold">
                            <p:stCondLst>
                              <p:cond delay="2000"/>
                            </p:stCondLst>
                            <p:childTnLst>
                              <p:par>
                                <p:cTn id="26" presetID="35" presetClass="emph" presetSubtype="0" repeatCount="3000" fill="hold" grpId="0" nodeType="afterEffect">
                                  <p:stCondLst>
                                    <p:cond delay="0"/>
                                  </p:stCondLst>
                                  <p:childTnLst>
                                    <p:anim calcmode="discrete" valueType="str">
                                      <p:cBhvr>
                                        <p:cTn id="27" dur="500" fill="hold"/>
                                        <p:tgtEl>
                                          <p:spTgt spid="116"/>
                                        </p:tgtEl>
                                        <p:attrNameLst>
                                          <p:attrName>style.visibility</p:attrName>
                                        </p:attrNameLst>
                                      </p:cBhvr>
                                      <p:tavLst>
                                        <p:tav tm="0">
                                          <p:val>
                                            <p:strVal val="hidden"/>
                                          </p:val>
                                        </p:tav>
                                        <p:tav tm="50000">
                                          <p:val>
                                            <p:strVal val="visible"/>
                                          </p:val>
                                        </p:tav>
                                      </p:tavLst>
                                    </p:anim>
                                  </p:childTnLst>
                                </p:cTn>
                              </p:par>
                              <p:par>
                                <p:cTn id="28" presetID="0" presetClass="path" presetSubtype="0" accel="50000" decel="50000" fill="hold" grpId="0" nodeType="withEffect">
                                  <p:stCondLst>
                                    <p:cond delay="0"/>
                                  </p:stCondLst>
                                  <p:childTnLst>
                                    <p:animMotion origin="layout" path="M 4.85164E-6 1.09465E-6 L 0.05804 -0.11155 L 0.16605 -0.30225 L 0.24323 -0.37977 " pathEditMode="relative" rAng="0" ptsTypes="AAAA">
                                      <p:cBhvr>
                                        <p:cTn id="29" dur="2000" fill="hold"/>
                                        <p:tgtEl>
                                          <p:spTgt spid="112"/>
                                        </p:tgtEl>
                                        <p:attrNameLst>
                                          <p:attrName>ppt_x</p:attrName>
                                          <p:attrName>ppt_y</p:attrName>
                                        </p:attrNameLst>
                                      </p:cBhvr>
                                      <p:rCtr x="12155" y="-19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ldLvl="0" animBg="1"/>
      <p:bldP spid="113" grpId="0" bldLvl="0" animBg="1"/>
      <p:bldP spid="113" grpId="1" bldLvl="0" animBg="1"/>
      <p:bldP spid="114" grpId="0" bldLvl="0" animBg="1"/>
      <p:bldP spid="114" grpId="1" bldLvl="0" animBg="1"/>
      <p:bldP spid="115" grpId="0" bldLvl="0" animBg="1"/>
      <p:bldP spid="116" grpId="0" bldLvl="0" animBg="1"/>
      <p:bldP spid="116" grpId="1" bldLvl="0" animBg="1"/>
      <p:bldP spid="117"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分组交换的存储转发过程</a:t>
            </a:r>
            <a:endParaRPr lang="zh-CN" altLang="en-US" dirty="0"/>
          </a:p>
        </p:txBody>
      </p:sp>
      <p:grpSp>
        <p:nvGrpSpPr>
          <p:cNvPr id="66" name="Group 3"/>
          <p:cNvGrpSpPr/>
          <p:nvPr/>
        </p:nvGrpSpPr>
        <p:grpSpPr bwMode="auto">
          <a:xfrm>
            <a:off x="3535387" y="2176934"/>
            <a:ext cx="4090987" cy="3667125"/>
            <a:chOff x="2256" y="2386"/>
            <a:chExt cx="2147" cy="1919"/>
          </a:xfrm>
          <a:solidFill>
            <a:schemeClr val="bg1"/>
          </a:solidFill>
        </p:grpSpPr>
        <p:sp>
          <p:nvSpPr>
            <p:cNvPr id="67" name="Oval 4"/>
            <p:cNvSpPr>
              <a:spLocks noChangeArrowheads="1"/>
            </p:cNvSpPr>
            <p:nvPr/>
          </p:nvSpPr>
          <p:spPr bwMode="auto">
            <a:xfrm rot="-1674972">
              <a:off x="2346" y="2526"/>
              <a:ext cx="1015" cy="69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8" name="Oval 5"/>
            <p:cNvSpPr>
              <a:spLocks noChangeArrowheads="1"/>
            </p:cNvSpPr>
            <p:nvPr/>
          </p:nvSpPr>
          <p:spPr bwMode="auto">
            <a:xfrm rot="-774972">
              <a:off x="3025" y="2386"/>
              <a:ext cx="887" cy="64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9" name="Oval 6"/>
            <p:cNvSpPr>
              <a:spLocks noChangeArrowheads="1"/>
            </p:cNvSpPr>
            <p:nvPr/>
          </p:nvSpPr>
          <p:spPr bwMode="auto">
            <a:xfrm rot="-174972">
              <a:off x="3673" y="2621"/>
              <a:ext cx="655" cy="83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0" name="Oval 7"/>
            <p:cNvSpPr>
              <a:spLocks noChangeArrowheads="1"/>
            </p:cNvSpPr>
            <p:nvPr/>
          </p:nvSpPr>
          <p:spPr bwMode="auto">
            <a:xfrm rot="18365028">
              <a:off x="3754" y="3108"/>
              <a:ext cx="687" cy="610"/>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1" name="Oval 8"/>
            <p:cNvSpPr>
              <a:spLocks noChangeArrowheads="1"/>
            </p:cNvSpPr>
            <p:nvPr/>
          </p:nvSpPr>
          <p:spPr bwMode="auto">
            <a:xfrm rot="-1674972">
              <a:off x="3052" y="3445"/>
              <a:ext cx="1110" cy="772"/>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2" name="Oval 9"/>
            <p:cNvSpPr>
              <a:spLocks noChangeArrowheads="1"/>
            </p:cNvSpPr>
            <p:nvPr/>
          </p:nvSpPr>
          <p:spPr bwMode="auto">
            <a:xfrm rot="-594972">
              <a:off x="2616" y="3772"/>
              <a:ext cx="793" cy="533"/>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3" name="Oval 10"/>
            <p:cNvSpPr>
              <a:spLocks noChangeArrowheads="1"/>
            </p:cNvSpPr>
            <p:nvPr/>
          </p:nvSpPr>
          <p:spPr bwMode="auto">
            <a:xfrm rot="-1674972">
              <a:off x="2311" y="3539"/>
              <a:ext cx="503" cy="631"/>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4" name="Oval 11"/>
            <p:cNvSpPr>
              <a:spLocks noChangeArrowheads="1"/>
            </p:cNvSpPr>
            <p:nvPr/>
          </p:nvSpPr>
          <p:spPr bwMode="auto">
            <a:xfrm rot="18065028">
              <a:off x="2160" y="3115"/>
              <a:ext cx="695" cy="504"/>
            </a:xfrm>
            <a:prstGeom prst="ellipse">
              <a:avLst/>
            </a:prstGeom>
            <a:grp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5" name="Freeform 12"/>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grpSp>
      <p:sp>
        <p:nvSpPr>
          <p:cNvPr id="76" name="Line 13"/>
          <p:cNvSpPr>
            <a:spLocks noChangeShapeType="1"/>
          </p:cNvSpPr>
          <p:nvPr/>
        </p:nvSpPr>
        <p:spPr bwMode="auto">
          <a:xfrm flipV="1">
            <a:off x="4667274" y="2411884"/>
            <a:ext cx="1281113" cy="555625"/>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7" name="Line 14"/>
          <p:cNvSpPr>
            <a:spLocks noChangeShapeType="1"/>
          </p:cNvSpPr>
          <p:nvPr/>
        </p:nvSpPr>
        <p:spPr bwMode="auto">
          <a:xfrm>
            <a:off x="6105549" y="2486497"/>
            <a:ext cx="757238" cy="139858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8" name="Line 15"/>
          <p:cNvSpPr>
            <a:spLocks noChangeShapeType="1"/>
          </p:cNvSpPr>
          <p:nvPr/>
        </p:nvSpPr>
        <p:spPr bwMode="auto">
          <a:xfrm flipH="1">
            <a:off x="3911624" y="3059584"/>
            <a:ext cx="665163" cy="12557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79" name="Line 16"/>
          <p:cNvSpPr>
            <a:spLocks noChangeShapeType="1"/>
          </p:cNvSpPr>
          <p:nvPr/>
        </p:nvSpPr>
        <p:spPr bwMode="auto">
          <a:xfrm>
            <a:off x="3952899" y="4493097"/>
            <a:ext cx="1520825" cy="8826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0" name="Line 17"/>
          <p:cNvSpPr>
            <a:spLocks noChangeShapeType="1"/>
          </p:cNvSpPr>
          <p:nvPr/>
        </p:nvSpPr>
        <p:spPr bwMode="auto">
          <a:xfrm flipV="1">
            <a:off x="5537224" y="4161309"/>
            <a:ext cx="1325563" cy="1306513"/>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1" name="Line 18"/>
          <p:cNvSpPr>
            <a:spLocks noChangeShapeType="1"/>
          </p:cNvSpPr>
          <p:nvPr/>
        </p:nvSpPr>
        <p:spPr bwMode="auto">
          <a:xfrm>
            <a:off x="4719662" y="3065934"/>
            <a:ext cx="2125662" cy="94615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2" name="Line 19"/>
          <p:cNvSpPr>
            <a:spLocks noChangeShapeType="1"/>
          </p:cNvSpPr>
          <p:nvPr/>
        </p:nvSpPr>
        <p:spPr bwMode="auto">
          <a:xfrm>
            <a:off x="4618062" y="2902422"/>
            <a:ext cx="1000125" cy="247173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3" name="Line 20"/>
          <p:cNvSpPr>
            <a:spLocks noChangeShapeType="1"/>
          </p:cNvSpPr>
          <p:nvPr/>
        </p:nvSpPr>
        <p:spPr bwMode="auto">
          <a:xfrm flipV="1">
            <a:off x="4941912" y="5445597"/>
            <a:ext cx="639762" cy="549275"/>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4" name="Line 21"/>
          <p:cNvSpPr>
            <a:spLocks noChangeShapeType="1"/>
          </p:cNvSpPr>
          <p:nvPr/>
        </p:nvSpPr>
        <p:spPr bwMode="auto">
          <a:xfrm rot="-5400000">
            <a:off x="5865837" y="2095972"/>
            <a:ext cx="33655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5" name="Line 22"/>
          <p:cNvSpPr>
            <a:spLocks noChangeShapeType="1"/>
          </p:cNvSpPr>
          <p:nvPr/>
        </p:nvSpPr>
        <p:spPr bwMode="auto">
          <a:xfrm>
            <a:off x="6954862" y="4161309"/>
            <a:ext cx="639762" cy="10080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6" name="Line 23"/>
          <p:cNvSpPr>
            <a:spLocks noChangeShapeType="1"/>
          </p:cNvSpPr>
          <p:nvPr/>
        </p:nvSpPr>
        <p:spPr bwMode="auto">
          <a:xfrm flipV="1">
            <a:off x="3033737" y="4418484"/>
            <a:ext cx="644525" cy="63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7" name="Line 24"/>
          <p:cNvSpPr>
            <a:spLocks noChangeShapeType="1"/>
          </p:cNvSpPr>
          <p:nvPr/>
        </p:nvSpPr>
        <p:spPr bwMode="auto">
          <a:xfrm rot="5400000" flipH="1">
            <a:off x="4191024" y="2527772"/>
            <a:ext cx="773113" cy="158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88" name="Text Box 25"/>
          <p:cNvSpPr txBox="1">
            <a:spLocks noChangeArrowheads="1"/>
          </p:cNvSpPr>
          <p:nvPr/>
        </p:nvSpPr>
        <p:spPr bwMode="auto">
          <a:xfrm>
            <a:off x="2689249" y="37834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1</a:t>
            </a:r>
            <a:endParaRPr kumimoji="1" lang="en-US" altLang="zh-CN" sz="2000" dirty="0">
              <a:latin typeface="+mn-ea"/>
            </a:endParaRPr>
          </a:p>
        </p:txBody>
      </p:sp>
      <p:sp>
        <p:nvSpPr>
          <p:cNvPr id="89" name="Line 27"/>
          <p:cNvSpPr>
            <a:spLocks noChangeShapeType="1"/>
          </p:cNvSpPr>
          <p:nvPr/>
        </p:nvSpPr>
        <p:spPr bwMode="auto">
          <a:xfrm flipV="1">
            <a:off x="6954862" y="3564409"/>
            <a:ext cx="806450" cy="4127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pic>
        <p:nvPicPr>
          <p:cNvPr id="90" name="Picture 30"/>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719787" y="15497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31"/>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647012" y="3263644"/>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2"/>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576787" y="5969372"/>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pic>
      <p:pic>
        <p:nvPicPr>
          <p:cNvPr id="93" name="Picture 33"/>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412062" y="5051797"/>
            <a:ext cx="585787" cy="463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34"/>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302149" y="1748375"/>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 name="Text Box 39"/>
          <p:cNvSpPr txBox="1">
            <a:spLocks noChangeArrowheads="1"/>
          </p:cNvSpPr>
          <p:nvPr/>
        </p:nvSpPr>
        <p:spPr bwMode="auto">
          <a:xfrm>
            <a:off x="7083449" y="4940772"/>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5</a:t>
            </a:r>
            <a:endParaRPr kumimoji="1" lang="en-US" altLang="zh-CN" sz="2000" dirty="0">
              <a:latin typeface="+mn-ea"/>
            </a:endParaRPr>
          </a:p>
        </p:txBody>
      </p:sp>
      <p:sp>
        <p:nvSpPr>
          <p:cNvPr id="96" name="Text Box 40"/>
          <p:cNvSpPr txBox="1">
            <a:spLocks noChangeArrowheads="1"/>
          </p:cNvSpPr>
          <p:nvPr/>
        </p:nvSpPr>
        <p:spPr bwMode="auto">
          <a:xfrm>
            <a:off x="8091512" y="31405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6</a:t>
            </a:r>
            <a:endParaRPr kumimoji="1" lang="en-US" altLang="zh-CN" sz="2000" dirty="0">
              <a:latin typeface="+mn-ea"/>
            </a:endParaRPr>
          </a:p>
        </p:txBody>
      </p:sp>
      <p:sp>
        <p:nvSpPr>
          <p:cNvPr id="97" name="Text Box 41"/>
          <p:cNvSpPr txBox="1">
            <a:spLocks noChangeArrowheads="1"/>
          </p:cNvSpPr>
          <p:nvPr/>
        </p:nvSpPr>
        <p:spPr bwMode="auto">
          <a:xfrm>
            <a:off x="5354662" y="1484784"/>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4</a:t>
            </a:r>
            <a:endParaRPr kumimoji="1" lang="en-US" altLang="zh-CN" sz="2000" dirty="0">
              <a:latin typeface="+mn-ea"/>
            </a:endParaRPr>
          </a:p>
        </p:txBody>
      </p:sp>
      <p:sp>
        <p:nvSpPr>
          <p:cNvPr id="98" name="Text Box 42"/>
          <p:cNvSpPr txBox="1">
            <a:spLocks noChangeArrowheads="1"/>
          </p:cNvSpPr>
          <p:nvPr/>
        </p:nvSpPr>
        <p:spPr bwMode="auto">
          <a:xfrm>
            <a:off x="3986237" y="162924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2</a:t>
            </a:r>
            <a:endParaRPr kumimoji="1" lang="en-US" altLang="zh-CN" sz="2000" dirty="0">
              <a:latin typeface="+mn-ea"/>
            </a:endParaRPr>
          </a:p>
        </p:txBody>
      </p:sp>
      <p:sp>
        <p:nvSpPr>
          <p:cNvPr id="99" name="Text Box 43"/>
          <p:cNvSpPr txBox="1">
            <a:spLocks noChangeArrowheads="1"/>
          </p:cNvSpPr>
          <p:nvPr/>
        </p:nvSpPr>
        <p:spPr bwMode="auto">
          <a:xfrm>
            <a:off x="4202137" y="5877397"/>
            <a:ext cx="4844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dirty="0">
                <a:latin typeface="+mn-ea"/>
              </a:rPr>
              <a:t>H</a:t>
            </a:r>
            <a:r>
              <a:rPr kumimoji="1" lang="en-US" altLang="zh-CN" sz="2000" baseline="-25000" dirty="0">
                <a:latin typeface="+mn-ea"/>
              </a:rPr>
              <a:t>3</a:t>
            </a:r>
            <a:endParaRPr kumimoji="1" lang="en-US" altLang="zh-CN" sz="2000" dirty="0">
              <a:latin typeface="+mn-ea"/>
            </a:endParaRPr>
          </a:p>
        </p:txBody>
      </p:sp>
      <p:pic>
        <p:nvPicPr>
          <p:cNvPr id="100" name="Picture 45"/>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2617812" y="4225669"/>
            <a:ext cx="587375" cy="46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 name="Text Box 55"/>
          <p:cNvSpPr txBox="1">
            <a:spLocks noChangeArrowheads="1"/>
          </p:cNvSpPr>
          <p:nvPr/>
        </p:nvSpPr>
        <p:spPr bwMode="auto">
          <a:xfrm>
            <a:off x="2299424" y="2276872"/>
            <a:ext cx="1723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分组交换机</a:t>
            </a:r>
            <a:endParaRPr kumimoji="1" lang="zh-CN" altLang="en-US" sz="2400" dirty="0">
              <a:latin typeface="+mn-ea"/>
            </a:endParaRPr>
          </a:p>
        </p:txBody>
      </p:sp>
      <p:grpSp>
        <p:nvGrpSpPr>
          <p:cNvPr id="102" name="组合 101"/>
          <p:cNvGrpSpPr/>
          <p:nvPr/>
        </p:nvGrpSpPr>
        <p:grpSpPr>
          <a:xfrm>
            <a:off x="3590118" y="2222780"/>
            <a:ext cx="3633103" cy="3410839"/>
            <a:chOff x="2122921" y="2222780"/>
            <a:chExt cx="3633103" cy="3410839"/>
          </a:xfrm>
        </p:grpSpPr>
        <p:pic>
          <p:nvPicPr>
            <p:cNvPr id="103"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4825" y="42466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4"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3622" y="2789944"/>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5"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0916" y="2222780"/>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6"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88" y="3866147"/>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107"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72" y="5209915"/>
              <a:ext cx="616436" cy="38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108" name="Text Box 47"/>
            <p:cNvSpPr txBox="1">
              <a:spLocks noChangeArrowheads="1"/>
            </p:cNvSpPr>
            <p:nvPr/>
          </p:nvSpPr>
          <p:spPr bwMode="auto">
            <a:xfrm>
              <a:off x="2122921" y="3933056"/>
              <a:ext cx="401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A</a:t>
              </a:r>
              <a:endParaRPr kumimoji="1" lang="en-US" altLang="zh-CN" sz="2400" dirty="0">
                <a:latin typeface="+mn-ea"/>
                <a:ea typeface="+mn-ea"/>
              </a:endParaRPr>
            </a:p>
          </p:txBody>
        </p:sp>
        <p:sp>
          <p:nvSpPr>
            <p:cNvPr id="109" name="Text Box 47"/>
            <p:cNvSpPr txBox="1">
              <a:spLocks noChangeArrowheads="1"/>
            </p:cNvSpPr>
            <p:nvPr/>
          </p:nvSpPr>
          <p:spPr bwMode="auto">
            <a:xfrm>
              <a:off x="3086129" y="2420888"/>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B</a:t>
              </a:r>
              <a:endParaRPr kumimoji="1" lang="en-US" altLang="zh-CN" sz="2400" dirty="0">
                <a:latin typeface="+mn-ea"/>
                <a:ea typeface="+mn-ea"/>
              </a:endParaRPr>
            </a:p>
          </p:txBody>
        </p:sp>
        <p:sp>
          <p:nvSpPr>
            <p:cNvPr id="110" name="Text Box 47"/>
            <p:cNvSpPr txBox="1">
              <a:spLocks noChangeArrowheads="1"/>
            </p:cNvSpPr>
            <p:nvPr/>
          </p:nvSpPr>
          <p:spPr bwMode="auto">
            <a:xfrm>
              <a:off x="4302403" y="2477061"/>
              <a:ext cx="418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D</a:t>
              </a:r>
              <a:endParaRPr kumimoji="1" lang="en-US" altLang="zh-CN" sz="2400" dirty="0">
                <a:latin typeface="+mn-ea"/>
                <a:ea typeface="+mn-ea"/>
              </a:endParaRPr>
            </a:p>
          </p:txBody>
        </p:sp>
        <p:sp>
          <p:nvSpPr>
            <p:cNvPr id="111" name="Text Box 47"/>
            <p:cNvSpPr txBox="1">
              <a:spLocks noChangeArrowheads="1"/>
            </p:cNvSpPr>
            <p:nvPr/>
          </p:nvSpPr>
          <p:spPr bwMode="auto">
            <a:xfrm>
              <a:off x="5329307" y="3516283"/>
              <a:ext cx="354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E</a:t>
              </a:r>
              <a:endParaRPr kumimoji="1" lang="en-US" altLang="zh-CN" sz="2400" dirty="0">
                <a:latin typeface="+mn-ea"/>
                <a:ea typeface="+mn-ea"/>
              </a:endParaRPr>
            </a:p>
          </p:txBody>
        </p:sp>
        <p:sp>
          <p:nvSpPr>
            <p:cNvPr id="112" name="Text Box 47"/>
            <p:cNvSpPr txBox="1">
              <a:spLocks noChangeArrowheads="1"/>
            </p:cNvSpPr>
            <p:nvPr/>
          </p:nvSpPr>
          <p:spPr bwMode="auto">
            <a:xfrm>
              <a:off x="4373745" y="5171954"/>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C</a:t>
              </a:r>
              <a:endParaRPr kumimoji="1" lang="en-US" altLang="zh-CN" sz="2400" dirty="0">
                <a:latin typeface="+mn-ea"/>
                <a:ea typeface="+mn-ea"/>
              </a:endParaRPr>
            </a:p>
          </p:txBody>
        </p:sp>
      </p:grpSp>
      <p:sp>
        <p:nvSpPr>
          <p:cNvPr id="113" name="Text Box 56"/>
          <p:cNvSpPr txBox="1">
            <a:spLocks noChangeArrowheads="1"/>
          </p:cNvSpPr>
          <p:nvPr/>
        </p:nvSpPr>
        <p:spPr bwMode="auto">
          <a:xfrm>
            <a:off x="1952590" y="3285009"/>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latin typeface="+mn-ea"/>
              </a:rPr>
              <a:t>主机</a:t>
            </a:r>
            <a:endParaRPr kumimoji="1" lang="zh-CN" altLang="en-US" sz="2400" dirty="0">
              <a:latin typeface="+mn-ea"/>
            </a:endParaRPr>
          </a:p>
        </p:txBody>
      </p:sp>
      <p:sp>
        <p:nvSpPr>
          <p:cNvPr id="114" name="Line 57"/>
          <p:cNvSpPr>
            <a:spLocks noChangeShapeType="1"/>
          </p:cNvSpPr>
          <p:nvPr/>
        </p:nvSpPr>
        <p:spPr bwMode="auto">
          <a:xfrm>
            <a:off x="3625874" y="2708747"/>
            <a:ext cx="690655" cy="193675"/>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5" name="Line 58"/>
          <p:cNvSpPr>
            <a:spLocks noChangeShapeType="1"/>
          </p:cNvSpPr>
          <p:nvPr/>
        </p:nvSpPr>
        <p:spPr bwMode="auto">
          <a:xfrm>
            <a:off x="2401912" y="3645372"/>
            <a:ext cx="360362" cy="576262"/>
          </a:xfrm>
          <a:prstGeom prst="line">
            <a:avLst/>
          </a:prstGeom>
          <a:noFill/>
          <a:ln w="28575">
            <a:solidFill>
              <a:srgbClr val="FF66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ea"/>
            </a:endParaRPr>
          </a:p>
        </p:txBody>
      </p:sp>
      <p:sp>
        <p:nvSpPr>
          <p:cNvPr id="116" name="Rectangle 96"/>
          <p:cNvSpPr>
            <a:spLocks noChangeArrowheads="1"/>
          </p:cNvSpPr>
          <p:nvPr/>
        </p:nvSpPr>
        <p:spPr bwMode="auto">
          <a:xfrm>
            <a:off x="2836449" y="4214831"/>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7" name="Rectangle 96"/>
          <p:cNvSpPr>
            <a:spLocks noChangeArrowheads="1"/>
          </p:cNvSpPr>
          <p:nvPr/>
        </p:nvSpPr>
        <p:spPr bwMode="auto">
          <a:xfrm>
            <a:off x="4806180" y="5949280"/>
            <a:ext cx="217487" cy="217487"/>
          </a:xfrm>
          <a:prstGeom prst="rect">
            <a:avLst/>
          </a:prstGeom>
          <a:solidFill>
            <a:srgbClr val="3E5CCC"/>
          </a:solidFill>
          <a:ln w="9525">
            <a:solidFill>
              <a:srgbClr val="3E5CCC"/>
            </a:solidFill>
            <a:miter lim="800000"/>
          </a:ln>
          <a:effectLst/>
        </p:spPr>
        <p:txBody>
          <a:bodyPr wrap="none" anchor="ctr"/>
          <a:lstStyle/>
          <a:p>
            <a:endParaRPr lang="zh-CN" altLang="en-US">
              <a:latin typeface="+mn-ea"/>
            </a:endParaRPr>
          </a:p>
        </p:txBody>
      </p:sp>
      <p:sp>
        <p:nvSpPr>
          <p:cNvPr id="118" name="Rectangle 96"/>
          <p:cNvSpPr>
            <a:spLocks noChangeArrowheads="1"/>
          </p:cNvSpPr>
          <p:nvPr/>
        </p:nvSpPr>
        <p:spPr bwMode="auto">
          <a:xfrm>
            <a:off x="2834657" y="4208050"/>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19" name="Rectangle 96"/>
          <p:cNvSpPr>
            <a:spLocks noChangeArrowheads="1"/>
          </p:cNvSpPr>
          <p:nvPr/>
        </p:nvSpPr>
        <p:spPr bwMode="auto">
          <a:xfrm>
            <a:off x="4815061" y="5949280"/>
            <a:ext cx="217487" cy="217487"/>
          </a:xfrm>
          <a:prstGeom prst="rect">
            <a:avLst/>
          </a:prstGeom>
          <a:solidFill>
            <a:srgbClr val="3E5CCC"/>
          </a:solidFill>
          <a:ln w="9525">
            <a:solidFill>
              <a:srgbClr val="3E5CCC"/>
            </a:solidFill>
            <a:miter lim="800000"/>
          </a:ln>
          <a:effectLst/>
        </p:spPr>
        <p:txBody>
          <a:bodyPr wrap="none" anchor="ctr"/>
          <a:lstStyle/>
          <a:p>
            <a:endParaRPr lang="zh-CN" altLang="en-US">
              <a:latin typeface="+mn-ea"/>
            </a:endParaRPr>
          </a:p>
        </p:txBody>
      </p:sp>
      <p:sp>
        <p:nvSpPr>
          <p:cNvPr id="120" name="Rectangle 96"/>
          <p:cNvSpPr>
            <a:spLocks noChangeArrowheads="1"/>
          </p:cNvSpPr>
          <p:nvPr/>
        </p:nvSpPr>
        <p:spPr bwMode="auto">
          <a:xfrm>
            <a:off x="2833562" y="4206955"/>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21" name="Rectangle 96"/>
          <p:cNvSpPr>
            <a:spLocks noChangeArrowheads="1"/>
          </p:cNvSpPr>
          <p:nvPr/>
        </p:nvSpPr>
        <p:spPr bwMode="auto">
          <a:xfrm>
            <a:off x="4815061" y="5949280"/>
            <a:ext cx="217487" cy="217487"/>
          </a:xfrm>
          <a:prstGeom prst="rect">
            <a:avLst/>
          </a:prstGeom>
          <a:solidFill>
            <a:srgbClr val="3E5CCC"/>
          </a:solidFill>
          <a:ln w="9525">
            <a:solidFill>
              <a:srgbClr val="3E5CCC"/>
            </a:solidFill>
            <a:miter lim="800000"/>
          </a:ln>
          <a:effectLst/>
        </p:spPr>
        <p:txBody>
          <a:bodyPr wrap="none" anchor="ctr"/>
          <a:lstStyle/>
          <a:p>
            <a:endParaRPr lang="zh-CN" altLang="en-US">
              <a:latin typeface="+mn-ea"/>
            </a:endParaRPr>
          </a:p>
        </p:txBody>
      </p:sp>
      <p:sp>
        <p:nvSpPr>
          <p:cNvPr id="122" name="Text Box 48"/>
          <p:cNvSpPr txBox="1">
            <a:spLocks noChangeArrowheads="1"/>
          </p:cNvSpPr>
          <p:nvPr/>
        </p:nvSpPr>
        <p:spPr bwMode="auto">
          <a:xfrm>
            <a:off x="7540074" y="1889232"/>
            <a:ext cx="2502608" cy="430887"/>
          </a:xfrm>
          <a:prstGeom prst="rect">
            <a:avLst/>
          </a:prstGeom>
          <a:solidFill>
            <a:srgbClr val="FF6600"/>
          </a:solidFill>
          <a:ln w="38100">
            <a:solidFill>
              <a:srgbClr val="FF6600"/>
            </a:solidFill>
            <a:miter lim="800000"/>
          </a:ln>
          <a:effectLst/>
        </p:spPr>
        <p:txBody>
          <a:bodyPr wrap="none">
            <a:spAutoFit/>
          </a:bodyPr>
          <a:lstStyle>
            <a:defPPr>
              <a:defRPr lang="en-US"/>
            </a:defPPr>
            <a:lvl1pPr>
              <a:defRPr kumimoji="1" sz="2200">
                <a:solidFill>
                  <a:schemeClr val="bg1"/>
                </a:solidFill>
                <a:latin typeface="+mn-ea"/>
              </a:defRPr>
            </a:lvl1pPr>
          </a:lstStyle>
          <a:p>
            <a:r>
              <a:rPr lang="en-US" altLang="zh-CN" dirty="0"/>
              <a:t>H</a:t>
            </a:r>
            <a:r>
              <a:rPr lang="en-US" altLang="zh-CN" baseline="-25000" dirty="0"/>
              <a:t>1</a:t>
            </a:r>
            <a:r>
              <a:rPr lang="en-US" altLang="zh-CN" dirty="0"/>
              <a:t> </a:t>
            </a:r>
            <a:r>
              <a:rPr lang="zh-CN" altLang="en-US" dirty="0"/>
              <a:t>向 </a:t>
            </a:r>
            <a:r>
              <a:rPr lang="en-US" altLang="zh-CN" dirty="0"/>
              <a:t>H</a:t>
            </a:r>
            <a:r>
              <a:rPr lang="en-US" altLang="zh-CN" baseline="-25000" dirty="0"/>
              <a:t>5</a:t>
            </a:r>
            <a:r>
              <a:rPr lang="en-US" altLang="zh-CN" dirty="0"/>
              <a:t> </a:t>
            </a:r>
            <a:r>
              <a:rPr lang="zh-CN" altLang="en-US" dirty="0"/>
              <a:t>发送数据</a:t>
            </a:r>
            <a:endParaRPr lang="zh-CN" altLang="en-US" dirty="0"/>
          </a:p>
        </p:txBody>
      </p:sp>
      <p:sp>
        <p:nvSpPr>
          <p:cNvPr id="123" name="Text Box 48"/>
          <p:cNvSpPr txBox="1">
            <a:spLocks noChangeArrowheads="1"/>
          </p:cNvSpPr>
          <p:nvPr/>
        </p:nvSpPr>
        <p:spPr bwMode="auto">
          <a:xfrm>
            <a:off x="5693749" y="5883103"/>
            <a:ext cx="2685351" cy="461665"/>
          </a:xfrm>
          <a:prstGeom prst="rect">
            <a:avLst/>
          </a:prstGeom>
          <a:solidFill>
            <a:srgbClr val="3E5CCC"/>
          </a:solidFill>
          <a:ln w="38100">
            <a:solidFill>
              <a:srgbClr val="3E5CCC"/>
            </a:solidFill>
            <a:miter lim="800000"/>
          </a:ln>
          <a:effectLst/>
        </p:spPr>
        <p:txBody>
          <a:bodyPr wrap="none">
            <a:spAutoFit/>
          </a:bodyPr>
          <a:lstStyle/>
          <a:p>
            <a:r>
              <a:rPr kumimoji="1" lang="en-US" altLang="zh-CN" dirty="0">
                <a:solidFill>
                  <a:schemeClr val="bg1"/>
                </a:solidFill>
                <a:latin typeface="+mn-ea"/>
              </a:rPr>
              <a:t>H</a:t>
            </a:r>
            <a:r>
              <a:rPr kumimoji="1" lang="en-US" altLang="zh-CN" baseline="-25000" dirty="0">
                <a:solidFill>
                  <a:schemeClr val="bg1"/>
                </a:solidFill>
                <a:latin typeface="+mn-ea"/>
              </a:rPr>
              <a:t>3 </a:t>
            </a:r>
            <a:r>
              <a:rPr kumimoji="1" lang="zh-CN" altLang="en-US" dirty="0">
                <a:solidFill>
                  <a:schemeClr val="bg1"/>
                </a:solidFill>
                <a:latin typeface="+mn-ea"/>
              </a:rPr>
              <a:t>向 </a:t>
            </a:r>
            <a:r>
              <a:rPr kumimoji="1" lang="en-US" altLang="zh-CN" dirty="0">
                <a:solidFill>
                  <a:schemeClr val="bg1"/>
                </a:solidFill>
                <a:latin typeface="+mn-ea"/>
              </a:rPr>
              <a:t>H</a:t>
            </a:r>
            <a:r>
              <a:rPr kumimoji="1" lang="en-US" altLang="zh-CN" baseline="-25000" dirty="0">
                <a:solidFill>
                  <a:schemeClr val="bg1"/>
                </a:solidFill>
                <a:latin typeface="+mn-ea"/>
              </a:rPr>
              <a:t>6</a:t>
            </a:r>
            <a:r>
              <a:rPr kumimoji="1" lang="en-US" altLang="zh-CN" dirty="0">
                <a:solidFill>
                  <a:schemeClr val="bg1"/>
                </a:solidFill>
                <a:latin typeface="+mn-ea"/>
              </a:rPr>
              <a:t> </a:t>
            </a:r>
            <a:r>
              <a:rPr kumimoji="1" lang="zh-CN" altLang="en-US" dirty="0">
                <a:solidFill>
                  <a:schemeClr val="bg1"/>
                </a:solidFill>
                <a:latin typeface="+mn-ea"/>
              </a:rPr>
              <a:t>发送数据</a:t>
            </a:r>
            <a:endParaRPr kumimoji="1" lang="zh-CN" altLang="en-US" dirty="0">
              <a:solidFill>
                <a:schemeClr val="bg1"/>
              </a:solidFill>
              <a:latin typeface="+mn-ea"/>
            </a:endParaRPr>
          </a:p>
        </p:txBody>
      </p:sp>
      <p:sp>
        <p:nvSpPr>
          <p:cNvPr id="124" name="Rectangle 96"/>
          <p:cNvSpPr>
            <a:spLocks noChangeArrowheads="1"/>
          </p:cNvSpPr>
          <p:nvPr/>
        </p:nvSpPr>
        <p:spPr bwMode="auto">
          <a:xfrm>
            <a:off x="2832099" y="4221088"/>
            <a:ext cx="217487" cy="217487"/>
          </a:xfrm>
          <a:prstGeom prst="rect">
            <a:avLst/>
          </a:prstGeom>
          <a:solidFill>
            <a:srgbClr val="FF6600"/>
          </a:solidFill>
          <a:ln w="9525">
            <a:solidFill>
              <a:srgbClr val="FF6600"/>
            </a:solidFill>
            <a:miter lim="800000"/>
          </a:ln>
          <a:effectLst/>
        </p:spPr>
        <p:txBody>
          <a:bodyPr wrap="none" anchor="ctr"/>
          <a:lstStyle/>
          <a:p>
            <a:endParaRPr lang="zh-CN" altLang="en-US">
              <a:latin typeface="+mn-ea"/>
            </a:endParaRPr>
          </a:p>
        </p:txBody>
      </p:sp>
      <p:sp>
        <p:nvSpPr>
          <p:cNvPr id="125" name="Rectangle 96"/>
          <p:cNvSpPr>
            <a:spLocks noChangeArrowheads="1"/>
          </p:cNvSpPr>
          <p:nvPr/>
        </p:nvSpPr>
        <p:spPr bwMode="auto">
          <a:xfrm>
            <a:off x="4813598" y="5963413"/>
            <a:ext cx="217487" cy="217487"/>
          </a:xfrm>
          <a:prstGeom prst="rect">
            <a:avLst/>
          </a:prstGeom>
          <a:solidFill>
            <a:srgbClr val="3E5CCC"/>
          </a:solidFill>
          <a:ln w="9525">
            <a:solidFill>
              <a:srgbClr val="3E5CCC"/>
            </a:solidFill>
            <a:miter lim="800000"/>
          </a:ln>
          <a:effectLst/>
        </p:spPr>
        <p:txBody>
          <a:bodyPr wrap="none" anchor="ctr"/>
          <a:lstStyle/>
          <a:p>
            <a:endParaRPr lang="zh-CN" altLang="en-US">
              <a:latin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7.23581E-7 1.80051E-6 L 0.07965 1.80051E-6 L 0.2133 0.15297 L 0.32145 -0.03726 L 0.38548 0.14209 " pathEditMode="relative" rAng="0" ptsTypes="AAAAA">
                                      <p:cBhvr>
                                        <p:cTn id="6" dur="2000" fill="hold"/>
                                        <p:tgtEl>
                                          <p:spTgt spid="116"/>
                                        </p:tgtEl>
                                        <p:attrNameLst>
                                          <p:attrName>ppt_x</p:attrName>
                                          <p:attrName>ppt_y</p:attrName>
                                        </p:attrNameLst>
                                      </p:cBhvr>
                                      <p:rCtr x="19274" y="5786"/>
                                    </p:animMotion>
                                  </p:childTnLst>
                                </p:cTn>
                              </p:par>
                              <p:par>
                                <p:cTn id="7" presetID="0" presetClass="path" presetSubtype="0" accel="50000" decel="50000" fill="hold" grpId="0" nodeType="withEffect">
                                  <p:stCondLst>
                                    <p:cond delay="750"/>
                                  </p:stCondLst>
                                  <p:childTnLst>
                                    <p:animMotion origin="layout" path="M 4.85164E-6 1.09465E-6 L 0.05843 -0.11155 L 0.16723 -0.30225 L 0.24479 -0.37977 " pathEditMode="relative" rAng="0" ptsTypes="AAAA">
                                      <p:cBhvr>
                                        <p:cTn id="8" dur="2000" fill="hold"/>
                                        <p:tgtEl>
                                          <p:spTgt spid="117"/>
                                        </p:tgtEl>
                                        <p:attrNameLst>
                                          <p:attrName>ppt_x</p:attrName>
                                          <p:attrName>ppt_y</p:attrName>
                                        </p:attrNameLst>
                                      </p:cBhvr>
                                      <p:rCtr x="12233" y="-19000"/>
                                    </p:animMotion>
                                  </p:childTnLst>
                                </p:cTn>
                              </p:par>
                              <p:par>
                                <p:cTn id="9" presetID="0" presetClass="path" presetSubtype="0" accel="50000" decel="50000" fill="hold" grpId="0" nodeType="withEffect">
                                  <p:stCondLst>
                                    <p:cond delay="1250"/>
                                  </p:stCondLst>
                                  <p:childTnLst>
                                    <p:animMotion origin="layout" path="M -5.8303E-7 -2.48785E-6 L 0.07965 -2.48785E-6 L 0.2133 0.15298 L 0.32158 -0.03726 L 0.38561 0.1421 " pathEditMode="relative" rAng="0" ptsTypes="AAAAA">
                                      <p:cBhvr>
                                        <p:cTn id="10" dur="2000" fill="hold"/>
                                        <p:tgtEl>
                                          <p:spTgt spid="118"/>
                                        </p:tgtEl>
                                        <p:attrNameLst>
                                          <p:attrName>ppt_x</p:attrName>
                                          <p:attrName>ppt_y</p:attrName>
                                        </p:attrNameLst>
                                      </p:cBhvr>
                                      <p:rCtr x="19274" y="5786"/>
                                    </p:animMotion>
                                  </p:childTnLst>
                                </p:cTn>
                              </p:par>
                              <p:par>
                                <p:cTn id="11" presetID="0" presetClass="path" presetSubtype="0" accel="50000" decel="50000" fill="hold" grpId="0" nodeType="withEffect">
                                  <p:stCondLst>
                                    <p:cond delay="1750"/>
                                  </p:stCondLst>
                                  <p:childTnLst>
                                    <p:animMotion origin="layout" path="M 4.14888E-6 1.09465E-6 L 0.05791 -0.11155 L 0.16566 -0.30225 L 0.24258 -0.37977 " pathEditMode="relative" rAng="0" ptsTypes="AAAA">
                                      <p:cBhvr>
                                        <p:cTn id="12" dur="2000" fill="hold"/>
                                        <p:tgtEl>
                                          <p:spTgt spid="119"/>
                                        </p:tgtEl>
                                        <p:attrNameLst>
                                          <p:attrName>ppt_x</p:attrName>
                                          <p:attrName>ppt_y</p:attrName>
                                        </p:attrNameLst>
                                      </p:cBhvr>
                                      <p:rCtr x="12129" y="-19000"/>
                                    </p:animMotion>
                                  </p:childTnLst>
                                </p:cTn>
                              </p:par>
                              <p:par>
                                <p:cTn id="13" presetID="0" presetClass="path" presetSubtype="0" accel="50000" decel="50000" fill="hold" grpId="0" nodeType="withEffect">
                                  <p:stCondLst>
                                    <p:cond delay="2250"/>
                                  </p:stCondLst>
                                  <p:childTnLst>
                                    <p:animMotion origin="layout" path="M -4.42478E-7 -1.05994E-6 L 0.07965 -1.05994E-6 L 0.21343 0.15297 L 0.32158 -0.03726 L 0.38574 0.1421 " pathEditMode="relative" rAng="0" ptsTypes="AAAAA">
                                      <p:cBhvr>
                                        <p:cTn id="14" dur="2000" fill="hold"/>
                                        <p:tgtEl>
                                          <p:spTgt spid="120"/>
                                        </p:tgtEl>
                                        <p:attrNameLst>
                                          <p:attrName>ppt_x</p:attrName>
                                          <p:attrName>ppt_y</p:attrName>
                                        </p:attrNameLst>
                                      </p:cBhvr>
                                      <p:rCtr x="19287" y="5786"/>
                                    </p:animMotion>
                                  </p:childTnLst>
                                </p:cTn>
                              </p:par>
                              <p:par>
                                <p:cTn id="15" presetID="0" presetClass="path" presetSubtype="0" accel="50000" decel="50000" fill="hold" grpId="0" nodeType="withEffect">
                                  <p:stCondLst>
                                    <p:cond delay="2750"/>
                                  </p:stCondLst>
                                  <p:childTnLst>
                                    <p:animMotion origin="layout" path="M 4.14888E-6 1.09465E-6 L 0.05791 -0.11155 L 0.16566 -0.30225 L 0.24258 -0.37977 " pathEditMode="relative" rAng="0" ptsTypes="AAAA">
                                      <p:cBhvr>
                                        <p:cTn id="16" dur="2000" fill="hold"/>
                                        <p:tgtEl>
                                          <p:spTgt spid="121"/>
                                        </p:tgtEl>
                                        <p:attrNameLst>
                                          <p:attrName>ppt_x</p:attrName>
                                          <p:attrName>ppt_y</p:attrName>
                                        </p:attrNameLst>
                                      </p:cBhvr>
                                      <p:rCtr x="12129" y="-19000"/>
                                    </p:animMotion>
                                  </p:childTnLst>
                                </p:cTn>
                              </p:par>
                              <p:par>
                                <p:cTn id="17" presetID="0" presetClass="path" presetSubtype="0" accel="50000" decel="50000" fill="hold" grpId="0" nodeType="withEffect">
                                  <p:stCondLst>
                                    <p:cond delay="3250"/>
                                  </p:stCondLst>
                                  <p:childTnLst>
                                    <p:animMotion origin="layout" path="M -3.01926E-7 -3.91113E-6 L 0.07965 -3.91113E-6 L 0.21343 0.15298 L 0.32171 -0.03726 L 0.38587 0.1421 " pathEditMode="relative" rAng="0" ptsTypes="AAAAA">
                                      <p:cBhvr>
                                        <p:cTn id="18" dur="2000" fill="hold"/>
                                        <p:tgtEl>
                                          <p:spTgt spid="124"/>
                                        </p:tgtEl>
                                        <p:attrNameLst>
                                          <p:attrName>ppt_x</p:attrName>
                                          <p:attrName>ppt_y</p:attrName>
                                        </p:attrNameLst>
                                      </p:cBhvr>
                                      <p:rCtr x="19287" y="5786"/>
                                    </p:animMotion>
                                  </p:childTnLst>
                                </p:cTn>
                              </p:par>
                              <p:par>
                                <p:cTn id="19" presetID="0" presetClass="path" presetSubtype="0" accel="50000" decel="50000" fill="hold" grpId="0" nodeType="withEffect">
                                  <p:stCondLst>
                                    <p:cond delay="4000"/>
                                  </p:stCondLst>
                                  <p:childTnLst>
                                    <p:animMotion origin="layout" path="M 4.28943E-6 -3.28628E-7 L 0.0583 -0.11155 L 0.16684 -0.30224 L 0.24427 -0.37977 " pathEditMode="relative" rAng="0" ptsTypes="AAAA">
                                      <p:cBhvr>
                                        <p:cTn id="20" dur="2000" fill="hold"/>
                                        <p:tgtEl>
                                          <p:spTgt spid="125"/>
                                        </p:tgtEl>
                                        <p:attrNameLst>
                                          <p:attrName>ppt_x</p:attrName>
                                          <p:attrName>ppt_y</p:attrName>
                                        </p:attrNameLst>
                                      </p:cBhvr>
                                      <p:rCtr x="12207" y="-19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bldLvl="0" animBg="1"/>
      <p:bldP spid="117" grpId="0" bldLvl="0" animBg="1"/>
      <p:bldP spid="118" grpId="0" bldLvl="0" animBg="1"/>
      <p:bldP spid="119" grpId="0" bldLvl="0" animBg="1"/>
      <p:bldP spid="120" grpId="0" bldLvl="0" animBg="1"/>
      <p:bldP spid="121" grpId="0" bldLvl="0" animBg="1"/>
      <p:bldP spid="124" grpId="0" bldLvl="0" animBg="1"/>
      <p:bldP spid="125"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分组交换的存储转发过程</a:t>
            </a:r>
            <a:endParaRPr lang="zh-CN" altLang="en-US" dirty="0"/>
          </a:p>
        </p:txBody>
      </p:sp>
      <p:grpSp>
        <p:nvGrpSpPr>
          <p:cNvPr id="4" name="组合 3"/>
          <p:cNvGrpSpPr/>
          <p:nvPr/>
        </p:nvGrpSpPr>
        <p:grpSpPr>
          <a:xfrm>
            <a:off x="1908175" y="1363663"/>
            <a:ext cx="6848983" cy="4783434"/>
            <a:chOff x="259524" y="112713"/>
            <a:chExt cx="7989144" cy="6029499"/>
          </a:xfrm>
        </p:grpSpPr>
        <p:sp>
          <p:nvSpPr>
            <p:cNvPr id="5" name="Oval 4"/>
            <p:cNvSpPr>
              <a:spLocks noChangeArrowheads="1"/>
            </p:cNvSpPr>
            <p:nvPr/>
          </p:nvSpPr>
          <p:spPr bwMode="auto">
            <a:xfrm rot="-1674972">
              <a:off x="2182813" y="1514475"/>
              <a:ext cx="2460625" cy="1519238"/>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6" name="Oval 5"/>
            <p:cNvSpPr>
              <a:spLocks noChangeArrowheads="1"/>
            </p:cNvSpPr>
            <p:nvPr/>
          </p:nvSpPr>
          <p:spPr bwMode="auto">
            <a:xfrm rot="-774972">
              <a:off x="3830638" y="1208088"/>
              <a:ext cx="2149475" cy="140970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7" name="Oval 6"/>
            <p:cNvSpPr>
              <a:spLocks noChangeArrowheads="1"/>
            </p:cNvSpPr>
            <p:nvPr/>
          </p:nvSpPr>
          <p:spPr bwMode="auto">
            <a:xfrm rot="-174972">
              <a:off x="5402263" y="1722438"/>
              <a:ext cx="1585912" cy="1824037"/>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8" name="Oval 7"/>
            <p:cNvSpPr>
              <a:spLocks noChangeArrowheads="1"/>
            </p:cNvSpPr>
            <p:nvPr/>
          </p:nvSpPr>
          <p:spPr bwMode="auto">
            <a:xfrm rot="-3234972">
              <a:off x="5677694" y="2720182"/>
              <a:ext cx="1506537" cy="147955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9" name="Oval 8"/>
            <p:cNvSpPr>
              <a:spLocks noChangeArrowheads="1"/>
            </p:cNvSpPr>
            <p:nvPr/>
          </p:nvSpPr>
          <p:spPr bwMode="auto">
            <a:xfrm rot="-1674972">
              <a:off x="3895725" y="3530600"/>
              <a:ext cx="2690813" cy="1693863"/>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10" name="Oval 9"/>
            <p:cNvSpPr>
              <a:spLocks noChangeArrowheads="1"/>
            </p:cNvSpPr>
            <p:nvPr/>
          </p:nvSpPr>
          <p:spPr bwMode="auto">
            <a:xfrm rot="-594972">
              <a:off x="2838450" y="4246563"/>
              <a:ext cx="1924050" cy="1169987"/>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11" name="Oval 10"/>
            <p:cNvSpPr>
              <a:spLocks noChangeArrowheads="1"/>
            </p:cNvSpPr>
            <p:nvPr/>
          </p:nvSpPr>
          <p:spPr bwMode="auto">
            <a:xfrm rot="-1674972">
              <a:off x="2100263" y="3736975"/>
              <a:ext cx="1217612" cy="1384300"/>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12" name="Oval 11"/>
            <p:cNvSpPr>
              <a:spLocks noChangeArrowheads="1"/>
            </p:cNvSpPr>
            <p:nvPr/>
          </p:nvSpPr>
          <p:spPr bwMode="auto">
            <a:xfrm rot="-3534972">
              <a:off x="1814513" y="2746375"/>
              <a:ext cx="1525588" cy="1220787"/>
            </a:xfrm>
            <a:prstGeom prst="ellipse">
              <a:avLst/>
            </a:prstGeom>
            <a:solidFill>
              <a:schemeClr val="bg1"/>
            </a:solidFill>
            <a:ln w="12700">
              <a:solidFill>
                <a:schemeClr val="tx1"/>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zh-CN" sz="1400">
                <a:latin typeface="+mn-ea"/>
                <a:ea typeface="+mn-ea"/>
              </a:endParaRPr>
            </a:p>
          </p:txBody>
        </p:sp>
        <p:sp>
          <p:nvSpPr>
            <p:cNvPr id="13" name="Freeform 12"/>
            <p:cNvSpPr/>
            <p:nvPr/>
          </p:nvSpPr>
          <p:spPr bwMode="auto">
            <a:xfrm>
              <a:off x="2212975" y="1473200"/>
              <a:ext cx="4681538" cy="3690938"/>
            </a:xfrm>
            <a:custGeom>
              <a:avLst/>
              <a:gdLst>
                <a:gd name="T0" fmla="*/ 2147483646 w 1931"/>
                <a:gd name="T1" fmla="*/ 2147483646 h 1684"/>
                <a:gd name="T2" fmla="*/ 2147483646 w 1931"/>
                <a:gd name="T3" fmla="*/ 2147483646 h 1684"/>
                <a:gd name="T4" fmla="*/ 2147483646 w 1931"/>
                <a:gd name="T5" fmla="*/ 2147483646 h 1684"/>
                <a:gd name="T6" fmla="*/ 2147483646 w 1931"/>
                <a:gd name="T7" fmla="*/ 2147483646 h 1684"/>
                <a:gd name="T8" fmla="*/ 2147483646 w 1931"/>
                <a:gd name="T9" fmla="*/ 2147483646 h 1684"/>
                <a:gd name="T10" fmla="*/ 2147483646 w 1931"/>
                <a:gd name="T11" fmla="*/ 2147483646 h 1684"/>
                <a:gd name="T12" fmla="*/ 2147483646 w 1931"/>
                <a:gd name="T13" fmla="*/ 0 h 1684"/>
                <a:gd name="T14" fmla="*/ 2147483646 w 1931"/>
                <a:gd name="T15" fmla="*/ 2147483646 h 1684"/>
                <a:gd name="T16" fmla="*/ 2147483646 w 1931"/>
                <a:gd name="T17" fmla="*/ 2147483646 h 1684"/>
                <a:gd name="T18" fmla="*/ 2147483646 w 1931"/>
                <a:gd name="T19" fmla="*/ 2147483646 h 1684"/>
                <a:gd name="T20" fmla="*/ 2147483646 w 1931"/>
                <a:gd name="T21" fmla="*/ 2147483646 h 1684"/>
                <a:gd name="T22" fmla="*/ 2147483646 w 1931"/>
                <a:gd name="T23" fmla="*/ 2147483646 h 1684"/>
                <a:gd name="T24" fmla="*/ 2147483646 w 1931"/>
                <a:gd name="T25" fmla="*/ 2147483646 h 1684"/>
                <a:gd name="T26" fmla="*/ 2147483646 w 1931"/>
                <a:gd name="T27" fmla="*/ 2147483646 h 1684"/>
                <a:gd name="T28" fmla="*/ 2147483646 w 1931"/>
                <a:gd name="T29" fmla="*/ 2147483646 h 1684"/>
                <a:gd name="T30" fmla="*/ 2147483646 w 1931"/>
                <a:gd name="T31" fmla="*/ 2147483646 h 1684"/>
                <a:gd name="T32" fmla="*/ 2147483646 w 1931"/>
                <a:gd name="T33" fmla="*/ 2147483646 h 1684"/>
                <a:gd name="T34" fmla="*/ 2147483646 w 1931"/>
                <a:gd name="T35" fmla="*/ 2147483646 h 1684"/>
                <a:gd name="T36" fmla="*/ 2147483646 w 1931"/>
                <a:gd name="T37" fmla="*/ 2147483646 h 1684"/>
                <a:gd name="T38" fmla="*/ 2147483646 w 1931"/>
                <a:gd name="T39" fmla="*/ 2147483646 h 1684"/>
                <a:gd name="T40" fmla="*/ 2147483646 w 1931"/>
                <a:gd name="T41" fmla="*/ 2147483646 h 1684"/>
                <a:gd name="T42" fmla="*/ 2147483646 w 1931"/>
                <a:gd name="T43" fmla="*/ 2147483646 h 1684"/>
                <a:gd name="T44" fmla="*/ 2147483646 w 1931"/>
                <a:gd name="T45" fmla="*/ 2147483646 h 1684"/>
                <a:gd name="T46" fmla="*/ 2147483646 w 1931"/>
                <a:gd name="T47" fmla="*/ 2147483646 h 1684"/>
                <a:gd name="T48" fmla="*/ 2147483646 w 1931"/>
                <a:gd name="T49" fmla="*/ 2147483646 h 1684"/>
                <a:gd name="T50" fmla="*/ 2147483646 w 1931"/>
                <a:gd name="T51" fmla="*/ 2147483646 h 1684"/>
                <a:gd name="T52" fmla="*/ 2147483646 w 1931"/>
                <a:gd name="T53" fmla="*/ 2147483646 h 1684"/>
                <a:gd name="T54" fmla="*/ 2147483646 w 1931"/>
                <a:gd name="T55" fmla="*/ 2147483646 h 1684"/>
                <a:gd name="T56" fmla="*/ 2147483646 w 1931"/>
                <a:gd name="T57" fmla="*/ 2147483646 h 1684"/>
                <a:gd name="T58" fmla="*/ 2147483646 w 1931"/>
                <a:gd name="T59" fmla="*/ 2147483646 h 1684"/>
                <a:gd name="T60" fmla="*/ 2147483646 w 1931"/>
                <a:gd name="T61" fmla="*/ 2147483646 h 1684"/>
                <a:gd name="T62" fmla="*/ 2147483646 w 1931"/>
                <a:gd name="T63" fmla="*/ 2147483646 h 1684"/>
                <a:gd name="T64" fmla="*/ 2147483646 w 1931"/>
                <a:gd name="T65" fmla="*/ 2147483646 h 1684"/>
                <a:gd name="T66" fmla="*/ 2147483646 w 1931"/>
                <a:gd name="T67" fmla="*/ 2147483646 h 1684"/>
                <a:gd name="T68" fmla="*/ 2147483646 w 1931"/>
                <a:gd name="T69" fmla="*/ 2147483646 h 1684"/>
                <a:gd name="T70" fmla="*/ 2147483646 w 1931"/>
                <a:gd name="T71" fmla="*/ 2147483646 h 1684"/>
                <a:gd name="T72" fmla="*/ 2147483646 w 1931"/>
                <a:gd name="T73" fmla="*/ 2147483646 h 1684"/>
                <a:gd name="T74" fmla="*/ 2147483646 w 1931"/>
                <a:gd name="T75" fmla="*/ 2147483646 h 1684"/>
                <a:gd name="T76" fmla="*/ 2147483646 w 1931"/>
                <a:gd name="T77" fmla="*/ 2147483646 h 1684"/>
                <a:gd name="T78" fmla="*/ 2147483646 w 1931"/>
                <a:gd name="T79" fmla="*/ 2147483646 h 1684"/>
                <a:gd name="T80" fmla="*/ 2147483646 w 1931"/>
                <a:gd name="T81" fmla="*/ 2147483646 h 1684"/>
                <a:gd name="T82" fmla="*/ 2147483646 w 1931"/>
                <a:gd name="T83" fmla="*/ 2147483646 h 1684"/>
                <a:gd name="T84" fmla="*/ 2147483646 w 1931"/>
                <a:gd name="T85" fmla="*/ 2147483646 h 1684"/>
                <a:gd name="T86" fmla="*/ 2147483646 w 1931"/>
                <a:gd name="T87" fmla="*/ 2147483646 h 1684"/>
                <a:gd name="T88" fmla="*/ 2147483646 w 1931"/>
                <a:gd name="T89" fmla="*/ 2147483646 h 1684"/>
                <a:gd name="T90" fmla="*/ 2147483646 w 1931"/>
                <a:gd name="T91" fmla="*/ 2147483646 h 1684"/>
                <a:gd name="T92" fmla="*/ 2147483646 w 1931"/>
                <a:gd name="T93" fmla="*/ 2147483646 h 1684"/>
                <a:gd name="T94" fmla="*/ 2147483646 w 1931"/>
                <a:gd name="T95" fmla="*/ 2147483646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31"/>
                <a:gd name="T145" fmla="*/ 0 h 1684"/>
                <a:gd name="T146" fmla="*/ 1931 w 1931"/>
                <a:gd name="T147" fmla="*/ 1684 h 16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2000">
                <a:latin typeface="+mn-ea"/>
              </a:endParaRPr>
            </a:p>
          </p:txBody>
        </p:sp>
        <p:sp>
          <p:nvSpPr>
            <p:cNvPr id="14" name="Line 13"/>
            <p:cNvSpPr>
              <a:spLocks noChangeShapeType="1"/>
            </p:cNvSpPr>
            <p:nvPr/>
          </p:nvSpPr>
          <p:spPr bwMode="auto">
            <a:xfrm flipV="1">
              <a:off x="3405188" y="1477963"/>
              <a:ext cx="1628775" cy="638175"/>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15" name="Line 14"/>
            <p:cNvSpPr>
              <a:spLocks noChangeShapeType="1"/>
            </p:cNvSpPr>
            <p:nvPr/>
          </p:nvSpPr>
          <p:spPr bwMode="auto">
            <a:xfrm>
              <a:off x="5235575" y="1563688"/>
              <a:ext cx="962025" cy="1603375"/>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16" name="Line 15"/>
            <p:cNvSpPr>
              <a:spLocks noChangeShapeType="1"/>
            </p:cNvSpPr>
            <p:nvPr/>
          </p:nvSpPr>
          <p:spPr bwMode="auto">
            <a:xfrm flipH="1">
              <a:off x="2444750" y="2219325"/>
              <a:ext cx="847725" cy="1444625"/>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17" name="Line 16"/>
            <p:cNvSpPr>
              <a:spLocks noChangeShapeType="1"/>
            </p:cNvSpPr>
            <p:nvPr/>
          </p:nvSpPr>
          <p:spPr bwMode="auto">
            <a:xfrm>
              <a:off x="2497138" y="3863975"/>
              <a:ext cx="1930400" cy="1014413"/>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18" name="Line 17"/>
            <p:cNvSpPr>
              <a:spLocks noChangeShapeType="1"/>
            </p:cNvSpPr>
            <p:nvPr/>
          </p:nvSpPr>
          <p:spPr bwMode="auto">
            <a:xfrm flipV="1">
              <a:off x="4510088" y="3484563"/>
              <a:ext cx="1687512" cy="149860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19" name="Line 18"/>
            <p:cNvSpPr>
              <a:spLocks noChangeShapeType="1"/>
            </p:cNvSpPr>
            <p:nvPr/>
          </p:nvSpPr>
          <p:spPr bwMode="auto">
            <a:xfrm>
              <a:off x="3470275" y="2227263"/>
              <a:ext cx="2708275" cy="1087437"/>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0" name="Line 19"/>
            <p:cNvSpPr>
              <a:spLocks noChangeShapeType="1"/>
            </p:cNvSpPr>
            <p:nvPr/>
          </p:nvSpPr>
          <p:spPr bwMode="auto">
            <a:xfrm>
              <a:off x="3343275" y="2043113"/>
              <a:ext cx="1271588" cy="2835275"/>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1" name="Line 20"/>
            <p:cNvSpPr>
              <a:spLocks noChangeShapeType="1"/>
            </p:cNvSpPr>
            <p:nvPr/>
          </p:nvSpPr>
          <p:spPr bwMode="auto">
            <a:xfrm flipV="1">
              <a:off x="3754438" y="4959350"/>
              <a:ext cx="812800" cy="630238"/>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2" name="Line 21"/>
            <p:cNvSpPr>
              <a:spLocks noChangeShapeType="1"/>
            </p:cNvSpPr>
            <p:nvPr/>
          </p:nvSpPr>
          <p:spPr bwMode="auto">
            <a:xfrm rot="-5400000">
              <a:off x="5433219" y="813594"/>
              <a:ext cx="473075" cy="1027113"/>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3" name="Line 22"/>
            <p:cNvSpPr>
              <a:spLocks noChangeShapeType="1"/>
            </p:cNvSpPr>
            <p:nvPr/>
          </p:nvSpPr>
          <p:spPr bwMode="auto">
            <a:xfrm>
              <a:off x="6316663" y="3484563"/>
              <a:ext cx="812800" cy="11572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4" name="Line 23"/>
            <p:cNvSpPr>
              <a:spLocks noChangeShapeType="1"/>
            </p:cNvSpPr>
            <p:nvPr/>
          </p:nvSpPr>
          <p:spPr bwMode="auto">
            <a:xfrm>
              <a:off x="1323975" y="3787775"/>
              <a:ext cx="1133475" cy="1905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5" name="Line 24"/>
            <p:cNvSpPr>
              <a:spLocks noChangeShapeType="1"/>
            </p:cNvSpPr>
            <p:nvPr/>
          </p:nvSpPr>
          <p:spPr bwMode="auto">
            <a:xfrm rot="5400000" flipH="1">
              <a:off x="2851944" y="1608931"/>
              <a:ext cx="884238" cy="3175"/>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26" name="Text Box 25"/>
            <p:cNvSpPr txBox="1">
              <a:spLocks noChangeArrowheads="1"/>
            </p:cNvSpPr>
            <p:nvPr/>
          </p:nvSpPr>
          <p:spPr bwMode="auto">
            <a:xfrm>
              <a:off x="259524" y="3411538"/>
              <a:ext cx="63425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H</a:t>
              </a:r>
              <a:r>
                <a:rPr kumimoji="1" lang="en-US" altLang="zh-CN" sz="2400" baseline="-25000" dirty="0">
                  <a:latin typeface="+mn-ea"/>
                  <a:ea typeface="+mn-ea"/>
                </a:rPr>
                <a:t>1</a:t>
              </a:r>
              <a:endParaRPr kumimoji="1" lang="en-US" altLang="zh-CN" sz="2400" dirty="0">
                <a:latin typeface="+mn-ea"/>
                <a:ea typeface="+mn-ea"/>
              </a:endParaRPr>
            </a:p>
          </p:txBody>
        </p:sp>
        <p:sp>
          <p:nvSpPr>
            <p:cNvPr id="27" name="Text Box 26"/>
            <p:cNvSpPr txBox="1">
              <a:spLocks noChangeArrowheads="1"/>
            </p:cNvSpPr>
            <p:nvPr/>
          </p:nvSpPr>
          <p:spPr bwMode="auto">
            <a:xfrm>
              <a:off x="7614412" y="4300538"/>
              <a:ext cx="63425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H</a:t>
              </a:r>
              <a:r>
                <a:rPr kumimoji="1" lang="en-US" altLang="zh-CN" sz="2400" baseline="-25000" dirty="0">
                  <a:latin typeface="+mn-ea"/>
                  <a:ea typeface="+mn-ea"/>
                </a:rPr>
                <a:t>5</a:t>
              </a:r>
              <a:endParaRPr kumimoji="1" lang="en-US" altLang="zh-CN" sz="2400" dirty="0">
                <a:latin typeface="+mn-ea"/>
                <a:ea typeface="+mn-ea"/>
              </a:endParaRPr>
            </a:p>
          </p:txBody>
        </p:sp>
        <p:sp>
          <p:nvSpPr>
            <p:cNvPr id="28" name="Text Box 27"/>
            <p:cNvSpPr txBox="1">
              <a:spLocks noChangeArrowheads="1"/>
            </p:cNvSpPr>
            <p:nvPr/>
          </p:nvSpPr>
          <p:spPr bwMode="auto">
            <a:xfrm>
              <a:off x="2392767" y="617538"/>
              <a:ext cx="63425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H</a:t>
              </a:r>
              <a:r>
                <a:rPr kumimoji="1" lang="en-US" altLang="zh-CN" sz="2400" baseline="-25000" dirty="0">
                  <a:latin typeface="+mn-ea"/>
                  <a:ea typeface="+mn-ea"/>
                </a:rPr>
                <a:t>2</a:t>
              </a:r>
              <a:endParaRPr kumimoji="1" lang="en-US" altLang="zh-CN" sz="2400" dirty="0">
                <a:latin typeface="+mn-ea"/>
                <a:ea typeface="+mn-ea"/>
              </a:endParaRPr>
            </a:p>
          </p:txBody>
        </p:sp>
        <p:sp>
          <p:nvSpPr>
            <p:cNvPr id="29" name="Text Box 28"/>
            <p:cNvSpPr txBox="1">
              <a:spLocks noChangeArrowheads="1"/>
            </p:cNvSpPr>
            <p:nvPr/>
          </p:nvSpPr>
          <p:spPr bwMode="auto">
            <a:xfrm>
              <a:off x="6504749" y="401638"/>
              <a:ext cx="63425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H</a:t>
              </a:r>
              <a:r>
                <a:rPr kumimoji="1" lang="en-US" altLang="zh-CN" sz="2400" baseline="-25000" dirty="0">
                  <a:latin typeface="+mn-ea"/>
                  <a:ea typeface="+mn-ea"/>
                </a:rPr>
                <a:t>4</a:t>
              </a:r>
              <a:endParaRPr kumimoji="1" lang="en-US" altLang="zh-CN" sz="2400" dirty="0">
                <a:latin typeface="+mn-ea"/>
                <a:ea typeface="+mn-ea"/>
              </a:endParaRPr>
            </a:p>
          </p:txBody>
        </p:sp>
        <p:sp>
          <p:nvSpPr>
            <p:cNvPr id="30" name="Text Box 29"/>
            <p:cNvSpPr txBox="1">
              <a:spLocks noChangeArrowheads="1"/>
            </p:cNvSpPr>
            <p:nvPr/>
          </p:nvSpPr>
          <p:spPr bwMode="auto">
            <a:xfrm>
              <a:off x="2834448" y="5297488"/>
              <a:ext cx="63425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H</a:t>
              </a:r>
              <a:r>
                <a:rPr kumimoji="1" lang="en-US" altLang="zh-CN" sz="2400" baseline="-25000" dirty="0">
                  <a:latin typeface="+mn-ea"/>
                  <a:ea typeface="+mn-ea"/>
                </a:rPr>
                <a:t>3</a:t>
              </a:r>
              <a:endParaRPr kumimoji="1" lang="en-US" altLang="zh-CN" sz="2400" dirty="0">
                <a:latin typeface="+mn-ea"/>
                <a:ea typeface="+mn-ea"/>
              </a:endParaRPr>
            </a:p>
          </p:txBody>
        </p:sp>
        <p:sp>
          <p:nvSpPr>
            <p:cNvPr id="31" name="Line 30"/>
            <p:cNvSpPr>
              <a:spLocks noChangeShapeType="1"/>
            </p:cNvSpPr>
            <p:nvPr/>
          </p:nvSpPr>
          <p:spPr bwMode="auto">
            <a:xfrm flipV="1">
              <a:off x="6316663" y="2508250"/>
              <a:ext cx="1150937" cy="765175"/>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000">
                <a:latin typeface="+mn-ea"/>
              </a:endParaRPr>
            </a:p>
          </p:txBody>
        </p:sp>
        <p:sp>
          <p:nvSpPr>
            <p:cNvPr id="32" name="Text Box 31"/>
            <p:cNvSpPr txBox="1">
              <a:spLocks noChangeArrowheads="1"/>
            </p:cNvSpPr>
            <p:nvPr/>
          </p:nvSpPr>
          <p:spPr bwMode="auto">
            <a:xfrm>
              <a:off x="7339773" y="1409700"/>
              <a:ext cx="63425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H</a:t>
              </a:r>
              <a:r>
                <a:rPr kumimoji="1" lang="en-US" altLang="zh-CN" sz="2400" baseline="-25000" dirty="0">
                  <a:latin typeface="+mn-ea"/>
                  <a:ea typeface="+mn-ea"/>
                </a:rPr>
                <a:t>6</a:t>
              </a:r>
              <a:endParaRPr kumimoji="1" lang="en-US" altLang="zh-CN" sz="2400" dirty="0">
                <a:latin typeface="+mn-ea"/>
                <a:ea typeface="+mn-ea"/>
              </a:endParaRPr>
            </a:p>
          </p:txBody>
        </p:sp>
        <p:pic>
          <p:nvPicPr>
            <p:cNvPr id="33" name="Picture 32"/>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861050" y="438655"/>
              <a:ext cx="742950" cy="63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194550" y="1963793"/>
              <a:ext cx="747713" cy="63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96924" y="3505934"/>
              <a:ext cx="746125" cy="6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292475" y="5505276"/>
              <a:ext cx="744538" cy="63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894513" y="4453788"/>
              <a:ext cx="747712" cy="63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7"/>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2941638" y="662838"/>
              <a:ext cx="747712" cy="63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38"/>
            <p:cNvSpPr txBox="1">
              <a:spLocks noChangeArrowheads="1"/>
            </p:cNvSpPr>
            <p:nvPr/>
          </p:nvSpPr>
          <p:spPr bwMode="auto">
            <a:xfrm>
              <a:off x="1074626" y="4738688"/>
              <a:ext cx="1292446" cy="1047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kumimoji="1" lang="zh-CN" altLang="en-US" sz="2400" dirty="0">
                  <a:latin typeface="+mn-ea"/>
                  <a:ea typeface="+mn-ea"/>
                </a:rPr>
                <a:t>发送的</a:t>
              </a:r>
              <a:endParaRPr kumimoji="1" lang="zh-CN" altLang="en-US" sz="2400" dirty="0">
                <a:latin typeface="+mn-ea"/>
                <a:ea typeface="+mn-ea"/>
              </a:endParaRPr>
            </a:p>
            <a:p>
              <a:pPr algn="ctr" eaLnBrk="1" hangingPunct="1">
                <a:spcBef>
                  <a:spcPct val="0"/>
                </a:spcBef>
                <a:buClrTx/>
                <a:buSzTx/>
                <a:buFontTx/>
                <a:buNone/>
              </a:pPr>
              <a:r>
                <a:rPr kumimoji="1" lang="zh-CN" altLang="en-US" sz="2400" dirty="0">
                  <a:latin typeface="+mn-ea"/>
                  <a:ea typeface="+mn-ea"/>
                </a:rPr>
                <a:t>分组</a:t>
              </a:r>
              <a:endParaRPr kumimoji="1" lang="zh-CN" altLang="en-US" sz="2400" dirty="0">
                <a:latin typeface="+mn-ea"/>
                <a:ea typeface="+mn-ea"/>
              </a:endParaRPr>
            </a:p>
          </p:txBody>
        </p:sp>
        <p:pic>
          <p:nvPicPr>
            <p:cNvPr id="40" name="Picture 3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3388" y="1917700"/>
              <a:ext cx="7889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41" name="Picture 4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0438" y="1327150"/>
              <a:ext cx="7905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42" name="Picture 4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5963" y="3097213"/>
              <a:ext cx="79057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43" name="Picture 4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27500" y="4514850"/>
              <a:ext cx="790575"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44"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8688" y="3449638"/>
              <a:ext cx="7905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45" name="Text Box 45"/>
            <p:cNvSpPr txBox="1">
              <a:spLocks noChangeArrowheads="1"/>
            </p:cNvSpPr>
            <p:nvPr/>
          </p:nvSpPr>
          <p:spPr bwMode="auto">
            <a:xfrm>
              <a:off x="482254" y="977900"/>
              <a:ext cx="2010471"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2400" dirty="0">
                  <a:latin typeface="+mn-ea"/>
                  <a:ea typeface="+mn-ea"/>
                </a:rPr>
                <a:t>分组交换机</a:t>
              </a:r>
              <a:endParaRPr kumimoji="1" lang="zh-CN" altLang="en-US" sz="2400" dirty="0">
                <a:latin typeface="+mn-ea"/>
                <a:ea typeface="+mn-ea"/>
              </a:endParaRPr>
            </a:p>
          </p:txBody>
        </p:sp>
        <p:sp>
          <p:nvSpPr>
            <p:cNvPr id="46" name="Line 46"/>
            <p:cNvSpPr>
              <a:spLocks noChangeShapeType="1"/>
            </p:cNvSpPr>
            <p:nvPr/>
          </p:nvSpPr>
          <p:spPr bwMode="auto">
            <a:xfrm>
              <a:off x="1944688" y="1563688"/>
              <a:ext cx="1028700" cy="47148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2000">
                <a:latin typeface="+mn-ea"/>
              </a:endParaRPr>
            </a:p>
          </p:txBody>
        </p:sp>
        <p:sp>
          <p:nvSpPr>
            <p:cNvPr id="47" name="Text Box 47"/>
            <p:cNvSpPr txBox="1">
              <a:spLocks noChangeArrowheads="1"/>
            </p:cNvSpPr>
            <p:nvPr/>
          </p:nvSpPr>
          <p:spPr bwMode="auto">
            <a:xfrm>
              <a:off x="2172133" y="2921000"/>
              <a:ext cx="467839"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A</a:t>
              </a:r>
              <a:endParaRPr kumimoji="1" lang="en-US" altLang="zh-CN" sz="2400" dirty="0">
                <a:latin typeface="+mn-ea"/>
                <a:ea typeface="+mn-ea"/>
              </a:endParaRPr>
            </a:p>
          </p:txBody>
        </p:sp>
        <p:sp>
          <p:nvSpPr>
            <p:cNvPr id="48" name="Text Box 48"/>
            <p:cNvSpPr txBox="1">
              <a:spLocks noChangeArrowheads="1"/>
            </p:cNvSpPr>
            <p:nvPr/>
          </p:nvSpPr>
          <p:spPr bwMode="auto">
            <a:xfrm>
              <a:off x="6102783" y="2562225"/>
              <a:ext cx="413612"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E</a:t>
              </a:r>
              <a:endParaRPr kumimoji="1" lang="en-US" altLang="zh-CN" sz="2400" dirty="0">
                <a:latin typeface="+mn-ea"/>
                <a:ea typeface="+mn-ea"/>
              </a:endParaRPr>
            </a:p>
          </p:txBody>
        </p:sp>
        <p:sp>
          <p:nvSpPr>
            <p:cNvPr id="49" name="Text Box 49"/>
            <p:cNvSpPr txBox="1">
              <a:spLocks noChangeArrowheads="1"/>
            </p:cNvSpPr>
            <p:nvPr/>
          </p:nvSpPr>
          <p:spPr bwMode="auto">
            <a:xfrm>
              <a:off x="4860598" y="1697038"/>
              <a:ext cx="488406"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D</a:t>
              </a:r>
              <a:endParaRPr kumimoji="1" lang="en-US" altLang="zh-CN" sz="2400" dirty="0">
                <a:latin typeface="+mn-ea"/>
                <a:ea typeface="+mn-ea"/>
              </a:endParaRPr>
            </a:p>
          </p:txBody>
        </p:sp>
        <p:sp>
          <p:nvSpPr>
            <p:cNvPr id="50" name="Text Box 50"/>
            <p:cNvSpPr txBox="1">
              <a:spLocks noChangeArrowheads="1"/>
            </p:cNvSpPr>
            <p:nvPr/>
          </p:nvSpPr>
          <p:spPr bwMode="auto">
            <a:xfrm>
              <a:off x="3374698" y="1412875"/>
              <a:ext cx="475319"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b="1" dirty="0">
                  <a:latin typeface="+mn-ea"/>
                  <a:ea typeface="+mn-ea"/>
                </a:rPr>
                <a:t>B</a:t>
              </a:r>
              <a:endParaRPr kumimoji="1" lang="en-US" altLang="zh-CN" sz="2400" b="1" dirty="0">
                <a:latin typeface="+mn-ea"/>
                <a:ea typeface="+mn-ea"/>
              </a:endParaRPr>
            </a:p>
          </p:txBody>
        </p:sp>
        <p:sp>
          <p:nvSpPr>
            <p:cNvPr id="51" name="Text Box 51"/>
            <p:cNvSpPr txBox="1">
              <a:spLocks noChangeArrowheads="1"/>
            </p:cNvSpPr>
            <p:nvPr/>
          </p:nvSpPr>
          <p:spPr bwMode="auto">
            <a:xfrm>
              <a:off x="4887585" y="4578350"/>
              <a:ext cx="454749"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400" dirty="0">
                  <a:latin typeface="+mn-ea"/>
                  <a:ea typeface="+mn-ea"/>
                </a:rPr>
                <a:t>C</a:t>
              </a:r>
              <a:endParaRPr kumimoji="1" lang="en-US" altLang="zh-CN" sz="2400" dirty="0">
                <a:latin typeface="+mn-ea"/>
                <a:ea typeface="+mn-ea"/>
              </a:endParaRPr>
            </a:p>
          </p:txBody>
        </p:sp>
        <p:sp>
          <p:nvSpPr>
            <p:cNvPr id="52" name="Line 52"/>
            <p:cNvSpPr>
              <a:spLocks noChangeShapeType="1"/>
            </p:cNvSpPr>
            <p:nvPr/>
          </p:nvSpPr>
          <p:spPr bwMode="auto">
            <a:xfrm flipV="1">
              <a:off x="1528763" y="4121150"/>
              <a:ext cx="257175" cy="8255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2000">
                <a:latin typeface="+mn-ea"/>
              </a:endParaRPr>
            </a:p>
          </p:txBody>
        </p:sp>
        <p:sp>
          <p:nvSpPr>
            <p:cNvPr id="53" name="Rectangle 53"/>
            <p:cNvSpPr>
              <a:spLocks noChangeArrowheads="1"/>
            </p:cNvSpPr>
            <p:nvPr/>
          </p:nvSpPr>
          <p:spPr bwMode="auto">
            <a:xfrm>
              <a:off x="1608138" y="388461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54" name="Rectangle 54"/>
            <p:cNvSpPr>
              <a:spLocks noChangeArrowheads="1"/>
            </p:cNvSpPr>
            <p:nvPr/>
          </p:nvSpPr>
          <p:spPr bwMode="auto">
            <a:xfrm>
              <a:off x="1989138" y="3884613"/>
              <a:ext cx="258762"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55" name="Rectangle 55"/>
            <p:cNvSpPr>
              <a:spLocks noChangeArrowheads="1"/>
            </p:cNvSpPr>
            <p:nvPr/>
          </p:nvSpPr>
          <p:spPr bwMode="auto">
            <a:xfrm>
              <a:off x="3068638" y="388461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56" name="Rectangle 56"/>
            <p:cNvSpPr>
              <a:spLocks noChangeArrowheads="1"/>
            </p:cNvSpPr>
            <p:nvPr/>
          </p:nvSpPr>
          <p:spPr bwMode="auto">
            <a:xfrm>
              <a:off x="3711575" y="4238625"/>
              <a:ext cx="257175" cy="236538"/>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57" name="Rectangle 57"/>
            <p:cNvSpPr>
              <a:spLocks noChangeArrowheads="1"/>
            </p:cNvSpPr>
            <p:nvPr/>
          </p:nvSpPr>
          <p:spPr bwMode="auto">
            <a:xfrm>
              <a:off x="4773613" y="4198938"/>
              <a:ext cx="258762" cy="238125"/>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58" name="Rectangle 58"/>
            <p:cNvSpPr>
              <a:spLocks noChangeArrowheads="1"/>
            </p:cNvSpPr>
            <p:nvPr/>
          </p:nvSpPr>
          <p:spPr bwMode="auto">
            <a:xfrm>
              <a:off x="5141913" y="384651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59" name="Rectangle 59"/>
            <p:cNvSpPr>
              <a:spLocks noChangeArrowheads="1"/>
            </p:cNvSpPr>
            <p:nvPr/>
          </p:nvSpPr>
          <p:spPr bwMode="auto">
            <a:xfrm>
              <a:off x="6588125" y="357346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0" name="Rectangle 60"/>
            <p:cNvSpPr>
              <a:spLocks noChangeArrowheads="1"/>
            </p:cNvSpPr>
            <p:nvPr/>
          </p:nvSpPr>
          <p:spPr bwMode="auto">
            <a:xfrm>
              <a:off x="5492750" y="3521075"/>
              <a:ext cx="258763" cy="236538"/>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1" name="Rectangle 61"/>
            <p:cNvSpPr>
              <a:spLocks noChangeArrowheads="1"/>
            </p:cNvSpPr>
            <p:nvPr/>
          </p:nvSpPr>
          <p:spPr bwMode="auto">
            <a:xfrm>
              <a:off x="6948488" y="400526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2" name="Rectangle 63"/>
            <p:cNvSpPr>
              <a:spLocks noChangeArrowheads="1"/>
            </p:cNvSpPr>
            <p:nvPr/>
          </p:nvSpPr>
          <p:spPr bwMode="auto">
            <a:xfrm>
              <a:off x="5292725" y="4365625"/>
              <a:ext cx="257175" cy="236538"/>
            </a:xfrm>
            <a:prstGeom prst="rect">
              <a:avLst/>
            </a:prstGeom>
            <a:solidFill>
              <a:srgbClr val="3E5CCC"/>
            </a:solidFill>
            <a:ln w="19050">
              <a:solidFill>
                <a:srgbClr val="3E5CCC"/>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3" name="Rectangle 67"/>
            <p:cNvSpPr>
              <a:spLocks noChangeArrowheads="1"/>
            </p:cNvSpPr>
            <p:nvPr/>
          </p:nvSpPr>
          <p:spPr bwMode="auto">
            <a:xfrm>
              <a:off x="3563938" y="5229225"/>
              <a:ext cx="257175" cy="236538"/>
            </a:xfrm>
            <a:prstGeom prst="rect">
              <a:avLst/>
            </a:prstGeom>
            <a:solidFill>
              <a:srgbClr val="3E5CCC"/>
            </a:solidFill>
            <a:ln w="19050">
              <a:solidFill>
                <a:srgbClr val="3E5CCC"/>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4" name="Rectangle 68"/>
            <p:cNvSpPr>
              <a:spLocks noChangeArrowheads="1"/>
            </p:cNvSpPr>
            <p:nvPr/>
          </p:nvSpPr>
          <p:spPr bwMode="auto">
            <a:xfrm>
              <a:off x="6516688" y="2636838"/>
              <a:ext cx="257175" cy="238125"/>
            </a:xfrm>
            <a:prstGeom prst="rect">
              <a:avLst/>
            </a:prstGeom>
            <a:solidFill>
              <a:srgbClr val="3E5CCC"/>
            </a:solidFill>
            <a:ln w="19050">
              <a:solidFill>
                <a:srgbClr val="3E5CCC"/>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5" name="Rectangle 69"/>
            <p:cNvSpPr>
              <a:spLocks noChangeArrowheads="1"/>
            </p:cNvSpPr>
            <p:nvPr/>
          </p:nvSpPr>
          <p:spPr bwMode="auto">
            <a:xfrm>
              <a:off x="3924300" y="4941888"/>
              <a:ext cx="257175" cy="236537"/>
            </a:xfrm>
            <a:prstGeom prst="rect">
              <a:avLst/>
            </a:prstGeom>
            <a:solidFill>
              <a:srgbClr val="3E5CCC"/>
            </a:solidFill>
            <a:ln w="19050">
              <a:solidFill>
                <a:srgbClr val="3E5CCC"/>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6" name="Rectangle 70"/>
            <p:cNvSpPr>
              <a:spLocks noChangeArrowheads="1"/>
            </p:cNvSpPr>
            <p:nvPr/>
          </p:nvSpPr>
          <p:spPr bwMode="auto">
            <a:xfrm>
              <a:off x="6877050" y="2420938"/>
              <a:ext cx="257175" cy="236537"/>
            </a:xfrm>
            <a:prstGeom prst="rect">
              <a:avLst/>
            </a:prstGeom>
            <a:solidFill>
              <a:srgbClr val="3E5CCC"/>
            </a:solidFill>
            <a:ln w="19050">
              <a:solidFill>
                <a:srgbClr val="3E5CCC"/>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7" name="Rectangle 71"/>
            <p:cNvSpPr>
              <a:spLocks noChangeArrowheads="1"/>
            </p:cNvSpPr>
            <p:nvPr/>
          </p:nvSpPr>
          <p:spPr bwMode="auto">
            <a:xfrm>
              <a:off x="5795963" y="3933825"/>
              <a:ext cx="255587" cy="236538"/>
            </a:xfrm>
            <a:prstGeom prst="rect">
              <a:avLst/>
            </a:prstGeom>
            <a:solidFill>
              <a:srgbClr val="3E5CCC"/>
            </a:solidFill>
            <a:ln w="19050">
              <a:solidFill>
                <a:srgbClr val="3E5CCC"/>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68" name="Text Box 72"/>
            <p:cNvSpPr txBox="1">
              <a:spLocks noChangeArrowheads="1"/>
            </p:cNvSpPr>
            <p:nvPr/>
          </p:nvSpPr>
          <p:spPr bwMode="auto">
            <a:xfrm>
              <a:off x="3584109" y="112713"/>
              <a:ext cx="2369483"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2400" dirty="0">
                  <a:latin typeface="+mn-ea"/>
                  <a:ea typeface="+mn-ea"/>
                </a:rPr>
                <a:t>网络核心部分</a:t>
              </a:r>
              <a:endParaRPr kumimoji="1" lang="zh-CN" altLang="en-US" sz="2400" dirty="0">
                <a:latin typeface="+mn-ea"/>
                <a:ea typeface="+mn-ea"/>
              </a:endParaRPr>
            </a:p>
          </p:txBody>
        </p:sp>
        <p:sp>
          <p:nvSpPr>
            <p:cNvPr id="69" name="Line 73"/>
            <p:cNvSpPr>
              <a:spLocks noChangeShapeType="1"/>
            </p:cNvSpPr>
            <p:nvPr/>
          </p:nvSpPr>
          <p:spPr bwMode="auto">
            <a:xfrm>
              <a:off x="4611688" y="696913"/>
              <a:ext cx="127000" cy="47466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2000">
                <a:latin typeface="+mn-ea"/>
              </a:endParaRPr>
            </a:p>
          </p:txBody>
        </p:sp>
        <p:sp>
          <p:nvSpPr>
            <p:cNvPr id="70" name="Text Box 74"/>
            <p:cNvSpPr txBox="1">
              <a:spLocks noChangeArrowheads="1"/>
            </p:cNvSpPr>
            <p:nvPr/>
          </p:nvSpPr>
          <p:spPr bwMode="auto">
            <a:xfrm>
              <a:off x="635009" y="2768601"/>
              <a:ext cx="933433" cy="5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zh-CN" altLang="en-US" sz="2400" dirty="0">
                  <a:latin typeface="+mn-ea"/>
                  <a:ea typeface="+mn-ea"/>
                </a:rPr>
                <a:t>主机</a:t>
              </a:r>
              <a:endParaRPr kumimoji="1" lang="zh-CN" altLang="en-US" sz="2400" dirty="0">
                <a:latin typeface="+mn-ea"/>
                <a:ea typeface="+mn-ea"/>
              </a:endParaRPr>
            </a:p>
          </p:txBody>
        </p:sp>
        <p:sp>
          <p:nvSpPr>
            <p:cNvPr id="71" name="Rectangle 55"/>
            <p:cNvSpPr>
              <a:spLocks noChangeArrowheads="1"/>
            </p:cNvSpPr>
            <p:nvPr/>
          </p:nvSpPr>
          <p:spPr bwMode="auto">
            <a:xfrm>
              <a:off x="2498725" y="2771775"/>
              <a:ext cx="257175" cy="236538"/>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72" name="Rectangle 55"/>
            <p:cNvSpPr>
              <a:spLocks noChangeArrowheads="1"/>
            </p:cNvSpPr>
            <p:nvPr/>
          </p:nvSpPr>
          <p:spPr bwMode="auto">
            <a:xfrm>
              <a:off x="2732088" y="2365375"/>
              <a:ext cx="257175" cy="236538"/>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73" name="Rectangle 55"/>
            <p:cNvSpPr>
              <a:spLocks noChangeArrowheads="1"/>
            </p:cNvSpPr>
            <p:nvPr/>
          </p:nvSpPr>
          <p:spPr bwMode="auto">
            <a:xfrm>
              <a:off x="3998913" y="2055813"/>
              <a:ext cx="257175" cy="234950"/>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74" name="Rectangle 55"/>
            <p:cNvSpPr>
              <a:spLocks noChangeArrowheads="1"/>
            </p:cNvSpPr>
            <p:nvPr/>
          </p:nvSpPr>
          <p:spPr bwMode="auto">
            <a:xfrm>
              <a:off x="4481513" y="2270125"/>
              <a:ext cx="257175" cy="236538"/>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75" name="Rectangle 55"/>
            <p:cNvSpPr>
              <a:spLocks noChangeArrowheads="1"/>
            </p:cNvSpPr>
            <p:nvPr/>
          </p:nvSpPr>
          <p:spPr bwMode="auto">
            <a:xfrm>
              <a:off x="5013325" y="244316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sp>
          <p:nvSpPr>
            <p:cNvPr id="76" name="Rectangle 55"/>
            <p:cNvSpPr>
              <a:spLocks noChangeArrowheads="1"/>
            </p:cNvSpPr>
            <p:nvPr/>
          </p:nvSpPr>
          <p:spPr bwMode="auto">
            <a:xfrm>
              <a:off x="5494338" y="2684463"/>
              <a:ext cx="257175" cy="236537"/>
            </a:xfrm>
            <a:prstGeom prst="rect">
              <a:avLst/>
            </a:prstGeom>
            <a:solidFill>
              <a:srgbClr val="FF6600"/>
            </a:solidFill>
            <a:ln w="9525">
              <a:solidFill>
                <a:srgbClr val="FF6600"/>
              </a:solidFill>
              <a:miter lim="800000"/>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400">
                <a:latin typeface="+mn-ea"/>
                <a:ea typeface="+mn-ea"/>
              </a:endParaRPr>
            </a:p>
          </p:txBody>
        </p:sp>
      </p:grpSp>
      <p:sp>
        <p:nvSpPr>
          <p:cNvPr id="77" name="AutoShape 77"/>
          <p:cNvSpPr>
            <a:spLocks noChangeArrowheads="1"/>
          </p:cNvSpPr>
          <p:nvPr/>
        </p:nvSpPr>
        <p:spPr bwMode="auto">
          <a:xfrm>
            <a:off x="6394547" y="1677194"/>
            <a:ext cx="2362611" cy="765796"/>
          </a:xfrm>
          <a:prstGeom prst="wedgeRectCallout">
            <a:avLst>
              <a:gd name="adj1" fmla="val -45428"/>
              <a:gd name="adj2" fmla="val 164820"/>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lIns="180000" rIns="180000" anchor="ctr" anchorCtr="1"/>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l" eaLnBrk="1" hangingPunct="1">
              <a:spcBef>
                <a:spcPct val="0"/>
              </a:spcBef>
              <a:buClrTx/>
              <a:buSzTx/>
              <a:buFontTx/>
              <a:buNone/>
            </a:pPr>
            <a:r>
              <a:rPr lang="zh-CN" altLang="en-US" sz="1800" dirty="0">
                <a:latin typeface="+mn-ea"/>
                <a:ea typeface="+mn-ea"/>
              </a:rPr>
              <a:t>可能走不同路径，导致失序！</a:t>
            </a:r>
            <a:endParaRPr lang="zh-CN" altLang="en-US" sz="1800" dirty="0">
              <a:latin typeface="+mn-ea"/>
              <a:ea typeface="+mn-ea"/>
            </a:endParaRPr>
          </a:p>
        </p:txBody>
      </p:sp>
      <p:sp>
        <p:nvSpPr>
          <p:cNvPr id="78" name="AutoShape 77"/>
          <p:cNvSpPr>
            <a:spLocks noChangeArrowheads="1"/>
          </p:cNvSpPr>
          <p:nvPr/>
        </p:nvSpPr>
        <p:spPr bwMode="auto">
          <a:xfrm>
            <a:off x="6333305" y="5178461"/>
            <a:ext cx="2280470" cy="528033"/>
          </a:xfrm>
          <a:prstGeom prst="wedgeRectCallout">
            <a:avLst>
              <a:gd name="adj1" fmla="val -42863"/>
              <a:gd name="adj2" fmla="val -174081"/>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lIns="0" rIns="0" anchor="ctr" anchorCtr="1"/>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lang="zh-CN" altLang="en-US" sz="1800" dirty="0">
                <a:latin typeface="+mn-ea"/>
                <a:ea typeface="+mn-ea"/>
              </a:rPr>
              <a:t>链路是共享的！</a:t>
            </a:r>
            <a:endParaRPr lang="zh-CN" altLang="en-US" sz="1800" dirty="0">
              <a:latin typeface="+mn-ea"/>
              <a:ea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7"/>
                                        </p:tgtEl>
                                        <p:attrNameLst>
                                          <p:attrName>style.visibility</p:attrName>
                                        </p:attrNameLst>
                                      </p:cBhvr>
                                      <p:to>
                                        <p:strVal val="visible"/>
                                      </p:to>
                                    </p:set>
                                    <p:anim calcmode="lin" valueType="num">
                                      <p:cBhvr>
                                        <p:cTn id="14" dur="500" fill="hold"/>
                                        <p:tgtEl>
                                          <p:spTgt spid="77"/>
                                        </p:tgtEl>
                                        <p:attrNameLst>
                                          <p:attrName>ppt_w</p:attrName>
                                        </p:attrNameLst>
                                      </p:cBhvr>
                                      <p:tavLst>
                                        <p:tav tm="0">
                                          <p:val>
                                            <p:fltVal val="0"/>
                                          </p:val>
                                        </p:tav>
                                        <p:tav tm="100000">
                                          <p:val>
                                            <p:strVal val="#ppt_w"/>
                                          </p:val>
                                        </p:tav>
                                      </p:tavLst>
                                    </p:anim>
                                    <p:anim calcmode="lin" valueType="num">
                                      <p:cBhvr>
                                        <p:cTn id="15" dur="500" fill="hold"/>
                                        <p:tgtEl>
                                          <p:spTgt spid="77"/>
                                        </p:tgtEl>
                                        <p:attrNameLst>
                                          <p:attrName>ppt_h</p:attrName>
                                        </p:attrNameLst>
                                      </p:cBhvr>
                                      <p:tavLst>
                                        <p:tav tm="0">
                                          <p:val>
                                            <p:fltVal val="0"/>
                                          </p:val>
                                        </p:tav>
                                        <p:tav tm="100000">
                                          <p:val>
                                            <p:strVal val="#ppt_h"/>
                                          </p:val>
                                        </p:tav>
                                      </p:tavLst>
                                    </p:anim>
                                    <p:animEffect transition="in" filter="fade">
                                      <p:cBhvr>
                                        <p:cTn id="1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bldLvl="0" animBg="1"/>
      <p:bldP spid="78"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分组交换的主要特点</a:t>
            </a:r>
            <a:endParaRPr lang="zh-CN" altLang="en-US" dirty="0"/>
          </a:p>
        </p:txBody>
      </p:sp>
      <p:sp>
        <p:nvSpPr>
          <p:cNvPr id="4" name="矩形 3"/>
          <p:cNvSpPr/>
          <p:nvPr/>
        </p:nvSpPr>
        <p:spPr bwMode="auto">
          <a:xfrm>
            <a:off x="0" y="1296194"/>
            <a:ext cx="12198350" cy="5563394"/>
          </a:xfrm>
          <a:prstGeom prst="rect">
            <a:avLst/>
          </a:prstGeom>
          <a:solidFill>
            <a:schemeClr val="accent1">
              <a:lumMod val="20000"/>
              <a:lumOff val="80000"/>
            </a:schemeClr>
          </a:solidFill>
          <a:ln w="31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spAutoFit/>
          </a:bodyPr>
          <a:lstStyle/>
          <a:p>
            <a:pPr marL="0" marR="0" indent="0" algn="ctr" defTabSz="914400" rtl="0" eaLnBrk="1" fontAlgn="base" latinLnBrk="0" hangingPunct="1">
              <a:lnSpc>
                <a:spcPct val="100000"/>
              </a:lnSpc>
              <a:spcBef>
                <a:spcPct val="0"/>
              </a:spcBef>
              <a:spcAft>
                <a:spcPct val="0"/>
              </a:spcAft>
              <a:buClrTx/>
              <a:buSzTx/>
              <a:buFontTx/>
              <a:buNone/>
            </a:pPr>
            <a:endParaRPr kumimoji="1" lang="zh-CN" altLang="en-US" sz="2400" b="0" i="0" u="none" strike="noStrike" cap="none" normalizeH="0" baseline="0">
              <a:ln>
                <a:noFill/>
              </a:ln>
              <a:solidFill>
                <a:schemeClr val="tx2"/>
              </a:solidFill>
              <a:effectLst/>
              <a:latin typeface="Times New Roman" panose="02020603050405020304" pitchFamily="18" charset="0"/>
              <a:ea typeface="楷体_GB2312" pitchFamily="49" charset="-122"/>
            </a:endParaRPr>
          </a:p>
        </p:txBody>
      </p:sp>
      <p:grpSp>
        <p:nvGrpSpPr>
          <p:cNvPr id="5" name="组合 4"/>
          <p:cNvGrpSpPr/>
          <p:nvPr/>
        </p:nvGrpSpPr>
        <p:grpSpPr>
          <a:xfrm>
            <a:off x="1373981" y="1937918"/>
            <a:ext cx="9787502" cy="626655"/>
            <a:chOff x="1373981" y="1418985"/>
            <a:chExt cx="9787502" cy="626655"/>
          </a:xfrm>
        </p:grpSpPr>
        <p:sp>
          <p:nvSpPr>
            <p:cNvPr id="6" name="TextBox 5"/>
            <p:cNvSpPr txBox="1"/>
            <p:nvPr/>
          </p:nvSpPr>
          <p:spPr>
            <a:xfrm>
              <a:off x="2237790" y="1486809"/>
              <a:ext cx="8314096" cy="492443"/>
            </a:xfrm>
            <a:prstGeom prst="rect">
              <a:avLst/>
            </a:prstGeom>
            <a:noFill/>
          </p:spPr>
          <p:txBody>
            <a:bodyPr wrap="square" rtlCol="0">
              <a:spAutoFit/>
            </a:bodyPr>
            <a:lstStyle/>
            <a:p>
              <a:pPr>
                <a:lnSpc>
                  <a:spcPct val="130000"/>
                </a:lnSpc>
              </a:pPr>
              <a:r>
                <a:rPr lang="zh-CN" altLang="en-US" sz="2000" dirty="0"/>
                <a:t>以分组为传送单位，每个分组携带地址信息并独立路由</a:t>
              </a:r>
              <a:endParaRPr lang="zh-CN" altLang="en-US" sz="2000" dirty="0"/>
            </a:p>
          </p:txBody>
        </p:sp>
        <p:cxnSp>
          <p:nvCxnSpPr>
            <p:cNvPr id="7" name="直接连接符 6"/>
            <p:cNvCxnSpPr/>
            <p:nvPr/>
          </p:nvCxnSpPr>
          <p:spPr bwMode="auto">
            <a:xfrm>
              <a:off x="1460696" y="2045640"/>
              <a:ext cx="9700787"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nvGrpSpPr>
            <p:cNvPr id="8" name="组合 7"/>
            <p:cNvGrpSpPr/>
            <p:nvPr/>
          </p:nvGrpSpPr>
          <p:grpSpPr>
            <a:xfrm>
              <a:off x="1373981" y="1418985"/>
              <a:ext cx="579307" cy="626655"/>
              <a:chOff x="6242320" y="1105727"/>
              <a:chExt cx="579005" cy="626656"/>
            </a:xfrm>
          </p:grpSpPr>
          <p:sp>
            <p:nvSpPr>
              <p:cNvPr id="9"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9900"/>
                    </a:solidFill>
                    <a:latin typeface="Impact" panose="020B0806030902050204" pitchFamily="34" charset="0"/>
                    <a:ea typeface="微软雅黑" panose="020B0503020204020204" pitchFamily="34" charset="-122"/>
                  </a:rPr>
                  <a:t>01</a:t>
                </a:r>
                <a:endParaRPr lang="zh-CN" altLang="en-US" sz="3200" dirty="0">
                  <a:solidFill>
                    <a:srgbClr val="FF9900"/>
                  </a:solidFill>
                  <a:latin typeface="微软雅黑" panose="020B0503020204020204" pitchFamily="34" charset="-122"/>
                  <a:ea typeface="微软雅黑" panose="020B0503020204020204" pitchFamily="34" charset="-122"/>
                </a:endParaRPr>
              </a:p>
            </p:txBody>
          </p:sp>
          <p:sp>
            <p:nvSpPr>
              <p:cNvPr id="10"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grpSp>
        <p:nvGrpSpPr>
          <p:cNvPr id="11" name="组合 10"/>
          <p:cNvGrpSpPr/>
          <p:nvPr/>
        </p:nvGrpSpPr>
        <p:grpSpPr>
          <a:xfrm>
            <a:off x="1373981" y="3358299"/>
            <a:ext cx="9787502" cy="681095"/>
            <a:chOff x="1373981" y="2326367"/>
            <a:chExt cx="9787502" cy="681095"/>
          </a:xfrm>
        </p:grpSpPr>
        <p:grpSp>
          <p:nvGrpSpPr>
            <p:cNvPr id="12" name="组合 11"/>
            <p:cNvGrpSpPr/>
            <p:nvPr/>
          </p:nvGrpSpPr>
          <p:grpSpPr>
            <a:xfrm>
              <a:off x="1373981" y="2362994"/>
              <a:ext cx="579307" cy="631762"/>
              <a:chOff x="6242320" y="2373233"/>
              <a:chExt cx="579005" cy="631762"/>
            </a:xfrm>
          </p:grpSpPr>
          <p:sp>
            <p:nvSpPr>
              <p:cNvPr id="15"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16"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cxnSp>
          <p:nvCxnSpPr>
            <p:cNvPr id="13" name="直接连接符 12"/>
            <p:cNvCxnSpPr/>
            <p:nvPr/>
          </p:nvCxnSpPr>
          <p:spPr bwMode="auto">
            <a:xfrm>
              <a:off x="1460696" y="3007462"/>
              <a:ext cx="9700787" cy="0"/>
            </a:xfrm>
            <a:prstGeom prst="line">
              <a:avLst/>
            </a:prstGeom>
            <a:solidFill>
              <a:schemeClr val="accent1"/>
            </a:solidFill>
            <a:ln w="28575" cap="flat" cmpd="sng" algn="ctr">
              <a:solidFill>
                <a:srgbClr val="00DBD6"/>
              </a:solidFill>
              <a:prstDash val="solid"/>
              <a:round/>
              <a:headEnd type="none" w="med" len="med"/>
              <a:tailEnd type="none" w="med" len="med"/>
            </a:ln>
            <a:effectLst/>
          </p:spPr>
        </p:cxnSp>
        <p:sp>
          <p:nvSpPr>
            <p:cNvPr id="14" name="TextBox 13"/>
            <p:cNvSpPr txBox="1"/>
            <p:nvPr/>
          </p:nvSpPr>
          <p:spPr>
            <a:xfrm>
              <a:off x="2237790" y="2326367"/>
              <a:ext cx="8314096" cy="452945"/>
            </a:xfrm>
            <a:prstGeom prst="rect">
              <a:avLst/>
            </a:prstGeom>
            <a:noFill/>
          </p:spPr>
          <p:txBody>
            <a:bodyPr wrap="square" rtlCol="0">
              <a:spAutoFit/>
            </a:bodyPr>
            <a:lstStyle/>
            <a:p>
              <a:pPr>
                <a:lnSpc>
                  <a:spcPct val="130000"/>
                </a:lnSpc>
              </a:pPr>
              <a:r>
                <a:rPr lang="zh-CN" altLang="en-US" sz="2000" dirty="0"/>
                <a:t>通信双方不独占链路，分组在传输过程中对通信链路是逐段动态占用的</a:t>
              </a:r>
              <a:endParaRPr lang="zh-CN" altLang="en-US" sz="2000" dirty="0"/>
            </a:p>
          </p:txBody>
        </p:sp>
      </p:grpSp>
      <p:sp>
        <p:nvSpPr>
          <p:cNvPr id="23" name="文本框 1"/>
          <p:cNvSpPr txBox="1"/>
          <p:nvPr/>
        </p:nvSpPr>
        <p:spPr>
          <a:xfrm>
            <a:off x="2365375" y="4592552"/>
            <a:ext cx="6781800" cy="990600"/>
          </a:xfrm>
          <a:prstGeom prst="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wrap="square" rtlCol="0" anchor="ctr" anchorCtr="1">
            <a:noAutofit/>
          </a:bodyPr>
          <a:lstStyle/>
          <a:p>
            <a:r>
              <a:rPr lang="zh-CN" altLang="en-US" sz="2800" dirty="0">
                <a:latin typeface="+mn-ea"/>
                <a:ea typeface="+mn-ea"/>
              </a:rPr>
              <a:t>适合具有突发性特点的计算机通信！</a:t>
            </a:r>
            <a:endParaRPr lang="en-US" altLang="zh-CN" sz="2800" dirty="0">
              <a:latin typeface="+mn-ea"/>
              <a:ea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with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80">
                                          <p:stCondLst>
                                            <p:cond delay="0"/>
                                          </p:stCondLst>
                                        </p:cTn>
                                        <p:tgtEl>
                                          <p:spTgt spid="23"/>
                                        </p:tgtEl>
                                      </p:cBhvr>
                                    </p:animEffect>
                                    <p:anim calcmode="lin" valueType="num">
                                      <p:cBhvr>
                                        <p:cTn id="2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31" dur="26">
                                          <p:stCondLst>
                                            <p:cond delay="650"/>
                                          </p:stCondLst>
                                        </p:cTn>
                                        <p:tgtEl>
                                          <p:spTgt spid="23"/>
                                        </p:tgtEl>
                                      </p:cBhvr>
                                      <p:to x="100000" y="60000"/>
                                    </p:animScale>
                                    <p:animScale>
                                      <p:cBhvr>
                                        <p:cTn id="32" dur="166" decel="50000">
                                          <p:stCondLst>
                                            <p:cond delay="676"/>
                                          </p:stCondLst>
                                        </p:cTn>
                                        <p:tgtEl>
                                          <p:spTgt spid="23"/>
                                        </p:tgtEl>
                                      </p:cBhvr>
                                      <p:to x="100000" y="100000"/>
                                    </p:animScale>
                                    <p:animScale>
                                      <p:cBhvr>
                                        <p:cTn id="33" dur="26">
                                          <p:stCondLst>
                                            <p:cond delay="1312"/>
                                          </p:stCondLst>
                                        </p:cTn>
                                        <p:tgtEl>
                                          <p:spTgt spid="23"/>
                                        </p:tgtEl>
                                      </p:cBhvr>
                                      <p:to x="100000" y="80000"/>
                                    </p:animScale>
                                    <p:animScale>
                                      <p:cBhvr>
                                        <p:cTn id="34" dur="166" decel="50000">
                                          <p:stCondLst>
                                            <p:cond delay="1338"/>
                                          </p:stCondLst>
                                        </p:cTn>
                                        <p:tgtEl>
                                          <p:spTgt spid="23"/>
                                        </p:tgtEl>
                                      </p:cBhvr>
                                      <p:to x="100000" y="100000"/>
                                    </p:animScale>
                                    <p:animScale>
                                      <p:cBhvr>
                                        <p:cTn id="35" dur="26">
                                          <p:stCondLst>
                                            <p:cond delay="1642"/>
                                          </p:stCondLst>
                                        </p:cTn>
                                        <p:tgtEl>
                                          <p:spTgt spid="23"/>
                                        </p:tgtEl>
                                      </p:cBhvr>
                                      <p:to x="100000" y="90000"/>
                                    </p:animScale>
                                    <p:animScale>
                                      <p:cBhvr>
                                        <p:cTn id="36" dur="166" decel="50000">
                                          <p:stCondLst>
                                            <p:cond delay="1668"/>
                                          </p:stCondLst>
                                        </p:cTn>
                                        <p:tgtEl>
                                          <p:spTgt spid="23"/>
                                        </p:tgtEl>
                                      </p:cBhvr>
                                      <p:to x="100000" y="100000"/>
                                    </p:animScale>
                                    <p:animScale>
                                      <p:cBhvr>
                                        <p:cTn id="37" dur="26">
                                          <p:stCondLst>
                                            <p:cond delay="1808"/>
                                          </p:stCondLst>
                                        </p:cTn>
                                        <p:tgtEl>
                                          <p:spTgt spid="23"/>
                                        </p:tgtEl>
                                      </p:cBhvr>
                                      <p:to x="100000" y="95000"/>
                                    </p:animScale>
                                    <p:animScale>
                                      <p:cBhvr>
                                        <p:cTn id="38"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6"/>
          <p:cNvSpPr>
            <a:spLocks noChangeArrowheads="1"/>
          </p:cNvSpPr>
          <p:nvPr/>
        </p:nvSpPr>
        <p:spPr bwMode="auto">
          <a:xfrm>
            <a:off x="1" y="3353594"/>
            <a:ext cx="12198350" cy="3505200"/>
          </a:xfrm>
          <a:prstGeom prst="rect">
            <a:avLst/>
          </a:prstGeom>
          <a:solidFill>
            <a:srgbClr val="CCECFF"/>
          </a:solidFill>
          <a:ln w="25400">
            <a:noFill/>
            <a:miter lim="800000"/>
          </a:ln>
          <a:effectLst>
            <a:outerShdw dist="17961" dir="2700000" algn="ctr" rotWithShape="0">
              <a:schemeClr val="bg2"/>
            </a:outerShdw>
          </a:effectLst>
        </p:spPr>
        <p:txBody>
          <a:bodyPr wrap="none" lIns="108896" tIns="54448" rIns="108896" bIns="54448" anchor="ctr"/>
          <a:lstStyle>
            <a:lvl1pPr eaLnBrk="0" hangingPunct="0">
              <a:defRPr sz="2000">
                <a:solidFill>
                  <a:schemeClr val="tx1"/>
                </a:solidFill>
                <a:latin typeface="Tahoma" panose="020B0604030504040204" pitchFamily="34" charset="0"/>
                <a:ea typeface="宋体" panose="02010600030101010101" pitchFamily="2" charset="-122"/>
              </a:defRPr>
            </a:lvl1pPr>
            <a:lvl2pPr marL="742950" indent="-285750" eaLnBrk="0" hangingPunct="0">
              <a:defRPr sz="2000">
                <a:solidFill>
                  <a:schemeClr val="tx1"/>
                </a:solidFill>
                <a:latin typeface="Tahoma" panose="020B0604030504040204" pitchFamily="34" charset="0"/>
                <a:ea typeface="宋体" panose="02010600030101010101" pitchFamily="2" charset="-122"/>
              </a:defRPr>
            </a:lvl2pPr>
            <a:lvl3pPr marL="1143000" indent="-228600" eaLnBrk="0" hangingPunct="0">
              <a:defRPr sz="2000">
                <a:solidFill>
                  <a:schemeClr val="tx1"/>
                </a:solidFill>
                <a:latin typeface="Tahoma" panose="020B0604030504040204" pitchFamily="34" charset="0"/>
                <a:ea typeface="宋体" panose="02010600030101010101" pitchFamily="2" charset="-122"/>
              </a:defRPr>
            </a:lvl3pPr>
            <a:lvl4pPr marL="1600200" indent="-228600" eaLnBrk="0" hangingPunct="0">
              <a:defRPr sz="2000">
                <a:solidFill>
                  <a:schemeClr val="tx1"/>
                </a:solidFill>
                <a:latin typeface="Tahoma" panose="020B0604030504040204" pitchFamily="34" charset="0"/>
                <a:ea typeface="宋体" panose="02010600030101010101" pitchFamily="2" charset="-122"/>
              </a:defRPr>
            </a:lvl4pPr>
            <a:lvl5pPr marL="2057400" indent="-228600" eaLnBrk="0" hangingPunct="0">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dirty="0">
              <a:latin typeface="黑体" panose="02010609060101010101" pitchFamily="2" charset="-122"/>
              <a:ea typeface="黑体" panose="02010609060101010101" pitchFamily="2" charset="-122"/>
            </a:endParaRPr>
          </a:p>
        </p:txBody>
      </p:sp>
      <p:sp>
        <p:nvSpPr>
          <p:cNvPr id="2" name="标题 1"/>
          <p:cNvSpPr>
            <a:spLocks noGrp="1"/>
          </p:cNvSpPr>
          <p:nvPr>
            <p:ph type="title"/>
          </p:nvPr>
        </p:nvSpPr>
        <p:spPr/>
        <p:txBody>
          <a:bodyPr/>
          <a:lstStyle/>
          <a:p>
            <a:r>
              <a:rPr lang="zh-CN" altLang="en-US" dirty="0"/>
              <a:t>分组排队 </a:t>
            </a:r>
            <a:r>
              <a:rPr lang="en-US" altLang="zh-CN" dirty="0"/>
              <a:t>&amp; </a:t>
            </a:r>
            <a:r>
              <a:rPr lang="zh-CN" altLang="en-US" dirty="0"/>
              <a:t>分组丢失</a:t>
            </a:r>
            <a:endParaRPr lang="zh-CN" altLang="en-US" dirty="0"/>
          </a:p>
        </p:txBody>
      </p:sp>
      <p:pic>
        <p:nvPicPr>
          <p:cNvPr id="4" name="Picture 43"/>
          <p:cNvPicPr>
            <a:picLocks noChangeArrowheads="1"/>
          </p:cNvPicPr>
          <p:nvPr/>
        </p:nvPicPr>
        <p:blipFill>
          <a:blip r:embed="rId1" cstate="print">
            <a:lum bright="20000"/>
            <a:extLst>
              <a:ext uri="{28A0092B-C50C-407E-A947-70E740481C1C}">
                <a14:useLocalDpi xmlns:a14="http://schemas.microsoft.com/office/drawing/2010/main" val="0"/>
              </a:ext>
            </a:extLst>
          </a:blip>
          <a:srcRect/>
          <a:stretch>
            <a:fillRect/>
          </a:stretch>
        </p:blipFill>
        <p:spPr bwMode="auto">
          <a:xfrm>
            <a:off x="3568068" y="4312444"/>
            <a:ext cx="133540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5" name="Rectangle 15"/>
          <p:cNvSpPr txBox="1">
            <a:spLocks noChangeArrowheads="1"/>
          </p:cNvSpPr>
          <p:nvPr/>
        </p:nvSpPr>
        <p:spPr>
          <a:xfrm>
            <a:off x="468313" y="1700213"/>
            <a:ext cx="11269662" cy="1653381"/>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90000"/>
              </a:lnSpc>
            </a:pPr>
            <a:r>
              <a:rPr lang="zh-CN" altLang="en-US" sz="2200" dirty="0">
                <a:latin typeface="+mn-ea"/>
              </a:rPr>
              <a:t>当分组到达时，如果输出链路上有分组正在发送，则分组需要在队列中等待（</a:t>
            </a:r>
            <a:r>
              <a:rPr lang="zh-CN" altLang="en-US" sz="2200" dirty="0">
                <a:solidFill>
                  <a:srgbClr val="FF0000"/>
                </a:solidFill>
                <a:latin typeface="+mn-ea"/>
              </a:rPr>
              <a:t>分组排队</a:t>
            </a:r>
            <a:r>
              <a:rPr lang="zh-CN" altLang="en-US" sz="2200" dirty="0">
                <a:latin typeface="+mn-ea"/>
              </a:rPr>
              <a:t>），直到链路空闲</a:t>
            </a:r>
            <a:endParaRPr lang="zh-CN" altLang="en-US" sz="2200" dirty="0">
              <a:latin typeface="+mn-ea"/>
            </a:endParaRPr>
          </a:p>
          <a:p>
            <a:pPr>
              <a:lnSpc>
                <a:spcPct val="90000"/>
              </a:lnSpc>
            </a:pPr>
            <a:r>
              <a:rPr lang="zh-CN" altLang="en-US" sz="2200" dirty="0">
                <a:latin typeface="+mn-ea"/>
              </a:rPr>
              <a:t>当分组到达时队列已满，则交换机会丢弃分组 </a:t>
            </a:r>
            <a:r>
              <a:rPr lang="en-US" altLang="zh-CN" sz="2200" dirty="0">
                <a:latin typeface="+mn-ea"/>
              </a:rPr>
              <a:t>(</a:t>
            </a:r>
            <a:r>
              <a:rPr lang="zh-CN" altLang="en-US" sz="2200" dirty="0">
                <a:solidFill>
                  <a:srgbClr val="FF0000"/>
                </a:solidFill>
                <a:latin typeface="+mn-ea"/>
              </a:rPr>
              <a:t>分组丢失</a:t>
            </a:r>
            <a:r>
              <a:rPr lang="en-US" altLang="zh-CN" sz="2200" dirty="0">
                <a:latin typeface="+mn-ea"/>
              </a:rPr>
              <a:t>)</a:t>
            </a:r>
            <a:endParaRPr lang="en-US" altLang="zh-CN" sz="2200" dirty="0">
              <a:latin typeface="+mn-ea"/>
            </a:endParaRPr>
          </a:p>
        </p:txBody>
      </p:sp>
      <p:sp>
        <p:nvSpPr>
          <p:cNvPr id="6" name="Line 28"/>
          <p:cNvSpPr>
            <a:spLocks noChangeShapeType="1"/>
          </p:cNvSpPr>
          <p:nvPr/>
        </p:nvSpPr>
        <p:spPr bwMode="auto">
          <a:xfrm>
            <a:off x="2854632" y="4272756"/>
            <a:ext cx="504825"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7" name="Line 29"/>
          <p:cNvSpPr>
            <a:spLocks noChangeShapeType="1"/>
          </p:cNvSpPr>
          <p:nvPr/>
        </p:nvSpPr>
        <p:spPr bwMode="auto">
          <a:xfrm flipV="1">
            <a:off x="3159432" y="5258594"/>
            <a:ext cx="195263" cy="476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8" name="Line 30"/>
          <p:cNvSpPr>
            <a:spLocks noChangeShapeType="1"/>
          </p:cNvSpPr>
          <p:nvPr/>
        </p:nvSpPr>
        <p:spPr bwMode="auto">
          <a:xfrm>
            <a:off x="4778682" y="4691856"/>
            <a:ext cx="1933575" cy="9525"/>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9" name="Line 31"/>
          <p:cNvSpPr>
            <a:spLocks noChangeShapeType="1"/>
          </p:cNvSpPr>
          <p:nvPr/>
        </p:nvSpPr>
        <p:spPr bwMode="auto">
          <a:xfrm flipH="1">
            <a:off x="3359457" y="4664869"/>
            <a:ext cx="14288" cy="5984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0" name="Line 32"/>
          <p:cNvSpPr>
            <a:spLocks noChangeShapeType="1"/>
          </p:cNvSpPr>
          <p:nvPr/>
        </p:nvSpPr>
        <p:spPr bwMode="auto">
          <a:xfrm>
            <a:off x="3368982" y="4687094"/>
            <a:ext cx="200025"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1" name="Rectangle 33"/>
          <p:cNvSpPr>
            <a:spLocks noChangeArrowheads="1"/>
          </p:cNvSpPr>
          <p:nvPr/>
        </p:nvSpPr>
        <p:spPr bwMode="auto">
          <a:xfrm>
            <a:off x="4445307" y="4563269"/>
            <a:ext cx="147638"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sp>
        <p:nvSpPr>
          <p:cNvPr id="12" name="Rectangle 34"/>
          <p:cNvSpPr>
            <a:spLocks noChangeArrowheads="1"/>
          </p:cNvSpPr>
          <p:nvPr/>
        </p:nvSpPr>
        <p:spPr bwMode="auto">
          <a:xfrm>
            <a:off x="4607232" y="4563269"/>
            <a:ext cx="147638" cy="200025"/>
          </a:xfrm>
          <a:prstGeom prst="rect">
            <a:avLst/>
          </a:prstGeom>
          <a:solidFill>
            <a:srgbClr val="FFC0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13" name="Rectangle 35"/>
          <p:cNvSpPr>
            <a:spLocks noChangeArrowheads="1"/>
          </p:cNvSpPr>
          <p:nvPr/>
        </p:nvSpPr>
        <p:spPr bwMode="auto">
          <a:xfrm>
            <a:off x="3392795" y="4463256"/>
            <a:ext cx="147637"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14" name="Line 36"/>
          <p:cNvSpPr>
            <a:spLocks noChangeShapeType="1"/>
          </p:cNvSpPr>
          <p:nvPr/>
        </p:nvSpPr>
        <p:spPr bwMode="auto">
          <a:xfrm>
            <a:off x="3569007" y="4568031"/>
            <a:ext cx="242888" cy="476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5" name="Line 37"/>
          <p:cNvSpPr>
            <a:spLocks noChangeShapeType="1"/>
          </p:cNvSpPr>
          <p:nvPr/>
        </p:nvSpPr>
        <p:spPr bwMode="auto">
          <a:xfrm flipV="1">
            <a:off x="3235632" y="4844256"/>
            <a:ext cx="0" cy="17621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6" name="Rectangle 40"/>
          <p:cNvSpPr>
            <a:spLocks noChangeArrowheads="1"/>
          </p:cNvSpPr>
          <p:nvPr/>
        </p:nvSpPr>
        <p:spPr bwMode="auto">
          <a:xfrm>
            <a:off x="4735820" y="4501356"/>
            <a:ext cx="147637"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grpSp>
        <p:nvGrpSpPr>
          <p:cNvPr id="17" name="Group 41"/>
          <p:cNvGrpSpPr/>
          <p:nvPr/>
        </p:nvGrpSpPr>
        <p:grpSpPr bwMode="auto">
          <a:xfrm>
            <a:off x="4831072" y="3755231"/>
            <a:ext cx="2366963" cy="736600"/>
            <a:chOff x="2259" y="2542"/>
            <a:chExt cx="1491" cy="464"/>
          </a:xfrm>
        </p:grpSpPr>
        <p:sp>
          <p:nvSpPr>
            <p:cNvPr id="18" name="Text Box 42"/>
            <p:cNvSpPr txBox="1">
              <a:spLocks noChangeArrowheads="1"/>
            </p:cNvSpPr>
            <p:nvPr/>
          </p:nvSpPr>
          <p:spPr bwMode="auto">
            <a:xfrm>
              <a:off x="2503" y="2542"/>
              <a:ext cx="124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latin typeface="+mn-ea"/>
                  <a:ea typeface="+mn-ea"/>
                </a:rPr>
                <a:t>正在发送的分组</a:t>
              </a:r>
              <a:endParaRPr lang="zh-CN" altLang="en-US" sz="2000" dirty="0">
                <a:latin typeface="+mn-ea"/>
                <a:ea typeface="+mn-ea"/>
              </a:endParaRPr>
            </a:p>
          </p:txBody>
        </p:sp>
        <p:sp>
          <p:nvSpPr>
            <p:cNvPr id="19" name="Line 43"/>
            <p:cNvSpPr>
              <a:spLocks noChangeShapeType="1"/>
            </p:cNvSpPr>
            <p:nvPr/>
          </p:nvSpPr>
          <p:spPr bwMode="auto">
            <a:xfrm rot="10800000" flipV="1">
              <a:off x="2259" y="2745"/>
              <a:ext cx="782" cy="26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grpSp>
      <p:grpSp>
        <p:nvGrpSpPr>
          <p:cNvPr id="20" name="Group 44"/>
          <p:cNvGrpSpPr/>
          <p:nvPr/>
        </p:nvGrpSpPr>
        <p:grpSpPr bwMode="auto">
          <a:xfrm>
            <a:off x="4592947" y="4763300"/>
            <a:ext cx="2109788" cy="574676"/>
            <a:chOff x="2109" y="3177"/>
            <a:chExt cx="1329" cy="362"/>
          </a:xfrm>
        </p:grpSpPr>
        <p:sp>
          <p:nvSpPr>
            <p:cNvPr id="21" name="Text Box 45"/>
            <p:cNvSpPr txBox="1">
              <a:spLocks noChangeArrowheads="1"/>
            </p:cNvSpPr>
            <p:nvPr/>
          </p:nvSpPr>
          <p:spPr bwMode="auto">
            <a:xfrm>
              <a:off x="2514" y="3287"/>
              <a:ext cx="92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latin typeface="+mn-ea"/>
                  <a:ea typeface="+mn-ea"/>
                </a:rPr>
                <a:t>排队的分组</a:t>
              </a:r>
              <a:endParaRPr lang="en-US" altLang="zh-CN" sz="2000" dirty="0">
                <a:latin typeface="+mn-ea"/>
                <a:ea typeface="+mn-ea"/>
              </a:endParaRPr>
            </a:p>
          </p:txBody>
        </p:sp>
        <p:sp>
          <p:nvSpPr>
            <p:cNvPr id="22" name="Line 46"/>
            <p:cNvSpPr>
              <a:spLocks noChangeShapeType="1"/>
            </p:cNvSpPr>
            <p:nvPr/>
          </p:nvSpPr>
          <p:spPr bwMode="auto">
            <a:xfrm rot="10800000">
              <a:off x="2109" y="3177"/>
              <a:ext cx="444" cy="18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grpSp>
      <p:sp>
        <p:nvSpPr>
          <p:cNvPr id="23" name="Rectangle 56"/>
          <p:cNvSpPr>
            <a:spLocks noChangeArrowheads="1"/>
          </p:cNvSpPr>
          <p:nvPr/>
        </p:nvSpPr>
        <p:spPr bwMode="auto">
          <a:xfrm>
            <a:off x="2918132" y="3991769"/>
            <a:ext cx="147638" cy="200025"/>
          </a:xfrm>
          <a:prstGeom prst="rect">
            <a:avLst/>
          </a:prstGeom>
          <a:solidFill>
            <a:srgbClr val="FFC0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24" name="Line 57"/>
          <p:cNvSpPr>
            <a:spLocks noChangeShapeType="1"/>
          </p:cNvSpPr>
          <p:nvPr/>
        </p:nvSpPr>
        <p:spPr bwMode="auto">
          <a:xfrm>
            <a:off x="3048307" y="4098131"/>
            <a:ext cx="242888" cy="476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25" name="Rectangle 58"/>
          <p:cNvSpPr>
            <a:spLocks noChangeArrowheads="1"/>
          </p:cNvSpPr>
          <p:nvPr/>
        </p:nvSpPr>
        <p:spPr bwMode="auto">
          <a:xfrm>
            <a:off x="3189595" y="5022056"/>
            <a:ext cx="147637"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26" name="Rectangle 59"/>
          <p:cNvSpPr>
            <a:spLocks noChangeArrowheads="1"/>
          </p:cNvSpPr>
          <p:nvPr/>
        </p:nvSpPr>
        <p:spPr bwMode="auto">
          <a:xfrm>
            <a:off x="4305607" y="4563269"/>
            <a:ext cx="147638" cy="200025"/>
          </a:xfrm>
          <a:prstGeom prst="rect">
            <a:avLst/>
          </a:prstGeom>
          <a:solidFill>
            <a:schemeClr val="bg1">
              <a:lumMod val="75000"/>
            </a:schemeClr>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sp>
        <p:nvSpPr>
          <p:cNvPr id="27" name="Rectangle 60"/>
          <p:cNvSpPr>
            <a:spLocks noChangeArrowheads="1"/>
          </p:cNvSpPr>
          <p:nvPr/>
        </p:nvSpPr>
        <p:spPr bwMode="auto">
          <a:xfrm>
            <a:off x="4165907" y="4563269"/>
            <a:ext cx="147638" cy="200025"/>
          </a:xfrm>
          <a:prstGeom prst="rect">
            <a:avLst/>
          </a:prstGeom>
          <a:solidFill>
            <a:schemeClr val="bg1">
              <a:lumMod val="75000"/>
            </a:schemeClr>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sp>
        <p:nvSpPr>
          <p:cNvPr id="28" name="Rectangle 61"/>
          <p:cNvSpPr>
            <a:spLocks noChangeArrowheads="1"/>
          </p:cNvSpPr>
          <p:nvPr/>
        </p:nvSpPr>
        <p:spPr bwMode="auto">
          <a:xfrm>
            <a:off x="4026207" y="4563269"/>
            <a:ext cx="147638" cy="200025"/>
          </a:xfrm>
          <a:prstGeom prst="rect">
            <a:avLst/>
          </a:prstGeom>
          <a:solidFill>
            <a:schemeClr val="bg1">
              <a:lumMod val="75000"/>
            </a:schemeClr>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grpSp>
        <p:nvGrpSpPr>
          <p:cNvPr id="29" name="Group 62"/>
          <p:cNvGrpSpPr/>
          <p:nvPr/>
        </p:nvGrpSpPr>
        <p:grpSpPr bwMode="auto">
          <a:xfrm>
            <a:off x="3637270" y="4783931"/>
            <a:ext cx="4079875" cy="1389063"/>
            <a:chOff x="1507" y="3190"/>
            <a:chExt cx="2570" cy="875"/>
          </a:xfrm>
        </p:grpSpPr>
        <p:sp>
          <p:nvSpPr>
            <p:cNvPr id="30" name="Line 63"/>
            <p:cNvSpPr>
              <a:spLocks noChangeShapeType="1"/>
            </p:cNvSpPr>
            <p:nvPr/>
          </p:nvSpPr>
          <p:spPr bwMode="auto">
            <a:xfrm rot="10800000" flipH="1">
              <a:off x="1845" y="3190"/>
              <a:ext cx="58" cy="43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31" name="Text Box 64"/>
            <p:cNvSpPr txBox="1">
              <a:spLocks noChangeArrowheads="1"/>
            </p:cNvSpPr>
            <p:nvPr/>
          </p:nvSpPr>
          <p:spPr bwMode="auto">
            <a:xfrm>
              <a:off x="1507" y="3623"/>
              <a:ext cx="257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latin typeface="+mn-ea"/>
                  <a:ea typeface="+mn-ea"/>
                </a:rPr>
                <a:t>空闲</a:t>
              </a:r>
              <a:r>
                <a:rPr lang="en-US" altLang="zh-CN" sz="2000" dirty="0">
                  <a:latin typeface="+mn-ea"/>
                  <a:ea typeface="+mn-ea"/>
                </a:rPr>
                <a:t>(</a:t>
              </a:r>
              <a:r>
                <a:rPr lang="zh-CN" altLang="en-US" sz="2000" dirty="0">
                  <a:latin typeface="+mn-ea"/>
                  <a:ea typeface="+mn-ea"/>
                </a:rPr>
                <a:t>可用</a:t>
              </a:r>
              <a:r>
                <a:rPr lang="en-US" altLang="zh-CN" sz="2000" dirty="0">
                  <a:latin typeface="+mn-ea"/>
                  <a:ea typeface="+mn-ea"/>
                </a:rPr>
                <a:t>)</a:t>
              </a:r>
              <a:r>
                <a:rPr lang="zh-CN" altLang="en-US" sz="2000" dirty="0">
                  <a:latin typeface="+mn-ea"/>
                  <a:ea typeface="+mn-ea"/>
                </a:rPr>
                <a:t>缓存</a:t>
              </a:r>
              <a:r>
                <a:rPr lang="en-US" altLang="zh-CN" sz="2000" dirty="0">
                  <a:latin typeface="+mn-ea"/>
                  <a:ea typeface="+mn-ea"/>
                </a:rPr>
                <a:t>: </a:t>
              </a:r>
              <a:r>
                <a:rPr lang="zh-CN" altLang="en-US" sz="2000" dirty="0">
                  <a:latin typeface="+mn-ea"/>
                  <a:ea typeface="+mn-ea"/>
                </a:rPr>
                <a:t>如果没有空闲缓存</a:t>
              </a:r>
              <a:endParaRPr lang="zh-CN" altLang="en-US" sz="2000" dirty="0">
                <a:latin typeface="+mn-ea"/>
                <a:ea typeface="+mn-ea"/>
              </a:endParaRPr>
            </a:p>
            <a:p>
              <a:r>
                <a:rPr lang="zh-CN" altLang="en-US" sz="2000" dirty="0">
                  <a:latin typeface="+mn-ea"/>
                  <a:ea typeface="+mn-ea"/>
                </a:rPr>
                <a:t>到达的分组将被丢弃</a:t>
              </a:r>
              <a:r>
                <a:rPr lang="en-US" altLang="zh-CN" sz="2000" dirty="0">
                  <a:latin typeface="+mn-ea"/>
                  <a:ea typeface="+mn-ea"/>
                </a:rPr>
                <a:t>(</a:t>
              </a:r>
              <a:r>
                <a:rPr lang="zh-CN" altLang="en-US" sz="2000" dirty="0">
                  <a:solidFill>
                    <a:srgbClr val="FF0000"/>
                  </a:solidFill>
                  <a:latin typeface="+mn-ea"/>
                  <a:ea typeface="+mn-ea"/>
                </a:rPr>
                <a:t>分组丢失</a:t>
              </a:r>
              <a:r>
                <a:rPr lang="en-US" altLang="zh-CN" sz="2000" dirty="0">
                  <a:latin typeface="+mn-ea"/>
                  <a:ea typeface="+mn-ea"/>
                </a:rPr>
                <a:t>)</a:t>
              </a:r>
              <a:endParaRPr lang="en-US" altLang="zh-CN" sz="2000" dirty="0">
                <a:latin typeface="+mn-ea"/>
                <a:ea typeface="+mn-ea"/>
              </a:endParaRPr>
            </a:p>
          </p:txBody>
        </p:sp>
      </p:grpSp>
      <p:sp>
        <p:nvSpPr>
          <p:cNvPr id="32" name="Line 65"/>
          <p:cNvSpPr>
            <a:spLocks noChangeShapeType="1"/>
          </p:cNvSpPr>
          <p:nvPr/>
        </p:nvSpPr>
        <p:spPr bwMode="auto">
          <a:xfrm>
            <a:off x="4908857" y="4587081"/>
            <a:ext cx="220663"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latin typeface="+mn-ea"/>
            </a:endParaRPr>
          </a:p>
        </p:txBody>
      </p:sp>
      <p:sp>
        <p:nvSpPr>
          <p:cNvPr id="33" name="Line 66"/>
          <p:cNvSpPr>
            <a:spLocks noChangeShapeType="1"/>
          </p:cNvSpPr>
          <p:nvPr/>
        </p:nvSpPr>
        <p:spPr bwMode="auto">
          <a:xfrm>
            <a:off x="3373745" y="4275931"/>
            <a:ext cx="287337" cy="144463"/>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endParaRPr lang="zh-CN" altLang="en-US">
              <a:latin typeface="+mn-ea"/>
            </a:endParaRPr>
          </a:p>
        </p:txBody>
      </p:sp>
      <p:pic>
        <p:nvPicPr>
          <p:cNvPr id="34" name="Picture 34"/>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06628" y="3940160"/>
            <a:ext cx="592137" cy="37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58563" y="4971863"/>
            <a:ext cx="592137" cy="37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47"/>
          <p:cNvSpPr txBox="1">
            <a:spLocks noChangeArrowheads="1"/>
          </p:cNvSpPr>
          <p:nvPr/>
        </p:nvSpPr>
        <p:spPr bwMode="auto">
          <a:xfrm>
            <a:off x="1879493" y="3801268"/>
            <a:ext cx="437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800" dirty="0">
                <a:solidFill>
                  <a:schemeClr val="tx2"/>
                </a:solidFill>
                <a:latin typeface="+mn-ea"/>
                <a:ea typeface="+mn-ea"/>
              </a:rPr>
              <a:t>A</a:t>
            </a:r>
            <a:endParaRPr kumimoji="1" lang="en-US" altLang="zh-CN" sz="2800" dirty="0">
              <a:solidFill>
                <a:schemeClr val="tx2"/>
              </a:solidFill>
              <a:latin typeface="+mn-ea"/>
              <a:ea typeface="+mn-ea"/>
            </a:endParaRPr>
          </a:p>
        </p:txBody>
      </p:sp>
      <p:sp>
        <p:nvSpPr>
          <p:cNvPr id="37" name="Text Box 47"/>
          <p:cNvSpPr txBox="1">
            <a:spLocks noChangeArrowheads="1"/>
          </p:cNvSpPr>
          <p:nvPr/>
        </p:nvSpPr>
        <p:spPr bwMode="auto">
          <a:xfrm>
            <a:off x="2183294" y="4874240"/>
            <a:ext cx="4235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800" dirty="0">
                <a:solidFill>
                  <a:srgbClr val="C00000"/>
                </a:solidFill>
                <a:latin typeface="+mn-ea"/>
                <a:ea typeface="+mn-ea"/>
              </a:rPr>
              <a:t>B</a:t>
            </a:r>
            <a:endParaRPr kumimoji="1" lang="en-US" altLang="zh-CN" sz="2800" dirty="0">
              <a:solidFill>
                <a:srgbClr val="C00000"/>
              </a:solidFill>
              <a:latin typeface="+mn-ea"/>
              <a:ea typeface="+mn-ea"/>
            </a:endParaRPr>
          </a:p>
        </p:txBody>
      </p:sp>
      <p:pic>
        <p:nvPicPr>
          <p:cNvPr id="38" name="Picture 43"/>
          <p:cNvPicPr>
            <a:picLocks noChangeArrowheads="1"/>
          </p:cNvPicPr>
          <p:nvPr/>
        </p:nvPicPr>
        <p:blipFill>
          <a:blip r:embed="rId1" cstate="print">
            <a:lum bright="20000"/>
            <a:extLst>
              <a:ext uri="{28A0092B-C50C-407E-A947-70E740481C1C}">
                <a14:useLocalDpi xmlns:a14="http://schemas.microsoft.com/office/drawing/2010/main" val="0"/>
              </a:ext>
            </a:extLst>
          </a:blip>
          <a:srcRect/>
          <a:stretch>
            <a:fillRect/>
          </a:stretch>
        </p:blipFill>
        <p:spPr bwMode="auto">
          <a:xfrm>
            <a:off x="6668771" y="4339475"/>
            <a:ext cx="133540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5" presetClass="emph" presetSubtype="0" repeatCount="3000" fill="hold" nodeType="clickEffect">
                                  <p:stCondLst>
                                    <p:cond delay="0"/>
                                  </p:stCondLst>
                                  <p:childTnLst>
                                    <p:anim calcmode="discrete" valueType="str">
                                      <p:cBhvr>
                                        <p:cTn id="27" dur="1000" fill="hold"/>
                                        <p:tgtEl>
                                          <p:spTgt spid="17"/>
                                        </p:tgtEl>
                                        <p:attrNameLst>
                                          <p:attrName>style.visibility</p:attrName>
                                        </p:attrNameLst>
                                      </p:cBhvr>
                                      <p:tavLst>
                                        <p:tav tm="0">
                                          <p:val>
                                            <p:strVal val="hidden"/>
                                          </p:val>
                                        </p:tav>
                                        <p:tav tm="50000">
                                          <p:val>
                                            <p:strVal val="visible"/>
                                          </p:val>
                                        </p:tav>
                                      </p:tavLst>
                                    </p:anim>
                                  </p:childTnLst>
                                </p:cTn>
                              </p:par>
                            </p:childTnLst>
                          </p:cTn>
                        </p:par>
                      </p:childTnLst>
                    </p:cTn>
                  </p:par>
                  <p:par>
                    <p:cTn id="28" fill="hold">
                      <p:stCondLst>
                        <p:cond delay="indefinite"/>
                      </p:stCondLst>
                      <p:childTnLst>
                        <p:par>
                          <p:cTn id="29" fill="hold">
                            <p:stCondLst>
                              <p:cond delay="0"/>
                            </p:stCondLst>
                            <p:childTnLst>
                              <p:par>
                                <p:cTn id="30" presetID="35" presetClass="emph" presetSubtype="0" repeatCount="3000" fill="hold" nodeType="clickEffect">
                                  <p:stCondLst>
                                    <p:cond delay="0"/>
                                  </p:stCondLst>
                                  <p:childTnLst>
                                    <p:anim calcmode="discrete" valueType="str">
                                      <p:cBhvr>
                                        <p:cTn id="31" dur="100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par>
                    <p:cTn id="32" fill="hold">
                      <p:stCondLst>
                        <p:cond delay="indefinite"/>
                      </p:stCondLst>
                      <p:childTnLst>
                        <p:par>
                          <p:cTn id="33" fill="hold">
                            <p:stCondLst>
                              <p:cond delay="0"/>
                            </p:stCondLst>
                            <p:childTnLst>
                              <p:par>
                                <p:cTn id="34" presetID="35" presetClass="emph" presetSubtype="0" repeatCount="3000" fill="hold" nodeType="clickEffect">
                                  <p:stCondLst>
                                    <p:cond delay="0"/>
                                  </p:stCondLst>
                                  <p:childTnLst>
                                    <p:anim calcmode="discrete" valueType="str">
                                      <p:cBhvr>
                                        <p:cTn id="35" dur="1000" fill="hold"/>
                                        <p:tgtEl>
                                          <p:spTgt spid="2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6"/>
          <p:cNvSpPr>
            <a:spLocks noChangeArrowheads="1"/>
          </p:cNvSpPr>
          <p:nvPr/>
        </p:nvSpPr>
        <p:spPr bwMode="auto">
          <a:xfrm>
            <a:off x="1" y="3353595"/>
            <a:ext cx="12198350" cy="3505200"/>
          </a:xfrm>
          <a:prstGeom prst="rect">
            <a:avLst/>
          </a:prstGeom>
          <a:solidFill>
            <a:srgbClr val="CCECFF"/>
          </a:solidFill>
          <a:ln w="25400">
            <a:noFill/>
            <a:miter lim="800000"/>
          </a:ln>
          <a:effectLst>
            <a:outerShdw dist="17961" dir="2700000" algn="ctr" rotWithShape="0">
              <a:schemeClr val="bg2"/>
            </a:outerShdw>
          </a:effectLst>
        </p:spPr>
        <p:txBody>
          <a:bodyPr wrap="none" lIns="108896" tIns="54448" rIns="108896" bIns="54448" anchor="ctr"/>
          <a:lstStyle>
            <a:lvl1pPr eaLnBrk="0" hangingPunct="0">
              <a:defRPr sz="2000">
                <a:solidFill>
                  <a:schemeClr val="tx1"/>
                </a:solidFill>
                <a:latin typeface="Tahoma" panose="020B0604030504040204" pitchFamily="34" charset="0"/>
                <a:ea typeface="宋体" panose="02010600030101010101" pitchFamily="2" charset="-122"/>
              </a:defRPr>
            </a:lvl1pPr>
            <a:lvl2pPr marL="742950" indent="-285750" eaLnBrk="0" hangingPunct="0">
              <a:defRPr sz="2000">
                <a:solidFill>
                  <a:schemeClr val="tx1"/>
                </a:solidFill>
                <a:latin typeface="Tahoma" panose="020B0604030504040204" pitchFamily="34" charset="0"/>
                <a:ea typeface="宋体" panose="02010600030101010101" pitchFamily="2" charset="-122"/>
              </a:defRPr>
            </a:lvl2pPr>
            <a:lvl3pPr marL="1143000" indent="-228600" eaLnBrk="0" hangingPunct="0">
              <a:defRPr sz="2000">
                <a:solidFill>
                  <a:schemeClr val="tx1"/>
                </a:solidFill>
                <a:latin typeface="Tahoma" panose="020B0604030504040204" pitchFamily="34" charset="0"/>
                <a:ea typeface="宋体" panose="02010600030101010101" pitchFamily="2" charset="-122"/>
              </a:defRPr>
            </a:lvl3pPr>
            <a:lvl4pPr marL="1600200" indent="-228600" eaLnBrk="0" hangingPunct="0">
              <a:defRPr sz="2000">
                <a:solidFill>
                  <a:schemeClr val="tx1"/>
                </a:solidFill>
                <a:latin typeface="Tahoma" panose="020B0604030504040204" pitchFamily="34" charset="0"/>
                <a:ea typeface="宋体" panose="02010600030101010101" pitchFamily="2" charset="-122"/>
              </a:defRPr>
            </a:lvl4pPr>
            <a:lvl5pPr marL="2057400" indent="-228600" eaLnBrk="0" hangingPunct="0">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dirty="0">
              <a:latin typeface="黑体" panose="02010609060101010101" pitchFamily="2" charset="-122"/>
              <a:ea typeface="黑体" panose="02010609060101010101" pitchFamily="2" charset="-122"/>
            </a:endParaRPr>
          </a:p>
        </p:txBody>
      </p:sp>
      <p:sp>
        <p:nvSpPr>
          <p:cNvPr id="2" name="标题 1"/>
          <p:cNvSpPr>
            <a:spLocks noGrp="1"/>
          </p:cNvSpPr>
          <p:nvPr>
            <p:ph type="title"/>
          </p:nvPr>
        </p:nvSpPr>
        <p:spPr/>
        <p:txBody>
          <a:bodyPr/>
          <a:lstStyle/>
          <a:p>
            <a:r>
              <a:rPr lang="zh-CN" altLang="en-US" dirty="0"/>
              <a:t>网络拥塞</a:t>
            </a:r>
            <a:endParaRPr lang="zh-CN" altLang="en-US" dirty="0"/>
          </a:p>
        </p:txBody>
      </p:sp>
      <p:sp>
        <p:nvSpPr>
          <p:cNvPr id="7" name="Rectangle 15"/>
          <p:cNvSpPr txBox="1">
            <a:spLocks noChangeArrowheads="1"/>
          </p:cNvSpPr>
          <p:nvPr/>
        </p:nvSpPr>
        <p:spPr>
          <a:xfrm>
            <a:off x="468313" y="1700213"/>
            <a:ext cx="11422062" cy="2114550"/>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90000"/>
              </a:lnSpc>
            </a:pPr>
            <a:r>
              <a:rPr lang="zh-CN" altLang="en-US" sz="2200" dirty="0">
                <a:latin typeface="+mn-ea"/>
              </a:rPr>
              <a:t>如果长时间有大量分组到达，超出了输出链路的传输能力，就会导致缓存溢出，分组丢失。</a:t>
            </a:r>
            <a:endParaRPr lang="zh-CN" altLang="en-US" sz="2200" dirty="0">
              <a:latin typeface="+mn-ea"/>
            </a:endParaRPr>
          </a:p>
          <a:p>
            <a:pPr>
              <a:lnSpc>
                <a:spcPct val="90000"/>
              </a:lnSpc>
            </a:pPr>
            <a:r>
              <a:rPr lang="zh-CN" altLang="en-US" sz="2200" dirty="0">
                <a:latin typeface="+mn-ea"/>
              </a:rPr>
              <a:t>这时，我们说网络发生了</a:t>
            </a:r>
            <a:r>
              <a:rPr lang="zh-CN" altLang="en-US" sz="2200" dirty="0">
                <a:solidFill>
                  <a:srgbClr val="FF0000"/>
                </a:solidFill>
                <a:latin typeface="+mn-ea"/>
              </a:rPr>
              <a:t>拥塞</a:t>
            </a:r>
            <a:r>
              <a:rPr lang="zh-CN" altLang="en-US" sz="2200" dirty="0">
                <a:latin typeface="+mn-ea"/>
              </a:rPr>
              <a:t>。</a:t>
            </a:r>
            <a:endParaRPr lang="zh-CN" altLang="en-US" sz="2200" dirty="0">
              <a:latin typeface="+mn-ea"/>
            </a:endParaRPr>
          </a:p>
        </p:txBody>
      </p:sp>
      <p:pic>
        <p:nvPicPr>
          <p:cNvPr id="42" name="Picture 43"/>
          <p:cNvPicPr>
            <a:picLocks noChangeArrowheads="1"/>
          </p:cNvPicPr>
          <p:nvPr/>
        </p:nvPicPr>
        <p:blipFill>
          <a:blip r:embed="rId1" cstate="print">
            <a:lum bright="20000"/>
            <a:extLst>
              <a:ext uri="{28A0092B-C50C-407E-A947-70E740481C1C}">
                <a14:useLocalDpi xmlns:a14="http://schemas.microsoft.com/office/drawing/2010/main" val="0"/>
              </a:ext>
            </a:extLst>
          </a:blip>
          <a:srcRect/>
          <a:stretch>
            <a:fillRect/>
          </a:stretch>
        </p:blipFill>
        <p:spPr bwMode="auto">
          <a:xfrm>
            <a:off x="3568068" y="4312444"/>
            <a:ext cx="133540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43" name="Line 28"/>
          <p:cNvSpPr>
            <a:spLocks noChangeShapeType="1"/>
          </p:cNvSpPr>
          <p:nvPr/>
        </p:nvSpPr>
        <p:spPr bwMode="auto">
          <a:xfrm>
            <a:off x="2854632" y="4272756"/>
            <a:ext cx="504825"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44" name="Line 29"/>
          <p:cNvSpPr>
            <a:spLocks noChangeShapeType="1"/>
          </p:cNvSpPr>
          <p:nvPr/>
        </p:nvSpPr>
        <p:spPr bwMode="auto">
          <a:xfrm flipV="1">
            <a:off x="3159432" y="5258594"/>
            <a:ext cx="195263" cy="476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45" name="Line 30"/>
          <p:cNvSpPr>
            <a:spLocks noChangeShapeType="1"/>
          </p:cNvSpPr>
          <p:nvPr/>
        </p:nvSpPr>
        <p:spPr bwMode="auto">
          <a:xfrm>
            <a:off x="4778682" y="4691856"/>
            <a:ext cx="1933575" cy="9525"/>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46" name="Line 31"/>
          <p:cNvSpPr>
            <a:spLocks noChangeShapeType="1"/>
          </p:cNvSpPr>
          <p:nvPr/>
        </p:nvSpPr>
        <p:spPr bwMode="auto">
          <a:xfrm flipH="1">
            <a:off x="3359457" y="4664869"/>
            <a:ext cx="14288" cy="5984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47" name="Line 32"/>
          <p:cNvSpPr>
            <a:spLocks noChangeShapeType="1"/>
          </p:cNvSpPr>
          <p:nvPr/>
        </p:nvSpPr>
        <p:spPr bwMode="auto">
          <a:xfrm>
            <a:off x="3368982" y="4687094"/>
            <a:ext cx="200025"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48" name="Rectangle 33"/>
          <p:cNvSpPr>
            <a:spLocks noChangeArrowheads="1"/>
          </p:cNvSpPr>
          <p:nvPr/>
        </p:nvSpPr>
        <p:spPr bwMode="auto">
          <a:xfrm>
            <a:off x="4445307" y="4563269"/>
            <a:ext cx="147638"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sp>
        <p:nvSpPr>
          <p:cNvPr id="49" name="Rectangle 34"/>
          <p:cNvSpPr>
            <a:spLocks noChangeArrowheads="1"/>
          </p:cNvSpPr>
          <p:nvPr/>
        </p:nvSpPr>
        <p:spPr bwMode="auto">
          <a:xfrm>
            <a:off x="4607232" y="4563269"/>
            <a:ext cx="147638" cy="200025"/>
          </a:xfrm>
          <a:prstGeom prst="rect">
            <a:avLst/>
          </a:prstGeom>
          <a:solidFill>
            <a:srgbClr val="FFC0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50" name="Rectangle 35"/>
          <p:cNvSpPr>
            <a:spLocks noChangeArrowheads="1"/>
          </p:cNvSpPr>
          <p:nvPr/>
        </p:nvSpPr>
        <p:spPr bwMode="auto">
          <a:xfrm>
            <a:off x="3392795" y="4463256"/>
            <a:ext cx="147637"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51" name="Line 36"/>
          <p:cNvSpPr>
            <a:spLocks noChangeShapeType="1"/>
          </p:cNvSpPr>
          <p:nvPr/>
        </p:nvSpPr>
        <p:spPr bwMode="auto">
          <a:xfrm>
            <a:off x="3569007" y="4568031"/>
            <a:ext cx="242888" cy="476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52" name="Line 37"/>
          <p:cNvSpPr>
            <a:spLocks noChangeShapeType="1"/>
          </p:cNvSpPr>
          <p:nvPr/>
        </p:nvSpPr>
        <p:spPr bwMode="auto">
          <a:xfrm flipV="1">
            <a:off x="3235632" y="4844256"/>
            <a:ext cx="0" cy="17621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53" name="Rectangle 40"/>
          <p:cNvSpPr>
            <a:spLocks noChangeArrowheads="1"/>
          </p:cNvSpPr>
          <p:nvPr/>
        </p:nvSpPr>
        <p:spPr bwMode="auto">
          <a:xfrm>
            <a:off x="4735820" y="4501356"/>
            <a:ext cx="147637"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grpSp>
        <p:nvGrpSpPr>
          <p:cNvPr id="54" name="Group 41"/>
          <p:cNvGrpSpPr/>
          <p:nvPr/>
        </p:nvGrpSpPr>
        <p:grpSpPr bwMode="auto">
          <a:xfrm>
            <a:off x="4831072" y="3755231"/>
            <a:ext cx="2366963" cy="736600"/>
            <a:chOff x="2259" y="2542"/>
            <a:chExt cx="1491" cy="464"/>
          </a:xfrm>
        </p:grpSpPr>
        <p:sp>
          <p:nvSpPr>
            <p:cNvPr id="55" name="Text Box 42"/>
            <p:cNvSpPr txBox="1">
              <a:spLocks noChangeArrowheads="1"/>
            </p:cNvSpPr>
            <p:nvPr/>
          </p:nvSpPr>
          <p:spPr bwMode="auto">
            <a:xfrm>
              <a:off x="2503" y="2542"/>
              <a:ext cx="124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latin typeface="+mn-ea"/>
                  <a:ea typeface="+mn-ea"/>
                </a:rPr>
                <a:t>正在发送的分组</a:t>
              </a:r>
              <a:endParaRPr lang="zh-CN" altLang="en-US" sz="2000" dirty="0">
                <a:latin typeface="+mn-ea"/>
                <a:ea typeface="+mn-ea"/>
              </a:endParaRPr>
            </a:p>
          </p:txBody>
        </p:sp>
        <p:sp>
          <p:nvSpPr>
            <p:cNvPr id="56" name="Line 43"/>
            <p:cNvSpPr>
              <a:spLocks noChangeShapeType="1"/>
            </p:cNvSpPr>
            <p:nvPr/>
          </p:nvSpPr>
          <p:spPr bwMode="auto">
            <a:xfrm rot="10800000" flipV="1">
              <a:off x="2259" y="2745"/>
              <a:ext cx="782" cy="26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grpSp>
      <p:grpSp>
        <p:nvGrpSpPr>
          <p:cNvPr id="57" name="Group 44"/>
          <p:cNvGrpSpPr/>
          <p:nvPr/>
        </p:nvGrpSpPr>
        <p:grpSpPr bwMode="auto">
          <a:xfrm>
            <a:off x="4592947" y="4763299"/>
            <a:ext cx="2109788" cy="574676"/>
            <a:chOff x="2109" y="3177"/>
            <a:chExt cx="1329" cy="362"/>
          </a:xfrm>
        </p:grpSpPr>
        <p:sp>
          <p:nvSpPr>
            <p:cNvPr id="58" name="Text Box 45"/>
            <p:cNvSpPr txBox="1">
              <a:spLocks noChangeArrowheads="1"/>
            </p:cNvSpPr>
            <p:nvPr/>
          </p:nvSpPr>
          <p:spPr bwMode="auto">
            <a:xfrm>
              <a:off x="2514" y="3287"/>
              <a:ext cx="92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latin typeface="+mn-ea"/>
                  <a:ea typeface="+mn-ea"/>
                </a:rPr>
                <a:t>排队的分组</a:t>
              </a:r>
              <a:endParaRPr lang="en-US" altLang="zh-CN" sz="2000" dirty="0">
                <a:latin typeface="+mn-ea"/>
                <a:ea typeface="+mn-ea"/>
              </a:endParaRPr>
            </a:p>
          </p:txBody>
        </p:sp>
        <p:sp>
          <p:nvSpPr>
            <p:cNvPr id="59" name="Line 46"/>
            <p:cNvSpPr>
              <a:spLocks noChangeShapeType="1"/>
            </p:cNvSpPr>
            <p:nvPr/>
          </p:nvSpPr>
          <p:spPr bwMode="auto">
            <a:xfrm rot="10800000">
              <a:off x="2109" y="3177"/>
              <a:ext cx="444" cy="18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grpSp>
      <p:sp>
        <p:nvSpPr>
          <p:cNvPr id="60" name="Rectangle 56"/>
          <p:cNvSpPr>
            <a:spLocks noChangeArrowheads="1"/>
          </p:cNvSpPr>
          <p:nvPr/>
        </p:nvSpPr>
        <p:spPr bwMode="auto">
          <a:xfrm>
            <a:off x="2918132" y="3991769"/>
            <a:ext cx="147638" cy="200025"/>
          </a:xfrm>
          <a:prstGeom prst="rect">
            <a:avLst/>
          </a:prstGeom>
          <a:solidFill>
            <a:srgbClr val="FFC0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61" name="Line 57"/>
          <p:cNvSpPr>
            <a:spLocks noChangeShapeType="1"/>
          </p:cNvSpPr>
          <p:nvPr/>
        </p:nvSpPr>
        <p:spPr bwMode="auto">
          <a:xfrm>
            <a:off x="3048307" y="4098131"/>
            <a:ext cx="242888" cy="476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62" name="Rectangle 58"/>
          <p:cNvSpPr>
            <a:spLocks noChangeArrowheads="1"/>
          </p:cNvSpPr>
          <p:nvPr/>
        </p:nvSpPr>
        <p:spPr bwMode="auto">
          <a:xfrm>
            <a:off x="3189595" y="5022056"/>
            <a:ext cx="147637" cy="200025"/>
          </a:xfrm>
          <a:prstGeom prst="rect">
            <a:avLst/>
          </a:prstGeom>
          <a:solidFill>
            <a:srgbClr val="FF6600"/>
          </a:solidFill>
          <a:ln w="9525">
            <a:no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ea"/>
              <a:ea typeface="+mn-ea"/>
            </a:endParaRPr>
          </a:p>
        </p:txBody>
      </p:sp>
      <p:sp>
        <p:nvSpPr>
          <p:cNvPr id="63" name="Rectangle 59"/>
          <p:cNvSpPr>
            <a:spLocks noChangeArrowheads="1"/>
          </p:cNvSpPr>
          <p:nvPr/>
        </p:nvSpPr>
        <p:spPr bwMode="auto">
          <a:xfrm>
            <a:off x="4305607" y="4563269"/>
            <a:ext cx="147638" cy="200025"/>
          </a:xfrm>
          <a:prstGeom prst="rect">
            <a:avLst/>
          </a:prstGeom>
          <a:solidFill>
            <a:schemeClr val="bg1">
              <a:lumMod val="75000"/>
            </a:schemeClr>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sp>
        <p:nvSpPr>
          <p:cNvPr id="64" name="Rectangle 60"/>
          <p:cNvSpPr>
            <a:spLocks noChangeArrowheads="1"/>
          </p:cNvSpPr>
          <p:nvPr/>
        </p:nvSpPr>
        <p:spPr bwMode="auto">
          <a:xfrm>
            <a:off x="4165907" y="4563269"/>
            <a:ext cx="147638" cy="200025"/>
          </a:xfrm>
          <a:prstGeom prst="rect">
            <a:avLst/>
          </a:prstGeom>
          <a:solidFill>
            <a:schemeClr val="bg1">
              <a:lumMod val="75000"/>
            </a:schemeClr>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sp>
        <p:nvSpPr>
          <p:cNvPr id="65" name="Rectangle 61"/>
          <p:cNvSpPr>
            <a:spLocks noChangeArrowheads="1"/>
          </p:cNvSpPr>
          <p:nvPr/>
        </p:nvSpPr>
        <p:spPr bwMode="auto">
          <a:xfrm>
            <a:off x="4026207" y="4563269"/>
            <a:ext cx="147638" cy="200025"/>
          </a:xfrm>
          <a:prstGeom prst="rect">
            <a:avLst/>
          </a:prstGeom>
          <a:solidFill>
            <a:schemeClr val="bg1">
              <a:lumMod val="75000"/>
            </a:schemeClr>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mn-ea"/>
              <a:ea typeface="+mn-ea"/>
            </a:endParaRPr>
          </a:p>
        </p:txBody>
      </p:sp>
      <p:grpSp>
        <p:nvGrpSpPr>
          <p:cNvPr id="66" name="Group 62"/>
          <p:cNvGrpSpPr/>
          <p:nvPr/>
        </p:nvGrpSpPr>
        <p:grpSpPr bwMode="auto">
          <a:xfrm>
            <a:off x="3637270" y="4783931"/>
            <a:ext cx="4079875" cy="1389063"/>
            <a:chOff x="1507" y="3190"/>
            <a:chExt cx="2570" cy="875"/>
          </a:xfrm>
        </p:grpSpPr>
        <p:sp>
          <p:nvSpPr>
            <p:cNvPr id="67" name="Line 63"/>
            <p:cNvSpPr>
              <a:spLocks noChangeShapeType="1"/>
            </p:cNvSpPr>
            <p:nvPr/>
          </p:nvSpPr>
          <p:spPr bwMode="auto">
            <a:xfrm rot="10800000" flipH="1">
              <a:off x="1845" y="3190"/>
              <a:ext cx="58" cy="43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68" name="Text Box 64"/>
            <p:cNvSpPr txBox="1">
              <a:spLocks noChangeArrowheads="1"/>
            </p:cNvSpPr>
            <p:nvPr/>
          </p:nvSpPr>
          <p:spPr bwMode="auto">
            <a:xfrm>
              <a:off x="1507" y="3623"/>
              <a:ext cx="257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latin typeface="+mn-ea"/>
                  <a:ea typeface="+mn-ea"/>
                </a:rPr>
                <a:t>空闲</a:t>
              </a:r>
              <a:r>
                <a:rPr lang="en-US" altLang="zh-CN" sz="2000" dirty="0">
                  <a:latin typeface="+mn-ea"/>
                  <a:ea typeface="+mn-ea"/>
                </a:rPr>
                <a:t>(</a:t>
              </a:r>
              <a:r>
                <a:rPr lang="zh-CN" altLang="en-US" sz="2000" dirty="0">
                  <a:latin typeface="+mn-ea"/>
                  <a:ea typeface="+mn-ea"/>
                </a:rPr>
                <a:t>可用</a:t>
              </a:r>
              <a:r>
                <a:rPr lang="en-US" altLang="zh-CN" sz="2000" dirty="0">
                  <a:latin typeface="+mn-ea"/>
                  <a:ea typeface="+mn-ea"/>
                </a:rPr>
                <a:t>)</a:t>
              </a:r>
              <a:r>
                <a:rPr lang="zh-CN" altLang="en-US" sz="2000" dirty="0">
                  <a:latin typeface="+mn-ea"/>
                  <a:ea typeface="+mn-ea"/>
                </a:rPr>
                <a:t>缓存</a:t>
              </a:r>
              <a:r>
                <a:rPr lang="en-US" altLang="zh-CN" sz="2000" dirty="0">
                  <a:latin typeface="+mn-ea"/>
                  <a:ea typeface="+mn-ea"/>
                </a:rPr>
                <a:t>: </a:t>
              </a:r>
              <a:r>
                <a:rPr lang="zh-CN" altLang="en-US" sz="2000" dirty="0">
                  <a:latin typeface="+mn-ea"/>
                  <a:ea typeface="+mn-ea"/>
                </a:rPr>
                <a:t>如果没有空闲缓存</a:t>
              </a:r>
              <a:endParaRPr lang="zh-CN" altLang="en-US" sz="2000" dirty="0">
                <a:latin typeface="+mn-ea"/>
                <a:ea typeface="+mn-ea"/>
              </a:endParaRPr>
            </a:p>
            <a:p>
              <a:r>
                <a:rPr lang="zh-CN" altLang="en-US" sz="2000" dirty="0">
                  <a:latin typeface="+mn-ea"/>
                  <a:ea typeface="+mn-ea"/>
                </a:rPr>
                <a:t>到达的分组将被丢弃</a:t>
              </a:r>
              <a:r>
                <a:rPr lang="en-US" altLang="zh-CN" sz="2000" dirty="0">
                  <a:latin typeface="+mn-ea"/>
                  <a:ea typeface="+mn-ea"/>
                </a:rPr>
                <a:t>(</a:t>
              </a:r>
              <a:r>
                <a:rPr lang="zh-CN" altLang="en-US" sz="2000" dirty="0">
                  <a:solidFill>
                    <a:srgbClr val="FF0000"/>
                  </a:solidFill>
                  <a:latin typeface="+mn-ea"/>
                  <a:ea typeface="+mn-ea"/>
                </a:rPr>
                <a:t>分组丢失</a:t>
              </a:r>
              <a:r>
                <a:rPr lang="en-US" altLang="zh-CN" sz="2000" dirty="0">
                  <a:latin typeface="+mn-ea"/>
                  <a:ea typeface="+mn-ea"/>
                </a:rPr>
                <a:t>)</a:t>
              </a:r>
              <a:endParaRPr lang="en-US" altLang="zh-CN" sz="2000" dirty="0">
                <a:latin typeface="+mn-ea"/>
                <a:ea typeface="+mn-ea"/>
              </a:endParaRPr>
            </a:p>
          </p:txBody>
        </p:sp>
      </p:grpSp>
      <p:sp>
        <p:nvSpPr>
          <p:cNvPr id="69" name="Line 65"/>
          <p:cNvSpPr>
            <a:spLocks noChangeShapeType="1"/>
          </p:cNvSpPr>
          <p:nvPr/>
        </p:nvSpPr>
        <p:spPr bwMode="auto">
          <a:xfrm>
            <a:off x="4908857" y="4587081"/>
            <a:ext cx="220663"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latin typeface="+mn-ea"/>
            </a:endParaRPr>
          </a:p>
        </p:txBody>
      </p:sp>
      <p:sp>
        <p:nvSpPr>
          <p:cNvPr id="70" name="Line 66"/>
          <p:cNvSpPr>
            <a:spLocks noChangeShapeType="1"/>
          </p:cNvSpPr>
          <p:nvPr/>
        </p:nvSpPr>
        <p:spPr bwMode="auto">
          <a:xfrm>
            <a:off x="3373745" y="4275931"/>
            <a:ext cx="287337" cy="144463"/>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endParaRPr lang="zh-CN" altLang="en-US">
              <a:latin typeface="+mn-ea"/>
            </a:endParaRPr>
          </a:p>
        </p:txBody>
      </p:sp>
      <p:pic>
        <p:nvPicPr>
          <p:cNvPr id="71" name="Picture 34"/>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06628" y="3940160"/>
            <a:ext cx="592137" cy="37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34"/>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56490" y="4975060"/>
            <a:ext cx="592137" cy="37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 Box 47"/>
          <p:cNvSpPr txBox="1">
            <a:spLocks noChangeArrowheads="1"/>
          </p:cNvSpPr>
          <p:nvPr/>
        </p:nvSpPr>
        <p:spPr bwMode="auto">
          <a:xfrm>
            <a:off x="1879493" y="3801268"/>
            <a:ext cx="437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800" dirty="0">
                <a:solidFill>
                  <a:schemeClr val="tx2"/>
                </a:solidFill>
                <a:latin typeface="+mn-ea"/>
                <a:ea typeface="+mn-ea"/>
              </a:rPr>
              <a:t>A</a:t>
            </a:r>
            <a:endParaRPr kumimoji="1" lang="en-US" altLang="zh-CN" sz="2800" dirty="0">
              <a:solidFill>
                <a:schemeClr val="tx2"/>
              </a:solidFill>
              <a:latin typeface="+mn-ea"/>
              <a:ea typeface="+mn-ea"/>
            </a:endParaRPr>
          </a:p>
        </p:txBody>
      </p:sp>
      <p:sp>
        <p:nvSpPr>
          <p:cNvPr id="74" name="Text Box 47"/>
          <p:cNvSpPr txBox="1">
            <a:spLocks noChangeArrowheads="1"/>
          </p:cNvSpPr>
          <p:nvPr/>
        </p:nvSpPr>
        <p:spPr bwMode="auto">
          <a:xfrm>
            <a:off x="2183294" y="4874240"/>
            <a:ext cx="4235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r>
              <a:rPr kumimoji="1" lang="en-US" altLang="zh-CN" sz="2800" dirty="0">
                <a:solidFill>
                  <a:srgbClr val="C00000"/>
                </a:solidFill>
                <a:latin typeface="+mn-ea"/>
                <a:ea typeface="+mn-ea"/>
              </a:rPr>
              <a:t>B</a:t>
            </a:r>
            <a:endParaRPr kumimoji="1" lang="en-US" altLang="zh-CN" sz="2800" dirty="0">
              <a:solidFill>
                <a:srgbClr val="C00000"/>
              </a:solidFill>
              <a:latin typeface="+mn-ea"/>
              <a:ea typeface="+mn-ea"/>
            </a:endParaRPr>
          </a:p>
        </p:txBody>
      </p:sp>
      <p:pic>
        <p:nvPicPr>
          <p:cNvPr id="75" name="Picture 43"/>
          <p:cNvPicPr>
            <a:picLocks noChangeArrowheads="1"/>
          </p:cNvPicPr>
          <p:nvPr/>
        </p:nvPicPr>
        <p:blipFill>
          <a:blip r:embed="rId1" cstate="print">
            <a:lum bright="20000"/>
            <a:extLst>
              <a:ext uri="{28A0092B-C50C-407E-A947-70E740481C1C}">
                <a14:useLocalDpi xmlns:a14="http://schemas.microsoft.com/office/drawing/2010/main" val="0"/>
              </a:ext>
            </a:extLst>
          </a:blip>
          <a:srcRect/>
          <a:stretch>
            <a:fillRect/>
          </a:stretch>
        </p:blipFill>
        <p:spPr bwMode="auto">
          <a:xfrm>
            <a:off x="6668771" y="4339475"/>
            <a:ext cx="133540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分组交换的主要特点</a:t>
            </a:r>
            <a:endParaRPr lang="zh-CN" altLang="en-US" dirty="0"/>
          </a:p>
        </p:txBody>
      </p:sp>
      <p:sp>
        <p:nvSpPr>
          <p:cNvPr id="4" name="矩形 3"/>
          <p:cNvSpPr/>
          <p:nvPr/>
        </p:nvSpPr>
        <p:spPr bwMode="auto">
          <a:xfrm>
            <a:off x="0" y="1296194"/>
            <a:ext cx="12198350" cy="5563394"/>
          </a:xfrm>
          <a:prstGeom prst="rect">
            <a:avLst/>
          </a:prstGeom>
          <a:solidFill>
            <a:schemeClr val="accent1">
              <a:lumMod val="20000"/>
              <a:lumOff val="80000"/>
            </a:schemeClr>
          </a:solidFill>
          <a:ln w="31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spAutoFit/>
          </a:bodyPr>
          <a:lstStyle/>
          <a:p>
            <a:pPr marL="0" marR="0" indent="0" algn="ctr" defTabSz="914400" rtl="0" eaLnBrk="1" fontAlgn="base" latinLnBrk="0" hangingPunct="1">
              <a:lnSpc>
                <a:spcPct val="100000"/>
              </a:lnSpc>
              <a:spcBef>
                <a:spcPct val="0"/>
              </a:spcBef>
              <a:spcAft>
                <a:spcPct val="0"/>
              </a:spcAft>
              <a:buClrTx/>
              <a:buSzTx/>
              <a:buFontTx/>
              <a:buNone/>
            </a:pPr>
            <a:endParaRPr kumimoji="1" lang="zh-CN" altLang="en-US" sz="2400" b="0" i="0" u="none" strike="noStrike" cap="none" normalizeH="0" baseline="0">
              <a:ln>
                <a:noFill/>
              </a:ln>
              <a:solidFill>
                <a:schemeClr val="tx2"/>
              </a:solidFill>
              <a:effectLst/>
              <a:latin typeface="Times New Roman" panose="02020603050405020304" pitchFamily="18" charset="0"/>
              <a:ea typeface="楷体_GB2312" pitchFamily="49" charset="-122"/>
            </a:endParaRPr>
          </a:p>
        </p:txBody>
      </p:sp>
      <p:grpSp>
        <p:nvGrpSpPr>
          <p:cNvPr id="5" name="组合 4"/>
          <p:cNvGrpSpPr/>
          <p:nvPr/>
        </p:nvGrpSpPr>
        <p:grpSpPr>
          <a:xfrm>
            <a:off x="1373981" y="1937918"/>
            <a:ext cx="9787502" cy="626655"/>
            <a:chOff x="1373981" y="1418985"/>
            <a:chExt cx="9787502" cy="626655"/>
          </a:xfrm>
        </p:grpSpPr>
        <p:sp>
          <p:nvSpPr>
            <p:cNvPr id="6" name="TextBox 5"/>
            <p:cNvSpPr txBox="1"/>
            <p:nvPr/>
          </p:nvSpPr>
          <p:spPr>
            <a:xfrm>
              <a:off x="2237790" y="1486809"/>
              <a:ext cx="8314096" cy="492443"/>
            </a:xfrm>
            <a:prstGeom prst="rect">
              <a:avLst/>
            </a:prstGeom>
            <a:noFill/>
          </p:spPr>
          <p:txBody>
            <a:bodyPr wrap="square" rtlCol="0">
              <a:spAutoFit/>
            </a:bodyPr>
            <a:lstStyle/>
            <a:p>
              <a:pPr>
                <a:lnSpc>
                  <a:spcPct val="130000"/>
                </a:lnSpc>
              </a:pPr>
              <a:r>
                <a:rPr lang="zh-CN" altLang="en-US" sz="2000" dirty="0"/>
                <a:t>以分组为传送单位，每个分组携带地址信息并独立路由</a:t>
              </a:r>
              <a:endParaRPr lang="zh-CN" altLang="en-US" sz="2000" dirty="0"/>
            </a:p>
          </p:txBody>
        </p:sp>
        <p:cxnSp>
          <p:nvCxnSpPr>
            <p:cNvPr id="7" name="直接连接符 6"/>
            <p:cNvCxnSpPr/>
            <p:nvPr/>
          </p:nvCxnSpPr>
          <p:spPr bwMode="auto">
            <a:xfrm>
              <a:off x="1460696" y="2045640"/>
              <a:ext cx="9700787"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nvGrpSpPr>
            <p:cNvPr id="8" name="组合 7"/>
            <p:cNvGrpSpPr/>
            <p:nvPr/>
          </p:nvGrpSpPr>
          <p:grpSpPr>
            <a:xfrm>
              <a:off x="1373981" y="1418985"/>
              <a:ext cx="579307" cy="626655"/>
              <a:chOff x="6242320" y="1105727"/>
              <a:chExt cx="579005" cy="626656"/>
            </a:xfrm>
          </p:grpSpPr>
          <p:sp>
            <p:nvSpPr>
              <p:cNvPr id="9"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9900"/>
                    </a:solidFill>
                    <a:latin typeface="Impact" panose="020B0806030902050204" pitchFamily="34" charset="0"/>
                    <a:ea typeface="微软雅黑" panose="020B0503020204020204" pitchFamily="34" charset="-122"/>
                  </a:rPr>
                  <a:t>01</a:t>
                </a:r>
                <a:endParaRPr lang="zh-CN" altLang="en-US" sz="3200" dirty="0">
                  <a:solidFill>
                    <a:srgbClr val="FF9900"/>
                  </a:solidFill>
                  <a:latin typeface="微软雅黑" panose="020B0503020204020204" pitchFamily="34" charset="-122"/>
                  <a:ea typeface="微软雅黑" panose="020B0503020204020204" pitchFamily="34" charset="-122"/>
                </a:endParaRPr>
              </a:p>
            </p:txBody>
          </p:sp>
          <p:sp>
            <p:nvSpPr>
              <p:cNvPr id="10"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grpSp>
        <p:nvGrpSpPr>
          <p:cNvPr id="11" name="组合 10"/>
          <p:cNvGrpSpPr/>
          <p:nvPr/>
        </p:nvGrpSpPr>
        <p:grpSpPr>
          <a:xfrm>
            <a:off x="1373981" y="3358299"/>
            <a:ext cx="9787502" cy="681095"/>
            <a:chOff x="1373981" y="2326367"/>
            <a:chExt cx="9787502" cy="681095"/>
          </a:xfrm>
        </p:grpSpPr>
        <p:grpSp>
          <p:nvGrpSpPr>
            <p:cNvPr id="12" name="组合 11"/>
            <p:cNvGrpSpPr/>
            <p:nvPr/>
          </p:nvGrpSpPr>
          <p:grpSpPr>
            <a:xfrm>
              <a:off x="1373981" y="2362994"/>
              <a:ext cx="579307" cy="631762"/>
              <a:chOff x="6242320" y="2373233"/>
              <a:chExt cx="579005" cy="631762"/>
            </a:xfrm>
          </p:grpSpPr>
          <p:sp>
            <p:nvSpPr>
              <p:cNvPr id="15"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16"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cxnSp>
          <p:nvCxnSpPr>
            <p:cNvPr id="13" name="直接连接符 12"/>
            <p:cNvCxnSpPr/>
            <p:nvPr/>
          </p:nvCxnSpPr>
          <p:spPr bwMode="auto">
            <a:xfrm>
              <a:off x="1460696" y="3007462"/>
              <a:ext cx="9700787" cy="0"/>
            </a:xfrm>
            <a:prstGeom prst="line">
              <a:avLst/>
            </a:prstGeom>
            <a:solidFill>
              <a:schemeClr val="accent1"/>
            </a:solidFill>
            <a:ln w="28575" cap="flat" cmpd="sng" algn="ctr">
              <a:solidFill>
                <a:srgbClr val="00DBD6"/>
              </a:solidFill>
              <a:prstDash val="solid"/>
              <a:round/>
              <a:headEnd type="none" w="med" len="med"/>
              <a:tailEnd type="none" w="med" len="med"/>
            </a:ln>
            <a:effectLst/>
          </p:spPr>
        </p:cxnSp>
        <p:sp>
          <p:nvSpPr>
            <p:cNvPr id="14" name="TextBox 13"/>
            <p:cNvSpPr txBox="1"/>
            <p:nvPr/>
          </p:nvSpPr>
          <p:spPr>
            <a:xfrm>
              <a:off x="2237790" y="2326367"/>
              <a:ext cx="8314096" cy="452945"/>
            </a:xfrm>
            <a:prstGeom prst="rect">
              <a:avLst/>
            </a:prstGeom>
            <a:noFill/>
          </p:spPr>
          <p:txBody>
            <a:bodyPr wrap="square" rtlCol="0">
              <a:spAutoFit/>
            </a:bodyPr>
            <a:lstStyle/>
            <a:p>
              <a:pPr>
                <a:lnSpc>
                  <a:spcPct val="130000"/>
                </a:lnSpc>
              </a:pPr>
              <a:r>
                <a:rPr lang="zh-CN" altLang="en-US" sz="2000" dirty="0"/>
                <a:t>通信双方不独占链路，分组在传输过程中对通信链路是逐段动态占用的</a:t>
              </a:r>
              <a:endParaRPr lang="zh-CN" altLang="en-US" sz="2000" dirty="0"/>
            </a:p>
          </p:txBody>
        </p:sp>
      </p:grpSp>
      <p:grpSp>
        <p:nvGrpSpPr>
          <p:cNvPr id="17" name="组合 16"/>
          <p:cNvGrpSpPr/>
          <p:nvPr/>
        </p:nvGrpSpPr>
        <p:grpSpPr>
          <a:xfrm>
            <a:off x="1373981" y="4763095"/>
            <a:ext cx="9982993" cy="647899"/>
            <a:chOff x="1373981" y="3353594"/>
            <a:chExt cx="9982993" cy="647899"/>
          </a:xfrm>
        </p:grpSpPr>
        <p:grpSp>
          <p:nvGrpSpPr>
            <p:cNvPr id="18" name="组合 17"/>
            <p:cNvGrpSpPr/>
            <p:nvPr/>
          </p:nvGrpSpPr>
          <p:grpSpPr>
            <a:xfrm>
              <a:off x="1373981" y="3353594"/>
              <a:ext cx="579307" cy="620494"/>
              <a:chOff x="6242320" y="3640739"/>
              <a:chExt cx="579005" cy="620494"/>
            </a:xfrm>
          </p:grpSpPr>
          <p:sp>
            <p:nvSpPr>
              <p:cNvPr id="21"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22"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cxnSp>
          <p:nvCxnSpPr>
            <p:cNvPr id="19" name="直接连接符 18"/>
            <p:cNvCxnSpPr/>
            <p:nvPr/>
          </p:nvCxnSpPr>
          <p:spPr bwMode="auto">
            <a:xfrm>
              <a:off x="1460696" y="4001493"/>
              <a:ext cx="9700787" cy="0"/>
            </a:xfrm>
            <a:prstGeom prst="line">
              <a:avLst/>
            </a:prstGeom>
            <a:solidFill>
              <a:schemeClr val="accent1"/>
            </a:solidFill>
            <a:ln w="28575" cap="flat" cmpd="sng" algn="ctr">
              <a:solidFill>
                <a:srgbClr val="FF8181"/>
              </a:solidFill>
              <a:prstDash val="solid"/>
              <a:round/>
              <a:headEnd type="none" w="med" len="med"/>
              <a:tailEnd type="none" w="med" len="med"/>
            </a:ln>
            <a:effectLst/>
          </p:spPr>
        </p:cxnSp>
        <p:sp>
          <p:nvSpPr>
            <p:cNvPr id="20" name="TextBox 19"/>
            <p:cNvSpPr txBox="1"/>
            <p:nvPr/>
          </p:nvSpPr>
          <p:spPr>
            <a:xfrm>
              <a:off x="2237789" y="3393360"/>
              <a:ext cx="9119185" cy="452945"/>
            </a:xfrm>
            <a:prstGeom prst="rect">
              <a:avLst/>
            </a:prstGeom>
            <a:noFill/>
          </p:spPr>
          <p:txBody>
            <a:bodyPr wrap="square" rtlCol="0">
              <a:spAutoFit/>
            </a:bodyPr>
            <a:lstStyle/>
            <a:p>
              <a:pPr>
                <a:lnSpc>
                  <a:spcPct val="130000"/>
                </a:lnSpc>
              </a:pPr>
              <a:r>
                <a:rPr lang="zh-CN" altLang="en-US" sz="2000" dirty="0"/>
                <a:t>由于链路通信过程中是共享的，当网络通信量很大时会导致网络拥塞</a:t>
              </a:r>
              <a:endParaRPr lang="zh-CN" altLang="en-US" sz="2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070" y="2969645"/>
            <a:ext cx="8913337" cy="492371"/>
          </a:xfrm>
          <a:prstGeom prst="rect">
            <a:avLst/>
          </a:prstGeom>
          <a:noFill/>
        </p:spPr>
        <p:txBody>
          <a:bodyPr wrap="square" lIns="121935" tIns="60967" rIns="121935" bIns="60967"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工业和信息化部“十二五”规划教材</a:t>
            </a:r>
            <a:r>
              <a:rPr kumimoji="0" lang="en-US" altLang="zh-CN"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计算机网络教程</a:t>
            </a:r>
            <a:r>
              <a:rPr kumimoji="0" lang="en-US" altLang="zh-CN"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TextBox 18"/>
          <p:cNvSpPr txBox="1"/>
          <p:nvPr/>
        </p:nvSpPr>
        <p:spPr>
          <a:xfrm>
            <a:off x="4659349" y="1845985"/>
            <a:ext cx="4679437" cy="861660"/>
          </a:xfrm>
          <a:prstGeom prst="rect">
            <a:avLst/>
          </a:prstGeom>
          <a:noFill/>
        </p:spPr>
        <p:txBody>
          <a:bodyPr wrap="square" lIns="121935" tIns="60967" rIns="121935" bIns="60967" rtlCol="0">
            <a:spAutoFit/>
          </a:bodyPr>
          <a:lstStyle/>
          <a:p>
            <a:pPr marL="0" marR="0" lvl="0" indent="0" algn="l" defTabSz="1219200" rtl="0" eaLnBrk="1" fontAlgn="base"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网络性能指标</a:t>
            </a:r>
            <a:endParaRPr kumimoji="0" lang="zh-CN" altLang="en-US" sz="4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20" name="TextBox 19"/>
          <p:cNvSpPr txBox="1"/>
          <p:nvPr/>
        </p:nvSpPr>
        <p:spPr>
          <a:xfrm>
            <a:off x="4042252" y="4212821"/>
            <a:ext cx="3547349" cy="492443"/>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rgbClr val="28A7E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marL="0" marR="0" lvl="0" indent="0" algn="l" defTabSz="1219835"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dirty="0">
                <a:ln>
                  <a:noFill/>
                </a:ln>
                <a:solidFill>
                  <a:srgbClr val="28A7E1"/>
                </a:solidFill>
                <a:effectLst/>
                <a:uLnTx/>
                <a:uFillTx/>
                <a:latin typeface="Arial" panose="020B0604020202020204"/>
                <a:ea typeface="微软雅黑" panose="020B0503020204020204" pitchFamily="34" charset="-122"/>
                <a:cs typeface="+mn-cs"/>
              </a:rPr>
              <a:t>人民邮电出版社</a:t>
            </a:r>
            <a:endParaRPr kumimoji="0" lang="zh-CN" altLang="en-US" sz="2400" b="0" i="0" u="none" strike="noStrike" kern="1200" cap="none" spc="0" normalizeH="0" baseline="0" noProof="0" dirty="0">
              <a:ln>
                <a:noFill/>
              </a:ln>
              <a:solidFill>
                <a:srgbClr val="28A7E1"/>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3784414" y="2816998"/>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6" name="矩形 25"/>
          <p:cNvSpPr/>
          <p:nvPr/>
        </p:nvSpPr>
        <p:spPr>
          <a:xfrm>
            <a:off x="3784414" y="4718559"/>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TextBox 9"/>
          <p:cNvSpPr txBox="1"/>
          <p:nvPr/>
        </p:nvSpPr>
        <p:spPr>
          <a:xfrm>
            <a:off x="4042251" y="3590195"/>
            <a:ext cx="5764466" cy="492371"/>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chemeClr val="bg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marL="0" marR="0" lvl="0" indent="0" algn="l" defTabSz="1219835"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 Textbook on Computer Networks</a:t>
            </a:r>
            <a:endParaRPr kumimoji="0" lang="zh-CN" altLang="en-US"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文本占位符 2"/>
          <p:cNvSpPr txBox="1"/>
          <p:nvPr/>
        </p:nvSpPr>
        <p:spPr>
          <a:xfrm>
            <a:off x="280540" y="5726116"/>
            <a:ext cx="3029546" cy="522426"/>
          </a:xfrm>
          <a:prstGeom prst="rect">
            <a:avLst/>
          </a:prstGeom>
        </p:spPr>
        <p:txBody>
          <a:bodyPr vert="horz" lIns="121889" tIns="60944" rIns="121889" bIns="60944"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marL="0" marR="0" lvl="0" indent="0" algn="ctr" defTabSz="1219835" rtl="0" eaLnBrk="1" fontAlgn="base" latinLnBrk="0" hangingPunct="1">
              <a:lnSpc>
                <a:spcPct val="100000"/>
              </a:lnSpc>
              <a:spcBef>
                <a:spcPct val="20000"/>
              </a:spcBef>
              <a:spcAft>
                <a:spcPct val="0"/>
              </a:spcAft>
              <a:buClrTx/>
              <a:buSzPct val="80000"/>
              <a:buFont typeface="Wingdings" panose="05000000000000000000" pitchFamily="2" charset="2"/>
              <a:buNone/>
              <a:defRPr/>
            </a:pPr>
            <a:r>
              <a:rPr kumimoji="0" lang="zh-CN" altLang="en-US" sz="20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陆军工程大学   谢钧</a:t>
            </a:r>
            <a:endParaRPr kumimoji="0" lang="zh-CN" altLang="en-US" sz="20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4112085" y="2113527"/>
            <a:ext cx="323925" cy="3239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3" name="组合 22"/>
          <p:cNvGrpSpPr/>
          <p:nvPr/>
        </p:nvGrpSpPr>
        <p:grpSpPr>
          <a:xfrm>
            <a:off x="205175" y="1257577"/>
            <a:ext cx="3303200" cy="4397128"/>
            <a:chOff x="205175" y="1257577"/>
            <a:chExt cx="3303200" cy="4397128"/>
          </a:xfrm>
        </p:grpSpPr>
        <p:grpSp>
          <p:nvGrpSpPr>
            <p:cNvPr id="24" name="组合 23"/>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5" name="任意多边形: 形状 24"/>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黑体" panose="02010609060101010101" pitchFamily="2" charset="-122"/>
              </a:rPr>
              <a:t>1. </a:t>
            </a:r>
            <a:r>
              <a:rPr lang="zh-CN" altLang="en-US" dirty="0">
                <a:latin typeface="黑体" panose="02010609060101010101" pitchFamily="2" charset="-122"/>
              </a:rPr>
              <a:t>速率</a:t>
            </a:r>
            <a:endParaRPr lang="zh-CN" altLang="en-US" dirty="0">
              <a:latin typeface="黑体" panose="02010609060101010101" pitchFamily="2" charset="-122"/>
            </a:endParaRPr>
          </a:p>
        </p:txBody>
      </p:sp>
      <p:sp>
        <p:nvSpPr>
          <p:cNvPr id="236" name="矩形 235"/>
          <p:cNvSpPr/>
          <p:nvPr/>
        </p:nvSpPr>
        <p:spPr>
          <a:xfrm flipV="1">
            <a:off x="-64547" y="1600994"/>
            <a:ext cx="12321094" cy="45719"/>
          </a:xfrm>
          <a:prstGeom prst="rect">
            <a:avLst/>
          </a:prstGeom>
          <a:solidFill>
            <a:schemeClr val="bg1">
              <a:lumMod val="50000"/>
              <a:alpha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7" name="矩形 236"/>
          <p:cNvSpPr/>
          <p:nvPr/>
        </p:nvSpPr>
        <p:spPr>
          <a:xfrm>
            <a:off x="0" y="2416783"/>
            <a:ext cx="12192000" cy="2918011"/>
          </a:xfrm>
          <a:prstGeom prst="rect">
            <a:avLst/>
          </a:prstGeom>
          <a:solidFill>
            <a:srgbClr val="4BACC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239" name="内容占位符 4"/>
          <p:cNvSpPr txBox="1"/>
          <p:nvPr/>
        </p:nvSpPr>
        <p:spPr>
          <a:xfrm>
            <a:off x="499247" y="2591594"/>
            <a:ext cx="11391127" cy="2743200"/>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1"/>
              </a:buClr>
            </a:pPr>
            <a:r>
              <a:rPr lang="zh-CN" altLang="en-US" sz="2400" dirty="0">
                <a:solidFill>
                  <a:srgbClr val="C00000"/>
                </a:solidFill>
              </a:rPr>
              <a:t>速率</a:t>
            </a:r>
            <a:r>
              <a:rPr lang="zh-CN" altLang="en-US" sz="2400" dirty="0">
                <a:solidFill>
                  <a:srgbClr val="FFFFFF"/>
                </a:solidFill>
              </a:rPr>
              <a:t>即</a:t>
            </a:r>
            <a:r>
              <a:rPr lang="zh-CN" altLang="en-US" sz="2400" dirty="0">
                <a:solidFill>
                  <a:srgbClr val="C00000"/>
                </a:solidFill>
              </a:rPr>
              <a:t>数据率</a:t>
            </a:r>
            <a:r>
              <a:rPr lang="en-US" altLang="zh-CN" sz="2400" dirty="0">
                <a:solidFill>
                  <a:srgbClr val="FFFFFF"/>
                </a:solidFill>
              </a:rPr>
              <a:t>(data rate)</a:t>
            </a:r>
            <a:r>
              <a:rPr lang="zh-CN" altLang="en-US" sz="2400" dirty="0">
                <a:solidFill>
                  <a:srgbClr val="FFFFFF"/>
                </a:solidFill>
              </a:rPr>
              <a:t>或</a:t>
            </a:r>
            <a:r>
              <a:rPr lang="zh-CN" altLang="en-US" sz="2400" dirty="0">
                <a:solidFill>
                  <a:srgbClr val="C00000"/>
                </a:solidFill>
              </a:rPr>
              <a:t>比特率</a:t>
            </a:r>
            <a:r>
              <a:rPr lang="en-US" altLang="zh-CN" sz="2400" dirty="0">
                <a:solidFill>
                  <a:srgbClr val="FFFFFF"/>
                </a:solidFill>
              </a:rPr>
              <a:t>(bit rate)</a:t>
            </a:r>
            <a:r>
              <a:rPr lang="zh-CN" altLang="en-US" sz="2400" dirty="0">
                <a:solidFill>
                  <a:srgbClr val="FFFFFF"/>
                </a:solidFill>
              </a:rPr>
              <a:t>是计算机网络中最重要的一个性能指标。速率的单位是 </a:t>
            </a:r>
            <a:r>
              <a:rPr lang="en-US" altLang="zh-CN" sz="2400" dirty="0">
                <a:solidFill>
                  <a:srgbClr val="FFFFFF"/>
                </a:solidFill>
              </a:rPr>
              <a:t>b/s</a:t>
            </a:r>
            <a:r>
              <a:rPr lang="zh-CN" altLang="en-US" sz="2400" dirty="0">
                <a:solidFill>
                  <a:srgbClr val="FFFFFF"/>
                </a:solidFill>
              </a:rPr>
              <a:t>，或</a:t>
            </a:r>
            <a:r>
              <a:rPr lang="en-US" altLang="zh-CN" sz="2400" dirty="0">
                <a:solidFill>
                  <a:srgbClr val="FFFFFF"/>
                </a:solidFill>
              </a:rPr>
              <a:t>kb/s, Mb/s, Gb/s </a:t>
            </a:r>
            <a:r>
              <a:rPr lang="zh-CN" altLang="en-US" sz="2400" dirty="0">
                <a:solidFill>
                  <a:srgbClr val="FFFFFF"/>
                </a:solidFill>
              </a:rPr>
              <a:t>等。 </a:t>
            </a:r>
            <a:endParaRPr lang="zh-CN" altLang="en-US" sz="2400" dirty="0">
              <a:solidFill>
                <a:srgbClr val="FFFFFF"/>
              </a:solidFill>
            </a:endParaRPr>
          </a:p>
          <a:p>
            <a:pPr lvl="0">
              <a:buClr>
                <a:schemeClr val="bg1"/>
              </a:buClr>
            </a:pPr>
            <a:r>
              <a:rPr lang="zh-CN" altLang="en-US" sz="2400" dirty="0">
                <a:solidFill>
                  <a:srgbClr val="C00000"/>
                </a:solidFill>
              </a:rPr>
              <a:t>比特</a:t>
            </a:r>
            <a:r>
              <a:rPr lang="zh-CN" altLang="en-US" sz="2400" dirty="0">
                <a:solidFill>
                  <a:srgbClr val="FFFFFF"/>
                </a:solidFill>
              </a:rPr>
              <a:t>（</a:t>
            </a:r>
            <a:r>
              <a:rPr lang="en-US" altLang="zh-CN" sz="2400" dirty="0">
                <a:solidFill>
                  <a:srgbClr val="FFFFFF"/>
                </a:solidFill>
              </a:rPr>
              <a:t>bit</a:t>
            </a:r>
            <a:r>
              <a:rPr lang="zh-CN" altLang="en-US" sz="2400" dirty="0">
                <a:solidFill>
                  <a:srgbClr val="FFFFFF"/>
                </a:solidFill>
              </a:rPr>
              <a:t>）是计算机中数据量的单位，也是信息论中使用的信息量的单位。</a:t>
            </a:r>
            <a:r>
              <a:rPr lang="en-US" altLang="zh-CN" sz="2400" dirty="0">
                <a:solidFill>
                  <a:srgbClr val="FFFFFF"/>
                </a:solidFill>
              </a:rPr>
              <a:t>Bit </a:t>
            </a:r>
            <a:r>
              <a:rPr lang="zh-CN" altLang="en-US" sz="2400" dirty="0">
                <a:solidFill>
                  <a:srgbClr val="FFFFFF"/>
                </a:solidFill>
              </a:rPr>
              <a:t>来源于 </a:t>
            </a:r>
            <a:r>
              <a:rPr lang="en-US" altLang="zh-CN" sz="2400" dirty="0">
                <a:solidFill>
                  <a:srgbClr val="FFFFFF"/>
                </a:solidFill>
              </a:rPr>
              <a:t>binary digit</a:t>
            </a:r>
            <a:r>
              <a:rPr lang="zh-CN" altLang="en-US" sz="2400" dirty="0">
                <a:solidFill>
                  <a:srgbClr val="FFFFFF"/>
                </a:solidFill>
              </a:rPr>
              <a:t>，意思是一个“</a:t>
            </a:r>
            <a:r>
              <a:rPr lang="zh-CN" altLang="en-US" sz="2400" dirty="0">
                <a:solidFill>
                  <a:srgbClr val="C00000"/>
                </a:solidFill>
              </a:rPr>
              <a:t>二进制数字</a:t>
            </a:r>
            <a:r>
              <a:rPr lang="zh-CN" altLang="en-US" sz="2400" dirty="0">
                <a:solidFill>
                  <a:srgbClr val="FFFFFF"/>
                </a:solidFill>
              </a:rPr>
              <a:t>”，因此一个比特就是二进制数字中的一个 </a:t>
            </a:r>
            <a:r>
              <a:rPr lang="en-US" altLang="zh-CN" sz="2400" dirty="0">
                <a:solidFill>
                  <a:srgbClr val="FFFFFF"/>
                </a:solidFill>
              </a:rPr>
              <a:t>1 </a:t>
            </a:r>
            <a:r>
              <a:rPr lang="zh-CN" altLang="en-US" sz="2400" dirty="0">
                <a:solidFill>
                  <a:srgbClr val="FFFFFF"/>
                </a:solidFill>
              </a:rPr>
              <a:t>或 </a:t>
            </a:r>
            <a:r>
              <a:rPr lang="en-US" altLang="zh-CN" sz="2400" dirty="0">
                <a:solidFill>
                  <a:srgbClr val="FFFFFF"/>
                </a:solidFill>
              </a:rPr>
              <a:t>0</a:t>
            </a:r>
            <a:r>
              <a:rPr lang="zh-CN" altLang="en-US" sz="2400" dirty="0">
                <a:solidFill>
                  <a:srgbClr val="FFFFFF"/>
                </a:solidFill>
              </a:rPr>
              <a:t>。</a:t>
            </a:r>
            <a:endParaRPr lang="zh-CN" altLang="en-US" sz="2400" dirty="0">
              <a:solidFill>
                <a:srgbClr val="FFFFFF"/>
              </a:solidFill>
            </a:endParaRPr>
          </a:p>
        </p:txBody>
      </p:sp>
      <p:sp>
        <p:nvSpPr>
          <p:cNvPr id="240" name="矩形 239"/>
          <p:cNvSpPr/>
          <p:nvPr/>
        </p:nvSpPr>
        <p:spPr>
          <a:xfrm>
            <a:off x="0" y="5891503"/>
            <a:ext cx="12195175" cy="968085"/>
          </a:xfrm>
          <a:prstGeom prst="rect">
            <a:avLst/>
          </a:prstGeom>
          <a:solidFill>
            <a:srgbClr val="DDDDDD">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animEffect transition="in" filter="fade">
                                      <p:cBhvr>
                                        <p:cTn id="7" dur="1000"/>
                                        <p:tgtEl>
                                          <p:spTgt spid="239">
                                            <p:txEl>
                                              <p:pRg st="0" end="0"/>
                                            </p:txEl>
                                          </p:spTgt>
                                        </p:tgtEl>
                                      </p:cBhvr>
                                    </p:animEffect>
                                    <p:anim calcmode="lin" valueType="num">
                                      <p:cBhvr>
                                        <p:cTn id="8" dur="1000" fill="hold"/>
                                        <p:tgtEl>
                                          <p:spTgt spid="2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9">
                                            <p:txEl>
                                              <p:pRg st="1" end="1"/>
                                            </p:txEl>
                                          </p:spTgt>
                                        </p:tgtEl>
                                        <p:attrNameLst>
                                          <p:attrName>style.visibility</p:attrName>
                                        </p:attrNameLst>
                                      </p:cBhvr>
                                      <p:to>
                                        <p:strVal val="visible"/>
                                      </p:to>
                                    </p:set>
                                    <p:animEffect transition="in" filter="fade">
                                      <p:cBhvr>
                                        <p:cTn id="14" dur="1000"/>
                                        <p:tgtEl>
                                          <p:spTgt spid="239">
                                            <p:txEl>
                                              <p:pRg st="1" end="1"/>
                                            </p:txEl>
                                          </p:spTgt>
                                        </p:tgtEl>
                                      </p:cBhvr>
                                    </p:animEffect>
                                    <p:anim calcmode="lin" valueType="num">
                                      <p:cBhvr>
                                        <p:cTn id="15" dur="1000" fill="hold"/>
                                        <p:tgtEl>
                                          <p:spTgt spid="2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矩形 239"/>
          <p:cNvSpPr/>
          <p:nvPr/>
        </p:nvSpPr>
        <p:spPr>
          <a:xfrm>
            <a:off x="0" y="1524794"/>
            <a:ext cx="12195175" cy="4572000"/>
          </a:xfrm>
          <a:prstGeom prst="rect">
            <a:avLst/>
          </a:prstGeom>
          <a:solidFill>
            <a:srgbClr val="DDDDDD">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2" name="标题 1"/>
          <p:cNvSpPr>
            <a:spLocks noGrp="1"/>
          </p:cNvSpPr>
          <p:nvPr>
            <p:ph type="title"/>
          </p:nvPr>
        </p:nvSpPr>
        <p:spPr/>
        <p:txBody>
          <a:bodyPr/>
          <a:lstStyle/>
          <a:p>
            <a:r>
              <a:rPr lang="en-US" altLang="zh-CN" dirty="0">
                <a:latin typeface="黑体" panose="02010609060101010101" pitchFamily="2" charset="-122"/>
              </a:rPr>
              <a:t>2. </a:t>
            </a:r>
            <a:r>
              <a:rPr lang="zh-CN" altLang="en-US" dirty="0">
                <a:latin typeface="黑体" panose="02010609060101010101" pitchFamily="2" charset="-122"/>
              </a:rPr>
              <a:t>带宽</a:t>
            </a:r>
            <a:endParaRPr lang="zh-CN" altLang="en-US" dirty="0">
              <a:latin typeface="黑体" panose="02010609060101010101" pitchFamily="2" charset="-122"/>
            </a:endParaRPr>
          </a:p>
        </p:txBody>
      </p:sp>
      <p:sp>
        <p:nvSpPr>
          <p:cNvPr id="237" name="矩形 236"/>
          <p:cNvSpPr/>
          <p:nvPr/>
        </p:nvSpPr>
        <p:spPr>
          <a:xfrm>
            <a:off x="0" y="1981994"/>
            <a:ext cx="12192000" cy="3505199"/>
          </a:xfrm>
          <a:prstGeom prst="rect">
            <a:avLst/>
          </a:prstGeom>
          <a:solidFill>
            <a:srgbClr val="4BACC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9" name="内容占位符 4"/>
          <p:cNvSpPr txBox="1"/>
          <p:nvPr/>
        </p:nvSpPr>
        <p:spPr>
          <a:xfrm>
            <a:off x="603636" y="2362994"/>
            <a:ext cx="11010127" cy="2438400"/>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2400" dirty="0">
                <a:solidFill>
                  <a:schemeClr val="bg1"/>
                </a:solidFill>
              </a:rPr>
              <a:t>“</a:t>
            </a:r>
            <a:r>
              <a:rPr lang="zh-CN" altLang="en-US" sz="2400" dirty="0">
                <a:solidFill>
                  <a:srgbClr val="C00000"/>
                </a:solidFill>
              </a:rPr>
              <a:t>带宽</a:t>
            </a:r>
            <a:r>
              <a:rPr lang="zh-CN" altLang="en-US" sz="2400" dirty="0">
                <a:solidFill>
                  <a:schemeClr val="bg1"/>
                </a:solidFill>
              </a:rPr>
              <a:t>”</a:t>
            </a:r>
            <a:r>
              <a:rPr lang="en-US" altLang="zh-CN" sz="2400" dirty="0">
                <a:solidFill>
                  <a:schemeClr val="bg1"/>
                </a:solidFill>
              </a:rPr>
              <a:t>(bandwidth)</a:t>
            </a:r>
            <a:r>
              <a:rPr lang="zh-CN" altLang="en-US" sz="2400" dirty="0">
                <a:solidFill>
                  <a:schemeClr val="bg1"/>
                </a:solidFill>
              </a:rPr>
              <a:t>本来是指信号具有的频带宽度，单位是赫兹（或千赫、兆赫、吉赫等）。</a:t>
            </a:r>
            <a:endParaRPr lang="zh-CN" altLang="en-US" sz="2400" dirty="0">
              <a:solidFill>
                <a:schemeClr val="bg1"/>
              </a:solidFill>
            </a:endParaRPr>
          </a:p>
          <a:p>
            <a:pPr lvl="0"/>
            <a:r>
              <a:rPr lang="zh-CN" altLang="en-US" sz="2400" dirty="0">
                <a:solidFill>
                  <a:schemeClr val="bg1"/>
                </a:solidFill>
              </a:rPr>
              <a:t>但在计算机网络中，“带宽”指的是数字信道的“</a:t>
            </a:r>
            <a:r>
              <a:rPr lang="zh-CN" altLang="en-US" sz="2400" dirty="0">
                <a:solidFill>
                  <a:srgbClr val="C00000"/>
                </a:solidFill>
              </a:rPr>
              <a:t>最高数据率</a:t>
            </a:r>
            <a:r>
              <a:rPr lang="zh-CN" altLang="en-US" sz="2400" dirty="0">
                <a:solidFill>
                  <a:schemeClr val="bg1"/>
                </a:solidFill>
              </a:rPr>
              <a:t>” ，单位是“比特每秒”，或 </a:t>
            </a:r>
            <a:r>
              <a:rPr lang="en-US" altLang="zh-CN" sz="2400" dirty="0">
                <a:solidFill>
                  <a:schemeClr val="bg1"/>
                </a:solidFill>
              </a:rPr>
              <a:t>b/s (bit/s)</a:t>
            </a:r>
            <a:r>
              <a:rPr lang="zh-CN" altLang="en-US" sz="2400" dirty="0">
                <a:solidFill>
                  <a:schemeClr val="bg1"/>
                </a:solidFill>
              </a:rPr>
              <a:t>。</a:t>
            </a:r>
            <a:endParaRPr lang="en-US" altLang="zh-CN" sz="2400" dirty="0">
              <a:solidFill>
                <a:schemeClr val="bg1"/>
              </a:solidFill>
            </a:endParaRPr>
          </a:p>
          <a:p>
            <a:r>
              <a:rPr lang="zh-CN" altLang="en-US" sz="2400" dirty="0">
                <a:solidFill>
                  <a:schemeClr val="bg1"/>
                </a:solidFill>
              </a:rPr>
              <a:t>一条通信链路的“频带宽度”越宽，其传输数据的“最高数据率”也越高。 </a:t>
            </a:r>
            <a:endParaRPr lang="zh-CN"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animEffect transition="in" filter="fade">
                                      <p:cBhvr>
                                        <p:cTn id="7" dur="1000"/>
                                        <p:tgtEl>
                                          <p:spTgt spid="239">
                                            <p:txEl>
                                              <p:pRg st="0" end="0"/>
                                            </p:txEl>
                                          </p:spTgt>
                                        </p:tgtEl>
                                      </p:cBhvr>
                                    </p:animEffect>
                                    <p:anim calcmode="lin" valueType="num">
                                      <p:cBhvr>
                                        <p:cTn id="8" dur="1000" fill="hold"/>
                                        <p:tgtEl>
                                          <p:spTgt spid="2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9">
                                            <p:txEl>
                                              <p:pRg st="1" end="1"/>
                                            </p:txEl>
                                          </p:spTgt>
                                        </p:tgtEl>
                                        <p:attrNameLst>
                                          <p:attrName>style.visibility</p:attrName>
                                        </p:attrNameLst>
                                      </p:cBhvr>
                                      <p:to>
                                        <p:strVal val="visible"/>
                                      </p:to>
                                    </p:set>
                                    <p:animEffect transition="in" filter="fade">
                                      <p:cBhvr>
                                        <p:cTn id="14" dur="1000"/>
                                        <p:tgtEl>
                                          <p:spTgt spid="239">
                                            <p:txEl>
                                              <p:pRg st="1" end="1"/>
                                            </p:txEl>
                                          </p:spTgt>
                                        </p:tgtEl>
                                      </p:cBhvr>
                                    </p:animEffect>
                                    <p:anim calcmode="lin" valueType="num">
                                      <p:cBhvr>
                                        <p:cTn id="15" dur="1000" fill="hold"/>
                                        <p:tgtEl>
                                          <p:spTgt spid="2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9">
                                            <p:txEl>
                                              <p:pRg st="2" end="2"/>
                                            </p:txEl>
                                          </p:spTgt>
                                        </p:tgtEl>
                                        <p:attrNameLst>
                                          <p:attrName>style.visibility</p:attrName>
                                        </p:attrNameLst>
                                      </p:cBhvr>
                                      <p:to>
                                        <p:strVal val="visible"/>
                                      </p:to>
                                    </p:set>
                                    <p:animEffect transition="in" filter="fade">
                                      <p:cBhvr>
                                        <p:cTn id="21" dur="1000"/>
                                        <p:tgtEl>
                                          <p:spTgt spid="239">
                                            <p:txEl>
                                              <p:pRg st="2" end="2"/>
                                            </p:txEl>
                                          </p:spTgt>
                                        </p:tgtEl>
                                      </p:cBhvr>
                                    </p:animEffect>
                                    <p:anim calcmode="lin" valueType="num">
                                      <p:cBhvr>
                                        <p:cTn id="22" dur="1000" fill="hold"/>
                                        <p:tgtEl>
                                          <p:spTgt spid="2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矩形 239"/>
          <p:cNvSpPr/>
          <p:nvPr/>
        </p:nvSpPr>
        <p:spPr>
          <a:xfrm>
            <a:off x="3175" y="838994"/>
            <a:ext cx="12195175" cy="419100"/>
          </a:xfrm>
          <a:prstGeom prst="rect">
            <a:avLst/>
          </a:prstGeom>
          <a:solidFill>
            <a:srgbClr val="7CC43A">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2" name="标题 1"/>
          <p:cNvSpPr>
            <a:spLocks noGrp="1"/>
          </p:cNvSpPr>
          <p:nvPr>
            <p:ph type="title"/>
          </p:nvPr>
        </p:nvSpPr>
        <p:spPr/>
        <p:txBody>
          <a:bodyPr/>
          <a:lstStyle/>
          <a:p>
            <a:r>
              <a:rPr lang="en-US" altLang="zh-CN" dirty="0">
                <a:latin typeface="黑体" panose="02010609060101010101" pitchFamily="2" charset="-122"/>
              </a:rPr>
              <a:t>3. </a:t>
            </a:r>
            <a:r>
              <a:rPr lang="zh-CN" altLang="en-US" dirty="0">
                <a:latin typeface="黑体" panose="02010609060101010101" pitchFamily="2" charset="-122"/>
              </a:rPr>
              <a:t>吞吐量</a:t>
            </a:r>
            <a:endParaRPr lang="zh-CN" altLang="en-US" dirty="0">
              <a:latin typeface="黑体" panose="02010609060101010101" pitchFamily="2" charset="-122"/>
            </a:endParaRPr>
          </a:p>
        </p:txBody>
      </p:sp>
      <p:sp>
        <p:nvSpPr>
          <p:cNvPr id="237" name="矩形 236"/>
          <p:cNvSpPr/>
          <p:nvPr/>
        </p:nvSpPr>
        <p:spPr>
          <a:xfrm>
            <a:off x="0" y="1981994"/>
            <a:ext cx="12192000" cy="3505199"/>
          </a:xfrm>
          <a:prstGeom prst="rect">
            <a:avLst/>
          </a:prstGeom>
          <a:solidFill>
            <a:schemeClr val="tx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9" name="内容占位符 4"/>
          <p:cNvSpPr txBox="1"/>
          <p:nvPr/>
        </p:nvSpPr>
        <p:spPr>
          <a:xfrm>
            <a:off x="499248" y="2286794"/>
            <a:ext cx="10933927" cy="2438400"/>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chemeClr val="bg1"/>
              </a:buClr>
            </a:pPr>
            <a:r>
              <a:rPr lang="zh-CN" altLang="en-US" sz="2800" dirty="0">
                <a:solidFill>
                  <a:srgbClr val="C00000"/>
                </a:solidFill>
              </a:rPr>
              <a:t>吞吐量</a:t>
            </a:r>
            <a:r>
              <a:rPr lang="en-US" altLang="zh-CN" sz="2800" dirty="0">
                <a:solidFill>
                  <a:srgbClr val="C00000"/>
                </a:solidFill>
              </a:rPr>
              <a:t>/</a:t>
            </a:r>
            <a:r>
              <a:rPr lang="zh-CN" altLang="en-US" sz="2800" dirty="0">
                <a:solidFill>
                  <a:srgbClr val="C00000"/>
                </a:solidFill>
              </a:rPr>
              <a:t>吞吐率</a:t>
            </a:r>
            <a:r>
              <a:rPr lang="en-US" altLang="zh-CN" sz="2800" dirty="0">
                <a:solidFill>
                  <a:schemeClr val="bg1"/>
                </a:solidFill>
              </a:rPr>
              <a:t>(throughput)</a:t>
            </a:r>
            <a:r>
              <a:rPr lang="zh-CN" altLang="en-US" sz="2800" dirty="0">
                <a:solidFill>
                  <a:schemeClr val="bg1"/>
                </a:solidFill>
              </a:rPr>
              <a:t>表示在单位时间内通过某个网络（或信道、接口）的数据量。</a:t>
            </a:r>
            <a:endParaRPr lang="zh-CN" altLang="en-US" sz="2800" dirty="0">
              <a:solidFill>
                <a:schemeClr val="bg1"/>
              </a:solidFill>
            </a:endParaRPr>
          </a:p>
          <a:p>
            <a:pPr lvl="0"/>
            <a:r>
              <a:rPr lang="zh-CN" altLang="en-US" sz="2800" dirty="0">
                <a:solidFill>
                  <a:schemeClr val="bg1"/>
                </a:solidFill>
              </a:rPr>
              <a:t>吞吐量更经常地用于对现实世界中的网络的一种测量，以便知道实际上到底有多少数据量能够通过网络。</a:t>
            </a:r>
            <a:endParaRPr lang="zh-CN" altLang="en-US" sz="2800" dirty="0">
              <a:solidFill>
                <a:schemeClr val="bg1"/>
              </a:solidFill>
            </a:endParaRPr>
          </a:p>
          <a:p>
            <a:pPr lvl="0"/>
            <a:r>
              <a:rPr lang="zh-CN" altLang="en-US" sz="2800" dirty="0">
                <a:solidFill>
                  <a:schemeClr val="bg1"/>
                </a:solidFill>
              </a:rPr>
              <a:t>受网络的带宽或网络的额定速率的限制。 </a:t>
            </a:r>
            <a:endParaRPr lang="zh-CN" altLang="en-US" sz="2400" dirty="0">
              <a:solidFill>
                <a:schemeClr val="bg1"/>
              </a:solidFill>
            </a:endParaRPr>
          </a:p>
        </p:txBody>
      </p:sp>
      <p:sp>
        <p:nvSpPr>
          <p:cNvPr id="6" name="矩形 5"/>
          <p:cNvSpPr/>
          <p:nvPr/>
        </p:nvSpPr>
        <p:spPr>
          <a:xfrm>
            <a:off x="3175" y="6020594"/>
            <a:ext cx="12195175" cy="838200"/>
          </a:xfrm>
          <a:prstGeom prst="rect">
            <a:avLst/>
          </a:prstGeom>
          <a:solidFill>
            <a:srgbClr val="7CC43A">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animEffect transition="in" filter="fade">
                                      <p:cBhvr>
                                        <p:cTn id="7" dur="1000"/>
                                        <p:tgtEl>
                                          <p:spTgt spid="239">
                                            <p:txEl>
                                              <p:pRg st="0" end="0"/>
                                            </p:txEl>
                                          </p:spTgt>
                                        </p:tgtEl>
                                      </p:cBhvr>
                                    </p:animEffect>
                                    <p:anim calcmode="lin" valueType="num">
                                      <p:cBhvr>
                                        <p:cTn id="8" dur="1000" fill="hold"/>
                                        <p:tgtEl>
                                          <p:spTgt spid="2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9">
                                            <p:txEl>
                                              <p:pRg st="1" end="1"/>
                                            </p:txEl>
                                          </p:spTgt>
                                        </p:tgtEl>
                                        <p:attrNameLst>
                                          <p:attrName>style.visibility</p:attrName>
                                        </p:attrNameLst>
                                      </p:cBhvr>
                                      <p:to>
                                        <p:strVal val="visible"/>
                                      </p:to>
                                    </p:set>
                                    <p:animEffect transition="in" filter="fade">
                                      <p:cBhvr>
                                        <p:cTn id="14" dur="1000"/>
                                        <p:tgtEl>
                                          <p:spTgt spid="239">
                                            <p:txEl>
                                              <p:pRg st="1" end="1"/>
                                            </p:txEl>
                                          </p:spTgt>
                                        </p:tgtEl>
                                      </p:cBhvr>
                                    </p:animEffect>
                                    <p:anim calcmode="lin" valueType="num">
                                      <p:cBhvr>
                                        <p:cTn id="15" dur="1000" fill="hold"/>
                                        <p:tgtEl>
                                          <p:spTgt spid="2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9">
                                            <p:txEl>
                                              <p:pRg st="2" end="2"/>
                                            </p:txEl>
                                          </p:spTgt>
                                        </p:tgtEl>
                                        <p:attrNameLst>
                                          <p:attrName>style.visibility</p:attrName>
                                        </p:attrNameLst>
                                      </p:cBhvr>
                                      <p:to>
                                        <p:strVal val="visible"/>
                                      </p:to>
                                    </p:set>
                                    <p:animEffect transition="in" filter="fade">
                                      <p:cBhvr>
                                        <p:cTn id="21" dur="1000"/>
                                        <p:tgtEl>
                                          <p:spTgt spid="239">
                                            <p:txEl>
                                              <p:pRg st="2" end="2"/>
                                            </p:txEl>
                                          </p:spTgt>
                                        </p:tgtEl>
                                      </p:cBhvr>
                                    </p:animEffect>
                                    <p:anim calcmode="lin" valueType="num">
                                      <p:cBhvr>
                                        <p:cTn id="22" dur="1000" fill="hold"/>
                                        <p:tgtEl>
                                          <p:spTgt spid="2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矩形 239"/>
          <p:cNvSpPr/>
          <p:nvPr/>
        </p:nvSpPr>
        <p:spPr>
          <a:xfrm>
            <a:off x="3175" y="838994"/>
            <a:ext cx="12195175" cy="419100"/>
          </a:xfrm>
          <a:prstGeom prst="rect">
            <a:avLst/>
          </a:prstGeom>
          <a:solidFill>
            <a:srgbClr val="7CC43A">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2" name="标题 1"/>
          <p:cNvSpPr>
            <a:spLocks noGrp="1"/>
          </p:cNvSpPr>
          <p:nvPr>
            <p:ph type="title"/>
          </p:nvPr>
        </p:nvSpPr>
        <p:spPr/>
        <p:txBody>
          <a:bodyPr/>
          <a:lstStyle/>
          <a:p>
            <a:r>
              <a:rPr lang="en-US" altLang="zh-CN" dirty="0">
                <a:latin typeface="黑体" panose="02010609060101010101" pitchFamily="2" charset="-122"/>
              </a:rPr>
              <a:t>4. </a:t>
            </a:r>
            <a:r>
              <a:rPr lang="zh-CN" altLang="en-US" dirty="0">
                <a:latin typeface="黑体" panose="02010609060101010101" pitchFamily="2" charset="-122"/>
              </a:rPr>
              <a:t>时延</a:t>
            </a:r>
            <a:endParaRPr lang="zh-CN" altLang="en-US" dirty="0">
              <a:latin typeface="黑体" panose="02010609060101010101" pitchFamily="2" charset="-122"/>
            </a:endParaRPr>
          </a:p>
        </p:txBody>
      </p:sp>
      <p:sp>
        <p:nvSpPr>
          <p:cNvPr id="237" name="矩形 236"/>
          <p:cNvSpPr/>
          <p:nvPr/>
        </p:nvSpPr>
        <p:spPr>
          <a:xfrm>
            <a:off x="0" y="1981994"/>
            <a:ext cx="12192000" cy="3505199"/>
          </a:xfrm>
          <a:prstGeom prst="rect">
            <a:avLst/>
          </a:prstGeom>
          <a:solidFill>
            <a:schemeClr val="tx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9" name="内容占位符 4"/>
          <p:cNvSpPr txBox="1"/>
          <p:nvPr/>
        </p:nvSpPr>
        <p:spPr>
          <a:xfrm>
            <a:off x="499248" y="2286793"/>
            <a:ext cx="10933927" cy="3200399"/>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chemeClr val="bg1"/>
              </a:buClr>
            </a:pPr>
            <a:r>
              <a:rPr lang="zh-CN" altLang="en-US" sz="2800" dirty="0">
                <a:solidFill>
                  <a:srgbClr val="C00000"/>
                </a:solidFill>
              </a:rPr>
              <a:t>时延</a:t>
            </a:r>
            <a:r>
              <a:rPr lang="zh-CN" altLang="en-US" sz="2800" dirty="0">
                <a:solidFill>
                  <a:schemeClr val="bg1"/>
                </a:solidFill>
              </a:rPr>
              <a:t>（</a:t>
            </a:r>
            <a:r>
              <a:rPr lang="en-US" altLang="zh-CN" sz="2800" dirty="0">
                <a:solidFill>
                  <a:schemeClr val="bg1"/>
                </a:solidFill>
              </a:rPr>
              <a:t>Delay</a:t>
            </a:r>
            <a:r>
              <a:rPr lang="zh-CN" altLang="en-US" sz="2800" dirty="0">
                <a:solidFill>
                  <a:schemeClr val="bg1"/>
                </a:solidFill>
              </a:rPr>
              <a:t>或</a:t>
            </a:r>
            <a:r>
              <a:rPr lang="en-US" altLang="zh-CN" sz="2800" dirty="0">
                <a:solidFill>
                  <a:schemeClr val="bg1"/>
                </a:solidFill>
              </a:rPr>
              <a:t>Latency</a:t>
            </a:r>
            <a:r>
              <a:rPr lang="zh-CN" altLang="en-US" sz="2800" dirty="0">
                <a:solidFill>
                  <a:schemeClr val="bg1"/>
                </a:solidFill>
              </a:rPr>
              <a:t>）是指数据或分组从网络（或链路）的一端传送到另一端所需要的时间。时延有时也称为延迟或迟延。</a:t>
            </a:r>
            <a:endParaRPr lang="zh-CN" altLang="en-US" sz="2800" dirty="0">
              <a:solidFill>
                <a:schemeClr val="bg1"/>
              </a:solidFill>
            </a:endParaRPr>
          </a:p>
          <a:p>
            <a:pPr lvl="1">
              <a:buClr>
                <a:schemeClr val="bg1"/>
              </a:buClr>
              <a:buFont typeface="Wingdings" panose="05000000000000000000" pitchFamily="2" charset="2"/>
              <a:buChar char="l"/>
            </a:pPr>
            <a:r>
              <a:rPr lang="zh-CN" altLang="en-US" sz="2400" dirty="0">
                <a:solidFill>
                  <a:schemeClr val="bg1"/>
                </a:solidFill>
              </a:rPr>
              <a:t> 发送时延</a:t>
            </a:r>
            <a:endParaRPr lang="en-US" altLang="zh-CN" sz="2400" dirty="0">
              <a:solidFill>
                <a:schemeClr val="bg1"/>
              </a:solidFill>
            </a:endParaRPr>
          </a:p>
          <a:p>
            <a:pPr lvl="1">
              <a:buClr>
                <a:schemeClr val="bg1"/>
              </a:buClr>
              <a:buFont typeface="Wingdings" panose="05000000000000000000" pitchFamily="2" charset="2"/>
              <a:buChar char="l"/>
            </a:pPr>
            <a:r>
              <a:rPr lang="zh-CN" altLang="en-US" sz="2400" dirty="0">
                <a:solidFill>
                  <a:schemeClr val="bg1"/>
                </a:solidFill>
              </a:rPr>
              <a:t> 传播时延</a:t>
            </a:r>
            <a:endParaRPr lang="en-US" altLang="zh-CN" sz="2400" dirty="0">
              <a:solidFill>
                <a:schemeClr val="bg1"/>
              </a:solidFill>
            </a:endParaRPr>
          </a:p>
          <a:p>
            <a:pPr lvl="1">
              <a:buClr>
                <a:schemeClr val="bg1"/>
              </a:buClr>
              <a:buFont typeface="Wingdings" panose="05000000000000000000" pitchFamily="2" charset="2"/>
              <a:buChar char="l"/>
            </a:pPr>
            <a:r>
              <a:rPr lang="zh-CN" altLang="en-US" sz="2400" dirty="0">
                <a:solidFill>
                  <a:schemeClr val="bg1"/>
                </a:solidFill>
              </a:rPr>
              <a:t> 处理时延</a:t>
            </a:r>
            <a:endParaRPr lang="en-US" altLang="zh-CN" sz="2400" dirty="0">
              <a:solidFill>
                <a:schemeClr val="bg1"/>
              </a:solidFill>
            </a:endParaRPr>
          </a:p>
          <a:p>
            <a:pPr lvl="1">
              <a:buClr>
                <a:schemeClr val="bg1"/>
              </a:buClr>
              <a:buFont typeface="Wingdings" panose="05000000000000000000" pitchFamily="2" charset="2"/>
              <a:buChar char="l"/>
            </a:pPr>
            <a:r>
              <a:rPr lang="zh-CN" altLang="en-US" sz="2400" dirty="0">
                <a:solidFill>
                  <a:schemeClr val="bg1"/>
                </a:solidFill>
              </a:rPr>
              <a:t> 排队时延</a:t>
            </a:r>
            <a:endParaRPr lang="zh-CN" altLang="en-US" sz="2400" dirty="0">
              <a:solidFill>
                <a:schemeClr val="bg1"/>
              </a:solidFill>
            </a:endParaRPr>
          </a:p>
        </p:txBody>
      </p:sp>
      <p:sp>
        <p:nvSpPr>
          <p:cNvPr id="6" name="矩形 5"/>
          <p:cNvSpPr/>
          <p:nvPr/>
        </p:nvSpPr>
        <p:spPr>
          <a:xfrm>
            <a:off x="3175" y="6020594"/>
            <a:ext cx="12195175" cy="838200"/>
          </a:xfrm>
          <a:prstGeom prst="rect">
            <a:avLst/>
          </a:prstGeom>
          <a:solidFill>
            <a:srgbClr val="7CC43A">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animEffect transition="in" filter="fade">
                                      <p:cBhvr>
                                        <p:cTn id="7" dur="1000"/>
                                        <p:tgtEl>
                                          <p:spTgt spid="239">
                                            <p:txEl>
                                              <p:pRg st="0" end="0"/>
                                            </p:txEl>
                                          </p:spTgt>
                                        </p:tgtEl>
                                      </p:cBhvr>
                                    </p:animEffect>
                                    <p:anim calcmode="lin" valueType="num">
                                      <p:cBhvr>
                                        <p:cTn id="8" dur="1000" fill="hold"/>
                                        <p:tgtEl>
                                          <p:spTgt spid="2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9">
                                            <p:txEl>
                                              <p:pRg st="1" end="1"/>
                                            </p:txEl>
                                          </p:spTgt>
                                        </p:tgtEl>
                                        <p:attrNameLst>
                                          <p:attrName>style.visibility</p:attrName>
                                        </p:attrNameLst>
                                      </p:cBhvr>
                                      <p:to>
                                        <p:strVal val="visible"/>
                                      </p:to>
                                    </p:set>
                                    <p:animEffect transition="in" filter="fade">
                                      <p:cBhvr>
                                        <p:cTn id="14" dur="1000"/>
                                        <p:tgtEl>
                                          <p:spTgt spid="239">
                                            <p:txEl>
                                              <p:pRg st="1" end="1"/>
                                            </p:txEl>
                                          </p:spTgt>
                                        </p:tgtEl>
                                      </p:cBhvr>
                                    </p:animEffect>
                                    <p:anim calcmode="lin" valueType="num">
                                      <p:cBhvr>
                                        <p:cTn id="15" dur="1000" fill="hold"/>
                                        <p:tgtEl>
                                          <p:spTgt spid="2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9">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39">
                                            <p:txEl>
                                              <p:pRg st="2" end="2"/>
                                            </p:txEl>
                                          </p:spTgt>
                                        </p:tgtEl>
                                        <p:attrNameLst>
                                          <p:attrName>style.visibility</p:attrName>
                                        </p:attrNameLst>
                                      </p:cBhvr>
                                      <p:to>
                                        <p:strVal val="visible"/>
                                      </p:to>
                                    </p:set>
                                    <p:animEffect transition="in" filter="fade">
                                      <p:cBhvr>
                                        <p:cTn id="20" dur="1000"/>
                                        <p:tgtEl>
                                          <p:spTgt spid="239">
                                            <p:txEl>
                                              <p:pRg st="2" end="2"/>
                                            </p:txEl>
                                          </p:spTgt>
                                        </p:tgtEl>
                                      </p:cBhvr>
                                    </p:animEffect>
                                    <p:anim calcmode="lin" valueType="num">
                                      <p:cBhvr>
                                        <p:cTn id="21" dur="1000" fill="hold"/>
                                        <p:tgtEl>
                                          <p:spTgt spid="239">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39">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39">
                                            <p:txEl>
                                              <p:pRg st="3" end="3"/>
                                            </p:txEl>
                                          </p:spTgt>
                                        </p:tgtEl>
                                        <p:attrNameLst>
                                          <p:attrName>style.visibility</p:attrName>
                                        </p:attrNameLst>
                                      </p:cBhvr>
                                      <p:to>
                                        <p:strVal val="visible"/>
                                      </p:to>
                                    </p:set>
                                    <p:animEffect transition="in" filter="fade">
                                      <p:cBhvr>
                                        <p:cTn id="26" dur="1000"/>
                                        <p:tgtEl>
                                          <p:spTgt spid="239">
                                            <p:txEl>
                                              <p:pRg st="3" end="3"/>
                                            </p:txEl>
                                          </p:spTgt>
                                        </p:tgtEl>
                                      </p:cBhvr>
                                    </p:animEffect>
                                    <p:anim calcmode="lin" valueType="num">
                                      <p:cBhvr>
                                        <p:cTn id="27" dur="1000" fill="hold"/>
                                        <p:tgtEl>
                                          <p:spTgt spid="239">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39">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239">
                                            <p:txEl>
                                              <p:pRg st="4" end="4"/>
                                            </p:txEl>
                                          </p:spTgt>
                                        </p:tgtEl>
                                        <p:attrNameLst>
                                          <p:attrName>style.visibility</p:attrName>
                                        </p:attrNameLst>
                                      </p:cBhvr>
                                      <p:to>
                                        <p:strVal val="visible"/>
                                      </p:to>
                                    </p:set>
                                    <p:animEffect transition="in" filter="fade">
                                      <p:cBhvr>
                                        <p:cTn id="32" dur="1000"/>
                                        <p:tgtEl>
                                          <p:spTgt spid="239">
                                            <p:txEl>
                                              <p:pRg st="4" end="4"/>
                                            </p:txEl>
                                          </p:spTgt>
                                        </p:tgtEl>
                                      </p:cBhvr>
                                    </p:animEffect>
                                    <p:anim calcmode="lin" valueType="num">
                                      <p:cBhvr>
                                        <p:cTn id="33" dur="1000" fill="hold"/>
                                        <p:tgtEl>
                                          <p:spTgt spid="239">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2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矩形 239"/>
          <p:cNvSpPr/>
          <p:nvPr/>
        </p:nvSpPr>
        <p:spPr>
          <a:xfrm>
            <a:off x="0" y="1067593"/>
            <a:ext cx="7623175" cy="2209801"/>
          </a:xfrm>
          <a:prstGeom prst="rect">
            <a:avLst/>
          </a:prstGeom>
          <a:noFill/>
          <a:ln w="12700" cap="flat" cmpd="sng" algn="ctr">
            <a:noFill/>
            <a:prstDash val="solid"/>
            <a:miter lim="800000"/>
          </a:ln>
          <a:effectLst/>
        </p:spPr>
        <p:txBody>
          <a:bodyPr rtlCol="0" anchor="ctr"/>
          <a:lstStyle/>
          <a:p>
            <a:pPr marL="342900" lvl="0" indent="-342900" defTabSz="914400">
              <a:lnSpc>
                <a:spcPct val="150000"/>
              </a:lnSpc>
              <a:buFont typeface="Wingdings" panose="05000000000000000000" pitchFamily="2" charset="2"/>
              <a:buChar char="l"/>
            </a:pPr>
            <a:r>
              <a:rPr lang="zh-CN" altLang="en-US" b="1" kern="0" dirty="0">
                <a:solidFill>
                  <a:srgbClr val="C00000"/>
                </a:solidFill>
                <a:latin typeface="Tahoma" panose="020B0604030504040204" pitchFamily="34" charset="0"/>
              </a:rPr>
              <a:t>发送时延</a:t>
            </a:r>
            <a:r>
              <a:rPr lang="zh-CN" altLang="en-US" kern="0" dirty="0">
                <a:solidFill>
                  <a:schemeClr val="tx1">
                    <a:lumMod val="95000"/>
                    <a:lumOff val="5000"/>
                  </a:schemeClr>
                </a:solidFill>
                <a:latin typeface="Tahoma" panose="020B0604030504040204" pitchFamily="34" charset="0"/>
              </a:rPr>
              <a:t>（传输时延）：主机或路由器将整个分组的所有比特发送到通信线路上所需要的时间。</a:t>
            </a:r>
            <a:endParaRPr lang="zh-CN" altLang="en-US" kern="0" dirty="0">
              <a:solidFill>
                <a:schemeClr val="tx1">
                  <a:lumMod val="95000"/>
                  <a:lumOff val="5000"/>
                </a:schemeClr>
              </a:solidFill>
              <a:latin typeface="Tahoma" panose="020B0604030504040204" pitchFamily="34" charset="0"/>
            </a:endParaRPr>
          </a:p>
          <a:p>
            <a:pPr marL="342900" lvl="0" indent="-342900" defTabSz="914400">
              <a:lnSpc>
                <a:spcPct val="150000"/>
              </a:lnSpc>
              <a:buFont typeface="Wingdings" panose="05000000000000000000" pitchFamily="2" charset="2"/>
              <a:buChar char="l"/>
            </a:pPr>
            <a:r>
              <a:rPr lang="zh-CN" altLang="en-US" kern="0" dirty="0">
                <a:solidFill>
                  <a:schemeClr val="tx1">
                    <a:lumMod val="95000"/>
                    <a:lumOff val="5000"/>
                  </a:schemeClr>
                </a:solidFill>
                <a:latin typeface="Tahoma" panose="020B0604030504040204" pitchFamily="34" charset="0"/>
              </a:rPr>
              <a:t>通常是以信道最高数据率发送数据，因此</a:t>
            </a:r>
            <a:r>
              <a:rPr lang="zh-CN" altLang="en-US" kern="0" dirty="0">
                <a:solidFill>
                  <a:srgbClr val="C00000"/>
                </a:solidFill>
                <a:latin typeface="Tahoma" panose="020B0604030504040204" pitchFamily="34" charset="0"/>
              </a:rPr>
              <a:t>发送速率</a:t>
            </a:r>
            <a:r>
              <a:rPr lang="zh-CN" altLang="en-US" kern="0" dirty="0">
                <a:solidFill>
                  <a:schemeClr val="tx1">
                    <a:lumMod val="95000"/>
                    <a:lumOff val="5000"/>
                  </a:schemeClr>
                </a:solidFill>
                <a:latin typeface="Tahoma" panose="020B0604030504040204" pitchFamily="34" charset="0"/>
              </a:rPr>
              <a:t>可替换为</a:t>
            </a:r>
            <a:r>
              <a:rPr lang="zh-CN" altLang="en-US" kern="0" dirty="0">
                <a:solidFill>
                  <a:srgbClr val="C00000"/>
                </a:solidFill>
                <a:latin typeface="Tahoma" panose="020B0604030504040204" pitchFamily="34" charset="0"/>
              </a:rPr>
              <a:t>信道带宽</a:t>
            </a:r>
            <a:r>
              <a:rPr lang="zh-CN" altLang="en-US" b="1" kern="0" dirty="0">
                <a:solidFill>
                  <a:schemeClr val="bg1">
                    <a:lumMod val="50000"/>
                  </a:schemeClr>
                </a:solidFill>
                <a:latin typeface="Tahoma" panose="020B0604030504040204" pitchFamily="34" charset="0"/>
              </a:rPr>
              <a:t>。</a:t>
            </a:r>
            <a:endParaRPr lang="zh-CN" altLang="en-US" b="1" kern="0" dirty="0">
              <a:solidFill>
                <a:schemeClr val="bg1">
                  <a:lumMod val="50000"/>
                </a:schemeClr>
              </a:solidFill>
              <a:latin typeface="Tahoma" panose="020B0604030504040204" pitchFamily="34" charset="0"/>
            </a:endParaRPr>
          </a:p>
        </p:txBody>
      </p:sp>
      <p:sp>
        <p:nvSpPr>
          <p:cNvPr id="2" name="标题 1"/>
          <p:cNvSpPr>
            <a:spLocks noGrp="1"/>
          </p:cNvSpPr>
          <p:nvPr>
            <p:ph type="title"/>
          </p:nvPr>
        </p:nvSpPr>
        <p:spPr/>
        <p:txBody>
          <a:bodyPr/>
          <a:lstStyle/>
          <a:p>
            <a:r>
              <a:rPr lang="en-US" altLang="zh-CN" dirty="0">
                <a:latin typeface="黑体" panose="02010609060101010101" pitchFamily="2" charset="-122"/>
              </a:rPr>
              <a:t>4. </a:t>
            </a:r>
            <a:r>
              <a:rPr lang="zh-CN" altLang="en-US" dirty="0">
                <a:latin typeface="黑体" panose="02010609060101010101" pitchFamily="2" charset="-122"/>
              </a:rPr>
              <a:t>时延</a:t>
            </a:r>
            <a:endParaRPr lang="zh-CN" altLang="en-US" dirty="0">
              <a:latin typeface="黑体" panose="02010609060101010101" pitchFamily="2" charset="-122"/>
            </a:endParaRPr>
          </a:p>
        </p:txBody>
      </p:sp>
      <p:grpSp>
        <p:nvGrpSpPr>
          <p:cNvPr id="10" name="Group 5"/>
          <p:cNvGrpSpPr/>
          <p:nvPr/>
        </p:nvGrpSpPr>
        <p:grpSpPr bwMode="auto">
          <a:xfrm>
            <a:off x="7546975" y="1512672"/>
            <a:ext cx="4918870" cy="1225550"/>
            <a:chOff x="1574" y="3066"/>
            <a:chExt cx="3274" cy="772"/>
          </a:xfrm>
          <a:noFill/>
        </p:grpSpPr>
        <p:sp>
          <p:nvSpPr>
            <p:cNvPr id="11" name="Rectangle 6"/>
            <p:cNvSpPr>
              <a:spLocks noChangeArrowheads="1"/>
            </p:cNvSpPr>
            <p:nvPr/>
          </p:nvSpPr>
          <p:spPr bwMode="auto">
            <a:xfrm>
              <a:off x="1574" y="3066"/>
              <a:ext cx="3211" cy="772"/>
            </a:xfrm>
            <a:prstGeom prst="rect">
              <a:avLst/>
            </a:prstGeom>
            <a:grpFill/>
            <a:ln w="76200" cmpd="tri">
              <a:noFill/>
              <a:miter lim="800000"/>
            </a:ln>
            <a:effectLst/>
          </p:spPr>
          <p:txBody>
            <a:bodyPr wrap="none" anchor="ctr"/>
            <a:lstStyle/>
            <a:p>
              <a:endParaRPr lang="zh-CN" altLang="en-US" sz="2000">
                <a:solidFill>
                  <a:schemeClr val="tx1">
                    <a:lumMod val="95000"/>
                    <a:lumOff val="5000"/>
                  </a:schemeClr>
                </a:solidFill>
                <a:latin typeface="+mj-ea"/>
                <a:ea typeface="+mj-ea"/>
              </a:endParaRPr>
            </a:p>
          </p:txBody>
        </p:sp>
        <p:sp>
          <p:nvSpPr>
            <p:cNvPr id="12" name="Text Box 7"/>
            <p:cNvSpPr txBox="1">
              <a:spLocks noChangeArrowheads="1"/>
            </p:cNvSpPr>
            <p:nvPr/>
          </p:nvSpPr>
          <p:spPr bwMode="auto">
            <a:xfrm>
              <a:off x="1861" y="3253"/>
              <a:ext cx="1033"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发送时延 </a:t>
              </a:r>
              <a:r>
                <a:rPr lang="en-US" altLang="zh-CN" sz="2000" dirty="0">
                  <a:solidFill>
                    <a:schemeClr val="tx1">
                      <a:lumMod val="95000"/>
                      <a:lumOff val="5000"/>
                    </a:schemeClr>
                  </a:solidFill>
                  <a:latin typeface="+mj-ea"/>
                  <a:ea typeface="+mj-ea"/>
                </a:rPr>
                <a:t>= </a:t>
              </a:r>
              <a:endParaRPr lang="en-US" altLang="zh-CN" sz="2000" dirty="0">
                <a:solidFill>
                  <a:schemeClr val="tx1">
                    <a:lumMod val="95000"/>
                    <a:lumOff val="5000"/>
                  </a:schemeClr>
                </a:solidFill>
                <a:latin typeface="+mj-ea"/>
                <a:ea typeface="+mj-ea"/>
              </a:endParaRPr>
            </a:p>
          </p:txBody>
        </p:sp>
        <p:sp>
          <p:nvSpPr>
            <p:cNvPr id="13" name="Text Box 8"/>
            <p:cNvSpPr txBox="1">
              <a:spLocks noChangeArrowheads="1"/>
            </p:cNvSpPr>
            <p:nvPr/>
          </p:nvSpPr>
          <p:spPr bwMode="auto">
            <a:xfrm>
              <a:off x="2852" y="3142"/>
              <a:ext cx="1996" cy="252"/>
            </a:xfrm>
            <a:prstGeom prst="rect">
              <a:avLst/>
            </a:prstGeom>
            <a:grpFill/>
            <a:ln w="9525">
              <a:noFill/>
              <a:miter lim="800000"/>
            </a:ln>
            <a:effectLst/>
          </p:spPr>
          <p:txBody>
            <a:bodyPr wrap="square">
              <a:spAutoFit/>
            </a:bodyPr>
            <a:lstStyle/>
            <a:p>
              <a:r>
                <a:rPr lang="zh-CN" altLang="en-US" sz="2000" dirty="0">
                  <a:solidFill>
                    <a:schemeClr val="tx1">
                      <a:lumMod val="95000"/>
                      <a:lumOff val="5000"/>
                    </a:schemeClr>
                  </a:solidFill>
                  <a:latin typeface="+mj-ea"/>
                  <a:ea typeface="+mj-ea"/>
                </a:rPr>
                <a:t>分组长度（比特）</a:t>
              </a:r>
              <a:endParaRPr lang="zh-CN" altLang="en-US" sz="2000" dirty="0">
                <a:solidFill>
                  <a:schemeClr val="tx1">
                    <a:lumMod val="95000"/>
                    <a:lumOff val="5000"/>
                  </a:schemeClr>
                </a:solidFill>
                <a:latin typeface="+mj-ea"/>
                <a:ea typeface="+mj-ea"/>
              </a:endParaRPr>
            </a:p>
          </p:txBody>
        </p:sp>
        <p:sp>
          <p:nvSpPr>
            <p:cNvPr id="14" name="Text Box 9"/>
            <p:cNvSpPr txBox="1">
              <a:spLocks noChangeArrowheads="1"/>
            </p:cNvSpPr>
            <p:nvPr/>
          </p:nvSpPr>
          <p:spPr bwMode="auto">
            <a:xfrm>
              <a:off x="2741" y="3467"/>
              <a:ext cx="1732"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发送速率（比特</a:t>
              </a:r>
              <a:r>
                <a:rPr lang="en-US" altLang="zh-CN" sz="2000" dirty="0">
                  <a:solidFill>
                    <a:schemeClr val="tx1">
                      <a:lumMod val="95000"/>
                      <a:lumOff val="5000"/>
                    </a:schemeClr>
                  </a:solidFill>
                  <a:latin typeface="+mj-ea"/>
                  <a:ea typeface="+mj-ea"/>
                </a:rPr>
                <a:t>/</a:t>
              </a:r>
              <a:r>
                <a:rPr lang="zh-CN" altLang="en-US" sz="2000" dirty="0">
                  <a:solidFill>
                    <a:schemeClr val="tx1">
                      <a:lumMod val="95000"/>
                      <a:lumOff val="5000"/>
                    </a:schemeClr>
                  </a:solidFill>
                  <a:latin typeface="+mj-ea"/>
                  <a:ea typeface="+mj-ea"/>
                </a:rPr>
                <a:t>秒）</a:t>
              </a:r>
              <a:endParaRPr lang="zh-CN" altLang="en-US" sz="2000" dirty="0">
                <a:solidFill>
                  <a:schemeClr val="tx1">
                    <a:lumMod val="95000"/>
                    <a:lumOff val="5000"/>
                  </a:schemeClr>
                </a:solidFill>
                <a:latin typeface="+mj-ea"/>
                <a:ea typeface="+mj-ea"/>
              </a:endParaRPr>
            </a:p>
          </p:txBody>
        </p:sp>
        <p:sp>
          <p:nvSpPr>
            <p:cNvPr id="15" name="Line 10"/>
            <p:cNvSpPr>
              <a:spLocks noChangeShapeType="1"/>
            </p:cNvSpPr>
            <p:nvPr/>
          </p:nvSpPr>
          <p:spPr bwMode="auto">
            <a:xfrm flipV="1">
              <a:off x="2791" y="3393"/>
              <a:ext cx="1474" cy="10"/>
            </a:xfrm>
            <a:prstGeom prst="line">
              <a:avLst/>
            </a:prstGeom>
            <a:grpFill/>
            <a:ln w="28575">
              <a:solidFill>
                <a:schemeClr val="tx1">
                  <a:lumMod val="95000"/>
                  <a:lumOff val="5000"/>
                </a:schemeClr>
              </a:solidFill>
              <a:round/>
            </a:ln>
            <a:effectLst/>
          </p:spPr>
          <p:txBody>
            <a:bodyPr/>
            <a:lstStyle/>
            <a:p>
              <a:endParaRPr lang="zh-CN" altLang="en-US" sz="2000">
                <a:solidFill>
                  <a:schemeClr val="tx1">
                    <a:lumMod val="95000"/>
                    <a:lumOff val="5000"/>
                  </a:schemeClr>
                </a:solidFill>
                <a:latin typeface="+mj-ea"/>
                <a:ea typeface="+mj-ea"/>
              </a:endParaRPr>
            </a:p>
          </p:txBody>
        </p:sp>
      </p:grpSp>
      <p:sp>
        <p:nvSpPr>
          <p:cNvPr id="20" name="矩形 19"/>
          <p:cNvSpPr/>
          <p:nvPr/>
        </p:nvSpPr>
        <p:spPr>
          <a:xfrm>
            <a:off x="107950" y="3605535"/>
            <a:ext cx="7515225" cy="2262659"/>
          </a:xfrm>
          <a:prstGeom prst="rect">
            <a:avLst/>
          </a:prstGeom>
          <a:noFill/>
          <a:ln w="12700" cap="flat" cmpd="sng" algn="ctr">
            <a:noFill/>
            <a:prstDash val="solid"/>
            <a:miter lim="800000"/>
          </a:ln>
          <a:effectLst/>
        </p:spPr>
        <p:txBody>
          <a:bodyPr rtlCol="0" anchor="ctr"/>
          <a:lstStyle/>
          <a:p>
            <a:pPr marL="342900" lvl="0" indent="-342900" defTabSz="914400">
              <a:lnSpc>
                <a:spcPct val="150000"/>
              </a:lnSpc>
              <a:buFont typeface="Wingdings" panose="05000000000000000000" pitchFamily="2" charset="2"/>
              <a:buChar char="l"/>
            </a:pPr>
            <a:endParaRPr lang="en-US" altLang="zh-CN" b="1" kern="0" dirty="0">
              <a:solidFill>
                <a:srgbClr val="C00000"/>
              </a:solidFill>
              <a:latin typeface="Tahoma" panose="020B0604030504040204" pitchFamily="34" charset="0"/>
            </a:endParaRPr>
          </a:p>
          <a:p>
            <a:pPr marL="342900" lvl="0" indent="-342900" defTabSz="914400">
              <a:lnSpc>
                <a:spcPct val="150000"/>
              </a:lnSpc>
              <a:buFont typeface="Wingdings" panose="05000000000000000000" pitchFamily="2" charset="2"/>
              <a:buChar char="l"/>
            </a:pPr>
            <a:r>
              <a:rPr lang="zh-CN" altLang="en-US" b="1" kern="0" dirty="0">
                <a:solidFill>
                  <a:srgbClr val="C00000"/>
                </a:solidFill>
                <a:latin typeface="Tahoma" panose="020B0604030504040204" pitchFamily="34" charset="0"/>
              </a:rPr>
              <a:t>传播时延</a:t>
            </a:r>
            <a:r>
              <a:rPr lang="zh-CN" altLang="en-US" kern="0" dirty="0">
                <a:solidFill>
                  <a:schemeClr val="tx1">
                    <a:lumMod val="95000"/>
                    <a:lumOff val="5000"/>
                  </a:schemeClr>
                </a:solidFill>
                <a:latin typeface="Tahoma" panose="020B0604030504040204" pitchFamily="34" charset="0"/>
              </a:rPr>
              <a:t>：电磁波在信道中传播一定距离而花费的时间。 </a:t>
            </a:r>
            <a:endParaRPr lang="zh-CN" altLang="en-US" kern="0" dirty="0">
              <a:solidFill>
                <a:schemeClr val="tx1">
                  <a:lumMod val="95000"/>
                  <a:lumOff val="5000"/>
                </a:schemeClr>
              </a:solidFill>
              <a:latin typeface="Tahoma" panose="020B0604030504040204" pitchFamily="34" charset="0"/>
            </a:endParaRPr>
          </a:p>
          <a:p>
            <a:pPr marL="342900" lvl="0" indent="-342900" defTabSz="914400">
              <a:lnSpc>
                <a:spcPct val="150000"/>
              </a:lnSpc>
              <a:buFont typeface="Wingdings" panose="05000000000000000000" pitchFamily="2" charset="2"/>
              <a:buChar char="l"/>
            </a:pPr>
            <a:r>
              <a:rPr lang="zh-CN" altLang="en-US" b="1" kern="0" dirty="0">
                <a:solidFill>
                  <a:srgbClr val="C00000"/>
                </a:solidFill>
                <a:latin typeface="Tahoma" panose="020B0604030504040204" pitchFamily="34" charset="0"/>
              </a:rPr>
              <a:t>传输速率</a:t>
            </a:r>
            <a:r>
              <a:rPr lang="zh-CN" altLang="en-US" kern="0" dirty="0">
                <a:solidFill>
                  <a:schemeClr val="tx1">
                    <a:lumMod val="95000"/>
                    <a:lumOff val="5000"/>
                  </a:schemeClr>
                </a:solidFill>
                <a:latin typeface="Tahoma" panose="020B0604030504040204" pitchFamily="34" charset="0"/>
              </a:rPr>
              <a:t>（即发送速率）和信号在信道上的</a:t>
            </a:r>
            <a:r>
              <a:rPr lang="zh-CN" altLang="en-US" b="1" kern="0" dirty="0">
                <a:solidFill>
                  <a:srgbClr val="C00000"/>
                </a:solidFill>
                <a:latin typeface="Tahoma" panose="020B0604030504040204" pitchFamily="34" charset="0"/>
              </a:rPr>
              <a:t>传播速率</a:t>
            </a:r>
            <a:r>
              <a:rPr lang="zh-CN" altLang="en-US" kern="0" dirty="0">
                <a:solidFill>
                  <a:schemeClr val="tx1">
                    <a:lumMod val="95000"/>
                    <a:lumOff val="5000"/>
                  </a:schemeClr>
                </a:solidFill>
                <a:latin typeface="Tahoma" panose="020B0604030504040204" pitchFamily="34" charset="0"/>
              </a:rPr>
              <a:t>是完全不同的概念</a:t>
            </a:r>
            <a:r>
              <a:rPr lang="zh-CN" altLang="en-US" b="1" kern="0" dirty="0">
                <a:solidFill>
                  <a:schemeClr val="bg1">
                    <a:lumMod val="50000"/>
                  </a:schemeClr>
                </a:solidFill>
                <a:latin typeface="Tahoma" panose="020B0604030504040204" pitchFamily="34" charset="0"/>
              </a:rPr>
              <a:t>。 </a:t>
            </a:r>
            <a:endParaRPr lang="zh-CN" altLang="en-US" b="1" kern="0" dirty="0">
              <a:solidFill>
                <a:schemeClr val="bg1">
                  <a:lumMod val="50000"/>
                </a:schemeClr>
              </a:solidFill>
              <a:latin typeface="Tahoma" panose="020B0604030504040204" pitchFamily="34" charset="0"/>
            </a:endParaRPr>
          </a:p>
          <a:p>
            <a:pPr marL="342900" lvl="0" indent="-342900" defTabSz="914400">
              <a:lnSpc>
                <a:spcPct val="150000"/>
              </a:lnSpc>
              <a:buFont typeface="Wingdings" panose="05000000000000000000" pitchFamily="2" charset="2"/>
              <a:buChar char="l"/>
            </a:pPr>
            <a:endParaRPr lang="zh-CN" altLang="en-US" b="1" kern="0" dirty="0">
              <a:solidFill>
                <a:srgbClr val="C00000"/>
              </a:solidFill>
              <a:latin typeface="Tahoma" panose="020B0604030504040204" pitchFamily="34" charset="0"/>
            </a:endParaRPr>
          </a:p>
        </p:txBody>
      </p:sp>
      <p:sp>
        <p:nvSpPr>
          <p:cNvPr id="21" name="矩形 20"/>
          <p:cNvSpPr/>
          <p:nvPr/>
        </p:nvSpPr>
        <p:spPr>
          <a:xfrm>
            <a:off x="-9944" y="3458070"/>
            <a:ext cx="12364844" cy="45719"/>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8" name="Group 5"/>
          <p:cNvGrpSpPr/>
          <p:nvPr/>
        </p:nvGrpSpPr>
        <p:grpSpPr bwMode="auto">
          <a:xfrm>
            <a:off x="7699375" y="4003928"/>
            <a:ext cx="6426200" cy="1344613"/>
            <a:chOff x="1020" y="2840"/>
            <a:chExt cx="4264" cy="847"/>
          </a:xfrm>
          <a:noFill/>
        </p:grpSpPr>
        <p:sp>
          <p:nvSpPr>
            <p:cNvPr id="29" name="Rectangle 6"/>
            <p:cNvSpPr>
              <a:spLocks noChangeArrowheads="1"/>
            </p:cNvSpPr>
            <p:nvPr/>
          </p:nvSpPr>
          <p:spPr bwMode="auto">
            <a:xfrm>
              <a:off x="1020" y="2840"/>
              <a:ext cx="4264" cy="772"/>
            </a:xfrm>
            <a:prstGeom prst="rect">
              <a:avLst/>
            </a:prstGeom>
            <a:grpFill/>
            <a:ln w="76200" cmpd="tri">
              <a:noFill/>
              <a:miter lim="800000"/>
            </a:ln>
            <a:effectLst/>
          </p:spPr>
          <p:txBody>
            <a:bodyPr wrap="none" anchor="ctr"/>
            <a:lstStyle/>
            <a:p>
              <a:endParaRPr lang="zh-CN" altLang="en-US" sz="2000">
                <a:solidFill>
                  <a:schemeClr val="tx1">
                    <a:lumMod val="95000"/>
                    <a:lumOff val="5000"/>
                  </a:schemeClr>
                </a:solidFill>
                <a:latin typeface="+mj-ea"/>
                <a:ea typeface="+mj-ea"/>
              </a:endParaRPr>
            </a:p>
          </p:txBody>
        </p:sp>
        <p:sp>
          <p:nvSpPr>
            <p:cNvPr id="30" name="Text Box 7"/>
            <p:cNvSpPr txBox="1">
              <a:spLocks noChangeArrowheads="1"/>
            </p:cNvSpPr>
            <p:nvPr/>
          </p:nvSpPr>
          <p:spPr bwMode="auto">
            <a:xfrm>
              <a:off x="1234" y="3060"/>
              <a:ext cx="1030"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传播时延 </a:t>
              </a:r>
              <a:r>
                <a:rPr lang="en-US" altLang="zh-CN" sz="2000" dirty="0">
                  <a:solidFill>
                    <a:schemeClr val="tx1">
                      <a:lumMod val="95000"/>
                      <a:lumOff val="5000"/>
                    </a:schemeClr>
                  </a:solidFill>
                  <a:latin typeface="+mj-ea"/>
                  <a:ea typeface="+mj-ea"/>
                </a:rPr>
                <a:t>= </a:t>
              </a:r>
              <a:endParaRPr lang="en-US" altLang="zh-CN" sz="2000" dirty="0">
                <a:solidFill>
                  <a:schemeClr val="tx1">
                    <a:lumMod val="95000"/>
                    <a:lumOff val="5000"/>
                  </a:schemeClr>
                </a:solidFill>
                <a:latin typeface="+mj-ea"/>
                <a:ea typeface="+mj-ea"/>
              </a:endParaRPr>
            </a:p>
          </p:txBody>
        </p:sp>
        <p:sp>
          <p:nvSpPr>
            <p:cNvPr id="31" name="Text Box 8"/>
            <p:cNvSpPr txBox="1">
              <a:spLocks noChangeArrowheads="1"/>
            </p:cNvSpPr>
            <p:nvPr/>
          </p:nvSpPr>
          <p:spPr bwMode="auto">
            <a:xfrm>
              <a:off x="2222" y="2943"/>
              <a:ext cx="1314"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信道长度（米）</a:t>
              </a:r>
              <a:endParaRPr lang="zh-CN" altLang="en-US" sz="2000" dirty="0">
                <a:solidFill>
                  <a:schemeClr val="tx1">
                    <a:lumMod val="95000"/>
                    <a:lumOff val="5000"/>
                  </a:schemeClr>
                </a:solidFill>
                <a:latin typeface="+mj-ea"/>
                <a:ea typeface="+mj-ea"/>
              </a:endParaRPr>
            </a:p>
          </p:txBody>
        </p:sp>
        <p:sp>
          <p:nvSpPr>
            <p:cNvPr id="32" name="Text Box 9"/>
            <p:cNvSpPr txBox="1">
              <a:spLocks noChangeArrowheads="1"/>
            </p:cNvSpPr>
            <p:nvPr/>
          </p:nvSpPr>
          <p:spPr bwMode="auto">
            <a:xfrm>
              <a:off x="2185" y="3241"/>
              <a:ext cx="1556" cy="446"/>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信号在信道上的</a:t>
              </a:r>
              <a:endParaRPr lang="en-US" altLang="zh-CN" sz="2000" dirty="0">
                <a:solidFill>
                  <a:schemeClr val="tx1">
                    <a:lumMod val="95000"/>
                    <a:lumOff val="5000"/>
                  </a:schemeClr>
                </a:solidFill>
                <a:latin typeface="+mj-ea"/>
                <a:ea typeface="+mj-ea"/>
              </a:endParaRPr>
            </a:p>
            <a:p>
              <a:r>
                <a:rPr lang="zh-CN" altLang="en-US" sz="2000" dirty="0">
                  <a:solidFill>
                    <a:schemeClr val="tx1">
                      <a:lumMod val="95000"/>
                      <a:lumOff val="5000"/>
                    </a:schemeClr>
                  </a:solidFill>
                  <a:latin typeface="+mj-ea"/>
                  <a:ea typeface="+mj-ea"/>
                </a:rPr>
                <a:t>传播速率（米</a:t>
              </a:r>
              <a:r>
                <a:rPr lang="en-US" altLang="zh-CN" sz="2000" dirty="0">
                  <a:solidFill>
                    <a:schemeClr val="tx1">
                      <a:lumMod val="95000"/>
                      <a:lumOff val="5000"/>
                    </a:schemeClr>
                  </a:solidFill>
                  <a:latin typeface="+mj-ea"/>
                  <a:ea typeface="+mj-ea"/>
                </a:rPr>
                <a:t>/</a:t>
              </a:r>
              <a:r>
                <a:rPr lang="zh-CN" altLang="en-US" sz="2000" dirty="0">
                  <a:solidFill>
                    <a:schemeClr val="tx1">
                      <a:lumMod val="95000"/>
                      <a:lumOff val="5000"/>
                    </a:schemeClr>
                  </a:solidFill>
                  <a:latin typeface="+mj-ea"/>
                  <a:ea typeface="+mj-ea"/>
                </a:rPr>
                <a:t>秒）</a:t>
              </a:r>
              <a:endParaRPr lang="zh-CN" altLang="en-US" sz="2000" dirty="0">
                <a:solidFill>
                  <a:schemeClr val="tx1">
                    <a:lumMod val="95000"/>
                    <a:lumOff val="5000"/>
                  </a:schemeClr>
                </a:solidFill>
                <a:latin typeface="+mj-ea"/>
                <a:ea typeface="+mj-ea"/>
              </a:endParaRPr>
            </a:p>
          </p:txBody>
        </p:sp>
        <p:sp>
          <p:nvSpPr>
            <p:cNvPr id="33" name="Line 10"/>
            <p:cNvSpPr>
              <a:spLocks noChangeShapeType="1"/>
            </p:cNvSpPr>
            <p:nvPr/>
          </p:nvSpPr>
          <p:spPr bwMode="auto">
            <a:xfrm flipV="1">
              <a:off x="2190" y="3226"/>
              <a:ext cx="1348" cy="7"/>
            </a:xfrm>
            <a:prstGeom prst="line">
              <a:avLst/>
            </a:prstGeom>
            <a:grpFill/>
            <a:ln w="28575">
              <a:solidFill>
                <a:schemeClr val="tx1"/>
              </a:solidFill>
              <a:round/>
            </a:ln>
            <a:effectLst/>
          </p:spPr>
          <p:txBody>
            <a:bodyPr/>
            <a:lstStyle/>
            <a:p>
              <a:endParaRPr lang="zh-CN" altLang="en-US" sz="2000">
                <a:solidFill>
                  <a:schemeClr val="tx1">
                    <a:lumMod val="95000"/>
                    <a:lumOff val="5000"/>
                  </a:schemeClr>
                </a:solidFill>
                <a:latin typeface="+mj-ea"/>
                <a:ea typeface="+mj-ea"/>
              </a:endParaRPr>
            </a:p>
          </p:txBody>
        </p:sp>
      </p:grpSp>
      <p:sp>
        <p:nvSpPr>
          <p:cNvPr id="37" name="矩形 36"/>
          <p:cNvSpPr/>
          <p:nvPr/>
        </p:nvSpPr>
        <p:spPr>
          <a:xfrm>
            <a:off x="-5648" y="6096794"/>
            <a:ext cx="12364844" cy="762794"/>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38" name="直接连接符 37"/>
          <p:cNvCxnSpPr/>
          <p:nvPr/>
        </p:nvCxnSpPr>
        <p:spPr>
          <a:xfrm>
            <a:off x="7831131" y="1143794"/>
            <a:ext cx="0" cy="2133600"/>
          </a:xfrm>
          <a:prstGeom prst="line">
            <a:avLst/>
          </a:prstGeom>
          <a:ln w="381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7804850" y="3729756"/>
            <a:ext cx="37393" cy="2062238"/>
          </a:xfrm>
          <a:prstGeom prst="line">
            <a:avLst/>
          </a:prstGeom>
          <a:ln w="38100">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0">
                                            <p:txEl>
                                              <p:pRg st="0" end="0"/>
                                            </p:txEl>
                                          </p:spTgt>
                                        </p:tgtEl>
                                        <p:attrNameLst>
                                          <p:attrName>style.visibility</p:attrName>
                                        </p:attrNameLst>
                                      </p:cBhvr>
                                      <p:to>
                                        <p:strVal val="visible"/>
                                      </p:to>
                                    </p:set>
                                    <p:animEffect transition="in" filter="fade">
                                      <p:cBhvr>
                                        <p:cTn id="7" dur="1000"/>
                                        <p:tgtEl>
                                          <p:spTgt spid="240">
                                            <p:txEl>
                                              <p:pRg st="0" end="0"/>
                                            </p:txEl>
                                          </p:spTgt>
                                        </p:tgtEl>
                                      </p:cBhvr>
                                    </p:animEffect>
                                    <p:anim calcmode="lin" valueType="num">
                                      <p:cBhvr>
                                        <p:cTn id="8" dur="1000" fill="hold"/>
                                        <p:tgtEl>
                                          <p:spTgt spid="24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repeatCount="2000" fill="hold" nodeType="clickEffect">
                                  <p:stCondLst>
                                    <p:cond delay="0"/>
                                  </p:stCondLst>
                                  <p:childTnLst>
                                    <p:anim calcmode="discrete" valueType="str">
                                      <p:cBhvr>
                                        <p:cTn id="18"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40">
                                            <p:txEl>
                                              <p:pRg st="1" end="1"/>
                                            </p:txEl>
                                          </p:spTgt>
                                        </p:tgtEl>
                                        <p:attrNameLst>
                                          <p:attrName>style.visibility</p:attrName>
                                        </p:attrNameLst>
                                      </p:cBhvr>
                                      <p:to>
                                        <p:strVal val="visible"/>
                                      </p:to>
                                    </p:set>
                                    <p:animEffect transition="in" filter="fade">
                                      <p:cBhvr>
                                        <p:cTn id="23" dur="1000"/>
                                        <p:tgtEl>
                                          <p:spTgt spid="240">
                                            <p:txEl>
                                              <p:pRg st="1" end="1"/>
                                            </p:txEl>
                                          </p:spTgt>
                                        </p:tgtEl>
                                      </p:cBhvr>
                                    </p:animEffect>
                                    <p:anim calcmode="lin" valueType="num">
                                      <p:cBhvr>
                                        <p:cTn id="24" dur="1000" fill="hold"/>
                                        <p:tgtEl>
                                          <p:spTgt spid="240">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24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0">
                                            <p:txEl>
                                              <p:pRg st="1" end="1"/>
                                            </p:txEl>
                                          </p:spTgt>
                                        </p:tgtEl>
                                        <p:attrNameLst>
                                          <p:attrName>style.visibility</p:attrName>
                                        </p:attrNameLst>
                                      </p:cBhvr>
                                      <p:to>
                                        <p:strVal val="visible"/>
                                      </p:to>
                                    </p:set>
                                    <p:animEffect transition="in" filter="fade">
                                      <p:cBhvr>
                                        <p:cTn id="30" dur="1000"/>
                                        <p:tgtEl>
                                          <p:spTgt spid="20">
                                            <p:txEl>
                                              <p:pRg st="1" end="1"/>
                                            </p:txEl>
                                          </p:spTgt>
                                        </p:tgtEl>
                                      </p:cBhvr>
                                    </p:animEffect>
                                    <p:anim calcmode="lin" valueType="num">
                                      <p:cBhvr>
                                        <p:cTn id="31"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5" presetClass="emph" presetSubtype="0" repeatCount="2000" fill="hold" nodeType="clickEffect">
                                  <p:stCondLst>
                                    <p:cond delay="0"/>
                                  </p:stCondLst>
                                  <p:childTnLst>
                                    <p:anim calcmode="discrete" valueType="str">
                                      <p:cBhvr>
                                        <p:cTn id="41" dur="1000" fill="hold"/>
                                        <p:tgtEl>
                                          <p:spTgt spid="28"/>
                                        </p:tgtEl>
                                        <p:attrNameLst>
                                          <p:attrName>style.visibility</p:attrName>
                                        </p:attrNameLst>
                                      </p:cBhvr>
                                      <p:tavLst>
                                        <p:tav tm="0">
                                          <p:val>
                                            <p:strVal val="hidden"/>
                                          </p:val>
                                        </p:tav>
                                        <p:tav tm="50000">
                                          <p:val>
                                            <p:strVal val="visible"/>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0">
                                            <p:txEl>
                                              <p:pRg st="2" end="2"/>
                                            </p:txEl>
                                          </p:spTgt>
                                        </p:tgtEl>
                                        <p:attrNameLst>
                                          <p:attrName>style.visibility</p:attrName>
                                        </p:attrNameLst>
                                      </p:cBhvr>
                                      <p:to>
                                        <p:strVal val="visible"/>
                                      </p:to>
                                    </p:set>
                                    <p:animEffect transition="in" filter="fade">
                                      <p:cBhvr>
                                        <p:cTn id="46" dur="1000"/>
                                        <p:tgtEl>
                                          <p:spTgt spid="20">
                                            <p:txEl>
                                              <p:pRg st="2" end="2"/>
                                            </p:txEl>
                                          </p:spTgt>
                                        </p:tgtEl>
                                      </p:cBhvr>
                                    </p:animEffect>
                                    <p:anim calcmode="lin" valueType="num">
                                      <p:cBhvr>
                                        <p:cTn id="47"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矩形 196"/>
          <p:cNvSpPr/>
          <p:nvPr/>
        </p:nvSpPr>
        <p:spPr>
          <a:xfrm>
            <a:off x="7203016" y="827090"/>
            <a:ext cx="4995334" cy="60324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198" name="直接连接符 197"/>
          <p:cNvCxnSpPr/>
          <p:nvPr/>
        </p:nvCxnSpPr>
        <p:spPr>
          <a:xfrm>
            <a:off x="7186520" y="827090"/>
            <a:ext cx="22225" cy="6032498"/>
          </a:xfrm>
          <a:prstGeom prst="line">
            <a:avLst/>
          </a:prstGeom>
          <a:ln w="57150">
            <a:solidFill>
              <a:srgbClr val="7CC43A"/>
            </a:solidFill>
            <a:prstDash val="sysDot"/>
          </a:ln>
        </p:spPr>
        <p:style>
          <a:lnRef idx="1">
            <a:schemeClr val="accent1"/>
          </a:lnRef>
          <a:fillRef idx="0">
            <a:schemeClr val="accent1"/>
          </a:fillRef>
          <a:effectRef idx="0">
            <a:schemeClr val="accent1"/>
          </a:effectRef>
          <a:fontRef idx="minor">
            <a:schemeClr val="tx1"/>
          </a:fontRef>
        </p:style>
      </p:cxnSp>
      <p:sp>
        <p:nvSpPr>
          <p:cNvPr id="5" name="标题 4"/>
          <p:cNvSpPr>
            <a:spLocks noGrp="1"/>
          </p:cNvSpPr>
          <p:nvPr>
            <p:ph type="title"/>
          </p:nvPr>
        </p:nvSpPr>
        <p:spPr>
          <a:xfrm>
            <a:off x="774699" y="352424"/>
            <a:ext cx="6238875" cy="429419"/>
          </a:xfrm>
        </p:spPr>
        <p:txBody>
          <a:bodyPr/>
          <a:lstStyle/>
          <a:p>
            <a:r>
              <a:rPr lang="zh-CN" altLang="en-US" dirty="0"/>
              <a:t>发送时延和传播时延的比较 </a:t>
            </a:r>
            <a:endParaRPr lang="zh-CN" altLang="en-US" dirty="0"/>
          </a:p>
        </p:txBody>
      </p:sp>
      <p:grpSp>
        <p:nvGrpSpPr>
          <p:cNvPr id="142" name="Group 125"/>
          <p:cNvGrpSpPr/>
          <p:nvPr/>
        </p:nvGrpSpPr>
        <p:grpSpPr bwMode="auto">
          <a:xfrm>
            <a:off x="2698751" y="2426538"/>
            <a:ext cx="1766887" cy="2064195"/>
            <a:chOff x="817" y="2238"/>
            <a:chExt cx="1113" cy="800"/>
          </a:xfrm>
          <a:solidFill>
            <a:srgbClr val="74B836"/>
          </a:solidFill>
        </p:grpSpPr>
        <p:sp>
          <p:nvSpPr>
            <p:cNvPr id="143" name="Line 83"/>
            <p:cNvSpPr>
              <a:spLocks noChangeShapeType="1"/>
            </p:cNvSpPr>
            <p:nvPr/>
          </p:nvSpPr>
          <p:spPr bwMode="auto">
            <a:xfrm>
              <a:off x="841" y="2268"/>
              <a:ext cx="1089" cy="168"/>
            </a:xfrm>
            <a:prstGeom prst="line">
              <a:avLst/>
            </a:prstGeom>
            <a:grpFill/>
            <a:ln w="19050">
              <a:noFill/>
              <a:round/>
              <a:tailEnd type="non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4" name="AutoShape 84"/>
            <p:cNvSpPr>
              <a:spLocks noChangeArrowheads="1"/>
            </p:cNvSpPr>
            <p:nvPr/>
          </p:nvSpPr>
          <p:spPr bwMode="auto">
            <a:xfrm rot="5400000">
              <a:off x="976" y="2091"/>
              <a:ext cx="793" cy="1092"/>
            </a:xfrm>
            <a:prstGeom prst="parallelogram">
              <a:avLst>
                <a:gd name="adj" fmla="val 25896"/>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5" name="Text Box 85"/>
            <p:cNvSpPr txBox="1">
              <a:spLocks noChangeArrowheads="1"/>
            </p:cNvSpPr>
            <p:nvPr/>
          </p:nvSpPr>
          <p:spPr bwMode="auto">
            <a:xfrm rot="1032640">
              <a:off x="1080" y="2456"/>
              <a:ext cx="569" cy="203"/>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8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分组</a:t>
              </a:r>
              <a:endParaRPr kumimoji="1" lang="zh-CN" altLang="en-US" sz="28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6" name="AutoShape 86"/>
            <p:cNvSpPr>
              <a:spLocks noChangeArrowheads="1"/>
            </p:cNvSpPr>
            <p:nvPr/>
          </p:nvSpPr>
          <p:spPr bwMode="auto">
            <a:xfrm rot="1012798">
              <a:off x="1174" y="2745"/>
              <a:ext cx="408" cy="127"/>
            </a:xfrm>
            <a:prstGeom prst="rightArrow">
              <a:avLst>
                <a:gd name="adj1" fmla="val 50000"/>
                <a:gd name="adj2" fmla="val 8031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7" name="Line 108"/>
            <p:cNvSpPr>
              <a:spLocks noChangeShapeType="1"/>
            </p:cNvSpPr>
            <p:nvPr/>
          </p:nvSpPr>
          <p:spPr bwMode="auto">
            <a:xfrm>
              <a:off x="823" y="2238"/>
              <a:ext cx="1094" cy="174"/>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Line 109"/>
            <p:cNvSpPr>
              <a:spLocks noChangeShapeType="1"/>
            </p:cNvSpPr>
            <p:nvPr/>
          </p:nvSpPr>
          <p:spPr bwMode="auto">
            <a:xfrm>
              <a:off x="817" y="2859"/>
              <a:ext cx="1100" cy="179"/>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43" name="组合 242"/>
          <p:cNvGrpSpPr/>
          <p:nvPr/>
        </p:nvGrpSpPr>
        <p:grpSpPr>
          <a:xfrm>
            <a:off x="1168602" y="2429609"/>
            <a:ext cx="1399973" cy="1591341"/>
            <a:chOff x="1168602" y="2429609"/>
            <a:chExt cx="1399973" cy="1591341"/>
          </a:xfrm>
        </p:grpSpPr>
        <p:sp>
          <p:nvSpPr>
            <p:cNvPr id="131" name="Line 93"/>
            <p:cNvSpPr>
              <a:spLocks noChangeShapeType="1"/>
            </p:cNvSpPr>
            <p:nvPr/>
          </p:nvSpPr>
          <p:spPr bwMode="auto">
            <a:xfrm>
              <a:off x="2279650" y="4020950"/>
              <a:ext cx="288925"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2" name="Text Box 96"/>
            <p:cNvSpPr txBox="1">
              <a:spLocks noChangeArrowheads="1"/>
            </p:cNvSpPr>
            <p:nvPr/>
          </p:nvSpPr>
          <p:spPr bwMode="auto">
            <a:xfrm>
              <a:off x="1168602" y="2983707"/>
              <a:ext cx="1211262" cy="369887"/>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发送时延</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3" name="Line 98"/>
            <p:cNvSpPr>
              <a:spLocks noChangeShapeType="1"/>
            </p:cNvSpPr>
            <p:nvPr/>
          </p:nvSpPr>
          <p:spPr bwMode="auto">
            <a:xfrm>
              <a:off x="2424113" y="2429609"/>
              <a:ext cx="0" cy="1589634"/>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77" name="Line 119"/>
            <p:cNvSpPr>
              <a:spLocks noChangeShapeType="1"/>
            </p:cNvSpPr>
            <p:nvPr/>
          </p:nvSpPr>
          <p:spPr bwMode="auto">
            <a:xfrm>
              <a:off x="2255838" y="2429609"/>
              <a:ext cx="288925"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10" name="直接箭头连接符 9"/>
          <p:cNvCxnSpPr/>
          <p:nvPr/>
        </p:nvCxnSpPr>
        <p:spPr>
          <a:xfrm>
            <a:off x="2060576" y="2210594"/>
            <a:ext cx="3886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2" name="Text Box 76"/>
          <p:cNvSpPr txBox="1">
            <a:spLocks noChangeArrowheads="1"/>
          </p:cNvSpPr>
          <p:nvPr/>
        </p:nvSpPr>
        <p:spPr bwMode="auto">
          <a:xfrm>
            <a:off x="5941342" y="1981994"/>
            <a:ext cx="3032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s</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42" name="组合 241"/>
          <p:cNvGrpSpPr/>
          <p:nvPr/>
        </p:nvGrpSpPr>
        <p:grpSpPr>
          <a:xfrm>
            <a:off x="2568575" y="2210594"/>
            <a:ext cx="2037486" cy="3493822"/>
            <a:chOff x="2568575" y="2210594"/>
            <a:chExt cx="2037486" cy="3493822"/>
          </a:xfrm>
        </p:grpSpPr>
        <p:sp>
          <p:nvSpPr>
            <p:cNvPr id="113" name="Text Box 76"/>
            <p:cNvSpPr txBox="1">
              <a:spLocks noChangeArrowheads="1"/>
            </p:cNvSpPr>
            <p:nvPr/>
          </p:nvSpPr>
          <p:spPr bwMode="auto">
            <a:xfrm>
              <a:off x="2568575" y="5301957"/>
              <a:ext cx="280846"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t</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41" name="组合 240"/>
            <p:cNvGrpSpPr/>
            <p:nvPr/>
          </p:nvGrpSpPr>
          <p:grpSpPr>
            <a:xfrm>
              <a:off x="2703564" y="2210594"/>
              <a:ext cx="1748580" cy="3124200"/>
              <a:chOff x="2703564" y="2210594"/>
              <a:chExt cx="1748580" cy="3124200"/>
            </a:xfrm>
          </p:grpSpPr>
          <p:cxnSp>
            <p:nvCxnSpPr>
              <p:cNvPr id="7" name="直接箭头连接符 6"/>
              <p:cNvCxnSpPr/>
              <p:nvPr/>
            </p:nvCxnSpPr>
            <p:spPr>
              <a:xfrm>
                <a:off x="2703564" y="2210594"/>
                <a:ext cx="9525" cy="3124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9" name="直接箭头连接符 178"/>
              <p:cNvCxnSpPr/>
              <p:nvPr/>
            </p:nvCxnSpPr>
            <p:spPr>
              <a:xfrm>
                <a:off x="4442619" y="2210594"/>
                <a:ext cx="9525" cy="3124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83" name="Text Box 76"/>
            <p:cNvSpPr txBox="1">
              <a:spLocks noChangeArrowheads="1"/>
            </p:cNvSpPr>
            <p:nvPr/>
          </p:nvSpPr>
          <p:spPr bwMode="auto">
            <a:xfrm>
              <a:off x="4325215" y="5304306"/>
              <a:ext cx="280846"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t</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85" name="Group 5"/>
          <p:cNvGrpSpPr/>
          <p:nvPr/>
        </p:nvGrpSpPr>
        <p:grpSpPr bwMode="auto">
          <a:xfrm>
            <a:off x="7546975" y="1512672"/>
            <a:ext cx="4918870" cy="1225550"/>
            <a:chOff x="1574" y="3066"/>
            <a:chExt cx="3274" cy="772"/>
          </a:xfrm>
          <a:noFill/>
        </p:grpSpPr>
        <p:sp>
          <p:nvSpPr>
            <p:cNvPr id="186" name="Rectangle 6"/>
            <p:cNvSpPr>
              <a:spLocks noChangeArrowheads="1"/>
            </p:cNvSpPr>
            <p:nvPr/>
          </p:nvSpPr>
          <p:spPr bwMode="auto">
            <a:xfrm>
              <a:off x="1574" y="3066"/>
              <a:ext cx="3211" cy="772"/>
            </a:xfrm>
            <a:prstGeom prst="rect">
              <a:avLst/>
            </a:prstGeom>
            <a:grpFill/>
            <a:ln w="76200" cmpd="tri">
              <a:noFill/>
              <a:miter lim="800000"/>
            </a:ln>
            <a:effectLst/>
          </p:spPr>
          <p:txBody>
            <a:bodyPr wrap="none" anchor="ctr"/>
            <a:lstStyle/>
            <a:p>
              <a:endParaRPr lang="zh-CN" altLang="en-US" sz="2000">
                <a:solidFill>
                  <a:schemeClr val="tx1">
                    <a:lumMod val="95000"/>
                    <a:lumOff val="5000"/>
                  </a:schemeClr>
                </a:solidFill>
                <a:latin typeface="+mj-ea"/>
                <a:ea typeface="+mj-ea"/>
              </a:endParaRPr>
            </a:p>
          </p:txBody>
        </p:sp>
        <p:sp>
          <p:nvSpPr>
            <p:cNvPr id="187" name="Text Box 7"/>
            <p:cNvSpPr txBox="1">
              <a:spLocks noChangeArrowheads="1"/>
            </p:cNvSpPr>
            <p:nvPr/>
          </p:nvSpPr>
          <p:spPr bwMode="auto">
            <a:xfrm>
              <a:off x="1861" y="3253"/>
              <a:ext cx="1033"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发送时延 </a:t>
              </a:r>
              <a:r>
                <a:rPr lang="en-US" altLang="zh-CN" sz="2000" dirty="0">
                  <a:solidFill>
                    <a:schemeClr val="tx1">
                      <a:lumMod val="95000"/>
                      <a:lumOff val="5000"/>
                    </a:schemeClr>
                  </a:solidFill>
                  <a:latin typeface="+mj-ea"/>
                  <a:ea typeface="+mj-ea"/>
                </a:rPr>
                <a:t>= </a:t>
              </a:r>
              <a:endParaRPr lang="en-US" altLang="zh-CN" sz="2000" dirty="0">
                <a:solidFill>
                  <a:schemeClr val="tx1">
                    <a:lumMod val="95000"/>
                    <a:lumOff val="5000"/>
                  </a:schemeClr>
                </a:solidFill>
                <a:latin typeface="+mj-ea"/>
                <a:ea typeface="+mj-ea"/>
              </a:endParaRPr>
            </a:p>
          </p:txBody>
        </p:sp>
        <p:sp>
          <p:nvSpPr>
            <p:cNvPr id="188" name="Text Box 8"/>
            <p:cNvSpPr txBox="1">
              <a:spLocks noChangeArrowheads="1"/>
            </p:cNvSpPr>
            <p:nvPr/>
          </p:nvSpPr>
          <p:spPr bwMode="auto">
            <a:xfrm>
              <a:off x="2852" y="3142"/>
              <a:ext cx="1996" cy="252"/>
            </a:xfrm>
            <a:prstGeom prst="rect">
              <a:avLst/>
            </a:prstGeom>
            <a:grpFill/>
            <a:ln w="9525">
              <a:noFill/>
              <a:miter lim="800000"/>
            </a:ln>
            <a:effectLst/>
          </p:spPr>
          <p:txBody>
            <a:bodyPr wrap="square">
              <a:spAutoFit/>
            </a:bodyPr>
            <a:lstStyle/>
            <a:p>
              <a:r>
                <a:rPr lang="zh-CN" altLang="en-US" sz="2000" dirty="0">
                  <a:solidFill>
                    <a:schemeClr val="tx1">
                      <a:lumMod val="95000"/>
                      <a:lumOff val="5000"/>
                    </a:schemeClr>
                  </a:solidFill>
                  <a:latin typeface="+mj-ea"/>
                  <a:ea typeface="+mj-ea"/>
                </a:rPr>
                <a:t>分组长度（比特）</a:t>
              </a:r>
              <a:endParaRPr lang="zh-CN" altLang="en-US" sz="2000" dirty="0">
                <a:solidFill>
                  <a:schemeClr val="tx1">
                    <a:lumMod val="95000"/>
                    <a:lumOff val="5000"/>
                  </a:schemeClr>
                </a:solidFill>
                <a:latin typeface="+mj-ea"/>
                <a:ea typeface="+mj-ea"/>
              </a:endParaRPr>
            </a:p>
          </p:txBody>
        </p:sp>
        <p:sp>
          <p:nvSpPr>
            <p:cNvPr id="189" name="Text Box 9"/>
            <p:cNvSpPr txBox="1">
              <a:spLocks noChangeArrowheads="1"/>
            </p:cNvSpPr>
            <p:nvPr/>
          </p:nvSpPr>
          <p:spPr bwMode="auto">
            <a:xfrm>
              <a:off x="2741" y="3467"/>
              <a:ext cx="1732"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发送速率（比特</a:t>
              </a:r>
              <a:r>
                <a:rPr lang="en-US" altLang="zh-CN" sz="2000" dirty="0">
                  <a:solidFill>
                    <a:schemeClr val="tx1">
                      <a:lumMod val="95000"/>
                      <a:lumOff val="5000"/>
                    </a:schemeClr>
                  </a:solidFill>
                  <a:latin typeface="+mj-ea"/>
                  <a:ea typeface="+mj-ea"/>
                </a:rPr>
                <a:t>/</a:t>
              </a:r>
              <a:r>
                <a:rPr lang="zh-CN" altLang="en-US" sz="2000" dirty="0">
                  <a:solidFill>
                    <a:schemeClr val="tx1">
                      <a:lumMod val="95000"/>
                      <a:lumOff val="5000"/>
                    </a:schemeClr>
                  </a:solidFill>
                  <a:latin typeface="+mj-ea"/>
                  <a:ea typeface="+mj-ea"/>
                </a:rPr>
                <a:t>秒）</a:t>
              </a:r>
              <a:endParaRPr lang="zh-CN" altLang="en-US" sz="2000" dirty="0">
                <a:solidFill>
                  <a:schemeClr val="tx1">
                    <a:lumMod val="95000"/>
                    <a:lumOff val="5000"/>
                  </a:schemeClr>
                </a:solidFill>
                <a:latin typeface="+mj-ea"/>
                <a:ea typeface="+mj-ea"/>
              </a:endParaRPr>
            </a:p>
          </p:txBody>
        </p:sp>
        <p:sp>
          <p:nvSpPr>
            <p:cNvPr id="190" name="Line 10"/>
            <p:cNvSpPr>
              <a:spLocks noChangeShapeType="1"/>
            </p:cNvSpPr>
            <p:nvPr/>
          </p:nvSpPr>
          <p:spPr bwMode="auto">
            <a:xfrm flipV="1">
              <a:off x="2791" y="3393"/>
              <a:ext cx="1474" cy="10"/>
            </a:xfrm>
            <a:prstGeom prst="line">
              <a:avLst/>
            </a:prstGeom>
            <a:grpFill/>
            <a:ln w="28575">
              <a:solidFill>
                <a:schemeClr val="tx1">
                  <a:lumMod val="95000"/>
                  <a:lumOff val="5000"/>
                </a:schemeClr>
              </a:solidFill>
              <a:round/>
            </a:ln>
            <a:effectLst/>
          </p:spPr>
          <p:txBody>
            <a:bodyPr/>
            <a:lstStyle/>
            <a:p>
              <a:endParaRPr lang="zh-CN" altLang="en-US" sz="2000">
                <a:solidFill>
                  <a:schemeClr val="tx1">
                    <a:lumMod val="95000"/>
                    <a:lumOff val="5000"/>
                  </a:schemeClr>
                </a:solidFill>
                <a:latin typeface="+mj-ea"/>
                <a:ea typeface="+mj-ea"/>
              </a:endParaRPr>
            </a:p>
          </p:txBody>
        </p:sp>
      </p:grpSp>
      <p:grpSp>
        <p:nvGrpSpPr>
          <p:cNvPr id="191" name="Group 5"/>
          <p:cNvGrpSpPr/>
          <p:nvPr/>
        </p:nvGrpSpPr>
        <p:grpSpPr bwMode="auto">
          <a:xfrm>
            <a:off x="7699375" y="4003928"/>
            <a:ext cx="6426200" cy="1344613"/>
            <a:chOff x="1020" y="2840"/>
            <a:chExt cx="4264" cy="847"/>
          </a:xfrm>
          <a:noFill/>
        </p:grpSpPr>
        <p:sp>
          <p:nvSpPr>
            <p:cNvPr id="192" name="Rectangle 6"/>
            <p:cNvSpPr>
              <a:spLocks noChangeArrowheads="1"/>
            </p:cNvSpPr>
            <p:nvPr/>
          </p:nvSpPr>
          <p:spPr bwMode="auto">
            <a:xfrm>
              <a:off x="1020" y="2840"/>
              <a:ext cx="4264" cy="772"/>
            </a:xfrm>
            <a:prstGeom prst="rect">
              <a:avLst/>
            </a:prstGeom>
            <a:grpFill/>
            <a:ln w="76200" cmpd="tri">
              <a:noFill/>
              <a:miter lim="800000"/>
            </a:ln>
            <a:effectLst/>
          </p:spPr>
          <p:txBody>
            <a:bodyPr wrap="none" anchor="ctr"/>
            <a:lstStyle/>
            <a:p>
              <a:endParaRPr lang="zh-CN" altLang="en-US" sz="2000">
                <a:solidFill>
                  <a:schemeClr val="tx1">
                    <a:lumMod val="95000"/>
                    <a:lumOff val="5000"/>
                  </a:schemeClr>
                </a:solidFill>
                <a:latin typeface="+mj-ea"/>
                <a:ea typeface="+mj-ea"/>
              </a:endParaRPr>
            </a:p>
          </p:txBody>
        </p:sp>
        <p:sp>
          <p:nvSpPr>
            <p:cNvPr id="193" name="Text Box 7"/>
            <p:cNvSpPr txBox="1">
              <a:spLocks noChangeArrowheads="1"/>
            </p:cNvSpPr>
            <p:nvPr/>
          </p:nvSpPr>
          <p:spPr bwMode="auto">
            <a:xfrm>
              <a:off x="1234" y="3060"/>
              <a:ext cx="1030"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传播时延 </a:t>
              </a:r>
              <a:r>
                <a:rPr lang="en-US" altLang="zh-CN" sz="2000" dirty="0">
                  <a:solidFill>
                    <a:schemeClr val="tx1">
                      <a:lumMod val="95000"/>
                      <a:lumOff val="5000"/>
                    </a:schemeClr>
                  </a:solidFill>
                  <a:latin typeface="+mj-ea"/>
                  <a:ea typeface="+mj-ea"/>
                </a:rPr>
                <a:t>= </a:t>
              </a:r>
              <a:endParaRPr lang="en-US" altLang="zh-CN" sz="2000" dirty="0">
                <a:solidFill>
                  <a:schemeClr val="tx1">
                    <a:lumMod val="95000"/>
                    <a:lumOff val="5000"/>
                  </a:schemeClr>
                </a:solidFill>
                <a:latin typeface="+mj-ea"/>
                <a:ea typeface="+mj-ea"/>
              </a:endParaRPr>
            </a:p>
          </p:txBody>
        </p:sp>
        <p:sp>
          <p:nvSpPr>
            <p:cNvPr id="194" name="Text Box 8"/>
            <p:cNvSpPr txBox="1">
              <a:spLocks noChangeArrowheads="1"/>
            </p:cNvSpPr>
            <p:nvPr/>
          </p:nvSpPr>
          <p:spPr bwMode="auto">
            <a:xfrm>
              <a:off x="2222" y="2943"/>
              <a:ext cx="1314" cy="252"/>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信道长度（米）</a:t>
              </a:r>
              <a:endParaRPr lang="zh-CN" altLang="en-US" sz="2000" dirty="0">
                <a:solidFill>
                  <a:schemeClr val="tx1">
                    <a:lumMod val="95000"/>
                    <a:lumOff val="5000"/>
                  </a:schemeClr>
                </a:solidFill>
                <a:latin typeface="+mj-ea"/>
                <a:ea typeface="+mj-ea"/>
              </a:endParaRPr>
            </a:p>
          </p:txBody>
        </p:sp>
        <p:sp>
          <p:nvSpPr>
            <p:cNvPr id="195" name="Text Box 9"/>
            <p:cNvSpPr txBox="1">
              <a:spLocks noChangeArrowheads="1"/>
            </p:cNvSpPr>
            <p:nvPr/>
          </p:nvSpPr>
          <p:spPr bwMode="auto">
            <a:xfrm>
              <a:off x="2185" y="3241"/>
              <a:ext cx="1556" cy="446"/>
            </a:xfrm>
            <a:prstGeom prst="rect">
              <a:avLst/>
            </a:prstGeom>
            <a:grpFill/>
            <a:ln w="9525">
              <a:noFill/>
              <a:miter lim="800000"/>
            </a:ln>
            <a:effectLst/>
          </p:spPr>
          <p:txBody>
            <a:bodyPr wrap="none">
              <a:spAutoFit/>
            </a:bodyPr>
            <a:lstStyle/>
            <a:p>
              <a:r>
                <a:rPr lang="zh-CN" altLang="en-US" sz="2000" dirty="0">
                  <a:solidFill>
                    <a:schemeClr val="tx1">
                      <a:lumMod val="95000"/>
                      <a:lumOff val="5000"/>
                    </a:schemeClr>
                  </a:solidFill>
                  <a:latin typeface="+mj-ea"/>
                  <a:ea typeface="+mj-ea"/>
                </a:rPr>
                <a:t>信号在信道上的</a:t>
              </a:r>
              <a:endParaRPr lang="en-US" altLang="zh-CN" sz="2000" dirty="0">
                <a:solidFill>
                  <a:schemeClr val="tx1">
                    <a:lumMod val="95000"/>
                    <a:lumOff val="5000"/>
                  </a:schemeClr>
                </a:solidFill>
                <a:latin typeface="+mj-ea"/>
                <a:ea typeface="+mj-ea"/>
              </a:endParaRPr>
            </a:p>
            <a:p>
              <a:r>
                <a:rPr lang="zh-CN" altLang="en-US" sz="2000" dirty="0">
                  <a:solidFill>
                    <a:schemeClr val="tx1">
                      <a:lumMod val="95000"/>
                      <a:lumOff val="5000"/>
                    </a:schemeClr>
                  </a:solidFill>
                  <a:latin typeface="+mj-ea"/>
                  <a:ea typeface="+mj-ea"/>
                </a:rPr>
                <a:t>传播速率（米</a:t>
              </a:r>
              <a:r>
                <a:rPr lang="en-US" altLang="zh-CN" sz="2000" dirty="0">
                  <a:solidFill>
                    <a:schemeClr val="tx1">
                      <a:lumMod val="95000"/>
                      <a:lumOff val="5000"/>
                    </a:schemeClr>
                  </a:solidFill>
                  <a:latin typeface="+mj-ea"/>
                  <a:ea typeface="+mj-ea"/>
                </a:rPr>
                <a:t>/</a:t>
              </a:r>
              <a:r>
                <a:rPr lang="zh-CN" altLang="en-US" sz="2000" dirty="0">
                  <a:solidFill>
                    <a:schemeClr val="tx1">
                      <a:lumMod val="95000"/>
                      <a:lumOff val="5000"/>
                    </a:schemeClr>
                  </a:solidFill>
                  <a:latin typeface="+mj-ea"/>
                  <a:ea typeface="+mj-ea"/>
                </a:rPr>
                <a:t>秒）</a:t>
              </a:r>
              <a:endParaRPr lang="zh-CN" altLang="en-US" sz="2000" dirty="0">
                <a:solidFill>
                  <a:schemeClr val="tx1">
                    <a:lumMod val="95000"/>
                    <a:lumOff val="5000"/>
                  </a:schemeClr>
                </a:solidFill>
                <a:latin typeface="+mj-ea"/>
                <a:ea typeface="+mj-ea"/>
              </a:endParaRPr>
            </a:p>
          </p:txBody>
        </p:sp>
        <p:sp>
          <p:nvSpPr>
            <p:cNvPr id="196" name="Line 10"/>
            <p:cNvSpPr>
              <a:spLocks noChangeShapeType="1"/>
            </p:cNvSpPr>
            <p:nvPr/>
          </p:nvSpPr>
          <p:spPr bwMode="auto">
            <a:xfrm flipV="1">
              <a:off x="2190" y="3226"/>
              <a:ext cx="1348" cy="7"/>
            </a:xfrm>
            <a:prstGeom prst="line">
              <a:avLst/>
            </a:prstGeom>
            <a:grpFill/>
            <a:ln w="28575">
              <a:solidFill>
                <a:schemeClr val="tx1"/>
              </a:solidFill>
              <a:round/>
            </a:ln>
            <a:effectLst/>
          </p:spPr>
          <p:txBody>
            <a:bodyPr/>
            <a:lstStyle/>
            <a:p>
              <a:endParaRPr lang="zh-CN" altLang="en-US" sz="2000">
                <a:solidFill>
                  <a:schemeClr val="tx1">
                    <a:lumMod val="95000"/>
                    <a:lumOff val="5000"/>
                  </a:schemeClr>
                </a:solidFill>
                <a:latin typeface="+mj-ea"/>
                <a:ea typeface="+mj-ea"/>
              </a:endParaRPr>
            </a:p>
          </p:txBody>
        </p:sp>
      </p:grpSp>
      <p:grpSp>
        <p:nvGrpSpPr>
          <p:cNvPr id="244" name="组合 243"/>
          <p:cNvGrpSpPr/>
          <p:nvPr/>
        </p:nvGrpSpPr>
        <p:grpSpPr>
          <a:xfrm>
            <a:off x="1146175" y="4019243"/>
            <a:ext cx="3459886" cy="484986"/>
            <a:chOff x="1146175" y="4019243"/>
            <a:chExt cx="3459886" cy="484986"/>
          </a:xfrm>
        </p:grpSpPr>
        <p:sp>
          <p:nvSpPr>
            <p:cNvPr id="166" name="Line 119"/>
            <p:cNvSpPr>
              <a:spLocks noChangeShapeType="1"/>
            </p:cNvSpPr>
            <p:nvPr/>
          </p:nvSpPr>
          <p:spPr bwMode="auto">
            <a:xfrm>
              <a:off x="2255838" y="4496594"/>
              <a:ext cx="288925"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7" name="Line 120"/>
            <p:cNvSpPr>
              <a:spLocks noChangeShapeType="1"/>
            </p:cNvSpPr>
            <p:nvPr/>
          </p:nvSpPr>
          <p:spPr bwMode="auto">
            <a:xfrm>
              <a:off x="2424113" y="4019243"/>
              <a:ext cx="0" cy="477350"/>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8" name="Text Box 121"/>
            <p:cNvSpPr txBox="1">
              <a:spLocks noChangeArrowheads="1"/>
            </p:cNvSpPr>
            <p:nvPr/>
          </p:nvSpPr>
          <p:spPr bwMode="auto">
            <a:xfrm>
              <a:off x="1146175" y="4084197"/>
              <a:ext cx="1211263" cy="369888"/>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传播时延</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227" name="直接连接符 226"/>
            <p:cNvCxnSpPr>
              <a:endCxn id="166" idx="1"/>
            </p:cNvCxnSpPr>
            <p:nvPr/>
          </p:nvCxnSpPr>
          <p:spPr>
            <a:xfrm flipH="1" flipV="1">
              <a:off x="2544763" y="4496595"/>
              <a:ext cx="2061298" cy="7634"/>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230" name="矩形 229"/>
          <p:cNvSpPr/>
          <p:nvPr/>
        </p:nvSpPr>
        <p:spPr>
          <a:xfrm>
            <a:off x="-5648" y="6096794"/>
            <a:ext cx="12364844" cy="762794"/>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47" name="椭圆 246"/>
          <p:cNvSpPr/>
          <p:nvPr/>
        </p:nvSpPr>
        <p:spPr>
          <a:xfrm>
            <a:off x="2646363" y="1829594"/>
            <a:ext cx="108000" cy="1077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椭圆 247"/>
          <p:cNvSpPr/>
          <p:nvPr/>
        </p:nvSpPr>
        <p:spPr>
          <a:xfrm>
            <a:off x="4390975" y="1829594"/>
            <a:ext cx="108000" cy="1077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0" name="直接箭头连接符 249"/>
          <p:cNvCxnSpPr/>
          <p:nvPr/>
        </p:nvCxnSpPr>
        <p:spPr>
          <a:xfrm>
            <a:off x="2738547" y="1883467"/>
            <a:ext cx="1668244"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54" name="组合 253"/>
          <p:cNvGrpSpPr/>
          <p:nvPr/>
        </p:nvGrpSpPr>
        <p:grpSpPr>
          <a:xfrm>
            <a:off x="3231865" y="1537668"/>
            <a:ext cx="842962" cy="217686"/>
            <a:chOff x="2970213" y="1372394"/>
            <a:chExt cx="842962" cy="217686"/>
          </a:xfrm>
        </p:grpSpPr>
        <p:sp>
          <p:nvSpPr>
            <p:cNvPr id="251" name="矩形 250"/>
            <p:cNvSpPr/>
            <p:nvPr/>
          </p:nvSpPr>
          <p:spPr>
            <a:xfrm>
              <a:off x="2970213" y="1372394"/>
              <a:ext cx="614362" cy="217686"/>
            </a:xfrm>
            <a:prstGeom prst="rect">
              <a:avLst/>
            </a:prstGeom>
            <a:solidFill>
              <a:srgbClr val="74B83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3" name="直接箭头连接符 252"/>
            <p:cNvCxnSpPr/>
            <p:nvPr/>
          </p:nvCxnSpPr>
          <p:spPr>
            <a:xfrm>
              <a:off x="3584575" y="1486694"/>
              <a:ext cx="2286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5" name="文本框 254"/>
          <p:cNvSpPr txBox="1"/>
          <p:nvPr/>
        </p:nvSpPr>
        <p:spPr>
          <a:xfrm>
            <a:off x="2513064" y="1384944"/>
            <a:ext cx="381000" cy="461665"/>
          </a:xfrm>
          <a:prstGeom prst="rect">
            <a:avLst/>
          </a:prstGeom>
          <a:noFill/>
        </p:spPr>
        <p:txBody>
          <a:bodyPr wrap="square" rtlCol="0">
            <a:spAutoFit/>
          </a:bodyPr>
          <a:lstStyle/>
          <a:p>
            <a:r>
              <a:rPr lang="en-US" altLang="zh-CN" dirty="0"/>
              <a:t>A</a:t>
            </a:r>
            <a:endParaRPr lang="zh-CN" altLang="en-US" dirty="0"/>
          </a:p>
        </p:txBody>
      </p:sp>
      <p:sp>
        <p:nvSpPr>
          <p:cNvPr id="256" name="文本框 255"/>
          <p:cNvSpPr txBox="1"/>
          <p:nvPr/>
        </p:nvSpPr>
        <p:spPr>
          <a:xfrm>
            <a:off x="4259410" y="1396390"/>
            <a:ext cx="381000" cy="461665"/>
          </a:xfrm>
          <a:prstGeom prst="rect">
            <a:avLst/>
          </a:prstGeom>
          <a:noFill/>
        </p:spPr>
        <p:txBody>
          <a:bodyPr wrap="square" rtlCol="0">
            <a:spAutoFit/>
          </a:bodyPr>
          <a:lstStyle/>
          <a:p>
            <a:r>
              <a:rPr lang="en-US" altLang="zh-CN" dirty="0"/>
              <a:t>B</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1000" fill="hold"/>
                                        <p:tgtEl>
                                          <p:spTgt spid="254"/>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82"/>
                                        </p:tgtEl>
                                        <p:attrNameLst>
                                          <p:attrName>style.visibility</p:attrName>
                                        </p:attrNameLst>
                                      </p:cBhvr>
                                      <p:to>
                                        <p:strVal val="visible"/>
                                      </p:to>
                                    </p:se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242"/>
                                        </p:tgtEl>
                                        <p:attrNameLst>
                                          <p:attrName>style.visibility</p:attrName>
                                        </p:attrNameLst>
                                      </p:cBhvr>
                                      <p:to>
                                        <p:strVal val="visible"/>
                                      </p:to>
                                    </p:set>
                                    <p:animEffect transition="in" filter="wipe(up)">
                                      <p:cBhvr>
                                        <p:cTn id="18" dur="500"/>
                                        <p:tgtEl>
                                          <p:spTgt spid="24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42"/>
                                        </p:tgtEl>
                                        <p:attrNameLst>
                                          <p:attrName>style.visibility</p:attrName>
                                        </p:attrNameLst>
                                      </p:cBhvr>
                                      <p:to>
                                        <p:strVal val="visible"/>
                                      </p:to>
                                    </p:set>
                                    <p:animEffect transition="in" filter="wipe(left)">
                                      <p:cBhvr>
                                        <p:cTn id="23" dur="500"/>
                                        <p:tgtEl>
                                          <p:spTgt spid="14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42" fill="hold" nodeType="clickEffect">
                                  <p:stCondLst>
                                    <p:cond delay="0"/>
                                  </p:stCondLst>
                                  <p:childTnLst>
                                    <p:set>
                                      <p:cBhvr>
                                        <p:cTn id="27" dur="1" fill="hold">
                                          <p:stCondLst>
                                            <p:cond delay="0"/>
                                          </p:stCondLst>
                                        </p:cTn>
                                        <p:tgtEl>
                                          <p:spTgt spid="243"/>
                                        </p:tgtEl>
                                        <p:attrNameLst>
                                          <p:attrName>style.visibility</p:attrName>
                                        </p:attrNameLst>
                                      </p:cBhvr>
                                      <p:to>
                                        <p:strVal val="visible"/>
                                      </p:to>
                                    </p:set>
                                    <p:animEffect transition="in" filter="barn(outHorizontal)">
                                      <p:cBhvr>
                                        <p:cTn id="28" dur="500"/>
                                        <p:tgtEl>
                                          <p:spTgt spid="24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42" fill="hold" nodeType="clickEffect">
                                  <p:stCondLst>
                                    <p:cond delay="0"/>
                                  </p:stCondLst>
                                  <p:childTnLst>
                                    <p:set>
                                      <p:cBhvr>
                                        <p:cTn id="32" dur="1" fill="hold">
                                          <p:stCondLst>
                                            <p:cond delay="0"/>
                                          </p:stCondLst>
                                        </p:cTn>
                                        <p:tgtEl>
                                          <p:spTgt spid="244"/>
                                        </p:tgtEl>
                                        <p:attrNameLst>
                                          <p:attrName>style.visibility</p:attrName>
                                        </p:attrNameLst>
                                      </p:cBhvr>
                                      <p:to>
                                        <p:strVal val="visible"/>
                                      </p:to>
                                    </p:set>
                                    <p:animEffect transition="in" filter="barn(outHorizontal)">
                                      <p:cBhvr>
                                        <p:cTn id="33"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2134394"/>
            <a:ext cx="12198350" cy="335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9050" y="1677194"/>
            <a:ext cx="12217400" cy="6367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容易产生的错误概念 </a:t>
            </a:r>
            <a:endParaRPr lang="zh-CN" altLang="en-US" dirty="0"/>
          </a:p>
        </p:txBody>
      </p:sp>
      <p:sp>
        <p:nvSpPr>
          <p:cNvPr id="25" name="矩形 24"/>
          <p:cNvSpPr/>
          <p:nvPr/>
        </p:nvSpPr>
        <p:spPr>
          <a:xfrm>
            <a:off x="0" y="1600994"/>
            <a:ext cx="12198350"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8575" y="5487988"/>
            <a:ext cx="12217400" cy="5707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175" y="6020594"/>
            <a:ext cx="12198350"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内容占位符 4"/>
          <p:cNvSpPr txBox="1"/>
          <p:nvPr/>
        </p:nvSpPr>
        <p:spPr>
          <a:xfrm>
            <a:off x="460375" y="2514600"/>
            <a:ext cx="10857728" cy="3124994"/>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2800" dirty="0"/>
              <a:t>错误的概念：在高速链路（或高带宽链路）上，比特应当跑得更快</a:t>
            </a:r>
            <a:endParaRPr lang="zh-CN" altLang="en-US" sz="2800" dirty="0"/>
          </a:p>
          <a:p>
            <a:pPr>
              <a:lnSpc>
                <a:spcPct val="150000"/>
              </a:lnSpc>
            </a:pPr>
            <a:r>
              <a:rPr lang="zh-CN" altLang="en-US" sz="2800" dirty="0"/>
              <a:t>对于高速网络链路，我们提高的仅仅是数据的</a:t>
            </a:r>
            <a:r>
              <a:rPr lang="zh-CN" altLang="en-US" sz="2800" dirty="0">
                <a:solidFill>
                  <a:srgbClr val="C00000"/>
                </a:solidFill>
              </a:rPr>
              <a:t>发送速率</a:t>
            </a:r>
            <a:r>
              <a:rPr lang="zh-CN" altLang="en-US" sz="2800" dirty="0"/>
              <a:t>而不是比特在链路上的</a:t>
            </a:r>
            <a:r>
              <a:rPr lang="zh-CN" altLang="en-US" sz="2800" dirty="0">
                <a:solidFill>
                  <a:srgbClr val="C00000"/>
                </a:solidFill>
              </a:rPr>
              <a:t>传播速率</a:t>
            </a:r>
            <a:r>
              <a:rPr lang="zh-CN" altLang="en-US" sz="2800" dirty="0"/>
              <a:t>。 </a:t>
            </a:r>
            <a:endParaRPr lang="zh-CN" altLang="en-US" sz="2800" dirty="0"/>
          </a:p>
          <a:p>
            <a:pPr>
              <a:lnSpc>
                <a:spcPct val="150000"/>
              </a:lnSpc>
            </a:pPr>
            <a:r>
              <a:rPr lang="zh-CN" altLang="en-US" sz="2800" dirty="0"/>
              <a:t>提高链路带宽减小了数据的发送时延。 </a:t>
            </a:r>
            <a:endParaRPr lang="zh-CN" altLang="en-US" sz="28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1000"/>
                                        <p:tgtEl>
                                          <p:spTgt spid="35">
                                            <p:txEl>
                                              <p:pRg st="0" end="0"/>
                                            </p:txEl>
                                          </p:spTgt>
                                        </p:tgtEl>
                                      </p:cBhvr>
                                    </p:animEffect>
                                    <p:anim calcmode="lin" valueType="num">
                                      <p:cBhvr>
                                        <p:cTn id="8"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5">
                                            <p:txEl>
                                              <p:pRg st="1" end="1"/>
                                            </p:txEl>
                                          </p:spTgt>
                                        </p:tgtEl>
                                        <p:attrNameLst>
                                          <p:attrName>style.visibility</p:attrName>
                                        </p:attrNameLst>
                                      </p:cBhvr>
                                      <p:to>
                                        <p:strVal val="visible"/>
                                      </p:to>
                                    </p:set>
                                    <p:animEffect transition="in" filter="fade">
                                      <p:cBhvr>
                                        <p:cTn id="14" dur="1000"/>
                                        <p:tgtEl>
                                          <p:spTgt spid="35">
                                            <p:txEl>
                                              <p:pRg st="1" end="1"/>
                                            </p:txEl>
                                          </p:spTgt>
                                        </p:tgtEl>
                                      </p:cBhvr>
                                    </p:animEffect>
                                    <p:anim calcmode="lin" valueType="num">
                                      <p:cBhvr>
                                        <p:cTn id="15" dur="100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5">
                                            <p:txEl>
                                              <p:pRg st="2" end="2"/>
                                            </p:txEl>
                                          </p:spTgt>
                                        </p:tgtEl>
                                        <p:attrNameLst>
                                          <p:attrName>style.visibility</p:attrName>
                                        </p:attrNameLst>
                                      </p:cBhvr>
                                      <p:to>
                                        <p:strVal val="visible"/>
                                      </p:to>
                                    </p:set>
                                    <p:animEffect transition="in" filter="fade">
                                      <p:cBhvr>
                                        <p:cTn id="21" dur="1000"/>
                                        <p:tgtEl>
                                          <p:spTgt spid="35">
                                            <p:txEl>
                                              <p:pRg st="2" end="2"/>
                                            </p:txEl>
                                          </p:spTgt>
                                        </p:tgtEl>
                                      </p:cBhvr>
                                    </p:animEffect>
                                    <p:anim calcmode="lin" valueType="num">
                                      <p:cBhvr>
                                        <p:cTn id="22" dur="100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73722" y="1360362"/>
            <a:ext cx="12364844" cy="816828"/>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 name="标题 1"/>
          <p:cNvSpPr>
            <a:spLocks noGrp="1"/>
          </p:cNvSpPr>
          <p:nvPr>
            <p:ph type="title"/>
          </p:nvPr>
        </p:nvSpPr>
        <p:spPr/>
        <p:txBody>
          <a:bodyPr/>
          <a:lstStyle/>
          <a:p>
            <a:r>
              <a:rPr lang="en-US" altLang="zh-CN" dirty="0">
                <a:latin typeface="黑体" panose="02010609060101010101" pitchFamily="2" charset="-122"/>
              </a:rPr>
              <a:t>4. </a:t>
            </a:r>
            <a:r>
              <a:rPr lang="zh-CN" altLang="en-US" dirty="0">
                <a:latin typeface="黑体" panose="02010609060101010101" pitchFamily="2" charset="-122"/>
              </a:rPr>
              <a:t>时延</a:t>
            </a:r>
            <a:endParaRPr lang="zh-CN" altLang="en-US" dirty="0">
              <a:latin typeface="黑体" panose="02010609060101010101" pitchFamily="2" charset="-122"/>
            </a:endParaRPr>
          </a:p>
        </p:txBody>
      </p:sp>
      <p:sp>
        <p:nvSpPr>
          <p:cNvPr id="34" name="矩形 33"/>
          <p:cNvSpPr/>
          <p:nvPr/>
        </p:nvSpPr>
        <p:spPr>
          <a:xfrm>
            <a:off x="841375" y="2189222"/>
            <a:ext cx="10363200" cy="3124200"/>
          </a:xfrm>
          <a:prstGeom prst="rect">
            <a:avLst/>
          </a:prstGeom>
          <a:noFill/>
          <a:ln w="12700" cap="flat" cmpd="sng" algn="ctr">
            <a:noFill/>
            <a:prstDash val="solid"/>
            <a:miter lim="800000"/>
          </a:ln>
          <a:effectLst/>
        </p:spPr>
        <p:txBody>
          <a:bodyPr rtlCol="0" anchor="ctr"/>
          <a:lstStyle/>
          <a:p>
            <a:pPr marL="285750" marR="0" lvl="0" indent="-285750" algn="l" defTabSz="1219835" rtl="0" eaLnBrk="1" fontAlgn="auto" latinLnBrk="0" hangingPunct="1">
              <a:lnSpc>
                <a:spcPct val="150000"/>
              </a:lnSpc>
              <a:spcBef>
                <a:spcPts val="0"/>
              </a:spcBef>
              <a:spcAft>
                <a:spcPts val="0"/>
              </a:spcAft>
              <a:buClrTx/>
              <a:buSzTx/>
              <a:buFont typeface="Wingdings" panose="05000000000000000000" pitchFamily="2" charset="2"/>
              <a:buChar char="l"/>
              <a:defRPr/>
            </a:pPr>
            <a:r>
              <a:rPr kumimoji="0" lang="zh-CN" altLang="en-US" sz="2800" b="1" i="0" u="none" strike="noStrike" kern="1200" cap="none" spc="0" normalizeH="0" baseline="0" noProof="0" dirty="0">
                <a:ln>
                  <a:noFill/>
                </a:ln>
                <a:solidFill>
                  <a:srgbClr val="C00000"/>
                </a:solidFill>
                <a:effectLst/>
                <a:uLnTx/>
                <a:uFillTx/>
                <a:latin typeface="Arial" panose="020B0604020202020204"/>
                <a:ea typeface="微软雅黑" panose="020B0503020204020204" pitchFamily="34" charset="-122"/>
                <a:cs typeface="+mn-cs"/>
              </a:rPr>
              <a:t>处理时延    </a:t>
            </a:r>
            <a:r>
              <a:rPr kumimoji="0" lang="zh-CN" altLang="en-US" sz="2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交换结点为存储转发而进行一些必要的处理所花费的时间。 </a:t>
            </a:r>
            <a:endParaRPr kumimoji="0" lang="zh-CN" altLang="en-US" sz="2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a:p>
            <a:pPr marL="285750" marR="0" lvl="0" indent="-285750" algn="l" defTabSz="1219835" rtl="0" eaLnBrk="1" fontAlgn="auto" latinLnBrk="0" hangingPunct="1">
              <a:lnSpc>
                <a:spcPct val="150000"/>
              </a:lnSpc>
              <a:spcBef>
                <a:spcPts val="0"/>
              </a:spcBef>
              <a:spcAft>
                <a:spcPts val="0"/>
              </a:spcAft>
              <a:buClrTx/>
              <a:buSzTx/>
              <a:buFont typeface="Wingdings" panose="05000000000000000000" pitchFamily="2" charset="2"/>
              <a:buChar char="l"/>
              <a:defRPr/>
            </a:pPr>
            <a:r>
              <a:rPr kumimoji="0" lang="zh-CN" altLang="en-US" sz="2800" b="1" i="0" u="none" strike="noStrike" kern="1200" cap="none" spc="0" normalizeH="0" baseline="0" noProof="0" dirty="0">
                <a:ln>
                  <a:noFill/>
                </a:ln>
                <a:solidFill>
                  <a:srgbClr val="C00000"/>
                </a:solidFill>
                <a:effectLst/>
                <a:uLnTx/>
                <a:uFillTx/>
                <a:latin typeface="Arial" panose="020B0604020202020204"/>
                <a:ea typeface="微软雅黑" panose="020B0503020204020204" pitchFamily="34" charset="-122"/>
                <a:cs typeface="+mn-cs"/>
              </a:rPr>
              <a:t>排队时延    </a:t>
            </a:r>
            <a:r>
              <a:rPr kumimoji="0" lang="zh-CN" altLang="en-US" sz="2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结点缓存队列中分组</a:t>
            </a:r>
            <a:r>
              <a:rPr kumimoji="0" lang="zh-CN" altLang="en-US" sz="2800" b="1" i="0" u="none" strike="noStrike" kern="1200" cap="none" spc="0" normalizeH="0" baseline="0" noProof="0" dirty="0">
                <a:ln>
                  <a:noFill/>
                </a:ln>
                <a:solidFill>
                  <a:srgbClr val="C00000"/>
                </a:solidFill>
                <a:effectLst/>
                <a:uLnTx/>
                <a:uFillTx/>
                <a:latin typeface="Arial" panose="020B0604020202020204"/>
                <a:ea typeface="微软雅黑" panose="020B0503020204020204" pitchFamily="34" charset="-122"/>
                <a:cs typeface="+mn-cs"/>
              </a:rPr>
              <a:t>排队</a:t>
            </a:r>
            <a:r>
              <a:rPr kumimoji="0" lang="zh-CN" altLang="en-US" sz="2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所经历的时延。排队时延的长短往往取决于网络中</a:t>
            </a:r>
            <a:r>
              <a:rPr kumimoji="0" lang="zh-CN" altLang="en-US" sz="2800" b="1" i="0" u="none" strike="noStrike" kern="1200" cap="none" spc="0" normalizeH="0" baseline="0" noProof="0" dirty="0">
                <a:ln>
                  <a:noFill/>
                </a:ln>
                <a:solidFill>
                  <a:srgbClr val="C00000"/>
                </a:solidFill>
                <a:effectLst/>
                <a:uLnTx/>
                <a:uFillTx/>
                <a:latin typeface="Arial" panose="020B0604020202020204"/>
                <a:ea typeface="微软雅黑" panose="020B0503020204020204" pitchFamily="34" charset="-122"/>
                <a:cs typeface="+mn-cs"/>
              </a:rPr>
              <a:t>当时的通信量</a:t>
            </a:r>
            <a:r>
              <a:rPr kumimoji="0" lang="zh-CN" altLang="en-US" sz="2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，随时间变化会很大。</a:t>
            </a:r>
            <a:endParaRPr kumimoji="0" lang="en-US" altLang="zh-CN" sz="2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26" name="矩形 25"/>
          <p:cNvSpPr/>
          <p:nvPr/>
        </p:nvSpPr>
        <p:spPr>
          <a:xfrm>
            <a:off x="-166494" y="5456160"/>
            <a:ext cx="12364844" cy="45719"/>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7" name="矩形 26"/>
          <p:cNvSpPr/>
          <p:nvPr/>
        </p:nvSpPr>
        <p:spPr>
          <a:xfrm>
            <a:off x="-73722" y="5644617"/>
            <a:ext cx="12364844" cy="816828"/>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9" name="矩形 38"/>
          <p:cNvSpPr/>
          <p:nvPr/>
        </p:nvSpPr>
        <p:spPr>
          <a:xfrm>
            <a:off x="-109048" y="2333766"/>
            <a:ext cx="12364844" cy="45719"/>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1000"/>
                                        <p:tgtEl>
                                          <p:spTgt spid="34">
                                            <p:txEl>
                                              <p:pRg st="0" end="0"/>
                                            </p:txEl>
                                          </p:spTgt>
                                        </p:tgtEl>
                                      </p:cBhvr>
                                    </p:animEffect>
                                    <p:anim calcmode="lin" valueType="num">
                                      <p:cBhvr>
                                        <p:cTn id="8"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4">
                                            <p:txEl>
                                              <p:pRg st="1" end="1"/>
                                            </p:txEl>
                                          </p:spTgt>
                                        </p:tgtEl>
                                        <p:attrNameLst>
                                          <p:attrName>style.visibility</p:attrName>
                                        </p:attrNameLst>
                                      </p:cBhvr>
                                      <p:to>
                                        <p:strVal val="visible"/>
                                      </p:to>
                                    </p:set>
                                    <p:animEffect transition="in" filter="fade">
                                      <p:cBhvr>
                                        <p:cTn id="14" dur="1000"/>
                                        <p:tgtEl>
                                          <p:spTgt spid="34">
                                            <p:txEl>
                                              <p:pRg st="1" end="1"/>
                                            </p:txEl>
                                          </p:spTgt>
                                        </p:tgtEl>
                                      </p:cBhvr>
                                    </p:animEffect>
                                    <p:anim calcmode="lin" valueType="num">
                                      <p:cBhvr>
                                        <p:cTn id="15" dur="10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黑体" panose="02010609060101010101" pitchFamily="2" charset="-122"/>
              </a:rPr>
              <a:t>三种时延所产生的地方 </a:t>
            </a:r>
            <a:endParaRPr lang="zh-CN" altLang="en-US" dirty="0">
              <a:latin typeface="黑体" panose="02010609060101010101" pitchFamily="2" charset="-122"/>
            </a:endParaRPr>
          </a:p>
        </p:txBody>
      </p:sp>
      <p:grpSp>
        <p:nvGrpSpPr>
          <p:cNvPr id="56" name="Group 22"/>
          <p:cNvGrpSpPr/>
          <p:nvPr/>
        </p:nvGrpSpPr>
        <p:grpSpPr bwMode="auto">
          <a:xfrm>
            <a:off x="7879558" y="2627314"/>
            <a:ext cx="4052889" cy="2146300"/>
            <a:chOff x="3079" y="1959"/>
            <a:chExt cx="2553" cy="1352"/>
          </a:xfrm>
          <a:solidFill>
            <a:schemeClr val="accent4"/>
          </a:solidFill>
        </p:grpSpPr>
        <p:sp>
          <p:nvSpPr>
            <p:cNvPr id="57" name="Line 23"/>
            <p:cNvSpPr>
              <a:spLocks noChangeShapeType="1"/>
            </p:cNvSpPr>
            <p:nvPr/>
          </p:nvSpPr>
          <p:spPr bwMode="auto">
            <a:xfrm flipH="1">
              <a:off x="3079" y="2486"/>
              <a:ext cx="448" cy="825"/>
            </a:xfrm>
            <a:prstGeom prst="line">
              <a:avLst/>
            </a:prstGeom>
            <a:grpFill/>
            <a:ln>
              <a:tailEnd type="triangle" w="med" len="lg"/>
            </a:ln>
          </p:spPr>
          <p:style>
            <a:lnRef idx="1">
              <a:schemeClr val="accent6"/>
            </a:lnRef>
            <a:fillRef idx="0">
              <a:schemeClr val="accent6"/>
            </a:fillRef>
            <a:effectRef idx="0">
              <a:schemeClr val="accent6"/>
            </a:effectRef>
            <a:fontRef idx="minor">
              <a:schemeClr val="tx1"/>
            </a:fontRef>
          </p:style>
          <p:txBody>
            <a:bodyPr/>
            <a:lstStyle/>
            <a:p>
              <a:endParaRPr lang="zh-CN" altLang="en-US">
                <a:solidFill>
                  <a:schemeClr val="tx1">
                    <a:lumMod val="95000"/>
                    <a:lumOff val="5000"/>
                  </a:schemeClr>
                </a:solidFill>
                <a:latin typeface="+mj-ea"/>
                <a:ea typeface="+mj-ea"/>
              </a:endParaRPr>
            </a:p>
          </p:txBody>
        </p:sp>
        <p:sp>
          <p:nvSpPr>
            <p:cNvPr id="58" name="Text Box 24"/>
            <p:cNvSpPr txBox="1">
              <a:spLocks noChangeArrowheads="1"/>
            </p:cNvSpPr>
            <p:nvPr/>
          </p:nvSpPr>
          <p:spPr bwMode="auto">
            <a:xfrm>
              <a:off x="3279" y="1959"/>
              <a:ext cx="2353" cy="523"/>
            </a:xfrm>
            <a:prstGeom prst="rect">
              <a:avLst/>
            </a:prstGeom>
            <a:grpFill/>
            <a:ln w="76200" cmpd="tri">
              <a:noFill/>
              <a:miter lim="800000"/>
            </a:ln>
            <a:effectLst/>
          </p:spPr>
          <p:txBody>
            <a:bodyPr wrap="square">
              <a:spAutoFit/>
            </a:bodyPr>
            <a:lstStyle/>
            <a:p>
              <a:pPr algn="ctr"/>
              <a:r>
                <a:rPr kumimoji="1" lang="zh-CN" altLang="en-US" sz="2400" dirty="0">
                  <a:solidFill>
                    <a:schemeClr val="bg1"/>
                  </a:solidFill>
                  <a:latin typeface="+mj-ea"/>
                  <a:ea typeface="+mj-ea"/>
                </a:rPr>
                <a:t>在链路上产生</a:t>
              </a:r>
              <a:endParaRPr kumimoji="1" lang="en-US" altLang="zh-CN" sz="2400" dirty="0">
                <a:solidFill>
                  <a:schemeClr val="bg1"/>
                </a:solidFill>
                <a:latin typeface="+mj-ea"/>
                <a:ea typeface="+mj-ea"/>
              </a:endParaRPr>
            </a:p>
            <a:p>
              <a:pPr algn="ctr"/>
              <a:r>
                <a:rPr kumimoji="1" lang="zh-CN" altLang="en-US" sz="2400" dirty="0">
                  <a:solidFill>
                    <a:schemeClr val="bg1"/>
                  </a:solidFill>
                  <a:latin typeface="+mj-ea"/>
                  <a:ea typeface="+mj-ea"/>
                </a:rPr>
                <a:t>传播时延</a:t>
              </a:r>
              <a:endParaRPr kumimoji="1" lang="zh-CN" altLang="en-US" sz="2400" dirty="0">
                <a:solidFill>
                  <a:schemeClr val="bg1"/>
                </a:solidFill>
                <a:latin typeface="+mj-ea"/>
                <a:ea typeface="+mj-ea"/>
              </a:endParaRPr>
            </a:p>
          </p:txBody>
        </p:sp>
      </p:grpSp>
      <p:sp>
        <p:nvSpPr>
          <p:cNvPr id="71" name="矩形 70"/>
          <p:cNvSpPr/>
          <p:nvPr/>
        </p:nvSpPr>
        <p:spPr>
          <a:xfrm>
            <a:off x="3175" y="6439694"/>
            <a:ext cx="12195175" cy="419100"/>
          </a:xfrm>
          <a:prstGeom prst="rect">
            <a:avLst/>
          </a:prstGeom>
          <a:solidFill>
            <a:srgbClr val="7CC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sp>
        <p:nvSpPr>
          <p:cNvPr id="37" name="Rectangle 4"/>
          <p:cNvSpPr>
            <a:spLocks noChangeArrowheads="1"/>
          </p:cNvSpPr>
          <p:nvPr/>
        </p:nvSpPr>
        <p:spPr bwMode="auto">
          <a:xfrm>
            <a:off x="3556000" y="4801394"/>
            <a:ext cx="5522913" cy="265113"/>
          </a:xfrm>
          <a:prstGeom prst="rect">
            <a:avLst/>
          </a:prstGeom>
          <a:gradFill rotWithShape="1">
            <a:gsLst>
              <a:gs pos="0">
                <a:srgbClr val="B2B2B2">
                  <a:gamma/>
                  <a:shade val="27451"/>
                  <a:invGamma/>
                </a:srgbClr>
              </a:gs>
              <a:gs pos="50000">
                <a:srgbClr val="B2B2B2"/>
              </a:gs>
              <a:gs pos="100000">
                <a:srgbClr val="B2B2B2">
                  <a:gamma/>
                  <a:shade val="27451"/>
                  <a:invGamma/>
                </a:srgbClr>
              </a:gs>
            </a:gsLst>
            <a:lin ang="5400000" scaled="1"/>
          </a:gradFill>
          <a:ln w="9525">
            <a:solidFill>
              <a:schemeClr val="folHlink"/>
            </a:solidFill>
            <a:miter lim="800000"/>
          </a:ln>
          <a:effectLst/>
        </p:spPr>
        <p:txBody>
          <a:bodyPr wrap="none" anchor="ctr"/>
          <a:lstStyle/>
          <a:p>
            <a:endParaRPr lang="zh-CN" altLang="en-US"/>
          </a:p>
        </p:txBody>
      </p:sp>
      <p:sp>
        <p:nvSpPr>
          <p:cNvPr id="38" name="Oval 5"/>
          <p:cNvSpPr>
            <a:spLocks noChangeArrowheads="1"/>
          </p:cNvSpPr>
          <p:nvPr/>
        </p:nvSpPr>
        <p:spPr bwMode="auto">
          <a:xfrm>
            <a:off x="2287588" y="4267994"/>
            <a:ext cx="1358900" cy="1331913"/>
          </a:xfrm>
          <a:prstGeom prst="ellipse">
            <a:avLst/>
          </a:prstGeom>
          <a:gradFill rotWithShape="1">
            <a:gsLst>
              <a:gs pos="0">
                <a:srgbClr val="FFFF99"/>
              </a:gs>
              <a:gs pos="100000">
                <a:srgbClr val="FFFF99">
                  <a:gamma/>
                  <a:shade val="69804"/>
                  <a:invGamma/>
                </a:srgbClr>
              </a:gs>
            </a:gsLst>
            <a:path path="shape">
              <a:fillToRect l="50000" t="50000" r="50000" b="50000"/>
            </a:path>
          </a:gradFill>
          <a:ln w="9525">
            <a:solidFill>
              <a:schemeClr val="folHlink"/>
            </a:solidFill>
            <a:round/>
          </a:ln>
          <a:effectLst/>
        </p:spPr>
        <p:txBody>
          <a:bodyPr wrap="none" anchor="ctr"/>
          <a:lstStyle/>
          <a:p>
            <a:endParaRPr lang="zh-CN" altLang="en-US"/>
          </a:p>
        </p:txBody>
      </p:sp>
      <p:sp>
        <p:nvSpPr>
          <p:cNvPr id="40" name="Oval 6"/>
          <p:cNvSpPr>
            <a:spLocks noChangeArrowheads="1"/>
          </p:cNvSpPr>
          <p:nvPr/>
        </p:nvSpPr>
        <p:spPr bwMode="auto">
          <a:xfrm>
            <a:off x="8988425" y="4267994"/>
            <a:ext cx="1358900" cy="1331913"/>
          </a:xfrm>
          <a:prstGeom prst="ellipse">
            <a:avLst/>
          </a:prstGeom>
          <a:gradFill rotWithShape="1">
            <a:gsLst>
              <a:gs pos="0">
                <a:srgbClr val="FFFF99"/>
              </a:gs>
              <a:gs pos="100000">
                <a:srgbClr val="FFFF99">
                  <a:gamma/>
                  <a:shade val="66667"/>
                  <a:invGamma/>
                </a:srgbClr>
              </a:gs>
            </a:gsLst>
            <a:path path="shape">
              <a:fillToRect l="50000" t="50000" r="50000" b="50000"/>
            </a:path>
          </a:gradFill>
          <a:ln w="9525">
            <a:solidFill>
              <a:schemeClr val="folHlink"/>
            </a:solidFill>
            <a:round/>
          </a:ln>
          <a:effectLst/>
        </p:spPr>
        <p:txBody>
          <a:bodyPr wrap="none" anchor="ctr"/>
          <a:lstStyle/>
          <a:p>
            <a:endParaRPr lang="zh-CN" altLang="en-US"/>
          </a:p>
        </p:txBody>
      </p:sp>
      <p:grpSp>
        <p:nvGrpSpPr>
          <p:cNvPr id="41" name="Group 7"/>
          <p:cNvGrpSpPr/>
          <p:nvPr/>
        </p:nvGrpSpPr>
        <p:grpSpPr bwMode="auto">
          <a:xfrm>
            <a:off x="2649538" y="4675982"/>
            <a:ext cx="723900" cy="458787"/>
            <a:chOff x="1567" y="1056"/>
            <a:chExt cx="384" cy="336"/>
          </a:xfrm>
        </p:grpSpPr>
        <p:sp>
          <p:nvSpPr>
            <p:cNvPr id="72" name="Rectangle 8"/>
            <p:cNvSpPr>
              <a:spLocks noChangeArrowheads="1"/>
            </p:cNvSpPr>
            <p:nvPr/>
          </p:nvSpPr>
          <p:spPr bwMode="auto">
            <a:xfrm>
              <a:off x="1663" y="1056"/>
              <a:ext cx="288" cy="336"/>
            </a:xfrm>
            <a:prstGeom prst="rect">
              <a:avLst/>
            </a:prstGeom>
            <a:solidFill>
              <a:srgbClr val="99CCFF"/>
            </a:solidFill>
            <a:ln w="9525">
              <a:solidFill>
                <a:schemeClr val="folHlink"/>
              </a:solidFill>
              <a:miter lim="800000"/>
            </a:ln>
            <a:effectLst/>
          </p:spPr>
          <p:txBody>
            <a:bodyPr wrap="none" anchor="ctr"/>
            <a:lstStyle/>
            <a:p>
              <a:endParaRPr lang="zh-CN" altLang="en-US"/>
            </a:p>
          </p:txBody>
        </p:sp>
        <p:sp>
          <p:nvSpPr>
            <p:cNvPr id="73" name="Freeform 9"/>
            <p:cNvSpPr/>
            <p:nvPr/>
          </p:nvSpPr>
          <p:spPr bwMode="auto">
            <a:xfrm>
              <a:off x="1567" y="1056"/>
              <a:ext cx="384" cy="336"/>
            </a:xfrm>
            <a:custGeom>
              <a:avLst/>
              <a:gdLst/>
              <a:ahLst/>
              <a:cxnLst>
                <a:cxn ang="0">
                  <a:pos x="0" y="0"/>
                </a:cxn>
                <a:cxn ang="0">
                  <a:pos x="384" y="0"/>
                </a:cxn>
                <a:cxn ang="0">
                  <a:pos x="384" y="336"/>
                </a:cxn>
                <a:cxn ang="0">
                  <a:pos x="0" y="336"/>
                </a:cxn>
              </a:cxnLst>
              <a:rect l="0" t="0" r="r" b="b"/>
              <a:pathLst>
                <a:path w="384" h="336">
                  <a:moveTo>
                    <a:pt x="0" y="0"/>
                  </a:moveTo>
                  <a:lnTo>
                    <a:pt x="384" y="0"/>
                  </a:lnTo>
                  <a:lnTo>
                    <a:pt x="384" y="336"/>
                  </a:lnTo>
                  <a:lnTo>
                    <a:pt x="0" y="336"/>
                  </a:lnTo>
                </a:path>
              </a:pathLst>
            </a:custGeom>
            <a:noFill/>
            <a:ln w="28575" cmpd="sng">
              <a:solidFill>
                <a:schemeClr val="folHlink"/>
              </a:solidFill>
              <a:round/>
            </a:ln>
            <a:effectLst/>
          </p:spPr>
          <p:txBody>
            <a:bodyPr/>
            <a:lstStyle/>
            <a:p>
              <a:endParaRPr lang="zh-CN" altLang="en-US"/>
            </a:p>
          </p:txBody>
        </p:sp>
        <p:sp>
          <p:nvSpPr>
            <p:cNvPr id="74" name="Line 10"/>
            <p:cNvSpPr>
              <a:spLocks noChangeShapeType="1"/>
            </p:cNvSpPr>
            <p:nvPr/>
          </p:nvSpPr>
          <p:spPr bwMode="auto">
            <a:xfrm>
              <a:off x="1855" y="1056"/>
              <a:ext cx="0" cy="336"/>
            </a:xfrm>
            <a:prstGeom prst="line">
              <a:avLst/>
            </a:prstGeom>
            <a:noFill/>
            <a:ln w="9525">
              <a:solidFill>
                <a:schemeClr val="folHlink"/>
              </a:solidFill>
              <a:round/>
            </a:ln>
            <a:effectLst/>
          </p:spPr>
          <p:txBody>
            <a:bodyPr/>
            <a:lstStyle/>
            <a:p>
              <a:endParaRPr lang="zh-CN" altLang="en-US"/>
            </a:p>
          </p:txBody>
        </p:sp>
        <p:sp>
          <p:nvSpPr>
            <p:cNvPr id="75" name="Line 11"/>
            <p:cNvSpPr>
              <a:spLocks noChangeShapeType="1"/>
            </p:cNvSpPr>
            <p:nvPr/>
          </p:nvSpPr>
          <p:spPr bwMode="auto">
            <a:xfrm>
              <a:off x="1759" y="1056"/>
              <a:ext cx="0" cy="336"/>
            </a:xfrm>
            <a:prstGeom prst="line">
              <a:avLst/>
            </a:prstGeom>
            <a:noFill/>
            <a:ln w="9525">
              <a:solidFill>
                <a:schemeClr val="folHlink"/>
              </a:solidFill>
              <a:round/>
            </a:ln>
            <a:effectLst/>
          </p:spPr>
          <p:txBody>
            <a:bodyPr/>
            <a:lstStyle/>
            <a:p>
              <a:endParaRPr lang="zh-CN" altLang="en-US"/>
            </a:p>
          </p:txBody>
        </p:sp>
        <p:sp>
          <p:nvSpPr>
            <p:cNvPr id="76" name="Line 12"/>
            <p:cNvSpPr>
              <a:spLocks noChangeShapeType="1"/>
            </p:cNvSpPr>
            <p:nvPr/>
          </p:nvSpPr>
          <p:spPr bwMode="auto">
            <a:xfrm>
              <a:off x="1663" y="1056"/>
              <a:ext cx="0" cy="336"/>
            </a:xfrm>
            <a:prstGeom prst="line">
              <a:avLst/>
            </a:prstGeom>
            <a:noFill/>
            <a:ln w="9525">
              <a:solidFill>
                <a:schemeClr val="folHlink"/>
              </a:solidFill>
              <a:round/>
            </a:ln>
            <a:effectLst/>
          </p:spPr>
          <p:txBody>
            <a:bodyPr/>
            <a:lstStyle/>
            <a:p>
              <a:endParaRPr lang="zh-CN" altLang="en-US"/>
            </a:p>
          </p:txBody>
        </p:sp>
      </p:grpSp>
      <p:sp>
        <p:nvSpPr>
          <p:cNvPr id="77" name="Line 13"/>
          <p:cNvSpPr>
            <a:spLocks noChangeShapeType="1"/>
          </p:cNvSpPr>
          <p:nvPr/>
        </p:nvSpPr>
        <p:spPr bwMode="auto">
          <a:xfrm>
            <a:off x="3368675" y="4922044"/>
            <a:ext cx="271463" cy="6350"/>
          </a:xfrm>
          <a:prstGeom prst="line">
            <a:avLst/>
          </a:prstGeom>
          <a:noFill/>
          <a:ln w="28575">
            <a:solidFill>
              <a:schemeClr val="folHlink"/>
            </a:solidFill>
            <a:round/>
          </a:ln>
          <a:effectLst/>
        </p:spPr>
        <p:txBody>
          <a:bodyPr/>
          <a:lstStyle/>
          <a:p>
            <a:endParaRPr lang="zh-CN" altLang="en-US"/>
          </a:p>
        </p:txBody>
      </p:sp>
      <p:sp>
        <p:nvSpPr>
          <p:cNvPr id="78" name="Rectangle 14"/>
          <p:cNvSpPr>
            <a:spLocks noChangeArrowheads="1"/>
          </p:cNvSpPr>
          <p:nvPr/>
        </p:nvSpPr>
        <p:spPr bwMode="auto">
          <a:xfrm>
            <a:off x="3430588" y="4828382"/>
            <a:ext cx="169862" cy="193675"/>
          </a:xfrm>
          <a:prstGeom prst="rect">
            <a:avLst/>
          </a:prstGeom>
          <a:solidFill>
            <a:schemeClr val="hlink"/>
          </a:solidFill>
          <a:ln w="9525">
            <a:solidFill>
              <a:schemeClr val="folHlink"/>
            </a:solidFill>
            <a:miter lim="800000"/>
          </a:ln>
          <a:effectLst/>
        </p:spPr>
        <p:txBody>
          <a:bodyPr wrap="none" anchor="ctr"/>
          <a:lstStyle/>
          <a:p>
            <a:endParaRPr lang="zh-CN" altLang="en-US"/>
          </a:p>
        </p:txBody>
      </p:sp>
      <p:sp>
        <p:nvSpPr>
          <p:cNvPr id="79" name="AutoShape 15"/>
          <p:cNvSpPr>
            <a:spLocks noChangeArrowheads="1"/>
          </p:cNvSpPr>
          <p:nvPr/>
        </p:nvSpPr>
        <p:spPr bwMode="auto">
          <a:xfrm>
            <a:off x="4189413" y="4853782"/>
            <a:ext cx="1266825" cy="177800"/>
          </a:xfrm>
          <a:prstGeom prst="rightArrow">
            <a:avLst>
              <a:gd name="adj1" fmla="val 50000"/>
              <a:gd name="adj2" fmla="val 178125"/>
            </a:avLst>
          </a:prstGeom>
          <a:solidFill>
            <a:srgbClr val="00FFCC"/>
          </a:solidFill>
          <a:ln w="9525" algn="ctr">
            <a:solidFill>
              <a:schemeClr val="folHlink"/>
            </a:solidFill>
            <a:miter lim="800000"/>
          </a:ln>
          <a:effectLst/>
        </p:spPr>
        <p:txBody>
          <a:bodyPr wrap="none" anchor="ctr"/>
          <a:lstStyle/>
          <a:p>
            <a:endParaRPr lang="zh-CN" altLang="en-US"/>
          </a:p>
        </p:txBody>
      </p:sp>
      <p:sp>
        <p:nvSpPr>
          <p:cNvPr id="80" name="AutoShape 16"/>
          <p:cNvSpPr>
            <a:spLocks noChangeArrowheads="1"/>
          </p:cNvSpPr>
          <p:nvPr/>
        </p:nvSpPr>
        <p:spPr bwMode="auto">
          <a:xfrm>
            <a:off x="1558925" y="4853782"/>
            <a:ext cx="1268413" cy="177800"/>
          </a:xfrm>
          <a:prstGeom prst="rightArrow">
            <a:avLst>
              <a:gd name="adj1" fmla="val 50000"/>
              <a:gd name="adj2" fmla="val 178348"/>
            </a:avLst>
          </a:prstGeom>
          <a:solidFill>
            <a:srgbClr val="00FFCC"/>
          </a:solidFill>
          <a:ln w="9525">
            <a:solidFill>
              <a:schemeClr val="folHlink"/>
            </a:solidFill>
            <a:miter lim="800000"/>
          </a:ln>
          <a:effectLst/>
        </p:spPr>
        <p:txBody>
          <a:bodyPr wrap="none" anchor="ctr"/>
          <a:lstStyle/>
          <a:p>
            <a:endParaRPr lang="zh-CN" altLang="en-US"/>
          </a:p>
        </p:txBody>
      </p:sp>
      <p:sp>
        <p:nvSpPr>
          <p:cNvPr id="81" name="AutoShape 17"/>
          <p:cNvSpPr>
            <a:spLocks noChangeArrowheads="1"/>
          </p:cNvSpPr>
          <p:nvPr/>
        </p:nvSpPr>
        <p:spPr bwMode="auto">
          <a:xfrm>
            <a:off x="7983538" y="4845844"/>
            <a:ext cx="1266825" cy="176213"/>
          </a:xfrm>
          <a:prstGeom prst="rightArrow">
            <a:avLst>
              <a:gd name="adj1" fmla="val 50000"/>
              <a:gd name="adj2" fmla="val 179729"/>
            </a:avLst>
          </a:prstGeom>
          <a:solidFill>
            <a:srgbClr val="00FFCC"/>
          </a:solidFill>
          <a:ln w="9525" algn="ctr">
            <a:solidFill>
              <a:schemeClr val="folHlink"/>
            </a:solidFill>
            <a:miter lim="800000"/>
          </a:ln>
          <a:effectLst/>
        </p:spPr>
        <p:txBody>
          <a:bodyPr wrap="none" anchor="ctr"/>
          <a:lstStyle/>
          <a:p>
            <a:endParaRPr lang="zh-CN" altLang="en-US"/>
          </a:p>
        </p:txBody>
      </p:sp>
      <p:sp>
        <p:nvSpPr>
          <p:cNvPr id="82" name="Text Box 18"/>
          <p:cNvSpPr txBox="1">
            <a:spLocks noChangeArrowheads="1"/>
          </p:cNvSpPr>
          <p:nvPr/>
        </p:nvSpPr>
        <p:spPr bwMode="auto">
          <a:xfrm>
            <a:off x="5480050" y="4744244"/>
            <a:ext cx="1592263" cy="396875"/>
          </a:xfrm>
          <a:prstGeom prst="rect">
            <a:avLst/>
          </a:prstGeom>
          <a:noFill/>
          <a:ln w="9525">
            <a:noFill/>
            <a:miter lim="800000"/>
          </a:ln>
          <a:effectLst/>
        </p:spPr>
        <p:txBody>
          <a:bodyPr wrap="none">
            <a:spAutoFit/>
          </a:bodyPr>
          <a:lstStyle/>
          <a:p>
            <a:r>
              <a:rPr kumimoji="1" lang="en-US" altLang="zh-CN" sz="2000" b="1">
                <a:solidFill>
                  <a:srgbClr val="333399"/>
                </a:solidFill>
              </a:rPr>
              <a:t>1 0 1 1 0 0 1</a:t>
            </a:r>
            <a:endParaRPr kumimoji="1" lang="en-US" altLang="zh-CN" sz="2000" b="1">
              <a:solidFill>
                <a:srgbClr val="333399"/>
              </a:solidFill>
            </a:endParaRPr>
          </a:p>
        </p:txBody>
      </p:sp>
      <p:sp>
        <p:nvSpPr>
          <p:cNvPr id="83" name="Text Box 19"/>
          <p:cNvSpPr txBox="1">
            <a:spLocks noChangeArrowheads="1"/>
          </p:cNvSpPr>
          <p:nvPr/>
        </p:nvSpPr>
        <p:spPr bwMode="auto">
          <a:xfrm>
            <a:off x="7094538" y="4610894"/>
            <a:ext cx="488950" cy="457200"/>
          </a:xfrm>
          <a:prstGeom prst="rect">
            <a:avLst/>
          </a:prstGeom>
          <a:noFill/>
          <a:ln w="9525">
            <a:noFill/>
            <a:miter lim="800000"/>
          </a:ln>
          <a:effectLst/>
        </p:spPr>
        <p:txBody>
          <a:bodyPr wrap="none">
            <a:spAutoFit/>
          </a:bodyPr>
          <a:lstStyle/>
          <a:p>
            <a:r>
              <a:rPr kumimoji="1" lang="en-US" altLang="zh-CN" sz="2400" b="1">
                <a:solidFill>
                  <a:srgbClr val="333399"/>
                </a:solidFill>
                <a:latin typeface="Times New Roman" panose="02020603050405020304" pitchFamily="18" charset="0"/>
              </a:rPr>
              <a:t>…</a:t>
            </a:r>
            <a:endParaRPr kumimoji="1" lang="en-US" altLang="zh-CN" sz="2400" b="1">
              <a:solidFill>
                <a:srgbClr val="333399"/>
              </a:solidFill>
              <a:latin typeface="Times New Roman" panose="02020603050405020304" pitchFamily="18" charset="0"/>
            </a:endParaRPr>
          </a:p>
        </p:txBody>
      </p:sp>
      <p:sp>
        <p:nvSpPr>
          <p:cNvPr id="84" name="Text Box 20"/>
          <p:cNvSpPr txBox="1">
            <a:spLocks noChangeArrowheads="1"/>
          </p:cNvSpPr>
          <p:nvPr/>
        </p:nvSpPr>
        <p:spPr bwMode="auto">
          <a:xfrm>
            <a:off x="3651250" y="5572919"/>
            <a:ext cx="1098550" cy="457200"/>
          </a:xfrm>
          <a:prstGeom prst="rect">
            <a:avLst/>
          </a:prstGeom>
          <a:noFill/>
          <a:ln w="9525">
            <a:noFill/>
            <a:miter lim="800000"/>
          </a:ln>
          <a:effectLst/>
        </p:spPr>
        <p:txBody>
          <a:bodyPr wrap="none">
            <a:spAutoFit/>
          </a:bodyPr>
          <a:lstStyle/>
          <a:p>
            <a:r>
              <a:rPr kumimoji="1" lang="zh-CN" altLang="en-US" sz="2400">
                <a:solidFill>
                  <a:srgbClr val="333399"/>
                </a:solidFill>
                <a:latin typeface="Times New Roman" panose="02020603050405020304" pitchFamily="18" charset="0"/>
                <a:ea typeface="黑体" panose="02010609060101010101" pitchFamily="2" charset="-122"/>
              </a:rPr>
              <a:t>发送器</a:t>
            </a:r>
            <a:endParaRPr kumimoji="1" lang="zh-CN" altLang="en-US" sz="2400">
              <a:solidFill>
                <a:srgbClr val="333399"/>
              </a:solidFill>
              <a:latin typeface="Times New Roman" panose="02020603050405020304" pitchFamily="18" charset="0"/>
              <a:ea typeface="黑体" panose="02010609060101010101" pitchFamily="2" charset="-122"/>
            </a:endParaRPr>
          </a:p>
        </p:txBody>
      </p:sp>
      <p:sp>
        <p:nvSpPr>
          <p:cNvPr id="85" name="Text Box 21"/>
          <p:cNvSpPr txBox="1">
            <a:spLocks noChangeArrowheads="1"/>
          </p:cNvSpPr>
          <p:nvPr/>
        </p:nvSpPr>
        <p:spPr bwMode="auto">
          <a:xfrm>
            <a:off x="2606675" y="5087144"/>
            <a:ext cx="793750" cy="457200"/>
          </a:xfrm>
          <a:prstGeom prst="rect">
            <a:avLst/>
          </a:prstGeom>
          <a:noFill/>
          <a:ln w="9525">
            <a:noFill/>
            <a:miter lim="800000"/>
          </a:ln>
          <a:effectLst/>
        </p:spPr>
        <p:txBody>
          <a:bodyPr wrap="none">
            <a:spAutoFit/>
          </a:bodyPr>
          <a:lstStyle/>
          <a:p>
            <a:r>
              <a:rPr kumimoji="1" lang="zh-CN" altLang="en-US" sz="2400">
                <a:solidFill>
                  <a:srgbClr val="333399"/>
                </a:solidFill>
                <a:latin typeface="Times New Roman" panose="02020603050405020304" pitchFamily="18" charset="0"/>
                <a:ea typeface="黑体" panose="02010609060101010101" pitchFamily="2" charset="-122"/>
              </a:rPr>
              <a:t>队列</a:t>
            </a:r>
            <a:endParaRPr kumimoji="1" lang="zh-CN" altLang="en-US" sz="2400">
              <a:solidFill>
                <a:srgbClr val="333399"/>
              </a:solidFill>
              <a:latin typeface="Times New Roman" panose="02020603050405020304" pitchFamily="18" charset="0"/>
              <a:ea typeface="黑体" panose="02010609060101010101" pitchFamily="2" charset="-122"/>
            </a:endParaRPr>
          </a:p>
        </p:txBody>
      </p:sp>
      <p:sp>
        <p:nvSpPr>
          <p:cNvPr id="86" name="Text Box 25"/>
          <p:cNvSpPr txBox="1">
            <a:spLocks noChangeArrowheads="1"/>
          </p:cNvSpPr>
          <p:nvPr/>
        </p:nvSpPr>
        <p:spPr bwMode="auto">
          <a:xfrm>
            <a:off x="9123363" y="5663407"/>
            <a:ext cx="1054100" cy="457200"/>
          </a:xfrm>
          <a:prstGeom prst="rect">
            <a:avLst/>
          </a:prstGeom>
          <a:noFill/>
          <a:ln w="9525">
            <a:noFill/>
            <a:miter lim="800000"/>
          </a:ln>
          <a:effectLst/>
        </p:spPr>
        <p:txBody>
          <a:bodyPr wrap="none">
            <a:spAutoFit/>
          </a:bodyPr>
          <a:lstStyle/>
          <a:p>
            <a:r>
              <a:rPr kumimoji="1" lang="zh-CN" altLang="en-US" sz="2400">
                <a:solidFill>
                  <a:srgbClr val="333399"/>
                </a:solidFill>
                <a:latin typeface="Times New Roman" panose="02020603050405020304" pitchFamily="18" charset="0"/>
                <a:ea typeface="黑体" panose="02010609060101010101" pitchFamily="2" charset="-122"/>
              </a:rPr>
              <a:t>结点</a:t>
            </a:r>
            <a:r>
              <a:rPr kumimoji="1" lang="zh-CN" altLang="en-US" sz="1600">
                <a:solidFill>
                  <a:srgbClr val="333399"/>
                </a:solidFill>
                <a:ea typeface="黑体" panose="02010609060101010101" pitchFamily="2" charset="-122"/>
              </a:rPr>
              <a:t> </a:t>
            </a:r>
            <a:r>
              <a:rPr kumimoji="1" lang="en-US" altLang="zh-CN" sz="2400">
                <a:solidFill>
                  <a:srgbClr val="333399"/>
                </a:solidFill>
                <a:ea typeface="黑体" panose="02010609060101010101" pitchFamily="2" charset="-122"/>
              </a:rPr>
              <a:t>B</a:t>
            </a:r>
            <a:endParaRPr kumimoji="1" lang="en-US" altLang="zh-CN" sz="2400">
              <a:solidFill>
                <a:srgbClr val="333399"/>
              </a:solidFill>
              <a:ea typeface="黑体" panose="02010609060101010101" pitchFamily="2" charset="-122"/>
            </a:endParaRPr>
          </a:p>
        </p:txBody>
      </p:sp>
      <p:sp>
        <p:nvSpPr>
          <p:cNvPr id="87" name="Text Box 26"/>
          <p:cNvSpPr txBox="1">
            <a:spLocks noChangeArrowheads="1"/>
          </p:cNvSpPr>
          <p:nvPr/>
        </p:nvSpPr>
        <p:spPr bwMode="auto">
          <a:xfrm>
            <a:off x="2427288" y="5572919"/>
            <a:ext cx="1054100" cy="457200"/>
          </a:xfrm>
          <a:prstGeom prst="rect">
            <a:avLst/>
          </a:prstGeom>
          <a:noFill/>
          <a:ln w="9525">
            <a:noFill/>
            <a:miter lim="800000"/>
          </a:ln>
          <a:effectLst/>
        </p:spPr>
        <p:txBody>
          <a:bodyPr wrap="none">
            <a:spAutoFit/>
          </a:bodyPr>
          <a:lstStyle/>
          <a:p>
            <a:r>
              <a:rPr kumimoji="1" lang="zh-CN" altLang="en-US" sz="2400">
                <a:solidFill>
                  <a:srgbClr val="333399"/>
                </a:solidFill>
                <a:latin typeface="Times New Roman" panose="02020603050405020304" pitchFamily="18" charset="0"/>
                <a:ea typeface="黑体" panose="02010609060101010101" pitchFamily="2" charset="-122"/>
              </a:rPr>
              <a:t>结点</a:t>
            </a:r>
            <a:r>
              <a:rPr kumimoji="1" lang="zh-CN" altLang="en-US" sz="1600">
                <a:solidFill>
                  <a:srgbClr val="333399"/>
                </a:solidFill>
                <a:ea typeface="黑体" panose="02010609060101010101" pitchFamily="2" charset="-122"/>
              </a:rPr>
              <a:t> </a:t>
            </a:r>
            <a:r>
              <a:rPr kumimoji="1" lang="en-US" altLang="zh-CN" sz="2400">
                <a:solidFill>
                  <a:srgbClr val="333399"/>
                </a:solidFill>
                <a:ea typeface="黑体" panose="02010609060101010101" pitchFamily="2" charset="-122"/>
              </a:rPr>
              <a:t>A</a:t>
            </a:r>
            <a:endParaRPr kumimoji="1" lang="en-US" altLang="zh-CN" sz="2400">
              <a:solidFill>
                <a:srgbClr val="333399"/>
              </a:solidFill>
              <a:ea typeface="黑体" panose="02010609060101010101" pitchFamily="2" charset="-122"/>
            </a:endParaRPr>
          </a:p>
        </p:txBody>
      </p:sp>
      <p:sp>
        <p:nvSpPr>
          <p:cNvPr id="88" name="Line 30"/>
          <p:cNvSpPr>
            <a:spLocks noChangeShapeType="1"/>
          </p:cNvSpPr>
          <p:nvPr/>
        </p:nvSpPr>
        <p:spPr bwMode="auto">
          <a:xfrm flipH="1" flipV="1">
            <a:off x="3506788" y="4996657"/>
            <a:ext cx="431800" cy="647700"/>
          </a:xfrm>
          <a:prstGeom prst="line">
            <a:avLst/>
          </a:prstGeom>
          <a:noFill/>
          <a:ln w="28575">
            <a:solidFill>
              <a:schemeClr val="folHlink"/>
            </a:solidFill>
            <a:round/>
            <a:tailEnd type="triangle" w="med" len="lg"/>
          </a:ln>
          <a:effectLst/>
        </p:spPr>
        <p:txBody>
          <a:bodyPr/>
          <a:lstStyle/>
          <a:p>
            <a:endParaRPr lang="zh-CN" altLang="en-US"/>
          </a:p>
        </p:txBody>
      </p:sp>
      <p:sp>
        <p:nvSpPr>
          <p:cNvPr id="89" name="Text Box 34"/>
          <p:cNvSpPr txBox="1">
            <a:spLocks noChangeArrowheads="1"/>
          </p:cNvSpPr>
          <p:nvPr/>
        </p:nvSpPr>
        <p:spPr bwMode="auto">
          <a:xfrm>
            <a:off x="1527175" y="4391819"/>
            <a:ext cx="793750" cy="457200"/>
          </a:xfrm>
          <a:prstGeom prst="rect">
            <a:avLst/>
          </a:prstGeom>
          <a:noFill/>
          <a:ln w="9525">
            <a:noFill/>
            <a:miter lim="800000"/>
          </a:ln>
          <a:effectLst/>
        </p:spPr>
        <p:txBody>
          <a:bodyPr wrap="none">
            <a:spAutoFit/>
          </a:bodyPr>
          <a:lstStyle/>
          <a:p>
            <a:r>
              <a:rPr kumimoji="1" lang="zh-CN" altLang="en-US" sz="2400">
                <a:solidFill>
                  <a:srgbClr val="333399"/>
                </a:solidFill>
                <a:latin typeface="Times New Roman" panose="02020603050405020304" pitchFamily="18" charset="0"/>
                <a:ea typeface="黑体" panose="02010609060101010101" pitchFamily="2" charset="-122"/>
              </a:rPr>
              <a:t>数据</a:t>
            </a:r>
            <a:endParaRPr kumimoji="1" lang="zh-CN" altLang="en-US" sz="2400">
              <a:solidFill>
                <a:srgbClr val="333399"/>
              </a:solidFill>
              <a:ea typeface="黑体" panose="02010609060101010101" pitchFamily="2" charset="-122"/>
            </a:endParaRPr>
          </a:p>
        </p:txBody>
      </p:sp>
      <p:sp>
        <p:nvSpPr>
          <p:cNvPr id="90" name="Text Box 36"/>
          <p:cNvSpPr txBox="1">
            <a:spLocks noChangeArrowheads="1"/>
          </p:cNvSpPr>
          <p:nvPr/>
        </p:nvSpPr>
        <p:spPr bwMode="auto">
          <a:xfrm>
            <a:off x="5775325" y="5112544"/>
            <a:ext cx="793750" cy="457200"/>
          </a:xfrm>
          <a:prstGeom prst="rect">
            <a:avLst/>
          </a:prstGeom>
          <a:noFill/>
          <a:ln w="9525">
            <a:noFill/>
            <a:miter lim="800000"/>
          </a:ln>
          <a:effectLst/>
        </p:spPr>
        <p:txBody>
          <a:bodyPr wrap="none">
            <a:spAutoFit/>
          </a:bodyPr>
          <a:lstStyle/>
          <a:p>
            <a:r>
              <a:rPr kumimoji="1" lang="zh-CN" altLang="en-US" sz="2400">
                <a:solidFill>
                  <a:srgbClr val="333399"/>
                </a:solidFill>
                <a:latin typeface="Times New Roman" panose="02020603050405020304" pitchFamily="18" charset="0"/>
                <a:ea typeface="黑体" panose="02010609060101010101" pitchFamily="2" charset="-122"/>
              </a:rPr>
              <a:t>链路</a:t>
            </a:r>
            <a:endParaRPr kumimoji="1" lang="zh-CN" altLang="en-US" sz="2400">
              <a:solidFill>
                <a:srgbClr val="333399"/>
              </a:solidFill>
              <a:ea typeface="黑体" panose="02010609060101010101" pitchFamily="2" charset="-122"/>
            </a:endParaRPr>
          </a:p>
        </p:txBody>
      </p:sp>
      <p:sp>
        <p:nvSpPr>
          <p:cNvPr id="39" name="Text Box 5"/>
          <p:cNvSpPr txBox="1">
            <a:spLocks noChangeArrowheads="1"/>
          </p:cNvSpPr>
          <p:nvPr/>
        </p:nvSpPr>
        <p:spPr bwMode="auto">
          <a:xfrm>
            <a:off x="588171" y="1061066"/>
            <a:ext cx="10515600" cy="1200329"/>
          </a:xfrm>
          <a:prstGeom prst="rect">
            <a:avLst/>
          </a:prstGeom>
          <a:noFill/>
          <a:ln w="76200" cmpd="tri">
            <a:noFill/>
            <a:miter lim="800000"/>
          </a:ln>
          <a:effectLst/>
        </p:spPr>
        <p:txBody>
          <a:bodyPr wrap="square">
            <a:spAutoFit/>
          </a:bodyPr>
          <a:lstStyle/>
          <a:p>
            <a:r>
              <a:rPr lang="zh-CN" altLang="en-US" dirty="0"/>
              <a:t>分组从一个结点转发到另一个结点所经历的总时延就是以上四种时延之和：</a:t>
            </a:r>
            <a:endParaRPr lang="en-US" altLang="zh-CN" dirty="0"/>
          </a:p>
          <a:p>
            <a:endParaRPr lang="en-US" altLang="zh-CN" dirty="0"/>
          </a:p>
          <a:p>
            <a:r>
              <a:rPr lang="zh-CN" altLang="en-US" dirty="0">
                <a:solidFill>
                  <a:schemeClr val="tx1">
                    <a:lumMod val="95000"/>
                    <a:lumOff val="5000"/>
                  </a:schemeClr>
                </a:solidFill>
                <a:latin typeface="+mj-ea"/>
                <a:ea typeface="+mj-ea"/>
              </a:rPr>
              <a:t>               </a:t>
            </a:r>
            <a:r>
              <a:rPr lang="zh-CN" altLang="en-US" dirty="0">
                <a:solidFill>
                  <a:schemeClr val="tx1">
                    <a:lumMod val="95000"/>
                    <a:lumOff val="5000"/>
                  </a:schemeClr>
                </a:solidFill>
                <a:highlight>
                  <a:srgbClr val="FFFF00"/>
                </a:highlight>
                <a:latin typeface="+mj-ea"/>
                <a:ea typeface="+mj-ea"/>
              </a:rPr>
              <a:t>总时延 </a:t>
            </a:r>
            <a:r>
              <a:rPr lang="en-US" altLang="zh-CN" dirty="0">
                <a:solidFill>
                  <a:schemeClr val="tx1">
                    <a:lumMod val="95000"/>
                    <a:lumOff val="5000"/>
                  </a:schemeClr>
                </a:solidFill>
                <a:highlight>
                  <a:srgbClr val="FFFF00"/>
                </a:highlight>
                <a:latin typeface="+mj-ea"/>
                <a:ea typeface="+mj-ea"/>
              </a:rPr>
              <a:t>= </a:t>
            </a:r>
            <a:r>
              <a:rPr lang="zh-CN" altLang="en-US" dirty="0">
                <a:solidFill>
                  <a:schemeClr val="tx1">
                    <a:lumMod val="95000"/>
                    <a:lumOff val="5000"/>
                  </a:schemeClr>
                </a:solidFill>
                <a:highlight>
                  <a:srgbClr val="FFFF00"/>
                </a:highlight>
                <a:latin typeface="+mj-ea"/>
                <a:ea typeface="+mj-ea"/>
              </a:rPr>
              <a:t>发送时延 </a:t>
            </a:r>
            <a:r>
              <a:rPr lang="en-US" altLang="zh-CN" dirty="0">
                <a:solidFill>
                  <a:schemeClr val="tx1">
                    <a:lumMod val="95000"/>
                    <a:lumOff val="5000"/>
                  </a:schemeClr>
                </a:solidFill>
                <a:highlight>
                  <a:srgbClr val="FFFF00"/>
                </a:highlight>
                <a:latin typeface="+mj-ea"/>
                <a:ea typeface="+mj-ea"/>
              </a:rPr>
              <a:t>+ </a:t>
            </a:r>
            <a:r>
              <a:rPr lang="zh-CN" altLang="en-US" dirty="0">
                <a:solidFill>
                  <a:schemeClr val="tx1">
                    <a:lumMod val="95000"/>
                    <a:lumOff val="5000"/>
                  </a:schemeClr>
                </a:solidFill>
                <a:highlight>
                  <a:srgbClr val="FFFF00"/>
                </a:highlight>
                <a:latin typeface="+mj-ea"/>
                <a:ea typeface="+mj-ea"/>
              </a:rPr>
              <a:t>传播时延 </a:t>
            </a:r>
            <a:r>
              <a:rPr lang="en-US" altLang="zh-CN" dirty="0">
                <a:solidFill>
                  <a:schemeClr val="tx1">
                    <a:lumMod val="95000"/>
                    <a:lumOff val="5000"/>
                  </a:schemeClr>
                </a:solidFill>
                <a:highlight>
                  <a:srgbClr val="FFFF00"/>
                </a:highlight>
                <a:latin typeface="+mj-ea"/>
                <a:ea typeface="+mj-ea"/>
              </a:rPr>
              <a:t>+ </a:t>
            </a:r>
            <a:r>
              <a:rPr lang="zh-CN" altLang="en-US" dirty="0">
                <a:solidFill>
                  <a:schemeClr val="tx1">
                    <a:lumMod val="95000"/>
                    <a:lumOff val="5000"/>
                  </a:schemeClr>
                </a:solidFill>
                <a:highlight>
                  <a:srgbClr val="FFFF00"/>
                </a:highlight>
                <a:latin typeface="+mj-ea"/>
                <a:ea typeface="+mj-ea"/>
              </a:rPr>
              <a:t>处理时延 </a:t>
            </a:r>
            <a:r>
              <a:rPr lang="en-US" altLang="zh-CN" dirty="0">
                <a:solidFill>
                  <a:schemeClr val="tx1">
                    <a:lumMod val="95000"/>
                    <a:lumOff val="5000"/>
                  </a:schemeClr>
                </a:solidFill>
                <a:highlight>
                  <a:srgbClr val="FFFF00"/>
                </a:highlight>
                <a:latin typeface="+mj-ea"/>
                <a:ea typeface="+mj-ea"/>
              </a:rPr>
              <a:t>+ </a:t>
            </a:r>
            <a:r>
              <a:rPr lang="zh-CN" altLang="en-US" dirty="0">
                <a:solidFill>
                  <a:schemeClr val="tx1">
                    <a:lumMod val="95000"/>
                    <a:lumOff val="5000"/>
                  </a:schemeClr>
                </a:solidFill>
                <a:highlight>
                  <a:srgbClr val="FFFF00"/>
                </a:highlight>
                <a:latin typeface="+mj-ea"/>
                <a:ea typeface="+mj-ea"/>
              </a:rPr>
              <a:t>排队时延</a:t>
            </a:r>
            <a:endParaRPr lang="zh-CN" altLang="en-US" dirty="0">
              <a:solidFill>
                <a:schemeClr val="tx1">
                  <a:lumMod val="95000"/>
                  <a:lumOff val="5000"/>
                </a:schemeClr>
              </a:solidFill>
              <a:highlight>
                <a:srgbClr val="FFFF00"/>
              </a:highlight>
              <a:latin typeface="+mj-ea"/>
              <a:ea typeface="+mj-ea"/>
            </a:endParaRPr>
          </a:p>
        </p:txBody>
      </p:sp>
      <p:grpSp>
        <p:nvGrpSpPr>
          <p:cNvPr id="61" name="Group 27"/>
          <p:cNvGrpSpPr/>
          <p:nvPr/>
        </p:nvGrpSpPr>
        <p:grpSpPr bwMode="auto">
          <a:xfrm>
            <a:off x="3553865" y="2632871"/>
            <a:ext cx="4575722" cy="2176464"/>
            <a:chOff x="1912" y="1972"/>
            <a:chExt cx="2919" cy="1371"/>
          </a:xfrm>
        </p:grpSpPr>
        <p:sp>
          <p:nvSpPr>
            <p:cNvPr id="62" name="Text Box 28"/>
            <p:cNvSpPr txBox="1">
              <a:spLocks noChangeArrowheads="1"/>
            </p:cNvSpPr>
            <p:nvPr/>
          </p:nvSpPr>
          <p:spPr bwMode="auto">
            <a:xfrm>
              <a:off x="2077" y="1972"/>
              <a:ext cx="2754" cy="523"/>
            </a:xfrm>
            <a:prstGeom prst="rect">
              <a:avLst/>
            </a:prstGeom>
            <a:solidFill>
              <a:schemeClr val="accent5"/>
            </a:solidFill>
            <a:ln w="76200" cmpd="tri">
              <a:noFill/>
              <a:miter lim="800000"/>
            </a:ln>
            <a:effectLst/>
          </p:spPr>
          <p:txBody>
            <a:bodyPr wrap="square">
              <a:spAutoFit/>
            </a:bodyPr>
            <a:lstStyle/>
            <a:p>
              <a:pPr algn="ctr"/>
              <a:r>
                <a:rPr kumimoji="1" lang="zh-CN" altLang="en-US" sz="2400" dirty="0">
                  <a:solidFill>
                    <a:schemeClr val="bg1"/>
                  </a:solidFill>
                  <a:latin typeface="+mj-ea"/>
                  <a:ea typeface="+mj-ea"/>
                </a:rPr>
                <a:t>在发送器产生发送时延</a:t>
              </a:r>
              <a:endParaRPr kumimoji="1" lang="en-US" altLang="zh-CN" sz="2400" dirty="0">
                <a:solidFill>
                  <a:schemeClr val="bg1"/>
                </a:solidFill>
                <a:latin typeface="+mj-ea"/>
                <a:ea typeface="+mj-ea"/>
              </a:endParaRPr>
            </a:p>
            <a:p>
              <a:pPr algn="ctr"/>
              <a:r>
                <a:rPr kumimoji="1" lang="en-US" altLang="zh-CN" sz="2400" dirty="0">
                  <a:solidFill>
                    <a:schemeClr val="bg1"/>
                  </a:solidFill>
                  <a:latin typeface="+mj-ea"/>
                  <a:ea typeface="+mj-ea"/>
                </a:rPr>
                <a:t>(</a:t>
              </a:r>
              <a:r>
                <a:rPr kumimoji="1" lang="zh-CN" altLang="en-US" sz="2400" dirty="0">
                  <a:solidFill>
                    <a:schemeClr val="bg1"/>
                  </a:solidFill>
                  <a:latin typeface="+mj-ea"/>
                  <a:ea typeface="+mj-ea"/>
                </a:rPr>
                <a:t>即传输时延</a:t>
              </a:r>
              <a:r>
                <a:rPr kumimoji="1" lang="en-US" altLang="zh-CN" sz="2400" dirty="0">
                  <a:solidFill>
                    <a:schemeClr val="bg1"/>
                  </a:solidFill>
                  <a:latin typeface="+mj-ea"/>
                  <a:ea typeface="+mj-ea"/>
                </a:rPr>
                <a:t>)</a:t>
              </a:r>
              <a:endParaRPr kumimoji="1" lang="en-US" altLang="zh-CN" sz="2400" dirty="0">
                <a:solidFill>
                  <a:schemeClr val="bg1"/>
                </a:solidFill>
                <a:latin typeface="+mj-ea"/>
                <a:ea typeface="+mj-ea"/>
              </a:endParaRPr>
            </a:p>
          </p:txBody>
        </p:sp>
        <p:sp>
          <p:nvSpPr>
            <p:cNvPr id="63" name="Line 29"/>
            <p:cNvSpPr>
              <a:spLocks noChangeShapeType="1"/>
            </p:cNvSpPr>
            <p:nvPr/>
          </p:nvSpPr>
          <p:spPr bwMode="auto">
            <a:xfrm flipH="1">
              <a:off x="1912" y="2512"/>
              <a:ext cx="872" cy="831"/>
            </a:xfrm>
            <a:prstGeom prst="line">
              <a:avLst/>
            </a:prstGeom>
            <a:ln>
              <a:tailEnd type="triangle" w="med" len="lg"/>
            </a:ln>
          </p:spPr>
          <p:style>
            <a:lnRef idx="1">
              <a:schemeClr val="accent2"/>
            </a:lnRef>
            <a:fillRef idx="0">
              <a:schemeClr val="accent2"/>
            </a:fillRef>
            <a:effectRef idx="0">
              <a:schemeClr val="accent2"/>
            </a:effectRef>
            <a:fontRef idx="minor">
              <a:schemeClr val="tx1"/>
            </a:fontRef>
          </p:style>
          <p:txBody>
            <a:bodyPr/>
            <a:lstStyle/>
            <a:p>
              <a:endParaRPr lang="zh-CN" altLang="en-US">
                <a:solidFill>
                  <a:schemeClr val="tx1">
                    <a:lumMod val="95000"/>
                    <a:lumOff val="5000"/>
                  </a:schemeClr>
                </a:solidFill>
                <a:latin typeface="+mj-ea"/>
                <a:ea typeface="+mj-ea"/>
              </a:endParaRPr>
            </a:p>
          </p:txBody>
        </p:sp>
      </p:grpSp>
      <p:grpSp>
        <p:nvGrpSpPr>
          <p:cNvPr id="65" name="Group 31"/>
          <p:cNvGrpSpPr/>
          <p:nvPr/>
        </p:nvGrpSpPr>
        <p:grpSpPr bwMode="auto">
          <a:xfrm>
            <a:off x="588171" y="2632869"/>
            <a:ext cx="3157538" cy="1978025"/>
            <a:chOff x="23" y="1581"/>
            <a:chExt cx="1989" cy="1246"/>
          </a:xfrm>
        </p:grpSpPr>
        <p:sp>
          <p:nvSpPr>
            <p:cNvPr id="66" name="Line 32"/>
            <p:cNvSpPr>
              <a:spLocks noChangeShapeType="1"/>
            </p:cNvSpPr>
            <p:nvPr/>
          </p:nvSpPr>
          <p:spPr bwMode="auto">
            <a:xfrm>
              <a:off x="703" y="1979"/>
              <a:ext cx="730" cy="848"/>
            </a:xfrm>
            <a:prstGeom prst="line">
              <a:avLst/>
            </a:prstGeom>
            <a:ln>
              <a:tailEnd type="triangle" w="med" len="lg"/>
            </a:ln>
          </p:spPr>
          <p:style>
            <a:lnRef idx="1">
              <a:schemeClr val="accent1"/>
            </a:lnRef>
            <a:fillRef idx="0">
              <a:schemeClr val="accent1"/>
            </a:fillRef>
            <a:effectRef idx="0">
              <a:schemeClr val="accent1"/>
            </a:effectRef>
            <a:fontRef idx="minor">
              <a:schemeClr val="tx1"/>
            </a:fontRef>
          </p:style>
          <p:txBody>
            <a:bodyPr/>
            <a:lstStyle/>
            <a:p>
              <a:endParaRPr lang="zh-CN" altLang="en-US">
                <a:solidFill>
                  <a:schemeClr val="tx1">
                    <a:lumMod val="95000"/>
                    <a:lumOff val="5000"/>
                  </a:schemeClr>
                </a:solidFill>
                <a:latin typeface="+mj-ea"/>
                <a:ea typeface="+mj-ea"/>
              </a:endParaRPr>
            </a:p>
          </p:txBody>
        </p:sp>
        <p:sp>
          <p:nvSpPr>
            <p:cNvPr id="67" name="Text Box 33"/>
            <p:cNvSpPr txBox="1">
              <a:spLocks noChangeArrowheads="1"/>
            </p:cNvSpPr>
            <p:nvPr/>
          </p:nvSpPr>
          <p:spPr bwMode="auto">
            <a:xfrm>
              <a:off x="23" y="1581"/>
              <a:ext cx="1989" cy="523"/>
            </a:xfrm>
            <a:prstGeom prst="rect">
              <a:avLst/>
            </a:prstGeom>
            <a:solidFill>
              <a:srgbClr val="74B836"/>
            </a:solidFill>
            <a:ln w="76200" cmpd="tri">
              <a:noFill/>
              <a:miter lim="800000"/>
            </a:ln>
            <a:effectLst/>
          </p:spPr>
          <p:txBody>
            <a:bodyPr wrap="square">
              <a:spAutoFit/>
            </a:bodyPr>
            <a:lstStyle/>
            <a:p>
              <a:pPr algn="ctr"/>
              <a:r>
                <a:rPr kumimoji="1" lang="zh-CN" altLang="en-US" sz="2400" dirty="0">
                  <a:solidFill>
                    <a:schemeClr val="bg1"/>
                  </a:solidFill>
                  <a:latin typeface="+mj-ea"/>
                  <a:ea typeface="+mj-ea"/>
                </a:rPr>
                <a:t>在结点中产生</a:t>
              </a:r>
              <a:endParaRPr kumimoji="1" lang="zh-CN" altLang="en-US" sz="2400" dirty="0">
                <a:solidFill>
                  <a:schemeClr val="bg1"/>
                </a:solidFill>
                <a:latin typeface="+mj-ea"/>
                <a:ea typeface="+mj-ea"/>
              </a:endParaRPr>
            </a:p>
            <a:p>
              <a:pPr algn="ctr"/>
              <a:r>
                <a:rPr kumimoji="1" lang="zh-CN" altLang="en-US" sz="2400" dirty="0">
                  <a:solidFill>
                    <a:schemeClr val="bg1"/>
                  </a:solidFill>
                  <a:latin typeface="+mj-ea"/>
                  <a:ea typeface="+mj-ea"/>
                </a:rPr>
                <a:t>处理和排队时延</a:t>
              </a:r>
              <a:endParaRPr kumimoji="1" lang="zh-CN" altLang="en-US" sz="2400" dirty="0">
                <a:solidFill>
                  <a:schemeClr val="bg1"/>
                </a:solidFill>
                <a:latin typeface="+mj-ea"/>
                <a:ea typeface="+mj-ea"/>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wipe(down)">
                                      <p:cBhvr>
                                        <p:cTn id="14" dur="500"/>
                                        <p:tgtEl>
                                          <p:spTgt spid="6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down)">
                                      <p:cBhvr>
                                        <p:cTn id="19" dur="500"/>
                                        <p:tgtEl>
                                          <p:spTgt spid="5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down)">
                                      <p:cBhvr>
                                        <p:cTn id="2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矩形 245"/>
          <p:cNvSpPr/>
          <p:nvPr/>
        </p:nvSpPr>
        <p:spPr>
          <a:xfrm>
            <a:off x="0" y="827090"/>
            <a:ext cx="3127375" cy="60324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标题 4"/>
          <p:cNvSpPr>
            <a:spLocks noGrp="1"/>
          </p:cNvSpPr>
          <p:nvPr>
            <p:ph type="title"/>
          </p:nvPr>
        </p:nvSpPr>
        <p:spPr>
          <a:xfrm>
            <a:off x="774699" y="352424"/>
            <a:ext cx="6238875" cy="429419"/>
          </a:xfrm>
        </p:spPr>
        <p:txBody>
          <a:bodyPr/>
          <a:lstStyle/>
          <a:p>
            <a:r>
              <a:rPr lang="zh-CN" altLang="en-US" dirty="0"/>
              <a:t>三种交换的比较 </a:t>
            </a:r>
            <a:endParaRPr lang="zh-CN" altLang="en-US" dirty="0"/>
          </a:p>
        </p:txBody>
      </p:sp>
      <p:grpSp>
        <p:nvGrpSpPr>
          <p:cNvPr id="19" name="Group 134"/>
          <p:cNvGrpSpPr/>
          <p:nvPr/>
        </p:nvGrpSpPr>
        <p:grpSpPr bwMode="auto">
          <a:xfrm>
            <a:off x="10418602" y="1791430"/>
            <a:ext cx="581025" cy="412750"/>
            <a:chOff x="4653" y="1604"/>
            <a:chExt cx="366" cy="260"/>
          </a:xfrm>
        </p:grpSpPr>
        <p:sp>
          <p:nvSpPr>
            <p:cNvPr id="20" name="AutoShape 4"/>
            <p:cNvSpPr>
              <a:spLocks noChangeArrowheads="1"/>
            </p:cNvSpPr>
            <p:nvPr/>
          </p:nvSpPr>
          <p:spPr bwMode="auto">
            <a:xfrm rot="5400000">
              <a:off x="4733" y="1579"/>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Text Box 5"/>
            <p:cNvSpPr txBox="1">
              <a:spLocks noChangeArrowheads="1"/>
            </p:cNvSpPr>
            <p:nvPr/>
          </p:nvSpPr>
          <p:spPr bwMode="auto">
            <a:xfrm rot="626605">
              <a:off x="4655" y="1604"/>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Line 6"/>
            <p:cNvSpPr>
              <a:spLocks noChangeShapeType="1"/>
            </p:cNvSpPr>
            <p:nvPr/>
          </p:nvSpPr>
          <p:spPr bwMode="auto">
            <a:xfrm>
              <a:off x="4656" y="165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Line 7"/>
            <p:cNvSpPr>
              <a:spLocks noChangeShapeType="1"/>
            </p:cNvSpPr>
            <p:nvPr/>
          </p:nvSpPr>
          <p:spPr bwMode="auto">
            <a:xfrm>
              <a:off x="4653" y="1801"/>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AutoShape 8"/>
            <p:cNvSpPr>
              <a:spLocks noChangeArrowheads="1"/>
            </p:cNvSpPr>
            <p:nvPr/>
          </p:nvSpPr>
          <p:spPr bwMode="auto">
            <a:xfrm rot="746037">
              <a:off x="4847" y="1715"/>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Group 135"/>
          <p:cNvGrpSpPr/>
          <p:nvPr/>
        </p:nvGrpSpPr>
        <p:grpSpPr bwMode="auto">
          <a:xfrm>
            <a:off x="10404314" y="2075601"/>
            <a:ext cx="588963" cy="412750"/>
            <a:chOff x="4644" y="1783"/>
            <a:chExt cx="371" cy="260"/>
          </a:xfrm>
        </p:grpSpPr>
        <p:sp>
          <p:nvSpPr>
            <p:cNvPr id="26" name="AutoShape 9"/>
            <p:cNvSpPr>
              <a:spLocks noChangeArrowheads="1"/>
            </p:cNvSpPr>
            <p:nvPr/>
          </p:nvSpPr>
          <p:spPr bwMode="auto">
            <a:xfrm rot="5400000">
              <a:off x="4729" y="1758"/>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 Box 10"/>
            <p:cNvSpPr txBox="1">
              <a:spLocks noChangeArrowheads="1"/>
            </p:cNvSpPr>
            <p:nvPr/>
          </p:nvSpPr>
          <p:spPr bwMode="auto">
            <a:xfrm rot="626605">
              <a:off x="4644" y="178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Line 11"/>
            <p:cNvSpPr>
              <a:spLocks noChangeShapeType="1"/>
            </p:cNvSpPr>
            <p:nvPr/>
          </p:nvSpPr>
          <p:spPr bwMode="auto">
            <a:xfrm>
              <a:off x="4652" y="1829"/>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Line 12"/>
            <p:cNvSpPr>
              <a:spLocks noChangeShapeType="1"/>
            </p:cNvSpPr>
            <p:nvPr/>
          </p:nvSpPr>
          <p:spPr bwMode="auto">
            <a:xfrm>
              <a:off x="4648" y="19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AutoShape 13"/>
            <p:cNvSpPr>
              <a:spLocks noChangeArrowheads="1"/>
            </p:cNvSpPr>
            <p:nvPr/>
          </p:nvSpPr>
          <p:spPr bwMode="auto">
            <a:xfrm rot="746037">
              <a:off x="4843" y="1894"/>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Group 136"/>
          <p:cNvGrpSpPr/>
          <p:nvPr/>
        </p:nvGrpSpPr>
        <p:grpSpPr bwMode="auto">
          <a:xfrm>
            <a:off x="10410664" y="2364526"/>
            <a:ext cx="587375" cy="403225"/>
            <a:chOff x="4648" y="1965"/>
            <a:chExt cx="370" cy="254"/>
          </a:xfrm>
        </p:grpSpPr>
        <p:sp>
          <p:nvSpPr>
            <p:cNvPr id="33" name="AutoShape 14"/>
            <p:cNvSpPr>
              <a:spLocks noChangeArrowheads="1"/>
            </p:cNvSpPr>
            <p:nvPr/>
          </p:nvSpPr>
          <p:spPr bwMode="auto">
            <a:xfrm rot="5400000">
              <a:off x="4732" y="1934"/>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Text Box 15"/>
            <p:cNvSpPr txBox="1">
              <a:spLocks noChangeArrowheads="1"/>
            </p:cNvSpPr>
            <p:nvPr/>
          </p:nvSpPr>
          <p:spPr bwMode="auto">
            <a:xfrm rot="626605">
              <a:off x="4648" y="196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Line 16"/>
            <p:cNvSpPr>
              <a:spLocks noChangeShapeType="1"/>
            </p:cNvSpPr>
            <p:nvPr/>
          </p:nvSpPr>
          <p:spPr bwMode="auto">
            <a:xfrm>
              <a:off x="4656" y="2004"/>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Line 17"/>
            <p:cNvSpPr>
              <a:spLocks noChangeShapeType="1"/>
            </p:cNvSpPr>
            <p:nvPr/>
          </p:nvSpPr>
          <p:spPr bwMode="auto">
            <a:xfrm>
              <a:off x="4652" y="2155"/>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AutoShape 18"/>
            <p:cNvSpPr>
              <a:spLocks noChangeArrowheads="1"/>
            </p:cNvSpPr>
            <p:nvPr/>
          </p:nvSpPr>
          <p:spPr bwMode="auto">
            <a:xfrm rot="746037">
              <a:off x="4846" y="2069"/>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137"/>
          <p:cNvGrpSpPr/>
          <p:nvPr/>
        </p:nvGrpSpPr>
        <p:grpSpPr bwMode="auto">
          <a:xfrm>
            <a:off x="10417014" y="2634401"/>
            <a:ext cx="587375" cy="411163"/>
            <a:chOff x="4652" y="2135"/>
            <a:chExt cx="370" cy="259"/>
          </a:xfrm>
        </p:grpSpPr>
        <p:sp>
          <p:nvSpPr>
            <p:cNvPr id="52" name="AutoShape 19"/>
            <p:cNvSpPr>
              <a:spLocks noChangeArrowheads="1"/>
            </p:cNvSpPr>
            <p:nvPr/>
          </p:nvSpPr>
          <p:spPr bwMode="auto">
            <a:xfrm rot="5400000">
              <a:off x="4737" y="2109"/>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Text Box 20"/>
            <p:cNvSpPr txBox="1">
              <a:spLocks noChangeArrowheads="1"/>
            </p:cNvSpPr>
            <p:nvPr/>
          </p:nvSpPr>
          <p:spPr bwMode="auto">
            <a:xfrm rot="626605">
              <a:off x="4652" y="213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 name="Line 21"/>
            <p:cNvSpPr>
              <a:spLocks noChangeShapeType="1"/>
            </p:cNvSpPr>
            <p:nvPr/>
          </p:nvSpPr>
          <p:spPr bwMode="auto">
            <a:xfrm>
              <a:off x="4659" y="21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Line 22"/>
            <p:cNvSpPr>
              <a:spLocks noChangeShapeType="1"/>
            </p:cNvSpPr>
            <p:nvPr/>
          </p:nvSpPr>
          <p:spPr bwMode="auto">
            <a:xfrm>
              <a:off x="4656" y="233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AutoShape 23"/>
            <p:cNvSpPr>
              <a:spLocks noChangeArrowheads="1"/>
            </p:cNvSpPr>
            <p:nvPr/>
          </p:nvSpPr>
          <p:spPr bwMode="auto">
            <a:xfrm rot="746037">
              <a:off x="4850" y="2245"/>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Group 139"/>
          <p:cNvGrpSpPr/>
          <p:nvPr/>
        </p:nvGrpSpPr>
        <p:grpSpPr bwMode="auto">
          <a:xfrm>
            <a:off x="10977408" y="2186725"/>
            <a:ext cx="596901" cy="401638"/>
            <a:chOff x="5005" y="1853"/>
            <a:chExt cx="376" cy="253"/>
          </a:xfrm>
        </p:grpSpPr>
        <p:sp>
          <p:nvSpPr>
            <p:cNvPr id="58" name="AutoShape 24"/>
            <p:cNvSpPr>
              <a:spLocks noChangeArrowheads="1"/>
            </p:cNvSpPr>
            <p:nvPr/>
          </p:nvSpPr>
          <p:spPr bwMode="auto">
            <a:xfrm rot="5400000">
              <a:off x="5096" y="1821"/>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Text Box 25"/>
            <p:cNvSpPr txBox="1">
              <a:spLocks noChangeArrowheads="1"/>
            </p:cNvSpPr>
            <p:nvPr/>
          </p:nvSpPr>
          <p:spPr bwMode="auto">
            <a:xfrm rot="626605">
              <a:off x="5005" y="185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Line 26"/>
            <p:cNvSpPr>
              <a:spLocks noChangeShapeType="1"/>
            </p:cNvSpPr>
            <p:nvPr/>
          </p:nvSpPr>
          <p:spPr bwMode="auto">
            <a:xfrm>
              <a:off x="5018" y="189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1" name="Line 27"/>
            <p:cNvSpPr>
              <a:spLocks noChangeShapeType="1"/>
            </p:cNvSpPr>
            <p:nvPr/>
          </p:nvSpPr>
          <p:spPr bwMode="auto">
            <a:xfrm>
              <a:off x="5015" y="2043"/>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AutoShape 28"/>
            <p:cNvSpPr>
              <a:spLocks noChangeArrowheads="1"/>
            </p:cNvSpPr>
            <p:nvPr/>
          </p:nvSpPr>
          <p:spPr bwMode="auto">
            <a:xfrm rot="746037">
              <a:off x="5209" y="1957"/>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3" name="Group 140"/>
          <p:cNvGrpSpPr/>
          <p:nvPr/>
        </p:nvGrpSpPr>
        <p:grpSpPr bwMode="auto">
          <a:xfrm>
            <a:off x="10969458" y="2451837"/>
            <a:ext cx="596899" cy="420688"/>
            <a:chOff x="5000" y="2020"/>
            <a:chExt cx="376" cy="265"/>
          </a:xfrm>
        </p:grpSpPr>
        <p:sp>
          <p:nvSpPr>
            <p:cNvPr id="64" name="AutoShape 29"/>
            <p:cNvSpPr>
              <a:spLocks noChangeArrowheads="1"/>
            </p:cNvSpPr>
            <p:nvPr/>
          </p:nvSpPr>
          <p:spPr bwMode="auto">
            <a:xfrm rot="5400000">
              <a:off x="5091" y="2000"/>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5" name="Text Box 30"/>
            <p:cNvSpPr txBox="1">
              <a:spLocks noChangeArrowheads="1"/>
            </p:cNvSpPr>
            <p:nvPr/>
          </p:nvSpPr>
          <p:spPr bwMode="auto">
            <a:xfrm rot="626605">
              <a:off x="5000" y="2020"/>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6" name="Line 31"/>
            <p:cNvSpPr>
              <a:spLocks noChangeShapeType="1"/>
            </p:cNvSpPr>
            <p:nvPr/>
          </p:nvSpPr>
          <p:spPr bwMode="auto">
            <a:xfrm>
              <a:off x="5014" y="207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7" name="Line 32"/>
            <p:cNvSpPr>
              <a:spLocks noChangeShapeType="1"/>
            </p:cNvSpPr>
            <p:nvPr/>
          </p:nvSpPr>
          <p:spPr bwMode="auto">
            <a:xfrm>
              <a:off x="5010" y="222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AutoShape 33"/>
            <p:cNvSpPr>
              <a:spLocks noChangeArrowheads="1"/>
            </p:cNvSpPr>
            <p:nvPr/>
          </p:nvSpPr>
          <p:spPr bwMode="auto">
            <a:xfrm rot="746037">
              <a:off x="5204" y="2136"/>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9" name="Group 141"/>
          <p:cNvGrpSpPr/>
          <p:nvPr/>
        </p:nvGrpSpPr>
        <p:grpSpPr bwMode="auto">
          <a:xfrm>
            <a:off x="10985339" y="2739176"/>
            <a:ext cx="587375" cy="412750"/>
            <a:chOff x="5010" y="2201"/>
            <a:chExt cx="370" cy="260"/>
          </a:xfrm>
        </p:grpSpPr>
        <p:sp>
          <p:nvSpPr>
            <p:cNvPr id="70" name="AutoShape 34"/>
            <p:cNvSpPr>
              <a:spLocks noChangeArrowheads="1"/>
            </p:cNvSpPr>
            <p:nvPr/>
          </p:nvSpPr>
          <p:spPr bwMode="auto">
            <a:xfrm rot="5400000">
              <a:off x="5094" y="217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Text Box 35"/>
            <p:cNvSpPr txBox="1">
              <a:spLocks noChangeArrowheads="1"/>
            </p:cNvSpPr>
            <p:nvPr/>
          </p:nvSpPr>
          <p:spPr bwMode="auto">
            <a:xfrm rot="626605">
              <a:off x="5010" y="220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Line 36"/>
            <p:cNvSpPr>
              <a:spLocks noChangeShapeType="1"/>
            </p:cNvSpPr>
            <p:nvPr/>
          </p:nvSpPr>
          <p:spPr bwMode="auto">
            <a:xfrm>
              <a:off x="5017" y="224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 name="Line 37"/>
            <p:cNvSpPr>
              <a:spLocks noChangeShapeType="1"/>
            </p:cNvSpPr>
            <p:nvPr/>
          </p:nvSpPr>
          <p:spPr bwMode="auto">
            <a:xfrm>
              <a:off x="5014" y="2398"/>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AutoShape 38"/>
            <p:cNvSpPr>
              <a:spLocks noChangeArrowheads="1"/>
            </p:cNvSpPr>
            <p:nvPr/>
          </p:nvSpPr>
          <p:spPr bwMode="auto">
            <a:xfrm rot="746037">
              <a:off x="5208" y="2312"/>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Group 142"/>
          <p:cNvGrpSpPr/>
          <p:nvPr/>
        </p:nvGrpSpPr>
        <p:grpSpPr bwMode="auto">
          <a:xfrm>
            <a:off x="10980583" y="3009052"/>
            <a:ext cx="598488" cy="422275"/>
            <a:chOff x="5007" y="2371"/>
            <a:chExt cx="377" cy="266"/>
          </a:xfrm>
        </p:grpSpPr>
        <p:sp>
          <p:nvSpPr>
            <p:cNvPr id="76" name="AutoShape 39"/>
            <p:cNvSpPr>
              <a:spLocks noChangeArrowheads="1"/>
            </p:cNvSpPr>
            <p:nvPr/>
          </p:nvSpPr>
          <p:spPr bwMode="auto">
            <a:xfrm rot="5400000">
              <a:off x="5098" y="2352"/>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 name="Text Box 40"/>
            <p:cNvSpPr txBox="1">
              <a:spLocks noChangeArrowheads="1"/>
            </p:cNvSpPr>
            <p:nvPr/>
          </p:nvSpPr>
          <p:spPr bwMode="auto">
            <a:xfrm rot="626605">
              <a:off x="5007" y="237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Line 41"/>
            <p:cNvSpPr>
              <a:spLocks noChangeShapeType="1"/>
            </p:cNvSpPr>
            <p:nvPr/>
          </p:nvSpPr>
          <p:spPr bwMode="auto">
            <a:xfrm>
              <a:off x="5021" y="2422"/>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Line 42"/>
            <p:cNvSpPr>
              <a:spLocks noChangeShapeType="1"/>
            </p:cNvSpPr>
            <p:nvPr/>
          </p:nvSpPr>
          <p:spPr bwMode="auto">
            <a:xfrm>
              <a:off x="5017" y="2573"/>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 name="AutoShape 43"/>
            <p:cNvSpPr>
              <a:spLocks noChangeArrowheads="1"/>
            </p:cNvSpPr>
            <p:nvPr/>
          </p:nvSpPr>
          <p:spPr bwMode="auto">
            <a:xfrm rot="746037">
              <a:off x="5212" y="2487"/>
              <a:ext cx="132" cy="127"/>
            </a:xfrm>
            <a:prstGeom prst="rightArrow">
              <a:avLst>
                <a:gd name="adj1" fmla="val 50000"/>
                <a:gd name="adj2" fmla="val 25984"/>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1" name="Group 132"/>
          <p:cNvGrpSpPr/>
          <p:nvPr/>
        </p:nvGrpSpPr>
        <p:grpSpPr bwMode="auto">
          <a:xfrm>
            <a:off x="9826458" y="1970825"/>
            <a:ext cx="596899" cy="411163"/>
            <a:chOff x="4280" y="1717"/>
            <a:chExt cx="376" cy="259"/>
          </a:xfrm>
        </p:grpSpPr>
        <p:sp>
          <p:nvSpPr>
            <p:cNvPr id="82" name="AutoShape 49"/>
            <p:cNvSpPr>
              <a:spLocks noChangeArrowheads="1"/>
            </p:cNvSpPr>
            <p:nvPr/>
          </p:nvSpPr>
          <p:spPr bwMode="auto">
            <a:xfrm rot="5400000">
              <a:off x="4371" y="1691"/>
              <a:ext cx="210" cy="360"/>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Text Box 50"/>
            <p:cNvSpPr txBox="1">
              <a:spLocks noChangeArrowheads="1"/>
            </p:cNvSpPr>
            <p:nvPr/>
          </p:nvSpPr>
          <p:spPr bwMode="auto">
            <a:xfrm rot="626605">
              <a:off x="4280" y="171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 name="Line 51"/>
            <p:cNvSpPr>
              <a:spLocks noChangeShapeType="1"/>
            </p:cNvSpPr>
            <p:nvPr/>
          </p:nvSpPr>
          <p:spPr bwMode="auto">
            <a:xfrm>
              <a:off x="4294" y="1762"/>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 name="Line 52"/>
            <p:cNvSpPr>
              <a:spLocks noChangeShapeType="1"/>
            </p:cNvSpPr>
            <p:nvPr/>
          </p:nvSpPr>
          <p:spPr bwMode="auto">
            <a:xfrm>
              <a:off x="4290" y="1913"/>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 name="AutoShape 53"/>
            <p:cNvSpPr>
              <a:spLocks noChangeArrowheads="1"/>
            </p:cNvSpPr>
            <p:nvPr/>
          </p:nvSpPr>
          <p:spPr bwMode="auto">
            <a:xfrm rot="746037">
              <a:off x="4484" y="1827"/>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7" name="Group 133"/>
          <p:cNvGrpSpPr/>
          <p:nvPr/>
        </p:nvGrpSpPr>
        <p:grpSpPr bwMode="auto">
          <a:xfrm>
            <a:off x="9842339" y="2248629"/>
            <a:ext cx="587375" cy="412750"/>
            <a:chOff x="4290" y="1892"/>
            <a:chExt cx="370" cy="260"/>
          </a:xfrm>
        </p:grpSpPr>
        <p:sp>
          <p:nvSpPr>
            <p:cNvPr id="88" name="AutoShape 54"/>
            <p:cNvSpPr>
              <a:spLocks noChangeArrowheads="1"/>
            </p:cNvSpPr>
            <p:nvPr/>
          </p:nvSpPr>
          <p:spPr bwMode="auto">
            <a:xfrm rot="5400000">
              <a:off x="4374" y="186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 name="Text Box 55"/>
            <p:cNvSpPr txBox="1">
              <a:spLocks noChangeArrowheads="1"/>
            </p:cNvSpPr>
            <p:nvPr/>
          </p:nvSpPr>
          <p:spPr bwMode="auto">
            <a:xfrm rot="626605">
              <a:off x="4290" y="189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 name="Line 56"/>
            <p:cNvSpPr>
              <a:spLocks noChangeShapeType="1"/>
            </p:cNvSpPr>
            <p:nvPr/>
          </p:nvSpPr>
          <p:spPr bwMode="auto">
            <a:xfrm>
              <a:off x="4297" y="19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 name="Line 57"/>
            <p:cNvSpPr>
              <a:spLocks noChangeShapeType="1"/>
            </p:cNvSpPr>
            <p:nvPr/>
          </p:nvSpPr>
          <p:spPr bwMode="auto">
            <a:xfrm>
              <a:off x="4294" y="2089"/>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 name="AutoShape 58"/>
            <p:cNvSpPr>
              <a:spLocks noChangeArrowheads="1"/>
            </p:cNvSpPr>
            <p:nvPr/>
          </p:nvSpPr>
          <p:spPr bwMode="auto">
            <a:xfrm rot="746037">
              <a:off x="4488" y="2003"/>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3" name="Group 127"/>
          <p:cNvGrpSpPr/>
          <p:nvPr/>
        </p:nvGrpSpPr>
        <p:grpSpPr bwMode="auto">
          <a:xfrm>
            <a:off x="8024812" y="2723296"/>
            <a:ext cx="582613" cy="1069975"/>
            <a:chOff x="2876" y="2191"/>
            <a:chExt cx="367" cy="674"/>
          </a:xfrm>
          <a:solidFill>
            <a:srgbClr val="74B836"/>
          </a:solidFill>
        </p:grpSpPr>
        <p:sp>
          <p:nvSpPr>
            <p:cNvPr id="94" name="AutoShape 59"/>
            <p:cNvSpPr>
              <a:spLocks noChangeArrowheads="1"/>
            </p:cNvSpPr>
            <p:nvPr/>
          </p:nvSpPr>
          <p:spPr bwMode="auto">
            <a:xfrm rot="5400000">
              <a:off x="2729" y="2350"/>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 name="AutoShape 60"/>
            <p:cNvSpPr>
              <a:spLocks noChangeArrowheads="1"/>
            </p:cNvSpPr>
            <p:nvPr/>
          </p:nvSpPr>
          <p:spPr bwMode="auto">
            <a:xfrm rot="746037">
              <a:off x="2925" y="2654"/>
              <a:ext cx="227" cy="127"/>
            </a:xfrm>
            <a:prstGeom prst="rightArrow">
              <a:avLst>
                <a:gd name="adj1" fmla="val 50000"/>
                <a:gd name="adj2" fmla="val 4468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 name="Text Box 61"/>
            <p:cNvSpPr txBox="1">
              <a:spLocks noChangeArrowheads="1"/>
            </p:cNvSpPr>
            <p:nvPr/>
          </p:nvSpPr>
          <p:spPr bwMode="auto">
            <a:xfrm>
              <a:off x="2919" y="23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 name="Line 62"/>
            <p:cNvSpPr>
              <a:spLocks noChangeShapeType="1"/>
            </p:cNvSpPr>
            <p:nvPr/>
          </p:nvSpPr>
          <p:spPr bwMode="auto">
            <a:xfrm>
              <a:off x="2876" y="2191"/>
              <a:ext cx="363" cy="57"/>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 name="Line 63"/>
            <p:cNvSpPr>
              <a:spLocks noChangeShapeType="1"/>
            </p:cNvSpPr>
            <p:nvPr/>
          </p:nvSpPr>
          <p:spPr bwMode="auto">
            <a:xfrm>
              <a:off x="2876" y="2807"/>
              <a:ext cx="363"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9" name="Group 128"/>
          <p:cNvGrpSpPr/>
          <p:nvPr/>
        </p:nvGrpSpPr>
        <p:grpSpPr bwMode="auto">
          <a:xfrm>
            <a:off x="8620125" y="4059971"/>
            <a:ext cx="581025" cy="1071563"/>
            <a:chOff x="3251" y="3033"/>
            <a:chExt cx="366" cy="675"/>
          </a:xfrm>
          <a:solidFill>
            <a:srgbClr val="74B836"/>
          </a:solidFill>
        </p:grpSpPr>
        <p:sp>
          <p:nvSpPr>
            <p:cNvPr id="100" name="AutoShape 64"/>
            <p:cNvSpPr>
              <a:spLocks noChangeArrowheads="1"/>
            </p:cNvSpPr>
            <p:nvPr/>
          </p:nvSpPr>
          <p:spPr bwMode="auto">
            <a:xfrm rot="5400000">
              <a:off x="3102" y="3193"/>
              <a:ext cx="675" cy="355"/>
            </a:xfrm>
            <a:prstGeom prst="parallelogram">
              <a:avLst>
                <a:gd name="adj" fmla="val 18292"/>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1" name="AutoShape 65"/>
            <p:cNvSpPr>
              <a:spLocks noChangeArrowheads="1"/>
            </p:cNvSpPr>
            <p:nvPr/>
          </p:nvSpPr>
          <p:spPr bwMode="auto">
            <a:xfrm rot="746037">
              <a:off x="3300" y="3497"/>
              <a:ext cx="226" cy="126"/>
            </a:xfrm>
            <a:prstGeom prst="rightArrow">
              <a:avLst>
                <a:gd name="adj1" fmla="val 50000"/>
                <a:gd name="adj2" fmla="val 4484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2" name="Text Box 66"/>
            <p:cNvSpPr txBox="1">
              <a:spLocks noChangeArrowheads="1"/>
            </p:cNvSpPr>
            <p:nvPr/>
          </p:nvSpPr>
          <p:spPr bwMode="auto">
            <a:xfrm>
              <a:off x="3293" y="3143"/>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3" name="Line 67"/>
            <p:cNvSpPr>
              <a:spLocks noChangeShapeType="1"/>
            </p:cNvSpPr>
            <p:nvPr/>
          </p:nvSpPr>
          <p:spPr bwMode="auto">
            <a:xfrm>
              <a:off x="3251" y="3033"/>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 name="Line 68"/>
            <p:cNvSpPr>
              <a:spLocks noChangeShapeType="1"/>
            </p:cNvSpPr>
            <p:nvPr/>
          </p:nvSpPr>
          <p:spPr bwMode="auto">
            <a:xfrm>
              <a:off x="3251" y="3650"/>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05" name="Group 126"/>
          <p:cNvGrpSpPr/>
          <p:nvPr/>
        </p:nvGrpSpPr>
        <p:grpSpPr bwMode="auto">
          <a:xfrm>
            <a:off x="7458075" y="1451709"/>
            <a:ext cx="573087" cy="1069975"/>
            <a:chOff x="2519" y="1390"/>
            <a:chExt cx="361" cy="674"/>
          </a:xfrm>
          <a:solidFill>
            <a:srgbClr val="74B836"/>
          </a:solidFill>
        </p:grpSpPr>
        <p:sp>
          <p:nvSpPr>
            <p:cNvPr id="106" name="AutoShape 69"/>
            <p:cNvSpPr>
              <a:spLocks noChangeArrowheads="1"/>
            </p:cNvSpPr>
            <p:nvPr/>
          </p:nvSpPr>
          <p:spPr bwMode="auto">
            <a:xfrm rot="5400000">
              <a:off x="2366" y="1549"/>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7" name="AutoShape 70"/>
            <p:cNvSpPr>
              <a:spLocks noChangeArrowheads="1"/>
            </p:cNvSpPr>
            <p:nvPr/>
          </p:nvSpPr>
          <p:spPr bwMode="auto">
            <a:xfrm rot="746037">
              <a:off x="2563" y="1853"/>
              <a:ext cx="226" cy="127"/>
            </a:xfrm>
            <a:prstGeom prst="rightArrow">
              <a:avLst>
                <a:gd name="adj1" fmla="val 50000"/>
                <a:gd name="adj2" fmla="val 44488"/>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8" name="Text Box 71"/>
            <p:cNvSpPr txBox="1">
              <a:spLocks noChangeArrowheads="1"/>
            </p:cNvSpPr>
            <p:nvPr/>
          </p:nvSpPr>
          <p:spPr bwMode="auto">
            <a:xfrm>
              <a:off x="2567" y="15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9" name="Line 72"/>
            <p:cNvSpPr>
              <a:spLocks noChangeShapeType="1"/>
            </p:cNvSpPr>
            <p:nvPr/>
          </p:nvSpPr>
          <p:spPr bwMode="auto">
            <a:xfrm>
              <a:off x="2519" y="1395"/>
              <a:ext cx="357" cy="5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0" name="Line 73"/>
            <p:cNvSpPr>
              <a:spLocks noChangeShapeType="1"/>
            </p:cNvSpPr>
            <p:nvPr/>
          </p:nvSpPr>
          <p:spPr bwMode="auto">
            <a:xfrm>
              <a:off x="2519" y="2001"/>
              <a:ext cx="357" cy="6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11" name="Line 74"/>
          <p:cNvSpPr>
            <a:spLocks noChangeShapeType="1"/>
          </p:cNvSpPr>
          <p:nvPr/>
        </p:nvSpPr>
        <p:spPr bwMode="auto">
          <a:xfrm>
            <a:off x="5346700"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2" name="Line 75"/>
          <p:cNvSpPr>
            <a:spLocks noChangeShapeType="1"/>
          </p:cNvSpPr>
          <p:nvPr/>
        </p:nvSpPr>
        <p:spPr bwMode="auto">
          <a:xfrm>
            <a:off x="5922962"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3" name="Text Box 76"/>
          <p:cNvSpPr txBox="1">
            <a:spLocks noChangeArrowheads="1"/>
          </p:cNvSpPr>
          <p:nvPr/>
        </p:nvSpPr>
        <p:spPr bwMode="auto">
          <a:xfrm>
            <a:off x="4575175"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 </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4" name="Text Box 77"/>
          <p:cNvSpPr txBox="1">
            <a:spLocks noChangeArrowheads="1"/>
          </p:cNvSpPr>
          <p:nvPr/>
        </p:nvSpPr>
        <p:spPr bwMode="auto">
          <a:xfrm>
            <a:off x="7272337"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5" name="Text Box 78"/>
          <p:cNvSpPr txBox="1">
            <a:spLocks noChangeArrowheads="1"/>
          </p:cNvSpPr>
          <p:nvPr/>
        </p:nvSpPr>
        <p:spPr bwMode="auto">
          <a:xfrm>
            <a:off x="9521671"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6" name="Line 79"/>
          <p:cNvSpPr>
            <a:spLocks noChangeShapeType="1"/>
          </p:cNvSpPr>
          <p:nvPr/>
        </p:nvSpPr>
        <p:spPr bwMode="auto">
          <a:xfrm>
            <a:off x="4770437" y="1585059"/>
            <a:ext cx="576263"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7" name="Line 80"/>
          <p:cNvSpPr>
            <a:spLocks noChangeShapeType="1"/>
          </p:cNvSpPr>
          <p:nvPr/>
        </p:nvSpPr>
        <p:spPr bwMode="auto">
          <a:xfrm>
            <a:off x="5346700" y="1853346"/>
            <a:ext cx="576262"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8" name="Line 81"/>
          <p:cNvSpPr>
            <a:spLocks noChangeShapeType="1"/>
          </p:cNvSpPr>
          <p:nvPr/>
        </p:nvSpPr>
        <p:spPr bwMode="auto">
          <a:xfrm>
            <a:off x="5922962" y="2120046"/>
            <a:ext cx="574675"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9" name="Line 82"/>
          <p:cNvSpPr>
            <a:spLocks noChangeShapeType="1"/>
          </p:cNvSpPr>
          <p:nvPr/>
        </p:nvSpPr>
        <p:spPr bwMode="auto">
          <a:xfrm flipH="1">
            <a:off x="4770437" y="2521684"/>
            <a:ext cx="1727200" cy="268287"/>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0" name="Text Box 87"/>
          <p:cNvSpPr txBox="1">
            <a:spLocks noChangeArrowheads="1"/>
          </p:cNvSpPr>
          <p:nvPr/>
        </p:nvSpPr>
        <p:spPr bwMode="auto">
          <a:xfrm>
            <a:off x="7766050"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报文交换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1" name="Text Box 88"/>
          <p:cNvSpPr txBox="1">
            <a:spLocks noChangeArrowheads="1"/>
          </p:cNvSpPr>
          <p:nvPr/>
        </p:nvSpPr>
        <p:spPr bwMode="auto">
          <a:xfrm>
            <a:off x="5006975"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电路交换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2" name="Text Box 89"/>
          <p:cNvSpPr txBox="1">
            <a:spLocks noChangeArrowheads="1"/>
          </p:cNvSpPr>
          <p:nvPr/>
        </p:nvSpPr>
        <p:spPr bwMode="auto">
          <a:xfrm>
            <a:off x="10089989"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分组交换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3" name="Line 90"/>
          <p:cNvSpPr>
            <a:spLocks noChangeShapeType="1"/>
          </p:cNvSpPr>
          <p:nvPr/>
        </p:nvSpPr>
        <p:spPr bwMode="auto">
          <a:xfrm>
            <a:off x="6970712" y="1920021"/>
            <a:ext cx="0" cy="274320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4" name="Text Box 91"/>
          <p:cNvSpPr txBox="1">
            <a:spLocks noChangeArrowheads="1"/>
          </p:cNvSpPr>
          <p:nvPr/>
        </p:nvSpPr>
        <p:spPr bwMode="auto">
          <a:xfrm>
            <a:off x="6869112" y="4679096"/>
            <a:ext cx="280846"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t</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25" name="Group 122"/>
          <p:cNvGrpSpPr/>
          <p:nvPr/>
        </p:nvGrpSpPr>
        <p:grpSpPr bwMode="auto">
          <a:xfrm>
            <a:off x="3355975" y="1583471"/>
            <a:ext cx="1269999" cy="1230313"/>
            <a:chOff x="12" y="1473"/>
            <a:chExt cx="800" cy="775"/>
          </a:xfrm>
        </p:grpSpPr>
        <p:sp>
          <p:nvSpPr>
            <p:cNvPr id="126" name="Line 92"/>
            <p:cNvSpPr>
              <a:spLocks noChangeShapeType="1"/>
            </p:cNvSpPr>
            <p:nvPr/>
          </p:nvSpPr>
          <p:spPr bwMode="auto">
            <a:xfrm>
              <a:off x="630" y="1474"/>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7" name="Line 94"/>
            <p:cNvSpPr>
              <a:spLocks noChangeShapeType="1"/>
            </p:cNvSpPr>
            <p:nvPr/>
          </p:nvSpPr>
          <p:spPr bwMode="auto">
            <a:xfrm>
              <a:off x="622" y="2248"/>
              <a:ext cx="181"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8" name="Text Box 95"/>
            <p:cNvSpPr txBox="1">
              <a:spLocks noChangeArrowheads="1"/>
            </p:cNvSpPr>
            <p:nvPr/>
          </p:nvSpPr>
          <p:spPr bwMode="auto">
            <a:xfrm>
              <a:off x="12" y="17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连接建立</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9" name="Line 97"/>
            <p:cNvSpPr>
              <a:spLocks noChangeShapeType="1"/>
            </p:cNvSpPr>
            <p:nvPr/>
          </p:nvSpPr>
          <p:spPr bwMode="auto">
            <a:xfrm>
              <a:off x="720" y="1473"/>
              <a:ext cx="0" cy="759"/>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30" name="Group 123"/>
          <p:cNvGrpSpPr/>
          <p:nvPr/>
        </p:nvGrpSpPr>
        <p:grpSpPr bwMode="auto">
          <a:xfrm>
            <a:off x="3355975" y="2810609"/>
            <a:ext cx="1269999" cy="1011237"/>
            <a:chOff x="12" y="2246"/>
            <a:chExt cx="800" cy="637"/>
          </a:xfrm>
        </p:grpSpPr>
        <p:sp>
          <p:nvSpPr>
            <p:cNvPr id="131" name="Line 93"/>
            <p:cNvSpPr>
              <a:spLocks noChangeShapeType="1"/>
            </p:cNvSpPr>
            <p:nvPr/>
          </p:nvSpPr>
          <p:spPr bwMode="auto">
            <a:xfrm>
              <a:off x="630" y="288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2" name="Text Box 96"/>
            <p:cNvSpPr txBox="1">
              <a:spLocks noChangeArrowheads="1"/>
            </p:cNvSpPr>
            <p:nvPr/>
          </p:nvSpPr>
          <p:spPr bwMode="auto">
            <a:xfrm>
              <a:off x="12" y="2405"/>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数据传送</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3" name="Line 98"/>
            <p:cNvSpPr>
              <a:spLocks noChangeShapeType="1"/>
            </p:cNvSpPr>
            <p:nvPr/>
          </p:nvSpPr>
          <p:spPr bwMode="auto">
            <a:xfrm>
              <a:off x="721" y="2246"/>
              <a:ext cx="0" cy="637"/>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34" name="Freeform 99"/>
          <p:cNvSpPr/>
          <p:nvPr/>
        </p:nvSpPr>
        <p:spPr bwMode="auto">
          <a:xfrm>
            <a:off x="4765675" y="1451709"/>
            <a:ext cx="4762" cy="3821112"/>
          </a:xfrm>
          <a:custGeom>
            <a:avLst/>
            <a:gdLst/>
            <a:ahLst/>
            <a:cxnLst>
              <a:cxn ang="0">
                <a:pos x="3" y="0"/>
              </a:cxn>
              <a:cxn ang="0">
                <a:pos x="0" y="2742"/>
              </a:cxn>
            </a:cxnLst>
            <a:rect l="0" t="0" r="r" b="b"/>
            <a:pathLst>
              <a:path w="3" h="2742">
                <a:moveTo>
                  <a:pt x="3" y="0"/>
                </a:moveTo>
                <a:lnTo>
                  <a:pt x="0" y="2742"/>
                </a:lnTo>
              </a:path>
            </a:pathLst>
          </a:cu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5" name="Freeform 100"/>
          <p:cNvSpPr/>
          <p:nvPr/>
        </p:nvSpPr>
        <p:spPr bwMode="auto">
          <a:xfrm>
            <a:off x="9196387" y="1429484"/>
            <a:ext cx="4763"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6" name="Line 101"/>
          <p:cNvSpPr>
            <a:spLocks noChangeShapeType="1"/>
          </p:cNvSpPr>
          <p:nvPr/>
        </p:nvSpPr>
        <p:spPr bwMode="auto">
          <a:xfrm>
            <a:off x="11571127" y="1478696"/>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7" name="Line 102"/>
          <p:cNvSpPr>
            <a:spLocks noChangeShapeType="1"/>
          </p:cNvSpPr>
          <p:nvPr/>
        </p:nvSpPr>
        <p:spPr bwMode="auto">
          <a:xfrm>
            <a:off x="10993277" y="14644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8" name="Line 103"/>
          <p:cNvSpPr>
            <a:spLocks noChangeShapeType="1"/>
          </p:cNvSpPr>
          <p:nvPr/>
        </p:nvSpPr>
        <p:spPr bwMode="auto">
          <a:xfrm>
            <a:off x="10424952" y="14517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9" name="Line 104"/>
          <p:cNvSpPr>
            <a:spLocks noChangeShapeType="1"/>
          </p:cNvSpPr>
          <p:nvPr/>
        </p:nvSpPr>
        <p:spPr bwMode="auto">
          <a:xfrm>
            <a:off x="7454900"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0" name="Line 105"/>
          <p:cNvSpPr>
            <a:spLocks noChangeShapeType="1"/>
          </p:cNvSpPr>
          <p:nvPr/>
        </p:nvSpPr>
        <p:spPr bwMode="auto">
          <a:xfrm>
            <a:off x="8024812"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1" name="Line 106"/>
          <p:cNvSpPr>
            <a:spLocks noChangeShapeType="1"/>
          </p:cNvSpPr>
          <p:nvPr/>
        </p:nvSpPr>
        <p:spPr bwMode="auto">
          <a:xfrm>
            <a:off x="8618537"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42" name="Group 125"/>
          <p:cNvGrpSpPr/>
          <p:nvPr/>
        </p:nvGrpSpPr>
        <p:grpSpPr bwMode="auto">
          <a:xfrm>
            <a:off x="4756150" y="2797909"/>
            <a:ext cx="1766887" cy="1279525"/>
            <a:chOff x="817" y="2238"/>
            <a:chExt cx="1113" cy="806"/>
          </a:xfrm>
          <a:solidFill>
            <a:srgbClr val="74B836"/>
          </a:solidFill>
        </p:grpSpPr>
        <p:sp>
          <p:nvSpPr>
            <p:cNvPr id="143" name="Line 83"/>
            <p:cNvSpPr>
              <a:spLocks noChangeShapeType="1"/>
            </p:cNvSpPr>
            <p:nvPr/>
          </p:nvSpPr>
          <p:spPr bwMode="auto">
            <a:xfrm>
              <a:off x="841" y="2268"/>
              <a:ext cx="1089" cy="168"/>
            </a:xfrm>
            <a:prstGeom prst="line">
              <a:avLst/>
            </a:prstGeom>
            <a:grpFill/>
            <a:ln w="19050">
              <a:noFill/>
              <a:round/>
              <a:tailEnd type="non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4" name="AutoShape 84"/>
            <p:cNvSpPr>
              <a:spLocks noChangeArrowheads="1"/>
            </p:cNvSpPr>
            <p:nvPr/>
          </p:nvSpPr>
          <p:spPr bwMode="auto">
            <a:xfrm rot="5400000">
              <a:off x="976" y="2091"/>
              <a:ext cx="793" cy="1092"/>
            </a:xfrm>
            <a:prstGeom prst="parallelogram">
              <a:avLst>
                <a:gd name="adj" fmla="val 21176"/>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5" name="Text Box 85"/>
            <p:cNvSpPr txBox="1">
              <a:spLocks noChangeArrowheads="1"/>
            </p:cNvSpPr>
            <p:nvPr/>
          </p:nvSpPr>
          <p:spPr bwMode="auto">
            <a:xfrm>
              <a:off x="1113" y="2429"/>
              <a:ext cx="439" cy="252"/>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6" name="AutoShape 86"/>
            <p:cNvSpPr>
              <a:spLocks noChangeArrowheads="1"/>
            </p:cNvSpPr>
            <p:nvPr/>
          </p:nvSpPr>
          <p:spPr bwMode="auto">
            <a:xfrm rot="746037">
              <a:off x="1174" y="2745"/>
              <a:ext cx="408" cy="127"/>
            </a:xfrm>
            <a:prstGeom prst="rightArrow">
              <a:avLst>
                <a:gd name="adj1" fmla="val 50000"/>
                <a:gd name="adj2" fmla="val 8031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7" name="Line 108"/>
            <p:cNvSpPr>
              <a:spLocks noChangeShapeType="1"/>
            </p:cNvSpPr>
            <p:nvPr/>
          </p:nvSpPr>
          <p:spPr bwMode="auto">
            <a:xfrm>
              <a:off x="823" y="2238"/>
              <a:ext cx="1094" cy="174"/>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Line 109"/>
            <p:cNvSpPr>
              <a:spLocks noChangeShapeType="1"/>
            </p:cNvSpPr>
            <p:nvPr/>
          </p:nvSpPr>
          <p:spPr bwMode="auto">
            <a:xfrm>
              <a:off x="817" y="2865"/>
              <a:ext cx="1100" cy="179"/>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9" name="Group 131"/>
          <p:cNvGrpSpPr/>
          <p:nvPr/>
        </p:nvGrpSpPr>
        <p:grpSpPr bwMode="auto">
          <a:xfrm>
            <a:off x="9835989" y="1700950"/>
            <a:ext cx="582613" cy="403225"/>
            <a:chOff x="4286" y="1547"/>
            <a:chExt cx="367" cy="254"/>
          </a:xfrm>
        </p:grpSpPr>
        <p:sp>
          <p:nvSpPr>
            <p:cNvPr id="150" name="AutoShape 44"/>
            <p:cNvSpPr>
              <a:spLocks noChangeArrowheads="1"/>
            </p:cNvSpPr>
            <p:nvPr/>
          </p:nvSpPr>
          <p:spPr bwMode="auto">
            <a:xfrm rot="5400000">
              <a:off x="4367" y="151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1" name="Text Box 45"/>
            <p:cNvSpPr txBox="1">
              <a:spLocks noChangeArrowheads="1"/>
            </p:cNvSpPr>
            <p:nvPr/>
          </p:nvSpPr>
          <p:spPr bwMode="auto">
            <a:xfrm rot="626605">
              <a:off x="4288" y="154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2" name="Line 47"/>
            <p:cNvSpPr>
              <a:spLocks noChangeShapeType="1"/>
            </p:cNvSpPr>
            <p:nvPr/>
          </p:nvSpPr>
          <p:spPr bwMode="auto">
            <a:xfrm>
              <a:off x="4286" y="17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AutoShape 48"/>
            <p:cNvSpPr>
              <a:spLocks noChangeArrowheads="1"/>
            </p:cNvSpPr>
            <p:nvPr/>
          </p:nvSpPr>
          <p:spPr bwMode="auto">
            <a:xfrm rot="746037">
              <a:off x="4481" y="1652"/>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4" name="Line 46"/>
            <p:cNvSpPr>
              <a:spLocks noChangeShapeType="1"/>
            </p:cNvSpPr>
            <p:nvPr/>
          </p:nvSpPr>
          <p:spPr bwMode="auto">
            <a:xfrm>
              <a:off x="4290" y="158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5" name="Group 130"/>
          <p:cNvGrpSpPr/>
          <p:nvPr/>
        </p:nvGrpSpPr>
        <p:grpSpPr bwMode="auto">
          <a:xfrm>
            <a:off x="9837577" y="1407256"/>
            <a:ext cx="587375" cy="412750"/>
            <a:chOff x="4287" y="1362"/>
            <a:chExt cx="370" cy="260"/>
          </a:xfrm>
        </p:grpSpPr>
        <p:sp>
          <p:nvSpPr>
            <p:cNvPr id="156" name="AutoShape 110"/>
            <p:cNvSpPr>
              <a:spLocks noChangeArrowheads="1"/>
            </p:cNvSpPr>
            <p:nvPr/>
          </p:nvSpPr>
          <p:spPr bwMode="auto">
            <a:xfrm rot="5400000">
              <a:off x="4371" y="133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7" name="Text Box 111"/>
            <p:cNvSpPr txBox="1">
              <a:spLocks noChangeArrowheads="1"/>
            </p:cNvSpPr>
            <p:nvPr/>
          </p:nvSpPr>
          <p:spPr bwMode="auto">
            <a:xfrm rot="626605">
              <a:off x="4287" y="136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8" name="Line 112"/>
            <p:cNvSpPr>
              <a:spLocks noChangeShapeType="1"/>
            </p:cNvSpPr>
            <p:nvPr/>
          </p:nvSpPr>
          <p:spPr bwMode="auto">
            <a:xfrm>
              <a:off x="4295" y="1407"/>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9" name="Line 113"/>
            <p:cNvSpPr>
              <a:spLocks noChangeShapeType="1"/>
            </p:cNvSpPr>
            <p:nvPr/>
          </p:nvSpPr>
          <p:spPr bwMode="auto">
            <a:xfrm>
              <a:off x="4291" y="1558"/>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0" name="AutoShape 114"/>
            <p:cNvSpPr>
              <a:spLocks noChangeArrowheads="1"/>
            </p:cNvSpPr>
            <p:nvPr/>
          </p:nvSpPr>
          <p:spPr bwMode="auto">
            <a:xfrm rot="746037">
              <a:off x="4485" y="1472"/>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61" name="Line 115"/>
          <p:cNvSpPr>
            <a:spLocks noChangeShapeType="1"/>
          </p:cNvSpPr>
          <p:nvPr/>
        </p:nvSpPr>
        <p:spPr bwMode="auto">
          <a:xfrm>
            <a:off x="9840752" y="14390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2" name="Line 116"/>
          <p:cNvSpPr>
            <a:spLocks noChangeShapeType="1"/>
          </p:cNvSpPr>
          <p:nvPr/>
        </p:nvSpPr>
        <p:spPr bwMode="auto">
          <a:xfrm>
            <a:off x="4765675" y="3904396"/>
            <a:ext cx="576262"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3" name="Line 117"/>
          <p:cNvSpPr>
            <a:spLocks noChangeShapeType="1"/>
          </p:cNvSpPr>
          <p:nvPr/>
        </p:nvSpPr>
        <p:spPr bwMode="auto">
          <a:xfrm>
            <a:off x="5351462" y="4085371"/>
            <a:ext cx="566738"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4" name="Line 118"/>
          <p:cNvSpPr>
            <a:spLocks noChangeShapeType="1"/>
          </p:cNvSpPr>
          <p:nvPr/>
        </p:nvSpPr>
        <p:spPr bwMode="auto">
          <a:xfrm>
            <a:off x="5918200" y="4275871"/>
            <a:ext cx="574675" cy="8572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65" name="Group 124"/>
          <p:cNvGrpSpPr/>
          <p:nvPr/>
        </p:nvGrpSpPr>
        <p:grpSpPr bwMode="auto">
          <a:xfrm>
            <a:off x="3355974" y="3799621"/>
            <a:ext cx="1246188" cy="592138"/>
            <a:chOff x="12" y="2869"/>
            <a:chExt cx="785" cy="373"/>
          </a:xfrm>
        </p:grpSpPr>
        <p:sp>
          <p:nvSpPr>
            <p:cNvPr id="166" name="Line 119"/>
            <p:cNvSpPr>
              <a:spLocks noChangeShapeType="1"/>
            </p:cNvSpPr>
            <p:nvPr/>
          </p:nvSpPr>
          <p:spPr bwMode="auto">
            <a:xfrm>
              <a:off x="615" y="324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7" name="Line 120"/>
            <p:cNvSpPr>
              <a:spLocks noChangeShapeType="1"/>
            </p:cNvSpPr>
            <p:nvPr/>
          </p:nvSpPr>
          <p:spPr bwMode="auto">
            <a:xfrm>
              <a:off x="721" y="2869"/>
              <a:ext cx="0" cy="373"/>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8" name="Text Box 121"/>
            <p:cNvSpPr txBox="1">
              <a:spLocks noChangeArrowheads="1"/>
            </p:cNvSpPr>
            <p:nvPr/>
          </p:nvSpPr>
          <p:spPr bwMode="auto">
            <a:xfrm>
              <a:off x="12" y="29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连接释放</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69" name="Freeform 107"/>
          <p:cNvSpPr/>
          <p:nvPr/>
        </p:nvSpPr>
        <p:spPr bwMode="auto">
          <a:xfrm>
            <a:off x="6499225" y="1473934"/>
            <a:ext cx="4762"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p:cNvGrpSpPr/>
          <p:nvPr/>
        </p:nvGrpSpPr>
        <p:grpSpPr>
          <a:xfrm>
            <a:off x="4590192" y="6045039"/>
            <a:ext cx="2182662" cy="568423"/>
            <a:chOff x="384175" y="1829594"/>
            <a:chExt cx="1981200" cy="533400"/>
          </a:xfrm>
        </p:grpSpPr>
        <p:sp>
          <p:nvSpPr>
            <p:cNvPr id="209" name="Line 146"/>
            <p:cNvSpPr>
              <a:spLocks noChangeShapeType="1"/>
            </p:cNvSpPr>
            <p:nvPr/>
          </p:nvSpPr>
          <p:spPr bwMode="auto">
            <a:xfrm>
              <a:off x="612775" y="2248694"/>
              <a:ext cx="1676400"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0" name="Group 147"/>
            <p:cNvGrpSpPr/>
            <p:nvPr/>
          </p:nvGrpSpPr>
          <p:grpSpPr bwMode="auto">
            <a:xfrm>
              <a:off x="384175" y="2134394"/>
              <a:ext cx="1905000" cy="228600"/>
              <a:chOff x="768" y="2544"/>
              <a:chExt cx="1200" cy="144"/>
            </a:xfrm>
            <a:solidFill>
              <a:srgbClr val="FF0000"/>
            </a:solidFill>
          </p:grpSpPr>
          <p:sp>
            <p:nvSpPr>
              <p:cNvPr id="211" name="AutoShape 14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2" name="AutoShape 14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AutoShape 15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AutoShape 15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5" name="AutoShape 165"/>
            <p:cNvSpPr>
              <a:spLocks noChangeArrowheads="1"/>
            </p:cNvSpPr>
            <p:nvPr/>
          </p:nvSpPr>
          <p:spPr bwMode="auto">
            <a:xfrm>
              <a:off x="460375" y="1829594"/>
              <a:ext cx="1905000" cy="304800"/>
            </a:xfrm>
            <a:prstGeom prst="rightArrow">
              <a:avLst>
                <a:gd name="adj1" fmla="val 58333"/>
                <a:gd name="adj2" fmla="val 109375"/>
              </a:avLst>
            </a:prstGeom>
            <a:solidFill>
              <a:srgbClr val="FF0000"/>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6" name="Text Box 169"/>
          <p:cNvSpPr txBox="1">
            <a:spLocks noChangeArrowheads="1"/>
          </p:cNvSpPr>
          <p:nvPr/>
        </p:nvSpPr>
        <p:spPr bwMode="auto">
          <a:xfrm>
            <a:off x="3144882" y="5946145"/>
            <a:ext cx="1393801" cy="646331"/>
          </a:xfrm>
          <a:prstGeom prst="rect">
            <a:avLst/>
          </a:prstGeom>
          <a:noFill/>
          <a:ln w="9525">
            <a:noFill/>
            <a:miter lim="800000"/>
          </a:ln>
          <a:effectLst/>
        </p:spPr>
        <p:txBody>
          <a:bodyPr wrap="square">
            <a:spAutoFit/>
          </a:bodyPr>
          <a:lstStyle/>
          <a:p>
            <a:pPr marL="0" marR="0" lvl="0" indent="0" algn="ctr"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数据传送的特点</a:t>
            </a:r>
            <a:endPar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17" name="Text Box 170"/>
          <p:cNvSpPr txBox="1">
            <a:spLocks noChangeArrowheads="1"/>
          </p:cNvSpPr>
          <p:nvPr/>
        </p:nvSpPr>
        <p:spPr bwMode="auto">
          <a:xfrm>
            <a:off x="4611080" y="5751898"/>
            <a:ext cx="1800493" cy="341632"/>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比特流直达终点</a:t>
            </a:r>
            <a:endPar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7349727" y="6037494"/>
            <a:ext cx="2098713" cy="564093"/>
            <a:chOff x="382587" y="3148806"/>
            <a:chExt cx="2216150" cy="933188"/>
          </a:xfrm>
        </p:grpSpPr>
        <p:sp>
          <p:nvSpPr>
            <p:cNvPr id="218" name="Line 145"/>
            <p:cNvSpPr>
              <a:spLocks noChangeShapeType="1"/>
            </p:cNvSpPr>
            <p:nvPr/>
          </p:nvSpPr>
          <p:spPr bwMode="auto">
            <a:xfrm flipV="1">
              <a:off x="458786" y="3820062"/>
              <a:ext cx="1954927" cy="2460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9" name="Group 152"/>
            <p:cNvGrpSpPr/>
            <p:nvPr/>
          </p:nvGrpSpPr>
          <p:grpSpPr bwMode="auto">
            <a:xfrm>
              <a:off x="382587" y="3692261"/>
              <a:ext cx="2216150" cy="389733"/>
              <a:chOff x="768" y="2544"/>
              <a:chExt cx="1200" cy="144"/>
            </a:xfrm>
            <a:solidFill>
              <a:schemeClr val="accent5"/>
            </a:solidFill>
          </p:grpSpPr>
          <p:sp>
            <p:nvSpPr>
              <p:cNvPr id="220" name="AutoShape 153"/>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1" name="AutoShape 154"/>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2" name="AutoShape 155"/>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3" name="AutoShape 156"/>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24" name="AutoShape 162"/>
            <p:cNvSpPr>
              <a:spLocks noChangeArrowheads="1"/>
            </p:cNvSpPr>
            <p:nvPr/>
          </p:nvSpPr>
          <p:spPr bwMode="auto">
            <a:xfrm>
              <a:off x="4603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5" name="AutoShape 163"/>
            <p:cNvSpPr>
              <a:spLocks noChangeArrowheads="1"/>
            </p:cNvSpPr>
            <p:nvPr/>
          </p:nvSpPr>
          <p:spPr bwMode="auto">
            <a:xfrm>
              <a:off x="11080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6" name="AutoShape 164"/>
            <p:cNvSpPr>
              <a:spLocks noChangeArrowheads="1"/>
            </p:cNvSpPr>
            <p:nvPr/>
          </p:nvSpPr>
          <p:spPr bwMode="auto">
            <a:xfrm>
              <a:off x="17557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1" name="Text Box 178"/>
          <p:cNvSpPr txBox="1">
            <a:spLocks noChangeArrowheads="1"/>
          </p:cNvSpPr>
          <p:nvPr/>
        </p:nvSpPr>
        <p:spPr bwMode="auto">
          <a:xfrm>
            <a:off x="7601573" y="5723215"/>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报文存储转发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829427" y="6075724"/>
            <a:ext cx="1879670" cy="508097"/>
            <a:chOff x="9829427" y="6075724"/>
            <a:chExt cx="1879670" cy="508097"/>
          </a:xfrm>
        </p:grpSpPr>
        <p:sp>
          <p:nvSpPr>
            <p:cNvPr id="232" name="Line 144"/>
            <p:cNvSpPr>
              <a:spLocks noChangeShapeType="1"/>
            </p:cNvSpPr>
            <p:nvPr/>
          </p:nvSpPr>
          <p:spPr bwMode="auto">
            <a:xfrm>
              <a:off x="9852658" y="6463304"/>
              <a:ext cx="1675645"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33" name="Group 157"/>
            <p:cNvGrpSpPr/>
            <p:nvPr/>
          </p:nvGrpSpPr>
          <p:grpSpPr bwMode="auto">
            <a:xfrm>
              <a:off x="9829427" y="6355413"/>
              <a:ext cx="1879670" cy="228408"/>
              <a:chOff x="768" y="2544"/>
              <a:chExt cx="1200" cy="144"/>
            </a:xfrm>
            <a:solidFill>
              <a:srgbClr val="FF9933"/>
            </a:solidFill>
          </p:grpSpPr>
          <p:sp>
            <p:nvSpPr>
              <p:cNvPr id="234" name="AutoShape 15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5" name="AutoShape 15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6" name="AutoShape 16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7" name="AutoShape 16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8" name="AutoShape 166"/>
            <p:cNvSpPr>
              <a:spLocks noChangeArrowheads="1"/>
            </p:cNvSpPr>
            <p:nvPr/>
          </p:nvSpPr>
          <p:spPr bwMode="auto">
            <a:xfrm>
              <a:off x="9898169"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9" name="AutoShape 167"/>
            <p:cNvSpPr>
              <a:spLocks noChangeArrowheads="1"/>
            </p:cNvSpPr>
            <p:nvPr/>
          </p:nvSpPr>
          <p:spPr bwMode="auto">
            <a:xfrm>
              <a:off x="10462597"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0" name="AutoShape 168"/>
            <p:cNvSpPr>
              <a:spLocks noChangeArrowheads="1"/>
            </p:cNvSpPr>
            <p:nvPr/>
          </p:nvSpPr>
          <p:spPr bwMode="auto">
            <a:xfrm>
              <a:off x="11027024"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3" name="直接连接符 2"/>
          <p:cNvCxnSpPr/>
          <p:nvPr/>
        </p:nvCxnSpPr>
        <p:spPr>
          <a:xfrm>
            <a:off x="3105150" y="827090"/>
            <a:ext cx="22225" cy="6032498"/>
          </a:xfrm>
          <a:prstGeom prst="line">
            <a:avLst/>
          </a:prstGeom>
          <a:ln w="57150">
            <a:solidFill>
              <a:srgbClr val="7CC43A"/>
            </a:solidFill>
            <a:prstDash val="sysDot"/>
          </a:ln>
        </p:spPr>
        <p:style>
          <a:lnRef idx="1">
            <a:schemeClr val="accent1"/>
          </a:lnRef>
          <a:fillRef idx="0">
            <a:schemeClr val="accent1"/>
          </a:fillRef>
          <a:effectRef idx="0">
            <a:schemeClr val="accent1"/>
          </a:effectRef>
          <a:fontRef idx="minor">
            <a:schemeClr val="tx1"/>
          </a:fontRef>
        </p:style>
      </p:cxnSp>
      <p:sp>
        <p:nvSpPr>
          <p:cNvPr id="184" name="Text Box 178"/>
          <p:cNvSpPr txBox="1">
            <a:spLocks noChangeArrowheads="1"/>
          </p:cNvSpPr>
          <p:nvPr/>
        </p:nvSpPr>
        <p:spPr bwMode="auto">
          <a:xfrm>
            <a:off x="9944608" y="5749858"/>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分组存储转发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5" name="Text Box 180"/>
          <p:cNvSpPr txBox="1">
            <a:spLocks noChangeArrowheads="1"/>
          </p:cNvSpPr>
          <p:nvPr/>
        </p:nvSpPr>
        <p:spPr bwMode="auto">
          <a:xfrm>
            <a:off x="225975" y="1923867"/>
            <a:ext cx="2658192" cy="2797048"/>
          </a:xfrm>
          <a:prstGeom prst="rect">
            <a:avLst/>
          </a:prstGeom>
          <a:solidFill>
            <a:schemeClr val="accent2">
              <a:lumMod val="20000"/>
              <a:lumOff val="80000"/>
            </a:schemeClr>
          </a:solidFill>
          <a:ln w="9525">
            <a:noFill/>
            <a:miter lim="800000"/>
          </a:ln>
          <a:effectLst/>
        </p:spPr>
        <p:txBody>
          <a:bodyPr wrap="square">
            <a:spAutoFit/>
          </a:bodyPr>
          <a:lstStyle/>
          <a:p>
            <a:pPr lvl="0">
              <a:lnSpc>
                <a:spcPct val="150000"/>
              </a:lnSpc>
              <a:defRPr/>
            </a:pPr>
            <a:r>
              <a:rPr kumimoji="1" lang="zh-CN" altLang="en-US" dirty="0">
                <a:solidFill>
                  <a:prstClr val="black"/>
                </a:solidFill>
                <a:latin typeface="微软雅黑" panose="020B0503020204020204" pitchFamily="34" charset="-122"/>
              </a:rPr>
              <a:t>三种交换的比较：电路交换</a:t>
            </a:r>
            <a:endParaRPr kumimoji="1" lang="en-US" altLang="zh-CN" dirty="0">
              <a:solidFill>
                <a:prstClr val="black"/>
              </a:solidFill>
              <a:latin typeface="微软雅黑" panose="020B0503020204020204" pitchFamily="34" charset="-122"/>
            </a:endParaRPr>
          </a:p>
          <a:p>
            <a:pPr lvl="0">
              <a:lnSpc>
                <a:spcPct val="150000"/>
              </a:lnSpc>
              <a:defRPr/>
            </a:pPr>
            <a:r>
              <a:rPr kumimoji="1" lang="zh-CN" altLang="en-US" dirty="0">
                <a:solidFill>
                  <a:prstClr val="black"/>
                </a:solidFill>
                <a:latin typeface="微软雅黑" panose="020B0503020204020204" pitchFamily="34" charset="-122"/>
              </a:rPr>
              <a:t>报文交换</a:t>
            </a:r>
            <a:endParaRPr kumimoji="1" lang="en-US" altLang="zh-CN" dirty="0">
              <a:solidFill>
                <a:prstClr val="black"/>
              </a:solidFill>
              <a:latin typeface="微软雅黑" panose="020B0503020204020204" pitchFamily="34" charset="-122"/>
            </a:endParaRPr>
          </a:p>
          <a:p>
            <a:pPr lvl="0">
              <a:lnSpc>
                <a:spcPct val="150000"/>
              </a:lnSpc>
              <a:defRPr/>
            </a:pPr>
            <a:r>
              <a:rPr kumimoji="1" lang="zh-CN" altLang="en-US" dirty="0">
                <a:solidFill>
                  <a:prstClr val="black"/>
                </a:solidFill>
                <a:latin typeface="微软雅黑" panose="020B0503020204020204" pitchFamily="34" charset="-122"/>
              </a:rPr>
              <a:t>分组交换（</a:t>
            </a:r>
            <a:r>
              <a:rPr kumimoji="1" lang="en-US" altLang="zh-CN" dirty="0">
                <a:solidFill>
                  <a:prstClr val="black"/>
                </a:solidFill>
                <a:latin typeface="微软雅黑" panose="020B0503020204020204" pitchFamily="34" charset="-122"/>
              </a:rPr>
              <a:t>P1</a:t>
            </a:r>
            <a:r>
              <a:rPr kumimoji="1" lang="zh-CN" altLang="en-US" dirty="0">
                <a:solidFill>
                  <a:prstClr val="black"/>
                </a:solidFill>
                <a:latin typeface="微软雅黑" panose="020B0503020204020204" pitchFamily="34" charset="-122"/>
              </a:rPr>
              <a:t>～</a:t>
            </a:r>
            <a:r>
              <a:rPr kumimoji="1" lang="en-US" altLang="zh-CN" dirty="0">
                <a:solidFill>
                  <a:prstClr val="black"/>
                </a:solidFill>
                <a:latin typeface="微软雅黑" panose="020B0503020204020204" pitchFamily="34" charset="-122"/>
              </a:rPr>
              <a:t>P4</a:t>
            </a:r>
            <a:r>
              <a:rPr kumimoji="1" lang="zh-CN" altLang="en-US" dirty="0">
                <a:solidFill>
                  <a:prstClr val="black"/>
                </a:solidFill>
                <a:latin typeface="微软雅黑" panose="020B0503020204020204" pitchFamily="34" charset="-122"/>
              </a:rPr>
              <a:t>表示</a:t>
            </a:r>
            <a:r>
              <a:rPr kumimoji="1" lang="en-US" altLang="zh-CN" dirty="0">
                <a:solidFill>
                  <a:prstClr val="black"/>
                </a:solidFill>
                <a:latin typeface="微软雅黑" panose="020B0503020204020204" pitchFamily="34" charset="-122"/>
              </a:rPr>
              <a:t>4</a:t>
            </a:r>
            <a:r>
              <a:rPr kumimoji="1" lang="zh-CN" altLang="en-US" dirty="0">
                <a:solidFill>
                  <a:prstClr val="black"/>
                </a:solidFill>
                <a:latin typeface="微软雅黑" panose="020B0503020204020204" pitchFamily="34" charset="-122"/>
              </a:rPr>
              <a:t>个分组）</a:t>
            </a:r>
            <a:endPar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矩形 245"/>
          <p:cNvSpPr/>
          <p:nvPr/>
        </p:nvSpPr>
        <p:spPr>
          <a:xfrm>
            <a:off x="0" y="827090"/>
            <a:ext cx="3127375" cy="60324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标题 4"/>
          <p:cNvSpPr>
            <a:spLocks noGrp="1"/>
          </p:cNvSpPr>
          <p:nvPr>
            <p:ph type="title"/>
          </p:nvPr>
        </p:nvSpPr>
        <p:spPr>
          <a:xfrm>
            <a:off x="774699" y="352424"/>
            <a:ext cx="6238875" cy="429419"/>
          </a:xfrm>
        </p:spPr>
        <p:txBody>
          <a:bodyPr/>
          <a:lstStyle/>
          <a:p>
            <a:r>
              <a:rPr lang="zh-CN" altLang="en-US" dirty="0"/>
              <a:t>三种交换的比较 </a:t>
            </a:r>
            <a:endParaRPr lang="zh-CN" altLang="en-US" dirty="0"/>
          </a:p>
        </p:txBody>
      </p:sp>
      <p:grpSp>
        <p:nvGrpSpPr>
          <p:cNvPr id="19" name="Group 134"/>
          <p:cNvGrpSpPr/>
          <p:nvPr/>
        </p:nvGrpSpPr>
        <p:grpSpPr bwMode="auto">
          <a:xfrm>
            <a:off x="10418602" y="1791430"/>
            <a:ext cx="581025" cy="412750"/>
            <a:chOff x="4653" y="1604"/>
            <a:chExt cx="366" cy="260"/>
          </a:xfrm>
        </p:grpSpPr>
        <p:sp>
          <p:nvSpPr>
            <p:cNvPr id="20" name="AutoShape 4"/>
            <p:cNvSpPr>
              <a:spLocks noChangeArrowheads="1"/>
            </p:cNvSpPr>
            <p:nvPr/>
          </p:nvSpPr>
          <p:spPr bwMode="auto">
            <a:xfrm rot="5400000">
              <a:off x="4733" y="1579"/>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Text Box 5"/>
            <p:cNvSpPr txBox="1">
              <a:spLocks noChangeArrowheads="1"/>
            </p:cNvSpPr>
            <p:nvPr/>
          </p:nvSpPr>
          <p:spPr bwMode="auto">
            <a:xfrm rot="626605">
              <a:off x="4655" y="1604"/>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Line 6"/>
            <p:cNvSpPr>
              <a:spLocks noChangeShapeType="1"/>
            </p:cNvSpPr>
            <p:nvPr/>
          </p:nvSpPr>
          <p:spPr bwMode="auto">
            <a:xfrm>
              <a:off x="4656" y="165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Line 7"/>
            <p:cNvSpPr>
              <a:spLocks noChangeShapeType="1"/>
            </p:cNvSpPr>
            <p:nvPr/>
          </p:nvSpPr>
          <p:spPr bwMode="auto">
            <a:xfrm>
              <a:off x="4653" y="1801"/>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AutoShape 8"/>
            <p:cNvSpPr>
              <a:spLocks noChangeArrowheads="1"/>
            </p:cNvSpPr>
            <p:nvPr/>
          </p:nvSpPr>
          <p:spPr bwMode="auto">
            <a:xfrm rot="746037">
              <a:off x="4847" y="1715"/>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Group 135"/>
          <p:cNvGrpSpPr/>
          <p:nvPr/>
        </p:nvGrpSpPr>
        <p:grpSpPr bwMode="auto">
          <a:xfrm>
            <a:off x="10404314" y="2075601"/>
            <a:ext cx="588963" cy="412750"/>
            <a:chOff x="4644" y="1783"/>
            <a:chExt cx="371" cy="260"/>
          </a:xfrm>
        </p:grpSpPr>
        <p:sp>
          <p:nvSpPr>
            <p:cNvPr id="26" name="AutoShape 9"/>
            <p:cNvSpPr>
              <a:spLocks noChangeArrowheads="1"/>
            </p:cNvSpPr>
            <p:nvPr/>
          </p:nvSpPr>
          <p:spPr bwMode="auto">
            <a:xfrm rot="5400000">
              <a:off x="4729" y="1758"/>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 Box 10"/>
            <p:cNvSpPr txBox="1">
              <a:spLocks noChangeArrowheads="1"/>
            </p:cNvSpPr>
            <p:nvPr/>
          </p:nvSpPr>
          <p:spPr bwMode="auto">
            <a:xfrm rot="626605">
              <a:off x="4644" y="178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Line 11"/>
            <p:cNvSpPr>
              <a:spLocks noChangeShapeType="1"/>
            </p:cNvSpPr>
            <p:nvPr/>
          </p:nvSpPr>
          <p:spPr bwMode="auto">
            <a:xfrm>
              <a:off x="4652" y="1829"/>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Line 12"/>
            <p:cNvSpPr>
              <a:spLocks noChangeShapeType="1"/>
            </p:cNvSpPr>
            <p:nvPr/>
          </p:nvSpPr>
          <p:spPr bwMode="auto">
            <a:xfrm>
              <a:off x="4648" y="19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AutoShape 13"/>
            <p:cNvSpPr>
              <a:spLocks noChangeArrowheads="1"/>
            </p:cNvSpPr>
            <p:nvPr/>
          </p:nvSpPr>
          <p:spPr bwMode="auto">
            <a:xfrm rot="746037">
              <a:off x="4843" y="1894"/>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Group 136"/>
          <p:cNvGrpSpPr/>
          <p:nvPr/>
        </p:nvGrpSpPr>
        <p:grpSpPr bwMode="auto">
          <a:xfrm>
            <a:off x="10410664" y="2364526"/>
            <a:ext cx="587375" cy="403225"/>
            <a:chOff x="4648" y="1965"/>
            <a:chExt cx="370" cy="254"/>
          </a:xfrm>
        </p:grpSpPr>
        <p:sp>
          <p:nvSpPr>
            <p:cNvPr id="33" name="AutoShape 14"/>
            <p:cNvSpPr>
              <a:spLocks noChangeArrowheads="1"/>
            </p:cNvSpPr>
            <p:nvPr/>
          </p:nvSpPr>
          <p:spPr bwMode="auto">
            <a:xfrm rot="5400000">
              <a:off x="4732" y="1934"/>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Text Box 15"/>
            <p:cNvSpPr txBox="1">
              <a:spLocks noChangeArrowheads="1"/>
            </p:cNvSpPr>
            <p:nvPr/>
          </p:nvSpPr>
          <p:spPr bwMode="auto">
            <a:xfrm rot="626605">
              <a:off x="4648" y="196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Line 16"/>
            <p:cNvSpPr>
              <a:spLocks noChangeShapeType="1"/>
            </p:cNvSpPr>
            <p:nvPr/>
          </p:nvSpPr>
          <p:spPr bwMode="auto">
            <a:xfrm>
              <a:off x="4656" y="2004"/>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Line 17"/>
            <p:cNvSpPr>
              <a:spLocks noChangeShapeType="1"/>
            </p:cNvSpPr>
            <p:nvPr/>
          </p:nvSpPr>
          <p:spPr bwMode="auto">
            <a:xfrm>
              <a:off x="4652" y="2155"/>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AutoShape 18"/>
            <p:cNvSpPr>
              <a:spLocks noChangeArrowheads="1"/>
            </p:cNvSpPr>
            <p:nvPr/>
          </p:nvSpPr>
          <p:spPr bwMode="auto">
            <a:xfrm rot="746037">
              <a:off x="4846" y="2069"/>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137"/>
          <p:cNvGrpSpPr/>
          <p:nvPr/>
        </p:nvGrpSpPr>
        <p:grpSpPr bwMode="auto">
          <a:xfrm>
            <a:off x="10417014" y="2634401"/>
            <a:ext cx="587375" cy="411163"/>
            <a:chOff x="4652" y="2135"/>
            <a:chExt cx="370" cy="259"/>
          </a:xfrm>
        </p:grpSpPr>
        <p:sp>
          <p:nvSpPr>
            <p:cNvPr id="52" name="AutoShape 19"/>
            <p:cNvSpPr>
              <a:spLocks noChangeArrowheads="1"/>
            </p:cNvSpPr>
            <p:nvPr/>
          </p:nvSpPr>
          <p:spPr bwMode="auto">
            <a:xfrm rot="5400000">
              <a:off x="4737" y="2109"/>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Text Box 20"/>
            <p:cNvSpPr txBox="1">
              <a:spLocks noChangeArrowheads="1"/>
            </p:cNvSpPr>
            <p:nvPr/>
          </p:nvSpPr>
          <p:spPr bwMode="auto">
            <a:xfrm rot="626605">
              <a:off x="4652" y="213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 name="Line 21"/>
            <p:cNvSpPr>
              <a:spLocks noChangeShapeType="1"/>
            </p:cNvSpPr>
            <p:nvPr/>
          </p:nvSpPr>
          <p:spPr bwMode="auto">
            <a:xfrm>
              <a:off x="4659" y="21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Line 22"/>
            <p:cNvSpPr>
              <a:spLocks noChangeShapeType="1"/>
            </p:cNvSpPr>
            <p:nvPr/>
          </p:nvSpPr>
          <p:spPr bwMode="auto">
            <a:xfrm>
              <a:off x="4656" y="233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AutoShape 23"/>
            <p:cNvSpPr>
              <a:spLocks noChangeArrowheads="1"/>
            </p:cNvSpPr>
            <p:nvPr/>
          </p:nvSpPr>
          <p:spPr bwMode="auto">
            <a:xfrm rot="746037">
              <a:off x="4850" y="2245"/>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Group 139"/>
          <p:cNvGrpSpPr/>
          <p:nvPr/>
        </p:nvGrpSpPr>
        <p:grpSpPr bwMode="auto">
          <a:xfrm>
            <a:off x="10977408" y="2186725"/>
            <a:ext cx="596901" cy="401638"/>
            <a:chOff x="5005" y="1853"/>
            <a:chExt cx="376" cy="253"/>
          </a:xfrm>
        </p:grpSpPr>
        <p:sp>
          <p:nvSpPr>
            <p:cNvPr id="58" name="AutoShape 24"/>
            <p:cNvSpPr>
              <a:spLocks noChangeArrowheads="1"/>
            </p:cNvSpPr>
            <p:nvPr/>
          </p:nvSpPr>
          <p:spPr bwMode="auto">
            <a:xfrm rot="5400000">
              <a:off x="5096" y="1821"/>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Text Box 25"/>
            <p:cNvSpPr txBox="1">
              <a:spLocks noChangeArrowheads="1"/>
            </p:cNvSpPr>
            <p:nvPr/>
          </p:nvSpPr>
          <p:spPr bwMode="auto">
            <a:xfrm rot="626605">
              <a:off x="5005" y="185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Line 26"/>
            <p:cNvSpPr>
              <a:spLocks noChangeShapeType="1"/>
            </p:cNvSpPr>
            <p:nvPr/>
          </p:nvSpPr>
          <p:spPr bwMode="auto">
            <a:xfrm>
              <a:off x="5018" y="189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1" name="Line 27"/>
            <p:cNvSpPr>
              <a:spLocks noChangeShapeType="1"/>
            </p:cNvSpPr>
            <p:nvPr/>
          </p:nvSpPr>
          <p:spPr bwMode="auto">
            <a:xfrm>
              <a:off x="5015" y="2043"/>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AutoShape 28"/>
            <p:cNvSpPr>
              <a:spLocks noChangeArrowheads="1"/>
            </p:cNvSpPr>
            <p:nvPr/>
          </p:nvSpPr>
          <p:spPr bwMode="auto">
            <a:xfrm rot="746037">
              <a:off x="5209" y="1957"/>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3" name="Group 140"/>
          <p:cNvGrpSpPr/>
          <p:nvPr/>
        </p:nvGrpSpPr>
        <p:grpSpPr bwMode="auto">
          <a:xfrm>
            <a:off x="10969458" y="2451837"/>
            <a:ext cx="596899" cy="420688"/>
            <a:chOff x="5000" y="2020"/>
            <a:chExt cx="376" cy="265"/>
          </a:xfrm>
        </p:grpSpPr>
        <p:sp>
          <p:nvSpPr>
            <p:cNvPr id="64" name="AutoShape 29"/>
            <p:cNvSpPr>
              <a:spLocks noChangeArrowheads="1"/>
            </p:cNvSpPr>
            <p:nvPr/>
          </p:nvSpPr>
          <p:spPr bwMode="auto">
            <a:xfrm rot="5400000">
              <a:off x="5091" y="2000"/>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5" name="Text Box 30"/>
            <p:cNvSpPr txBox="1">
              <a:spLocks noChangeArrowheads="1"/>
            </p:cNvSpPr>
            <p:nvPr/>
          </p:nvSpPr>
          <p:spPr bwMode="auto">
            <a:xfrm rot="626605">
              <a:off x="5000" y="2020"/>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6" name="Line 31"/>
            <p:cNvSpPr>
              <a:spLocks noChangeShapeType="1"/>
            </p:cNvSpPr>
            <p:nvPr/>
          </p:nvSpPr>
          <p:spPr bwMode="auto">
            <a:xfrm>
              <a:off x="5014" y="207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7" name="Line 32"/>
            <p:cNvSpPr>
              <a:spLocks noChangeShapeType="1"/>
            </p:cNvSpPr>
            <p:nvPr/>
          </p:nvSpPr>
          <p:spPr bwMode="auto">
            <a:xfrm>
              <a:off x="5010" y="222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AutoShape 33"/>
            <p:cNvSpPr>
              <a:spLocks noChangeArrowheads="1"/>
            </p:cNvSpPr>
            <p:nvPr/>
          </p:nvSpPr>
          <p:spPr bwMode="auto">
            <a:xfrm rot="746037">
              <a:off x="5204" y="2136"/>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9" name="Group 141"/>
          <p:cNvGrpSpPr/>
          <p:nvPr/>
        </p:nvGrpSpPr>
        <p:grpSpPr bwMode="auto">
          <a:xfrm>
            <a:off x="10985339" y="2739176"/>
            <a:ext cx="587375" cy="412750"/>
            <a:chOff x="5010" y="2201"/>
            <a:chExt cx="370" cy="260"/>
          </a:xfrm>
        </p:grpSpPr>
        <p:sp>
          <p:nvSpPr>
            <p:cNvPr id="70" name="AutoShape 34"/>
            <p:cNvSpPr>
              <a:spLocks noChangeArrowheads="1"/>
            </p:cNvSpPr>
            <p:nvPr/>
          </p:nvSpPr>
          <p:spPr bwMode="auto">
            <a:xfrm rot="5400000">
              <a:off x="5094" y="217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Text Box 35"/>
            <p:cNvSpPr txBox="1">
              <a:spLocks noChangeArrowheads="1"/>
            </p:cNvSpPr>
            <p:nvPr/>
          </p:nvSpPr>
          <p:spPr bwMode="auto">
            <a:xfrm rot="626605">
              <a:off x="5010" y="220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Line 36"/>
            <p:cNvSpPr>
              <a:spLocks noChangeShapeType="1"/>
            </p:cNvSpPr>
            <p:nvPr/>
          </p:nvSpPr>
          <p:spPr bwMode="auto">
            <a:xfrm>
              <a:off x="5017" y="224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 name="Line 37"/>
            <p:cNvSpPr>
              <a:spLocks noChangeShapeType="1"/>
            </p:cNvSpPr>
            <p:nvPr/>
          </p:nvSpPr>
          <p:spPr bwMode="auto">
            <a:xfrm>
              <a:off x="5014" y="2398"/>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AutoShape 38"/>
            <p:cNvSpPr>
              <a:spLocks noChangeArrowheads="1"/>
            </p:cNvSpPr>
            <p:nvPr/>
          </p:nvSpPr>
          <p:spPr bwMode="auto">
            <a:xfrm rot="746037">
              <a:off x="5208" y="2312"/>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Group 142"/>
          <p:cNvGrpSpPr/>
          <p:nvPr/>
        </p:nvGrpSpPr>
        <p:grpSpPr bwMode="auto">
          <a:xfrm>
            <a:off x="10980583" y="3009052"/>
            <a:ext cx="598488" cy="422275"/>
            <a:chOff x="5007" y="2371"/>
            <a:chExt cx="377" cy="266"/>
          </a:xfrm>
        </p:grpSpPr>
        <p:sp>
          <p:nvSpPr>
            <p:cNvPr id="76" name="AutoShape 39"/>
            <p:cNvSpPr>
              <a:spLocks noChangeArrowheads="1"/>
            </p:cNvSpPr>
            <p:nvPr/>
          </p:nvSpPr>
          <p:spPr bwMode="auto">
            <a:xfrm rot="5400000">
              <a:off x="5098" y="2352"/>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 name="Text Box 40"/>
            <p:cNvSpPr txBox="1">
              <a:spLocks noChangeArrowheads="1"/>
            </p:cNvSpPr>
            <p:nvPr/>
          </p:nvSpPr>
          <p:spPr bwMode="auto">
            <a:xfrm rot="626605">
              <a:off x="5007" y="237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Line 41"/>
            <p:cNvSpPr>
              <a:spLocks noChangeShapeType="1"/>
            </p:cNvSpPr>
            <p:nvPr/>
          </p:nvSpPr>
          <p:spPr bwMode="auto">
            <a:xfrm>
              <a:off x="5021" y="2422"/>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Line 42"/>
            <p:cNvSpPr>
              <a:spLocks noChangeShapeType="1"/>
            </p:cNvSpPr>
            <p:nvPr/>
          </p:nvSpPr>
          <p:spPr bwMode="auto">
            <a:xfrm>
              <a:off x="5017" y="2573"/>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 name="AutoShape 43"/>
            <p:cNvSpPr>
              <a:spLocks noChangeArrowheads="1"/>
            </p:cNvSpPr>
            <p:nvPr/>
          </p:nvSpPr>
          <p:spPr bwMode="auto">
            <a:xfrm rot="746037">
              <a:off x="5212" y="2487"/>
              <a:ext cx="132" cy="127"/>
            </a:xfrm>
            <a:prstGeom prst="rightArrow">
              <a:avLst>
                <a:gd name="adj1" fmla="val 50000"/>
                <a:gd name="adj2" fmla="val 25984"/>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1" name="Group 132"/>
          <p:cNvGrpSpPr/>
          <p:nvPr/>
        </p:nvGrpSpPr>
        <p:grpSpPr bwMode="auto">
          <a:xfrm>
            <a:off x="9826458" y="1970825"/>
            <a:ext cx="596899" cy="411163"/>
            <a:chOff x="4280" y="1717"/>
            <a:chExt cx="376" cy="259"/>
          </a:xfrm>
        </p:grpSpPr>
        <p:sp>
          <p:nvSpPr>
            <p:cNvPr id="82" name="AutoShape 49"/>
            <p:cNvSpPr>
              <a:spLocks noChangeArrowheads="1"/>
            </p:cNvSpPr>
            <p:nvPr/>
          </p:nvSpPr>
          <p:spPr bwMode="auto">
            <a:xfrm rot="5400000">
              <a:off x="4371" y="1691"/>
              <a:ext cx="210" cy="360"/>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Text Box 50"/>
            <p:cNvSpPr txBox="1">
              <a:spLocks noChangeArrowheads="1"/>
            </p:cNvSpPr>
            <p:nvPr/>
          </p:nvSpPr>
          <p:spPr bwMode="auto">
            <a:xfrm rot="626605">
              <a:off x="4280" y="171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 name="Line 51"/>
            <p:cNvSpPr>
              <a:spLocks noChangeShapeType="1"/>
            </p:cNvSpPr>
            <p:nvPr/>
          </p:nvSpPr>
          <p:spPr bwMode="auto">
            <a:xfrm>
              <a:off x="4294" y="1762"/>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 name="Line 52"/>
            <p:cNvSpPr>
              <a:spLocks noChangeShapeType="1"/>
            </p:cNvSpPr>
            <p:nvPr/>
          </p:nvSpPr>
          <p:spPr bwMode="auto">
            <a:xfrm>
              <a:off x="4290" y="1913"/>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 name="AutoShape 53"/>
            <p:cNvSpPr>
              <a:spLocks noChangeArrowheads="1"/>
            </p:cNvSpPr>
            <p:nvPr/>
          </p:nvSpPr>
          <p:spPr bwMode="auto">
            <a:xfrm rot="746037">
              <a:off x="4484" y="1827"/>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7" name="Group 133"/>
          <p:cNvGrpSpPr/>
          <p:nvPr/>
        </p:nvGrpSpPr>
        <p:grpSpPr bwMode="auto">
          <a:xfrm>
            <a:off x="9842339" y="2248629"/>
            <a:ext cx="587375" cy="412750"/>
            <a:chOff x="4290" y="1892"/>
            <a:chExt cx="370" cy="260"/>
          </a:xfrm>
        </p:grpSpPr>
        <p:sp>
          <p:nvSpPr>
            <p:cNvPr id="88" name="AutoShape 54"/>
            <p:cNvSpPr>
              <a:spLocks noChangeArrowheads="1"/>
            </p:cNvSpPr>
            <p:nvPr/>
          </p:nvSpPr>
          <p:spPr bwMode="auto">
            <a:xfrm rot="5400000">
              <a:off x="4374" y="186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 name="Text Box 55"/>
            <p:cNvSpPr txBox="1">
              <a:spLocks noChangeArrowheads="1"/>
            </p:cNvSpPr>
            <p:nvPr/>
          </p:nvSpPr>
          <p:spPr bwMode="auto">
            <a:xfrm rot="626605">
              <a:off x="4290" y="189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 name="Line 56"/>
            <p:cNvSpPr>
              <a:spLocks noChangeShapeType="1"/>
            </p:cNvSpPr>
            <p:nvPr/>
          </p:nvSpPr>
          <p:spPr bwMode="auto">
            <a:xfrm>
              <a:off x="4297" y="19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 name="Line 57"/>
            <p:cNvSpPr>
              <a:spLocks noChangeShapeType="1"/>
            </p:cNvSpPr>
            <p:nvPr/>
          </p:nvSpPr>
          <p:spPr bwMode="auto">
            <a:xfrm>
              <a:off x="4294" y="2089"/>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 name="AutoShape 58"/>
            <p:cNvSpPr>
              <a:spLocks noChangeArrowheads="1"/>
            </p:cNvSpPr>
            <p:nvPr/>
          </p:nvSpPr>
          <p:spPr bwMode="auto">
            <a:xfrm rot="746037">
              <a:off x="4488" y="2003"/>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3" name="Group 127"/>
          <p:cNvGrpSpPr/>
          <p:nvPr/>
        </p:nvGrpSpPr>
        <p:grpSpPr bwMode="auto">
          <a:xfrm>
            <a:off x="8024812" y="2723296"/>
            <a:ext cx="582613" cy="1069975"/>
            <a:chOff x="2876" y="2191"/>
            <a:chExt cx="367" cy="674"/>
          </a:xfrm>
          <a:solidFill>
            <a:srgbClr val="74B836"/>
          </a:solidFill>
        </p:grpSpPr>
        <p:sp>
          <p:nvSpPr>
            <p:cNvPr id="94" name="AutoShape 59"/>
            <p:cNvSpPr>
              <a:spLocks noChangeArrowheads="1"/>
            </p:cNvSpPr>
            <p:nvPr/>
          </p:nvSpPr>
          <p:spPr bwMode="auto">
            <a:xfrm rot="5400000">
              <a:off x="2729" y="2350"/>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 name="AutoShape 60"/>
            <p:cNvSpPr>
              <a:spLocks noChangeArrowheads="1"/>
            </p:cNvSpPr>
            <p:nvPr/>
          </p:nvSpPr>
          <p:spPr bwMode="auto">
            <a:xfrm rot="746037">
              <a:off x="2925" y="2654"/>
              <a:ext cx="227" cy="127"/>
            </a:xfrm>
            <a:prstGeom prst="rightArrow">
              <a:avLst>
                <a:gd name="adj1" fmla="val 50000"/>
                <a:gd name="adj2" fmla="val 4468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 name="Text Box 61"/>
            <p:cNvSpPr txBox="1">
              <a:spLocks noChangeArrowheads="1"/>
            </p:cNvSpPr>
            <p:nvPr/>
          </p:nvSpPr>
          <p:spPr bwMode="auto">
            <a:xfrm>
              <a:off x="2919" y="23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 name="Line 62"/>
            <p:cNvSpPr>
              <a:spLocks noChangeShapeType="1"/>
            </p:cNvSpPr>
            <p:nvPr/>
          </p:nvSpPr>
          <p:spPr bwMode="auto">
            <a:xfrm>
              <a:off x="2876" y="2191"/>
              <a:ext cx="363" cy="57"/>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 name="Line 63"/>
            <p:cNvSpPr>
              <a:spLocks noChangeShapeType="1"/>
            </p:cNvSpPr>
            <p:nvPr/>
          </p:nvSpPr>
          <p:spPr bwMode="auto">
            <a:xfrm>
              <a:off x="2876" y="2807"/>
              <a:ext cx="363"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9" name="Group 128"/>
          <p:cNvGrpSpPr/>
          <p:nvPr/>
        </p:nvGrpSpPr>
        <p:grpSpPr bwMode="auto">
          <a:xfrm>
            <a:off x="8620125" y="4059971"/>
            <a:ext cx="581025" cy="1071563"/>
            <a:chOff x="3251" y="3033"/>
            <a:chExt cx="366" cy="675"/>
          </a:xfrm>
          <a:solidFill>
            <a:srgbClr val="74B836"/>
          </a:solidFill>
        </p:grpSpPr>
        <p:sp>
          <p:nvSpPr>
            <p:cNvPr id="100" name="AutoShape 64"/>
            <p:cNvSpPr>
              <a:spLocks noChangeArrowheads="1"/>
            </p:cNvSpPr>
            <p:nvPr/>
          </p:nvSpPr>
          <p:spPr bwMode="auto">
            <a:xfrm rot="5400000">
              <a:off x="3102" y="3193"/>
              <a:ext cx="675" cy="355"/>
            </a:xfrm>
            <a:prstGeom prst="parallelogram">
              <a:avLst>
                <a:gd name="adj" fmla="val 18292"/>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1" name="AutoShape 65"/>
            <p:cNvSpPr>
              <a:spLocks noChangeArrowheads="1"/>
            </p:cNvSpPr>
            <p:nvPr/>
          </p:nvSpPr>
          <p:spPr bwMode="auto">
            <a:xfrm rot="746037">
              <a:off x="3300" y="3497"/>
              <a:ext cx="226" cy="126"/>
            </a:xfrm>
            <a:prstGeom prst="rightArrow">
              <a:avLst>
                <a:gd name="adj1" fmla="val 50000"/>
                <a:gd name="adj2" fmla="val 4484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2" name="Text Box 66"/>
            <p:cNvSpPr txBox="1">
              <a:spLocks noChangeArrowheads="1"/>
            </p:cNvSpPr>
            <p:nvPr/>
          </p:nvSpPr>
          <p:spPr bwMode="auto">
            <a:xfrm>
              <a:off x="3293" y="3143"/>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3" name="Line 67"/>
            <p:cNvSpPr>
              <a:spLocks noChangeShapeType="1"/>
            </p:cNvSpPr>
            <p:nvPr/>
          </p:nvSpPr>
          <p:spPr bwMode="auto">
            <a:xfrm>
              <a:off x="3251" y="3033"/>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 name="Line 68"/>
            <p:cNvSpPr>
              <a:spLocks noChangeShapeType="1"/>
            </p:cNvSpPr>
            <p:nvPr/>
          </p:nvSpPr>
          <p:spPr bwMode="auto">
            <a:xfrm>
              <a:off x="3251" y="3650"/>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05" name="Group 126"/>
          <p:cNvGrpSpPr/>
          <p:nvPr/>
        </p:nvGrpSpPr>
        <p:grpSpPr bwMode="auto">
          <a:xfrm>
            <a:off x="7458075" y="1451709"/>
            <a:ext cx="573087" cy="1069975"/>
            <a:chOff x="2519" y="1390"/>
            <a:chExt cx="361" cy="674"/>
          </a:xfrm>
          <a:solidFill>
            <a:srgbClr val="74B836"/>
          </a:solidFill>
        </p:grpSpPr>
        <p:sp>
          <p:nvSpPr>
            <p:cNvPr id="106" name="AutoShape 69"/>
            <p:cNvSpPr>
              <a:spLocks noChangeArrowheads="1"/>
            </p:cNvSpPr>
            <p:nvPr/>
          </p:nvSpPr>
          <p:spPr bwMode="auto">
            <a:xfrm rot="5400000">
              <a:off x="2366" y="1549"/>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7" name="AutoShape 70"/>
            <p:cNvSpPr>
              <a:spLocks noChangeArrowheads="1"/>
            </p:cNvSpPr>
            <p:nvPr/>
          </p:nvSpPr>
          <p:spPr bwMode="auto">
            <a:xfrm rot="746037">
              <a:off x="2563" y="1853"/>
              <a:ext cx="226" cy="127"/>
            </a:xfrm>
            <a:prstGeom prst="rightArrow">
              <a:avLst>
                <a:gd name="adj1" fmla="val 50000"/>
                <a:gd name="adj2" fmla="val 44488"/>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8" name="Text Box 71"/>
            <p:cNvSpPr txBox="1">
              <a:spLocks noChangeArrowheads="1"/>
            </p:cNvSpPr>
            <p:nvPr/>
          </p:nvSpPr>
          <p:spPr bwMode="auto">
            <a:xfrm>
              <a:off x="2567" y="15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9" name="Line 72"/>
            <p:cNvSpPr>
              <a:spLocks noChangeShapeType="1"/>
            </p:cNvSpPr>
            <p:nvPr/>
          </p:nvSpPr>
          <p:spPr bwMode="auto">
            <a:xfrm>
              <a:off x="2519" y="1395"/>
              <a:ext cx="357" cy="5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0" name="Line 73"/>
            <p:cNvSpPr>
              <a:spLocks noChangeShapeType="1"/>
            </p:cNvSpPr>
            <p:nvPr/>
          </p:nvSpPr>
          <p:spPr bwMode="auto">
            <a:xfrm>
              <a:off x="2519" y="2001"/>
              <a:ext cx="357" cy="6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11" name="Line 74"/>
          <p:cNvSpPr>
            <a:spLocks noChangeShapeType="1"/>
          </p:cNvSpPr>
          <p:nvPr/>
        </p:nvSpPr>
        <p:spPr bwMode="auto">
          <a:xfrm>
            <a:off x="5346700"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2" name="Line 75"/>
          <p:cNvSpPr>
            <a:spLocks noChangeShapeType="1"/>
          </p:cNvSpPr>
          <p:nvPr/>
        </p:nvSpPr>
        <p:spPr bwMode="auto">
          <a:xfrm>
            <a:off x="5922962"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3" name="Text Box 76"/>
          <p:cNvSpPr txBox="1">
            <a:spLocks noChangeArrowheads="1"/>
          </p:cNvSpPr>
          <p:nvPr/>
        </p:nvSpPr>
        <p:spPr bwMode="auto">
          <a:xfrm>
            <a:off x="4575175"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 </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4" name="Text Box 77"/>
          <p:cNvSpPr txBox="1">
            <a:spLocks noChangeArrowheads="1"/>
          </p:cNvSpPr>
          <p:nvPr/>
        </p:nvSpPr>
        <p:spPr bwMode="auto">
          <a:xfrm>
            <a:off x="7272337"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5" name="Text Box 78"/>
          <p:cNvSpPr txBox="1">
            <a:spLocks noChangeArrowheads="1"/>
          </p:cNvSpPr>
          <p:nvPr/>
        </p:nvSpPr>
        <p:spPr bwMode="auto">
          <a:xfrm>
            <a:off x="9521671"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6" name="Line 79"/>
          <p:cNvSpPr>
            <a:spLocks noChangeShapeType="1"/>
          </p:cNvSpPr>
          <p:nvPr/>
        </p:nvSpPr>
        <p:spPr bwMode="auto">
          <a:xfrm>
            <a:off x="4770437" y="1585059"/>
            <a:ext cx="576263"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7" name="Line 80"/>
          <p:cNvSpPr>
            <a:spLocks noChangeShapeType="1"/>
          </p:cNvSpPr>
          <p:nvPr/>
        </p:nvSpPr>
        <p:spPr bwMode="auto">
          <a:xfrm>
            <a:off x="5346700" y="1853346"/>
            <a:ext cx="576262"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8" name="Line 81"/>
          <p:cNvSpPr>
            <a:spLocks noChangeShapeType="1"/>
          </p:cNvSpPr>
          <p:nvPr/>
        </p:nvSpPr>
        <p:spPr bwMode="auto">
          <a:xfrm>
            <a:off x="5922962" y="2120046"/>
            <a:ext cx="574675"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9" name="Line 82"/>
          <p:cNvSpPr>
            <a:spLocks noChangeShapeType="1"/>
          </p:cNvSpPr>
          <p:nvPr/>
        </p:nvSpPr>
        <p:spPr bwMode="auto">
          <a:xfrm flipH="1">
            <a:off x="4770437" y="2521684"/>
            <a:ext cx="1727200" cy="268287"/>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0" name="Text Box 87"/>
          <p:cNvSpPr txBox="1">
            <a:spLocks noChangeArrowheads="1"/>
          </p:cNvSpPr>
          <p:nvPr/>
        </p:nvSpPr>
        <p:spPr bwMode="auto">
          <a:xfrm>
            <a:off x="7766050"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报文交换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1" name="Text Box 88"/>
          <p:cNvSpPr txBox="1">
            <a:spLocks noChangeArrowheads="1"/>
          </p:cNvSpPr>
          <p:nvPr/>
        </p:nvSpPr>
        <p:spPr bwMode="auto">
          <a:xfrm>
            <a:off x="5006975"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电路交换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2" name="Text Box 89"/>
          <p:cNvSpPr txBox="1">
            <a:spLocks noChangeArrowheads="1"/>
          </p:cNvSpPr>
          <p:nvPr/>
        </p:nvSpPr>
        <p:spPr bwMode="auto">
          <a:xfrm>
            <a:off x="10089989"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分组交换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3" name="Line 90"/>
          <p:cNvSpPr>
            <a:spLocks noChangeShapeType="1"/>
          </p:cNvSpPr>
          <p:nvPr/>
        </p:nvSpPr>
        <p:spPr bwMode="auto">
          <a:xfrm>
            <a:off x="6970712" y="1920021"/>
            <a:ext cx="0" cy="274320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4" name="Text Box 91"/>
          <p:cNvSpPr txBox="1">
            <a:spLocks noChangeArrowheads="1"/>
          </p:cNvSpPr>
          <p:nvPr/>
        </p:nvSpPr>
        <p:spPr bwMode="auto">
          <a:xfrm>
            <a:off x="6869112" y="4679096"/>
            <a:ext cx="280846"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t</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25" name="Group 122"/>
          <p:cNvGrpSpPr/>
          <p:nvPr/>
        </p:nvGrpSpPr>
        <p:grpSpPr bwMode="auto">
          <a:xfrm>
            <a:off x="3355975" y="1583471"/>
            <a:ext cx="1269999" cy="1230313"/>
            <a:chOff x="12" y="1473"/>
            <a:chExt cx="800" cy="775"/>
          </a:xfrm>
        </p:grpSpPr>
        <p:sp>
          <p:nvSpPr>
            <p:cNvPr id="126" name="Line 92"/>
            <p:cNvSpPr>
              <a:spLocks noChangeShapeType="1"/>
            </p:cNvSpPr>
            <p:nvPr/>
          </p:nvSpPr>
          <p:spPr bwMode="auto">
            <a:xfrm>
              <a:off x="630" y="1474"/>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7" name="Line 94"/>
            <p:cNvSpPr>
              <a:spLocks noChangeShapeType="1"/>
            </p:cNvSpPr>
            <p:nvPr/>
          </p:nvSpPr>
          <p:spPr bwMode="auto">
            <a:xfrm>
              <a:off x="622" y="2248"/>
              <a:ext cx="181"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8" name="Text Box 95"/>
            <p:cNvSpPr txBox="1">
              <a:spLocks noChangeArrowheads="1"/>
            </p:cNvSpPr>
            <p:nvPr/>
          </p:nvSpPr>
          <p:spPr bwMode="auto">
            <a:xfrm>
              <a:off x="12" y="17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连接建立</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9" name="Line 97"/>
            <p:cNvSpPr>
              <a:spLocks noChangeShapeType="1"/>
            </p:cNvSpPr>
            <p:nvPr/>
          </p:nvSpPr>
          <p:spPr bwMode="auto">
            <a:xfrm>
              <a:off x="720" y="1473"/>
              <a:ext cx="0" cy="759"/>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30" name="Group 123"/>
          <p:cNvGrpSpPr/>
          <p:nvPr/>
        </p:nvGrpSpPr>
        <p:grpSpPr bwMode="auto">
          <a:xfrm>
            <a:off x="3355975" y="2810609"/>
            <a:ext cx="1269999" cy="1011237"/>
            <a:chOff x="12" y="2246"/>
            <a:chExt cx="800" cy="637"/>
          </a:xfrm>
        </p:grpSpPr>
        <p:sp>
          <p:nvSpPr>
            <p:cNvPr id="131" name="Line 93"/>
            <p:cNvSpPr>
              <a:spLocks noChangeShapeType="1"/>
            </p:cNvSpPr>
            <p:nvPr/>
          </p:nvSpPr>
          <p:spPr bwMode="auto">
            <a:xfrm>
              <a:off x="630" y="288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2" name="Text Box 96"/>
            <p:cNvSpPr txBox="1">
              <a:spLocks noChangeArrowheads="1"/>
            </p:cNvSpPr>
            <p:nvPr/>
          </p:nvSpPr>
          <p:spPr bwMode="auto">
            <a:xfrm>
              <a:off x="12" y="2405"/>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数据传送</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3" name="Line 98"/>
            <p:cNvSpPr>
              <a:spLocks noChangeShapeType="1"/>
            </p:cNvSpPr>
            <p:nvPr/>
          </p:nvSpPr>
          <p:spPr bwMode="auto">
            <a:xfrm>
              <a:off x="721" y="2246"/>
              <a:ext cx="0" cy="637"/>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34" name="Freeform 99"/>
          <p:cNvSpPr/>
          <p:nvPr/>
        </p:nvSpPr>
        <p:spPr bwMode="auto">
          <a:xfrm>
            <a:off x="4765675" y="1451709"/>
            <a:ext cx="4762" cy="3821112"/>
          </a:xfrm>
          <a:custGeom>
            <a:avLst/>
            <a:gdLst/>
            <a:ahLst/>
            <a:cxnLst>
              <a:cxn ang="0">
                <a:pos x="3" y="0"/>
              </a:cxn>
              <a:cxn ang="0">
                <a:pos x="0" y="2742"/>
              </a:cxn>
            </a:cxnLst>
            <a:rect l="0" t="0" r="r" b="b"/>
            <a:pathLst>
              <a:path w="3" h="2742">
                <a:moveTo>
                  <a:pt x="3" y="0"/>
                </a:moveTo>
                <a:lnTo>
                  <a:pt x="0" y="2742"/>
                </a:lnTo>
              </a:path>
            </a:pathLst>
          </a:cu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5" name="Freeform 100"/>
          <p:cNvSpPr/>
          <p:nvPr/>
        </p:nvSpPr>
        <p:spPr bwMode="auto">
          <a:xfrm>
            <a:off x="9196387" y="1429484"/>
            <a:ext cx="4763"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6" name="Line 101"/>
          <p:cNvSpPr>
            <a:spLocks noChangeShapeType="1"/>
          </p:cNvSpPr>
          <p:nvPr/>
        </p:nvSpPr>
        <p:spPr bwMode="auto">
          <a:xfrm>
            <a:off x="11571127" y="1478696"/>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7" name="Line 102"/>
          <p:cNvSpPr>
            <a:spLocks noChangeShapeType="1"/>
          </p:cNvSpPr>
          <p:nvPr/>
        </p:nvSpPr>
        <p:spPr bwMode="auto">
          <a:xfrm>
            <a:off x="10993277" y="14644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8" name="Line 103"/>
          <p:cNvSpPr>
            <a:spLocks noChangeShapeType="1"/>
          </p:cNvSpPr>
          <p:nvPr/>
        </p:nvSpPr>
        <p:spPr bwMode="auto">
          <a:xfrm>
            <a:off x="10424952" y="14517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9" name="Line 104"/>
          <p:cNvSpPr>
            <a:spLocks noChangeShapeType="1"/>
          </p:cNvSpPr>
          <p:nvPr/>
        </p:nvSpPr>
        <p:spPr bwMode="auto">
          <a:xfrm>
            <a:off x="7454900"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0" name="Line 105"/>
          <p:cNvSpPr>
            <a:spLocks noChangeShapeType="1"/>
          </p:cNvSpPr>
          <p:nvPr/>
        </p:nvSpPr>
        <p:spPr bwMode="auto">
          <a:xfrm>
            <a:off x="8024812"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1" name="Line 106"/>
          <p:cNvSpPr>
            <a:spLocks noChangeShapeType="1"/>
          </p:cNvSpPr>
          <p:nvPr/>
        </p:nvSpPr>
        <p:spPr bwMode="auto">
          <a:xfrm>
            <a:off x="8618537"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42" name="Group 125"/>
          <p:cNvGrpSpPr/>
          <p:nvPr/>
        </p:nvGrpSpPr>
        <p:grpSpPr bwMode="auto">
          <a:xfrm>
            <a:off x="4756150" y="2797909"/>
            <a:ext cx="1766887" cy="1279525"/>
            <a:chOff x="817" y="2238"/>
            <a:chExt cx="1113" cy="806"/>
          </a:xfrm>
          <a:solidFill>
            <a:srgbClr val="74B836"/>
          </a:solidFill>
        </p:grpSpPr>
        <p:sp>
          <p:nvSpPr>
            <p:cNvPr id="143" name="Line 83"/>
            <p:cNvSpPr>
              <a:spLocks noChangeShapeType="1"/>
            </p:cNvSpPr>
            <p:nvPr/>
          </p:nvSpPr>
          <p:spPr bwMode="auto">
            <a:xfrm>
              <a:off x="841" y="2268"/>
              <a:ext cx="1089" cy="168"/>
            </a:xfrm>
            <a:prstGeom prst="line">
              <a:avLst/>
            </a:prstGeom>
            <a:grpFill/>
            <a:ln w="19050">
              <a:noFill/>
              <a:round/>
              <a:tailEnd type="non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4" name="AutoShape 84"/>
            <p:cNvSpPr>
              <a:spLocks noChangeArrowheads="1"/>
            </p:cNvSpPr>
            <p:nvPr/>
          </p:nvSpPr>
          <p:spPr bwMode="auto">
            <a:xfrm rot="5400000">
              <a:off x="976" y="2091"/>
              <a:ext cx="793" cy="1092"/>
            </a:xfrm>
            <a:prstGeom prst="parallelogram">
              <a:avLst>
                <a:gd name="adj" fmla="val 21176"/>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5" name="Text Box 85"/>
            <p:cNvSpPr txBox="1">
              <a:spLocks noChangeArrowheads="1"/>
            </p:cNvSpPr>
            <p:nvPr/>
          </p:nvSpPr>
          <p:spPr bwMode="auto">
            <a:xfrm>
              <a:off x="1113" y="2429"/>
              <a:ext cx="439" cy="252"/>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报文</a:t>
              </a:r>
              <a:endParaRPr kumimoji="1"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6" name="AutoShape 86"/>
            <p:cNvSpPr>
              <a:spLocks noChangeArrowheads="1"/>
            </p:cNvSpPr>
            <p:nvPr/>
          </p:nvSpPr>
          <p:spPr bwMode="auto">
            <a:xfrm rot="746037">
              <a:off x="1174" y="2745"/>
              <a:ext cx="408" cy="127"/>
            </a:xfrm>
            <a:prstGeom prst="rightArrow">
              <a:avLst>
                <a:gd name="adj1" fmla="val 50000"/>
                <a:gd name="adj2" fmla="val 8031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7" name="Line 108"/>
            <p:cNvSpPr>
              <a:spLocks noChangeShapeType="1"/>
            </p:cNvSpPr>
            <p:nvPr/>
          </p:nvSpPr>
          <p:spPr bwMode="auto">
            <a:xfrm>
              <a:off x="823" y="2238"/>
              <a:ext cx="1094" cy="174"/>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Line 109"/>
            <p:cNvSpPr>
              <a:spLocks noChangeShapeType="1"/>
            </p:cNvSpPr>
            <p:nvPr/>
          </p:nvSpPr>
          <p:spPr bwMode="auto">
            <a:xfrm>
              <a:off x="817" y="2865"/>
              <a:ext cx="1100" cy="179"/>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9" name="Group 131"/>
          <p:cNvGrpSpPr/>
          <p:nvPr/>
        </p:nvGrpSpPr>
        <p:grpSpPr bwMode="auto">
          <a:xfrm>
            <a:off x="9835989" y="1700950"/>
            <a:ext cx="582613" cy="403225"/>
            <a:chOff x="4286" y="1547"/>
            <a:chExt cx="367" cy="254"/>
          </a:xfrm>
        </p:grpSpPr>
        <p:sp>
          <p:nvSpPr>
            <p:cNvPr id="150" name="AutoShape 44"/>
            <p:cNvSpPr>
              <a:spLocks noChangeArrowheads="1"/>
            </p:cNvSpPr>
            <p:nvPr/>
          </p:nvSpPr>
          <p:spPr bwMode="auto">
            <a:xfrm rot="5400000">
              <a:off x="4367" y="151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1" name="Text Box 45"/>
            <p:cNvSpPr txBox="1">
              <a:spLocks noChangeArrowheads="1"/>
            </p:cNvSpPr>
            <p:nvPr/>
          </p:nvSpPr>
          <p:spPr bwMode="auto">
            <a:xfrm rot="626605">
              <a:off x="4288" y="154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2" name="Line 47"/>
            <p:cNvSpPr>
              <a:spLocks noChangeShapeType="1"/>
            </p:cNvSpPr>
            <p:nvPr/>
          </p:nvSpPr>
          <p:spPr bwMode="auto">
            <a:xfrm>
              <a:off x="4286" y="17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AutoShape 48"/>
            <p:cNvSpPr>
              <a:spLocks noChangeArrowheads="1"/>
            </p:cNvSpPr>
            <p:nvPr/>
          </p:nvSpPr>
          <p:spPr bwMode="auto">
            <a:xfrm rot="746037">
              <a:off x="4481" y="1652"/>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4" name="Line 46"/>
            <p:cNvSpPr>
              <a:spLocks noChangeShapeType="1"/>
            </p:cNvSpPr>
            <p:nvPr/>
          </p:nvSpPr>
          <p:spPr bwMode="auto">
            <a:xfrm>
              <a:off x="4290" y="158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5" name="Group 130"/>
          <p:cNvGrpSpPr/>
          <p:nvPr/>
        </p:nvGrpSpPr>
        <p:grpSpPr bwMode="auto">
          <a:xfrm>
            <a:off x="9837577" y="1407256"/>
            <a:ext cx="587375" cy="412750"/>
            <a:chOff x="4287" y="1362"/>
            <a:chExt cx="370" cy="260"/>
          </a:xfrm>
        </p:grpSpPr>
        <p:sp>
          <p:nvSpPr>
            <p:cNvPr id="156" name="AutoShape 110"/>
            <p:cNvSpPr>
              <a:spLocks noChangeArrowheads="1"/>
            </p:cNvSpPr>
            <p:nvPr/>
          </p:nvSpPr>
          <p:spPr bwMode="auto">
            <a:xfrm rot="5400000">
              <a:off x="4371" y="133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7" name="Text Box 111"/>
            <p:cNvSpPr txBox="1">
              <a:spLocks noChangeArrowheads="1"/>
            </p:cNvSpPr>
            <p:nvPr/>
          </p:nvSpPr>
          <p:spPr bwMode="auto">
            <a:xfrm rot="626605">
              <a:off x="4287" y="136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8" name="Line 112"/>
            <p:cNvSpPr>
              <a:spLocks noChangeShapeType="1"/>
            </p:cNvSpPr>
            <p:nvPr/>
          </p:nvSpPr>
          <p:spPr bwMode="auto">
            <a:xfrm>
              <a:off x="4295" y="1407"/>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9" name="Line 113"/>
            <p:cNvSpPr>
              <a:spLocks noChangeShapeType="1"/>
            </p:cNvSpPr>
            <p:nvPr/>
          </p:nvSpPr>
          <p:spPr bwMode="auto">
            <a:xfrm>
              <a:off x="4291" y="1558"/>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0" name="AutoShape 114"/>
            <p:cNvSpPr>
              <a:spLocks noChangeArrowheads="1"/>
            </p:cNvSpPr>
            <p:nvPr/>
          </p:nvSpPr>
          <p:spPr bwMode="auto">
            <a:xfrm rot="746037">
              <a:off x="4485" y="1472"/>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61" name="Line 115"/>
          <p:cNvSpPr>
            <a:spLocks noChangeShapeType="1"/>
          </p:cNvSpPr>
          <p:nvPr/>
        </p:nvSpPr>
        <p:spPr bwMode="auto">
          <a:xfrm>
            <a:off x="9840752" y="14390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2" name="Line 116"/>
          <p:cNvSpPr>
            <a:spLocks noChangeShapeType="1"/>
          </p:cNvSpPr>
          <p:nvPr/>
        </p:nvSpPr>
        <p:spPr bwMode="auto">
          <a:xfrm>
            <a:off x="4765675" y="3904396"/>
            <a:ext cx="576262"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3" name="Line 117"/>
          <p:cNvSpPr>
            <a:spLocks noChangeShapeType="1"/>
          </p:cNvSpPr>
          <p:nvPr/>
        </p:nvSpPr>
        <p:spPr bwMode="auto">
          <a:xfrm>
            <a:off x="5351462" y="4085371"/>
            <a:ext cx="566738"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4" name="Line 118"/>
          <p:cNvSpPr>
            <a:spLocks noChangeShapeType="1"/>
          </p:cNvSpPr>
          <p:nvPr/>
        </p:nvSpPr>
        <p:spPr bwMode="auto">
          <a:xfrm>
            <a:off x="5918200" y="4275871"/>
            <a:ext cx="574675" cy="8572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65" name="Group 124"/>
          <p:cNvGrpSpPr/>
          <p:nvPr/>
        </p:nvGrpSpPr>
        <p:grpSpPr bwMode="auto">
          <a:xfrm>
            <a:off x="3355974" y="3799621"/>
            <a:ext cx="1246188" cy="592138"/>
            <a:chOff x="12" y="2869"/>
            <a:chExt cx="785" cy="373"/>
          </a:xfrm>
        </p:grpSpPr>
        <p:sp>
          <p:nvSpPr>
            <p:cNvPr id="166" name="Line 119"/>
            <p:cNvSpPr>
              <a:spLocks noChangeShapeType="1"/>
            </p:cNvSpPr>
            <p:nvPr/>
          </p:nvSpPr>
          <p:spPr bwMode="auto">
            <a:xfrm>
              <a:off x="615" y="324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7" name="Line 120"/>
            <p:cNvSpPr>
              <a:spLocks noChangeShapeType="1"/>
            </p:cNvSpPr>
            <p:nvPr/>
          </p:nvSpPr>
          <p:spPr bwMode="auto">
            <a:xfrm>
              <a:off x="721" y="2869"/>
              <a:ext cx="0" cy="373"/>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8" name="Text Box 121"/>
            <p:cNvSpPr txBox="1">
              <a:spLocks noChangeArrowheads="1"/>
            </p:cNvSpPr>
            <p:nvPr/>
          </p:nvSpPr>
          <p:spPr bwMode="auto">
            <a:xfrm>
              <a:off x="12" y="29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连接释放</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69" name="Freeform 107"/>
          <p:cNvSpPr/>
          <p:nvPr/>
        </p:nvSpPr>
        <p:spPr bwMode="auto">
          <a:xfrm>
            <a:off x="6499225" y="1473934"/>
            <a:ext cx="4762"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p:cNvGrpSpPr/>
          <p:nvPr/>
        </p:nvGrpSpPr>
        <p:grpSpPr>
          <a:xfrm>
            <a:off x="4590192" y="6045039"/>
            <a:ext cx="2182662" cy="568423"/>
            <a:chOff x="384175" y="1829594"/>
            <a:chExt cx="1981200" cy="533400"/>
          </a:xfrm>
        </p:grpSpPr>
        <p:sp>
          <p:nvSpPr>
            <p:cNvPr id="209" name="Line 146"/>
            <p:cNvSpPr>
              <a:spLocks noChangeShapeType="1"/>
            </p:cNvSpPr>
            <p:nvPr/>
          </p:nvSpPr>
          <p:spPr bwMode="auto">
            <a:xfrm>
              <a:off x="612775" y="2248694"/>
              <a:ext cx="1676400"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0" name="Group 147"/>
            <p:cNvGrpSpPr/>
            <p:nvPr/>
          </p:nvGrpSpPr>
          <p:grpSpPr bwMode="auto">
            <a:xfrm>
              <a:off x="384175" y="2134394"/>
              <a:ext cx="1905000" cy="228600"/>
              <a:chOff x="768" y="2544"/>
              <a:chExt cx="1200" cy="144"/>
            </a:xfrm>
            <a:solidFill>
              <a:srgbClr val="FF0000"/>
            </a:solidFill>
          </p:grpSpPr>
          <p:sp>
            <p:nvSpPr>
              <p:cNvPr id="211" name="AutoShape 14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2" name="AutoShape 14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AutoShape 15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AutoShape 15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5" name="AutoShape 165"/>
            <p:cNvSpPr>
              <a:spLocks noChangeArrowheads="1"/>
            </p:cNvSpPr>
            <p:nvPr/>
          </p:nvSpPr>
          <p:spPr bwMode="auto">
            <a:xfrm>
              <a:off x="460375" y="1829594"/>
              <a:ext cx="1905000" cy="304800"/>
            </a:xfrm>
            <a:prstGeom prst="rightArrow">
              <a:avLst>
                <a:gd name="adj1" fmla="val 58333"/>
                <a:gd name="adj2" fmla="val 109375"/>
              </a:avLst>
            </a:prstGeom>
            <a:solidFill>
              <a:srgbClr val="FF0000"/>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6" name="Text Box 169"/>
          <p:cNvSpPr txBox="1">
            <a:spLocks noChangeArrowheads="1"/>
          </p:cNvSpPr>
          <p:nvPr/>
        </p:nvSpPr>
        <p:spPr bwMode="auto">
          <a:xfrm>
            <a:off x="3144882" y="5946145"/>
            <a:ext cx="1393801" cy="646331"/>
          </a:xfrm>
          <a:prstGeom prst="rect">
            <a:avLst/>
          </a:prstGeom>
          <a:noFill/>
          <a:ln w="9525">
            <a:noFill/>
            <a:miter lim="800000"/>
          </a:ln>
          <a:effectLst/>
        </p:spPr>
        <p:txBody>
          <a:bodyPr wrap="square">
            <a:spAutoFit/>
          </a:bodyPr>
          <a:lstStyle/>
          <a:p>
            <a:pPr marL="0" marR="0" lvl="0" indent="0" algn="ctr"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数据传送的特点</a:t>
            </a:r>
            <a:endPar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17" name="Text Box 170"/>
          <p:cNvSpPr txBox="1">
            <a:spLocks noChangeArrowheads="1"/>
          </p:cNvSpPr>
          <p:nvPr/>
        </p:nvSpPr>
        <p:spPr bwMode="auto">
          <a:xfrm>
            <a:off x="4611080" y="5751898"/>
            <a:ext cx="1800493" cy="341632"/>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比特流直达终点</a:t>
            </a:r>
            <a:endPar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7349727" y="6037494"/>
            <a:ext cx="2098713" cy="564093"/>
            <a:chOff x="382587" y="3148806"/>
            <a:chExt cx="2216150" cy="933188"/>
          </a:xfrm>
        </p:grpSpPr>
        <p:sp>
          <p:nvSpPr>
            <p:cNvPr id="218" name="Line 145"/>
            <p:cNvSpPr>
              <a:spLocks noChangeShapeType="1"/>
            </p:cNvSpPr>
            <p:nvPr/>
          </p:nvSpPr>
          <p:spPr bwMode="auto">
            <a:xfrm flipV="1">
              <a:off x="458786" y="3820062"/>
              <a:ext cx="1954927" cy="2460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9" name="Group 152"/>
            <p:cNvGrpSpPr/>
            <p:nvPr/>
          </p:nvGrpSpPr>
          <p:grpSpPr bwMode="auto">
            <a:xfrm>
              <a:off x="382587" y="3692261"/>
              <a:ext cx="2216150" cy="389733"/>
              <a:chOff x="768" y="2544"/>
              <a:chExt cx="1200" cy="144"/>
            </a:xfrm>
            <a:solidFill>
              <a:schemeClr val="accent5"/>
            </a:solidFill>
          </p:grpSpPr>
          <p:sp>
            <p:nvSpPr>
              <p:cNvPr id="220" name="AutoShape 153"/>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1" name="AutoShape 154"/>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2" name="AutoShape 155"/>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3" name="AutoShape 156"/>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24" name="AutoShape 162"/>
            <p:cNvSpPr>
              <a:spLocks noChangeArrowheads="1"/>
            </p:cNvSpPr>
            <p:nvPr/>
          </p:nvSpPr>
          <p:spPr bwMode="auto">
            <a:xfrm>
              <a:off x="4603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5" name="AutoShape 163"/>
            <p:cNvSpPr>
              <a:spLocks noChangeArrowheads="1"/>
            </p:cNvSpPr>
            <p:nvPr/>
          </p:nvSpPr>
          <p:spPr bwMode="auto">
            <a:xfrm>
              <a:off x="11080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6" name="AutoShape 164"/>
            <p:cNvSpPr>
              <a:spLocks noChangeArrowheads="1"/>
            </p:cNvSpPr>
            <p:nvPr/>
          </p:nvSpPr>
          <p:spPr bwMode="auto">
            <a:xfrm>
              <a:off x="17557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1" name="Text Box 178"/>
          <p:cNvSpPr txBox="1">
            <a:spLocks noChangeArrowheads="1"/>
          </p:cNvSpPr>
          <p:nvPr/>
        </p:nvSpPr>
        <p:spPr bwMode="auto">
          <a:xfrm>
            <a:off x="7601573" y="5723215"/>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报文存储转发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829427" y="6075724"/>
            <a:ext cx="1879670" cy="508097"/>
            <a:chOff x="9829427" y="6075724"/>
            <a:chExt cx="1879670" cy="508097"/>
          </a:xfrm>
        </p:grpSpPr>
        <p:sp>
          <p:nvSpPr>
            <p:cNvPr id="232" name="Line 144"/>
            <p:cNvSpPr>
              <a:spLocks noChangeShapeType="1"/>
            </p:cNvSpPr>
            <p:nvPr/>
          </p:nvSpPr>
          <p:spPr bwMode="auto">
            <a:xfrm>
              <a:off x="9852658" y="6463304"/>
              <a:ext cx="1675645"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33" name="Group 157"/>
            <p:cNvGrpSpPr/>
            <p:nvPr/>
          </p:nvGrpSpPr>
          <p:grpSpPr bwMode="auto">
            <a:xfrm>
              <a:off x="9829427" y="6355413"/>
              <a:ext cx="1879670" cy="228408"/>
              <a:chOff x="768" y="2544"/>
              <a:chExt cx="1200" cy="144"/>
            </a:xfrm>
            <a:solidFill>
              <a:srgbClr val="FF9933"/>
            </a:solidFill>
          </p:grpSpPr>
          <p:sp>
            <p:nvSpPr>
              <p:cNvPr id="234" name="AutoShape 15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5" name="AutoShape 15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6" name="AutoShape 16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7" name="AutoShape 16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8" name="AutoShape 166"/>
            <p:cNvSpPr>
              <a:spLocks noChangeArrowheads="1"/>
            </p:cNvSpPr>
            <p:nvPr/>
          </p:nvSpPr>
          <p:spPr bwMode="auto">
            <a:xfrm>
              <a:off x="9898169"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9" name="AutoShape 167"/>
            <p:cNvSpPr>
              <a:spLocks noChangeArrowheads="1"/>
            </p:cNvSpPr>
            <p:nvPr/>
          </p:nvSpPr>
          <p:spPr bwMode="auto">
            <a:xfrm>
              <a:off x="10462597"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0" name="AutoShape 168"/>
            <p:cNvSpPr>
              <a:spLocks noChangeArrowheads="1"/>
            </p:cNvSpPr>
            <p:nvPr/>
          </p:nvSpPr>
          <p:spPr bwMode="auto">
            <a:xfrm>
              <a:off x="11027024"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3" name="直接连接符 2"/>
          <p:cNvCxnSpPr/>
          <p:nvPr/>
        </p:nvCxnSpPr>
        <p:spPr>
          <a:xfrm>
            <a:off x="3105150" y="827090"/>
            <a:ext cx="22225" cy="6032498"/>
          </a:xfrm>
          <a:prstGeom prst="line">
            <a:avLst/>
          </a:prstGeom>
          <a:ln w="57150">
            <a:solidFill>
              <a:srgbClr val="7CC43A"/>
            </a:solidFill>
            <a:prstDash val="sysDot"/>
          </a:ln>
        </p:spPr>
        <p:style>
          <a:lnRef idx="1">
            <a:schemeClr val="accent1"/>
          </a:lnRef>
          <a:fillRef idx="0">
            <a:schemeClr val="accent1"/>
          </a:fillRef>
          <a:effectRef idx="0">
            <a:schemeClr val="accent1"/>
          </a:effectRef>
          <a:fontRef idx="minor">
            <a:schemeClr val="tx1"/>
          </a:fontRef>
        </p:style>
      </p:cxnSp>
      <p:sp>
        <p:nvSpPr>
          <p:cNvPr id="184" name="Text Box 178"/>
          <p:cNvSpPr txBox="1">
            <a:spLocks noChangeArrowheads="1"/>
          </p:cNvSpPr>
          <p:nvPr/>
        </p:nvSpPr>
        <p:spPr bwMode="auto">
          <a:xfrm>
            <a:off x="9944608" y="5749858"/>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分组存储转发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5" name="Text Box 180"/>
          <p:cNvSpPr txBox="1">
            <a:spLocks noChangeArrowheads="1"/>
          </p:cNvSpPr>
          <p:nvPr/>
        </p:nvSpPr>
        <p:spPr bwMode="auto">
          <a:xfrm>
            <a:off x="225975" y="1923867"/>
            <a:ext cx="2658192" cy="3351046"/>
          </a:xfrm>
          <a:prstGeom prst="rect">
            <a:avLst/>
          </a:prstGeom>
          <a:solidFill>
            <a:schemeClr val="accent2">
              <a:lumMod val="20000"/>
              <a:lumOff val="80000"/>
            </a:schemeClr>
          </a:solidFill>
          <a:ln w="9525">
            <a:noFill/>
            <a:miter lim="800000"/>
          </a:ln>
          <a:effectLst/>
        </p:spPr>
        <p:txBody>
          <a:bodyPr wrap="square">
            <a:spAutoFit/>
          </a:bodyPr>
          <a:lstStyle/>
          <a:p>
            <a:pPr marL="0" marR="0" lvl="0" indent="0" algn="l" defTabSz="1219835" rtl="0" eaLnBrk="1" fontAlgn="auto" latinLnBrk="0" hangingPunct="1">
              <a:lnSpc>
                <a:spcPct val="150000"/>
              </a:lnSpc>
              <a:spcBef>
                <a:spcPts val="0"/>
              </a:spcBef>
              <a:spcAft>
                <a:spcPts val="0"/>
              </a:spcAft>
              <a:buClrTx/>
              <a:buSzTx/>
              <a:buFontTx/>
              <a:buNone/>
              <a:defRPr/>
            </a:pPr>
            <a:r>
              <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整个报文的比特流连续地从源点直达终点，好像一条物理的线路直接将源点和终点连接起来一样。</a:t>
            </a:r>
            <a:endPar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6" name="文本框 175"/>
          <p:cNvSpPr txBox="1"/>
          <p:nvPr/>
        </p:nvSpPr>
        <p:spPr>
          <a:xfrm>
            <a:off x="223347" y="1412546"/>
            <a:ext cx="1825952" cy="461665"/>
          </a:xfrm>
          <a:prstGeom prst="rect">
            <a:avLst/>
          </a:prstGeom>
          <a:noFill/>
        </p:spPr>
        <p:txBody>
          <a:bodyPr wrap="square">
            <a:spAutoFit/>
          </a:bodyPr>
          <a:lstStyle/>
          <a:p>
            <a:r>
              <a:rPr lang="zh-CN" altLang="en-US" dirty="0"/>
              <a:t>电路交换：</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7"/>
                                        </p:tgtEl>
                                        <p:attrNameLst>
                                          <p:attrName>style.visibility</p:attrName>
                                        </p:attrNameLst>
                                      </p:cBhvr>
                                      <p:to>
                                        <p:strVal val="visible"/>
                                      </p:to>
                                    </p:set>
                                    <p:animEffect transition="in" filter="wipe(left)">
                                      <p:cBhvr>
                                        <p:cTn id="14" dur="500"/>
                                        <p:tgtEl>
                                          <p:spTgt spid="11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18"/>
                                        </p:tgtEl>
                                        <p:attrNameLst>
                                          <p:attrName>style.visibility</p:attrName>
                                        </p:attrNameLst>
                                      </p:cBhvr>
                                      <p:to>
                                        <p:strVal val="visible"/>
                                      </p:to>
                                    </p:set>
                                    <p:animEffect transition="in" filter="wipe(left)">
                                      <p:cBhvr>
                                        <p:cTn id="18" dur="500"/>
                                        <p:tgtEl>
                                          <p:spTgt spid="1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19"/>
                                        </p:tgtEl>
                                        <p:attrNameLst>
                                          <p:attrName>style.visibility</p:attrName>
                                        </p:attrNameLst>
                                      </p:cBhvr>
                                      <p:to>
                                        <p:strVal val="visible"/>
                                      </p:to>
                                    </p:set>
                                    <p:animEffect transition="in" filter="wipe(right)">
                                      <p:cBhvr>
                                        <p:cTn id="22" dur="500"/>
                                        <p:tgtEl>
                                          <p:spTgt spid="119"/>
                                        </p:tgtEl>
                                      </p:cBhvr>
                                    </p:animEffect>
                                  </p:childTnLst>
                                </p:cTn>
                              </p:par>
                            </p:childTnLst>
                          </p:cTn>
                        </p:par>
                        <p:par>
                          <p:cTn id="23" fill="hold">
                            <p:stCondLst>
                              <p:cond delay="2000"/>
                            </p:stCondLst>
                            <p:childTnLst>
                              <p:par>
                                <p:cTn id="24" presetID="1" presetClass="entr" presetSubtype="0" fill="hold" nodeType="afterEffect">
                                  <p:stCondLst>
                                    <p:cond delay="500"/>
                                  </p:stCondLst>
                                  <p:childTnLst>
                                    <p:set>
                                      <p:cBhvr>
                                        <p:cTn id="25" dur="1" fill="hold">
                                          <p:stCondLst>
                                            <p:cond delay="0"/>
                                          </p:stCondLst>
                                        </p:cTn>
                                        <p:tgtEl>
                                          <p:spTgt spid="130"/>
                                        </p:tgtEl>
                                        <p:attrNameLst>
                                          <p:attrName>style.visibility</p:attrName>
                                        </p:attrNameLst>
                                      </p:cBhvr>
                                      <p:to>
                                        <p:strVal val="visible"/>
                                      </p:to>
                                    </p:se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ipe(up)">
                                      <p:cBhvr>
                                        <p:cTn id="29" dur="500"/>
                                        <p:tgtEl>
                                          <p:spTgt spid="142"/>
                                        </p:tgtEl>
                                      </p:cBhvr>
                                    </p:animEffect>
                                  </p:childTnLst>
                                </p:cTn>
                              </p:par>
                            </p:childTnLst>
                          </p:cTn>
                        </p:par>
                        <p:par>
                          <p:cTn id="30" fill="hold">
                            <p:stCondLst>
                              <p:cond delay="3000"/>
                            </p:stCondLst>
                            <p:childTnLst>
                              <p:par>
                                <p:cTn id="31" presetID="1" presetClass="entr" presetSubtype="0" fill="hold" nodeType="afterEffect">
                                  <p:stCondLst>
                                    <p:cond delay="500"/>
                                  </p:stCondLst>
                                  <p:childTnLst>
                                    <p:set>
                                      <p:cBhvr>
                                        <p:cTn id="32" dur="1" fill="hold">
                                          <p:stCondLst>
                                            <p:cond delay="0"/>
                                          </p:stCondLst>
                                        </p:cTn>
                                        <p:tgtEl>
                                          <p:spTgt spid="165"/>
                                        </p:tgtEl>
                                        <p:attrNameLst>
                                          <p:attrName>style.visibility</p:attrName>
                                        </p:attrNameLst>
                                      </p:cBhvr>
                                      <p:to>
                                        <p:strVal val="visible"/>
                                      </p:to>
                                    </p:se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62"/>
                                        </p:tgtEl>
                                        <p:attrNameLst>
                                          <p:attrName>style.visibility</p:attrName>
                                        </p:attrNameLst>
                                      </p:cBhvr>
                                      <p:to>
                                        <p:strVal val="visible"/>
                                      </p:to>
                                    </p:set>
                                    <p:animEffect transition="in" filter="wipe(left)">
                                      <p:cBhvr>
                                        <p:cTn id="36" dur="500"/>
                                        <p:tgtEl>
                                          <p:spTgt spid="162"/>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63"/>
                                        </p:tgtEl>
                                        <p:attrNameLst>
                                          <p:attrName>style.visibility</p:attrName>
                                        </p:attrNameLst>
                                      </p:cBhvr>
                                      <p:to>
                                        <p:strVal val="visible"/>
                                      </p:to>
                                    </p:set>
                                    <p:animEffect transition="in" filter="wipe(left)">
                                      <p:cBhvr>
                                        <p:cTn id="40" dur="500"/>
                                        <p:tgtEl>
                                          <p:spTgt spid="163"/>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64"/>
                                        </p:tgtEl>
                                        <p:attrNameLst>
                                          <p:attrName>style.visibility</p:attrName>
                                        </p:attrNameLst>
                                      </p:cBhvr>
                                      <p:to>
                                        <p:strVal val="visible"/>
                                      </p:to>
                                    </p:set>
                                    <p:animEffect transition="in" filter="wipe(left)">
                                      <p:cBhvr>
                                        <p:cTn id="44" dur="500"/>
                                        <p:tgtEl>
                                          <p:spTgt spid="16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42"/>
                                        </p:tgtEl>
                                        <p:attrNameLst>
                                          <p:attrName>style.visibility</p:attrName>
                                        </p:attrNameLst>
                                      </p:cBhvr>
                                      <p:to>
                                        <p:strVal val="visible"/>
                                      </p:to>
                                    </p:set>
                                    <p:animEffect transition="in" filter="wipe(up)">
                                      <p:cBhvr>
                                        <p:cTn id="49" dur="4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bldLvl="0" animBg="1"/>
      <p:bldP spid="117" grpId="0" bldLvl="0" animBg="1"/>
      <p:bldP spid="118" grpId="0" bldLvl="0" animBg="1"/>
      <p:bldP spid="119" grpId="0" bldLvl="0" animBg="1"/>
      <p:bldP spid="162" grpId="0" bldLvl="0" animBg="1"/>
      <p:bldP spid="163" grpId="0" bldLvl="0" animBg="1"/>
      <p:bldP spid="164"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矩形 245"/>
          <p:cNvSpPr/>
          <p:nvPr/>
        </p:nvSpPr>
        <p:spPr>
          <a:xfrm>
            <a:off x="0" y="827090"/>
            <a:ext cx="3127375" cy="60324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标题 4"/>
          <p:cNvSpPr>
            <a:spLocks noGrp="1"/>
          </p:cNvSpPr>
          <p:nvPr>
            <p:ph type="title"/>
          </p:nvPr>
        </p:nvSpPr>
        <p:spPr>
          <a:xfrm>
            <a:off x="774699" y="352424"/>
            <a:ext cx="6238875" cy="429419"/>
          </a:xfrm>
        </p:spPr>
        <p:txBody>
          <a:bodyPr/>
          <a:lstStyle/>
          <a:p>
            <a:r>
              <a:rPr lang="zh-CN" altLang="en-US" dirty="0"/>
              <a:t>三种交换的比较 </a:t>
            </a:r>
            <a:endParaRPr lang="zh-CN" altLang="en-US" dirty="0"/>
          </a:p>
        </p:txBody>
      </p:sp>
      <p:grpSp>
        <p:nvGrpSpPr>
          <p:cNvPr id="19" name="Group 134"/>
          <p:cNvGrpSpPr/>
          <p:nvPr/>
        </p:nvGrpSpPr>
        <p:grpSpPr bwMode="auto">
          <a:xfrm>
            <a:off x="10418602" y="1791430"/>
            <a:ext cx="581025" cy="412750"/>
            <a:chOff x="4653" y="1604"/>
            <a:chExt cx="366" cy="260"/>
          </a:xfrm>
        </p:grpSpPr>
        <p:sp>
          <p:nvSpPr>
            <p:cNvPr id="20" name="AutoShape 4"/>
            <p:cNvSpPr>
              <a:spLocks noChangeArrowheads="1"/>
            </p:cNvSpPr>
            <p:nvPr/>
          </p:nvSpPr>
          <p:spPr bwMode="auto">
            <a:xfrm rot="5400000">
              <a:off x="4733" y="1579"/>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Text Box 5"/>
            <p:cNvSpPr txBox="1">
              <a:spLocks noChangeArrowheads="1"/>
            </p:cNvSpPr>
            <p:nvPr/>
          </p:nvSpPr>
          <p:spPr bwMode="auto">
            <a:xfrm rot="626605">
              <a:off x="4655" y="1604"/>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Line 6"/>
            <p:cNvSpPr>
              <a:spLocks noChangeShapeType="1"/>
            </p:cNvSpPr>
            <p:nvPr/>
          </p:nvSpPr>
          <p:spPr bwMode="auto">
            <a:xfrm>
              <a:off x="4656" y="165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Line 7"/>
            <p:cNvSpPr>
              <a:spLocks noChangeShapeType="1"/>
            </p:cNvSpPr>
            <p:nvPr/>
          </p:nvSpPr>
          <p:spPr bwMode="auto">
            <a:xfrm>
              <a:off x="4653" y="1801"/>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AutoShape 8"/>
            <p:cNvSpPr>
              <a:spLocks noChangeArrowheads="1"/>
            </p:cNvSpPr>
            <p:nvPr/>
          </p:nvSpPr>
          <p:spPr bwMode="auto">
            <a:xfrm rot="746037">
              <a:off x="4847" y="1715"/>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Group 135"/>
          <p:cNvGrpSpPr/>
          <p:nvPr/>
        </p:nvGrpSpPr>
        <p:grpSpPr bwMode="auto">
          <a:xfrm>
            <a:off x="10404314" y="2075601"/>
            <a:ext cx="588963" cy="412750"/>
            <a:chOff x="4644" y="1783"/>
            <a:chExt cx="371" cy="260"/>
          </a:xfrm>
        </p:grpSpPr>
        <p:sp>
          <p:nvSpPr>
            <p:cNvPr id="26" name="AutoShape 9"/>
            <p:cNvSpPr>
              <a:spLocks noChangeArrowheads="1"/>
            </p:cNvSpPr>
            <p:nvPr/>
          </p:nvSpPr>
          <p:spPr bwMode="auto">
            <a:xfrm rot="5400000">
              <a:off x="4729" y="1758"/>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 Box 10"/>
            <p:cNvSpPr txBox="1">
              <a:spLocks noChangeArrowheads="1"/>
            </p:cNvSpPr>
            <p:nvPr/>
          </p:nvSpPr>
          <p:spPr bwMode="auto">
            <a:xfrm rot="626605">
              <a:off x="4644" y="178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Line 11"/>
            <p:cNvSpPr>
              <a:spLocks noChangeShapeType="1"/>
            </p:cNvSpPr>
            <p:nvPr/>
          </p:nvSpPr>
          <p:spPr bwMode="auto">
            <a:xfrm>
              <a:off x="4652" y="1829"/>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Line 12"/>
            <p:cNvSpPr>
              <a:spLocks noChangeShapeType="1"/>
            </p:cNvSpPr>
            <p:nvPr/>
          </p:nvSpPr>
          <p:spPr bwMode="auto">
            <a:xfrm>
              <a:off x="4648" y="19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AutoShape 13"/>
            <p:cNvSpPr>
              <a:spLocks noChangeArrowheads="1"/>
            </p:cNvSpPr>
            <p:nvPr/>
          </p:nvSpPr>
          <p:spPr bwMode="auto">
            <a:xfrm rot="746037">
              <a:off x="4843" y="1894"/>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Group 136"/>
          <p:cNvGrpSpPr/>
          <p:nvPr/>
        </p:nvGrpSpPr>
        <p:grpSpPr bwMode="auto">
          <a:xfrm>
            <a:off x="10410664" y="2364526"/>
            <a:ext cx="587375" cy="403225"/>
            <a:chOff x="4648" y="1965"/>
            <a:chExt cx="370" cy="254"/>
          </a:xfrm>
        </p:grpSpPr>
        <p:sp>
          <p:nvSpPr>
            <p:cNvPr id="33" name="AutoShape 14"/>
            <p:cNvSpPr>
              <a:spLocks noChangeArrowheads="1"/>
            </p:cNvSpPr>
            <p:nvPr/>
          </p:nvSpPr>
          <p:spPr bwMode="auto">
            <a:xfrm rot="5400000">
              <a:off x="4732" y="1934"/>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Text Box 15"/>
            <p:cNvSpPr txBox="1">
              <a:spLocks noChangeArrowheads="1"/>
            </p:cNvSpPr>
            <p:nvPr/>
          </p:nvSpPr>
          <p:spPr bwMode="auto">
            <a:xfrm rot="626605">
              <a:off x="4648" y="196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Line 16"/>
            <p:cNvSpPr>
              <a:spLocks noChangeShapeType="1"/>
            </p:cNvSpPr>
            <p:nvPr/>
          </p:nvSpPr>
          <p:spPr bwMode="auto">
            <a:xfrm>
              <a:off x="4656" y="2004"/>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Line 17"/>
            <p:cNvSpPr>
              <a:spLocks noChangeShapeType="1"/>
            </p:cNvSpPr>
            <p:nvPr/>
          </p:nvSpPr>
          <p:spPr bwMode="auto">
            <a:xfrm>
              <a:off x="4652" y="2155"/>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AutoShape 18"/>
            <p:cNvSpPr>
              <a:spLocks noChangeArrowheads="1"/>
            </p:cNvSpPr>
            <p:nvPr/>
          </p:nvSpPr>
          <p:spPr bwMode="auto">
            <a:xfrm rot="746037">
              <a:off x="4846" y="2069"/>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137"/>
          <p:cNvGrpSpPr/>
          <p:nvPr/>
        </p:nvGrpSpPr>
        <p:grpSpPr bwMode="auto">
          <a:xfrm>
            <a:off x="10417014" y="2634401"/>
            <a:ext cx="587375" cy="411163"/>
            <a:chOff x="4652" y="2135"/>
            <a:chExt cx="370" cy="259"/>
          </a:xfrm>
        </p:grpSpPr>
        <p:sp>
          <p:nvSpPr>
            <p:cNvPr id="52" name="AutoShape 19"/>
            <p:cNvSpPr>
              <a:spLocks noChangeArrowheads="1"/>
            </p:cNvSpPr>
            <p:nvPr/>
          </p:nvSpPr>
          <p:spPr bwMode="auto">
            <a:xfrm rot="5400000">
              <a:off x="4737" y="2109"/>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Text Box 20"/>
            <p:cNvSpPr txBox="1">
              <a:spLocks noChangeArrowheads="1"/>
            </p:cNvSpPr>
            <p:nvPr/>
          </p:nvSpPr>
          <p:spPr bwMode="auto">
            <a:xfrm rot="626605">
              <a:off x="4652" y="213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 name="Line 21"/>
            <p:cNvSpPr>
              <a:spLocks noChangeShapeType="1"/>
            </p:cNvSpPr>
            <p:nvPr/>
          </p:nvSpPr>
          <p:spPr bwMode="auto">
            <a:xfrm>
              <a:off x="4659" y="21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Line 22"/>
            <p:cNvSpPr>
              <a:spLocks noChangeShapeType="1"/>
            </p:cNvSpPr>
            <p:nvPr/>
          </p:nvSpPr>
          <p:spPr bwMode="auto">
            <a:xfrm>
              <a:off x="4656" y="233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AutoShape 23"/>
            <p:cNvSpPr>
              <a:spLocks noChangeArrowheads="1"/>
            </p:cNvSpPr>
            <p:nvPr/>
          </p:nvSpPr>
          <p:spPr bwMode="auto">
            <a:xfrm rot="746037">
              <a:off x="4850" y="2245"/>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Group 139"/>
          <p:cNvGrpSpPr/>
          <p:nvPr/>
        </p:nvGrpSpPr>
        <p:grpSpPr bwMode="auto">
          <a:xfrm>
            <a:off x="10977408" y="2186725"/>
            <a:ext cx="596901" cy="401638"/>
            <a:chOff x="5005" y="1853"/>
            <a:chExt cx="376" cy="253"/>
          </a:xfrm>
        </p:grpSpPr>
        <p:sp>
          <p:nvSpPr>
            <p:cNvPr id="58" name="AutoShape 24"/>
            <p:cNvSpPr>
              <a:spLocks noChangeArrowheads="1"/>
            </p:cNvSpPr>
            <p:nvPr/>
          </p:nvSpPr>
          <p:spPr bwMode="auto">
            <a:xfrm rot="5400000">
              <a:off x="5096" y="1821"/>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Text Box 25"/>
            <p:cNvSpPr txBox="1">
              <a:spLocks noChangeArrowheads="1"/>
            </p:cNvSpPr>
            <p:nvPr/>
          </p:nvSpPr>
          <p:spPr bwMode="auto">
            <a:xfrm rot="626605">
              <a:off x="5005" y="185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Line 26"/>
            <p:cNvSpPr>
              <a:spLocks noChangeShapeType="1"/>
            </p:cNvSpPr>
            <p:nvPr/>
          </p:nvSpPr>
          <p:spPr bwMode="auto">
            <a:xfrm>
              <a:off x="5018" y="189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1" name="Line 27"/>
            <p:cNvSpPr>
              <a:spLocks noChangeShapeType="1"/>
            </p:cNvSpPr>
            <p:nvPr/>
          </p:nvSpPr>
          <p:spPr bwMode="auto">
            <a:xfrm>
              <a:off x="5015" y="2043"/>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AutoShape 28"/>
            <p:cNvSpPr>
              <a:spLocks noChangeArrowheads="1"/>
            </p:cNvSpPr>
            <p:nvPr/>
          </p:nvSpPr>
          <p:spPr bwMode="auto">
            <a:xfrm rot="746037">
              <a:off x="5209" y="1957"/>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3" name="Group 140"/>
          <p:cNvGrpSpPr/>
          <p:nvPr/>
        </p:nvGrpSpPr>
        <p:grpSpPr bwMode="auto">
          <a:xfrm>
            <a:off x="10969458" y="2451837"/>
            <a:ext cx="596899" cy="420688"/>
            <a:chOff x="5000" y="2020"/>
            <a:chExt cx="376" cy="265"/>
          </a:xfrm>
        </p:grpSpPr>
        <p:sp>
          <p:nvSpPr>
            <p:cNvPr id="64" name="AutoShape 29"/>
            <p:cNvSpPr>
              <a:spLocks noChangeArrowheads="1"/>
            </p:cNvSpPr>
            <p:nvPr/>
          </p:nvSpPr>
          <p:spPr bwMode="auto">
            <a:xfrm rot="5400000">
              <a:off x="5091" y="2000"/>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5" name="Text Box 30"/>
            <p:cNvSpPr txBox="1">
              <a:spLocks noChangeArrowheads="1"/>
            </p:cNvSpPr>
            <p:nvPr/>
          </p:nvSpPr>
          <p:spPr bwMode="auto">
            <a:xfrm rot="626605">
              <a:off x="5000" y="2020"/>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6" name="Line 31"/>
            <p:cNvSpPr>
              <a:spLocks noChangeShapeType="1"/>
            </p:cNvSpPr>
            <p:nvPr/>
          </p:nvSpPr>
          <p:spPr bwMode="auto">
            <a:xfrm>
              <a:off x="5014" y="207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7" name="Line 32"/>
            <p:cNvSpPr>
              <a:spLocks noChangeShapeType="1"/>
            </p:cNvSpPr>
            <p:nvPr/>
          </p:nvSpPr>
          <p:spPr bwMode="auto">
            <a:xfrm>
              <a:off x="5010" y="222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AutoShape 33"/>
            <p:cNvSpPr>
              <a:spLocks noChangeArrowheads="1"/>
            </p:cNvSpPr>
            <p:nvPr/>
          </p:nvSpPr>
          <p:spPr bwMode="auto">
            <a:xfrm rot="746037">
              <a:off x="5204" y="2136"/>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9" name="Group 141"/>
          <p:cNvGrpSpPr/>
          <p:nvPr/>
        </p:nvGrpSpPr>
        <p:grpSpPr bwMode="auto">
          <a:xfrm>
            <a:off x="10985339" y="2739176"/>
            <a:ext cx="587375" cy="412750"/>
            <a:chOff x="5010" y="2201"/>
            <a:chExt cx="370" cy="260"/>
          </a:xfrm>
        </p:grpSpPr>
        <p:sp>
          <p:nvSpPr>
            <p:cNvPr id="70" name="AutoShape 34"/>
            <p:cNvSpPr>
              <a:spLocks noChangeArrowheads="1"/>
            </p:cNvSpPr>
            <p:nvPr/>
          </p:nvSpPr>
          <p:spPr bwMode="auto">
            <a:xfrm rot="5400000">
              <a:off x="5094" y="217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Text Box 35"/>
            <p:cNvSpPr txBox="1">
              <a:spLocks noChangeArrowheads="1"/>
            </p:cNvSpPr>
            <p:nvPr/>
          </p:nvSpPr>
          <p:spPr bwMode="auto">
            <a:xfrm rot="626605">
              <a:off x="5010" y="220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Line 36"/>
            <p:cNvSpPr>
              <a:spLocks noChangeShapeType="1"/>
            </p:cNvSpPr>
            <p:nvPr/>
          </p:nvSpPr>
          <p:spPr bwMode="auto">
            <a:xfrm>
              <a:off x="5017" y="224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 name="Line 37"/>
            <p:cNvSpPr>
              <a:spLocks noChangeShapeType="1"/>
            </p:cNvSpPr>
            <p:nvPr/>
          </p:nvSpPr>
          <p:spPr bwMode="auto">
            <a:xfrm>
              <a:off x="5014" y="2398"/>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AutoShape 38"/>
            <p:cNvSpPr>
              <a:spLocks noChangeArrowheads="1"/>
            </p:cNvSpPr>
            <p:nvPr/>
          </p:nvSpPr>
          <p:spPr bwMode="auto">
            <a:xfrm rot="746037">
              <a:off x="5208" y="2312"/>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Group 142"/>
          <p:cNvGrpSpPr/>
          <p:nvPr/>
        </p:nvGrpSpPr>
        <p:grpSpPr bwMode="auto">
          <a:xfrm>
            <a:off x="10980583" y="3009052"/>
            <a:ext cx="598488" cy="422275"/>
            <a:chOff x="5007" y="2371"/>
            <a:chExt cx="377" cy="266"/>
          </a:xfrm>
        </p:grpSpPr>
        <p:sp>
          <p:nvSpPr>
            <p:cNvPr id="76" name="AutoShape 39"/>
            <p:cNvSpPr>
              <a:spLocks noChangeArrowheads="1"/>
            </p:cNvSpPr>
            <p:nvPr/>
          </p:nvSpPr>
          <p:spPr bwMode="auto">
            <a:xfrm rot="5400000">
              <a:off x="5098" y="2352"/>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 name="Text Box 40"/>
            <p:cNvSpPr txBox="1">
              <a:spLocks noChangeArrowheads="1"/>
            </p:cNvSpPr>
            <p:nvPr/>
          </p:nvSpPr>
          <p:spPr bwMode="auto">
            <a:xfrm rot="626605">
              <a:off x="5007" y="237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Line 41"/>
            <p:cNvSpPr>
              <a:spLocks noChangeShapeType="1"/>
            </p:cNvSpPr>
            <p:nvPr/>
          </p:nvSpPr>
          <p:spPr bwMode="auto">
            <a:xfrm>
              <a:off x="5021" y="2422"/>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Line 42"/>
            <p:cNvSpPr>
              <a:spLocks noChangeShapeType="1"/>
            </p:cNvSpPr>
            <p:nvPr/>
          </p:nvSpPr>
          <p:spPr bwMode="auto">
            <a:xfrm>
              <a:off x="5017" y="2573"/>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 name="AutoShape 43"/>
            <p:cNvSpPr>
              <a:spLocks noChangeArrowheads="1"/>
            </p:cNvSpPr>
            <p:nvPr/>
          </p:nvSpPr>
          <p:spPr bwMode="auto">
            <a:xfrm rot="746037">
              <a:off x="5212" y="2487"/>
              <a:ext cx="132" cy="127"/>
            </a:xfrm>
            <a:prstGeom prst="rightArrow">
              <a:avLst>
                <a:gd name="adj1" fmla="val 50000"/>
                <a:gd name="adj2" fmla="val 25984"/>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1" name="Group 132"/>
          <p:cNvGrpSpPr/>
          <p:nvPr/>
        </p:nvGrpSpPr>
        <p:grpSpPr bwMode="auto">
          <a:xfrm>
            <a:off x="9826458" y="1970825"/>
            <a:ext cx="596899" cy="411163"/>
            <a:chOff x="4280" y="1717"/>
            <a:chExt cx="376" cy="259"/>
          </a:xfrm>
        </p:grpSpPr>
        <p:sp>
          <p:nvSpPr>
            <p:cNvPr id="82" name="AutoShape 49"/>
            <p:cNvSpPr>
              <a:spLocks noChangeArrowheads="1"/>
            </p:cNvSpPr>
            <p:nvPr/>
          </p:nvSpPr>
          <p:spPr bwMode="auto">
            <a:xfrm rot="5400000">
              <a:off x="4371" y="1691"/>
              <a:ext cx="210" cy="360"/>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Text Box 50"/>
            <p:cNvSpPr txBox="1">
              <a:spLocks noChangeArrowheads="1"/>
            </p:cNvSpPr>
            <p:nvPr/>
          </p:nvSpPr>
          <p:spPr bwMode="auto">
            <a:xfrm rot="626605">
              <a:off x="4280" y="171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 name="Line 51"/>
            <p:cNvSpPr>
              <a:spLocks noChangeShapeType="1"/>
            </p:cNvSpPr>
            <p:nvPr/>
          </p:nvSpPr>
          <p:spPr bwMode="auto">
            <a:xfrm>
              <a:off x="4294" y="1762"/>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 name="Line 52"/>
            <p:cNvSpPr>
              <a:spLocks noChangeShapeType="1"/>
            </p:cNvSpPr>
            <p:nvPr/>
          </p:nvSpPr>
          <p:spPr bwMode="auto">
            <a:xfrm>
              <a:off x="4290" y="1913"/>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 name="AutoShape 53"/>
            <p:cNvSpPr>
              <a:spLocks noChangeArrowheads="1"/>
            </p:cNvSpPr>
            <p:nvPr/>
          </p:nvSpPr>
          <p:spPr bwMode="auto">
            <a:xfrm rot="746037">
              <a:off x="4484" y="1827"/>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7" name="Group 133"/>
          <p:cNvGrpSpPr/>
          <p:nvPr/>
        </p:nvGrpSpPr>
        <p:grpSpPr bwMode="auto">
          <a:xfrm>
            <a:off x="9842339" y="2248629"/>
            <a:ext cx="587375" cy="412750"/>
            <a:chOff x="4290" y="1892"/>
            <a:chExt cx="370" cy="260"/>
          </a:xfrm>
        </p:grpSpPr>
        <p:sp>
          <p:nvSpPr>
            <p:cNvPr id="88" name="AutoShape 54"/>
            <p:cNvSpPr>
              <a:spLocks noChangeArrowheads="1"/>
            </p:cNvSpPr>
            <p:nvPr/>
          </p:nvSpPr>
          <p:spPr bwMode="auto">
            <a:xfrm rot="5400000">
              <a:off x="4374" y="186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 name="Text Box 55"/>
            <p:cNvSpPr txBox="1">
              <a:spLocks noChangeArrowheads="1"/>
            </p:cNvSpPr>
            <p:nvPr/>
          </p:nvSpPr>
          <p:spPr bwMode="auto">
            <a:xfrm rot="626605">
              <a:off x="4290" y="189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 name="Line 56"/>
            <p:cNvSpPr>
              <a:spLocks noChangeShapeType="1"/>
            </p:cNvSpPr>
            <p:nvPr/>
          </p:nvSpPr>
          <p:spPr bwMode="auto">
            <a:xfrm>
              <a:off x="4297" y="19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 name="Line 57"/>
            <p:cNvSpPr>
              <a:spLocks noChangeShapeType="1"/>
            </p:cNvSpPr>
            <p:nvPr/>
          </p:nvSpPr>
          <p:spPr bwMode="auto">
            <a:xfrm>
              <a:off x="4294" y="2089"/>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 name="AutoShape 58"/>
            <p:cNvSpPr>
              <a:spLocks noChangeArrowheads="1"/>
            </p:cNvSpPr>
            <p:nvPr/>
          </p:nvSpPr>
          <p:spPr bwMode="auto">
            <a:xfrm rot="746037">
              <a:off x="4488" y="2003"/>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3" name="Group 127"/>
          <p:cNvGrpSpPr/>
          <p:nvPr/>
        </p:nvGrpSpPr>
        <p:grpSpPr bwMode="auto">
          <a:xfrm>
            <a:off x="8024812" y="2723296"/>
            <a:ext cx="582613" cy="1069975"/>
            <a:chOff x="2876" y="2191"/>
            <a:chExt cx="367" cy="674"/>
          </a:xfrm>
          <a:solidFill>
            <a:srgbClr val="74B836"/>
          </a:solidFill>
        </p:grpSpPr>
        <p:sp>
          <p:nvSpPr>
            <p:cNvPr id="94" name="AutoShape 59"/>
            <p:cNvSpPr>
              <a:spLocks noChangeArrowheads="1"/>
            </p:cNvSpPr>
            <p:nvPr/>
          </p:nvSpPr>
          <p:spPr bwMode="auto">
            <a:xfrm rot="5400000">
              <a:off x="2729" y="2350"/>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 name="AutoShape 60"/>
            <p:cNvSpPr>
              <a:spLocks noChangeArrowheads="1"/>
            </p:cNvSpPr>
            <p:nvPr/>
          </p:nvSpPr>
          <p:spPr bwMode="auto">
            <a:xfrm rot="746037">
              <a:off x="2925" y="2654"/>
              <a:ext cx="227" cy="127"/>
            </a:xfrm>
            <a:prstGeom prst="rightArrow">
              <a:avLst>
                <a:gd name="adj1" fmla="val 50000"/>
                <a:gd name="adj2" fmla="val 4468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 name="Text Box 61"/>
            <p:cNvSpPr txBox="1">
              <a:spLocks noChangeArrowheads="1"/>
            </p:cNvSpPr>
            <p:nvPr/>
          </p:nvSpPr>
          <p:spPr bwMode="auto">
            <a:xfrm>
              <a:off x="2919" y="23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 name="Line 62"/>
            <p:cNvSpPr>
              <a:spLocks noChangeShapeType="1"/>
            </p:cNvSpPr>
            <p:nvPr/>
          </p:nvSpPr>
          <p:spPr bwMode="auto">
            <a:xfrm>
              <a:off x="2876" y="2191"/>
              <a:ext cx="363" cy="57"/>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 name="Line 63"/>
            <p:cNvSpPr>
              <a:spLocks noChangeShapeType="1"/>
            </p:cNvSpPr>
            <p:nvPr/>
          </p:nvSpPr>
          <p:spPr bwMode="auto">
            <a:xfrm>
              <a:off x="2876" y="2807"/>
              <a:ext cx="363"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9" name="Group 128"/>
          <p:cNvGrpSpPr/>
          <p:nvPr/>
        </p:nvGrpSpPr>
        <p:grpSpPr bwMode="auto">
          <a:xfrm>
            <a:off x="8620125" y="4059971"/>
            <a:ext cx="581025" cy="1071563"/>
            <a:chOff x="3251" y="3033"/>
            <a:chExt cx="366" cy="675"/>
          </a:xfrm>
          <a:solidFill>
            <a:srgbClr val="74B836"/>
          </a:solidFill>
        </p:grpSpPr>
        <p:sp>
          <p:nvSpPr>
            <p:cNvPr id="100" name="AutoShape 64"/>
            <p:cNvSpPr>
              <a:spLocks noChangeArrowheads="1"/>
            </p:cNvSpPr>
            <p:nvPr/>
          </p:nvSpPr>
          <p:spPr bwMode="auto">
            <a:xfrm rot="5400000">
              <a:off x="3102" y="3193"/>
              <a:ext cx="675" cy="355"/>
            </a:xfrm>
            <a:prstGeom prst="parallelogram">
              <a:avLst>
                <a:gd name="adj" fmla="val 18292"/>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1" name="AutoShape 65"/>
            <p:cNvSpPr>
              <a:spLocks noChangeArrowheads="1"/>
            </p:cNvSpPr>
            <p:nvPr/>
          </p:nvSpPr>
          <p:spPr bwMode="auto">
            <a:xfrm rot="746037">
              <a:off x="3300" y="3497"/>
              <a:ext cx="226" cy="126"/>
            </a:xfrm>
            <a:prstGeom prst="rightArrow">
              <a:avLst>
                <a:gd name="adj1" fmla="val 50000"/>
                <a:gd name="adj2" fmla="val 4484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2" name="Text Box 66"/>
            <p:cNvSpPr txBox="1">
              <a:spLocks noChangeArrowheads="1"/>
            </p:cNvSpPr>
            <p:nvPr/>
          </p:nvSpPr>
          <p:spPr bwMode="auto">
            <a:xfrm>
              <a:off x="3293" y="3143"/>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3" name="Line 67"/>
            <p:cNvSpPr>
              <a:spLocks noChangeShapeType="1"/>
            </p:cNvSpPr>
            <p:nvPr/>
          </p:nvSpPr>
          <p:spPr bwMode="auto">
            <a:xfrm>
              <a:off x="3251" y="3033"/>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 name="Line 68"/>
            <p:cNvSpPr>
              <a:spLocks noChangeShapeType="1"/>
            </p:cNvSpPr>
            <p:nvPr/>
          </p:nvSpPr>
          <p:spPr bwMode="auto">
            <a:xfrm>
              <a:off x="3251" y="3650"/>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05" name="Group 126"/>
          <p:cNvGrpSpPr/>
          <p:nvPr/>
        </p:nvGrpSpPr>
        <p:grpSpPr bwMode="auto">
          <a:xfrm>
            <a:off x="7458075" y="1451709"/>
            <a:ext cx="573087" cy="1069975"/>
            <a:chOff x="2519" y="1390"/>
            <a:chExt cx="361" cy="674"/>
          </a:xfrm>
          <a:solidFill>
            <a:srgbClr val="74B836"/>
          </a:solidFill>
        </p:grpSpPr>
        <p:sp>
          <p:nvSpPr>
            <p:cNvPr id="106" name="AutoShape 69"/>
            <p:cNvSpPr>
              <a:spLocks noChangeArrowheads="1"/>
            </p:cNvSpPr>
            <p:nvPr/>
          </p:nvSpPr>
          <p:spPr bwMode="auto">
            <a:xfrm rot="5400000">
              <a:off x="2366" y="1549"/>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7" name="AutoShape 70"/>
            <p:cNvSpPr>
              <a:spLocks noChangeArrowheads="1"/>
            </p:cNvSpPr>
            <p:nvPr/>
          </p:nvSpPr>
          <p:spPr bwMode="auto">
            <a:xfrm rot="746037">
              <a:off x="2563" y="1853"/>
              <a:ext cx="226" cy="127"/>
            </a:xfrm>
            <a:prstGeom prst="rightArrow">
              <a:avLst>
                <a:gd name="adj1" fmla="val 50000"/>
                <a:gd name="adj2" fmla="val 44488"/>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8" name="Text Box 71"/>
            <p:cNvSpPr txBox="1">
              <a:spLocks noChangeArrowheads="1"/>
            </p:cNvSpPr>
            <p:nvPr/>
          </p:nvSpPr>
          <p:spPr bwMode="auto">
            <a:xfrm>
              <a:off x="2567" y="15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9" name="Line 72"/>
            <p:cNvSpPr>
              <a:spLocks noChangeShapeType="1"/>
            </p:cNvSpPr>
            <p:nvPr/>
          </p:nvSpPr>
          <p:spPr bwMode="auto">
            <a:xfrm>
              <a:off x="2519" y="1395"/>
              <a:ext cx="357" cy="5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0" name="Line 73"/>
            <p:cNvSpPr>
              <a:spLocks noChangeShapeType="1"/>
            </p:cNvSpPr>
            <p:nvPr/>
          </p:nvSpPr>
          <p:spPr bwMode="auto">
            <a:xfrm>
              <a:off x="2519" y="2001"/>
              <a:ext cx="357" cy="6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11" name="Line 74"/>
          <p:cNvSpPr>
            <a:spLocks noChangeShapeType="1"/>
          </p:cNvSpPr>
          <p:nvPr/>
        </p:nvSpPr>
        <p:spPr bwMode="auto">
          <a:xfrm>
            <a:off x="5346700"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2" name="Line 75"/>
          <p:cNvSpPr>
            <a:spLocks noChangeShapeType="1"/>
          </p:cNvSpPr>
          <p:nvPr/>
        </p:nvSpPr>
        <p:spPr bwMode="auto">
          <a:xfrm>
            <a:off x="5922962"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3" name="Text Box 76"/>
          <p:cNvSpPr txBox="1">
            <a:spLocks noChangeArrowheads="1"/>
          </p:cNvSpPr>
          <p:nvPr/>
        </p:nvSpPr>
        <p:spPr bwMode="auto">
          <a:xfrm>
            <a:off x="4575175"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 </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4" name="Text Box 77"/>
          <p:cNvSpPr txBox="1">
            <a:spLocks noChangeArrowheads="1"/>
          </p:cNvSpPr>
          <p:nvPr/>
        </p:nvSpPr>
        <p:spPr bwMode="auto">
          <a:xfrm>
            <a:off x="7272337"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5" name="Text Box 78"/>
          <p:cNvSpPr txBox="1">
            <a:spLocks noChangeArrowheads="1"/>
          </p:cNvSpPr>
          <p:nvPr/>
        </p:nvSpPr>
        <p:spPr bwMode="auto">
          <a:xfrm>
            <a:off x="9521671"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6" name="Line 79"/>
          <p:cNvSpPr>
            <a:spLocks noChangeShapeType="1"/>
          </p:cNvSpPr>
          <p:nvPr/>
        </p:nvSpPr>
        <p:spPr bwMode="auto">
          <a:xfrm>
            <a:off x="4770437" y="1585059"/>
            <a:ext cx="576263"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7" name="Line 80"/>
          <p:cNvSpPr>
            <a:spLocks noChangeShapeType="1"/>
          </p:cNvSpPr>
          <p:nvPr/>
        </p:nvSpPr>
        <p:spPr bwMode="auto">
          <a:xfrm>
            <a:off x="5346700" y="1853346"/>
            <a:ext cx="576262"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8" name="Line 81"/>
          <p:cNvSpPr>
            <a:spLocks noChangeShapeType="1"/>
          </p:cNvSpPr>
          <p:nvPr/>
        </p:nvSpPr>
        <p:spPr bwMode="auto">
          <a:xfrm>
            <a:off x="5922962" y="2120046"/>
            <a:ext cx="574675"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9" name="Line 82"/>
          <p:cNvSpPr>
            <a:spLocks noChangeShapeType="1"/>
          </p:cNvSpPr>
          <p:nvPr/>
        </p:nvSpPr>
        <p:spPr bwMode="auto">
          <a:xfrm flipH="1">
            <a:off x="4770437" y="2521684"/>
            <a:ext cx="1727200" cy="268287"/>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0" name="Text Box 87"/>
          <p:cNvSpPr txBox="1">
            <a:spLocks noChangeArrowheads="1"/>
          </p:cNvSpPr>
          <p:nvPr/>
        </p:nvSpPr>
        <p:spPr bwMode="auto">
          <a:xfrm>
            <a:off x="7766050"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报文交换</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1" name="Text Box 88"/>
          <p:cNvSpPr txBox="1">
            <a:spLocks noChangeArrowheads="1"/>
          </p:cNvSpPr>
          <p:nvPr/>
        </p:nvSpPr>
        <p:spPr bwMode="auto">
          <a:xfrm>
            <a:off x="5006975"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电路交换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2" name="Text Box 89"/>
          <p:cNvSpPr txBox="1">
            <a:spLocks noChangeArrowheads="1"/>
          </p:cNvSpPr>
          <p:nvPr/>
        </p:nvSpPr>
        <p:spPr bwMode="auto">
          <a:xfrm>
            <a:off x="10089989"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分组交换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3" name="Line 90"/>
          <p:cNvSpPr>
            <a:spLocks noChangeShapeType="1"/>
          </p:cNvSpPr>
          <p:nvPr/>
        </p:nvSpPr>
        <p:spPr bwMode="auto">
          <a:xfrm>
            <a:off x="6970712" y="1920021"/>
            <a:ext cx="0" cy="274320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4" name="Text Box 91"/>
          <p:cNvSpPr txBox="1">
            <a:spLocks noChangeArrowheads="1"/>
          </p:cNvSpPr>
          <p:nvPr/>
        </p:nvSpPr>
        <p:spPr bwMode="auto">
          <a:xfrm>
            <a:off x="6869112" y="4679096"/>
            <a:ext cx="280846"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t</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25" name="Group 122"/>
          <p:cNvGrpSpPr/>
          <p:nvPr/>
        </p:nvGrpSpPr>
        <p:grpSpPr bwMode="auto">
          <a:xfrm>
            <a:off x="3355975" y="1583471"/>
            <a:ext cx="1269999" cy="1230313"/>
            <a:chOff x="12" y="1473"/>
            <a:chExt cx="800" cy="775"/>
          </a:xfrm>
        </p:grpSpPr>
        <p:sp>
          <p:nvSpPr>
            <p:cNvPr id="126" name="Line 92"/>
            <p:cNvSpPr>
              <a:spLocks noChangeShapeType="1"/>
            </p:cNvSpPr>
            <p:nvPr/>
          </p:nvSpPr>
          <p:spPr bwMode="auto">
            <a:xfrm>
              <a:off x="630" y="1474"/>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7" name="Line 94"/>
            <p:cNvSpPr>
              <a:spLocks noChangeShapeType="1"/>
            </p:cNvSpPr>
            <p:nvPr/>
          </p:nvSpPr>
          <p:spPr bwMode="auto">
            <a:xfrm>
              <a:off x="622" y="2248"/>
              <a:ext cx="181"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8" name="Text Box 95"/>
            <p:cNvSpPr txBox="1">
              <a:spLocks noChangeArrowheads="1"/>
            </p:cNvSpPr>
            <p:nvPr/>
          </p:nvSpPr>
          <p:spPr bwMode="auto">
            <a:xfrm>
              <a:off x="12" y="17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连接建立</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9" name="Line 97"/>
            <p:cNvSpPr>
              <a:spLocks noChangeShapeType="1"/>
            </p:cNvSpPr>
            <p:nvPr/>
          </p:nvSpPr>
          <p:spPr bwMode="auto">
            <a:xfrm>
              <a:off x="720" y="1473"/>
              <a:ext cx="0" cy="759"/>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30" name="Group 123"/>
          <p:cNvGrpSpPr/>
          <p:nvPr/>
        </p:nvGrpSpPr>
        <p:grpSpPr bwMode="auto">
          <a:xfrm>
            <a:off x="3355975" y="2810609"/>
            <a:ext cx="1269999" cy="1011237"/>
            <a:chOff x="12" y="2246"/>
            <a:chExt cx="800" cy="637"/>
          </a:xfrm>
        </p:grpSpPr>
        <p:sp>
          <p:nvSpPr>
            <p:cNvPr id="131" name="Line 93"/>
            <p:cNvSpPr>
              <a:spLocks noChangeShapeType="1"/>
            </p:cNvSpPr>
            <p:nvPr/>
          </p:nvSpPr>
          <p:spPr bwMode="auto">
            <a:xfrm>
              <a:off x="630" y="288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2" name="Text Box 96"/>
            <p:cNvSpPr txBox="1">
              <a:spLocks noChangeArrowheads="1"/>
            </p:cNvSpPr>
            <p:nvPr/>
          </p:nvSpPr>
          <p:spPr bwMode="auto">
            <a:xfrm>
              <a:off x="12" y="2405"/>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数据传送</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3" name="Line 98"/>
            <p:cNvSpPr>
              <a:spLocks noChangeShapeType="1"/>
            </p:cNvSpPr>
            <p:nvPr/>
          </p:nvSpPr>
          <p:spPr bwMode="auto">
            <a:xfrm>
              <a:off x="721" y="2246"/>
              <a:ext cx="0" cy="637"/>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34" name="Freeform 99"/>
          <p:cNvSpPr/>
          <p:nvPr/>
        </p:nvSpPr>
        <p:spPr bwMode="auto">
          <a:xfrm>
            <a:off x="4765675" y="1451709"/>
            <a:ext cx="4762" cy="3821112"/>
          </a:xfrm>
          <a:custGeom>
            <a:avLst/>
            <a:gdLst/>
            <a:ahLst/>
            <a:cxnLst>
              <a:cxn ang="0">
                <a:pos x="3" y="0"/>
              </a:cxn>
              <a:cxn ang="0">
                <a:pos x="0" y="2742"/>
              </a:cxn>
            </a:cxnLst>
            <a:rect l="0" t="0" r="r" b="b"/>
            <a:pathLst>
              <a:path w="3" h="2742">
                <a:moveTo>
                  <a:pt x="3" y="0"/>
                </a:moveTo>
                <a:lnTo>
                  <a:pt x="0" y="2742"/>
                </a:lnTo>
              </a:path>
            </a:pathLst>
          </a:cu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5" name="Freeform 100"/>
          <p:cNvSpPr/>
          <p:nvPr/>
        </p:nvSpPr>
        <p:spPr bwMode="auto">
          <a:xfrm>
            <a:off x="9196387" y="1429484"/>
            <a:ext cx="4763"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6" name="Line 101"/>
          <p:cNvSpPr>
            <a:spLocks noChangeShapeType="1"/>
          </p:cNvSpPr>
          <p:nvPr/>
        </p:nvSpPr>
        <p:spPr bwMode="auto">
          <a:xfrm>
            <a:off x="11571127" y="1478696"/>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7" name="Line 102"/>
          <p:cNvSpPr>
            <a:spLocks noChangeShapeType="1"/>
          </p:cNvSpPr>
          <p:nvPr/>
        </p:nvSpPr>
        <p:spPr bwMode="auto">
          <a:xfrm>
            <a:off x="10993277" y="14644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8" name="Line 103"/>
          <p:cNvSpPr>
            <a:spLocks noChangeShapeType="1"/>
          </p:cNvSpPr>
          <p:nvPr/>
        </p:nvSpPr>
        <p:spPr bwMode="auto">
          <a:xfrm>
            <a:off x="10424952" y="14517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9" name="Line 104"/>
          <p:cNvSpPr>
            <a:spLocks noChangeShapeType="1"/>
          </p:cNvSpPr>
          <p:nvPr/>
        </p:nvSpPr>
        <p:spPr bwMode="auto">
          <a:xfrm>
            <a:off x="7454900"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0" name="Line 105"/>
          <p:cNvSpPr>
            <a:spLocks noChangeShapeType="1"/>
          </p:cNvSpPr>
          <p:nvPr/>
        </p:nvSpPr>
        <p:spPr bwMode="auto">
          <a:xfrm>
            <a:off x="8024812"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1" name="Line 106"/>
          <p:cNvSpPr>
            <a:spLocks noChangeShapeType="1"/>
          </p:cNvSpPr>
          <p:nvPr/>
        </p:nvSpPr>
        <p:spPr bwMode="auto">
          <a:xfrm>
            <a:off x="8618537"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42" name="Group 125"/>
          <p:cNvGrpSpPr/>
          <p:nvPr/>
        </p:nvGrpSpPr>
        <p:grpSpPr bwMode="auto">
          <a:xfrm>
            <a:off x="4756150" y="2797909"/>
            <a:ext cx="1766887" cy="1279525"/>
            <a:chOff x="817" y="2238"/>
            <a:chExt cx="1113" cy="806"/>
          </a:xfrm>
          <a:solidFill>
            <a:srgbClr val="74B836"/>
          </a:solidFill>
        </p:grpSpPr>
        <p:sp>
          <p:nvSpPr>
            <p:cNvPr id="143" name="Line 83"/>
            <p:cNvSpPr>
              <a:spLocks noChangeShapeType="1"/>
            </p:cNvSpPr>
            <p:nvPr/>
          </p:nvSpPr>
          <p:spPr bwMode="auto">
            <a:xfrm>
              <a:off x="841" y="2268"/>
              <a:ext cx="1089" cy="168"/>
            </a:xfrm>
            <a:prstGeom prst="line">
              <a:avLst/>
            </a:prstGeom>
            <a:grpFill/>
            <a:ln w="19050">
              <a:noFill/>
              <a:round/>
              <a:tailEnd type="non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4" name="AutoShape 84"/>
            <p:cNvSpPr>
              <a:spLocks noChangeArrowheads="1"/>
            </p:cNvSpPr>
            <p:nvPr/>
          </p:nvSpPr>
          <p:spPr bwMode="auto">
            <a:xfrm rot="5400000">
              <a:off x="976" y="2091"/>
              <a:ext cx="793" cy="1092"/>
            </a:xfrm>
            <a:prstGeom prst="parallelogram">
              <a:avLst>
                <a:gd name="adj" fmla="val 21176"/>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5" name="Text Box 85"/>
            <p:cNvSpPr txBox="1">
              <a:spLocks noChangeArrowheads="1"/>
            </p:cNvSpPr>
            <p:nvPr/>
          </p:nvSpPr>
          <p:spPr bwMode="auto">
            <a:xfrm>
              <a:off x="1113" y="2429"/>
              <a:ext cx="439" cy="252"/>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6" name="AutoShape 86"/>
            <p:cNvSpPr>
              <a:spLocks noChangeArrowheads="1"/>
            </p:cNvSpPr>
            <p:nvPr/>
          </p:nvSpPr>
          <p:spPr bwMode="auto">
            <a:xfrm rot="746037">
              <a:off x="1174" y="2745"/>
              <a:ext cx="408" cy="127"/>
            </a:xfrm>
            <a:prstGeom prst="rightArrow">
              <a:avLst>
                <a:gd name="adj1" fmla="val 50000"/>
                <a:gd name="adj2" fmla="val 8031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7" name="Line 108"/>
            <p:cNvSpPr>
              <a:spLocks noChangeShapeType="1"/>
            </p:cNvSpPr>
            <p:nvPr/>
          </p:nvSpPr>
          <p:spPr bwMode="auto">
            <a:xfrm>
              <a:off x="823" y="2238"/>
              <a:ext cx="1094" cy="174"/>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Line 109"/>
            <p:cNvSpPr>
              <a:spLocks noChangeShapeType="1"/>
            </p:cNvSpPr>
            <p:nvPr/>
          </p:nvSpPr>
          <p:spPr bwMode="auto">
            <a:xfrm>
              <a:off x="817" y="2865"/>
              <a:ext cx="1100" cy="179"/>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9" name="Group 131"/>
          <p:cNvGrpSpPr/>
          <p:nvPr/>
        </p:nvGrpSpPr>
        <p:grpSpPr bwMode="auto">
          <a:xfrm>
            <a:off x="9835989" y="1700950"/>
            <a:ext cx="582613" cy="403225"/>
            <a:chOff x="4286" y="1547"/>
            <a:chExt cx="367" cy="254"/>
          </a:xfrm>
        </p:grpSpPr>
        <p:sp>
          <p:nvSpPr>
            <p:cNvPr id="150" name="AutoShape 44"/>
            <p:cNvSpPr>
              <a:spLocks noChangeArrowheads="1"/>
            </p:cNvSpPr>
            <p:nvPr/>
          </p:nvSpPr>
          <p:spPr bwMode="auto">
            <a:xfrm rot="5400000">
              <a:off x="4367" y="151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1" name="Text Box 45"/>
            <p:cNvSpPr txBox="1">
              <a:spLocks noChangeArrowheads="1"/>
            </p:cNvSpPr>
            <p:nvPr/>
          </p:nvSpPr>
          <p:spPr bwMode="auto">
            <a:xfrm rot="626605">
              <a:off x="4288" y="154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2" name="Line 47"/>
            <p:cNvSpPr>
              <a:spLocks noChangeShapeType="1"/>
            </p:cNvSpPr>
            <p:nvPr/>
          </p:nvSpPr>
          <p:spPr bwMode="auto">
            <a:xfrm>
              <a:off x="4286" y="17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AutoShape 48"/>
            <p:cNvSpPr>
              <a:spLocks noChangeArrowheads="1"/>
            </p:cNvSpPr>
            <p:nvPr/>
          </p:nvSpPr>
          <p:spPr bwMode="auto">
            <a:xfrm rot="746037">
              <a:off x="4481" y="1652"/>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4" name="Line 46"/>
            <p:cNvSpPr>
              <a:spLocks noChangeShapeType="1"/>
            </p:cNvSpPr>
            <p:nvPr/>
          </p:nvSpPr>
          <p:spPr bwMode="auto">
            <a:xfrm>
              <a:off x="4290" y="158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5" name="Group 130"/>
          <p:cNvGrpSpPr/>
          <p:nvPr/>
        </p:nvGrpSpPr>
        <p:grpSpPr bwMode="auto">
          <a:xfrm>
            <a:off x="9837577" y="1407256"/>
            <a:ext cx="587375" cy="412750"/>
            <a:chOff x="4287" y="1362"/>
            <a:chExt cx="370" cy="260"/>
          </a:xfrm>
        </p:grpSpPr>
        <p:sp>
          <p:nvSpPr>
            <p:cNvPr id="156" name="AutoShape 110"/>
            <p:cNvSpPr>
              <a:spLocks noChangeArrowheads="1"/>
            </p:cNvSpPr>
            <p:nvPr/>
          </p:nvSpPr>
          <p:spPr bwMode="auto">
            <a:xfrm rot="5400000">
              <a:off x="4371" y="133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7" name="Text Box 111"/>
            <p:cNvSpPr txBox="1">
              <a:spLocks noChangeArrowheads="1"/>
            </p:cNvSpPr>
            <p:nvPr/>
          </p:nvSpPr>
          <p:spPr bwMode="auto">
            <a:xfrm rot="626605">
              <a:off x="4287" y="136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8" name="Line 112"/>
            <p:cNvSpPr>
              <a:spLocks noChangeShapeType="1"/>
            </p:cNvSpPr>
            <p:nvPr/>
          </p:nvSpPr>
          <p:spPr bwMode="auto">
            <a:xfrm>
              <a:off x="4295" y="1407"/>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9" name="Line 113"/>
            <p:cNvSpPr>
              <a:spLocks noChangeShapeType="1"/>
            </p:cNvSpPr>
            <p:nvPr/>
          </p:nvSpPr>
          <p:spPr bwMode="auto">
            <a:xfrm>
              <a:off x="4291" y="1558"/>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0" name="AutoShape 114"/>
            <p:cNvSpPr>
              <a:spLocks noChangeArrowheads="1"/>
            </p:cNvSpPr>
            <p:nvPr/>
          </p:nvSpPr>
          <p:spPr bwMode="auto">
            <a:xfrm rot="746037">
              <a:off x="4485" y="1472"/>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61" name="Line 115"/>
          <p:cNvSpPr>
            <a:spLocks noChangeShapeType="1"/>
          </p:cNvSpPr>
          <p:nvPr/>
        </p:nvSpPr>
        <p:spPr bwMode="auto">
          <a:xfrm>
            <a:off x="9840752" y="14390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2" name="Line 116"/>
          <p:cNvSpPr>
            <a:spLocks noChangeShapeType="1"/>
          </p:cNvSpPr>
          <p:nvPr/>
        </p:nvSpPr>
        <p:spPr bwMode="auto">
          <a:xfrm>
            <a:off x="4765675" y="3904396"/>
            <a:ext cx="576262"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3" name="Line 117"/>
          <p:cNvSpPr>
            <a:spLocks noChangeShapeType="1"/>
          </p:cNvSpPr>
          <p:nvPr/>
        </p:nvSpPr>
        <p:spPr bwMode="auto">
          <a:xfrm>
            <a:off x="5351462" y="4085371"/>
            <a:ext cx="566738"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4" name="Line 118"/>
          <p:cNvSpPr>
            <a:spLocks noChangeShapeType="1"/>
          </p:cNvSpPr>
          <p:nvPr/>
        </p:nvSpPr>
        <p:spPr bwMode="auto">
          <a:xfrm>
            <a:off x="5918200" y="4275871"/>
            <a:ext cx="574675" cy="8572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65" name="Group 124"/>
          <p:cNvGrpSpPr/>
          <p:nvPr/>
        </p:nvGrpSpPr>
        <p:grpSpPr bwMode="auto">
          <a:xfrm>
            <a:off x="3355974" y="3799621"/>
            <a:ext cx="1246188" cy="592138"/>
            <a:chOff x="12" y="2869"/>
            <a:chExt cx="785" cy="373"/>
          </a:xfrm>
        </p:grpSpPr>
        <p:sp>
          <p:nvSpPr>
            <p:cNvPr id="166" name="Line 119"/>
            <p:cNvSpPr>
              <a:spLocks noChangeShapeType="1"/>
            </p:cNvSpPr>
            <p:nvPr/>
          </p:nvSpPr>
          <p:spPr bwMode="auto">
            <a:xfrm>
              <a:off x="615" y="324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7" name="Line 120"/>
            <p:cNvSpPr>
              <a:spLocks noChangeShapeType="1"/>
            </p:cNvSpPr>
            <p:nvPr/>
          </p:nvSpPr>
          <p:spPr bwMode="auto">
            <a:xfrm>
              <a:off x="721" y="2869"/>
              <a:ext cx="0" cy="373"/>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8" name="Text Box 121"/>
            <p:cNvSpPr txBox="1">
              <a:spLocks noChangeArrowheads="1"/>
            </p:cNvSpPr>
            <p:nvPr/>
          </p:nvSpPr>
          <p:spPr bwMode="auto">
            <a:xfrm>
              <a:off x="12" y="29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连接释放</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69" name="Freeform 107"/>
          <p:cNvSpPr/>
          <p:nvPr/>
        </p:nvSpPr>
        <p:spPr bwMode="auto">
          <a:xfrm>
            <a:off x="6499225" y="1473934"/>
            <a:ext cx="4762"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p:cNvGrpSpPr/>
          <p:nvPr/>
        </p:nvGrpSpPr>
        <p:grpSpPr>
          <a:xfrm>
            <a:off x="4590192" y="6045039"/>
            <a:ext cx="2182662" cy="568423"/>
            <a:chOff x="384175" y="1829594"/>
            <a:chExt cx="1981200" cy="533400"/>
          </a:xfrm>
        </p:grpSpPr>
        <p:sp>
          <p:nvSpPr>
            <p:cNvPr id="209" name="Line 146"/>
            <p:cNvSpPr>
              <a:spLocks noChangeShapeType="1"/>
            </p:cNvSpPr>
            <p:nvPr/>
          </p:nvSpPr>
          <p:spPr bwMode="auto">
            <a:xfrm>
              <a:off x="612775" y="2248694"/>
              <a:ext cx="1676400"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0" name="Group 147"/>
            <p:cNvGrpSpPr/>
            <p:nvPr/>
          </p:nvGrpSpPr>
          <p:grpSpPr bwMode="auto">
            <a:xfrm>
              <a:off x="384175" y="2134394"/>
              <a:ext cx="1905000" cy="228600"/>
              <a:chOff x="768" y="2544"/>
              <a:chExt cx="1200" cy="144"/>
            </a:xfrm>
            <a:solidFill>
              <a:srgbClr val="FF0000"/>
            </a:solidFill>
          </p:grpSpPr>
          <p:sp>
            <p:nvSpPr>
              <p:cNvPr id="211" name="AutoShape 14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2" name="AutoShape 14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AutoShape 15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AutoShape 15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5" name="AutoShape 165"/>
            <p:cNvSpPr>
              <a:spLocks noChangeArrowheads="1"/>
            </p:cNvSpPr>
            <p:nvPr/>
          </p:nvSpPr>
          <p:spPr bwMode="auto">
            <a:xfrm>
              <a:off x="460375" y="1829594"/>
              <a:ext cx="1905000" cy="304800"/>
            </a:xfrm>
            <a:prstGeom prst="rightArrow">
              <a:avLst>
                <a:gd name="adj1" fmla="val 58333"/>
                <a:gd name="adj2" fmla="val 109375"/>
              </a:avLst>
            </a:prstGeom>
            <a:solidFill>
              <a:srgbClr val="FF0000"/>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6" name="Text Box 169"/>
          <p:cNvSpPr txBox="1">
            <a:spLocks noChangeArrowheads="1"/>
          </p:cNvSpPr>
          <p:nvPr/>
        </p:nvSpPr>
        <p:spPr bwMode="auto">
          <a:xfrm>
            <a:off x="3144882" y="5946145"/>
            <a:ext cx="1393801" cy="646331"/>
          </a:xfrm>
          <a:prstGeom prst="rect">
            <a:avLst/>
          </a:prstGeom>
          <a:noFill/>
          <a:ln w="9525">
            <a:noFill/>
            <a:miter lim="800000"/>
          </a:ln>
          <a:effectLst/>
        </p:spPr>
        <p:txBody>
          <a:bodyPr wrap="square">
            <a:spAutoFit/>
          </a:bodyPr>
          <a:lstStyle/>
          <a:p>
            <a:pPr marL="0" marR="0" lvl="0" indent="0" algn="ctr"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数据传送的特点</a:t>
            </a:r>
            <a:endPar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17" name="Text Box 170"/>
          <p:cNvSpPr txBox="1">
            <a:spLocks noChangeArrowheads="1"/>
          </p:cNvSpPr>
          <p:nvPr/>
        </p:nvSpPr>
        <p:spPr bwMode="auto">
          <a:xfrm>
            <a:off x="4611080" y="5751898"/>
            <a:ext cx="1800493" cy="341632"/>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比特流直达终点</a:t>
            </a:r>
            <a:endPar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7349727" y="6037494"/>
            <a:ext cx="2098713" cy="564093"/>
            <a:chOff x="382587" y="3148806"/>
            <a:chExt cx="2216150" cy="933188"/>
          </a:xfrm>
        </p:grpSpPr>
        <p:sp>
          <p:nvSpPr>
            <p:cNvPr id="218" name="Line 145"/>
            <p:cNvSpPr>
              <a:spLocks noChangeShapeType="1"/>
            </p:cNvSpPr>
            <p:nvPr/>
          </p:nvSpPr>
          <p:spPr bwMode="auto">
            <a:xfrm flipV="1">
              <a:off x="458786" y="3820062"/>
              <a:ext cx="1954927" cy="2460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9" name="Group 152"/>
            <p:cNvGrpSpPr/>
            <p:nvPr/>
          </p:nvGrpSpPr>
          <p:grpSpPr bwMode="auto">
            <a:xfrm>
              <a:off x="382587" y="3692261"/>
              <a:ext cx="2216150" cy="389733"/>
              <a:chOff x="768" y="2544"/>
              <a:chExt cx="1200" cy="144"/>
            </a:xfrm>
            <a:solidFill>
              <a:schemeClr val="accent5"/>
            </a:solidFill>
          </p:grpSpPr>
          <p:sp>
            <p:nvSpPr>
              <p:cNvPr id="220" name="AutoShape 153"/>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1" name="AutoShape 154"/>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2" name="AutoShape 155"/>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3" name="AutoShape 156"/>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24" name="AutoShape 162"/>
            <p:cNvSpPr>
              <a:spLocks noChangeArrowheads="1"/>
            </p:cNvSpPr>
            <p:nvPr/>
          </p:nvSpPr>
          <p:spPr bwMode="auto">
            <a:xfrm>
              <a:off x="4603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5" name="AutoShape 163"/>
            <p:cNvSpPr>
              <a:spLocks noChangeArrowheads="1"/>
            </p:cNvSpPr>
            <p:nvPr/>
          </p:nvSpPr>
          <p:spPr bwMode="auto">
            <a:xfrm>
              <a:off x="11080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6" name="AutoShape 164"/>
            <p:cNvSpPr>
              <a:spLocks noChangeArrowheads="1"/>
            </p:cNvSpPr>
            <p:nvPr/>
          </p:nvSpPr>
          <p:spPr bwMode="auto">
            <a:xfrm>
              <a:off x="17557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1" name="Text Box 178"/>
          <p:cNvSpPr txBox="1">
            <a:spLocks noChangeArrowheads="1"/>
          </p:cNvSpPr>
          <p:nvPr/>
        </p:nvSpPr>
        <p:spPr bwMode="auto">
          <a:xfrm>
            <a:off x="7601573" y="5723215"/>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报文存储转发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829427" y="6075724"/>
            <a:ext cx="1879670" cy="508097"/>
            <a:chOff x="9829427" y="6075724"/>
            <a:chExt cx="1879670" cy="508097"/>
          </a:xfrm>
        </p:grpSpPr>
        <p:sp>
          <p:nvSpPr>
            <p:cNvPr id="232" name="Line 144"/>
            <p:cNvSpPr>
              <a:spLocks noChangeShapeType="1"/>
            </p:cNvSpPr>
            <p:nvPr/>
          </p:nvSpPr>
          <p:spPr bwMode="auto">
            <a:xfrm>
              <a:off x="9852658" y="6463304"/>
              <a:ext cx="1675645"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33" name="Group 157"/>
            <p:cNvGrpSpPr/>
            <p:nvPr/>
          </p:nvGrpSpPr>
          <p:grpSpPr bwMode="auto">
            <a:xfrm>
              <a:off x="9829427" y="6355413"/>
              <a:ext cx="1879670" cy="228408"/>
              <a:chOff x="768" y="2544"/>
              <a:chExt cx="1200" cy="144"/>
            </a:xfrm>
            <a:solidFill>
              <a:srgbClr val="FF9933"/>
            </a:solidFill>
          </p:grpSpPr>
          <p:sp>
            <p:nvSpPr>
              <p:cNvPr id="234" name="AutoShape 15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5" name="AutoShape 15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6" name="AutoShape 16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7" name="AutoShape 16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8" name="AutoShape 166"/>
            <p:cNvSpPr>
              <a:spLocks noChangeArrowheads="1"/>
            </p:cNvSpPr>
            <p:nvPr/>
          </p:nvSpPr>
          <p:spPr bwMode="auto">
            <a:xfrm>
              <a:off x="9898169"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9" name="AutoShape 167"/>
            <p:cNvSpPr>
              <a:spLocks noChangeArrowheads="1"/>
            </p:cNvSpPr>
            <p:nvPr/>
          </p:nvSpPr>
          <p:spPr bwMode="auto">
            <a:xfrm>
              <a:off x="10462597"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0" name="AutoShape 168"/>
            <p:cNvSpPr>
              <a:spLocks noChangeArrowheads="1"/>
            </p:cNvSpPr>
            <p:nvPr/>
          </p:nvSpPr>
          <p:spPr bwMode="auto">
            <a:xfrm>
              <a:off x="11027024"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45" name="Text Box 180"/>
          <p:cNvSpPr txBox="1">
            <a:spLocks noChangeArrowheads="1"/>
          </p:cNvSpPr>
          <p:nvPr/>
        </p:nvSpPr>
        <p:spPr bwMode="auto">
          <a:xfrm>
            <a:off x="225975" y="1923867"/>
            <a:ext cx="2658192" cy="3351046"/>
          </a:xfrm>
          <a:prstGeom prst="rect">
            <a:avLst/>
          </a:prstGeom>
          <a:solidFill>
            <a:schemeClr val="accent2">
              <a:lumMod val="20000"/>
              <a:lumOff val="80000"/>
            </a:schemeClr>
          </a:solidFill>
          <a:ln w="9525">
            <a:noFill/>
            <a:miter lim="800000"/>
          </a:ln>
          <a:effectLst/>
        </p:spPr>
        <p:txBody>
          <a:bodyPr wrap="square">
            <a:spAutoFit/>
          </a:bodyPr>
          <a:lstStyle/>
          <a:p>
            <a:pPr marL="0" marR="0" lvl="0" indent="0" algn="l" defTabSz="1219835" rtl="0" eaLnBrk="1" fontAlgn="auto" latinLnBrk="0" hangingPunct="1">
              <a:lnSpc>
                <a:spcPct val="150000"/>
              </a:lnSpc>
              <a:spcBef>
                <a:spcPts val="0"/>
              </a:spcBef>
              <a:spcAft>
                <a:spcPts val="0"/>
              </a:spcAft>
              <a:buClrTx/>
              <a:buSzTx/>
              <a:buFontTx/>
              <a:buNone/>
              <a:defRPr/>
            </a:pPr>
            <a:r>
              <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报文存储转发。整个报文先传送到相邻结点，全部存储下来后查找转发表，转发到下一个结点。存储转发时延大。</a:t>
            </a:r>
            <a:endPar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3" name="直接连接符 2"/>
          <p:cNvCxnSpPr/>
          <p:nvPr/>
        </p:nvCxnSpPr>
        <p:spPr>
          <a:xfrm>
            <a:off x="3105150" y="827090"/>
            <a:ext cx="22225" cy="6032498"/>
          </a:xfrm>
          <a:prstGeom prst="line">
            <a:avLst/>
          </a:prstGeom>
          <a:ln w="57150">
            <a:solidFill>
              <a:srgbClr val="7CC43A"/>
            </a:solidFill>
            <a:prstDash val="sysDot"/>
          </a:ln>
        </p:spPr>
        <p:style>
          <a:lnRef idx="1">
            <a:schemeClr val="accent1"/>
          </a:lnRef>
          <a:fillRef idx="0">
            <a:schemeClr val="accent1"/>
          </a:fillRef>
          <a:effectRef idx="0">
            <a:schemeClr val="accent1"/>
          </a:effectRef>
          <a:fontRef idx="minor">
            <a:schemeClr val="tx1"/>
          </a:fontRef>
        </p:style>
      </p:cxnSp>
      <p:sp>
        <p:nvSpPr>
          <p:cNvPr id="184" name="Text Box 178"/>
          <p:cNvSpPr txBox="1">
            <a:spLocks noChangeArrowheads="1"/>
          </p:cNvSpPr>
          <p:nvPr/>
        </p:nvSpPr>
        <p:spPr bwMode="auto">
          <a:xfrm>
            <a:off x="9944608" y="5749858"/>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分组存储转发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6" name="文本框 185"/>
          <p:cNvSpPr txBox="1"/>
          <p:nvPr/>
        </p:nvSpPr>
        <p:spPr>
          <a:xfrm>
            <a:off x="223347" y="1412546"/>
            <a:ext cx="1825952" cy="461665"/>
          </a:xfrm>
          <a:prstGeom prst="rect">
            <a:avLst/>
          </a:prstGeom>
          <a:noFill/>
        </p:spPr>
        <p:txBody>
          <a:bodyPr wrap="square">
            <a:spAutoFit/>
          </a:bodyPr>
          <a:lstStyle/>
          <a:p>
            <a:r>
              <a:rPr lang="zh-CN" altLang="en-US" dirty="0"/>
              <a:t>报文交换：</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up)">
                                      <p:cBhvr>
                                        <p:cTn id="7" dur="2000"/>
                                        <p:tgtEl>
                                          <p:spTgt spid="105"/>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93"/>
                                        </p:tgtEl>
                                        <p:attrNameLst>
                                          <p:attrName>style.visibility</p:attrName>
                                        </p:attrNameLst>
                                      </p:cBhvr>
                                      <p:to>
                                        <p:strVal val="visible"/>
                                      </p:to>
                                    </p:set>
                                    <p:animEffect transition="in" filter="wipe(up)">
                                      <p:cBhvr>
                                        <p:cTn id="11" dur="2000"/>
                                        <p:tgtEl>
                                          <p:spTgt spid="93"/>
                                        </p:tgtEl>
                                      </p:cBhvr>
                                    </p:animEffect>
                                  </p:childTnLst>
                                </p:cTn>
                              </p:par>
                            </p:childTnLst>
                          </p:cTn>
                        </p:par>
                        <p:par>
                          <p:cTn id="12" fill="hold">
                            <p:stCondLst>
                              <p:cond delay="5000"/>
                            </p:stCondLst>
                            <p:childTnLst>
                              <p:par>
                                <p:cTn id="13" presetID="22" presetClass="entr" presetSubtype="1" fill="hold" nodeType="afterEffect">
                                  <p:stCondLst>
                                    <p:cond delay="1000"/>
                                  </p:stCondLst>
                                  <p:childTnLst>
                                    <p:set>
                                      <p:cBhvr>
                                        <p:cTn id="14" dur="1" fill="hold">
                                          <p:stCondLst>
                                            <p:cond delay="0"/>
                                          </p:stCondLst>
                                        </p:cTn>
                                        <p:tgtEl>
                                          <p:spTgt spid="99"/>
                                        </p:tgtEl>
                                        <p:attrNameLst>
                                          <p:attrName>style.visibility</p:attrName>
                                        </p:attrNameLst>
                                      </p:cBhvr>
                                      <p:to>
                                        <p:strVal val="visible"/>
                                      </p:to>
                                    </p:set>
                                    <p:animEffect transition="in" filter="wipe(up)">
                                      <p:cBhvr>
                                        <p:cTn id="15" dur="2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矩形 245"/>
          <p:cNvSpPr/>
          <p:nvPr/>
        </p:nvSpPr>
        <p:spPr>
          <a:xfrm>
            <a:off x="0" y="827090"/>
            <a:ext cx="3127375" cy="60324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标题 4"/>
          <p:cNvSpPr>
            <a:spLocks noGrp="1"/>
          </p:cNvSpPr>
          <p:nvPr>
            <p:ph type="title"/>
          </p:nvPr>
        </p:nvSpPr>
        <p:spPr>
          <a:xfrm>
            <a:off x="774699" y="352424"/>
            <a:ext cx="6238875" cy="429419"/>
          </a:xfrm>
        </p:spPr>
        <p:txBody>
          <a:bodyPr/>
          <a:lstStyle/>
          <a:p>
            <a:r>
              <a:rPr lang="zh-CN" altLang="en-US" dirty="0"/>
              <a:t>三种交换的比较 </a:t>
            </a:r>
            <a:endParaRPr lang="zh-CN" altLang="en-US" dirty="0"/>
          </a:p>
        </p:txBody>
      </p:sp>
      <p:grpSp>
        <p:nvGrpSpPr>
          <p:cNvPr id="19" name="Group 134"/>
          <p:cNvGrpSpPr/>
          <p:nvPr/>
        </p:nvGrpSpPr>
        <p:grpSpPr bwMode="auto">
          <a:xfrm>
            <a:off x="10418602" y="1791430"/>
            <a:ext cx="581025" cy="412750"/>
            <a:chOff x="4653" y="1604"/>
            <a:chExt cx="366" cy="260"/>
          </a:xfrm>
        </p:grpSpPr>
        <p:sp>
          <p:nvSpPr>
            <p:cNvPr id="20" name="AutoShape 4"/>
            <p:cNvSpPr>
              <a:spLocks noChangeArrowheads="1"/>
            </p:cNvSpPr>
            <p:nvPr/>
          </p:nvSpPr>
          <p:spPr bwMode="auto">
            <a:xfrm rot="5400000">
              <a:off x="4733" y="1579"/>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Text Box 5"/>
            <p:cNvSpPr txBox="1">
              <a:spLocks noChangeArrowheads="1"/>
            </p:cNvSpPr>
            <p:nvPr/>
          </p:nvSpPr>
          <p:spPr bwMode="auto">
            <a:xfrm rot="626605">
              <a:off x="4655" y="1604"/>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Line 6"/>
            <p:cNvSpPr>
              <a:spLocks noChangeShapeType="1"/>
            </p:cNvSpPr>
            <p:nvPr/>
          </p:nvSpPr>
          <p:spPr bwMode="auto">
            <a:xfrm>
              <a:off x="4656" y="165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Line 7"/>
            <p:cNvSpPr>
              <a:spLocks noChangeShapeType="1"/>
            </p:cNvSpPr>
            <p:nvPr/>
          </p:nvSpPr>
          <p:spPr bwMode="auto">
            <a:xfrm>
              <a:off x="4653" y="1801"/>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AutoShape 8"/>
            <p:cNvSpPr>
              <a:spLocks noChangeArrowheads="1"/>
            </p:cNvSpPr>
            <p:nvPr/>
          </p:nvSpPr>
          <p:spPr bwMode="auto">
            <a:xfrm rot="746037">
              <a:off x="4847" y="1715"/>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Group 135"/>
          <p:cNvGrpSpPr/>
          <p:nvPr/>
        </p:nvGrpSpPr>
        <p:grpSpPr bwMode="auto">
          <a:xfrm>
            <a:off x="10404314" y="2075601"/>
            <a:ext cx="588963" cy="412750"/>
            <a:chOff x="4644" y="1783"/>
            <a:chExt cx="371" cy="260"/>
          </a:xfrm>
        </p:grpSpPr>
        <p:sp>
          <p:nvSpPr>
            <p:cNvPr id="26" name="AutoShape 9"/>
            <p:cNvSpPr>
              <a:spLocks noChangeArrowheads="1"/>
            </p:cNvSpPr>
            <p:nvPr/>
          </p:nvSpPr>
          <p:spPr bwMode="auto">
            <a:xfrm rot="5400000">
              <a:off x="4729" y="1758"/>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 Box 10"/>
            <p:cNvSpPr txBox="1">
              <a:spLocks noChangeArrowheads="1"/>
            </p:cNvSpPr>
            <p:nvPr/>
          </p:nvSpPr>
          <p:spPr bwMode="auto">
            <a:xfrm rot="626605">
              <a:off x="4644" y="178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Line 11"/>
            <p:cNvSpPr>
              <a:spLocks noChangeShapeType="1"/>
            </p:cNvSpPr>
            <p:nvPr/>
          </p:nvSpPr>
          <p:spPr bwMode="auto">
            <a:xfrm>
              <a:off x="4652" y="1829"/>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Line 12"/>
            <p:cNvSpPr>
              <a:spLocks noChangeShapeType="1"/>
            </p:cNvSpPr>
            <p:nvPr/>
          </p:nvSpPr>
          <p:spPr bwMode="auto">
            <a:xfrm>
              <a:off x="4648" y="19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AutoShape 13"/>
            <p:cNvSpPr>
              <a:spLocks noChangeArrowheads="1"/>
            </p:cNvSpPr>
            <p:nvPr/>
          </p:nvSpPr>
          <p:spPr bwMode="auto">
            <a:xfrm rot="746037">
              <a:off x="4843" y="1894"/>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Group 136"/>
          <p:cNvGrpSpPr/>
          <p:nvPr/>
        </p:nvGrpSpPr>
        <p:grpSpPr bwMode="auto">
          <a:xfrm>
            <a:off x="10410664" y="2364526"/>
            <a:ext cx="587375" cy="403225"/>
            <a:chOff x="4648" y="1965"/>
            <a:chExt cx="370" cy="254"/>
          </a:xfrm>
        </p:grpSpPr>
        <p:sp>
          <p:nvSpPr>
            <p:cNvPr id="33" name="AutoShape 14"/>
            <p:cNvSpPr>
              <a:spLocks noChangeArrowheads="1"/>
            </p:cNvSpPr>
            <p:nvPr/>
          </p:nvSpPr>
          <p:spPr bwMode="auto">
            <a:xfrm rot="5400000">
              <a:off x="4732" y="1934"/>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Text Box 15"/>
            <p:cNvSpPr txBox="1">
              <a:spLocks noChangeArrowheads="1"/>
            </p:cNvSpPr>
            <p:nvPr/>
          </p:nvSpPr>
          <p:spPr bwMode="auto">
            <a:xfrm rot="626605">
              <a:off x="4648" y="196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Line 16"/>
            <p:cNvSpPr>
              <a:spLocks noChangeShapeType="1"/>
            </p:cNvSpPr>
            <p:nvPr/>
          </p:nvSpPr>
          <p:spPr bwMode="auto">
            <a:xfrm>
              <a:off x="4656" y="2004"/>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Line 17"/>
            <p:cNvSpPr>
              <a:spLocks noChangeShapeType="1"/>
            </p:cNvSpPr>
            <p:nvPr/>
          </p:nvSpPr>
          <p:spPr bwMode="auto">
            <a:xfrm>
              <a:off x="4652" y="2155"/>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AutoShape 18"/>
            <p:cNvSpPr>
              <a:spLocks noChangeArrowheads="1"/>
            </p:cNvSpPr>
            <p:nvPr/>
          </p:nvSpPr>
          <p:spPr bwMode="auto">
            <a:xfrm rot="746037">
              <a:off x="4846" y="2069"/>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137"/>
          <p:cNvGrpSpPr/>
          <p:nvPr/>
        </p:nvGrpSpPr>
        <p:grpSpPr bwMode="auto">
          <a:xfrm>
            <a:off x="10417014" y="2634401"/>
            <a:ext cx="587375" cy="411163"/>
            <a:chOff x="4652" y="2135"/>
            <a:chExt cx="370" cy="259"/>
          </a:xfrm>
        </p:grpSpPr>
        <p:sp>
          <p:nvSpPr>
            <p:cNvPr id="52" name="AutoShape 19"/>
            <p:cNvSpPr>
              <a:spLocks noChangeArrowheads="1"/>
            </p:cNvSpPr>
            <p:nvPr/>
          </p:nvSpPr>
          <p:spPr bwMode="auto">
            <a:xfrm rot="5400000">
              <a:off x="4737" y="2109"/>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Text Box 20"/>
            <p:cNvSpPr txBox="1">
              <a:spLocks noChangeArrowheads="1"/>
            </p:cNvSpPr>
            <p:nvPr/>
          </p:nvSpPr>
          <p:spPr bwMode="auto">
            <a:xfrm rot="626605">
              <a:off x="4652" y="2135"/>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 name="Line 21"/>
            <p:cNvSpPr>
              <a:spLocks noChangeShapeType="1"/>
            </p:cNvSpPr>
            <p:nvPr/>
          </p:nvSpPr>
          <p:spPr bwMode="auto">
            <a:xfrm>
              <a:off x="4659" y="2180"/>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Line 22"/>
            <p:cNvSpPr>
              <a:spLocks noChangeShapeType="1"/>
            </p:cNvSpPr>
            <p:nvPr/>
          </p:nvSpPr>
          <p:spPr bwMode="auto">
            <a:xfrm>
              <a:off x="4656" y="233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AutoShape 23"/>
            <p:cNvSpPr>
              <a:spLocks noChangeArrowheads="1"/>
            </p:cNvSpPr>
            <p:nvPr/>
          </p:nvSpPr>
          <p:spPr bwMode="auto">
            <a:xfrm rot="746037">
              <a:off x="4850" y="2245"/>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Group 139"/>
          <p:cNvGrpSpPr/>
          <p:nvPr/>
        </p:nvGrpSpPr>
        <p:grpSpPr bwMode="auto">
          <a:xfrm>
            <a:off x="10977408" y="2186725"/>
            <a:ext cx="596901" cy="401638"/>
            <a:chOff x="5005" y="1853"/>
            <a:chExt cx="376" cy="253"/>
          </a:xfrm>
        </p:grpSpPr>
        <p:sp>
          <p:nvSpPr>
            <p:cNvPr id="58" name="AutoShape 24"/>
            <p:cNvSpPr>
              <a:spLocks noChangeArrowheads="1"/>
            </p:cNvSpPr>
            <p:nvPr/>
          </p:nvSpPr>
          <p:spPr bwMode="auto">
            <a:xfrm rot="5400000">
              <a:off x="5096" y="1821"/>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Text Box 25"/>
            <p:cNvSpPr txBox="1">
              <a:spLocks noChangeArrowheads="1"/>
            </p:cNvSpPr>
            <p:nvPr/>
          </p:nvSpPr>
          <p:spPr bwMode="auto">
            <a:xfrm rot="626605">
              <a:off x="5005" y="1853"/>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Line 26"/>
            <p:cNvSpPr>
              <a:spLocks noChangeShapeType="1"/>
            </p:cNvSpPr>
            <p:nvPr/>
          </p:nvSpPr>
          <p:spPr bwMode="auto">
            <a:xfrm>
              <a:off x="5018" y="189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1" name="Line 27"/>
            <p:cNvSpPr>
              <a:spLocks noChangeShapeType="1"/>
            </p:cNvSpPr>
            <p:nvPr/>
          </p:nvSpPr>
          <p:spPr bwMode="auto">
            <a:xfrm>
              <a:off x="5015" y="2043"/>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AutoShape 28"/>
            <p:cNvSpPr>
              <a:spLocks noChangeArrowheads="1"/>
            </p:cNvSpPr>
            <p:nvPr/>
          </p:nvSpPr>
          <p:spPr bwMode="auto">
            <a:xfrm rot="746037">
              <a:off x="5209" y="1957"/>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3" name="Group 140"/>
          <p:cNvGrpSpPr/>
          <p:nvPr/>
        </p:nvGrpSpPr>
        <p:grpSpPr bwMode="auto">
          <a:xfrm>
            <a:off x="10969458" y="2451837"/>
            <a:ext cx="596899" cy="420688"/>
            <a:chOff x="5000" y="2020"/>
            <a:chExt cx="376" cy="265"/>
          </a:xfrm>
        </p:grpSpPr>
        <p:sp>
          <p:nvSpPr>
            <p:cNvPr id="64" name="AutoShape 29"/>
            <p:cNvSpPr>
              <a:spLocks noChangeArrowheads="1"/>
            </p:cNvSpPr>
            <p:nvPr/>
          </p:nvSpPr>
          <p:spPr bwMode="auto">
            <a:xfrm rot="5400000">
              <a:off x="5091" y="2000"/>
              <a:ext cx="210"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5" name="Text Box 30"/>
            <p:cNvSpPr txBox="1">
              <a:spLocks noChangeArrowheads="1"/>
            </p:cNvSpPr>
            <p:nvPr/>
          </p:nvSpPr>
          <p:spPr bwMode="auto">
            <a:xfrm rot="626605">
              <a:off x="5000" y="2020"/>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6" name="Line 31"/>
            <p:cNvSpPr>
              <a:spLocks noChangeShapeType="1"/>
            </p:cNvSpPr>
            <p:nvPr/>
          </p:nvSpPr>
          <p:spPr bwMode="auto">
            <a:xfrm>
              <a:off x="5014" y="2071"/>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7" name="Line 32"/>
            <p:cNvSpPr>
              <a:spLocks noChangeShapeType="1"/>
            </p:cNvSpPr>
            <p:nvPr/>
          </p:nvSpPr>
          <p:spPr bwMode="auto">
            <a:xfrm>
              <a:off x="5010" y="2222"/>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AutoShape 33"/>
            <p:cNvSpPr>
              <a:spLocks noChangeArrowheads="1"/>
            </p:cNvSpPr>
            <p:nvPr/>
          </p:nvSpPr>
          <p:spPr bwMode="auto">
            <a:xfrm rot="746037">
              <a:off x="5204" y="2136"/>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9" name="Group 141"/>
          <p:cNvGrpSpPr/>
          <p:nvPr/>
        </p:nvGrpSpPr>
        <p:grpSpPr bwMode="auto">
          <a:xfrm>
            <a:off x="10985339" y="2739176"/>
            <a:ext cx="587375" cy="412750"/>
            <a:chOff x="5010" y="2201"/>
            <a:chExt cx="370" cy="260"/>
          </a:xfrm>
        </p:grpSpPr>
        <p:sp>
          <p:nvSpPr>
            <p:cNvPr id="70" name="AutoShape 34"/>
            <p:cNvSpPr>
              <a:spLocks noChangeArrowheads="1"/>
            </p:cNvSpPr>
            <p:nvPr/>
          </p:nvSpPr>
          <p:spPr bwMode="auto">
            <a:xfrm rot="5400000">
              <a:off x="5094" y="217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Text Box 35"/>
            <p:cNvSpPr txBox="1">
              <a:spLocks noChangeArrowheads="1"/>
            </p:cNvSpPr>
            <p:nvPr/>
          </p:nvSpPr>
          <p:spPr bwMode="auto">
            <a:xfrm rot="626605">
              <a:off x="5010" y="220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Line 36"/>
            <p:cNvSpPr>
              <a:spLocks noChangeShapeType="1"/>
            </p:cNvSpPr>
            <p:nvPr/>
          </p:nvSpPr>
          <p:spPr bwMode="auto">
            <a:xfrm>
              <a:off x="5017" y="224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 name="Line 37"/>
            <p:cNvSpPr>
              <a:spLocks noChangeShapeType="1"/>
            </p:cNvSpPr>
            <p:nvPr/>
          </p:nvSpPr>
          <p:spPr bwMode="auto">
            <a:xfrm>
              <a:off x="5014" y="2398"/>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AutoShape 38"/>
            <p:cNvSpPr>
              <a:spLocks noChangeArrowheads="1"/>
            </p:cNvSpPr>
            <p:nvPr/>
          </p:nvSpPr>
          <p:spPr bwMode="auto">
            <a:xfrm rot="746037">
              <a:off x="5208" y="2312"/>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Group 142"/>
          <p:cNvGrpSpPr/>
          <p:nvPr/>
        </p:nvGrpSpPr>
        <p:grpSpPr bwMode="auto">
          <a:xfrm>
            <a:off x="10980583" y="3009052"/>
            <a:ext cx="598488" cy="422275"/>
            <a:chOff x="5007" y="2371"/>
            <a:chExt cx="377" cy="266"/>
          </a:xfrm>
        </p:grpSpPr>
        <p:sp>
          <p:nvSpPr>
            <p:cNvPr id="76" name="AutoShape 39"/>
            <p:cNvSpPr>
              <a:spLocks noChangeArrowheads="1"/>
            </p:cNvSpPr>
            <p:nvPr/>
          </p:nvSpPr>
          <p:spPr bwMode="auto">
            <a:xfrm rot="5400000">
              <a:off x="5098" y="2352"/>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 name="Text Box 40"/>
            <p:cNvSpPr txBox="1">
              <a:spLocks noChangeArrowheads="1"/>
            </p:cNvSpPr>
            <p:nvPr/>
          </p:nvSpPr>
          <p:spPr bwMode="auto">
            <a:xfrm rot="626605">
              <a:off x="5007" y="2371"/>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Line 41"/>
            <p:cNvSpPr>
              <a:spLocks noChangeShapeType="1"/>
            </p:cNvSpPr>
            <p:nvPr/>
          </p:nvSpPr>
          <p:spPr bwMode="auto">
            <a:xfrm>
              <a:off x="5021" y="2422"/>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Line 42"/>
            <p:cNvSpPr>
              <a:spLocks noChangeShapeType="1"/>
            </p:cNvSpPr>
            <p:nvPr/>
          </p:nvSpPr>
          <p:spPr bwMode="auto">
            <a:xfrm>
              <a:off x="5017" y="2573"/>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 name="AutoShape 43"/>
            <p:cNvSpPr>
              <a:spLocks noChangeArrowheads="1"/>
            </p:cNvSpPr>
            <p:nvPr/>
          </p:nvSpPr>
          <p:spPr bwMode="auto">
            <a:xfrm rot="746037">
              <a:off x="5212" y="2487"/>
              <a:ext cx="132" cy="127"/>
            </a:xfrm>
            <a:prstGeom prst="rightArrow">
              <a:avLst>
                <a:gd name="adj1" fmla="val 50000"/>
                <a:gd name="adj2" fmla="val 25984"/>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1" name="Group 132"/>
          <p:cNvGrpSpPr/>
          <p:nvPr/>
        </p:nvGrpSpPr>
        <p:grpSpPr bwMode="auto">
          <a:xfrm>
            <a:off x="9826458" y="1970825"/>
            <a:ext cx="596899" cy="411163"/>
            <a:chOff x="4280" y="1717"/>
            <a:chExt cx="376" cy="259"/>
          </a:xfrm>
        </p:grpSpPr>
        <p:sp>
          <p:nvSpPr>
            <p:cNvPr id="82" name="AutoShape 49"/>
            <p:cNvSpPr>
              <a:spLocks noChangeArrowheads="1"/>
            </p:cNvSpPr>
            <p:nvPr/>
          </p:nvSpPr>
          <p:spPr bwMode="auto">
            <a:xfrm rot="5400000">
              <a:off x="4371" y="1691"/>
              <a:ext cx="210" cy="360"/>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Text Box 50"/>
            <p:cNvSpPr txBox="1">
              <a:spLocks noChangeArrowheads="1"/>
            </p:cNvSpPr>
            <p:nvPr/>
          </p:nvSpPr>
          <p:spPr bwMode="auto">
            <a:xfrm rot="626605">
              <a:off x="4280" y="171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 name="Line 51"/>
            <p:cNvSpPr>
              <a:spLocks noChangeShapeType="1"/>
            </p:cNvSpPr>
            <p:nvPr/>
          </p:nvSpPr>
          <p:spPr bwMode="auto">
            <a:xfrm>
              <a:off x="4294" y="1762"/>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 name="Line 52"/>
            <p:cNvSpPr>
              <a:spLocks noChangeShapeType="1"/>
            </p:cNvSpPr>
            <p:nvPr/>
          </p:nvSpPr>
          <p:spPr bwMode="auto">
            <a:xfrm>
              <a:off x="4290" y="1913"/>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 name="AutoShape 53"/>
            <p:cNvSpPr>
              <a:spLocks noChangeArrowheads="1"/>
            </p:cNvSpPr>
            <p:nvPr/>
          </p:nvSpPr>
          <p:spPr bwMode="auto">
            <a:xfrm rot="746037">
              <a:off x="4484" y="1827"/>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7" name="Group 133"/>
          <p:cNvGrpSpPr/>
          <p:nvPr/>
        </p:nvGrpSpPr>
        <p:grpSpPr bwMode="auto">
          <a:xfrm>
            <a:off x="9842339" y="2248629"/>
            <a:ext cx="587375" cy="412750"/>
            <a:chOff x="4290" y="1892"/>
            <a:chExt cx="370" cy="260"/>
          </a:xfrm>
        </p:grpSpPr>
        <p:sp>
          <p:nvSpPr>
            <p:cNvPr id="88" name="AutoShape 54"/>
            <p:cNvSpPr>
              <a:spLocks noChangeArrowheads="1"/>
            </p:cNvSpPr>
            <p:nvPr/>
          </p:nvSpPr>
          <p:spPr bwMode="auto">
            <a:xfrm rot="5400000">
              <a:off x="4374" y="186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 name="Text Box 55"/>
            <p:cNvSpPr txBox="1">
              <a:spLocks noChangeArrowheads="1"/>
            </p:cNvSpPr>
            <p:nvPr/>
          </p:nvSpPr>
          <p:spPr bwMode="auto">
            <a:xfrm rot="626605">
              <a:off x="4290" y="189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1" lang="en-US" altLang="zh-CN"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 name="Line 56"/>
            <p:cNvSpPr>
              <a:spLocks noChangeShapeType="1"/>
            </p:cNvSpPr>
            <p:nvPr/>
          </p:nvSpPr>
          <p:spPr bwMode="auto">
            <a:xfrm>
              <a:off x="4297" y="19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 name="Line 57"/>
            <p:cNvSpPr>
              <a:spLocks noChangeShapeType="1"/>
            </p:cNvSpPr>
            <p:nvPr/>
          </p:nvSpPr>
          <p:spPr bwMode="auto">
            <a:xfrm>
              <a:off x="4294" y="2089"/>
              <a:ext cx="362"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 name="AutoShape 58"/>
            <p:cNvSpPr>
              <a:spLocks noChangeArrowheads="1"/>
            </p:cNvSpPr>
            <p:nvPr/>
          </p:nvSpPr>
          <p:spPr bwMode="auto">
            <a:xfrm rot="746037">
              <a:off x="4488" y="2003"/>
              <a:ext cx="133" cy="126"/>
            </a:xfrm>
            <a:prstGeom prst="rightArrow">
              <a:avLst>
                <a:gd name="adj1" fmla="val 50000"/>
                <a:gd name="adj2" fmla="val 26389"/>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3" name="Group 127"/>
          <p:cNvGrpSpPr/>
          <p:nvPr/>
        </p:nvGrpSpPr>
        <p:grpSpPr bwMode="auto">
          <a:xfrm>
            <a:off x="8024812" y="2723296"/>
            <a:ext cx="582613" cy="1069975"/>
            <a:chOff x="2876" y="2191"/>
            <a:chExt cx="367" cy="674"/>
          </a:xfrm>
          <a:solidFill>
            <a:srgbClr val="74B836"/>
          </a:solidFill>
        </p:grpSpPr>
        <p:sp>
          <p:nvSpPr>
            <p:cNvPr id="94" name="AutoShape 59"/>
            <p:cNvSpPr>
              <a:spLocks noChangeArrowheads="1"/>
            </p:cNvSpPr>
            <p:nvPr/>
          </p:nvSpPr>
          <p:spPr bwMode="auto">
            <a:xfrm rot="5400000">
              <a:off x="2729" y="2350"/>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 name="AutoShape 60"/>
            <p:cNvSpPr>
              <a:spLocks noChangeArrowheads="1"/>
            </p:cNvSpPr>
            <p:nvPr/>
          </p:nvSpPr>
          <p:spPr bwMode="auto">
            <a:xfrm rot="746037">
              <a:off x="2925" y="2654"/>
              <a:ext cx="227" cy="127"/>
            </a:xfrm>
            <a:prstGeom prst="rightArrow">
              <a:avLst>
                <a:gd name="adj1" fmla="val 50000"/>
                <a:gd name="adj2" fmla="val 4468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 name="Text Box 61"/>
            <p:cNvSpPr txBox="1">
              <a:spLocks noChangeArrowheads="1"/>
            </p:cNvSpPr>
            <p:nvPr/>
          </p:nvSpPr>
          <p:spPr bwMode="auto">
            <a:xfrm>
              <a:off x="2919" y="23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 name="Line 62"/>
            <p:cNvSpPr>
              <a:spLocks noChangeShapeType="1"/>
            </p:cNvSpPr>
            <p:nvPr/>
          </p:nvSpPr>
          <p:spPr bwMode="auto">
            <a:xfrm>
              <a:off x="2876" y="2191"/>
              <a:ext cx="363" cy="57"/>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 name="Line 63"/>
            <p:cNvSpPr>
              <a:spLocks noChangeShapeType="1"/>
            </p:cNvSpPr>
            <p:nvPr/>
          </p:nvSpPr>
          <p:spPr bwMode="auto">
            <a:xfrm>
              <a:off x="2876" y="2807"/>
              <a:ext cx="363"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9" name="Group 128"/>
          <p:cNvGrpSpPr/>
          <p:nvPr/>
        </p:nvGrpSpPr>
        <p:grpSpPr bwMode="auto">
          <a:xfrm>
            <a:off x="8620125" y="4059971"/>
            <a:ext cx="581025" cy="1071563"/>
            <a:chOff x="3251" y="3033"/>
            <a:chExt cx="366" cy="675"/>
          </a:xfrm>
          <a:solidFill>
            <a:srgbClr val="74B836"/>
          </a:solidFill>
        </p:grpSpPr>
        <p:sp>
          <p:nvSpPr>
            <p:cNvPr id="100" name="AutoShape 64"/>
            <p:cNvSpPr>
              <a:spLocks noChangeArrowheads="1"/>
            </p:cNvSpPr>
            <p:nvPr/>
          </p:nvSpPr>
          <p:spPr bwMode="auto">
            <a:xfrm rot="5400000">
              <a:off x="3102" y="3193"/>
              <a:ext cx="675" cy="355"/>
            </a:xfrm>
            <a:prstGeom prst="parallelogram">
              <a:avLst>
                <a:gd name="adj" fmla="val 18292"/>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1" name="AutoShape 65"/>
            <p:cNvSpPr>
              <a:spLocks noChangeArrowheads="1"/>
            </p:cNvSpPr>
            <p:nvPr/>
          </p:nvSpPr>
          <p:spPr bwMode="auto">
            <a:xfrm rot="746037">
              <a:off x="3300" y="3497"/>
              <a:ext cx="226" cy="126"/>
            </a:xfrm>
            <a:prstGeom prst="rightArrow">
              <a:avLst>
                <a:gd name="adj1" fmla="val 50000"/>
                <a:gd name="adj2" fmla="val 4484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2" name="Text Box 66"/>
            <p:cNvSpPr txBox="1">
              <a:spLocks noChangeArrowheads="1"/>
            </p:cNvSpPr>
            <p:nvPr/>
          </p:nvSpPr>
          <p:spPr bwMode="auto">
            <a:xfrm>
              <a:off x="3293" y="3143"/>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3" name="Line 67"/>
            <p:cNvSpPr>
              <a:spLocks noChangeShapeType="1"/>
            </p:cNvSpPr>
            <p:nvPr/>
          </p:nvSpPr>
          <p:spPr bwMode="auto">
            <a:xfrm>
              <a:off x="3251" y="3033"/>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 name="Line 68"/>
            <p:cNvSpPr>
              <a:spLocks noChangeShapeType="1"/>
            </p:cNvSpPr>
            <p:nvPr/>
          </p:nvSpPr>
          <p:spPr bwMode="auto">
            <a:xfrm>
              <a:off x="3251" y="3650"/>
              <a:ext cx="362" cy="58"/>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05" name="Group 126"/>
          <p:cNvGrpSpPr/>
          <p:nvPr/>
        </p:nvGrpSpPr>
        <p:grpSpPr bwMode="auto">
          <a:xfrm>
            <a:off x="7458075" y="1451709"/>
            <a:ext cx="573087" cy="1069975"/>
            <a:chOff x="2519" y="1390"/>
            <a:chExt cx="361" cy="674"/>
          </a:xfrm>
          <a:solidFill>
            <a:srgbClr val="74B836"/>
          </a:solidFill>
        </p:grpSpPr>
        <p:sp>
          <p:nvSpPr>
            <p:cNvPr id="106" name="AutoShape 69"/>
            <p:cNvSpPr>
              <a:spLocks noChangeArrowheads="1"/>
            </p:cNvSpPr>
            <p:nvPr/>
          </p:nvSpPr>
          <p:spPr bwMode="auto">
            <a:xfrm rot="5400000">
              <a:off x="2366" y="1549"/>
              <a:ext cx="674" cy="355"/>
            </a:xfrm>
            <a:prstGeom prst="parallelogram">
              <a:avLst>
                <a:gd name="adj" fmla="val 18265"/>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7" name="AutoShape 70"/>
            <p:cNvSpPr>
              <a:spLocks noChangeArrowheads="1"/>
            </p:cNvSpPr>
            <p:nvPr/>
          </p:nvSpPr>
          <p:spPr bwMode="auto">
            <a:xfrm rot="746037">
              <a:off x="2563" y="1853"/>
              <a:ext cx="226" cy="127"/>
            </a:xfrm>
            <a:prstGeom prst="rightArrow">
              <a:avLst>
                <a:gd name="adj1" fmla="val 50000"/>
                <a:gd name="adj2" fmla="val 44488"/>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8" name="Text Box 71"/>
            <p:cNvSpPr txBox="1">
              <a:spLocks noChangeArrowheads="1"/>
            </p:cNvSpPr>
            <p:nvPr/>
          </p:nvSpPr>
          <p:spPr bwMode="auto">
            <a:xfrm>
              <a:off x="2567" y="1500"/>
              <a:ext cx="278" cy="368"/>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1219835" rtl="0" eaLnBrk="1" fontAlgn="auto" latinLnBrk="0" hangingPunct="1">
                <a:lnSpc>
                  <a:spcPct val="8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9" name="Line 72"/>
            <p:cNvSpPr>
              <a:spLocks noChangeShapeType="1"/>
            </p:cNvSpPr>
            <p:nvPr/>
          </p:nvSpPr>
          <p:spPr bwMode="auto">
            <a:xfrm>
              <a:off x="2519" y="1395"/>
              <a:ext cx="357" cy="5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0" name="Line 73"/>
            <p:cNvSpPr>
              <a:spLocks noChangeShapeType="1"/>
            </p:cNvSpPr>
            <p:nvPr/>
          </p:nvSpPr>
          <p:spPr bwMode="auto">
            <a:xfrm>
              <a:off x="2519" y="2001"/>
              <a:ext cx="357" cy="63"/>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11" name="Line 74"/>
          <p:cNvSpPr>
            <a:spLocks noChangeShapeType="1"/>
          </p:cNvSpPr>
          <p:nvPr/>
        </p:nvSpPr>
        <p:spPr bwMode="auto">
          <a:xfrm>
            <a:off x="5346700"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2" name="Line 75"/>
          <p:cNvSpPr>
            <a:spLocks noChangeShapeType="1"/>
          </p:cNvSpPr>
          <p:nvPr/>
        </p:nvSpPr>
        <p:spPr bwMode="auto">
          <a:xfrm>
            <a:off x="5922962" y="1451709"/>
            <a:ext cx="0" cy="3813175"/>
          </a:xfrm>
          <a:prstGeom prst="line">
            <a:avLst/>
          </a:pr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3" name="Text Box 76"/>
          <p:cNvSpPr txBox="1">
            <a:spLocks noChangeArrowheads="1"/>
          </p:cNvSpPr>
          <p:nvPr/>
        </p:nvSpPr>
        <p:spPr bwMode="auto">
          <a:xfrm>
            <a:off x="4575175"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 </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4" name="Text Box 77"/>
          <p:cNvSpPr txBox="1">
            <a:spLocks noChangeArrowheads="1"/>
          </p:cNvSpPr>
          <p:nvPr/>
        </p:nvSpPr>
        <p:spPr bwMode="auto">
          <a:xfrm>
            <a:off x="7272337"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5" name="Text Box 78"/>
          <p:cNvSpPr txBox="1">
            <a:spLocks noChangeArrowheads="1"/>
          </p:cNvSpPr>
          <p:nvPr/>
        </p:nvSpPr>
        <p:spPr bwMode="auto">
          <a:xfrm>
            <a:off x="9521671" y="5239484"/>
            <a:ext cx="2249334"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      B      C      D</a:t>
            </a:r>
            <a:endParaRPr kumimoji="1" lang="en-US" altLang="zh-CN"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6" name="Line 79"/>
          <p:cNvSpPr>
            <a:spLocks noChangeShapeType="1"/>
          </p:cNvSpPr>
          <p:nvPr/>
        </p:nvSpPr>
        <p:spPr bwMode="auto">
          <a:xfrm>
            <a:off x="4770437" y="1585059"/>
            <a:ext cx="576263"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7" name="Line 80"/>
          <p:cNvSpPr>
            <a:spLocks noChangeShapeType="1"/>
          </p:cNvSpPr>
          <p:nvPr/>
        </p:nvSpPr>
        <p:spPr bwMode="auto">
          <a:xfrm>
            <a:off x="5346700" y="1853346"/>
            <a:ext cx="576262"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8" name="Line 81"/>
          <p:cNvSpPr>
            <a:spLocks noChangeShapeType="1"/>
          </p:cNvSpPr>
          <p:nvPr/>
        </p:nvSpPr>
        <p:spPr bwMode="auto">
          <a:xfrm>
            <a:off x="5922962" y="2120046"/>
            <a:ext cx="574675" cy="6667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9" name="Line 82"/>
          <p:cNvSpPr>
            <a:spLocks noChangeShapeType="1"/>
          </p:cNvSpPr>
          <p:nvPr/>
        </p:nvSpPr>
        <p:spPr bwMode="auto">
          <a:xfrm flipH="1">
            <a:off x="4770437" y="2521684"/>
            <a:ext cx="1727200" cy="268287"/>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0" name="Text Box 87"/>
          <p:cNvSpPr txBox="1">
            <a:spLocks noChangeArrowheads="1"/>
          </p:cNvSpPr>
          <p:nvPr/>
        </p:nvSpPr>
        <p:spPr bwMode="auto">
          <a:xfrm>
            <a:off x="7766050"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报文交换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1" name="Text Box 88"/>
          <p:cNvSpPr txBox="1">
            <a:spLocks noChangeArrowheads="1"/>
          </p:cNvSpPr>
          <p:nvPr/>
        </p:nvSpPr>
        <p:spPr bwMode="auto">
          <a:xfrm>
            <a:off x="5006975"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电路交换</a:t>
            </a:r>
            <a:endParaRPr kumimoji="1"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2" name="Text Box 89"/>
          <p:cNvSpPr txBox="1">
            <a:spLocks noChangeArrowheads="1"/>
          </p:cNvSpPr>
          <p:nvPr/>
        </p:nvSpPr>
        <p:spPr bwMode="auto">
          <a:xfrm>
            <a:off x="10089989" y="1008796"/>
            <a:ext cx="1210588"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分组交换</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3" name="Line 90"/>
          <p:cNvSpPr>
            <a:spLocks noChangeShapeType="1"/>
          </p:cNvSpPr>
          <p:nvPr/>
        </p:nvSpPr>
        <p:spPr bwMode="auto">
          <a:xfrm>
            <a:off x="6970712" y="1920021"/>
            <a:ext cx="0" cy="274320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4" name="Text Box 91"/>
          <p:cNvSpPr txBox="1">
            <a:spLocks noChangeArrowheads="1"/>
          </p:cNvSpPr>
          <p:nvPr/>
        </p:nvSpPr>
        <p:spPr bwMode="auto">
          <a:xfrm>
            <a:off x="6869112" y="4679096"/>
            <a:ext cx="280846" cy="400110"/>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t</a:t>
            </a:r>
            <a:endParaRPr kumimoji="1" lang="en-US" altLang="zh-CN"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25" name="Group 122"/>
          <p:cNvGrpSpPr/>
          <p:nvPr/>
        </p:nvGrpSpPr>
        <p:grpSpPr bwMode="auto">
          <a:xfrm>
            <a:off x="3355975" y="1583471"/>
            <a:ext cx="1269999" cy="1230313"/>
            <a:chOff x="12" y="1473"/>
            <a:chExt cx="800" cy="775"/>
          </a:xfrm>
        </p:grpSpPr>
        <p:sp>
          <p:nvSpPr>
            <p:cNvPr id="126" name="Line 92"/>
            <p:cNvSpPr>
              <a:spLocks noChangeShapeType="1"/>
            </p:cNvSpPr>
            <p:nvPr/>
          </p:nvSpPr>
          <p:spPr bwMode="auto">
            <a:xfrm>
              <a:off x="630" y="1474"/>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7" name="Line 94"/>
            <p:cNvSpPr>
              <a:spLocks noChangeShapeType="1"/>
            </p:cNvSpPr>
            <p:nvPr/>
          </p:nvSpPr>
          <p:spPr bwMode="auto">
            <a:xfrm>
              <a:off x="622" y="2248"/>
              <a:ext cx="181"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8" name="Text Box 95"/>
            <p:cNvSpPr txBox="1">
              <a:spLocks noChangeArrowheads="1"/>
            </p:cNvSpPr>
            <p:nvPr/>
          </p:nvSpPr>
          <p:spPr bwMode="auto">
            <a:xfrm>
              <a:off x="12" y="17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连接建立</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9" name="Line 97"/>
            <p:cNvSpPr>
              <a:spLocks noChangeShapeType="1"/>
            </p:cNvSpPr>
            <p:nvPr/>
          </p:nvSpPr>
          <p:spPr bwMode="auto">
            <a:xfrm>
              <a:off x="720" y="1473"/>
              <a:ext cx="0" cy="759"/>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30" name="Group 123"/>
          <p:cNvGrpSpPr/>
          <p:nvPr/>
        </p:nvGrpSpPr>
        <p:grpSpPr bwMode="auto">
          <a:xfrm>
            <a:off x="3355975" y="2810609"/>
            <a:ext cx="1269999" cy="1011237"/>
            <a:chOff x="12" y="2246"/>
            <a:chExt cx="800" cy="637"/>
          </a:xfrm>
        </p:grpSpPr>
        <p:sp>
          <p:nvSpPr>
            <p:cNvPr id="131" name="Line 93"/>
            <p:cNvSpPr>
              <a:spLocks noChangeShapeType="1"/>
            </p:cNvSpPr>
            <p:nvPr/>
          </p:nvSpPr>
          <p:spPr bwMode="auto">
            <a:xfrm>
              <a:off x="630" y="288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2" name="Text Box 96"/>
            <p:cNvSpPr txBox="1">
              <a:spLocks noChangeArrowheads="1"/>
            </p:cNvSpPr>
            <p:nvPr/>
          </p:nvSpPr>
          <p:spPr bwMode="auto">
            <a:xfrm>
              <a:off x="12" y="2405"/>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数据传送</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3" name="Line 98"/>
            <p:cNvSpPr>
              <a:spLocks noChangeShapeType="1"/>
            </p:cNvSpPr>
            <p:nvPr/>
          </p:nvSpPr>
          <p:spPr bwMode="auto">
            <a:xfrm>
              <a:off x="721" y="2246"/>
              <a:ext cx="0" cy="637"/>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34" name="Freeform 99"/>
          <p:cNvSpPr/>
          <p:nvPr/>
        </p:nvSpPr>
        <p:spPr bwMode="auto">
          <a:xfrm>
            <a:off x="4765675" y="1451709"/>
            <a:ext cx="4762" cy="3821112"/>
          </a:xfrm>
          <a:custGeom>
            <a:avLst/>
            <a:gdLst/>
            <a:ahLst/>
            <a:cxnLst>
              <a:cxn ang="0">
                <a:pos x="3" y="0"/>
              </a:cxn>
              <a:cxn ang="0">
                <a:pos x="0" y="2742"/>
              </a:cxn>
            </a:cxnLst>
            <a:rect l="0" t="0" r="r" b="b"/>
            <a:pathLst>
              <a:path w="3" h="2742">
                <a:moveTo>
                  <a:pt x="3" y="0"/>
                </a:moveTo>
                <a:lnTo>
                  <a:pt x="0" y="2742"/>
                </a:lnTo>
              </a:path>
            </a:pathLst>
          </a:custGeom>
          <a:noFill/>
          <a:ln w="12700">
            <a:solidFill>
              <a:schemeClr val="tx1"/>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5" name="Freeform 100"/>
          <p:cNvSpPr/>
          <p:nvPr/>
        </p:nvSpPr>
        <p:spPr bwMode="auto">
          <a:xfrm>
            <a:off x="9196387" y="1429484"/>
            <a:ext cx="4763"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6" name="Line 101"/>
          <p:cNvSpPr>
            <a:spLocks noChangeShapeType="1"/>
          </p:cNvSpPr>
          <p:nvPr/>
        </p:nvSpPr>
        <p:spPr bwMode="auto">
          <a:xfrm>
            <a:off x="11571127" y="1478696"/>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7" name="Line 102"/>
          <p:cNvSpPr>
            <a:spLocks noChangeShapeType="1"/>
          </p:cNvSpPr>
          <p:nvPr/>
        </p:nvSpPr>
        <p:spPr bwMode="auto">
          <a:xfrm>
            <a:off x="10993277" y="14644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8" name="Line 103"/>
          <p:cNvSpPr>
            <a:spLocks noChangeShapeType="1"/>
          </p:cNvSpPr>
          <p:nvPr/>
        </p:nvSpPr>
        <p:spPr bwMode="auto">
          <a:xfrm>
            <a:off x="10424952" y="14517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9" name="Line 104"/>
          <p:cNvSpPr>
            <a:spLocks noChangeShapeType="1"/>
          </p:cNvSpPr>
          <p:nvPr/>
        </p:nvSpPr>
        <p:spPr bwMode="auto">
          <a:xfrm>
            <a:off x="7454900"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0" name="Line 105"/>
          <p:cNvSpPr>
            <a:spLocks noChangeShapeType="1"/>
          </p:cNvSpPr>
          <p:nvPr/>
        </p:nvSpPr>
        <p:spPr bwMode="auto">
          <a:xfrm>
            <a:off x="8024812"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41" name="Line 106"/>
          <p:cNvSpPr>
            <a:spLocks noChangeShapeType="1"/>
          </p:cNvSpPr>
          <p:nvPr/>
        </p:nvSpPr>
        <p:spPr bwMode="auto">
          <a:xfrm>
            <a:off x="8618537" y="1429484"/>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42" name="Group 125"/>
          <p:cNvGrpSpPr/>
          <p:nvPr/>
        </p:nvGrpSpPr>
        <p:grpSpPr bwMode="auto">
          <a:xfrm>
            <a:off x="4756150" y="2797909"/>
            <a:ext cx="1766887" cy="1279525"/>
            <a:chOff x="817" y="2238"/>
            <a:chExt cx="1113" cy="806"/>
          </a:xfrm>
          <a:solidFill>
            <a:srgbClr val="74B836"/>
          </a:solidFill>
        </p:grpSpPr>
        <p:sp>
          <p:nvSpPr>
            <p:cNvPr id="143" name="Line 83"/>
            <p:cNvSpPr>
              <a:spLocks noChangeShapeType="1"/>
            </p:cNvSpPr>
            <p:nvPr/>
          </p:nvSpPr>
          <p:spPr bwMode="auto">
            <a:xfrm>
              <a:off x="841" y="2268"/>
              <a:ext cx="1089" cy="168"/>
            </a:xfrm>
            <a:prstGeom prst="line">
              <a:avLst/>
            </a:prstGeom>
            <a:grpFill/>
            <a:ln w="19050">
              <a:noFill/>
              <a:round/>
              <a:tailEnd type="non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4" name="AutoShape 84"/>
            <p:cNvSpPr>
              <a:spLocks noChangeArrowheads="1"/>
            </p:cNvSpPr>
            <p:nvPr/>
          </p:nvSpPr>
          <p:spPr bwMode="auto">
            <a:xfrm rot="5400000">
              <a:off x="976" y="2091"/>
              <a:ext cx="793" cy="1092"/>
            </a:xfrm>
            <a:prstGeom prst="parallelogram">
              <a:avLst>
                <a:gd name="adj" fmla="val 21176"/>
              </a:avLst>
            </a:prstGeom>
            <a:grp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5" name="Text Box 85"/>
            <p:cNvSpPr txBox="1">
              <a:spLocks noChangeArrowheads="1"/>
            </p:cNvSpPr>
            <p:nvPr/>
          </p:nvSpPr>
          <p:spPr bwMode="auto">
            <a:xfrm>
              <a:off x="1113" y="2429"/>
              <a:ext cx="439" cy="252"/>
            </a:xfrm>
            <a:prstGeom prst="rect">
              <a:avLst/>
            </a:prstGeom>
            <a:grpFill/>
            <a:ln w="9525">
              <a:noFill/>
              <a:miter lim="800000"/>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报文</a:t>
              </a:r>
              <a:endParaRPr kumimoji="1"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6" name="AutoShape 86"/>
            <p:cNvSpPr>
              <a:spLocks noChangeArrowheads="1"/>
            </p:cNvSpPr>
            <p:nvPr/>
          </p:nvSpPr>
          <p:spPr bwMode="auto">
            <a:xfrm rot="746037">
              <a:off x="1174" y="2745"/>
              <a:ext cx="408" cy="127"/>
            </a:xfrm>
            <a:prstGeom prst="rightArrow">
              <a:avLst>
                <a:gd name="adj1" fmla="val 50000"/>
                <a:gd name="adj2" fmla="val 80315"/>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7" name="Line 108"/>
            <p:cNvSpPr>
              <a:spLocks noChangeShapeType="1"/>
            </p:cNvSpPr>
            <p:nvPr/>
          </p:nvSpPr>
          <p:spPr bwMode="auto">
            <a:xfrm>
              <a:off x="823" y="2238"/>
              <a:ext cx="1094" cy="174"/>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Line 109"/>
            <p:cNvSpPr>
              <a:spLocks noChangeShapeType="1"/>
            </p:cNvSpPr>
            <p:nvPr/>
          </p:nvSpPr>
          <p:spPr bwMode="auto">
            <a:xfrm>
              <a:off x="817" y="2865"/>
              <a:ext cx="1100" cy="179"/>
            </a:xfrm>
            <a:prstGeom prst="line">
              <a:avLst/>
            </a:prstGeom>
            <a:grp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9" name="Group 131"/>
          <p:cNvGrpSpPr/>
          <p:nvPr/>
        </p:nvGrpSpPr>
        <p:grpSpPr bwMode="auto">
          <a:xfrm>
            <a:off x="9835989" y="1700950"/>
            <a:ext cx="582613" cy="403225"/>
            <a:chOff x="4286" y="1547"/>
            <a:chExt cx="367" cy="254"/>
          </a:xfrm>
        </p:grpSpPr>
        <p:sp>
          <p:nvSpPr>
            <p:cNvPr id="150" name="AutoShape 44"/>
            <p:cNvSpPr>
              <a:spLocks noChangeArrowheads="1"/>
            </p:cNvSpPr>
            <p:nvPr/>
          </p:nvSpPr>
          <p:spPr bwMode="auto">
            <a:xfrm rot="5400000">
              <a:off x="4367" y="1516"/>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1" name="Text Box 45"/>
            <p:cNvSpPr txBox="1">
              <a:spLocks noChangeArrowheads="1"/>
            </p:cNvSpPr>
            <p:nvPr/>
          </p:nvSpPr>
          <p:spPr bwMode="auto">
            <a:xfrm rot="626605">
              <a:off x="4288" y="1547"/>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2" name="Line 47"/>
            <p:cNvSpPr>
              <a:spLocks noChangeShapeType="1"/>
            </p:cNvSpPr>
            <p:nvPr/>
          </p:nvSpPr>
          <p:spPr bwMode="auto">
            <a:xfrm>
              <a:off x="4286" y="1738"/>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AutoShape 48"/>
            <p:cNvSpPr>
              <a:spLocks noChangeArrowheads="1"/>
            </p:cNvSpPr>
            <p:nvPr/>
          </p:nvSpPr>
          <p:spPr bwMode="auto">
            <a:xfrm rot="746037">
              <a:off x="4481" y="1652"/>
              <a:ext cx="132" cy="126"/>
            </a:xfrm>
            <a:prstGeom prst="rightArrow">
              <a:avLst>
                <a:gd name="adj1" fmla="val 50000"/>
                <a:gd name="adj2" fmla="val 26190"/>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4" name="Line 46"/>
            <p:cNvSpPr>
              <a:spLocks noChangeShapeType="1"/>
            </p:cNvSpPr>
            <p:nvPr/>
          </p:nvSpPr>
          <p:spPr bwMode="auto">
            <a:xfrm>
              <a:off x="4290" y="1587"/>
              <a:ext cx="363" cy="63"/>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5" name="Group 130"/>
          <p:cNvGrpSpPr/>
          <p:nvPr/>
        </p:nvGrpSpPr>
        <p:grpSpPr bwMode="auto">
          <a:xfrm>
            <a:off x="9837577" y="1407256"/>
            <a:ext cx="587375" cy="412750"/>
            <a:chOff x="4287" y="1362"/>
            <a:chExt cx="370" cy="260"/>
          </a:xfrm>
        </p:grpSpPr>
        <p:sp>
          <p:nvSpPr>
            <p:cNvPr id="156" name="AutoShape 110"/>
            <p:cNvSpPr>
              <a:spLocks noChangeArrowheads="1"/>
            </p:cNvSpPr>
            <p:nvPr/>
          </p:nvSpPr>
          <p:spPr bwMode="auto">
            <a:xfrm rot="5400000">
              <a:off x="4371" y="1337"/>
              <a:ext cx="211" cy="359"/>
            </a:xfrm>
            <a:prstGeom prst="parallelogram">
              <a:avLst>
                <a:gd name="adj" fmla="val 29162"/>
              </a:avLst>
            </a:prstGeom>
            <a:solidFill>
              <a:srgbClr val="7CC43A"/>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7" name="Text Box 111"/>
            <p:cNvSpPr txBox="1">
              <a:spLocks noChangeArrowheads="1"/>
            </p:cNvSpPr>
            <p:nvPr/>
          </p:nvSpPr>
          <p:spPr bwMode="auto">
            <a:xfrm rot="626605">
              <a:off x="4287" y="1362"/>
              <a:ext cx="279" cy="252"/>
            </a:xfrm>
            <a:prstGeom prst="rect">
              <a:avLst/>
            </a:prstGeom>
            <a:noFill/>
            <a:ln w="9525">
              <a:noFill/>
              <a:miter lim="800000"/>
              <a:headEnd type="none" w="sm" len="lg"/>
              <a:tailEnd type="none" w="sm" len="lg"/>
            </a:ln>
            <a:effectLst/>
          </p:spPr>
          <p:txBody>
            <a:bodyPr wrap="none">
              <a:spAutoFit/>
            </a:bodyPr>
            <a:lstStyle/>
            <a:p>
              <a:pPr marL="0" marR="0" lvl="0" indent="0" algn="l" defTabSz="1219835"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t>
              </a:r>
              <a:r>
                <a:rPr kumimoji="1" lang="en-US" altLang="zh-CN" sz="2000" b="0" i="0" u="none" strike="noStrike" kern="1200" cap="none" spc="0" normalizeH="0" baseline="-25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1"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8" name="Line 112"/>
            <p:cNvSpPr>
              <a:spLocks noChangeShapeType="1"/>
            </p:cNvSpPr>
            <p:nvPr/>
          </p:nvSpPr>
          <p:spPr bwMode="auto">
            <a:xfrm>
              <a:off x="4295" y="1407"/>
              <a:ext cx="362"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9" name="Line 113"/>
            <p:cNvSpPr>
              <a:spLocks noChangeShapeType="1"/>
            </p:cNvSpPr>
            <p:nvPr/>
          </p:nvSpPr>
          <p:spPr bwMode="auto">
            <a:xfrm>
              <a:off x="4291" y="1558"/>
              <a:ext cx="363" cy="64"/>
            </a:xfrm>
            <a:prstGeom prst="line">
              <a:avLst/>
            </a:prstGeom>
            <a:noFill/>
            <a:ln w="9525">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0" name="AutoShape 114"/>
            <p:cNvSpPr>
              <a:spLocks noChangeArrowheads="1"/>
            </p:cNvSpPr>
            <p:nvPr/>
          </p:nvSpPr>
          <p:spPr bwMode="auto">
            <a:xfrm rot="746037">
              <a:off x="4485" y="1472"/>
              <a:ext cx="133" cy="127"/>
            </a:xfrm>
            <a:prstGeom prst="rightArrow">
              <a:avLst>
                <a:gd name="adj1" fmla="val 50000"/>
                <a:gd name="adj2" fmla="val 26181"/>
              </a:avLst>
            </a:prstGeom>
            <a:solidFill>
              <a:schemeClr val="bg1"/>
            </a:solidFill>
            <a:ln w="9525">
              <a:noFill/>
              <a:miter lim="800000"/>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61" name="Line 115"/>
          <p:cNvSpPr>
            <a:spLocks noChangeShapeType="1"/>
          </p:cNvSpPr>
          <p:nvPr/>
        </p:nvSpPr>
        <p:spPr bwMode="auto">
          <a:xfrm>
            <a:off x="9840752" y="1439009"/>
            <a:ext cx="0" cy="3813175"/>
          </a:xfrm>
          <a:prstGeom prst="line">
            <a:avLst/>
          </a:prstGeom>
          <a:noFill/>
          <a:ln w="12700">
            <a:solidFill>
              <a:schemeClr val="tx1"/>
            </a:solidFill>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2" name="Line 116"/>
          <p:cNvSpPr>
            <a:spLocks noChangeShapeType="1"/>
          </p:cNvSpPr>
          <p:nvPr/>
        </p:nvSpPr>
        <p:spPr bwMode="auto">
          <a:xfrm>
            <a:off x="4765675" y="3904396"/>
            <a:ext cx="576262"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3" name="Line 117"/>
          <p:cNvSpPr>
            <a:spLocks noChangeShapeType="1"/>
          </p:cNvSpPr>
          <p:nvPr/>
        </p:nvSpPr>
        <p:spPr bwMode="auto">
          <a:xfrm>
            <a:off x="5351462" y="4085371"/>
            <a:ext cx="566738" cy="95250"/>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4" name="Line 118"/>
          <p:cNvSpPr>
            <a:spLocks noChangeShapeType="1"/>
          </p:cNvSpPr>
          <p:nvPr/>
        </p:nvSpPr>
        <p:spPr bwMode="auto">
          <a:xfrm>
            <a:off x="5918200" y="4275871"/>
            <a:ext cx="574675" cy="85725"/>
          </a:xfrm>
          <a:prstGeom prst="line">
            <a:avLst/>
          </a:prstGeom>
          <a:noFill/>
          <a:ln w="19050">
            <a:solidFill>
              <a:srgbClr val="333399"/>
            </a:solidFill>
            <a:round/>
            <a:tailEnd type="triangle" w="sm" len="me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65" name="Group 124"/>
          <p:cNvGrpSpPr/>
          <p:nvPr/>
        </p:nvGrpSpPr>
        <p:grpSpPr bwMode="auto">
          <a:xfrm>
            <a:off x="3355974" y="3799621"/>
            <a:ext cx="1246188" cy="592138"/>
            <a:chOff x="12" y="2869"/>
            <a:chExt cx="785" cy="373"/>
          </a:xfrm>
        </p:grpSpPr>
        <p:sp>
          <p:nvSpPr>
            <p:cNvPr id="166" name="Line 119"/>
            <p:cNvSpPr>
              <a:spLocks noChangeShapeType="1"/>
            </p:cNvSpPr>
            <p:nvPr/>
          </p:nvSpPr>
          <p:spPr bwMode="auto">
            <a:xfrm>
              <a:off x="615" y="3241"/>
              <a:ext cx="182" cy="0"/>
            </a:xfrm>
            <a:prstGeom prst="line">
              <a:avLst/>
            </a:prstGeom>
            <a:noFill/>
            <a:ln w="9525">
              <a:solidFill>
                <a:srgbClr val="333399"/>
              </a:solidFill>
              <a:round/>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7" name="Line 120"/>
            <p:cNvSpPr>
              <a:spLocks noChangeShapeType="1"/>
            </p:cNvSpPr>
            <p:nvPr/>
          </p:nvSpPr>
          <p:spPr bwMode="auto">
            <a:xfrm>
              <a:off x="721" y="2869"/>
              <a:ext cx="0" cy="373"/>
            </a:xfrm>
            <a:prstGeom prst="line">
              <a:avLst/>
            </a:prstGeom>
            <a:noFill/>
            <a:ln w="9525">
              <a:solidFill>
                <a:srgbClr val="333399"/>
              </a:solidFill>
              <a:round/>
              <a:headEnd type="triangle" w="sm" len="lg"/>
              <a:tailEnd type="triangl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8" name="Text Box 121"/>
            <p:cNvSpPr txBox="1">
              <a:spLocks noChangeArrowheads="1"/>
            </p:cNvSpPr>
            <p:nvPr/>
          </p:nvSpPr>
          <p:spPr bwMode="auto">
            <a:xfrm>
              <a:off x="12" y="2933"/>
              <a:ext cx="763" cy="233"/>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连接释放</a:t>
              </a:r>
              <a:endParaRPr kumimoji="1"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69" name="Freeform 107"/>
          <p:cNvSpPr/>
          <p:nvPr/>
        </p:nvSpPr>
        <p:spPr bwMode="auto">
          <a:xfrm>
            <a:off x="6499225" y="1473934"/>
            <a:ext cx="4762" cy="3813175"/>
          </a:xfrm>
          <a:custGeom>
            <a:avLst/>
            <a:gdLst/>
            <a:ahLst/>
            <a:cxnLst>
              <a:cxn ang="0">
                <a:pos x="3" y="0"/>
              </a:cxn>
              <a:cxn ang="0">
                <a:pos x="0" y="2736"/>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p:cNvGrpSpPr/>
          <p:nvPr/>
        </p:nvGrpSpPr>
        <p:grpSpPr>
          <a:xfrm>
            <a:off x="4590192" y="6045039"/>
            <a:ext cx="2182662" cy="568423"/>
            <a:chOff x="384175" y="1829594"/>
            <a:chExt cx="1981200" cy="533400"/>
          </a:xfrm>
        </p:grpSpPr>
        <p:sp>
          <p:nvSpPr>
            <p:cNvPr id="209" name="Line 146"/>
            <p:cNvSpPr>
              <a:spLocks noChangeShapeType="1"/>
            </p:cNvSpPr>
            <p:nvPr/>
          </p:nvSpPr>
          <p:spPr bwMode="auto">
            <a:xfrm>
              <a:off x="612775" y="2248694"/>
              <a:ext cx="1676400"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0" name="Group 147"/>
            <p:cNvGrpSpPr/>
            <p:nvPr/>
          </p:nvGrpSpPr>
          <p:grpSpPr bwMode="auto">
            <a:xfrm>
              <a:off x="384175" y="2134394"/>
              <a:ext cx="1905000" cy="228600"/>
              <a:chOff x="768" y="2544"/>
              <a:chExt cx="1200" cy="144"/>
            </a:xfrm>
            <a:solidFill>
              <a:srgbClr val="FF0000"/>
            </a:solidFill>
          </p:grpSpPr>
          <p:sp>
            <p:nvSpPr>
              <p:cNvPr id="211" name="AutoShape 14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2" name="AutoShape 14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AutoShape 15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AutoShape 15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5" name="AutoShape 165"/>
            <p:cNvSpPr>
              <a:spLocks noChangeArrowheads="1"/>
            </p:cNvSpPr>
            <p:nvPr/>
          </p:nvSpPr>
          <p:spPr bwMode="auto">
            <a:xfrm>
              <a:off x="460375" y="1829594"/>
              <a:ext cx="1905000" cy="304800"/>
            </a:xfrm>
            <a:prstGeom prst="rightArrow">
              <a:avLst>
                <a:gd name="adj1" fmla="val 58333"/>
                <a:gd name="adj2" fmla="val 109375"/>
              </a:avLst>
            </a:prstGeom>
            <a:solidFill>
              <a:srgbClr val="FF0000"/>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16" name="Text Box 169"/>
          <p:cNvSpPr txBox="1">
            <a:spLocks noChangeArrowheads="1"/>
          </p:cNvSpPr>
          <p:nvPr/>
        </p:nvSpPr>
        <p:spPr bwMode="auto">
          <a:xfrm>
            <a:off x="3144882" y="5946145"/>
            <a:ext cx="1393801" cy="646331"/>
          </a:xfrm>
          <a:prstGeom prst="rect">
            <a:avLst/>
          </a:prstGeom>
          <a:noFill/>
          <a:ln w="9525">
            <a:noFill/>
            <a:miter lim="800000"/>
          </a:ln>
          <a:effectLst/>
        </p:spPr>
        <p:txBody>
          <a:bodyPr wrap="square">
            <a:spAutoFit/>
          </a:bodyPr>
          <a:lstStyle/>
          <a:p>
            <a:pPr marL="0" marR="0" lvl="0" indent="0" algn="ctr" defTabSz="1219835" rtl="0" eaLnBrk="1" fontAlgn="auto" latinLnBrk="0" hangingPunct="1">
              <a:lnSpc>
                <a:spcPct val="90000"/>
              </a:lnSpc>
              <a:spcBef>
                <a:spcPts val="0"/>
              </a:spcBef>
              <a:spcAft>
                <a:spcPts val="0"/>
              </a:spcAft>
              <a:buClrTx/>
              <a:buSzTx/>
              <a:buFontTx/>
              <a:buNone/>
              <a:defRPr/>
            </a:pPr>
            <a:r>
              <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数据传送的特点</a:t>
            </a:r>
            <a:endParaRPr kumimoji="1" lang="zh-CN" altLang="en-US" sz="20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17" name="Text Box 170"/>
          <p:cNvSpPr txBox="1">
            <a:spLocks noChangeArrowheads="1"/>
          </p:cNvSpPr>
          <p:nvPr/>
        </p:nvSpPr>
        <p:spPr bwMode="auto">
          <a:xfrm>
            <a:off x="4611080" y="5751898"/>
            <a:ext cx="1800493" cy="341632"/>
          </a:xfrm>
          <a:prstGeom prst="rect">
            <a:avLst/>
          </a:prstGeom>
          <a:noFill/>
          <a:ln w="9525">
            <a:noFill/>
            <a:miter lim="800000"/>
          </a:ln>
          <a:effectLst/>
        </p:spPr>
        <p:txBody>
          <a:bodyPr wrap="non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比特流直达终点</a:t>
            </a:r>
            <a:endParaRPr kumimoji="1"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7349727" y="6037494"/>
            <a:ext cx="2098713" cy="564093"/>
            <a:chOff x="382587" y="3148806"/>
            <a:chExt cx="2216150" cy="933188"/>
          </a:xfrm>
        </p:grpSpPr>
        <p:sp>
          <p:nvSpPr>
            <p:cNvPr id="218" name="Line 145"/>
            <p:cNvSpPr>
              <a:spLocks noChangeShapeType="1"/>
            </p:cNvSpPr>
            <p:nvPr/>
          </p:nvSpPr>
          <p:spPr bwMode="auto">
            <a:xfrm flipV="1">
              <a:off x="458786" y="3820062"/>
              <a:ext cx="1954927" cy="2460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9" name="Group 152"/>
            <p:cNvGrpSpPr/>
            <p:nvPr/>
          </p:nvGrpSpPr>
          <p:grpSpPr bwMode="auto">
            <a:xfrm>
              <a:off x="382587" y="3692261"/>
              <a:ext cx="2216150" cy="389733"/>
              <a:chOff x="768" y="2544"/>
              <a:chExt cx="1200" cy="144"/>
            </a:xfrm>
            <a:solidFill>
              <a:schemeClr val="accent5"/>
            </a:solidFill>
          </p:grpSpPr>
          <p:sp>
            <p:nvSpPr>
              <p:cNvPr id="220" name="AutoShape 153"/>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1" name="AutoShape 154"/>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2" name="AutoShape 155"/>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3" name="AutoShape 156"/>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24" name="AutoShape 162"/>
            <p:cNvSpPr>
              <a:spLocks noChangeArrowheads="1"/>
            </p:cNvSpPr>
            <p:nvPr/>
          </p:nvSpPr>
          <p:spPr bwMode="auto">
            <a:xfrm>
              <a:off x="4603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5" name="AutoShape 163"/>
            <p:cNvSpPr>
              <a:spLocks noChangeArrowheads="1"/>
            </p:cNvSpPr>
            <p:nvPr/>
          </p:nvSpPr>
          <p:spPr bwMode="auto">
            <a:xfrm>
              <a:off x="11080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6" name="AutoShape 164"/>
            <p:cNvSpPr>
              <a:spLocks noChangeArrowheads="1"/>
            </p:cNvSpPr>
            <p:nvPr/>
          </p:nvSpPr>
          <p:spPr bwMode="auto">
            <a:xfrm>
              <a:off x="1755775" y="3148806"/>
              <a:ext cx="797814" cy="519644"/>
            </a:xfrm>
            <a:prstGeom prst="curvedDownArrow">
              <a:avLst>
                <a:gd name="adj1" fmla="val 49271"/>
                <a:gd name="adj2" fmla="val 94271"/>
                <a:gd name="adj3" fmla="val 52602"/>
              </a:avLst>
            </a:prstGeom>
            <a:solidFill>
              <a:schemeClr val="accent5"/>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1" name="Text Box 178"/>
          <p:cNvSpPr txBox="1">
            <a:spLocks noChangeArrowheads="1"/>
          </p:cNvSpPr>
          <p:nvPr/>
        </p:nvSpPr>
        <p:spPr bwMode="auto">
          <a:xfrm>
            <a:off x="7601573" y="5723215"/>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报文存储转发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829427" y="6075724"/>
            <a:ext cx="1879670" cy="508097"/>
            <a:chOff x="9829427" y="6075724"/>
            <a:chExt cx="1879670" cy="508097"/>
          </a:xfrm>
        </p:grpSpPr>
        <p:sp>
          <p:nvSpPr>
            <p:cNvPr id="232" name="Line 144"/>
            <p:cNvSpPr>
              <a:spLocks noChangeShapeType="1"/>
            </p:cNvSpPr>
            <p:nvPr/>
          </p:nvSpPr>
          <p:spPr bwMode="auto">
            <a:xfrm>
              <a:off x="9852658" y="6463304"/>
              <a:ext cx="1675645" cy="0"/>
            </a:xfrm>
            <a:prstGeom prst="line">
              <a:avLst/>
            </a:prstGeom>
            <a:noFill/>
            <a:ln w="9525">
              <a:solidFill>
                <a:schemeClr val="tx1"/>
              </a:solidFill>
              <a:round/>
              <a:headEnd type="none" w="sm" len="lg"/>
              <a:tailEnd type="none" w="sm" len="lg"/>
            </a:ln>
            <a:effectLst/>
          </p:spPr>
          <p:txBody>
            <a:bodyP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33" name="Group 157"/>
            <p:cNvGrpSpPr/>
            <p:nvPr/>
          </p:nvGrpSpPr>
          <p:grpSpPr bwMode="auto">
            <a:xfrm>
              <a:off x="9829427" y="6355413"/>
              <a:ext cx="1879670" cy="228408"/>
              <a:chOff x="768" y="2544"/>
              <a:chExt cx="1200" cy="144"/>
            </a:xfrm>
            <a:solidFill>
              <a:srgbClr val="FF9933"/>
            </a:solidFill>
          </p:grpSpPr>
          <p:sp>
            <p:nvSpPr>
              <p:cNvPr id="234" name="AutoShape 15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5" name="AutoShape 15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6" name="AutoShape 16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7" name="AutoShape 16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38" name="AutoShape 166"/>
            <p:cNvSpPr>
              <a:spLocks noChangeArrowheads="1"/>
            </p:cNvSpPr>
            <p:nvPr/>
          </p:nvSpPr>
          <p:spPr bwMode="auto">
            <a:xfrm>
              <a:off x="9898169"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9" name="AutoShape 167"/>
            <p:cNvSpPr>
              <a:spLocks noChangeArrowheads="1"/>
            </p:cNvSpPr>
            <p:nvPr/>
          </p:nvSpPr>
          <p:spPr bwMode="auto">
            <a:xfrm>
              <a:off x="10462597"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0" name="AutoShape 168"/>
            <p:cNvSpPr>
              <a:spLocks noChangeArrowheads="1"/>
            </p:cNvSpPr>
            <p:nvPr/>
          </p:nvSpPr>
          <p:spPr bwMode="auto">
            <a:xfrm>
              <a:off x="11027024" y="6075724"/>
              <a:ext cx="634751" cy="249669"/>
            </a:xfrm>
            <a:prstGeom prst="curvedDownArrow">
              <a:avLst>
                <a:gd name="adj1" fmla="val 13542"/>
                <a:gd name="adj2" fmla="val 66667"/>
                <a:gd name="adj3" fmla="val 36977"/>
              </a:avLst>
            </a:prstGeom>
            <a:solidFill>
              <a:srgbClr val="FF9933"/>
            </a:solidFill>
            <a:ln w="9525">
              <a:solidFill>
                <a:schemeClr val="tx1"/>
              </a:solidFill>
              <a:miter lim="800000"/>
              <a:headEnd type="none" w="sm" len="lg"/>
              <a:tailEnd type="none" w="sm" len="lg"/>
            </a:ln>
            <a:effectLst/>
          </p:spPr>
          <p:txBody>
            <a:bodyPr wrap="none" anchor="ctr"/>
            <a:lstStyle/>
            <a:p>
              <a:pPr marL="0" marR="0" lvl="0" indent="0" algn="l" defTabSz="121983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3" name="直接连接符 2"/>
          <p:cNvCxnSpPr/>
          <p:nvPr/>
        </p:nvCxnSpPr>
        <p:spPr>
          <a:xfrm>
            <a:off x="3105150" y="827090"/>
            <a:ext cx="22225" cy="6032498"/>
          </a:xfrm>
          <a:prstGeom prst="line">
            <a:avLst/>
          </a:prstGeom>
          <a:ln w="57150">
            <a:solidFill>
              <a:srgbClr val="7CC43A"/>
            </a:solidFill>
            <a:prstDash val="sysDot"/>
          </a:ln>
        </p:spPr>
        <p:style>
          <a:lnRef idx="1">
            <a:schemeClr val="accent1"/>
          </a:lnRef>
          <a:fillRef idx="0">
            <a:schemeClr val="accent1"/>
          </a:fillRef>
          <a:effectRef idx="0">
            <a:schemeClr val="accent1"/>
          </a:effectRef>
          <a:fontRef idx="minor">
            <a:schemeClr val="tx1"/>
          </a:fontRef>
        </p:style>
      </p:cxnSp>
      <p:sp>
        <p:nvSpPr>
          <p:cNvPr id="184" name="Text Box 178"/>
          <p:cNvSpPr txBox="1">
            <a:spLocks noChangeArrowheads="1"/>
          </p:cNvSpPr>
          <p:nvPr/>
        </p:nvSpPr>
        <p:spPr bwMode="auto">
          <a:xfrm>
            <a:off x="9944608" y="5749858"/>
            <a:ext cx="1775075" cy="341632"/>
          </a:xfrm>
          <a:prstGeom prst="rect">
            <a:avLst/>
          </a:prstGeom>
          <a:noFill/>
          <a:ln w="9525">
            <a:noFill/>
            <a:miter lim="800000"/>
          </a:ln>
          <a:effectLst/>
        </p:spPr>
        <p:txBody>
          <a:bodyPr wrap="square">
            <a:spAutoFit/>
          </a:bodyPr>
          <a:lstStyle/>
          <a:p>
            <a:pPr marL="0" marR="0" lvl="0" indent="0" algn="l" defTabSz="1219835" rtl="0" eaLnBrk="1" fontAlgn="auto" latinLnBrk="0" hangingPunct="1">
              <a:lnSpc>
                <a:spcPct val="90000"/>
              </a:lnSpc>
              <a:spcBef>
                <a:spcPts val="0"/>
              </a:spcBef>
              <a:spcAft>
                <a:spcPts val="0"/>
              </a:spcAft>
              <a:buClrTx/>
              <a:buSzTx/>
              <a:buFontTx/>
              <a:buNone/>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分组存储转发</a:t>
            </a:r>
            <a:endPar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5" name="Text Box 180"/>
          <p:cNvSpPr txBox="1">
            <a:spLocks noChangeArrowheads="1"/>
          </p:cNvSpPr>
          <p:nvPr/>
        </p:nvSpPr>
        <p:spPr bwMode="auto">
          <a:xfrm>
            <a:off x="225975" y="1923867"/>
            <a:ext cx="2658192" cy="4459041"/>
          </a:xfrm>
          <a:prstGeom prst="rect">
            <a:avLst/>
          </a:prstGeom>
          <a:solidFill>
            <a:schemeClr val="accent2">
              <a:lumMod val="20000"/>
              <a:lumOff val="80000"/>
            </a:schemeClr>
          </a:solidFill>
          <a:ln w="9525">
            <a:noFill/>
            <a:miter lim="800000"/>
          </a:ln>
          <a:effectLst/>
        </p:spPr>
        <p:txBody>
          <a:bodyPr wrap="square">
            <a:spAutoFit/>
          </a:bodyPr>
          <a:lstStyle/>
          <a:p>
            <a:pPr marL="0" marR="0" lvl="0" indent="0" algn="l" defTabSz="1219835" rtl="0" eaLnBrk="1" fontAlgn="auto" latinLnBrk="0" hangingPunct="1">
              <a:lnSpc>
                <a:spcPct val="150000"/>
              </a:lnSpc>
              <a:spcBef>
                <a:spcPts val="0"/>
              </a:spcBef>
              <a:spcAft>
                <a:spcPts val="0"/>
              </a:spcAft>
              <a:buClrTx/>
              <a:buSzTx/>
              <a:buFontTx/>
              <a:buNone/>
              <a:defRPr/>
            </a:pPr>
            <a:r>
              <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分组存储转发。分组交换机的输出接口和输入接口能够并行工作，当输出端口在发送一个分组时，其输入端口可以同时接收下一个分组。</a:t>
            </a:r>
            <a:endParaRPr kumimoji="1"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6" name="文本框 175"/>
          <p:cNvSpPr txBox="1"/>
          <p:nvPr/>
        </p:nvSpPr>
        <p:spPr>
          <a:xfrm>
            <a:off x="223347" y="1412546"/>
            <a:ext cx="1825952" cy="461665"/>
          </a:xfrm>
          <a:prstGeom prst="rect">
            <a:avLst/>
          </a:prstGeom>
          <a:noFill/>
        </p:spPr>
        <p:txBody>
          <a:bodyPr wrap="square">
            <a:spAutoFit/>
          </a:bodyPr>
          <a:lstStyle/>
          <a:p>
            <a:r>
              <a:rPr lang="zh-CN" altLang="en-US" dirty="0"/>
              <a:t>分组交换：</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wipe(up)">
                                      <p:cBhvr>
                                        <p:cTn id="7" dur="500"/>
                                        <p:tgtEl>
                                          <p:spTgt spid="1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transition="in" filter="wipe(up)">
                                      <p:cBhvr>
                                        <p:cTn id="11" dur="500"/>
                                        <p:tgtEl>
                                          <p:spTgt spid="149"/>
                                        </p:tgtEl>
                                      </p:cBhvr>
                                    </p:animEffect>
                                  </p:childTnLst>
                                </p:cTn>
                              </p:par>
                              <p:par>
                                <p:cTn id="12" presetID="22" presetClass="entr" presetSubtype="1" fill="hold" nodeType="withEffect">
                                  <p:stCondLst>
                                    <p:cond delay="25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wipe(up)">
                                      <p:cBhvr>
                                        <p:cTn id="18" dur="500"/>
                                        <p:tgtEl>
                                          <p:spTgt spid="81"/>
                                        </p:tgtEl>
                                      </p:cBhvr>
                                    </p:animEffect>
                                  </p:childTnLst>
                                </p:cTn>
                              </p:par>
                              <p:par>
                                <p:cTn id="19" presetID="22" presetClass="entr" presetSubtype="1" fill="hold" nodeType="withEffect">
                                  <p:stCondLst>
                                    <p:cond delay="25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par>
                                <p:cTn id="22" presetID="22" presetClass="entr" presetSubtype="1" fill="hold" nodeType="withEffect">
                                  <p:stCondLst>
                                    <p:cond delay="500"/>
                                  </p:stCondLst>
                                  <p:childTnLst>
                                    <p:set>
                                      <p:cBhvr>
                                        <p:cTn id="23" dur="1" fill="hold">
                                          <p:stCondLst>
                                            <p:cond delay="0"/>
                                          </p:stCondLst>
                                        </p:cTn>
                                        <p:tgtEl>
                                          <p:spTgt spid="57"/>
                                        </p:tgtEl>
                                        <p:attrNameLst>
                                          <p:attrName>style.visibility</p:attrName>
                                        </p:attrNameLst>
                                      </p:cBhvr>
                                      <p:to>
                                        <p:strVal val="visible"/>
                                      </p:to>
                                    </p:set>
                                    <p:animEffect transition="in" filter="wipe(up)">
                                      <p:cBhvr>
                                        <p:cTn id="24" dur="500"/>
                                        <p:tgtEl>
                                          <p:spTgt spid="57"/>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wipe(up)">
                                      <p:cBhvr>
                                        <p:cTn id="28" dur="500"/>
                                        <p:tgtEl>
                                          <p:spTgt spid="87"/>
                                        </p:tgtEl>
                                      </p:cBhvr>
                                    </p:animEffect>
                                  </p:childTnLst>
                                </p:cTn>
                              </p:par>
                              <p:par>
                                <p:cTn id="29" presetID="22" presetClass="entr" presetSubtype="1" fill="hold" nodeType="withEffect">
                                  <p:stCondLst>
                                    <p:cond delay="25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500"/>
                                        <p:tgtEl>
                                          <p:spTgt spid="32"/>
                                        </p:tgtEl>
                                      </p:cBhvr>
                                    </p:animEffect>
                                  </p:childTnLst>
                                </p:cTn>
                              </p:par>
                              <p:par>
                                <p:cTn id="32" presetID="22" presetClass="entr" presetSubtype="1" fill="hold" nodeType="withEffect">
                                  <p:stCondLst>
                                    <p:cond delay="500"/>
                                  </p:stCondLst>
                                  <p:childTnLst>
                                    <p:set>
                                      <p:cBhvr>
                                        <p:cTn id="33" dur="1" fill="hold">
                                          <p:stCondLst>
                                            <p:cond delay="0"/>
                                          </p:stCondLst>
                                        </p:cTn>
                                        <p:tgtEl>
                                          <p:spTgt spid="63"/>
                                        </p:tgtEl>
                                        <p:attrNameLst>
                                          <p:attrName>style.visibility</p:attrName>
                                        </p:attrNameLst>
                                      </p:cBhvr>
                                      <p:to>
                                        <p:strVal val="visible"/>
                                      </p:to>
                                    </p:set>
                                    <p:animEffect transition="in" filter="wipe(up)">
                                      <p:cBhvr>
                                        <p:cTn id="34" dur="500"/>
                                        <p:tgtEl>
                                          <p:spTgt spid="63"/>
                                        </p:tgtEl>
                                      </p:cBhvr>
                                    </p:animEffect>
                                  </p:childTnLst>
                                </p:cTn>
                              </p:par>
                            </p:childTnLst>
                          </p:cTn>
                        </p:par>
                        <p:par>
                          <p:cTn id="35" fill="hold">
                            <p:stCondLst>
                              <p:cond delay="2000"/>
                            </p:stCondLst>
                            <p:childTnLst>
                              <p:par>
                                <p:cTn id="36" presetID="22" presetClass="entr" presetSubtype="1"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up)">
                                      <p:cBhvr>
                                        <p:cTn id="38" dur="500"/>
                                        <p:tgtEl>
                                          <p:spTgt spid="51"/>
                                        </p:tgtEl>
                                      </p:cBhvr>
                                    </p:animEffect>
                                  </p:childTnLst>
                                </p:cTn>
                              </p:par>
                              <p:par>
                                <p:cTn id="39" presetID="22" presetClass="entr" presetSubtype="1" fill="hold" nodeType="withEffect">
                                  <p:stCondLst>
                                    <p:cond delay="250"/>
                                  </p:stCondLst>
                                  <p:childTnLst>
                                    <p:set>
                                      <p:cBhvr>
                                        <p:cTn id="40" dur="1" fill="hold">
                                          <p:stCondLst>
                                            <p:cond delay="0"/>
                                          </p:stCondLst>
                                        </p:cTn>
                                        <p:tgtEl>
                                          <p:spTgt spid="69"/>
                                        </p:tgtEl>
                                        <p:attrNameLst>
                                          <p:attrName>style.visibility</p:attrName>
                                        </p:attrNameLst>
                                      </p:cBhvr>
                                      <p:to>
                                        <p:strVal val="visible"/>
                                      </p:to>
                                    </p:set>
                                    <p:animEffect transition="in" filter="wipe(up)">
                                      <p:cBhvr>
                                        <p:cTn id="41" dur="500"/>
                                        <p:tgtEl>
                                          <p:spTgt spid="69"/>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up)">
                                      <p:cBhvr>
                                        <p:cTn id="45" dur="500"/>
                                        <p:tgtEl>
                                          <p:spTgt spid="75"/>
                                        </p:tgtEl>
                                      </p:cBhvr>
                                    </p:animEffect>
                                  </p:childTnLst>
                                </p:cTn>
                              </p:par>
                            </p:childTnLst>
                          </p:cTn>
                        </p:par>
                      </p:childTnLst>
                    </p:cTn>
                  </p:par>
                  <p:par>
                    <p:cTn id="46" fill="hold">
                      <p:stCondLst>
                        <p:cond delay="indefinite"/>
                      </p:stCondLst>
                      <p:childTnLst>
                        <p:par>
                          <p:cTn id="47" fill="hold">
                            <p:stCondLst>
                              <p:cond delay="0"/>
                            </p:stCondLst>
                            <p:childTnLst>
                              <p:par>
                                <p:cTn id="48" presetID="35" presetClass="emph" presetSubtype="0" repeatCount="2000" fill="hold" nodeType="clickEffect">
                                  <p:stCondLst>
                                    <p:cond delay="0"/>
                                  </p:stCondLst>
                                  <p:childTnLst>
                                    <p:anim calcmode="discrete" valueType="str">
                                      <p:cBhvr>
                                        <p:cTn id="49" dur="100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par>
                    <p:cTn id="50" fill="hold">
                      <p:stCondLst>
                        <p:cond delay="indefinite"/>
                      </p:stCondLst>
                      <p:childTnLst>
                        <p:par>
                          <p:cTn id="51" fill="hold">
                            <p:stCondLst>
                              <p:cond delay="0"/>
                            </p:stCondLst>
                            <p:childTnLst>
                              <p:par>
                                <p:cTn id="52" presetID="35" presetClass="emph" presetSubtype="0" repeatCount="2000" fill="hold" nodeType="clickEffect">
                                  <p:stCondLst>
                                    <p:cond delay="0"/>
                                  </p:stCondLst>
                                  <p:childTnLst>
                                    <p:anim calcmode="discrete" valueType="str">
                                      <p:cBhvr>
                                        <p:cTn id="53" dur="1000" fill="hold"/>
                                        <p:tgtEl>
                                          <p:spTgt spid="14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1677195"/>
            <a:ext cx="12198350" cy="426719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en-US" altLang="zh-CN" dirty="0"/>
              <a:t>5. </a:t>
            </a:r>
            <a:r>
              <a:rPr lang="zh-CN" altLang="en-US" dirty="0"/>
              <a:t>丢包率</a:t>
            </a:r>
            <a:endParaRPr lang="zh-CN" altLang="en-US" dirty="0"/>
          </a:p>
        </p:txBody>
      </p:sp>
      <p:sp>
        <p:nvSpPr>
          <p:cNvPr id="25" name="矩形 24"/>
          <p:cNvSpPr/>
          <p:nvPr/>
        </p:nvSpPr>
        <p:spPr>
          <a:xfrm>
            <a:off x="0" y="1524794"/>
            <a:ext cx="12198350"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175" y="6020594"/>
            <a:ext cx="12198350"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内容占位符 4"/>
          <p:cNvSpPr txBox="1"/>
          <p:nvPr/>
        </p:nvSpPr>
        <p:spPr>
          <a:xfrm>
            <a:off x="612775" y="1829593"/>
            <a:ext cx="10857728" cy="4191001"/>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1"/>
              </a:buClr>
            </a:pPr>
            <a:r>
              <a:rPr lang="zh-CN" altLang="en-US" sz="2800" dirty="0">
                <a:solidFill>
                  <a:srgbClr val="CC0000"/>
                </a:solidFill>
              </a:rPr>
              <a:t>丢包率</a:t>
            </a:r>
            <a:r>
              <a:rPr lang="zh-CN" altLang="en-US" sz="2800" dirty="0">
                <a:solidFill>
                  <a:schemeClr val="bg1"/>
                </a:solidFill>
              </a:rPr>
              <a:t>即分组丢失率，是指在一定的时间范围内，分组在传输过程中丢失的分组数量与总的分组数量的比率。</a:t>
            </a:r>
            <a:endParaRPr lang="en-US" altLang="zh-CN" sz="2800" dirty="0">
              <a:solidFill>
                <a:schemeClr val="bg1"/>
              </a:solidFill>
            </a:endParaRPr>
          </a:p>
          <a:p>
            <a:r>
              <a:rPr lang="zh-CN" altLang="en-US" sz="2800" dirty="0">
                <a:solidFill>
                  <a:schemeClr val="bg1"/>
                </a:solidFill>
              </a:rPr>
              <a:t>在现代计算机网络中</a:t>
            </a:r>
            <a:r>
              <a:rPr lang="zh-CN" altLang="en-US" sz="2800" dirty="0">
                <a:solidFill>
                  <a:srgbClr val="C00000"/>
                </a:solidFill>
              </a:rPr>
              <a:t>网络拥塞</a:t>
            </a:r>
            <a:r>
              <a:rPr lang="zh-CN" altLang="en-US" sz="2800" dirty="0">
                <a:solidFill>
                  <a:schemeClr val="bg1"/>
                </a:solidFill>
              </a:rPr>
              <a:t>是丢包的主要原因。因此，丢包率往往反映了网络的拥塞情况。</a:t>
            </a:r>
            <a:endParaRPr lang="en-US" altLang="zh-CN" sz="2800" dirty="0">
              <a:solidFill>
                <a:schemeClr val="bg1"/>
              </a:solidFill>
            </a:endParaRPr>
          </a:p>
          <a:p>
            <a:r>
              <a:rPr lang="zh-CN" altLang="en-US" sz="2800" dirty="0">
                <a:solidFill>
                  <a:schemeClr val="bg1"/>
                </a:solidFill>
              </a:rPr>
              <a:t>在网络拥塞时，由于大多数网络软件会自动重传丢失的分组并自动调整发送速率进行网络拥塞控制，丢包率较高时，用户所感觉到的往往是网络延时变大，“网速”变慢，而不是信息的丢失。</a:t>
            </a:r>
            <a:endParaRPr lang="zh-CN" altLang="en-US" sz="2800"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1000"/>
                                        <p:tgtEl>
                                          <p:spTgt spid="35">
                                            <p:txEl>
                                              <p:pRg st="0" end="0"/>
                                            </p:txEl>
                                          </p:spTgt>
                                        </p:tgtEl>
                                      </p:cBhvr>
                                    </p:animEffect>
                                    <p:anim calcmode="lin" valueType="num">
                                      <p:cBhvr>
                                        <p:cTn id="8"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
                                            <p:txEl>
                                              <p:pRg st="1" end="1"/>
                                            </p:txEl>
                                          </p:spTgt>
                                        </p:tgtEl>
                                        <p:attrNameLst>
                                          <p:attrName>style.visibility</p:attrName>
                                        </p:attrNameLst>
                                      </p:cBhvr>
                                      <p:to>
                                        <p:strVal val="visible"/>
                                      </p:to>
                                    </p:set>
                                    <p:animEffect transition="in" filter="fade">
                                      <p:cBhvr>
                                        <p:cTn id="14" dur="1000"/>
                                        <p:tgtEl>
                                          <p:spTgt spid="35">
                                            <p:txEl>
                                              <p:pRg st="1" end="1"/>
                                            </p:txEl>
                                          </p:spTgt>
                                        </p:tgtEl>
                                      </p:cBhvr>
                                    </p:animEffect>
                                    <p:anim calcmode="lin" valueType="num">
                                      <p:cBhvr>
                                        <p:cTn id="15" dur="100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5">
                                            <p:txEl>
                                              <p:pRg st="2" end="2"/>
                                            </p:txEl>
                                          </p:spTgt>
                                        </p:tgtEl>
                                        <p:attrNameLst>
                                          <p:attrName>style.visibility</p:attrName>
                                        </p:attrNameLst>
                                      </p:cBhvr>
                                      <p:to>
                                        <p:strVal val="visible"/>
                                      </p:to>
                                    </p:set>
                                    <p:animEffect transition="in" filter="fade">
                                      <p:cBhvr>
                                        <p:cTn id="21" dur="1000"/>
                                        <p:tgtEl>
                                          <p:spTgt spid="35">
                                            <p:txEl>
                                              <p:pRg st="2" end="2"/>
                                            </p:txEl>
                                          </p:spTgt>
                                        </p:tgtEl>
                                      </p:cBhvr>
                                    </p:animEffect>
                                    <p:anim calcmode="lin" valueType="num">
                                      <p:cBhvr>
                                        <p:cTn id="22" dur="100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28574" y="1905794"/>
            <a:ext cx="12226924" cy="350599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9050" y="1896269"/>
            <a:ext cx="12217400" cy="5707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en-US" altLang="zh-CN" dirty="0"/>
              <a:t>6.  </a:t>
            </a:r>
            <a:r>
              <a:rPr lang="zh-CN" altLang="en-US" dirty="0"/>
              <a:t>利用率</a:t>
            </a:r>
            <a:endParaRPr lang="zh-CN" altLang="en-US" dirty="0"/>
          </a:p>
        </p:txBody>
      </p:sp>
      <p:sp>
        <p:nvSpPr>
          <p:cNvPr id="25" name="矩形 24"/>
          <p:cNvSpPr/>
          <p:nvPr/>
        </p:nvSpPr>
        <p:spPr>
          <a:xfrm>
            <a:off x="0" y="1829594"/>
            <a:ext cx="12198350"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8575" y="4954588"/>
            <a:ext cx="12217400" cy="5707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175" y="5487194"/>
            <a:ext cx="12198350"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内容占位符 4"/>
          <p:cNvSpPr txBox="1"/>
          <p:nvPr/>
        </p:nvSpPr>
        <p:spPr>
          <a:xfrm>
            <a:off x="460375" y="2681373"/>
            <a:ext cx="11277600" cy="2058817"/>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zh-CN" altLang="en-US" sz="2800" b="1" dirty="0">
                <a:solidFill>
                  <a:srgbClr val="CC0000"/>
                </a:solidFill>
              </a:rPr>
              <a:t>信道利用率</a:t>
            </a:r>
            <a:r>
              <a:rPr lang="zh-CN" altLang="en-US" sz="2800" dirty="0">
                <a:solidFill>
                  <a:schemeClr val="bg1"/>
                </a:solidFill>
              </a:rPr>
              <a:t>指出某信道有百分之几的时间是被利用的（有数据通过）。完全空闲的信道的利用率是零。</a:t>
            </a:r>
            <a:endParaRPr lang="zh-CN" altLang="en-US" sz="2800" dirty="0">
              <a:solidFill>
                <a:schemeClr val="bg1"/>
              </a:solidFill>
            </a:endParaRPr>
          </a:p>
          <a:p>
            <a:pPr>
              <a:spcAft>
                <a:spcPts val="1200"/>
              </a:spcAft>
            </a:pPr>
            <a:r>
              <a:rPr lang="zh-CN" altLang="en-US" sz="2800" b="1" dirty="0">
                <a:solidFill>
                  <a:srgbClr val="CC0000"/>
                </a:solidFill>
              </a:rPr>
              <a:t>网络利用率</a:t>
            </a:r>
            <a:r>
              <a:rPr lang="zh-CN" altLang="en-US" sz="2800" dirty="0">
                <a:solidFill>
                  <a:schemeClr val="bg1"/>
                </a:solidFill>
              </a:rPr>
              <a:t>则是全网络的信道利用率的加权平均值。</a:t>
            </a:r>
            <a:endParaRPr lang="zh-CN" altLang="en-US" sz="2800" dirty="0">
              <a:solidFill>
                <a:schemeClr val="bg1"/>
              </a:solidFill>
            </a:endParaRPr>
          </a:p>
        </p:txBody>
      </p:sp>
      <p:sp>
        <p:nvSpPr>
          <p:cNvPr id="11" name="文本框 10"/>
          <p:cNvSpPr txBox="1"/>
          <p:nvPr/>
        </p:nvSpPr>
        <p:spPr>
          <a:xfrm>
            <a:off x="-19050" y="1627336"/>
            <a:ext cx="4270375" cy="461665"/>
          </a:xfrm>
          <a:prstGeom prst="rect">
            <a:avLst/>
          </a:prstGeom>
          <a:solidFill>
            <a:srgbClr val="FFC000"/>
          </a:solidFill>
        </p:spPr>
        <p:txBody>
          <a:bodyPr wrap="square">
            <a:spAutoFit/>
          </a:bodyPr>
          <a:lstStyle/>
          <a:p>
            <a:pPr algn="ctr"/>
            <a:r>
              <a:rPr lang="zh-CN" altLang="en-US" dirty="0"/>
              <a:t>信道利用率和网络利用率</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1000"/>
                                        <p:tgtEl>
                                          <p:spTgt spid="35">
                                            <p:txEl>
                                              <p:pRg st="0" end="0"/>
                                            </p:txEl>
                                          </p:spTgt>
                                        </p:tgtEl>
                                      </p:cBhvr>
                                    </p:animEffect>
                                    <p:anim calcmode="lin" valueType="num">
                                      <p:cBhvr>
                                        <p:cTn id="8"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
                                            <p:txEl>
                                              <p:pRg st="1" end="1"/>
                                            </p:txEl>
                                          </p:spTgt>
                                        </p:tgtEl>
                                        <p:attrNameLst>
                                          <p:attrName>style.visibility</p:attrName>
                                        </p:attrNameLst>
                                      </p:cBhvr>
                                      <p:to>
                                        <p:strVal val="visible"/>
                                      </p:to>
                                    </p:set>
                                    <p:animEffect transition="in" filter="fade">
                                      <p:cBhvr>
                                        <p:cTn id="14" dur="1000"/>
                                        <p:tgtEl>
                                          <p:spTgt spid="35">
                                            <p:txEl>
                                              <p:pRg st="1" end="1"/>
                                            </p:txEl>
                                          </p:spTgt>
                                        </p:tgtEl>
                                      </p:cBhvr>
                                    </p:animEffect>
                                    <p:anim calcmode="lin" valueType="num">
                                      <p:cBhvr>
                                        <p:cTn id="15" dur="100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792911" y="991394"/>
            <a:ext cx="5370514" cy="58681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时延与网络利用率的关系</a:t>
            </a:r>
            <a:endParaRPr lang="zh-CN" altLang="en-US" dirty="0"/>
          </a:p>
        </p:txBody>
      </p:sp>
      <p:sp>
        <p:nvSpPr>
          <p:cNvPr id="11" name="AutoShape 28"/>
          <p:cNvSpPr>
            <a:spLocks noChangeArrowheads="1"/>
          </p:cNvSpPr>
          <p:nvPr/>
        </p:nvSpPr>
        <p:spPr bwMode="auto">
          <a:xfrm>
            <a:off x="3176" y="991394"/>
            <a:ext cx="5105400" cy="469451"/>
          </a:xfrm>
          <a:prstGeom prst="rect">
            <a:avLst/>
          </a:prstGeom>
          <a:solidFill>
            <a:srgbClr val="838383"/>
          </a:solidFill>
          <a:ln>
            <a:noFill/>
          </a:ln>
          <a:effectLst/>
        </p:spPr>
        <p:txBody>
          <a:bodyPr wrap="none" anchor="ctr"/>
          <a:lstStyle/>
          <a:p>
            <a:pPr marL="0" marR="0" lvl="0" indent="0" algn="dist" defTabSz="914400" eaLnBrk="1" fontAlgn="ctr"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Tahoma" panose="020B0604030504040204" pitchFamily="34" charset="0"/>
            </a:endParaRPr>
          </a:p>
        </p:txBody>
      </p:sp>
      <p:sp>
        <p:nvSpPr>
          <p:cNvPr id="12" name="内容占位符 5"/>
          <p:cNvSpPr txBox="1"/>
          <p:nvPr/>
        </p:nvSpPr>
        <p:spPr>
          <a:xfrm>
            <a:off x="150197" y="1600994"/>
            <a:ext cx="6406178" cy="3879880"/>
          </a:xfrm>
          <a:prstGeom prst="rect">
            <a:avLst/>
          </a:prstGeom>
        </p:spPr>
        <p:txBody>
          <a:bodyPr vert="horz" lIns="91440" tIns="45720" rIns="91440" bIns="45720" rtlCol="0">
            <a:noAutofit/>
          </a:bodyPr>
          <a:lstStyle>
            <a:lvl1pPr marL="360045" indent="-360045" algn="l" defTabSz="914400" rtl="0" eaLnBrk="1" latinLnBrk="0" hangingPunct="1">
              <a:lnSpc>
                <a:spcPct val="130000"/>
              </a:lnSpc>
              <a:spcBef>
                <a:spcPts val="3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30000"/>
              </a:lnSpc>
              <a:spcBef>
                <a:spcPts val="200"/>
              </a:spcBef>
              <a:buClr>
                <a:schemeClr val="tx1">
                  <a:lumMod val="85000"/>
                  <a:lumOff val="15000"/>
                </a:schemeClr>
              </a:buClr>
              <a:buFont typeface="Wingdings" panose="05000000000000000000" pitchFamily="2" charset="2"/>
              <a:buChar char=""/>
              <a:defRPr lang="zh-CN" altLang="en-US" sz="18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2400" dirty="0"/>
              <a:t>根据排队论的理论，当某信道的利用率增大时，该信道引起的时延也就迅速增加。 </a:t>
            </a:r>
            <a:endParaRPr lang="zh-CN" altLang="en-US" sz="2400" dirty="0"/>
          </a:p>
          <a:p>
            <a:pPr>
              <a:lnSpc>
                <a:spcPct val="150000"/>
              </a:lnSpc>
            </a:pPr>
            <a:r>
              <a:rPr lang="zh-CN" altLang="en-US" sz="2400" dirty="0"/>
              <a:t>若令 </a:t>
            </a:r>
            <a:r>
              <a:rPr lang="en-US" altLang="zh-CN" sz="2400" i="1" dirty="0"/>
              <a:t>D</a:t>
            </a:r>
            <a:r>
              <a:rPr lang="en-US" altLang="zh-CN" sz="2400" baseline="-25000" dirty="0"/>
              <a:t>0 </a:t>
            </a:r>
            <a:r>
              <a:rPr lang="zh-CN" altLang="en-US" sz="2400" dirty="0"/>
              <a:t>表示网络空闲时的时延，</a:t>
            </a:r>
            <a:r>
              <a:rPr lang="en-US" altLang="zh-CN" sz="2400" i="1" dirty="0"/>
              <a:t>D </a:t>
            </a:r>
            <a:r>
              <a:rPr lang="zh-CN" altLang="en-US" sz="2400" dirty="0"/>
              <a:t>表示网络当前的时延，则在适当的假定条件下，可以用下面的简单公式表示 </a:t>
            </a:r>
            <a:r>
              <a:rPr lang="en-US" altLang="zh-CN" sz="2400" i="1" dirty="0"/>
              <a:t>D </a:t>
            </a:r>
            <a:r>
              <a:rPr lang="zh-CN" altLang="en-US" sz="2400" dirty="0"/>
              <a:t>和 </a:t>
            </a:r>
            <a:r>
              <a:rPr lang="en-US" altLang="zh-CN" sz="2400" i="1" dirty="0"/>
              <a:t>D</a:t>
            </a:r>
            <a:r>
              <a:rPr lang="en-US" altLang="zh-CN" sz="2400" baseline="-25000" dirty="0"/>
              <a:t>0</a:t>
            </a:r>
            <a:r>
              <a:rPr lang="zh-CN" altLang="en-US" sz="2400" dirty="0"/>
              <a:t>之间的关系： </a:t>
            </a:r>
            <a:endParaRPr lang="zh-CN" altLang="en-US" sz="2400" dirty="0"/>
          </a:p>
        </p:txBody>
      </p:sp>
      <p:graphicFrame>
        <p:nvGraphicFramePr>
          <p:cNvPr id="3" name="对象 2"/>
          <p:cNvGraphicFramePr>
            <a:graphicFrameLocks noChangeAspect="1"/>
          </p:cNvGraphicFramePr>
          <p:nvPr/>
        </p:nvGraphicFramePr>
        <p:xfrm>
          <a:off x="1298575" y="4973460"/>
          <a:ext cx="1692275" cy="1067594"/>
        </p:xfrm>
        <a:graphic>
          <a:graphicData uri="http://schemas.openxmlformats.org/presentationml/2006/ole">
            <mc:AlternateContent xmlns:mc="http://schemas.openxmlformats.org/markup-compatibility/2006">
              <mc:Choice xmlns:v="urn:schemas-microsoft-com:vml" Requires="v">
                <p:oleObj spid="_x0000_s1027" name="公式" r:id="rId1" imgW="660400" imgH="393700" progId="Equation.3">
                  <p:embed/>
                </p:oleObj>
              </mc:Choice>
              <mc:Fallback>
                <p:oleObj name="公式" r:id="rId1" imgW="660400" imgH="393700" progId="Equation.3">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575" y="4973460"/>
                        <a:ext cx="1692275" cy="1067594"/>
                      </a:xfrm>
                      <a:prstGeom prst="rect">
                        <a:avLst/>
                      </a:prstGeom>
                      <a:noFill/>
                      <a:ln>
                        <a:noFill/>
                      </a:ln>
                    </p:spPr>
                  </p:pic>
                </p:oleObj>
              </mc:Fallback>
            </mc:AlternateContent>
          </a:graphicData>
        </a:graphic>
      </p:graphicFrame>
      <p:grpSp>
        <p:nvGrpSpPr>
          <p:cNvPr id="16" name="组合 15"/>
          <p:cNvGrpSpPr/>
          <p:nvPr/>
        </p:nvGrpSpPr>
        <p:grpSpPr>
          <a:xfrm>
            <a:off x="6877251" y="2134394"/>
            <a:ext cx="5170902" cy="3819838"/>
            <a:chOff x="487363" y="1680473"/>
            <a:chExt cx="7891396" cy="5005791"/>
          </a:xfrm>
        </p:grpSpPr>
        <p:sp>
          <p:nvSpPr>
            <p:cNvPr id="17" name="Rectangle 4"/>
            <p:cNvSpPr>
              <a:spLocks noChangeArrowheads="1"/>
            </p:cNvSpPr>
            <p:nvPr/>
          </p:nvSpPr>
          <p:spPr bwMode="auto">
            <a:xfrm>
              <a:off x="4360863" y="1989981"/>
              <a:ext cx="1603375" cy="4186237"/>
            </a:xfrm>
            <a:prstGeom prst="rect">
              <a:avLst/>
            </a:prstGeom>
            <a:solidFill>
              <a:srgbClr val="FFCCCC"/>
            </a:solidFill>
            <a:ln w="9525">
              <a:noFill/>
              <a:miter lim="800000"/>
            </a:ln>
            <a:effectLst/>
          </p:spPr>
          <p:txBody>
            <a:bodyPr wrap="none" anchor="ctr"/>
            <a:lstStyle/>
            <a:p>
              <a:endParaRPr lang="zh-CN" altLang="en-US" sz="1200"/>
            </a:p>
          </p:txBody>
        </p:sp>
        <p:sp>
          <p:nvSpPr>
            <p:cNvPr id="18" name="Text Box 5"/>
            <p:cNvSpPr txBox="1">
              <a:spLocks noChangeArrowheads="1"/>
            </p:cNvSpPr>
            <p:nvPr/>
          </p:nvSpPr>
          <p:spPr bwMode="auto">
            <a:xfrm>
              <a:off x="487363" y="1680473"/>
              <a:ext cx="1407151" cy="524333"/>
            </a:xfrm>
            <a:prstGeom prst="rect">
              <a:avLst/>
            </a:prstGeom>
            <a:noFill/>
            <a:ln w="9525">
              <a:noFill/>
              <a:miter lim="800000"/>
            </a:ln>
            <a:effectLst/>
          </p:spPr>
          <p:txBody>
            <a:bodyPr wrap="none">
              <a:spAutoFit/>
            </a:bodyPr>
            <a:lstStyle/>
            <a:p>
              <a:r>
                <a:rPr lang="zh-CN" altLang="en-US" sz="2000" dirty="0">
                  <a:solidFill>
                    <a:schemeClr val="folHlink"/>
                  </a:solidFill>
                  <a:ea typeface="黑体" panose="02010609060101010101" pitchFamily="2" charset="-122"/>
                </a:rPr>
                <a:t>时延</a:t>
              </a:r>
              <a:r>
                <a:rPr lang="zh-CN" altLang="en-US" sz="1100" dirty="0">
                  <a:solidFill>
                    <a:schemeClr val="folHlink"/>
                  </a:solidFill>
                  <a:ea typeface="黑体" panose="02010609060101010101" pitchFamily="2" charset="-122"/>
                </a:rPr>
                <a:t> </a:t>
              </a:r>
              <a:r>
                <a:rPr lang="en-US" altLang="zh-CN" sz="2000" i="1" dirty="0">
                  <a:solidFill>
                    <a:schemeClr val="folHlink"/>
                  </a:solidFill>
                  <a:ea typeface="黑体" panose="02010609060101010101" pitchFamily="2" charset="-122"/>
                </a:rPr>
                <a:t>D</a:t>
              </a:r>
              <a:endParaRPr lang="en-US" altLang="zh-CN" sz="2000" i="1" dirty="0">
                <a:solidFill>
                  <a:schemeClr val="folHlink"/>
                </a:solidFill>
                <a:ea typeface="黑体" panose="02010609060101010101" pitchFamily="2" charset="-122"/>
              </a:endParaRPr>
            </a:p>
          </p:txBody>
        </p:sp>
        <p:sp>
          <p:nvSpPr>
            <p:cNvPr id="19" name="Line 6"/>
            <p:cNvSpPr>
              <a:spLocks noChangeShapeType="1"/>
            </p:cNvSpPr>
            <p:nvPr/>
          </p:nvSpPr>
          <p:spPr bwMode="auto">
            <a:xfrm flipV="1">
              <a:off x="1895475" y="1843931"/>
              <a:ext cx="0" cy="4332287"/>
            </a:xfrm>
            <a:prstGeom prst="line">
              <a:avLst/>
            </a:prstGeom>
            <a:noFill/>
            <a:ln w="38100">
              <a:solidFill>
                <a:schemeClr val="tx2"/>
              </a:solidFill>
              <a:round/>
              <a:tailEnd type="triangle" w="med" len="lg"/>
            </a:ln>
            <a:effectLst/>
          </p:spPr>
          <p:txBody>
            <a:bodyPr/>
            <a:lstStyle/>
            <a:p>
              <a:endParaRPr lang="zh-CN" altLang="en-US" sz="1200"/>
            </a:p>
          </p:txBody>
        </p:sp>
        <p:sp>
          <p:nvSpPr>
            <p:cNvPr id="20" name="Line 7"/>
            <p:cNvSpPr>
              <a:spLocks noChangeShapeType="1"/>
            </p:cNvSpPr>
            <p:nvPr/>
          </p:nvSpPr>
          <p:spPr bwMode="auto">
            <a:xfrm rot="5400000" flipV="1">
              <a:off x="4422775" y="3648918"/>
              <a:ext cx="0" cy="5054600"/>
            </a:xfrm>
            <a:prstGeom prst="line">
              <a:avLst/>
            </a:prstGeom>
            <a:noFill/>
            <a:ln w="38100">
              <a:solidFill>
                <a:schemeClr val="tx2"/>
              </a:solidFill>
              <a:round/>
              <a:tailEnd type="triangle" w="med" len="lg"/>
            </a:ln>
            <a:effectLst/>
          </p:spPr>
          <p:txBody>
            <a:bodyPr/>
            <a:lstStyle/>
            <a:p>
              <a:endParaRPr lang="zh-CN" altLang="en-US" sz="1200"/>
            </a:p>
          </p:txBody>
        </p:sp>
        <p:sp>
          <p:nvSpPr>
            <p:cNvPr id="21" name="Line 8"/>
            <p:cNvSpPr>
              <a:spLocks noChangeShapeType="1"/>
            </p:cNvSpPr>
            <p:nvPr/>
          </p:nvSpPr>
          <p:spPr bwMode="auto">
            <a:xfrm>
              <a:off x="5964238" y="1843931"/>
              <a:ext cx="0" cy="4332287"/>
            </a:xfrm>
            <a:prstGeom prst="line">
              <a:avLst/>
            </a:prstGeom>
            <a:noFill/>
            <a:ln w="9525">
              <a:solidFill>
                <a:srgbClr val="CC0000"/>
              </a:solidFill>
              <a:prstDash val="dash"/>
              <a:round/>
            </a:ln>
            <a:effectLst/>
          </p:spPr>
          <p:txBody>
            <a:bodyPr/>
            <a:lstStyle/>
            <a:p>
              <a:endParaRPr lang="zh-CN" altLang="en-US" sz="1200"/>
            </a:p>
          </p:txBody>
        </p:sp>
        <p:sp>
          <p:nvSpPr>
            <p:cNvPr id="22" name="Arc 9"/>
            <p:cNvSpPr/>
            <p:nvPr/>
          </p:nvSpPr>
          <p:spPr bwMode="auto">
            <a:xfrm flipV="1">
              <a:off x="1895475" y="1989981"/>
              <a:ext cx="3981450" cy="3898900"/>
            </a:xfrm>
            <a:custGeom>
              <a:avLst/>
              <a:gdLst>
                <a:gd name="G0" fmla="+- 0 0 0"/>
                <a:gd name="G1" fmla="+- 21600 0 0"/>
                <a:gd name="G2" fmla="+- 21600 0 0"/>
                <a:gd name="T0" fmla="*/ 0 w 21600"/>
                <a:gd name="T1" fmla="*/ 0 h 21612"/>
                <a:gd name="T2" fmla="*/ 21600 w 21600"/>
                <a:gd name="T3" fmla="*/ 21612 h 21612"/>
                <a:gd name="T4" fmla="*/ 0 w 21600"/>
                <a:gd name="T5" fmla="*/ 21600 h 21612"/>
              </a:gdLst>
              <a:ahLst/>
              <a:cxnLst>
                <a:cxn ang="0">
                  <a:pos x="T0" y="T1"/>
                </a:cxn>
                <a:cxn ang="0">
                  <a:pos x="T2" y="T3"/>
                </a:cxn>
                <a:cxn ang="0">
                  <a:pos x="T4" y="T5"/>
                </a:cxn>
              </a:cxnLst>
              <a:rect l="0" t="0" r="r" b="b"/>
              <a:pathLst>
                <a:path w="21600" h="21612" fill="none" extrusionOk="0">
                  <a:moveTo>
                    <a:pt x="-1" y="0"/>
                  </a:moveTo>
                  <a:cubicBezTo>
                    <a:pt x="11929" y="0"/>
                    <a:pt x="21600" y="9670"/>
                    <a:pt x="21600" y="21600"/>
                  </a:cubicBezTo>
                  <a:cubicBezTo>
                    <a:pt x="21600" y="21603"/>
                    <a:pt x="21599" y="21607"/>
                    <a:pt x="21599" y="21611"/>
                  </a:cubicBezTo>
                </a:path>
                <a:path w="21600" h="21612" stroke="0" extrusionOk="0">
                  <a:moveTo>
                    <a:pt x="-1" y="0"/>
                  </a:moveTo>
                  <a:cubicBezTo>
                    <a:pt x="11929" y="0"/>
                    <a:pt x="21600" y="9670"/>
                    <a:pt x="21600" y="21600"/>
                  </a:cubicBezTo>
                  <a:cubicBezTo>
                    <a:pt x="21600" y="21603"/>
                    <a:pt x="21599" y="21607"/>
                    <a:pt x="21599" y="21611"/>
                  </a:cubicBezTo>
                  <a:lnTo>
                    <a:pt x="0" y="21600"/>
                  </a:lnTo>
                  <a:close/>
                </a:path>
              </a:pathLst>
            </a:custGeom>
            <a:noFill/>
            <a:ln w="76200">
              <a:solidFill>
                <a:srgbClr val="CC0000"/>
              </a:solidFill>
              <a:round/>
            </a:ln>
            <a:effectLst/>
          </p:spPr>
          <p:txBody>
            <a:bodyPr wrap="none" anchor="ctr"/>
            <a:lstStyle/>
            <a:p>
              <a:endParaRPr lang="zh-CN" altLang="en-US" sz="1200"/>
            </a:p>
          </p:txBody>
        </p:sp>
        <p:sp>
          <p:nvSpPr>
            <p:cNvPr id="23" name="Text Box 10"/>
            <p:cNvSpPr txBox="1">
              <a:spLocks noChangeArrowheads="1"/>
            </p:cNvSpPr>
            <p:nvPr/>
          </p:nvSpPr>
          <p:spPr bwMode="auto">
            <a:xfrm>
              <a:off x="6580189" y="5560270"/>
              <a:ext cx="1798570" cy="524333"/>
            </a:xfrm>
            <a:prstGeom prst="rect">
              <a:avLst/>
            </a:prstGeom>
            <a:noFill/>
            <a:ln w="9525">
              <a:noFill/>
              <a:miter lim="800000"/>
            </a:ln>
            <a:effectLst/>
          </p:spPr>
          <p:txBody>
            <a:bodyPr wrap="none">
              <a:spAutoFit/>
            </a:bodyPr>
            <a:lstStyle/>
            <a:p>
              <a:r>
                <a:rPr lang="zh-CN" altLang="en-US" sz="2000" dirty="0">
                  <a:solidFill>
                    <a:schemeClr val="folHlink"/>
                  </a:solidFill>
                  <a:ea typeface="黑体" panose="02010609060101010101" pitchFamily="2" charset="-122"/>
                </a:rPr>
                <a:t>利用率</a:t>
              </a:r>
              <a:r>
                <a:rPr lang="zh-CN" altLang="en-US" sz="1100" dirty="0">
                  <a:solidFill>
                    <a:schemeClr val="folHlink"/>
                  </a:solidFill>
                  <a:ea typeface="黑体" panose="02010609060101010101" pitchFamily="2" charset="-122"/>
                </a:rPr>
                <a:t> </a:t>
              </a:r>
              <a:r>
                <a:rPr lang="en-US" altLang="zh-CN" sz="2000" i="1" dirty="0">
                  <a:solidFill>
                    <a:schemeClr val="folHlink"/>
                  </a:solidFill>
                  <a:ea typeface="黑体" panose="02010609060101010101" pitchFamily="2" charset="-122"/>
                </a:rPr>
                <a:t>U</a:t>
              </a:r>
              <a:endParaRPr lang="en-US" altLang="zh-CN" sz="2000" i="1" dirty="0">
                <a:solidFill>
                  <a:schemeClr val="folHlink"/>
                </a:solidFill>
                <a:ea typeface="黑体" panose="02010609060101010101" pitchFamily="2" charset="-122"/>
              </a:endParaRPr>
            </a:p>
          </p:txBody>
        </p:sp>
        <p:sp>
          <p:nvSpPr>
            <p:cNvPr id="24" name="Text Box 11"/>
            <p:cNvSpPr txBox="1">
              <a:spLocks noChangeArrowheads="1"/>
            </p:cNvSpPr>
            <p:nvPr/>
          </p:nvSpPr>
          <p:spPr bwMode="auto">
            <a:xfrm>
              <a:off x="5719763" y="6161931"/>
              <a:ext cx="499550" cy="524333"/>
            </a:xfrm>
            <a:prstGeom prst="rect">
              <a:avLst/>
            </a:prstGeom>
            <a:noFill/>
            <a:ln w="9525">
              <a:noFill/>
              <a:miter lim="800000"/>
            </a:ln>
            <a:effectLst/>
          </p:spPr>
          <p:txBody>
            <a:bodyPr wrap="none">
              <a:spAutoFit/>
            </a:bodyPr>
            <a:lstStyle/>
            <a:p>
              <a:r>
                <a:rPr lang="en-US" altLang="zh-CN" sz="2000" dirty="0">
                  <a:solidFill>
                    <a:schemeClr val="folHlink"/>
                  </a:solidFill>
                  <a:ea typeface="黑体" panose="02010609060101010101" pitchFamily="2" charset="-122"/>
                </a:rPr>
                <a:t>1</a:t>
              </a:r>
              <a:endParaRPr lang="en-US" altLang="zh-CN" sz="2000" i="1" dirty="0">
                <a:solidFill>
                  <a:schemeClr val="folHlink"/>
                </a:solidFill>
                <a:ea typeface="黑体" panose="02010609060101010101" pitchFamily="2" charset="-122"/>
              </a:endParaRPr>
            </a:p>
          </p:txBody>
        </p:sp>
        <p:sp>
          <p:nvSpPr>
            <p:cNvPr id="26" name="Text Box 12"/>
            <p:cNvSpPr txBox="1">
              <a:spLocks noChangeArrowheads="1"/>
            </p:cNvSpPr>
            <p:nvPr/>
          </p:nvSpPr>
          <p:spPr bwMode="auto">
            <a:xfrm>
              <a:off x="1570038" y="6092081"/>
              <a:ext cx="499550" cy="524333"/>
            </a:xfrm>
            <a:prstGeom prst="rect">
              <a:avLst/>
            </a:prstGeom>
            <a:noFill/>
            <a:ln w="9525">
              <a:noFill/>
              <a:miter lim="800000"/>
            </a:ln>
            <a:effectLst/>
          </p:spPr>
          <p:txBody>
            <a:bodyPr wrap="none">
              <a:spAutoFit/>
            </a:bodyPr>
            <a:lstStyle/>
            <a:p>
              <a:r>
                <a:rPr lang="en-US" altLang="zh-CN" sz="2000" dirty="0">
                  <a:solidFill>
                    <a:schemeClr val="folHlink"/>
                  </a:solidFill>
                  <a:ea typeface="黑体" panose="02010609060101010101" pitchFamily="2" charset="-122"/>
                </a:rPr>
                <a:t>0</a:t>
              </a:r>
              <a:endParaRPr lang="en-US" altLang="zh-CN" sz="2000" i="1" dirty="0">
                <a:solidFill>
                  <a:schemeClr val="folHlink"/>
                </a:solidFill>
                <a:ea typeface="黑体" panose="02010609060101010101" pitchFamily="2" charset="-122"/>
              </a:endParaRPr>
            </a:p>
          </p:txBody>
        </p:sp>
        <p:sp>
          <p:nvSpPr>
            <p:cNvPr id="27" name="Text Box 13"/>
            <p:cNvSpPr txBox="1">
              <a:spLocks noChangeArrowheads="1"/>
            </p:cNvSpPr>
            <p:nvPr/>
          </p:nvSpPr>
          <p:spPr bwMode="auto">
            <a:xfrm>
              <a:off x="1282700" y="5490418"/>
              <a:ext cx="709937" cy="524333"/>
            </a:xfrm>
            <a:prstGeom prst="rect">
              <a:avLst/>
            </a:prstGeom>
            <a:noFill/>
            <a:ln w="9525">
              <a:noFill/>
              <a:miter lim="800000"/>
            </a:ln>
            <a:effectLst/>
          </p:spPr>
          <p:txBody>
            <a:bodyPr wrap="none">
              <a:spAutoFit/>
            </a:bodyPr>
            <a:lstStyle/>
            <a:p>
              <a:r>
                <a:rPr lang="en-US" altLang="zh-CN" sz="2000" i="1" dirty="0">
                  <a:solidFill>
                    <a:schemeClr val="folHlink"/>
                  </a:solidFill>
                  <a:ea typeface="黑体" panose="02010609060101010101" pitchFamily="2" charset="-122"/>
                </a:rPr>
                <a:t>D</a:t>
              </a:r>
              <a:r>
                <a:rPr lang="en-US" altLang="zh-CN" sz="2000" baseline="-25000" dirty="0">
                  <a:solidFill>
                    <a:schemeClr val="folHlink"/>
                  </a:solidFill>
                  <a:ea typeface="黑体" panose="02010609060101010101" pitchFamily="2" charset="-122"/>
                </a:rPr>
                <a:t>0</a:t>
              </a:r>
              <a:endParaRPr lang="en-US" altLang="zh-CN" sz="2000" i="1" baseline="-25000" dirty="0">
                <a:solidFill>
                  <a:schemeClr val="folHlink"/>
                </a:solidFill>
                <a:ea typeface="黑体" panose="02010609060101010101" pitchFamily="2" charset="-122"/>
              </a:endParaRPr>
            </a:p>
          </p:txBody>
        </p:sp>
        <p:sp>
          <p:nvSpPr>
            <p:cNvPr id="28" name="Text Box 14"/>
            <p:cNvSpPr txBox="1">
              <a:spLocks noChangeArrowheads="1"/>
            </p:cNvSpPr>
            <p:nvPr/>
          </p:nvSpPr>
          <p:spPr bwMode="auto">
            <a:xfrm>
              <a:off x="4583113" y="2066182"/>
              <a:ext cx="1064660" cy="1330998"/>
            </a:xfrm>
            <a:prstGeom prst="rect">
              <a:avLst/>
            </a:prstGeom>
            <a:noFill/>
            <a:ln w="9525">
              <a:noFill/>
              <a:miter lim="800000"/>
            </a:ln>
            <a:effectLst/>
          </p:spPr>
          <p:txBody>
            <a:bodyPr wrap="none">
              <a:spAutoFit/>
            </a:bodyPr>
            <a:lstStyle/>
            <a:p>
              <a:r>
                <a:rPr lang="zh-CN" altLang="en-US" sz="2000">
                  <a:solidFill>
                    <a:schemeClr val="folHlink"/>
                  </a:solidFill>
                  <a:ea typeface="黑体" panose="02010609060101010101" pitchFamily="2" charset="-122"/>
                </a:rPr>
                <a:t>时延</a:t>
              </a:r>
              <a:endParaRPr lang="zh-CN" altLang="en-US" sz="2000">
                <a:solidFill>
                  <a:schemeClr val="folHlink"/>
                </a:solidFill>
                <a:ea typeface="黑体" panose="02010609060101010101" pitchFamily="2" charset="-122"/>
              </a:endParaRPr>
            </a:p>
            <a:p>
              <a:r>
                <a:rPr lang="zh-CN" altLang="en-US" sz="2000">
                  <a:solidFill>
                    <a:schemeClr val="folHlink"/>
                  </a:solidFill>
                  <a:ea typeface="黑体" panose="02010609060101010101" pitchFamily="2" charset="-122"/>
                </a:rPr>
                <a:t>急剧</a:t>
              </a:r>
              <a:endParaRPr lang="zh-CN" altLang="en-US" sz="2000">
                <a:solidFill>
                  <a:schemeClr val="folHlink"/>
                </a:solidFill>
                <a:ea typeface="黑体" panose="02010609060101010101" pitchFamily="2" charset="-122"/>
              </a:endParaRPr>
            </a:p>
            <a:p>
              <a:r>
                <a:rPr lang="zh-CN" altLang="en-US" sz="2000">
                  <a:solidFill>
                    <a:schemeClr val="folHlink"/>
                  </a:solidFill>
                  <a:ea typeface="黑体" panose="02010609060101010101" pitchFamily="2" charset="-122"/>
                </a:rPr>
                <a:t>增大</a:t>
              </a:r>
              <a:endParaRPr lang="zh-CN" altLang="en-US" sz="2000" i="1">
                <a:solidFill>
                  <a:schemeClr val="folHlink"/>
                </a:solidFill>
                <a:ea typeface="黑体" panose="02010609060101010101" pitchFamily="2" charset="-122"/>
              </a:endParaRPr>
            </a:p>
          </p:txBody>
        </p:sp>
      </p:grpSp>
      <p:sp>
        <p:nvSpPr>
          <p:cNvPr id="6" name="矩形 5"/>
          <p:cNvSpPr/>
          <p:nvPr/>
        </p:nvSpPr>
        <p:spPr>
          <a:xfrm>
            <a:off x="460375" y="6172994"/>
            <a:ext cx="5948978" cy="461665"/>
          </a:xfrm>
          <a:prstGeom prst="rect">
            <a:avLst/>
          </a:prstGeom>
        </p:spPr>
        <p:txBody>
          <a:bodyPr wrap="square">
            <a:spAutoFit/>
          </a:bodyPr>
          <a:lstStyle/>
          <a:p>
            <a:pPr lvl="0"/>
            <a:r>
              <a:rPr lang="en-US" altLang="zh-CN" i="1" dirty="0">
                <a:solidFill>
                  <a:srgbClr val="C00000"/>
                </a:solidFill>
                <a:latin typeface="+mj-ea"/>
                <a:ea typeface="+mj-ea"/>
              </a:rPr>
              <a:t>U </a:t>
            </a:r>
            <a:r>
              <a:rPr lang="zh-CN" altLang="en-US" dirty="0">
                <a:solidFill>
                  <a:srgbClr val="C00000"/>
                </a:solidFill>
                <a:latin typeface="+mj-ea"/>
                <a:ea typeface="+mj-ea"/>
              </a:rPr>
              <a:t>是信道利用率，数值在 </a:t>
            </a:r>
            <a:r>
              <a:rPr lang="en-US" altLang="zh-CN" dirty="0">
                <a:solidFill>
                  <a:srgbClr val="C00000"/>
                </a:solidFill>
                <a:latin typeface="+mj-ea"/>
                <a:ea typeface="+mj-ea"/>
              </a:rPr>
              <a:t>0 </a:t>
            </a:r>
            <a:r>
              <a:rPr lang="zh-CN" altLang="en-US" dirty="0">
                <a:solidFill>
                  <a:srgbClr val="C00000"/>
                </a:solidFill>
                <a:latin typeface="+mj-ea"/>
                <a:ea typeface="+mj-ea"/>
              </a:rPr>
              <a:t>到 </a:t>
            </a:r>
            <a:r>
              <a:rPr lang="en-US" altLang="zh-CN" dirty="0">
                <a:solidFill>
                  <a:srgbClr val="C00000"/>
                </a:solidFill>
                <a:latin typeface="+mj-ea"/>
                <a:ea typeface="+mj-ea"/>
              </a:rPr>
              <a:t>1 </a:t>
            </a:r>
            <a:r>
              <a:rPr lang="zh-CN" altLang="en-US" dirty="0">
                <a:solidFill>
                  <a:srgbClr val="C00000"/>
                </a:solidFill>
                <a:latin typeface="+mj-ea"/>
                <a:ea typeface="+mj-ea"/>
              </a:rPr>
              <a:t>之间。 </a:t>
            </a:r>
            <a:endParaRPr lang="zh-CN" altLang="en-US" dirty="0">
              <a:solidFill>
                <a:srgbClr val="C00000"/>
              </a:solidFill>
              <a:latin typeface="+mj-ea"/>
              <a:ea typeface="+mj-ea"/>
            </a:endParaRPr>
          </a:p>
        </p:txBody>
      </p:sp>
      <p:sp>
        <p:nvSpPr>
          <p:cNvPr id="25" name="文本框 24"/>
          <p:cNvSpPr txBox="1"/>
          <p:nvPr/>
        </p:nvSpPr>
        <p:spPr>
          <a:xfrm>
            <a:off x="231775" y="963474"/>
            <a:ext cx="4419600" cy="523220"/>
          </a:xfrm>
          <a:prstGeom prst="rect">
            <a:avLst/>
          </a:prstGeom>
          <a:noFill/>
        </p:spPr>
        <p:txBody>
          <a:bodyPr wrap="square">
            <a:spAutoFit/>
          </a:bodyPr>
          <a:lstStyle/>
          <a:p>
            <a:r>
              <a:rPr kumimoji="0" lang="zh-CN" altLang="en-US" sz="28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信道利用率并非越高越好</a:t>
            </a:r>
            <a:endParaRPr lang="zh-CN" altLang="en-US"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1000"/>
                                        <p:tgtEl>
                                          <p:spTgt spid="12">
                                            <p:txEl>
                                              <p:pRg st="0" end="0"/>
                                            </p:txEl>
                                          </p:spTgt>
                                        </p:tgtEl>
                                      </p:cBhvr>
                                    </p:animEffect>
                                    <p:anim calcmode="lin" valueType="num">
                                      <p:cBhvr>
                                        <p:cTn id="16"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fade">
                                      <p:cBhvr>
                                        <p:cTn id="22" dur="1000"/>
                                        <p:tgtEl>
                                          <p:spTgt spid="12">
                                            <p:txEl>
                                              <p:pRg st="1" end="1"/>
                                            </p:txEl>
                                          </p:spTgt>
                                        </p:tgtEl>
                                      </p:cBhvr>
                                    </p:animEffect>
                                    <p:anim calcmode="lin" valueType="num">
                                      <p:cBhvr>
                                        <p:cTn id="2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mph" presetSubtype="0" repeatCount="2000" fill="hold" nodeType="clickEffect">
                                  <p:stCondLst>
                                    <p:cond delay="0"/>
                                  </p:stCondLst>
                                  <p:childTnLst>
                                    <p:anim calcmode="discrete" valueType="str">
                                      <p:cBhvr>
                                        <p:cTn id="38" dur="10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uild="p"/>
      <p:bldP spid="6" grpId="0"/>
      <p:bldP spid="2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070" y="2969645"/>
            <a:ext cx="8913337" cy="492371"/>
          </a:xfrm>
          <a:prstGeom prst="rect">
            <a:avLst/>
          </a:prstGeom>
          <a:noFill/>
        </p:spPr>
        <p:txBody>
          <a:bodyPr wrap="square" lIns="121935" tIns="60967" rIns="121935" bIns="60967"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工业和信息化部“十二五”规划教材</a:t>
            </a:r>
            <a:r>
              <a:rPr kumimoji="0" lang="en-US" altLang="zh-CN"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计算机网络教程</a:t>
            </a:r>
            <a:r>
              <a:rPr kumimoji="0" lang="en-US" altLang="zh-CN"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zh-CN" altLang="en-US" sz="2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TextBox 18"/>
          <p:cNvSpPr txBox="1"/>
          <p:nvPr/>
        </p:nvSpPr>
        <p:spPr>
          <a:xfrm>
            <a:off x="4659349" y="1845985"/>
            <a:ext cx="6164226" cy="861660"/>
          </a:xfrm>
          <a:prstGeom prst="rect">
            <a:avLst/>
          </a:prstGeom>
          <a:noFill/>
        </p:spPr>
        <p:txBody>
          <a:bodyPr wrap="square" lIns="121935" tIns="60967" rIns="121935" bIns="60967" rtlCol="0">
            <a:spAutoFit/>
          </a:bodyPr>
          <a:lstStyle/>
          <a:p>
            <a:pPr marL="0" marR="0" lvl="0" indent="0" algn="l" defTabSz="1219200" rtl="0" eaLnBrk="1" fontAlgn="base"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计算机网络体系结构</a:t>
            </a:r>
            <a:endParaRPr kumimoji="0" lang="zh-CN" altLang="en-US" sz="4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20" name="TextBox 19"/>
          <p:cNvSpPr txBox="1"/>
          <p:nvPr/>
        </p:nvSpPr>
        <p:spPr>
          <a:xfrm>
            <a:off x="4042252" y="4212821"/>
            <a:ext cx="3547349" cy="492443"/>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rgbClr val="28A7E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marL="0" marR="0" lvl="0" indent="0" algn="l" defTabSz="1219835"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dirty="0">
                <a:ln>
                  <a:noFill/>
                </a:ln>
                <a:solidFill>
                  <a:srgbClr val="28A7E1"/>
                </a:solidFill>
                <a:effectLst/>
                <a:uLnTx/>
                <a:uFillTx/>
                <a:latin typeface="Arial" panose="020B0604020202020204"/>
                <a:ea typeface="微软雅黑" panose="020B0503020204020204" pitchFamily="34" charset="-122"/>
                <a:cs typeface="+mn-cs"/>
              </a:rPr>
              <a:t>人民邮电出版社</a:t>
            </a:r>
            <a:endParaRPr kumimoji="0" lang="zh-CN" altLang="en-US" sz="2400" b="0" i="0" u="none" strike="noStrike" kern="1200" cap="none" spc="0" normalizeH="0" baseline="0" noProof="0" dirty="0">
              <a:ln>
                <a:noFill/>
              </a:ln>
              <a:solidFill>
                <a:srgbClr val="28A7E1"/>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3784414" y="2816998"/>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6" name="矩形 25"/>
          <p:cNvSpPr/>
          <p:nvPr/>
        </p:nvSpPr>
        <p:spPr>
          <a:xfrm>
            <a:off x="3784414" y="4718559"/>
            <a:ext cx="7876075" cy="62513"/>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TextBox 9"/>
          <p:cNvSpPr txBox="1"/>
          <p:nvPr/>
        </p:nvSpPr>
        <p:spPr>
          <a:xfrm>
            <a:off x="4042251" y="3590195"/>
            <a:ext cx="5764466" cy="492371"/>
          </a:xfrm>
          <a:prstGeom prst="rect">
            <a:avLst/>
          </a:prstGeom>
          <a:noFill/>
        </p:spPr>
        <p:txBody>
          <a:bodyPr wrap="square" lIns="121935" tIns="60967" rIns="121935" bIns="60967" rtlCol="0">
            <a:spAutoFit/>
          </a:bodyPr>
          <a:lstStyle>
            <a:defPPr>
              <a:defRPr lang="en-US"/>
            </a:defPPr>
            <a:lvl1pPr marL="0" algn="l" defTabSz="1219835" eaLnBrk="1" latinLnBrk="0" hangingPunct="1">
              <a:defRPr sz="2400">
                <a:solidFill>
                  <a:schemeClr val="bg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marL="0" marR="0" lvl="0" indent="0" algn="l" defTabSz="1219835"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 Textbook on Computer Networks</a:t>
            </a:r>
            <a:endParaRPr kumimoji="0" lang="zh-CN" altLang="en-US" sz="2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文本占位符 2"/>
          <p:cNvSpPr txBox="1"/>
          <p:nvPr/>
        </p:nvSpPr>
        <p:spPr>
          <a:xfrm>
            <a:off x="280540" y="5726116"/>
            <a:ext cx="3029546" cy="522426"/>
          </a:xfrm>
          <a:prstGeom prst="rect">
            <a:avLst/>
          </a:prstGeom>
        </p:spPr>
        <p:txBody>
          <a:bodyPr vert="horz" lIns="121889" tIns="60944" rIns="121889" bIns="60944"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marL="0" marR="0" lvl="0" indent="0" algn="ctr" defTabSz="1219835" rtl="0" eaLnBrk="1" fontAlgn="base" latinLnBrk="0" hangingPunct="1">
              <a:lnSpc>
                <a:spcPct val="100000"/>
              </a:lnSpc>
              <a:spcBef>
                <a:spcPct val="20000"/>
              </a:spcBef>
              <a:spcAft>
                <a:spcPct val="0"/>
              </a:spcAft>
              <a:buClrTx/>
              <a:buSzPct val="80000"/>
              <a:buFont typeface="Wingdings" panose="05000000000000000000" pitchFamily="2" charset="2"/>
              <a:buNone/>
              <a:defRPr/>
            </a:pPr>
            <a:r>
              <a:rPr kumimoji="0" lang="zh-CN" altLang="en-US" sz="20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陆军工程大学   谢钧</a:t>
            </a:r>
            <a:endParaRPr kumimoji="0" lang="zh-CN" altLang="en-US" sz="20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4112085" y="2113527"/>
            <a:ext cx="323925" cy="3239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3" name="组合 22"/>
          <p:cNvGrpSpPr/>
          <p:nvPr/>
        </p:nvGrpSpPr>
        <p:grpSpPr>
          <a:xfrm>
            <a:off x="205175" y="1257577"/>
            <a:ext cx="3303200" cy="4397128"/>
            <a:chOff x="205175" y="1257577"/>
            <a:chExt cx="3303200" cy="4397128"/>
          </a:xfrm>
        </p:grpSpPr>
        <p:grpSp>
          <p:nvGrpSpPr>
            <p:cNvPr id="24" name="组合 23"/>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5" name="任意多边形: 形状 24"/>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email">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网络协议</a:t>
            </a:r>
            <a:endParaRPr lang="zh-CN" altLang="en-US" dirty="0"/>
          </a:p>
        </p:txBody>
      </p:sp>
      <p:cxnSp>
        <p:nvCxnSpPr>
          <p:cNvPr id="42" name="直接连接符 41"/>
          <p:cNvCxnSpPr/>
          <p:nvPr/>
        </p:nvCxnSpPr>
        <p:spPr>
          <a:xfrm>
            <a:off x="0" y="1660664"/>
            <a:ext cx="12192000" cy="0"/>
          </a:xfrm>
          <a:prstGeom prst="line">
            <a:avLst/>
          </a:prstGeom>
          <a:noFill/>
          <a:ln w="57150" cap="flat" cmpd="sng" algn="ctr">
            <a:solidFill>
              <a:srgbClr val="F69200"/>
            </a:solidFill>
            <a:prstDash val="solid"/>
            <a:miter lim="800000"/>
          </a:ln>
          <a:effectLst/>
        </p:spPr>
      </p:cxnSp>
      <p:sp>
        <p:nvSpPr>
          <p:cNvPr id="44" name="矩形 43"/>
          <p:cNvSpPr/>
          <p:nvPr/>
        </p:nvSpPr>
        <p:spPr>
          <a:xfrm>
            <a:off x="0" y="5880100"/>
            <a:ext cx="12192000" cy="977900"/>
          </a:xfrm>
          <a:prstGeom prst="rect">
            <a:avLst/>
          </a:prstGeom>
          <a:solidFill>
            <a:srgbClr val="DDDD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5" name="矩形 44"/>
          <p:cNvSpPr/>
          <p:nvPr/>
        </p:nvSpPr>
        <p:spPr>
          <a:xfrm>
            <a:off x="527796" y="1449421"/>
            <a:ext cx="2828180" cy="422486"/>
          </a:xfrm>
          <a:prstGeom prst="rect">
            <a:avLst/>
          </a:prstGeom>
          <a:solidFill>
            <a:srgbClr val="A6B72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6" name="矩形 45"/>
          <p:cNvSpPr/>
          <p:nvPr/>
        </p:nvSpPr>
        <p:spPr>
          <a:xfrm>
            <a:off x="0" y="5710627"/>
            <a:ext cx="12192000" cy="174111"/>
          </a:xfrm>
          <a:prstGeom prst="rect">
            <a:avLst/>
          </a:prstGeom>
          <a:solidFill>
            <a:srgbClr val="F692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 name="文本框 8"/>
          <p:cNvSpPr txBox="1"/>
          <p:nvPr/>
        </p:nvSpPr>
        <p:spPr>
          <a:xfrm>
            <a:off x="1069975" y="2077820"/>
            <a:ext cx="9067800" cy="461665"/>
          </a:xfrm>
          <a:prstGeom prst="rect">
            <a:avLst/>
          </a:prstGeom>
          <a:noFill/>
        </p:spPr>
        <p:txBody>
          <a:bodyPr wrap="square">
            <a:spAutoFit/>
          </a:bodyPr>
          <a:lstStyle/>
          <a:p>
            <a:r>
              <a:rPr lang="zh-CN" altLang="en-US" dirty="0"/>
              <a:t>两台电脑直接用电线进行通信，通信双方需要达成哪些约定？</a:t>
            </a:r>
            <a:endParaRPr lang="zh-CN" altLang="en-US" dirty="0"/>
          </a:p>
        </p:txBody>
      </p:sp>
      <p:sp>
        <p:nvSpPr>
          <p:cNvPr id="11" name="文本框 10"/>
          <p:cNvSpPr txBox="1"/>
          <p:nvPr/>
        </p:nvSpPr>
        <p:spPr>
          <a:xfrm>
            <a:off x="1374775" y="1411036"/>
            <a:ext cx="1295400" cy="461665"/>
          </a:xfrm>
          <a:prstGeom prst="rect">
            <a:avLst/>
          </a:prstGeom>
          <a:noFill/>
        </p:spPr>
        <p:txBody>
          <a:bodyPr wrap="square">
            <a:spAutoFit/>
          </a:bodyPr>
          <a:lstStyle/>
          <a:p>
            <a:r>
              <a:rPr lang="zh-CN" altLang="en-US" dirty="0">
                <a:solidFill>
                  <a:schemeClr val="bg1"/>
                </a:solidFill>
              </a:rPr>
              <a:t>问    题</a:t>
            </a:r>
            <a:endParaRPr lang="zh-CN" altLang="en-US" dirty="0">
              <a:solidFill>
                <a:schemeClr val="bg1"/>
              </a:solidFill>
            </a:endParaRPr>
          </a:p>
        </p:txBody>
      </p:sp>
      <p:cxnSp>
        <p:nvCxnSpPr>
          <p:cNvPr id="12" name="直接连接符 11"/>
          <p:cNvCxnSpPr/>
          <p:nvPr/>
        </p:nvCxnSpPr>
        <p:spPr bwMode="auto">
          <a:xfrm>
            <a:off x="1608906" y="4182866"/>
            <a:ext cx="3960440" cy="0"/>
          </a:xfrm>
          <a:prstGeom prst="line">
            <a:avLst/>
          </a:prstGeom>
          <a:noFill/>
          <a:ln w="28575" cap="flat" cmpd="sng" algn="ctr">
            <a:solidFill>
              <a:srgbClr val="0000CC"/>
            </a:solidFill>
            <a:prstDash val="solid"/>
            <a:round/>
            <a:headEnd type="none" w="med" len="med"/>
            <a:tailEnd type="none" w="med" len="med"/>
          </a:ln>
          <a:effectLst/>
        </p:spPr>
      </p:cxnSp>
      <p:pic>
        <p:nvPicPr>
          <p:cNvPr id="13" name="Picture 32"/>
          <p:cNvPicPr>
            <a:picLocks noChangeArrowheads="1"/>
          </p:cNvPicPr>
          <p:nvPr/>
        </p:nvPicPr>
        <p:blipFill>
          <a:blip r:embed="rId1" cstate="email"/>
          <a:srcRect/>
          <a:stretch>
            <a:fillRect/>
          </a:stretch>
        </p:blipFill>
        <p:spPr bwMode="auto">
          <a:xfrm>
            <a:off x="1527175" y="3678810"/>
            <a:ext cx="585787"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pic>
      <p:pic>
        <p:nvPicPr>
          <p:cNvPr id="14" name="Picture 32"/>
          <p:cNvPicPr>
            <a:picLocks noChangeArrowheads="1"/>
          </p:cNvPicPr>
          <p:nvPr/>
        </p:nvPicPr>
        <p:blipFill>
          <a:blip r:embed="rId1" cstate="email"/>
          <a:srcRect/>
          <a:stretch>
            <a:fillRect/>
          </a:stretch>
        </p:blipFill>
        <p:spPr bwMode="auto">
          <a:xfrm>
            <a:off x="5065290" y="3678810"/>
            <a:ext cx="585787"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pic>
      <p:sp>
        <p:nvSpPr>
          <p:cNvPr id="15" name="TextBox 24"/>
          <p:cNvSpPr txBox="1"/>
          <p:nvPr/>
        </p:nvSpPr>
        <p:spPr>
          <a:xfrm>
            <a:off x="1985810" y="3737933"/>
            <a:ext cx="3168220" cy="369332"/>
          </a:xfrm>
          <a:prstGeom prst="rect">
            <a:avLst/>
          </a:prstGeom>
          <a:noFill/>
        </p:spPr>
        <p:txBody>
          <a:bodyPr wrap="square" rtlCol="0">
            <a:spAutoFit/>
          </a:bodyPr>
          <a:lstStyle/>
          <a:p>
            <a:pPr algn="ctr"/>
            <a:r>
              <a:rPr lang="en-US" altLang="zh-CN" dirty="0"/>
              <a:t>110011111000111</a:t>
            </a:r>
            <a:endParaRPr lang="zh-CN" altLang="en-US" dirty="0"/>
          </a:p>
        </p:txBody>
      </p:sp>
      <p:grpSp>
        <p:nvGrpSpPr>
          <p:cNvPr id="16" name="Group 9"/>
          <p:cNvGrpSpPr/>
          <p:nvPr/>
        </p:nvGrpSpPr>
        <p:grpSpPr bwMode="auto">
          <a:xfrm>
            <a:off x="2752657" y="4305748"/>
            <a:ext cx="1685895" cy="113497"/>
            <a:chOff x="1680" y="3072"/>
            <a:chExt cx="2976" cy="576"/>
          </a:xfrm>
        </p:grpSpPr>
        <p:sp>
          <p:nvSpPr>
            <p:cNvPr id="17" name="Line 10"/>
            <p:cNvSpPr>
              <a:spLocks noChangeShapeType="1"/>
            </p:cNvSpPr>
            <p:nvPr/>
          </p:nvSpPr>
          <p:spPr bwMode="auto">
            <a:xfrm>
              <a:off x="2016" y="3648"/>
              <a:ext cx="336"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 name="Line 11"/>
            <p:cNvSpPr>
              <a:spLocks noChangeShapeType="1"/>
            </p:cNvSpPr>
            <p:nvPr/>
          </p:nvSpPr>
          <p:spPr bwMode="auto">
            <a:xfrm flipV="1">
              <a:off x="4080" y="3072"/>
              <a:ext cx="0" cy="576"/>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 name="Line 12"/>
            <p:cNvSpPr>
              <a:spLocks noChangeShapeType="1"/>
            </p:cNvSpPr>
            <p:nvPr/>
          </p:nvSpPr>
          <p:spPr bwMode="auto">
            <a:xfrm>
              <a:off x="1680" y="3072"/>
              <a:ext cx="336"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0" name="Line 13"/>
            <p:cNvSpPr>
              <a:spLocks noChangeShapeType="1"/>
            </p:cNvSpPr>
            <p:nvPr/>
          </p:nvSpPr>
          <p:spPr bwMode="auto">
            <a:xfrm>
              <a:off x="2016" y="3072"/>
              <a:ext cx="0" cy="576"/>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1" name="Line 14"/>
            <p:cNvSpPr>
              <a:spLocks noChangeShapeType="1"/>
            </p:cNvSpPr>
            <p:nvPr/>
          </p:nvSpPr>
          <p:spPr bwMode="auto">
            <a:xfrm flipV="1">
              <a:off x="2352" y="3072"/>
              <a:ext cx="0" cy="576"/>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2" name="Line 15"/>
            <p:cNvSpPr>
              <a:spLocks noChangeShapeType="1"/>
            </p:cNvSpPr>
            <p:nvPr/>
          </p:nvSpPr>
          <p:spPr bwMode="auto">
            <a:xfrm>
              <a:off x="2352" y="3072"/>
              <a:ext cx="1104"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 name="Line 16"/>
            <p:cNvSpPr>
              <a:spLocks noChangeShapeType="1"/>
            </p:cNvSpPr>
            <p:nvPr/>
          </p:nvSpPr>
          <p:spPr bwMode="auto">
            <a:xfrm>
              <a:off x="3456" y="3072"/>
              <a:ext cx="0" cy="576"/>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 name="Line 17"/>
            <p:cNvSpPr>
              <a:spLocks noChangeShapeType="1"/>
            </p:cNvSpPr>
            <p:nvPr/>
          </p:nvSpPr>
          <p:spPr bwMode="auto">
            <a:xfrm>
              <a:off x="3456" y="3648"/>
              <a:ext cx="624"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5" name="Line 18"/>
            <p:cNvSpPr>
              <a:spLocks noChangeShapeType="1"/>
            </p:cNvSpPr>
            <p:nvPr/>
          </p:nvSpPr>
          <p:spPr bwMode="auto">
            <a:xfrm>
              <a:off x="4080" y="3072"/>
              <a:ext cx="576"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6" name="文本框 25"/>
          <p:cNvSpPr txBox="1"/>
          <p:nvPr/>
        </p:nvSpPr>
        <p:spPr>
          <a:xfrm>
            <a:off x="6480174" y="2801209"/>
            <a:ext cx="3456383" cy="461665"/>
          </a:xfrm>
          <a:prstGeom prst="rect">
            <a:avLst/>
          </a:prstGeom>
          <a:noFill/>
        </p:spPr>
        <p:txBody>
          <a:bodyPr wrap="square" rtlCol="0">
            <a:spAutoFit/>
          </a:bodyPr>
          <a:lstStyle/>
          <a:p>
            <a:r>
              <a:rPr lang="zh-CN" altLang="en-US" sz="2400" dirty="0">
                <a:solidFill>
                  <a:srgbClr val="1157AB"/>
                </a:solidFill>
                <a:latin typeface="黑体" panose="02010609060101010101" pitchFamily="2" charset="-122"/>
                <a:ea typeface="黑体" panose="02010609060101010101" pitchFamily="2" charset="-122"/>
              </a:rPr>
              <a:t>用什么电平表示</a:t>
            </a:r>
            <a:r>
              <a:rPr lang="en-US" altLang="zh-CN" sz="2400" dirty="0">
                <a:solidFill>
                  <a:srgbClr val="1157AB"/>
                </a:solidFill>
                <a:latin typeface="黑体" panose="02010609060101010101" pitchFamily="2" charset="-122"/>
                <a:ea typeface="黑体" panose="02010609060101010101" pitchFamily="2" charset="-122"/>
              </a:rPr>
              <a:t>0</a:t>
            </a:r>
            <a:r>
              <a:rPr lang="zh-CN" altLang="en-US" sz="2400" dirty="0">
                <a:solidFill>
                  <a:srgbClr val="1157AB"/>
                </a:solidFill>
                <a:latin typeface="黑体" panose="02010609060101010101" pitchFamily="2" charset="-122"/>
                <a:ea typeface="黑体" panose="02010609060101010101" pitchFamily="2" charset="-122"/>
              </a:rPr>
              <a:t>或者</a:t>
            </a:r>
            <a:r>
              <a:rPr lang="en-US" altLang="zh-CN" sz="2400" dirty="0">
                <a:solidFill>
                  <a:srgbClr val="1157AB"/>
                </a:solidFill>
                <a:latin typeface="黑体" panose="02010609060101010101" pitchFamily="2" charset="-122"/>
                <a:ea typeface="黑体" panose="02010609060101010101" pitchFamily="2" charset="-122"/>
              </a:rPr>
              <a:t>1</a:t>
            </a:r>
            <a:r>
              <a:rPr lang="zh-CN" altLang="en-US" sz="2400" dirty="0">
                <a:solidFill>
                  <a:srgbClr val="1157AB"/>
                </a:solidFill>
                <a:latin typeface="黑体" panose="02010609060101010101" pitchFamily="2" charset="-122"/>
                <a:ea typeface="黑体" panose="02010609060101010101" pitchFamily="2" charset="-122"/>
              </a:rPr>
              <a:t>？</a:t>
            </a:r>
            <a:endParaRPr lang="zh-CN" altLang="en-US" sz="2400" dirty="0">
              <a:solidFill>
                <a:srgbClr val="1157AB"/>
              </a:solidFill>
              <a:latin typeface="黑体" panose="02010609060101010101" pitchFamily="2" charset="-122"/>
              <a:ea typeface="黑体" panose="02010609060101010101" pitchFamily="2" charset="-122"/>
            </a:endParaRPr>
          </a:p>
        </p:txBody>
      </p:sp>
      <p:sp>
        <p:nvSpPr>
          <p:cNvPr id="27" name="文本框 26"/>
          <p:cNvSpPr txBox="1"/>
          <p:nvPr/>
        </p:nvSpPr>
        <p:spPr>
          <a:xfrm>
            <a:off x="6480174" y="3376339"/>
            <a:ext cx="3456383" cy="461665"/>
          </a:xfrm>
          <a:prstGeom prst="rect">
            <a:avLst/>
          </a:prstGeom>
          <a:noFill/>
        </p:spPr>
        <p:txBody>
          <a:bodyPr wrap="square" rtlCol="0">
            <a:spAutoFit/>
          </a:bodyPr>
          <a:lstStyle/>
          <a:p>
            <a:r>
              <a:rPr lang="zh-CN" altLang="en-US" sz="2400" dirty="0">
                <a:solidFill>
                  <a:srgbClr val="1157AB"/>
                </a:solidFill>
                <a:latin typeface="黑体" panose="02010609060101010101" pitchFamily="2" charset="-122"/>
                <a:ea typeface="黑体" panose="02010609060101010101" pitchFamily="2" charset="-122"/>
              </a:rPr>
              <a:t>一个比特持续多长时间？</a:t>
            </a:r>
            <a:endParaRPr lang="zh-CN" altLang="en-US" sz="2400" dirty="0">
              <a:solidFill>
                <a:srgbClr val="1157AB"/>
              </a:solidFill>
              <a:latin typeface="黑体" panose="02010609060101010101" pitchFamily="2" charset="-122"/>
              <a:ea typeface="黑体" panose="02010609060101010101" pitchFamily="2" charset="-122"/>
            </a:endParaRPr>
          </a:p>
        </p:txBody>
      </p:sp>
      <p:sp>
        <p:nvSpPr>
          <p:cNvPr id="28" name="文本框 27"/>
          <p:cNvSpPr txBox="1"/>
          <p:nvPr/>
        </p:nvSpPr>
        <p:spPr>
          <a:xfrm>
            <a:off x="6480174" y="3951469"/>
            <a:ext cx="3799692" cy="461665"/>
          </a:xfrm>
          <a:prstGeom prst="rect">
            <a:avLst/>
          </a:prstGeom>
          <a:noFill/>
        </p:spPr>
        <p:txBody>
          <a:bodyPr wrap="square" rtlCol="0">
            <a:spAutoFit/>
          </a:bodyPr>
          <a:lstStyle/>
          <a:p>
            <a:r>
              <a:rPr lang="zh-CN" altLang="en-US" sz="2400" dirty="0">
                <a:solidFill>
                  <a:srgbClr val="1157AB"/>
                </a:solidFill>
                <a:latin typeface="黑体" panose="02010609060101010101" pitchFamily="2" charset="-122"/>
                <a:ea typeface="黑体" panose="02010609060101010101" pitchFamily="2" charset="-122"/>
              </a:rPr>
              <a:t>如何表示通信开始和结束？</a:t>
            </a:r>
            <a:endParaRPr lang="zh-CN" altLang="en-US" sz="2400" dirty="0">
              <a:solidFill>
                <a:srgbClr val="1157AB"/>
              </a:solidFill>
              <a:latin typeface="黑体" panose="02010609060101010101" pitchFamily="2" charset="-122"/>
              <a:ea typeface="黑体" panose="02010609060101010101" pitchFamily="2" charset="-122"/>
            </a:endParaRPr>
          </a:p>
        </p:txBody>
      </p:sp>
      <p:sp>
        <p:nvSpPr>
          <p:cNvPr id="29" name="文本框 28"/>
          <p:cNvSpPr txBox="1"/>
          <p:nvPr/>
        </p:nvSpPr>
        <p:spPr>
          <a:xfrm>
            <a:off x="6480173" y="4526599"/>
            <a:ext cx="4876801" cy="461665"/>
          </a:xfrm>
          <a:prstGeom prst="rect">
            <a:avLst/>
          </a:prstGeom>
          <a:noFill/>
        </p:spPr>
        <p:txBody>
          <a:bodyPr wrap="square" rtlCol="0">
            <a:spAutoFit/>
          </a:bodyPr>
          <a:lstStyle/>
          <a:p>
            <a:r>
              <a:rPr lang="zh-CN" altLang="en-US" sz="2400" dirty="0">
                <a:solidFill>
                  <a:srgbClr val="1157AB"/>
                </a:solidFill>
                <a:latin typeface="黑体" panose="02010609060101010101" pitchFamily="2" charset="-122"/>
                <a:ea typeface="黑体" panose="02010609060101010101" pitchFamily="2" charset="-122"/>
              </a:rPr>
              <a:t>如何告诉对方已正确收到数据？</a:t>
            </a:r>
            <a:endParaRPr lang="zh-CN" altLang="en-US" sz="2400" dirty="0">
              <a:solidFill>
                <a:srgbClr val="1157AB"/>
              </a:solidFill>
              <a:latin typeface="黑体" panose="02010609060101010101" pitchFamily="2" charset="-122"/>
              <a:ea typeface="黑体" panose="02010609060101010101" pitchFamily="2" charset="-122"/>
            </a:endParaRPr>
          </a:p>
        </p:txBody>
      </p:sp>
      <p:sp>
        <p:nvSpPr>
          <p:cNvPr id="31" name="文本框 30"/>
          <p:cNvSpPr txBox="1"/>
          <p:nvPr/>
        </p:nvSpPr>
        <p:spPr>
          <a:xfrm>
            <a:off x="6480173" y="5101729"/>
            <a:ext cx="5029202" cy="461665"/>
          </a:xfrm>
          <a:prstGeom prst="rect">
            <a:avLst/>
          </a:prstGeom>
          <a:noFill/>
        </p:spPr>
        <p:txBody>
          <a:bodyPr wrap="square" rtlCol="0">
            <a:spAutoFit/>
          </a:bodyPr>
          <a:lstStyle/>
          <a:p>
            <a:r>
              <a:rPr lang="en-US" altLang="zh-CN" sz="2400" dirty="0">
                <a:solidFill>
                  <a:srgbClr val="1157AB"/>
                </a:solidFill>
                <a:latin typeface="黑体" panose="02010609060101010101" pitchFamily="2" charset="-122"/>
                <a:ea typeface="黑体" panose="02010609060101010101" pitchFamily="2" charset="-122"/>
              </a:rPr>
              <a:t>…</a:t>
            </a:r>
            <a:endParaRPr lang="zh-CN" altLang="en-US" sz="2400" dirty="0">
              <a:solidFill>
                <a:srgbClr val="1157AB"/>
              </a:solidFill>
              <a:latin typeface="黑体" panose="02010609060101010101" pitchFamily="2" charset="-122"/>
              <a:ea typeface="黑体" panose="02010609060101010101" pitchFamily="2"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27" grpId="0"/>
      <p:bldP spid="28" grpId="0"/>
      <p:bldP spid="29" grpId="0"/>
      <p:bldP spid="3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网络协议</a:t>
            </a:r>
            <a:endParaRPr lang="zh-CN" altLang="en-US" dirty="0"/>
          </a:p>
        </p:txBody>
      </p:sp>
      <p:cxnSp>
        <p:nvCxnSpPr>
          <p:cNvPr id="42" name="直接连接符 41"/>
          <p:cNvCxnSpPr/>
          <p:nvPr/>
        </p:nvCxnSpPr>
        <p:spPr>
          <a:xfrm>
            <a:off x="0" y="1660664"/>
            <a:ext cx="12192000" cy="0"/>
          </a:xfrm>
          <a:prstGeom prst="line">
            <a:avLst/>
          </a:prstGeom>
          <a:noFill/>
          <a:ln w="57150" cap="flat" cmpd="sng" algn="ctr">
            <a:solidFill>
              <a:srgbClr val="F69200"/>
            </a:solidFill>
            <a:prstDash val="solid"/>
            <a:miter lim="800000"/>
          </a:ln>
          <a:effectLst/>
        </p:spPr>
      </p:cxnSp>
      <p:sp>
        <p:nvSpPr>
          <p:cNvPr id="43" name="文本框 20"/>
          <p:cNvSpPr txBox="1"/>
          <p:nvPr/>
        </p:nvSpPr>
        <p:spPr>
          <a:xfrm>
            <a:off x="502094" y="2108007"/>
            <a:ext cx="11076458" cy="3247877"/>
          </a:xfrm>
          <a:prstGeom prst="rect">
            <a:avLst/>
          </a:prstGeom>
          <a:noFill/>
        </p:spPr>
        <p:txBody>
          <a:bodyPr wrap="square" rtlCol="0">
            <a:spAutoFit/>
          </a:bodyPr>
          <a:lstStyle/>
          <a:p>
            <a:pPr marL="342900" indent="-342900" defTabSz="914400">
              <a:lnSpc>
                <a:spcPct val="150000"/>
              </a:lnSpc>
              <a:buFont typeface="Wingdings" panose="05000000000000000000" pitchFamily="2" charset="2"/>
              <a:buChar char="l"/>
            </a:pPr>
            <a:r>
              <a:rPr lang="zh-CN" altLang="en-US" sz="2800" dirty="0">
                <a:solidFill>
                  <a:srgbClr val="4C6062"/>
                </a:solidFill>
                <a:latin typeface="微软雅黑" panose="020B0503020204020204" pitchFamily="34" charset="-122"/>
              </a:rPr>
              <a:t>计算机网络中的数据交换</a:t>
            </a:r>
            <a:r>
              <a:rPr lang="zh-CN" altLang="en-US" sz="2800" dirty="0">
                <a:solidFill>
                  <a:srgbClr val="C00000"/>
                </a:solidFill>
                <a:latin typeface="微软雅黑" panose="020B0503020204020204" pitchFamily="34" charset="-122"/>
              </a:rPr>
              <a:t>必须遵守事先约定好的规则。 </a:t>
            </a:r>
            <a:endParaRPr lang="zh-CN" altLang="en-US" sz="2800" dirty="0">
              <a:solidFill>
                <a:srgbClr val="C00000"/>
              </a:solidFill>
              <a:latin typeface="微软雅黑" panose="020B0503020204020204" pitchFamily="34" charset="-122"/>
            </a:endParaRPr>
          </a:p>
          <a:p>
            <a:pPr marL="342900" indent="-342900" defTabSz="914400">
              <a:lnSpc>
                <a:spcPct val="150000"/>
              </a:lnSpc>
              <a:buFont typeface="Wingdings" panose="05000000000000000000" pitchFamily="2" charset="2"/>
              <a:buChar char="l"/>
            </a:pPr>
            <a:r>
              <a:rPr lang="zh-CN" altLang="en-US" sz="2800" dirty="0">
                <a:solidFill>
                  <a:srgbClr val="4C6062"/>
                </a:solidFill>
                <a:latin typeface="微软雅黑" panose="020B0503020204020204" pitchFamily="34" charset="-122"/>
              </a:rPr>
              <a:t>这些规则明确</a:t>
            </a:r>
            <a:r>
              <a:rPr lang="zh-CN" altLang="en-US" sz="2800" dirty="0">
                <a:solidFill>
                  <a:srgbClr val="C00000"/>
                </a:solidFill>
                <a:latin typeface="微软雅黑" panose="020B0503020204020204" pitchFamily="34" charset="-122"/>
              </a:rPr>
              <a:t>规定</a:t>
            </a:r>
            <a:r>
              <a:rPr lang="zh-CN" altLang="en-US" sz="2800" dirty="0">
                <a:solidFill>
                  <a:srgbClr val="4C6062"/>
                </a:solidFill>
                <a:latin typeface="微软雅黑" panose="020B0503020204020204" pitchFamily="34" charset="-122"/>
              </a:rPr>
              <a:t>了所交换的数据的格式和时序，以及在发送或接收数据时要采取的动作等问题。</a:t>
            </a:r>
            <a:endParaRPr lang="zh-CN" altLang="en-US" sz="2800" dirty="0">
              <a:solidFill>
                <a:srgbClr val="4C6062"/>
              </a:solidFill>
              <a:latin typeface="微软雅黑" panose="020B0503020204020204" pitchFamily="34" charset="-122"/>
            </a:endParaRPr>
          </a:p>
          <a:p>
            <a:pPr marL="342900" indent="-342900" defTabSz="914400">
              <a:lnSpc>
                <a:spcPct val="150000"/>
              </a:lnSpc>
              <a:buFont typeface="Wingdings" panose="05000000000000000000" pitchFamily="2" charset="2"/>
              <a:buChar char="l"/>
            </a:pPr>
            <a:r>
              <a:rPr lang="zh-CN" altLang="en-US" sz="2800" dirty="0">
                <a:solidFill>
                  <a:srgbClr val="C00000"/>
                </a:solidFill>
                <a:latin typeface="微软雅黑" panose="020B0503020204020204" pitchFamily="34" charset="-122"/>
              </a:rPr>
              <a:t>网络协议</a:t>
            </a:r>
            <a:r>
              <a:rPr lang="en-US" altLang="zh-CN" sz="2800" dirty="0">
                <a:solidFill>
                  <a:srgbClr val="4C6062"/>
                </a:solidFill>
                <a:latin typeface="微软雅黑" panose="020B0503020204020204" pitchFamily="34" charset="-122"/>
              </a:rPr>
              <a:t>(network protocol)</a:t>
            </a:r>
            <a:r>
              <a:rPr lang="zh-CN" altLang="en-US" sz="2800" dirty="0">
                <a:solidFill>
                  <a:srgbClr val="4C6062"/>
                </a:solidFill>
                <a:latin typeface="微软雅黑" panose="020B0503020204020204" pitchFamily="34" charset="-122"/>
              </a:rPr>
              <a:t>，简称为</a:t>
            </a:r>
            <a:r>
              <a:rPr lang="zh-CN" altLang="en-US" sz="2800" dirty="0">
                <a:solidFill>
                  <a:srgbClr val="C00000"/>
                </a:solidFill>
                <a:latin typeface="微软雅黑" panose="020B0503020204020204" pitchFamily="34" charset="-122"/>
              </a:rPr>
              <a:t>协议</a:t>
            </a:r>
            <a:r>
              <a:rPr lang="zh-CN" altLang="en-US" sz="2800" dirty="0">
                <a:solidFill>
                  <a:srgbClr val="4C6062"/>
                </a:solidFill>
                <a:latin typeface="微软雅黑" panose="020B0503020204020204" pitchFamily="34" charset="-122"/>
              </a:rPr>
              <a:t>，是为进行网络中的数据交换而建立的规则、标准或约定。 </a:t>
            </a:r>
            <a:endParaRPr lang="zh-CN" altLang="en-US" sz="2800" dirty="0">
              <a:solidFill>
                <a:srgbClr val="4C6062"/>
              </a:solidFill>
              <a:latin typeface="微软雅黑" panose="020B0503020204020204" pitchFamily="34" charset="-122"/>
            </a:endParaRPr>
          </a:p>
        </p:txBody>
      </p:sp>
      <p:sp>
        <p:nvSpPr>
          <p:cNvPr id="44" name="矩形 43"/>
          <p:cNvSpPr/>
          <p:nvPr/>
        </p:nvSpPr>
        <p:spPr>
          <a:xfrm>
            <a:off x="0" y="5880100"/>
            <a:ext cx="12192000" cy="977900"/>
          </a:xfrm>
          <a:prstGeom prst="rect">
            <a:avLst/>
          </a:prstGeom>
          <a:solidFill>
            <a:srgbClr val="DDDD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5" name="矩形 44"/>
          <p:cNvSpPr/>
          <p:nvPr/>
        </p:nvSpPr>
        <p:spPr>
          <a:xfrm>
            <a:off x="527795" y="1449421"/>
            <a:ext cx="4082305" cy="422486"/>
          </a:xfrm>
          <a:prstGeom prst="rect">
            <a:avLst/>
          </a:prstGeom>
          <a:solidFill>
            <a:srgbClr val="A6B72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6" name="矩形 45"/>
          <p:cNvSpPr/>
          <p:nvPr/>
        </p:nvSpPr>
        <p:spPr>
          <a:xfrm>
            <a:off x="0" y="5710627"/>
            <a:ext cx="12192000" cy="174111"/>
          </a:xfrm>
          <a:prstGeom prst="rect">
            <a:avLst/>
          </a:prstGeom>
          <a:solidFill>
            <a:srgbClr val="F69200">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anim calcmode="lin" valueType="num">
                                      <p:cBhvr>
                                        <p:cTn id="8" dur="10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3">
                                            <p:txEl>
                                              <p:pRg st="1" end="1"/>
                                            </p:txEl>
                                          </p:spTgt>
                                        </p:tgtEl>
                                        <p:attrNameLst>
                                          <p:attrName>style.visibility</p:attrName>
                                        </p:attrNameLst>
                                      </p:cBhvr>
                                      <p:to>
                                        <p:strVal val="visible"/>
                                      </p:to>
                                    </p:set>
                                    <p:animEffect transition="in" filter="fade">
                                      <p:cBhvr>
                                        <p:cTn id="14" dur="1000"/>
                                        <p:tgtEl>
                                          <p:spTgt spid="43">
                                            <p:txEl>
                                              <p:pRg st="1" end="1"/>
                                            </p:txEl>
                                          </p:spTgt>
                                        </p:tgtEl>
                                      </p:cBhvr>
                                    </p:animEffect>
                                    <p:anim calcmode="lin" valueType="num">
                                      <p:cBhvr>
                                        <p:cTn id="15" dur="1000" fill="hold"/>
                                        <p:tgtEl>
                                          <p:spTgt spid="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3">
                                            <p:txEl>
                                              <p:pRg st="2" end="2"/>
                                            </p:txEl>
                                          </p:spTgt>
                                        </p:tgtEl>
                                        <p:attrNameLst>
                                          <p:attrName>style.visibility</p:attrName>
                                        </p:attrNameLst>
                                      </p:cBhvr>
                                      <p:to>
                                        <p:strVal val="visible"/>
                                      </p:to>
                                    </p:set>
                                    <p:animEffect transition="in" filter="fade">
                                      <p:cBhvr>
                                        <p:cTn id="21" dur="1000"/>
                                        <p:tgtEl>
                                          <p:spTgt spid="43">
                                            <p:txEl>
                                              <p:pRg st="2" end="2"/>
                                            </p:txEl>
                                          </p:spTgt>
                                        </p:tgtEl>
                                      </p:cBhvr>
                                    </p:animEffect>
                                    <p:anim calcmode="lin" valueType="num">
                                      <p:cBhvr>
                                        <p:cTn id="22" dur="1000" fill="hold"/>
                                        <p:tgtEl>
                                          <p:spTgt spid="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网络协议的三要素</a:t>
            </a:r>
            <a:endParaRPr lang="zh-CN" altLang="en-US" dirty="0"/>
          </a:p>
        </p:txBody>
      </p:sp>
      <p:cxnSp>
        <p:nvCxnSpPr>
          <p:cNvPr id="42" name="直接连接符 41"/>
          <p:cNvCxnSpPr/>
          <p:nvPr/>
        </p:nvCxnSpPr>
        <p:spPr>
          <a:xfrm>
            <a:off x="0" y="1660664"/>
            <a:ext cx="12192000" cy="0"/>
          </a:xfrm>
          <a:prstGeom prst="line">
            <a:avLst/>
          </a:prstGeom>
          <a:noFill/>
          <a:ln w="57150" cap="flat" cmpd="sng" algn="ctr">
            <a:solidFill>
              <a:srgbClr val="F69200"/>
            </a:solidFill>
            <a:prstDash val="solid"/>
            <a:miter lim="800000"/>
          </a:ln>
          <a:effectLst/>
        </p:spPr>
      </p:cxnSp>
      <p:sp>
        <p:nvSpPr>
          <p:cNvPr id="43" name="文本框 20"/>
          <p:cNvSpPr txBox="1"/>
          <p:nvPr/>
        </p:nvSpPr>
        <p:spPr>
          <a:xfrm>
            <a:off x="688975" y="1879051"/>
            <a:ext cx="10847858" cy="3893502"/>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lang="zh-CN" altLang="en-US" sz="2800" dirty="0">
                <a:solidFill>
                  <a:srgbClr val="C00000"/>
                </a:solidFill>
              </a:rPr>
              <a:t>语法</a:t>
            </a:r>
            <a:r>
              <a:rPr lang="zh-CN" altLang="en-US" sz="2800" dirty="0"/>
              <a:t>，即数据与控制信息的结构或格式。例如，地址字段多长以及它在整个分组中的什么位置。</a:t>
            </a:r>
            <a:endParaRPr lang="zh-CN" altLang="en-US" sz="2800" dirty="0"/>
          </a:p>
          <a:p>
            <a:pPr marL="457200" indent="-457200">
              <a:lnSpc>
                <a:spcPct val="150000"/>
              </a:lnSpc>
              <a:buFont typeface="Wingdings" panose="05000000000000000000" pitchFamily="2" charset="2"/>
              <a:buChar char="l"/>
            </a:pPr>
            <a:r>
              <a:rPr lang="zh-CN" altLang="en-US" sz="2800" dirty="0">
                <a:solidFill>
                  <a:srgbClr val="C00000"/>
                </a:solidFill>
              </a:rPr>
              <a:t>语义</a:t>
            </a:r>
            <a:r>
              <a:rPr lang="zh-CN" altLang="en-US" sz="2800" dirty="0"/>
              <a:t>，即各个控制信息的具体含义，包括需要发出何种控制信息，完成何种动作以及做出何种响应。</a:t>
            </a:r>
            <a:endParaRPr lang="zh-CN" altLang="en-US" sz="2800" dirty="0"/>
          </a:p>
          <a:p>
            <a:pPr marL="457200" indent="-457200">
              <a:lnSpc>
                <a:spcPct val="150000"/>
              </a:lnSpc>
              <a:buFont typeface="Wingdings" panose="05000000000000000000" pitchFamily="2" charset="2"/>
              <a:buChar char="l"/>
            </a:pPr>
            <a:r>
              <a:rPr lang="zh-CN" altLang="en-US" sz="2800" dirty="0">
                <a:solidFill>
                  <a:srgbClr val="C00000"/>
                </a:solidFill>
              </a:rPr>
              <a:t>同步</a:t>
            </a:r>
            <a:r>
              <a:rPr lang="zh-CN" altLang="en-US" sz="2800" dirty="0"/>
              <a:t>（或</a:t>
            </a:r>
            <a:r>
              <a:rPr lang="zh-CN" altLang="en-US" sz="2800" dirty="0">
                <a:solidFill>
                  <a:srgbClr val="C00000"/>
                </a:solidFill>
              </a:rPr>
              <a:t>时序</a:t>
            </a:r>
            <a:r>
              <a:rPr lang="zh-CN" altLang="en-US" sz="2800" dirty="0"/>
              <a:t>），即事件实现顺序和时间的详细说明，包括数据应该在何时发送出去以及数据应该以什么速率发送。</a:t>
            </a:r>
            <a:endParaRPr lang="zh-CN" altLang="en-US" sz="2800" dirty="0"/>
          </a:p>
        </p:txBody>
      </p:sp>
      <p:sp>
        <p:nvSpPr>
          <p:cNvPr id="44" name="矩形 43"/>
          <p:cNvSpPr/>
          <p:nvPr/>
        </p:nvSpPr>
        <p:spPr>
          <a:xfrm>
            <a:off x="0" y="5990938"/>
            <a:ext cx="12192000" cy="867061"/>
          </a:xfrm>
          <a:prstGeom prst="rect">
            <a:avLst/>
          </a:prstGeom>
          <a:solidFill>
            <a:srgbClr val="DDDD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5" name="矩形 44"/>
          <p:cNvSpPr/>
          <p:nvPr/>
        </p:nvSpPr>
        <p:spPr>
          <a:xfrm>
            <a:off x="7851775" y="1449421"/>
            <a:ext cx="4082305" cy="422486"/>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6" name="矩形 45"/>
          <p:cNvSpPr/>
          <p:nvPr/>
        </p:nvSpPr>
        <p:spPr>
          <a:xfrm>
            <a:off x="0" y="5922683"/>
            <a:ext cx="12192000" cy="174111"/>
          </a:xfrm>
          <a:prstGeom prst="rect">
            <a:avLst/>
          </a:prstGeom>
          <a:solidFill>
            <a:srgbClr val="74B83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anim calcmode="lin" valueType="num">
                                      <p:cBhvr>
                                        <p:cTn id="8" dur="10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3">
                                            <p:txEl>
                                              <p:pRg st="1" end="1"/>
                                            </p:txEl>
                                          </p:spTgt>
                                        </p:tgtEl>
                                        <p:attrNameLst>
                                          <p:attrName>style.visibility</p:attrName>
                                        </p:attrNameLst>
                                      </p:cBhvr>
                                      <p:to>
                                        <p:strVal val="visible"/>
                                      </p:to>
                                    </p:set>
                                    <p:animEffect transition="in" filter="fade">
                                      <p:cBhvr>
                                        <p:cTn id="14" dur="1000"/>
                                        <p:tgtEl>
                                          <p:spTgt spid="43">
                                            <p:txEl>
                                              <p:pRg st="1" end="1"/>
                                            </p:txEl>
                                          </p:spTgt>
                                        </p:tgtEl>
                                      </p:cBhvr>
                                    </p:animEffect>
                                    <p:anim calcmode="lin" valueType="num">
                                      <p:cBhvr>
                                        <p:cTn id="15" dur="1000" fill="hold"/>
                                        <p:tgtEl>
                                          <p:spTgt spid="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3">
                                            <p:txEl>
                                              <p:pRg st="2" end="2"/>
                                            </p:txEl>
                                          </p:spTgt>
                                        </p:tgtEl>
                                        <p:attrNameLst>
                                          <p:attrName>style.visibility</p:attrName>
                                        </p:attrNameLst>
                                      </p:cBhvr>
                                      <p:to>
                                        <p:strVal val="visible"/>
                                      </p:to>
                                    </p:set>
                                    <p:animEffect transition="in" filter="fade">
                                      <p:cBhvr>
                                        <p:cTn id="21" dur="1000"/>
                                        <p:tgtEl>
                                          <p:spTgt spid="43">
                                            <p:txEl>
                                              <p:pRg st="2" end="2"/>
                                            </p:txEl>
                                          </p:spTgt>
                                        </p:tgtEl>
                                      </p:cBhvr>
                                    </p:animEffect>
                                    <p:anim calcmode="lin" valueType="num">
                                      <p:cBhvr>
                                        <p:cTn id="22" dur="1000" fill="hold"/>
                                        <p:tgtEl>
                                          <p:spTgt spid="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协议的分层模型</a:t>
            </a:r>
            <a:endParaRPr lang="zh-CN" altLang="en-US" dirty="0"/>
          </a:p>
        </p:txBody>
      </p:sp>
      <p:cxnSp>
        <p:nvCxnSpPr>
          <p:cNvPr id="42" name="直接连接符 41"/>
          <p:cNvCxnSpPr/>
          <p:nvPr/>
        </p:nvCxnSpPr>
        <p:spPr>
          <a:xfrm>
            <a:off x="0" y="1660664"/>
            <a:ext cx="12192000" cy="0"/>
          </a:xfrm>
          <a:prstGeom prst="line">
            <a:avLst/>
          </a:prstGeom>
          <a:noFill/>
          <a:ln w="57150" cap="flat" cmpd="sng" algn="ctr">
            <a:solidFill>
              <a:srgbClr val="F69200"/>
            </a:solidFill>
            <a:prstDash val="solid"/>
            <a:miter lim="800000"/>
          </a:ln>
          <a:effectLst/>
        </p:spPr>
      </p:cxnSp>
      <p:sp>
        <p:nvSpPr>
          <p:cNvPr id="43" name="文本框 20"/>
          <p:cNvSpPr txBox="1"/>
          <p:nvPr/>
        </p:nvSpPr>
        <p:spPr>
          <a:xfrm>
            <a:off x="620898" y="2210594"/>
            <a:ext cx="11076458" cy="3244158"/>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lang="zh-CN" altLang="en-US" sz="2800" dirty="0"/>
              <a:t>相互通信的两个计算机系统必须</a:t>
            </a:r>
            <a:r>
              <a:rPr lang="zh-CN" altLang="en-US" sz="2800" dirty="0">
                <a:solidFill>
                  <a:srgbClr val="C00000"/>
                </a:solidFill>
              </a:rPr>
              <a:t>高度协调工作</a:t>
            </a:r>
            <a:r>
              <a:rPr lang="zh-CN" altLang="en-US" sz="2800" dirty="0"/>
              <a:t>才行，而这种“协调”是相当复杂的，</a:t>
            </a:r>
            <a:r>
              <a:rPr lang="zh-CN" altLang="zh-CN" sz="2800" dirty="0"/>
              <a:t>计算机网络是一个非常复杂的系统</a:t>
            </a:r>
            <a:r>
              <a:rPr lang="zh-CN" altLang="en-US" sz="2800" dirty="0"/>
              <a:t>。 </a:t>
            </a:r>
            <a:endParaRPr lang="zh-CN" altLang="en-US" sz="2800" dirty="0"/>
          </a:p>
          <a:p>
            <a:pPr marL="457200" indent="-457200">
              <a:lnSpc>
                <a:spcPct val="150000"/>
              </a:lnSpc>
              <a:buFont typeface="Wingdings" panose="05000000000000000000" pitchFamily="2" charset="2"/>
              <a:buChar char="l"/>
            </a:pPr>
            <a:r>
              <a:rPr lang="zh-CN" altLang="en-US" sz="2800" dirty="0"/>
              <a:t>“</a:t>
            </a:r>
            <a:r>
              <a:rPr lang="zh-CN" altLang="en-US" sz="2800" dirty="0">
                <a:solidFill>
                  <a:srgbClr val="C00000"/>
                </a:solidFill>
              </a:rPr>
              <a:t>分层</a:t>
            </a:r>
            <a:r>
              <a:rPr lang="zh-CN" altLang="en-US" sz="2800" dirty="0"/>
              <a:t>”可将庞大而复杂的问题，转化为若干较小的局部问题，而这些较小的局部问题就比较易于研究和处理。</a:t>
            </a:r>
            <a:endParaRPr lang="en-US" altLang="zh-CN" sz="2800" dirty="0"/>
          </a:p>
          <a:p>
            <a:pPr marL="457200" indent="-457200">
              <a:lnSpc>
                <a:spcPct val="150000"/>
              </a:lnSpc>
              <a:buFont typeface="Wingdings" panose="05000000000000000000" pitchFamily="2" charset="2"/>
              <a:buChar char="l"/>
            </a:pPr>
            <a:r>
              <a:rPr lang="zh-CN" altLang="en-US" sz="2800" dirty="0"/>
              <a:t>采用分层的方法来组织和设计计算机网络的各种协议</a:t>
            </a:r>
            <a:endParaRPr lang="zh-CN" altLang="en-US" sz="2800" dirty="0"/>
          </a:p>
        </p:txBody>
      </p:sp>
      <p:sp>
        <p:nvSpPr>
          <p:cNvPr id="44" name="矩形 43"/>
          <p:cNvSpPr/>
          <p:nvPr/>
        </p:nvSpPr>
        <p:spPr>
          <a:xfrm>
            <a:off x="0" y="5880100"/>
            <a:ext cx="12192000" cy="977900"/>
          </a:xfrm>
          <a:prstGeom prst="rect">
            <a:avLst/>
          </a:prstGeom>
          <a:solidFill>
            <a:srgbClr val="DDDD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5" name="矩形 44"/>
          <p:cNvSpPr/>
          <p:nvPr/>
        </p:nvSpPr>
        <p:spPr>
          <a:xfrm>
            <a:off x="384175" y="1449420"/>
            <a:ext cx="4648199" cy="425003"/>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6" name="矩形 45"/>
          <p:cNvSpPr/>
          <p:nvPr/>
        </p:nvSpPr>
        <p:spPr>
          <a:xfrm>
            <a:off x="0" y="5710627"/>
            <a:ext cx="12192000" cy="174111"/>
          </a:xfrm>
          <a:prstGeom prst="rect">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anim calcmode="lin" valueType="num">
                                      <p:cBhvr>
                                        <p:cTn id="8" dur="10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3">
                                            <p:txEl>
                                              <p:pRg st="1" end="1"/>
                                            </p:txEl>
                                          </p:spTgt>
                                        </p:tgtEl>
                                        <p:attrNameLst>
                                          <p:attrName>style.visibility</p:attrName>
                                        </p:attrNameLst>
                                      </p:cBhvr>
                                      <p:to>
                                        <p:strVal val="visible"/>
                                      </p:to>
                                    </p:set>
                                    <p:animEffect transition="in" filter="fade">
                                      <p:cBhvr>
                                        <p:cTn id="14" dur="1000"/>
                                        <p:tgtEl>
                                          <p:spTgt spid="43">
                                            <p:txEl>
                                              <p:pRg st="1" end="1"/>
                                            </p:txEl>
                                          </p:spTgt>
                                        </p:tgtEl>
                                      </p:cBhvr>
                                    </p:animEffect>
                                    <p:anim calcmode="lin" valueType="num">
                                      <p:cBhvr>
                                        <p:cTn id="15" dur="1000" fill="hold"/>
                                        <p:tgtEl>
                                          <p:spTgt spid="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3">
                                            <p:txEl>
                                              <p:pRg st="2" end="2"/>
                                            </p:txEl>
                                          </p:spTgt>
                                        </p:tgtEl>
                                        <p:attrNameLst>
                                          <p:attrName>style.visibility</p:attrName>
                                        </p:attrNameLst>
                                      </p:cBhvr>
                                      <p:to>
                                        <p:strVal val="visible"/>
                                      </p:to>
                                    </p:set>
                                    <p:animEffect transition="in" filter="fade">
                                      <p:cBhvr>
                                        <p:cTn id="21" dur="1000"/>
                                        <p:tgtEl>
                                          <p:spTgt spid="43">
                                            <p:txEl>
                                              <p:pRg st="2" end="2"/>
                                            </p:txEl>
                                          </p:spTgt>
                                        </p:tgtEl>
                                      </p:cBhvr>
                                    </p:animEffect>
                                    <p:anim calcmode="lin" valueType="num">
                                      <p:cBhvr>
                                        <p:cTn id="22" dur="1000" fill="hold"/>
                                        <p:tgtEl>
                                          <p:spTgt spid="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22"/>
          <p:cNvSpPr>
            <a:spLocks noChangeArrowheads="1"/>
          </p:cNvSpPr>
          <p:nvPr/>
        </p:nvSpPr>
        <p:spPr bwMode="auto">
          <a:xfrm>
            <a:off x="0" y="1228409"/>
            <a:ext cx="12213771" cy="5227143"/>
          </a:xfrm>
          <a:prstGeom prst="rect">
            <a:avLst/>
          </a:prstGeom>
          <a:solidFill>
            <a:schemeClr val="bg1">
              <a:lumMod val="95000"/>
            </a:schemeClr>
          </a:solidFill>
          <a:ln>
            <a:noFill/>
          </a:ln>
          <a:effectLst/>
        </p:spPr>
        <p:txBody>
          <a:bodyPr wrap="none" anchor="ctr"/>
          <a:lstStyle/>
          <a:p>
            <a:endParaRPr lang="zh-CN" altLang="en-US"/>
          </a:p>
        </p:txBody>
      </p:sp>
      <p:sp>
        <p:nvSpPr>
          <p:cNvPr id="2" name="标题 1"/>
          <p:cNvSpPr>
            <a:spLocks noGrp="1"/>
          </p:cNvSpPr>
          <p:nvPr>
            <p:ph type="title"/>
          </p:nvPr>
        </p:nvSpPr>
        <p:spPr/>
        <p:txBody>
          <a:bodyPr/>
          <a:lstStyle/>
          <a:p>
            <a:r>
              <a:rPr lang="zh-CN" altLang="en-US" dirty="0"/>
              <a:t>邮政系统分层实例</a:t>
            </a:r>
            <a:endParaRPr lang="zh-CN" altLang="en-US" dirty="0"/>
          </a:p>
        </p:txBody>
      </p:sp>
      <p:sp>
        <p:nvSpPr>
          <p:cNvPr id="57" name="Text Box 97"/>
          <p:cNvSpPr txBox="1">
            <a:spLocks noChangeArrowheads="1"/>
          </p:cNvSpPr>
          <p:nvPr/>
        </p:nvSpPr>
        <p:spPr bwMode="auto">
          <a:xfrm>
            <a:off x="413465" y="1640201"/>
            <a:ext cx="2842135" cy="380480"/>
          </a:xfrm>
          <a:prstGeom prst="rect">
            <a:avLst/>
          </a:prstGeom>
          <a:solidFill>
            <a:srgbClr val="7CC43A"/>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用户应用层</a:t>
            </a:r>
            <a:endParaRPr kumimoji="1" lang="zh-CN" altLang="en-US" sz="2000" dirty="0">
              <a:solidFill>
                <a:schemeClr val="bg1"/>
              </a:solidFill>
              <a:latin typeface="+mj-ea"/>
              <a:ea typeface="+mj-ea"/>
            </a:endParaRPr>
          </a:p>
        </p:txBody>
      </p:sp>
      <p:sp>
        <p:nvSpPr>
          <p:cNvPr id="58" name="Text Box 98"/>
          <p:cNvSpPr txBox="1">
            <a:spLocks noChangeArrowheads="1"/>
          </p:cNvSpPr>
          <p:nvPr/>
        </p:nvSpPr>
        <p:spPr bwMode="auto">
          <a:xfrm>
            <a:off x="384175" y="2627206"/>
            <a:ext cx="2856457" cy="380480"/>
          </a:xfrm>
          <a:prstGeom prst="rect">
            <a:avLst/>
          </a:prstGeom>
          <a:solidFill>
            <a:schemeClr val="accent6"/>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信件递送层</a:t>
            </a:r>
            <a:endParaRPr kumimoji="1" lang="zh-CN" altLang="en-US" sz="2000" dirty="0">
              <a:solidFill>
                <a:schemeClr val="bg1"/>
              </a:solidFill>
              <a:latin typeface="+mj-ea"/>
              <a:ea typeface="+mj-ea"/>
            </a:endParaRPr>
          </a:p>
        </p:txBody>
      </p:sp>
      <p:sp>
        <p:nvSpPr>
          <p:cNvPr id="59" name="Text Box 99"/>
          <p:cNvSpPr txBox="1">
            <a:spLocks noChangeArrowheads="1"/>
          </p:cNvSpPr>
          <p:nvPr/>
        </p:nvSpPr>
        <p:spPr bwMode="auto">
          <a:xfrm>
            <a:off x="387755" y="3509292"/>
            <a:ext cx="2852877" cy="380480"/>
          </a:xfrm>
          <a:prstGeom prst="rect">
            <a:avLst/>
          </a:prstGeom>
          <a:solidFill>
            <a:schemeClr val="accent5"/>
          </a:solidFill>
          <a:ln>
            <a:noFill/>
          </a:ln>
          <a:effectLst/>
        </p:spPr>
        <p:txBody>
          <a:bodyPr wrap="square" lIns="36000" tIns="36000" rIns="36000" bIns="36000">
            <a:spAutoFit/>
          </a:bodyPr>
          <a:lstStyle>
            <a:defPPr>
              <a:defRPr lang="en-US"/>
            </a:defPPr>
            <a:lvl1pPr indent="457200" eaLnBrk="0" hangingPunct="0">
              <a:lnSpc>
                <a:spcPct val="150000"/>
              </a:lnSpc>
              <a:defRPr kumimoji="1" sz="2000">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nSpc>
                <a:spcPct val="100000"/>
              </a:lnSpc>
            </a:pPr>
            <a:r>
              <a:rPr lang="zh-CN" altLang="en-US" dirty="0"/>
              <a:t>   邮包运送层</a:t>
            </a:r>
            <a:endParaRPr lang="zh-CN" altLang="en-US" dirty="0"/>
          </a:p>
        </p:txBody>
      </p:sp>
      <p:sp>
        <p:nvSpPr>
          <p:cNvPr id="60" name="Text Box 100"/>
          <p:cNvSpPr txBox="1">
            <a:spLocks noChangeArrowheads="1"/>
          </p:cNvSpPr>
          <p:nvPr/>
        </p:nvSpPr>
        <p:spPr bwMode="auto">
          <a:xfrm>
            <a:off x="416379" y="4415592"/>
            <a:ext cx="2888683" cy="380480"/>
          </a:xfrm>
          <a:prstGeom prst="rect">
            <a:avLst/>
          </a:prstGeom>
          <a:solidFill>
            <a:schemeClr val="accent4">
              <a:lumMod val="75000"/>
            </a:schemeClr>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交通运输层</a:t>
            </a:r>
            <a:endParaRPr kumimoji="1" lang="zh-CN" altLang="en-US" sz="2000" dirty="0">
              <a:solidFill>
                <a:schemeClr val="bg1"/>
              </a:solidFill>
              <a:latin typeface="+mj-ea"/>
              <a:ea typeface="+mj-ea"/>
            </a:endParaRPr>
          </a:p>
        </p:txBody>
      </p:sp>
      <p:sp>
        <p:nvSpPr>
          <p:cNvPr id="61" name="Text Box 101"/>
          <p:cNvSpPr txBox="1">
            <a:spLocks noChangeArrowheads="1"/>
          </p:cNvSpPr>
          <p:nvPr/>
        </p:nvSpPr>
        <p:spPr bwMode="auto">
          <a:xfrm>
            <a:off x="409121" y="5334794"/>
            <a:ext cx="2885102" cy="380480"/>
          </a:xfrm>
          <a:prstGeom prst="rect">
            <a:avLst/>
          </a:prstGeom>
          <a:solidFill>
            <a:schemeClr val="bg1">
              <a:lumMod val="50000"/>
            </a:schemeClr>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交通工具层</a:t>
            </a:r>
            <a:endParaRPr kumimoji="1" lang="zh-CN" altLang="en-US" sz="2000" dirty="0">
              <a:solidFill>
                <a:schemeClr val="bg1"/>
              </a:solidFill>
              <a:latin typeface="+mj-ea"/>
              <a:ea typeface="+mj-ea"/>
            </a:endParaRPr>
          </a:p>
        </p:txBody>
      </p:sp>
      <p:sp>
        <p:nvSpPr>
          <p:cNvPr id="3" name="矩形 2"/>
          <p:cNvSpPr/>
          <p:nvPr/>
        </p:nvSpPr>
        <p:spPr>
          <a:xfrm>
            <a:off x="3989614" y="2553319"/>
            <a:ext cx="1752600" cy="5343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邮局</a:t>
            </a:r>
            <a:endParaRPr lang="zh-CN" altLang="en-US" sz="1800" b="1" dirty="0">
              <a:latin typeface="+mj-ea"/>
              <a:ea typeface="+mj-ea"/>
            </a:endParaRPr>
          </a:p>
        </p:txBody>
      </p:sp>
      <p:sp>
        <p:nvSpPr>
          <p:cNvPr id="84" name="矩形 83"/>
          <p:cNvSpPr/>
          <p:nvPr/>
        </p:nvSpPr>
        <p:spPr>
          <a:xfrm>
            <a:off x="3931358" y="3864151"/>
            <a:ext cx="1752600" cy="534368"/>
          </a:xfrm>
          <a:prstGeom prst="rect">
            <a:avLst/>
          </a:prstGeom>
          <a:solidFill>
            <a:srgbClr val="358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运送部门</a:t>
            </a:r>
            <a:endParaRPr lang="zh-CN" altLang="en-US" sz="1800" b="1" dirty="0">
              <a:latin typeface="+mj-ea"/>
              <a:ea typeface="+mj-ea"/>
            </a:endParaRPr>
          </a:p>
        </p:txBody>
      </p:sp>
      <p:sp>
        <p:nvSpPr>
          <p:cNvPr id="85" name="矩形 84"/>
          <p:cNvSpPr/>
          <p:nvPr/>
        </p:nvSpPr>
        <p:spPr>
          <a:xfrm>
            <a:off x="3970564" y="5208165"/>
            <a:ext cx="1752600" cy="534368"/>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铁路部门</a:t>
            </a:r>
            <a:endParaRPr lang="zh-CN" altLang="en-US" sz="1800" b="1" dirty="0">
              <a:latin typeface="+mj-ea"/>
              <a:ea typeface="+mj-ea"/>
            </a:endParaRPr>
          </a:p>
        </p:txBody>
      </p:sp>
      <p:sp>
        <p:nvSpPr>
          <p:cNvPr id="89" name="矩形 88"/>
          <p:cNvSpPr/>
          <p:nvPr/>
        </p:nvSpPr>
        <p:spPr>
          <a:xfrm>
            <a:off x="9909175" y="2532909"/>
            <a:ext cx="1752600" cy="5343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邮局</a:t>
            </a:r>
            <a:endParaRPr lang="zh-CN" altLang="en-US" sz="1800" b="1" dirty="0">
              <a:latin typeface="+mj-ea"/>
              <a:ea typeface="+mj-ea"/>
            </a:endParaRPr>
          </a:p>
        </p:txBody>
      </p:sp>
      <p:sp>
        <p:nvSpPr>
          <p:cNvPr id="90" name="矩形 89"/>
          <p:cNvSpPr/>
          <p:nvPr/>
        </p:nvSpPr>
        <p:spPr>
          <a:xfrm>
            <a:off x="9876064" y="3896037"/>
            <a:ext cx="1752600" cy="534368"/>
          </a:xfrm>
          <a:prstGeom prst="rect">
            <a:avLst/>
          </a:prstGeom>
          <a:solidFill>
            <a:srgbClr val="358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运送部门</a:t>
            </a:r>
            <a:endParaRPr lang="zh-CN" altLang="en-US" sz="1800" b="1" dirty="0">
              <a:latin typeface="+mj-ea"/>
              <a:ea typeface="+mj-ea"/>
            </a:endParaRPr>
          </a:p>
        </p:txBody>
      </p:sp>
      <p:sp>
        <p:nvSpPr>
          <p:cNvPr id="92" name="矩形 91"/>
          <p:cNvSpPr/>
          <p:nvPr/>
        </p:nvSpPr>
        <p:spPr>
          <a:xfrm>
            <a:off x="7792267" y="5105874"/>
            <a:ext cx="909108" cy="674848"/>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汽 运</a:t>
            </a:r>
            <a:endParaRPr lang="en-US" altLang="zh-CN" sz="1800" b="1" dirty="0">
              <a:latin typeface="+mj-ea"/>
              <a:ea typeface="+mj-ea"/>
            </a:endParaRPr>
          </a:p>
          <a:p>
            <a:pPr algn="ctr">
              <a:lnSpc>
                <a:spcPct val="150000"/>
              </a:lnSpc>
            </a:pPr>
            <a:r>
              <a:rPr lang="zh-CN" altLang="en-US" sz="1800" b="1" dirty="0">
                <a:latin typeface="+mj-ea"/>
                <a:ea typeface="+mj-ea"/>
              </a:rPr>
              <a:t>部 门</a:t>
            </a:r>
            <a:endParaRPr lang="zh-CN" altLang="en-US" sz="1800" b="1" dirty="0">
              <a:latin typeface="+mj-ea"/>
              <a:ea typeface="+mj-ea"/>
            </a:endParaRPr>
          </a:p>
        </p:txBody>
      </p:sp>
      <p:sp>
        <p:nvSpPr>
          <p:cNvPr id="93" name="Line 47"/>
          <p:cNvSpPr>
            <a:spLocks noChangeShapeType="1"/>
          </p:cNvSpPr>
          <p:nvPr/>
        </p:nvSpPr>
        <p:spPr bwMode="auto">
          <a:xfrm>
            <a:off x="5742214" y="1671370"/>
            <a:ext cx="4044283" cy="15003"/>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4" name="Line 48"/>
          <p:cNvSpPr>
            <a:spLocks noChangeShapeType="1"/>
          </p:cNvSpPr>
          <p:nvPr/>
        </p:nvSpPr>
        <p:spPr bwMode="auto">
          <a:xfrm>
            <a:off x="5742214" y="2820503"/>
            <a:ext cx="4044283"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endParaRPr lang="zh-CN" altLang="en-US" sz="1800" b="1">
              <a:latin typeface="+mj-ea"/>
              <a:ea typeface="+mj-ea"/>
            </a:endParaRPr>
          </a:p>
        </p:txBody>
      </p:sp>
      <p:sp>
        <p:nvSpPr>
          <p:cNvPr id="95" name="Line 49"/>
          <p:cNvSpPr>
            <a:spLocks noChangeShapeType="1"/>
          </p:cNvSpPr>
          <p:nvPr/>
        </p:nvSpPr>
        <p:spPr bwMode="auto">
          <a:xfrm flipV="1">
            <a:off x="5723164" y="4155821"/>
            <a:ext cx="1147763"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6" name="Line 51"/>
          <p:cNvSpPr>
            <a:spLocks noChangeShapeType="1"/>
          </p:cNvSpPr>
          <p:nvPr/>
        </p:nvSpPr>
        <p:spPr bwMode="auto">
          <a:xfrm flipV="1">
            <a:off x="8640655" y="4189956"/>
            <a:ext cx="1235409"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7" name="Line 52"/>
          <p:cNvSpPr>
            <a:spLocks noChangeShapeType="1"/>
          </p:cNvSpPr>
          <p:nvPr/>
        </p:nvSpPr>
        <p:spPr bwMode="auto">
          <a:xfrm>
            <a:off x="5795389" y="5447971"/>
            <a:ext cx="989586"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8" name="Line 53"/>
          <p:cNvSpPr>
            <a:spLocks noChangeShapeType="1"/>
          </p:cNvSpPr>
          <p:nvPr/>
        </p:nvSpPr>
        <p:spPr bwMode="auto">
          <a:xfrm>
            <a:off x="8712191" y="5454939"/>
            <a:ext cx="1082291"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9" name="Line 56"/>
          <p:cNvSpPr>
            <a:spLocks noChangeShapeType="1"/>
          </p:cNvSpPr>
          <p:nvPr/>
        </p:nvSpPr>
        <p:spPr bwMode="auto">
          <a:xfrm flipH="1">
            <a:off x="4861164" y="1784979"/>
            <a:ext cx="15492" cy="736660"/>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0" name="Line 57"/>
          <p:cNvSpPr>
            <a:spLocks noChangeShapeType="1"/>
          </p:cNvSpPr>
          <p:nvPr/>
        </p:nvSpPr>
        <p:spPr bwMode="auto">
          <a:xfrm flipH="1">
            <a:off x="4868866" y="3148244"/>
            <a:ext cx="7790" cy="710491"/>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1" name="Line 58"/>
          <p:cNvSpPr>
            <a:spLocks noChangeShapeType="1"/>
          </p:cNvSpPr>
          <p:nvPr/>
        </p:nvSpPr>
        <p:spPr bwMode="auto">
          <a:xfrm flipH="1">
            <a:off x="4851836" y="4447342"/>
            <a:ext cx="6629" cy="760823"/>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2" name="Line 60"/>
          <p:cNvSpPr>
            <a:spLocks noChangeShapeType="1"/>
          </p:cNvSpPr>
          <p:nvPr/>
        </p:nvSpPr>
        <p:spPr bwMode="auto">
          <a:xfrm>
            <a:off x="7284444" y="4430405"/>
            <a:ext cx="6629" cy="713363"/>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3" name="Line 61"/>
          <p:cNvSpPr>
            <a:spLocks noChangeShapeType="1"/>
          </p:cNvSpPr>
          <p:nvPr/>
        </p:nvSpPr>
        <p:spPr bwMode="auto">
          <a:xfrm>
            <a:off x="10728654" y="4430405"/>
            <a:ext cx="6630" cy="851866"/>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4" name="Line 62"/>
          <p:cNvSpPr>
            <a:spLocks noChangeShapeType="1"/>
          </p:cNvSpPr>
          <p:nvPr/>
        </p:nvSpPr>
        <p:spPr bwMode="auto">
          <a:xfrm>
            <a:off x="10660110" y="3148244"/>
            <a:ext cx="0" cy="717279"/>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5" name="Line 63"/>
          <p:cNvSpPr>
            <a:spLocks noChangeShapeType="1"/>
          </p:cNvSpPr>
          <p:nvPr/>
        </p:nvSpPr>
        <p:spPr bwMode="auto">
          <a:xfrm flipH="1">
            <a:off x="10600456" y="1791715"/>
            <a:ext cx="4750" cy="657430"/>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6" name="Text Box 67"/>
          <p:cNvSpPr txBox="1">
            <a:spLocks noChangeArrowheads="1"/>
          </p:cNvSpPr>
          <p:nvPr/>
        </p:nvSpPr>
        <p:spPr bwMode="auto">
          <a:xfrm>
            <a:off x="4315594" y="1725465"/>
            <a:ext cx="528079"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信件</a:t>
            </a:r>
            <a:endParaRPr kumimoji="1" lang="zh-CN" altLang="en-US" sz="1800" b="1" dirty="0">
              <a:latin typeface="+mj-ea"/>
              <a:ea typeface="+mj-ea"/>
            </a:endParaRPr>
          </a:p>
        </p:txBody>
      </p:sp>
      <p:sp>
        <p:nvSpPr>
          <p:cNvPr id="107" name="Text Box 68"/>
          <p:cNvSpPr txBox="1">
            <a:spLocks noChangeArrowheads="1"/>
          </p:cNvSpPr>
          <p:nvPr/>
        </p:nvSpPr>
        <p:spPr bwMode="auto">
          <a:xfrm>
            <a:off x="4319553" y="3048794"/>
            <a:ext cx="446585"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邮包</a:t>
            </a:r>
            <a:endParaRPr kumimoji="1" lang="zh-CN" altLang="en-US" sz="1800" b="1" dirty="0">
              <a:latin typeface="+mj-ea"/>
              <a:ea typeface="+mj-ea"/>
            </a:endParaRPr>
          </a:p>
        </p:txBody>
      </p:sp>
      <p:sp>
        <p:nvSpPr>
          <p:cNvPr id="108" name="Text Box 69"/>
          <p:cNvSpPr txBox="1">
            <a:spLocks noChangeArrowheads="1"/>
          </p:cNvSpPr>
          <p:nvPr/>
        </p:nvSpPr>
        <p:spPr bwMode="auto">
          <a:xfrm>
            <a:off x="4375045" y="4366905"/>
            <a:ext cx="335600"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12" name="Text Box 73"/>
          <p:cNvSpPr txBox="1">
            <a:spLocks noChangeArrowheads="1"/>
          </p:cNvSpPr>
          <p:nvPr/>
        </p:nvSpPr>
        <p:spPr bwMode="auto">
          <a:xfrm>
            <a:off x="6215677" y="3701755"/>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a:latin typeface="+mj-ea"/>
                <a:ea typeface="+mj-ea"/>
              </a:rPr>
              <a:t>邮包</a:t>
            </a:r>
            <a:endParaRPr kumimoji="1" lang="zh-CN" altLang="en-US" sz="1800" b="1">
              <a:latin typeface="+mj-ea"/>
              <a:ea typeface="+mj-ea"/>
            </a:endParaRPr>
          </a:p>
        </p:txBody>
      </p:sp>
      <p:sp>
        <p:nvSpPr>
          <p:cNvPr id="113" name="Text Box 74"/>
          <p:cNvSpPr txBox="1">
            <a:spLocks noChangeArrowheads="1"/>
          </p:cNvSpPr>
          <p:nvPr/>
        </p:nvSpPr>
        <p:spPr bwMode="auto">
          <a:xfrm>
            <a:off x="8890382" y="3701755"/>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a:latin typeface="+mj-ea"/>
                <a:ea typeface="+mj-ea"/>
              </a:rPr>
              <a:t>邮包</a:t>
            </a:r>
            <a:endParaRPr kumimoji="1" lang="zh-CN" altLang="en-US" sz="1800" b="1">
              <a:latin typeface="+mj-ea"/>
              <a:ea typeface="+mj-ea"/>
            </a:endParaRPr>
          </a:p>
        </p:txBody>
      </p:sp>
      <p:sp>
        <p:nvSpPr>
          <p:cNvPr id="114" name="Text Box 75"/>
          <p:cNvSpPr txBox="1">
            <a:spLocks noChangeArrowheads="1"/>
          </p:cNvSpPr>
          <p:nvPr/>
        </p:nvSpPr>
        <p:spPr bwMode="auto">
          <a:xfrm>
            <a:off x="5952951" y="5498432"/>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15" name="Text Box 76"/>
          <p:cNvSpPr txBox="1">
            <a:spLocks noChangeArrowheads="1"/>
          </p:cNvSpPr>
          <p:nvPr/>
        </p:nvSpPr>
        <p:spPr bwMode="auto">
          <a:xfrm>
            <a:off x="8925711" y="5532419"/>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16" name="Text Box 77"/>
          <p:cNvSpPr txBox="1">
            <a:spLocks noChangeArrowheads="1"/>
          </p:cNvSpPr>
          <p:nvPr/>
        </p:nvSpPr>
        <p:spPr bwMode="auto">
          <a:xfrm>
            <a:off x="5965560" y="6136364"/>
            <a:ext cx="655249" cy="349702"/>
          </a:xfrm>
          <a:prstGeom prst="rect">
            <a:avLst/>
          </a:prstGeom>
          <a:solidFill>
            <a:schemeClr val="tx1">
              <a:lumMod val="50000"/>
              <a:lumOff val="50000"/>
            </a:schemeClr>
          </a:solidFill>
          <a:ln w="28575">
            <a:noFill/>
            <a:miter lim="800000"/>
          </a:ln>
          <a:effec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kumimoji="1" lang="zh-CN" altLang="en-US" sz="1800" b="1" dirty="0">
                <a:solidFill>
                  <a:schemeClr val="bg1"/>
                </a:solidFill>
                <a:latin typeface="+mj-ea"/>
                <a:ea typeface="+mj-ea"/>
              </a:rPr>
              <a:t>火车</a:t>
            </a:r>
            <a:endParaRPr kumimoji="1" lang="zh-CN" altLang="en-US" sz="1800" b="1" dirty="0">
              <a:solidFill>
                <a:schemeClr val="bg1"/>
              </a:solidFill>
              <a:latin typeface="+mj-ea"/>
              <a:ea typeface="+mj-ea"/>
            </a:endParaRPr>
          </a:p>
        </p:txBody>
      </p:sp>
      <p:sp>
        <p:nvSpPr>
          <p:cNvPr id="117" name="Text Box 78"/>
          <p:cNvSpPr txBox="1">
            <a:spLocks noChangeArrowheads="1"/>
          </p:cNvSpPr>
          <p:nvPr/>
        </p:nvSpPr>
        <p:spPr bwMode="auto">
          <a:xfrm>
            <a:off x="9139233" y="6140221"/>
            <a:ext cx="655249" cy="349702"/>
          </a:xfrm>
          <a:prstGeom prst="rect">
            <a:avLst/>
          </a:prstGeom>
          <a:solidFill>
            <a:schemeClr val="tx1">
              <a:lumMod val="50000"/>
              <a:lumOff val="50000"/>
            </a:schemeClr>
          </a:solidFill>
          <a:ln w="28575">
            <a:noFill/>
            <a:miter lim="800000"/>
          </a:ln>
          <a:effectLst/>
        </p:spPr>
        <p:txBody>
          <a:bodyPr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汽车</a:t>
            </a:r>
            <a:endParaRPr lang="zh-CN" altLang="en-US" dirty="0"/>
          </a:p>
        </p:txBody>
      </p:sp>
      <p:sp>
        <p:nvSpPr>
          <p:cNvPr id="118" name="Line 79"/>
          <p:cNvSpPr>
            <a:spLocks noChangeShapeType="1"/>
          </p:cNvSpPr>
          <p:nvPr/>
        </p:nvSpPr>
        <p:spPr bwMode="auto">
          <a:xfrm>
            <a:off x="4847598" y="5780722"/>
            <a:ext cx="0" cy="309722"/>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19" name="Line 80"/>
          <p:cNvSpPr>
            <a:spLocks noChangeShapeType="1"/>
          </p:cNvSpPr>
          <p:nvPr/>
        </p:nvSpPr>
        <p:spPr bwMode="auto">
          <a:xfrm>
            <a:off x="4841763" y="6090444"/>
            <a:ext cx="2364775" cy="0"/>
          </a:xfrm>
          <a:prstGeom prst="line">
            <a:avLst/>
          </a:prstGeom>
          <a:noFill/>
          <a:ln w="3810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20" name="Line 81"/>
          <p:cNvSpPr>
            <a:spLocks noChangeShapeType="1"/>
          </p:cNvSpPr>
          <p:nvPr/>
        </p:nvSpPr>
        <p:spPr bwMode="auto">
          <a:xfrm flipV="1">
            <a:off x="7219070" y="5780722"/>
            <a:ext cx="0" cy="309722"/>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21" name="Line 82"/>
          <p:cNvSpPr>
            <a:spLocks noChangeShapeType="1"/>
          </p:cNvSpPr>
          <p:nvPr/>
        </p:nvSpPr>
        <p:spPr bwMode="auto">
          <a:xfrm>
            <a:off x="8355978" y="5793052"/>
            <a:ext cx="0" cy="309722"/>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22" name="Line 83"/>
          <p:cNvSpPr>
            <a:spLocks noChangeShapeType="1"/>
          </p:cNvSpPr>
          <p:nvPr/>
        </p:nvSpPr>
        <p:spPr bwMode="auto">
          <a:xfrm>
            <a:off x="8355978" y="6102774"/>
            <a:ext cx="2379306" cy="0"/>
          </a:xfrm>
          <a:prstGeom prst="line">
            <a:avLst/>
          </a:prstGeom>
          <a:noFill/>
          <a:ln w="3810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endParaRPr lang="zh-CN" altLang="en-US" sz="1800" b="1">
              <a:latin typeface="+mj-ea"/>
              <a:ea typeface="+mj-ea"/>
            </a:endParaRPr>
          </a:p>
        </p:txBody>
      </p:sp>
      <p:sp>
        <p:nvSpPr>
          <p:cNvPr id="123" name="Line 84"/>
          <p:cNvSpPr>
            <a:spLocks noChangeShapeType="1"/>
          </p:cNvSpPr>
          <p:nvPr/>
        </p:nvSpPr>
        <p:spPr bwMode="auto">
          <a:xfrm flipV="1">
            <a:off x="10735283" y="5793052"/>
            <a:ext cx="0" cy="309722"/>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24" name="Text Box 85"/>
          <p:cNvSpPr txBox="1">
            <a:spLocks noChangeArrowheads="1"/>
          </p:cNvSpPr>
          <p:nvPr/>
        </p:nvSpPr>
        <p:spPr bwMode="auto">
          <a:xfrm>
            <a:off x="6392251" y="4470425"/>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25" name="Text Box 86"/>
          <p:cNvSpPr txBox="1">
            <a:spLocks noChangeArrowheads="1"/>
          </p:cNvSpPr>
          <p:nvPr/>
        </p:nvSpPr>
        <p:spPr bwMode="auto">
          <a:xfrm>
            <a:off x="8559698" y="4394054"/>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grpSp>
        <p:nvGrpSpPr>
          <p:cNvPr id="126" name="Group 647"/>
          <p:cNvGrpSpPr>
            <a:grpSpLocks noChangeAspect="1"/>
          </p:cNvGrpSpPr>
          <p:nvPr/>
        </p:nvGrpSpPr>
        <p:grpSpPr bwMode="auto">
          <a:xfrm flipH="1">
            <a:off x="3718882" y="1369589"/>
            <a:ext cx="381334" cy="390285"/>
            <a:chOff x="3161" y="1632"/>
            <a:chExt cx="1207" cy="1398"/>
          </a:xfrm>
        </p:grpSpPr>
        <p:grpSp>
          <p:nvGrpSpPr>
            <p:cNvPr id="127" name="Group 648"/>
            <p:cNvGrpSpPr/>
            <p:nvPr/>
          </p:nvGrpSpPr>
          <p:grpSpPr bwMode="auto">
            <a:xfrm>
              <a:off x="3161" y="1632"/>
              <a:ext cx="1207" cy="1398"/>
              <a:chOff x="3161" y="2497"/>
              <a:chExt cx="501" cy="533"/>
            </a:xfrm>
          </p:grpSpPr>
          <p:sp>
            <p:nvSpPr>
              <p:cNvPr id="129" name="Freeform 649"/>
              <p:cNvSpPr/>
              <p:nvPr/>
            </p:nvSpPr>
            <p:spPr bwMode="auto">
              <a:xfrm>
                <a:off x="3168" y="2592"/>
                <a:ext cx="338" cy="438"/>
              </a:xfrm>
              <a:custGeom>
                <a:avLst/>
                <a:gdLst>
                  <a:gd name="T0" fmla="*/ 1 w 676"/>
                  <a:gd name="T1" fmla="*/ 1 h 876"/>
                  <a:gd name="T2" fmla="*/ 1 w 676"/>
                  <a:gd name="T3" fmla="*/ 1 h 876"/>
                  <a:gd name="T4" fmla="*/ 1 w 676"/>
                  <a:gd name="T5" fmla="*/ 1 h 876"/>
                  <a:gd name="T6" fmla="*/ 1 w 676"/>
                  <a:gd name="T7" fmla="*/ 1 h 876"/>
                  <a:gd name="T8" fmla="*/ 1 w 676"/>
                  <a:gd name="T9" fmla="*/ 1 h 876"/>
                  <a:gd name="T10" fmla="*/ 1 w 676"/>
                  <a:gd name="T11" fmla="*/ 1 h 876"/>
                  <a:gd name="T12" fmla="*/ 1 w 676"/>
                  <a:gd name="T13" fmla="*/ 1 h 876"/>
                  <a:gd name="T14" fmla="*/ 1 w 676"/>
                  <a:gd name="T15" fmla="*/ 1 h 876"/>
                  <a:gd name="T16" fmla="*/ 1 w 676"/>
                  <a:gd name="T17" fmla="*/ 1 h 876"/>
                  <a:gd name="T18" fmla="*/ 1 w 676"/>
                  <a:gd name="T19" fmla="*/ 1 h 876"/>
                  <a:gd name="T20" fmla="*/ 1 w 676"/>
                  <a:gd name="T21" fmla="*/ 1 h 876"/>
                  <a:gd name="T22" fmla="*/ 1 w 676"/>
                  <a:gd name="T23" fmla="*/ 1 h 876"/>
                  <a:gd name="T24" fmla="*/ 1 w 676"/>
                  <a:gd name="T25" fmla="*/ 1 h 876"/>
                  <a:gd name="T26" fmla="*/ 1 w 676"/>
                  <a:gd name="T27" fmla="*/ 1 h 876"/>
                  <a:gd name="T28" fmla="*/ 1 w 676"/>
                  <a:gd name="T29" fmla="*/ 1 h 876"/>
                  <a:gd name="T30" fmla="*/ 1 w 676"/>
                  <a:gd name="T31" fmla="*/ 1 h 876"/>
                  <a:gd name="T32" fmla="*/ 1 w 676"/>
                  <a:gd name="T33" fmla="*/ 1 h 876"/>
                  <a:gd name="T34" fmla="*/ 1 w 676"/>
                  <a:gd name="T35" fmla="*/ 1 h 876"/>
                  <a:gd name="T36" fmla="*/ 1 w 676"/>
                  <a:gd name="T37" fmla="*/ 1 h 876"/>
                  <a:gd name="T38" fmla="*/ 1 w 676"/>
                  <a:gd name="T39" fmla="*/ 1 h 876"/>
                  <a:gd name="T40" fmla="*/ 1 w 676"/>
                  <a:gd name="T41" fmla="*/ 1 h 876"/>
                  <a:gd name="T42" fmla="*/ 1 w 676"/>
                  <a:gd name="T43" fmla="*/ 1 h 876"/>
                  <a:gd name="T44" fmla="*/ 1 w 676"/>
                  <a:gd name="T45" fmla="*/ 1 h 876"/>
                  <a:gd name="T46" fmla="*/ 1 w 676"/>
                  <a:gd name="T47" fmla="*/ 1 h 876"/>
                  <a:gd name="T48" fmla="*/ 1 w 676"/>
                  <a:gd name="T49" fmla="*/ 1 h 876"/>
                  <a:gd name="T50" fmla="*/ 1 w 676"/>
                  <a:gd name="T51" fmla="*/ 1 h 876"/>
                  <a:gd name="T52" fmla="*/ 1 w 676"/>
                  <a:gd name="T53" fmla="*/ 1 h 876"/>
                  <a:gd name="T54" fmla="*/ 1 w 676"/>
                  <a:gd name="T55" fmla="*/ 1 h 876"/>
                  <a:gd name="T56" fmla="*/ 1 w 676"/>
                  <a:gd name="T57" fmla="*/ 1 h 876"/>
                  <a:gd name="T58" fmla="*/ 1 w 676"/>
                  <a:gd name="T59" fmla="*/ 1 h 876"/>
                  <a:gd name="T60" fmla="*/ 1 w 676"/>
                  <a:gd name="T61" fmla="*/ 1 h 876"/>
                  <a:gd name="T62" fmla="*/ 1 w 676"/>
                  <a:gd name="T63" fmla="*/ 1 h 876"/>
                  <a:gd name="T64" fmla="*/ 1 w 676"/>
                  <a:gd name="T65" fmla="*/ 1 h 876"/>
                  <a:gd name="T66" fmla="*/ 1 w 676"/>
                  <a:gd name="T67" fmla="*/ 1 h 876"/>
                  <a:gd name="T68" fmla="*/ 1 w 676"/>
                  <a:gd name="T69" fmla="*/ 1 h 876"/>
                  <a:gd name="T70" fmla="*/ 1 w 676"/>
                  <a:gd name="T71" fmla="*/ 1 h 876"/>
                  <a:gd name="T72" fmla="*/ 1 w 676"/>
                  <a:gd name="T73" fmla="*/ 1 h 876"/>
                  <a:gd name="T74" fmla="*/ 1 w 676"/>
                  <a:gd name="T75" fmla="*/ 1 h 876"/>
                  <a:gd name="T76" fmla="*/ 1 w 676"/>
                  <a:gd name="T77" fmla="*/ 1 h 876"/>
                  <a:gd name="T78" fmla="*/ 1 w 676"/>
                  <a:gd name="T79" fmla="*/ 1 h 876"/>
                  <a:gd name="T80" fmla="*/ 1 w 676"/>
                  <a:gd name="T81" fmla="*/ 1 h 876"/>
                  <a:gd name="T82" fmla="*/ 1 w 676"/>
                  <a:gd name="T83" fmla="*/ 1 h 876"/>
                  <a:gd name="T84" fmla="*/ 1 w 676"/>
                  <a:gd name="T85" fmla="*/ 1 h 876"/>
                  <a:gd name="T86" fmla="*/ 1 w 676"/>
                  <a:gd name="T87" fmla="*/ 1 h 876"/>
                  <a:gd name="T88" fmla="*/ 1 w 676"/>
                  <a:gd name="T89" fmla="*/ 1 h 876"/>
                  <a:gd name="T90" fmla="*/ 1 w 676"/>
                  <a:gd name="T91" fmla="*/ 1 h 876"/>
                  <a:gd name="T92" fmla="*/ 1 w 676"/>
                  <a:gd name="T93" fmla="*/ 1 h 8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6"/>
                  <a:gd name="T142" fmla="*/ 0 h 876"/>
                  <a:gd name="T143" fmla="*/ 676 w 676"/>
                  <a:gd name="T144" fmla="*/ 876 h 8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6" h="876">
                    <a:moveTo>
                      <a:pt x="521" y="464"/>
                    </a:moveTo>
                    <a:lnTo>
                      <a:pt x="531" y="433"/>
                    </a:lnTo>
                    <a:lnTo>
                      <a:pt x="538" y="402"/>
                    </a:lnTo>
                    <a:lnTo>
                      <a:pt x="541" y="368"/>
                    </a:lnTo>
                    <a:lnTo>
                      <a:pt x="542" y="335"/>
                    </a:lnTo>
                    <a:lnTo>
                      <a:pt x="541" y="300"/>
                    </a:lnTo>
                    <a:lnTo>
                      <a:pt x="536" y="267"/>
                    </a:lnTo>
                    <a:lnTo>
                      <a:pt x="529" y="235"/>
                    </a:lnTo>
                    <a:lnTo>
                      <a:pt x="521" y="205"/>
                    </a:lnTo>
                    <a:lnTo>
                      <a:pt x="510" y="175"/>
                    </a:lnTo>
                    <a:lnTo>
                      <a:pt x="496" y="147"/>
                    </a:lnTo>
                    <a:lnTo>
                      <a:pt x="480" y="122"/>
                    </a:lnTo>
                    <a:lnTo>
                      <a:pt x="463" y="97"/>
                    </a:lnTo>
                    <a:lnTo>
                      <a:pt x="444" y="76"/>
                    </a:lnTo>
                    <a:lnTo>
                      <a:pt x="422" y="57"/>
                    </a:lnTo>
                    <a:lnTo>
                      <a:pt x="400" y="40"/>
                    </a:lnTo>
                    <a:lnTo>
                      <a:pt x="377" y="26"/>
                    </a:lnTo>
                    <a:lnTo>
                      <a:pt x="352" y="15"/>
                    </a:lnTo>
                    <a:lnTo>
                      <a:pt x="326" y="6"/>
                    </a:lnTo>
                    <a:lnTo>
                      <a:pt x="299" y="1"/>
                    </a:lnTo>
                    <a:lnTo>
                      <a:pt x="271" y="0"/>
                    </a:lnTo>
                    <a:lnTo>
                      <a:pt x="244" y="1"/>
                    </a:lnTo>
                    <a:lnTo>
                      <a:pt x="217" y="6"/>
                    </a:lnTo>
                    <a:lnTo>
                      <a:pt x="191" y="15"/>
                    </a:lnTo>
                    <a:lnTo>
                      <a:pt x="166" y="26"/>
                    </a:lnTo>
                    <a:lnTo>
                      <a:pt x="142" y="40"/>
                    </a:lnTo>
                    <a:lnTo>
                      <a:pt x="119" y="57"/>
                    </a:lnTo>
                    <a:lnTo>
                      <a:pt x="99" y="76"/>
                    </a:lnTo>
                    <a:lnTo>
                      <a:pt x="79" y="97"/>
                    </a:lnTo>
                    <a:lnTo>
                      <a:pt x="62" y="122"/>
                    </a:lnTo>
                    <a:lnTo>
                      <a:pt x="46" y="147"/>
                    </a:lnTo>
                    <a:lnTo>
                      <a:pt x="33" y="175"/>
                    </a:lnTo>
                    <a:lnTo>
                      <a:pt x="22" y="205"/>
                    </a:lnTo>
                    <a:lnTo>
                      <a:pt x="12" y="235"/>
                    </a:lnTo>
                    <a:lnTo>
                      <a:pt x="5" y="267"/>
                    </a:lnTo>
                    <a:lnTo>
                      <a:pt x="1" y="300"/>
                    </a:lnTo>
                    <a:lnTo>
                      <a:pt x="0" y="335"/>
                    </a:lnTo>
                    <a:lnTo>
                      <a:pt x="1" y="369"/>
                    </a:lnTo>
                    <a:lnTo>
                      <a:pt x="4" y="402"/>
                    </a:lnTo>
                    <a:lnTo>
                      <a:pt x="11" y="434"/>
                    </a:lnTo>
                    <a:lnTo>
                      <a:pt x="19" y="465"/>
                    </a:lnTo>
                    <a:lnTo>
                      <a:pt x="30" y="494"/>
                    </a:lnTo>
                    <a:lnTo>
                      <a:pt x="42" y="521"/>
                    </a:lnTo>
                    <a:lnTo>
                      <a:pt x="57" y="548"/>
                    </a:lnTo>
                    <a:lnTo>
                      <a:pt x="73" y="571"/>
                    </a:lnTo>
                    <a:lnTo>
                      <a:pt x="91" y="593"/>
                    </a:lnTo>
                    <a:lnTo>
                      <a:pt x="111" y="612"/>
                    </a:lnTo>
                    <a:lnTo>
                      <a:pt x="132" y="630"/>
                    </a:lnTo>
                    <a:lnTo>
                      <a:pt x="155" y="644"/>
                    </a:lnTo>
                    <a:lnTo>
                      <a:pt x="179" y="655"/>
                    </a:lnTo>
                    <a:lnTo>
                      <a:pt x="205" y="663"/>
                    </a:lnTo>
                    <a:lnTo>
                      <a:pt x="231" y="668"/>
                    </a:lnTo>
                    <a:lnTo>
                      <a:pt x="259" y="670"/>
                    </a:lnTo>
                    <a:lnTo>
                      <a:pt x="265" y="670"/>
                    </a:lnTo>
                    <a:lnTo>
                      <a:pt x="270" y="669"/>
                    </a:lnTo>
                    <a:lnTo>
                      <a:pt x="277" y="669"/>
                    </a:lnTo>
                    <a:lnTo>
                      <a:pt x="283" y="668"/>
                    </a:lnTo>
                    <a:lnTo>
                      <a:pt x="290" y="667"/>
                    </a:lnTo>
                    <a:lnTo>
                      <a:pt x="296" y="665"/>
                    </a:lnTo>
                    <a:lnTo>
                      <a:pt x="301" y="664"/>
                    </a:lnTo>
                    <a:lnTo>
                      <a:pt x="307" y="663"/>
                    </a:lnTo>
                    <a:lnTo>
                      <a:pt x="276" y="778"/>
                    </a:lnTo>
                    <a:lnTo>
                      <a:pt x="278" y="781"/>
                    </a:lnTo>
                    <a:lnTo>
                      <a:pt x="285" y="786"/>
                    </a:lnTo>
                    <a:lnTo>
                      <a:pt x="298" y="797"/>
                    </a:lnTo>
                    <a:lnTo>
                      <a:pt x="313" y="808"/>
                    </a:lnTo>
                    <a:lnTo>
                      <a:pt x="333" y="822"/>
                    </a:lnTo>
                    <a:lnTo>
                      <a:pt x="356" y="837"/>
                    </a:lnTo>
                    <a:lnTo>
                      <a:pt x="381" y="852"/>
                    </a:lnTo>
                    <a:lnTo>
                      <a:pt x="410" y="866"/>
                    </a:lnTo>
                    <a:lnTo>
                      <a:pt x="425" y="872"/>
                    </a:lnTo>
                    <a:lnTo>
                      <a:pt x="440" y="875"/>
                    </a:lnTo>
                    <a:lnTo>
                      <a:pt x="456" y="876"/>
                    </a:lnTo>
                    <a:lnTo>
                      <a:pt x="471" y="875"/>
                    </a:lnTo>
                    <a:lnTo>
                      <a:pt x="487" y="873"/>
                    </a:lnTo>
                    <a:lnTo>
                      <a:pt x="502" y="869"/>
                    </a:lnTo>
                    <a:lnTo>
                      <a:pt x="517" y="865"/>
                    </a:lnTo>
                    <a:lnTo>
                      <a:pt x="531" y="859"/>
                    </a:lnTo>
                    <a:lnTo>
                      <a:pt x="544" y="853"/>
                    </a:lnTo>
                    <a:lnTo>
                      <a:pt x="558" y="846"/>
                    </a:lnTo>
                    <a:lnTo>
                      <a:pt x="571" y="839"/>
                    </a:lnTo>
                    <a:lnTo>
                      <a:pt x="582" y="834"/>
                    </a:lnTo>
                    <a:lnTo>
                      <a:pt x="593" y="828"/>
                    </a:lnTo>
                    <a:lnTo>
                      <a:pt x="602" y="823"/>
                    </a:lnTo>
                    <a:lnTo>
                      <a:pt x="610" y="819"/>
                    </a:lnTo>
                    <a:lnTo>
                      <a:pt x="617" y="816"/>
                    </a:lnTo>
                    <a:lnTo>
                      <a:pt x="629" y="809"/>
                    </a:lnTo>
                    <a:lnTo>
                      <a:pt x="640" y="799"/>
                    </a:lnTo>
                    <a:lnTo>
                      <a:pt x="649" y="785"/>
                    </a:lnTo>
                    <a:lnTo>
                      <a:pt x="658" y="770"/>
                    </a:lnTo>
                    <a:lnTo>
                      <a:pt x="665" y="755"/>
                    </a:lnTo>
                    <a:lnTo>
                      <a:pt x="671" y="743"/>
                    </a:lnTo>
                    <a:lnTo>
                      <a:pt x="675" y="735"/>
                    </a:lnTo>
                    <a:lnTo>
                      <a:pt x="676" y="731"/>
                    </a:lnTo>
                    <a:lnTo>
                      <a:pt x="521" y="464"/>
                    </a:lnTo>
                    <a:close/>
                  </a:path>
                </a:pathLst>
              </a:custGeom>
              <a:solidFill>
                <a:srgbClr val="F2CCB2"/>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0" name="Freeform 650"/>
              <p:cNvSpPr/>
              <p:nvPr/>
            </p:nvSpPr>
            <p:spPr bwMode="auto">
              <a:xfrm>
                <a:off x="3171" y="2497"/>
                <a:ext cx="491" cy="398"/>
              </a:xfrm>
              <a:custGeom>
                <a:avLst/>
                <a:gdLst>
                  <a:gd name="T0" fmla="*/ 0 w 983"/>
                  <a:gd name="T1" fmla="*/ 0 h 798"/>
                  <a:gd name="T2" fmla="*/ 0 w 983"/>
                  <a:gd name="T3" fmla="*/ 0 h 798"/>
                  <a:gd name="T4" fmla="*/ 0 w 983"/>
                  <a:gd name="T5" fmla="*/ 0 h 798"/>
                  <a:gd name="T6" fmla="*/ 0 w 983"/>
                  <a:gd name="T7" fmla="*/ 0 h 798"/>
                  <a:gd name="T8" fmla="*/ 0 w 983"/>
                  <a:gd name="T9" fmla="*/ 0 h 798"/>
                  <a:gd name="T10" fmla="*/ 0 w 983"/>
                  <a:gd name="T11" fmla="*/ 0 h 798"/>
                  <a:gd name="T12" fmla="*/ 0 w 983"/>
                  <a:gd name="T13" fmla="*/ 0 h 798"/>
                  <a:gd name="T14" fmla="*/ 0 w 983"/>
                  <a:gd name="T15" fmla="*/ 0 h 798"/>
                  <a:gd name="T16" fmla="*/ 0 w 983"/>
                  <a:gd name="T17" fmla="*/ 0 h 798"/>
                  <a:gd name="T18" fmla="*/ 0 w 983"/>
                  <a:gd name="T19" fmla="*/ 0 h 798"/>
                  <a:gd name="T20" fmla="*/ 0 w 983"/>
                  <a:gd name="T21" fmla="*/ 0 h 798"/>
                  <a:gd name="T22" fmla="*/ 0 w 983"/>
                  <a:gd name="T23" fmla="*/ 0 h 798"/>
                  <a:gd name="T24" fmla="*/ 0 w 983"/>
                  <a:gd name="T25" fmla="*/ 0 h 798"/>
                  <a:gd name="T26" fmla="*/ 0 w 983"/>
                  <a:gd name="T27" fmla="*/ 0 h 798"/>
                  <a:gd name="T28" fmla="*/ 0 w 983"/>
                  <a:gd name="T29" fmla="*/ 0 h 798"/>
                  <a:gd name="T30" fmla="*/ 0 w 983"/>
                  <a:gd name="T31" fmla="*/ 0 h 798"/>
                  <a:gd name="T32" fmla="*/ 0 w 983"/>
                  <a:gd name="T33" fmla="*/ 0 h 798"/>
                  <a:gd name="T34" fmla="*/ 0 w 983"/>
                  <a:gd name="T35" fmla="*/ 0 h 798"/>
                  <a:gd name="T36" fmla="*/ 0 w 983"/>
                  <a:gd name="T37" fmla="*/ 0 h 798"/>
                  <a:gd name="T38" fmla="*/ 0 w 983"/>
                  <a:gd name="T39" fmla="*/ 0 h 798"/>
                  <a:gd name="T40" fmla="*/ 0 w 983"/>
                  <a:gd name="T41" fmla="*/ 0 h 798"/>
                  <a:gd name="T42" fmla="*/ 0 w 983"/>
                  <a:gd name="T43" fmla="*/ 0 h 798"/>
                  <a:gd name="T44" fmla="*/ 0 w 983"/>
                  <a:gd name="T45" fmla="*/ 0 h 798"/>
                  <a:gd name="T46" fmla="*/ 0 w 983"/>
                  <a:gd name="T47" fmla="*/ 0 h 798"/>
                  <a:gd name="T48" fmla="*/ 0 w 983"/>
                  <a:gd name="T49" fmla="*/ 0 h 798"/>
                  <a:gd name="T50" fmla="*/ 0 w 983"/>
                  <a:gd name="T51" fmla="*/ 0 h 798"/>
                  <a:gd name="T52" fmla="*/ 0 w 983"/>
                  <a:gd name="T53" fmla="*/ 0 h 798"/>
                  <a:gd name="T54" fmla="*/ 0 w 983"/>
                  <a:gd name="T55" fmla="*/ 0 h 798"/>
                  <a:gd name="T56" fmla="*/ 0 w 983"/>
                  <a:gd name="T57" fmla="*/ 0 h 798"/>
                  <a:gd name="T58" fmla="*/ 0 w 983"/>
                  <a:gd name="T59" fmla="*/ 0 h 798"/>
                  <a:gd name="T60" fmla="*/ 0 w 983"/>
                  <a:gd name="T61" fmla="*/ 0 h 798"/>
                  <a:gd name="T62" fmla="*/ 0 w 983"/>
                  <a:gd name="T63" fmla="*/ 0 h 798"/>
                  <a:gd name="T64" fmla="*/ 0 w 983"/>
                  <a:gd name="T65" fmla="*/ 0 h 798"/>
                  <a:gd name="T66" fmla="*/ 0 w 983"/>
                  <a:gd name="T67" fmla="*/ 0 h 798"/>
                  <a:gd name="T68" fmla="*/ 0 w 983"/>
                  <a:gd name="T69" fmla="*/ 0 h 798"/>
                  <a:gd name="T70" fmla="*/ 0 w 983"/>
                  <a:gd name="T71" fmla="*/ 0 h 798"/>
                  <a:gd name="T72" fmla="*/ 0 w 983"/>
                  <a:gd name="T73" fmla="*/ 0 h 798"/>
                  <a:gd name="T74" fmla="*/ 0 w 983"/>
                  <a:gd name="T75" fmla="*/ 0 h 798"/>
                  <a:gd name="T76" fmla="*/ 0 w 983"/>
                  <a:gd name="T77" fmla="*/ 0 h 798"/>
                  <a:gd name="T78" fmla="*/ 0 w 983"/>
                  <a:gd name="T79" fmla="*/ 0 h 798"/>
                  <a:gd name="T80" fmla="*/ 0 w 983"/>
                  <a:gd name="T81" fmla="*/ 0 h 798"/>
                  <a:gd name="T82" fmla="*/ 0 w 983"/>
                  <a:gd name="T83" fmla="*/ 0 h 798"/>
                  <a:gd name="T84" fmla="*/ 0 w 983"/>
                  <a:gd name="T85" fmla="*/ 0 h 798"/>
                  <a:gd name="T86" fmla="*/ 0 w 983"/>
                  <a:gd name="T87" fmla="*/ 0 h 7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83"/>
                  <a:gd name="T133" fmla="*/ 0 h 798"/>
                  <a:gd name="T134" fmla="*/ 983 w 983"/>
                  <a:gd name="T135" fmla="*/ 798 h 7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83" h="798">
                    <a:moveTo>
                      <a:pt x="982" y="406"/>
                    </a:moveTo>
                    <a:lnTo>
                      <a:pt x="979" y="383"/>
                    </a:lnTo>
                    <a:lnTo>
                      <a:pt x="977" y="361"/>
                    </a:lnTo>
                    <a:lnTo>
                      <a:pt x="972" y="341"/>
                    </a:lnTo>
                    <a:lnTo>
                      <a:pt x="968" y="322"/>
                    </a:lnTo>
                    <a:lnTo>
                      <a:pt x="962" y="303"/>
                    </a:lnTo>
                    <a:lnTo>
                      <a:pt x="955" y="287"/>
                    </a:lnTo>
                    <a:lnTo>
                      <a:pt x="948" y="272"/>
                    </a:lnTo>
                    <a:lnTo>
                      <a:pt x="940" y="259"/>
                    </a:lnTo>
                    <a:lnTo>
                      <a:pt x="926" y="238"/>
                    </a:lnTo>
                    <a:lnTo>
                      <a:pt x="914" y="218"/>
                    </a:lnTo>
                    <a:lnTo>
                      <a:pt x="900" y="200"/>
                    </a:lnTo>
                    <a:lnTo>
                      <a:pt x="886" y="184"/>
                    </a:lnTo>
                    <a:lnTo>
                      <a:pt x="870" y="171"/>
                    </a:lnTo>
                    <a:lnTo>
                      <a:pt x="850" y="159"/>
                    </a:lnTo>
                    <a:lnTo>
                      <a:pt x="829" y="150"/>
                    </a:lnTo>
                    <a:lnTo>
                      <a:pt x="803" y="144"/>
                    </a:lnTo>
                    <a:lnTo>
                      <a:pt x="782" y="143"/>
                    </a:lnTo>
                    <a:lnTo>
                      <a:pt x="762" y="144"/>
                    </a:lnTo>
                    <a:lnTo>
                      <a:pt x="741" y="147"/>
                    </a:lnTo>
                    <a:lnTo>
                      <a:pt x="720" y="150"/>
                    </a:lnTo>
                    <a:lnTo>
                      <a:pt x="701" y="155"/>
                    </a:lnTo>
                    <a:lnTo>
                      <a:pt x="682" y="158"/>
                    </a:lnTo>
                    <a:lnTo>
                      <a:pt x="665" y="162"/>
                    </a:lnTo>
                    <a:lnTo>
                      <a:pt x="651" y="164"/>
                    </a:lnTo>
                    <a:lnTo>
                      <a:pt x="638" y="144"/>
                    </a:lnTo>
                    <a:lnTo>
                      <a:pt x="622" y="125"/>
                    </a:lnTo>
                    <a:lnTo>
                      <a:pt x="605" y="105"/>
                    </a:lnTo>
                    <a:lnTo>
                      <a:pt x="586" y="87"/>
                    </a:lnTo>
                    <a:lnTo>
                      <a:pt x="564" y="70"/>
                    </a:lnTo>
                    <a:lnTo>
                      <a:pt x="539" y="53"/>
                    </a:lnTo>
                    <a:lnTo>
                      <a:pt x="514" y="38"/>
                    </a:lnTo>
                    <a:lnTo>
                      <a:pt x="486" y="26"/>
                    </a:lnTo>
                    <a:lnTo>
                      <a:pt x="469" y="19"/>
                    </a:lnTo>
                    <a:lnTo>
                      <a:pt x="451" y="13"/>
                    </a:lnTo>
                    <a:lnTo>
                      <a:pt x="432" y="9"/>
                    </a:lnTo>
                    <a:lnTo>
                      <a:pt x="414" y="5"/>
                    </a:lnTo>
                    <a:lnTo>
                      <a:pt x="395" y="2"/>
                    </a:lnTo>
                    <a:lnTo>
                      <a:pt x="376" y="0"/>
                    </a:lnTo>
                    <a:lnTo>
                      <a:pt x="355" y="0"/>
                    </a:lnTo>
                    <a:lnTo>
                      <a:pt x="336" y="2"/>
                    </a:lnTo>
                    <a:lnTo>
                      <a:pt x="317" y="3"/>
                    </a:lnTo>
                    <a:lnTo>
                      <a:pt x="299" y="5"/>
                    </a:lnTo>
                    <a:lnTo>
                      <a:pt x="281" y="7"/>
                    </a:lnTo>
                    <a:lnTo>
                      <a:pt x="265" y="10"/>
                    </a:lnTo>
                    <a:lnTo>
                      <a:pt x="249" y="12"/>
                    </a:lnTo>
                    <a:lnTo>
                      <a:pt x="233" y="14"/>
                    </a:lnTo>
                    <a:lnTo>
                      <a:pt x="218" y="17"/>
                    </a:lnTo>
                    <a:lnTo>
                      <a:pt x="203" y="20"/>
                    </a:lnTo>
                    <a:lnTo>
                      <a:pt x="189" y="23"/>
                    </a:lnTo>
                    <a:lnTo>
                      <a:pt x="175" y="27"/>
                    </a:lnTo>
                    <a:lnTo>
                      <a:pt x="163" y="30"/>
                    </a:lnTo>
                    <a:lnTo>
                      <a:pt x="150" y="34"/>
                    </a:lnTo>
                    <a:lnTo>
                      <a:pt x="139" y="37"/>
                    </a:lnTo>
                    <a:lnTo>
                      <a:pt x="127" y="42"/>
                    </a:lnTo>
                    <a:lnTo>
                      <a:pt x="117" y="47"/>
                    </a:lnTo>
                    <a:lnTo>
                      <a:pt x="106" y="51"/>
                    </a:lnTo>
                    <a:lnTo>
                      <a:pt x="81" y="65"/>
                    </a:lnTo>
                    <a:lnTo>
                      <a:pt x="59" y="80"/>
                    </a:lnTo>
                    <a:lnTo>
                      <a:pt x="41" y="97"/>
                    </a:lnTo>
                    <a:lnTo>
                      <a:pt x="26" y="116"/>
                    </a:lnTo>
                    <a:lnTo>
                      <a:pt x="14" y="136"/>
                    </a:lnTo>
                    <a:lnTo>
                      <a:pt x="6" y="159"/>
                    </a:lnTo>
                    <a:lnTo>
                      <a:pt x="2" y="184"/>
                    </a:lnTo>
                    <a:lnTo>
                      <a:pt x="0" y="209"/>
                    </a:lnTo>
                    <a:lnTo>
                      <a:pt x="2" y="231"/>
                    </a:lnTo>
                    <a:lnTo>
                      <a:pt x="6" y="252"/>
                    </a:lnTo>
                    <a:lnTo>
                      <a:pt x="13" y="271"/>
                    </a:lnTo>
                    <a:lnTo>
                      <a:pt x="23" y="288"/>
                    </a:lnTo>
                    <a:lnTo>
                      <a:pt x="36" y="305"/>
                    </a:lnTo>
                    <a:lnTo>
                      <a:pt x="51" y="320"/>
                    </a:lnTo>
                    <a:lnTo>
                      <a:pt x="68" y="332"/>
                    </a:lnTo>
                    <a:lnTo>
                      <a:pt x="88" y="344"/>
                    </a:lnTo>
                    <a:lnTo>
                      <a:pt x="110" y="355"/>
                    </a:lnTo>
                    <a:lnTo>
                      <a:pt x="134" y="365"/>
                    </a:lnTo>
                    <a:lnTo>
                      <a:pt x="161" y="374"/>
                    </a:lnTo>
                    <a:lnTo>
                      <a:pt x="189" y="382"/>
                    </a:lnTo>
                    <a:lnTo>
                      <a:pt x="219" y="389"/>
                    </a:lnTo>
                    <a:lnTo>
                      <a:pt x="250" y="394"/>
                    </a:lnTo>
                    <a:lnTo>
                      <a:pt x="285" y="400"/>
                    </a:lnTo>
                    <a:lnTo>
                      <a:pt x="319" y="406"/>
                    </a:lnTo>
                    <a:lnTo>
                      <a:pt x="330" y="408"/>
                    </a:lnTo>
                    <a:lnTo>
                      <a:pt x="344" y="413"/>
                    </a:lnTo>
                    <a:lnTo>
                      <a:pt x="359" y="419"/>
                    </a:lnTo>
                    <a:lnTo>
                      <a:pt x="374" y="427"/>
                    </a:lnTo>
                    <a:lnTo>
                      <a:pt x="386" y="436"/>
                    </a:lnTo>
                    <a:lnTo>
                      <a:pt x="398" y="445"/>
                    </a:lnTo>
                    <a:lnTo>
                      <a:pt x="405" y="456"/>
                    </a:lnTo>
                    <a:lnTo>
                      <a:pt x="407" y="467"/>
                    </a:lnTo>
                    <a:lnTo>
                      <a:pt x="421" y="603"/>
                    </a:lnTo>
                    <a:lnTo>
                      <a:pt x="422" y="606"/>
                    </a:lnTo>
                    <a:lnTo>
                      <a:pt x="427" y="618"/>
                    </a:lnTo>
                    <a:lnTo>
                      <a:pt x="433" y="634"/>
                    </a:lnTo>
                    <a:lnTo>
                      <a:pt x="445" y="655"/>
                    </a:lnTo>
                    <a:lnTo>
                      <a:pt x="458" y="678"/>
                    </a:lnTo>
                    <a:lnTo>
                      <a:pt x="474" y="702"/>
                    </a:lnTo>
                    <a:lnTo>
                      <a:pt x="493" y="725"/>
                    </a:lnTo>
                    <a:lnTo>
                      <a:pt x="516" y="747"/>
                    </a:lnTo>
                    <a:lnTo>
                      <a:pt x="539" y="765"/>
                    </a:lnTo>
                    <a:lnTo>
                      <a:pt x="560" y="779"/>
                    </a:lnTo>
                    <a:lnTo>
                      <a:pt x="579" y="790"/>
                    </a:lnTo>
                    <a:lnTo>
                      <a:pt x="597" y="797"/>
                    </a:lnTo>
                    <a:lnTo>
                      <a:pt x="614" y="798"/>
                    </a:lnTo>
                    <a:lnTo>
                      <a:pt x="630" y="794"/>
                    </a:lnTo>
                    <a:lnTo>
                      <a:pt x="648" y="787"/>
                    </a:lnTo>
                    <a:lnTo>
                      <a:pt x="665" y="774"/>
                    </a:lnTo>
                    <a:lnTo>
                      <a:pt x="680" y="756"/>
                    </a:lnTo>
                    <a:lnTo>
                      <a:pt x="689" y="738"/>
                    </a:lnTo>
                    <a:lnTo>
                      <a:pt x="694" y="718"/>
                    </a:lnTo>
                    <a:lnTo>
                      <a:pt x="696" y="700"/>
                    </a:lnTo>
                    <a:lnTo>
                      <a:pt x="695" y="684"/>
                    </a:lnTo>
                    <a:lnTo>
                      <a:pt x="693" y="670"/>
                    </a:lnTo>
                    <a:lnTo>
                      <a:pt x="691" y="662"/>
                    </a:lnTo>
                    <a:lnTo>
                      <a:pt x="690" y="658"/>
                    </a:lnTo>
                    <a:lnTo>
                      <a:pt x="693" y="661"/>
                    </a:lnTo>
                    <a:lnTo>
                      <a:pt x="700" y="665"/>
                    </a:lnTo>
                    <a:lnTo>
                      <a:pt x="710" y="673"/>
                    </a:lnTo>
                    <a:lnTo>
                      <a:pt x="724" y="681"/>
                    </a:lnTo>
                    <a:lnTo>
                      <a:pt x="739" y="689"/>
                    </a:lnTo>
                    <a:lnTo>
                      <a:pt x="756" y="696"/>
                    </a:lnTo>
                    <a:lnTo>
                      <a:pt x="773" y="701"/>
                    </a:lnTo>
                    <a:lnTo>
                      <a:pt x="791" y="702"/>
                    </a:lnTo>
                    <a:lnTo>
                      <a:pt x="810" y="699"/>
                    </a:lnTo>
                    <a:lnTo>
                      <a:pt x="834" y="689"/>
                    </a:lnTo>
                    <a:lnTo>
                      <a:pt x="860" y="677"/>
                    </a:lnTo>
                    <a:lnTo>
                      <a:pt x="886" y="661"/>
                    </a:lnTo>
                    <a:lnTo>
                      <a:pt x="911" y="639"/>
                    </a:lnTo>
                    <a:lnTo>
                      <a:pt x="934" y="613"/>
                    </a:lnTo>
                    <a:lnTo>
                      <a:pt x="954" y="583"/>
                    </a:lnTo>
                    <a:lnTo>
                      <a:pt x="967" y="550"/>
                    </a:lnTo>
                    <a:lnTo>
                      <a:pt x="975" y="512"/>
                    </a:lnTo>
                    <a:lnTo>
                      <a:pt x="981" y="474"/>
                    </a:lnTo>
                    <a:lnTo>
                      <a:pt x="983" y="439"/>
                    </a:lnTo>
                    <a:lnTo>
                      <a:pt x="982" y="406"/>
                    </a:lnTo>
                    <a:close/>
                  </a:path>
                </a:pathLst>
              </a:custGeom>
              <a:solidFill>
                <a:srgbClr val="66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1" name="Freeform 651"/>
              <p:cNvSpPr/>
              <p:nvPr/>
            </p:nvSpPr>
            <p:spPr bwMode="auto">
              <a:xfrm>
                <a:off x="3244" y="2510"/>
                <a:ext cx="256" cy="77"/>
              </a:xfrm>
              <a:custGeom>
                <a:avLst/>
                <a:gdLst>
                  <a:gd name="T0" fmla="*/ 1 w 511"/>
                  <a:gd name="T1" fmla="*/ 1 h 154"/>
                  <a:gd name="T2" fmla="*/ 1 w 511"/>
                  <a:gd name="T3" fmla="*/ 1 h 154"/>
                  <a:gd name="T4" fmla="*/ 1 w 511"/>
                  <a:gd name="T5" fmla="*/ 1 h 154"/>
                  <a:gd name="T6" fmla="*/ 1 w 511"/>
                  <a:gd name="T7" fmla="*/ 1 h 154"/>
                  <a:gd name="T8" fmla="*/ 1 w 511"/>
                  <a:gd name="T9" fmla="*/ 1 h 154"/>
                  <a:gd name="T10" fmla="*/ 1 w 511"/>
                  <a:gd name="T11" fmla="*/ 1 h 154"/>
                  <a:gd name="T12" fmla="*/ 1 w 511"/>
                  <a:gd name="T13" fmla="*/ 1 h 154"/>
                  <a:gd name="T14" fmla="*/ 1 w 511"/>
                  <a:gd name="T15" fmla="*/ 1 h 154"/>
                  <a:gd name="T16" fmla="*/ 1 w 511"/>
                  <a:gd name="T17" fmla="*/ 1 h 154"/>
                  <a:gd name="T18" fmla="*/ 1 w 511"/>
                  <a:gd name="T19" fmla="*/ 1 h 154"/>
                  <a:gd name="T20" fmla="*/ 1 w 511"/>
                  <a:gd name="T21" fmla="*/ 1 h 154"/>
                  <a:gd name="T22" fmla="*/ 1 w 511"/>
                  <a:gd name="T23" fmla="*/ 1 h 154"/>
                  <a:gd name="T24" fmla="*/ 1 w 511"/>
                  <a:gd name="T25" fmla="*/ 1 h 154"/>
                  <a:gd name="T26" fmla="*/ 1 w 511"/>
                  <a:gd name="T27" fmla="*/ 1 h 154"/>
                  <a:gd name="T28" fmla="*/ 1 w 511"/>
                  <a:gd name="T29" fmla="*/ 1 h 154"/>
                  <a:gd name="T30" fmla="*/ 1 w 511"/>
                  <a:gd name="T31" fmla="*/ 1 h 154"/>
                  <a:gd name="T32" fmla="*/ 1 w 511"/>
                  <a:gd name="T33" fmla="*/ 1 h 154"/>
                  <a:gd name="T34" fmla="*/ 1 w 511"/>
                  <a:gd name="T35" fmla="*/ 1 h 154"/>
                  <a:gd name="T36" fmla="*/ 1 w 511"/>
                  <a:gd name="T37" fmla="*/ 1 h 154"/>
                  <a:gd name="T38" fmla="*/ 1 w 511"/>
                  <a:gd name="T39" fmla="*/ 1 h 154"/>
                  <a:gd name="T40" fmla="*/ 1 w 511"/>
                  <a:gd name="T41" fmla="*/ 1 h 154"/>
                  <a:gd name="T42" fmla="*/ 1 w 511"/>
                  <a:gd name="T43" fmla="*/ 1 h 154"/>
                  <a:gd name="T44" fmla="*/ 1 w 511"/>
                  <a:gd name="T45" fmla="*/ 1 h 154"/>
                  <a:gd name="T46" fmla="*/ 0 w 511"/>
                  <a:gd name="T47" fmla="*/ 1 h 154"/>
                  <a:gd name="T48" fmla="*/ 0 w 511"/>
                  <a:gd name="T49" fmla="*/ 1 h 154"/>
                  <a:gd name="T50" fmla="*/ 1 w 511"/>
                  <a:gd name="T51" fmla="*/ 1 h 154"/>
                  <a:gd name="T52" fmla="*/ 1 w 511"/>
                  <a:gd name="T53" fmla="*/ 1 h 154"/>
                  <a:gd name="T54" fmla="*/ 1 w 511"/>
                  <a:gd name="T55" fmla="*/ 1 h 154"/>
                  <a:gd name="T56" fmla="*/ 1 w 511"/>
                  <a:gd name="T57" fmla="*/ 1 h 154"/>
                  <a:gd name="T58" fmla="*/ 1 w 511"/>
                  <a:gd name="T59" fmla="*/ 1 h 154"/>
                  <a:gd name="T60" fmla="*/ 1 w 511"/>
                  <a:gd name="T61" fmla="*/ 1 h 154"/>
                  <a:gd name="T62" fmla="*/ 1 w 511"/>
                  <a:gd name="T63" fmla="*/ 1 h 154"/>
                  <a:gd name="T64" fmla="*/ 1 w 511"/>
                  <a:gd name="T65" fmla="*/ 1 h 154"/>
                  <a:gd name="T66" fmla="*/ 1 w 511"/>
                  <a:gd name="T67" fmla="*/ 1 h 154"/>
                  <a:gd name="T68" fmla="*/ 1 w 511"/>
                  <a:gd name="T69" fmla="*/ 1 h 154"/>
                  <a:gd name="T70" fmla="*/ 1 w 511"/>
                  <a:gd name="T71" fmla="*/ 0 h 154"/>
                  <a:gd name="T72" fmla="*/ 1 w 511"/>
                  <a:gd name="T73" fmla="*/ 1 h 154"/>
                  <a:gd name="T74" fmla="*/ 1 w 511"/>
                  <a:gd name="T75" fmla="*/ 1 h 154"/>
                  <a:gd name="T76" fmla="*/ 1 w 511"/>
                  <a:gd name="T77" fmla="*/ 1 h 154"/>
                  <a:gd name="T78" fmla="*/ 1 w 511"/>
                  <a:gd name="T79" fmla="*/ 1 h 154"/>
                  <a:gd name="T80" fmla="*/ 1 w 511"/>
                  <a:gd name="T81" fmla="*/ 1 h 154"/>
                  <a:gd name="T82" fmla="*/ 1 w 511"/>
                  <a:gd name="T83" fmla="*/ 1 h 154"/>
                  <a:gd name="T84" fmla="*/ 1 w 511"/>
                  <a:gd name="T85" fmla="*/ 1 h 154"/>
                  <a:gd name="T86" fmla="*/ 1 w 511"/>
                  <a:gd name="T87" fmla="*/ 1 h 154"/>
                  <a:gd name="T88" fmla="*/ 1 w 511"/>
                  <a:gd name="T89" fmla="*/ 1 h 154"/>
                  <a:gd name="T90" fmla="*/ 1 w 511"/>
                  <a:gd name="T91" fmla="*/ 1 h 154"/>
                  <a:gd name="T92" fmla="*/ 1 w 511"/>
                  <a:gd name="T93" fmla="*/ 1 h 154"/>
                  <a:gd name="T94" fmla="*/ 1 w 511"/>
                  <a:gd name="T95" fmla="*/ 1 h 154"/>
                  <a:gd name="T96" fmla="*/ 1 w 511"/>
                  <a:gd name="T97" fmla="*/ 1 h 154"/>
                  <a:gd name="T98" fmla="*/ 1 w 511"/>
                  <a:gd name="T99" fmla="*/ 1 h 154"/>
                  <a:gd name="T100" fmla="*/ 1 w 511"/>
                  <a:gd name="T101" fmla="*/ 1 h 154"/>
                  <a:gd name="T102" fmla="*/ 1 w 511"/>
                  <a:gd name="T103" fmla="*/ 1 h 154"/>
                  <a:gd name="T104" fmla="*/ 1 w 511"/>
                  <a:gd name="T105" fmla="*/ 1 h 154"/>
                  <a:gd name="T106" fmla="*/ 1 w 511"/>
                  <a:gd name="T107" fmla="*/ 1 h 154"/>
                  <a:gd name="T108" fmla="*/ 1 w 511"/>
                  <a:gd name="T109" fmla="*/ 1 h 154"/>
                  <a:gd name="T110" fmla="*/ 1 w 511"/>
                  <a:gd name="T111" fmla="*/ 1 h 154"/>
                  <a:gd name="T112" fmla="*/ 1 w 511"/>
                  <a:gd name="T113" fmla="*/ 1 h 15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1"/>
                  <a:gd name="T172" fmla="*/ 0 h 154"/>
                  <a:gd name="T173" fmla="*/ 511 w 511"/>
                  <a:gd name="T174" fmla="*/ 154 h 15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1" h="154">
                    <a:moveTo>
                      <a:pt x="511" y="153"/>
                    </a:moveTo>
                    <a:lnTo>
                      <a:pt x="503" y="154"/>
                    </a:lnTo>
                    <a:lnTo>
                      <a:pt x="496" y="151"/>
                    </a:lnTo>
                    <a:lnTo>
                      <a:pt x="489" y="145"/>
                    </a:lnTo>
                    <a:lnTo>
                      <a:pt x="483" y="141"/>
                    </a:lnTo>
                    <a:lnTo>
                      <a:pt x="459" y="120"/>
                    </a:lnTo>
                    <a:lnTo>
                      <a:pt x="434" y="101"/>
                    </a:lnTo>
                    <a:lnTo>
                      <a:pt x="407" y="86"/>
                    </a:lnTo>
                    <a:lnTo>
                      <a:pt x="379" y="74"/>
                    </a:lnTo>
                    <a:lnTo>
                      <a:pt x="350" y="64"/>
                    </a:lnTo>
                    <a:lnTo>
                      <a:pt x="319" y="56"/>
                    </a:lnTo>
                    <a:lnTo>
                      <a:pt x="288" y="51"/>
                    </a:lnTo>
                    <a:lnTo>
                      <a:pt x="255" y="48"/>
                    </a:lnTo>
                    <a:lnTo>
                      <a:pt x="224" y="47"/>
                    </a:lnTo>
                    <a:lnTo>
                      <a:pt x="192" y="47"/>
                    </a:lnTo>
                    <a:lnTo>
                      <a:pt x="160" y="51"/>
                    </a:lnTo>
                    <a:lnTo>
                      <a:pt x="129" y="55"/>
                    </a:lnTo>
                    <a:lnTo>
                      <a:pt x="98" y="61"/>
                    </a:lnTo>
                    <a:lnTo>
                      <a:pt x="68" y="68"/>
                    </a:lnTo>
                    <a:lnTo>
                      <a:pt x="38" y="77"/>
                    </a:lnTo>
                    <a:lnTo>
                      <a:pt x="10" y="88"/>
                    </a:lnTo>
                    <a:lnTo>
                      <a:pt x="5" y="83"/>
                    </a:lnTo>
                    <a:lnTo>
                      <a:pt x="2" y="78"/>
                    </a:lnTo>
                    <a:lnTo>
                      <a:pt x="0" y="71"/>
                    </a:lnTo>
                    <a:lnTo>
                      <a:pt x="0" y="63"/>
                    </a:lnTo>
                    <a:lnTo>
                      <a:pt x="15" y="52"/>
                    </a:lnTo>
                    <a:lnTo>
                      <a:pt x="31" y="41"/>
                    </a:lnTo>
                    <a:lnTo>
                      <a:pt x="47" y="32"/>
                    </a:lnTo>
                    <a:lnTo>
                      <a:pt x="64" y="24"/>
                    </a:lnTo>
                    <a:lnTo>
                      <a:pt x="81" y="17"/>
                    </a:lnTo>
                    <a:lnTo>
                      <a:pt x="100" y="11"/>
                    </a:lnTo>
                    <a:lnTo>
                      <a:pt x="118" y="8"/>
                    </a:lnTo>
                    <a:lnTo>
                      <a:pt x="137" y="5"/>
                    </a:lnTo>
                    <a:lnTo>
                      <a:pt x="156" y="2"/>
                    </a:lnTo>
                    <a:lnTo>
                      <a:pt x="175" y="1"/>
                    </a:lnTo>
                    <a:lnTo>
                      <a:pt x="194" y="0"/>
                    </a:lnTo>
                    <a:lnTo>
                      <a:pt x="214" y="1"/>
                    </a:lnTo>
                    <a:lnTo>
                      <a:pt x="233" y="2"/>
                    </a:lnTo>
                    <a:lnTo>
                      <a:pt x="253" y="5"/>
                    </a:lnTo>
                    <a:lnTo>
                      <a:pt x="273" y="7"/>
                    </a:lnTo>
                    <a:lnTo>
                      <a:pt x="291" y="10"/>
                    </a:lnTo>
                    <a:lnTo>
                      <a:pt x="307" y="14"/>
                    </a:lnTo>
                    <a:lnTo>
                      <a:pt x="323" y="17"/>
                    </a:lnTo>
                    <a:lnTo>
                      <a:pt x="339" y="22"/>
                    </a:lnTo>
                    <a:lnTo>
                      <a:pt x="356" y="28"/>
                    </a:lnTo>
                    <a:lnTo>
                      <a:pt x="372" y="33"/>
                    </a:lnTo>
                    <a:lnTo>
                      <a:pt x="387" y="40"/>
                    </a:lnTo>
                    <a:lnTo>
                      <a:pt x="403" y="48"/>
                    </a:lnTo>
                    <a:lnTo>
                      <a:pt x="417" y="58"/>
                    </a:lnTo>
                    <a:lnTo>
                      <a:pt x="432" y="67"/>
                    </a:lnTo>
                    <a:lnTo>
                      <a:pt x="445" y="76"/>
                    </a:lnTo>
                    <a:lnTo>
                      <a:pt x="458" y="88"/>
                    </a:lnTo>
                    <a:lnTo>
                      <a:pt x="471" y="99"/>
                    </a:lnTo>
                    <a:lnTo>
                      <a:pt x="482" y="112"/>
                    </a:lnTo>
                    <a:lnTo>
                      <a:pt x="493" y="124"/>
                    </a:lnTo>
                    <a:lnTo>
                      <a:pt x="502" y="138"/>
                    </a:lnTo>
                    <a:lnTo>
                      <a:pt x="511" y="153"/>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2" name="Freeform 652"/>
              <p:cNvSpPr/>
              <p:nvPr/>
            </p:nvSpPr>
            <p:spPr bwMode="auto">
              <a:xfrm>
                <a:off x="3161" y="2556"/>
                <a:ext cx="338" cy="415"/>
              </a:xfrm>
              <a:custGeom>
                <a:avLst/>
                <a:gdLst>
                  <a:gd name="T0" fmla="*/ 1 w 676"/>
                  <a:gd name="T1" fmla="*/ 0 h 831"/>
                  <a:gd name="T2" fmla="*/ 1 w 676"/>
                  <a:gd name="T3" fmla="*/ 0 h 831"/>
                  <a:gd name="T4" fmla="*/ 1 w 676"/>
                  <a:gd name="T5" fmla="*/ 0 h 831"/>
                  <a:gd name="T6" fmla="*/ 1 w 676"/>
                  <a:gd name="T7" fmla="*/ 0 h 831"/>
                  <a:gd name="T8" fmla="*/ 1 w 676"/>
                  <a:gd name="T9" fmla="*/ 0 h 831"/>
                  <a:gd name="T10" fmla="*/ 1 w 676"/>
                  <a:gd name="T11" fmla="*/ 0 h 831"/>
                  <a:gd name="T12" fmla="*/ 1 w 676"/>
                  <a:gd name="T13" fmla="*/ 0 h 831"/>
                  <a:gd name="T14" fmla="*/ 1 w 676"/>
                  <a:gd name="T15" fmla="*/ 0 h 831"/>
                  <a:gd name="T16" fmla="*/ 1 w 676"/>
                  <a:gd name="T17" fmla="*/ 0 h 831"/>
                  <a:gd name="T18" fmla="*/ 1 w 676"/>
                  <a:gd name="T19" fmla="*/ 0 h 831"/>
                  <a:gd name="T20" fmla="*/ 1 w 676"/>
                  <a:gd name="T21" fmla="*/ 0 h 831"/>
                  <a:gd name="T22" fmla="*/ 1 w 676"/>
                  <a:gd name="T23" fmla="*/ 0 h 831"/>
                  <a:gd name="T24" fmla="*/ 1 w 676"/>
                  <a:gd name="T25" fmla="*/ 0 h 831"/>
                  <a:gd name="T26" fmla="*/ 1 w 676"/>
                  <a:gd name="T27" fmla="*/ 0 h 831"/>
                  <a:gd name="T28" fmla="*/ 1 w 676"/>
                  <a:gd name="T29" fmla="*/ 0 h 831"/>
                  <a:gd name="T30" fmla="*/ 1 w 676"/>
                  <a:gd name="T31" fmla="*/ 0 h 831"/>
                  <a:gd name="T32" fmla="*/ 1 w 676"/>
                  <a:gd name="T33" fmla="*/ 0 h 831"/>
                  <a:gd name="T34" fmla="*/ 1 w 676"/>
                  <a:gd name="T35" fmla="*/ 0 h 831"/>
                  <a:gd name="T36" fmla="*/ 1 w 676"/>
                  <a:gd name="T37" fmla="*/ 0 h 831"/>
                  <a:gd name="T38" fmla="*/ 1 w 676"/>
                  <a:gd name="T39" fmla="*/ 0 h 831"/>
                  <a:gd name="T40" fmla="*/ 1 w 676"/>
                  <a:gd name="T41" fmla="*/ 0 h 831"/>
                  <a:gd name="T42" fmla="*/ 1 w 676"/>
                  <a:gd name="T43" fmla="*/ 0 h 831"/>
                  <a:gd name="T44" fmla="*/ 1 w 676"/>
                  <a:gd name="T45" fmla="*/ 0 h 831"/>
                  <a:gd name="T46" fmla="*/ 1 w 676"/>
                  <a:gd name="T47" fmla="*/ 0 h 831"/>
                  <a:gd name="T48" fmla="*/ 1 w 676"/>
                  <a:gd name="T49" fmla="*/ 0 h 831"/>
                  <a:gd name="T50" fmla="*/ 1 w 676"/>
                  <a:gd name="T51" fmla="*/ 0 h 831"/>
                  <a:gd name="T52" fmla="*/ 1 w 676"/>
                  <a:gd name="T53" fmla="*/ 0 h 831"/>
                  <a:gd name="T54" fmla="*/ 1 w 676"/>
                  <a:gd name="T55" fmla="*/ 0 h 831"/>
                  <a:gd name="T56" fmla="*/ 1 w 676"/>
                  <a:gd name="T57" fmla="*/ 0 h 831"/>
                  <a:gd name="T58" fmla="*/ 1 w 676"/>
                  <a:gd name="T59" fmla="*/ 0 h 831"/>
                  <a:gd name="T60" fmla="*/ 1 w 676"/>
                  <a:gd name="T61" fmla="*/ 0 h 831"/>
                  <a:gd name="T62" fmla="*/ 1 w 676"/>
                  <a:gd name="T63" fmla="*/ 0 h 831"/>
                  <a:gd name="T64" fmla="*/ 1 w 676"/>
                  <a:gd name="T65" fmla="*/ 0 h 831"/>
                  <a:gd name="T66" fmla="*/ 1 w 676"/>
                  <a:gd name="T67" fmla="*/ 0 h 831"/>
                  <a:gd name="T68" fmla="*/ 1 w 676"/>
                  <a:gd name="T69" fmla="*/ 0 h 831"/>
                  <a:gd name="T70" fmla="*/ 1 w 676"/>
                  <a:gd name="T71" fmla="*/ 0 h 831"/>
                  <a:gd name="T72" fmla="*/ 1 w 676"/>
                  <a:gd name="T73" fmla="*/ 0 h 831"/>
                  <a:gd name="T74" fmla="*/ 1 w 676"/>
                  <a:gd name="T75" fmla="*/ 0 h 831"/>
                  <a:gd name="T76" fmla="*/ 1 w 676"/>
                  <a:gd name="T77" fmla="*/ 0 h 831"/>
                  <a:gd name="T78" fmla="*/ 1 w 676"/>
                  <a:gd name="T79" fmla="*/ 0 h 831"/>
                  <a:gd name="T80" fmla="*/ 1 w 676"/>
                  <a:gd name="T81" fmla="*/ 0 h 831"/>
                  <a:gd name="T82" fmla="*/ 1 w 676"/>
                  <a:gd name="T83" fmla="*/ 0 h 831"/>
                  <a:gd name="T84" fmla="*/ 1 w 676"/>
                  <a:gd name="T85" fmla="*/ 0 h 831"/>
                  <a:gd name="T86" fmla="*/ 1 w 676"/>
                  <a:gd name="T87" fmla="*/ 0 h 831"/>
                  <a:gd name="T88" fmla="*/ 1 w 676"/>
                  <a:gd name="T89" fmla="*/ 0 h 831"/>
                  <a:gd name="T90" fmla="*/ 1 w 676"/>
                  <a:gd name="T91" fmla="*/ 0 h 831"/>
                  <a:gd name="T92" fmla="*/ 1 w 676"/>
                  <a:gd name="T93" fmla="*/ 0 h 831"/>
                  <a:gd name="T94" fmla="*/ 1 w 676"/>
                  <a:gd name="T95" fmla="*/ 0 h 831"/>
                  <a:gd name="T96" fmla="*/ 1 w 676"/>
                  <a:gd name="T97" fmla="*/ 0 h 831"/>
                  <a:gd name="T98" fmla="*/ 1 w 676"/>
                  <a:gd name="T99" fmla="*/ 0 h 831"/>
                  <a:gd name="T100" fmla="*/ 1 w 676"/>
                  <a:gd name="T101" fmla="*/ 0 h 831"/>
                  <a:gd name="T102" fmla="*/ 1 w 676"/>
                  <a:gd name="T103" fmla="*/ 0 h 83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6"/>
                  <a:gd name="T157" fmla="*/ 0 h 831"/>
                  <a:gd name="T158" fmla="*/ 676 w 676"/>
                  <a:gd name="T159" fmla="*/ 831 h 83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6" h="831">
                    <a:moveTo>
                      <a:pt x="615" y="831"/>
                    </a:moveTo>
                    <a:lnTo>
                      <a:pt x="608" y="827"/>
                    </a:lnTo>
                    <a:lnTo>
                      <a:pt x="602" y="824"/>
                    </a:lnTo>
                    <a:lnTo>
                      <a:pt x="598" y="818"/>
                    </a:lnTo>
                    <a:lnTo>
                      <a:pt x="593" y="811"/>
                    </a:lnTo>
                    <a:lnTo>
                      <a:pt x="588" y="804"/>
                    </a:lnTo>
                    <a:lnTo>
                      <a:pt x="585" y="797"/>
                    </a:lnTo>
                    <a:lnTo>
                      <a:pt x="580" y="790"/>
                    </a:lnTo>
                    <a:lnTo>
                      <a:pt x="577" y="784"/>
                    </a:lnTo>
                    <a:lnTo>
                      <a:pt x="565" y="762"/>
                    </a:lnTo>
                    <a:lnTo>
                      <a:pt x="555" y="739"/>
                    </a:lnTo>
                    <a:lnTo>
                      <a:pt x="546" y="716"/>
                    </a:lnTo>
                    <a:lnTo>
                      <a:pt x="539" y="691"/>
                    </a:lnTo>
                    <a:lnTo>
                      <a:pt x="533" y="666"/>
                    </a:lnTo>
                    <a:lnTo>
                      <a:pt x="527" y="641"/>
                    </a:lnTo>
                    <a:lnTo>
                      <a:pt x="523" y="615"/>
                    </a:lnTo>
                    <a:lnTo>
                      <a:pt x="518" y="590"/>
                    </a:lnTo>
                    <a:lnTo>
                      <a:pt x="505" y="580"/>
                    </a:lnTo>
                    <a:lnTo>
                      <a:pt x="492" y="570"/>
                    </a:lnTo>
                    <a:lnTo>
                      <a:pt x="479" y="560"/>
                    </a:lnTo>
                    <a:lnTo>
                      <a:pt x="466" y="549"/>
                    </a:lnTo>
                    <a:lnTo>
                      <a:pt x="454" y="538"/>
                    </a:lnTo>
                    <a:lnTo>
                      <a:pt x="441" y="527"/>
                    </a:lnTo>
                    <a:lnTo>
                      <a:pt x="431" y="514"/>
                    </a:lnTo>
                    <a:lnTo>
                      <a:pt x="421" y="501"/>
                    </a:lnTo>
                    <a:lnTo>
                      <a:pt x="410" y="501"/>
                    </a:lnTo>
                    <a:lnTo>
                      <a:pt x="396" y="498"/>
                    </a:lnTo>
                    <a:lnTo>
                      <a:pt x="383" y="492"/>
                    </a:lnTo>
                    <a:lnTo>
                      <a:pt x="371" y="485"/>
                    </a:lnTo>
                    <a:lnTo>
                      <a:pt x="360" y="477"/>
                    </a:lnTo>
                    <a:lnTo>
                      <a:pt x="351" y="470"/>
                    </a:lnTo>
                    <a:lnTo>
                      <a:pt x="345" y="464"/>
                    </a:lnTo>
                    <a:lnTo>
                      <a:pt x="343" y="462"/>
                    </a:lnTo>
                    <a:lnTo>
                      <a:pt x="349" y="461"/>
                    </a:lnTo>
                    <a:lnTo>
                      <a:pt x="355" y="462"/>
                    </a:lnTo>
                    <a:lnTo>
                      <a:pt x="359" y="463"/>
                    </a:lnTo>
                    <a:lnTo>
                      <a:pt x="365" y="463"/>
                    </a:lnTo>
                    <a:lnTo>
                      <a:pt x="371" y="464"/>
                    </a:lnTo>
                    <a:lnTo>
                      <a:pt x="378" y="466"/>
                    </a:lnTo>
                    <a:lnTo>
                      <a:pt x="383" y="464"/>
                    </a:lnTo>
                    <a:lnTo>
                      <a:pt x="390" y="462"/>
                    </a:lnTo>
                    <a:lnTo>
                      <a:pt x="406" y="448"/>
                    </a:lnTo>
                    <a:lnTo>
                      <a:pt x="416" y="433"/>
                    </a:lnTo>
                    <a:lnTo>
                      <a:pt x="419" y="416"/>
                    </a:lnTo>
                    <a:lnTo>
                      <a:pt x="424" y="399"/>
                    </a:lnTo>
                    <a:lnTo>
                      <a:pt x="421" y="387"/>
                    </a:lnTo>
                    <a:lnTo>
                      <a:pt x="420" y="376"/>
                    </a:lnTo>
                    <a:lnTo>
                      <a:pt x="417" y="364"/>
                    </a:lnTo>
                    <a:lnTo>
                      <a:pt x="414" y="353"/>
                    </a:lnTo>
                    <a:lnTo>
                      <a:pt x="410" y="342"/>
                    </a:lnTo>
                    <a:lnTo>
                      <a:pt x="404" y="334"/>
                    </a:lnTo>
                    <a:lnTo>
                      <a:pt x="397" y="326"/>
                    </a:lnTo>
                    <a:lnTo>
                      <a:pt x="388" y="320"/>
                    </a:lnTo>
                    <a:lnTo>
                      <a:pt x="371" y="316"/>
                    </a:lnTo>
                    <a:lnTo>
                      <a:pt x="353" y="312"/>
                    </a:lnTo>
                    <a:lnTo>
                      <a:pt x="336" y="309"/>
                    </a:lnTo>
                    <a:lnTo>
                      <a:pt x="319" y="307"/>
                    </a:lnTo>
                    <a:lnTo>
                      <a:pt x="302" y="303"/>
                    </a:lnTo>
                    <a:lnTo>
                      <a:pt x="284" y="300"/>
                    </a:lnTo>
                    <a:lnTo>
                      <a:pt x="268" y="296"/>
                    </a:lnTo>
                    <a:lnTo>
                      <a:pt x="251" y="293"/>
                    </a:lnTo>
                    <a:lnTo>
                      <a:pt x="234" y="288"/>
                    </a:lnTo>
                    <a:lnTo>
                      <a:pt x="218" y="284"/>
                    </a:lnTo>
                    <a:lnTo>
                      <a:pt x="201" y="279"/>
                    </a:lnTo>
                    <a:lnTo>
                      <a:pt x="185" y="272"/>
                    </a:lnTo>
                    <a:lnTo>
                      <a:pt x="169" y="265"/>
                    </a:lnTo>
                    <a:lnTo>
                      <a:pt x="154" y="257"/>
                    </a:lnTo>
                    <a:lnTo>
                      <a:pt x="139" y="248"/>
                    </a:lnTo>
                    <a:lnTo>
                      <a:pt x="125" y="237"/>
                    </a:lnTo>
                    <a:lnTo>
                      <a:pt x="115" y="277"/>
                    </a:lnTo>
                    <a:lnTo>
                      <a:pt x="107" y="317"/>
                    </a:lnTo>
                    <a:lnTo>
                      <a:pt x="100" y="360"/>
                    </a:lnTo>
                    <a:lnTo>
                      <a:pt x="98" y="401"/>
                    </a:lnTo>
                    <a:lnTo>
                      <a:pt x="98" y="445"/>
                    </a:lnTo>
                    <a:lnTo>
                      <a:pt x="102" y="487"/>
                    </a:lnTo>
                    <a:lnTo>
                      <a:pt x="110" y="530"/>
                    </a:lnTo>
                    <a:lnTo>
                      <a:pt x="122" y="573"/>
                    </a:lnTo>
                    <a:lnTo>
                      <a:pt x="133" y="592"/>
                    </a:lnTo>
                    <a:lnTo>
                      <a:pt x="145" y="614"/>
                    </a:lnTo>
                    <a:lnTo>
                      <a:pt x="159" y="635"/>
                    </a:lnTo>
                    <a:lnTo>
                      <a:pt x="173" y="655"/>
                    </a:lnTo>
                    <a:lnTo>
                      <a:pt x="189" y="673"/>
                    </a:lnTo>
                    <a:lnTo>
                      <a:pt x="207" y="689"/>
                    </a:lnTo>
                    <a:lnTo>
                      <a:pt x="227" y="702"/>
                    </a:lnTo>
                    <a:lnTo>
                      <a:pt x="250" y="711"/>
                    </a:lnTo>
                    <a:lnTo>
                      <a:pt x="256" y="711"/>
                    </a:lnTo>
                    <a:lnTo>
                      <a:pt x="262" y="709"/>
                    </a:lnTo>
                    <a:lnTo>
                      <a:pt x="269" y="706"/>
                    </a:lnTo>
                    <a:lnTo>
                      <a:pt x="275" y="704"/>
                    </a:lnTo>
                    <a:lnTo>
                      <a:pt x="281" y="702"/>
                    </a:lnTo>
                    <a:lnTo>
                      <a:pt x="287" y="701"/>
                    </a:lnTo>
                    <a:lnTo>
                      <a:pt x="290" y="703"/>
                    </a:lnTo>
                    <a:lnTo>
                      <a:pt x="294" y="708"/>
                    </a:lnTo>
                    <a:lnTo>
                      <a:pt x="287" y="712"/>
                    </a:lnTo>
                    <a:lnTo>
                      <a:pt x="280" y="716"/>
                    </a:lnTo>
                    <a:lnTo>
                      <a:pt x="273" y="719"/>
                    </a:lnTo>
                    <a:lnTo>
                      <a:pt x="266" y="721"/>
                    </a:lnTo>
                    <a:lnTo>
                      <a:pt x="259" y="723"/>
                    </a:lnTo>
                    <a:lnTo>
                      <a:pt x="251" y="724"/>
                    </a:lnTo>
                    <a:lnTo>
                      <a:pt x="243" y="723"/>
                    </a:lnTo>
                    <a:lnTo>
                      <a:pt x="235" y="720"/>
                    </a:lnTo>
                    <a:lnTo>
                      <a:pt x="212" y="710"/>
                    </a:lnTo>
                    <a:lnTo>
                      <a:pt x="191" y="698"/>
                    </a:lnTo>
                    <a:lnTo>
                      <a:pt x="171" y="686"/>
                    </a:lnTo>
                    <a:lnTo>
                      <a:pt x="153" y="671"/>
                    </a:lnTo>
                    <a:lnTo>
                      <a:pt x="137" y="655"/>
                    </a:lnTo>
                    <a:lnTo>
                      <a:pt x="122" y="637"/>
                    </a:lnTo>
                    <a:lnTo>
                      <a:pt x="108" y="618"/>
                    </a:lnTo>
                    <a:lnTo>
                      <a:pt x="97" y="598"/>
                    </a:lnTo>
                    <a:lnTo>
                      <a:pt x="86" y="577"/>
                    </a:lnTo>
                    <a:lnTo>
                      <a:pt x="77" y="555"/>
                    </a:lnTo>
                    <a:lnTo>
                      <a:pt x="69" y="532"/>
                    </a:lnTo>
                    <a:lnTo>
                      <a:pt x="63" y="509"/>
                    </a:lnTo>
                    <a:lnTo>
                      <a:pt x="59" y="485"/>
                    </a:lnTo>
                    <a:lnTo>
                      <a:pt x="55" y="461"/>
                    </a:lnTo>
                    <a:lnTo>
                      <a:pt x="53" y="437"/>
                    </a:lnTo>
                    <a:lnTo>
                      <a:pt x="53" y="411"/>
                    </a:lnTo>
                    <a:lnTo>
                      <a:pt x="53" y="330"/>
                    </a:lnTo>
                    <a:lnTo>
                      <a:pt x="45" y="330"/>
                    </a:lnTo>
                    <a:lnTo>
                      <a:pt x="38" y="330"/>
                    </a:lnTo>
                    <a:lnTo>
                      <a:pt x="30" y="330"/>
                    </a:lnTo>
                    <a:lnTo>
                      <a:pt x="22" y="328"/>
                    </a:lnTo>
                    <a:lnTo>
                      <a:pt x="15" y="326"/>
                    </a:lnTo>
                    <a:lnTo>
                      <a:pt x="9" y="323"/>
                    </a:lnTo>
                    <a:lnTo>
                      <a:pt x="3" y="319"/>
                    </a:lnTo>
                    <a:lnTo>
                      <a:pt x="0" y="314"/>
                    </a:lnTo>
                    <a:lnTo>
                      <a:pt x="56" y="294"/>
                    </a:lnTo>
                    <a:lnTo>
                      <a:pt x="61" y="269"/>
                    </a:lnTo>
                    <a:lnTo>
                      <a:pt x="65" y="242"/>
                    </a:lnTo>
                    <a:lnTo>
                      <a:pt x="72" y="217"/>
                    </a:lnTo>
                    <a:lnTo>
                      <a:pt x="87" y="196"/>
                    </a:lnTo>
                    <a:lnTo>
                      <a:pt x="78" y="184"/>
                    </a:lnTo>
                    <a:lnTo>
                      <a:pt x="71" y="171"/>
                    </a:lnTo>
                    <a:lnTo>
                      <a:pt x="64" y="156"/>
                    </a:lnTo>
                    <a:lnTo>
                      <a:pt x="60" y="141"/>
                    </a:lnTo>
                    <a:lnTo>
                      <a:pt x="56" y="126"/>
                    </a:lnTo>
                    <a:lnTo>
                      <a:pt x="56" y="110"/>
                    </a:lnTo>
                    <a:lnTo>
                      <a:pt x="57" y="93"/>
                    </a:lnTo>
                    <a:lnTo>
                      <a:pt x="63" y="77"/>
                    </a:lnTo>
                    <a:lnTo>
                      <a:pt x="70" y="65"/>
                    </a:lnTo>
                    <a:lnTo>
                      <a:pt x="77" y="53"/>
                    </a:lnTo>
                    <a:lnTo>
                      <a:pt x="85" y="42"/>
                    </a:lnTo>
                    <a:lnTo>
                      <a:pt x="94" y="31"/>
                    </a:lnTo>
                    <a:lnTo>
                      <a:pt x="103" y="22"/>
                    </a:lnTo>
                    <a:lnTo>
                      <a:pt x="115" y="14"/>
                    </a:lnTo>
                    <a:lnTo>
                      <a:pt x="125" y="7"/>
                    </a:lnTo>
                    <a:lnTo>
                      <a:pt x="138" y="0"/>
                    </a:lnTo>
                    <a:lnTo>
                      <a:pt x="144" y="8"/>
                    </a:lnTo>
                    <a:lnTo>
                      <a:pt x="145" y="15"/>
                    </a:lnTo>
                    <a:lnTo>
                      <a:pt x="142" y="22"/>
                    </a:lnTo>
                    <a:lnTo>
                      <a:pt x="135" y="28"/>
                    </a:lnTo>
                    <a:lnTo>
                      <a:pt x="127" y="34"/>
                    </a:lnTo>
                    <a:lnTo>
                      <a:pt x="120" y="40"/>
                    </a:lnTo>
                    <a:lnTo>
                      <a:pt x="113" y="47"/>
                    </a:lnTo>
                    <a:lnTo>
                      <a:pt x="109" y="55"/>
                    </a:lnTo>
                    <a:lnTo>
                      <a:pt x="102" y="83"/>
                    </a:lnTo>
                    <a:lnTo>
                      <a:pt x="103" y="113"/>
                    </a:lnTo>
                    <a:lnTo>
                      <a:pt x="110" y="141"/>
                    </a:lnTo>
                    <a:lnTo>
                      <a:pt x="122" y="166"/>
                    </a:lnTo>
                    <a:lnTo>
                      <a:pt x="138" y="184"/>
                    </a:lnTo>
                    <a:lnTo>
                      <a:pt x="154" y="201"/>
                    </a:lnTo>
                    <a:lnTo>
                      <a:pt x="173" y="214"/>
                    </a:lnTo>
                    <a:lnTo>
                      <a:pt x="192" y="226"/>
                    </a:lnTo>
                    <a:lnTo>
                      <a:pt x="212" y="235"/>
                    </a:lnTo>
                    <a:lnTo>
                      <a:pt x="232" y="242"/>
                    </a:lnTo>
                    <a:lnTo>
                      <a:pt x="254" y="249"/>
                    </a:lnTo>
                    <a:lnTo>
                      <a:pt x="276" y="255"/>
                    </a:lnTo>
                    <a:lnTo>
                      <a:pt x="298" y="259"/>
                    </a:lnTo>
                    <a:lnTo>
                      <a:pt x="320" y="265"/>
                    </a:lnTo>
                    <a:lnTo>
                      <a:pt x="342" y="271"/>
                    </a:lnTo>
                    <a:lnTo>
                      <a:pt x="364" y="277"/>
                    </a:lnTo>
                    <a:lnTo>
                      <a:pt x="385" y="284"/>
                    </a:lnTo>
                    <a:lnTo>
                      <a:pt x="405" y="293"/>
                    </a:lnTo>
                    <a:lnTo>
                      <a:pt x="425" y="302"/>
                    </a:lnTo>
                    <a:lnTo>
                      <a:pt x="444" y="315"/>
                    </a:lnTo>
                    <a:lnTo>
                      <a:pt x="459" y="317"/>
                    </a:lnTo>
                    <a:lnTo>
                      <a:pt x="474" y="322"/>
                    </a:lnTo>
                    <a:lnTo>
                      <a:pt x="488" y="328"/>
                    </a:lnTo>
                    <a:lnTo>
                      <a:pt x="501" y="337"/>
                    </a:lnTo>
                    <a:lnTo>
                      <a:pt x="512" y="347"/>
                    </a:lnTo>
                    <a:lnTo>
                      <a:pt x="523" y="358"/>
                    </a:lnTo>
                    <a:lnTo>
                      <a:pt x="531" y="370"/>
                    </a:lnTo>
                    <a:lnTo>
                      <a:pt x="539" y="384"/>
                    </a:lnTo>
                    <a:lnTo>
                      <a:pt x="541" y="396"/>
                    </a:lnTo>
                    <a:lnTo>
                      <a:pt x="540" y="410"/>
                    </a:lnTo>
                    <a:lnTo>
                      <a:pt x="534" y="421"/>
                    </a:lnTo>
                    <a:lnTo>
                      <a:pt x="524" y="430"/>
                    </a:lnTo>
                    <a:lnTo>
                      <a:pt x="517" y="430"/>
                    </a:lnTo>
                    <a:lnTo>
                      <a:pt x="510" y="426"/>
                    </a:lnTo>
                    <a:lnTo>
                      <a:pt x="502" y="422"/>
                    </a:lnTo>
                    <a:lnTo>
                      <a:pt x="495" y="417"/>
                    </a:lnTo>
                    <a:lnTo>
                      <a:pt x="488" y="411"/>
                    </a:lnTo>
                    <a:lnTo>
                      <a:pt x="482" y="406"/>
                    </a:lnTo>
                    <a:lnTo>
                      <a:pt x="479" y="402"/>
                    </a:lnTo>
                    <a:lnTo>
                      <a:pt x="478" y="401"/>
                    </a:lnTo>
                    <a:lnTo>
                      <a:pt x="485" y="405"/>
                    </a:lnTo>
                    <a:lnTo>
                      <a:pt x="492" y="409"/>
                    </a:lnTo>
                    <a:lnTo>
                      <a:pt x="497" y="413"/>
                    </a:lnTo>
                    <a:lnTo>
                      <a:pt x="505" y="414"/>
                    </a:lnTo>
                    <a:lnTo>
                      <a:pt x="511" y="409"/>
                    </a:lnTo>
                    <a:lnTo>
                      <a:pt x="515" y="402"/>
                    </a:lnTo>
                    <a:lnTo>
                      <a:pt x="516" y="396"/>
                    </a:lnTo>
                    <a:lnTo>
                      <a:pt x="516" y="388"/>
                    </a:lnTo>
                    <a:lnTo>
                      <a:pt x="508" y="383"/>
                    </a:lnTo>
                    <a:lnTo>
                      <a:pt x="501" y="375"/>
                    </a:lnTo>
                    <a:lnTo>
                      <a:pt x="493" y="368"/>
                    </a:lnTo>
                    <a:lnTo>
                      <a:pt x="484" y="361"/>
                    </a:lnTo>
                    <a:lnTo>
                      <a:pt x="476" y="354"/>
                    </a:lnTo>
                    <a:lnTo>
                      <a:pt x="466" y="349"/>
                    </a:lnTo>
                    <a:lnTo>
                      <a:pt x="456" y="346"/>
                    </a:lnTo>
                    <a:lnTo>
                      <a:pt x="447" y="346"/>
                    </a:lnTo>
                    <a:lnTo>
                      <a:pt x="454" y="368"/>
                    </a:lnTo>
                    <a:lnTo>
                      <a:pt x="457" y="392"/>
                    </a:lnTo>
                    <a:lnTo>
                      <a:pt x="458" y="416"/>
                    </a:lnTo>
                    <a:lnTo>
                      <a:pt x="461" y="440"/>
                    </a:lnTo>
                    <a:lnTo>
                      <a:pt x="463" y="464"/>
                    </a:lnTo>
                    <a:lnTo>
                      <a:pt x="469" y="487"/>
                    </a:lnTo>
                    <a:lnTo>
                      <a:pt x="480" y="509"/>
                    </a:lnTo>
                    <a:lnTo>
                      <a:pt x="496" y="529"/>
                    </a:lnTo>
                    <a:lnTo>
                      <a:pt x="510" y="544"/>
                    </a:lnTo>
                    <a:lnTo>
                      <a:pt x="524" y="560"/>
                    </a:lnTo>
                    <a:lnTo>
                      <a:pt x="539" y="575"/>
                    </a:lnTo>
                    <a:lnTo>
                      <a:pt x="556" y="589"/>
                    </a:lnTo>
                    <a:lnTo>
                      <a:pt x="573" y="600"/>
                    </a:lnTo>
                    <a:lnTo>
                      <a:pt x="592" y="608"/>
                    </a:lnTo>
                    <a:lnTo>
                      <a:pt x="611" y="612"/>
                    </a:lnTo>
                    <a:lnTo>
                      <a:pt x="633" y="611"/>
                    </a:lnTo>
                    <a:lnTo>
                      <a:pt x="637" y="607"/>
                    </a:lnTo>
                    <a:lnTo>
                      <a:pt x="641" y="604"/>
                    </a:lnTo>
                    <a:lnTo>
                      <a:pt x="646" y="602"/>
                    </a:lnTo>
                    <a:lnTo>
                      <a:pt x="649" y="598"/>
                    </a:lnTo>
                    <a:lnTo>
                      <a:pt x="645" y="593"/>
                    </a:lnTo>
                    <a:lnTo>
                      <a:pt x="639" y="591"/>
                    </a:lnTo>
                    <a:lnTo>
                      <a:pt x="634" y="589"/>
                    </a:lnTo>
                    <a:lnTo>
                      <a:pt x="633" y="583"/>
                    </a:lnTo>
                    <a:lnTo>
                      <a:pt x="640" y="578"/>
                    </a:lnTo>
                    <a:lnTo>
                      <a:pt x="647" y="576"/>
                    </a:lnTo>
                    <a:lnTo>
                      <a:pt x="656" y="575"/>
                    </a:lnTo>
                    <a:lnTo>
                      <a:pt x="664" y="577"/>
                    </a:lnTo>
                    <a:lnTo>
                      <a:pt x="671" y="584"/>
                    </a:lnTo>
                    <a:lnTo>
                      <a:pt x="675" y="592"/>
                    </a:lnTo>
                    <a:lnTo>
                      <a:pt x="676" y="600"/>
                    </a:lnTo>
                    <a:lnTo>
                      <a:pt x="675" y="608"/>
                    </a:lnTo>
                    <a:lnTo>
                      <a:pt x="674" y="619"/>
                    </a:lnTo>
                    <a:lnTo>
                      <a:pt x="668" y="628"/>
                    </a:lnTo>
                    <a:lnTo>
                      <a:pt x="657" y="636"/>
                    </a:lnTo>
                    <a:lnTo>
                      <a:pt x="645" y="643"/>
                    </a:lnTo>
                    <a:lnTo>
                      <a:pt x="630" y="644"/>
                    </a:lnTo>
                    <a:lnTo>
                      <a:pt x="616" y="643"/>
                    </a:lnTo>
                    <a:lnTo>
                      <a:pt x="602" y="641"/>
                    </a:lnTo>
                    <a:lnTo>
                      <a:pt x="590" y="637"/>
                    </a:lnTo>
                    <a:lnTo>
                      <a:pt x="577" y="631"/>
                    </a:lnTo>
                    <a:lnTo>
                      <a:pt x="565" y="627"/>
                    </a:lnTo>
                    <a:lnTo>
                      <a:pt x="556" y="620"/>
                    </a:lnTo>
                    <a:lnTo>
                      <a:pt x="547" y="614"/>
                    </a:lnTo>
                    <a:lnTo>
                      <a:pt x="554" y="636"/>
                    </a:lnTo>
                    <a:lnTo>
                      <a:pt x="562" y="658"/>
                    </a:lnTo>
                    <a:lnTo>
                      <a:pt x="571" y="679"/>
                    </a:lnTo>
                    <a:lnTo>
                      <a:pt x="581" y="701"/>
                    </a:lnTo>
                    <a:lnTo>
                      <a:pt x="593" y="721"/>
                    </a:lnTo>
                    <a:lnTo>
                      <a:pt x="605" y="743"/>
                    </a:lnTo>
                    <a:lnTo>
                      <a:pt x="617" y="764"/>
                    </a:lnTo>
                    <a:lnTo>
                      <a:pt x="631" y="784"/>
                    </a:lnTo>
                    <a:lnTo>
                      <a:pt x="615" y="831"/>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3" name="Freeform 653"/>
              <p:cNvSpPr/>
              <p:nvPr/>
            </p:nvSpPr>
            <p:spPr bwMode="auto">
              <a:xfrm>
                <a:off x="3516" y="2583"/>
                <a:ext cx="130" cy="250"/>
              </a:xfrm>
              <a:custGeom>
                <a:avLst/>
                <a:gdLst>
                  <a:gd name="T0" fmla="*/ 1 w 260"/>
                  <a:gd name="T1" fmla="*/ 0 h 501"/>
                  <a:gd name="T2" fmla="*/ 1 w 260"/>
                  <a:gd name="T3" fmla="*/ 0 h 501"/>
                  <a:gd name="T4" fmla="*/ 1 w 260"/>
                  <a:gd name="T5" fmla="*/ 0 h 501"/>
                  <a:gd name="T6" fmla="*/ 1 w 260"/>
                  <a:gd name="T7" fmla="*/ 0 h 501"/>
                  <a:gd name="T8" fmla="*/ 1 w 260"/>
                  <a:gd name="T9" fmla="*/ 0 h 501"/>
                  <a:gd name="T10" fmla="*/ 1 w 260"/>
                  <a:gd name="T11" fmla="*/ 0 h 501"/>
                  <a:gd name="T12" fmla="*/ 1 w 260"/>
                  <a:gd name="T13" fmla="*/ 0 h 501"/>
                  <a:gd name="T14" fmla="*/ 1 w 260"/>
                  <a:gd name="T15" fmla="*/ 0 h 501"/>
                  <a:gd name="T16" fmla="*/ 1 w 260"/>
                  <a:gd name="T17" fmla="*/ 0 h 501"/>
                  <a:gd name="T18" fmla="*/ 1 w 260"/>
                  <a:gd name="T19" fmla="*/ 0 h 501"/>
                  <a:gd name="T20" fmla="*/ 1 w 260"/>
                  <a:gd name="T21" fmla="*/ 0 h 501"/>
                  <a:gd name="T22" fmla="*/ 1 w 260"/>
                  <a:gd name="T23" fmla="*/ 0 h 501"/>
                  <a:gd name="T24" fmla="*/ 1 w 260"/>
                  <a:gd name="T25" fmla="*/ 0 h 501"/>
                  <a:gd name="T26" fmla="*/ 1 w 260"/>
                  <a:gd name="T27" fmla="*/ 0 h 501"/>
                  <a:gd name="T28" fmla="*/ 1 w 260"/>
                  <a:gd name="T29" fmla="*/ 0 h 501"/>
                  <a:gd name="T30" fmla="*/ 1 w 260"/>
                  <a:gd name="T31" fmla="*/ 0 h 501"/>
                  <a:gd name="T32" fmla="*/ 1 w 260"/>
                  <a:gd name="T33" fmla="*/ 0 h 501"/>
                  <a:gd name="T34" fmla="*/ 1 w 260"/>
                  <a:gd name="T35" fmla="*/ 0 h 501"/>
                  <a:gd name="T36" fmla="*/ 1 w 260"/>
                  <a:gd name="T37" fmla="*/ 0 h 501"/>
                  <a:gd name="T38" fmla="*/ 1 w 260"/>
                  <a:gd name="T39" fmla="*/ 0 h 501"/>
                  <a:gd name="T40" fmla="*/ 1 w 260"/>
                  <a:gd name="T41" fmla="*/ 0 h 501"/>
                  <a:gd name="T42" fmla="*/ 1 w 260"/>
                  <a:gd name="T43" fmla="*/ 0 h 501"/>
                  <a:gd name="T44" fmla="*/ 1 w 260"/>
                  <a:gd name="T45" fmla="*/ 0 h 501"/>
                  <a:gd name="T46" fmla="*/ 1 w 260"/>
                  <a:gd name="T47" fmla="*/ 0 h 501"/>
                  <a:gd name="T48" fmla="*/ 1 w 260"/>
                  <a:gd name="T49" fmla="*/ 0 h 501"/>
                  <a:gd name="T50" fmla="*/ 1 w 260"/>
                  <a:gd name="T51" fmla="*/ 0 h 501"/>
                  <a:gd name="T52" fmla="*/ 1 w 260"/>
                  <a:gd name="T53" fmla="*/ 0 h 501"/>
                  <a:gd name="T54" fmla="*/ 1 w 260"/>
                  <a:gd name="T55" fmla="*/ 0 h 501"/>
                  <a:gd name="T56" fmla="*/ 1 w 260"/>
                  <a:gd name="T57" fmla="*/ 0 h 501"/>
                  <a:gd name="T58" fmla="*/ 1 w 260"/>
                  <a:gd name="T59" fmla="*/ 0 h 501"/>
                  <a:gd name="T60" fmla="*/ 1 w 260"/>
                  <a:gd name="T61" fmla="*/ 0 h 501"/>
                  <a:gd name="T62" fmla="*/ 1 w 260"/>
                  <a:gd name="T63" fmla="*/ 0 h 5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0"/>
                  <a:gd name="T97" fmla="*/ 0 h 501"/>
                  <a:gd name="T98" fmla="*/ 260 w 260"/>
                  <a:gd name="T99" fmla="*/ 501 h 50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0" h="501">
                    <a:moveTo>
                      <a:pt x="232" y="111"/>
                    </a:moveTo>
                    <a:lnTo>
                      <a:pt x="248" y="153"/>
                    </a:lnTo>
                    <a:lnTo>
                      <a:pt x="257" y="198"/>
                    </a:lnTo>
                    <a:lnTo>
                      <a:pt x="260" y="246"/>
                    </a:lnTo>
                    <a:lnTo>
                      <a:pt x="258" y="293"/>
                    </a:lnTo>
                    <a:lnTo>
                      <a:pt x="249" y="339"/>
                    </a:lnTo>
                    <a:lnTo>
                      <a:pt x="234" y="384"/>
                    </a:lnTo>
                    <a:lnTo>
                      <a:pt x="213" y="424"/>
                    </a:lnTo>
                    <a:lnTo>
                      <a:pt x="186" y="461"/>
                    </a:lnTo>
                    <a:lnTo>
                      <a:pt x="175" y="470"/>
                    </a:lnTo>
                    <a:lnTo>
                      <a:pt x="160" y="478"/>
                    </a:lnTo>
                    <a:lnTo>
                      <a:pt x="144" y="486"/>
                    </a:lnTo>
                    <a:lnTo>
                      <a:pt x="127" y="493"/>
                    </a:lnTo>
                    <a:lnTo>
                      <a:pt x="111" y="498"/>
                    </a:lnTo>
                    <a:lnTo>
                      <a:pt x="97" y="501"/>
                    </a:lnTo>
                    <a:lnTo>
                      <a:pt x="87" y="501"/>
                    </a:lnTo>
                    <a:lnTo>
                      <a:pt x="82" y="499"/>
                    </a:lnTo>
                    <a:lnTo>
                      <a:pt x="87" y="493"/>
                    </a:lnTo>
                    <a:lnTo>
                      <a:pt x="96" y="485"/>
                    </a:lnTo>
                    <a:lnTo>
                      <a:pt x="108" y="475"/>
                    </a:lnTo>
                    <a:lnTo>
                      <a:pt x="123" y="464"/>
                    </a:lnTo>
                    <a:lnTo>
                      <a:pt x="140" y="453"/>
                    </a:lnTo>
                    <a:lnTo>
                      <a:pt x="154" y="441"/>
                    </a:lnTo>
                    <a:lnTo>
                      <a:pt x="167" y="430"/>
                    </a:lnTo>
                    <a:lnTo>
                      <a:pt x="175" y="421"/>
                    </a:lnTo>
                    <a:lnTo>
                      <a:pt x="188" y="388"/>
                    </a:lnTo>
                    <a:lnTo>
                      <a:pt x="198" y="355"/>
                    </a:lnTo>
                    <a:lnTo>
                      <a:pt x="205" y="319"/>
                    </a:lnTo>
                    <a:lnTo>
                      <a:pt x="210" y="284"/>
                    </a:lnTo>
                    <a:lnTo>
                      <a:pt x="212" y="247"/>
                    </a:lnTo>
                    <a:lnTo>
                      <a:pt x="210" y="210"/>
                    </a:lnTo>
                    <a:lnTo>
                      <a:pt x="206" y="174"/>
                    </a:lnTo>
                    <a:lnTo>
                      <a:pt x="198" y="140"/>
                    </a:lnTo>
                    <a:lnTo>
                      <a:pt x="196" y="130"/>
                    </a:lnTo>
                    <a:lnTo>
                      <a:pt x="194" y="120"/>
                    </a:lnTo>
                    <a:lnTo>
                      <a:pt x="190" y="111"/>
                    </a:lnTo>
                    <a:lnTo>
                      <a:pt x="186" y="103"/>
                    </a:lnTo>
                    <a:lnTo>
                      <a:pt x="181" y="93"/>
                    </a:lnTo>
                    <a:lnTo>
                      <a:pt x="175" y="85"/>
                    </a:lnTo>
                    <a:lnTo>
                      <a:pt x="169" y="78"/>
                    </a:lnTo>
                    <a:lnTo>
                      <a:pt x="163" y="70"/>
                    </a:lnTo>
                    <a:lnTo>
                      <a:pt x="140" y="53"/>
                    </a:lnTo>
                    <a:lnTo>
                      <a:pt x="114" y="40"/>
                    </a:lnTo>
                    <a:lnTo>
                      <a:pt x="87" y="32"/>
                    </a:lnTo>
                    <a:lnTo>
                      <a:pt x="61" y="27"/>
                    </a:lnTo>
                    <a:lnTo>
                      <a:pt x="37" y="24"/>
                    </a:lnTo>
                    <a:lnTo>
                      <a:pt x="17" y="24"/>
                    </a:lnTo>
                    <a:lnTo>
                      <a:pt x="5" y="24"/>
                    </a:lnTo>
                    <a:lnTo>
                      <a:pt x="0" y="24"/>
                    </a:lnTo>
                    <a:lnTo>
                      <a:pt x="16" y="13"/>
                    </a:lnTo>
                    <a:lnTo>
                      <a:pt x="34" y="6"/>
                    </a:lnTo>
                    <a:lnTo>
                      <a:pt x="53" y="1"/>
                    </a:lnTo>
                    <a:lnTo>
                      <a:pt x="73" y="0"/>
                    </a:lnTo>
                    <a:lnTo>
                      <a:pt x="92" y="2"/>
                    </a:lnTo>
                    <a:lnTo>
                      <a:pt x="112" y="6"/>
                    </a:lnTo>
                    <a:lnTo>
                      <a:pt x="130" y="12"/>
                    </a:lnTo>
                    <a:lnTo>
                      <a:pt x="148" y="19"/>
                    </a:lnTo>
                    <a:lnTo>
                      <a:pt x="160" y="28"/>
                    </a:lnTo>
                    <a:lnTo>
                      <a:pt x="173" y="37"/>
                    </a:lnTo>
                    <a:lnTo>
                      <a:pt x="184" y="47"/>
                    </a:lnTo>
                    <a:lnTo>
                      <a:pt x="196" y="59"/>
                    </a:lnTo>
                    <a:lnTo>
                      <a:pt x="206" y="72"/>
                    </a:lnTo>
                    <a:lnTo>
                      <a:pt x="216" y="84"/>
                    </a:lnTo>
                    <a:lnTo>
                      <a:pt x="225" y="97"/>
                    </a:lnTo>
                    <a:lnTo>
                      <a:pt x="232" y="111"/>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4" name="Freeform 654"/>
              <p:cNvSpPr/>
              <p:nvPr/>
            </p:nvSpPr>
            <p:spPr bwMode="auto">
              <a:xfrm>
                <a:off x="3461" y="2608"/>
                <a:ext cx="117" cy="218"/>
              </a:xfrm>
              <a:custGeom>
                <a:avLst/>
                <a:gdLst>
                  <a:gd name="T0" fmla="*/ 1 w 233"/>
                  <a:gd name="T1" fmla="*/ 1 h 434"/>
                  <a:gd name="T2" fmla="*/ 1 w 233"/>
                  <a:gd name="T3" fmla="*/ 1 h 434"/>
                  <a:gd name="T4" fmla="*/ 1 w 233"/>
                  <a:gd name="T5" fmla="*/ 1 h 434"/>
                  <a:gd name="T6" fmla="*/ 1 w 233"/>
                  <a:gd name="T7" fmla="*/ 1 h 434"/>
                  <a:gd name="T8" fmla="*/ 1 w 233"/>
                  <a:gd name="T9" fmla="*/ 1 h 434"/>
                  <a:gd name="T10" fmla="*/ 1 w 233"/>
                  <a:gd name="T11" fmla="*/ 1 h 434"/>
                  <a:gd name="T12" fmla="*/ 1 w 233"/>
                  <a:gd name="T13" fmla="*/ 1 h 434"/>
                  <a:gd name="T14" fmla="*/ 1 w 233"/>
                  <a:gd name="T15" fmla="*/ 1 h 434"/>
                  <a:gd name="T16" fmla="*/ 1 w 233"/>
                  <a:gd name="T17" fmla="*/ 1 h 434"/>
                  <a:gd name="T18" fmla="*/ 1 w 233"/>
                  <a:gd name="T19" fmla="*/ 1 h 434"/>
                  <a:gd name="T20" fmla="*/ 1 w 233"/>
                  <a:gd name="T21" fmla="*/ 1 h 434"/>
                  <a:gd name="T22" fmla="*/ 1 w 233"/>
                  <a:gd name="T23" fmla="*/ 1 h 434"/>
                  <a:gd name="T24" fmla="*/ 1 w 233"/>
                  <a:gd name="T25" fmla="*/ 1 h 434"/>
                  <a:gd name="T26" fmla="*/ 1 w 233"/>
                  <a:gd name="T27" fmla="*/ 1 h 434"/>
                  <a:gd name="T28" fmla="*/ 1 w 233"/>
                  <a:gd name="T29" fmla="*/ 1 h 434"/>
                  <a:gd name="T30" fmla="*/ 1 w 233"/>
                  <a:gd name="T31" fmla="*/ 1 h 434"/>
                  <a:gd name="T32" fmla="*/ 1 w 233"/>
                  <a:gd name="T33" fmla="*/ 1 h 434"/>
                  <a:gd name="T34" fmla="*/ 1 w 233"/>
                  <a:gd name="T35" fmla="*/ 1 h 434"/>
                  <a:gd name="T36" fmla="*/ 1 w 233"/>
                  <a:gd name="T37" fmla="*/ 1 h 434"/>
                  <a:gd name="T38" fmla="*/ 1 w 233"/>
                  <a:gd name="T39" fmla="*/ 1 h 434"/>
                  <a:gd name="T40" fmla="*/ 1 w 233"/>
                  <a:gd name="T41" fmla="*/ 1 h 434"/>
                  <a:gd name="T42" fmla="*/ 1 w 233"/>
                  <a:gd name="T43" fmla="*/ 1 h 434"/>
                  <a:gd name="T44" fmla="*/ 1 w 233"/>
                  <a:gd name="T45" fmla="*/ 1 h 434"/>
                  <a:gd name="T46" fmla="*/ 1 w 233"/>
                  <a:gd name="T47" fmla="*/ 1 h 434"/>
                  <a:gd name="T48" fmla="*/ 1 w 233"/>
                  <a:gd name="T49" fmla="*/ 1 h 434"/>
                  <a:gd name="T50" fmla="*/ 1 w 233"/>
                  <a:gd name="T51" fmla="*/ 1 h 434"/>
                  <a:gd name="T52" fmla="*/ 1 w 233"/>
                  <a:gd name="T53" fmla="*/ 1 h 434"/>
                  <a:gd name="T54" fmla="*/ 1 w 233"/>
                  <a:gd name="T55" fmla="*/ 1 h 434"/>
                  <a:gd name="T56" fmla="*/ 1 w 233"/>
                  <a:gd name="T57" fmla="*/ 1 h 434"/>
                  <a:gd name="T58" fmla="*/ 1 w 233"/>
                  <a:gd name="T59" fmla="*/ 1 h 434"/>
                  <a:gd name="T60" fmla="*/ 1 w 233"/>
                  <a:gd name="T61" fmla="*/ 1 h 434"/>
                  <a:gd name="T62" fmla="*/ 1 w 233"/>
                  <a:gd name="T63" fmla="*/ 1 h 434"/>
                  <a:gd name="T64" fmla="*/ 1 w 233"/>
                  <a:gd name="T65" fmla="*/ 1 h 434"/>
                  <a:gd name="T66" fmla="*/ 1 w 233"/>
                  <a:gd name="T67" fmla="*/ 1 h 434"/>
                  <a:gd name="T68" fmla="*/ 1 w 233"/>
                  <a:gd name="T69" fmla="*/ 1 h 434"/>
                  <a:gd name="T70" fmla="*/ 1 w 233"/>
                  <a:gd name="T71" fmla="*/ 1 h 434"/>
                  <a:gd name="T72" fmla="*/ 1 w 233"/>
                  <a:gd name="T73" fmla="*/ 1 h 434"/>
                  <a:gd name="T74" fmla="*/ 1 w 233"/>
                  <a:gd name="T75" fmla="*/ 1 h 434"/>
                  <a:gd name="T76" fmla="*/ 1 w 233"/>
                  <a:gd name="T77" fmla="*/ 1 h 434"/>
                  <a:gd name="T78" fmla="*/ 1 w 233"/>
                  <a:gd name="T79" fmla="*/ 1 h 434"/>
                  <a:gd name="T80" fmla="*/ 1 w 233"/>
                  <a:gd name="T81" fmla="*/ 1 h 434"/>
                  <a:gd name="T82" fmla="*/ 1 w 233"/>
                  <a:gd name="T83" fmla="*/ 1 h 434"/>
                  <a:gd name="T84" fmla="*/ 1 w 233"/>
                  <a:gd name="T85" fmla="*/ 1 h 4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3"/>
                  <a:gd name="T130" fmla="*/ 0 h 434"/>
                  <a:gd name="T131" fmla="*/ 233 w 233"/>
                  <a:gd name="T132" fmla="*/ 434 h 4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3" h="434">
                    <a:moveTo>
                      <a:pt x="133" y="147"/>
                    </a:moveTo>
                    <a:lnTo>
                      <a:pt x="137" y="164"/>
                    </a:lnTo>
                    <a:lnTo>
                      <a:pt x="137" y="180"/>
                    </a:lnTo>
                    <a:lnTo>
                      <a:pt x="135" y="196"/>
                    </a:lnTo>
                    <a:lnTo>
                      <a:pt x="130" y="211"/>
                    </a:lnTo>
                    <a:lnTo>
                      <a:pt x="122" y="226"/>
                    </a:lnTo>
                    <a:lnTo>
                      <a:pt x="114" y="240"/>
                    </a:lnTo>
                    <a:lnTo>
                      <a:pt x="104" y="253"/>
                    </a:lnTo>
                    <a:lnTo>
                      <a:pt x="92" y="266"/>
                    </a:lnTo>
                    <a:lnTo>
                      <a:pt x="86" y="270"/>
                    </a:lnTo>
                    <a:lnTo>
                      <a:pt x="79" y="272"/>
                    </a:lnTo>
                    <a:lnTo>
                      <a:pt x="74" y="274"/>
                    </a:lnTo>
                    <a:lnTo>
                      <a:pt x="67" y="275"/>
                    </a:lnTo>
                    <a:lnTo>
                      <a:pt x="60" y="275"/>
                    </a:lnTo>
                    <a:lnTo>
                      <a:pt x="52" y="275"/>
                    </a:lnTo>
                    <a:lnTo>
                      <a:pt x="41" y="275"/>
                    </a:lnTo>
                    <a:lnTo>
                      <a:pt x="31" y="273"/>
                    </a:lnTo>
                    <a:lnTo>
                      <a:pt x="36" y="279"/>
                    </a:lnTo>
                    <a:lnTo>
                      <a:pt x="40" y="283"/>
                    </a:lnTo>
                    <a:lnTo>
                      <a:pt x="46" y="288"/>
                    </a:lnTo>
                    <a:lnTo>
                      <a:pt x="52" y="291"/>
                    </a:lnTo>
                    <a:lnTo>
                      <a:pt x="59" y="295"/>
                    </a:lnTo>
                    <a:lnTo>
                      <a:pt x="66" y="297"/>
                    </a:lnTo>
                    <a:lnTo>
                      <a:pt x="72" y="298"/>
                    </a:lnTo>
                    <a:lnTo>
                      <a:pt x="79" y="300"/>
                    </a:lnTo>
                    <a:lnTo>
                      <a:pt x="87" y="298"/>
                    </a:lnTo>
                    <a:lnTo>
                      <a:pt x="97" y="296"/>
                    </a:lnTo>
                    <a:lnTo>
                      <a:pt x="107" y="295"/>
                    </a:lnTo>
                    <a:lnTo>
                      <a:pt x="117" y="295"/>
                    </a:lnTo>
                    <a:lnTo>
                      <a:pt x="128" y="295"/>
                    </a:lnTo>
                    <a:lnTo>
                      <a:pt x="136" y="295"/>
                    </a:lnTo>
                    <a:lnTo>
                      <a:pt x="143" y="297"/>
                    </a:lnTo>
                    <a:lnTo>
                      <a:pt x="146" y="300"/>
                    </a:lnTo>
                    <a:lnTo>
                      <a:pt x="146" y="316"/>
                    </a:lnTo>
                    <a:lnTo>
                      <a:pt x="144" y="329"/>
                    </a:lnTo>
                    <a:lnTo>
                      <a:pt x="139" y="343"/>
                    </a:lnTo>
                    <a:lnTo>
                      <a:pt x="131" y="356"/>
                    </a:lnTo>
                    <a:lnTo>
                      <a:pt x="122" y="369"/>
                    </a:lnTo>
                    <a:lnTo>
                      <a:pt x="112" y="379"/>
                    </a:lnTo>
                    <a:lnTo>
                      <a:pt x="101" y="388"/>
                    </a:lnTo>
                    <a:lnTo>
                      <a:pt x="90" y="396"/>
                    </a:lnTo>
                    <a:lnTo>
                      <a:pt x="99" y="400"/>
                    </a:lnTo>
                    <a:lnTo>
                      <a:pt x="109" y="401"/>
                    </a:lnTo>
                    <a:lnTo>
                      <a:pt x="120" y="401"/>
                    </a:lnTo>
                    <a:lnTo>
                      <a:pt x="129" y="400"/>
                    </a:lnTo>
                    <a:lnTo>
                      <a:pt x="139" y="397"/>
                    </a:lnTo>
                    <a:lnTo>
                      <a:pt x="148" y="394"/>
                    </a:lnTo>
                    <a:lnTo>
                      <a:pt x="158" y="389"/>
                    </a:lnTo>
                    <a:lnTo>
                      <a:pt x="166" y="385"/>
                    </a:lnTo>
                    <a:lnTo>
                      <a:pt x="174" y="379"/>
                    </a:lnTo>
                    <a:lnTo>
                      <a:pt x="180" y="372"/>
                    </a:lnTo>
                    <a:lnTo>
                      <a:pt x="186" y="364"/>
                    </a:lnTo>
                    <a:lnTo>
                      <a:pt x="192" y="356"/>
                    </a:lnTo>
                    <a:lnTo>
                      <a:pt x="199" y="348"/>
                    </a:lnTo>
                    <a:lnTo>
                      <a:pt x="206" y="340"/>
                    </a:lnTo>
                    <a:lnTo>
                      <a:pt x="214" y="334"/>
                    </a:lnTo>
                    <a:lnTo>
                      <a:pt x="224" y="329"/>
                    </a:lnTo>
                    <a:lnTo>
                      <a:pt x="229" y="339"/>
                    </a:lnTo>
                    <a:lnTo>
                      <a:pt x="233" y="349"/>
                    </a:lnTo>
                    <a:lnTo>
                      <a:pt x="233" y="358"/>
                    </a:lnTo>
                    <a:lnTo>
                      <a:pt x="230" y="369"/>
                    </a:lnTo>
                    <a:lnTo>
                      <a:pt x="220" y="385"/>
                    </a:lnTo>
                    <a:lnTo>
                      <a:pt x="207" y="397"/>
                    </a:lnTo>
                    <a:lnTo>
                      <a:pt x="193" y="408"/>
                    </a:lnTo>
                    <a:lnTo>
                      <a:pt x="178" y="416"/>
                    </a:lnTo>
                    <a:lnTo>
                      <a:pt x="161" y="423"/>
                    </a:lnTo>
                    <a:lnTo>
                      <a:pt x="144" y="427"/>
                    </a:lnTo>
                    <a:lnTo>
                      <a:pt x="127" y="431"/>
                    </a:lnTo>
                    <a:lnTo>
                      <a:pt x="109" y="434"/>
                    </a:lnTo>
                    <a:lnTo>
                      <a:pt x="101" y="431"/>
                    </a:lnTo>
                    <a:lnTo>
                      <a:pt x="93" y="427"/>
                    </a:lnTo>
                    <a:lnTo>
                      <a:pt x="85" y="424"/>
                    </a:lnTo>
                    <a:lnTo>
                      <a:pt x="76" y="420"/>
                    </a:lnTo>
                    <a:lnTo>
                      <a:pt x="68" y="417"/>
                    </a:lnTo>
                    <a:lnTo>
                      <a:pt x="60" y="411"/>
                    </a:lnTo>
                    <a:lnTo>
                      <a:pt x="53" y="406"/>
                    </a:lnTo>
                    <a:lnTo>
                      <a:pt x="46" y="397"/>
                    </a:lnTo>
                    <a:lnTo>
                      <a:pt x="48" y="393"/>
                    </a:lnTo>
                    <a:lnTo>
                      <a:pt x="52" y="391"/>
                    </a:lnTo>
                    <a:lnTo>
                      <a:pt x="56" y="388"/>
                    </a:lnTo>
                    <a:lnTo>
                      <a:pt x="61" y="387"/>
                    </a:lnTo>
                    <a:lnTo>
                      <a:pt x="67" y="386"/>
                    </a:lnTo>
                    <a:lnTo>
                      <a:pt x="72" y="385"/>
                    </a:lnTo>
                    <a:lnTo>
                      <a:pt x="77" y="384"/>
                    </a:lnTo>
                    <a:lnTo>
                      <a:pt x="82" y="381"/>
                    </a:lnTo>
                    <a:lnTo>
                      <a:pt x="93" y="370"/>
                    </a:lnTo>
                    <a:lnTo>
                      <a:pt x="104" y="358"/>
                    </a:lnTo>
                    <a:lnTo>
                      <a:pt x="112" y="346"/>
                    </a:lnTo>
                    <a:lnTo>
                      <a:pt x="115" y="332"/>
                    </a:lnTo>
                    <a:lnTo>
                      <a:pt x="104" y="335"/>
                    </a:lnTo>
                    <a:lnTo>
                      <a:pt x="91" y="335"/>
                    </a:lnTo>
                    <a:lnTo>
                      <a:pt x="79" y="334"/>
                    </a:lnTo>
                    <a:lnTo>
                      <a:pt x="68" y="329"/>
                    </a:lnTo>
                    <a:lnTo>
                      <a:pt x="56" y="325"/>
                    </a:lnTo>
                    <a:lnTo>
                      <a:pt x="45" y="318"/>
                    </a:lnTo>
                    <a:lnTo>
                      <a:pt x="34" y="310"/>
                    </a:lnTo>
                    <a:lnTo>
                      <a:pt x="24" y="301"/>
                    </a:lnTo>
                    <a:lnTo>
                      <a:pt x="10" y="282"/>
                    </a:lnTo>
                    <a:lnTo>
                      <a:pt x="2" y="260"/>
                    </a:lnTo>
                    <a:lnTo>
                      <a:pt x="0" y="237"/>
                    </a:lnTo>
                    <a:lnTo>
                      <a:pt x="6" y="215"/>
                    </a:lnTo>
                    <a:lnTo>
                      <a:pt x="13" y="218"/>
                    </a:lnTo>
                    <a:lnTo>
                      <a:pt x="16" y="223"/>
                    </a:lnTo>
                    <a:lnTo>
                      <a:pt x="18" y="230"/>
                    </a:lnTo>
                    <a:lnTo>
                      <a:pt x="21" y="238"/>
                    </a:lnTo>
                    <a:lnTo>
                      <a:pt x="23" y="245"/>
                    </a:lnTo>
                    <a:lnTo>
                      <a:pt x="28" y="252"/>
                    </a:lnTo>
                    <a:lnTo>
                      <a:pt x="33" y="256"/>
                    </a:lnTo>
                    <a:lnTo>
                      <a:pt x="44" y="257"/>
                    </a:lnTo>
                    <a:lnTo>
                      <a:pt x="48" y="257"/>
                    </a:lnTo>
                    <a:lnTo>
                      <a:pt x="53" y="257"/>
                    </a:lnTo>
                    <a:lnTo>
                      <a:pt x="57" y="257"/>
                    </a:lnTo>
                    <a:lnTo>
                      <a:pt x="63" y="257"/>
                    </a:lnTo>
                    <a:lnTo>
                      <a:pt x="68" y="256"/>
                    </a:lnTo>
                    <a:lnTo>
                      <a:pt x="74" y="253"/>
                    </a:lnTo>
                    <a:lnTo>
                      <a:pt x="78" y="251"/>
                    </a:lnTo>
                    <a:lnTo>
                      <a:pt x="82" y="248"/>
                    </a:lnTo>
                    <a:lnTo>
                      <a:pt x="97" y="215"/>
                    </a:lnTo>
                    <a:lnTo>
                      <a:pt x="97" y="182"/>
                    </a:lnTo>
                    <a:lnTo>
                      <a:pt x="87" y="149"/>
                    </a:lnTo>
                    <a:lnTo>
                      <a:pt x="75" y="114"/>
                    </a:lnTo>
                    <a:lnTo>
                      <a:pt x="66" y="82"/>
                    </a:lnTo>
                    <a:lnTo>
                      <a:pt x="66" y="51"/>
                    </a:lnTo>
                    <a:lnTo>
                      <a:pt x="79" y="23"/>
                    </a:lnTo>
                    <a:lnTo>
                      <a:pt x="115" y="0"/>
                    </a:lnTo>
                    <a:lnTo>
                      <a:pt x="117" y="16"/>
                    </a:lnTo>
                    <a:lnTo>
                      <a:pt x="122" y="56"/>
                    </a:lnTo>
                    <a:lnTo>
                      <a:pt x="128" y="105"/>
                    </a:lnTo>
                    <a:lnTo>
                      <a:pt x="133" y="147"/>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grpSp>
        <p:sp>
          <p:nvSpPr>
            <p:cNvPr id="128" name="Freeform 655"/>
            <p:cNvSpPr/>
            <p:nvPr/>
          </p:nvSpPr>
          <p:spPr bwMode="auto">
            <a:xfrm rot="462940">
              <a:off x="3540" y="2688"/>
              <a:ext cx="48" cy="240"/>
            </a:xfrm>
            <a:custGeom>
              <a:avLst/>
              <a:gdLst>
                <a:gd name="T0" fmla="*/ 0 w 144"/>
                <a:gd name="T1" fmla="*/ 0 h 624"/>
                <a:gd name="T2" fmla="*/ 0 w 144"/>
                <a:gd name="T3" fmla="*/ 0 h 624"/>
                <a:gd name="T4" fmla="*/ 0 w 144"/>
                <a:gd name="T5" fmla="*/ 0 h 624"/>
                <a:gd name="T6" fmla="*/ 0 w 144"/>
                <a:gd name="T7" fmla="*/ 0 h 624"/>
                <a:gd name="T8" fmla="*/ 0 w 144"/>
                <a:gd name="T9" fmla="*/ 0 h 624"/>
                <a:gd name="T10" fmla="*/ 0 w 144"/>
                <a:gd name="T11" fmla="*/ 0 h 624"/>
                <a:gd name="T12" fmla="*/ 0 w 144"/>
                <a:gd name="T13" fmla="*/ 0 h 624"/>
                <a:gd name="T14" fmla="*/ 0 w 144"/>
                <a:gd name="T15" fmla="*/ 0 h 624"/>
                <a:gd name="T16" fmla="*/ 0 w 144"/>
                <a:gd name="T17" fmla="*/ 0 h 624"/>
                <a:gd name="T18" fmla="*/ 0 w 144"/>
                <a:gd name="T19" fmla="*/ 0 h 6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4"/>
                <a:gd name="T31" fmla="*/ 0 h 624"/>
                <a:gd name="T32" fmla="*/ 144 w 144"/>
                <a:gd name="T33" fmla="*/ 624 h 6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4" h="624">
                  <a:moveTo>
                    <a:pt x="48" y="48"/>
                  </a:moveTo>
                  <a:lnTo>
                    <a:pt x="96" y="144"/>
                  </a:lnTo>
                  <a:lnTo>
                    <a:pt x="144" y="288"/>
                  </a:lnTo>
                  <a:lnTo>
                    <a:pt x="144" y="480"/>
                  </a:lnTo>
                  <a:lnTo>
                    <a:pt x="96" y="624"/>
                  </a:lnTo>
                  <a:lnTo>
                    <a:pt x="0" y="576"/>
                  </a:lnTo>
                  <a:lnTo>
                    <a:pt x="48" y="432"/>
                  </a:lnTo>
                  <a:lnTo>
                    <a:pt x="48" y="240"/>
                  </a:lnTo>
                  <a:lnTo>
                    <a:pt x="0" y="0"/>
                  </a:lnTo>
                  <a:lnTo>
                    <a:pt x="48" y="48"/>
                  </a:lnTo>
                  <a:close/>
                </a:path>
              </a:pathLst>
            </a:custGeom>
            <a:solidFill>
              <a:schemeClr val="tx1"/>
            </a:solidFill>
            <a:ln w="38100">
              <a:solidFill>
                <a:schemeClr val="tx1"/>
              </a:solidFill>
              <a:round/>
            </a:ln>
          </p:spPr>
          <p:txBody>
            <a:bodyPr/>
            <a:lstStyle/>
            <a:p>
              <a:pPr>
                <a:lnSpc>
                  <a:spcPct val="150000"/>
                </a:lnSpc>
              </a:pPr>
              <a:endParaRPr lang="zh-CN" altLang="en-US" sz="2000" b="1">
                <a:ea typeface="黑体" panose="02010609060101010101" pitchFamily="2" charset="-122"/>
              </a:endParaRPr>
            </a:p>
          </p:txBody>
        </p:sp>
      </p:grpSp>
      <p:sp>
        <p:nvSpPr>
          <p:cNvPr id="135" name="Text Box 73"/>
          <p:cNvSpPr txBox="1">
            <a:spLocks noChangeArrowheads="1"/>
          </p:cNvSpPr>
          <p:nvPr/>
        </p:nvSpPr>
        <p:spPr bwMode="auto">
          <a:xfrm>
            <a:off x="6956820" y="2380614"/>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信件</a:t>
            </a:r>
            <a:endParaRPr kumimoji="1" lang="zh-CN" altLang="en-US" sz="1800" b="1" dirty="0">
              <a:latin typeface="+mj-ea"/>
              <a:ea typeface="+mj-ea"/>
            </a:endParaRPr>
          </a:p>
        </p:txBody>
      </p:sp>
      <p:sp>
        <p:nvSpPr>
          <p:cNvPr id="136" name="Text Box 73"/>
          <p:cNvSpPr txBox="1">
            <a:spLocks noChangeArrowheads="1"/>
          </p:cNvSpPr>
          <p:nvPr/>
        </p:nvSpPr>
        <p:spPr bwMode="auto">
          <a:xfrm>
            <a:off x="6519088" y="1156102"/>
            <a:ext cx="1310498" cy="439278"/>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传递信息</a:t>
            </a:r>
            <a:endParaRPr kumimoji="1" lang="zh-CN" altLang="en-US" sz="1800" b="1" dirty="0">
              <a:latin typeface="+mj-ea"/>
              <a:ea typeface="+mj-ea"/>
            </a:endParaRPr>
          </a:p>
        </p:txBody>
      </p:sp>
      <p:sp>
        <p:nvSpPr>
          <p:cNvPr id="137" name="Text Box 67"/>
          <p:cNvSpPr txBox="1">
            <a:spLocks noChangeArrowheads="1"/>
          </p:cNvSpPr>
          <p:nvPr/>
        </p:nvSpPr>
        <p:spPr bwMode="auto">
          <a:xfrm>
            <a:off x="10833869" y="1678872"/>
            <a:ext cx="528079"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信件</a:t>
            </a:r>
            <a:endParaRPr kumimoji="1" lang="zh-CN" altLang="en-US" sz="1800" b="1" dirty="0">
              <a:latin typeface="+mj-ea"/>
              <a:ea typeface="+mj-ea"/>
            </a:endParaRPr>
          </a:p>
        </p:txBody>
      </p:sp>
      <p:sp>
        <p:nvSpPr>
          <p:cNvPr id="138" name="Text Box 68"/>
          <p:cNvSpPr txBox="1">
            <a:spLocks noChangeArrowheads="1"/>
          </p:cNvSpPr>
          <p:nvPr/>
        </p:nvSpPr>
        <p:spPr bwMode="auto">
          <a:xfrm>
            <a:off x="10837828" y="3060514"/>
            <a:ext cx="446585"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邮包</a:t>
            </a:r>
            <a:endParaRPr kumimoji="1" lang="zh-CN" altLang="en-US" sz="1800" b="1" dirty="0">
              <a:latin typeface="+mj-ea"/>
              <a:ea typeface="+mj-ea"/>
            </a:endParaRPr>
          </a:p>
        </p:txBody>
      </p:sp>
      <p:sp>
        <p:nvSpPr>
          <p:cNvPr id="139" name="Text Box 69"/>
          <p:cNvSpPr txBox="1">
            <a:spLocks noChangeArrowheads="1"/>
          </p:cNvSpPr>
          <p:nvPr/>
        </p:nvSpPr>
        <p:spPr bwMode="auto">
          <a:xfrm>
            <a:off x="10930108" y="4347555"/>
            <a:ext cx="335600"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40" name="Text Box 54"/>
          <p:cNvSpPr txBox="1">
            <a:spLocks noChangeArrowheads="1"/>
          </p:cNvSpPr>
          <p:nvPr/>
        </p:nvSpPr>
        <p:spPr bwMode="auto">
          <a:xfrm>
            <a:off x="4224858" y="1256882"/>
            <a:ext cx="1474975" cy="400110"/>
          </a:xfrm>
          <a:prstGeom prst="rect">
            <a:avLst/>
          </a:prstGeom>
          <a:solidFill>
            <a:srgbClr val="7CC43A"/>
          </a:solid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kumimoji="1" lang="zh-CN" altLang="en-US" sz="2000" b="1" dirty="0">
                <a:solidFill>
                  <a:schemeClr val="bg1"/>
                </a:solidFill>
                <a:latin typeface="+mj-ea"/>
                <a:ea typeface="+mj-ea"/>
              </a:rPr>
              <a:t>用户</a:t>
            </a:r>
            <a:r>
              <a:rPr kumimoji="1" lang="en-US" altLang="zh-CN" sz="2000" b="1" dirty="0">
                <a:solidFill>
                  <a:schemeClr val="bg1"/>
                </a:solidFill>
                <a:latin typeface="+mj-ea"/>
                <a:ea typeface="+mj-ea"/>
              </a:rPr>
              <a:t>A</a:t>
            </a:r>
            <a:endParaRPr kumimoji="1" lang="en-US" altLang="zh-CN" sz="2000" b="1" dirty="0">
              <a:solidFill>
                <a:schemeClr val="bg1"/>
              </a:solidFill>
              <a:latin typeface="+mj-ea"/>
              <a:ea typeface="+mj-ea"/>
            </a:endParaRPr>
          </a:p>
        </p:txBody>
      </p:sp>
      <p:sp>
        <p:nvSpPr>
          <p:cNvPr id="141" name="Text Box 89"/>
          <p:cNvSpPr txBox="1">
            <a:spLocks noChangeArrowheads="1"/>
          </p:cNvSpPr>
          <p:nvPr/>
        </p:nvSpPr>
        <p:spPr bwMode="auto">
          <a:xfrm>
            <a:off x="9876065" y="1260250"/>
            <a:ext cx="1463508" cy="400110"/>
          </a:xfrm>
          <a:prstGeom prst="rect">
            <a:avLst/>
          </a:prstGeom>
          <a:solidFill>
            <a:srgbClr val="7CC43A"/>
          </a:solid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kumimoji="1" lang="zh-CN" altLang="en-US" sz="2000" b="1" dirty="0">
                <a:solidFill>
                  <a:schemeClr val="bg1"/>
                </a:solidFill>
                <a:latin typeface="+mj-ea"/>
                <a:ea typeface="+mj-ea"/>
              </a:rPr>
              <a:t>用户</a:t>
            </a:r>
            <a:r>
              <a:rPr kumimoji="1" lang="en-US" altLang="zh-CN" sz="2000" b="1" dirty="0">
                <a:solidFill>
                  <a:schemeClr val="bg1"/>
                </a:solidFill>
                <a:latin typeface="+mj-ea"/>
                <a:ea typeface="+mj-ea"/>
              </a:rPr>
              <a:t>B</a:t>
            </a:r>
            <a:endParaRPr kumimoji="1" lang="en-US" altLang="zh-CN" sz="2000" b="1" dirty="0">
              <a:solidFill>
                <a:schemeClr val="bg1"/>
              </a:solidFill>
              <a:latin typeface="+mj-ea"/>
              <a:ea typeface="+mj-ea"/>
            </a:endParaRPr>
          </a:p>
        </p:txBody>
      </p:sp>
      <p:grpSp>
        <p:nvGrpSpPr>
          <p:cNvPr id="142" name="Group 642"/>
          <p:cNvGrpSpPr>
            <a:grpSpLocks noChangeAspect="1"/>
          </p:cNvGrpSpPr>
          <p:nvPr/>
        </p:nvGrpSpPr>
        <p:grpSpPr bwMode="auto">
          <a:xfrm flipH="1">
            <a:off x="11361948" y="1296242"/>
            <a:ext cx="358060" cy="408188"/>
            <a:chOff x="2925" y="527"/>
            <a:chExt cx="113" cy="147"/>
          </a:xfrm>
        </p:grpSpPr>
        <p:sp>
          <p:nvSpPr>
            <p:cNvPr id="143" name="Freeform 643"/>
            <p:cNvSpPr/>
            <p:nvPr/>
          </p:nvSpPr>
          <p:spPr bwMode="auto">
            <a:xfrm>
              <a:off x="2944" y="546"/>
              <a:ext cx="94" cy="128"/>
            </a:xfrm>
            <a:custGeom>
              <a:avLst/>
              <a:gdLst>
                <a:gd name="T0" fmla="*/ 16 w 111"/>
                <a:gd name="T1" fmla="*/ 3 h 149"/>
                <a:gd name="T2" fmla="*/ 16 w 111"/>
                <a:gd name="T3" fmla="*/ 8 h 149"/>
                <a:gd name="T4" fmla="*/ 16 w 111"/>
                <a:gd name="T5" fmla="*/ 9 h 149"/>
                <a:gd name="T6" fmla="*/ 18 w 111"/>
                <a:gd name="T7" fmla="*/ 13 h 149"/>
                <a:gd name="T8" fmla="*/ 18 w 111"/>
                <a:gd name="T9" fmla="*/ 14 h 149"/>
                <a:gd name="T10" fmla="*/ 16 w 111"/>
                <a:gd name="T11" fmla="*/ 14 h 149"/>
                <a:gd name="T12" fmla="*/ 16 w 111"/>
                <a:gd name="T13" fmla="*/ 16 h 149"/>
                <a:gd name="T14" fmla="*/ 15 w 111"/>
                <a:gd name="T15" fmla="*/ 16 h 149"/>
                <a:gd name="T16" fmla="*/ 15 w 111"/>
                <a:gd name="T17" fmla="*/ 17 h 149"/>
                <a:gd name="T18" fmla="*/ 15 w 111"/>
                <a:gd name="T19" fmla="*/ 17 h 149"/>
                <a:gd name="T20" fmla="*/ 15 w 111"/>
                <a:gd name="T21" fmla="*/ 20 h 149"/>
                <a:gd name="T22" fmla="*/ 15 w 111"/>
                <a:gd name="T23" fmla="*/ 21 h 149"/>
                <a:gd name="T24" fmla="*/ 14 w 111"/>
                <a:gd name="T25" fmla="*/ 21 h 149"/>
                <a:gd name="T26" fmla="*/ 12 w 111"/>
                <a:gd name="T27" fmla="*/ 21 h 149"/>
                <a:gd name="T28" fmla="*/ 10 w 111"/>
                <a:gd name="T29" fmla="*/ 25 h 149"/>
                <a:gd name="T30" fmla="*/ 8 w 111"/>
                <a:gd name="T31" fmla="*/ 29 h 149"/>
                <a:gd name="T32" fmla="*/ 0 w 111"/>
                <a:gd name="T33" fmla="*/ 20 h 149"/>
                <a:gd name="T34" fmla="*/ 4 w 111"/>
                <a:gd name="T35" fmla="*/ 0 h 149"/>
                <a:gd name="T36" fmla="*/ 16 w 111"/>
                <a:gd name="T37" fmla="*/ 3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149"/>
                <a:gd name="T59" fmla="*/ 111 w 111"/>
                <a:gd name="T60" fmla="*/ 149 h 1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149">
                  <a:moveTo>
                    <a:pt x="101" y="13"/>
                  </a:moveTo>
                  <a:lnTo>
                    <a:pt x="101" y="41"/>
                  </a:lnTo>
                  <a:lnTo>
                    <a:pt x="101" y="48"/>
                  </a:lnTo>
                  <a:lnTo>
                    <a:pt x="111" y="70"/>
                  </a:lnTo>
                  <a:lnTo>
                    <a:pt x="108" y="76"/>
                  </a:lnTo>
                  <a:lnTo>
                    <a:pt x="101" y="76"/>
                  </a:lnTo>
                  <a:lnTo>
                    <a:pt x="101" y="89"/>
                  </a:lnTo>
                  <a:lnTo>
                    <a:pt x="95" y="89"/>
                  </a:lnTo>
                  <a:lnTo>
                    <a:pt x="98" y="92"/>
                  </a:lnTo>
                  <a:lnTo>
                    <a:pt x="95" y="105"/>
                  </a:lnTo>
                  <a:lnTo>
                    <a:pt x="92" y="114"/>
                  </a:lnTo>
                  <a:lnTo>
                    <a:pt x="86" y="117"/>
                  </a:lnTo>
                  <a:lnTo>
                    <a:pt x="76" y="117"/>
                  </a:lnTo>
                  <a:lnTo>
                    <a:pt x="63" y="127"/>
                  </a:lnTo>
                  <a:lnTo>
                    <a:pt x="51" y="149"/>
                  </a:lnTo>
                  <a:lnTo>
                    <a:pt x="0" y="105"/>
                  </a:lnTo>
                  <a:lnTo>
                    <a:pt x="26" y="0"/>
                  </a:lnTo>
                  <a:lnTo>
                    <a:pt x="101" y="13"/>
                  </a:lnTo>
                  <a:close/>
                </a:path>
              </a:pathLst>
            </a:custGeom>
            <a:solidFill>
              <a:srgbClr val="FFA380"/>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b="1">
                <a:ea typeface="黑体" panose="02010609060101010101" pitchFamily="2" charset="-122"/>
              </a:endParaRPr>
            </a:p>
          </p:txBody>
        </p:sp>
        <p:sp>
          <p:nvSpPr>
            <p:cNvPr id="144" name="Freeform 644"/>
            <p:cNvSpPr/>
            <p:nvPr/>
          </p:nvSpPr>
          <p:spPr bwMode="auto">
            <a:xfrm>
              <a:off x="2944" y="546"/>
              <a:ext cx="94" cy="128"/>
            </a:xfrm>
            <a:custGeom>
              <a:avLst/>
              <a:gdLst>
                <a:gd name="T0" fmla="*/ 16 w 111"/>
                <a:gd name="T1" fmla="*/ 3 h 149"/>
                <a:gd name="T2" fmla="*/ 16 w 111"/>
                <a:gd name="T3" fmla="*/ 8 h 149"/>
                <a:gd name="T4" fmla="*/ 16 w 111"/>
                <a:gd name="T5" fmla="*/ 9 h 149"/>
                <a:gd name="T6" fmla="*/ 18 w 111"/>
                <a:gd name="T7" fmla="*/ 13 h 149"/>
                <a:gd name="T8" fmla="*/ 18 w 111"/>
                <a:gd name="T9" fmla="*/ 14 h 149"/>
                <a:gd name="T10" fmla="*/ 16 w 111"/>
                <a:gd name="T11" fmla="*/ 14 h 149"/>
                <a:gd name="T12" fmla="*/ 16 w 111"/>
                <a:gd name="T13" fmla="*/ 16 h 149"/>
                <a:gd name="T14" fmla="*/ 15 w 111"/>
                <a:gd name="T15" fmla="*/ 16 h 149"/>
                <a:gd name="T16" fmla="*/ 15 w 111"/>
                <a:gd name="T17" fmla="*/ 17 h 149"/>
                <a:gd name="T18" fmla="*/ 15 w 111"/>
                <a:gd name="T19" fmla="*/ 20 h 149"/>
                <a:gd name="T20" fmla="*/ 15 w 111"/>
                <a:gd name="T21" fmla="*/ 21 h 149"/>
                <a:gd name="T22" fmla="*/ 14 w 111"/>
                <a:gd name="T23" fmla="*/ 21 h 149"/>
                <a:gd name="T24" fmla="*/ 12 w 111"/>
                <a:gd name="T25" fmla="*/ 21 h 149"/>
                <a:gd name="T26" fmla="*/ 10 w 111"/>
                <a:gd name="T27" fmla="*/ 25 h 149"/>
                <a:gd name="T28" fmla="*/ 8 w 111"/>
                <a:gd name="T29" fmla="*/ 29 h 149"/>
                <a:gd name="T30" fmla="*/ 0 w 111"/>
                <a:gd name="T31" fmla="*/ 20 h 149"/>
                <a:gd name="T32" fmla="*/ 4 w 111"/>
                <a:gd name="T33" fmla="*/ 0 h 149"/>
                <a:gd name="T34" fmla="*/ 16 w 111"/>
                <a:gd name="T35" fmla="*/ 3 h 1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1"/>
                <a:gd name="T55" fmla="*/ 0 h 149"/>
                <a:gd name="T56" fmla="*/ 111 w 111"/>
                <a:gd name="T57" fmla="*/ 149 h 1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1" h="149">
                  <a:moveTo>
                    <a:pt x="101" y="13"/>
                  </a:moveTo>
                  <a:lnTo>
                    <a:pt x="101" y="41"/>
                  </a:lnTo>
                  <a:lnTo>
                    <a:pt x="101" y="48"/>
                  </a:lnTo>
                  <a:lnTo>
                    <a:pt x="111" y="70"/>
                  </a:lnTo>
                  <a:lnTo>
                    <a:pt x="108" y="76"/>
                  </a:lnTo>
                  <a:lnTo>
                    <a:pt x="101" y="76"/>
                  </a:lnTo>
                  <a:lnTo>
                    <a:pt x="101" y="89"/>
                  </a:lnTo>
                  <a:lnTo>
                    <a:pt x="95" y="89"/>
                  </a:lnTo>
                  <a:lnTo>
                    <a:pt x="98" y="92"/>
                  </a:lnTo>
                  <a:lnTo>
                    <a:pt x="95" y="105"/>
                  </a:lnTo>
                  <a:lnTo>
                    <a:pt x="92" y="114"/>
                  </a:lnTo>
                  <a:lnTo>
                    <a:pt x="86" y="117"/>
                  </a:lnTo>
                  <a:lnTo>
                    <a:pt x="76" y="117"/>
                  </a:lnTo>
                  <a:lnTo>
                    <a:pt x="63" y="127"/>
                  </a:lnTo>
                  <a:lnTo>
                    <a:pt x="51" y="149"/>
                  </a:lnTo>
                  <a:lnTo>
                    <a:pt x="0" y="105"/>
                  </a:lnTo>
                  <a:lnTo>
                    <a:pt x="26" y="0"/>
                  </a:lnTo>
                  <a:lnTo>
                    <a:pt x="101" y="13"/>
                  </a:lnTo>
                  <a:close/>
                </a:path>
              </a:pathLst>
            </a:custGeom>
            <a:solidFill>
              <a:srgbClr val="FFA380"/>
            </a:solidFill>
            <a:ln w="4763">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45" name="Freeform 645"/>
            <p:cNvSpPr/>
            <p:nvPr/>
          </p:nvSpPr>
          <p:spPr bwMode="auto">
            <a:xfrm>
              <a:off x="2925" y="527"/>
              <a:ext cx="113" cy="106"/>
            </a:xfrm>
            <a:custGeom>
              <a:avLst/>
              <a:gdLst>
                <a:gd name="T0" fmla="*/ 13 w 133"/>
                <a:gd name="T1" fmla="*/ 15 h 124"/>
                <a:gd name="T2" fmla="*/ 11 w 133"/>
                <a:gd name="T3" fmla="*/ 17 h 124"/>
                <a:gd name="T4" fmla="*/ 9 w 133"/>
                <a:gd name="T5" fmla="*/ 21 h 124"/>
                <a:gd name="T6" fmla="*/ 5 w 133"/>
                <a:gd name="T7" fmla="*/ 23 h 124"/>
                <a:gd name="T8" fmla="*/ 3 w 133"/>
                <a:gd name="T9" fmla="*/ 21 h 124"/>
                <a:gd name="T10" fmla="*/ 0 w 133"/>
                <a:gd name="T11" fmla="*/ 11 h 124"/>
                <a:gd name="T12" fmla="*/ 0 w 133"/>
                <a:gd name="T13" fmla="*/ 8 h 124"/>
                <a:gd name="T14" fmla="*/ 3 w 133"/>
                <a:gd name="T15" fmla="*/ 3 h 124"/>
                <a:gd name="T16" fmla="*/ 6 w 133"/>
                <a:gd name="T17" fmla="*/ 0 h 124"/>
                <a:gd name="T18" fmla="*/ 12 w 133"/>
                <a:gd name="T19" fmla="*/ 0 h 124"/>
                <a:gd name="T20" fmla="*/ 18 w 133"/>
                <a:gd name="T21" fmla="*/ 3 h 124"/>
                <a:gd name="T22" fmla="*/ 19 w 133"/>
                <a:gd name="T23" fmla="*/ 3 h 124"/>
                <a:gd name="T24" fmla="*/ 22 w 133"/>
                <a:gd name="T25" fmla="*/ 6 h 124"/>
                <a:gd name="T26" fmla="*/ 22 w 133"/>
                <a:gd name="T27" fmla="*/ 8 h 124"/>
                <a:gd name="T28" fmla="*/ 20 w 133"/>
                <a:gd name="T29" fmla="*/ 9 h 124"/>
                <a:gd name="T30" fmla="*/ 18 w 133"/>
                <a:gd name="T31" fmla="*/ 9 h 124"/>
                <a:gd name="T32" fmla="*/ 16 w 133"/>
                <a:gd name="T33" fmla="*/ 11 h 124"/>
                <a:gd name="T34" fmla="*/ 16 w 133"/>
                <a:gd name="T35" fmla="*/ 15 h 124"/>
                <a:gd name="T36" fmla="*/ 14 w 133"/>
                <a:gd name="T37" fmla="*/ 17 h 124"/>
                <a:gd name="T38" fmla="*/ 13 w 133"/>
                <a:gd name="T39" fmla="*/ 15 h 1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24"/>
                <a:gd name="T62" fmla="*/ 133 w 133"/>
                <a:gd name="T63" fmla="*/ 124 h 1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24">
                  <a:moveTo>
                    <a:pt x="76" y="86"/>
                  </a:moveTo>
                  <a:lnTo>
                    <a:pt x="67" y="95"/>
                  </a:lnTo>
                  <a:lnTo>
                    <a:pt x="57" y="120"/>
                  </a:lnTo>
                  <a:lnTo>
                    <a:pt x="29" y="124"/>
                  </a:lnTo>
                  <a:lnTo>
                    <a:pt x="16" y="120"/>
                  </a:lnTo>
                  <a:lnTo>
                    <a:pt x="0" y="63"/>
                  </a:lnTo>
                  <a:lnTo>
                    <a:pt x="0" y="44"/>
                  </a:lnTo>
                  <a:lnTo>
                    <a:pt x="16" y="16"/>
                  </a:lnTo>
                  <a:lnTo>
                    <a:pt x="38" y="0"/>
                  </a:lnTo>
                  <a:lnTo>
                    <a:pt x="73" y="0"/>
                  </a:lnTo>
                  <a:lnTo>
                    <a:pt x="108" y="10"/>
                  </a:lnTo>
                  <a:lnTo>
                    <a:pt x="111" y="19"/>
                  </a:lnTo>
                  <a:lnTo>
                    <a:pt x="133" y="32"/>
                  </a:lnTo>
                  <a:lnTo>
                    <a:pt x="133" y="41"/>
                  </a:lnTo>
                  <a:lnTo>
                    <a:pt x="120" y="51"/>
                  </a:lnTo>
                  <a:lnTo>
                    <a:pt x="108" y="54"/>
                  </a:lnTo>
                  <a:lnTo>
                    <a:pt x="98" y="63"/>
                  </a:lnTo>
                  <a:lnTo>
                    <a:pt x="98" y="86"/>
                  </a:lnTo>
                  <a:lnTo>
                    <a:pt x="85" y="92"/>
                  </a:lnTo>
                  <a:lnTo>
                    <a:pt x="76" y="86"/>
                  </a:lnTo>
                  <a:close/>
                </a:path>
              </a:pathLst>
            </a:custGeom>
            <a:solidFill>
              <a:srgbClr val="8F5B1A"/>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b="1">
                <a:ea typeface="黑体" panose="02010609060101010101" pitchFamily="2" charset="-122"/>
              </a:endParaRPr>
            </a:p>
          </p:txBody>
        </p:sp>
        <p:sp>
          <p:nvSpPr>
            <p:cNvPr id="146" name="Freeform 646"/>
            <p:cNvSpPr/>
            <p:nvPr/>
          </p:nvSpPr>
          <p:spPr bwMode="auto">
            <a:xfrm>
              <a:off x="2925" y="527"/>
              <a:ext cx="113" cy="106"/>
            </a:xfrm>
            <a:custGeom>
              <a:avLst/>
              <a:gdLst>
                <a:gd name="T0" fmla="*/ 13 w 133"/>
                <a:gd name="T1" fmla="*/ 15 h 124"/>
                <a:gd name="T2" fmla="*/ 11 w 133"/>
                <a:gd name="T3" fmla="*/ 17 h 124"/>
                <a:gd name="T4" fmla="*/ 9 w 133"/>
                <a:gd name="T5" fmla="*/ 21 h 124"/>
                <a:gd name="T6" fmla="*/ 5 w 133"/>
                <a:gd name="T7" fmla="*/ 23 h 124"/>
                <a:gd name="T8" fmla="*/ 3 w 133"/>
                <a:gd name="T9" fmla="*/ 21 h 124"/>
                <a:gd name="T10" fmla="*/ 0 w 133"/>
                <a:gd name="T11" fmla="*/ 11 h 124"/>
                <a:gd name="T12" fmla="*/ 0 w 133"/>
                <a:gd name="T13" fmla="*/ 8 h 124"/>
                <a:gd name="T14" fmla="*/ 3 w 133"/>
                <a:gd name="T15" fmla="*/ 3 h 124"/>
                <a:gd name="T16" fmla="*/ 6 w 133"/>
                <a:gd name="T17" fmla="*/ 0 h 124"/>
                <a:gd name="T18" fmla="*/ 12 w 133"/>
                <a:gd name="T19" fmla="*/ 0 h 124"/>
                <a:gd name="T20" fmla="*/ 18 w 133"/>
                <a:gd name="T21" fmla="*/ 3 h 124"/>
                <a:gd name="T22" fmla="*/ 19 w 133"/>
                <a:gd name="T23" fmla="*/ 3 h 124"/>
                <a:gd name="T24" fmla="*/ 22 w 133"/>
                <a:gd name="T25" fmla="*/ 6 h 124"/>
                <a:gd name="T26" fmla="*/ 22 w 133"/>
                <a:gd name="T27" fmla="*/ 8 h 124"/>
                <a:gd name="T28" fmla="*/ 20 w 133"/>
                <a:gd name="T29" fmla="*/ 9 h 124"/>
                <a:gd name="T30" fmla="*/ 18 w 133"/>
                <a:gd name="T31" fmla="*/ 9 h 124"/>
                <a:gd name="T32" fmla="*/ 16 w 133"/>
                <a:gd name="T33" fmla="*/ 11 h 124"/>
                <a:gd name="T34" fmla="*/ 16 w 133"/>
                <a:gd name="T35" fmla="*/ 15 h 124"/>
                <a:gd name="T36" fmla="*/ 14 w 133"/>
                <a:gd name="T37" fmla="*/ 17 h 124"/>
                <a:gd name="T38" fmla="*/ 13 w 133"/>
                <a:gd name="T39" fmla="*/ 15 h 1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24"/>
                <a:gd name="T62" fmla="*/ 133 w 133"/>
                <a:gd name="T63" fmla="*/ 124 h 1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24">
                  <a:moveTo>
                    <a:pt x="76" y="86"/>
                  </a:moveTo>
                  <a:lnTo>
                    <a:pt x="67" y="95"/>
                  </a:lnTo>
                  <a:lnTo>
                    <a:pt x="57" y="120"/>
                  </a:lnTo>
                  <a:lnTo>
                    <a:pt x="29" y="124"/>
                  </a:lnTo>
                  <a:lnTo>
                    <a:pt x="16" y="120"/>
                  </a:lnTo>
                  <a:lnTo>
                    <a:pt x="0" y="63"/>
                  </a:lnTo>
                  <a:lnTo>
                    <a:pt x="0" y="44"/>
                  </a:lnTo>
                  <a:lnTo>
                    <a:pt x="16" y="16"/>
                  </a:lnTo>
                  <a:lnTo>
                    <a:pt x="38" y="0"/>
                  </a:lnTo>
                  <a:lnTo>
                    <a:pt x="73" y="0"/>
                  </a:lnTo>
                  <a:lnTo>
                    <a:pt x="108" y="10"/>
                  </a:lnTo>
                  <a:lnTo>
                    <a:pt x="111" y="19"/>
                  </a:lnTo>
                  <a:lnTo>
                    <a:pt x="133" y="32"/>
                  </a:lnTo>
                  <a:lnTo>
                    <a:pt x="133" y="41"/>
                  </a:lnTo>
                  <a:lnTo>
                    <a:pt x="120" y="51"/>
                  </a:lnTo>
                  <a:lnTo>
                    <a:pt x="108" y="54"/>
                  </a:lnTo>
                  <a:lnTo>
                    <a:pt x="98" y="63"/>
                  </a:lnTo>
                  <a:lnTo>
                    <a:pt x="98" y="86"/>
                  </a:lnTo>
                  <a:lnTo>
                    <a:pt x="85" y="92"/>
                  </a:lnTo>
                  <a:lnTo>
                    <a:pt x="76" y="86"/>
                  </a:lnTo>
                  <a:close/>
                </a:path>
              </a:pathLst>
            </a:custGeom>
            <a:solidFill>
              <a:schemeClr val="tx1"/>
            </a:solidFill>
            <a:ln w="4763">
              <a:solidFill>
                <a:srgbClr val="000000"/>
              </a:solidFill>
              <a:round/>
            </a:ln>
          </p:spPr>
          <p:txBody>
            <a:bodyPr/>
            <a:lstStyle/>
            <a:p>
              <a:pPr>
                <a:lnSpc>
                  <a:spcPct val="150000"/>
                </a:lnSpc>
              </a:pPr>
              <a:endParaRPr lang="zh-CN" altLang="en-US" sz="2000" b="1">
                <a:ea typeface="黑体" panose="02010609060101010101" pitchFamily="2" charset="-122"/>
              </a:endParaRPr>
            </a:p>
          </p:txBody>
        </p:sp>
      </p:grpSp>
      <p:sp>
        <p:nvSpPr>
          <p:cNvPr id="147" name="Line 60"/>
          <p:cNvSpPr>
            <a:spLocks noChangeShapeType="1"/>
          </p:cNvSpPr>
          <p:nvPr/>
        </p:nvSpPr>
        <p:spPr bwMode="auto">
          <a:xfrm flipH="1" flipV="1">
            <a:off x="8384532" y="4347554"/>
            <a:ext cx="6630" cy="758318"/>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48" name="Text Box 64"/>
          <p:cNvSpPr txBox="1">
            <a:spLocks noChangeArrowheads="1"/>
          </p:cNvSpPr>
          <p:nvPr/>
        </p:nvSpPr>
        <p:spPr bwMode="auto">
          <a:xfrm>
            <a:off x="7882754" y="1245898"/>
            <a:ext cx="1013057" cy="349702"/>
          </a:xfrm>
          <a:prstGeom prst="rect">
            <a:avLst/>
          </a:prstGeom>
          <a:solidFill>
            <a:srgbClr val="7CC43A"/>
          </a:solidFill>
          <a:ln w="28575">
            <a:noFill/>
            <a:miter lim="800000"/>
          </a:ln>
          <a:effectLst/>
        </p:spPr>
        <p:txBody>
          <a:bodyPr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你好</a:t>
            </a:r>
            <a:endParaRPr lang="zh-CN" altLang="en-US" dirty="0"/>
          </a:p>
        </p:txBody>
      </p:sp>
      <p:sp>
        <p:nvSpPr>
          <p:cNvPr id="149" name="Text Box 65"/>
          <p:cNvSpPr txBox="1">
            <a:spLocks noChangeArrowheads="1"/>
          </p:cNvSpPr>
          <p:nvPr/>
        </p:nvSpPr>
        <p:spPr bwMode="auto">
          <a:xfrm>
            <a:off x="7705421" y="2351254"/>
            <a:ext cx="449690" cy="349702"/>
          </a:xfrm>
          <a:prstGeom prst="rect">
            <a:avLst/>
          </a:prstGeom>
          <a:solidFill>
            <a:srgbClr val="F79646"/>
          </a:solidFill>
          <a:ln w="28575">
            <a:noFill/>
            <a:miter lim="800000"/>
          </a:ln>
          <a:effectLst/>
        </p:spPr>
        <p:txBody>
          <a:bodyPr wrap="square"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dirty="0"/>
              <a:t>B</a:t>
            </a:r>
            <a:endParaRPr lang="en-US" altLang="zh-CN" dirty="0"/>
          </a:p>
        </p:txBody>
      </p:sp>
      <p:sp>
        <p:nvSpPr>
          <p:cNvPr id="150" name="Text Box 66"/>
          <p:cNvSpPr txBox="1">
            <a:spLocks noChangeArrowheads="1"/>
          </p:cNvSpPr>
          <p:nvPr/>
        </p:nvSpPr>
        <p:spPr bwMode="auto">
          <a:xfrm>
            <a:off x="8155111" y="2351254"/>
            <a:ext cx="740700" cy="349702"/>
          </a:xfrm>
          <a:prstGeom prst="rect">
            <a:avLst/>
          </a:prstGeom>
          <a:solidFill>
            <a:srgbClr val="F79646"/>
          </a:solidFill>
          <a:ln w="28575">
            <a:noFill/>
            <a:miter lim="800000"/>
          </a:ln>
          <a:effectLst/>
        </p:spPr>
        <p:txBody>
          <a:bodyPr wrap="square"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你好</a:t>
            </a:r>
            <a:endParaRPr lang="zh-CN" altLang="en-US" dirty="0"/>
          </a:p>
        </p:txBody>
      </p:sp>
      <p:sp>
        <p:nvSpPr>
          <p:cNvPr id="151" name="Line 87"/>
          <p:cNvSpPr>
            <a:spLocks noChangeShapeType="1"/>
          </p:cNvSpPr>
          <p:nvPr/>
        </p:nvSpPr>
        <p:spPr bwMode="auto">
          <a:xfrm>
            <a:off x="8887322" y="1435894"/>
            <a:ext cx="281076" cy="0"/>
          </a:xfrm>
          <a:prstGeom prst="line">
            <a:avLst/>
          </a:prstGeom>
          <a:noFill/>
          <a:ln w="571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zh-CN" altLang="en-US" sz="1800">
              <a:latin typeface="+mj-ea"/>
              <a:ea typeface="+mj-ea"/>
            </a:endParaRPr>
          </a:p>
        </p:txBody>
      </p:sp>
      <p:sp>
        <p:nvSpPr>
          <p:cNvPr id="152" name="Line 88"/>
          <p:cNvSpPr>
            <a:spLocks noChangeShapeType="1"/>
          </p:cNvSpPr>
          <p:nvPr/>
        </p:nvSpPr>
        <p:spPr bwMode="auto">
          <a:xfrm>
            <a:off x="8911073" y="2534444"/>
            <a:ext cx="281076" cy="0"/>
          </a:xfrm>
          <a:prstGeom prst="line">
            <a:avLst/>
          </a:prstGeom>
          <a:noFill/>
          <a:ln w="571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zh-CN" altLang="en-US" sz="2000">
              <a:latin typeface="+mj-ea"/>
              <a:ea typeface="+mj-ea"/>
            </a:endParaRPr>
          </a:p>
        </p:txBody>
      </p:sp>
      <p:cxnSp>
        <p:nvCxnSpPr>
          <p:cNvPr id="5" name="直接连接符 4"/>
          <p:cNvCxnSpPr/>
          <p:nvPr/>
        </p:nvCxnSpPr>
        <p:spPr>
          <a:xfrm>
            <a:off x="8156575" y="2351254"/>
            <a:ext cx="0" cy="3497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9890125" y="5187755"/>
            <a:ext cx="1752600" cy="534368"/>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汽运部门</a:t>
            </a:r>
            <a:endParaRPr lang="zh-CN" altLang="en-US" sz="1800" b="1" dirty="0">
              <a:latin typeface="+mj-ea"/>
              <a:ea typeface="+mj-ea"/>
            </a:endParaRPr>
          </a:p>
        </p:txBody>
      </p:sp>
      <p:cxnSp>
        <p:nvCxnSpPr>
          <p:cNvPr id="7" name="直接连接符 6"/>
          <p:cNvCxnSpPr/>
          <p:nvPr/>
        </p:nvCxnSpPr>
        <p:spPr>
          <a:xfrm>
            <a:off x="3508375" y="1124744"/>
            <a:ext cx="0" cy="538795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6888055" y="3859686"/>
            <a:ext cx="1752600" cy="534368"/>
          </a:xfrm>
          <a:prstGeom prst="rect">
            <a:avLst/>
          </a:prstGeom>
          <a:solidFill>
            <a:srgbClr val="358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运送部门</a:t>
            </a:r>
            <a:endParaRPr lang="zh-CN" altLang="en-US" sz="1800" b="1" dirty="0">
              <a:latin typeface="+mj-ea"/>
              <a:ea typeface="+mj-ea"/>
            </a:endParaRPr>
          </a:p>
        </p:txBody>
      </p:sp>
      <p:sp>
        <p:nvSpPr>
          <p:cNvPr id="88" name="矩形 87"/>
          <p:cNvSpPr/>
          <p:nvPr/>
        </p:nvSpPr>
        <p:spPr>
          <a:xfrm>
            <a:off x="6784975" y="5105874"/>
            <a:ext cx="909107" cy="679770"/>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铁 路</a:t>
            </a:r>
            <a:endParaRPr lang="en-US" altLang="zh-CN" sz="1800" b="1" dirty="0">
              <a:latin typeface="+mj-ea"/>
              <a:ea typeface="+mj-ea"/>
            </a:endParaRPr>
          </a:p>
          <a:p>
            <a:pPr algn="ctr">
              <a:lnSpc>
                <a:spcPct val="150000"/>
              </a:lnSpc>
            </a:pPr>
            <a:r>
              <a:rPr lang="zh-CN" altLang="en-US" sz="1800" b="1" dirty="0">
                <a:latin typeface="+mj-ea"/>
                <a:ea typeface="+mj-ea"/>
              </a:rPr>
              <a:t>部 门</a:t>
            </a:r>
            <a:endParaRPr lang="zh-CN" altLang="en-US" sz="1800" b="1" dirty="0">
              <a:latin typeface="+mj-ea"/>
              <a:ea typeface="+mj-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2000" fill="hold" grpId="0" nodeType="withEffect">
                                  <p:stCondLst>
                                    <p:cond delay="31000"/>
                                  </p:stCondLst>
                                  <p:childTnLst>
                                    <p:anim calcmode="discrete" valueType="str">
                                      <p:cBhvr>
                                        <p:cTn id="6" dur="1000" fill="hold"/>
                                        <p:tgtEl>
                                          <p:spTgt spid="57"/>
                                        </p:tgtEl>
                                        <p:attrNameLst>
                                          <p:attrName>style.visibility</p:attrName>
                                        </p:attrNameLst>
                                      </p:cBhvr>
                                      <p:tavLst>
                                        <p:tav tm="0">
                                          <p:val>
                                            <p:strVal val="hidden"/>
                                          </p:val>
                                        </p:tav>
                                        <p:tav tm="50000">
                                          <p:val>
                                            <p:strVal val="visible"/>
                                          </p:val>
                                        </p:tav>
                                      </p:tavLst>
                                    </p:anim>
                                  </p:childTnLst>
                                </p:cTn>
                              </p:par>
                            </p:childTnLst>
                          </p:cTn>
                        </p:par>
                        <p:par>
                          <p:cTn id="7" fill="hold">
                            <p:stCondLst>
                              <p:cond delay="32000"/>
                            </p:stCondLst>
                            <p:childTnLst>
                              <p:par>
                                <p:cTn id="8" presetID="35" presetClass="emph" presetSubtype="0" repeatCount="2000" fill="hold" grpId="0" nodeType="afterEffect">
                                  <p:stCondLst>
                                    <p:cond delay="500"/>
                                  </p:stCondLst>
                                  <p:childTnLst>
                                    <p:anim calcmode="discrete" valueType="str">
                                      <p:cBhvr>
                                        <p:cTn id="9" dur="1000" fill="hold"/>
                                        <p:tgtEl>
                                          <p:spTgt spid="58"/>
                                        </p:tgtEl>
                                        <p:attrNameLst>
                                          <p:attrName>style.visibility</p:attrName>
                                        </p:attrNameLst>
                                      </p:cBhvr>
                                      <p:tavLst>
                                        <p:tav tm="0">
                                          <p:val>
                                            <p:strVal val="hidden"/>
                                          </p:val>
                                        </p:tav>
                                        <p:tav tm="50000">
                                          <p:val>
                                            <p:strVal val="visible"/>
                                          </p:val>
                                        </p:tav>
                                      </p:tavLst>
                                    </p:anim>
                                  </p:childTnLst>
                                </p:cTn>
                              </p:par>
                            </p:childTnLst>
                          </p:cTn>
                        </p:par>
                        <p:par>
                          <p:cTn id="10" fill="hold">
                            <p:stCondLst>
                              <p:cond delay="33500"/>
                            </p:stCondLst>
                            <p:childTnLst>
                              <p:par>
                                <p:cTn id="11" presetID="35" presetClass="emph" presetSubtype="0" repeatCount="2000" fill="hold" grpId="0" nodeType="afterEffect">
                                  <p:stCondLst>
                                    <p:cond delay="500"/>
                                  </p:stCondLst>
                                  <p:childTnLst>
                                    <p:anim calcmode="discrete" valueType="str">
                                      <p:cBhvr>
                                        <p:cTn id="12" dur="1000" fill="hold"/>
                                        <p:tgtEl>
                                          <p:spTgt spid="59"/>
                                        </p:tgtEl>
                                        <p:attrNameLst>
                                          <p:attrName>style.visibility</p:attrName>
                                        </p:attrNameLst>
                                      </p:cBhvr>
                                      <p:tavLst>
                                        <p:tav tm="0">
                                          <p:val>
                                            <p:strVal val="hidden"/>
                                          </p:val>
                                        </p:tav>
                                        <p:tav tm="50000">
                                          <p:val>
                                            <p:strVal val="visible"/>
                                          </p:val>
                                        </p:tav>
                                      </p:tavLst>
                                    </p:anim>
                                  </p:childTnLst>
                                </p:cTn>
                              </p:par>
                            </p:childTnLst>
                          </p:cTn>
                        </p:par>
                        <p:par>
                          <p:cTn id="13" fill="hold">
                            <p:stCondLst>
                              <p:cond delay="35000"/>
                            </p:stCondLst>
                            <p:childTnLst>
                              <p:par>
                                <p:cTn id="14" presetID="35" presetClass="emph" presetSubtype="0" repeatCount="2000" fill="hold" grpId="0" nodeType="afterEffect">
                                  <p:stCondLst>
                                    <p:cond delay="500"/>
                                  </p:stCondLst>
                                  <p:childTnLst>
                                    <p:anim calcmode="discrete" valueType="str">
                                      <p:cBhvr>
                                        <p:cTn id="15" dur="1000" fill="hold"/>
                                        <p:tgtEl>
                                          <p:spTgt spid="60"/>
                                        </p:tgtEl>
                                        <p:attrNameLst>
                                          <p:attrName>style.visibility</p:attrName>
                                        </p:attrNameLst>
                                      </p:cBhvr>
                                      <p:tavLst>
                                        <p:tav tm="0">
                                          <p:val>
                                            <p:strVal val="hidden"/>
                                          </p:val>
                                        </p:tav>
                                        <p:tav tm="50000">
                                          <p:val>
                                            <p:strVal val="visible"/>
                                          </p:val>
                                        </p:tav>
                                      </p:tavLst>
                                    </p:anim>
                                  </p:childTnLst>
                                </p:cTn>
                              </p:par>
                            </p:childTnLst>
                          </p:cTn>
                        </p:par>
                        <p:par>
                          <p:cTn id="16" fill="hold">
                            <p:stCondLst>
                              <p:cond delay="36500"/>
                            </p:stCondLst>
                            <p:childTnLst>
                              <p:par>
                                <p:cTn id="17" presetID="35" presetClass="emph" presetSubtype="0" repeatCount="2000" fill="hold" grpId="0" nodeType="afterEffect">
                                  <p:stCondLst>
                                    <p:cond delay="500"/>
                                  </p:stCondLst>
                                  <p:childTnLst>
                                    <p:anim calcmode="discrete" valueType="str">
                                      <p:cBhvr>
                                        <p:cTn id="18" dur="1000" fill="hold"/>
                                        <p:tgtEl>
                                          <p:spTgt spid="61"/>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repeatCount="3000" fill="hold" grpId="0" nodeType="clickEffect">
                                  <p:stCondLst>
                                    <p:cond delay="0"/>
                                  </p:stCondLst>
                                  <p:childTnLst>
                                    <p:anim calcmode="discrete" valueType="str">
                                      <p:cBhvr>
                                        <p:cTn id="22" dur="1000" fill="hold"/>
                                        <p:tgtEl>
                                          <p:spTgt spid="136"/>
                                        </p:tgtEl>
                                        <p:attrNameLst>
                                          <p:attrName>style.visibility</p:attrName>
                                        </p:attrNameLst>
                                      </p:cBhvr>
                                      <p:tavLst>
                                        <p:tav tm="0">
                                          <p:val>
                                            <p:strVal val="hidden"/>
                                          </p:val>
                                        </p:tav>
                                        <p:tav tm="50000">
                                          <p:val>
                                            <p:strVal val="visible"/>
                                          </p:val>
                                        </p:tav>
                                      </p:tavLst>
                                    </p:anim>
                                  </p:childTnLst>
                                </p:cTn>
                              </p:par>
                            </p:childTnLst>
                          </p:cTn>
                        </p:par>
                      </p:childTnLst>
                    </p:cTn>
                  </p:par>
                  <p:par>
                    <p:cTn id="23" fill="hold">
                      <p:stCondLst>
                        <p:cond delay="indefinite"/>
                      </p:stCondLst>
                      <p:childTnLst>
                        <p:par>
                          <p:cTn id="24" fill="hold">
                            <p:stCondLst>
                              <p:cond delay="0"/>
                            </p:stCondLst>
                            <p:childTnLst>
                              <p:par>
                                <p:cTn id="25" presetID="35" presetClass="emph" presetSubtype="0" repeatCount="3000" fill="hold" grpId="0" nodeType="clickEffect">
                                  <p:stCondLst>
                                    <p:cond delay="0"/>
                                  </p:stCondLst>
                                  <p:childTnLst>
                                    <p:anim calcmode="discrete" valueType="str">
                                      <p:cBhvr>
                                        <p:cTn id="26" dur="1000" fill="hold"/>
                                        <p:tgtEl>
                                          <p:spTgt spid="99"/>
                                        </p:tgtEl>
                                        <p:attrNameLst>
                                          <p:attrName>style.visibility</p:attrName>
                                        </p:attrNameLst>
                                      </p:cBhvr>
                                      <p:tavLst>
                                        <p:tav tm="0">
                                          <p:val>
                                            <p:strVal val="hidden"/>
                                          </p:val>
                                        </p:tav>
                                        <p:tav tm="50000">
                                          <p:val>
                                            <p:strVal val="visible"/>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mph" presetSubtype="0" repeatCount="3000" fill="hold" grpId="0" nodeType="clickEffect">
                                  <p:stCondLst>
                                    <p:cond delay="0"/>
                                  </p:stCondLst>
                                  <p:childTnLst>
                                    <p:anim calcmode="discrete" valueType="str">
                                      <p:cBhvr>
                                        <p:cTn id="30" dur="1000" fill="hold"/>
                                        <p:tgtEl>
                                          <p:spTgt spid="149"/>
                                        </p:tgtEl>
                                        <p:attrNameLst>
                                          <p:attrName>style.visibility</p:attrName>
                                        </p:attrNameLst>
                                      </p:cBhvr>
                                      <p:tavLst>
                                        <p:tav tm="0">
                                          <p:val>
                                            <p:strVal val="hidden"/>
                                          </p:val>
                                        </p:tav>
                                        <p:tav tm="50000">
                                          <p:val>
                                            <p:strVal val="visible"/>
                                          </p:val>
                                        </p:tav>
                                      </p:tavLst>
                                    </p:anim>
                                  </p:childTnLst>
                                </p:cTn>
                              </p:par>
                            </p:childTnLst>
                          </p:cTn>
                        </p:par>
                      </p:childTnLst>
                    </p:cTn>
                  </p:par>
                  <p:par>
                    <p:cTn id="31" fill="hold">
                      <p:stCondLst>
                        <p:cond delay="indefinite"/>
                      </p:stCondLst>
                      <p:childTnLst>
                        <p:par>
                          <p:cTn id="32" fill="hold">
                            <p:stCondLst>
                              <p:cond delay="0"/>
                            </p:stCondLst>
                            <p:childTnLst>
                              <p:par>
                                <p:cTn id="33" presetID="35" presetClass="emph" presetSubtype="0" repeatCount="3000" fill="hold" grpId="0" nodeType="clickEffect">
                                  <p:stCondLst>
                                    <p:cond delay="0"/>
                                  </p:stCondLst>
                                  <p:childTnLst>
                                    <p:anim calcmode="discrete" valueType="str">
                                      <p:cBhvr>
                                        <p:cTn id="34" dur="1000" fill="hold"/>
                                        <p:tgtEl>
                                          <p:spTgt spid="100"/>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mph" presetSubtype="0" repeatCount="3000" fill="hold" grpId="0" nodeType="clickEffect">
                                  <p:stCondLst>
                                    <p:cond delay="0"/>
                                  </p:stCondLst>
                                  <p:childTnLst>
                                    <p:anim calcmode="discrete" valueType="str">
                                      <p:cBhvr>
                                        <p:cTn id="38"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par>
                    <p:cTn id="39" fill="hold">
                      <p:stCondLst>
                        <p:cond delay="indefinite"/>
                      </p:stCondLst>
                      <p:childTnLst>
                        <p:par>
                          <p:cTn id="40" fill="hold">
                            <p:stCondLst>
                              <p:cond delay="0"/>
                            </p:stCondLst>
                            <p:childTnLst>
                              <p:par>
                                <p:cTn id="41" presetID="35" presetClass="emph" presetSubtype="0" repeatCount="3000" fill="hold" grpId="0" nodeType="clickEffect">
                                  <p:stCondLst>
                                    <p:cond delay="0"/>
                                  </p:stCondLst>
                                  <p:childTnLst>
                                    <p:anim calcmode="discrete" valueType="str">
                                      <p:cBhvr>
                                        <p:cTn id="42" dur="1000" fill="hold"/>
                                        <p:tgtEl>
                                          <p:spTgt spid="101"/>
                                        </p:tgtEl>
                                        <p:attrNameLst>
                                          <p:attrName>style.visibility</p:attrName>
                                        </p:attrNameLst>
                                      </p:cBhvr>
                                      <p:tavLst>
                                        <p:tav tm="0">
                                          <p:val>
                                            <p:strVal val="hidden"/>
                                          </p:val>
                                        </p:tav>
                                        <p:tav tm="50000">
                                          <p:val>
                                            <p:strVal val="visible"/>
                                          </p:val>
                                        </p:tav>
                                      </p:tavLst>
                                    </p:anim>
                                  </p:childTnLst>
                                </p:cTn>
                              </p:par>
                            </p:childTnLst>
                          </p:cTn>
                        </p:par>
                      </p:childTnLst>
                    </p:cTn>
                  </p:par>
                  <p:par>
                    <p:cTn id="43" fill="hold">
                      <p:stCondLst>
                        <p:cond delay="indefinite"/>
                      </p:stCondLst>
                      <p:childTnLst>
                        <p:par>
                          <p:cTn id="44" fill="hold">
                            <p:stCondLst>
                              <p:cond delay="0"/>
                            </p:stCondLst>
                            <p:childTnLst>
                              <p:par>
                                <p:cTn id="45" presetID="35" presetClass="emph" presetSubtype="0" repeatCount="3000" fill="hold" grpId="0" nodeType="clickEffect">
                                  <p:stCondLst>
                                    <p:cond delay="0"/>
                                  </p:stCondLst>
                                  <p:childTnLst>
                                    <p:anim calcmode="discrete" valueType="str">
                                      <p:cBhvr>
                                        <p:cTn id="46" dur="1000" fill="hold"/>
                                        <p:tgtEl>
                                          <p:spTgt spid="116"/>
                                        </p:tgtEl>
                                        <p:attrNameLst>
                                          <p:attrName>style.visibility</p:attrName>
                                        </p:attrNameLst>
                                      </p:cBhvr>
                                      <p:tavLst>
                                        <p:tav tm="0">
                                          <p:val>
                                            <p:strVal val="hidden"/>
                                          </p:val>
                                        </p:tav>
                                        <p:tav tm="50000">
                                          <p:val>
                                            <p:strVal val="visible"/>
                                          </p:val>
                                        </p:tav>
                                      </p:tavLst>
                                    </p:anim>
                                  </p:childTnLst>
                                </p:cTn>
                              </p:par>
                            </p:childTnLst>
                          </p:cTn>
                        </p:par>
                      </p:childTnLst>
                    </p:cTn>
                  </p:par>
                  <p:par>
                    <p:cTn id="47" fill="hold">
                      <p:stCondLst>
                        <p:cond delay="indefinite"/>
                      </p:stCondLst>
                      <p:childTnLst>
                        <p:par>
                          <p:cTn id="48" fill="hold">
                            <p:stCondLst>
                              <p:cond delay="0"/>
                            </p:stCondLst>
                            <p:childTnLst>
                              <p:par>
                                <p:cTn id="49" presetID="35" presetClass="emph" presetSubtype="0" repeatCount="3000" fill="hold" grpId="0" nodeType="clickEffect">
                                  <p:stCondLst>
                                    <p:cond delay="0"/>
                                  </p:stCondLst>
                                  <p:childTnLst>
                                    <p:anim calcmode="discrete" valueType="str">
                                      <p:cBhvr>
                                        <p:cTn id="50" dur="1000" fill="hold"/>
                                        <p:tgtEl>
                                          <p:spTgt spid="102"/>
                                        </p:tgtEl>
                                        <p:attrNameLst>
                                          <p:attrName>style.visibility</p:attrName>
                                        </p:attrNameLst>
                                      </p:cBhvr>
                                      <p:tavLst>
                                        <p:tav tm="0">
                                          <p:val>
                                            <p:strVal val="hidden"/>
                                          </p:val>
                                        </p:tav>
                                        <p:tav tm="50000">
                                          <p:val>
                                            <p:strVal val="visible"/>
                                          </p:val>
                                        </p:tav>
                                      </p:tavLst>
                                    </p:anim>
                                  </p:childTnLst>
                                </p:cTn>
                              </p:par>
                            </p:childTnLst>
                          </p:cTn>
                        </p:par>
                      </p:childTnLst>
                    </p:cTn>
                  </p:par>
                  <p:par>
                    <p:cTn id="51" fill="hold">
                      <p:stCondLst>
                        <p:cond delay="indefinite"/>
                      </p:stCondLst>
                      <p:childTnLst>
                        <p:par>
                          <p:cTn id="52" fill="hold">
                            <p:stCondLst>
                              <p:cond delay="0"/>
                            </p:stCondLst>
                            <p:childTnLst>
                              <p:par>
                                <p:cTn id="53" presetID="35" presetClass="emph" presetSubtype="0" repeatCount="3000" fill="hold" grpId="0" nodeType="clickEffect">
                                  <p:stCondLst>
                                    <p:cond delay="0"/>
                                  </p:stCondLst>
                                  <p:childTnLst>
                                    <p:anim calcmode="discrete" valueType="str">
                                      <p:cBhvr>
                                        <p:cTn id="54" dur="1000" fill="hold"/>
                                        <p:tgtEl>
                                          <p:spTgt spid="87"/>
                                        </p:tgtEl>
                                        <p:attrNameLst>
                                          <p:attrName>style.visibility</p:attrName>
                                        </p:attrNameLst>
                                      </p:cBhvr>
                                      <p:tavLst>
                                        <p:tav tm="0">
                                          <p:val>
                                            <p:strVal val="hidden"/>
                                          </p:val>
                                        </p:tav>
                                        <p:tav tm="50000">
                                          <p:val>
                                            <p:strVal val="visible"/>
                                          </p:val>
                                        </p:tav>
                                      </p:tavLst>
                                    </p:anim>
                                  </p:childTnLst>
                                </p:cTn>
                              </p:par>
                            </p:childTnLst>
                          </p:cTn>
                        </p:par>
                      </p:childTnLst>
                    </p:cTn>
                  </p:par>
                  <p:par>
                    <p:cTn id="55" fill="hold">
                      <p:stCondLst>
                        <p:cond delay="indefinite"/>
                      </p:stCondLst>
                      <p:childTnLst>
                        <p:par>
                          <p:cTn id="56" fill="hold">
                            <p:stCondLst>
                              <p:cond delay="0"/>
                            </p:stCondLst>
                            <p:childTnLst>
                              <p:par>
                                <p:cTn id="57" presetID="35" presetClass="emph" presetSubtype="0" repeatCount="3000" fill="hold" grpId="0" nodeType="clickEffect">
                                  <p:stCondLst>
                                    <p:cond delay="0"/>
                                  </p:stCondLst>
                                  <p:childTnLst>
                                    <p:anim calcmode="discrete" valueType="str">
                                      <p:cBhvr>
                                        <p:cTn id="58" dur="1000" fill="hold"/>
                                        <p:tgtEl>
                                          <p:spTgt spid="147"/>
                                        </p:tgtEl>
                                        <p:attrNameLst>
                                          <p:attrName>style.visibility</p:attrName>
                                        </p:attrNameLst>
                                      </p:cBhvr>
                                      <p:tavLst>
                                        <p:tav tm="0">
                                          <p:val>
                                            <p:strVal val="hidden"/>
                                          </p:val>
                                        </p:tav>
                                        <p:tav tm="50000">
                                          <p:val>
                                            <p:strVal val="visible"/>
                                          </p:val>
                                        </p:tav>
                                      </p:tavLst>
                                    </p:anim>
                                  </p:childTnLst>
                                </p:cTn>
                              </p:par>
                            </p:childTnLst>
                          </p:cTn>
                        </p:par>
                      </p:childTnLst>
                    </p:cTn>
                  </p:par>
                  <p:par>
                    <p:cTn id="59" fill="hold">
                      <p:stCondLst>
                        <p:cond delay="indefinite"/>
                      </p:stCondLst>
                      <p:childTnLst>
                        <p:par>
                          <p:cTn id="60" fill="hold">
                            <p:stCondLst>
                              <p:cond delay="0"/>
                            </p:stCondLst>
                            <p:childTnLst>
                              <p:par>
                                <p:cTn id="61" presetID="35" presetClass="emph" presetSubtype="0" repeatCount="3000" fill="hold" grpId="0" nodeType="clickEffect">
                                  <p:stCondLst>
                                    <p:cond delay="0"/>
                                  </p:stCondLst>
                                  <p:childTnLst>
                                    <p:anim calcmode="discrete" valueType="str">
                                      <p:cBhvr>
                                        <p:cTn id="62" dur="1000" fill="hold"/>
                                        <p:tgtEl>
                                          <p:spTgt spid="117"/>
                                        </p:tgtEl>
                                        <p:attrNameLst>
                                          <p:attrName>style.visibility</p:attrName>
                                        </p:attrNameLst>
                                      </p:cBhvr>
                                      <p:tavLst>
                                        <p:tav tm="0">
                                          <p:val>
                                            <p:strVal val="hidden"/>
                                          </p:val>
                                        </p:tav>
                                        <p:tav tm="50000">
                                          <p:val>
                                            <p:strVal val="visible"/>
                                          </p:val>
                                        </p:tav>
                                      </p:tavLst>
                                    </p:anim>
                                  </p:childTnLst>
                                </p:cTn>
                              </p:par>
                            </p:childTnLst>
                          </p:cTn>
                        </p:par>
                      </p:childTnLst>
                    </p:cTn>
                  </p:par>
                  <p:par>
                    <p:cTn id="63" fill="hold">
                      <p:stCondLst>
                        <p:cond delay="indefinite"/>
                      </p:stCondLst>
                      <p:childTnLst>
                        <p:par>
                          <p:cTn id="64" fill="hold">
                            <p:stCondLst>
                              <p:cond delay="0"/>
                            </p:stCondLst>
                            <p:childTnLst>
                              <p:par>
                                <p:cTn id="65" presetID="35" presetClass="emph" presetSubtype="0" repeatCount="3000" fill="hold" grpId="0" nodeType="clickEffect">
                                  <p:stCondLst>
                                    <p:cond delay="0"/>
                                  </p:stCondLst>
                                  <p:childTnLst>
                                    <p:anim calcmode="discrete" valueType="str">
                                      <p:cBhvr>
                                        <p:cTn id="66" dur="1000" fill="hold"/>
                                        <p:tgtEl>
                                          <p:spTgt spid="103"/>
                                        </p:tgtEl>
                                        <p:attrNameLst>
                                          <p:attrName>style.visibility</p:attrName>
                                        </p:attrNameLst>
                                      </p:cBhvr>
                                      <p:tavLst>
                                        <p:tav tm="0">
                                          <p:val>
                                            <p:strVal val="hidden"/>
                                          </p:val>
                                        </p:tav>
                                        <p:tav tm="50000">
                                          <p:val>
                                            <p:strVal val="visible"/>
                                          </p:val>
                                        </p:tav>
                                      </p:tavLst>
                                    </p:anim>
                                  </p:childTnLst>
                                </p:cTn>
                              </p:par>
                            </p:childTnLst>
                          </p:cTn>
                        </p:par>
                      </p:childTnLst>
                    </p:cTn>
                  </p:par>
                  <p:par>
                    <p:cTn id="67" fill="hold">
                      <p:stCondLst>
                        <p:cond delay="indefinite"/>
                      </p:stCondLst>
                      <p:childTnLst>
                        <p:par>
                          <p:cTn id="68" fill="hold">
                            <p:stCondLst>
                              <p:cond delay="0"/>
                            </p:stCondLst>
                            <p:childTnLst>
                              <p:par>
                                <p:cTn id="69" presetID="35" presetClass="emph" presetSubtype="0" repeatCount="3000" fill="hold" grpId="0" nodeType="clickEffect">
                                  <p:stCondLst>
                                    <p:cond delay="0"/>
                                  </p:stCondLst>
                                  <p:childTnLst>
                                    <p:anim calcmode="discrete" valueType="str">
                                      <p:cBhvr>
                                        <p:cTn id="70" dur="1000" fill="hold"/>
                                        <p:tgtEl>
                                          <p:spTgt spid="104"/>
                                        </p:tgtEl>
                                        <p:attrNameLst>
                                          <p:attrName>style.visibility</p:attrName>
                                        </p:attrNameLst>
                                      </p:cBhvr>
                                      <p:tavLst>
                                        <p:tav tm="0">
                                          <p:val>
                                            <p:strVal val="hidden"/>
                                          </p:val>
                                        </p:tav>
                                        <p:tav tm="50000">
                                          <p:val>
                                            <p:strVal val="visible"/>
                                          </p:val>
                                        </p:tav>
                                      </p:tavLst>
                                    </p:anim>
                                  </p:childTnLst>
                                </p:cTn>
                              </p:par>
                            </p:childTnLst>
                          </p:cTn>
                        </p:par>
                      </p:childTnLst>
                    </p:cTn>
                  </p:par>
                  <p:par>
                    <p:cTn id="71" fill="hold">
                      <p:stCondLst>
                        <p:cond delay="indefinite"/>
                      </p:stCondLst>
                      <p:childTnLst>
                        <p:par>
                          <p:cTn id="72" fill="hold">
                            <p:stCondLst>
                              <p:cond delay="0"/>
                            </p:stCondLst>
                            <p:childTnLst>
                              <p:par>
                                <p:cTn id="73" presetID="35" presetClass="emph" presetSubtype="0" repeatCount="3000" fill="hold" grpId="0" nodeType="clickEffect">
                                  <p:stCondLst>
                                    <p:cond delay="0"/>
                                  </p:stCondLst>
                                  <p:childTnLst>
                                    <p:anim calcmode="discrete" valueType="str">
                                      <p:cBhvr>
                                        <p:cTn id="74" dur="1000" fill="hold"/>
                                        <p:tgtEl>
                                          <p:spTgt spid="10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P spid="58" grpId="0" bldLvl="0" animBg="1"/>
      <p:bldP spid="59" grpId="0" bldLvl="0" animBg="1"/>
      <p:bldP spid="60" grpId="0" bldLvl="0" animBg="1"/>
      <p:bldP spid="61" grpId="0" bldLvl="0" animBg="1"/>
      <p:bldP spid="84" grpId="0" bldLvl="0" animBg="1"/>
      <p:bldP spid="99" grpId="0" bldLvl="0" animBg="1"/>
      <p:bldP spid="100" grpId="0" bldLvl="0" animBg="1"/>
      <p:bldP spid="101" grpId="0" bldLvl="0" animBg="1"/>
      <p:bldP spid="102" grpId="0" bldLvl="0" animBg="1"/>
      <p:bldP spid="103" grpId="0" bldLvl="0" animBg="1"/>
      <p:bldP spid="104" grpId="0" bldLvl="0" animBg="1"/>
      <p:bldP spid="105" grpId="0" bldLvl="0" animBg="1"/>
      <p:bldP spid="116" grpId="0" bldLvl="0" animBg="1"/>
      <p:bldP spid="117" grpId="0" bldLvl="0" animBg="1"/>
      <p:bldP spid="136" grpId="0" bldLvl="0" animBg="1"/>
      <p:bldP spid="147" grpId="0" bldLvl="0" animBg="1"/>
      <p:bldP spid="149" grpId="0" bldLvl="0" animBg="1"/>
      <p:bldP spid="87" grpId="0" bldLvl="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22"/>
          <p:cNvSpPr>
            <a:spLocks noChangeArrowheads="1"/>
          </p:cNvSpPr>
          <p:nvPr/>
        </p:nvSpPr>
        <p:spPr bwMode="auto">
          <a:xfrm>
            <a:off x="0" y="1228409"/>
            <a:ext cx="12213771" cy="5227143"/>
          </a:xfrm>
          <a:prstGeom prst="rect">
            <a:avLst/>
          </a:prstGeom>
          <a:solidFill>
            <a:schemeClr val="bg1">
              <a:lumMod val="95000"/>
            </a:schemeClr>
          </a:solidFill>
          <a:ln>
            <a:noFill/>
          </a:ln>
          <a:effectLst/>
        </p:spPr>
        <p:txBody>
          <a:bodyPr wrap="none" anchor="ctr"/>
          <a:lstStyle/>
          <a:p>
            <a:endParaRPr lang="zh-CN" altLang="en-US"/>
          </a:p>
        </p:txBody>
      </p:sp>
      <p:sp>
        <p:nvSpPr>
          <p:cNvPr id="2" name="标题 1"/>
          <p:cNvSpPr>
            <a:spLocks noGrp="1"/>
          </p:cNvSpPr>
          <p:nvPr>
            <p:ph type="title"/>
          </p:nvPr>
        </p:nvSpPr>
        <p:spPr/>
        <p:txBody>
          <a:bodyPr/>
          <a:lstStyle/>
          <a:p>
            <a:r>
              <a:rPr lang="zh-CN" altLang="en-US" dirty="0"/>
              <a:t>邮政系统分层实例</a:t>
            </a:r>
            <a:endParaRPr lang="zh-CN" altLang="en-US" dirty="0"/>
          </a:p>
        </p:txBody>
      </p:sp>
      <p:sp>
        <p:nvSpPr>
          <p:cNvPr id="57" name="Text Box 97"/>
          <p:cNvSpPr txBox="1">
            <a:spLocks noChangeArrowheads="1"/>
          </p:cNvSpPr>
          <p:nvPr/>
        </p:nvSpPr>
        <p:spPr bwMode="auto">
          <a:xfrm>
            <a:off x="413465" y="1640201"/>
            <a:ext cx="2842135" cy="380480"/>
          </a:xfrm>
          <a:prstGeom prst="rect">
            <a:avLst/>
          </a:prstGeom>
          <a:solidFill>
            <a:srgbClr val="7CC43A"/>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用户应用层</a:t>
            </a:r>
            <a:endParaRPr kumimoji="1" lang="zh-CN" altLang="en-US" sz="2000" dirty="0">
              <a:solidFill>
                <a:schemeClr val="bg1"/>
              </a:solidFill>
              <a:latin typeface="+mj-ea"/>
              <a:ea typeface="+mj-ea"/>
            </a:endParaRPr>
          </a:p>
        </p:txBody>
      </p:sp>
      <p:sp>
        <p:nvSpPr>
          <p:cNvPr id="58" name="Text Box 98"/>
          <p:cNvSpPr txBox="1">
            <a:spLocks noChangeArrowheads="1"/>
          </p:cNvSpPr>
          <p:nvPr/>
        </p:nvSpPr>
        <p:spPr bwMode="auto">
          <a:xfrm>
            <a:off x="384175" y="2627206"/>
            <a:ext cx="2856457" cy="380480"/>
          </a:xfrm>
          <a:prstGeom prst="rect">
            <a:avLst/>
          </a:prstGeom>
          <a:solidFill>
            <a:schemeClr val="accent6"/>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信件递送层</a:t>
            </a:r>
            <a:endParaRPr kumimoji="1" lang="zh-CN" altLang="en-US" sz="2000" dirty="0">
              <a:solidFill>
                <a:schemeClr val="bg1"/>
              </a:solidFill>
              <a:latin typeface="+mj-ea"/>
              <a:ea typeface="+mj-ea"/>
            </a:endParaRPr>
          </a:p>
        </p:txBody>
      </p:sp>
      <p:sp>
        <p:nvSpPr>
          <p:cNvPr id="59" name="Text Box 99"/>
          <p:cNvSpPr txBox="1">
            <a:spLocks noChangeArrowheads="1"/>
          </p:cNvSpPr>
          <p:nvPr/>
        </p:nvSpPr>
        <p:spPr bwMode="auto">
          <a:xfrm>
            <a:off x="387755" y="3509292"/>
            <a:ext cx="2852877" cy="380480"/>
          </a:xfrm>
          <a:prstGeom prst="rect">
            <a:avLst/>
          </a:prstGeom>
          <a:solidFill>
            <a:schemeClr val="accent5"/>
          </a:solidFill>
          <a:ln>
            <a:noFill/>
          </a:ln>
          <a:effectLst/>
        </p:spPr>
        <p:txBody>
          <a:bodyPr wrap="square" lIns="36000" tIns="36000" rIns="36000" bIns="36000">
            <a:spAutoFit/>
          </a:bodyPr>
          <a:lstStyle>
            <a:defPPr>
              <a:defRPr lang="en-US"/>
            </a:defPPr>
            <a:lvl1pPr indent="457200" eaLnBrk="0" hangingPunct="0">
              <a:lnSpc>
                <a:spcPct val="150000"/>
              </a:lnSpc>
              <a:defRPr kumimoji="1" sz="2000">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nSpc>
                <a:spcPct val="100000"/>
              </a:lnSpc>
            </a:pPr>
            <a:r>
              <a:rPr lang="zh-CN" altLang="en-US" dirty="0"/>
              <a:t>   邮包运送层</a:t>
            </a:r>
            <a:endParaRPr lang="zh-CN" altLang="en-US" dirty="0"/>
          </a:p>
        </p:txBody>
      </p:sp>
      <p:sp>
        <p:nvSpPr>
          <p:cNvPr id="60" name="Text Box 100"/>
          <p:cNvSpPr txBox="1">
            <a:spLocks noChangeArrowheads="1"/>
          </p:cNvSpPr>
          <p:nvPr/>
        </p:nvSpPr>
        <p:spPr bwMode="auto">
          <a:xfrm>
            <a:off x="416379" y="4415592"/>
            <a:ext cx="2888683" cy="380480"/>
          </a:xfrm>
          <a:prstGeom prst="rect">
            <a:avLst/>
          </a:prstGeom>
          <a:solidFill>
            <a:schemeClr val="accent4">
              <a:lumMod val="75000"/>
            </a:schemeClr>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交通运输层</a:t>
            </a:r>
            <a:endParaRPr kumimoji="1" lang="zh-CN" altLang="en-US" sz="2000" dirty="0">
              <a:solidFill>
                <a:schemeClr val="bg1"/>
              </a:solidFill>
              <a:latin typeface="+mj-ea"/>
              <a:ea typeface="+mj-ea"/>
            </a:endParaRPr>
          </a:p>
        </p:txBody>
      </p:sp>
      <p:sp>
        <p:nvSpPr>
          <p:cNvPr id="61" name="Text Box 101"/>
          <p:cNvSpPr txBox="1">
            <a:spLocks noChangeArrowheads="1"/>
          </p:cNvSpPr>
          <p:nvPr/>
        </p:nvSpPr>
        <p:spPr bwMode="auto">
          <a:xfrm>
            <a:off x="409121" y="5334794"/>
            <a:ext cx="2885102" cy="380480"/>
          </a:xfrm>
          <a:prstGeom prst="rect">
            <a:avLst/>
          </a:prstGeom>
          <a:solidFill>
            <a:schemeClr val="bg1">
              <a:lumMod val="50000"/>
            </a:schemeClr>
          </a:solidFill>
          <a:ln>
            <a:noFill/>
          </a:ln>
          <a:effec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457200"/>
            <a:r>
              <a:rPr kumimoji="1" lang="zh-CN" altLang="en-US" sz="2000" dirty="0">
                <a:solidFill>
                  <a:schemeClr val="bg1"/>
                </a:solidFill>
                <a:latin typeface="+mj-ea"/>
                <a:ea typeface="+mj-ea"/>
              </a:rPr>
              <a:t>   交通工具层</a:t>
            </a:r>
            <a:endParaRPr kumimoji="1" lang="zh-CN" altLang="en-US" sz="2000" dirty="0">
              <a:solidFill>
                <a:schemeClr val="bg1"/>
              </a:solidFill>
              <a:latin typeface="+mj-ea"/>
              <a:ea typeface="+mj-ea"/>
            </a:endParaRPr>
          </a:p>
        </p:txBody>
      </p:sp>
      <p:sp>
        <p:nvSpPr>
          <p:cNvPr id="3" name="矩形 2"/>
          <p:cNvSpPr/>
          <p:nvPr/>
        </p:nvSpPr>
        <p:spPr>
          <a:xfrm>
            <a:off x="3989614" y="2553319"/>
            <a:ext cx="1752600" cy="5343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邮局</a:t>
            </a:r>
            <a:endParaRPr lang="zh-CN" altLang="en-US" sz="1800" b="1" dirty="0">
              <a:latin typeface="+mj-ea"/>
              <a:ea typeface="+mj-ea"/>
            </a:endParaRPr>
          </a:p>
        </p:txBody>
      </p:sp>
      <p:sp>
        <p:nvSpPr>
          <p:cNvPr id="84" name="矩形 83"/>
          <p:cNvSpPr/>
          <p:nvPr/>
        </p:nvSpPr>
        <p:spPr>
          <a:xfrm>
            <a:off x="3931358" y="3864151"/>
            <a:ext cx="1752600" cy="534368"/>
          </a:xfrm>
          <a:prstGeom prst="rect">
            <a:avLst/>
          </a:prstGeom>
          <a:solidFill>
            <a:srgbClr val="358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运送部门</a:t>
            </a:r>
            <a:endParaRPr lang="zh-CN" altLang="en-US" sz="1800" b="1" dirty="0">
              <a:latin typeface="+mj-ea"/>
              <a:ea typeface="+mj-ea"/>
            </a:endParaRPr>
          </a:p>
        </p:txBody>
      </p:sp>
      <p:sp>
        <p:nvSpPr>
          <p:cNvPr id="85" name="矩形 84"/>
          <p:cNvSpPr/>
          <p:nvPr/>
        </p:nvSpPr>
        <p:spPr>
          <a:xfrm>
            <a:off x="3970564" y="5208165"/>
            <a:ext cx="1752600" cy="534368"/>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铁路部门</a:t>
            </a:r>
            <a:endParaRPr lang="zh-CN" altLang="en-US" sz="1800" b="1" dirty="0">
              <a:latin typeface="+mj-ea"/>
              <a:ea typeface="+mj-ea"/>
            </a:endParaRPr>
          </a:p>
        </p:txBody>
      </p:sp>
      <p:sp>
        <p:nvSpPr>
          <p:cNvPr id="89" name="矩形 88"/>
          <p:cNvSpPr/>
          <p:nvPr/>
        </p:nvSpPr>
        <p:spPr>
          <a:xfrm>
            <a:off x="9909175" y="2532909"/>
            <a:ext cx="1752600" cy="5343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邮局</a:t>
            </a:r>
            <a:endParaRPr lang="zh-CN" altLang="en-US" sz="1800" b="1" dirty="0">
              <a:latin typeface="+mj-ea"/>
              <a:ea typeface="+mj-ea"/>
            </a:endParaRPr>
          </a:p>
        </p:txBody>
      </p:sp>
      <p:sp>
        <p:nvSpPr>
          <p:cNvPr id="90" name="矩形 89"/>
          <p:cNvSpPr/>
          <p:nvPr/>
        </p:nvSpPr>
        <p:spPr>
          <a:xfrm>
            <a:off x="9876064" y="3896037"/>
            <a:ext cx="1752600" cy="534368"/>
          </a:xfrm>
          <a:prstGeom prst="rect">
            <a:avLst/>
          </a:prstGeom>
          <a:solidFill>
            <a:srgbClr val="358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运送部门</a:t>
            </a:r>
            <a:endParaRPr lang="zh-CN" altLang="en-US" sz="1800" b="1" dirty="0">
              <a:latin typeface="+mj-ea"/>
              <a:ea typeface="+mj-ea"/>
            </a:endParaRPr>
          </a:p>
        </p:txBody>
      </p:sp>
      <p:sp>
        <p:nvSpPr>
          <p:cNvPr id="92" name="矩形 91"/>
          <p:cNvSpPr/>
          <p:nvPr/>
        </p:nvSpPr>
        <p:spPr>
          <a:xfrm>
            <a:off x="7792267" y="5105874"/>
            <a:ext cx="909108" cy="674848"/>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汽 运</a:t>
            </a:r>
            <a:endParaRPr lang="en-US" altLang="zh-CN" sz="1800" b="1" dirty="0">
              <a:latin typeface="+mj-ea"/>
              <a:ea typeface="+mj-ea"/>
            </a:endParaRPr>
          </a:p>
          <a:p>
            <a:pPr algn="ctr">
              <a:lnSpc>
                <a:spcPct val="150000"/>
              </a:lnSpc>
            </a:pPr>
            <a:r>
              <a:rPr lang="zh-CN" altLang="en-US" sz="1800" b="1" dirty="0">
                <a:latin typeface="+mj-ea"/>
                <a:ea typeface="+mj-ea"/>
              </a:rPr>
              <a:t>部 门</a:t>
            </a:r>
            <a:endParaRPr lang="zh-CN" altLang="en-US" sz="1800" b="1" dirty="0">
              <a:latin typeface="+mj-ea"/>
              <a:ea typeface="+mj-ea"/>
            </a:endParaRPr>
          </a:p>
        </p:txBody>
      </p:sp>
      <p:sp>
        <p:nvSpPr>
          <p:cNvPr id="93" name="Line 47"/>
          <p:cNvSpPr>
            <a:spLocks noChangeShapeType="1"/>
          </p:cNvSpPr>
          <p:nvPr/>
        </p:nvSpPr>
        <p:spPr bwMode="auto">
          <a:xfrm>
            <a:off x="5742214" y="1671370"/>
            <a:ext cx="4044283" cy="15003"/>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4" name="Line 48"/>
          <p:cNvSpPr>
            <a:spLocks noChangeShapeType="1"/>
          </p:cNvSpPr>
          <p:nvPr/>
        </p:nvSpPr>
        <p:spPr bwMode="auto">
          <a:xfrm>
            <a:off x="5742214" y="2820503"/>
            <a:ext cx="4044283"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endParaRPr lang="zh-CN" altLang="en-US" sz="1800" b="1">
              <a:latin typeface="+mj-ea"/>
              <a:ea typeface="+mj-ea"/>
            </a:endParaRPr>
          </a:p>
        </p:txBody>
      </p:sp>
      <p:sp>
        <p:nvSpPr>
          <p:cNvPr id="95" name="Line 49"/>
          <p:cNvSpPr>
            <a:spLocks noChangeShapeType="1"/>
          </p:cNvSpPr>
          <p:nvPr/>
        </p:nvSpPr>
        <p:spPr bwMode="auto">
          <a:xfrm flipV="1">
            <a:off x="5723164" y="4155821"/>
            <a:ext cx="1147763"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6" name="Line 51"/>
          <p:cNvSpPr>
            <a:spLocks noChangeShapeType="1"/>
          </p:cNvSpPr>
          <p:nvPr/>
        </p:nvSpPr>
        <p:spPr bwMode="auto">
          <a:xfrm flipV="1">
            <a:off x="8640655" y="4189956"/>
            <a:ext cx="1235409"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7" name="Line 52"/>
          <p:cNvSpPr>
            <a:spLocks noChangeShapeType="1"/>
          </p:cNvSpPr>
          <p:nvPr/>
        </p:nvSpPr>
        <p:spPr bwMode="auto">
          <a:xfrm>
            <a:off x="5795389" y="5447971"/>
            <a:ext cx="989586"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8" name="Line 53"/>
          <p:cNvSpPr>
            <a:spLocks noChangeShapeType="1"/>
          </p:cNvSpPr>
          <p:nvPr/>
        </p:nvSpPr>
        <p:spPr bwMode="auto">
          <a:xfrm>
            <a:off x="8712191" y="5454939"/>
            <a:ext cx="1082291" cy="0"/>
          </a:xfrm>
          <a:prstGeom prst="line">
            <a:avLst/>
          </a:prstGeom>
          <a:noFill/>
          <a:ln w="3810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99" name="Line 56"/>
          <p:cNvSpPr>
            <a:spLocks noChangeShapeType="1"/>
          </p:cNvSpPr>
          <p:nvPr/>
        </p:nvSpPr>
        <p:spPr bwMode="auto">
          <a:xfrm flipH="1">
            <a:off x="4861164" y="1784979"/>
            <a:ext cx="15492" cy="736660"/>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0" name="Line 57"/>
          <p:cNvSpPr>
            <a:spLocks noChangeShapeType="1"/>
          </p:cNvSpPr>
          <p:nvPr/>
        </p:nvSpPr>
        <p:spPr bwMode="auto">
          <a:xfrm flipH="1">
            <a:off x="4868866" y="3148244"/>
            <a:ext cx="7790" cy="710491"/>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1" name="Line 58"/>
          <p:cNvSpPr>
            <a:spLocks noChangeShapeType="1"/>
          </p:cNvSpPr>
          <p:nvPr/>
        </p:nvSpPr>
        <p:spPr bwMode="auto">
          <a:xfrm flipH="1">
            <a:off x="4851836" y="4447342"/>
            <a:ext cx="6629" cy="760823"/>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2" name="Line 60"/>
          <p:cNvSpPr>
            <a:spLocks noChangeShapeType="1"/>
          </p:cNvSpPr>
          <p:nvPr/>
        </p:nvSpPr>
        <p:spPr bwMode="auto">
          <a:xfrm>
            <a:off x="7284444" y="4430405"/>
            <a:ext cx="6629" cy="713363"/>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3" name="Line 61"/>
          <p:cNvSpPr>
            <a:spLocks noChangeShapeType="1"/>
          </p:cNvSpPr>
          <p:nvPr/>
        </p:nvSpPr>
        <p:spPr bwMode="auto">
          <a:xfrm>
            <a:off x="10728654" y="4430405"/>
            <a:ext cx="6630" cy="851866"/>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4" name="Line 62"/>
          <p:cNvSpPr>
            <a:spLocks noChangeShapeType="1"/>
          </p:cNvSpPr>
          <p:nvPr/>
        </p:nvSpPr>
        <p:spPr bwMode="auto">
          <a:xfrm>
            <a:off x="10660110" y="3148244"/>
            <a:ext cx="0" cy="717279"/>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5" name="Line 63"/>
          <p:cNvSpPr>
            <a:spLocks noChangeShapeType="1"/>
          </p:cNvSpPr>
          <p:nvPr/>
        </p:nvSpPr>
        <p:spPr bwMode="auto">
          <a:xfrm flipH="1">
            <a:off x="10600456" y="1791715"/>
            <a:ext cx="4750" cy="657430"/>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06" name="Text Box 67"/>
          <p:cNvSpPr txBox="1">
            <a:spLocks noChangeArrowheads="1"/>
          </p:cNvSpPr>
          <p:nvPr/>
        </p:nvSpPr>
        <p:spPr bwMode="auto">
          <a:xfrm>
            <a:off x="4315594" y="1725465"/>
            <a:ext cx="528079"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信件</a:t>
            </a:r>
            <a:endParaRPr kumimoji="1" lang="zh-CN" altLang="en-US" sz="1800" b="1" dirty="0">
              <a:latin typeface="+mj-ea"/>
              <a:ea typeface="+mj-ea"/>
            </a:endParaRPr>
          </a:p>
        </p:txBody>
      </p:sp>
      <p:sp>
        <p:nvSpPr>
          <p:cNvPr id="107" name="Text Box 68"/>
          <p:cNvSpPr txBox="1">
            <a:spLocks noChangeArrowheads="1"/>
          </p:cNvSpPr>
          <p:nvPr/>
        </p:nvSpPr>
        <p:spPr bwMode="auto">
          <a:xfrm>
            <a:off x="4319553" y="3048794"/>
            <a:ext cx="446585"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邮包</a:t>
            </a:r>
            <a:endParaRPr kumimoji="1" lang="zh-CN" altLang="en-US" sz="1800" b="1" dirty="0">
              <a:latin typeface="+mj-ea"/>
              <a:ea typeface="+mj-ea"/>
            </a:endParaRPr>
          </a:p>
        </p:txBody>
      </p:sp>
      <p:sp>
        <p:nvSpPr>
          <p:cNvPr id="108" name="Text Box 69"/>
          <p:cNvSpPr txBox="1">
            <a:spLocks noChangeArrowheads="1"/>
          </p:cNvSpPr>
          <p:nvPr/>
        </p:nvSpPr>
        <p:spPr bwMode="auto">
          <a:xfrm>
            <a:off x="4375045" y="4366905"/>
            <a:ext cx="335600"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12" name="Text Box 73"/>
          <p:cNvSpPr txBox="1">
            <a:spLocks noChangeArrowheads="1"/>
          </p:cNvSpPr>
          <p:nvPr/>
        </p:nvSpPr>
        <p:spPr bwMode="auto">
          <a:xfrm>
            <a:off x="6215677" y="3701755"/>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a:latin typeface="+mj-ea"/>
                <a:ea typeface="+mj-ea"/>
              </a:rPr>
              <a:t>邮包</a:t>
            </a:r>
            <a:endParaRPr kumimoji="1" lang="zh-CN" altLang="en-US" sz="1800" b="1">
              <a:latin typeface="+mj-ea"/>
              <a:ea typeface="+mj-ea"/>
            </a:endParaRPr>
          </a:p>
        </p:txBody>
      </p:sp>
      <p:sp>
        <p:nvSpPr>
          <p:cNvPr id="113" name="Text Box 74"/>
          <p:cNvSpPr txBox="1">
            <a:spLocks noChangeArrowheads="1"/>
          </p:cNvSpPr>
          <p:nvPr/>
        </p:nvSpPr>
        <p:spPr bwMode="auto">
          <a:xfrm>
            <a:off x="8890382" y="3701755"/>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a:latin typeface="+mj-ea"/>
                <a:ea typeface="+mj-ea"/>
              </a:rPr>
              <a:t>邮包</a:t>
            </a:r>
            <a:endParaRPr kumimoji="1" lang="zh-CN" altLang="en-US" sz="1800" b="1">
              <a:latin typeface="+mj-ea"/>
              <a:ea typeface="+mj-ea"/>
            </a:endParaRPr>
          </a:p>
        </p:txBody>
      </p:sp>
      <p:sp>
        <p:nvSpPr>
          <p:cNvPr id="114" name="Text Box 75"/>
          <p:cNvSpPr txBox="1">
            <a:spLocks noChangeArrowheads="1"/>
          </p:cNvSpPr>
          <p:nvPr/>
        </p:nvSpPr>
        <p:spPr bwMode="auto">
          <a:xfrm>
            <a:off x="5952951" y="5498432"/>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15" name="Text Box 76"/>
          <p:cNvSpPr txBox="1">
            <a:spLocks noChangeArrowheads="1"/>
          </p:cNvSpPr>
          <p:nvPr/>
        </p:nvSpPr>
        <p:spPr bwMode="auto">
          <a:xfrm>
            <a:off x="8925711" y="5532419"/>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16" name="Text Box 77"/>
          <p:cNvSpPr txBox="1">
            <a:spLocks noChangeArrowheads="1"/>
          </p:cNvSpPr>
          <p:nvPr/>
        </p:nvSpPr>
        <p:spPr bwMode="auto">
          <a:xfrm>
            <a:off x="5965560" y="6136364"/>
            <a:ext cx="655249" cy="349702"/>
          </a:xfrm>
          <a:prstGeom prst="rect">
            <a:avLst/>
          </a:prstGeom>
          <a:solidFill>
            <a:schemeClr val="tx1">
              <a:lumMod val="50000"/>
              <a:lumOff val="50000"/>
            </a:schemeClr>
          </a:solidFill>
          <a:ln w="28575">
            <a:noFill/>
            <a:miter lim="800000"/>
          </a:ln>
          <a:effec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kumimoji="1" lang="zh-CN" altLang="en-US" sz="1800" b="1" dirty="0">
                <a:solidFill>
                  <a:schemeClr val="bg1"/>
                </a:solidFill>
                <a:latin typeface="+mj-ea"/>
                <a:ea typeface="+mj-ea"/>
              </a:rPr>
              <a:t>火车</a:t>
            </a:r>
            <a:endParaRPr kumimoji="1" lang="zh-CN" altLang="en-US" sz="1800" b="1" dirty="0">
              <a:solidFill>
                <a:schemeClr val="bg1"/>
              </a:solidFill>
              <a:latin typeface="+mj-ea"/>
              <a:ea typeface="+mj-ea"/>
            </a:endParaRPr>
          </a:p>
        </p:txBody>
      </p:sp>
      <p:sp>
        <p:nvSpPr>
          <p:cNvPr id="117" name="Text Box 78"/>
          <p:cNvSpPr txBox="1">
            <a:spLocks noChangeArrowheads="1"/>
          </p:cNvSpPr>
          <p:nvPr/>
        </p:nvSpPr>
        <p:spPr bwMode="auto">
          <a:xfrm>
            <a:off x="9139233" y="6140221"/>
            <a:ext cx="655249" cy="349702"/>
          </a:xfrm>
          <a:prstGeom prst="rect">
            <a:avLst/>
          </a:prstGeom>
          <a:solidFill>
            <a:schemeClr val="tx1">
              <a:lumMod val="50000"/>
              <a:lumOff val="50000"/>
            </a:schemeClr>
          </a:solidFill>
          <a:ln w="28575">
            <a:noFill/>
            <a:miter lim="800000"/>
          </a:ln>
          <a:effectLst/>
        </p:spPr>
        <p:txBody>
          <a:bodyPr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汽车</a:t>
            </a:r>
            <a:endParaRPr lang="zh-CN" altLang="en-US" dirty="0"/>
          </a:p>
        </p:txBody>
      </p:sp>
      <p:sp>
        <p:nvSpPr>
          <p:cNvPr id="118" name="Line 79"/>
          <p:cNvSpPr>
            <a:spLocks noChangeShapeType="1"/>
          </p:cNvSpPr>
          <p:nvPr/>
        </p:nvSpPr>
        <p:spPr bwMode="auto">
          <a:xfrm>
            <a:off x="4847598" y="5780722"/>
            <a:ext cx="0" cy="309722"/>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19" name="Line 80"/>
          <p:cNvSpPr>
            <a:spLocks noChangeShapeType="1"/>
          </p:cNvSpPr>
          <p:nvPr/>
        </p:nvSpPr>
        <p:spPr bwMode="auto">
          <a:xfrm>
            <a:off x="4841763" y="6090444"/>
            <a:ext cx="2364775" cy="0"/>
          </a:xfrm>
          <a:prstGeom prst="line">
            <a:avLst/>
          </a:prstGeom>
          <a:noFill/>
          <a:ln w="3810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20" name="Line 81"/>
          <p:cNvSpPr>
            <a:spLocks noChangeShapeType="1"/>
          </p:cNvSpPr>
          <p:nvPr/>
        </p:nvSpPr>
        <p:spPr bwMode="auto">
          <a:xfrm flipV="1">
            <a:off x="7219070" y="5780722"/>
            <a:ext cx="0" cy="309722"/>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21" name="Line 82"/>
          <p:cNvSpPr>
            <a:spLocks noChangeShapeType="1"/>
          </p:cNvSpPr>
          <p:nvPr/>
        </p:nvSpPr>
        <p:spPr bwMode="auto">
          <a:xfrm>
            <a:off x="8355978" y="5793052"/>
            <a:ext cx="0" cy="309722"/>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22" name="Line 83"/>
          <p:cNvSpPr>
            <a:spLocks noChangeShapeType="1"/>
          </p:cNvSpPr>
          <p:nvPr/>
        </p:nvSpPr>
        <p:spPr bwMode="auto">
          <a:xfrm>
            <a:off x="8355978" y="6102774"/>
            <a:ext cx="2379306" cy="0"/>
          </a:xfrm>
          <a:prstGeom prst="line">
            <a:avLst/>
          </a:prstGeom>
          <a:noFill/>
          <a:ln w="3810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endParaRPr lang="zh-CN" altLang="en-US" sz="1800" b="1">
              <a:latin typeface="+mj-ea"/>
              <a:ea typeface="+mj-ea"/>
            </a:endParaRPr>
          </a:p>
        </p:txBody>
      </p:sp>
      <p:sp>
        <p:nvSpPr>
          <p:cNvPr id="123" name="Line 84"/>
          <p:cNvSpPr>
            <a:spLocks noChangeShapeType="1"/>
          </p:cNvSpPr>
          <p:nvPr/>
        </p:nvSpPr>
        <p:spPr bwMode="auto">
          <a:xfrm flipV="1">
            <a:off x="10735283" y="5793052"/>
            <a:ext cx="0" cy="309722"/>
          </a:xfrm>
          <a:prstGeom prst="line">
            <a:avLst/>
          </a:prstGeom>
          <a:noFill/>
          <a:ln w="38100">
            <a:solidFill>
              <a:schemeClr val="tx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50000"/>
              </a:lnSpc>
            </a:pPr>
            <a:endParaRPr lang="zh-CN" altLang="en-US" sz="1800" b="1">
              <a:latin typeface="+mj-ea"/>
              <a:ea typeface="+mj-ea"/>
            </a:endParaRPr>
          </a:p>
        </p:txBody>
      </p:sp>
      <p:sp>
        <p:nvSpPr>
          <p:cNvPr id="124" name="Text Box 85"/>
          <p:cNvSpPr txBox="1">
            <a:spLocks noChangeArrowheads="1"/>
          </p:cNvSpPr>
          <p:nvPr/>
        </p:nvSpPr>
        <p:spPr bwMode="auto">
          <a:xfrm>
            <a:off x="6392251" y="4470425"/>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25" name="Text Box 86"/>
          <p:cNvSpPr txBox="1">
            <a:spLocks noChangeArrowheads="1"/>
          </p:cNvSpPr>
          <p:nvPr/>
        </p:nvSpPr>
        <p:spPr bwMode="auto">
          <a:xfrm>
            <a:off x="8559698" y="4394054"/>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grpSp>
        <p:nvGrpSpPr>
          <p:cNvPr id="126" name="Group 647"/>
          <p:cNvGrpSpPr>
            <a:grpSpLocks noChangeAspect="1"/>
          </p:cNvGrpSpPr>
          <p:nvPr/>
        </p:nvGrpSpPr>
        <p:grpSpPr bwMode="auto">
          <a:xfrm flipH="1">
            <a:off x="3718882" y="1369589"/>
            <a:ext cx="381334" cy="390285"/>
            <a:chOff x="3161" y="1632"/>
            <a:chExt cx="1207" cy="1398"/>
          </a:xfrm>
        </p:grpSpPr>
        <p:grpSp>
          <p:nvGrpSpPr>
            <p:cNvPr id="127" name="Group 648"/>
            <p:cNvGrpSpPr/>
            <p:nvPr/>
          </p:nvGrpSpPr>
          <p:grpSpPr bwMode="auto">
            <a:xfrm>
              <a:off x="3161" y="1632"/>
              <a:ext cx="1207" cy="1398"/>
              <a:chOff x="3161" y="2497"/>
              <a:chExt cx="501" cy="533"/>
            </a:xfrm>
          </p:grpSpPr>
          <p:sp>
            <p:nvSpPr>
              <p:cNvPr id="129" name="Freeform 649"/>
              <p:cNvSpPr/>
              <p:nvPr/>
            </p:nvSpPr>
            <p:spPr bwMode="auto">
              <a:xfrm>
                <a:off x="3168" y="2592"/>
                <a:ext cx="338" cy="438"/>
              </a:xfrm>
              <a:custGeom>
                <a:avLst/>
                <a:gdLst>
                  <a:gd name="T0" fmla="*/ 1 w 676"/>
                  <a:gd name="T1" fmla="*/ 1 h 876"/>
                  <a:gd name="T2" fmla="*/ 1 w 676"/>
                  <a:gd name="T3" fmla="*/ 1 h 876"/>
                  <a:gd name="T4" fmla="*/ 1 w 676"/>
                  <a:gd name="T5" fmla="*/ 1 h 876"/>
                  <a:gd name="T6" fmla="*/ 1 w 676"/>
                  <a:gd name="T7" fmla="*/ 1 h 876"/>
                  <a:gd name="T8" fmla="*/ 1 w 676"/>
                  <a:gd name="T9" fmla="*/ 1 h 876"/>
                  <a:gd name="T10" fmla="*/ 1 w 676"/>
                  <a:gd name="T11" fmla="*/ 1 h 876"/>
                  <a:gd name="T12" fmla="*/ 1 w 676"/>
                  <a:gd name="T13" fmla="*/ 1 h 876"/>
                  <a:gd name="T14" fmla="*/ 1 w 676"/>
                  <a:gd name="T15" fmla="*/ 1 h 876"/>
                  <a:gd name="T16" fmla="*/ 1 w 676"/>
                  <a:gd name="T17" fmla="*/ 1 h 876"/>
                  <a:gd name="T18" fmla="*/ 1 w 676"/>
                  <a:gd name="T19" fmla="*/ 1 h 876"/>
                  <a:gd name="T20" fmla="*/ 1 w 676"/>
                  <a:gd name="T21" fmla="*/ 1 h 876"/>
                  <a:gd name="T22" fmla="*/ 1 w 676"/>
                  <a:gd name="T23" fmla="*/ 1 h 876"/>
                  <a:gd name="T24" fmla="*/ 1 w 676"/>
                  <a:gd name="T25" fmla="*/ 1 h 876"/>
                  <a:gd name="T26" fmla="*/ 1 w 676"/>
                  <a:gd name="T27" fmla="*/ 1 h 876"/>
                  <a:gd name="T28" fmla="*/ 1 w 676"/>
                  <a:gd name="T29" fmla="*/ 1 h 876"/>
                  <a:gd name="T30" fmla="*/ 1 w 676"/>
                  <a:gd name="T31" fmla="*/ 1 h 876"/>
                  <a:gd name="T32" fmla="*/ 1 w 676"/>
                  <a:gd name="T33" fmla="*/ 1 h 876"/>
                  <a:gd name="T34" fmla="*/ 1 w 676"/>
                  <a:gd name="T35" fmla="*/ 1 h 876"/>
                  <a:gd name="T36" fmla="*/ 1 w 676"/>
                  <a:gd name="T37" fmla="*/ 1 h 876"/>
                  <a:gd name="T38" fmla="*/ 1 w 676"/>
                  <a:gd name="T39" fmla="*/ 1 h 876"/>
                  <a:gd name="T40" fmla="*/ 1 w 676"/>
                  <a:gd name="T41" fmla="*/ 1 h 876"/>
                  <a:gd name="T42" fmla="*/ 1 w 676"/>
                  <a:gd name="T43" fmla="*/ 1 h 876"/>
                  <a:gd name="T44" fmla="*/ 1 w 676"/>
                  <a:gd name="T45" fmla="*/ 1 h 876"/>
                  <a:gd name="T46" fmla="*/ 1 w 676"/>
                  <a:gd name="T47" fmla="*/ 1 h 876"/>
                  <a:gd name="T48" fmla="*/ 1 w 676"/>
                  <a:gd name="T49" fmla="*/ 1 h 876"/>
                  <a:gd name="T50" fmla="*/ 1 w 676"/>
                  <a:gd name="T51" fmla="*/ 1 h 876"/>
                  <a:gd name="T52" fmla="*/ 1 w 676"/>
                  <a:gd name="T53" fmla="*/ 1 h 876"/>
                  <a:gd name="T54" fmla="*/ 1 w 676"/>
                  <a:gd name="T55" fmla="*/ 1 h 876"/>
                  <a:gd name="T56" fmla="*/ 1 w 676"/>
                  <a:gd name="T57" fmla="*/ 1 h 876"/>
                  <a:gd name="T58" fmla="*/ 1 w 676"/>
                  <a:gd name="T59" fmla="*/ 1 h 876"/>
                  <a:gd name="T60" fmla="*/ 1 w 676"/>
                  <a:gd name="T61" fmla="*/ 1 h 876"/>
                  <a:gd name="T62" fmla="*/ 1 w 676"/>
                  <a:gd name="T63" fmla="*/ 1 h 876"/>
                  <a:gd name="T64" fmla="*/ 1 w 676"/>
                  <a:gd name="T65" fmla="*/ 1 h 876"/>
                  <a:gd name="T66" fmla="*/ 1 w 676"/>
                  <a:gd name="T67" fmla="*/ 1 h 876"/>
                  <a:gd name="T68" fmla="*/ 1 w 676"/>
                  <a:gd name="T69" fmla="*/ 1 h 876"/>
                  <a:gd name="T70" fmla="*/ 1 w 676"/>
                  <a:gd name="T71" fmla="*/ 1 h 876"/>
                  <a:gd name="T72" fmla="*/ 1 w 676"/>
                  <a:gd name="T73" fmla="*/ 1 h 876"/>
                  <a:gd name="T74" fmla="*/ 1 w 676"/>
                  <a:gd name="T75" fmla="*/ 1 h 876"/>
                  <a:gd name="T76" fmla="*/ 1 w 676"/>
                  <a:gd name="T77" fmla="*/ 1 h 876"/>
                  <a:gd name="T78" fmla="*/ 1 w 676"/>
                  <a:gd name="T79" fmla="*/ 1 h 876"/>
                  <a:gd name="T80" fmla="*/ 1 w 676"/>
                  <a:gd name="T81" fmla="*/ 1 h 876"/>
                  <a:gd name="T82" fmla="*/ 1 w 676"/>
                  <a:gd name="T83" fmla="*/ 1 h 876"/>
                  <a:gd name="T84" fmla="*/ 1 w 676"/>
                  <a:gd name="T85" fmla="*/ 1 h 876"/>
                  <a:gd name="T86" fmla="*/ 1 w 676"/>
                  <a:gd name="T87" fmla="*/ 1 h 876"/>
                  <a:gd name="T88" fmla="*/ 1 w 676"/>
                  <a:gd name="T89" fmla="*/ 1 h 876"/>
                  <a:gd name="T90" fmla="*/ 1 w 676"/>
                  <a:gd name="T91" fmla="*/ 1 h 876"/>
                  <a:gd name="T92" fmla="*/ 1 w 676"/>
                  <a:gd name="T93" fmla="*/ 1 h 8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6"/>
                  <a:gd name="T142" fmla="*/ 0 h 876"/>
                  <a:gd name="T143" fmla="*/ 676 w 676"/>
                  <a:gd name="T144" fmla="*/ 876 h 8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6" h="876">
                    <a:moveTo>
                      <a:pt x="521" y="464"/>
                    </a:moveTo>
                    <a:lnTo>
                      <a:pt x="531" y="433"/>
                    </a:lnTo>
                    <a:lnTo>
                      <a:pt x="538" y="402"/>
                    </a:lnTo>
                    <a:lnTo>
                      <a:pt x="541" y="368"/>
                    </a:lnTo>
                    <a:lnTo>
                      <a:pt x="542" y="335"/>
                    </a:lnTo>
                    <a:lnTo>
                      <a:pt x="541" y="300"/>
                    </a:lnTo>
                    <a:lnTo>
                      <a:pt x="536" y="267"/>
                    </a:lnTo>
                    <a:lnTo>
                      <a:pt x="529" y="235"/>
                    </a:lnTo>
                    <a:lnTo>
                      <a:pt x="521" y="205"/>
                    </a:lnTo>
                    <a:lnTo>
                      <a:pt x="510" y="175"/>
                    </a:lnTo>
                    <a:lnTo>
                      <a:pt x="496" y="147"/>
                    </a:lnTo>
                    <a:lnTo>
                      <a:pt x="480" y="122"/>
                    </a:lnTo>
                    <a:lnTo>
                      <a:pt x="463" y="97"/>
                    </a:lnTo>
                    <a:lnTo>
                      <a:pt x="444" y="76"/>
                    </a:lnTo>
                    <a:lnTo>
                      <a:pt x="422" y="57"/>
                    </a:lnTo>
                    <a:lnTo>
                      <a:pt x="400" y="40"/>
                    </a:lnTo>
                    <a:lnTo>
                      <a:pt x="377" y="26"/>
                    </a:lnTo>
                    <a:lnTo>
                      <a:pt x="352" y="15"/>
                    </a:lnTo>
                    <a:lnTo>
                      <a:pt x="326" y="6"/>
                    </a:lnTo>
                    <a:lnTo>
                      <a:pt x="299" y="1"/>
                    </a:lnTo>
                    <a:lnTo>
                      <a:pt x="271" y="0"/>
                    </a:lnTo>
                    <a:lnTo>
                      <a:pt x="244" y="1"/>
                    </a:lnTo>
                    <a:lnTo>
                      <a:pt x="217" y="6"/>
                    </a:lnTo>
                    <a:lnTo>
                      <a:pt x="191" y="15"/>
                    </a:lnTo>
                    <a:lnTo>
                      <a:pt x="166" y="26"/>
                    </a:lnTo>
                    <a:lnTo>
                      <a:pt x="142" y="40"/>
                    </a:lnTo>
                    <a:lnTo>
                      <a:pt x="119" y="57"/>
                    </a:lnTo>
                    <a:lnTo>
                      <a:pt x="99" y="76"/>
                    </a:lnTo>
                    <a:lnTo>
                      <a:pt x="79" y="97"/>
                    </a:lnTo>
                    <a:lnTo>
                      <a:pt x="62" y="122"/>
                    </a:lnTo>
                    <a:lnTo>
                      <a:pt x="46" y="147"/>
                    </a:lnTo>
                    <a:lnTo>
                      <a:pt x="33" y="175"/>
                    </a:lnTo>
                    <a:lnTo>
                      <a:pt x="22" y="205"/>
                    </a:lnTo>
                    <a:lnTo>
                      <a:pt x="12" y="235"/>
                    </a:lnTo>
                    <a:lnTo>
                      <a:pt x="5" y="267"/>
                    </a:lnTo>
                    <a:lnTo>
                      <a:pt x="1" y="300"/>
                    </a:lnTo>
                    <a:lnTo>
                      <a:pt x="0" y="335"/>
                    </a:lnTo>
                    <a:lnTo>
                      <a:pt x="1" y="369"/>
                    </a:lnTo>
                    <a:lnTo>
                      <a:pt x="4" y="402"/>
                    </a:lnTo>
                    <a:lnTo>
                      <a:pt x="11" y="434"/>
                    </a:lnTo>
                    <a:lnTo>
                      <a:pt x="19" y="465"/>
                    </a:lnTo>
                    <a:lnTo>
                      <a:pt x="30" y="494"/>
                    </a:lnTo>
                    <a:lnTo>
                      <a:pt x="42" y="521"/>
                    </a:lnTo>
                    <a:lnTo>
                      <a:pt x="57" y="548"/>
                    </a:lnTo>
                    <a:lnTo>
                      <a:pt x="73" y="571"/>
                    </a:lnTo>
                    <a:lnTo>
                      <a:pt x="91" y="593"/>
                    </a:lnTo>
                    <a:lnTo>
                      <a:pt x="111" y="612"/>
                    </a:lnTo>
                    <a:lnTo>
                      <a:pt x="132" y="630"/>
                    </a:lnTo>
                    <a:lnTo>
                      <a:pt x="155" y="644"/>
                    </a:lnTo>
                    <a:lnTo>
                      <a:pt x="179" y="655"/>
                    </a:lnTo>
                    <a:lnTo>
                      <a:pt x="205" y="663"/>
                    </a:lnTo>
                    <a:lnTo>
                      <a:pt x="231" y="668"/>
                    </a:lnTo>
                    <a:lnTo>
                      <a:pt x="259" y="670"/>
                    </a:lnTo>
                    <a:lnTo>
                      <a:pt x="265" y="670"/>
                    </a:lnTo>
                    <a:lnTo>
                      <a:pt x="270" y="669"/>
                    </a:lnTo>
                    <a:lnTo>
                      <a:pt x="277" y="669"/>
                    </a:lnTo>
                    <a:lnTo>
                      <a:pt x="283" y="668"/>
                    </a:lnTo>
                    <a:lnTo>
                      <a:pt x="290" y="667"/>
                    </a:lnTo>
                    <a:lnTo>
                      <a:pt x="296" y="665"/>
                    </a:lnTo>
                    <a:lnTo>
                      <a:pt x="301" y="664"/>
                    </a:lnTo>
                    <a:lnTo>
                      <a:pt x="307" y="663"/>
                    </a:lnTo>
                    <a:lnTo>
                      <a:pt x="276" y="778"/>
                    </a:lnTo>
                    <a:lnTo>
                      <a:pt x="278" y="781"/>
                    </a:lnTo>
                    <a:lnTo>
                      <a:pt x="285" y="786"/>
                    </a:lnTo>
                    <a:lnTo>
                      <a:pt x="298" y="797"/>
                    </a:lnTo>
                    <a:lnTo>
                      <a:pt x="313" y="808"/>
                    </a:lnTo>
                    <a:lnTo>
                      <a:pt x="333" y="822"/>
                    </a:lnTo>
                    <a:lnTo>
                      <a:pt x="356" y="837"/>
                    </a:lnTo>
                    <a:lnTo>
                      <a:pt x="381" y="852"/>
                    </a:lnTo>
                    <a:lnTo>
                      <a:pt x="410" y="866"/>
                    </a:lnTo>
                    <a:lnTo>
                      <a:pt x="425" y="872"/>
                    </a:lnTo>
                    <a:lnTo>
                      <a:pt x="440" y="875"/>
                    </a:lnTo>
                    <a:lnTo>
                      <a:pt x="456" y="876"/>
                    </a:lnTo>
                    <a:lnTo>
                      <a:pt x="471" y="875"/>
                    </a:lnTo>
                    <a:lnTo>
                      <a:pt x="487" y="873"/>
                    </a:lnTo>
                    <a:lnTo>
                      <a:pt x="502" y="869"/>
                    </a:lnTo>
                    <a:lnTo>
                      <a:pt x="517" y="865"/>
                    </a:lnTo>
                    <a:lnTo>
                      <a:pt x="531" y="859"/>
                    </a:lnTo>
                    <a:lnTo>
                      <a:pt x="544" y="853"/>
                    </a:lnTo>
                    <a:lnTo>
                      <a:pt x="558" y="846"/>
                    </a:lnTo>
                    <a:lnTo>
                      <a:pt x="571" y="839"/>
                    </a:lnTo>
                    <a:lnTo>
                      <a:pt x="582" y="834"/>
                    </a:lnTo>
                    <a:lnTo>
                      <a:pt x="593" y="828"/>
                    </a:lnTo>
                    <a:lnTo>
                      <a:pt x="602" y="823"/>
                    </a:lnTo>
                    <a:lnTo>
                      <a:pt x="610" y="819"/>
                    </a:lnTo>
                    <a:lnTo>
                      <a:pt x="617" y="816"/>
                    </a:lnTo>
                    <a:lnTo>
                      <a:pt x="629" y="809"/>
                    </a:lnTo>
                    <a:lnTo>
                      <a:pt x="640" y="799"/>
                    </a:lnTo>
                    <a:lnTo>
                      <a:pt x="649" y="785"/>
                    </a:lnTo>
                    <a:lnTo>
                      <a:pt x="658" y="770"/>
                    </a:lnTo>
                    <a:lnTo>
                      <a:pt x="665" y="755"/>
                    </a:lnTo>
                    <a:lnTo>
                      <a:pt x="671" y="743"/>
                    </a:lnTo>
                    <a:lnTo>
                      <a:pt x="675" y="735"/>
                    </a:lnTo>
                    <a:lnTo>
                      <a:pt x="676" y="731"/>
                    </a:lnTo>
                    <a:lnTo>
                      <a:pt x="521" y="464"/>
                    </a:lnTo>
                    <a:close/>
                  </a:path>
                </a:pathLst>
              </a:custGeom>
              <a:solidFill>
                <a:srgbClr val="F2CCB2"/>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0" name="Freeform 650"/>
              <p:cNvSpPr/>
              <p:nvPr/>
            </p:nvSpPr>
            <p:spPr bwMode="auto">
              <a:xfrm>
                <a:off x="3171" y="2497"/>
                <a:ext cx="491" cy="398"/>
              </a:xfrm>
              <a:custGeom>
                <a:avLst/>
                <a:gdLst>
                  <a:gd name="T0" fmla="*/ 0 w 983"/>
                  <a:gd name="T1" fmla="*/ 0 h 798"/>
                  <a:gd name="T2" fmla="*/ 0 w 983"/>
                  <a:gd name="T3" fmla="*/ 0 h 798"/>
                  <a:gd name="T4" fmla="*/ 0 w 983"/>
                  <a:gd name="T5" fmla="*/ 0 h 798"/>
                  <a:gd name="T6" fmla="*/ 0 w 983"/>
                  <a:gd name="T7" fmla="*/ 0 h 798"/>
                  <a:gd name="T8" fmla="*/ 0 w 983"/>
                  <a:gd name="T9" fmla="*/ 0 h 798"/>
                  <a:gd name="T10" fmla="*/ 0 w 983"/>
                  <a:gd name="T11" fmla="*/ 0 h 798"/>
                  <a:gd name="T12" fmla="*/ 0 w 983"/>
                  <a:gd name="T13" fmla="*/ 0 h 798"/>
                  <a:gd name="T14" fmla="*/ 0 w 983"/>
                  <a:gd name="T15" fmla="*/ 0 h 798"/>
                  <a:gd name="T16" fmla="*/ 0 w 983"/>
                  <a:gd name="T17" fmla="*/ 0 h 798"/>
                  <a:gd name="T18" fmla="*/ 0 w 983"/>
                  <a:gd name="T19" fmla="*/ 0 h 798"/>
                  <a:gd name="T20" fmla="*/ 0 w 983"/>
                  <a:gd name="T21" fmla="*/ 0 h 798"/>
                  <a:gd name="T22" fmla="*/ 0 w 983"/>
                  <a:gd name="T23" fmla="*/ 0 h 798"/>
                  <a:gd name="T24" fmla="*/ 0 w 983"/>
                  <a:gd name="T25" fmla="*/ 0 h 798"/>
                  <a:gd name="T26" fmla="*/ 0 w 983"/>
                  <a:gd name="T27" fmla="*/ 0 h 798"/>
                  <a:gd name="T28" fmla="*/ 0 w 983"/>
                  <a:gd name="T29" fmla="*/ 0 h 798"/>
                  <a:gd name="T30" fmla="*/ 0 w 983"/>
                  <a:gd name="T31" fmla="*/ 0 h 798"/>
                  <a:gd name="T32" fmla="*/ 0 w 983"/>
                  <a:gd name="T33" fmla="*/ 0 h 798"/>
                  <a:gd name="T34" fmla="*/ 0 w 983"/>
                  <a:gd name="T35" fmla="*/ 0 h 798"/>
                  <a:gd name="T36" fmla="*/ 0 w 983"/>
                  <a:gd name="T37" fmla="*/ 0 h 798"/>
                  <a:gd name="T38" fmla="*/ 0 w 983"/>
                  <a:gd name="T39" fmla="*/ 0 h 798"/>
                  <a:gd name="T40" fmla="*/ 0 w 983"/>
                  <a:gd name="T41" fmla="*/ 0 h 798"/>
                  <a:gd name="T42" fmla="*/ 0 w 983"/>
                  <a:gd name="T43" fmla="*/ 0 h 798"/>
                  <a:gd name="T44" fmla="*/ 0 w 983"/>
                  <a:gd name="T45" fmla="*/ 0 h 798"/>
                  <a:gd name="T46" fmla="*/ 0 w 983"/>
                  <a:gd name="T47" fmla="*/ 0 h 798"/>
                  <a:gd name="T48" fmla="*/ 0 w 983"/>
                  <a:gd name="T49" fmla="*/ 0 h 798"/>
                  <a:gd name="T50" fmla="*/ 0 w 983"/>
                  <a:gd name="T51" fmla="*/ 0 h 798"/>
                  <a:gd name="T52" fmla="*/ 0 w 983"/>
                  <a:gd name="T53" fmla="*/ 0 h 798"/>
                  <a:gd name="T54" fmla="*/ 0 w 983"/>
                  <a:gd name="T55" fmla="*/ 0 h 798"/>
                  <a:gd name="T56" fmla="*/ 0 w 983"/>
                  <a:gd name="T57" fmla="*/ 0 h 798"/>
                  <a:gd name="T58" fmla="*/ 0 w 983"/>
                  <a:gd name="T59" fmla="*/ 0 h 798"/>
                  <a:gd name="T60" fmla="*/ 0 w 983"/>
                  <a:gd name="T61" fmla="*/ 0 h 798"/>
                  <a:gd name="T62" fmla="*/ 0 w 983"/>
                  <a:gd name="T63" fmla="*/ 0 h 798"/>
                  <a:gd name="T64" fmla="*/ 0 w 983"/>
                  <a:gd name="T65" fmla="*/ 0 h 798"/>
                  <a:gd name="T66" fmla="*/ 0 w 983"/>
                  <a:gd name="T67" fmla="*/ 0 h 798"/>
                  <a:gd name="T68" fmla="*/ 0 w 983"/>
                  <a:gd name="T69" fmla="*/ 0 h 798"/>
                  <a:gd name="T70" fmla="*/ 0 w 983"/>
                  <a:gd name="T71" fmla="*/ 0 h 798"/>
                  <a:gd name="T72" fmla="*/ 0 w 983"/>
                  <a:gd name="T73" fmla="*/ 0 h 798"/>
                  <a:gd name="T74" fmla="*/ 0 w 983"/>
                  <a:gd name="T75" fmla="*/ 0 h 798"/>
                  <a:gd name="T76" fmla="*/ 0 w 983"/>
                  <a:gd name="T77" fmla="*/ 0 h 798"/>
                  <a:gd name="T78" fmla="*/ 0 w 983"/>
                  <a:gd name="T79" fmla="*/ 0 h 798"/>
                  <a:gd name="T80" fmla="*/ 0 w 983"/>
                  <a:gd name="T81" fmla="*/ 0 h 798"/>
                  <a:gd name="T82" fmla="*/ 0 w 983"/>
                  <a:gd name="T83" fmla="*/ 0 h 798"/>
                  <a:gd name="T84" fmla="*/ 0 w 983"/>
                  <a:gd name="T85" fmla="*/ 0 h 798"/>
                  <a:gd name="T86" fmla="*/ 0 w 983"/>
                  <a:gd name="T87" fmla="*/ 0 h 7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83"/>
                  <a:gd name="T133" fmla="*/ 0 h 798"/>
                  <a:gd name="T134" fmla="*/ 983 w 983"/>
                  <a:gd name="T135" fmla="*/ 798 h 7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83" h="798">
                    <a:moveTo>
                      <a:pt x="982" y="406"/>
                    </a:moveTo>
                    <a:lnTo>
                      <a:pt x="979" y="383"/>
                    </a:lnTo>
                    <a:lnTo>
                      <a:pt x="977" y="361"/>
                    </a:lnTo>
                    <a:lnTo>
                      <a:pt x="972" y="341"/>
                    </a:lnTo>
                    <a:lnTo>
                      <a:pt x="968" y="322"/>
                    </a:lnTo>
                    <a:lnTo>
                      <a:pt x="962" y="303"/>
                    </a:lnTo>
                    <a:lnTo>
                      <a:pt x="955" y="287"/>
                    </a:lnTo>
                    <a:lnTo>
                      <a:pt x="948" y="272"/>
                    </a:lnTo>
                    <a:lnTo>
                      <a:pt x="940" y="259"/>
                    </a:lnTo>
                    <a:lnTo>
                      <a:pt x="926" y="238"/>
                    </a:lnTo>
                    <a:lnTo>
                      <a:pt x="914" y="218"/>
                    </a:lnTo>
                    <a:lnTo>
                      <a:pt x="900" y="200"/>
                    </a:lnTo>
                    <a:lnTo>
                      <a:pt x="886" y="184"/>
                    </a:lnTo>
                    <a:lnTo>
                      <a:pt x="870" y="171"/>
                    </a:lnTo>
                    <a:lnTo>
                      <a:pt x="850" y="159"/>
                    </a:lnTo>
                    <a:lnTo>
                      <a:pt x="829" y="150"/>
                    </a:lnTo>
                    <a:lnTo>
                      <a:pt x="803" y="144"/>
                    </a:lnTo>
                    <a:lnTo>
                      <a:pt x="782" y="143"/>
                    </a:lnTo>
                    <a:lnTo>
                      <a:pt x="762" y="144"/>
                    </a:lnTo>
                    <a:lnTo>
                      <a:pt x="741" y="147"/>
                    </a:lnTo>
                    <a:lnTo>
                      <a:pt x="720" y="150"/>
                    </a:lnTo>
                    <a:lnTo>
                      <a:pt x="701" y="155"/>
                    </a:lnTo>
                    <a:lnTo>
                      <a:pt x="682" y="158"/>
                    </a:lnTo>
                    <a:lnTo>
                      <a:pt x="665" y="162"/>
                    </a:lnTo>
                    <a:lnTo>
                      <a:pt x="651" y="164"/>
                    </a:lnTo>
                    <a:lnTo>
                      <a:pt x="638" y="144"/>
                    </a:lnTo>
                    <a:lnTo>
                      <a:pt x="622" y="125"/>
                    </a:lnTo>
                    <a:lnTo>
                      <a:pt x="605" y="105"/>
                    </a:lnTo>
                    <a:lnTo>
                      <a:pt x="586" y="87"/>
                    </a:lnTo>
                    <a:lnTo>
                      <a:pt x="564" y="70"/>
                    </a:lnTo>
                    <a:lnTo>
                      <a:pt x="539" y="53"/>
                    </a:lnTo>
                    <a:lnTo>
                      <a:pt x="514" y="38"/>
                    </a:lnTo>
                    <a:lnTo>
                      <a:pt x="486" y="26"/>
                    </a:lnTo>
                    <a:lnTo>
                      <a:pt x="469" y="19"/>
                    </a:lnTo>
                    <a:lnTo>
                      <a:pt x="451" y="13"/>
                    </a:lnTo>
                    <a:lnTo>
                      <a:pt x="432" y="9"/>
                    </a:lnTo>
                    <a:lnTo>
                      <a:pt x="414" y="5"/>
                    </a:lnTo>
                    <a:lnTo>
                      <a:pt x="395" y="2"/>
                    </a:lnTo>
                    <a:lnTo>
                      <a:pt x="376" y="0"/>
                    </a:lnTo>
                    <a:lnTo>
                      <a:pt x="355" y="0"/>
                    </a:lnTo>
                    <a:lnTo>
                      <a:pt x="336" y="2"/>
                    </a:lnTo>
                    <a:lnTo>
                      <a:pt x="317" y="3"/>
                    </a:lnTo>
                    <a:lnTo>
                      <a:pt x="299" y="5"/>
                    </a:lnTo>
                    <a:lnTo>
                      <a:pt x="281" y="7"/>
                    </a:lnTo>
                    <a:lnTo>
                      <a:pt x="265" y="10"/>
                    </a:lnTo>
                    <a:lnTo>
                      <a:pt x="249" y="12"/>
                    </a:lnTo>
                    <a:lnTo>
                      <a:pt x="233" y="14"/>
                    </a:lnTo>
                    <a:lnTo>
                      <a:pt x="218" y="17"/>
                    </a:lnTo>
                    <a:lnTo>
                      <a:pt x="203" y="20"/>
                    </a:lnTo>
                    <a:lnTo>
                      <a:pt x="189" y="23"/>
                    </a:lnTo>
                    <a:lnTo>
                      <a:pt x="175" y="27"/>
                    </a:lnTo>
                    <a:lnTo>
                      <a:pt x="163" y="30"/>
                    </a:lnTo>
                    <a:lnTo>
                      <a:pt x="150" y="34"/>
                    </a:lnTo>
                    <a:lnTo>
                      <a:pt x="139" y="37"/>
                    </a:lnTo>
                    <a:lnTo>
                      <a:pt x="127" y="42"/>
                    </a:lnTo>
                    <a:lnTo>
                      <a:pt x="117" y="47"/>
                    </a:lnTo>
                    <a:lnTo>
                      <a:pt x="106" y="51"/>
                    </a:lnTo>
                    <a:lnTo>
                      <a:pt x="81" y="65"/>
                    </a:lnTo>
                    <a:lnTo>
                      <a:pt x="59" y="80"/>
                    </a:lnTo>
                    <a:lnTo>
                      <a:pt x="41" y="97"/>
                    </a:lnTo>
                    <a:lnTo>
                      <a:pt x="26" y="116"/>
                    </a:lnTo>
                    <a:lnTo>
                      <a:pt x="14" y="136"/>
                    </a:lnTo>
                    <a:lnTo>
                      <a:pt x="6" y="159"/>
                    </a:lnTo>
                    <a:lnTo>
                      <a:pt x="2" y="184"/>
                    </a:lnTo>
                    <a:lnTo>
                      <a:pt x="0" y="209"/>
                    </a:lnTo>
                    <a:lnTo>
                      <a:pt x="2" y="231"/>
                    </a:lnTo>
                    <a:lnTo>
                      <a:pt x="6" y="252"/>
                    </a:lnTo>
                    <a:lnTo>
                      <a:pt x="13" y="271"/>
                    </a:lnTo>
                    <a:lnTo>
                      <a:pt x="23" y="288"/>
                    </a:lnTo>
                    <a:lnTo>
                      <a:pt x="36" y="305"/>
                    </a:lnTo>
                    <a:lnTo>
                      <a:pt x="51" y="320"/>
                    </a:lnTo>
                    <a:lnTo>
                      <a:pt x="68" y="332"/>
                    </a:lnTo>
                    <a:lnTo>
                      <a:pt x="88" y="344"/>
                    </a:lnTo>
                    <a:lnTo>
                      <a:pt x="110" y="355"/>
                    </a:lnTo>
                    <a:lnTo>
                      <a:pt x="134" y="365"/>
                    </a:lnTo>
                    <a:lnTo>
                      <a:pt x="161" y="374"/>
                    </a:lnTo>
                    <a:lnTo>
                      <a:pt x="189" y="382"/>
                    </a:lnTo>
                    <a:lnTo>
                      <a:pt x="219" y="389"/>
                    </a:lnTo>
                    <a:lnTo>
                      <a:pt x="250" y="394"/>
                    </a:lnTo>
                    <a:lnTo>
                      <a:pt x="285" y="400"/>
                    </a:lnTo>
                    <a:lnTo>
                      <a:pt x="319" y="406"/>
                    </a:lnTo>
                    <a:lnTo>
                      <a:pt x="330" y="408"/>
                    </a:lnTo>
                    <a:lnTo>
                      <a:pt x="344" y="413"/>
                    </a:lnTo>
                    <a:lnTo>
                      <a:pt x="359" y="419"/>
                    </a:lnTo>
                    <a:lnTo>
                      <a:pt x="374" y="427"/>
                    </a:lnTo>
                    <a:lnTo>
                      <a:pt x="386" y="436"/>
                    </a:lnTo>
                    <a:lnTo>
                      <a:pt x="398" y="445"/>
                    </a:lnTo>
                    <a:lnTo>
                      <a:pt x="405" y="456"/>
                    </a:lnTo>
                    <a:lnTo>
                      <a:pt x="407" y="467"/>
                    </a:lnTo>
                    <a:lnTo>
                      <a:pt x="421" y="603"/>
                    </a:lnTo>
                    <a:lnTo>
                      <a:pt x="422" y="606"/>
                    </a:lnTo>
                    <a:lnTo>
                      <a:pt x="427" y="618"/>
                    </a:lnTo>
                    <a:lnTo>
                      <a:pt x="433" y="634"/>
                    </a:lnTo>
                    <a:lnTo>
                      <a:pt x="445" y="655"/>
                    </a:lnTo>
                    <a:lnTo>
                      <a:pt x="458" y="678"/>
                    </a:lnTo>
                    <a:lnTo>
                      <a:pt x="474" y="702"/>
                    </a:lnTo>
                    <a:lnTo>
                      <a:pt x="493" y="725"/>
                    </a:lnTo>
                    <a:lnTo>
                      <a:pt x="516" y="747"/>
                    </a:lnTo>
                    <a:lnTo>
                      <a:pt x="539" y="765"/>
                    </a:lnTo>
                    <a:lnTo>
                      <a:pt x="560" y="779"/>
                    </a:lnTo>
                    <a:lnTo>
                      <a:pt x="579" y="790"/>
                    </a:lnTo>
                    <a:lnTo>
                      <a:pt x="597" y="797"/>
                    </a:lnTo>
                    <a:lnTo>
                      <a:pt x="614" y="798"/>
                    </a:lnTo>
                    <a:lnTo>
                      <a:pt x="630" y="794"/>
                    </a:lnTo>
                    <a:lnTo>
                      <a:pt x="648" y="787"/>
                    </a:lnTo>
                    <a:lnTo>
                      <a:pt x="665" y="774"/>
                    </a:lnTo>
                    <a:lnTo>
                      <a:pt x="680" y="756"/>
                    </a:lnTo>
                    <a:lnTo>
                      <a:pt x="689" y="738"/>
                    </a:lnTo>
                    <a:lnTo>
                      <a:pt x="694" y="718"/>
                    </a:lnTo>
                    <a:lnTo>
                      <a:pt x="696" y="700"/>
                    </a:lnTo>
                    <a:lnTo>
                      <a:pt x="695" y="684"/>
                    </a:lnTo>
                    <a:lnTo>
                      <a:pt x="693" y="670"/>
                    </a:lnTo>
                    <a:lnTo>
                      <a:pt x="691" y="662"/>
                    </a:lnTo>
                    <a:lnTo>
                      <a:pt x="690" y="658"/>
                    </a:lnTo>
                    <a:lnTo>
                      <a:pt x="693" y="661"/>
                    </a:lnTo>
                    <a:lnTo>
                      <a:pt x="700" y="665"/>
                    </a:lnTo>
                    <a:lnTo>
                      <a:pt x="710" y="673"/>
                    </a:lnTo>
                    <a:lnTo>
                      <a:pt x="724" y="681"/>
                    </a:lnTo>
                    <a:lnTo>
                      <a:pt x="739" y="689"/>
                    </a:lnTo>
                    <a:lnTo>
                      <a:pt x="756" y="696"/>
                    </a:lnTo>
                    <a:lnTo>
                      <a:pt x="773" y="701"/>
                    </a:lnTo>
                    <a:lnTo>
                      <a:pt x="791" y="702"/>
                    </a:lnTo>
                    <a:lnTo>
                      <a:pt x="810" y="699"/>
                    </a:lnTo>
                    <a:lnTo>
                      <a:pt x="834" y="689"/>
                    </a:lnTo>
                    <a:lnTo>
                      <a:pt x="860" y="677"/>
                    </a:lnTo>
                    <a:lnTo>
                      <a:pt x="886" y="661"/>
                    </a:lnTo>
                    <a:lnTo>
                      <a:pt x="911" y="639"/>
                    </a:lnTo>
                    <a:lnTo>
                      <a:pt x="934" y="613"/>
                    </a:lnTo>
                    <a:lnTo>
                      <a:pt x="954" y="583"/>
                    </a:lnTo>
                    <a:lnTo>
                      <a:pt x="967" y="550"/>
                    </a:lnTo>
                    <a:lnTo>
                      <a:pt x="975" y="512"/>
                    </a:lnTo>
                    <a:lnTo>
                      <a:pt x="981" y="474"/>
                    </a:lnTo>
                    <a:lnTo>
                      <a:pt x="983" y="439"/>
                    </a:lnTo>
                    <a:lnTo>
                      <a:pt x="982" y="406"/>
                    </a:lnTo>
                    <a:close/>
                  </a:path>
                </a:pathLst>
              </a:custGeom>
              <a:solidFill>
                <a:srgbClr val="66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1" name="Freeform 651"/>
              <p:cNvSpPr/>
              <p:nvPr/>
            </p:nvSpPr>
            <p:spPr bwMode="auto">
              <a:xfrm>
                <a:off x="3244" y="2510"/>
                <a:ext cx="256" cy="77"/>
              </a:xfrm>
              <a:custGeom>
                <a:avLst/>
                <a:gdLst>
                  <a:gd name="T0" fmla="*/ 1 w 511"/>
                  <a:gd name="T1" fmla="*/ 1 h 154"/>
                  <a:gd name="T2" fmla="*/ 1 w 511"/>
                  <a:gd name="T3" fmla="*/ 1 h 154"/>
                  <a:gd name="T4" fmla="*/ 1 w 511"/>
                  <a:gd name="T5" fmla="*/ 1 h 154"/>
                  <a:gd name="T6" fmla="*/ 1 w 511"/>
                  <a:gd name="T7" fmla="*/ 1 h 154"/>
                  <a:gd name="T8" fmla="*/ 1 w 511"/>
                  <a:gd name="T9" fmla="*/ 1 h 154"/>
                  <a:gd name="T10" fmla="*/ 1 w 511"/>
                  <a:gd name="T11" fmla="*/ 1 h 154"/>
                  <a:gd name="T12" fmla="*/ 1 w 511"/>
                  <a:gd name="T13" fmla="*/ 1 h 154"/>
                  <a:gd name="T14" fmla="*/ 1 w 511"/>
                  <a:gd name="T15" fmla="*/ 1 h 154"/>
                  <a:gd name="T16" fmla="*/ 1 w 511"/>
                  <a:gd name="T17" fmla="*/ 1 h 154"/>
                  <a:gd name="T18" fmla="*/ 1 w 511"/>
                  <a:gd name="T19" fmla="*/ 1 h 154"/>
                  <a:gd name="T20" fmla="*/ 1 w 511"/>
                  <a:gd name="T21" fmla="*/ 1 h 154"/>
                  <a:gd name="T22" fmla="*/ 1 w 511"/>
                  <a:gd name="T23" fmla="*/ 1 h 154"/>
                  <a:gd name="T24" fmla="*/ 1 w 511"/>
                  <a:gd name="T25" fmla="*/ 1 h 154"/>
                  <a:gd name="T26" fmla="*/ 1 w 511"/>
                  <a:gd name="T27" fmla="*/ 1 h 154"/>
                  <a:gd name="T28" fmla="*/ 1 w 511"/>
                  <a:gd name="T29" fmla="*/ 1 h 154"/>
                  <a:gd name="T30" fmla="*/ 1 w 511"/>
                  <a:gd name="T31" fmla="*/ 1 h 154"/>
                  <a:gd name="T32" fmla="*/ 1 w 511"/>
                  <a:gd name="T33" fmla="*/ 1 h 154"/>
                  <a:gd name="T34" fmla="*/ 1 w 511"/>
                  <a:gd name="T35" fmla="*/ 1 h 154"/>
                  <a:gd name="T36" fmla="*/ 1 w 511"/>
                  <a:gd name="T37" fmla="*/ 1 h 154"/>
                  <a:gd name="T38" fmla="*/ 1 w 511"/>
                  <a:gd name="T39" fmla="*/ 1 h 154"/>
                  <a:gd name="T40" fmla="*/ 1 w 511"/>
                  <a:gd name="T41" fmla="*/ 1 h 154"/>
                  <a:gd name="T42" fmla="*/ 1 w 511"/>
                  <a:gd name="T43" fmla="*/ 1 h 154"/>
                  <a:gd name="T44" fmla="*/ 1 w 511"/>
                  <a:gd name="T45" fmla="*/ 1 h 154"/>
                  <a:gd name="T46" fmla="*/ 0 w 511"/>
                  <a:gd name="T47" fmla="*/ 1 h 154"/>
                  <a:gd name="T48" fmla="*/ 0 w 511"/>
                  <a:gd name="T49" fmla="*/ 1 h 154"/>
                  <a:gd name="T50" fmla="*/ 1 w 511"/>
                  <a:gd name="T51" fmla="*/ 1 h 154"/>
                  <a:gd name="T52" fmla="*/ 1 w 511"/>
                  <a:gd name="T53" fmla="*/ 1 h 154"/>
                  <a:gd name="T54" fmla="*/ 1 w 511"/>
                  <a:gd name="T55" fmla="*/ 1 h 154"/>
                  <a:gd name="T56" fmla="*/ 1 w 511"/>
                  <a:gd name="T57" fmla="*/ 1 h 154"/>
                  <a:gd name="T58" fmla="*/ 1 w 511"/>
                  <a:gd name="T59" fmla="*/ 1 h 154"/>
                  <a:gd name="T60" fmla="*/ 1 w 511"/>
                  <a:gd name="T61" fmla="*/ 1 h 154"/>
                  <a:gd name="T62" fmla="*/ 1 w 511"/>
                  <a:gd name="T63" fmla="*/ 1 h 154"/>
                  <a:gd name="T64" fmla="*/ 1 w 511"/>
                  <a:gd name="T65" fmla="*/ 1 h 154"/>
                  <a:gd name="T66" fmla="*/ 1 w 511"/>
                  <a:gd name="T67" fmla="*/ 1 h 154"/>
                  <a:gd name="T68" fmla="*/ 1 w 511"/>
                  <a:gd name="T69" fmla="*/ 1 h 154"/>
                  <a:gd name="T70" fmla="*/ 1 w 511"/>
                  <a:gd name="T71" fmla="*/ 0 h 154"/>
                  <a:gd name="T72" fmla="*/ 1 w 511"/>
                  <a:gd name="T73" fmla="*/ 1 h 154"/>
                  <a:gd name="T74" fmla="*/ 1 w 511"/>
                  <a:gd name="T75" fmla="*/ 1 h 154"/>
                  <a:gd name="T76" fmla="*/ 1 w 511"/>
                  <a:gd name="T77" fmla="*/ 1 h 154"/>
                  <a:gd name="T78" fmla="*/ 1 w 511"/>
                  <a:gd name="T79" fmla="*/ 1 h 154"/>
                  <a:gd name="T80" fmla="*/ 1 w 511"/>
                  <a:gd name="T81" fmla="*/ 1 h 154"/>
                  <a:gd name="T82" fmla="*/ 1 w 511"/>
                  <a:gd name="T83" fmla="*/ 1 h 154"/>
                  <a:gd name="T84" fmla="*/ 1 w 511"/>
                  <a:gd name="T85" fmla="*/ 1 h 154"/>
                  <a:gd name="T86" fmla="*/ 1 w 511"/>
                  <a:gd name="T87" fmla="*/ 1 h 154"/>
                  <a:gd name="T88" fmla="*/ 1 w 511"/>
                  <a:gd name="T89" fmla="*/ 1 h 154"/>
                  <a:gd name="T90" fmla="*/ 1 w 511"/>
                  <a:gd name="T91" fmla="*/ 1 h 154"/>
                  <a:gd name="T92" fmla="*/ 1 w 511"/>
                  <a:gd name="T93" fmla="*/ 1 h 154"/>
                  <a:gd name="T94" fmla="*/ 1 w 511"/>
                  <a:gd name="T95" fmla="*/ 1 h 154"/>
                  <a:gd name="T96" fmla="*/ 1 w 511"/>
                  <a:gd name="T97" fmla="*/ 1 h 154"/>
                  <a:gd name="T98" fmla="*/ 1 w 511"/>
                  <a:gd name="T99" fmla="*/ 1 h 154"/>
                  <a:gd name="T100" fmla="*/ 1 w 511"/>
                  <a:gd name="T101" fmla="*/ 1 h 154"/>
                  <a:gd name="T102" fmla="*/ 1 w 511"/>
                  <a:gd name="T103" fmla="*/ 1 h 154"/>
                  <a:gd name="T104" fmla="*/ 1 w 511"/>
                  <a:gd name="T105" fmla="*/ 1 h 154"/>
                  <a:gd name="T106" fmla="*/ 1 w 511"/>
                  <a:gd name="T107" fmla="*/ 1 h 154"/>
                  <a:gd name="T108" fmla="*/ 1 w 511"/>
                  <a:gd name="T109" fmla="*/ 1 h 154"/>
                  <a:gd name="T110" fmla="*/ 1 w 511"/>
                  <a:gd name="T111" fmla="*/ 1 h 154"/>
                  <a:gd name="T112" fmla="*/ 1 w 511"/>
                  <a:gd name="T113" fmla="*/ 1 h 15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1"/>
                  <a:gd name="T172" fmla="*/ 0 h 154"/>
                  <a:gd name="T173" fmla="*/ 511 w 511"/>
                  <a:gd name="T174" fmla="*/ 154 h 15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1" h="154">
                    <a:moveTo>
                      <a:pt x="511" y="153"/>
                    </a:moveTo>
                    <a:lnTo>
                      <a:pt x="503" y="154"/>
                    </a:lnTo>
                    <a:lnTo>
                      <a:pt x="496" y="151"/>
                    </a:lnTo>
                    <a:lnTo>
                      <a:pt x="489" y="145"/>
                    </a:lnTo>
                    <a:lnTo>
                      <a:pt x="483" y="141"/>
                    </a:lnTo>
                    <a:lnTo>
                      <a:pt x="459" y="120"/>
                    </a:lnTo>
                    <a:lnTo>
                      <a:pt x="434" y="101"/>
                    </a:lnTo>
                    <a:lnTo>
                      <a:pt x="407" y="86"/>
                    </a:lnTo>
                    <a:lnTo>
                      <a:pt x="379" y="74"/>
                    </a:lnTo>
                    <a:lnTo>
                      <a:pt x="350" y="64"/>
                    </a:lnTo>
                    <a:lnTo>
                      <a:pt x="319" y="56"/>
                    </a:lnTo>
                    <a:lnTo>
                      <a:pt x="288" y="51"/>
                    </a:lnTo>
                    <a:lnTo>
                      <a:pt x="255" y="48"/>
                    </a:lnTo>
                    <a:lnTo>
                      <a:pt x="224" y="47"/>
                    </a:lnTo>
                    <a:lnTo>
                      <a:pt x="192" y="47"/>
                    </a:lnTo>
                    <a:lnTo>
                      <a:pt x="160" y="51"/>
                    </a:lnTo>
                    <a:lnTo>
                      <a:pt x="129" y="55"/>
                    </a:lnTo>
                    <a:lnTo>
                      <a:pt x="98" y="61"/>
                    </a:lnTo>
                    <a:lnTo>
                      <a:pt x="68" y="68"/>
                    </a:lnTo>
                    <a:lnTo>
                      <a:pt x="38" y="77"/>
                    </a:lnTo>
                    <a:lnTo>
                      <a:pt x="10" y="88"/>
                    </a:lnTo>
                    <a:lnTo>
                      <a:pt x="5" y="83"/>
                    </a:lnTo>
                    <a:lnTo>
                      <a:pt x="2" y="78"/>
                    </a:lnTo>
                    <a:lnTo>
                      <a:pt x="0" y="71"/>
                    </a:lnTo>
                    <a:lnTo>
                      <a:pt x="0" y="63"/>
                    </a:lnTo>
                    <a:lnTo>
                      <a:pt x="15" y="52"/>
                    </a:lnTo>
                    <a:lnTo>
                      <a:pt x="31" y="41"/>
                    </a:lnTo>
                    <a:lnTo>
                      <a:pt x="47" y="32"/>
                    </a:lnTo>
                    <a:lnTo>
                      <a:pt x="64" y="24"/>
                    </a:lnTo>
                    <a:lnTo>
                      <a:pt x="81" y="17"/>
                    </a:lnTo>
                    <a:lnTo>
                      <a:pt x="100" y="11"/>
                    </a:lnTo>
                    <a:lnTo>
                      <a:pt x="118" y="8"/>
                    </a:lnTo>
                    <a:lnTo>
                      <a:pt x="137" y="5"/>
                    </a:lnTo>
                    <a:lnTo>
                      <a:pt x="156" y="2"/>
                    </a:lnTo>
                    <a:lnTo>
                      <a:pt x="175" y="1"/>
                    </a:lnTo>
                    <a:lnTo>
                      <a:pt x="194" y="0"/>
                    </a:lnTo>
                    <a:lnTo>
                      <a:pt x="214" y="1"/>
                    </a:lnTo>
                    <a:lnTo>
                      <a:pt x="233" y="2"/>
                    </a:lnTo>
                    <a:lnTo>
                      <a:pt x="253" y="5"/>
                    </a:lnTo>
                    <a:lnTo>
                      <a:pt x="273" y="7"/>
                    </a:lnTo>
                    <a:lnTo>
                      <a:pt x="291" y="10"/>
                    </a:lnTo>
                    <a:lnTo>
                      <a:pt x="307" y="14"/>
                    </a:lnTo>
                    <a:lnTo>
                      <a:pt x="323" y="17"/>
                    </a:lnTo>
                    <a:lnTo>
                      <a:pt x="339" y="22"/>
                    </a:lnTo>
                    <a:lnTo>
                      <a:pt x="356" y="28"/>
                    </a:lnTo>
                    <a:lnTo>
                      <a:pt x="372" y="33"/>
                    </a:lnTo>
                    <a:lnTo>
                      <a:pt x="387" y="40"/>
                    </a:lnTo>
                    <a:lnTo>
                      <a:pt x="403" y="48"/>
                    </a:lnTo>
                    <a:lnTo>
                      <a:pt x="417" y="58"/>
                    </a:lnTo>
                    <a:lnTo>
                      <a:pt x="432" y="67"/>
                    </a:lnTo>
                    <a:lnTo>
                      <a:pt x="445" y="76"/>
                    </a:lnTo>
                    <a:lnTo>
                      <a:pt x="458" y="88"/>
                    </a:lnTo>
                    <a:lnTo>
                      <a:pt x="471" y="99"/>
                    </a:lnTo>
                    <a:lnTo>
                      <a:pt x="482" y="112"/>
                    </a:lnTo>
                    <a:lnTo>
                      <a:pt x="493" y="124"/>
                    </a:lnTo>
                    <a:lnTo>
                      <a:pt x="502" y="138"/>
                    </a:lnTo>
                    <a:lnTo>
                      <a:pt x="511" y="153"/>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2" name="Freeform 652"/>
              <p:cNvSpPr/>
              <p:nvPr/>
            </p:nvSpPr>
            <p:spPr bwMode="auto">
              <a:xfrm>
                <a:off x="3161" y="2556"/>
                <a:ext cx="338" cy="415"/>
              </a:xfrm>
              <a:custGeom>
                <a:avLst/>
                <a:gdLst>
                  <a:gd name="T0" fmla="*/ 1 w 676"/>
                  <a:gd name="T1" fmla="*/ 0 h 831"/>
                  <a:gd name="T2" fmla="*/ 1 w 676"/>
                  <a:gd name="T3" fmla="*/ 0 h 831"/>
                  <a:gd name="T4" fmla="*/ 1 w 676"/>
                  <a:gd name="T5" fmla="*/ 0 h 831"/>
                  <a:gd name="T6" fmla="*/ 1 w 676"/>
                  <a:gd name="T7" fmla="*/ 0 h 831"/>
                  <a:gd name="T8" fmla="*/ 1 w 676"/>
                  <a:gd name="T9" fmla="*/ 0 h 831"/>
                  <a:gd name="T10" fmla="*/ 1 w 676"/>
                  <a:gd name="T11" fmla="*/ 0 h 831"/>
                  <a:gd name="T12" fmla="*/ 1 w 676"/>
                  <a:gd name="T13" fmla="*/ 0 h 831"/>
                  <a:gd name="T14" fmla="*/ 1 w 676"/>
                  <a:gd name="T15" fmla="*/ 0 h 831"/>
                  <a:gd name="T16" fmla="*/ 1 w 676"/>
                  <a:gd name="T17" fmla="*/ 0 h 831"/>
                  <a:gd name="T18" fmla="*/ 1 w 676"/>
                  <a:gd name="T19" fmla="*/ 0 h 831"/>
                  <a:gd name="T20" fmla="*/ 1 w 676"/>
                  <a:gd name="T21" fmla="*/ 0 h 831"/>
                  <a:gd name="T22" fmla="*/ 1 w 676"/>
                  <a:gd name="T23" fmla="*/ 0 h 831"/>
                  <a:gd name="T24" fmla="*/ 1 w 676"/>
                  <a:gd name="T25" fmla="*/ 0 h 831"/>
                  <a:gd name="T26" fmla="*/ 1 w 676"/>
                  <a:gd name="T27" fmla="*/ 0 h 831"/>
                  <a:gd name="T28" fmla="*/ 1 w 676"/>
                  <a:gd name="T29" fmla="*/ 0 h 831"/>
                  <a:gd name="T30" fmla="*/ 1 w 676"/>
                  <a:gd name="T31" fmla="*/ 0 h 831"/>
                  <a:gd name="T32" fmla="*/ 1 w 676"/>
                  <a:gd name="T33" fmla="*/ 0 h 831"/>
                  <a:gd name="T34" fmla="*/ 1 w 676"/>
                  <a:gd name="T35" fmla="*/ 0 h 831"/>
                  <a:gd name="T36" fmla="*/ 1 w 676"/>
                  <a:gd name="T37" fmla="*/ 0 h 831"/>
                  <a:gd name="T38" fmla="*/ 1 w 676"/>
                  <a:gd name="T39" fmla="*/ 0 h 831"/>
                  <a:gd name="T40" fmla="*/ 1 w 676"/>
                  <a:gd name="T41" fmla="*/ 0 h 831"/>
                  <a:gd name="T42" fmla="*/ 1 w 676"/>
                  <a:gd name="T43" fmla="*/ 0 h 831"/>
                  <a:gd name="T44" fmla="*/ 1 w 676"/>
                  <a:gd name="T45" fmla="*/ 0 h 831"/>
                  <a:gd name="T46" fmla="*/ 1 w 676"/>
                  <a:gd name="T47" fmla="*/ 0 h 831"/>
                  <a:gd name="T48" fmla="*/ 1 w 676"/>
                  <a:gd name="T49" fmla="*/ 0 h 831"/>
                  <a:gd name="T50" fmla="*/ 1 w 676"/>
                  <a:gd name="T51" fmla="*/ 0 h 831"/>
                  <a:gd name="T52" fmla="*/ 1 w 676"/>
                  <a:gd name="T53" fmla="*/ 0 h 831"/>
                  <a:gd name="T54" fmla="*/ 1 w 676"/>
                  <a:gd name="T55" fmla="*/ 0 h 831"/>
                  <a:gd name="T56" fmla="*/ 1 w 676"/>
                  <a:gd name="T57" fmla="*/ 0 h 831"/>
                  <a:gd name="T58" fmla="*/ 1 w 676"/>
                  <a:gd name="T59" fmla="*/ 0 h 831"/>
                  <a:gd name="T60" fmla="*/ 1 w 676"/>
                  <a:gd name="T61" fmla="*/ 0 h 831"/>
                  <a:gd name="T62" fmla="*/ 1 w 676"/>
                  <a:gd name="T63" fmla="*/ 0 h 831"/>
                  <a:gd name="T64" fmla="*/ 1 w 676"/>
                  <a:gd name="T65" fmla="*/ 0 h 831"/>
                  <a:gd name="T66" fmla="*/ 1 w 676"/>
                  <a:gd name="T67" fmla="*/ 0 h 831"/>
                  <a:gd name="T68" fmla="*/ 1 w 676"/>
                  <a:gd name="T69" fmla="*/ 0 h 831"/>
                  <a:gd name="T70" fmla="*/ 1 w 676"/>
                  <a:gd name="T71" fmla="*/ 0 h 831"/>
                  <a:gd name="T72" fmla="*/ 1 w 676"/>
                  <a:gd name="T73" fmla="*/ 0 h 831"/>
                  <a:gd name="T74" fmla="*/ 1 w 676"/>
                  <a:gd name="T75" fmla="*/ 0 h 831"/>
                  <a:gd name="T76" fmla="*/ 1 w 676"/>
                  <a:gd name="T77" fmla="*/ 0 h 831"/>
                  <a:gd name="T78" fmla="*/ 1 w 676"/>
                  <a:gd name="T79" fmla="*/ 0 h 831"/>
                  <a:gd name="T80" fmla="*/ 1 w 676"/>
                  <a:gd name="T81" fmla="*/ 0 h 831"/>
                  <a:gd name="T82" fmla="*/ 1 w 676"/>
                  <a:gd name="T83" fmla="*/ 0 h 831"/>
                  <a:gd name="T84" fmla="*/ 1 w 676"/>
                  <a:gd name="T85" fmla="*/ 0 h 831"/>
                  <a:gd name="T86" fmla="*/ 1 w 676"/>
                  <a:gd name="T87" fmla="*/ 0 h 831"/>
                  <a:gd name="T88" fmla="*/ 1 w 676"/>
                  <a:gd name="T89" fmla="*/ 0 h 831"/>
                  <a:gd name="T90" fmla="*/ 1 w 676"/>
                  <a:gd name="T91" fmla="*/ 0 h 831"/>
                  <a:gd name="T92" fmla="*/ 1 w 676"/>
                  <a:gd name="T93" fmla="*/ 0 h 831"/>
                  <a:gd name="T94" fmla="*/ 1 w 676"/>
                  <a:gd name="T95" fmla="*/ 0 h 831"/>
                  <a:gd name="T96" fmla="*/ 1 w 676"/>
                  <a:gd name="T97" fmla="*/ 0 h 831"/>
                  <a:gd name="T98" fmla="*/ 1 w 676"/>
                  <a:gd name="T99" fmla="*/ 0 h 831"/>
                  <a:gd name="T100" fmla="*/ 1 w 676"/>
                  <a:gd name="T101" fmla="*/ 0 h 831"/>
                  <a:gd name="T102" fmla="*/ 1 w 676"/>
                  <a:gd name="T103" fmla="*/ 0 h 83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6"/>
                  <a:gd name="T157" fmla="*/ 0 h 831"/>
                  <a:gd name="T158" fmla="*/ 676 w 676"/>
                  <a:gd name="T159" fmla="*/ 831 h 83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6" h="831">
                    <a:moveTo>
                      <a:pt x="615" y="831"/>
                    </a:moveTo>
                    <a:lnTo>
                      <a:pt x="608" y="827"/>
                    </a:lnTo>
                    <a:lnTo>
                      <a:pt x="602" y="824"/>
                    </a:lnTo>
                    <a:lnTo>
                      <a:pt x="598" y="818"/>
                    </a:lnTo>
                    <a:lnTo>
                      <a:pt x="593" y="811"/>
                    </a:lnTo>
                    <a:lnTo>
                      <a:pt x="588" y="804"/>
                    </a:lnTo>
                    <a:lnTo>
                      <a:pt x="585" y="797"/>
                    </a:lnTo>
                    <a:lnTo>
                      <a:pt x="580" y="790"/>
                    </a:lnTo>
                    <a:lnTo>
                      <a:pt x="577" y="784"/>
                    </a:lnTo>
                    <a:lnTo>
                      <a:pt x="565" y="762"/>
                    </a:lnTo>
                    <a:lnTo>
                      <a:pt x="555" y="739"/>
                    </a:lnTo>
                    <a:lnTo>
                      <a:pt x="546" y="716"/>
                    </a:lnTo>
                    <a:lnTo>
                      <a:pt x="539" y="691"/>
                    </a:lnTo>
                    <a:lnTo>
                      <a:pt x="533" y="666"/>
                    </a:lnTo>
                    <a:lnTo>
                      <a:pt x="527" y="641"/>
                    </a:lnTo>
                    <a:lnTo>
                      <a:pt x="523" y="615"/>
                    </a:lnTo>
                    <a:lnTo>
                      <a:pt x="518" y="590"/>
                    </a:lnTo>
                    <a:lnTo>
                      <a:pt x="505" y="580"/>
                    </a:lnTo>
                    <a:lnTo>
                      <a:pt x="492" y="570"/>
                    </a:lnTo>
                    <a:lnTo>
                      <a:pt x="479" y="560"/>
                    </a:lnTo>
                    <a:lnTo>
                      <a:pt x="466" y="549"/>
                    </a:lnTo>
                    <a:lnTo>
                      <a:pt x="454" y="538"/>
                    </a:lnTo>
                    <a:lnTo>
                      <a:pt x="441" y="527"/>
                    </a:lnTo>
                    <a:lnTo>
                      <a:pt x="431" y="514"/>
                    </a:lnTo>
                    <a:lnTo>
                      <a:pt x="421" y="501"/>
                    </a:lnTo>
                    <a:lnTo>
                      <a:pt x="410" y="501"/>
                    </a:lnTo>
                    <a:lnTo>
                      <a:pt x="396" y="498"/>
                    </a:lnTo>
                    <a:lnTo>
                      <a:pt x="383" y="492"/>
                    </a:lnTo>
                    <a:lnTo>
                      <a:pt x="371" y="485"/>
                    </a:lnTo>
                    <a:lnTo>
                      <a:pt x="360" y="477"/>
                    </a:lnTo>
                    <a:lnTo>
                      <a:pt x="351" y="470"/>
                    </a:lnTo>
                    <a:lnTo>
                      <a:pt x="345" y="464"/>
                    </a:lnTo>
                    <a:lnTo>
                      <a:pt x="343" y="462"/>
                    </a:lnTo>
                    <a:lnTo>
                      <a:pt x="349" y="461"/>
                    </a:lnTo>
                    <a:lnTo>
                      <a:pt x="355" y="462"/>
                    </a:lnTo>
                    <a:lnTo>
                      <a:pt x="359" y="463"/>
                    </a:lnTo>
                    <a:lnTo>
                      <a:pt x="365" y="463"/>
                    </a:lnTo>
                    <a:lnTo>
                      <a:pt x="371" y="464"/>
                    </a:lnTo>
                    <a:lnTo>
                      <a:pt x="378" y="466"/>
                    </a:lnTo>
                    <a:lnTo>
                      <a:pt x="383" y="464"/>
                    </a:lnTo>
                    <a:lnTo>
                      <a:pt x="390" y="462"/>
                    </a:lnTo>
                    <a:lnTo>
                      <a:pt x="406" y="448"/>
                    </a:lnTo>
                    <a:lnTo>
                      <a:pt x="416" y="433"/>
                    </a:lnTo>
                    <a:lnTo>
                      <a:pt x="419" y="416"/>
                    </a:lnTo>
                    <a:lnTo>
                      <a:pt x="424" y="399"/>
                    </a:lnTo>
                    <a:lnTo>
                      <a:pt x="421" y="387"/>
                    </a:lnTo>
                    <a:lnTo>
                      <a:pt x="420" y="376"/>
                    </a:lnTo>
                    <a:lnTo>
                      <a:pt x="417" y="364"/>
                    </a:lnTo>
                    <a:lnTo>
                      <a:pt x="414" y="353"/>
                    </a:lnTo>
                    <a:lnTo>
                      <a:pt x="410" y="342"/>
                    </a:lnTo>
                    <a:lnTo>
                      <a:pt x="404" y="334"/>
                    </a:lnTo>
                    <a:lnTo>
                      <a:pt x="397" y="326"/>
                    </a:lnTo>
                    <a:lnTo>
                      <a:pt x="388" y="320"/>
                    </a:lnTo>
                    <a:lnTo>
                      <a:pt x="371" y="316"/>
                    </a:lnTo>
                    <a:lnTo>
                      <a:pt x="353" y="312"/>
                    </a:lnTo>
                    <a:lnTo>
                      <a:pt x="336" y="309"/>
                    </a:lnTo>
                    <a:lnTo>
                      <a:pt x="319" y="307"/>
                    </a:lnTo>
                    <a:lnTo>
                      <a:pt x="302" y="303"/>
                    </a:lnTo>
                    <a:lnTo>
                      <a:pt x="284" y="300"/>
                    </a:lnTo>
                    <a:lnTo>
                      <a:pt x="268" y="296"/>
                    </a:lnTo>
                    <a:lnTo>
                      <a:pt x="251" y="293"/>
                    </a:lnTo>
                    <a:lnTo>
                      <a:pt x="234" y="288"/>
                    </a:lnTo>
                    <a:lnTo>
                      <a:pt x="218" y="284"/>
                    </a:lnTo>
                    <a:lnTo>
                      <a:pt x="201" y="279"/>
                    </a:lnTo>
                    <a:lnTo>
                      <a:pt x="185" y="272"/>
                    </a:lnTo>
                    <a:lnTo>
                      <a:pt x="169" y="265"/>
                    </a:lnTo>
                    <a:lnTo>
                      <a:pt x="154" y="257"/>
                    </a:lnTo>
                    <a:lnTo>
                      <a:pt x="139" y="248"/>
                    </a:lnTo>
                    <a:lnTo>
                      <a:pt x="125" y="237"/>
                    </a:lnTo>
                    <a:lnTo>
                      <a:pt x="115" y="277"/>
                    </a:lnTo>
                    <a:lnTo>
                      <a:pt x="107" y="317"/>
                    </a:lnTo>
                    <a:lnTo>
                      <a:pt x="100" y="360"/>
                    </a:lnTo>
                    <a:lnTo>
                      <a:pt x="98" y="401"/>
                    </a:lnTo>
                    <a:lnTo>
                      <a:pt x="98" y="445"/>
                    </a:lnTo>
                    <a:lnTo>
                      <a:pt x="102" y="487"/>
                    </a:lnTo>
                    <a:lnTo>
                      <a:pt x="110" y="530"/>
                    </a:lnTo>
                    <a:lnTo>
                      <a:pt x="122" y="573"/>
                    </a:lnTo>
                    <a:lnTo>
                      <a:pt x="133" y="592"/>
                    </a:lnTo>
                    <a:lnTo>
                      <a:pt x="145" y="614"/>
                    </a:lnTo>
                    <a:lnTo>
                      <a:pt x="159" y="635"/>
                    </a:lnTo>
                    <a:lnTo>
                      <a:pt x="173" y="655"/>
                    </a:lnTo>
                    <a:lnTo>
                      <a:pt x="189" y="673"/>
                    </a:lnTo>
                    <a:lnTo>
                      <a:pt x="207" y="689"/>
                    </a:lnTo>
                    <a:lnTo>
                      <a:pt x="227" y="702"/>
                    </a:lnTo>
                    <a:lnTo>
                      <a:pt x="250" y="711"/>
                    </a:lnTo>
                    <a:lnTo>
                      <a:pt x="256" y="711"/>
                    </a:lnTo>
                    <a:lnTo>
                      <a:pt x="262" y="709"/>
                    </a:lnTo>
                    <a:lnTo>
                      <a:pt x="269" y="706"/>
                    </a:lnTo>
                    <a:lnTo>
                      <a:pt x="275" y="704"/>
                    </a:lnTo>
                    <a:lnTo>
                      <a:pt x="281" y="702"/>
                    </a:lnTo>
                    <a:lnTo>
                      <a:pt x="287" y="701"/>
                    </a:lnTo>
                    <a:lnTo>
                      <a:pt x="290" y="703"/>
                    </a:lnTo>
                    <a:lnTo>
                      <a:pt x="294" y="708"/>
                    </a:lnTo>
                    <a:lnTo>
                      <a:pt x="287" y="712"/>
                    </a:lnTo>
                    <a:lnTo>
                      <a:pt x="280" y="716"/>
                    </a:lnTo>
                    <a:lnTo>
                      <a:pt x="273" y="719"/>
                    </a:lnTo>
                    <a:lnTo>
                      <a:pt x="266" y="721"/>
                    </a:lnTo>
                    <a:lnTo>
                      <a:pt x="259" y="723"/>
                    </a:lnTo>
                    <a:lnTo>
                      <a:pt x="251" y="724"/>
                    </a:lnTo>
                    <a:lnTo>
                      <a:pt x="243" y="723"/>
                    </a:lnTo>
                    <a:lnTo>
                      <a:pt x="235" y="720"/>
                    </a:lnTo>
                    <a:lnTo>
                      <a:pt x="212" y="710"/>
                    </a:lnTo>
                    <a:lnTo>
                      <a:pt x="191" y="698"/>
                    </a:lnTo>
                    <a:lnTo>
                      <a:pt x="171" y="686"/>
                    </a:lnTo>
                    <a:lnTo>
                      <a:pt x="153" y="671"/>
                    </a:lnTo>
                    <a:lnTo>
                      <a:pt x="137" y="655"/>
                    </a:lnTo>
                    <a:lnTo>
                      <a:pt x="122" y="637"/>
                    </a:lnTo>
                    <a:lnTo>
                      <a:pt x="108" y="618"/>
                    </a:lnTo>
                    <a:lnTo>
                      <a:pt x="97" y="598"/>
                    </a:lnTo>
                    <a:lnTo>
                      <a:pt x="86" y="577"/>
                    </a:lnTo>
                    <a:lnTo>
                      <a:pt x="77" y="555"/>
                    </a:lnTo>
                    <a:lnTo>
                      <a:pt x="69" y="532"/>
                    </a:lnTo>
                    <a:lnTo>
                      <a:pt x="63" y="509"/>
                    </a:lnTo>
                    <a:lnTo>
                      <a:pt x="59" y="485"/>
                    </a:lnTo>
                    <a:lnTo>
                      <a:pt x="55" y="461"/>
                    </a:lnTo>
                    <a:lnTo>
                      <a:pt x="53" y="437"/>
                    </a:lnTo>
                    <a:lnTo>
                      <a:pt x="53" y="411"/>
                    </a:lnTo>
                    <a:lnTo>
                      <a:pt x="53" y="330"/>
                    </a:lnTo>
                    <a:lnTo>
                      <a:pt x="45" y="330"/>
                    </a:lnTo>
                    <a:lnTo>
                      <a:pt x="38" y="330"/>
                    </a:lnTo>
                    <a:lnTo>
                      <a:pt x="30" y="330"/>
                    </a:lnTo>
                    <a:lnTo>
                      <a:pt x="22" y="328"/>
                    </a:lnTo>
                    <a:lnTo>
                      <a:pt x="15" y="326"/>
                    </a:lnTo>
                    <a:lnTo>
                      <a:pt x="9" y="323"/>
                    </a:lnTo>
                    <a:lnTo>
                      <a:pt x="3" y="319"/>
                    </a:lnTo>
                    <a:lnTo>
                      <a:pt x="0" y="314"/>
                    </a:lnTo>
                    <a:lnTo>
                      <a:pt x="56" y="294"/>
                    </a:lnTo>
                    <a:lnTo>
                      <a:pt x="61" y="269"/>
                    </a:lnTo>
                    <a:lnTo>
                      <a:pt x="65" y="242"/>
                    </a:lnTo>
                    <a:lnTo>
                      <a:pt x="72" y="217"/>
                    </a:lnTo>
                    <a:lnTo>
                      <a:pt x="87" y="196"/>
                    </a:lnTo>
                    <a:lnTo>
                      <a:pt x="78" y="184"/>
                    </a:lnTo>
                    <a:lnTo>
                      <a:pt x="71" y="171"/>
                    </a:lnTo>
                    <a:lnTo>
                      <a:pt x="64" y="156"/>
                    </a:lnTo>
                    <a:lnTo>
                      <a:pt x="60" y="141"/>
                    </a:lnTo>
                    <a:lnTo>
                      <a:pt x="56" y="126"/>
                    </a:lnTo>
                    <a:lnTo>
                      <a:pt x="56" y="110"/>
                    </a:lnTo>
                    <a:lnTo>
                      <a:pt x="57" y="93"/>
                    </a:lnTo>
                    <a:lnTo>
                      <a:pt x="63" y="77"/>
                    </a:lnTo>
                    <a:lnTo>
                      <a:pt x="70" y="65"/>
                    </a:lnTo>
                    <a:lnTo>
                      <a:pt x="77" y="53"/>
                    </a:lnTo>
                    <a:lnTo>
                      <a:pt x="85" y="42"/>
                    </a:lnTo>
                    <a:lnTo>
                      <a:pt x="94" y="31"/>
                    </a:lnTo>
                    <a:lnTo>
                      <a:pt x="103" y="22"/>
                    </a:lnTo>
                    <a:lnTo>
                      <a:pt x="115" y="14"/>
                    </a:lnTo>
                    <a:lnTo>
                      <a:pt x="125" y="7"/>
                    </a:lnTo>
                    <a:lnTo>
                      <a:pt x="138" y="0"/>
                    </a:lnTo>
                    <a:lnTo>
                      <a:pt x="144" y="8"/>
                    </a:lnTo>
                    <a:lnTo>
                      <a:pt x="145" y="15"/>
                    </a:lnTo>
                    <a:lnTo>
                      <a:pt x="142" y="22"/>
                    </a:lnTo>
                    <a:lnTo>
                      <a:pt x="135" y="28"/>
                    </a:lnTo>
                    <a:lnTo>
                      <a:pt x="127" y="34"/>
                    </a:lnTo>
                    <a:lnTo>
                      <a:pt x="120" y="40"/>
                    </a:lnTo>
                    <a:lnTo>
                      <a:pt x="113" y="47"/>
                    </a:lnTo>
                    <a:lnTo>
                      <a:pt x="109" y="55"/>
                    </a:lnTo>
                    <a:lnTo>
                      <a:pt x="102" y="83"/>
                    </a:lnTo>
                    <a:lnTo>
                      <a:pt x="103" y="113"/>
                    </a:lnTo>
                    <a:lnTo>
                      <a:pt x="110" y="141"/>
                    </a:lnTo>
                    <a:lnTo>
                      <a:pt x="122" y="166"/>
                    </a:lnTo>
                    <a:lnTo>
                      <a:pt x="138" y="184"/>
                    </a:lnTo>
                    <a:lnTo>
                      <a:pt x="154" y="201"/>
                    </a:lnTo>
                    <a:lnTo>
                      <a:pt x="173" y="214"/>
                    </a:lnTo>
                    <a:lnTo>
                      <a:pt x="192" y="226"/>
                    </a:lnTo>
                    <a:lnTo>
                      <a:pt x="212" y="235"/>
                    </a:lnTo>
                    <a:lnTo>
                      <a:pt x="232" y="242"/>
                    </a:lnTo>
                    <a:lnTo>
                      <a:pt x="254" y="249"/>
                    </a:lnTo>
                    <a:lnTo>
                      <a:pt x="276" y="255"/>
                    </a:lnTo>
                    <a:lnTo>
                      <a:pt x="298" y="259"/>
                    </a:lnTo>
                    <a:lnTo>
                      <a:pt x="320" y="265"/>
                    </a:lnTo>
                    <a:lnTo>
                      <a:pt x="342" y="271"/>
                    </a:lnTo>
                    <a:lnTo>
                      <a:pt x="364" y="277"/>
                    </a:lnTo>
                    <a:lnTo>
                      <a:pt x="385" y="284"/>
                    </a:lnTo>
                    <a:lnTo>
                      <a:pt x="405" y="293"/>
                    </a:lnTo>
                    <a:lnTo>
                      <a:pt x="425" y="302"/>
                    </a:lnTo>
                    <a:lnTo>
                      <a:pt x="444" y="315"/>
                    </a:lnTo>
                    <a:lnTo>
                      <a:pt x="459" y="317"/>
                    </a:lnTo>
                    <a:lnTo>
                      <a:pt x="474" y="322"/>
                    </a:lnTo>
                    <a:lnTo>
                      <a:pt x="488" y="328"/>
                    </a:lnTo>
                    <a:lnTo>
                      <a:pt x="501" y="337"/>
                    </a:lnTo>
                    <a:lnTo>
                      <a:pt x="512" y="347"/>
                    </a:lnTo>
                    <a:lnTo>
                      <a:pt x="523" y="358"/>
                    </a:lnTo>
                    <a:lnTo>
                      <a:pt x="531" y="370"/>
                    </a:lnTo>
                    <a:lnTo>
                      <a:pt x="539" y="384"/>
                    </a:lnTo>
                    <a:lnTo>
                      <a:pt x="541" y="396"/>
                    </a:lnTo>
                    <a:lnTo>
                      <a:pt x="540" y="410"/>
                    </a:lnTo>
                    <a:lnTo>
                      <a:pt x="534" y="421"/>
                    </a:lnTo>
                    <a:lnTo>
                      <a:pt x="524" y="430"/>
                    </a:lnTo>
                    <a:lnTo>
                      <a:pt x="517" y="430"/>
                    </a:lnTo>
                    <a:lnTo>
                      <a:pt x="510" y="426"/>
                    </a:lnTo>
                    <a:lnTo>
                      <a:pt x="502" y="422"/>
                    </a:lnTo>
                    <a:lnTo>
                      <a:pt x="495" y="417"/>
                    </a:lnTo>
                    <a:lnTo>
                      <a:pt x="488" y="411"/>
                    </a:lnTo>
                    <a:lnTo>
                      <a:pt x="482" y="406"/>
                    </a:lnTo>
                    <a:lnTo>
                      <a:pt x="479" y="402"/>
                    </a:lnTo>
                    <a:lnTo>
                      <a:pt x="478" y="401"/>
                    </a:lnTo>
                    <a:lnTo>
                      <a:pt x="485" y="405"/>
                    </a:lnTo>
                    <a:lnTo>
                      <a:pt x="492" y="409"/>
                    </a:lnTo>
                    <a:lnTo>
                      <a:pt x="497" y="413"/>
                    </a:lnTo>
                    <a:lnTo>
                      <a:pt x="505" y="414"/>
                    </a:lnTo>
                    <a:lnTo>
                      <a:pt x="511" y="409"/>
                    </a:lnTo>
                    <a:lnTo>
                      <a:pt x="515" y="402"/>
                    </a:lnTo>
                    <a:lnTo>
                      <a:pt x="516" y="396"/>
                    </a:lnTo>
                    <a:lnTo>
                      <a:pt x="516" y="388"/>
                    </a:lnTo>
                    <a:lnTo>
                      <a:pt x="508" y="383"/>
                    </a:lnTo>
                    <a:lnTo>
                      <a:pt x="501" y="375"/>
                    </a:lnTo>
                    <a:lnTo>
                      <a:pt x="493" y="368"/>
                    </a:lnTo>
                    <a:lnTo>
                      <a:pt x="484" y="361"/>
                    </a:lnTo>
                    <a:lnTo>
                      <a:pt x="476" y="354"/>
                    </a:lnTo>
                    <a:lnTo>
                      <a:pt x="466" y="349"/>
                    </a:lnTo>
                    <a:lnTo>
                      <a:pt x="456" y="346"/>
                    </a:lnTo>
                    <a:lnTo>
                      <a:pt x="447" y="346"/>
                    </a:lnTo>
                    <a:lnTo>
                      <a:pt x="454" y="368"/>
                    </a:lnTo>
                    <a:lnTo>
                      <a:pt x="457" y="392"/>
                    </a:lnTo>
                    <a:lnTo>
                      <a:pt x="458" y="416"/>
                    </a:lnTo>
                    <a:lnTo>
                      <a:pt x="461" y="440"/>
                    </a:lnTo>
                    <a:lnTo>
                      <a:pt x="463" y="464"/>
                    </a:lnTo>
                    <a:lnTo>
                      <a:pt x="469" y="487"/>
                    </a:lnTo>
                    <a:lnTo>
                      <a:pt x="480" y="509"/>
                    </a:lnTo>
                    <a:lnTo>
                      <a:pt x="496" y="529"/>
                    </a:lnTo>
                    <a:lnTo>
                      <a:pt x="510" y="544"/>
                    </a:lnTo>
                    <a:lnTo>
                      <a:pt x="524" y="560"/>
                    </a:lnTo>
                    <a:lnTo>
                      <a:pt x="539" y="575"/>
                    </a:lnTo>
                    <a:lnTo>
                      <a:pt x="556" y="589"/>
                    </a:lnTo>
                    <a:lnTo>
                      <a:pt x="573" y="600"/>
                    </a:lnTo>
                    <a:lnTo>
                      <a:pt x="592" y="608"/>
                    </a:lnTo>
                    <a:lnTo>
                      <a:pt x="611" y="612"/>
                    </a:lnTo>
                    <a:lnTo>
                      <a:pt x="633" y="611"/>
                    </a:lnTo>
                    <a:lnTo>
                      <a:pt x="637" y="607"/>
                    </a:lnTo>
                    <a:lnTo>
                      <a:pt x="641" y="604"/>
                    </a:lnTo>
                    <a:lnTo>
                      <a:pt x="646" y="602"/>
                    </a:lnTo>
                    <a:lnTo>
                      <a:pt x="649" y="598"/>
                    </a:lnTo>
                    <a:lnTo>
                      <a:pt x="645" y="593"/>
                    </a:lnTo>
                    <a:lnTo>
                      <a:pt x="639" y="591"/>
                    </a:lnTo>
                    <a:lnTo>
                      <a:pt x="634" y="589"/>
                    </a:lnTo>
                    <a:lnTo>
                      <a:pt x="633" y="583"/>
                    </a:lnTo>
                    <a:lnTo>
                      <a:pt x="640" y="578"/>
                    </a:lnTo>
                    <a:lnTo>
                      <a:pt x="647" y="576"/>
                    </a:lnTo>
                    <a:lnTo>
                      <a:pt x="656" y="575"/>
                    </a:lnTo>
                    <a:lnTo>
                      <a:pt x="664" y="577"/>
                    </a:lnTo>
                    <a:lnTo>
                      <a:pt x="671" y="584"/>
                    </a:lnTo>
                    <a:lnTo>
                      <a:pt x="675" y="592"/>
                    </a:lnTo>
                    <a:lnTo>
                      <a:pt x="676" y="600"/>
                    </a:lnTo>
                    <a:lnTo>
                      <a:pt x="675" y="608"/>
                    </a:lnTo>
                    <a:lnTo>
                      <a:pt x="674" y="619"/>
                    </a:lnTo>
                    <a:lnTo>
                      <a:pt x="668" y="628"/>
                    </a:lnTo>
                    <a:lnTo>
                      <a:pt x="657" y="636"/>
                    </a:lnTo>
                    <a:lnTo>
                      <a:pt x="645" y="643"/>
                    </a:lnTo>
                    <a:lnTo>
                      <a:pt x="630" y="644"/>
                    </a:lnTo>
                    <a:lnTo>
                      <a:pt x="616" y="643"/>
                    </a:lnTo>
                    <a:lnTo>
                      <a:pt x="602" y="641"/>
                    </a:lnTo>
                    <a:lnTo>
                      <a:pt x="590" y="637"/>
                    </a:lnTo>
                    <a:lnTo>
                      <a:pt x="577" y="631"/>
                    </a:lnTo>
                    <a:lnTo>
                      <a:pt x="565" y="627"/>
                    </a:lnTo>
                    <a:lnTo>
                      <a:pt x="556" y="620"/>
                    </a:lnTo>
                    <a:lnTo>
                      <a:pt x="547" y="614"/>
                    </a:lnTo>
                    <a:lnTo>
                      <a:pt x="554" y="636"/>
                    </a:lnTo>
                    <a:lnTo>
                      <a:pt x="562" y="658"/>
                    </a:lnTo>
                    <a:lnTo>
                      <a:pt x="571" y="679"/>
                    </a:lnTo>
                    <a:lnTo>
                      <a:pt x="581" y="701"/>
                    </a:lnTo>
                    <a:lnTo>
                      <a:pt x="593" y="721"/>
                    </a:lnTo>
                    <a:lnTo>
                      <a:pt x="605" y="743"/>
                    </a:lnTo>
                    <a:lnTo>
                      <a:pt x="617" y="764"/>
                    </a:lnTo>
                    <a:lnTo>
                      <a:pt x="631" y="784"/>
                    </a:lnTo>
                    <a:lnTo>
                      <a:pt x="615" y="831"/>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3" name="Freeform 653"/>
              <p:cNvSpPr/>
              <p:nvPr/>
            </p:nvSpPr>
            <p:spPr bwMode="auto">
              <a:xfrm>
                <a:off x="3516" y="2583"/>
                <a:ext cx="130" cy="250"/>
              </a:xfrm>
              <a:custGeom>
                <a:avLst/>
                <a:gdLst>
                  <a:gd name="T0" fmla="*/ 1 w 260"/>
                  <a:gd name="T1" fmla="*/ 0 h 501"/>
                  <a:gd name="T2" fmla="*/ 1 w 260"/>
                  <a:gd name="T3" fmla="*/ 0 h 501"/>
                  <a:gd name="T4" fmla="*/ 1 w 260"/>
                  <a:gd name="T5" fmla="*/ 0 h 501"/>
                  <a:gd name="T6" fmla="*/ 1 w 260"/>
                  <a:gd name="T7" fmla="*/ 0 h 501"/>
                  <a:gd name="T8" fmla="*/ 1 w 260"/>
                  <a:gd name="T9" fmla="*/ 0 h 501"/>
                  <a:gd name="T10" fmla="*/ 1 w 260"/>
                  <a:gd name="T11" fmla="*/ 0 h 501"/>
                  <a:gd name="T12" fmla="*/ 1 w 260"/>
                  <a:gd name="T13" fmla="*/ 0 h 501"/>
                  <a:gd name="T14" fmla="*/ 1 w 260"/>
                  <a:gd name="T15" fmla="*/ 0 h 501"/>
                  <a:gd name="T16" fmla="*/ 1 w 260"/>
                  <a:gd name="T17" fmla="*/ 0 h 501"/>
                  <a:gd name="T18" fmla="*/ 1 w 260"/>
                  <a:gd name="T19" fmla="*/ 0 h 501"/>
                  <a:gd name="T20" fmla="*/ 1 w 260"/>
                  <a:gd name="T21" fmla="*/ 0 h 501"/>
                  <a:gd name="T22" fmla="*/ 1 w 260"/>
                  <a:gd name="T23" fmla="*/ 0 h 501"/>
                  <a:gd name="T24" fmla="*/ 1 w 260"/>
                  <a:gd name="T25" fmla="*/ 0 h 501"/>
                  <a:gd name="T26" fmla="*/ 1 w 260"/>
                  <a:gd name="T27" fmla="*/ 0 h 501"/>
                  <a:gd name="T28" fmla="*/ 1 w 260"/>
                  <a:gd name="T29" fmla="*/ 0 h 501"/>
                  <a:gd name="T30" fmla="*/ 1 w 260"/>
                  <a:gd name="T31" fmla="*/ 0 h 501"/>
                  <a:gd name="T32" fmla="*/ 1 w 260"/>
                  <a:gd name="T33" fmla="*/ 0 h 501"/>
                  <a:gd name="T34" fmla="*/ 1 w 260"/>
                  <a:gd name="T35" fmla="*/ 0 h 501"/>
                  <a:gd name="T36" fmla="*/ 1 w 260"/>
                  <a:gd name="T37" fmla="*/ 0 h 501"/>
                  <a:gd name="T38" fmla="*/ 1 w 260"/>
                  <a:gd name="T39" fmla="*/ 0 h 501"/>
                  <a:gd name="T40" fmla="*/ 1 w 260"/>
                  <a:gd name="T41" fmla="*/ 0 h 501"/>
                  <a:gd name="T42" fmla="*/ 1 w 260"/>
                  <a:gd name="T43" fmla="*/ 0 h 501"/>
                  <a:gd name="T44" fmla="*/ 1 w 260"/>
                  <a:gd name="T45" fmla="*/ 0 h 501"/>
                  <a:gd name="T46" fmla="*/ 1 w 260"/>
                  <a:gd name="T47" fmla="*/ 0 h 501"/>
                  <a:gd name="T48" fmla="*/ 1 w 260"/>
                  <a:gd name="T49" fmla="*/ 0 h 501"/>
                  <a:gd name="T50" fmla="*/ 1 w 260"/>
                  <a:gd name="T51" fmla="*/ 0 h 501"/>
                  <a:gd name="T52" fmla="*/ 1 w 260"/>
                  <a:gd name="T53" fmla="*/ 0 h 501"/>
                  <a:gd name="T54" fmla="*/ 1 w 260"/>
                  <a:gd name="T55" fmla="*/ 0 h 501"/>
                  <a:gd name="T56" fmla="*/ 1 w 260"/>
                  <a:gd name="T57" fmla="*/ 0 h 501"/>
                  <a:gd name="T58" fmla="*/ 1 w 260"/>
                  <a:gd name="T59" fmla="*/ 0 h 501"/>
                  <a:gd name="T60" fmla="*/ 1 w 260"/>
                  <a:gd name="T61" fmla="*/ 0 h 501"/>
                  <a:gd name="T62" fmla="*/ 1 w 260"/>
                  <a:gd name="T63" fmla="*/ 0 h 5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0"/>
                  <a:gd name="T97" fmla="*/ 0 h 501"/>
                  <a:gd name="T98" fmla="*/ 260 w 260"/>
                  <a:gd name="T99" fmla="*/ 501 h 50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0" h="501">
                    <a:moveTo>
                      <a:pt x="232" y="111"/>
                    </a:moveTo>
                    <a:lnTo>
                      <a:pt x="248" y="153"/>
                    </a:lnTo>
                    <a:lnTo>
                      <a:pt x="257" y="198"/>
                    </a:lnTo>
                    <a:lnTo>
                      <a:pt x="260" y="246"/>
                    </a:lnTo>
                    <a:lnTo>
                      <a:pt x="258" y="293"/>
                    </a:lnTo>
                    <a:lnTo>
                      <a:pt x="249" y="339"/>
                    </a:lnTo>
                    <a:lnTo>
                      <a:pt x="234" y="384"/>
                    </a:lnTo>
                    <a:lnTo>
                      <a:pt x="213" y="424"/>
                    </a:lnTo>
                    <a:lnTo>
                      <a:pt x="186" y="461"/>
                    </a:lnTo>
                    <a:lnTo>
                      <a:pt x="175" y="470"/>
                    </a:lnTo>
                    <a:lnTo>
                      <a:pt x="160" y="478"/>
                    </a:lnTo>
                    <a:lnTo>
                      <a:pt x="144" y="486"/>
                    </a:lnTo>
                    <a:lnTo>
                      <a:pt x="127" y="493"/>
                    </a:lnTo>
                    <a:lnTo>
                      <a:pt x="111" y="498"/>
                    </a:lnTo>
                    <a:lnTo>
                      <a:pt x="97" y="501"/>
                    </a:lnTo>
                    <a:lnTo>
                      <a:pt x="87" y="501"/>
                    </a:lnTo>
                    <a:lnTo>
                      <a:pt x="82" y="499"/>
                    </a:lnTo>
                    <a:lnTo>
                      <a:pt x="87" y="493"/>
                    </a:lnTo>
                    <a:lnTo>
                      <a:pt x="96" y="485"/>
                    </a:lnTo>
                    <a:lnTo>
                      <a:pt x="108" y="475"/>
                    </a:lnTo>
                    <a:lnTo>
                      <a:pt x="123" y="464"/>
                    </a:lnTo>
                    <a:lnTo>
                      <a:pt x="140" y="453"/>
                    </a:lnTo>
                    <a:lnTo>
                      <a:pt x="154" y="441"/>
                    </a:lnTo>
                    <a:lnTo>
                      <a:pt x="167" y="430"/>
                    </a:lnTo>
                    <a:lnTo>
                      <a:pt x="175" y="421"/>
                    </a:lnTo>
                    <a:lnTo>
                      <a:pt x="188" y="388"/>
                    </a:lnTo>
                    <a:lnTo>
                      <a:pt x="198" y="355"/>
                    </a:lnTo>
                    <a:lnTo>
                      <a:pt x="205" y="319"/>
                    </a:lnTo>
                    <a:lnTo>
                      <a:pt x="210" y="284"/>
                    </a:lnTo>
                    <a:lnTo>
                      <a:pt x="212" y="247"/>
                    </a:lnTo>
                    <a:lnTo>
                      <a:pt x="210" y="210"/>
                    </a:lnTo>
                    <a:lnTo>
                      <a:pt x="206" y="174"/>
                    </a:lnTo>
                    <a:lnTo>
                      <a:pt x="198" y="140"/>
                    </a:lnTo>
                    <a:lnTo>
                      <a:pt x="196" y="130"/>
                    </a:lnTo>
                    <a:lnTo>
                      <a:pt x="194" y="120"/>
                    </a:lnTo>
                    <a:lnTo>
                      <a:pt x="190" y="111"/>
                    </a:lnTo>
                    <a:lnTo>
                      <a:pt x="186" y="103"/>
                    </a:lnTo>
                    <a:lnTo>
                      <a:pt x="181" y="93"/>
                    </a:lnTo>
                    <a:lnTo>
                      <a:pt x="175" y="85"/>
                    </a:lnTo>
                    <a:lnTo>
                      <a:pt x="169" y="78"/>
                    </a:lnTo>
                    <a:lnTo>
                      <a:pt x="163" y="70"/>
                    </a:lnTo>
                    <a:lnTo>
                      <a:pt x="140" y="53"/>
                    </a:lnTo>
                    <a:lnTo>
                      <a:pt x="114" y="40"/>
                    </a:lnTo>
                    <a:lnTo>
                      <a:pt x="87" y="32"/>
                    </a:lnTo>
                    <a:lnTo>
                      <a:pt x="61" y="27"/>
                    </a:lnTo>
                    <a:lnTo>
                      <a:pt x="37" y="24"/>
                    </a:lnTo>
                    <a:lnTo>
                      <a:pt x="17" y="24"/>
                    </a:lnTo>
                    <a:lnTo>
                      <a:pt x="5" y="24"/>
                    </a:lnTo>
                    <a:lnTo>
                      <a:pt x="0" y="24"/>
                    </a:lnTo>
                    <a:lnTo>
                      <a:pt x="16" y="13"/>
                    </a:lnTo>
                    <a:lnTo>
                      <a:pt x="34" y="6"/>
                    </a:lnTo>
                    <a:lnTo>
                      <a:pt x="53" y="1"/>
                    </a:lnTo>
                    <a:lnTo>
                      <a:pt x="73" y="0"/>
                    </a:lnTo>
                    <a:lnTo>
                      <a:pt x="92" y="2"/>
                    </a:lnTo>
                    <a:lnTo>
                      <a:pt x="112" y="6"/>
                    </a:lnTo>
                    <a:lnTo>
                      <a:pt x="130" y="12"/>
                    </a:lnTo>
                    <a:lnTo>
                      <a:pt x="148" y="19"/>
                    </a:lnTo>
                    <a:lnTo>
                      <a:pt x="160" y="28"/>
                    </a:lnTo>
                    <a:lnTo>
                      <a:pt x="173" y="37"/>
                    </a:lnTo>
                    <a:lnTo>
                      <a:pt x="184" y="47"/>
                    </a:lnTo>
                    <a:lnTo>
                      <a:pt x="196" y="59"/>
                    </a:lnTo>
                    <a:lnTo>
                      <a:pt x="206" y="72"/>
                    </a:lnTo>
                    <a:lnTo>
                      <a:pt x="216" y="84"/>
                    </a:lnTo>
                    <a:lnTo>
                      <a:pt x="225" y="97"/>
                    </a:lnTo>
                    <a:lnTo>
                      <a:pt x="232" y="111"/>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34" name="Freeform 654"/>
              <p:cNvSpPr/>
              <p:nvPr/>
            </p:nvSpPr>
            <p:spPr bwMode="auto">
              <a:xfrm>
                <a:off x="3461" y="2608"/>
                <a:ext cx="117" cy="218"/>
              </a:xfrm>
              <a:custGeom>
                <a:avLst/>
                <a:gdLst>
                  <a:gd name="T0" fmla="*/ 1 w 233"/>
                  <a:gd name="T1" fmla="*/ 1 h 434"/>
                  <a:gd name="T2" fmla="*/ 1 w 233"/>
                  <a:gd name="T3" fmla="*/ 1 h 434"/>
                  <a:gd name="T4" fmla="*/ 1 w 233"/>
                  <a:gd name="T5" fmla="*/ 1 h 434"/>
                  <a:gd name="T6" fmla="*/ 1 w 233"/>
                  <a:gd name="T7" fmla="*/ 1 h 434"/>
                  <a:gd name="T8" fmla="*/ 1 w 233"/>
                  <a:gd name="T9" fmla="*/ 1 h 434"/>
                  <a:gd name="T10" fmla="*/ 1 w 233"/>
                  <a:gd name="T11" fmla="*/ 1 h 434"/>
                  <a:gd name="T12" fmla="*/ 1 w 233"/>
                  <a:gd name="T13" fmla="*/ 1 h 434"/>
                  <a:gd name="T14" fmla="*/ 1 w 233"/>
                  <a:gd name="T15" fmla="*/ 1 h 434"/>
                  <a:gd name="T16" fmla="*/ 1 w 233"/>
                  <a:gd name="T17" fmla="*/ 1 h 434"/>
                  <a:gd name="T18" fmla="*/ 1 w 233"/>
                  <a:gd name="T19" fmla="*/ 1 h 434"/>
                  <a:gd name="T20" fmla="*/ 1 w 233"/>
                  <a:gd name="T21" fmla="*/ 1 h 434"/>
                  <a:gd name="T22" fmla="*/ 1 w 233"/>
                  <a:gd name="T23" fmla="*/ 1 h 434"/>
                  <a:gd name="T24" fmla="*/ 1 w 233"/>
                  <a:gd name="T25" fmla="*/ 1 h 434"/>
                  <a:gd name="T26" fmla="*/ 1 w 233"/>
                  <a:gd name="T27" fmla="*/ 1 h 434"/>
                  <a:gd name="T28" fmla="*/ 1 w 233"/>
                  <a:gd name="T29" fmla="*/ 1 h 434"/>
                  <a:gd name="T30" fmla="*/ 1 w 233"/>
                  <a:gd name="T31" fmla="*/ 1 h 434"/>
                  <a:gd name="T32" fmla="*/ 1 w 233"/>
                  <a:gd name="T33" fmla="*/ 1 h 434"/>
                  <a:gd name="T34" fmla="*/ 1 w 233"/>
                  <a:gd name="T35" fmla="*/ 1 h 434"/>
                  <a:gd name="T36" fmla="*/ 1 w 233"/>
                  <a:gd name="T37" fmla="*/ 1 h 434"/>
                  <a:gd name="T38" fmla="*/ 1 w 233"/>
                  <a:gd name="T39" fmla="*/ 1 h 434"/>
                  <a:gd name="T40" fmla="*/ 1 w 233"/>
                  <a:gd name="T41" fmla="*/ 1 h 434"/>
                  <a:gd name="T42" fmla="*/ 1 w 233"/>
                  <a:gd name="T43" fmla="*/ 1 h 434"/>
                  <a:gd name="T44" fmla="*/ 1 w 233"/>
                  <a:gd name="T45" fmla="*/ 1 h 434"/>
                  <a:gd name="T46" fmla="*/ 1 w 233"/>
                  <a:gd name="T47" fmla="*/ 1 h 434"/>
                  <a:gd name="T48" fmla="*/ 1 w 233"/>
                  <a:gd name="T49" fmla="*/ 1 h 434"/>
                  <a:gd name="T50" fmla="*/ 1 w 233"/>
                  <a:gd name="T51" fmla="*/ 1 h 434"/>
                  <a:gd name="T52" fmla="*/ 1 w 233"/>
                  <a:gd name="T53" fmla="*/ 1 h 434"/>
                  <a:gd name="T54" fmla="*/ 1 w 233"/>
                  <a:gd name="T55" fmla="*/ 1 h 434"/>
                  <a:gd name="T56" fmla="*/ 1 w 233"/>
                  <a:gd name="T57" fmla="*/ 1 h 434"/>
                  <a:gd name="T58" fmla="*/ 1 w 233"/>
                  <a:gd name="T59" fmla="*/ 1 h 434"/>
                  <a:gd name="T60" fmla="*/ 1 w 233"/>
                  <a:gd name="T61" fmla="*/ 1 h 434"/>
                  <a:gd name="T62" fmla="*/ 1 w 233"/>
                  <a:gd name="T63" fmla="*/ 1 h 434"/>
                  <a:gd name="T64" fmla="*/ 1 w 233"/>
                  <a:gd name="T65" fmla="*/ 1 h 434"/>
                  <a:gd name="T66" fmla="*/ 1 w 233"/>
                  <a:gd name="T67" fmla="*/ 1 h 434"/>
                  <a:gd name="T68" fmla="*/ 1 w 233"/>
                  <a:gd name="T69" fmla="*/ 1 h 434"/>
                  <a:gd name="T70" fmla="*/ 1 w 233"/>
                  <a:gd name="T71" fmla="*/ 1 h 434"/>
                  <a:gd name="T72" fmla="*/ 1 w 233"/>
                  <a:gd name="T73" fmla="*/ 1 h 434"/>
                  <a:gd name="T74" fmla="*/ 1 w 233"/>
                  <a:gd name="T75" fmla="*/ 1 h 434"/>
                  <a:gd name="T76" fmla="*/ 1 w 233"/>
                  <a:gd name="T77" fmla="*/ 1 h 434"/>
                  <a:gd name="T78" fmla="*/ 1 w 233"/>
                  <a:gd name="T79" fmla="*/ 1 h 434"/>
                  <a:gd name="T80" fmla="*/ 1 w 233"/>
                  <a:gd name="T81" fmla="*/ 1 h 434"/>
                  <a:gd name="T82" fmla="*/ 1 w 233"/>
                  <a:gd name="T83" fmla="*/ 1 h 434"/>
                  <a:gd name="T84" fmla="*/ 1 w 233"/>
                  <a:gd name="T85" fmla="*/ 1 h 4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3"/>
                  <a:gd name="T130" fmla="*/ 0 h 434"/>
                  <a:gd name="T131" fmla="*/ 233 w 233"/>
                  <a:gd name="T132" fmla="*/ 434 h 4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3" h="434">
                    <a:moveTo>
                      <a:pt x="133" y="147"/>
                    </a:moveTo>
                    <a:lnTo>
                      <a:pt x="137" y="164"/>
                    </a:lnTo>
                    <a:lnTo>
                      <a:pt x="137" y="180"/>
                    </a:lnTo>
                    <a:lnTo>
                      <a:pt x="135" y="196"/>
                    </a:lnTo>
                    <a:lnTo>
                      <a:pt x="130" y="211"/>
                    </a:lnTo>
                    <a:lnTo>
                      <a:pt x="122" y="226"/>
                    </a:lnTo>
                    <a:lnTo>
                      <a:pt x="114" y="240"/>
                    </a:lnTo>
                    <a:lnTo>
                      <a:pt x="104" y="253"/>
                    </a:lnTo>
                    <a:lnTo>
                      <a:pt x="92" y="266"/>
                    </a:lnTo>
                    <a:lnTo>
                      <a:pt x="86" y="270"/>
                    </a:lnTo>
                    <a:lnTo>
                      <a:pt x="79" y="272"/>
                    </a:lnTo>
                    <a:lnTo>
                      <a:pt x="74" y="274"/>
                    </a:lnTo>
                    <a:lnTo>
                      <a:pt x="67" y="275"/>
                    </a:lnTo>
                    <a:lnTo>
                      <a:pt x="60" y="275"/>
                    </a:lnTo>
                    <a:lnTo>
                      <a:pt x="52" y="275"/>
                    </a:lnTo>
                    <a:lnTo>
                      <a:pt x="41" y="275"/>
                    </a:lnTo>
                    <a:lnTo>
                      <a:pt x="31" y="273"/>
                    </a:lnTo>
                    <a:lnTo>
                      <a:pt x="36" y="279"/>
                    </a:lnTo>
                    <a:lnTo>
                      <a:pt x="40" y="283"/>
                    </a:lnTo>
                    <a:lnTo>
                      <a:pt x="46" y="288"/>
                    </a:lnTo>
                    <a:lnTo>
                      <a:pt x="52" y="291"/>
                    </a:lnTo>
                    <a:lnTo>
                      <a:pt x="59" y="295"/>
                    </a:lnTo>
                    <a:lnTo>
                      <a:pt x="66" y="297"/>
                    </a:lnTo>
                    <a:lnTo>
                      <a:pt x="72" y="298"/>
                    </a:lnTo>
                    <a:lnTo>
                      <a:pt x="79" y="300"/>
                    </a:lnTo>
                    <a:lnTo>
                      <a:pt x="87" y="298"/>
                    </a:lnTo>
                    <a:lnTo>
                      <a:pt x="97" y="296"/>
                    </a:lnTo>
                    <a:lnTo>
                      <a:pt x="107" y="295"/>
                    </a:lnTo>
                    <a:lnTo>
                      <a:pt x="117" y="295"/>
                    </a:lnTo>
                    <a:lnTo>
                      <a:pt x="128" y="295"/>
                    </a:lnTo>
                    <a:lnTo>
                      <a:pt x="136" y="295"/>
                    </a:lnTo>
                    <a:lnTo>
                      <a:pt x="143" y="297"/>
                    </a:lnTo>
                    <a:lnTo>
                      <a:pt x="146" y="300"/>
                    </a:lnTo>
                    <a:lnTo>
                      <a:pt x="146" y="316"/>
                    </a:lnTo>
                    <a:lnTo>
                      <a:pt x="144" y="329"/>
                    </a:lnTo>
                    <a:lnTo>
                      <a:pt x="139" y="343"/>
                    </a:lnTo>
                    <a:lnTo>
                      <a:pt x="131" y="356"/>
                    </a:lnTo>
                    <a:lnTo>
                      <a:pt x="122" y="369"/>
                    </a:lnTo>
                    <a:lnTo>
                      <a:pt x="112" y="379"/>
                    </a:lnTo>
                    <a:lnTo>
                      <a:pt x="101" y="388"/>
                    </a:lnTo>
                    <a:lnTo>
                      <a:pt x="90" y="396"/>
                    </a:lnTo>
                    <a:lnTo>
                      <a:pt x="99" y="400"/>
                    </a:lnTo>
                    <a:lnTo>
                      <a:pt x="109" y="401"/>
                    </a:lnTo>
                    <a:lnTo>
                      <a:pt x="120" y="401"/>
                    </a:lnTo>
                    <a:lnTo>
                      <a:pt x="129" y="400"/>
                    </a:lnTo>
                    <a:lnTo>
                      <a:pt x="139" y="397"/>
                    </a:lnTo>
                    <a:lnTo>
                      <a:pt x="148" y="394"/>
                    </a:lnTo>
                    <a:lnTo>
                      <a:pt x="158" y="389"/>
                    </a:lnTo>
                    <a:lnTo>
                      <a:pt x="166" y="385"/>
                    </a:lnTo>
                    <a:lnTo>
                      <a:pt x="174" y="379"/>
                    </a:lnTo>
                    <a:lnTo>
                      <a:pt x="180" y="372"/>
                    </a:lnTo>
                    <a:lnTo>
                      <a:pt x="186" y="364"/>
                    </a:lnTo>
                    <a:lnTo>
                      <a:pt x="192" y="356"/>
                    </a:lnTo>
                    <a:lnTo>
                      <a:pt x="199" y="348"/>
                    </a:lnTo>
                    <a:lnTo>
                      <a:pt x="206" y="340"/>
                    </a:lnTo>
                    <a:lnTo>
                      <a:pt x="214" y="334"/>
                    </a:lnTo>
                    <a:lnTo>
                      <a:pt x="224" y="329"/>
                    </a:lnTo>
                    <a:lnTo>
                      <a:pt x="229" y="339"/>
                    </a:lnTo>
                    <a:lnTo>
                      <a:pt x="233" y="349"/>
                    </a:lnTo>
                    <a:lnTo>
                      <a:pt x="233" y="358"/>
                    </a:lnTo>
                    <a:lnTo>
                      <a:pt x="230" y="369"/>
                    </a:lnTo>
                    <a:lnTo>
                      <a:pt x="220" y="385"/>
                    </a:lnTo>
                    <a:lnTo>
                      <a:pt x="207" y="397"/>
                    </a:lnTo>
                    <a:lnTo>
                      <a:pt x="193" y="408"/>
                    </a:lnTo>
                    <a:lnTo>
                      <a:pt x="178" y="416"/>
                    </a:lnTo>
                    <a:lnTo>
                      <a:pt x="161" y="423"/>
                    </a:lnTo>
                    <a:lnTo>
                      <a:pt x="144" y="427"/>
                    </a:lnTo>
                    <a:lnTo>
                      <a:pt x="127" y="431"/>
                    </a:lnTo>
                    <a:lnTo>
                      <a:pt x="109" y="434"/>
                    </a:lnTo>
                    <a:lnTo>
                      <a:pt x="101" y="431"/>
                    </a:lnTo>
                    <a:lnTo>
                      <a:pt x="93" y="427"/>
                    </a:lnTo>
                    <a:lnTo>
                      <a:pt x="85" y="424"/>
                    </a:lnTo>
                    <a:lnTo>
                      <a:pt x="76" y="420"/>
                    </a:lnTo>
                    <a:lnTo>
                      <a:pt x="68" y="417"/>
                    </a:lnTo>
                    <a:lnTo>
                      <a:pt x="60" y="411"/>
                    </a:lnTo>
                    <a:lnTo>
                      <a:pt x="53" y="406"/>
                    </a:lnTo>
                    <a:lnTo>
                      <a:pt x="46" y="397"/>
                    </a:lnTo>
                    <a:lnTo>
                      <a:pt x="48" y="393"/>
                    </a:lnTo>
                    <a:lnTo>
                      <a:pt x="52" y="391"/>
                    </a:lnTo>
                    <a:lnTo>
                      <a:pt x="56" y="388"/>
                    </a:lnTo>
                    <a:lnTo>
                      <a:pt x="61" y="387"/>
                    </a:lnTo>
                    <a:lnTo>
                      <a:pt x="67" y="386"/>
                    </a:lnTo>
                    <a:lnTo>
                      <a:pt x="72" y="385"/>
                    </a:lnTo>
                    <a:lnTo>
                      <a:pt x="77" y="384"/>
                    </a:lnTo>
                    <a:lnTo>
                      <a:pt x="82" y="381"/>
                    </a:lnTo>
                    <a:lnTo>
                      <a:pt x="93" y="370"/>
                    </a:lnTo>
                    <a:lnTo>
                      <a:pt x="104" y="358"/>
                    </a:lnTo>
                    <a:lnTo>
                      <a:pt x="112" y="346"/>
                    </a:lnTo>
                    <a:lnTo>
                      <a:pt x="115" y="332"/>
                    </a:lnTo>
                    <a:lnTo>
                      <a:pt x="104" y="335"/>
                    </a:lnTo>
                    <a:lnTo>
                      <a:pt x="91" y="335"/>
                    </a:lnTo>
                    <a:lnTo>
                      <a:pt x="79" y="334"/>
                    </a:lnTo>
                    <a:lnTo>
                      <a:pt x="68" y="329"/>
                    </a:lnTo>
                    <a:lnTo>
                      <a:pt x="56" y="325"/>
                    </a:lnTo>
                    <a:lnTo>
                      <a:pt x="45" y="318"/>
                    </a:lnTo>
                    <a:lnTo>
                      <a:pt x="34" y="310"/>
                    </a:lnTo>
                    <a:lnTo>
                      <a:pt x="24" y="301"/>
                    </a:lnTo>
                    <a:lnTo>
                      <a:pt x="10" y="282"/>
                    </a:lnTo>
                    <a:lnTo>
                      <a:pt x="2" y="260"/>
                    </a:lnTo>
                    <a:lnTo>
                      <a:pt x="0" y="237"/>
                    </a:lnTo>
                    <a:lnTo>
                      <a:pt x="6" y="215"/>
                    </a:lnTo>
                    <a:lnTo>
                      <a:pt x="13" y="218"/>
                    </a:lnTo>
                    <a:lnTo>
                      <a:pt x="16" y="223"/>
                    </a:lnTo>
                    <a:lnTo>
                      <a:pt x="18" y="230"/>
                    </a:lnTo>
                    <a:lnTo>
                      <a:pt x="21" y="238"/>
                    </a:lnTo>
                    <a:lnTo>
                      <a:pt x="23" y="245"/>
                    </a:lnTo>
                    <a:lnTo>
                      <a:pt x="28" y="252"/>
                    </a:lnTo>
                    <a:lnTo>
                      <a:pt x="33" y="256"/>
                    </a:lnTo>
                    <a:lnTo>
                      <a:pt x="44" y="257"/>
                    </a:lnTo>
                    <a:lnTo>
                      <a:pt x="48" y="257"/>
                    </a:lnTo>
                    <a:lnTo>
                      <a:pt x="53" y="257"/>
                    </a:lnTo>
                    <a:lnTo>
                      <a:pt x="57" y="257"/>
                    </a:lnTo>
                    <a:lnTo>
                      <a:pt x="63" y="257"/>
                    </a:lnTo>
                    <a:lnTo>
                      <a:pt x="68" y="256"/>
                    </a:lnTo>
                    <a:lnTo>
                      <a:pt x="74" y="253"/>
                    </a:lnTo>
                    <a:lnTo>
                      <a:pt x="78" y="251"/>
                    </a:lnTo>
                    <a:lnTo>
                      <a:pt x="82" y="248"/>
                    </a:lnTo>
                    <a:lnTo>
                      <a:pt x="97" y="215"/>
                    </a:lnTo>
                    <a:lnTo>
                      <a:pt x="97" y="182"/>
                    </a:lnTo>
                    <a:lnTo>
                      <a:pt x="87" y="149"/>
                    </a:lnTo>
                    <a:lnTo>
                      <a:pt x="75" y="114"/>
                    </a:lnTo>
                    <a:lnTo>
                      <a:pt x="66" y="82"/>
                    </a:lnTo>
                    <a:lnTo>
                      <a:pt x="66" y="51"/>
                    </a:lnTo>
                    <a:lnTo>
                      <a:pt x="79" y="23"/>
                    </a:lnTo>
                    <a:lnTo>
                      <a:pt x="115" y="0"/>
                    </a:lnTo>
                    <a:lnTo>
                      <a:pt x="117" y="16"/>
                    </a:lnTo>
                    <a:lnTo>
                      <a:pt x="122" y="56"/>
                    </a:lnTo>
                    <a:lnTo>
                      <a:pt x="128" y="105"/>
                    </a:lnTo>
                    <a:lnTo>
                      <a:pt x="133" y="147"/>
                    </a:lnTo>
                    <a:close/>
                  </a:path>
                </a:pathLst>
              </a:custGeom>
              <a:solidFill>
                <a:srgbClr val="000000"/>
              </a:solidFill>
              <a:ln w="9525">
                <a:solidFill>
                  <a:srgbClr val="000000"/>
                </a:solidFill>
                <a:round/>
              </a:ln>
            </p:spPr>
            <p:txBody>
              <a:bodyPr/>
              <a:lstStyle/>
              <a:p>
                <a:pPr>
                  <a:lnSpc>
                    <a:spcPct val="150000"/>
                  </a:lnSpc>
                </a:pPr>
                <a:endParaRPr lang="zh-CN" altLang="en-US" sz="2000" b="1">
                  <a:ea typeface="黑体" panose="02010609060101010101" pitchFamily="2" charset="-122"/>
                </a:endParaRPr>
              </a:p>
            </p:txBody>
          </p:sp>
        </p:grpSp>
        <p:sp>
          <p:nvSpPr>
            <p:cNvPr id="128" name="Freeform 655"/>
            <p:cNvSpPr/>
            <p:nvPr/>
          </p:nvSpPr>
          <p:spPr bwMode="auto">
            <a:xfrm rot="462940">
              <a:off x="3540" y="2688"/>
              <a:ext cx="48" cy="240"/>
            </a:xfrm>
            <a:custGeom>
              <a:avLst/>
              <a:gdLst>
                <a:gd name="T0" fmla="*/ 0 w 144"/>
                <a:gd name="T1" fmla="*/ 0 h 624"/>
                <a:gd name="T2" fmla="*/ 0 w 144"/>
                <a:gd name="T3" fmla="*/ 0 h 624"/>
                <a:gd name="T4" fmla="*/ 0 w 144"/>
                <a:gd name="T5" fmla="*/ 0 h 624"/>
                <a:gd name="T6" fmla="*/ 0 w 144"/>
                <a:gd name="T7" fmla="*/ 0 h 624"/>
                <a:gd name="T8" fmla="*/ 0 w 144"/>
                <a:gd name="T9" fmla="*/ 0 h 624"/>
                <a:gd name="T10" fmla="*/ 0 w 144"/>
                <a:gd name="T11" fmla="*/ 0 h 624"/>
                <a:gd name="T12" fmla="*/ 0 w 144"/>
                <a:gd name="T13" fmla="*/ 0 h 624"/>
                <a:gd name="T14" fmla="*/ 0 w 144"/>
                <a:gd name="T15" fmla="*/ 0 h 624"/>
                <a:gd name="T16" fmla="*/ 0 w 144"/>
                <a:gd name="T17" fmla="*/ 0 h 624"/>
                <a:gd name="T18" fmla="*/ 0 w 144"/>
                <a:gd name="T19" fmla="*/ 0 h 6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4"/>
                <a:gd name="T31" fmla="*/ 0 h 624"/>
                <a:gd name="T32" fmla="*/ 144 w 144"/>
                <a:gd name="T33" fmla="*/ 624 h 6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4" h="624">
                  <a:moveTo>
                    <a:pt x="48" y="48"/>
                  </a:moveTo>
                  <a:lnTo>
                    <a:pt x="96" y="144"/>
                  </a:lnTo>
                  <a:lnTo>
                    <a:pt x="144" y="288"/>
                  </a:lnTo>
                  <a:lnTo>
                    <a:pt x="144" y="480"/>
                  </a:lnTo>
                  <a:lnTo>
                    <a:pt x="96" y="624"/>
                  </a:lnTo>
                  <a:lnTo>
                    <a:pt x="0" y="576"/>
                  </a:lnTo>
                  <a:lnTo>
                    <a:pt x="48" y="432"/>
                  </a:lnTo>
                  <a:lnTo>
                    <a:pt x="48" y="240"/>
                  </a:lnTo>
                  <a:lnTo>
                    <a:pt x="0" y="0"/>
                  </a:lnTo>
                  <a:lnTo>
                    <a:pt x="48" y="48"/>
                  </a:lnTo>
                  <a:close/>
                </a:path>
              </a:pathLst>
            </a:custGeom>
            <a:solidFill>
              <a:schemeClr val="tx1"/>
            </a:solidFill>
            <a:ln w="38100">
              <a:solidFill>
                <a:schemeClr val="tx1"/>
              </a:solidFill>
              <a:round/>
            </a:ln>
          </p:spPr>
          <p:txBody>
            <a:bodyPr/>
            <a:lstStyle/>
            <a:p>
              <a:pPr>
                <a:lnSpc>
                  <a:spcPct val="150000"/>
                </a:lnSpc>
              </a:pPr>
              <a:endParaRPr lang="zh-CN" altLang="en-US" sz="2000" b="1">
                <a:ea typeface="黑体" panose="02010609060101010101" pitchFamily="2" charset="-122"/>
              </a:endParaRPr>
            </a:p>
          </p:txBody>
        </p:sp>
      </p:grpSp>
      <p:sp>
        <p:nvSpPr>
          <p:cNvPr id="135" name="Text Box 73"/>
          <p:cNvSpPr txBox="1">
            <a:spLocks noChangeArrowheads="1"/>
          </p:cNvSpPr>
          <p:nvPr/>
        </p:nvSpPr>
        <p:spPr bwMode="auto">
          <a:xfrm>
            <a:off x="6956820" y="2380614"/>
            <a:ext cx="655249" cy="488201"/>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信件</a:t>
            </a:r>
            <a:endParaRPr kumimoji="1" lang="zh-CN" altLang="en-US" sz="1800" b="1" dirty="0">
              <a:latin typeface="+mj-ea"/>
              <a:ea typeface="+mj-ea"/>
            </a:endParaRPr>
          </a:p>
        </p:txBody>
      </p:sp>
      <p:sp>
        <p:nvSpPr>
          <p:cNvPr id="136" name="Text Box 73"/>
          <p:cNvSpPr txBox="1">
            <a:spLocks noChangeArrowheads="1"/>
          </p:cNvSpPr>
          <p:nvPr/>
        </p:nvSpPr>
        <p:spPr bwMode="auto">
          <a:xfrm>
            <a:off x="6519088" y="1156102"/>
            <a:ext cx="1310498" cy="439278"/>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传递信息</a:t>
            </a:r>
            <a:endParaRPr kumimoji="1" lang="zh-CN" altLang="en-US" sz="1800" b="1" dirty="0">
              <a:latin typeface="+mj-ea"/>
              <a:ea typeface="+mj-ea"/>
            </a:endParaRPr>
          </a:p>
        </p:txBody>
      </p:sp>
      <p:sp>
        <p:nvSpPr>
          <p:cNvPr id="137" name="Text Box 67"/>
          <p:cNvSpPr txBox="1">
            <a:spLocks noChangeArrowheads="1"/>
          </p:cNvSpPr>
          <p:nvPr/>
        </p:nvSpPr>
        <p:spPr bwMode="auto">
          <a:xfrm>
            <a:off x="10833869" y="1678872"/>
            <a:ext cx="528079"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信件</a:t>
            </a:r>
            <a:endParaRPr kumimoji="1" lang="zh-CN" altLang="en-US" sz="1800" b="1" dirty="0">
              <a:latin typeface="+mj-ea"/>
              <a:ea typeface="+mj-ea"/>
            </a:endParaRPr>
          </a:p>
        </p:txBody>
      </p:sp>
      <p:sp>
        <p:nvSpPr>
          <p:cNvPr id="138" name="Text Box 68"/>
          <p:cNvSpPr txBox="1">
            <a:spLocks noChangeArrowheads="1"/>
          </p:cNvSpPr>
          <p:nvPr/>
        </p:nvSpPr>
        <p:spPr bwMode="auto">
          <a:xfrm>
            <a:off x="10837828" y="3060514"/>
            <a:ext cx="446585"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邮包</a:t>
            </a:r>
            <a:endParaRPr kumimoji="1" lang="zh-CN" altLang="en-US" sz="1800" b="1" dirty="0">
              <a:latin typeface="+mj-ea"/>
              <a:ea typeface="+mj-ea"/>
            </a:endParaRPr>
          </a:p>
        </p:txBody>
      </p:sp>
      <p:sp>
        <p:nvSpPr>
          <p:cNvPr id="139" name="Text Box 69"/>
          <p:cNvSpPr txBox="1">
            <a:spLocks noChangeArrowheads="1"/>
          </p:cNvSpPr>
          <p:nvPr/>
        </p:nvSpPr>
        <p:spPr bwMode="auto">
          <a:xfrm>
            <a:off x="10930108" y="4347555"/>
            <a:ext cx="335600" cy="903700"/>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spcBef>
                <a:spcPct val="50000"/>
              </a:spcBef>
            </a:pPr>
            <a:r>
              <a:rPr kumimoji="1" lang="zh-CN" altLang="en-US" sz="1800" b="1" dirty="0">
                <a:latin typeface="+mj-ea"/>
                <a:ea typeface="+mj-ea"/>
              </a:rPr>
              <a:t>货物</a:t>
            </a:r>
            <a:endParaRPr kumimoji="1" lang="zh-CN" altLang="en-US" sz="1800" b="1" dirty="0">
              <a:latin typeface="+mj-ea"/>
              <a:ea typeface="+mj-ea"/>
            </a:endParaRPr>
          </a:p>
        </p:txBody>
      </p:sp>
      <p:sp>
        <p:nvSpPr>
          <p:cNvPr id="140" name="Text Box 54"/>
          <p:cNvSpPr txBox="1">
            <a:spLocks noChangeArrowheads="1"/>
          </p:cNvSpPr>
          <p:nvPr/>
        </p:nvSpPr>
        <p:spPr bwMode="auto">
          <a:xfrm>
            <a:off x="4224858" y="1256882"/>
            <a:ext cx="1474975" cy="400110"/>
          </a:xfrm>
          <a:prstGeom prst="rect">
            <a:avLst/>
          </a:prstGeom>
          <a:solidFill>
            <a:srgbClr val="7CC43A"/>
          </a:solid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kumimoji="1" lang="zh-CN" altLang="en-US" sz="2000" b="1" dirty="0">
                <a:solidFill>
                  <a:schemeClr val="bg1"/>
                </a:solidFill>
                <a:latin typeface="+mj-ea"/>
                <a:ea typeface="+mj-ea"/>
              </a:rPr>
              <a:t>用户</a:t>
            </a:r>
            <a:r>
              <a:rPr kumimoji="1" lang="en-US" altLang="zh-CN" sz="2000" b="1" dirty="0">
                <a:solidFill>
                  <a:schemeClr val="bg1"/>
                </a:solidFill>
                <a:latin typeface="+mj-ea"/>
                <a:ea typeface="+mj-ea"/>
              </a:rPr>
              <a:t>A</a:t>
            </a:r>
            <a:endParaRPr kumimoji="1" lang="en-US" altLang="zh-CN" sz="2000" b="1" dirty="0">
              <a:solidFill>
                <a:schemeClr val="bg1"/>
              </a:solidFill>
              <a:latin typeface="+mj-ea"/>
              <a:ea typeface="+mj-ea"/>
            </a:endParaRPr>
          </a:p>
        </p:txBody>
      </p:sp>
      <p:sp>
        <p:nvSpPr>
          <p:cNvPr id="141" name="Text Box 89"/>
          <p:cNvSpPr txBox="1">
            <a:spLocks noChangeArrowheads="1"/>
          </p:cNvSpPr>
          <p:nvPr/>
        </p:nvSpPr>
        <p:spPr bwMode="auto">
          <a:xfrm>
            <a:off x="9876065" y="1260250"/>
            <a:ext cx="1463508" cy="400110"/>
          </a:xfrm>
          <a:prstGeom prst="rect">
            <a:avLst/>
          </a:prstGeom>
          <a:solidFill>
            <a:srgbClr val="7CC43A"/>
          </a:solid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kumimoji="1" lang="zh-CN" altLang="en-US" sz="2000" b="1" dirty="0">
                <a:solidFill>
                  <a:schemeClr val="bg1"/>
                </a:solidFill>
                <a:latin typeface="+mj-ea"/>
                <a:ea typeface="+mj-ea"/>
              </a:rPr>
              <a:t>用户</a:t>
            </a:r>
            <a:r>
              <a:rPr kumimoji="1" lang="en-US" altLang="zh-CN" sz="2000" b="1" dirty="0">
                <a:solidFill>
                  <a:schemeClr val="bg1"/>
                </a:solidFill>
                <a:latin typeface="+mj-ea"/>
                <a:ea typeface="+mj-ea"/>
              </a:rPr>
              <a:t>B</a:t>
            </a:r>
            <a:endParaRPr kumimoji="1" lang="en-US" altLang="zh-CN" sz="2000" b="1" dirty="0">
              <a:solidFill>
                <a:schemeClr val="bg1"/>
              </a:solidFill>
              <a:latin typeface="+mj-ea"/>
              <a:ea typeface="+mj-ea"/>
            </a:endParaRPr>
          </a:p>
        </p:txBody>
      </p:sp>
      <p:grpSp>
        <p:nvGrpSpPr>
          <p:cNvPr id="142" name="Group 642"/>
          <p:cNvGrpSpPr>
            <a:grpSpLocks noChangeAspect="1"/>
          </p:cNvGrpSpPr>
          <p:nvPr/>
        </p:nvGrpSpPr>
        <p:grpSpPr bwMode="auto">
          <a:xfrm flipH="1">
            <a:off x="11361948" y="1296242"/>
            <a:ext cx="358060" cy="408188"/>
            <a:chOff x="2925" y="527"/>
            <a:chExt cx="113" cy="147"/>
          </a:xfrm>
        </p:grpSpPr>
        <p:sp>
          <p:nvSpPr>
            <p:cNvPr id="143" name="Freeform 643"/>
            <p:cNvSpPr/>
            <p:nvPr/>
          </p:nvSpPr>
          <p:spPr bwMode="auto">
            <a:xfrm>
              <a:off x="2944" y="546"/>
              <a:ext cx="94" cy="128"/>
            </a:xfrm>
            <a:custGeom>
              <a:avLst/>
              <a:gdLst>
                <a:gd name="T0" fmla="*/ 16 w 111"/>
                <a:gd name="T1" fmla="*/ 3 h 149"/>
                <a:gd name="T2" fmla="*/ 16 w 111"/>
                <a:gd name="T3" fmla="*/ 8 h 149"/>
                <a:gd name="T4" fmla="*/ 16 w 111"/>
                <a:gd name="T5" fmla="*/ 9 h 149"/>
                <a:gd name="T6" fmla="*/ 18 w 111"/>
                <a:gd name="T7" fmla="*/ 13 h 149"/>
                <a:gd name="T8" fmla="*/ 18 w 111"/>
                <a:gd name="T9" fmla="*/ 14 h 149"/>
                <a:gd name="T10" fmla="*/ 16 w 111"/>
                <a:gd name="T11" fmla="*/ 14 h 149"/>
                <a:gd name="T12" fmla="*/ 16 w 111"/>
                <a:gd name="T13" fmla="*/ 16 h 149"/>
                <a:gd name="T14" fmla="*/ 15 w 111"/>
                <a:gd name="T15" fmla="*/ 16 h 149"/>
                <a:gd name="T16" fmla="*/ 15 w 111"/>
                <a:gd name="T17" fmla="*/ 17 h 149"/>
                <a:gd name="T18" fmla="*/ 15 w 111"/>
                <a:gd name="T19" fmla="*/ 17 h 149"/>
                <a:gd name="T20" fmla="*/ 15 w 111"/>
                <a:gd name="T21" fmla="*/ 20 h 149"/>
                <a:gd name="T22" fmla="*/ 15 w 111"/>
                <a:gd name="T23" fmla="*/ 21 h 149"/>
                <a:gd name="T24" fmla="*/ 14 w 111"/>
                <a:gd name="T25" fmla="*/ 21 h 149"/>
                <a:gd name="T26" fmla="*/ 12 w 111"/>
                <a:gd name="T27" fmla="*/ 21 h 149"/>
                <a:gd name="T28" fmla="*/ 10 w 111"/>
                <a:gd name="T29" fmla="*/ 25 h 149"/>
                <a:gd name="T30" fmla="*/ 8 w 111"/>
                <a:gd name="T31" fmla="*/ 29 h 149"/>
                <a:gd name="T32" fmla="*/ 0 w 111"/>
                <a:gd name="T33" fmla="*/ 20 h 149"/>
                <a:gd name="T34" fmla="*/ 4 w 111"/>
                <a:gd name="T35" fmla="*/ 0 h 149"/>
                <a:gd name="T36" fmla="*/ 16 w 111"/>
                <a:gd name="T37" fmla="*/ 3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149"/>
                <a:gd name="T59" fmla="*/ 111 w 111"/>
                <a:gd name="T60" fmla="*/ 149 h 1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149">
                  <a:moveTo>
                    <a:pt x="101" y="13"/>
                  </a:moveTo>
                  <a:lnTo>
                    <a:pt x="101" y="41"/>
                  </a:lnTo>
                  <a:lnTo>
                    <a:pt x="101" y="48"/>
                  </a:lnTo>
                  <a:lnTo>
                    <a:pt x="111" y="70"/>
                  </a:lnTo>
                  <a:lnTo>
                    <a:pt x="108" y="76"/>
                  </a:lnTo>
                  <a:lnTo>
                    <a:pt x="101" y="76"/>
                  </a:lnTo>
                  <a:lnTo>
                    <a:pt x="101" y="89"/>
                  </a:lnTo>
                  <a:lnTo>
                    <a:pt x="95" y="89"/>
                  </a:lnTo>
                  <a:lnTo>
                    <a:pt x="98" y="92"/>
                  </a:lnTo>
                  <a:lnTo>
                    <a:pt x="95" y="105"/>
                  </a:lnTo>
                  <a:lnTo>
                    <a:pt x="92" y="114"/>
                  </a:lnTo>
                  <a:lnTo>
                    <a:pt x="86" y="117"/>
                  </a:lnTo>
                  <a:lnTo>
                    <a:pt x="76" y="117"/>
                  </a:lnTo>
                  <a:lnTo>
                    <a:pt x="63" y="127"/>
                  </a:lnTo>
                  <a:lnTo>
                    <a:pt x="51" y="149"/>
                  </a:lnTo>
                  <a:lnTo>
                    <a:pt x="0" y="105"/>
                  </a:lnTo>
                  <a:lnTo>
                    <a:pt x="26" y="0"/>
                  </a:lnTo>
                  <a:lnTo>
                    <a:pt x="101" y="13"/>
                  </a:lnTo>
                  <a:close/>
                </a:path>
              </a:pathLst>
            </a:custGeom>
            <a:solidFill>
              <a:srgbClr val="FFA380"/>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b="1">
                <a:ea typeface="黑体" panose="02010609060101010101" pitchFamily="2" charset="-122"/>
              </a:endParaRPr>
            </a:p>
          </p:txBody>
        </p:sp>
        <p:sp>
          <p:nvSpPr>
            <p:cNvPr id="144" name="Freeform 644"/>
            <p:cNvSpPr/>
            <p:nvPr/>
          </p:nvSpPr>
          <p:spPr bwMode="auto">
            <a:xfrm>
              <a:off x="2944" y="546"/>
              <a:ext cx="94" cy="128"/>
            </a:xfrm>
            <a:custGeom>
              <a:avLst/>
              <a:gdLst>
                <a:gd name="T0" fmla="*/ 16 w 111"/>
                <a:gd name="T1" fmla="*/ 3 h 149"/>
                <a:gd name="T2" fmla="*/ 16 w 111"/>
                <a:gd name="T3" fmla="*/ 8 h 149"/>
                <a:gd name="T4" fmla="*/ 16 w 111"/>
                <a:gd name="T5" fmla="*/ 9 h 149"/>
                <a:gd name="T6" fmla="*/ 18 w 111"/>
                <a:gd name="T7" fmla="*/ 13 h 149"/>
                <a:gd name="T8" fmla="*/ 18 w 111"/>
                <a:gd name="T9" fmla="*/ 14 h 149"/>
                <a:gd name="T10" fmla="*/ 16 w 111"/>
                <a:gd name="T11" fmla="*/ 14 h 149"/>
                <a:gd name="T12" fmla="*/ 16 w 111"/>
                <a:gd name="T13" fmla="*/ 16 h 149"/>
                <a:gd name="T14" fmla="*/ 15 w 111"/>
                <a:gd name="T15" fmla="*/ 16 h 149"/>
                <a:gd name="T16" fmla="*/ 15 w 111"/>
                <a:gd name="T17" fmla="*/ 17 h 149"/>
                <a:gd name="T18" fmla="*/ 15 w 111"/>
                <a:gd name="T19" fmla="*/ 20 h 149"/>
                <a:gd name="T20" fmla="*/ 15 w 111"/>
                <a:gd name="T21" fmla="*/ 21 h 149"/>
                <a:gd name="T22" fmla="*/ 14 w 111"/>
                <a:gd name="T23" fmla="*/ 21 h 149"/>
                <a:gd name="T24" fmla="*/ 12 w 111"/>
                <a:gd name="T25" fmla="*/ 21 h 149"/>
                <a:gd name="T26" fmla="*/ 10 w 111"/>
                <a:gd name="T27" fmla="*/ 25 h 149"/>
                <a:gd name="T28" fmla="*/ 8 w 111"/>
                <a:gd name="T29" fmla="*/ 29 h 149"/>
                <a:gd name="T30" fmla="*/ 0 w 111"/>
                <a:gd name="T31" fmla="*/ 20 h 149"/>
                <a:gd name="T32" fmla="*/ 4 w 111"/>
                <a:gd name="T33" fmla="*/ 0 h 149"/>
                <a:gd name="T34" fmla="*/ 16 w 111"/>
                <a:gd name="T35" fmla="*/ 3 h 1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1"/>
                <a:gd name="T55" fmla="*/ 0 h 149"/>
                <a:gd name="T56" fmla="*/ 111 w 111"/>
                <a:gd name="T57" fmla="*/ 149 h 1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1" h="149">
                  <a:moveTo>
                    <a:pt x="101" y="13"/>
                  </a:moveTo>
                  <a:lnTo>
                    <a:pt x="101" y="41"/>
                  </a:lnTo>
                  <a:lnTo>
                    <a:pt x="101" y="48"/>
                  </a:lnTo>
                  <a:lnTo>
                    <a:pt x="111" y="70"/>
                  </a:lnTo>
                  <a:lnTo>
                    <a:pt x="108" y="76"/>
                  </a:lnTo>
                  <a:lnTo>
                    <a:pt x="101" y="76"/>
                  </a:lnTo>
                  <a:lnTo>
                    <a:pt x="101" y="89"/>
                  </a:lnTo>
                  <a:lnTo>
                    <a:pt x="95" y="89"/>
                  </a:lnTo>
                  <a:lnTo>
                    <a:pt x="98" y="92"/>
                  </a:lnTo>
                  <a:lnTo>
                    <a:pt x="95" y="105"/>
                  </a:lnTo>
                  <a:lnTo>
                    <a:pt x="92" y="114"/>
                  </a:lnTo>
                  <a:lnTo>
                    <a:pt x="86" y="117"/>
                  </a:lnTo>
                  <a:lnTo>
                    <a:pt x="76" y="117"/>
                  </a:lnTo>
                  <a:lnTo>
                    <a:pt x="63" y="127"/>
                  </a:lnTo>
                  <a:lnTo>
                    <a:pt x="51" y="149"/>
                  </a:lnTo>
                  <a:lnTo>
                    <a:pt x="0" y="105"/>
                  </a:lnTo>
                  <a:lnTo>
                    <a:pt x="26" y="0"/>
                  </a:lnTo>
                  <a:lnTo>
                    <a:pt x="101" y="13"/>
                  </a:lnTo>
                  <a:close/>
                </a:path>
              </a:pathLst>
            </a:custGeom>
            <a:solidFill>
              <a:srgbClr val="FFA380"/>
            </a:solidFill>
            <a:ln w="4763">
              <a:solidFill>
                <a:srgbClr val="000000"/>
              </a:solidFill>
              <a:round/>
            </a:ln>
          </p:spPr>
          <p:txBody>
            <a:bodyPr/>
            <a:lstStyle/>
            <a:p>
              <a:pPr>
                <a:lnSpc>
                  <a:spcPct val="150000"/>
                </a:lnSpc>
              </a:pPr>
              <a:endParaRPr lang="zh-CN" altLang="en-US" sz="2000" b="1">
                <a:ea typeface="黑体" panose="02010609060101010101" pitchFamily="2" charset="-122"/>
              </a:endParaRPr>
            </a:p>
          </p:txBody>
        </p:sp>
        <p:sp>
          <p:nvSpPr>
            <p:cNvPr id="145" name="Freeform 645"/>
            <p:cNvSpPr/>
            <p:nvPr/>
          </p:nvSpPr>
          <p:spPr bwMode="auto">
            <a:xfrm>
              <a:off x="2925" y="527"/>
              <a:ext cx="113" cy="106"/>
            </a:xfrm>
            <a:custGeom>
              <a:avLst/>
              <a:gdLst>
                <a:gd name="T0" fmla="*/ 13 w 133"/>
                <a:gd name="T1" fmla="*/ 15 h 124"/>
                <a:gd name="T2" fmla="*/ 11 w 133"/>
                <a:gd name="T3" fmla="*/ 17 h 124"/>
                <a:gd name="T4" fmla="*/ 9 w 133"/>
                <a:gd name="T5" fmla="*/ 21 h 124"/>
                <a:gd name="T6" fmla="*/ 5 w 133"/>
                <a:gd name="T7" fmla="*/ 23 h 124"/>
                <a:gd name="T8" fmla="*/ 3 w 133"/>
                <a:gd name="T9" fmla="*/ 21 h 124"/>
                <a:gd name="T10" fmla="*/ 0 w 133"/>
                <a:gd name="T11" fmla="*/ 11 h 124"/>
                <a:gd name="T12" fmla="*/ 0 w 133"/>
                <a:gd name="T13" fmla="*/ 8 h 124"/>
                <a:gd name="T14" fmla="*/ 3 w 133"/>
                <a:gd name="T15" fmla="*/ 3 h 124"/>
                <a:gd name="T16" fmla="*/ 6 w 133"/>
                <a:gd name="T17" fmla="*/ 0 h 124"/>
                <a:gd name="T18" fmla="*/ 12 w 133"/>
                <a:gd name="T19" fmla="*/ 0 h 124"/>
                <a:gd name="T20" fmla="*/ 18 w 133"/>
                <a:gd name="T21" fmla="*/ 3 h 124"/>
                <a:gd name="T22" fmla="*/ 19 w 133"/>
                <a:gd name="T23" fmla="*/ 3 h 124"/>
                <a:gd name="T24" fmla="*/ 22 w 133"/>
                <a:gd name="T25" fmla="*/ 6 h 124"/>
                <a:gd name="T26" fmla="*/ 22 w 133"/>
                <a:gd name="T27" fmla="*/ 8 h 124"/>
                <a:gd name="T28" fmla="*/ 20 w 133"/>
                <a:gd name="T29" fmla="*/ 9 h 124"/>
                <a:gd name="T30" fmla="*/ 18 w 133"/>
                <a:gd name="T31" fmla="*/ 9 h 124"/>
                <a:gd name="T32" fmla="*/ 16 w 133"/>
                <a:gd name="T33" fmla="*/ 11 h 124"/>
                <a:gd name="T34" fmla="*/ 16 w 133"/>
                <a:gd name="T35" fmla="*/ 15 h 124"/>
                <a:gd name="T36" fmla="*/ 14 w 133"/>
                <a:gd name="T37" fmla="*/ 17 h 124"/>
                <a:gd name="T38" fmla="*/ 13 w 133"/>
                <a:gd name="T39" fmla="*/ 15 h 1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24"/>
                <a:gd name="T62" fmla="*/ 133 w 133"/>
                <a:gd name="T63" fmla="*/ 124 h 1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24">
                  <a:moveTo>
                    <a:pt x="76" y="86"/>
                  </a:moveTo>
                  <a:lnTo>
                    <a:pt x="67" y="95"/>
                  </a:lnTo>
                  <a:lnTo>
                    <a:pt x="57" y="120"/>
                  </a:lnTo>
                  <a:lnTo>
                    <a:pt x="29" y="124"/>
                  </a:lnTo>
                  <a:lnTo>
                    <a:pt x="16" y="120"/>
                  </a:lnTo>
                  <a:lnTo>
                    <a:pt x="0" y="63"/>
                  </a:lnTo>
                  <a:lnTo>
                    <a:pt x="0" y="44"/>
                  </a:lnTo>
                  <a:lnTo>
                    <a:pt x="16" y="16"/>
                  </a:lnTo>
                  <a:lnTo>
                    <a:pt x="38" y="0"/>
                  </a:lnTo>
                  <a:lnTo>
                    <a:pt x="73" y="0"/>
                  </a:lnTo>
                  <a:lnTo>
                    <a:pt x="108" y="10"/>
                  </a:lnTo>
                  <a:lnTo>
                    <a:pt x="111" y="19"/>
                  </a:lnTo>
                  <a:lnTo>
                    <a:pt x="133" y="32"/>
                  </a:lnTo>
                  <a:lnTo>
                    <a:pt x="133" y="41"/>
                  </a:lnTo>
                  <a:lnTo>
                    <a:pt x="120" y="51"/>
                  </a:lnTo>
                  <a:lnTo>
                    <a:pt x="108" y="54"/>
                  </a:lnTo>
                  <a:lnTo>
                    <a:pt x="98" y="63"/>
                  </a:lnTo>
                  <a:lnTo>
                    <a:pt x="98" y="86"/>
                  </a:lnTo>
                  <a:lnTo>
                    <a:pt x="85" y="92"/>
                  </a:lnTo>
                  <a:lnTo>
                    <a:pt x="76" y="86"/>
                  </a:lnTo>
                  <a:close/>
                </a:path>
              </a:pathLst>
            </a:custGeom>
            <a:solidFill>
              <a:srgbClr val="8F5B1A"/>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b="1">
                <a:ea typeface="黑体" panose="02010609060101010101" pitchFamily="2" charset="-122"/>
              </a:endParaRPr>
            </a:p>
          </p:txBody>
        </p:sp>
        <p:sp>
          <p:nvSpPr>
            <p:cNvPr id="146" name="Freeform 646"/>
            <p:cNvSpPr/>
            <p:nvPr/>
          </p:nvSpPr>
          <p:spPr bwMode="auto">
            <a:xfrm>
              <a:off x="2925" y="527"/>
              <a:ext cx="113" cy="106"/>
            </a:xfrm>
            <a:custGeom>
              <a:avLst/>
              <a:gdLst>
                <a:gd name="T0" fmla="*/ 13 w 133"/>
                <a:gd name="T1" fmla="*/ 15 h 124"/>
                <a:gd name="T2" fmla="*/ 11 w 133"/>
                <a:gd name="T3" fmla="*/ 17 h 124"/>
                <a:gd name="T4" fmla="*/ 9 w 133"/>
                <a:gd name="T5" fmla="*/ 21 h 124"/>
                <a:gd name="T6" fmla="*/ 5 w 133"/>
                <a:gd name="T7" fmla="*/ 23 h 124"/>
                <a:gd name="T8" fmla="*/ 3 w 133"/>
                <a:gd name="T9" fmla="*/ 21 h 124"/>
                <a:gd name="T10" fmla="*/ 0 w 133"/>
                <a:gd name="T11" fmla="*/ 11 h 124"/>
                <a:gd name="T12" fmla="*/ 0 w 133"/>
                <a:gd name="T13" fmla="*/ 8 h 124"/>
                <a:gd name="T14" fmla="*/ 3 w 133"/>
                <a:gd name="T15" fmla="*/ 3 h 124"/>
                <a:gd name="T16" fmla="*/ 6 w 133"/>
                <a:gd name="T17" fmla="*/ 0 h 124"/>
                <a:gd name="T18" fmla="*/ 12 w 133"/>
                <a:gd name="T19" fmla="*/ 0 h 124"/>
                <a:gd name="T20" fmla="*/ 18 w 133"/>
                <a:gd name="T21" fmla="*/ 3 h 124"/>
                <a:gd name="T22" fmla="*/ 19 w 133"/>
                <a:gd name="T23" fmla="*/ 3 h 124"/>
                <a:gd name="T24" fmla="*/ 22 w 133"/>
                <a:gd name="T25" fmla="*/ 6 h 124"/>
                <a:gd name="T26" fmla="*/ 22 w 133"/>
                <a:gd name="T27" fmla="*/ 8 h 124"/>
                <a:gd name="T28" fmla="*/ 20 w 133"/>
                <a:gd name="T29" fmla="*/ 9 h 124"/>
                <a:gd name="T30" fmla="*/ 18 w 133"/>
                <a:gd name="T31" fmla="*/ 9 h 124"/>
                <a:gd name="T32" fmla="*/ 16 w 133"/>
                <a:gd name="T33" fmla="*/ 11 h 124"/>
                <a:gd name="T34" fmla="*/ 16 w 133"/>
                <a:gd name="T35" fmla="*/ 15 h 124"/>
                <a:gd name="T36" fmla="*/ 14 w 133"/>
                <a:gd name="T37" fmla="*/ 17 h 124"/>
                <a:gd name="T38" fmla="*/ 13 w 133"/>
                <a:gd name="T39" fmla="*/ 15 h 1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24"/>
                <a:gd name="T62" fmla="*/ 133 w 133"/>
                <a:gd name="T63" fmla="*/ 124 h 1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24">
                  <a:moveTo>
                    <a:pt x="76" y="86"/>
                  </a:moveTo>
                  <a:lnTo>
                    <a:pt x="67" y="95"/>
                  </a:lnTo>
                  <a:lnTo>
                    <a:pt x="57" y="120"/>
                  </a:lnTo>
                  <a:lnTo>
                    <a:pt x="29" y="124"/>
                  </a:lnTo>
                  <a:lnTo>
                    <a:pt x="16" y="120"/>
                  </a:lnTo>
                  <a:lnTo>
                    <a:pt x="0" y="63"/>
                  </a:lnTo>
                  <a:lnTo>
                    <a:pt x="0" y="44"/>
                  </a:lnTo>
                  <a:lnTo>
                    <a:pt x="16" y="16"/>
                  </a:lnTo>
                  <a:lnTo>
                    <a:pt x="38" y="0"/>
                  </a:lnTo>
                  <a:lnTo>
                    <a:pt x="73" y="0"/>
                  </a:lnTo>
                  <a:lnTo>
                    <a:pt x="108" y="10"/>
                  </a:lnTo>
                  <a:lnTo>
                    <a:pt x="111" y="19"/>
                  </a:lnTo>
                  <a:lnTo>
                    <a:pt x="133" y="32"/>
                  </a:lnTo>
                  <a:lnTo>
                    <a:pt x="133" y="41"/>
                  </a:lnTo>
                  <a:lnTo>
                    <a:pt x="120" y="51"/>
                  </a:lnTo>
                  <a:lnTo>
                    <a:pt x="108" y="54"/>
                  </a:lnTo>
                  <a:lnTo>
                    <a:pt x="98" y="63"/>
                  </a:lnTo>
                  <a:lnTo>
                    <a:pt x="98" y="86"/>
                  </a:lnTo>
                  <a:lnTo>
                    <a:pt x="85" y="92"/>
                  </a:lnTo>
                  <a:lnTo>
                    <a:pt x="76" y="86"/>
                  </a:lnTo>
                  <a:close/>
                </a:path>
              </a:pathLst>
            </a:custGeom>
            <a:solidFill>
              <a:schemeClr val="tx1"/>
            </a:solidFill>
            <a:ln w="4763">
              <a:solidFill>
                <a:srgbClr val="000000"/>
              </a:solidFill>
              <a:round/>
            </a:ln>
          </p:spPr>
          <p:txBody>
            <a:bodyPr/>
            <a:lstStyle/>
            <a:p>
              <a:pPr>
                <a:lnSpc>
                  <a:spcPct val="150000"/>
                </a:lnSpc>
              </a:pPr>
              <a:endParaRPr lang="zh-CN" altLang="en-US" sz="2000" b="1">
                <a:ea typeface="黑体" panose="02010609060101010101" pitchFamily="2" charset="-122"/>
              </a:endParaRPr>
            </a:p>
          </p:txBody>
        </p:sp>
      </p:grpSp>
      <p:sp>
        <p:nvSpPr>
          <p:cNvPr id="147" name="Line 60"/>
          <p:cNvSpPr>
            <a:spLocks noChangeShapeType="1"/>
          </p:cNvSpPr>
          <p:nvPr/>
        </p:nvSpPr>
        <p:spPr bwMode="auto">
          <a:xfrm flipH="1" flipV="1">
            <a:off x="8384532" y="4347554"/>
            <a:ext cx="6630" cy="758318"/>
          </a:xfrm>
          <a:prstGeom prst="line">
            <a:avLst/>
          </a:prstGeom>
          <a:noFill/>
          <a:ln w="38100">
            <a:solidFill>
              <a:schemeClr val="tx2"/>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endParaRPr lang="zh-CN" altLang="en-US" sz="1800" b="1">
              <a:latin typeface="+mj-ea"/>
              <a:ea typeface="+mj-ea"/>
            </a:endParaRPr>
          </a:p>
        </p:txBody>
      </p:sp>
      <p:sp>
        <p:nvSpPr>
          <p:cNvPr id="148" name="Text Box 64"/>
          <p:cNvSpPr txBox="1">
            <a:spLocks noChangeArrowheads="1"/>
          </p:cNvSpPr>
          <p:nvPr/>
        </p:nvSpPr>
        <p:spPr bwMode="auto">
          <a:xfrm>
            <a:off x="7882754" y="1245898"/>
            <a:ext cx="1013057" cy="349702"/>
          </a:xfrm>
          <a:prstGeom prst="rect">
            <a:avLst/>
          </a:prstGeom>
          <a:solidFill>
            <a:srgbClr val="7CC43A"/>
          </a:solidFill>
          <a:ln w="28575">
            <a:noFill/>
            <a:miter lim="800000"/>
          </a:ln>
          <a:effectLst/>
        </p:spPr>
        <p:txBody>
          <a:bodyPr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你好</a:t>
            </a:r>
            <a:endParaRPr lang="zh-CN" altLang="en-US" dirty="0"/>
          </a:p>
        </p:txBody>
      </p:sp>
      <p:sp>
        <p:nvSpPr>
          <p:cNvPr id="149" name="Text Box 65"/>
          <p:cNvSpPr txBox="1">
            <a:spLocks noChangeArrowheads="1"/>
          </p:cNvSpPr>
          <p:nvPr/>
        </p:nvSpPr>
        <p:spPr bwMode="auto">
          <a:xfrm>
            <a:off x="7705421" y="2351254"/>
            <a:ext cx="449690" cy="349702"/>
          </a:xfrm>
          <a:prstGeom prst="rect">
            <a:avLst/>
          </a:prstGeom>
          <a:solidFill>
            <a:srgbClr val="F79646"/>
          </a:solidFill>
          <a:ln w="28575">
            <a:noFill/>
            <a:miter lim="800000"/>
          </a:ln>
          <a:effectLst/>
        </p:spPr>
        <p:txBody>
          <a:bodyPr wrap="square"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dirty="0"/>
              <a:t>B</a:t>
            </a:r>
            <a:endParaRPr lang="en-US" altLang="zh-CN" dirty="0"/>
          </a:p>
        </p:txBody>
      </p:sp>
      <p:sp>
        <p:nvSpPr>
          <p:cNvPr id="150" name="Text Box 66"/>
          <p:cNvSpPr txBox="1">
            <a:spLocks noChangeArrowheads="1"/>
          </p:cNvSpPr>
          <p:nvPr/>
        </p:nvSpPr>
        <p:spPr bwMode="auto">
          <a:xfrm>
            <a:off x="8155111" y="2351254"/>
            <a:ext cx="740700" cy="349702"/>
          </a:xfrm>
          <a:prstGeom prst="rect">
            <a:avLst/>
          </a:prstGeom>
          <a:solidFill>
            <a:srgbClr val="F79646"/>
          </a:solidFill>
          <a:ln w="28575">
            <a:noFill/>
            <a:miter lim="800000"/>
          </a:ln>
          <a:effectLst/>
        </p:spPr>
        <p:txBody>
          <a:bodyPr wrap="square" lIns="36000" tIns="36000" rIns="36000" bIns="36000">
            <a:spAutoFit/>
          </a:bodyPr>
          <a:lstStyle>
            <a:defPPr>
              <a:defRPr lang="en-US"/>
            </a:defPPr>
            <a:lvl1pPr algn="ctr" eaLnBrk="0" hangingPunct="0">
              <a:spcBef>
                <a:spcPct val="50000"/>
              </a:spcBef>
              <a:defRPr kumimoji="1" sz="1800" b="1">
                <a:solidFill>
                  <a:schemeClr val="bg1"/>
                </a:solidFill>
                <a:latin typeface="+mj-ea"/>
                <a:ea typeface="+mj-ea"/>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你好</a:t>
            </a:r>
            <a:endParaRPr lang="zh-CN" altLang="en-US" dirty="0"/>
          </a:p>
        </p:txBody>
      </p:sp>
      <p:sp>
        <p:nvSpPr>
          <p:cNvPr id="151" name="Line 87"/>
          <p:cNvSpPr>
            <a:spLocks noChangeShapeType="1"/>
          </p:cNvSpPr>
          <p:nvPr/>
        </p:nvSpPr>
        <p:spPr bwMode="auto">
          <a:xfrm>
            <a:off x="8887322" y="1435894"/>
            <a:ext cx="281076" cy="0"/>
          </a:xfrm>
          <a:prstGeom prst="line">
            <a:avLst/>
          </a:prstGeom>
          <a:noFill/>
          <a:ln w="571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zh-CN" altLang="en-US" sz="1800">
              <a:latin typeface="+mj-ea"/>
              <a:ea typeface="+mj-ea"/>
            </a:endParaRPr>
          </a:p>
        </p:txBody>
      </p:sp>
      <p:sp>
        <p:nvSpPr>
          <p:cNvPr id="152" name="Line 88"/>
          <p:cNvSpPr>
            <a:spLocks noChangeShapeType="1"/>
          </p:cNvSpPr>
          <p:nvPr/>
        </p:nvSpPr>
        <p:spPr bwMode="auto">
          <a:xfrm>
            <a:off x="8911073" y="2534444"/>
            <a:ext cx="281076" cy="0"/>
          </a:xfrm>
          <a:prstGeom prst="line">
            <a:avLst/>
          </a:prstGeom>
          <a:noFill/>
          <a:ln w="571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zh-CN" altLang="en-US" sz="2000">
              <a:latin typeface="+mj-ea"/>
              <a:ea typeface="+mj-ea"/>
            </a:endParaRPr>
          </a:p>
        </p:txBody>
      </p:sp>
      <p:cxnSp>
        <p:nvCxnSpPr>
          <p:cNvPr id="5" name="直接连接符 4"/>
          <p:cNvCxnSpPr/>
          <p:nvPr/>
        </p:nvCxnSpPr>
        <p:spPr>
          <a:xfrm>
            <a:off x="8156575" y="2351254"/>
            <a:ext cx="0" cy="3497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9890125" y="5187755"/>
            <a:ext cx="1752600" cy="534368"/>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汽运部门</a:t>
            </a:r>
            <a:endParaRPr lang="zh-CN" altLang="en-US" sz="1800" b="1" dirty="0">
              <a:latin typeface="+mj-ea"/>
              <a:ea typeface="+mj-ea"/>
            </a:endParaRPr>
          </a:p>
        </p:txBody>
      </p:sp>
      <p:cxnSp>
        <p:nvCxnSpPr>
          <p:cNvPr id="7" name="直接连接符 6"/>
          <p:cNvCxnSpPr/>
          <p:nvPr/>
        </p:nvCxnSpPr>
        <p:spPr>
          <a:xfrm>
            <a:off x="3508375" y="1124744"/>
            <a:ext cx="0" cy="538795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6888055" y="3859686"/>
            <a:ext cx="1752600" cy="534368"/>
          </a:xfrm>
          <a:prstGeom prst="rect">
            <a:avLst/>
          </a:prstGeom>
          <a:solidFill>
            <a:srgbClr val="358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运送部门</a:t>
            </a:r>
            <a:endParaRPr lang="zh-CN" altLang="en-US" sz="1800" b="1" dirty="0">
              <a:latin typeface="+mj-ea"/>
              <a:ea typeface="+mj-ea"/>
            </a:endParaRPr>
          </a:p>
        </p:txBody>
      </p:sp>
      <p:sp>
        <p:nvSpPr>
          <p:cNvPr id="88" name="矩形 87"/>
          <p:cNvSpPr/>
          <p:nvPr/>
        </p:nvSpPr>
        <p:spPr>
          <a:xfrm>
            <a:off x="6784975" y="5105874"/>
            <a:ext cx="909107" cy="679770"/>
          </a:xfrm>
          <a:prstGeom prst="rect">
            <a:avLst/>
          </a:prstGeom>
          <a:solidFill>
            <a:schemeClr val="accent4">
              <a:lumMod val="75000"/>
            </a:schemeClr>
          </a:solidFill>
          <a:ln>
            <a:solidFill>
              <a:srgbClr val="4C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mj-ea"/>
                <a:ea typeface="+mj-ea"/>
              </a:rPr>
              <a:t>铁 路</a:t>
            </a:r>
            <a:endParaRPr lang="en-US" altLang="zh-CN" sz="1800" b="1" dirty="0">
              <a:latin typeface="+mj-ea"/>
              <a:ea typeface="+mj-ea"/>
            </a:endParaRPr>
          </a:p>
          <a:p>
            <a:pPr algn="ctr">
              <a:lnSpc>
                <a:spcPct val="150000"/>
              </a:lnSpc>
            </a:pPr>
            <a:r>
              <a:rPr lang="zh-CN" altLang="en-US" sz="1800" b="1" dirty="0">
                <a:latin typeface="+mj-ea"/>
                <a:ea typeface="+mj-ea"/>
              </a:rPr>
              <a:t>部 门</a:t>
            </a:r>
            <a:endParaRPr lang="zh-CN" altLang="en-US" sz="1800" b="1" dirty="0">
              <a:latin typeface="+mj-ea"/>
              <a:ea typeface="+mj-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withEffect">
                                  <p:stCondLst>
                                    <p:cond delay="0"/>
                                  </p:stCondLst>
                                  <p:childTnLst>
                                    <p:anim calcmode="discrete" valueType="str">
                                      <p:cBhvr>
                                        <p:cTn id="6" dur="1000" fill="hold"/>
                                        <p:tgtEl>
                                          <p:spTgt spid="57"/>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3000" fill="hold" grpId="0" nodeType="clickEffect">
                                  <p:stCondLst>
                                    <p:cond delay="0"/>
                                  </p:stCondLst>
                                  <p:childTnLst>
                                    <p:anim calcmode="discrete" valueType="str">
                                      <p:cBhvr>
                                        <p:cTn id="10" dur="1000" fill="hold"/>
                                        <p:tgtEl>
                                          <p:spTgt spid="58"/>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3000" fill="hold" grpId="0" nodeType="clickEffect">
                                  <p:stCondLst>
                                    <p:cond delay="0"/>
                                  </p:stCondLst>
                                  <p:childTnLst>
                                    <p:anim calcmode="discrete" valueType="str">
                                      <p:cBhvr>
                                        <p:cTn id="14" dur="1000" fill="hold"/>
                                        <p:tgtEl>
                                          <p:spTgt spid="59"/>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repeatCount="3000" fill="hold" grpId="0" nodeType="clickEffect">
                                  <p:stCondLst>
                                    <p:cond delay="0"/>
                                  </p:stCondLst>
                                  <p:childTnLst>
                                    <p:anim calcmode="discrete" valueType="str">
                                      <p:cBhvr>
                                        <p:cTn id="18" dur="1000" fill="hold"/>
                                        <p:tgtEl>
                                          <p:spTgt spid="60"/>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repeatCount="3000" fill="hold" grpId="0" nodeType="clickEffect">
                                  <p:stCondLst>
                                    <p:cond delay="0"/>
                                  </p:stCondLst>
                                  <p:childTnLst>
                                    <p:anim calcmode="discrete" valueType="str">
                                      <p:cBhvr>
                                        <p:cTn id="22" dur="1000" fill="hold"/>
                                        <p:tgtEl>
                                          <p:spTgt spid="6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P spid="58" grpId="0" bldLvl="0" animBg="1"/>
      <p:bldP spid="59" grpId="0" bldLvl="0" animBg="1"/>
      <p:bldP spid="60" grpId="0" bldLvl="0" animBg="1"/>
      <p:bldP spid="61"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计算机网络层次结构的好处</a:t>
            </a:r>
            <a:endParaRPr lang="zh-CN" altLang="en-US" dirty="0"/>
          </a:p>
        </p:txBody>
      </p:sp>
      <p:cxnSp>
        <p:nvCxnSpPr>
          <p:cNvPr id="42" name="直接连接符 41"/>
          <p:cNvCxnSpPr/>
          <p:nvPr/>
        </p:nvCxnSpPr>
        <p:spPr>
          <a:xfrm>
            <a:off x="0" y="2210594"/>
            <a:ext cx="12192000" cy="0"/>
          </a:xfrm>
          <a:prstGeom prst="line">
            <a:avLst/>
          </a:prstGeom>
          <a:noFill/>
          <a:ln w="57150" cap="flat" cmpd="sng" algn="ctr">
            <a:solidFill>
              <a:srgbClr val="F69200"/>
            </a:solidFill>
            <a:prstDash val="solid"/>
            <a:miter lim="800000"/>
          </a:ln>
          <a:effectLst/>
        </p:spPr>
      </p:cxnSp>
      <p:sp>
        <p:nvSpPr>
          <p:cNvPr id="44" name="矩形 43"/>
          <p:cNvSpPr/>
          <p:nvPr/>
        </p:nvSpPr>
        <p:spPr>
          <a:xfrm>
            <a:off x="0" y="5880100"/>
            <a:ext cx="12192000" cy="977900"/>
          </a:xfrm>
          <a:prstGeom prst="rect">
            <a:avLst/>
          </a:prstGeom>
          <a:solidFill>
            <a:srgbClr val="DDDD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6" name="矩形 45"/>
          <p:cNvSpPr/>
          <p:nvPr/>
        </p:nvSpPr>
        <p:spPr>
          <a:xfrm>
            <a:off x="0" y="5710627"/>
            <a:ext cx="12192000" cy="174111"/>
          </a:xfrm>
          <a:prstGeom prst="rect">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7"/>
          <p:cNvGrpSpPr/>
          <p:nvPr/>
        </p:nvGrpSpPr>
        <p:grpSpPr>
          <a:xfrm>
            <a:off x="612775" y="2489861"/>
            <a:ext cx="579307" cy="626655"/>
            <a:chOff x="6242320" y="1105727"/>
            <a:chExt cx="579005" cy="626656"/>
          </a:xfrm>
        </p:grpSpPr>
        <p:sp>
          <p:nvSpPr>
            <p:cNvPr id="9"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10"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11" name="组合 10"/>
          <p:cNvGrpSpPr/>
          <p:nvPr/>
        </p:nvGrpSpPr>
        <p:grpSpPr>
          <a:xfrm>
            <a:off x="612775" y="3459281"/>
            <a:ext cx="579307" cy="631762"/>
            <a:chOff x="6242320" y="2373233"/>
            <a:chExt cx="579005" cy="631762"/>
          </a:xfrm>
        </p:grpSpPr>
        <p:sp>
          <p:nvSpPr>
            <p:cNvPr id="12"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13"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14" name="组合 13"/>
          <p:cNvGrpSpPr/>
          <p:nvPr/>
        </p:nvGrpSpPr>
        <p:grpSpPr>
          <a:xfrm>
            <a:off x="612775" y="4433810"/>
            <a:ext cx="579307" cy="620494"/>
            <a:chOff x="6242320" y="3640739"/>
            <a:chExt cx="579005" cy="620494"/>
          </a:xfrm>
        </p:grpSpPr>
        <p:sp>
          <p:nvSpPr>
            <p:cNvPr id="15" name="TextBox 6"/>
            <p:cNvSpPr txBox="1"/>
            <p:nvPr/>
          </p:nvSpPr>
          <p:spPr>
            <a:xfrm>
              <a:off x="6327224" y="3640739"/>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16" name="文本框 24"/>
            <p:cNvSpPr txBox="1"/>
            <p:nvPr/>
          </p:nvSpPr>
          <p:spPr>
            <a:xfrm>
              <a:off x="6242320" y="404578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17" name="组合 16"/>
          <p:cNvGrpSpPr/>
          <p:nvPr/>
        </p:nvGrpSpPr>
        <p:grpSpPr>
          <a:xfrm>
            <a:off x="6586425" y="2544780"/>
            <a:ext cx="579307" cy="609226"/>
            <a:chOff x="6250444" y="4908245"/>
            <a:chExt cx="579005" cy="609226"/>
          </a:xfrm>
        </p:grpSpPr>
        <p:sp>
          <p:nvSpPr>
            <p:cNvPr id="18" name="TextBox 6"/>
            <p:cNvSpPr txBox="1"/>
            <p:nvPr/>
          </p:nvSpPr>
          <p:spPr>
            <a:xfrm>
              <a:off x="6327224" y="4908245"/>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19" name="文本框 25"/>
            <p:cNvSpPr txBox="1"/>
            <p:nvPr/>
          </p:nvSpPr>
          <p:spPr>
            <a:xfrm>
              <a:off x="6250444" y="5302027"/>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20" name="组合 19"/>
          <p:cNvGrpSpPr/>
          <p:nvPr/>
        </p:nvGrpSpPr>
        <p:grpSpPr>
          <a:xfrm>
            <a:off x="697725" y="3211195"/>
            <a:ext cx="4807240" cy="180682"/>
            <a:chOff x="6327224" y="1896619"/>
            <a:chExt cx="2624395" cy="9524"/>
          </a:xfrm>
        </p:grpSpPr>
        <p:cxnSp>
          <p:nvCxnSpPr>
            <p:cNvPr id="21" name="直接连接符 20"/>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697725" y="4142896"/>
            <a:ext cx="4807240" cy="122560"/>
            <a:chOff x="6327224" y="1896619"/>
            <a:chExt cx="2624395" cy="9524"/>
          </a:xfrm>
        </p:grpSpPr>
        <p:cxnSp>
          <p:nvCxnSpPr>
            <p:cNvPr id="24" name="直接连接符 23"/>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97725" y="5074596"/>
            <a:ext cx="4807240" cy="143360"/>
            <a:chOff x="6327224" y="1896619"/>
            <a:chExt cx="2624395" cy="9524"/>
          </a:xfrm>
        </p:grpSpPr>
        <p:cxnSp>
          <p:nvCxnSpPr>
            <p:cNvPr id="27" name="直接连接符 2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671375" y="3203245"/>
            <a:ext cx="4807240" cy="113520"/>
            <a:chOff x="6327224" y="1896619"/>
            <a:chExt cx="2624395" cy="9524"/>
          </a:xfrm>
        </p:grpSpPr>
        <p:cxnSp>
          <p:nvCxnSpPr>
            <p:cNvPr id="30" name="直接连接符 2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597920" y="3421843"/>
            <a:ext cx="579307" cy="626655"/>
            <a:chOff x="6242320" y="1105727"/>
            <a:chExt cx="579005" cy="626656"/>
          </a:xfrm>
        </p:grpSpPr>
        <p:sp>
          <p:nvSpPr>
            <p:cNvPr id="33"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79646"/>
                  </a:solidFill>
                  <a:latin typeface="Impact" panose="020B0806030902050204" pitchFamily="34" charset="0"/>
                  <a:ea typeface="微软雅黑" panose="020B0503020204020204" pitchFamily="34" charset="-122"/>
                </a:rPr>
                <a:t>05</a:t>
              </a:r>
              <a:endParaRPr lang="zh-CN" altLang="en-US" sz="3200" dirty="0">
                <a:solidFill>
                  <a:srgbClr val="F79646"/>
                </a:solidFill>
                <a:latin typeface="微软雅黑" panose="020B0503020204020204" pitchFamily="34" charset="-122"/>
                <a:ea typeface="微软雅黑" panose="020B0503020204020204" pitchFamily="34" charset="-122"/>
              </a:endParaRPr>
            </a:p>
          </p:txBody>
        </p:sp>
        <p:sp>
          <p:nvSpPr>
            <p:cNvPr id="34"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35" name="组合 34"/>
          <p:cNvGrpSpPr/>
          <p:nvPr/>
        </p:nvGrpSpPr>
        <p:grpSpPr>
          <a:xfrm>
            <a:off x="6682870" y="4143177"/>
            <a:ext cx="4807240" cy="180682"/>
            <a:chOff x="6327224" y="1896619"/>
            <a:chExt cx="2624395" cy="9524"/>
          </a:xfrm>
        </p:grpSpPr>
        <p:cxnSp>
          <p:nvCxnSpPr>
            <p:cNvPr id="36" name="直接连接符 3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1450975" y="2549019"/>
            <a:ext cx="2646878" cy="461665"/>
          </a:xfrm>
          <a:prstGeom prst="rect">
            <a:avLst/>
          </a:prstGeom>
        </p:spPr>
        <p:txBody>
          <a:bodyPr wrap="none">
            <a:spAutoFit/>
          </a:bodyPr>
          <a:lstStyle/>
          <a:p>
            <a:r>
              <a:rPr lang="zh-CN" altLang="en-US" dirty="0"/>
              <a:t>各层之间是独立的</a:t>
            </a:r>
            <a:endParaRPr lang="zh-CN" altLang="en-US" dirty="0"/>
          </a:p>
        </p:txBody>
      </p:sp>
      <p:sp>
        <p:nvSpPr>
          <p:cNvPr id="41" name="矩形 40"/>
          <p:cNvSpPr/>
          <p:nvPr/>
        </p:nvSpPr>
        <p:spPr>
          <a:xfrm>
            <a:off x="1428750" y="3490059"/>
            <a:ext cx="1415772" cy="461665"/>
          </a:xfrm>
          <a:prstGeom prst="rect">
            <a:avLst/>
          </a:prstGeom>
        </p:spPr>
        <p:txBody>
          <a:bodyPr wrap="none">
            <a:spAutoFit/>
          </a:bodyPr>
          <a:lstStyle/>
          <a:p>
            <a:r>
              <a:rPr lang="zh-CN" altLang="en-US" dirty="0"/>
              <a:t>灵活性好</a:t>
            </a:r>
            <a:endParaRPr lang="zh-CN" altLang="en-US" dirty="0"/>
          </a:p>
        </p:txBody>
      </p:sp>
      <p:sp>
        <p:nvSpPr>
          <p:cNvPr id="47" name="矩形 46"/>
          <p:cNvSpPr/>
          <p:nvPr/>
        </p:nvSpPr>
        <p:spPr>
          <a:xfrm>
            <a:off x="1454150" y="4433810"/>
            <a:ext cx="2339102" cy="461665"/>
          </a:xfrm>
          <a:prstGeom prst="rect">
            <a:avLst/>
          </a:prstGeom>
        </p:spPr>
        <p:txBody>
          <a:bodyPr wrap="none">
            <a:spAutoFit/>
          </a:bodyPr>
          <a:lstStyle/>
          <a:p>
            <a:r>
              <a:rPr lang="zh-CN" altLang="en-US" dirty="0"/>
              <a:t>结构上可分割开</a:t>
            </a:r>
            <a:endParaRPr lang="zh-CN" altLang="en-US" dirty="0"/>
          </a:p>
        </p:txBody>
      </p:sp>
      <p:sp>
        <p:nvSpPr>
          <p:cNvPr id="48" name="矩形 47"/>
          <p:cNvSpPr/>
          <p:nvPr/>
        </p:nvSpPr>
        <p:spPr>
          <a:xfrm>
            <a:off x="7597667" y="2541068"/>
            <a:ext cx="2339102" cy="461665"/>
          </a:xfrm>
          <a:prstGeom prst="rect">
            <a:avLst/>
          </a:prstGeom>
        </p:spPr>
        <p:txBody>
          <a:bodyPr wrap="none">
            <a:spAutoFit/>
          </a:bodyPr>
          <a:lstStyle/>
          <a:p>
            <a:r>
              <a:rPr lang="zh-CN" altLang="en-US" dirty="0"/>
              <a:t>易于实现和维护</a:t>
            </a:r>
            <a:endParaRPr lang="zh-CN" altLang="en-US" dirty="0"/>
          </a:p>
        </p:txBody>
      </p:sp>
      <p:sp>
        <p:nvSpPr>
          <p:cNvPr id="49" name="矩形 48"/>
          <p:cNvSpPr/>
          <p:nvPr/>
        </p:nvSpPr>
        <p:spPr>
          <a:xfrm>
            <a:off x="7597666" y="3429086"/>
            <a:ext cx="2509020" cy="461665"/>
          </a:xfrm>
          <a:prstGeom prst="rect">
            <a:avLst/>
          </a:prstGeom>
        </p:spPr>
        <p:txBody>
          <a:bodyPr wrap="none">
            <a:spAutoFit/>
          </a:bodyPr>
          <a:lstStyle/>
          <a:p>
            <a:r>
              <a:rPr lang="zh-CN" altLang="en-US" dirty="0"/>
              <a:t>有利于功能复用  </a:t>
            </a:r>
            <a:endParaRPr lang="zh-CN" altLang="en-US" dirty="0"/>
          </a:p>
        </p:txBody>
      </p:sp>
      <p:grpSp>
        <p:nvGrpSpPr>
          <p:cNvPr id="45" name="组合 44"/>
          <p:cNvGrpSpPr/>
          <p:nvPr/>
        </p:nvGrpSpPr>
        <p:grpSpPr>
          <a:xfrm>
            <a:off x="6594197" y="4368047"/>
            <a:ext cx="579307" cy="626655"/>
            <a:chOff x="6242320" y="1105727"/>
            <a:chExt cx="579005" cy="626656"/>
          </a:xfrm>
        </p:grpSpPr>
        <p:sp>
          <p:nvSpPr>
            <p:cNvPr id="50" name="TextBox 6"/>
            <p:cNvSpPr txBox="1"/>
            <p:nvPr/>
          </p:nvSpPr>
          <p:spPr>
            <a:xfrm>
              <a:off x="6327224" y="1105727"/>
              <a:ext cx="448425" cy="492444"/>
            </a:xfrm>
            <a:prstGeom prst="rect">
              <a:avLst/>
            </a:prstGeom>
            <a:noFill/>
          </p:spPr>
          <p:txBody>
            <a:bodyPr vert="horz" wrap="square" lIns="0" tIns="0" rIns="0" bIns="0" rtlCol="0" anchor="ctr">
              <a:spAutoFit/>
            </a:bodyPr>
            <a:lstStyle/>
            <a:p>
              <a:pPr algn="l"/>
              <a:r>
                <a:rPr lang="en-US" altLang="zh-CN" sz="3200" dirty="0">
                  <a:solidFill>
                    <a:schemeClr val="tx2">
                      <a:lumMod val="60000"/>
                      <a:lumOff val="40000"/>
                    </a:schemeClr>
                  </a:solidFill>
                  <a:latin typeface="Impact" panose="020B0806030902050204" pitchFamily="34" charset="0"/>
                  <a:ea typeface="微软雅黑" panose="020B0503020204020204" pitchFamily="34" charset="-122"/>
                </a:rPr>
                <a:t>06</a:t>
              </a:r>
              <a:endParaRPr lang="zh-CN" altLang="en-US" sz="3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51"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2" name="组合 51"/>
          <p:cNvGrpSpPr/>
          <p:nvPr/>
        </p:nvGrpSpPr>
        <p:grpSpPr>
          <a:xfrm>
            <a:off x="6679147" y="5089381"/>
            <a:ext cx="4807240" cy="180682"/>
            <a:chOff x="6327224" y="1896619"/>
            <a:chExt cx="2624395" cy="9524"/>
          </a:xfrm>
        </p:grpSpPr>
        <p:cxnSp>
          <p:nvCxnSpPr>
            <p:cNvPr id="53" name="直接连接符 5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5" name="矩形 54"/>
          <p:cNvSpPr/>
          <p:nvPr/>
        </p:nvSpPr>
        <p:spPr>
          <a:xfrm>
            <a:off x="7593943" y="4375290"/>
            <a:ext cx="2816797" cy="461665"/>
          </a:xfrm>
          <a:prstGeom prst="rect">
            <a:avLst/>
          </a:prstGeom>
        </p:spPr>
        <p:txBody>
          <a:bodyPr wrap="none">
            <a:spAutoFit/>
          </a:bodyPr>
          <a:lstStyle/>
          <a:p>
            <a:r>
              <a:rPr lang="zh-CN" altLang="en-US" dirty="0"/>
              <a:t>能促进标准化工作  </a:t>
            </a:r>
            <a:endParaRPr lang="zh-CN" altLang="en-US" dirty="0"/>
          </a:p>
        </p:txBody>
      </p:sp>
      <p:sp>
        <p:nvSpPr>
          <p:cNvPr id="56" name="文本框 55"/>
          <p:cNvSpPr txBox="1"/>
          <p:nvPr/>
        </p:nvSpPr>
        <p:spPr>
          <a:xfrm>
            <a:off x="304005" y="1515570"/>
            <a:ext cx="6861727" cy="523220"/>
          </a:xfrm>
          <a:prstGeom prst="rect">
            <a:avLst/>
          </a:prstGeom>
          <a:noFill/>
        </p:spPr>
        <p:txBody>
          <a:bodyPr wrap="square">
            <a:spAutoFit/>
          </a:bodyPr>
          <a:lstStyle/>
          <a:p>
            <a:r>
              <a:rPr lang="zh-CN" altLang="en-US" sz="2800" dirty="0"/>
              <a:t>按层次结构来设计计算机网络有很多好处：</a:t>
            </a:r>
            <a:endParaRPr lang="zh-CN" altLang="en-US" sz="28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1000"/>
                                        <p:tgtEl>
                                          <p:spTgt spid="41"/>
                                        </p:tgtEl>
                                      </p:cBhvr>
                                    </p:animEffect>
                                    <p:anim calcmode="lin" valueType="num">
                                      <p:cBhvr>
                                        <p:cTn id="35" dur="1000" fill="hold"/>
                                        <p:tgtEl>
                                          <p:spTgt spid="41"/>
                                        </p:tgtEl>
                                        <p:attrNameLst>
                                          <p:attrName>ppt_x</p:attrName>
                                        </p:attrNameLst>
                                      </p:cBhvr>
                                      <p:tavLst>
                                        <p:tav tm="0">
                                          <p:val>
                                            <p:strVal val="#ppt_x"/>
                                          </p:val>
                                        </p:tav>
                                        <p:tav tm="100000">
                                          <p:val>
                                            <p:strVal val="#ppt_x"/>
                                          </p:val>
                                        </p:tav>
                                      </p:tavLst>
                                    </p:anim>
                                    <p:anim calcmode="lin" valueType="num">
                                      <p:cBhvr>
                                        <p:cTn id="36"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1000"/>
                                        <p:tgtEl>
                                          <p:spTgt spid="47"/>
                                        </p:tgtEl>
                                      </p:cBhvr>
                                    </p:animEffect>
                                    <p:anim calcmode="lin" valueType="num">
                                      <p:cBhvr>
                                        <p:cTn id="52" dur="1000" fill="hold"/>
                                        <p:tgtEl>
                                          <p:spTgt spid="47"/>
                                        </p:tgtEl>
                                        <p:attrNameLst>
                                          <p:attrName>ppt_x</p:attrName>
                                        </p:attrNameLst>
                                      </p:cBhvr>
                                      <p:tavLst>
                                        <p:tav tm="0">
                                          <p:val>
                                            <p:strVal val="#ppt_x"/>
                                          </p:val>
                                        </p:tav>
                                        <p:tav tm="100000">
                                          <p:val>
                                            <p:strVal val="#ppt_x"/>
                                          </p:val>
                                        </p:tav>
                                      </p:tavLst>
                                    </p:anim>
                                    <p:anim calcmode="lin" valueType="num">
                                      <p:cBhvr>
                                        <p:cTn id="5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8">
                                            <p:txEl>
                                              <p:pRg st="0" end="0"/>
                                            </p:txEl>
                                          </p:spTgt>
                                        </p:tgtEl>
                                        <p:attrNameLst>
                                          <p:attrName>style.visibility</p:attrName>
                                        </p:attrNameLst>
                                      </p:cBhvr>
                                      <p:to>
                                        <p:strVal val="visible"/>
                                      </p:to>
                                    </p:set>
                                    <p:animEffect transition="in" filter="fade">
                                      <p:cBhvr>
                                        <p:cTn id="68" dur="1000"/>
                                        <p:tgtEl>
                                          <p:spTgt spid="48">
                                            <p:txEl>
                                              <p:pRg st="0" end="0"/>
                                            </p:txEl>
                                          </p:spTgt>
                                        </p:tgtEl>
                                      </p:cBhvr>
                                    </p:animEffect>
                                    <p:anim calcmode="lin" valueType="num">
                                      <p:cBhvr>
                                        <p:cTn id="69" dur="10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70" dur="1000" fill="hold"/>
                                        <p:tgtEl>
                                          <p:spTgt spid="4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1000"/>
                                        <p:tgtEl>
                                          <p:spTgt spid="32"/>
                                        </p:tgtEl>
                                      </p:cBhvr>
                                    </p:animEffect>
                                    <p:anim calcmode="lin" valueType="num">
                                      <p:cBhvr>
                                        <p:cTn id="76" dur="1000" fill="hold"/>
                                        <p:tgtEl>
                                          <p:spTgt spid="32"/>
                                        </p:tgtEl>
                                        <p:attrNameLst>
                                          <p:attrName>ppt_x</p:attrName>
                                        </p:attrNameLst>
                                      </p:cBhvr>
                                      <p:tavLst>
                                        <p:tav tm="0">
                                          <p:val>
                                            <p:strVal val="#ppt_x"/>
                                          </p:val>
                                        </p:tav>
                                        <p:tav tm="100000">
                                          <p:val>
                                            <p:strVal val="#ppt_x"/>
                                          </p:val>
                                        </p:tav>
                                      </p:tavLst>
                                    </p:anim>
                                    <p:anim calcmode="lin" valueType="num">
                                      <p:cBhvr>
                                        <p:cTn id="77" dur="1000" fill="hold"/>
                                        <p:tgtEl>
                                          <p:spTgt spid="32"/>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1000"/>
                                        <p:tgtEl>
                                          <p:spTgt spid="35"/>
                                        </p:tgtEl>
                                      </p:cBhvr>
                                    </p:animEffect>
                                    <p:anim calcmode="lin" valueType="num">
                                      <p:cBhvr>
                                        <p:cTn id="81" dur="1000" fill="hold"/>
                                        <p:tgtEl>
                                          <p:spTgt spid="35"/>
                                        </p:tgtEl>
                                        <p:attrNameLst>
                                          <p:attrName>ppt_x</p:attrName>
                                        </p:attrNameLst>
                                      </p:cBhvr>
                                      <p:tavLst>
                                        <p:tav tm="0">
                                          <p:val>
                                            <p:strVal val="#ppt_x"/>
                                          </p:val>
                                        </p:tav>
                                        <p:tav tm="100000">
                                          <p:val>
                                            <p:strVal val="#ppt_x"/>
                                          </p:val>
                                        </p:tav>
                                      </p:tavLst>
                                    </p:anim>
                                    <p:anim calcmode="lin" valueType="num">
                                      <p:cBhvr>
                                        <p:cTn id="82" dur="1000" fill="hold"/>
                                        <p:tgtEl>
                                          <p:spTgt spid="35"/>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49">
                                            <p:txEl>
                                              <p:pRg st="0" end="0"/>
                                            </p:txEl>
                                          </p:spTgt>
                                        </p:tgtEl>
                                        <p:attrNameLst>
                                          <p:attrName>style.visibility</p:attrName>
                                        </p:attrNameLst>
                                      </p:cBhvr>
                                      <p:to>
                                        <p:strVal val="visible"/>
                                      </p:to>
                                    </p:set>
                                    <p:animEffect transition="in" filter="fade">
                                      <p:cBhvr>
                                        <p:cTn id="85" dur="1000"/>
                                        <p:tgtEl>
                                          <p:spTgt spid="49">
                                            <p:txEl>
                                              <p:pRg st="0" end="0"/>
                                            </p:txEl>
                                          </p:spTgt>
                                        </p:tgtEl>
                                      </p:cBhvr>
                                    </p:animEffect>
                                    <p:anim calcmode="lin" valueType="num">
                                      <p:cBhvr>
                                        <p:cTn id="86" dur="10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87" dur="1000" fill="hold"/>
                                        <p:tgtEl>
                                          <p:spTgt spid="4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1000"/>
                                        <p:tgtEl>
                                          <p:spTgt spid="45"/>
                                        </p:tgtEl>
                                      </p:cBhvr>
                                    </p:animEffect>
                                    <p:anim calcmode="lin" valueType="num">
                                      <p:cBhvr>
                                        <p:cTn id="93" dur="1000" fill="hold"/>
                                        <p:tgtEl>
                                          <p:spTgt spid="45"/>
                                        </p:tgtEl>
                                        <p:attrNameLst>
                                          <p:attrName>ppt_x</p:attrName>
                                        </p:attrNameLst>
                                      </p:cBhvr>
                                      <p:tavLst>
                                        <p:tav tm="0">
                                          <p:val>
                                            <p:strVal val="#ppt_x"/>
                                          </p:val>
                                        </p:tav>
                                        <p:tav tm="100000">
                                          <p:val>
                                            <p:strVal val="#ppt_x"/>
                                          </p:val>
                                        </p:tav>
                                      </p:tavLst>
                                    </p:anim>
                                    <p:anim calcmode="lin" valueType="num">
                                      <p:cBhvr>
                                        <p:cTn id="94" dur="1000" fill="hold"/>
                                        <p:tgtEl>
                                          <p:spTgt spid="4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55">
                                            <p:txEl>
                                              <p:pRg st="0" end="0"/>
                                            </p:txEl>
                                          </p:spTgt>
                                        </p:tgtEl>
                                        <p:attrNameLst>
                                          <p:attrName>style.visibility</p:attrName>
                                        </p:attrNameLst>
                                      </p:cBhvr>
                                      <p:to>
                                        <p:strVal val="visible"/>
                                      </p:to>
                                    </p:set>
                                    <p:animEffect transition="in" filter="fade">
                                      <p:cBhvr>
                                        <p:cTn id="102" dur="1000"/>
                                        <p:tgtEl>
                                          <p:spTgt spid="55">
                                            <p:txEl>
                                              <p:pRg st="0" end="0"/>
                                            </p:txEl>
                                          </p:spTgt>
                                        </p:tgtEl>
                                      </p:cBhvr>
                                    </p:animEffect>
                                    <p:anim calcmode="lin" valueType="num">
                                      <p:cBhvr>
                                        <p:cTn id="103" dur="10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104" dur="1000" fill="hold"/>
                                        <p:tgtEl>
                                          <p:spTgt spid="5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分层的好处 </a:t>
            </a:r>
            <a:endParaRPr lang="zh-CN" altLang="en-US" dirty="0"/>
          </a:p>
        </p:txBody>
      </p:sp>
      <p:sp>
        <p:nvSpPr>
          <p:cNvPr id="44" name="矩形 43"/>
          <p:cNvSpPr/>
          <p:nvPr/>
        </p:nvSpPr>
        <p:spPr>
          <a:xfrm>
            <a:off x="0" y="5661305"/>
            <a:ext cx="12192000" cy="1196695"/>
          </a:xfrm>
          <a:prstGeom prst="rect">
            <a:avLst/>
          </a:prstGeom>
          <a:solidFill>
            <a:srgbClr val="DDDD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6" name="矩形 45"/>
          <p:cNvSpPr/>
          <p:nvPr/>
        </p:nvSpPr>
        <p:spPr>
          <a:xfrm>
            <a:off x="0" y="5541683"/>
            <a:ext cx="12192000" cy="174111"/>
          </a:xfrm>
          <a:prstGeom prst="rect">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50" name="直接连接符 49"/>
          <p:cNvCxnSpPr/>
          <p:nvPr/>
        </p:nvCxnSpPr>
        <p:spPr>
          <a:xfrm>
            <a:off x="-14514" y="1932782"/>
            <a:ext cx="12192000" cy="0"/>
          </a:xfrm>
          <a:prstGeom prst="line">
            <a:avLst/>
          </a:prstGeom>
          <a:noFill/>
          <a:ln w="57150" cap="flat" cmpd="sng" algn="ctr">
            <a:solidFill>
              <a:srgbClr val="F69200"/>
            </a:solidFill>
            <a:prstDash val="solid"/>
            <a:miter lim="800000"/>
          </a:ln>
          <a:effectLst/>
        </p:spPr>
      </p:cxnSp>
      <p:sp>
        <p:nvSpPr>
          <p:cNvPr id="51" name="文本框 20"/>
          <p:cNvSpPr txBox="1"/>
          <p:nvPr/>
        </p:nvSpPr>
        <p:spPr>
          <a:xfrm>
            <a:off x="460375" y="2106893"/>
            <a:ext cx="11076458" cy="3247171"/>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lang="zh-CN" altLang="en-US" sz="2800" dirty="0"/>
              <a:t>“分层”可将庞大而复杂的问题，转化为若干较小的局部问题，而这些较小的局部问题就比较易于研究和处理。</a:t>
            </a:r>
            <a:endParaRPr lang="en-US" altLang="zh-CN" sz="2800" dirty="0"/>
          </a:p>
          <a:p>
            <a:pPr marL="457200" indent="-457200">
              <a:lnSpc>
                <a:spcPct val="150000"/>
              </a:lnSpc>
              <a:buFont typeface="Wingdings" panose="05000000000000000000" pitchFamily="2" charset="2"/>
              <a:buChar char="l"/>
            </a:pPr>
            <a:r>
              <a:rPr lang="zh-CN" altLang="en-US" sz="2800" dirty="0"/>
              <a:t>若层数太少，就会使每一层的协议太复杂。</a:t>
            </a:r>
            <a:endParaRPr lang="zh-CN" altLang="en-US" sz="2800" dirty="0"/>
          </a:p>
          <a:p>
            <a:pPr marL="457200" indent="-457200">
              <a:lnSpc>
                <a:spcPct val="150000"/>
              </a:lnSpc>
              <a:buFont typeface="Wingdings" panose="05000000000000000000" pitchFamily="2" charset="2"/>
              <a:buChar char="l"/>
            </a:pPr>
            <a:r>
              <a:rPr lang="zh-CN" altLang="en-US" sz="2800" dirty="0"/>
              <a:t>层数太多在描述和综合各层功能的系统工程任务时遇到较多的困难。</a:t>
            </a:r>
            <a:endParaRPr lang="en-US" altLang="zh-CN" sz="2800" dirty="0"/>
          </a:p>
          <a:p>
            <a:pPr marL="457200" indent="-457200">
              <a:lnSpc>
                <a:spcPct val="150000"/>
              </a:lnSpc>
              <a:buFont typeface="Wingdings" panose="05000000000000000000" pitchFamily="2" charset="2"/>
              <a:buChar char="l"/>
            </a:pPr>
            <a:r>
              <a:rPr lang="zh-CN" altLang="en-US" sz="2800" dirty="0"/>
              <a:t>不同的计算机网络体系结构有不同的划分 </a:t>
            </a:r>
            <a:endParaRPr lang="zh-CN" altLang="en-US" sz="2800" dirty="0"/>
          </a:p>
        </p:txBody>
      </p:sp>
      <p:sp>
        <p:nvSpPr>
          <p:cNvPr id="52" name="矩形 51"/>
          <p:cNvSpPr/>
          <p:nvPr/>
        </p:nvSpPr>
        <p:spPr>
          <a:xfrm>
            <a:off x="3406159" y="1326017"/>
            <a:ext cx="8792191" cy="606765"/>
          </a:xfrm>
          <a:prstGeom prst="rect">
            <a:avLst/>
          </a:prstGeom>
          <a:solidFill>
            <a:srgbClr val="7CC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3" name="矩形 52"/>
          <p:cNvSpPr/>
          <p:nvPr/>
        </p:nvSpPr>
        <p:spPr>
          <a:xfrm>
            <a:off x="2365375" y="1326017"/>
            <a:ext cx="685801" cy="606765"/>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4" name="矩形 53"/>
          <p:cNvSpPr/>
          <p:nvPr/>
        </p:nvSpPr>
        <p:spPr>
          <a:xfrm>
            <a:off x="1694539" y="1326017"/>
            <a:ext cx="381001" cy="606765"/>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矩形 55"/>
          <p:cNvSpPr/>
          <p:nvPr/>
        </p:nvSpPr>
        <p:spPr>
          <a:xfrm>
            <a:off x="1221013" y="1326017"/>
            <a:ext cx="190501" cy="606765"/>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xEl>
                                              <p:pRg st="0" end="0"/>
                                            </p:txEl>
                                          </p:spTgt>
                                        </p:tgtEl>
                                        <p:attrNameLst>
                                          <p:attrName>style.visibility</p:attrName>
                                        </p:attrNameLst>
                                      </p:cBhvr>
                                      <p:to>
                                        <p:strVal val="visible"/>
                                      </p:to>
                                    </p:set>
                                    <p:animEffect transition="in" filter="fade">
                                      <p:cBhvr>
                                        <p:cTn id="7" dur="1000"/>
                                        <p:tgtEl>
                                          <p:spTgt spid="51">
                                            <p:txEl>
                                              <p:pRg st="0" end="0"/>
                                            </p:txEl>
                                          </p:spTgt>
                                        </p:tgtEl>
                                      </p:cBhvr>
                                    </p:animEffect>
                                    <p:anim calcmode="lin" valueType="num">
                                      <p:cBhvr>
                                        <p:cTn id="8" dur="1000" fill="hold"/>
                                        <p:tgtEl>
                                          <p:spTgt spid="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
                                            <p:txEl>
                                              <p:pRg st="1" end="1"/>
                                            </p:txEl>
                                          </p:spTgt>
                                        </p:tgtEl>
                                        <p:attrNameLst>
                                          <p:attrName>style.visibility</p:attrName>
                                        </p:attrNameLst>
                                      </p:cBhvr>
                                      <p:to>
                                        <p:strVal val="visible"/>
                                      </p:to>
                                    </p:set>
                                    <p:animEffect transition="in" filter="fade">
                                      <p:cBhvr>
                                        <p:cTn id="14" dur="1000"/>
                                        <p:tgtEl>
                                          <p:spTgt spid="51">
                                            <p:txEl>
                                              <p:pRg st="1" end="1"/>
                                            </p:txEl>
                                          </p:spTgt>
                                        </p:tgtEl>
                                      </p:cBhvr>
                                    </p:animEffect>
                                    <p:anim calcmode="lin" valueType="num">
                                      <p:cBhvr>
                                        <p:cTn id="15" dur="1000" fill="hold"/>
                                        <p:tgtEl>
                                          <p:spTgt spid="5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
                                            <p:txEl>
                                              <p:pRg st="2" end="2"/>
                                            </p:txEl>
                                          </p:spTgt>
                                        </p:tgtEl>
                                        <p:attrNameLst>
                                          <p:attrName>style.visibility</p:attrName>
                                        </p:attrNameLst>
                                      </p:cBhvr>
                                      <p:to>
                                        <p:strVal val="visible"/>
                                      </p:to>
                                    </p:set>
                                    <p:animEffect transition="in" filter="fade">
                                      <p:cBhvr>
                                        <p:cTn id="21" dur="1000"/>
                                        <p:tgtEl>
                                          <p:spTgt spid="51">
                                            <p:txEl>
                                              <p:pRg st="2" end="2"/>
                                            </p:txEl>
                                          </p:spTgt>
                                        </p:tgtEl>
                                      </p:cBhvr>
                                    </p:animEffect>
                                    <p:anim calcmode="lin" valueType="num">
                                      <p:cBhvr>
                                        <p:cTn id="22" dur="1000" fill="hold"/>
                                        <p:tgtEl>
                                          <p:spTgt spid="5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
                                            <p:txEl>
                                              <p:pRg st="3" end="3"/>
                                            </p:txEl>
                                          </p:spTgt>
                                        </p:tgtEl>
                                        <p:attrNameLst>
                                          <p:attrName>style.visibility</p:attrName>
                                        </p:attrNameLst>
                                      </p:cBhvr>
                                      <p:to>
                                        <p:strVal val="visible"/>
                                      </p:to>
                                    </p:set>
                                    <p:animEffect transition="in" filter="fade">
                                      <p:cBhvr>
                                        <p:cTn id="28" dur="1000"/>
                                        <p:tgtEl>
                                          <p:spTgt spid="51">
                                            <p:txEl>
                                              <p:pRg st="3" end="3"/>
                                            </p:txEl>
                                          </p:spTgt>
                                        </p:tgtEl>
                                      </p:cBhvr>
                                    </p:animEffect>
                                    <p:anim calcmode="lin" valueType="num">
                                      <p:cBhvr>
                                        <p:cTn id="29" dur="1000" fill="hold"/>
                                        <p:tgtEl>
                                          <p:spTgt spid="5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计算机网络的体系结构 </a:t>
            </a:r>
            <a:endParaRPr lang="zh-CN" altLang="en-US" dirty="0"/>
          </a:p>
        </p:txBody>
      </p:sp>
      <p:sp>
        <p:nvSpPr>
          <p:cNvPr id="44" name="矩形 43"/>
          <p:cNvSpPr/>
          <p:nvPr/>
        </p:nvSpPr>
        <p:spPr>
          <a:xfrm>
            <a:off x="0" y="5944394"/>
            <a:ext cx="12192000" cy="913606"/>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50" name="直接连接符 49"/>
          <p:cNvCxnSpPr/>
          <p:nvPr/>
        </p:nvCxnSpPr>
        <p:spPr>
          <a:xfrm>
            <a:off x="-35378" y="1721556"/>
            <a:ext cx="12192000" cy="0"/>
          </a:xfrm>
          <a:prstGeom prst="line">
            <a:avLst/>
          </a:prstGeom>
          <a:noFill/>
          <a:ln w="57150" cap="flat" cmpd="sng" algn="ctr">
            <a:solidFill>
              <a:schemeClr val="accent2"/>
            </a:solidFill>
            <a:prstDash val="solid"/>
            <a:miter lim="800000"/>
          </a:ln>
          <a:effectLst/>
        </p:spPr>
      </p:cxnSp>
      <p:sp>
        <p:nvSpPr>
          <p:cNvPr id="51" name="文本框 20"/>
          <p:cNvSpPr txBox="1"/>
          <p:nvPr/>
        </p:nvSpPr>
        <p:spPr>
          <a:xfrm>
            <a:off x="-149225" y="2071172"/>
            <a:ext cx="11811000" cy="3893502"/>
          </a:xfrm>
          <a:prstGeom prst="rect">
            <a:avLst/>
          </a:prstGeom>
          <a:noFill/>
        </p:spPr>
        <p:txBody>
          <a:bodyPr wrap="square" rtlCol="0">
            <a:spAutoFit/>
          </a:bodyPr>
          <a:lstStyle/>
          <a:p>
            <a:pPr marL="952500" lvl="1" indent="-342900">
              <a:lnSpc>
                <a:spcPct val="150000"/>
              </a:lnSpc>
              <a:buFont typeface="Wingdings" panose="05000000000000000000" pitchFamily="2" charset="2"/>
              <a:buChar char="l"/>
            </a:pPr>
            <a:r>
              <a:rPr lang="zh-CN" altLang="en-US" sz="2800" dirty="0"/>
              <a:t>计算机网络的</a:t>
            </a:r>
            <a:r>
              <a:rPr lang="zh-CN" altLang="en-US" sz="2800" dirty="0">
                <a:solidFill>
                  <a:srgbClr val="C00000"/>
                </a:solidFill>
              </a:rPr>
              <a:t>体系结构</a:t>
            </a:r>
            <a:r>
              <a:rPr lang="en-US" altLang="zh-CN" sz="2800" dirty="0"/>
              <a:t>(architecture)</a:t>
            </a:r>
            <a:r>
              <a:rPr lang="zh-CN" altLang="en-US" sz="2800" dirty="0"/>
              <a:t>是计算机网络的各层及其协议的集合，是这个计算机网络及其部件所应完成的功能的</a:t>
            </a:r>
            <a:r>
              <a:rPr lang="zh-CN" altLang="en-US" sz="2800" dirty="0">
                <a:solidFill>
                  <a:srgbClr val="C00000"/>
                </a:solidFill>
              </a:rPr>
              <a:t>精确定义</a:t>
            </a:r>
            <a:r>
              <a:rPr lang="zh-CN" altLang="en-US" sz="2800" dirty="0"/>
              <a:t>。</a:t>
            </a:r>
            <a:endParaRPr lang="zh-CN" altLang="en-US" sz="2800" dirty="0"/>
          </a:p>
          <a:p>
            <a:pPr marL="952500" lvl="1" indent="-342900">
              <a:lnSpc>
                <a:spcPct val="150000"/>
              </a:lnSpc>
              <a:buFont typeface="Wingdings" panose="05000000000000000000" pitchFamily="2" charset="2"/>
              <a:buChar char="l"/>
            </a:pPr>
            <a:r>
              <a:rPr lang="zh-CN" altLang="en-US" sz="2800" dirty="0">
                <a:solidFill>
                  <a:srgbClr val="C00000"/>
                </a:solidFill>
              </a:rPr>
              <a:t>实现</a:t>
            </a:r>
            <a:r>
              <a:rPr lang="en-US" altLang="zh-CN" sz="2800" dirty="0"/>
              <a:t>(implementation)</a:t>
            </a:r>
            <a:r>
              <a:rPr lang="zh-CN" altLang="en-US" sz="2800" dirty="0"/>
              <a:t>是遵循这种体系结构的前提下用何种硬件或软件完成这些功能的问题。</a:t>
            </a:r>
            <a:endParaRPr lang="zh-CN" altLang="en-US" sz="2800" dirty="0"/>
          </a:p>
          <a:p>
            <a:pPr marL="952500" lvl="1" indent="-342900">
              <a:lnSpc>
                <a:spcPct val="150000"/>
              </a:lnSpc>
              <a:buFont typeface="Wingdings" panose="05000000000000000000" pitchFamily="2" charset="2"/>
              <a:buChar char="l"/>
            </a:pPr>
            <a:r>
              <a:rPr lang="zh-CN" altLang="en-US" sz="2800" dirty="0"/>
              <a:t>体系结构是抽象的，而实现则是具体的，是真正在运行的计算机硬件和软件。   </a:t>
            </a:r>
            <a:endParaRPr lang="zh-CN" altLang="en-US" sz="2800" dirty="0"/>
          </a:p>
        </p:txBody>
      </p:sp>
      <p:sp>
        <p:nvSpPr>
          <p:cNvPr id="52" name="矩形 51"/>
          <p:cNvSpPr/>
          <p:nvPr/>
        </p:nvSpPr>
        <p:spPr>
          <a:xfrm>
            <a:off x="3385295" y="1371941"/>
            <a:ext cx="8792191" cy="736600"/>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3" name="矩形 52"/>
          <p:cNvSpPr/>
          <p:nvPr/>
        </p:nvSpPr>
        <p:spPr>
          <a:xfrm>
            <a:off x="2344511" y="1371941"/>
            <a:ext cx="685801" cy="737474"/>
          </a:xfrm>
          <a:prstGeom prst="rect">
            <a:avLst/>
          </a:prstGeom>
          <a:solidFill>
            <a:srgbClr val="7CC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4" name="矩形 53"/>
          <p:cNvSpPr/>
          <p:nvPr/>
        </p:nvSpPr>
        <p:spPr>
          <a:xfrm>
            <a:off x="1673675" y="1342118"/>
            <a:ext cx="381001" cy="737474"/>
          </a:xfrm>
          <a:prstGeom prst="rect">
            <a:avLst/>
          </a:prstGeom>
          <a:solidFill>
            <a:srgbClr val="7CC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矩形 55"/>
          <p:cNvSpPr/>
          <p:nvPr/>
        </p:nvSpPr>
        <p:spPr>
          <a:xfrm>
            <a:off x="1200149" y="1342118"/>
            <a:ext cx="190501" cy="737474"/>
          </a:xfrm>
          <a:prstGeom prst="rect">
            <a:avLst/>
          </a:prstGeom>
          <a:solidFill>
            <a:srgbClr val="7CC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xEl>
                                              <p:pRg st="0" end="0"/>
                                            </p:txEl>
                                          </p:spTgt>
                                        </p:tgtEl>
                                        <p:attrNameLst>
                                          <p:attrName>style.visibility</p:attrName>
                                        </p:attrNameLst>
                                      </p:cBhvr>
                                      <p:to>
                                        <p:strVal val="visible"/>
                                      </p:to>
                                    </p:set>
                                    <p:animEffect transition="in" filter="fade">
                                      <p:cBhvr>
                                        <p:cTn id="7" dur="1000"/>
                                        <p:tgtEl>
                                          <p:spTgt spid="51">
                                            <p:txEl>
                                              <p:pRg st="0" end="0"/>
                                            </p:txEl>
                                          </p:spTgt>
                                        </p:tgtEl>
                                      </p:cBhvr>
                                    </p:animEffect>
                                    <p:anim calcmode="lin" valueType="num">
                                      <p:cBhvr>
                                        <p:cTn id="8" dur="1000" fill="hold"/>
                                        <p:tgtEl>
                                          <p:spTgt spid="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
                                            <p:txEl>
                                              <p:pRg st="1" end="1"/>
                                            </p:txEl>
                                          </p:spTgt>
                                        </p:tgtEl>
                                        <p:attrNameLst>
                                          <p:attrName>style.visibility</p:attrName>
                                        </p:attrNameLst>
                                      </p:cBhvr>
                                      <p:to>
                                        <p:strVal val="visible"/>
                                      </p:to>
                                    </p:set>
                                    <p:animEffect transition="in" filter="fade">
                                      <p:cBhvr>
                                        <p:cTn id="14" dur="1000"/>
                                        <p:tgtEl>
                                          <p:spTgt spid="51">
                                            <p:txEl>
                                              <p:pRg st="1" end="1"/>
                                            </p:txEl>
                                          </p:spTgt>
                                        </p:tgtEl>
                                      </p:cBhvr>
                                    </p:animEffect>
                                    <p:anim calcmode="lin" valueType="num">
                                      <p:cBhvr>
                                        <p:cTn id="15" dur="1000" fill="hold"/>
                                        <p:tgtEl>
                                          <p:spTgt spid="5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
                                            <p:txEl>
                                              <p:pRg st="2" end="2"/>
                                            </p:txEl>
                                          </p:spTgt>
                                        </p:tgtEl>
                                        <p:attrNameLst>
                                          <p:attrName>style.visibility</p:attrName>
                                        </p:attrNameLst>
                                      </p:cBhvr>
                                      <p:to>
                                        <p:strVal val="visible"/>
                                      </p:to>
                                    </p:set>
                                    <p:animEffect transition="in" filter="fade">
                                      <p:cBhvr>
                                        <p:cTn id="21" dur="1000"/>
                                        <p:tgtEl>
                                          <p:spTgt spid="51">
                                            <p:txEl>
                                              <p:pRg st="2" end="2"/>
                                            </p:txEl>
                                          </p:spTgt>
                                        </p:tgtEl>
                                      </p:cBhvr>
                                    </p:animEffect>
                                    <p:anim calcmode="lin" valueType="num">
                                      <p:cBhvr>
                                        <p:cTn id="22" dur="1000" fill="hold"/>
                                        <p:tgtEl>
                                          <p:spTgt spid="5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OSI </a:t>
            </a:r>
            <a:r>
              <a:rPr lang="zh-CN" altLang="en-US" dirty="0"/>
              <a:t>与 </a:t>
            </a:r>
            <a:r>
              <a:rPr lang="en-US" altLang="zh-CN" dirty="0"/>
              <a:t>TCP/IP</a:t>
            </a:r>
            <a:r>
              <a:rPr lang="zh-CN" altLang="en-US" dirty="0"/>
              <a:t>体系结构的比较</a:t>
            </a:r>
            <a:endParaRPr lang="zh-CN" altLang="en-US" dirty="0"/>
          </a:p>
        </p:txBody>
      </p:sp>
      <p:sp>
        <p:nvSpPr>
          <p:cNvPr id="36" name="矩形 35"/>
          <p:cNvSpPr/>
          <p:nvPr/>
        </p:nvSpPr>
        <p:spPr>
          <a:xfrm>
            <a:off x="-23202" y="5869783"/>
            <a:ext cx="12221551" cy="990599"/>
          </a:xfrm>
          <a:prstGeom prst="rect">
            <a:avLst/>
          </a:prstGeom>
          <a:solidFill>
            <a:schemeClr val="bg1">
              <a:lumMod val="6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3" name="Group 3"/>
          <p:cNvGrpSpPr/>
          <p:nvPr/>
        </p:nvGrpSpPr>
        <p:grpSpPr bwMode="auto">
          <a:xfrm>
            <a:off x="1062037" y="1613694"/>
            <a:ext cx="2065338" cy="4106863"/>
            <a:chOff x="144" y="1523"/>
            <a:chExt cx="1301" cy="2587"/>
          </a:xfrm>
        </p:grpSpPr>
        <p:sp>
          <p:nvSpPr>
            <p:cNvPr id="14" name="AutoShape 4"/>
            <p:cNvSpPr>
              <a:spLocks noChangeArrowheads="1"/>
            </p:cNvSpPr>
            <p:nvPr/>
          </p:nvSpPr>
          <p:spPr bwMode="auto">
            <a:xfrm>
              <a:off x="146" y="1523"/>
              <a:ext cx="1299" cy="2587"/>
            </a:xfrm>
            <a:prstGeom prst="cube">
              <a:avLst>
                <a:gd name="adj" fmla="val 9144"/>
              </a:avLst>
            </a:prstGeom>
            <a:solidFill>
              <a:srgbClr val="CCECFF"/>
            </a:solidFill>
            <a:ln w="28575">
              <a:solidFill>
                <a:schemeClr val="tx1"/>
              </a:solidFill>
              <a:miter lim="800000"/>
            </a:ln>
          </p:spPr>
          <p:txBody>
            <a:bodyPr wrap="none" anchor="ctr"/>
            <a:lstStyle/>
            <a:p>
              <a:endParaRPr lang="zh-CN" altLang="en-US"/>
            </a:p>
          </p:txBody>
        </p:sp>
        <p:sp>
          <p:nvSpPr>
            <p:cNvPr id="18" name="Freeform 5"/>
            <p:cNvSpPr/>
            <p:nvPr/>
          </p:nvSpPr>
          <p:spPr bwMode="auto">
            <a:xfrm>
              <a:off x="147" y="1804"/>
              <a:ext cx="1290" cy="190"/>
            </a:xfrm>
            <a:custGeom>
              <a:avLst/>
              <a:gdLst>
                <a:gd name="T0" fmla="*/ 81 w 2049"/>
                <a:gd name="T1" fmla="*/ 0 h 182"/>
                <a:gd name="T2" fmla="*/ 73 w 2049"/>
                <a:gd name="T3" fmla="*/ 242 h 182"/>
                <a:gd name="T4" fmla="*/ 0 w 2049"/>
                <a:gd name="T5" fmla="*/ 245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0" name="Freeform 6"/>
            <p:cNvSpPr/>
            <p:nvPr/>
          </p:nvSpPr>
          <p:spPr bwMode="auto">
            <a:xfrm>
              <a:off x="146" y="2155"/>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4" name="Freeform 7"/>
            <p:cNvSpPr/>
            <p:nvPr/>
          </p:nvSpPr>
          <p:spPr bwMode="auto">
            <a:xfrm>
              <a:off x="146" y="2506"/>
              <a:ext cx="1289" cy="191"/>
            </a:xfrm>
            <a:custGeom>
              <a:avLst/>
              <a:gdLst>
                <a:gd name="T0" fmla="*/ 80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5" name="Freeform 8"/>
            <p:cNvSpPr/>
            <p:nvPr/>
          </p:nvSpPr>
          <p:spPr bwMode="auto">
            <a:xfrm>
              <a:off x="146" y="2857"/>
              <a:ext cx="1289" cy="193"/>
            </a:xfrm>
            <a:custGeom>
              <a:avLst/>
              <a:gdLst>
                <a:gd name="T0" fmla="*/ 80 w 2049"/>
                <a:gd name="T1" fmla="*/ 0 h 185"/>
                <a:gd name="T2" fmla="*/ 73 w 2049"/>
                <a:gd name="T3" fmla="*/ 248 h 185"/>
                <a:gd name="T4" fmla="*/ 0 w 2049"/>
                <a:gd name="T5" fmla="*/ 245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6" name="Freeform 9"/>
            <p:cNvSpPr/>
            <p:nvPr/>
          </p:nvSpPr>
          <p:spPr bwMode="auto">
            <a:xfrm>
              <a:off x="145" y="3209"/>
              <a:ext cx="1290" cy="195"/>
            </a:xfrm>
            <a:custGeom>
              <a:avLst/>
              <a:gdLst>
                <a:gd name="T0" fmla="*/ 81 w 2049"/>
                <a:gd name="T1" fmla="*/ 0 h 187"/>
                <a:gd name="T2" fmla="*/ 73 w 2049"/>
                <a:gd name="T3" fmla="*/ 250 h 187"/>
                <a:gd name="T4" fmla="*/ 0 w 2049"/>
                <a:gd name="T5" fmla="*/ 244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7" name="Freeform 10"/>
            <p:cNvSpPr/>
            <p:nvPr/>
          </p:nvSpPr>
          <p:spPr bwMode="auto">
            <a:xfrm>
              <a:off x="144" y="3560"/>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8" name="Text Box 11"/>
            <p:cNvSpPr txBox="1">
              <a:spLocks noChangeArrowheads="1"/>
            </p:cNvSpPr>
            <p:nvPr/>
          </p:nvSpPr>
          <p:spPr bwMode="auto">
            <a:xfrm>
              <a:off x="545" y="1697"/>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应用层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29" name="Text Box 12"/>
            <p:cNvSpPr txBox="1">
              <a:spLocks noChangeArrowheads="1"/>
            </p:cNvSpPr>
            <p:nvPr/>
          </p:nvSpPr>
          <p:spPr bwMode="auto">
            <a:xfrm>
              <a:off x="524" y="2734"/>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运输层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0" name="Text Box 13"/>
            <p:cNvSpPr txBox="1">
              <a:spLocks noChangeArrowheads="1"/>
            </p:cNvSpPr>
            <p:nvPr/>
          </p:nvSpPr>
          <p:spPr bwMode="auto">
            <a:xfrm>
              <a:off x="532" y="3085"/>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网络层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1" name="Text Box 14"/>
            <p:cNvSpPr txBox="1">
              <a:spLocks noChangeArrowheads="1"/>
            </p:cNvSpPr>
            <p:nvPr/>
          </p:nvSpPr>
          <p:spPr bwMode="auto">
            <a:xfrm>
              <a:off x="532" y="202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表示层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2" name="Text Box 15"/>
            <p:cNvSpPr txBox="1">
              <a:spLocks noChangeArrowheads="1"/>
            </p:cNvSpPr>
            <p:nvPr/>
          </p:nvSpPr>
          <p:spPr bwMode="auto">
            <a:xfrm>
              <a:off x="532" y="2381"/>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会话层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3" name="Text Box 16"/>
            <p:cNvSpPr txBox="1">
              <a:spLocks noChangeArrowheads="1"/>
            </p:cNvSpPr>
            <p:nvPr/>
          </p:nvSpPr>
          <p:spPr bwMode="auto">
            <a:xfrm>
              <a:off x="431" y="3418"/>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数据链路层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7" name="Text Box 17"/>
            <p:cNvSpPr txBox="1">
              <a:spLocks noChangeArrowheads="1"/>
            </p:cNvSpPr>
            <p:nvPr/>
          </p:nvSpPr>
          <p:spPr bwMode="auto">
            <a:xfrm>
              <a:off x="532" y="374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物理层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8" name="Text Box 18"/>
            <p:cNvSpPr txBox="1">
              <a:spLocks noChangeArrowheads="1"/>
            </p:cNvSpPr>
            <p:nvPr/>
          </p:nvSpPr>
          <p:spPr bwMode="auto">
            <a:xfrm>
              <a:off x="206" y="1559"/>
              <a:ext cx="196"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7</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6</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5</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4</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3</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2</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1</a:t>
              </a:r>
              <a:endParaRPr kumimoji="1" lang="en-US" altLang="zh-CN" sz="2000">
                <a:solidFill>
                  <a:srgbClr val="333399"/>
                </a:solidFill>
                <a:latin typeface="黑体" panose="02010609060101010101" pitchFamily="2" charset="-122"/>
                <a:ea typeface="黑体" panose="02010609060101010101" pitchFamily="2" charset="-122"/>
              </a:endParaRPr>
            </a:p>
          </p:txBody>
        </p:sp>
      </p:grpSp>
      <p:sp>
        <p:nvSpPr>
          <p:cNvPr id="39" name="Text Box 19"/>
          <p:cNvSpPr txBox="1">
            <a:spLocks noChangeArrowheads="1"/>
          </p:cNvSpPr>
          <p:nvPr/>
        </p:nvSpPr>
        <p:spPr bwMode="auto">
          <a:xfrm>
            <a:off x="1157287" y="1158082"/>
            <a:ext cx="1960563" cy="396875"/>
          </a:xfrm>
          <a:prstGeom prst="rect">
            <a:avLst/>
          </a:prstGeom>
          <a:solidFill>
            <a:schemeClr val="bg1"/>
          </a:solid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000" dirty="0">
                <a:solidFill>
                  <a:srgbClr val="333399"/>
                </a:solidFill>
                <a:ea typeface="黑体" panose="02010609060101010101" pitchFamily="2" charset="-122"/>
              </a:rPr>
              <a:t>OSI </a:t>
            </a:r>
            <a:r>
              <a:rPr kumimoji="1" lang="zh-CN" altLang="en-US" sz="2000" dirty="0">
                <a:solidFill>
                  <a:srgbClr val="333399"/>
                </a:solidFill>
                <a:ea typeface="黑体" panose="02010609060101010101" pitchFamily="2" charset="-122"/>
              </a:rPr>
              <a:t>的体系结构</a:t>
            </a:r>
            <a:endParaRPr kumimoji="1" lang="zh-CN" altLang="en-US" sz="2000" dirty="0">
              <a:solidFill>
                <a:srgbClr val="333399"/>
              </a:solidFill>
              <a:ea typeface="黑体" panose="02010609060101010101" pitchFamily="2" charset="-122"/>
            </a:endParaRPr>
          </a:p>
        </p:txBody>
      </p:sp>
      <p:grpSp>
        <p:nvGrpSpPr>
          <p:cNvPr id="40" name="Group 20"/>
          <p:cNvGrpSpPr/>
          <p:nvPr/>
        </p:nvGrpSpPr>
        <p:grpSpPr bwMode="auto">
          <a:xfrm>
            <a:off x="4559300" y="1539082"/>
            <a:ext cx="2705100" cy="4171950"/>
            <a:chOff x="1672" y="1476"/>
            <a:chExt cx="1704" cy="2628"/>
          </a:xfrm>
        </p:grpSpPr>
        <p:sp>
          <p:nvSpPr>
            <p:cNvPr id="41" name="AutoShape 21"/>
            <p:cNvSpPr>
              <a:spLocks noChangeArrowheads="1"/>
            </p:cNvSpPr>
            <p:nvPr/>
          </p:nvSpPr>
          <p:spPr bwMode="auto">
            <a:xfrm>
              <a:off x="1688" y="1476"/>
              <a:ext cx="1687" cy="2628"/>
            </a:xfrm>
            <a:prstGeom prst="cube">
              <a:avLst>
                <a:gd name="adj" fmla="val 9144"/>
              </a:avLst>
            </a:prstGeom>
            <a:solidFill>
              <a:srgbClr val="FFFF99"/>
            </a:solidFill>
            <a:ln w="28575">
              <a:solidFill>
                <a:schemeClr val="tx1"/>
              </a:solidFill>
              <a:miter lim="800000"/>
            </a:ln>
          </p:spPr>
          <p:txBody>
            <a:bodyPr wrap="none" anchor="ctr"/>
            <a:lstStyle/>
            <a:p>
              <a:endParaRPr lang="zh-CN" altLang="en-US"/>
            </a:p>
          </p:txBody>
        </p:sp>
        <p:sp>
          <p:nvSpPr>
            <p:cNvPr id="42" name="Freeform 22"/>
            <p:cNvSpPr/>
            <p:nvPr/>
          </p:nvSpPr>
          <p:spPr bwMode="auto">
            <a:xfrm>
              <a:off x="1686" y="2496"/>
              <a:ext cx="1690" cy="204"/>
            </a:xfrm>
            <a:custGeom>
              <a:avLst/>
              <a:gdLst>
                <a:gd name="T0" fmla="*/ 1726 w 1684"/>
                <a:gd name="T1" fmla="*/ 0 h 176"/>
                <a:gd name="T2" fmla="*/ 1566 w 1684"/>
                <a:gd name="T3" fmla="*/ 483 h 176"/>
                <a:gd name="T4" fmla="*/ 0 w 1684"/>
                <a:gd name="T5" fmla="*/ 496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3" name="Freeform 23"/>
            <p:cNvSpPr/>
            <p:nvPr/>
          </p:nvSpPr>
          <p:spPr bwMode="auto">
            <a:xfrm>
              <a:off x="1687" y="2845"/>
              <a:ext cx="1685" cy="216"/>
            </a:xfrm>
            <a:custGeom>
              <a:avLst/>
              <a:gdLst>
                <a:gd name="T0" fmla="*/ 1721 w 1679"/>
                <a:gd name="T1" fmla="*/ 0 h 186"/>
                <a:gd name="T2" fmla="*/ 1564 w 1679"/>
                <a:gd name="T3" fmla="*/ 530 h 186"/>
                <a:gd name="T4" fmla="*/ 0 w 1679"/>
                <a:gd name="T5" fmla="*/ 521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 name="Freeform 24"/>
            <p:cNvSpPr/>
            <p:nvPr/>
          </p:nvSpPr>
          <p:spPr bwMode="auto">
            <a:xfrm>
              <a:off x="1686" y="3217"/>
              <a:ext cx="1674" cy="188"/>
            </a:xfrm>
            <a:custGeom>
              <a:avLst/>
              <a:gdLst>
                <a:gd name="T0" fmla="*/ 1710 w 1668"/>
                <a:gd name="T1" fmla="*/ 0 h 162"/>
                <a:gd name="T2" fmla="*/ 1568 w 1668"/>
                <a:gd name="T3" fmla="*/ 455 h 162"/>
                <a:gd name="T4" fmla="*/ 0 w 1668"/>
                <a:gd name="T5" fmla="*/ 460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5" name="Text Box 25"/>
            <p:cNvSpPr txBox="1">
              <a:spLocks noChangeArrowheads="1"/>
            </p:cNvSpPr>
            <p:nvPr/>
          </p:nvSpPr>
          <p:spPr bwMode="auto">
            <a:xfrm>
              <a:off x="2154" y="1718"/>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应用层</a:t>
              </a:r>
              <a:endParaRPr kumimoji="1" lang="zh-CN" altLang="en-US" sz="2000">
                <a:solidFill>
                  <a:srgbClr val="333399"/>
                </a:solidFill>
                <a:ea typeface="黑体" panose="02010609060101010101" pitchFamily="2" charset="-122"/>
              </a:endParaRPr>
            </a:p>
          </p:txBody>
        </p:sp>
        <p:sp>
          <p:nvSpPr>
            <p:cNvPr id="46" name="Text Box 26"/>
            <p:cNvSpPr txBox="1">
              <a:spLocks noChangeArrowheads="1"/>
            </p:cNvSpPr>
            <p:nvPr/>
          </p:nvSpPr>
          <p:spPr bwMode="auto">
            <a:xfrm>
              <a:off x="1973" y="3577"/>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网络接口层</a:t>
              </a:r>
              <a:endParaRPr kumimoji="1" lang="zh-CN" altLang="en-US" sz="2000">
                <a:solidFill>
                  <a:srgbClr val="333399"/>
                </a:solidFill>
                <a:ea typeface="黑体" panose="02010609060101010101" pitchFamily="2" charset="-122"/>
              </a:endParaRPr>
            </a:p>
          </p:txBody>
        </p:sp>
        <p:sp>
          <p:nvSpPr>
            <p:cNvPr id="47" name="Text Box 27"/>
            <p:cNvSpPr txBox="1">
              <a:spLocks noChangeArrowheads="1"/>
            </p:cNvSpPr>
            <p:nvPr/>
          </p:nvSpPr>
          <p:spPr bwMode="auto">
            <a:xfrm>
              <a:off x="2018" y="3113"/>
              <a:ext cx="79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网际层 </a:t>
              </a:r>
              <a:r>
                <a:rPr kumimoji="1" lang="en-US" altLang="zh-CN" sz="2000">
                  <a:solidFill>
                    <a:srgbClr val="333399"/>
                  </a:solidFill>
                  <a:ea typeface="黑体" panose="02010609060101010101" pitchFamily="2" charset="-122"/>
                </a:rPr>
                <a:t>IP</a:t>
              </a:r>
              <a:endParaRPr kumimoji="1" lang="en-US" altLang="zh-CN" sz="2000">
                <a:solidFill>
                  <a:srgbClr val="333399"/>
                </a:solidFill>
                <a:ea typeface="黑体" panose="02010609060101010101" pitchFamily="2" charset="-122"/>
              </a:endParaRPr>
            </a:p>
          </p:txBody>
        </p:sp>
        <p:sp>
          <p:nvSpPr>
            <p:cNvPr id="48" name="Text Box 28"/>
            <p:cNvSpPr txBox="1">
              <a:spLocks noChangeArrowheads="1"/>
            </p:cNvSpPr>
            <p:nvPr/>
          </p:nvSpPr>
          <p:spPr bwMode="auto">
            <a:xfrm>
              <a:off x="1701" y="2012"/>
              <a:ext cx="149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000">
                  <a:solidFill>
                    <a:srgbClr val="333399"/>
                  </a:solidFill>
                  <a:ea typeface="黑体" panose="02010609060101010101" pitchFamily="2" charset="-122"/>
                </a:rPr>
                <a:t> (</a:t>
              </a:r>
              <a:r>
                <a:rPr kumimoji="1" lang="zh-CN" altLang="en-US" sz="2000">
                  <a:solidFill>
                    <a:srgbClr val="333399"/>
                  </a:solidFill>
                  <a:ea typeface="黑体" panose="02010609060101010101" pitchFamily="2" charset="-122"/>
                </a:rPr>
                <a:t>各种应用层协议如</a:t>
              </a:r>
              <a:endParaRPr kumimoji="1" lang="zh-CN" altLang="en-US" sz="2000">
                <a:solidFill>
                  <a:srgbClr val="333399"/>
                </a:solidFill>
                <a:ea typeface="黑体" panose="02010609060101010101" pitchFamily="2" charset="-122"/>
              </a:endParaRPr>
            </a:p>
            <a:p>
              <a:pPr algn="ctr" eaLnBrk="1" hangingPunct="1"/>
              <a:r>
                <a:rPr kumimoji="1" lang="en-US" altLang="zh-CN" sz="2000">
                  <a:solidFill>
                    <a:srgbClr val="333399"/>
                  </a:solidFill>
                  <a:ea typeface="黑体" panose="02010609060101010101" pitchFamily="2" charset="-122"/>
                </a:rPr>
                <a:t>TELNET, FTP, </a:t>
              </a:r>
              <a:endParaRPr kumimoji="1" lang="en-US" altLang="zh-CN" sz="2000">
                <a:solidFill>
                  <a:srgbClr val="333399"/>
                </a:solidFill>
                <a:ea typeface="黑体" panose="02010609060101010101" pitchFamily="2" charset="-122"/>
              </a:endParaRPr>
            </a:p>
            <a:p>
              <a:pPr algn="ctr" eaLnBrk="1" hangingPunct="1"/>
              <a:r>
                <a:rPr kumimoji="1" lang="en-US" altLang="zh-CN" sz="2000">
                  <a:solidFill>
                    <a:srgbClr val="333399"/>
                  </a:solidFill>
                  <a:ea typeface="黑体" panose="02010609060101010101" pitchFamily="2" charset="-122"/>
                </a:rPr>
                <a:t>SMTP </a:t>
              </a:r>
              <a:r>
                <a:rPr kumimoji="1" lang="zh-CN" altLang="zh-CN" sz="2000">
                  <a:solidFill>
                    <a:srgbClr val="333399"/>
                  </a:solidFill>
                  <a:ea typeface="黑体" panose="02010609060101010101" pitchFamily="2" charset="-122"/>
                </a:rPr>
                <a:t>等</a:t>
              </a:r>
              <a:r>
                <a:rPr kumimoji="1" lang="en-US" altLang="zh-CN" sz="2000">
                  <a:solidFill>
                    <a:srgbClr val="333399"/>
                  </a:solidFill>
                  <a:ea typeface="黑体" panose="02010609060101010101" pitchFamily="2" charset="-122"/>
                </a:rPr>
                <a:t>)</a:t>
              </a:r>
              <a:endParaRPr kumimoji="1" lang="en-US" altLang="zh-CN" sz="2000">
                <a:solidFill>
                  <a:srgbClr val="333399"/>
                </a:solidFill>
                <a:ea typeface="黑体" panose="02010609060101010101" pitchFamily="2" charset="-122"/>
              </a:endParaRPr>
            </a:p>
          </p:txBody>
        </p:sp>
        <p:sp>
          <p:nvSpPr>
            <p:cNvPr id="49" name="Text Box 29"/>
            <p:cNvSpPr txBox="1">
              <a:spLocks noChangeArrowheads="1"/>
            </p:cNvSpPr>
            <p:nvPr/>
          </p:nvSpPr>
          <p:spPr bwMode="auto">
            <a:xfrm>
              <a:off x="1672" y="2750"/>
              <a:ext cx="15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运输层</a:t>
              </a:r>
              <a:r>
                <a:rPr kumimoji="1" lang="en-US" altLang="zh-CN" sz="2000">
                  <a:solidFill>
                    <a:srgbClr val="333399"/>
                  </a:solidFill>
                  <a:ea typeface="黑体" panose="02010609060101010101" pitchFamily="2" charset="-122"/>
                </a:rPr>
                <a:t>(TCP</a:t>
              </a:r>
              <a:r>
                <a:rPr kumimoji="1" lang="en-US" altLang="zh-CN" sz="1200">
                  <a:solidFill>
                    <a:srgbClr val="333399"/>
                  </a:solidFill>
                  <a:ea typeface="黑体" panose="02010609060101010101" pitchFamily="2" charset="-122"/>
                </a:rPr>
                <a:t> </a:t>
              </a:r>
              <a:r>
                <a:rPr kumimoji="1" lang="zh-CN" altLang="en-US" sz="2000">
                  <a:solidFill>
                    <a:srgbClr val="333399"/>
                  </a:solidFill>
                  <a:ea typeface="黑体" panose="02010609060101010101" pitchFamily="2" charset="-122"/>
                </a:rPr>
                <a:t>或</a:t>
              </a:r>
              <a:r>
                <a:rPr kumimoji="1" lang="zh-CN" altLang="en-US" sz="1000">
                  <a:solidFill>
                    <a:srgbClr val="333399"/>
                  </a:solidFill>
                  <a:ea typeface="黑体" panose="02010609060101010101" pitchFamily="2" charset="-122"/>
                </a:rPr>
                <a:t> </a:t>
              </a:r>
              <a:r>
                <a:rPr kumimoji="1" lang="en-US" altLang="zh-CN" sz="2000">
                  <a:solidFill>
                    <a:srgbClr val="333399"/>
                  </a:solidFill>
                  <a:ea typeface="黑体" panose="02010609060101010101" pitchFamily="2" charset="-122"/>
                </a:rPr>
                <a:t>UDP)</a:t>
              </a:r>
              <a:endParaRPr kumimoji="1" lang="en-US" altLang="zh-CN" sz="2000">
                <a:solidFill>
                  <a:srgbClr val="333399"/>
                </a:solidFill>
                <a:ea typeface="黑体" panose="02010609060101010101" pitchFamily="2" charset="-122"/>
              </a:endParaRPr>
            </a:p>
          </p:txBody>
        </p:sp>
      </p:grpSp>
      <p:sp>
        <p:nvSpPr>
          <p:cNvPr id="50" name="Text Box 30"/>
          <p:cNvSpPr txBox="1">
            <a:spLocks noChangeArrowheads="1"/>
          </p:cNvSpPr>
          <p:nvPr/>
        </p:nvSpPr>
        <p:spPr bwMode="auto">
          <a:xfrm>
            <a:off x="4818063" y="1158082"/>
            <a:ext cx="2343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000">
                <a:solidFill>
                  <a:srgbClr val="333399"/>
                </a:solidFill>
                <a:ea typeface="黑体" panose="02010609060101010101" pitchFamily="2" charset="-122"/>
              </a:rPr>
              <a:t>TCP/IP </a:t>
            </a:r>
            <a:r>
              <a:rPr kumimoji="1" lang="zh-CN" altLang="en-US" sz="2000">
                <a:solidFill>
                  <a:srgbClr val="333399"/>
                </a:solidFill>
                <a:ea typeface="黑体" panose="02010609060101010101" pitchFamily="2" charset="-122"/>
              </a:rPr>
              <a:t>的体系结构</a:t>
            </a:r>
            <a:endParaRPr kumimoji="1" lang="zh-CN" altLang="en-US" sz="2000">
              <a:solidFill>
                <a:srgbClr val="333399"/>
              </a:solidFill>
              <a:ea typeface="黑体" panose="02010609060101010101" pitchFamily="2" charset="-122"/>
            </a:endParaRPr>
          </a:p>
        </p:txBody>
      </p:sp>
      <p:sp>
        <p:nvSpPr>
          <p:cNvPr id="51" name="Text Box 31"/>
          <p:cNvSpPr txBox="1">
            <a:spLocks noChangeArrowheads="1"/>
          </p:cNvSpPr>
          <p:nvPr/>
        </p:nvSpPr>
        <p:spPr bwMode="auto">
          <a:xfrm>
            <a:off x="8836025" y="1143794"/>
            <a:ext cx="2216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五层原理体系结构</a:t>
            </a:r>
            <a:endParaRPr kumimoji="1" lang="zh-CN" altLang="en-US" sz="2000">
              <a:solidFill>
                <a:srgbClr val="333399"/>
              </a:solidFill>
              <a:ea typeface="黑体" panose="02010609060101010101" pitchFamily="2" charset="-122"/>
            </a:endParaRPr>
          </a:p>
        </p:txBody>
      </p:sp>
      <p:grpSp>
        <p:nvGrpSpPr>
          <p:cNvPr id="52" name="Group 32"/>
          <p:cNvGrpSpPr/>
          <p:nvPr/>
        </p:nvGrpSpPr>
        <p:grpSpPr bwMode="auto">
          <a:xfrm>
            <a:off x="8931275" y="1574007"/>
            <a:ext cx="2065338" cy="4106862"/>
            <a:chOff x="3847" y="1480"/>
            <a:chExt cx="1301" cy="2587"/>
          </a:xfrm>
        </p:grpSpPr>
        <p:sp>
          <p:nvSpPr>
            <p:cNvPr id="53" name="AutoShape 33"/>
            <p:cNvSpPr>
              <a:spLocks noChangeArrowheads="1"/>
            </p:cNvSpPr>
            <p:nvPr/>
          </p:nvSpPr>
          <p:spPr bwMode="auto">
            <a:xfrm>
              <a:off x="3849" y="1480"/>
              <a:ext cx="1299" cy="2587"/>
            </a:xfrm>
            <a:prstGeom prst="cube">
              <a:avLst>
                <a:gd name="adj" fmla="val 9144"/>
              </a:avLst>
            </a:prstGeom>
            <a:solidFill>
              <a:srgbClr val="FFCCCC"/>
            </a:solidFill>
            <a:ln w="28575">
              <a:solidFill>
                <a:schemeClr val="tx1"/>
              </a:solidFill>
              <a:miter lim="800000"/>
            </a:ln>
          </p:spPr>
          <p:txBody>
            <a:bodyPr wrap="none" anchor="ctr"/>
            <a:lstStyle/>
            <a:p>
              <a:endParaRPr lang="zh-CN" altLang="en-US"/>
            </a:p>
          </p:txBody>
        </p:sp>
        <p:sp>
          <p:nvSpPr>
            <p:cNvPr id="54" name="Freeform 34"/>
            <p:cNvSpPr/>
            <p:nvPr/>
          </p:nvSpPr>
          <p:spPr bwMode="auto">
            <a:xfrm>
              <a:off x="3849" y="2463"/>
              <a:ext cx="1289" cy="191"/>
            </a:xfrm>
            <a:custGeom>
              <a:avLst/>
              <a:gdLst>
                <a:gd name="T0" fmla="*/ 80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Freeform 35"/>
            <p:cNvSpPr/>
            <p:nvPr/>
          </p:nvSpPr>
          <p:spPr bwMode="auto">
            <a:xfrm>
              <a:off x="3849" y="2814"/>
              <a:ext cx="1289" cy="193"/>
            </a:xfrm>
            <a:custGeom>
              <a:avLst/>
              <a:gdLst>
                <a:gd name="T0" fmla="*/ 80 w 2049"/>
                <a:gd name="T1" fmla="*/ 0 h 185"/>
                <a:gd name="T2" fmla="*/ 73 w 2049"/>
                <a:gd name="T3" fmla="*/ 248 h 185"/>
                <a:gd name="T4" fmla="*/ 0 w 2049"/>
                <a:gd name="T5" fmla="*/ 245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Freeform 36"/>
            <p:cNvSpPr/>
            <p:nvPr/>
          </p:nvSpPr>
          <p:spPr bwMode="auto">
            <a:xfrm>
              <a:off x="3848" y="3166"/>
              <a:ext cx="1290" cy="195"/>
            </a:xfrm>
            <a:custGeom>
              <a:avLst/>
              <a:gdLst>
                <a:gd name="T0" fmla="*/ 81 w 2049"/>
                <a:gd name="T1" fmla="*/ 0 h 187"/>
                <a:gd name="T2" fmla="*/ 73 w 2049"/>
                <a:gd name="T3" fmla="*/ 250 h 187"/>
                <a:gd name="T4" fmla="*/ 0 w 2049"/>
                <a:gd name="T5" fmla="*/ 244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7" name="Freeform 37"/>
            <p:cNvSpPr/>
            <p:nvPr/>
          </p:nvSpPr>
          <p:spPr bwMode="auto">
            <a:xfrm>
              <a:off x="3847" y="3517"/>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8" name="Text Box 38"/>
            <p:cNvSpPr txBox="1">
              <a:spLocks noChangeArrowheads="1"/>
            </p:cNvSpPr>
            <p:nvPr/>
          </p:nvSpPr>
          <p:spPr bwMode="auto">
            <a:xfrm>
              <a:off x="4227" y="2691"/>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运输层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59" name="Text Box 39"/>
            <p:cNvSpPr txBox="1">
              <a:spLocks noChangeArrowheads="1"/>
            </p:cNvSpPr>
            <p:nvPr/>
          </p:nvSpPr>
          <p:spPr bwMode="auto">
            <a:xfrm>
              <a:off x="4235" y="3042"/>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网络层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0" name="Text Box 40"/>
            <p:cNvSpPr txBox="1">
              <a:spLocks noChangeArrowheads="1"/>
            </p:cNvSpPr>
            <p:nvPr/>
          </p:nvSpPr>
          <p:spPr bwMode="auto">
            <a:xfrm>
              <a:off x="4235" y="1986"/>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应用层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1" name="Text Box 41"/>
            <p:cNvSpPr txBox="1">
              <a:spLocks noChangeArrowheads="1"/>
            </p:cNvSpPr>
            <p:nvPr/>
          </p:nvSpPr>
          <p:spPr bwMode="auto">
            <a:xfrm>
              <a:off x="4134" y="3375"/>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数据链路层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2" name="Text Box 42"/>
            <p:cNvSpPr txBox="1">
              <a:spLocks noChangeArrowheads="1"/>
            </p:cNvSpPr>
            <p:nvPr/>
          </p:nvSpPr>
          <p:spPr bwMode="auto">
            <a:xfrm>
              <a:off x="4235" y="3706"/>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物理层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3" name="Text Box 43"/>
            <p:cNvSpPr txBox="1">
              <a:spLocks noChangeArrowheads="1"/>
            </p:cNvSpPr>
            <p:nvPr/>
          </p:nvSpPr>
          <p:spPr bwMode="auto">
            <a:xfrm>
              <a:off x="3909" y="1516"/>
              <a:ext cx="196"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80000"/>
                </a:lnSpc>
              </a:pP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5</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 </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4</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3</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2</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1</a:t>
              </a:r>
              <a:endParaRPr kumimoji="1" lang="en-US" altLang="zh-CN" sz="2000">
                <a:solidFill>
                  <a:srgbClr val="333399"/>
                </a:solidFill>
                <a:latin typeface="黑体" panose="02010609060101010101" pitchFamily="2" charset="-122"/>
                <a:ea typeface="黑体" panose="02010609060101010101" pitchFamily="2" charset="-122"/>
              </a:endParaRPr>
            </a:p>
          </p:txBody>
        </p:sp>
      </p:grpSp>
      <p:sp>
        <p:nvSpPr>
          <p:cNvPr id="64" name="文本框 63"/>
          <p:cNvSpPr txBox="1"/>
          <p:nvPr/>
        </p:nvSpPr>
        <p:spPr>
          <a:xfrm>
            <a:off x="612775" y="5949158"/>
            <a:ext cx="11049000" cy="830997"/>
          </a:xfrm>
          <a:prstGeom prst="rect">
            <a:avLst/>
          </a:prstGeom>
          <a:noFill/>
        </p:spPr>
        <p:txBody>
          <a:bodyPr wrap="square">
            <a:spAutoFit/>
          </a:bodyPr>
          <a:lstStyle/>
          <a:p>
            <a:r>
              <a:rPr lang="zh-CN" altLang="en-US" dirty="0">
                <a:solidFill>
                  <a:schemeClr val="bg1"/>
                </a:solidFill>
              </a:rPr>
              <a:t>国际标准化组织提出的</a:t>
            </a:r>
            <a:r>
              <a:rPr lang="zh-CN" altLang="en-US" dirty="0">
                <a:solidFill>
                  <a:srgbClr val="C00000"/>
                </a:solidFill>
              </a:rPr>
              <a:t>开放系统互连参考模型</a:t>
            </a:r>
            <a:r>
              <a:rPr lang="zh-CN" altLang="en-US" dirty="0">
                <a:solidFill>
                  <a:schemeClr val="bg1"/>
                </a:solidFill>
              </a:rPr>
              <a:t>（</a:t>
            </a:r>
            <a:r>
              <a:rPr lang="en-US" altLang="zh-CN" dirty="0">
                <a:solidFill>
                  <a:schemeClr val="bg1"/>
                </a:solidFill>
              </a:rPr>
              <a:t>Open Systems Interconnection Reference Model</a:t>
            </a:r>
            <a:r>
              <a:rPr lang="zh-CN" altLang="en-US" dirty="0">
                <a:solidFill>
                  <a:schemeClr val="bg1"/>
                </a:solidFill>
              </a:rPr>
              <a:t>，</a:t>
            </a:r>
            <a:r>
              <a:rPr lang="en-US" altLang="zh-CN" dirty="0">
                <a:solidFill>
                  <a:schemeClr val="bg1"/>
                </a:solidFill>
              </a:rPr>
              <a:t>OSI/RM</a:t>
            </a:r>
            <a:r>
              <a:rPr lang="zh-CN" altLang="en-US" dirty="0">
                <a:solidFill>
                  <a:schemeClr val="bg1"/>
                </a:solidFill>
              </a:rPr>
              <a:t>），简称为</a:t>
            </a:r>
            <a:r>
              <a:rPr lang="en-US" altLang="zh-CN" dirty="0">
                <a:solidFill>
                  <a:srgbClr val="C00000"/>
                </a:solidFill>
              </a:rPr>
              <a:t>OSI</a:t>
            </a:r>
            <a:r>
              <a:rPr lang="zh-CN" altLang="en-US" dirty="0">
                <a:solidFill>
                  <a:schemeClr val="bg1"/>
                </a:solidFill>
              </a:rPr>
              <a:t>。</a:t>
            </a:r>
            <a:endParaRPr lang="zh-CN"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grpId="0" nodeType="clickEffect">
                                  <p:stCondLst>
                                    <p:cond delay="0"/>
                                  </p:stCondLst>
                                  <p:childTnLst>
                                    <p:anim calcmode="discrete" valueType="str">
                                      <p:cBhvr>
                                        <p:cTn id="6" dur="1000" fill="hold"/>
                                        <p:tgtEl>
                                          <p:spTgt spid="39"/>
                                        </p:tgtEl>
                                        <p:attrNameLst>
                                          <p:attrName>style.visibility</p:attrName>
                                        </p:attrNameLst>
                                      </p:cBhvr>
                                      <p:tavLst>
                                        <p:tav tm="0">
                                          <p:val>
                                            <p:strVal val="hidden"/>
                                          </p:val>
                                        </p:tav>
                                        <p:tav tm="50000">
                                          <p:val>
                                            <p:strVal val="visible"/>
                                          </p:val>
                                        </p:tav>
                                      </p:tavLst>
                                    </p:anim>
                                  </p:childTnLst>
                                </p:cTn>
                              </p:par>
                              <p:par>
                                <p:cTn id="7" presetID="42"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animEffect transition="in" filter="fade">
                                      <p:cBhvr>
                                        <p:cTn id="9" dur="1000"/>
                                        <p:tgtEl>
                                          <p:spTgt spid="64"/>
                                        </p:tgtEl>
                                      </p:cBhvr>
                                    </p:animEffect>
                                    <p:anim calcmode="lin" valueType="num">
                                      <p:cBhvr>
                                        <p:cTn id="10" dur="1000" fill="hold"/>
                                        <p:tgtEl>
                                          <p:spTgt spid="64"/>
                                        </p:tgtEl>
                                        <p:attrNameLst>
                                          <p:attrName>ppt_x</p:attrName>
                                        </p:attrNameLst>
                                      </p:cBhvr>
                                      <p:tavLst>
                                        <p:tav tm="0">
                                          <p:val>
                                            <p:strVal val="#ppt_x"/>
                                          </p:val>
                                        </p:tav>
                                        <p:tav tm="100000">
                                          <p:val>
                                            <p:strVal val="#ppt_x"/>
                                          </p:val>
                                        </p:tav>
                                      </p:tavLst>
                                    </p:anim>
                                    <p:anim calcmode="lin" valueType="num">
                                      <p:cBhvr>
                                        <p:cTn id="1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6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OSI </a:t>
            </a:r>
            <a:r>
              <a:rPr lang="zh-CN" altLang="en-US" dirty="0"/>
              <a:t>与 </a:t>
            </a:r>
            <a:r>
              <a:rPr lang="en-US" altLang="zh-CN" dirty="0"/>
              <a:t>TCP/IP</a:t>
            </a:r>
            <a:r>
              <a:rPr lang="zh-CN" altLang="en-US" dirty="0"/>
              <a:t>体系结构的比较</a:t>
            </a:r>
            <a:endParaRPr lang="zh-CN" altLang="en-US" dirty="0"/>
          </a:p>
        </p:txBody>
      </p:sp>
      <p:sp>
        <p:nvSpPr>
          <p:cNvPr id="36" name="矩形 35"/>
          <p:cNvSpPr/>
          <p:nvPr/>
        </p:nvSpPr>
        <p:spPr>
          <a:xfrm>
            <a:off x="-23202" y="5869783"/>
            <a:ext cx="12221551" cy="990599"/>
          </a:xfrm>
          <a:prstGeom prst="rect">
            <a:avLst/>
          </a:prstGeom>
          <a:solidFill>
            <a:schemeClr val="bg1">
              <a:lumMod val="6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3" name="Group 3"/>
          <p:cNvGrpSpPr/>
          <p:nvPr/>
        </p:nvGrpSpPr>
        <p:grpSpPr bwMode="auto">
          <a:xfrm>
            <a:off x="1062037" y="1613694"/>
            <a:ext cx="2065338" cy="4106863"/>
            <a:chOff x="144" y="1523"/>
            <a:chExt cx="1301" cy="2587"/>
          </a:xfrm>
        </p:grpSpPr>
        <p:sp>
          <p:nvSpPr>
            <p:cNvPr id="14" name="AutoShape 4"/>
            <p:cNvSpPr>
              <a:spLocks noChangeArrowheads="1"/>
            </p:cNvSpPr>
            <p:nvPr/>
          </p:nvSpPr>
          <p:spPr bwMode="auto">
            <a:xfrm>
              <a:off x="146" y="1523"/>
              <a:ext cx="1299" cy="2587"/>
            </a:xfrm>
            <a:prstGeom prst="cube">
              <a:avLst>
                <a:gd name="adj" fmla="val 9144"/>
              </a:avLst>
            </a:prstGeom>
            <a:solidFill>
              <a:srgbClr val="CCECFF"/>
            </a:solidFill>
            <a:ln w="28575">
              <a:solidFill>
                <a:schemeClr val="tx1"/>
              </a:solidFill>
              <a:miter lim="800000"/>
            </a:ln>
          </p:spPr>
          <p:txBody>
            <a:bodyPr wrap="none" anchor="ctr"/>
            <a:lstStyle/>
            <a:p>
              <a:endParaRPr lang="zh-CN" altLang="en-US"/>
            </a:p>
          </p:txBody>
        </p:sp>
        <p:sp>
          <p:nvSpPr>
            <p:cNvPr id="18" name="Freeform 5"/>
            <p:cNvSpPr/>
            <p:nvPr/>
          </p:nvSpPr>
          <p:spPr bwMode="auto">
            <a:xfrm>
              <a:off x="147" y="1804"/>
              <a:ext cx="1290" cy="190"/>
            </a:xfrm>
            <a:custGeom>
              <a:avLst/>
              <a:gdLst>
                <a:gd name="T0" fmla="*/ 81 w 2049"/>
                <a:gd name="T1" fmla="*/ 0 h 182"/>
                <a:gd name="T2" fmla="*/ 73 w 2049"/>
                <a:gd name="T3" fmla="*/ 242 h 182"/>
                <a:gd name="T4" fmla="*/ 0 w 2049"/>
                <a:gd name="T5" fmla="*/ 245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0" name="Freeform 6"/>
            <p:cNvSpPr/>
            <p:nvPr/>
          </p:nvSpPr>
          <p:spPr bwMode="auto">
            <a:xfrm>
              <a:off x="146" y="2155"/>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4" name="Freeform 7"/>
            <p:cNvSpPr/>
            <p:nvPr/>
          </p:nvSpPr>
          <p:spPr bwMode="auto">
            <a:xfrm>
              <a:off x="146" y="2506"/>
              <a:ext cx="1289" cy="191"/>
            </a:xfrm>
            <a:custGeom>
              <a:avLst/>
              <a:gdLst>
                <a:gd name="T0" fmla="*/ 80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5" name="Freeform 8"/>
            <p:cNvSpPr/>
            <p:nvPr/>
          </p:nvSpPr>
          <p:spPr bwMode="auto">
            <a:xfrm>
              <a:off x="146" y="2857"/>
              <a:ext cx="1289" cy="193"/>
            </a:xfrm>
            <a:custGeom>
              <a:avLst/>
              <a:gdLst>
                <a:gd name="T0" fmla="*/ 80 w 2049"/>
                <a:gd name="T1" fmla="*/ 0 h 185"/>
                <a:gd name="T2" fmla="*/ 73 w 2049"/>
                <a:gd name="T3" fmla="*/ 248 h 185"/>
                <a:gd name="T4" fmla="*/ 0 w 2049"/>
                <a:gd name="T5" fmla="*/ 245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6" name="Freeform 9"/>
            <p:cNvSpPr/>
            <p:nvPr/>
          </p:nvSpPr>
          <p:spPr bwMode="auto">
            <a:xfrm>
              <a:off x="145" y="3209"/>
              <a:ext cx="1290" cy="195"/>
            </a:xfrm>
            <a:custGeom>
              <a:avLst/>
              <a:gdLst>
                <a:gd name="T0" fmla="*/ 81 w 2049"/>
                <a:gd name="T1" fmla="*/ 0 h 187"/>
                <a:gd name="T2" fmla="*/ 73 w 2049"/>
                <a:gd name="T3" fmla="*/ 250 h 187"/>
                <a:gd name="T4" fmla="*/ 0 w 2049"/>
                <a:gd name="T5" fmla="*/ 244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7" name="Freeform 10"/>
            <p:cNvSpPr/>
            <p:nvPr/>
          </p:nvSpPr>
          <p:spPr bwMode="auto">
            <a:xfrm>
              <a:off x="144" y="3560"/>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8" name="Text Box 11"/>
            <p:cNvSpPr txBox="1">
              <a:spLocks noChangeArrowheads="1"/>
            </p:cNvSpPr>
            <p:nvPr/>
          </p:nvSpPr>
          <p:spPr bwMode="auto">
            <a:xfrm>
              <a:off x="545" y="1697"/>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应用层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29" name="Text Box 12"/>
            <p:cNvSpPr txBox="1">
              <a:spLocks noChangeArrowheads="1"/>
            </p:cNvSpPr>
            <p:nvPr/>
          </p:nvSpPr>
          <p:spPr bwMode="auto">
            <a:xfrm>
              <a:off x="524" y="2734"/>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运输层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0" name="Text Box 13"/>
            <p:cNvSpPr txBox="1">
              <a:spLocks noChangeArrowheads="1"/>
            </p:cNvSpPr>
            <p:nvPr/>
          </p:nvSpPr>
          <p:spPr bwMode="auto">
            <a:xfrm>
              <a:off x="532" y="3085"/>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网络层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1" name="Text Box 14"/>
            <p:cNvSpPr txBox="1">
              <a:spLocks noChangeArrowheads="1"/>
            </p:cNvSpPr>
            <p:nvPr/>
          </p:nvSpPr>
          <p:spPr bwMode="auto">
            <a:xfrm>
              <a:off x="532" y="202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表示层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2" name="Text Box 15"/>
            <p:cNvSpPr txBox="1">
              <a:spLocks noChangeArrowheads="1"/>
            </p:cNvSpPr>
            <p:nvPr/>
          </p:nvSpPr>
          <p:spPr bwMode="auto">
            <a:xfrm>
              <a:off x="532" y="2381"/>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会话层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3" name="Text Box 16"/>
            <p:cNvSpPr txBox="1">
              <a:spLocks noChangeArrowheads="1"/>
            </p:cNvSpPr>
            <p:nvPr/>
          </p:nvSpPr>
          <p:spPr bwMode="auto">
            <a:xfrm>
              <a:off x="431" y="3418"/>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数据链路层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7" name="Text Box 17"/>
            <p:cNvSpPr txBox="1">
              <a:spLocks noChangeArrowheads="1"/>
            </p:cNvSpPr>
            <p:nvPr/>
          </p:nvSpPr>
          <p:spPr bwMode="auto">
            <a:xfrm>
              <a:off x="532" y="374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物理层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8" name="Text Box 18"/>
            <p:cNvSpPr txBox="1">
              <a:spLocks noChangeArrowheads="1"/>
            </p:cNvSpPr>
            <p:nvPr/>
          </p:nvSpPr>
          <p:spPr bwMode="auto">
            <a:xfrm>
              <a:off x="206" y="1559"/>
              <a:ext cx="196"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7</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6</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5</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4</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3</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2</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1</a:t>
              </a:r>
              <a:endParaRPr kumimoji="1" lang="en-US" altLang="zh-CN" sz="2000">
                <a:solidFill>
                  <a:srgbClr val="333399"/>
                </a:solidFill>
                <a:latin typeface="黑体" panose="02010609060101010101" pitchFamily="2" charset="-122"/>
                <a:ea typeface="黑体" panose="02010609060101010101" pitchFamily="2" charset="-122"/>
              </a:endParaRPr>
            </a:p>
          </p:txBody>
        </p:sp>
      </p:grpSp>
      <p:sp>
        <p:nvSpPr>
          <p:cNvPr id="39" name="Text Box 19"/>
          <p:cNvSpPr txBox="1">
            <a:spLocks noChangeArrowheads="1"/>
          </p:cNvSpPr>
          <p:nvPr/>
        </p:nvSpPr>
        <p:spPr bwMode="auto">
          <a:xfrm>
            <a:off x="1157287" y="1158082"/>
            <a:ext cx="1960563" cy="396875"/>
          </a:xfrm>
          <a:prstGeom prst="rect">
            <a:avLst/>
          </a:prstGeom>
          <a:solidFill>
            <a:schemeClr val="bg1"/>
          </a:solid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000" dirty="0">
                <a:solidFill>
                  <a:srgbClr val="333399"/>
                </a:solidFill>
                <a:ea typeface="黑体" panose="02010609060101010101" pitchFamily="2" charset="-122"/>
              </a:rPr>
              <a:t>OSI </a:t>
            </a:r>
            <a:r>
              <a:rPr kumimoji="1" lang="zh-CN" altLang="en-US" sz="2000" dirty="0">
                <a:solidFill>
                  <a:srgbClr val="333399"/>
                </a:solidFill>
                <a:ea typeface="黑体" panose="02010609060101010101" pitchFamily="2" charset="-122"/>
              </a:rPr>
              <a:t>的体系结构</a:t>
            </a:r>
            <a:endParaRPr kumimoji="1" lang="zh-CN" altLang="en-US" sz="2000" dirty="0">
              <a:solidFill>
                <a:srgbClr val="333399"/>
              </a:solidFill>
              <a:ea typeface="黑体" panose="02010609060101010101" pitchFamily="2" charset="-122"/>
            </a:endParaRPr>
          </a:p>
        </p:txBody>
      </p:sp>
      <p:grpSp>
        <p:nvGrpSpPr>
          <p:cNvPr id="40" name="Group 20"/>
          <p:cNvGrpSpPr/>
          <p:nvPr/>
        </p:nvGrpSpPr>
        <p:grpSpPr bwMode="auto">
          <a:xfrm>
            <a:off x="4559300" y="1539082"/>
            <a:ext cx="2705100" cy="4171950"/>
            <a:chOff x="1672" y="1476"/>
            <a:chExt cx="1704" cy="2628"/>
          </a:xfrm>
        </p:grpSpPr>
        <p:sp>
          <p:nvSpPr>
            <p:cNvPr id="41" name="AutoShape 21"/>
            <p:cNvSpPr>
              <a:spLocks noChangeArrowheads="1"/>
            </p:cNvSpPr>
            <p:nvPr/>
          </p:nvSpPr>
          <p:spPr bwMode="auto">
            <a:xfrm>
              <a:off x="1688" y="1476"/>
              <a:ext cx="1687" cy="2628"/>
            </a:xfrm>
            <a:prstGeom prst="cube">
              <a:avLst>
                <a:gd name="adj" fmla="val 9144"/>
              </a:avLst>
            </a:prstGeom>
            <a:solidFill>
              <a:srgbClr val="FFFF99"/>
            </a:solidFill>
            <a:ln w="28575">
              <a:solidFill>
                <a:schemeClr val="tx1"/>
              </a:solidFill>
              <a:miter lim="800000"/>
            </a:ln>
          </p:spPr>
          <p:txBody>
            <a:bodyPr wrap="none" anchor="ctr"/>
            <a:lstStyle/>
            <a:p>
              <a:endParaRPr lang="zh-CN" altLang="en-US"/>
            </a:p>
          </p:txBody>
        </p:sp>
        <p:sp>
          <p:nvSpPr>
            <p:cNvPr id="42" name="Freeform 22"/>
            <p:cNvSpPr/>
            <p:nvPr/>
          </p:nvSpPr>
          <p:spPr bwMode="auto">
            <a:xfrm>
              <a:off x="1686" y="2496"/>
              <a:ext cx="1690" cy="204"/>
            </a:xfrm>
            <a:custGeom>
              <a:avLst/>
              <a:gdLst>
                <a:gd name="T0" fmla="*/ 1726 w 1684"/>
                <a:gd name="T1" fmla="*/ 0 h 176"/>
                <a:gd name="T2" fmla="*/ 1566 w 1684"/>
                <a:gd name="T3" fmla="*/ 483 h 176"/>
                <a:gd name="T4" fmla="*/ 0 w 1684"/>
                <a:gd name="T5" fmla="*/ 496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3" name="Freeform 23"/>
            <p:cNvSpPr/>
            <p:nvPr/>
          </p:nvSpPr>
          <p:spPr bwMode="auto">
            <a:xfrm>
              <a:off x="1687" y="2845"/>
              <a:ext cx="1685" cy="216"/>
            </a:xfrm>
            <a:custGeom>
              <a:avLst/>
              <a:gdLst>
                <a:gd name="T0" fmla="*/ 1721 w 1679"/>
                <a:gd name="T1" fmla="*/ 0 h 186"/>
                <a:gd name="T2" fmla="*/ 1564 w 1679"/>
                <a:gd name="T3" fmla="*/ 530 h 186"/>
                <a:gd name="T4" fmla="*/ 0 w 1679"/>
                <a:gd name="T5" fmla="*/ 521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 name="Freeform 24"/>
            <p:cNvSpPr/>
            <p:nvPr/>
          </p:nvSpPr>
          <p:spPr bwMode="auto">
            <a:xfrm>
              <a:off x="1686" y="3217"/>
              <a:ext cx="1674" cy="188"/>
            </a:xfrm>
            <a:custGeom>
              <a:avLst/>
              <a:gdLst>
                <a:gd name="T0" fmla="*/ 1710 w 1668"/>
                <a:gd name="T1" fmla="*/ 0 h 162"/>
                <a:gd name="T2" fmla="*/ 1568 w 1668"/>
                <a:gd name="T3" fmla="*/ 455 h 162"/>
                <a:gd name="T4" fmla="*/ 0 w 1668"/>
                <a:gd name="T5" fmla="*/ 460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5" name="Text Box 25"/>
            <p:cNvSpPr txBox="1">
              <a:spLocks noChangeArrowheads="1"/>
            </p:cNvSpPr>
            <p:nvPr/>
          </p:nvSpPr>
          <p:spPr bwMode="auto">
            <a:xfrm>
              <a:off x="2154" y="1718"/>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应用层</a:t>
              </a:r>
              <a:endParaRPr kumimoji="1" lang="zh-CN" altLang="en-US" sz="2000">
                <a:solidFill>
                  <a:srgbClr val="333399"/>
                </a:solidFill>
                <a:ea typeface="黑体" panose="02010609060101010101" pitchFamily="2" charset="-122"/>
              </a:endParaRPr>
            </a:p>
          </p:txBody>
        </p:sp>
        <p:sp>
          <p:nvSpPr>
            <p:cNvPr id="46" name="Text Box 26"/>
            <p:cNvSpPr txBox="1">
              <a:spLocks noChangeArrowheads="1"/>
            </p:cNvSpPr>
            <p:nvPr/>
          </p:nvSpPr>
          <p:spPr bwMode="auto">
            <a:xfrm>
              <a:off x="1973" y="3577"/>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网络接口层</a:t>
              </a:r>
              <a:endParaRPr kumimoji="1" lang="zh-CN" altLang="en-US" sz="2000">
                <a:solidFill>
                  <a:srgbClr val="333399"/>
                </a:solidFill>
                <a:ea typeface="黑体" panose="02010609060101010101" pitchFamily="2" charset="-122"/>
              </a:endParaRPr>
            </a:p>
          </p:txBody>
        </p:sp>
        <p:sp>
          <p:nvSpPr>
            <p:cNvPr id="47" name="Text Box 27"/>
            <p:cNvSpPr txBox="1">
              <a:spLocks noChangeArrowheads="1"/>
            </p:cNvSpPr>
            <p:nvPr/>
          </p:nvSpPr>
          <p:spPr bwMode="auto">
            <a:xfrm>
              <a:off x="2018" y="3113"/>
              <a:ext cx="79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网际层 </a:t>
              </a:r>
              <a:r>
                <a:rPr kumimoji="1" lang="en-US" altLang="zh-CN" sz="2000">
                  <a:solidFill>
                    <a:srgbClr val="333399"/>
                  </a:solidFill>
                  <a:ea typeface="黑体" panose="02010609060101010101" pitchFamily="2" charset="-122"/>
                </a:rPr>
                <a:t>IP</a:t>
              </a:r>
              <a:endParaRPr kumimoji="1" lang="en-US" altLang="zh-CN" sz="2000">
                <a:solidFill>
                  <a:srgbClr val="333399"/>
                </a:solidFill>
                <a:ea typeface="黑体" panose="02010609060101010101" pitchFamily="2" charset="-122"/>
              </a:endParaRPr>
            </a:p>
          </p:txBody>
        </p:sp>
        <p:sp>
          <p:nvSpPr>
            <p:cNvPr id="48" name="Text Box 28"/>
            <p:cNvSpPr txBox="1">
              <a:spLocks noChangeArrowheads="1"/>
            </p:cNvSpPr>
            <p:nvPr/>
          </p:nvSpPr>
          <p:spPr bwMode="auto">
            <a:xfrm>
              <a:off x="1701" y="2012"/>
              <a:ext cx="149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000">
                  <a:solidFill>
                    <a:srgbClr val="333399"/>
                  </a:solidFill>
                  <a:ea typeface="黑体" panose="02010609060101010101" pitchFamily="2" charset="-122"/>
                </a:rPr>
                <a:t> (</a:t>
              </a:r>
              <a:r>
                <a:rPr kumimoji="1" lang="zh-CN" altLang="en-US" sz="2000">
                  <a:solidFill>
                    <a:srgbClr val="333399"/>
                  </a:solidFill>
                  <a:ea typeface="黑体" panose="02010609060101010101" pitchFamily="2" charset="-122"/>
                </a:rPr>
                <a:t>各种应用层协议如</a:t>
              </a:r>
              <a:endParaRPr kumimoji="1" lang="zh-CN" altLang="en-US" sz="2000">
                <a:solidFill>
                  <a:srgbClr val="333399"/>
                </a:solidFill>
                <a:ea typeface="黑体" panose="02010609060101010101" pitchFamily="2" charset="-122"/>
              </a:endParaRPr>
            </a:p>
            <a:p>
              <a:pPr algn="ctr" eaLnBrk="1" hangingPunct="1"/>
              <a:r>
                <a:rPr kumimoji="1" lang="en-US" altLang="zh-CN" sz="2000">
                  <a:solidFill>
                    <a:srgbClr val="333399"/>
                  </a:solidFill>
                  <a:ea typeface="黑体" panose="02010609060101010101" pitchFamily="2" charset="-122"/>
                </a:rPr>
                <a:t>TELNET, FTP, </a:t>
              </a:r>
              <a:endParaRPr kumimoji="1" lang="en-US" altLang="zh-CN" sz="2000">
                <a:solidFill>
                  <a:srgbClr val="333399"/>
                </a:solidFill>
                <a:ea typeface="黑体" panose="02010609060101010101" pitchFamily="2" charset="-122"/>
              </a:endParaRPr>
            </a:p>
            <a:p>
              <a:pPr algn="ctr" eaLnBrk="1" hangingPunct="1"/>
              <a:r>
                <a:rPr kumimoji="1" lang="en-US" altLang="zh-CN" sz="2000">
                  <a:solidFill>
                    <a:srgbClr val="333399"/>
                  </a:solidFill>
                  <a:ea typeface="黑体" panose="02010609060101010101" pitchFamily="2" charset="-122"/>
                </a:rPr>
                <a:t>SMTP </a:t>
              </a:r>
              <a:r>
                <a:rPr kumimoji="1" lang="zh-CN" altLang="zh-CN" sz="2000">
                  <a:solidFill>
                    <a:srgbClr val="333399"/>
                  </a:solidFill>
                  <a:ea typeface="黑体" panose="02010609060101010101" pitchFamily="2" charset="-122"/>
                </a:rPr>
                <a:t>等</a:t>
              </a:r>
              <a:r>
                <a:rPr kumimoji="1" lang="en-US" altLang="zh-CN" sz="2000">
                  <a:solidFill>
                    <a:srgbClr val="333399"/>
                  </a:solidFill>
                  <a:ea typeface="黑体" panose="02010609060101010101" pitchFamily="2" charset="-122"/>
                </a:rPr>
                <a:t>)</a:t>
              </a:r>
              <a:endParaRPr kumimoji="1" lang="en-US" altLang="zh-CN" sz="2000">
                <a:solidFill>
                  <a:srgbClr val="333399"/>
                </a:solidFill>
                <a:ea typeface="黑体" panose="02010609060101010101" pitchFamily="2" charset="-122"/>
              </a:endParaRPr>
            </a:p>
          </p:txBody>
        </p:sp>
        <p:sp>
          <p:nvSpPr>
            <p:cNvPr id="49" name="Text Box 29"/>
            <p:cNvSpPr txBox="1">
              <a:spLocks noChangeArrowheads="1"/>
            </p:cNvSpPr>
            <p:nvPr/>
          </p:nvSpPr>
          <p:spPr bwMode="auto">
            <a:xfrm>
              <a:off x="1672" y="2750"/>
              <a:ext cx="15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运输层</a:t>
              </a:r>
              <a:r>
                <a:rPr kumimoji="1" lang="en-US" altLang="zh-CN" sz="2000">
                  <a:solidFill>
                    <a:srgbClr val="333399"/>
                  </a:solidFill>
                  <a:ea typeface="黑体" panose="02010609060101010101" pitchFamily="2" charset="-122"/>
                </a:rPr>
                <a:t>(TCP</a:t>
              </a:r>
              <a:r>
                <a:rPr kumimoji="1" lang="en-US" altLang="zh-CN" sz="1200">
                  <a:solidFill>
                    <a:srgbClr val="333399"/>
                  </a:solidFill>
                  <a:ea typeface="黑体" panose="02010609060101010101" pitchFamily="2" charset="-122"/>
                </a:rPr>
                <a:t> </a:t>
              </a:r>
              <a:r>
                <a:rPr kumimoji="1" lang="zh-CN" altLang="en-US" sz="2000">
                  <a:solidFill>
                    <a:srgbClr val="333399"/>
                  </a:solidFill>
                  <a:ea typeface="黑体" panose="02010609060101010101" pitchFamily="2" charset="-122"/>
                </a:rPr>
                <a:t>或</a:t>
              </a:r>
              <a:r>
                <a:rPr kumimoji="1" lang="zh-CN" altLang="en-US" sz="1000">
                  <a:solidFill>
                    <a:srgbClr val="333399"/>
                  </a:solidFill>
                  <a:ea typeface="黑体" panose="02010609060101010101" pitchFamily="2" charset="-122"/>
                </a:rPr>
                <a:t> </a:t>
              </a:r>
              <a:r>
                <a:rPr kumimoji="1" lang="en-US" altLang="zh-CN" sz="2000">
                  <a:solidFill>
                    <a:srgbClr val="333399"/>
                  </a:solidFill>
                  <a:ea typeface="黑体" panose="02010609060101010101" pitchFamily="2" charset="-122"/>
                </a:rPr>
                <a:t>UDP)</a:t>
              </a:r>
              <a:endParaRPr kumimoji="1" lang="en-US" altLang="zh-CN" sz="2000">
                <a:solidFill>
                  <a:srgbClr val="333399"/>
                </a:solidFill>
                <a:ea typeface="黑体" panose="02010609060101010101" pitchFamily="2" charset="-122"/>
              </a:endParaRPr>
            </a:p>
          </p:txBody>
        </p:sp>
      </p:grpSp>
      <p:sp>
        <p:nvSpPr>
          <p:cNvPr id="50" name="Text Box 30"/>
          <p:cNvSpPr txBox="1">
            <a:spLocks noChangeArrowheads="1"/>
          </p:cNvSpPr>
          <p:nvPr/>
        </p:nvSpPr>
        <p:spPr bwMode="auto">
          <a:xfrm>
            <a:off x="4818063" y="1158082"/>
            <a:ext cx="2343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000">
                <a:solidFill>
                  <a:srgbClr val="333399"/>
                </a:solidFill>
                <a:ea typeface="黑体" panose="02010609060101010101" pitchFamily="2" charset="-122"/>
              </a:rPr>
              <a:t>TCP/IP </a:t>
            </a:r>
            <a:r>
              <a:rPr kumimoji="1" lang="zh-CN" altLang="en-US" sz="2000">
                <a:solidFill>
                  <a:srgbClr val="333399"/>
                </a:solidFill>
                <a:ea typeface="黑体" panose="02010609060101010101" pitchFamily="2" charset="-122"/>
              </a:rPr>
              <a:t>的体系结构</a:t>
            </a:r>
            <a:endParaRPr kumimoji="1" lang="zh-CN" altLang="en-US" sz="2000">
              <a:solidFill>
                <a:srgbClr val="333399"/>
              </a:solidFill>
              <a:ea typeface="黑体" panose="02010609060101010101" pitchFamily="2" charset="-122"/>
            </a:endParaRPr>
          </a:p>
        </p:txBody>
      </p:sp>
      <p:sp>
        <p:nvSpPr>
          <p:cNvPr id="51" name="Text Box 31"/>
          <p:cNvSpPr txBox="1">
            <a:spLocks noChangeArrowheads="1"/>
          </p:cNvSpPr>
          <p:nvPr/>
        </p:nvSpPr>
        <p:spPr bwMode="auto">
          <a:xfrm>
            <a:off x="8836025" y="1143794"/>
            <a:ext cx="2216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五层原理体系结构</a:t>
            </a:r>
            <a:endParaRPr kumimoji="1" lang="zh-CN" altLang="en-US" sz="2000">
              <a:solidFill>
                <a:srgbClr val="333399"/>
              </a:solidFill>
              <a:ea typeface="黑体" panose="02010609060101010101" pitchFamily="2" charset="-122"/>
            </a:endParaRPr>
          </a:p>
        </p:txBody>
      </p:sp>
      <p:grpSp>
        <p:nvGrpSpPr>
          <p:cNvPr id="52" name="Group 32"/>
          <p:cNvGrpSpPr/>
          <p:nvPr/>
        </p:nvGrpSpPr>
        <p:grpSpPr bwMode="auto">
          <a:xfrm>
            <a:off x="8931275" y="1574007"/>
            <a:ext cx="2065338" cy="4106862"/>
            <a:chOff x="3847" y="1480"/>
            <a:chExt cx="1301" cy="2587"/>
          </a:xfrm>
        </p:grpSpPr>
        <p:sp>
          <p:nvSpPr>
            <p:cNvPr id="53" name="AutoShape 33"/>
            <p:cNvSpPr>
              <a:spLocks noChangeArrowheads="1"/>
            </p:cNvSpPr>
            <p:nvPr/>
          </p:nvSpPr>
          <p:spPr bwMode="auto">
            <a:xfrm>
              <a:off x="3849" y="1480"/>
              <a:ext cx="1299" cy="2587"/>
            </a:xfrm>
            <a:prstGeom prst="cube">
              <a:avLst>
                <a:gd name="adj" fmla="val 9144"/>
              </a:avLst>
            </a:prstGeom>
            <a:solidFill>
              <a:srgbClr val="FFCCCC"/>
            </a:solidFill>
            <a:ln w="28575">
              <a:solidFill>
                <a:schemeClr val="tx1"/>
              </a:solidFill>
              <a:miter lim="800000"/>
            </a:ln>
          </p:spPr>
          <p:txBody>
            <a:bodyPr wrap="none" anchor="ctr"/>
            <a:lstStyle/>
            <a:p>
              <a:endParaRPr lang="zh-CN" altLang="en-US"/>
            </a:p>
          </p:txBody>
        </p:sp>
        <p:sp>
          <p:nvSpPr>
            <p:cNvPr id="54" name="Freeform 34"/>
            <p:cNvSpPr/>
            <p:nvPr/>
          </p:nvSpPr>
          <p:spPr bwMode="auto">
            <a:xfrm>
              <a:off x="3849" y="2463"/>
              <a:ext cx="1289" cy="191"/>
            </a:xfrm>
            <a:custGeom>
              <a:avLst/>
              <a:gdLst>
                <a:gd name="T0" fmla="*/ 80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Freeform 35"/>
            <p:cNvSpPr/>
            <p:nvPr/>
          </p:nvSpPr>
          <p:spPr bwMode="auto">
            <a:xfrm>
              <a:off x="3849" y="2814"/>
              <a:ext cx="1289" cy="193"/>
            </a:xfrm>
            <a:custGeom>
              <a:avLst/>
              <a:gdLst>
                <a:gd name="T0" fmla="*/ 80 w 2049"/>
                <a:gd name="T1" fmla="*/ 0 h 185"/>
                <a:gd name="T2" fmla="*/ 73 w 2049"/>
                <a:gd name="T3" fmla="*/ 248 h 185"/>
                <a:gd name="T4" fmla="*/ 0 w 2049"/>
                <a:gd name="T5" fmla="*/ 245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Freeform 36"/>
            <p:cNvSpPr/>
            <p:nvPr/>
          </p:nvSpPr>
          <p:spPr bwMode="auto">
            <a:xfrm>
              <a:off x="3848" y="3166"/>
              <a:ext cx="1290" cy="195"/>
            </a:xfrm>
            <a:custGeom>
              <a:avLst/>
              <a:gdLst>
                <a:gd name="T0" fmla="*/ 81 w 2049"/>
                <a:gd name="T1" fmla="*/ 0 h 187"/>
                <a:gd name="T2" fmla="*/ 73 w 2049"/>
                <a:gd name="T3" fmla="*/ 250 h 187"/>
                <a:gd name="T4" fmla="*/ 0 w 2049"/>
                <a:gd name="T5" fmla="*/ 244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7" name="Freeform 37"/>
            <p:cNvSpPr/>
            <p:nvPr/>
          </p:nvSpPr>
          <p:spPr bwMode="auto">
            <a:xfrm>
              <a:off x="3847" y="3517"/>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8" name="Text Box 38"/>
            <p:cNvSpPr txBox="1">
              <a:spLocks noChangeArrowheads="1"/>
            </p:cNvSpPr>
            <p:nvPr/>
          </p:nvSpPr>
          <p:spPr bwMode="auto">
            <a:xfrm>
              <a:off x="4227" y="2691"/>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运输层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59" name="Text Box 39"/>
            <p:cNvSpPr txBox="1">
              <a:spLocks noChangeArrowheads="1"/>
            </p:cNvSpPr>
            <p:nvPr/>
          </p:nvSpPr>
          <p:spPr bwMode="auto">
            <a:xfrm>
              <a:off x="4235" y="3042"/>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网络层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0" name="Text Box 40"/>
            <p:cNvSpPr txBox="1">
              <a:spLocks noChangeArrowheads="1"/>
            </p:cNvSpPr>
            <p:nvPr/>
          </p:nvSpPr>
          <p:spPr bwMode="auto">
            <a:xfrm>
              <a:off x="4235" y="1986"/>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应用层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1" name="Text Box 41"/>
            <p:cNvSpPr txBox="1">
              <a:spLocks noChangeArrowheads="1"/>
            </p:cNvSpPr>
            <p:nvPr/>
          </p:nvSpPr>
          <p:spPr bwMode="auto">
            <a:xfrm>
              <a:off x="4134" y="3375"/>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数据链路层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2" name="Text Box 42"/>
            <p:cNvSpPr txBox="1">
              <a:spLocks noChangeArrowheads="1"/>
            </p:cNvSpPr>
            <p:nvPr/>
          </p:nvSpPr>
          <p:spPr bwMode="auto">
            <a:xfrm>
              <a:off x="4235" y="3706"/>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物理层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3" name="Text Box 43"/>
            <p:cNvSpPr txBox="1">
              <a:spLocks noChangeArrowheads="1"/>
            </p:cNvSpPr>
            <p:nvPr/>
          </p:nvSpPr>
          <p:spPr bwMode="auto">
            <a:xfrm>
              <a:off x="3909" y="1516"/>
              <a:ext cx="196"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80000"/>
                </a:lnSpc>
              </a:pP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5</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 </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4</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3</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2</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1</a:t>
              </a:r>
              <a:endParaRPr kumimoji="1" lang="en-US" altLang="zh-CN" sz="2000">
                <a:solidFill>
                  <a:srgbClr val="333399"/>
                </a:solidFill>
                <a:latin typeface="黑体" panose="02010609060101010101" pitchFamily="2" charset="-122"/>
                <a:ea typeface="黑体" panose="02010609060101010101" pitchFamily="2" charset="-122"/>
              </a:endParaRPr>
            </a:p>
          </p:txBody>
        </p:sp>
      </p:grpSp>
      <p:sp>
        <p:nvSpPr>
          <p:cNvPr id="64" name="文本框 63"/>
          <p:cNvSpPr txBox="1"/>
          <p:nvPr/>
        </p:nvSpPr>
        <p:spPr>
          <a:xfrm>
            <a:off x="612775" y="5949158"/>
            <a:ext cx="11049000" cy="830997"/>
          </a:xfrm>
          <a:prstGeom prst="rect">
            <a:avLst/>
          </a:prstGeom>
          <a:noFill/>
        </p:spPr>
        <p:txBody>
          <a:bodyPr wrap="square">
            <a:spAutoFit/>
          </a:bodyPr>
          <a:lstStyle/>
          <a:p>
            <a:r>
              <a:rPr lang="zh-CN" altLang="en-US" dirty="0">
                <a:solidFill>
                  <a:schemeClr val="bg1"/>
                </a:solidFill>
              </a:rPr>
              <a:t>在</a:t>
            </a:r>
            <a:r>
              <a:rPr lang="en-US" altLang="zh-CN" dirty="0">
                <a:solidFill>
                  <a:schemeClr val="bg1"/>
                </a:solidFill>
              </a:rPr>
              <a:t>OSI</a:t>
            </a:r>
            <a:r>
              <a:rPr lang="zh-CN" altLang="en-US" dirty="0">
                <a:solidFill>
                  <a:schemeClr val="bg1"/>
                </a:solidFill>
              </a:rPr>
              <a:t>模型之前，互联网就已经在使用</a:t>
            </a:r>
            <a:r>
              <a:rPr lang="en-US" altLang="zh-CN" dirty="0">
                <a:solidFill>
                  <a:schemeClr val="bg1"/>
                </a:solidFill>
              </a:rPr>
              <a:t>TCP/IP</a:t>
            </a:r>
            <a:r>
              <a:rPr lang="zh-CN" altLang="en-US" dirty="0">
                <a:solidFill>
                  <a:schemeClr val="bg1"/>
                </a:solidFill>
              </a:rPr>
              <a:t>协议簇，并逐步演变成</a:t>
            </a:r>
            <a:r>
              <a:rPr lang="en-US" altLang="zh-CN" dirty="0">
                <a:solidFill>
                  <a:srgbClr val="C00000"/>
                </a:solidFill>
              </a:rPr>
              <a:t>TCP/IP</a:t>
            </a:r>
            <a:r>
              <a:rPr lang="zh-CN" altLang="en-US" dirty="0">
                <a:solidFill>
                  <a:srgbClr val="C00000"/>
                </a:solidFill>
              </a:rPr>
              <a:t>参考模型。</a:t>
            </a:r>
            <a:r>
              <a:rPr lang="zh-CN" altLang="en-US" dirty="0">
                <a:solidFill>
                  <a:schemeClr val="bg1"/>
                </a:solidFill>
              </a:rPr>
              <a:t>由于互联网的巨大成功，</a:t>
            </a:r>
            <a:r>
              <a:rPr lang="en-US" altLang="zh-CN" dirty="0">
                <a:solidFill>
                  <a:schemeClr val="bg1"/>
                </a:solidFill>
              </a:rPr>
              <a:t>TCP/IP</a:t>
            </a:r>
            <a:r>
              <a:rPr lang="zh-CN" altLang="en-US" dirty="0">
                <a:solidFill>
                  <a:schemeClr val="bg1"/>
                </a:solidFill>
              </a:rPr>
              <a:t>成为了事实上的国际标准。</a:t>
            </a:r>
            <a:endParaRPr lang="zh-CN"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3000" fill="hold" grpId="0" nodeType="clickEffect">
                                  <p:stCondLst>
                                    <p:cond delay="0"/>
                                  </p:stCondLst>
                                  <p:childTnLst>
                                    <p:anim calcmode="discrete" valueType="str">
                                      <p:cBhvr>
                                        <p:cTn id="13" dur="1000" fill="hold"/>
                                        <p:tgtEl>
                                          <p:spTgt spid="5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OSI </a:t>
            </a:r>
            <a:r>
              <a:rPr lang="zh-CN" altLang="en-US" dirty="0"/>
              <a:t>与 </a:t>
            </a:r>
            <a:r>
              <a:rPr lang="en-US" altLang="zh-CN" dirty="0"/>
              <a:t>TCP/IP</a:t>
            </a:r>
            <a:r>
              <a:rPr lang="zh-CN" altLang="en-US" dirty="0"/>
              <a:t>体系结构的比较</a:t>
            </a:r>
            <a:endParaRPr lang="zh-CN" altLang="en-US" dirty="0"/>
          </a:p>
        </p:txBody>
      </p:sp>
      <p:sp>
        <p:nvSpPr>
          <p:cNvPr id="36" name="矩形 35"/>
          <p:cNvSpPr/>
          <p:nvPr/>
        </p:nvSpPr>
        <p:spPr>
          <a:xfrm>
            <a:off x="-23202" y="5869783"/>
            <a:ext cx="12221551" cy="990599"/>
          </a:xfrm>
          <a:prstGeom prst="rect">
            <a:avLst/>
          </a:prstGeom>
          <a:solidFill>
            <a:schemeClr val="bg1">
              <a:lumMod val="6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3" name="Group 3"/>
          <p:cNvGrpSpPr/>
          <p:nvPr/>
        </p:nvGrpSpPr>
        <p:grpSpPr bwMode="auto">
          <a:xfrm>
            <a:off x="1062037" y="1613694"/>
            <a:ext cx="2065338" cy="4106863"/>
            <a:chOff x="144" y="1523"/>
            <a:chExt cx="1301" cy="2587"/>
          </a:xfrm>
        </p:grpSpPr>
        <p:sp>
          <p:nvSpPr>
            <p:cNvPr id="14" name="AutoShape 4"/>
            <p:cNvSpPr>
              <a:spLocks noChangeArrowheads="1"/>
            </p:cNvSpPr>
            <p:nvPr/>
          </p:nvSpPr>
          <p:spPr bwMode="auto">
            <a:xfrm>
              <a:off x="146" y="1523"/>
              <a:ext cx="1299" cy="2587"/>
            </a:xfrm>
            <a:prstGeom prst="cube">
              <a:avLst>
                <a:gd name="adj" fmla="val 9144"/>
              </a:avLst>
            </a:prstGeom>
            <a:solidFill>
              <a:srgbClr val="CCECFF"/>
            </a:solidFill>
            <a:ln w="28575">
              <a:solidFill>
                <a:schemeClr val="tx1"/>
              </a:solidFill>
              <a:miter lim="800000"/>
            </a:ln>
          </p:spPr>
          <p:txBody>
            <a:bodyPr wrap="none" anchor="ctr"/>
            <a:lstStyle/>
            <a:p>
              <a:endParaRPr lang="zh-CN" altLang="en-US"/>
            </a:p>
          </p:txBody>
        </p:sp>
        <p:sp>
          <p:nvSpPr>
            <p:cNvPr id="18" name="Freeform 5"/>
            <p:cNvSpPr/>
            <p:nvPr/>
          </p:nvSpPr>
          <p:spPr bwMode="auto">
            <a:xfrm>
              <a:off x="147" y="1804"/>
              <a:ext cx="1290" cy="190"/>
            </a:xfrm>
            <a:custGeom>
              <a:avLst/>
              <a:gdLst>
                <a:gd name="T0" fmla="*/ 81 w 2049"/>
                <a:gd name="T1" fmla="*/ 0 h 182"/>
                <a:gd name="T2" fmla="*/ 73 w 2049"/>
                <a:gd name="T3" fmla="*/ 242 h 182"/>
                <a:gd name="T4" fmla="*/ 0 w 2049"/>
                <a:gd name="T5" fmla="*/ 245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0" name="Freeform 6"/>
            <p:cNvSpPr/>
            <p:nvPr/>
          </p:nvSpPr>
          <p:spPr bwMode="auto">
            <a:xfrm>
              <a:off x="146" y="2155"/>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4" name="Freeform 7"/>
            <p:cNvSpPr/>
            <p:nvPr/>
          </p:nvSpPr>
          <p:spPr bwMode="auto">
            <a:xfrm>
              <a:off x="146" y="2506"/>
              <a:ext cx="1289" cy="191"/>
            </a:xfrm>
            <a:custGeom>
              <a:avLst/>
              <a:gdLst>
                <a:gd name="T0" fmla="*/ 80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5" name="Freeform 8"/>
            <p:cNvSpPr/>
            <p:nvPr/>
          </p:nvSpPr>
          <p:spPr bwMode="auto">
            <a:xfrm>
              <a:off x="146" y="2857"/>
              <a:ext cx="1289" cy="193"/>
            </a:xfrm>
            <a:custGeom>
              <a:avLst/>
              <a:gdLst>
                <a:gd name="T0" fmla="*/ 80 w 2049"/>
                <a:gd name="T1" fmla="*/ 0 h 185"/>
                <a:gd name="T2" fmla="*/ 73 w 2049"/>
                <a:gd name="T3" fmla="*/ 248 h 185"/>
                <a:gd name="T4" fmla="*/ 0 w 2049"/>
                <a:gd name="T5" fmla="*/ 245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6" name="Freeform 9"/>
            <p:cNvSpPr/>
            <p:nvPr/>
          </p:nvSpPr>
          <p:spPr bwMode="auto">
            <a:xfrm>
              <a:off x="145" y="3209"/>
              <a:ext cx="1290" cy="195"/>
            </a:xfrm>
            <a:custGeom>
              <a:avLst/>
              <a:gdLst>
                <a:gd name="T0" fmla="*/ 81 w 2049"/>
                <a:gd name="T1" fmla="*/ 0 h 187"/>
                <a:gd name="T2" fmla="*/ 73 w 2049"/>
                <a:gd name="T3" fmla="*/ 250 h 187"/>
                <a:gd name="T4" fmla="*/ 0 w 2049"/>
                <a:gd name="T5" fmla="*/ 244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7" name="Freeform 10"/>
            <p:cNvSpPr/>
            <p:nvPr/>
          </p:nvSpPr>
          <p:spPr bwMode="auto">
            <a:xfrm>
              <a:off x="144" y="3560"/>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8" name="Text Box 11"/>
            <p:cNvSpPr txBox="1">
              <a:spLocks noChangeArrowheads="1"/>
            </p:cNvSpPr>
            <p:nvPr/>
          </p:nvSpPr>
          <p:spPr bwMode="auto">
            <a:xfrm>
              <a:off x="545" y="1697"/>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应用层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29" name="Text Box 12"/>
            <p:cNvSpPr txBox="1">
              <a:spLocks noChangeArrowheads="1"/>
            </p:cNvSpPr>
            <p:nvPr/>
          </p:nvSpPr>
          <p:spPr bwMode="auto">
            <a:xfrm>
              <a:off x="524" y="2734"/>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运输层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0" name="Text Box 13"/>
            <p:cNvSpPr txBox="1">
              <a:spLocks noChangeArrowheads="1"/>
            </p:cNvSpPr>
            <p:nvPr/>
          </p:nvSpPr>
          <p:spPr bwMode="auto">
            <a:xfrm>
              <a:off x="532" y="3085"/>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网络层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1" name="Text Box 14"/>
            <p:cNvSpPr txBox="1">
              <a:spLocks noChangeArrowheads="1"/>
            </p:cNvSpPr>
            <p:nvPr/>
          </p:nvSpPr>
          <p:spPr bwMode="auto">
            <a:xfrm>
              <a:off x="532" y="202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表示层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2" name="Text Box 15"/>
            <p:cNvSpPr txBox="1">
              <a:spLocks noChangeArrowheads="1"/>
            </p:cNvSpPr>
            <p:nvPr/>
          </p:nvSpPr>
          <p:spPr bwMode="auto">
            <a:xfrm>
              <a:off x="532" y="2381"/>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会话层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3" name="Text Box 16"/>
            <p:cNvSpPr txBox="1">
              <a:spLocks noChangeArrowheads="1"/>
            </p:cNvSpPr>
            <p:nvPr/>
          </p:nvSpPr>
          <p:spPr bwMode="auto">
            <a:xfrm>
              <a:off x="431" y="3418"/>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数据链路层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7" name="Text Box 17"/>
            <p:cNvSpPr txBox="1">
              <a:spLocks noChangeArrowheads="1"/>
            </p:cNvSpPr>
            <p:nvPr/>
          </p:nvSpPr>
          <p:spPr bwMode="auto">
            <a:xfrm>
              <a:off x="532" y="374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物理层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38" name="Text Box 18"/>
            <p:cNvSpPr txBox="1">
              <a:spLocks noChangeArrowheads="1"/>
            </p:cNvSpPr>
            <p:nvPr/>
          </p:nvSpPr>
          <p:spPr bwMode="auto">
            <a:xfrm>
              <a:off x="206" y="1559"/>
              <a:ext cx="196"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7</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6</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5</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4</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3</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2</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1</a:t>
              </a:r>
              <a:endParaRPr kumimoji="1" lang="en-US" altLang="zh-CN" sz="2000">
                <a:solidFill>
                  <a:srgbClr val="333399"/>
                </a:solidFill>
                <a:latin typeface="黑体" panose="02010609060101010101" pitchFamily="2" charset="-122"/>
                <a:ea typeface="黑体" panose="02010609060101010101" pitchFamily="2" charset="-122"/>
              </a:endParaRPr>
            </a:p>
          </p:txBody>
        </p:sp>
      </p:grpSp>
      <p:sp>
        <p:nvSpPr>
          <p:cNvPr id="39" name="Text Box 19"/>
          <p:cNvSpPr txBox="1">
            <a:spLocks noChangeArrowheads="1"/>
          </p:cNvSpPr>
          <p:nvPr/>
        </p:nvSpPr>
        <p:spPr bwMode="auto">
          <a:xfrm>
            <a:off x="1157287" y="1158082"/>
            <a:ext cx="1960563" cy="396875"/>
          </a:xfrm>
          <a:prstGeom prst="rect">
            <a:avLst/>
          </a:prstGeom>
          <a:solidFill>
            <a:schemeClr val="bg1"/>
          </a:solid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000" dirty="0">
                <a:solidFill>
                  <a:srgbClr val="333399"/>
                </a:solidFill>
                <a:ea typeface="黑体" panose="02010609060101010101" pitchFamily="2" charset="-122"/>
              </a:rPr>
              <a:t>OSI </a:t>
            </a:r>
            <a:r>
              <a:rPr kumimoji="1" lang="zh-CN" altLang="en-US" sz="2000" dirty="0">
                <a:solidFill>
                  <a:srgbClr val="333399"/>
                </a:solidFill>
                <a:ea typeface="黑体" panose="02010609060101010101" pitchFamily="2" charset="-122"/>
              </a:rPr>
              <a:t>的体系结构</a:t>
            </a:r>
            <a:endParaRPr kumimoji="1" lang="zh-CN" altLang="en-US" sz="2000" dirty="0">
              <a:solidFill>
                <a:srgbClr val="333399"/>
              </a:solidFill>
              <a:ea typeface="黑体" panose="02010609060101010101" pitchFamily="2" charset="-122"/>
            </a:endParaRPr>
          </a:p>
        </p:txBody>
      </p:sp>
      <p:grpSp>
        <p:nvGrpSpPr>
          <p:cNvPr id="40" name="Group 20"/>
          <p:cNvGrpSpPr/>
          <p:nvPr/>
        </p:nvGrpSpPr>
        <p:grpSpPr bwMode="auto">
          <a:xfrm>
            <a:off x="4559300" y="1539082"/>
            <a:ext cx="2705100" cy="4171950"/>
            <a:chOff x="1672" y="1476"/>
            <a:chExt cx="1704" cy="2628"/>
          </a:xfrm>
        </p:grpSpPr>
        <p:sp>
          <p:nvSpPr>
            <p:cNvPr id="41" name="AutoShape 21"/>
            <p:cNvSpPr>
              <a:spLocks noChangeArrowheads="1"/>
            </p:cNvSpPr>
            <p:nvPr/>
          </p:nvSpPr>
          <p:spPr bwMode="auto">
            <a:xfrm>
              <a:off x="1688" y="1476"/>
              <a:ext cx="1687" cy="2628"/>
            </a:xfrm>
            <a:prstGeom prst="cube">
              <a:avLst>
                <a:gd name="adj" fmla="val 9144"/>
              </a:avLst>
            </a:prstGeom>
            <a:solidFill>
              <a:srgbClr val="FFFF99"/>
            </a:solidFill>
            <a:ln w="28575">
              <a:solidFill>
                <a:schemeClr val="tx1"/>
              </a:solidFill>
              <a:miter lim="800000"/>
            </a:ln>
          </p:spPr>
          <p:txBody>
            <a:bodyPr wrap="none" anchor="ctr"/>
            <a:lstStyle/>
            <a:p>
              <a:endParaRPr lang="zh-CN" altLang="en-US"/>
            </a:p>
          </p:txBody>
        </p:sp>
        <p:sp>
          <p:nvSpPr>
            <p:cNvPr id="42" name="Freeform 22"/>
            <p:cNvSpPr/>
            <p:nvPr/>
          </p:nvSpPr>
          <p:spPr bwMode="auto">
            <a:xfrm>
              <a:off x="1686" y="2496"/>
              <a:ext cx="1690" cy="204"/>
            </a:xfrm>
            <a:custGeom>
              <a:avLst/>
              <a:gdLst>
                <a:gd name="T0" fmla="*/ 1726 w 1684"/>
                <a:gd name="T1" fmla="*/ 0 h 176"/>
                <a:gd name="T2" fmla="*/ 1566 w 1684"/>
                <a:gd name="T3" fmla="*/ 483 h 176"/>
                <a:gd name="T4" fmla="*/ 0 w 1684"/>
                <a:gd name="T5" fmla="*/ 496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3" name="Freeform 23"/>
            <p:cNvSpPr/>
            <p:nvPr/>
          </p:nvSpPr>
          <p:spPr bwMode="auto">
            <a:xfrm>
              <a:off x="1687" y="2845"/>
              <a:ext cx="1685" cy="216"/>
            </a:xfrm>
            <a:custGeom>
              <a:avLst/>
              <a:gdLst>
                <a:gd name="T0" fmla="*/ 1721 w 1679"/>
                <a:gd name="T1" fmla="*/ 0 h 186"/>
                <a:gd name="T2" fmla="*/ 1564 w 1679"/>
                <a:gd name="T3" fmla="*/ 530 h 186"/>
                <a:gd name="T4" fmla="*/ 0 w 1679"/>
                <a:gd name="T5" fmla="*/ 521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 name="Freeform 24"/>
            <p:cNvSpPr/>
            <p:nvPr/>
          </p:nvSpPr>
          <p:spPr bwMode="auto">
            <a:xfrm>
              <a:off x="1686" y="3217"/>
              <a:ext cx="1674" cy="188"/>
            </a:xfrm>
            <a:custGeom>
              <a:avLst/>
              <a:gdLst>
                <a:gd name="T0" fmla="*/ 1710 w 1668"/>
                <a:gd name="T1" fmla="*/ 0 h 162"/>
                <a:gd name="T2" fmla="*/ 1568 w 1668"/>
                <a:gd name="T3" fmla="*/ 455 h 162"/>
                <a:gd name="T4" fmla="*/ 0 w 1668"/>
                <a:gd name="T5" fmla="*/ 460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5" name="Text Box 25"/>
            <p:cNvSpPr txBox="1">
              <a:spLocks noChangeArrowheads="1"/>
            </p:cNvSpPr>
            <p:nvPr/>
          </p:nvSpPr>
          <p:spPr bwMode="auto">
            <a:xfrm>
              <a:off x="2154" y="1718"/>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应用层</a:t>
              </a:r>
              <a:endParaRPr kumimoji="1" lang="zh-CN" altLang="en-US" sz="2000">
                <a:solidFill>
                  <a:srgbClr val="333399"/>
                </a:solidFill>
                <a:ea typeface="黑体" panose="02010609060101010101" pitchFamily="2" charset="-122"/>
              </a:endParaRPr>
            </a:p>
          </p:txBody>
        </p:sp>
        <p:sp>
          <p:nvSpPr>
            <p:cNvPr id="46" name="Text Box 26"/>
            <p:cNvSpPr txBox="1">
              <a:spLocks noChangeArrowheads="1"/>
            </p:cNvSpPr>
            <p:nvPr/>
          </p:nvSpPr>
          <p:spPr bwMode="auto">
            <a:xfrm>
              <a:off x="1973" y="3577"/>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网络接口层</a:t>
              </a:r>
              <a:endParaRPr kumimoji="1" lang="zh-CN" altLang="en-US" sz="2000">
                <a:solidFill>
                  <a:srgbClr val="333399"/>
                </a:solidFill>
                <a:ea typeface="黑体" panose="02010609060101010101" pitchFamily="2" charset="-122"/>
              </a:endParaRPr>
            </a:p>
          </p:txBody>
        </p:sp>
        <p:sp>
          <p:nvSpPr>
            <p:cNvPr id="47" name="Text Box 27"/>
            <p:cNvSpPr txBox="1">
              <a:spLocks noChangeArrowheads="1"/>
            </p:cNvSpPr>
            <p:nvPr/>
          </p:nvSpPr>
          <p:spPr bwMode="auto">
            <a:xfrm>
              <a:off x="2018" y="3113"/>
              <a:ext cx="79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网际层 </a:t>
              </a:r>
              <a:r>
                <a:rPr kumimoji="1" lang="en-US" altLang="zh-CN" sz="2000">
                  <a:solidFill>
                    <a:srgbClr val="333399"/>
                  </a:solidFill>
                  <a:ea typeface="黑体" panose="02010609060101010101" pitchFamily="2" charset="-122"/>
                </a:rPr>
                <a:t>IP</a:t>
              </a:r>
              <a:endParaRPr kumimoji="1" lang="en-US" altLang="zh-CN" sz="2000">
                <a:solidFill>
                  <a:srgbClr val="333399"/>
                </a:solidFill>
                <a:ea typeface="黑体" panose="02010609060101010101" pitchFamily="2" charset="-122"/>
              </a:endParaRPr>
            </a:p>
          </p:txBody>
        </p:sp>
        <p:sp>
          <p:nvSpPr>
            <p:cNvPr id="48" name="Text Box 28"/>
            <p:cNvSpPr txBox="1">
              <a:spLocks noChangeArrowheads="1"/>
            </p:cNvSpPr>
            <p:nvPr/>
          </p:nvSpPr>
          <p:spPr bwMode="auto">
            <a:xfrm>
              <a:off x="1701" y="2012"/>
              <a:ext cx="149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000">
                  <a:solidFill>
                    <a:srgbClr val="333399"/>
                  </a:solidFill>
                  <a:ea typeface="黑体" panose="02010609060101010101" pitchFamily="2" charset="-122"/>
                </a:rPr>
                <a:t> (</a:t>
              </a:r>
              <a:r>
                <a:rPr kumimoji="1" lang="zh-CN" altLang="en-US" sz="2000">
                  <a:solidFill>
                    <a:srgbClr val="333399"/>
                  </a:solidFill>
                  <a:ea typeface="黑体" panose="02010609060101010101" pitchFamily="2" charset="-122"/>
                </a:rPr>
                <a:t>各种应用层协议如</a:t>
              </a:r>
              <a:endParaRPr kumimoji="1" lang="zh-CN" altLang="en-US" sz="2000">
                <a:solidFill>
                  <a:srgbClr val="333399"/>
                </a:solidFill>
                <a:ea typeface="黑体" panose="02010609060101010101" pitchFamily="2" charset="-122"/>
              </a:endParaRPr>
            </a:p>
            <a:p>
              <a:pPr algn="ctr" eaLnBrk="1" hangingPunct="1"/>
              <a:r>
                <a:rPr kumimoji="1" lang="en-US" altLang="zh-CN" sz="2000">
                  <a:solidFill>
                    <a:srgbClr val="333399"/>
                  </a:solidFill>
                  <a:ea typeface="黑体" panose="02010609060101010101" pitchFamily="2" charset="-122"/>
                </a:rPr>
                <a:t>TELNET, FTP, </a:t>
              </a:r>
              <a:endParaRPr kumimoji="1" lang="en-US" altLang="zh-CN" sz="2000">
                <a:solidFill>
                  <a:srgbClr val="333399"/>
                </a:solidFill>
                <a:ea typeface="黑体" panose="02010609060101010101" pitchFamily="2" charset="-122"/>
              </a:endParaRPr>
            </a:p>
            <a:p>
              <a:pPr algn="ctr" eaLnBrk="1" hangingPunct="1"/>
              <a:r>
                <a:rPr kumimoji="1" lang="en-US" altLang="zh-CN" sz="2000">
                  <a:solidFill>
                    <a:srgbClr val="333399"/>
                  </a:solidFill>
                  <a:ea typeface="黑体" panose="02010609060101010101" pitchFamily="2" charset="-122"/>
                </a:rPr>
                <a:t>SMTP </a:t>
              </a:r>
              <a:r>
                <a:rPr kumimoji="1" lang="zh-CN" altLang="zh-CN" sz="2000">
                  <a:solidFill>
                    <a:srgbClr val="333399"/>
                  </a:solidFill>
                  <a:ea typeface="黑体" panose="02010609060101010101" pitchFamily="2" charset="-122"/>
                </a:rPr>
                <a:t>等</a:t>
              </a:r>
              <a:r>
                <a:rPr kumimoji="1" lang="en-US" altLang="zh-CN" sz="2000">
                  <a:solidFill>
                    <a:srgbClr val="333399"/>
                  </a:solidFill>
                  <a:ea typeface="黑体" panose="02010609060101010101" pitchFamily="2" charset="-122"/>
                </a:rPr>
                <a:t>)</a:t>
              </a:r>
              <a:endParaRPr kumimoji="1" lang="en-US" altLang="zh-CN" sz="2000">
                <a:solidFill>
                  <a:srgbClr val="333399"/>
                </a:solidFill>
                <a:ea typeface="黑体" panose="02010609060101010101" pitchFamily="2" charset="-122"/>
              </a:endParaRPr>
            </a:p>
          </p:txBody>
        </p:sp>
        <p:sp>
          <p:nvSpPr>
            <p:cNvPr id="49" name="Text Box 29"/>
            <p:cNvSpPr txBox="1">
              <a:spLocks noChangeArrowheads="1"/>
            </p:cNvSpPr>
            <p:nvPr/>
          </p:nvSpPr>
          <p:spPr bwMode="auto">
            <a:xfrm>
              <a:off x="1672" y="2750"/>
              <a:ext cx="15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运输层</a:t>
              </a:r>
              <a:r>
                <a:rPr kumimoji="1" lang="en-US" altLang="zh-CN" sz="2000">
                  <a:solidFill>
                    <a:srgbClr val="333399"/>
                  </a:solidFill>
                  <a:ea typeface="黑体" panose="02010609060101010101" pitchFamily="2" charset="-122"/>
                </a:rPr>
                <a:t>(TCP</a:t>
              </a:r>
              <a:r>
                <a:rPr kumimoji="1" lang="en-US" altLang="zh-CN" sz="1200">
                  <a:solidFill>
                    <a:srgbClr val="333399"/>
                  </a:solidFill>
                  <a:ea typeface="黑体" panose="02010609060101010101" pitchFamily="2" charset="-122"/>
                </a:rPr>
                <a:t> </a:t>
              </a:r>
              <a:r>
                <a:rPr kumimoji="1" lang="zh-CN" altLang="en-US" sz="2000">
                  <a:solidFill>
                    <a:srgbClr val="333399"/>
                  </a:solidFill>
                  <a:ea typeface="黑体" panose="02010609060101010101" pitchFamily="2" charset="-122"/>
                </a:rPr>
                <a:t>或</a:t>
              </a:r>
              <a:r>
                <a:rPr kumimoji="1" lang="zh-CN" altLang="en-US" sz="1000">
                  <a:solidFill>
                    <a:srgbClr val="333399"/>
                  </a:solidFill>
                  <a:ea typeface="黑体" panose="02010609060101010101" pitchFamily="2" charset="-122"/>
                </a:rPr>
                <a:t> </a:t>
              </a:r>
              <a:r>
                <a:rPr kumimoji="1" lang="en-US" altLang="zh-CN" sz="2000">
                  <a:solidFill>
                    <a:srgbClr val="333399"/>
                  </a:solidFill>
                  <a:ea typeface="黑体" panose="02010609060101010101" pitchFamily="2" charset="-122"/>
                </a:rPr>
                <a:t>UDP)</a:t>
              </a:r>
              <a:endParaRPr kumimoji="1" lang="en-US" altLang="zh-CN" sz="2000">
                <a:solidFill>
                  <a:srgbClr val="333399"/>
                </a:solidFill>
                <a:ea typeface="黑体" panose="02010609060101010101" pitchFamily="2" charset="-122"/>
              </a:endParaRPr>
            </a:p>
          </p:txBody>
        </p:sp>
      </p:grpSp>
      <p:sp>
        <p:nvSpPr>
          <p:cNvPr id="50" name="Text Box 30"/>
          <p:cNvSpPr txBox="1">
            <a:spLocks noChangeArrowheads="1"/>
          </p:cNvSpPr>
          <p:nvPr/>
        </p:nvSpPr>
        <p:spPr bwMode="auto">
          <a:xfrm>
            <a:off x="4818063" y="1158082"/>
            <a:ext cx="2343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000">
                <a:solidFill>
                  <a:srgbClr val="333399"/>
                </a:solidFill>
                <a:ea typeface="黑体" panose="02010609060101010101" pitchFamily="2" charset="-122"/>
              </a:rPr>
              <a:t>TCP/IP </a:t>
            </a:r>
            <a:r>
              <a:rPr kumimoji="1" lang="zh-CN" altLang="en-US" sz="2000">
                <a:solidFill>
                  <a:srgbClr val="333399"/>
                </a:solidFill>
                <a:ea typeface="黑体" panose="02010609060101010101" pitchFamily="2" charset="-122"/>
              </a:rPr>
              <a:t>的体系结构</a:t>
            </a:r>
            <a:endParaRPr kumimoji="1" lang="zh-CN" altLang="en-US" sz="2000">
              <a:solidFill>
                <a:srgbClr val="333399"/>
              </a:solidFill>
              <a:ea typeface="黑体" panose="02010609060101010101" pitchFamily="2" charset="-122"/>
            </a:endParaRPr>
          </a:p>
        </p:txBody>
      </p:sp>
      <p:sp>
        <p:nvSpPr>
          <p:cNvPr id="51" name="Text Box 31"/>
          <p:cNvSpPr txBox="1">
            <a:spLocks noChangeArrowheads="1"/>
          </p:cNvSpPr>
          <p:nvPr/>
        </p:nvSpPr>
        <p:spPr bwMode="auto">
          <a:xfrm>
            <a:off x="8836025" y="1143794"/>
            <a:ext cx="2216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ea typeface="黑体" panose="02010609060101010101" pitchFamily="2" charset="-122"/>
              </a:rPr>
              <a:t>五层原理体系结构</a:t>
            </a:r>
            <a:endParaRPr kumimoji="1" lang="zh-CN" altLang="en-US" sz="2000">
              <a:solidFill>
                <a:srgbClr val="333399"/>
              </a:solidFill>
              <a:ea typeface="黑体" panose="02010609060101010101" pitchFamily="2" charset="-122"/>
            </a:endParaRPr>
          </a:p>
        </p:txBody>
      </p:sp>
      <p:grpSp>
        <p:nvGrpSpPr>
          <p:cNvPr id="52" name="Group 32"/>
          <p:cNvGrpSpPr/>
          <p:nvPr/>
        </p:nvGrpSpPr>
        <p:grpSpPr bwMode="auto">
          <a:xfrm>
            <a:off x="8931275" y="1574007"/>
            <a:ext cx="2065338" cy="4106862"/>
            <a:chOff x="3847" y="1480"/>
            <a:chExt cx="1301" cy="2587"/>
          </a:xfrm>
        </p:grpSpPr>
        <p:sp>
          <p:nvSpPr>
            <p:cNvPr id="53" name="AutoShape 33"/>
            <p:cNvSpPr>
              <a:spLocks noChangeArrowheads="1"/>
            </p:cNvSpPr>
            <p:nvPr/>
          </p:nvSpPr>
          <p:spPr bwMode="auto">
            <a:xfrm>
              <a:off x="3849" y="1480"/>
              <a:ext cx="1299" cy="2587"/>
            </a:xfrm>
            <a:prstGeom prst="cube">
              <a:avLst>
                <a:gd name="adj" fmla="val 9144"/>
              </a:avLst>
            </a:prstGeom>
            <a:solidFill>
              <a:srgbClr val="FFCCCC"/>
            </a:solidFill>
            <a:ln w="28575">
              <a:solidFill>
                <a:schemeClr val="tx1"/>
              </a:solidFill>
              <a:miter lim="800000"/>
            </a:ln>
          </p:spPr>
          <p:txBody>
            <a:bodyPr wrap="none" anchor="ctr"/>
            <a:lstStyle/>
            <a:p>
              <a:endParaRPr lang="zh-CN" altLang="en-US"/>
            </a:p>
          </p:txBody>
        </p:sp>
        <p:sp>
          <p:nvSpPr>
            <p:cNvPr id="54" name="Freeform 34"/>
            <p:cNvSpPr/>
            <p:nvPr/>
          </p:nvSpPr>
          <p:spPr bwMode="auto">
            <a:xfrm>
              <a:off x="3849" y="2463"/>
              <a:ext cx="1289" cy="191"/>
            </a:xfrm>
            <a:custGeom>
              <a:avLst/>
              <a:gdLst>
                <a:gd name="T0" fmla="*/ 80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Freeform 35"/>
            <p:cNvSpPr/>
            <p:nvPr/>
          </p:nvSpPr>
          <p:spPr bwMode="auto">
            <a:xfrm>
              <a:off x="3849" y="2814"/>
              <a:ext cx="1289" cy="193"/>
            </a:xfrm>
            <a:custGeom>
              <a:avLst/>
              <a:gdLst>
                <a:gd name="T0" fmla="*/ 80 w 2049"/>
                <a:gd name="T1" fmla="*/ 0 h 185"/>
                <a:gd name="T2" fmla="*/ 73 w 2049"/>
                <a:gd name="T3" fmla="*/ 248 h 185"/>
                <a:gd name="T4" fmla="*/ 0 w 2049"/>
                <a:gd name="T5" fmla="*/ 245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Freeform 36"/>
            <p:cNvSpPr/>
            <p:nvPr/>
          </p:nvSpPr>
          <p:spPr bwMode="auto">
            <a:xfrm>
              <a:off x="3848" y="3166"/>
              <a:ext cx="1290" cy="195"/>
            </a:xfrm>
            <a:custGeom>
              <a:avLst/>
              <a:gdLst>
                <a:gd name="T0" fmla="*/ 81 w 2049"/>
                <a:gd name="T1" fmla="*/ 0 h 187"/>
                <a:gd name="T2" fmla="*/ 73 w 2049"/>
                <a:gd name="T3" fmla="*/ 250 h 187"/>
                <a:gd name="T4" fmla="*/ 0 w 2049"/>
                <a:gd name="T5" fmla="*/ 244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7" name="Freeform 37"/>
            <p:cNvSpPr/>
            <p:nvPr/>
          </p:nvSpPr>
          <p:spPr bwMode="auto">
            <a:xfrm>
              <a:off x="3847" y="3517"/>
              <a:ext cx="1290" cy="191"/>
            </a:xfrm>
            <a:custGeom>
              <a:avLst/>
              <a:gdLst>
                <a:gd name="T0" fmla="*/ 81 w 2049"/>
                <a:gd name="T1" fmla="*/ 0 h 182"/>
                <a:gd name="T2" fmla="*/ 73 w 2049"/>
                <a:gd name="T3" fmla="*/ 251 h 182"/>
                <a:gd name="T4" fmla="*/ 0 w 2049"/>
                <a:gd name="T5" fmla="*/ 254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8" name="Text Box 38"/>
            <p:cNvSpPr txBox="1">
              <a:spLocks noChangeArrowheads="1"/>
            </p:cNvSpPr>
            <p:nvPr/>
          </p:nvSpPr>
          <p:spPr bwMode="auto">
            <a:xfrm>
              <a:off x="4227" y="2691"/>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运输层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59" name="Text Box 39"/>
            <p:cNvSpPr txBox="1">
              <a:spLocks noChangeArrowheads="1"/>
            </p:cNvSpPr>
            <p:nvPr/>
          </p:nvSpPr>
          <p:spPr bwMode="auto">
            <a:xfrm>
              <a:off x="4235" y="3042"/>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网络层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0" name="Text Box 40"/>
            <p:cNvSpPr txBox="1">
              <a:spLocks noChangeArrowheads="1"/>
            </p:cNvSpPr>
            <p:nvPr/>
          </p:nvSpPr>
          <p:spPr bwMode="auto">
            <a:xfrm>
              <a:off x="4235" y="1986"/>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应用层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1" name="Text Box 41"/>
            <p:cNvSpPr txBox="1">
              <a:spLocks noChangeArrowheads="1"/>
            </p:cNvSpPr>
            <p:nvPr/>
          </p:nvSpPr>
          <p:spPr bwMode="auto">
            <a:xfrm>
              <a:off x="4134" y="3375"/>
              <a:ext cx="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数据链路层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2" name="Text Box 42"/>
            <p:cNvSpPr txBox="1">
              <a:spLocks noChangeArrowheads="1"/>
            </p:cNvSpPr>
            <p:nvPr/>
          </p:nvSpPr>
          <p:spPr bwMode="auto">
            <a:xfrm>
              <a:off x="4235" y="3706"/>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000">
                  <a:solidFill>
                    <a:srgbClr val="333399"/>
                  </a:solidFill>
                  <a:latin typeface="Times New Roman" panose="02020603050405020304" pitchFamily="18" charset="0"/>
                  <a:ea typeface="黑体" panose="02010609060101010101" pitchFamily="2" charset="-122"/>
                </a:rPr>
                <a:t>物理层</a:t>
              </a:r>
              <a:endParaRPr kumimoji="1" lang="zh-CN" altLang="en-US" sz="2000">
                <a:solidFill>
                  <a:srgbClr val="333399"/>
                </a:solidFill>
                <a:latin typeface="Times New Roman" panose="02020603050405020304" pitchFamily="18" charset="0"/>
                <a:ea typeface="黑体" panose="02010609060101010101" pitchFamily="2" charset="-122"/>
              </a:endParaRPr>
            </a:p>
          </p:txBody>
        </p:sp>
        <p:sp>
          <p:nvSpPr>
            <p:cNvPr id="63" name="Text Box 43"/>
            <p:cNvSpPr txBox="1">
              <a:spLocks noChangeArrowheads="1"/>
            </p:cNvSpPr>
            <p:nvPr/>
          </p:nvSpPr>
          <p:spPr bwMode="auto">
            <a:xfrm>
              <a:off x="3909" y="1516"/>
              <a:ext cx="196"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80000"/>
                </a:lnSpc>
              </a:pP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5</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 </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4</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3</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2</a:t>
              </a:r>
              <a:endParaRPr kumimoji="1" lang="en-US" altLang="zh-CN" sz="2000">
                <a:solidFill>
                  <a:srgbClr val="333399"/>
                </a:solidFill>
                <a:latin typeface="黑体" panose="02010609060101010101" pitchFamily="2" charset="-122"/>
                <a:ea typeface="黑体" panose="02010609060101010101" pitchFamily="2" charset="-122"/>
              </a:endParaRPr>
            </a:p>
            <a:p>
              <a:pPr eaLnBrk="1" hangingPunct="1">
                <a:lnSpc>
                  <a:spcPct val="180000"/>
                </a:lnSpc>
              </a:pPr>
              <a:r>
                <a:rPr kumimoji="1" lang="en-US" altLang="zh-CN" sz="2000">
                  <a:solidFill>
                    <a:srgbClr val="333399"/>
                  </a:solidFill>
                  <a:latin typeface="黑体" panose="02010609060101010101" pitchFamily="2" charset="-122"/>
                  <a:ea typeface="黑体" panose="02010609060101010101" pitchFamily="2" charset="-122"/>
                </a:rPr>
                <a:t>1</a:t>
              </a:r>
              <a:endParaRPr kumimoji="1" lang="en-US" altLang="zh-CN" sz="2000">
                <a:solidFill>
                  <a:srgbClr val="333399"/>
                </a:solidFill>
                <a:latin typeface="黑体" panose="02010609060101010101" pitchFamily="2" charset="-122"/>
                <a:ea typeface="黑体" panose="02010609060101010101" pitchFamily="2" charset="-122"/>
              </a:endParaRPr>
            </a:p>
          </p:txBody>
        </p:sp>
      </p:grpSp>
      <p:sp>
        <p:nvSpPr>
          <p:cNvPr id="64" name="文本框 63"/>
          <p:cNvSpPr txBox="1"/>
          <p:nvPr/>
        </p:nvSpPr>
        <p:spPr>
          <a:xfrm>
            <a:off x="612775" y="5949158"/>
            <a:ext cx="11201400" cy="707886"/>
          </a:xfrm>
          <a:prstGeom prst="rect">
            <a:avLst/>
          </a:prstGeom>
          <a:noFill/>
        </p:spPr>
        <p:txBody>
          <a:bodyPr wrap="square">
            <a:spAutoFit/>
          </a:bodyPr>
          <a:lstStyle/>
          <a:p>
            <a:r>
              <a:rPr lang="en-US" altLang="zh-CN" sz="2000" dirty="0">
                <a:solidFill>
                  <a:schemeClr val="bg1"/>
                </a:solidFill>
              </a:rPr>
              <a:t>OSI</a:t>
            </a:r>
            <a:r>
              <a:rPr lang="zh-CN" altLang="en-US" sz="2000" dirty="0">
                <a:solidFill>
                  <a:schemeClr val="bg1"/>
                </a:solidFill>
              </a:rPr>
              <a:t>的七层协议体系结构的概念清楚，理论也较完整，但它既复杂又不实用。</a:t>
            </a:r>
            <a:r>
              <a:rPr lang="en-US" altLang="zh-CN" sz="2000" dirty="0">
                <a:solidFill>
                  <a:schemeClr val="bg1"/>
                </a:solidFill>
              </a:rPr>
              <a:t>TCP/IP</a:t>
            </a:r>
            <a:r>
              <a:rPr lang="zh-CN" altLang="en-US" sz="2000" dirty="0">
                <a:solidFill>
                  <a:schemeClr val="bg1"/>
                </a:solidFill>
              </a:rPr>
              <a:t>最下面的网络接口层并没有定义具体内容。因此在学习计算机网络原理时往往采用具有五层协议的原理体系结构</a:t>
            </a:r>
            <a:endParaRPr lang="zh-CN" altLang="en-US" sz="2000"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3000" fill="hold" grpId="0" nodeType="clickEffect">
                                  <p:stCondLst>
                                    <p:cond delay="0"/>
                                  </p:stCondLst>
                                  <p:childTnLst>
                                    <p:anim calcmode="discrete" valueType="str">
                                      <p:cBhvr>
                                        <p:cTn id="13" dur="1000" fill="hold"/>
                                        <p:tgtEl>
                                          <p:spTgt spid="5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4"/>
          <p:cNvGrpSpPr/>
          <p:nvPr/>
        </p:nvGrpSpPr>
        <p:grpSpPr bwMode="auto">
          <a:xfrm>
            <a:off x="4455158" y="1890424"/>
            <a:ext cx="4383087" cy="3859213"/>
            <a:chOff x="2256" y="2386"/>
            <a:chExt cx="2147" cy="1919"/>
          </a:xfrm>
          <a:solidFill>
            <a:schemeClr val="accent1">
              <a:lumMod val="20000"/>
              <a:lumOff val="80000"/>
            </a:schemeClr>
          </a:solidFill>
        </p:grpSpPr>
        <p:sp>
          <p:nvSpPr>
            <p:cNvPr id="77" name="Oval 5"/>
            <p:cNvSpPr>
              <a:spLocks noChangeArrowheads="1"/>
            </p:cNvSpPr>
            <p:nvPr/>
          </p:nvSpPr>
          <p:spPr bwMode="auto">
            <a:xfrm rot="-1674972">
              <a:off x="2346" y="2526"/>
              <a:ext cx="1015" cy="69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8" name="Oval 6"/>
            <p:cNvSpPr>
              <a:spLocks noChangeArrowheads="1"/>
            </p:cNvSpPr>
            <p:nvPr/>
          </p:nvSpPr>
          <p:spPr bwMode="auto">
            <a:xfrm rot="-774972">
              <a:off x="3025" y="2386"/>
              <a:ext cx="887" cy="64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9" name="Oval 7"/>
            <p:cNvSpPr>
              <a:spLocks noChangeArrowheads="1"/>
            </p:cNvSpPr>
            <p:nvPr/>
          </p:nvSpPr>
          <p:spPr bwMode="auto">
            <a:xfrm rot="-174972">
              <a:off x="3673" y="2621"/>
              <a:ext cx="655" cy="83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0" name="Oval 8"/>
            <p:cNvSpPr>
              <a:spLocks noChangeArrowheads="1"/>
            </p:cNvSpPr>
            <p:nvPr/>
          </p:nvSpPr>
          <p:spPr bwMode="auto">
            <a:xfrm rot="-3234972">
              <a:off x="3754" y="3108"/>
              <a:ext cx="687" cy="610"/>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1" name="Oval 9"/>
            <p:cNvSpPr>
              <a:spLocks noChangeArrowheads="1"/>
            </p:cNvSpPr>
            <p:nvPr/>
          </p:nvSpPr>
          <p:spPr bwMode="auto">
            <a:xfrm rot="-1674972">
              <a:off x="3052" y="3445"/>
              <a:ext cx="1110" cy="77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2" name="Oval 10"/>
            <p:cNvSpPr>
              <a:spLocks noChangeArrowheads="1"/>
            </p:cNvSpPr>
            <p:nvPr/>
          </p:nvSpPr>
          <p:spPr bwMode="auto">
            <a:xfrm rot="-594972">
              <a:off x="2616" y="3772"/>
              <a:ext cx="793" cy="533"/>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3" name="Oval 11"/>
            <p:cNvSpPr>
              <a:spLocks noChangeArrowheads="1"/>
            </p:cNvSpPr>
            <p:nvPr/>
          </p:nvSpPr>
          <p:spPr bwMode="auto">
            <a:xfrm rot="-1674972">
              <a:off x="2311" y="3539"/>
              <a:ext cx="503" cy="631"/>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4" name="Oval 12"/>
            <p:cNvSpPr>
              <a:spLocks noChangeArrowheads="1"/>
            </p:cNvSpPr>
            <p:nvPr/>
          </p:nvSpPr>
          <p:spPr bwMode="auto">
            <a:xfrm rot="-3534972">
              <a:off x="2160" y="3115"/>
              <a:ext cx="695" cy="504"/>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5" name="Freeform 13"/>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31"/>
                <a:gd name="T145" fmla="*/ 0 h 1684"/>
                <a:gd name="T146" fmla="*/ 1931 w 1931"/>
                <a:gd name="T147" fmla="*/ 1684 h 16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w="9525">
              <a:noFill/>
              <a:round/>
            </a:ln>
          </p:spPr>
          <p:txBody>
            <a:bodyPr wrap="none" anchor="ctr"/>
            <a:lstStyle/>
            <a:p>
              <a:endParaRPr lang="zh-CN" altLang="en-US"/>
            </a:p>
          </p:txBody>
        </p:sp>
      </p:grpSp>
      <p:sp>
        <p:nvSpPr>
          <p:cNvPr id="2" name="标题 1"/>
          <p:cNvSpPr>
            <a:spLocks noGrp="1"/>
          </p:cNvSpPr>
          <p:nvPr>
            <p:ph type="title"/>
          </p:nvPr>
        </p:nvSpPr>
        <p:spPr/>
        <p:txBody>
          <a:bodyPr/>
          <a:lstStyle/>
          <a:p>
            <a:r>
              <a:rPr lang="zh-CN" altLang="en-US" dirty="0"/>
              <a:t>各层协议要解决的问题</a:t>
            </a:r>
            <a:endParaRPr lang="zh-CN" altLang="en-US" dirty="0"/>
          </a:p>
        </p:txBody>
      </p:sp>
      <p:sp>
        <p:nvSpPr>
          <p:cNvPr id="35" name="矩形 34"/>
          <p:cNvSpPr/>
          <p:nvPr/>
        </p:nvSpPr>
        <p:spPr>
          <a:xfrm>
            <a:off x="3175" y="6477794"/>
            <a:ext cx="12195175" cy="381000"/>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4" name="Line 14"/>
          <p:cNvSpPr>
            <a:spLocks noChangeShapeType="1"/>
          </p:cNvSpPr>
          <p:nvPr/>
        </p:nvSpPr>
        <p:spPr bwMode="auto">
          <a:xfrm flipV="1">
            <a:off x="5796024" y="2177257"/>
            <a:ext cx="1371600" cy="5857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 name="Line 15"/>
          <p:cNvSpPr>
            <a:spLocks noChangeShapeType="1"/>
          </p:cNvSpPr>
          <p:nvPr/>
        </p:nvSpPr>
        <p:spPr bwMode="auto">
          <a:xfrm>
            <a:off x="7337486" y="2256632"/>
            <a:ext cx="809625" cy="147161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 name="Line 16"/>
          <p:cNvSpPr>
            <a:spLocks noChangeShapeType="1"/>
          </p:cNvSpPr>
          <p:nvPr/>
        </p:nvSpPr>
        <p:spPr bwMode="auto">
          <a:xfrm flipH="1">
            <a:off x="4984811" y="2859882"/>
            <a:ext cx="712788" cy="1320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 name="Line 17"/>
          <p:cNvSpPr>
            <a:spLocks noChangeShapeType="1"/>
          </p:cNvSpPr>
          <p:nvPr/>
        </p:nvSpPr>
        <p:spPr bwMode="auto">
          <a:xfrm>
            <a:off x="5029261" y="4368007"/>
            <a:ext cx="1630363" cy="9286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 name="Line 18"/>
          <p:cNvSpPr>
            <a:spLocks noChangeShapeType="1"/>
          </p:cNvSpPr>
          <p:nvPr/>
        </p:nvSpPr>
        <p:spPr bwMode="auto">
          <a:xfrm flipV="1">
            <a:off x="6726299" y="4018757"/>
            <a:ext cx="1420812" cy="13747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 name="Line 19"/>
          <p:cNvSpPr>
            <a:spLocks noChangeShapeType="1"/>
          </p:cNvSpPr>
          <p:nvPr/>
        </p:nvSpPr>
        <p:spPr bwMode="auto">
          <a:xfrm>
            <a:off x="5849999" y="2866232"/>
            <a:ext cx="2279650" cy="99536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 name="Line 20"/>
          <p:cNvSpPr>
            <a:spLocks noChangeShapeType="1"/>
          </p:cNvSpPr>
          <p:nvPr/>
        </p:nvSpPr>
        <p:spPr bwMode="auto">
          <a:xfrm>
            <a:off x="5742049" y="2694782"/>
            <a:ext cx="1071562" cy="260032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 name="Line 21"/>
          <p:cNvSpPr>
            <a:spLocks noChangeShapeType="1"/>
          </p:cNvSpPr>
          <p:nvPr/>
        </p:nvSpPr>
        <p:spPr bwMode="auto">
          <a:xfrm flipV="1">
            <a:off x="6045546" y="5369719"/>
            <a:ext cx="729965" cy="4713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 name="Line 22"/>
          <p:cNvSpPr>
            <a:spLocks noChangeShapeType="1"/>
          </p:cNvSpPr>
          <p:nvPr/>
        </p:nvSpPr>
        <p:spPr bwMode="auto">
          <a:xfrm rot="16200000">
            <a:off x="7082693" y="1846263"/>
            <a:ext cx="35401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 name="Line 23"/>
          <p:cNvSpPr>
            <a:spLocks noChangeShapeType="1"/>
          </p:cNvSpPr>
          <p:nvPr/>
        </p:nvSpPr>
        <p:spPr bwMode="auto">
          <a:xfrm>
            <a:off x="8245536" y="4018757"/>
            <a:ext cx="685800" cy="106203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4" name="Line 24"/>
          <p:cNvSpPr>
            <a:spLocks noChangeShapeType="1"/>
          </p:cNvSpPr>
          <p:nvPr/>
        </p:nvSpPr>
        <p:spPr bwMode="auto">
          <a:xfrm flipV="1">
            <a:off x="3698007" y="4290218"/>
            <a:ext cx="1037567" cy="238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5" name="Line 25"/>
          <p:cNvSpPr>
            <a:spLocks noChangeShapeType="1"/>
          </p:cNvSpPr>
          <p:nvPr/>
        </p:nvSpPr>
        <p:spPr bwMode="auto">
          <a:xfrm rot="5400000" flipH="1">
            <a:off x="5291993" y="2300288"/>
            <a:ext cx="812800" cy="15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9" name="Oval 29"/>
          <p:cNvSpPr>
            <a:spLocks noChangeArrowheads="1"/>
          </p:cNvSpPr>
          <p:nvPr/>
        </p:nvSpPr>
        <p:spPr bwMode="auto">
          <a:xfrm>
            <a:off x="5502336" y="2569369"/>
            <a:ext cx="488950" cy="484188"/>
          </a:xfrm>
          <a:prstGeom prst="ellipse">
            <a:avLst/>
          </a:prstGeom>
          <a:solidFill>
            <a:schemeClr val="accent1"/>
          </a:solidFill>
          <a:ln w="19050">
            <a:solidFill>
              <a:schemeClr val="tx1"/>
            </a:solidFill>
            <a:round/>
          </a:ln>
        </p:spPr>
        <p:txBody>
          <a:bodyPr wrap="none" anchor="ctr"/>
          <a:lstStyle/>
          <a:p>
            <a:endParaRPr lang="zh-CN" altLang="en-US"/>
          </a:p>
        </p:txBody>
      </p:sp>
      <p:sp>
        <p:nvSpPr>
          <p:cNvPr id="150" name="Line 30"/>
          <p:cNvSpPr>
            <a:spLocks noChangeShapeType="1"/>
          </p:cNvSpPr>
          <p:nvPr/>
        </p:nvSpPr>
        <p:spPr bwMode="auto">
          <a:xfrm flipV="1">
            <a:off x="8245536" y="3401570"/>
            <a:ext cx="1225180" cy="42351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61" name="Group 41"/>
          <p:cNvGrpSpPr/>
          <p:nvPr/>
        </p:nvGrpSpPr>
        <p:grpSpPr bwMode="auto">
          <a:xfrm>
            <a:off x="3114326" y="3386757"/>
            <a:ext cx="304800" cy="457200"/>
            <a:chOff x="480" y="288"/>
            <a:chExt cx="336" cy="576"/>
          </a:xfrm>
        </p:grpSpPr>
        <p:sp>
          <p:nvSpPr>
            <p:cNvPr id="162" name="Oval 42"/>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63" name="Line 43"/>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4" name="Line 44"/>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5" name="Line 45"/>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6" name="Line 46"/>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67" name="Text Box 47"/>
          <p:cNvSpPr txBox="1">
            <a:spLocks noChangeArrowheads="1"/>
          </p:cNvSpPr>
          <p:nvPr/>
        </p:nvSpPr>
        <p:spPr bwMode="auto">
          <a:xfrm>
            <a:off x="3266726" y="4638451"/>
            <a:ext cx="86256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(A)</a:t>
            </a:r>
            <a:endParaRPr kumimoji="1" lang="en-US" altLang="zh-CN" sz="2400" b="1" dirty="0">
              <a:latin typeface="Times New Roman" panose="02020603050405020304" pitchFamily="18" charset="0"/>
              <a:ea typeface="黑体" panose="02010609060101010101" pitchFamily="2" charset="-122"/>
            </a:endParaRPr>
          </a:p>
        </p:txBody>
      </p:sp>
      <p:sp>
        <p:nvSpPr>
          <p:cNvPr id="168" name="Text Box 48"/>
          <p:cNvSpPr txBox="1">
            <a:spLocks noChangeArrowheads="1"/>
          </p:cNvSpPr>
          <p:nvPr/>
        </p:nvSpPr>
        <p:spPr bwMode="auto">
          <a:xfrm>
            <a:off x="9618724" y="3781250"/>
            <a:ext cx="60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(B)</a:t>
            </a:r>
            <a:endParaRPr kumimoji="1" lang="en-US" altLang="zh-CN" sz="2400" b="1" dirty="0">
              <a:latin typeface="Times New Roman" panose="02020603050405020304" pitchFamily="18" charset="0"/>
              <a:ea typeface="黑体" panose="02010609060101010101" pitchFamily="2" charset="-122"/>
            </a:endParaRPr>
          </a:p>
        </p:txBody>
      </p:sp>
      <p:grpSp>
        <p:nvGrpSpPr>
          <p:cNvPr id="169" name="Group 49"/>
          <p:cNvGrpSpPr/>
          <p:nvPr/>
        </p:nvGrpSpPr>
        <p:grpSpPr bwMode="auto">
          <a:xfrm>
            <a:off x="9672984" y="2403476"/>
            <a:ext cx="304800" cy="457200"/>
            <a:chOff x="480" y="288"/>
            <a:chExt cx="336" cy="576"/>
          </a:xfrm>
        </p:grpSpPr>
        <p:sp>
          <p:nvSpPr>
            <p:cNvPr id="170" name="Oval 50"/>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71" name="Line 51"/>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2" name="Line 52"/>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3" name="Line 53"/>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4" name="Line 54"/>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75" name="AutoShape 55"/>
          <p:cNvSpPr>
            <a:spLocks noChangeArrowheads="1"/>
          </p:cNvSpPr>
          <p:nvPr/>
        </p:nvSpPr>
        <p:spPr bwMode="auto">
          <a:xfrm>
            <a:off x="2437183" y="38769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x</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6" name="AutoShape 56"/>
          <p:cNvSpPr>
            <a:spLocks noChangeArrowheads="1"/>
          </p:cNvSpPr>
          <p:nvPr/>
        </p:nvSpPr>
        <p:spPr bwMode="auto">
          <a:xfrm>
            <a:off x="10414122" y="30087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y</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8" name="Text Box 58"/>
          <p:cNvSpPr txBox="1">
            <a:spLocks noChangeArrowheads="1"/>
          </p:cNvSpPr>
          <p:nvPr/>
        </p:nvSpPr>
        <p:spPr bwMode="auto">
          <a:xfrm>
            <a:off x="1716458" y="3900488"/>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179" name="Text Box 59"/>
          <p:cNvSpPr txBox="1">
            <a:spLocks noChangeArrowheads="1"/>
          </p:cNvSpPr>
          <p:nvPr/>
        </p:nvSpPr>
        <p:spPr bwMode="auto">
          <a:xfrm>
            <a:off x="10795122" y="3040615"/>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66" name="Oval 37"/>
          <p:cNvSpPr>
            <a:spLocks noChangeArrowheads="1"/>
          </p:cNvSpPr>
          <p:nvPr/>
        </p:nvSpPr>
        <p:spPr bwMode="auto">
          <a:xfrm>
            <a:off x="6880286" y="199310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0" name="Oval 37"/>
          <p:cNvSpPr>
            <a:spLocks noChangeArrowheads="1"/>
          </p:cNvSpPr>
          <p:nvPr/>
        </p:nvSpPr>
        <p:spPr bwMode="auto">
          <a:xfrm>
            <a:off x="5483574" y="249577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3" name="Oval 37"/>
          <p:cNvSpPr>
            <a:spLocks noChangeArrowheads="1"/>
          </p:cNvSpPr>
          <p:nvPr/>
        </p:nvSpPr>
        <p:spPr bwMode="auto">
          <a:xfrm>
            <a:off x="7933766" y="3619500"/>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1" name="Oval 37"/>
          <p:cNvSpPr>
            <a:spLocks noChangeArrowheads="1"/>
          </p:cNvSpPr>
          <p:nvPr/>
        </p:nvSpPr>
        <p:spPr bwMode="auto">
          <a:xfrm>
            <a:off x="4675248" y="3948907"/>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2" name="Oval 37"/>
          <p:cNvSpPr>
            <a:spLocks noChangeArrowheads="1"/>
          </p:cNvSpPr>
          <p:nvPr/>
        </p:nvSpPr>
        <p:spPr bwMode="auto">
          <a:xfrm>
            <a:off x="6515496" y="4911724"/>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grpSp>
        <p:nvGrpSpPr>
          <p:cNvPr id="184" name="组合 183"/>
          <p:cNvGrpSpPr/>
          <p:nvPr/>
        </p:nvGrpSpPr>
        <p:grpSpPr>
          <a:xfrm>
            <a:off x="5587005" y="5841059"/>
            <a:ext cx="808562" cy="513567"/>
            <a:chOff x="5173662" y="745331"/>
            <a:chExt cx="1679575" cy="1066800"/>
          </a:xfrm>
        </p:grpSpPr>
        <p:sp>
          <p:nvSpPr>
            <p:cNvPr id="18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9" name="组合 188"/>
          <p:cNvGrpSpPr/>
          <p:nvPr/>
        </p:nvGrpSpPr>
        <p:grpSpPr>
          <a:xfrm>
            <a:off x="8959668" y="4987952"/>
            <a:ext cx="808562" cy="513567"/>
            <a:chOff x="5173662" y="745331"/>
            <a:chExt cx="1679575" cy="1066800"/>
          </a:xfrm>
        </p:grpSpPr>
        <p:sp>
          <p:nvSpPr>
            <p:cNvPr id="19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9519243" y="2982769"/>
            <a:ext cx="808562" cy="513567"/>
            <a:chOff x="5173662" y="745331"/>
            <a:chExt cx="1679575" cy="1066800"/>
          </a:xfrm>
        </p:grpSpPr>
        <p:sp>
          <p:nvSpPr>
            <p:cNvPr id="19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9" name="组合 198"/>
          <p:cNvGrpSpPr/>
          <p:nvPr/>
        </p:nvGrpSpPr>
        <p:grpSpPr>
          <a:xfrm>
            <a:off x="6914821" y="1155690"/>
            <a:ext cx="808562" cy="513567"/>
            <a:chOff x="5173662" y="745331"/>
            <a:chExt cx="1679575" cy="1066800"/>
          </a:xfrm>
        </p:grpSpPr>
        <p:sp>
          <p:nvSpPr>
            <p:cNvPr id="20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4" name="组合 203"/>
          <p:cNvGrpSpPr/>
          <p:nvPr/>
        </p:nvGrpSpPr>
        <p:grpSpPr>
          <a:xfrm>
            <a:off x="5377604" y="1366784"/>
            <a:ext cx="808562" cy="513567"/>
            <a:chOff x="5173662" y="745331"/>
            <a:chExt cx="1679575" cy="1066800"/>
          </a:xfrm>
        </p:grpSpPr>
        <p:sp>
          <p:nvSpPr>
            <p:cNvPr id="20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 name="组合 208"/>
          <p:cNvGrpSpPr/>
          <p:nvPr/>
        </p:nvGrpSpPr>
        <p:grpSpPr>
          <a:xfrm>
            <a:off x="2914784" y="3900488"/>
            <a:ext cx="808562" cy="513567"/>
            <a:chOff x="5173662" y="745331"/>
            <a:chExt cx="1679575" cy="1066800"/>
          </a:xfrm>
        </p:grpSpPr>
        <p:sp>
          <p:nvSpPr>
            <p:cNvPr id="21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6" name="对话气泡: 矩形 85"/>
          <p:cNvSpPr/>
          <p:nvPr/>
        </p:nvSpPr>
        <p:spPr bwMode="auto">
          <a:xfrm>
            <a:off x="2638300" y="2303775"/>
            <a:ext cx="2486240" cy="993775"/>
          </a:xfrm>
          <a:prstGeom prst="wedgeRectCallout">
            <a:avLst>
              <a:gd name="adj1" fmla="val 59552"/>
              <a:gd name="adj2" fmla="val 65853"/>
            </a:avLst>
          </a:prstGeom>
          <a:solidFill>
            <a:srgbClr val="FFC0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just"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方正彩云简体" pitchFamily="2" charset="-122"/>
              </a:rPr>
              <a:t>针对不同类型的通信线路，如何实现</a:t>
            </a:r>
            <a:r>
              <a:rPr kumimoji="0" lang="en-US" altLang="zh-CN" sz="2000" b="0" i="0" u="none" strike="noStrike" cap="none" normalizeH="0" baseline="0" dirty="0">
                <a:ln>
                  <a:noFill/>
                </a:ln>
                <a:solidFill>
                  <a:schemeClr val="tx1"/>
                </a:solidFill>
                <a:effectLst/>
                <a:latin typeface="Arial" panose="020B0604020202020204" pitchFamily="34" charset="0"/>
                <a:ea typeface="方正彩云简体" pitchFamily="2" charset="-122"/>
              </a:rPr>
              <a:t>0</a:t>
            </a:r>
            <a:r>
              <a:rPr lang="en-US" altLang="zh-CN" sz="2000" dirty="0">
                <a:latin typeface="Arial" panose="020B0604020202020204" pitchFamily="34" charset="0"/>
                <a:ea typeface="方正彩云简体" pitchFamily="2" charset="-122"/>
              </a:rPr>
              <a:t>\1</a:t>
            </a:r>
            <a:r>
              <a:rPr lang="zh-CN" altLang="en-US" sz="2000" dirty="0">
                <a:latin typeface="Arial" panose="020B0604020202020204" pitchFamily="34" charset="0"/>
                <a:ea typeface="方正彩云简体" pitchFamily="2" charset="-122"/>
              </a:rPr>
              <a:t>比特流的传输？</a:t>
            </a:r>
            <a:endParaRPr kumimoji="0" lang="zh-CN" altLang="en-US" sz="2000" b="0" i="0" u="none" strike="noStrike" cap="none" normalizeH="0" baseline="0" dirty="0">
              <a:ln>
                <a:noFill/>
              </a:ln>
              <a:solidFill>
                <a:schemeClr val="tx1"/>
              </a:solidFill>
              <a:effectLst/>
              <a:latin typeface="Arial" panose="020B0604020202020204" pitchFamily="34" charset="0"/>
              <a:ea typeface="方正彩云简体" pitchFamily="2" charset="-122"/>
            </a:endParaRPr>
          </a:p>
        </p:txBody>
      </p:sp>
      <p:sp>
        <p:nvSpPr>
          <p:cNvPr id="88" name="文本框 87"/>
          <p:cNvSpPr txBox="1"/>
          <p:nvPr/>
        </p:nvSpPr>
        <p:spPr>
          <a:xfrm>
            <a:off x="158741" y="3281824"/>
            <a:ext cx="2239846" cy="461665"/>
          </a:xfrm>
          <a:prstGeom prst="rect">
            <a:avLst/>
          </a:prstGeom>
          <a:solidFill>
            <a:srgbClr val="3A4187"/>
          </a:solidFill>
        </p:spPr>
        <p:txBody>
          <a:bodyPr wrap="square">
            <a:spAutoFit/>
          </a:bodyPr>
          <a:lstStyle>
            <a:defPPr>
              <a:defRPr lang="en-US"/>
            </a:defPPr>
            <a:lvl2pPr marL="0" lvl="1" algn="ctr">
              <a:defRPr>
                <a:solidFill>
                  <a:schemeClr val="bg1"/>
                </a:solidFill>
              </a:defRPr>
            </a:lvl2pPr>
          </a:lstStyle>
          <a:p>
            <a:pPr lvl="1"/>
            <a:r>
              <a:rPr lang="zh-CN" altLang="en-US" dirty="0"/>
              <a:t>物理层</a:t>
            </a:r>
            <a:endParaRPr lang="zh-CN" altLang="zh-CN"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grpId="0" nodeType="clickEffect">
                                  <p:stCondLst>
                                    <p:cond delay="0"/>
                                  </p:stCondLst>
                                  <p:childTnLst>
                                    <p:anim calcmode="discrete" valueType="str">
                                      <p:cBhvr>
                                        <p:cTn id="6" dur="500" fill="hold"/>
                                        <p:tgtEl>
                                          <p:spTgt spid="175"/>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3000" fill="hold" grpId="0" nodeType="clickEffect">
                                  <p:stCondLst>
                                    <p:cond delay="0"/>
                                  </p:stCondLst>
                                  <p:childTnLst>
                                    <p:anim calcmode="discrete" valueType="str">
                                      <p:cBhvr>
                                        <p:cTn id="10" dur="500" fill="hold"/>
                                        <p:tgtEl>
                                          <p:spTgt spid="176"/>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3000" fill="hold" grpId="0" nodeType="clickEffect">
                                  <p:stCondLst>
                                    <p:cond delay="0"/>
                                  </p:stCondLst>
                                  <p:childTnLst>
                                    <p:anim calcmode="discrete" valueType="str">
                                      <p:cBhvr>
                                        <p:cTn id="14" dur="500" fill="hold"/>
                                        <p:tgtEl>
                                          <p:spTgt spid="136"/>
                                        </p:tgtEl>
                                        <p:attrNameLst>
                                          <p:attrName>style.visibility</p:attrName>
                                        </p:attrNameLst>
                                      </p:cBhvr>
                                      <p:tavLst>
                                        <p:tav tm="0">
                                          <p:val>
                                            <p:strVal val="hidden"/>
                                          </p:val>
                                        </p:tav>
                                        <p:tav tm="50000">
                                          <p:val>
                                            <p:strVal val="visible"/>
                                          </p:val>
                                        </p:tav>
                                      </p:tavLst>
                                    </p:anim>
                                  </p:childTnLst>
                                </p:cTn>
                              </p:par>
                            </p:childTnLst>
                          </p:cTn>
                        </p:par>
                        <p:par>
                          <p:cTn id="15" fill="hold">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wipe(down)">
                                      <p:cBhvr>
                                        <p:cTn id="18" dur="500"/>
                                        <p:tgtEl>
                                          <p:spTgt spid="86"/>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1000"/>
                                        <p:tgtEl>
                                          <p:spTgt spid="88"/>
                                        </p:tgtEl>
                                      </p:cBhvr>
                                    </p:animEffect>
                                    <p:anim calcmode="lin" valueType="num">
                                      <p:cBhvr>
                                        <p:cTn id="24" dur="1000" fill="hold"/>
                                        <p:tgtEl>
                                          <p:spTgt spid="88"/>
                                        </p:tgtEl>
                                        <p:attrNameLst>
                                          <p:attrName>ppt_x</p:attrName>
                                        </p:attrNameLst>
                                      </p:cBhvr>
                                      <p:tavLst>
                                        <p:tav tm="0">
                                          <p:val>
                                            <p:strVal val="#ppt_x"/>
                                          </p:val>
                                        </p:tav>
                                        <p:tav tm="100000">
                                          <p:val>
                                            <p:strVal val="#ppt_x"/>
                                          </p:val>
                                        </p:tav>
                                      </p:tavLst>
                                    </p:anim>
                                    <p:anim calcmode="lin" valueType="num">
                                      <p:cBhvr>
                                        <p:cTn id="25"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bldLvl="0" animBg="1"/>
      <p:bldP spid="175" grpId="0" bldLvl="0" animBg="1"/>
      <p:bldP spid="176" grpId="0" bldLvl="0" animBg="1"/>
      <p:bldP spid="86" grpId="0" bldLvl="0" animBg="1"/>
      <p:bldP spid="88" grpId="0" bldLvl="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4"/>
          <p:cNvGrpSpPr/>
          <p:nvPr/>
        </p:nvGrpSpPr>
        <p:grpSpPr bwMode="auto">
          <a:xfrm>
            <a:off x="4455158" y="1890424"/>
            <a:ext cx="4383087" cy="3859213"/>
            <a:chOff x="2256" y="2386"/>
            <a:chExt cx="2147" cy="1919"/>
          </a:xfrm>
          <a:solidFill>
            <a:schemeClr val="accent1">
              <a:lumMod val="20000"/>
              <a:lumOff val="80000"/>
            </a:schemeClr>
          </a:solidFill>
        </p:grpSpPr>
        <p:sp>
          <p:nvSpPr>
            <p:cNvPr id="77" name="Oval 5"/>
            <p:cNvSpPr>
              <a:spLocks noChangeArrowheads="1"/>
            </p:cNvSpPr>
            <p:nvPr/>
          </p:nvSpPr>
          <p:spPr bwMode="auto">
            <a:xfrm rot="-1674972">
              <a:off x="2346" y="2526"/>
              <a:ext cx="1015" cy="69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8" name="Oval 6"/>
            <p:cNvSpPr>
              <a:spLocks noChangeArrowheads="1"/>
            </p:cNvSpPr>
            <p:nvPr/>
          </p:nvSpPr>
          <p:spPr bwMode="auto">
            <a:xfrm rot="-774972">
              <a:off x="3025" y="2386"/>
              <a:ext cx="887" cy="64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9" name="Oval 7"/>
            <p:cNvSpPr>
              <a:spLocks noChangeArrowheads="1"/>
            </p:cNvSpPr>
            <p:nvPr/>
          </p:nvSpPr>
          <p:spPr bwMode="auto">
            <a:xfrm rot="-174972">
              <a:off x="3673" y="2621"/>
              <a:ext cx="655" cy="83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0" name="Oval 8"/>
            <p:cNvSpPr>
              <a:spLocks noChangeArrowheads="1"/>
            </p:cNvSpPr>
            <p:nvPr/>
          </p:nvSpPr>
          <p:spPr bwMode="auto">
            <a:xfrm rot="-3234972">
              <a:off x="3754" y="3108"/>
              <a:ext cx="687" cy="610"/>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1" name="Oval 9"/>
            <p:cNvSpPr>
              <a:spLocks noChangeArrowheads="1"/>
            </p:cNvSpPr>
            <p:nvPr/>
          </p:nvSpPr>
          <p:spPr bwMode="auto">
            <a:xfrm rot="-1674972">
              <a:off x="3052" y="3445"/>
              <a:ext cx="1110" cy="77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2" name="Oval 10"/>
            <p:cNvSpPr>
              <a:spLocks noChangeArrowheads="1"/>
            </p:cNvSpPr>
            <p:nvPr/>
          </p:nvSpPr>
          <p:spPr bwMode="auto">
            <a:xfrm rot="-594972">
              <a:off x="2616" y="3772"/>
              <a:ext cx="793" cy="533"/>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3" name="Oval 11"/>
            <p:cNvSpPr>
              <a:spLocks noChangeArrowheads="1"/>
            </p:cNvSpPr>
            <p:nvPr/>
          </p:nvSpPr>
          <p:spPr bwMode="auto">
            <a:xfrm rot="-1674972">
              <a:off x="2311" y="3539"/>
              <a:ext cx="503" cy="631"/>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4" name="Oval 12"/>
            <p:cNvSpPr>
              <a:spLocks noChangeArrowheads="1"/>
            </p:cNvSpPr>
            <p:nvPr/>
          </p:nvSpPr>
          <p:spPr bwMode="auto">
            <a:xfrm rot="-3534972">
              <a:off x="2160" y="3115"/>
              <a:ext cx="695" cy="504"/>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5" name="Freeform 13"/>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31"/>
                <a:gd name="T145" fmla="*/ 0 h 1684"/>
                <a:gd name="T146" fmla="*/ 1931 w 1931"/>
                <a:gd name="T147" fmla="*/ 1684 h 16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w="9525">
              <a:noFill/>
              <a:round/>
            </a:ln>
          </p:spPr>
          <p:txBody>
            <a:bodyPr wrap="none" anchor="ctr"/>
            <a:lstStyle/>
            <a:p>
              <a:endParaRPr lang="zh-CN" altLang="en-US"/>
            </a:p>
          </p:txBody>
        </p:sp>
      </p:grpSp>
      <p:sp>
        <p:nvSpPr>
          <p:cNvPr id="2" name="标题 1"/>
          <p:cNvSpPr>
            <a:spLocks noGrp="1"/>
          </p:cNvSpPr>
          <p:nvPr>
            <p:ph type="title"/>
          </p:nvPr>
        </p:nvSpPr>
        <p:spPr/>
        <p:txBody>
          <a:bodyPr/>
          <a:lstStyle/>
          <a:p>
            <a:r>
              <a:rPr lang="zh-CN" altLang="en-US" dirty="0"/>
              <a:t>各层协议要解决的问题</a:t>
            </a:r>
            <a:endParaRPr lang="zh-CN" altLang="en-US" dirty="0"/>
          </a:p>
        </p:txBody>
      </p:sp>
      <p:sp>
        <p:nvSpPr>
          <p:cNvPr id="35" name="矩形 34"/>
          <p:cNvSpPr/>
          <p:nvPr/>
        </p:nvSpPr>
        <p:spPr>
          <a:xfrm>
            <a:off x="3175" y="6477794"/>
            <a:ext cx="12195175" cy="381000"/>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4" name="Line 14"/>
          <p:cNvSpPr>
            <a:spLocks noChangeShapeType="1"/>
          </p:cNvSpPr>
          <p:nvPr/>
        </p:nvSpPr>
        <p:spPr bwMode="auto">
          <a:xfrm flipV="1">
            <a:off x="5796024" y="2177257"/>
            <a:ext cx="1371600" cy="5857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 name="Line 15"/>
          <p:cNvSpPr>
            <a:spLocks noChangeShapeType="1"/>
          </p:cNvSpPr>
          <p:nvPr/>
        </p:nvSpPr>
        <p:spPr bwMode="auto">
          <a:xfrm>
            <a:off x="7337486" y="2256632"/>
            <a:ext cx="809625" cy="147161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 name="Line 16"/>
          <p:cNvSpPr>
            <a:spLocks noChangeShapeType="1"/>
          </p:cNvSpPr>
          <p:nvPr/>
        </p:nvSpPr>
        <p:spPr bwMode="auto">
          <a:xfrm flipH="1">
            <a:off x="4984811" y="2859882"/>
            <a:ext cx="712788" cy="1320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 name="Line 17"/>
          <p:cNvSpPr>
            <a:spLocks noChangeShapeType="1"/>
          </p:cNvSpPr>
          <p:nvPr/>
        </p:nvSpPr>
        <p:spPr bwMode="auto">
          <a:xfrm>
            <a:off x="5029261" y="4368007"/>
            <a:ext cx="1630363" cy="9286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 name="Line 18"/>
          <p:cNvSpPr>
            <a:spLocks noChangeShapeType="1"/>
          </p:cNvSpPr>
          <p:nvPr/>
        </p:nvSpPr>
        <p:spPr bwMode="auto">
          <a:xfrm flipV="1">
            <a:off x="6726299" y="4018757"/>
            <a:ext cx="1420812" cy="13747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 name="Line 19"/>
          <p:cNvSpPr>
            <a:spLocks noChangeShapeType="1"/>
          </p:cNvSpPr>
          <p:nvPr/>
        </p:nvSpPr>
        <p:spPr bwMode="auto">
          <a:xfrm>
            <a:off x="5849999" y="2866232"/>
            <a:ext cx="2279650" cy="99536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 name="Line 20"/>
          <p:cNvSpPr>
            <a:spLocks noChangeShapeType="1"/>
          </p:cNvSpPr>
          <p:nvPr/>
        </p:nvSpPr>
        <p:spPr bwMode="auto">
          <a:xfrm>
            <a:off x="5742049" y="2694782"/>
            <a:ext cx="1071562" cy="260032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 name="Line 21"/>
          <p:cNvSpPr>
            <a:spLocks noChangeShapeType="1"/>
          </p:cNvSpPr>
          <p:nvPr/>
        </p:nvSpPr>
        <p:spPr bwMode="auto">
          <a:xfrm flipV="1">
            <a:off x="6045546" y="5369719"/>
            <a:ext cx="729965" cy="4713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 name="Line 22"/>
          <p:cNvSpPr>
            <a:spLocks noChangeShapeType="1"/>
          </p:cNvSpPr>
          <p:nvPr/>
        </p:nvSpPr>
        <p:spPr bwMode="auto">
          <a:xfrm rot="16200000">
            <a:off x="7082693" y="1846263"/>
            <a:ext cx="35401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 name="Line 23"/>
          <p:cNvSpPr>
            <a:spLocks noChangeShapeType="1"/>
          </p:cNvSpPr>
          <p:nvPr/>
        </p:nvSpPr>
        <p:spPr bwMode="auto">
          <a:xfrm>
            <a:off x="8245536" y="4018757"/>
            <a:ext cx="685800" cy="106203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4" name="Line 24"/>
          <p:cNvSpPr>
            <a:spLocks noChangeShapeType="1"/>
          </p:cNvSpPr>
          <p:nvPr/>
        </p:nvSpPr>
        <p:spPr bwMode="auto">
          <a:xfrm flipV="1">
            <a:off x="3698007" y="4290218"/>
            <a:ext cx="1037567" cy="238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5" name="Line 25"/>
          <p:cNvSpPr>
            <a:spLocks noChangeShapeType="1"/>
          </p:cNvSpPr>
          <p:nvPr/>
        </p:nvSpPr>
        <p:spPr bwMode="auto">
          <a:xfrm rot="5400000" flipH="1">
            <a:off x="5291993" y="2300288"/>
            <a:ext cx="812800" cy="15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9" name="Oval 29"/>
          <p:cNvSpPr>
            <a:spLocks noChangeArrowheads="1"/>
          </p:cNvSpPr>
          <p:nvPr/>
        </p:nvSpPr>
        <p:spPr bwMode="auto">
          <a:xfrm>
            <a:off x="5502336" y="2569369"/>
            <a:ext cx="488950" cy="484188"/>
          </a:xfrm>
          <a:prstGeom prst="ellipse">
            <a:avLst/>
          </a:prstGeom>
          <a:solidFill>
            <a:schemeClr val="accent1"/>
          </a:solidFill>
          <a:ln w="19050">
            <a:solidFill>
              <a:schemeClr val="tx1"/>
            </a:solidFill>
            <a:round/>
          </a:ln>
        </p:spPr>
        <p:txBody>
          <a:bodyPr wrap="none" anchor="ctr"/>
          <a:lstStyle/>
          <a:p>
            <a:endParaRPr lang="zh-CN" altLang="en-US"/>
          </a:p>
        </p:txBody>
      </p:sp>
      <p:sp>
        <p:nvSpPr>
          <p:cNvPr id="150" name="Line 30"/>
          <p:cNvSpPr>
            <a:spLocks noChangeShapeType="1"/>
          </p:cNvSpPr>
          <p:nvPr/>
        </p:nvSpPr>
        <p:spPr bwMode="auto">
          <a:xfrm flipV="1">
            <a:off x="8245536" y="3401570"/>
            <a:ext cx="1225180" cy="42351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61" name="Group 41"/>
          <p:cNvGrpSpPr/>
          <p:nvPr/>
        </p:nvGrpSpPr>
        <p:grpSpPr bwMode="auto">
          <a:xfrm>
            <a:off x="3114326" y="3386757"/>
            <a:ext cx="304800" cy="457200"/>
            <a:chOff x="480" y="288"/>
            <a:chExt cx="336" cy="576"/>
          </a:xfrm>
        </p:grpSpPr>
        <p:sp>
          <p:nvSpPr>
            <p:cNvPr id="162" name="Oval 42"/>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63" name="Line 43"/>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4" name="Line 44"/>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5" name="Line 45"/>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6" name="Line 46"/>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67" name="Text Box 47"/>
          <p:cNvSpPr txBox="1">
            <a:spLocks noChangeArrowheads="1"/>
          </p:cNvSpPr>
          <p:nvPr/>
        </p:nvSpPr>
        <p:spPr bwMode="auto">
          <a:xfrm>
            <a:off x="3266726" y="4638451"/>
            <a:ext cx="86256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(A)</a:t>
            </a:r>
            <a:endParaRPr kumimoji="1" lang="en-US" altLang="zh-CN" sz="2400" b="1" dirty="0">
              <a:latin typeface="Times New Roman" panose="02020603050405020304" pitchFamily="18" charset="0"/>
              <a:ea typeface="黑体" panose="02010609060101010101" pitchFamily="2" charset="-122"/>
            </a:endParaRPr>
          </a:p>
        </p:txBody>
      </p:sp>
      <p:sp>
        <p:nvSpPr>
          <p:cNvPr id="168" name="Text Box 48"/>
          <p:cNvSpPr txBox="1">
            <a:spLocks noChangeArrowheads="1"/>
          </p:cNvSpPr>
          <p:nvPr/>
        </p:nvSpPr>
        <p:spPr bwMode="auto">
          <a:xfrm>
            <a:off x="9618724" y="3781250"/>
            <a:ext cx="60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(B)</a:t>
            </a:r>
            <a:endParaRPr kumimoji="1" lang="en-US" altLang="zh-CN" sz="2400" b="1" dirty="0">
              <a:latin typeface="Times New Roman" panose="02020603050405020304" pitchFamily="18" charset="0"/>
              <a:ea typeface="黑体" panose="02010609060101010101" pitchFamily="2" charset="-122"/>
            </a:endParaRPr>
          </a:p>
        </p:txBody>
      </p:sp>
      <p:grpSp>
        <p:nvGrpSpPr>
          <p:cNvPr id="169" name="Group 49"/>
          <p:cNvGrpSpPr/>
          <p:nvPr/>
        </p:nvGrpSpPr>
        <p:grpSpPr bwMode="auto">
          <a:xfrm>
            <a:off x="9672984" y="2403476"/>
            <a:ext cx="304800" cy="457200"/>
            <a:chOff x="480" y="288"/>
            <a:chExt cx="336" cy="576"/>
          </a:xfrm>
        </p:grpSpPr>
        <p:sp>
          <p:nvSpPr>
            <p:cNvPr id="170" name="Oval 50"/>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71" name="Line 51"/>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2" name="Line 52"/>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3" name="Line 53"/>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4" name="Line 54"/>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75" name="AutoShape 55"/>
          <p:cNvSpPr>
            <a:spLocks noChangeArrowheads="1"/>
          </p:cNvSpPr>
          <p:nvPr/>
        </p:nvSpPr>
        <p:spPr bwMode="auto">
          <a:xfrm>
            <a:off x="2437183" y="38769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x</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6" name="AutoShape 56"/>
          <p:cNvSpPr>
            <a:spLocks noChangeArrowheads="1"/>
          </p:cNvSpPr>
          <p:nvPr/>
        </p:nvSpPr>
        <p:spPr bwMode="auto">
          <a:xfrm>
            <a:off x="10414122" y="30087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y</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8" name="Text Box 58"/>
          <p:cNvSpPr txBox="1">
            <a:spLocks noChangeArrowheads="1"/>
          </p:cNvSpPr>
          <p:nvPr/>
        </p:nvSpPr>
        <p:spPr bwMode="auto">
          <a:xfrm>
            <a:off x="1716458" y="3900488"/>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179" name="Text Box 59"/>
          <p:cNvSpPr txBox="1">
            <a:spLocks noChangeArrowheads="1"/>
          </p:cNvSpPr>
          <p:nvPr/>
        </p:nvSpPr>
        <p:spPr bwMode="auto">
          <a:xfrm>
            <a:off x="10795122" y="3040615"/>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66" name="Oval 37"/>
          <p:cNvSpPr>
            <a:spLocks noChangeArrowheads="1"/>
          </p:cNvSpPr>
          <p:nvPr/>
        </p:nvSpPr>
        <p:spPr bwMode="auto">
          <a:xfrm>
            <a:off x="6880286" y="199310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0" name="Oval 37"/>
          <p:cNvSpPr>
            <a:spLocks noChangeArrowheads="1"/>
          </p:cNvSpPr>
          <p:nvPr/>
        </p:nvSpPr>
        <p:spPr bwMode="auto">
          <a:xfrm>
            <a:off x="5483574" y="249577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3" name="Oval 37"/>
          <p:cNvSpPr>
            <a:spLocks noChangeArrowheads="1"/>
          </p:cNvSpPr>
          <p:nvPr/>
        </p:nvSpPr>
        <p:spPr bwMode="auto">
          <a:xfrm>
            <a:off x="7933766" y="3619500"/>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1" name="Oval 37"/>
          <p:cNvSpPr>
            <a:spLocks noChangeArrowheads="1"/>
          </p:cNvSpPr>
          <p:nvPr/>
        </p:nvSpPr>
        <p:spPr bwMode="auto">
          <a:xfrm>
            <a:off x="4675248" y="3948907"/>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2" name="Oval 37"/>
          <p:cNvSpPr>
            <a:spLocks noChangeArrowheads="1"/>
          </p:cNvSpPr>
          <p:nvPr/>
        </p:nvSpPr>
        <p:spPr bwMode="auto">
          <a:xfrm>
            <a:off x="6515496" y="4911724"/>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59" name="Line 39"/>
          <p:cNvSpPr>
            <a:spLocks noChangeShapeType="1"/>
          </p:cNvSpPr>
          <p:nvPr/>
        </p:nvSpPr>
        <p:spPr bwMode="auto">
          <a:xfrm flipV="1">
            <a:off x="5079515" y="2983821"/>
            <a:ext cx="546928" cy="1017526"/>
          </a:xfrm>
          <a:prstGeom prst="line">
            <a:avLst/>
          </a:prstGeom>
          <a:noFill/>
          <a:ln w="57150">
            <a:solidFill>
              <a:srgbClr val="CC3300"/>
            </a:solidFill>
            <a:round/>
            <a:headEnd type="triangle" w="med" len="med"/>
            <a:tailEnd type="triangle"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grpSp>
        <p:nvGrpSpPr>
          <p:cNvPr id="184" name="组合 183"/>
          <p:cNvGrpSpPr/>
          <p:nvPr/>
        </p:nvGrpSpPr>
        <p:grpSpPr>
          <a:xfrm>
            <a:off x="5587005" y="5841059"/>
            <a:ext cx="808562" cy="513567"/>
            <a:chOff x="5173662" y="745331"/>
            <a:chExt cx="1679575" cy="1066800"/>
          </a:xfrm>
        </p:grpSpPr>
        <p:sp>
          <p:nvSpPr>
            <p:cNvPr id="18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9" name="组合 188"/>
          <p:cNvGrpSpPr/>
          <p:nvPr/>
        </p:nvGrpSpPr>
        <p:grpSpPr>
          <a:xfrm>
            <a:off x="8959668" y="4987952"/>
            <a:ext cx="808562" cy="513567"/>
            <a:chOff x="5173662" y="745331"/>
            <a:chExt cx="1679575" cy="1066800"/>
          </a:xfrm>
        </p:grpSpPr>
        <p:sp>
          <p:nvSpPr>
            <p:cNvPr id="19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9519243" y="2982769"/>
            <a:ext cx="808562" cy="513567"/>
            <a:chOff x="5173662" y="745331"/>
            <a:chExt cx="1679575" cy="1066800"/>
          </a:xfrm>
        </p:grpSpPr>
        <p:sp>
          <p:nvSpPr>
            <p:cNvPr id="19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9" name="组合 198"/>
          <p:cNvGrpSpPr/>
          <p:nvPr/>
        </p:nvGrpSpPr>
        <p:grpSpPr>
          <a:xfrm>
            <a:off x="6914821" y="1155690"/>
            <a:ext cx="808562" cy="513567"/>
            <a:chOff x="5173662" y="745331"/>
            <a:chExt cx="1679575" cy="1066800"/>
          </a:xfrm>
        </p:grpSpPr>
        <p:sp>
          <p:nvSpPr>
            <p:cNvPr id="20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4" name="组合 203"/>
          <p:cNvGrpSpPr/>
          <p:nvPr/>
        </p:nvGrpSpPr>
        <p:grpSpPr>
          <a:xfrm>
            <a:off x="5377604" y="1366784"/>
            <a:ext cx="808562" cy="513567"/>
            <a:chOff x="5173662" y="745331"/>
            <a:chExt cx="1679575" cy="1066800"/>
          </a:xfrm>
        </p:grpSpPr>
        <p:sp>
          <p:nvSpPr>
            <p:cNvPr id="20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 name="组合 208"/>
          <p:cNvGrpSpPr/>
          <p:nvPr/>
        </p:nvGrpSpPr>
        <p:grpSpPr>
          <a:xfrm>
            <a:off x="2914784" y="3900488"/>
            <a:ext cx="808562" cy="513567"/>
            <a:chOff x="5173662" y="745331"/>
            <a:chExt cx="1679575" cy="1066800"/>
          </a:xfrm>
        </p:grpSpPr>
        <p:sp>
          <p:nvSpPr>
            <p:cNvPr id="21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6" name="对话气泡: 矩形 85"/>
          <p:cNvSpPr/>
          <p:nvPr/>
        </p:nvSpPr>
        <p:spPr bwMode="auto">
          <a:xfrm>
            <a:off x="2708150" y="2303775"/>
            <a:ext cx="2416390" cy="993775"/>
          </a:xfrm>
          <a:prstGeom prst="wedgeRectCallout">
            <a:avLst>
              <a:gd name="adj1" fmla="val 59552"/>
              <a:gd name="adj2" fmla="val 65853"/>
            </a:avLst>
          </a:prstGeom>
          <a:solidFill>
            <a:srgbClr val="FFC0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just" defTabSz="914400" fontAlgn="base">
              <a:spcBef>
                <a:spcPct val="0"/>
              </a:spcBef>
              <a:spcAft>
                <a:spcPct val="0"/>
              </a:spcAft>
            </a:pPr>
            <a:r>
              <a:rPr lang="zh-CN" altLang="en-US" sz="2000" dirty="0">
                <a:latin typeface="Arial" panose="020B0604020202020204" pitchFamily="34" charset="0"/>
                <a:ea typeface="方正彩云简体" pitchFamily="2" charset="-122"/>
              </a:rPr>
              <a:t>如何实现相邻结点间以分组为单位的数据传输？</a:t>
            </a:r>
            <a:endParaRPr lang="zh-CN" altLang="en-US" sz="2000" dirty="0">
              <a:latin typeface="Arial" panose="020B0604020202020204" pitchFamily="34" charset="0"/>
              <a:ea typeface="方正彩云简体" pitchFamily="2" charset="-122"/>
            </a:endParaRPr>
          </a:p>
        </p:txBody>
      </p:sp>
      <p:sp>
        <p:nvSpPr>
          <p:cNvPr id="87" name="文本框 86"/>
          <p:cNvSpPr txBox="1"/>
          <p:nvPr/>
        </p:nvSpPr>
        <p:spPr>
          <a:xfrm>
            <a:off x="158741" y="3281824"/>
            <a:ext cx="2239846" cy="461665"/>
          </a:xfrm>
          <a:prstGeom prst="rect">
            <a:avLst/>
          </a:prstGeom>
          <a:solidFill>
            <a:srgbClr val="3A4187"/>
          </a:solidFill>
        </p:spPr>
        <p:txBody>
          <a:bodyPr wrap="square">
            <a:spAutoFit/>
          </a:bodyPr>
          <a:lstStyle/>
          <a:p>
            <a:pPr marL="0" lvl="1" algn="ctr" eaLnBrk="1" hangingPunct="1"/>
            <a:r>
              <a:rPr lang="zh-CN" altLang="en-US" dirty="0">
                <a:solidFill>
                  <a:schemeClr val="bg1"/>
                </a:solidFill>
              </a:rPr>
              <a:t>物理层</a:t>
            </a:r>
            <a:endParaRPr lang="zh-CN" altLang="zh-CN" dirty="0">
              <a:solidFill>
                <a:schemeClr val="bg1"/>
              </a:solidFill>
            </a:endParaRPr>
          </a:p>
        </p:txBody>
      </p:sp>
      <p:sp>
        <p:nvSpPr>
          <p:cNvPr id="88" name="文本框 87"/>
          <p:cNvSpPr txBox="1"/>
          <p:nvPr/>
        </p:nvSpPr>
        <p:spPr>
          <a:xfrm>
            <a:off x="158741" y="2805481"/>
            <a:ext cx="2239846" cy="461665"/>
          </a:xfrm>
          <a:prstGeom prst="rect">
            <a:avLst/>
          </a:prstGeom>
          <a:solidFill>
            <a:srgbClr val="0070C0"/>
          </a:solidFill>
        </p:spPr>
        <p:txBody>
          <a:bodyPr wrap="square">
            <a:spAutoFit/>
          </a:bodyPr>
          <a:lstStyle/>
          <a:p>
            <a:pPr marL="0" lvl="1" algn="ctr" eaLnBrk="1" hangingPunct="1"/>
            <a:r>
              <a:rPr lang="zh-CN" altLang="en-US" dirty="0">
                <a:solidFill>
                  <a:schemeClr val="bg1"/>
                </a:solidFill>
              </a:rPr>
              <a:t>数据链路层</a:t>
            </a:r>
            <a:endParaRPr lang="zh-CN" altLang="zh-CN"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barn(outHorizontal)">
                                      <p:cBhvr>
                                        <p:cTn id="7" dur="500"/>
                                        <p:tgtEl>
                                          <p:spTgt spid="15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wipe(down)">
                                      <p:cBhvr>
                                        <p:cTn id="11" dur="500"/>
                                        <p:tgtEl>
                                          <p:spTgt spid="86"/>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1000"/>
                                        <p:tgtEl>
                                          <p:spTgt spid="88"/>
                                        </p:tgtEl>
                                      </p:cBhvr>
                                    </p:animEffect>
                                    <p:anim calcmode="lin" valueType="num">
                                      <p:cBhvr>
                                        <p:cTn id="17" dur="1000" fill="hold"/>
                                        <p:tgtEl>
                                          <p:spTgt spid="88"/>
                                        </p:tgtEl>
                                        <p:attrNameLst>
                                          <p:attrName>ppt_x</p:attrName>
                                        </p:attrNameLst>
                                      </p:cBhvr>
                                      <p:tavLst>
                                        <p:tav tm="0">
                                          <p:val>
                                            <p:strVal val="#ppt_x"/>
                                          </p:val>
                                        </p:tav>
                                        <p:tav tm="100000">
                                          <p:val>
                                            <p:strVal val="#ppt_x"/>
                                          </p:val>
                                        </p:tav>
                                      </p:tavLst>
                                    </p:anim>
                                    <p:anim calcmode="lin" valueType="num">
                                      <p:cBhvr>
                                        <p:cTn id="18"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bldLvl="0" animBg="1"/>
      <p:bldP spid="86" grpId="0" bldLvl="0" animBg="1"/>
      <p:bldP spid="88" grpId="0" bldLvl="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4"/>
          <p:cNvGrpSpPr/>
          <p:nvPr/>
        </p:nvGrpSpPr>
        <p:grpSpPr bwMode="auto">
          <a:xfrm>
            <a:off x="4455158" y="1890424"/>
            <a:ext cx="4383087" cy="3859213"/>
            <a:chOff x="2256" y="2386"/>
            <a:chExt cx="2147" cy="1919"/>
          </a:xfrm>
          <a:solidFill>
            <a:schemeClr val="accent1">
              <a:lumMod val="20000"/>
              <a:lumOff val="80000"/>
            </a:schemeClr>
          </a:solidFill>
        </p:grpSpPr>
        <p:sp>
          <p:nvSpPr>
            <p:cNvPr id="77" name="Oval 5"/>
            <p:cNvSpPr>
              <a:spLocks noChangeArrowheads="1"/>
            </p:cNvSpPr>
            <p:nvPr/>
          </p:nvSpPr>
          <p:spPr bwMode="auto">
            <a:xfrm rot="-1674972">
              <a:off x="2346" y="2526"/>
              <a:ext cx="1015" cy="69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8" name="Oval 6"/>
            <p:cNvSpPr>
              <a:spLocks noChangeArrowheads="1"/>
            </p:cNvSpPr>
            <p:nvPr/>
          </p:nvSpPr>
          <p:spPr bwMode="auto">
            <a:xfrm rot="-774972">
              <a:off x="3025" y="2386"/>
              <a:ext cx="887" cy="64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9" name="Oval 7"/>
            <p:cNvSpPr>
              <a:spLocks noChangeArrowheads="1"/>
            </p:cNvSpPr>
            <p:nvPr/>
          </p:nvSpPr>
          <p:spPr bwMode="auto">
            <a:xfrm rot="-174972">
              <a:off x="3673" y="2621"/>
              <a:ext cx="655" cy="83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0" name="Oval 8"/>
            <p:cNvSpPr>
              <a:spLocks noChangeArrowheads="1"/>
            </p:cNvSpPr>
            <p:nvPr/>
          </p:nvSpPr>
          <p:spPr bwMode="auto">
            <a:xfrm rot="-3234972">
              <a:off x="3754" y="3108"/>
              <a:ext cx="687" cy="610"/>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1" name="Oval 9"/>
            <p:cNvSpPr>
              <a:spLocks noChangeArrowheads="1"/>
            </p:cNvSpPr>
            <p:nvPr/>
          </p:nvSpPr>
          <p:spPr bwMode="auto">
            <a:xfrm rot="-1674972">
              <a:off x="3052" y="3445"/>
              <a:ext cx="1110" cy="77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2" name="Oval 10"/>
            <p:cNvSpPr>
              <a:spLocks noChangeArrowheads="1"/>
            </p:cNvSpPr>
            <p:nvPr/>
          </p:nvSpPr>
          <p:spPr bwMode="auto">
            <a:xfrm rot="-594972">
              <a:off x="2616" y="3772"/>
              <a:ext cx="793" cy="533"/>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3" name="Oval 11"/>
            <p:cNvSpPr>
              <a:spLocks noChangeArrowheads="1"/>
            </p:cNvSpPr>
            <p:nvPr/>
          </p:nvSpPr>
          <p:spPr bwMode="auto">
            <a:xfrm rot="-1674972">
              <a:off x="2311" y="3539"/>
              <a:ext cx="503" cy="631"/>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4" name="Oval 12"/>
            <p:cNvSpPr>
              <a:spLocks noChangeArrowheads="1"/>
            </p:cNvSpPr>
            <p:nvPr/>
          </p:nvSpPr>
          <p:spPr bwMode="auto">
            <a:xfrm rot="-3534972">
              <a:off x="2160" y="3115"/>
              <a:ext cx="695" cy="504"/>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5" name="Freeform 13"/>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31"/>
                <a:gd name="T145" fmla="*/ 0 h 1684"/>
                <a:gd name="T146" fmla="*/ 1931 w 1931"/>
                <a:gd name="T147" fmla="*/ 1684 h 16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w="9525">
              <a:noFill/>
              <a:round/>
            </a:ln>
          </p:spPr>
          <p:txBody>
            <a:bodyPr wrap="none" anchor="ctr"/>
            <a:lstStyle/>
            <a:p>
              <a:endParaRPr lang="zh-CN" altLang="en-US"/>
            </a:p>
          </p:txBody>
        </p:sp>
      </p:grpSp>
      <p:sp>
        <p:nvSpPr>
          <p:cNvPr id="2" name="标题 1"/>
          <p:cNvSpPr>
            <a:spLocks noGrp="1"/>
          </p:cNvSpPr>
          <p:nvPr>
            <p:ph type="title"/>
          </p:nvPr>
        </p:nvSpPr>
        <p:spPr/>
        <p:txBody>
          <a:bodyPr/>
          <a:lstStyle/>
          <a:p>
            <a:r>
              <a:rPr lang="zh-CN" altLang="en-US" dirty="0"/>
              <a:t>各层协议要解决的问题</a:t>
            </a:r>
            <a:endParaRPr lang="zh-CN" altLang="en-US" dirty="0"/>
          </a:p>
        </p:txBody>
      </p:sp>
      <p:sp>
        <p:nvSpPr>
          <p:cNvPr id="35" name="矩形 34"/>
          <p:cNvSpPr/>
          <p:nvPr/>
        </p:nvSpPr>
        <p:spPr>
          <a:xfrm>
            <a:off x="3175" y="6477794"/>
            <a:ext cx="12195175" cy="381000"/>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4" name="Line 14"/>
          <p:cNvSpPr>
            <a:spLocks noChangeShapeType="1"/>
          </p:cNvSpPr>
          <p:nvPr/>
        </p:nvSpPr>
        <p:spPr bwMode="auto">
          <a:xfrm flipV="1">
            <a:off x="5796024" y="2177257"/>
            <a:ext cx="1371600" cy="5857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 name="Line 15"/>
          <p:cNvSpPr>
            <a:spLocks noChangeShapeType="1"/>
          </p:cNvSpPr>
          <p:nvPr/>
        </p:nvSpPr>
        <p:spPr bwMode="auto">
          <a:xfrm>
            <a:off x="7337486" y="2256632"/>
            <a:ext cx="809625" cy="147161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 name="Line 16"/>
          <p:cNvSpPr>
            <a:spLocks noChangeShapeType="1"/>
          </p:cNvSpPr>
          <p:nvPr/>
        </p:nvSpPr>
        <p:spPr bwMode="auto">
          <a:xfrm flipH="1">
            <a:off x="4984811" y="2859882"/>
            <a:ext cx="712788" cy="1320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 name="Line 17"/>
          <p:cNvSpPr>
            <a:spLocks noChangeShapeType="1"/>
          </p:cNvSpPr>
          <p:nvPr/>
        </p:nvSpPr>
        <p:spPr bwMode="auto">
          <a:xfrm>
            <a:off x="5029261" y="4368007"/>
            <a:ext cx="1630363" cy="9286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 name="Line 18"/>
          <p:cNvSpPr>
            <a:spLocks noChangeShapeType="1"/>
          </p:cNvSpPr>
          <p:nvPr/>
        </p:nvSpPr>
        <p:spPr bwMode="auto">
          <a:xfrm flipV="1">
            <a:off x="6726299" y="4018757"/>
            <a:ext cx="1420812" cy="13747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 name="Line 19"/>
          <p:cNvSpPr>
            <a:spLocks noChangeShapeType="1"/>
          </p:cNvSpPr>
          <p:nvPr/>
        </p:nvSpPr>
        <p:spPr bwMode="auto">
          <a:xfrm>
            <a:off x="5849999" y="2866232"/>
            <a:ext cx="2279650" cy="99536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 name="Line 20"/>
          <p:cNvSpPr>
            <a:spLocks noChangeShapeType="1"/>
          </p:cNvSpPr>
          <p:nvPr/>
        </p:nvSpPr>
        <p:spPr bwMode="auto">
          <a:xfrm>
            <a:off x="5742049" y="2694782"/>
            <a:ext cx="1071562" cy="260032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 name="Line 21"/>
          <p:cNvSpPr>
            <a:spLocks noChangeShapeType="1"/>
          </p:cNvSpPr>
          <p:nvPr/>
        </p:nvSpPr>
        <p:spPr bwMode="auto">
          <a:xfrm flipV="1">
            <a:off x="6045546" y="5369719"/>
            <a:ext cx="729965" cy="4713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 name="Line 22"/>
          <p:cNvSpPr>
            <a:spLocks noChangeShapeType="1"/>
          </p:cNvSpPr>
          <p:nvPr/>
        </p:nvSpPr>
        <p:spPr bwMode="auto">
          <a:xfrm rot="16200000">
            <a:off x="7082693" y="1846263"/>
            <a:ext cx="35401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 name="Line 23"/>
          <p:cNvSpPr>
            <a:spLocks noChangeShapeType="1"/>
          </p:cNvSpPr>
          <p:nvPr/>
        </p:nvSpPr>
        <p:spPr bwMode="auto">
          <a:xfrm>
            <a:off x="8245536" y="4018757"/>
            <a:ext cx="685800" cy="106203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4" name="Line 24"/>
          <p:cNvSpPr>
            <a:spLocks noChangeShapeType="1"/>
          </p:cNvSpPr>
          <p:nvPr/>
        </p:nvSpPr>
        <p:spPr bwMode="auto">
          <a:xfrm flipV="1">
            <a:off x="3698007" y="4290218"/>
            <a:ext cx="1037567" cy="238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5" name="Line 25"/>
          <p:cNvSpPr>
            <a:spLocks noChangeShapeType="1"/>
          </p:cNvSpPr>
          <p:nvPr/>
        </p:nvSpPr>
        <p:spPr bwMode="auto">
          <a:xfrm rot="5400000" flipH="1">
            <a:off x="5291993" y="2300288"/>
            <a:ext cx="812800" cy="15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9" name="Oval 29"/>
          <p:cNvSpPr>
            <a:spLocks noChangeArrowheads="1"/>
          </p:cNvSpPr>
          <p:nvPr/>
        </p:nvSpPr>
        <p:spPr bwMode="auto">
          <a:xfrm>
            <a:off x="5502336" y="2569369"/>
            <a:ext cx="488950" cy="484188"/>
          </a:xfrm>
          <a:prstGeom prst="ellipse">
            <a:avLst/>
          </a:prstGeom>
          <a:solidFill>
            <a:schemeClr val="accent1"/>
          </a:solidFill>
          <a:ln w="19050">
            <a:solidFill>
              <a:schemeClr val="tx1"/>
            </a:solidFill>
            <a:round/>
          </a:ln>
        </p:spPr>
        <p:txBody>
          <a:bodyPr wrap="none" anchor="ctr"/>
          <a:lstStyle/>
          <a:p>
            <a:endParaRPr lang="zh-CN" altLang="en-US"/>
          </a:p>
        </p:txBody>
      </p:sp>
      <p:sp>
        <p:nvSpPr>
          <p:cNvPr id="150" name="Line 30"/>
          <p:cNvSpPr>
            <a:spLocks noChangeShapeType="1"/>
          </p:cNvSpPr>
          <p:nvPr/>
        </p:nvSpPr>
        <p:spPr bwMode="auto">
          <a:xfrm flipV="1">
            <a:off x="8245536" y="3401570"/>
            <a:ext cx="1225180" cy="42351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61" name="Group 41"/>
          <p:cNvGrpSpPr/>
          <p:nvPr/>
        </p:nvGrpSpPr>
        <p:grpSpPr bwMode="auto">
          <a:xfrm>
            <a:off x="3114326" y="3386757"/>
            <a:ext cx="304800" cy="457200"/>
            <a:chOff x="480" y="288"/>
            <a:chExt cx="336" cy="576"/>
          </a:xfrm>
        </p:grpSpPr>
        <p:sp>
          <p:nvSpPr>
            <p:cNvPr id="162" name="Oval 42"/>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63" name="Line 43"/>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4" name="Line 44"/>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5" name="Line 45"/>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6" name="Line 46"/>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67" name="Text Box 47"/>
          <p:cNvSpPr txBox="1">
            <a:spLocks noChangeArrowheads="1"/>
          </p:cNvSpPr>
          <p:nvPr/>
        </p:nvSpPr>
        <p:spPr bwMode="auto">
          <a:xfrm>
            <a:off x="3266726" y="4638451"/>
            <a:ext cx="86256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(A)</a:t>
            </a:r>
            <a:endParaRPr kumimoji="1" lang="en-US" altLang="zh-CN" sz="2400" b="1" dirty="0">
              <a:latin typeface="Times New Roman" panose="02020603050405020304" pitchFamily="18" charset="0"/>
              <a:ea typeface="黑体" panose="02010609060101010101" pitchFamily="2" charset="-122"/>
            </a:endParaRPr>
          </a:p>
        </p:txBody>
      </p:sp>
      <p:sp>
        <p:nvSpPr>
          <p:cNvPr id="168" name="Text Box 48"/>
          <p:cNvSpPr txBox="1">
            <a:spLocks noChangeArrowheads="1"/>
          </p:cNvSpPr>
          <p:nvPr/>
        </p:nvSpPr>
        <p:spPr bwMode="auto">
          <a:xfrm>
            <a:off x="9618724" y="3781250"/>
            <a:ext cx="60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(B)</a:t>
            </a:r>
            <a:endParaRPr kumimoji="1" lang="en-US" altLang="zh-CN" sz="2400" b="1" dirty="0">
              <a:latin typeface="Times New Roman" panose="02020603050405020304" pitchFamily="18" charset="0"/>
              <a:ea typeface="黑体" panose="02010609060101010101" pitchFamily="2" charset="-122"/>
            </a:endParaRPr>
          </a:p>
        </p:txBody>
      </p:sp>
      <p:grpSp>
        <p:nvGrpSpPr>
          <p:cNvPr id="169" name="Group 49"/>
          <p:cNvGrpSpPr/>
          <p:nvPr/>
        </p:nvGrpSpPr>
        <p:grpSpPr bwMode="auto">
          <a:xfrm>
            <a:off x="9672984" y="2403476"/>
            <a:ext cx="304800" cy="457200"/>
            <a:chOff x="480" y="288"/>
            <a:chExt cx="336" cy="576"/>
          </a:xfrm>
        </p:grpSpPr>
        <p:sp>
          <p:nvSpPr>
            <p:cNvPr id="170" name="Oval 50"/>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71" name="Line 51"/>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2" name="Line 52"/>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3" name="Line 53"/>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4" name="Line 54"/>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75" name="AutoShape 55"/>
          <p:cNvSpPr>
            <a:spLocks noChangeArrowheads="1"/>
          </p:cNvSpPr>
          <p:nvPr/>
        </p:nvSpPr>
        <p:spPr bwMode="auto">
          <a:xfrm>
            <a:off x="2437183" y="38769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x</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6" name="AutoShape 56"/>
          <p:cNvSpPr>
            <a:spLocks noChangeArrowheads="1"/>
          </p:cNvSpPr>
          <p:nvPr/>
        </p:nvSpPr>
        <p:spPr bwMode="auto">
          <a:xfrm>
            <a:off x="10414122" y="30087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y</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8" name="Text Box 58"/>
          <p:cNvSpPr txBox="1">
            <a:spLocks noChangeArrowheads="1"/>
          </p:cNvSpPr>
          <p:nvPr/>
        </p:nvSpPr>
        <p:spPr bwMode="auto">
          <a:xfrm>
            <a:off x="1716458" y="3900488"/>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179" name="Text Box 59"/>
          <p:cNvSpPr txBox="1">
            <a:spLocks noChangeArrowheads="1"/>
          </p:cNvSpPr>
          <p:nvPr/>
        </p:nvSpPr>
        <p:spPr bwMode="auto">
          <a:xfrm>
            <a:off x="10795122" y="3040615"/>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66" name="Oval 37"/>
          <p:cNvSpPr>
            <a:spLocks noChangeArrowheads="1"/>
          </p:cNvSpPr>
          <p:nvPr/>
        </p:nvSpPr>
        <p:spPr bwMode="auto">
          <a:xfrm>
            <a:off x="6880286" y="199310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0" name="Oval 37"/>
          <p:cNvSpPr>
            <a:spLocks noChangeArrowheads="1"/>
          </p:cNvSpPr>
          <p:nvPr/>
        </p:nvSpPr>
        <p:spPr bwMode="auto">
          <a:xfrm>
            <a:off x="5483574" y="249577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3" name="Oval 37"/>
          <p:cNvSpPr>
            <a:spLocks noChangeArrowheads="1"/>
          </p:cNvSpPr>
          <p:nvPr/>
        </p:nvSpPr>
        <p:spPr bwMode="auto">
          <a:xfrm>
            <a:off x="7933766" y="3619500"/>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1" name="Oval 37"/>
          <p:cNvSpPr>
            <a:spLocks noChangeArrowheads="1"/>
          </p:cNvSpPr>
          <p:nvPr/>
        </p:nvSpPr>
        <p:spPr bwMode="auto">
          <a:xfrm>
            <a:off x="4675248" y="3948907"/>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2" name="Oval 37"/>
          <p:cNvSpPr>
            <a:spLocks noChangeArrowheads="1"/>
          </p:cNvSpPr>
          <p:nvPr/>
        </p:nvSpPr>
        <p:spPr bwMode="auto">
          <a:xfrm>
            <a:off x="6515496" y="4911724"/>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grpSp>
        <p:nvGrpSpPr>
          <p:cNvPr id="184" name="组合 183"/>
          <p:cNvGrpSpPr/>
          <p:nvPr/>
        </p:nvGrpSpPr>
        <p:grpSpPr>
          <a:xfrm>
            <a:off x="5587005" y="5841059"/>
            <a:ext cx="808562" cy="513567"/>
            <a:chOff x="5173662" y="745331"/>
            <a:chExt cx="1679575" cy="1066800"/>
          </a:xfrm>
        </p:grpSpPr>
        <p:sp>
          <p:nvSpPr>
            <p:cNvPr id="18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9" name="组合 188"/>
          <p:cNvGrpSpPr/>
          <p:nvPr/>
        </p:nvGrpSpPr>
        <p:grpSpPr>
          <a:xfrm>
            <a:off x="8959668" y="4987952"/>
            <a:ext cx="808562" cy="513567"/>
            <a:chOff x="5173662" y="745331"/>
            <a:chExt cx="1679575" cy="1066800"/>
          </a:xfrm>
        </p:grpSpPr>
        <p:sp>
          <p:nvSpPr>
            <p:cNvPr id="19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9519243" y="2982769"/>
            <a:ext cx="808562" cy="513567"/>
            <a:chOff x="5173662" y="745331"/>
            <a:chExt cx="1679575" cy="1066800"/>
          </a:xfrm>
        </p:grpSpPr>
        <p:sp>
          <p:nvSpPr>
            <p:cNvPr id="19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9" name="组合 198"/>
          <p:cNvGrpSpPr/>
          <p:nvPr/>
        </p:nvGrpSpPr>
        <p:grpSpPr>
          <a:xfrm>
            <a:off x="6914821" y="1155690"/>
            <a:ext cx="808562" cy="513567"/>
            <a:chOff x="5173662" y="745331"/>
            <a:chExt cx="1679575" cy="1066800"/>
          </a:xfrm>
        </p:grpSpPr>
        <p:sp>
          <p:nvSpPr>
            <p:cNvPr id="20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4" name="组合 203"/>
          <p:cNvGrpSpPr/>
          <p:nvPr/>
        </p:nvGrpSpPr>
        <p:grpSpPr>
          <a:xfrm>
            <a:off x="5377604" y="1366784"/>
            <a:ext cx="808562" cy="513567"/>
            <a:chOff x="5173662" y="745331"/>
            <a:chExt cx="1679575" cy="1066800"/>
          </a:xfrm>
        </p:grpSpPr>
        <p:sp>
          <p:nvSpPr>
            <p:cNvPr id="20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 name="组合 208"/>
          <p:cNvGrpSpPr/>
          <p:nvPr/>
        </p:nvGrpSpPr>
        <p:grpSpPr>
          <a:xfrm>
            <a:off x="2914784" y="3900488"/>
            <a:ext cx="808562" cy="513567"/>
            <a:chOff x="5173662" y="745331"/>
            <a:chExt cx="1679575" cy="1066800"/>
          </a:xfrm>
        </p:grpSpPr>
        <p:sp>
          <p:nvSpPr>
            <p:cNvPr id="21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6" name="对话气泡: 矩形 85"/>
          <p:cNvSpPr/>
          <p:nvPr/>
        </p:nvSpPr>
        <p:spPr bwMode="auto">
          <a:xfrm>
            <a:off x="2628294" y="2303775"/>
            <a:ext cx="2496246" cy="993775"/>
          </a:xfrm>
          <a:prstGeom prst="wedgeRectCallout">
            <a:avLst>
              <a:gd name="adj1" fmla="val 54719"/>
              <a:gd name="adj2" fmla="val 60102"/>
            </a:avLst>
          </a:prstGeom>
          <a:solidFill>
            <a:srgbClr val="FFC0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just" defTabSz="914400" fontAlgn="base">
              <a:spcBef>
                <a:spcPct val="0"/>
              </a:spcBef>
              <a:spcAft>
                <a:spcPct val="0"/>
              </a:spcAft>
            </a:pPr>
            <a:r>
              <a:rPr lang="zh-CN" altLang="en-US" sz="2000" dirty="0">
                <a:latin typeface="Arial" panose="020B0604020202020204" pitchFamily="34" charset="0"/>
                <a:ea typeface="方正彩云简体" pitchFamily="2" charset="-122"/>
              </a:rPr>
              <a:t>如何将分组从源主机通过中间节点转发到目的主机？</a:t>
            </a:r>
            <a:endParaRPr lang="zh-CN" altLang="en-US" sz="2000" dirty="0">
              <a:latin typeface="Arial" panose="020B0604020202020204" pitchFamily="34" charset="0"/>
              <a:ea typeface="方正彩云简体" pitchFamily="2" charset="-122"/>
            </a:endParaRPr>
          </a:p>
        </p:txBody>
      </p:sp>
      <p:sp>
        <p:nvSpPr>
          <p:cNvPr id="87" name="文本框 86"/>
          <p:cNvSpPr txBox="1"/>
          <p:nvPr/>
        </p:nvSpPr>
        <p:spPr>
          <a:xfrm>
            <a:off x="158741" y="3281824"/>
            <a:ext cx="2239846" cy="461665"/>
          </a:xfrm>
          <a:prstGeom prst="rect">
            <a:avLst/>
          </a:prstGeom>
          <a:solidFill>
            <a:srgbClr val="002060"/>
          </a:solidFill>
        </p:spPr>
        <p:txBody>
          <a:bodyPr wrap="square">
            <a:spAutoFit/>
          </a:bodyPr>
          <a:lstStyle/>
          <a:p>
            <a:pPr marL="0" lvl="1" algn="ctr" eaLnBrk="1" hangingPunct="1"/>
            <a:r>
              <a:rPr lang="zh-CN" altLang="en-US" dirty="0">
                <a:solidFill>
                  <a:schemeClr val="bg1"/>
                </a:solidFill>
              </a:rPr>
              <a:t>物理层</a:t>
            </a:r>
            <a:endParaRPr lang="zh-CN" altLang="zh-CN" dirty="0">
              <a:solidFill>
                <a:schemeClr val="bg1"/>
              </a:solidFill>
            </a:endParaRPr>
          </a:p>
        </p:txBody>
      </p:sp>
      <p:sp>
        <p:nvSpPr>
          <p:cNvPr id="88" name="文本框 87"/>
          <p:cNvSpPr txBox="1"/>
          <p:nvPr/>
        </p:nvSpPr>
        <p:spPr>
          <a:xfrm>
            <a:off x="158741" y="2805481"/>
            <a:ext cx="2239846" cy="461665"/>
          </a:xfrm>
          <a:prstGeom prst="rect">
            <a:avLst/>
          </a:prstGeom>
          <a:solidFill>
            <a:srgbClr val="0070C0"/>
          </a:solidFill>
        </p:spPr>
        <p:txBody>
          <a:bodyPr wrap="square">
            <a:spAutoFit/>
          </a:bodyPr>
          <a:lstStyle/>
          <a:p>
            <a:pPr marL="0" lvl="1" algn="ctr" eaLnBrk="1" hangingPunct="1"/>
            <a:r>
              <a:rPr lang="zh-CN" altLang="en-US" dirty="0">
                <a:solidFill>
                  <a:schemeClr val="bg1"/>
                </a:solidFill>
              </a:rPr>
              <a:t>数据链路层</a:t>
            </a:r>
            <a:endParaRPr lang="zh-CN" altLang="zh-CN" dirty="0">
              <a:solidFill>
                <a:schemeClr val="bg1"/>
              </a:solidFill>
            </a:endParaRPr>
          </a:p>
        </p:txBody>
      </p:sp>
      <p:sp>
        <p:nvSpPr>
          <p:cNvPr id="89" name="任意多边形: 形状 88"/>
          <p:cNvSpPr/>
          <p:nvPr/>
        </p:nvSpPr>
        <p:spPr bwMode="auto">
          <a:xfrm>
            <a:off x="3668686" y="2838319"/>
            <a:ext cx="5858959" cy="1459722"/>
          </a:xfrm>
          <a:custGeom>
            <a:avLst/>
            <a:gdLst>
              <a:gd name="connsiteX0" fmla="*/ 0 w 5029200"/>
              <a:gd name="connsiteY0" fmla="*/ 1356606 h 1394016"/>
              <a:gd name="connsiteX1" fmla="*/ 778329 w 5029200"/>
              <a:gd name="connsiteY1" fmla="*/ 1225978 h 1394016"/>
              <a:gd name="connsiteX2" fmla="*/ 1670957 w 5029200"/>
              <a:gd name="connsiteY2" fmla="*/ 28549 h 1394016"/>
              <a:gd name="connsiteX3" fmla="*/ 2884715 w 5029200"/>
              <a:gd name="connsiteY3" fmla="*/ 414992 h 1394016"/>
              <a:gd name="connsiteX4" fmla="*/ 4071257 w 5029200"/>
              <a:gd name="connsiteY4" fmla="*/ 872192 h 1394016"/>
              <a:gd name="connsiteX5" fmla="*/ 5029200 w 5029200"/>
              <a:gd name="connsiteY5" fmla="*/ 545621 h 139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9200" h="1394016">
                <a:moveTo>
                  <a:pt x="0" y="1356606"/>
                </a:moveTo>
                <a:cubicBezTo>
                  <a:pt x="249918" y="1401963"/>
                  <a:pt x="499836" y="1447321"/>
                  <a:pt x="778329" y="1225978"/>
                </a:cubicBezTo>
                <a:cubicBezTo>
                  <a:pt x="1056822" y="1004635"/>
                  <a:pt x="1319893" y="163713"/>
                  <a:pt x="1670957" y="28549"/>
                </a:cubicBezTo>
                <a:cubicBezTo>
                  <a:pt x="2022021" y="-106615"/>
                  <a:pt x="2484665" y="274385"/>
                  <a:pt x="2884715" y="414992"/>
                </a:cubicBezTo>
                <a:cubicBezTo>
                  <a:pt x="3284765" y="555599"/>
                  <a:pt x="3713843" y="850421"/>
                  <a:pt x="4071257" y="872192"/>
                </a:cubicBezTo>
                <a:cubicBezTo>
                  <a:pt x="4428671" y="893963"/>
                  <a:pt x="4894036" y="559228"/>
                  <a:pt x="5029200" y="545621"/>
                </a:cubicBezTo>
              </a:path>
            </a:pathLst>
          </a:custGeom>
          <a:noFill/>
          <a:ln w="57150">
            <a:solidFill>
              <a:srgbClr val="CC33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zh-CN" altLang="en-US"/>
          </a:p>
        </p:txBody>
      </p:sp>
      <p:sp>
        <p:nvSpPr>
          <p:cNvPr id="90" name="文本框 89"/>
          <p:cNvSpPr txBox="1"/>
          <p:nvPr/>
        </p:nvSpPr>
        <p:spPr>
          <a:xfrm>
            <a:off x="156363" y="2329138"/>
            <a:ext cx="2239846" cy="461665"/>
          </a:xfrm>
          <a:prstGeom prst="rect">
            <a:avLst/>
          </a:prstGeom>
          <a:solidFill>
            <a:srgbClr val="00B0F0"/>
          </a:solidFill>
        </p:spPr>
        <p:txBody>
          <a:bodyPr wrap="square">
            <a:spAutoFit/>
          </a:bodyPr>
          <a:lstStyle/>
          <a:p>
            <a:pPr marL="0" lvl="1" algn="ctr" eaLnBrk="1" hangingPunct="1"/>
            <a:r>
              <a:rPr lang="zh-CN" altLang="en-US" dirty="0">
                <a:solidFill>
                  <a:schemeClr val="bg1"/>
                </a:solidFill>
              </a:rPr>
              <a:t>网络层</a:t>
            </a:r>
            <a:endParaRPr lang="zh-CN" altLang="zh-CN"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2000"/>
                                        <p:tgtEl>
                                          <p:spTgt spid="89"/>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wipe(down)">
                                      <p:cBhvr>
                                        <p:cTn id="11" dur="500"/>
                                        <p:tgtEl>
                                          <p:spTgt spid="86"/>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fade">
                                      <p:cBhvr>
                                        <p:cTn id="16" dur="1000"/>
                                        <p:tgtEl>
                                          <p:spTgt spid="90"/>
                                        </p:tgtEl>
                                      </p:cBhvr>
                                    </p:animEffect>
                                    <p:anim calcmode="lin" valueType="num">
                                      <p:cBhvr>
                                        <p:cTn id="17" dur="1000" fill="hold"/>
                                        <p:tgtEl>
                                          <p:spTgt spid="90"/>
                                        </p:tgtEl>
                                        <p:attrNameLst>
                                          <p:attrName>ppt_x</p:attrName>
                                        </p:attrNameLst>
                                      </p:cBhvr>
                                      <p:tavLst>
                                        <p:tav tm="0">
                                          <p:val>
                                            <p:strVal val="#ppt_x"/>
                                          </p:val>
                                        </p:tav>
                                        <p:tav tm="100000">
                                          <p:val>
                                            <p:strVal val="#ppt_x"/>
                                          </p:val>
                                        </p:tav>
                                      </p:tavLst>
                                    </p:anim>
                                    <p:anim calcmode="lin" valueType="num">
                                      <p:cBhvr>
                                        <p:cTn id="18"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bldLvl="0" animBg="1"/>
      <p:bldP spid="89" grpId="0" animBg="1"/>
      <p:bldP spid="89" grpId="1" bldLvl="0" animBg="1"/>
      <p:bldP spid="90"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4"/>
          <p:cNvGrpSpPr/>
          <p:nvPr/>
        </p:nvGrpSpPr>
        <p:grpSpPr bwMode="auto">
          <a:xfrm>
            <a:off x="4455158" y="1890424"/>
            <a:ext cx="4383087" cy="3859213"/>
            <a:chOff x="2256" y="2386"/>
            <a:chExt cx="2147" cy="1919"/>
          </a:xfrm>
          <a:solidFill>
            <a:schemeClr val="accent1">
              <a:lumMod val="20000"/>
              <a:lumOff val="80000"/>
            </a:schemeClr>
          </a:solidFill>
        </p:grpSpPr>
        <p:sp>
          <p:nvSpPr>
            <p:cNvPr id="77" name="Oval 5"/>
            <p:cNvSpPr>
              <a:spLocks noChangeArrowheads="1"/>
            </p:cNvSpPr>
            <p:nvPr/>
          </p:nvSpPr>
          <p:spPr bwMode="auto">
            <a:xfrm rot="-1674972">
              <a:off x="2346" y="2526"/>
              <a:ext cx="1015" cy="69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8" name="Oval 6"/>
            <p:cNvSpPr>
              <a:spLocks noChangeArrowheads="1"/>
            </p:cNvSpPr>
            <p:nvPr/>
          </p:nvSpPr>
          <p:spPr bwMode="auto">
            <a:xfrm rot="-774972">
              <a:off x="3025" y="2386"/>
              <a:ext cx="887" cy="64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9" name="Oval 7"/>
            <p:cNvSpPr>
              <a:spLocks noChangeArrowheads="1"/>
            </p:cNvSpPr>
            <p:nvPr/>
          </p:nvSpPr>
          <p:spPr bwMode="auto">
            <a:xfrm rot="-174972">
              <a:off x="3673" y="2621"/>
              <a:ext cx="655" cy="83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0" name="Oval 8"/>
            <p:cNvSpPr>
              <a:spLocks noChangeArrowheads="1"/>
            </p:cNvSpPr>
            <p:nvPr/>
          </p:nvSpPr>
          <p:spPr bwMode="auto">
            <a:xfrm rot="-3234972">
              <a:off x="3754" y="3108"/>
              <a:ext cx="687" cy="610"/>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1" name="Oval 9"/>
            <p:cNvSpPr>
              <a:spLocks noChangeArrowheads="1"/>
            </p:cNvSpPr>
            <p:nvPr/>
          </p:nvSpPr>
          <p:spPr bwMode="auto">
            <a:xfrm rot="-1674972">
              <a:off x="3052" y="3445"/>
              <a:ext cx="1110" cy="77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2" name="Oval 10"/>
            <p:cNvSpPr>
              <a:spLocks noChangeArrowheads="1"/>
            </p:cNvSpPr>
            <p:nvPr/>
          </p:nvSpPr>
          <p:spPr bwMode="auto">
            <a:xfrm rot="-594972">
              <a:off x="2616" y="3772"/>
              <a:ext cx="793" cy="533"/>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3" name="Oval 11"/>
            <p:cNvSpPr>
              <a:spLocks noChangeArrowheads="1"/>
            </p:cNvSpPr>
            <p:nvPr/>
          </p:nvSpPr>
          <p:spPr bwMode="auto">
            <a:xfrm rot="-1674972">
              <a:off x="2311" y="3539"/>
              <a:ext cx="503" cy="631"/>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4" name="Oval 12"/>
            <p:cNvSpPr>
              <a:spLocks noChangeArrowheads="1"/>
            </p:cNvSpPr>
            <p:nvPr/>
          </p:nvSpPr>
          <p:spPr bwMode="auto">
            <a:xfrm rot="-3534972">
              <a:off x="2160" y="3115"/>
              <a:ext cx="695" cy="504"/>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5" name="Freeform 13"/>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31"/>
                <a:gd name="T145" fmla="*/ 0 h 1684"/>
                <a:gd name="T146" fmla="*/ 1931 w 1931"/>
                <a:gd name="T147" fmla="*/ 1684 h 16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w="9525">
              <a:noFill/>
              <a:round/>
            </a:ln>
          </p:spPr>
          <p:txBody>
            <a:bodyPr wrap="none" anchor="ctr"/>
            <a:lstStyle/>
            <a:p>
              <a:endParaRPr lang="zh-CN" altLang="en-US"/>
            </a:p>
          </p:txBody>
        </p:sp>
      </p:grpSp>
      <p:sp>
        <p:nvSpPr>
          <p:cNvPr id="2" name="标题 1"/>
          <p:cNvSpPr>
            <a:spLocks noGrp="1"/>
          </p:cNvSpPr>
          <p:nvPr>
            <p:ph type="title"/>
          </p:nvPr>
        </p:nvSpPr>
        <p:spPr/>
        <p:txBody>
          <a:bodyPr/>
          <a:lstStyle/>
          <a:p>
            <a:r>
              <a:rPr lang="zh-CN" altLang="en-US" dirty="0"/>
              <a:t>各层协议要解决的问题</a:t>
            </a:r>
            <a:endParaRPr lang="zh-CN" altLang="en-US" dirty="0"/>
          </a:p>
        </p:txBody>
      </p:sp>
      <p:sp>
        <p:nvSpPr>
          <p:cNvPr id="35" name="矩形 34"/>
          <p:cNvSpPr/>
          <p:nvPr/>
        </p:nvSpPr>
        <p:spPr>
          <a:xfrm>
            <a:off x="3175" y="6477794"/>
            <a:ext cx="12195175" cy="381000"/>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4" name="Line 14"/>
          <p:cNvSpPr>
            <a:spLocks noChangeShapeType="1"/>
          </p:cNvSpPr>
          <p:nvPr/>
        </p:nvSpPr>
        <p:spPr bwMode="auto">
          <a:xfrm flipV="1">
            <a:off x="5796024" y="2177257"/>
            <a:ext cx="1371600" cy="5857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 name="Line 15"/>
          <p:cNvSpPr>
            <a:spLocks noChangeShapeType="1"/>
          </p:cNvSpPr>
          <p:nvPr/>
        </p:nvSpPr>
        <p:spPr bwMode="auto">
          <a:xfrm>
            <a:off x="7337486" y="2256632"/>
            <a:ext cx="809625" cy="147161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 name="Line 16"/>
          <p:cNvSpPr>
            <a:spLocks noChangeShapeType="1"/>
          </p:cNvSpPr>
          <p:nvPr/>
        </p:nvSpPr>
        <p:spPr bwMode="auto">
          <a:xfrm flipH="1">
            <a:off x="4984811" y="2859882"/>
            <a:ext cx="712788" cy="1320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 name="Line 17"/>
          <p:cNvSpPr>
            <a:spLocks noChangeShapeType="1"/>
          </p:cNvSpPr>
          <p:nvPr/>
        </p:nvSpPr>
        <p:spPr bwMode="auto">
          <a:xfrm>
            <a:off x="5029261" y="4368007"/>
            <a:ext cx="1630363" cy="9286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 name="Line 18"/>
          <p:cNvSpPr>
            <a:spLocks noChangeShapeType="1"/>
          </p:cNvSpPr>
          <p:nvPr/>
        </p:nvSpPr>
        <p:spPr bwMode="auto">
          <a:xfrm flipV="1">
            <a:off x="6726299" y="4018757"/>
            <a:ext cx="1420812" cy="13747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 name="Line 19"/>
          <p:cNvSpPr>
            <a:spLocks noChangeShapeType="1"/>
          </p:cNvSpPr>
          <p:nvPr/>
        </p:nvSpPr>
        <p:spPr bwMode="auto">
          <a:xfrm>
            <a:off x="5849999" y="2866232"/>
            <a:ext cx="2279650" cy="99536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 name="Line 20"/>
          <p:cNvSpPr>
            <a:spLocks noChangeShapeType="1"/>
          </p:cNvSpPr>
          <p:nvPr/>
        </p:nvSpPr>
        <p:spPr bwMode="auto">
          <a:xfrm>
            <a:off x="5742049" y="2694782"/>
            <a:ext cx="1071562" cy="260032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 name="Line 21"/>
          <p:cNvSpPr>
            <a:spLocks noChangeShapeType="1"/>
          </p:cNvSpPr>
          <p:nvPr/>
        </p:nvSpPr>
        <p:spPr bwMode="auto">
          <a:xfrm flipV="1">
            <a:off x="6045546" y="5369719"/>
            <a:ext cx="729965" cy="4713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 name="Line 22"/>
          <p:cNvSpPr>
            <a:spLocks noChangeShapeType="1"/>
          </p:cNvSpPr>
          <p:nvPr/>
        </p:nvSpPr>
        <p:spPr bwMode="auto">
          <a:xfrm rot="16200000">
            <a:off x="7082693" y="1846263"/>
            <a:ext cx="35401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 name="Line 23"/>
          <p:cNvSpPr>
            <a:spLocks noChangeShapeType="1"/>
          </p:cNvSpPr>
          <p:nvPr/>
        </p:nvSpPr>
        <p:spPr bwMode="auto">
          <a:xfrm>
            <a:off x="8245536" y="4018757"/>
            <a:ext cx="685800" cy="106203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4" name="Line 24"/>
          <p:cNvSpPr>
            <a:spLocks noChangeShapeType="1"/>
          </p:cNvSpPr>
          <p:nvPr/>
        </p:nvSpPr>
        <p:spPr bwMode="auto">
          <a:xfrm flipV="1">
            <a:off x="3698007" y="4290218"/>
            <a:ext cx="1037567" cy="238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5" name="Line 25"/>
          <p:cNvSpPr>
            <a:spLocks noChangeShapeType="1"/>
          </p:cNvSpPr>
          <p:nvPr/>
        </p:nvSpPr>
        <p:spPr bwMode="auto">
          <a:xfrm rot="5400000" flipH="1">
            <a:off x="5291993" y="2300288"/>
            <a:ext cx="812800" cy="15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9" name="Oval 29"/>
          <p:cNvSpPr>
            <a:spLocks noChangeArrowheads="1"/>
          </p:cNvSpPr>
          <p:nvPr/>
        </p:nvSpPr>
        <p:spPr bwMode="auto">
          <a:xfrm>
            <a:off x="5502336" y="2569369"/>
            <a:ext cx="488950" cy="484188"/>
          </a:xfrm>
          <a:prstGeom prst="ellipse">
            <a:avLst/>
          </a:prstGeom>
          <a:solidFill>
            <a:schemeClr val="accent1"/>
          </a:solidFill>
          <a:ln w="19050">
            <a:solidFill>
              <a:schemeClr val="tx1"/>
            </a:solidFill>
            <a:round/>
          </a:ln>
        </p:spPr>
        <p:txBody>
          <a:bodyPr wrap="none" anchor="ctr"/>
          <a:lstStyle/>
          <a:p>
            <a:endParaRPr lang="zh-CN" altLang="en-US"/>
          </a:p>
        </p:txBody>
      </p:sp>
      <p:sp>
        <p:nvSpPr>
          <p:cNvPr id="150" name="Line 30"/>
          <p:cNvSpPr>
            <a:spLocks noChangeShapeType="1"/>
          </p:cNvSpPr>
          <p:nvPr/>
        </p:nvSpPr>
        <p:spPr bwMode="auto">
          <a:xfrm flipV="1">
            <a:off x="8245536" y="3401570"/>
            <a:ext cx="1225180" cy="42351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61" name="Group 41"/>
          <p:cNvGrpSpPr/>
          <p:nvPr/>
        </p:nvGrpSpPr>
        <p:grpSpPr bwMode="auto">
          <a:xfrm>
            <a:off x="3114326" y="3386757"/>
            <a:ext cx="304800" cy="457200"/>
            <a:chOff x="480" y="288"/>
            <a:chExt cx="336" cy="576"/>
          </a:xfrm>
        </p:grpSpPr>
        <p:sp>
          <p:nvSpPr>
            <p:cNvPr id="162" name="Oval 42"/>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63" name="Line 43"/>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4" name="Line 44"/>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5" name="Line 45"/>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6" name="Line 46"/>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67" name="Text Box 47"/>
          <p:cNvSpPr txBox="1">
            <a:spLocks noChangeArrowheads="1"/>
          </p:cNvSpPr>
          <p:nvPr/>
        </p:nvSpPr>
        <p:spPr bwMode="auto">
          <a:xfrm>
            <a:off x="3266726" y="4638451"/>
            <a:ext cx="86256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(A)</a:t>
            </a:r>
            <a:endParaRPr kumimoji="1" lang="en-US" altLang="zh-CN" sz="2400" b="1" dirty="0">
              <a:latin typeface="Times New Roman" panose="02020603050405020304" pitchFamily="18" charset="0"/>
              <a:ea typeface="黑体" panose="02010609060101010101" pitchFamily="2" charset="-122"/>
            </a:endParaRPr>
          </a:p>
        </p:txBody>
      </p:sp>
      <p:sp>
        <p:nvSpPr>
          <p:cNvPr id="168" name="Text Box 48"/>
          <p:cNvSpPr txBox="1">
            <a:spLocks noChangeArrowheads="1"/>
          </p:cNvSpPr>
          <p:nvPr/>
        </p:nvSpPr>
        <p:spPr bwMode="auto">
          <a:xfrm>
            <a:off x="9618724" y="3781250"/>
            <a:ext cx="60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(B)</a:t>
            </a:r>
            <a:endParaRPr kumimoji="1" lang="en-US" altLang="zh-CN" sz="2400" b="1" dirty="0">
              <a:latin typeface="Times New Roman" panose="02020603050405020304" pitchFamily="18" charset="0"/>
              <a:ea typeface="黑体" panose="02010609060101010101" pitchFamily="2" charset="-122"/>
            </a:endParaRPr>
          </a:p>
        </p:txBody>
      </p:sp>
      <p:grpSp>
        <p:nvGrpSpPr>
          <p:cNvPr id="169" name="Group 49"/>
          <p:cNvGrpSpPr/>
          <p:nvPr/>
        </p:nvGrpSpPr>
        <p:grpSpPr bwMode="auto">
          <a:xfrm>
            <a:off x="9672984" y="2403476"/>
            <a:ext cx="304800" cy="457200"/>
            <a:chOff x="480" y="288"/>
            <a:chExt cx="336" cy="576"/>
          </a:xfrm>
        </p:grpSpPr>
        <p:sp>
          <p:nvSpPr>
            <p:cNvPr id="170" name="Oval 50"/>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71" name="Line 51"/>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2" name="Line 52"/>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3" name="Line 53"/>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4" name="Line 54"/>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75" name="AutoShape 55"/>
          <p:cNvSpPr>
            <a:spLocks noChangeArrowheads="1"/>
          </p:cNvSpPr>
          <p:nvPr/>
        </p:nvSpPr>
        <p:spPr bwMode="auto">
          <a:xfrm>
            <a:off x="2437183" y="38769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x</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6" name="AutoShape 56"/>
          <p:cNvSpPr>
            <a:spLocks noChangeArrowheads="1"/>
          </p:cNvSpPr>
          <p:nvPr/>
        </p:nvSpPr>
        <p:spPr bwMode="auto">
          <a:xfrm>
            <a:off x="10414122" y="30087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y</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8" name="Text Box 58"/>
          <p:cNvSpPr txBox="1">
            <a:spLocks noChangeArrowheads="1"/>
          </p:cNvSpPr>
          <p:nvPr/>
        </p:nvSpPr>
        <p:spPr bwMode="auto">
          <a:xfrm>
            <a:off x="1716458" y="3900488"/>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179" name="Text Box 59"/>
          <p:cNvSpPr txBox="1">
            <a:spLocks noChangeArrowheads="1"/>
          </p:cNvSpPr>
          <p:nvPr/>
        </p:nvSpPr>
        <p:spPr bwMode="auto">
          <a:xfrm>
            <a:off x="10795122" y="3040615"/>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66" name="Oval 37"/>
          <p:cNvSpPr>
            <a:spLocks noChangeArrowheads="1"/>
          </p:cNvSpPr>
          <p:nvPr/>
        </p:nvSpPr>
        <p:spPr bwMode="auto">
          <a:xfrm>
            <a:off x="6880286" y="199310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0" name="Oval 37"/>
          <p:cNvSpPr>
            <a:spLocks noChangeArrowheads="1"/>
          </p:cNvSpPr>
          <p:nvPr/>
        </p:nvSpPr>
        <p:spPr bwMode="auto">
          <a:xfrm>
            <a:off x="5483574" y="249577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3" name="Oval 37"/>
          <p:cNvSpPr>
            <a:spLocks noChangeArrowheads="1"/>
          </p:cNvSpPr>
          <p:nvPr/>
        </p:nvSpPr>
        <p:spPr bwMode="auto">
          <a:xfrm>
            <a:off x="7933766" y="3619500"/>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1" name="Oval 37"/>
          <p:cNvSpPr>
            <a:spLocks noChangeArrowheads="1"/>
          </p:cNvSpPr>
          <p:nvPr/>
        </p:nvSpPr>
        <p:spPr bwMode="auto">
          <a:xfrm>
            <a:off x="4675248" y="3948907"/>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2" name="Oval 37"/>
          <p:cNvSpPr>
            <a:spLocks noChangeArrowheads="1"/>
          </p:cNvSpPr>
          <p:nvPr/>
        </p:nvSpPr>
        <p:spPr bwMode="auto">
          <a:xfrm>
            <a:off x="6515496" y="4911724"/>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grpSp>
        <p:nvGrpSpPr>
          <p:cNvPr id="184" name="组合 183"/>
          <p:cNvGrpSpPr/>
          <p:nvPr/>
        </p:nvGrpSpPr>
        <p:grpSpPr>
          <a:xfrm>
            <a:off x="5587005" y="5841059"/>
            <a:ext cx="808562" cy="513567"/>
            <a:chOff x="5173662" y="745331"/>
            <a:chExt cx="1679575" cy="1066800"/>
          </a:xfrm>
        </p:grpSpPr>
        <p:sp>
          <p:nvSpPr>
            <p:cNvPr id="18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9" name="组合 188"/>
          <p:cNvGrpSpPr/>
          <p:nvPr/>
        </p:nvGrpSpPr>
        <p:grpSpPr>
          <a:xfrm>
            <a:off x="8959668" y="4987952"/>
            <a:ext cx="808562" cy="513567"/>
            <a:chOff x="5173662" y="745331"/>
            <a:chExt cx="1679575" cy="1066800"/>
          </a:xfrm>
        </p:grpSpPr>
        <p:sp>
          <p:nvSpPr>
            <p:cNvPr id="19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9519243" y="2982769"/>
            <a:ext cx="808562" cy="513567"/>
            <a:chOff x="5173662" y="745331"/>
            <a:chExt cx="1679575" cy="1066800"/>
          </a:xfrm>
        </p:grpSpPr>
        <p:sp>
          <p:nvSpPr>
            <p:cNvPr id="19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9" name="组合 198"/>
          <p:cNvGrpSpPr/>
          <p:nvPr/>
        </p:nvGrpSpPr>
        <p:grpSpPr>
          <a:xfrm>
            <a:off x="6914821" y="1155690"/>
            <a:ext cx="808562" cy="513567"/>
            <a:chOff x="5173662" y="745331"/>
            <a:chExt cx="1679575" cy="1066800"/>
          </a:xfrm>
        </p:grpSpPr>
        <p:sp>
          <p:nvSpPr>
            <p:cNvPr id="20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4" name="组合 203"/>
          <p:cNvGrpSpPr/>
          <p:nvPr/>
        </p:nvGrpSpPr>
        <p:grpSpPr>
          <a:xfrm>
            <a:off x="5377604" y="1366784"/>
            <a:ext cx="808562" cy="513567"/>
            <a:chOff x="5173662" y="745331"/>
            <a:chExt cx="1679575" cy="1066800"/>
          </a:xfrm>
        </p:grpSpPr>
        <p:sp>
          <p:nvSpPr>
            <p:cNvPr id="20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 name="组合 208"/>
          <p:cNvGrpSpPr/>
          <p:nvPr/>
        </p:nvGrpSpPr>
        <p:grpSpPr>
          <a:xfrm>
            <a:off x="2914784" y="3900488"/>
            <a:ext cx="808562" cy="513567"/>
            <a:chOff x="5173662" y="745331"/>
            <a:chExt cx="1679575" cy="1066800"/>
          </a:xfrm>
        </p:grpSpPr>
        <p:sp>
          <p:nvSpPr>
            <p:cNvPr id="21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6" name="对话气泡: 矩形 85"/>
          <p:cNvSpPr/>
          <p:nvPr/>
        </p:nvSpPr>
        <p:spPr bwMode="auto">
          <a:xfrm>
            <a:off x="2768763" y="2302176"/>
            <a:ext cx="2496246" cy="993775"/>
          </a:xfrm>
          <a:prstGeom prst="wedgeRectCallout">
            <a:avLst>
              <a:gd name="adj1" fmla="val 24193"/>
              <a:gd name="adj2" fmla="val 109303"/>
            </a:avLst>
          </a:prstGeom>
          <a:solidFill>
            <a:srgbClr val="FFC0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just" defTabSz="914400" fontAlgn="base">
              <a:spcBef>
                <a:spcPct val="0"/>
              </a:spcBef>
              <a:spcAft>
                <a:spcPct val="0"/>
              </a:spcAft>
            </a:pPr>
            <a:r>
              <a:rPr lang="zh-CN" altLang="en-US" sz="2000" dirty="0">
                <a:latin typeface="Arial" panose="020B0604020202020204" pitchFamily="34" charset="0"/>
                <a:ea typeface="方正彩云简体" pitchFamily="2" charset="-122"/>
              </a:rPr>
              <a:t>为两台主机中进程间的通信提供通用的数据传输服务</a:t>
            </a:r>
            <a:endParaRPr lang="zh-CN" altLang="en-US" sz="2000" dirty="0">
              <a:latin typeface="Arial" panose="020B0604020202020204" pitchFamily="34" charset="0"/>
              <a:ea typeface="方正彩云简体" pitchFamily="2" charset="-122"/>
            </a:endParaRPr>
          </a:p>
        </p:txBody>
      </p:sp>
      <p:sp>
        <p:nvSpPr>
          <p:cNvPr id="87" name="文本框 86"/>
          <p:cNvSpPr txBox="1"/>
          <p:nvPr/>
        </p:nvSpPr>
        <p:spPr>
          <a:xfrm>
            <a:off x="158741" y="3288174"/>
            <a:ext cx="2239846" cy="461665"/>
          </a:xfrm>
          <a:prstGeom prst="rect">
            <a:avLst/>
          </a:prstGeom>
          <a:solidFill>
            <a:srgbClr val="002060"/>
          </a:solidFill>
        </p:spPr>
        <p:txBody>
          <a:bodyPr wrap="square">
            <a:spAutoFit/>
          </a:bodyPr>
          <a:lstStyle/>
          <a:p>
            <a:pPr marL="0" lvl="1" algn="ctr" eaLnBrk="1" hangingPunct="1"/>
            <a:r>
              <a:rPr lang="zh-CN" altLang="en-US" dirty="0">
                <a:solidFill>
                  <a:schemeClr val="bg1"/>
                </a:solidFill>
              </a:rPr>
              <a:t>物理层</a:t>
            </a:r>
            <a:endParaRPr lang="zh-CN" altLang="zh-CN" dirty="0">
              <a:solidFill>
                <a:schemeClr val="bg1"/>
              </a:solidFill>
            </a:endParaRPr>
          </a:p>
        </p:txBody>
      </p:sp>
      <p:sp>
        <p:nvSpPr>
          <p:cNvPr id="88" name="文本框 87"/>
          <p:cNvSpPr txBox="1"/>
          <p:nvPr/>
        </p:nvSpPr>
        <p:spPr>
          <a:xfrm>
            <a:off x="158741" y="2805481"/>
            <a:ext cx="2239846" cy="461665"/>
          </a:xfrm>
          <a:prstGeom prst="rect">
            <a:avLst/>
          </a:prstGeom>
          <a:solidFill>
            <a:srgbClr val="0070C0"/>
          </a:solidFill>
        </p:spPr>
        <p:txBody>
          <a:bodyPr wrap="square">
            <a:spAutoFit/>
          </a:bodyPr>
          <a:lstStyle/>
          <a:p>
            <a:pPr marL="0" lvl="1" algn="ctr" eaLnBrk="1" hangingPunct="1"/>
            <a:r>
              <a:rPr lang="zh-CN" altLang="en-US" dirty="0">
                <a:solidFill>
                  <a:schemeClr val="bg1"/>
                </a:solidFill>
              </a:rPr>
              <a:t>数据链路层</a:t>
            </a:r>
            <a:endParaRPr lang="zh-CN" altLang="zh-CN" dirty="0">
              <a:solidFill>
                <a:schemeClr val="bg1"/>
              </a:solidFill>
            </a:endParaRPr>
          </a:p>
        </p:txBody>
      </p:sp>
      <p:sp>
        <p:nvSpPr>
          <p:cNvPr id="90" name="文本框 89"/>
          <p:cNvSpPr txBox="1"/>
          <p:nvPr/>
        </p:nvSpPr>
        <p:spPr>
          <a:xfrm>
            <a:off x="156363" y="2329138"/>
            <a:ext cx="2239846" cy="461665"/>
          </a:xfrm>
          <a:prstGeom prst="rect">
            <a:avLst/>
          </a:prstGeom>
          <a:solidFill>
            <a:srgbClr val="00B0F0"/>
          </a:solidFill>
        </p:spPr>
        <p:txBody>
          <a:bodyPr wrap="square">
            <a:spAutoFit/>
          </a:bodyPr>
          <a:lstStyle/>
          <a:p>
            <a:pPr marL="0" lvl="1" algn="ctr" eaLnBrk="1" hangingPunct="1"/>
            <a:r>
              <a:rPr lang="zh-CN" altLang="en-US" dirty="0">
                <a:solidFill>
                  <a:schemeClr val="bg1"/>
                </a:solidFill>
              </a:rPr>
              <a:t>网络层</a:t>
            </a:r>
            <a:endParaRPr lang="zh-CN" altLang="zh-CN" dirty="0">
              <a:solidFill>
                <a:schemeClr val="bg1"/>
              </a:solidFill>
            </a:endParaRPr>
          </a:p>
        </p:txBody>
      </p:sp>
      <p:sp>
        <p:nvSpPr>
          <p:cNvPr id="91" name="Line 40"/>
          <p:cNvSpPr>
            <a:spLocks noChangeShapeType="1"/>
          </p:cNvSpPr>
          <p:nvPr/>
        </p:nvSpPr>
        <p:spPr bwMode="auto">
          <a:xfrm flipV="1">
            <a:off x="2727635" y="3228042"/>
            <a:ext cx="7754258" cy="896554"/>
          </a:xfrm>
          <a:prstGeom prst="line">
            <a:avLst/>
          </a:prstGeom>
          <a:noFill/>
          <a:ln w="57150">
            <a:solidFill>
              <a:srgbClr val="CC3300"/>
            </a:solidFill>
            <a:round/>
            <a:headEnd type="triangle" w="med" len="med"/>
            <a:tailEnd type="triangle"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92" name="文本框 91"/>
          <p:cNvSpPr txBox="1"/>
          <p:nvPr/>
        </p:nvSpPr>
        <p:spPr>
          <a:xfrm>
            <a:off x="156363" y="1852613"/>
            <a:ext cx="2239846" cy="461665"/>
          </a:xfrm>
          <a:prstGeom prst="rect">
            <a:avLst/>
          </a:prstGeom>
          <a:solidFill>
            <a:srgbClr val="00B050"/>
          </a:solidFill>
        </p:spPr>
        <p:txBody>
          <a:bodyPr wrap="square">
            <a:spAutoFit/>
          </a:bodyPr>
          <a:lstStyle/>
          <a:p>
            <a:pPr marL="0" lvl="1" algn="ctr" eaLnBrk="1" hangingPunct="1"/>
            <a:r>
              <a:rPr lang="zh-CN" altLang="en-US" dirty="0">
                <a:solidFill>
                  <a:schemeClr val="bg1"/>
                </a:solidFill>
              </a:rPr>
              <a:t>运输层</a:t>
            </a:r>
            <a:endParaRPr lang="zh-CN" altLang="zh-CN"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barn(outHorizontal)">
                                      <p:cBhvr>
                                        <p:cTn id="7" dur="500"/>
                                        <p:tgtEl>
                                          <p:spTgt spid="9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wipe(down)">
                                      <p:cBhvr>
                                        <p:cTn id="11" dur="500"/>
                                        <p:tgtEl>
                                          <p:spTgt spid="86"/>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fade">
                                      <p:cBhvr>
                                        <p:cTn id="16" dur="1000"/>
                                        <p:tgtEl>
                                          <p:spTgt spid="92"/>
                                        </p:tgtEl>
                                      </p:cBhvr>
                                    </p:animEffect>
                                    <p:anim calcmode="lin" valueType="num">
                                      <p:cBhvr>
                                        <p:cTn id="17" dur="1000" fill="hold"/>
                                        <p:tgtEl>
                                          <p:spTgt spid="92"/>
                                        </p:tgtEl>
                                        <p:attrNameLst>
                                          <p:attrName>ppt_x</p:attrName>
                                        </p:attrNameLst>
                                      </p:cBhvr>
                                      <p:tavLst>
                                        <p:tav tm="0">
                                          <p:val>
                                            <p:strVal val="#ppt_x"/>
                                          </p:val>
                                        </p:tav>
                                        <p:tav tm="100000">
                                          <p:val>
                                            <p:strVal val="#ppt_x"/>
                                          </p:val>
                                        </p:tav>
                                      </p:tavLst>
                                    </p:anim>
                                    <p:anim calcmode="lin" valueType="num">
                                      <p:cBhvr>
                                        <p:cTn id="18"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bldLvl="0" animBg="1"/>
      <p:bldP spid="91" grpId="0" bldLvl="0" animBg="1"/>
      <p:bldP spid="92"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4"/>
          <p:cNvGrpSpPr/>
          <p:nvPr/>
        </p:nvGrpSpPr>
        <p:grpSpPr bwMode="auto">
          <a:xfrm>
            <a:off x="4455158" y="1890424"/>
            <a:ext cx="4383087" cy="3859213"/>
            <a:chOff x="2256" y="2386"/>
            <a:chExt cx="2147" cy="1919"/>
          </a:xfrm>
          <a:solidFill>
            <a:schemeClr val="accent1">
              <a:lumMod val="20000"/>
              <a:lumOff val="80000"/>
            </a:schemeClr>
          </a:solidFill>
        </p:grpSpPr>
        <p:sp>
          <p:nvSpPr>
            <p:cNvPr id="77" name="Oval 5"/>
            <p:cNvSpPr>
              <a:spLocks noChangeArrowheads="1"/>
            </p:cNvSpPr>
            <p:nvPr/>
          </p:nvSpPr>
          <p:spPr bwMode="auto">
            <a:xfrm rot="-1674972">
              <a:off x="2346" y="2526"/>
              <a:ext cx="1015" cy="69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8" name="Oval 6"/>
            <p:cNvSpPr>
              <a:spLocks noChangeArrowheads="1"/>
            </p:cNvSpPr>
            <p:nvPr/>
          </p:nvSpPr>
          <p:spPr bwMode="auto">
            <a:xfrm rot="-774972">
              <a:off x="3025" y="2386"/>
              <a:ext cx="887" cy="64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79" name="Oval 7"/>
            <p:cNvSpPr>
              <a:spLocks noChangeArrowheads="1"/>
            </p:cNvSpPr>
            <p:nvPr/>
          </p:nvSpPr>
          <p:spPr bwMode="auto">
            <a:xfrm rot="-174972">
              <a:off x="3673" y="2621"/>
              <a:ext cx="655" cy="83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0" name="Oval 8"/>
            <p:cNvSpPr>
              <a:spLocks noChangeArrowheads="1"/>
            </p:cNvSpPr>
            <p:nvPr/>
          </p:nvSpPr>
          <p:spPr bwMode="auto">
            <a:xfrm rot="-3234972">
              <a:off x="3754" y="3108"/>
              <a:ext cx="687" cy="610"/>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1" name="Oval 9"/>
            <p:cNvSpPr>
              <a:spLocks noChangeArrowheads="1"/>
            </p:cNvSpPr>
            <p:nvPr/>
          </p:nvSpPr>
          <p:spPr bwMode="auto">
            <a:xfrm rot="-1674972">
              <a:off x="3052" y="3445"/>
              <a:ext cx="1110" cy="772"/>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2" name="Oval 10"/>
            <p:cNvSpPr>
              <a:spLocks noChangeArrowheads="1"/>
            </p:cNvSpPr>
            <p:nvPr/>
          </p:nvSpPr>
          <p:spPr bwMode="auto">
            <a:xfrm rot="-594972">
              <a:off x="2616" y="3772"/>
              <a:ext cx="793" cy="533"/>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3" name="Oval 11"/>
            <p:cNvSpPr>
              <a:spLocks noChangeArrowheads="1"/>
            </p:cNvSpPr>
            <p:nvPr/>
          </p:nvSpPr>
          <p:spPr bwMode="auto">
            <a:xfrm rot="-1674972">
              <a:off x="2311" y="3539"/>
              <a:ext cx="503" cy="631"/>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4" name="Oval 12"/>
            <p:cNvSpPr>
              <a:spLocks noChangeArrowheads="1"/>
            </p:cNvSpPr>
            <p:nvPr/>
          </p:nvSpPr>
          <p:spPr bwMode="auto">
            <a:xfrm rot="-3534972">
              <a:off x="2160" y="3115"/>
              <a:ext cx="695" cy="504"/>
            </a:xfrm>
            <a:prstGeom prst="ellipse">
              <a:avLst/>
            </a:prstGeom>
            <a:grpFill/>
            <a:ln w="12700">
              <a:no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eaLnBrk="1" hangingPunct="1">
                <a:spcBef>
                  <a:spcPct val="0"/>
                </a:spcBef>
                <a:buClrTx/>
                <a:buSzTx/>
                <a:buFontTx/>
                <a:buNone/>
              </a:pPr>
              <a:endParaRPr lang="zh-CN" altLang="en-US" sz="1800">
                <a:ea typeface="宋体" panose="02010600030101010101" pitchFamily="2" charset="-122"/>
              </a:endParaRPr>
            </a:p>
          </p:txBody>
        </p:sp>
        <p:sp>
          <p:nvSpPr>
            <p:cNvPr id="85" name="Freeform 13"/>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31"/>
                <a:gd name="T145" fmla="*/ 0 h 1684"/>
                <a:gd name="T146" fmla="*/ 1931 w 1931"/>
                <a:gd name="T147" fmla="*/ 1684 h 16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w="9525">
              <a:noFill/>
              <a:round/>
            </a:ln>
          </p:spPr>
          <p:txBody>
            <a:bodyPr wrap="none" anchor="ctr"/>
            <a:lstStyle/>
            <a:p>
              <a:endParaRPr lang="zh-CN" altLang="en-US"/>
            </a:p>
          </p:txBody>
        </p:sp>
      </p:grpSp>
      <p:sp>
        <p:nvSpPr>
          <p:cNvPr id="2" name="标题 1"/>
          <p:cNvSpPr>
            <a:spLocks noGrp="1"/>
          </p:cNvSpPr>
          <p:nvPr>
            <p:ph type="title"/>
          </p:nvPr>
        </p:nvSpPr>
        <p:spPr/>
        <p:txBody>
          <a:bodyPr/>
          <a:lstStyle/>
          <a:p>
            <a:r>
              <a:rPr lang="zh-CN" altLang="en-US" dirty="0"/>
              <a:t>各层协议要解决的问题</a:t>
            </a:r>
            <a:endParaRPr lang="zh-CN" altLang="en-US" dirty="0"/>
          </a:p>
        </p:txBody>
      </p:sp>
      <p:sp>
        <p:nvSpPr>
          <p:cNvPr id="35" name="矩形 34"/>
          <p:cNvSpPr/>
          <p:nvPr/>
        </p:nvSpPr>
        <p:spPr>
          <a:xfrm>
            <a:off x="3175" y="6477794"/>
            <a:ext cx="12195175" cy="381000"/>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4" name="Line 14"/>
          <p:cNvSpPr>
            <a:spLocks noChangeShapeType="1"/>
          </p:cNvSpPr>
          <p:nvPr/>
        </p:nvSpPr>
        <p:spPr bwMode="auto">
          <a:xfrm flipV="1">
            <a:off x="5796024" y="2177257"/>
            <a:ext cx="1371600" cy="5857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 name="Line 15"/>
          <p:cNvSpPr>
            <a:spLocks noChangeShapeType="1"/>
          </p:cNvSpPr>
          <p:nvPr/>
        </p:nvSpPr>
        <p:spPr bwMode="auto">
          <a:xfrm>
            <a:off x="7337486" y="2256632"/>
            <a:ext cx="809625" cy="147161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 name="Line 16"/>
          <p:cNvSpPr>
            <a:spLocks noChangeShapeType="1"/>
          </p:cNvSpPr>
          <p:nvPr/>
        </p:nvSpPr>
        <p:spPr bwMode="auto">
          <a:xfrm flipH="1">
            <a:off x="4984811" y="2859882"/>
            <a:ext cx="712788" cy="1320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 name="Line 17"/>
          <p:cNvSpPr>
            <a:spLocks noChangeShapeType="1"/>
          </p:cNvSpPr>
          <p:nvPr/>
        </p:nvSpPr>
        <p:spPr bwMode="auto">
          <a:xfrm>
            <a:off x="5029261" y="4368007"/>
            <a:ext cx="1630363" cy="92868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 name="Line 18"/>
          <p:cNvSpPr>
            <a:spLocks noChangeShapeType="1"/>
          </p:cNvSpPr>
          <p:nvPr/>
        </p:nvSpPr>
        <p:spPr bwMode="auto">
          <a:xfrm flipV="1">
            <a:off x="6726299" y="4018757"/>
            <a:ext cx="1420812" cy="13747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 name="Line 19"/>
          <p:cNvSpPr>
            <a:spLocks noChangeShapeType="1"/>
          </p:cNvSpPr>
          <p:nvPr/>
        </p:nvSpPr>
        <p:spPr bwMode="auto">
          <a:xfrm>
            <a:off x="5849999" y="2866232"/>
            <a:ext cx="2279650" cy="99536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 name="Line 20"/>
          <p:cNvSpPr>
            <a:spLocks noChangeShapeType="1"/>
          </p:cNvSpPr>
          <p:nvPr/>
        </p:nvSpPr>
        <p:spPr bwMode="auto">
          <a:xfrm>
            <a:off x="5742049" y="2694782"/>
            <a:ext cx="1071562" cy="260032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 name="Line 21"/>
          <p:cNvSpPr>
            <a:spLocks noChangeShapeType="1"/>
          </p:cNvSpPr>
          <p:nvPr/>
        </p:nvSpPr>
        <p:spPr bwMode="auto">
          <a:xfrm flipV="1">
            <a:off x="6045546" y="5369719"/>
            <a:ext cx="729965" cy="4713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 name="Line 22"/>
          <p:cNvSpPr>
            <a:spLocks noChangeShapeType="1"/>
          </p:cNvSpPr>
          <p:nvPr/>
        </p:nvSpPr>
        <p:spPr bwMode="auto">
          <a:xfrm rot="16200000">
            <a:off x="7082693" y="1846263"/>
            <a:ext cx="35401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 name="Line 23"/>
          <p:cNvSpPr>
            <a:spLocks noChangeShapeType="1"/>
          </p:cNvSpPr>
          <p:nvPr/>
        </p:nvSpPr>
        <p:spPr bwMode="auto">
          <a:xfrm>
            <a:off x="8245536" y="4018757"/>
            <a:ext cx="685800" cy="106203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4" name="Line 24"/>
          <p:cNvSpPr>
            <a:spLocks noChangeShapeType="1"/>
          </p:cNvSpPr>
          <p:nvPr/>
        </p:nvSpPr>
        <p:spPr bwMode="auto">
          <a:xfrm flipV="1">
            <a:off x="3698007" y="4290218"/>
            <a:ext cx="1037567" cy="238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5" name="Line 25"/>
          <p:cNvSpPr>
            <a:spLocks noChangeShapeType="1"/>
          </p:cNvSpPr>
          <p:nvPr/>
        </p:nvSpPr>
        <p:spPr bwMode="auto">
          <a:xfrm rot="5400000" flipH="1">
            <a:off x="5291993" y="2300288"/>
            <a:ext cx="812800" cy="1587"/>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9" name="Oval 29"/>
          <p:cNvSpPr>
            <a:spLocks noChangeArrowheads="1"/>
          </p:cNvSpPr>
          <p:nvPr/>
        </p:nvSpPr>
        <p:spPr bwMode="auto">
          <a:xfrm>
            <a:off x="5502336" y="2569369"/>
            <a:ext cx="488950" cy="484188"/>
          </a:xfrm>
          <a:prstGeom prst="ellipse">
            <a:avLst/>
          </a:prstGeom>
          <a:solidFill>
            <a:schemeClr val="accent1"/>
          </a:solidFill>
          <a:ln w="19050">
            <a:solidFill>
              <a:schemeClr val="tx1"/>
            </a:solidFill>
            <a:round/>
          </a:ln>
        </p:spPr>
        <p:txBody>
          <a:bodyPr wrap="none" anchor="ctr"/>
          <a:lstStyle/>
          <a:p>
            <a:endParaRPr lang="zh-CN" altLang="en-US"/>
          </a:p>
        </p:txBody>
      </p:sp>
      <p:sp>
        <p:nvSpPr>
          <p:cNvPr id="150" name="Line 30"/>
          <p:cNvSpPr>
            <a:spLocks noChangeShapeType="1"/>
          </p:cNvSpPr>
          <p:nvPr/>
        </p:nvSpPr>
        <p:spPr bwMode="auto">
          <a:xfrm flipV="1">
            <a:off x="8245536" y="3401570"/>
            <a:ext cx="1225180" cy="42351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61" name="Group 41"/>
          <p:cNvGrpSpPr/>
          <p:nvPr/>
        </p:nvGrpSpPr>
        <p:grpSpPr bwMode="auto">
          <a:xfrm>
            <a:off x="3114326" y="3386757"/>
            <a:ext cx="304800" cy="457200"/>
            <a:chOff x="480" y="288"/>
            <a:chExt cx="336" cy="576"/>
          </a:xfrm>
        </p:grpSpPr>
        <p:sp>
          <p:nvSpPr>
            <p:cNvPr id="162" name="Oval 42"/>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63" name="Line 43"/>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4" name="Line 44"/>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5" name="Line 45"/>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66" name="Line 46"/>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67" name="Text Box 47"/>
          <p:cNvSpPr txBox="1">
            <a:spLocks noChangeArrowheads="1"/>
          </p:cNvSpPr>
          <p:nvPr/>
        </p:nvSpPr>
        <p:spPr bwMode="auto">
          <a:xfrm>
            <a:off x="3266726" y="4638451"/>
            <a:ext cx="86256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(A)</a:t>
            </a:r>
            <a:endParaRPr kumimoji="1" lang="en-US" altLang="zh-CN" sz="2400" b="1" dirty="0">
              <a:latin typeface="Times New Roman" panose="02020603050405020304" pitchFamily="18" charset="0"/>
              <a:ea typeface="黑体" panose="02010609060101010101" pitchFamily="2" charset="-122"/>
            </a:endParaRPr>
          </a:p>
        </p:txBody>
      </p:sp>
      <p:sp>
        <p:nvSpPr>
          <p:cNvPr id="168" name="Text Box 48"/>
          <p:cNvSpPr txBox="1">
            <a:spLocks noChangeArrowheads="1"/>
          </p:cNvSpPr>
          <p:nvPr/>
        </p:nvSpPr>
        <p:spPr bwMode="auto">
          <a:xfrm>
            <a:off x="9618724" y="3781250"/>
            <a:ext cx="609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80000"/>
              </a:lnSpc>
              <a:spcBef>
                <a:spcPct val="50000"/>
              </a:spcBef>
            </a:pPr>
            <a:r>
              <a:rPr kumimoji="1" lang="en-US" altLang="zh-CN" sz="2400" b="1" dirty="0">
                <a:latin typeface="Times New Roman" panose="02020603050405020304" pitchFamily="18" charset="0"/>
                <a:ea typeface="黑体" panose="02010609060101010101" pitchFamily="2" charset="-122"/>
              </a:rPr>
              <a:t>(B)</a:t>
            </a:r>
            <a:endParaRPr kumimoji="1" lang="en-US" altLang="zh-CN" sz="2400" b="1" dirty="0">
              <a:latin typeface="Times New Roman" panose="02020603050405020304" pitchFamily="18" charset="0"/>
              <a:ea typeface="黑体" panose="02010609060101010101" pitchFamily="2" charset="-122"/>
            </a:endParaRPr>
          </a:p>
        </p:txBody>
      </p:sp>
      <p:grpSp>
        <p:nvGrpSpPr>
          <p:cNvPr id="169" name="Group 49"/>
          <p:cNvGrpSpPr/>
          <p:nvPr/>
        </p:nvGrpSpPr>
        <p:grpSpPr bwMode="auto">
          <a:xfrm>
            <a:off x="9672984" y="2403476"/>
            <a:ext cx="304800" cy="457200"/>
            <a:chOff x="480" y="288"/>
            <a:chExt cx="336" cy="576"/>
          </a:xfrm>
        </p:grpSpPr>
        <p:sp>
          <p:nvSpPr>
            <p:cNvPr id="170" name="Oval 50"/>
            <p:cNvSpPr>
              <a:spLocks noChangeArrowheads="1"/>
            </p:cNvSpPr>
            <p:nvPr/>
          </p:nvSpPr>
          <p:spPr bwMode="auto">
            <a:xfrm>
              <a:off x="576" y="288"/>
              <a:ext cx="144" cy="192"/>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71" name="Line 51"/>
            <p:cNvSpPr>
              <a:spLocks noChangeShapeType="1"/>
            </p:cNvSpPr>
            <p:nvPr/>
          </p:nvSpPr>
          <p:spPr bwMode="auto">
            <a:xfrm>
              <a:off x="480" y="576"/>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2" name="Line 52"/>
            <p:cNvSpPr>
              <a:spLocks noChangeShapeType="1"/>
            </p:cNvSpPr>
            <p:nvPr/>
          </p:nvSpPr>
          <p:spPr bwMode="auto">
            <a:xfrm>
              <a:off x="648" y="480"/>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3" name="Line 53"/>
            <p:cNvSpPr>
              <a:spLocks noChangeShapeType="1"/>
            </p:cNvSpPr>
            <p:nvPr/>
          </p:nvSpPr>
          <p:spPr bwMode="auto">
            <a:xfrm flipH="1">
              <a:off x="504"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74" name="Line 54"/>
            <p:cNvSpPr>
              <a:spLocks noChangeShapeType="1"/>
            </p:cNvSpPr>
            <p:nvPr/>
          </p:nvSpPr>
          <p:spPr bwMode="auto">
            <a:xfrm>
              <a:off x="648" y="720"/>
              <a:ext cx="144"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spAutoFit/>
            </a:bodyPr>
            <a:lstStyle/>
            <a:p>
              <a:endParaRPr lang="zh-CN" altLang="en-US"/>
            </a:p>
          </p:txBody>
        </p:sp>
      </p:grpSp>
      <p:sp>
        <p:nvSpPr>
          <p:cNvPr id="175" name="AutoShape 55"/>
          <p:cNvSpPr>
            <a:spLocks noChangeArrowheads="1"/>
          </p:cNvSpPr>
          <p:nvPr/>
        </p:nvSpPr>
        <p:spPr bwMode="auto">
          <a:xfrm>
            <a:off x="2437183" y="38769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x</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6" name="AutoShape 56"/>
          <p:cNvSpPr>
            <a:spLocks noChangeArrowheads="1"/>
          </p:cNvSpPr>
          <p:nvPr/>
        </p:nvSpPr>
        <p:spPr bwMode="auto">
          <a:xfrm>
            <a:off x="10414122" y="3008718"/>
            <a:ext cx="381000" cy="511564"/>
          </a:xfrm>
          <a:prstGeom prst="foldedCorner">
            <a:avLst>
              <a:gd name="adj" fmla="val 32500"/>
            </a:avLst>
          </a:prstGeom>
          <a:solidFill>
            <a:srgbClr val="7CC43A"/>
          </a:solidFill>
          <a:ln w="9525">
            <a:solidFill>
              <a:schemeClr val="tx2"/>
            </a:solidFill>
            <a:round/>
          </a:ln>
        </p:spPr>
        <p:txBody>
          <a:bodyPr>
            <a:spAutoFit/>
          </a:bodyPr>
          <a:lstStyle/>
          <a:p>
            <a:pPr algn="ctr" eaLnBrk="0" hangingPunct="0">
              <a:lnSpc>
                <a:spcPct val="80000"/>
              </a:lnSpc>
              <a:spcBef>
                <a:spcPct val="50000"/>
              </a:spcBef>
            </a:pPr>
            <a:r>
              <a:rPr kumimoji="1" lang="en-US" altLang="zh-CN" sz="2400" b="1" dirty="0">
                <a:solidFill>
                  <a:schemeClr val="bg1"/>
                </a:solidFill>
                <a:latin typeface="Times New Roman" panose="02020603050405020304" pitchFamily="18" charset="0"/>
                <a:ea typeface="黑体" panose="02010609060101010101" pitchFamily="2" charset="-122"/>
              </a:rPr>
              <a:t>y</a:t>
            </a:r>
            <a:endParaRPr kumimoji="1" lang="en-US" altLang="zh-CN" sz="2400" b="1" dirty="0">
              <a:solidFill>
                <a:schemeClr val="bg1"/>
              </a:solidFill>
              <a:latin typeface="Times New Roman" panose="02020603050405020304" pitchFamily="18" charset="0"/>
              <a:ea typeface="黑体" panose="02010609060101010101" pitchFamily="2" charset="-122"/>
            </a:endParaRPr>
          </a:p>
        </p:txBody>
      </p:sp>
      <p:sp>
        <p:nvSpPr>
          <p:cNvPr id="178" name="Text Box 58"/>
          <p:cNvSpPr txBox="1">
            <a:spLocks noChangeArrowheads="1"/>
          </p:cNvSpPr>
          <p:nvPr/>
        </p:nvSpPr>
        <p:spPr bwMode="auto">
          <a:xfrm>
            <a:off x="1716458" y="3900488"/>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179" name="Text Box 59"/>
          <p:cNvSpPr txBox="1">
            <a:spLocks noChangeArrowheads="1"/>
          </p:cNvSpPr>
          <p:nvPr/>
        </p:nvSpPr>
        <p:spPr bwMode="auto">
          <a:xfrm>
            <a:off x="10795122" y="3040615"/>
            <a:ext cx="720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dirty="0">
                <a:ea typeface="黑体" panose="02010609060101010101" pitchFamily="2" charset="-122"/>
              </a:rPr>
              <a:t>进程</a:t>
            </a:r>
            <a:endParaRPr lang="zh-CN" altLang="en-US" sz="2000" dirty="0">
              <a:ea typeface="黑体" panose="02010609060101010101" pitchFamily="2" charset="-122"/>
            </a:endParaRPr>
          </a:p>
        </p:txBody>
      </p:sp>
      <p:sp>
        <p:nvSpPr>
          <p:cNvPr id="66" name="Oval 37"/>
          <p:cNvSpPr>
            <a:spLocks noChangeArrowheads="1"/>
          </p:cNvSpPr>
          <p:nvPr/>
        </p:nvSpPr>
        <p:spPr bwMode="auto">
          <a:xfrm>
            <a:off x="6880286" y="199310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0" name="Oval 37"/>
          <p:cNvSpPr>
            <a:spLocks noChangeArrowheads="1"/>
          </p:cNvSpPr>
          <p:nvPr/>
        </p:nvSpPr>
        <p:spPr bwMode="auto">
          <a:xfrm>
            <a:off x="5483574" y="2495776"/>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3" name="Oval 37"/>
          <p:cNvSpPr>
            <a:spLocks noChangeArrowheads="1"/>
          </p:cNvSpPr>
          <p:nvPr/>
        </p:nvSpPr>
        <p:spPr bwMode="auto">
          <a:xfrm>
            <a:off x="7933766" y="3619500"/>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1" name="Oval 37"/>
          <p:cNvSpPr>
            <a:spLocks noChangeArrowheads="1"/>
          </p:cNvSpPr>
          <p:nvPr/>
        </p:nvSpPr>
        <p:spPr bwMode="auto">
          <a:xfrm>
            <a:off x="4675248" y="3948907"/>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sp>
        <p:nvSpPr>
          <p:cNvPr id="182" name="Oval 37"/>
          <p:cNvSpPr>
            <a:spLocks noChangeArrowheads="1"/>
          </p:cNvSpPr>
          <p:nvPr/>
        </p:nvSpPr>
        <p:spPr bwMode="auto">
          <a:xfrm>
            <a:off x="6515496" y="4911724"/>
            <a:ext cx="574675" cy="576263"/>
          </a:xfrm>
          <a:prstGeom prst="ellipse">
            <a:avLst/>
          </a:prstGeom>
          <a:solidFill>
            <a:srgbClr val="66FF33"/>
          </a:solidFill>
          <a:ln w="19050">
            <a:solidFill>
              <a:schemeClr val="tx1"/>
            </a:solidFill>
            <a:round/>
          </a:ln>
          <a:effectLst/>
        </p:spPr>
        <p:txBody>
          <a:bodyPr wrap="none" anchor="ctr"/>
          <a:lstStyle/>
          <a:p>
            <a:pPr algn="ctr"/>
            <a:endParaRPr lang="en-US" altLang="zh-CN" sz="2000" dirty="0"/>
          </a:p>
        </p:txBody>
      </p:sp>
      <p:grpSp>
        <p:nvGrpSpPr>
          <p:cNvPr id="184" name="组合 183"/>
          <p:cNvGrpSpPr/>
          <p:nvPr/>
        </p:nvGrpSpPr>
        <p:grpSpPr>
          <a:xfrm>
            <a:off x="5587005" y="5841059"/>
            <a:ext cx="808562" cy="513567"/>
            <a:chOff x="5173662" y="745331"/>
            <a:chExt cx="1679575" cy="1066800"/>
          </a:xfrm>
        </p:grpSpPr>
        <p:sp>
          <p:nvSpPr>
            <p:cNvPr id="18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9" name="组合 188"/>
          <p:cNvGrpSpPr/>
          <p:nvPr/>
        </p:nvGrpSpPr>
        <p:grpSpPr>
          <a:xfrm>
            <a:off x="8959668" y="4987952"/>
            <a:ext cx="808562" cy="513567"/>
            <a:chOff x="5173662" y="745331"/>
            <a:chExt cx="1679575" cy="1066800"/>
          </a:xfrm>
        </p:grpSpPr>
        <p:sp>
          <p:nvSpPr>
            <p:cNvPr id="19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9519243" y="2982769"/>
            <a:ext cx="808562" cy="513567"/>
            <a:chOff x="5173662" y="745331"/>
            <a:chExt cx="1679575" cy="1066800"/>
          </a:xfrm>
        </p:grpSpPr>
        <p:sp>
          <p:nvSpPr>
            <p:cNvPr id="19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9" name="组合 198"/>
          <p:cNvGrpSpPr/>
          <p:nvPr/>
        </p:nvGrpSpPr>
        <p:grpSpPr>
          <a:xfrm>
            <a:off x="6914821" y="1155690"/>
            <a:ext cx="808562" cy="513567"/>
            <a:chOff x="5173662" y="745331"/>
            <a:chExt cx="1679575" cy="1066800"/>
          </a:xfrm>
        </p:grpSpPr>
        <p:sp>
          <p:nvSpPr>
            <p:cNvPr id="20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4" name="组合 203"/>
          <p:cNvGrpSpPr/>
          <p:nvPr/>
        </p:nvGrpSpPr>
        <p:grpSpPr>
          <a:xfrm>
            <a:off x="5377604" y="1366784"/>
            <a:ext cx="808562" cy="513567"/>
            <a:chOff x="5173662" y="745331"/>
            <a:chExt cx="1679575" cy="1066800"/>
          </a:xfrm>
        </p:grpSpPr>
        <p:sp>
          <p:nvSpPr>
            <p:cNvPr id="205"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 name="组合 208"/>
          <p:cNvGrpSpPr/>
          <p:nvPr/>
        </p:nvGrpSpPr>
        <p:grpSpPr>
          <a:xfrm>
            <a:off x="2914784" y="3900488"/>
            <a:ext cx="808562" cy="513567"/>
            <a:chOff x="5173662" y="745331"/>
            <a:chExt cx="1679575" cy="1066800"/>
          </a:xfrm>
        </p:grpSpPr>
        <p:sp>
          <p:nvSpPr>
            <p:cNvPr id="210"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7CC4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6" name="对话气泡: 矩形 85"/>
          <p:cNvSpPr/>
          <p:nvPr/>
        </p:nvSpPr>
        <p:spPr bwMode="auto">
          <a:xfrm>
            <a:off x="2590842" y="1209218"/>
            <a:ext cx="2496246" cy="1333283"/>
          </a:xfrm>
          <a:prstGeom prst="wedgeRectCallout">
            <a:avLst>
              <a:gd name="adj1" fmla="val 54719"/>
              <a:gd name="adj2" fmla="val 60102"/>
            </a:avLst>
          </a:prstGeom>
          <a:solidFill>
            <a:srgbClr val="FFC0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just" defTabSz="914400" fontAlgn="base">
              <a:spcBef>
                <a:spcPct val="0"/>
              </a:spcBef>
              <a:spcAft>
                <a:spcPct val="0"/>
              </a:spcAft>
            </a:pPr>
            <a:r>
              <a:rPr lang="zh-CN" altLang="en-US" sz="2000" dirty="0">
                <a:latin typeface="Arial" panose="020B0604020202020204" pitchFamily="34" charset="0"/>
                <a:ea typeface="方正彩云简体" pitchFamily="2" charset="-122"/>
              </a:rPr>
              <a:t>通过应用程序交互实现各种特定的网络应用，如网页浏览、文件传输、电子邮件等</a:t>
            </a:r>
            <a:endParaRPr lang="zh-CN" altLang="en-US" sz="2000" dirty="0">
              <a:latin typeface="Arial" panose="020B0604020202020204" pitchFamily="34" charset="0"/>
              <a:ea typeface="方正彩云简体" pitchFamily="2" charset="-122"/>
            </a:endParaRPr>
          </a:p>
        </p:txBody>
      </p:sp>
      <p:sp>
        <p:nvSpPr>
          <p:cNvPr id="87" name="文本框 86"/>
          <p:cNvSpPr txBox="1"/>
          <p:nvPr/>
        </p:nvSpPr>
        <p:spPr>
          <a:xfrm>
            <a:off x="158741" y="3288174"/>
            <a:ext cx="2239846" cy="461665"/>
          </a:xfrm>
          <a:prstGeom prst="rect">
            <a:avLst/>
          </a:prstGeom>
          <a:solidFill>
            <a:srgbClr val="002060"/>
          </a:solidFill>
        </p:spPr>
        <p:txBody>
          <a:bodyPr wrap="square">
            <a:spAutoFit/>
          </a:bodyPr>
          <a:lstStyle/>
          <a:p>
            <a:pPr marL="0" lvl="1" algn="ctr" eaLnBrk="1" hangingPunct="1"/>
            <a:r>
              <a:rPr lang="zh-CN" altLang="en-US" dirty="0">
                <a:solidFill>
                  <a:schemeClr val="bg1"/>
                </a:solidFill>
              </a:rPr>
              <a:t>物理层</a:t>
            </a:r>
            <a:endParaRPr lang="zh-CN" altLang="zh-CN" dirty="0">
              <a:solidFill>
                <a:schemeClr val="bg1"/>
              </a:solidFill>
            </a:endParaRPr>
          </a:p>
        </p:txBody>
      </p:sp>
      <p:sp>
        <p:nvSpPr>
          <p:cNvPr id="88" name="文本框 87"/>
          <p:cNvSpPr txBox="1"/>
          <p:nvPr/>
        </p:nvSpPr>
        <p:spPr>
          <a:xfrm>
            <a:off x="158741" y="2805481"/>
            <a:ext cx="2239846" cy="461665"/>
          </a:xfrm>
          <a:prstGeom prst="rect">
            <a:avLst/>
          </a:prstGeom>
          <a:solidFill>
            <a:srgbClr val="0070C0"/>
          </a:solidFill>
        </p:spPr>
        <p:txBody>
          <a:bodyPr wrap="square">
            <a:spAutoFit/>
          </a:bodyPr>
          <a:lstStyle/>
          <a:p>
            <a:pPr marL="0" lvl="1" algn="ctr" eaLnBrk="1" hangingPunct="1"/>
            <a:r>
              <a:rPr lang="zh-CN" altLang="en-US" dirty="0">
                <a:solidFill>
                  <a:schemeClr val="bg1"/>
                </a:solidFill>
              </a:rPr>
              <a:t>数据链路层</a:t>
            </a:r>
            <a:endParaRPr lang="zh-CN" altLang="zh-CN" dirty="0">
              <a:solidFill>
                <a:schemeClr val="bg1"/>
              </a:solidFill>
            </a:endParaRPr>
          </a:p>
        </p:txBody>
      </p:sp>
      <p:sp>
        <p:nvSpPr>
          <p:cNvPr id="90" name="文本框 89"/>
          <p:cNvSpPr txBox="1"/>
          <p:nvPr/>
        </p:nvSpPr>
        <p:spPr>
          <a:xfrm>
            <a:off x="156363" y="2329138"/>
            <a:ext cx="2239846" cy="461665"/>
          </a:xfrm>
          <a:prstGeom prst="rect">
            <a:avLst/>
          </a:prstGeom>
          <a:solidFill>
            <a:srgbClr val="00B0F0"/>
          </a:solidFill>
        </p:spPr>
        <p:txBody>
          <a:bodyPr wrap="square">
            <a:spAutoFit/>
          </a:bodyPr>
          <a:lstStyle/>
          <a:p>
            <a:pPr marL="0" lvl="1" algn="ctr" eaLnBrk="1" hangingPunct="1"/>
            <a:r>
              <a:rPr lang="zh-CN" altLang="en-US" dirty="0">
                <a:solidFill>
                  <a:schemeClr val="bg1"/>
                </a:solidFill>
              </a:rPr>
              <a:t>网络层</a:t>
            </a:r>
            <a:endParaRPr lang="zh-CN" altLang="zh-CN" dirty="0">
              <a:solidFill>
                <a:schemeClr val="bg1"/>
              </a:solidFill>
            </a:endParaRPr>
          </a:p>
        </p:txBody>
      </p:sp>
      <p:sp>
        <p:nvSpPr>
          <p:cNvPr id="92" name="文本框 91"/>
          <p:cNvSpPr txBox="1"/>
          <p:nvPr/>
        </p:nvSpPr>
        <p:spPr>
          <a:xfrm>
            <a:off x="156363" y="1852613"/>
            <a:ext cx="2239846" cy="461665"/>
          </a:xfrm>
          <a:prstGeom prst="rect">
            <a:avLst/>
          </a:prstGeom>
          <a:solidFill>
            <a:srgbClr val="00B050"/>
          </a:solidFill>
        </p:spPr>
        <p:txBody>
          <a:bodyPr wrap="square">
            <a:spAutoFit/>
          </a:bodyPr>
          <a:lstStyle/>
          <a:p>
            <a:pPr marL="0" lvl="1" algn="ctr" eaLnBrk="1" hangingPunct="1"/>
            <a:r>
              <a:rPr lang="zh-CN" altLang="en-US" dirty="0">
                <a:solidFill>
                  <a:schemeClr val="bg1"/>
                </a:solidFill>
              </a:rPr>
              <a:t>运输层</a:t>
            </a:r>
            <a:endParaRPr lang="zh-CN" altLang="zh-CN" dirty="0">
              <a:solidFill>
                <a:schemeClr val="bg1"/>
              </a:solidFill>
            </a:endParaRPr>
          </a:p>
        </p:txBody>
      </p:sp>
      <p:sp>
        <p:nvSpPr>
          <p:cNvPr id="89" name="Freeform 57"/>
          <p:cNvSpPr/>
          <p:nvPr/>
        </p:nvSpPr>
        <p:spPr bwMode="auto">
          <a:xfrm>
            <a:off x="3484441" y="2356148"/>
            <a:ext cx="6096000" cy="1210469"/>
          </a:xfrm>
          <a:custGeom>
            <a:avLst/>
            <a:gdLst>
              <a:gd name="T0" fmla="*/ 0 w 3792"/>
              <a:gd name="T1" fmla="*/ 2147483647 h 984"/>
              <a:gd name="T2" fmla="*/ 2147483647 w 3792"/>
              <a:gd name="T3" fmla="*/ 2147483647 h 984"/>
              <a:gd name="T4" fmla="*/ 2147483647 w 3792"/>
              <a:gd name="T5" fmla="*/ 2147483647 h 984"/>
              <a:gd name="T6" fmla="*/ 0 60000 65536"/>
              <a:gd name="T7" fmla="*/ 0 60000 65536"/>
              <a:gd name="T8" fmla="*/ 0 60000 65536"/>
              <a:gd name="T9" fmla="*/ 0 w 3792"/>
              <a:gd name="T10" fmla="*/ 0 h 984"/>
              <a:gd name="T11" fmla="*/ 3792 w 3792"/>
              <a:gd name="T12" fmla="*/ 984 h 984"/>
            </a:gdLst>
            <a:ahLst/>
            <a:cxnLst>
              <a:cxn ang="T6">
                <a:pos x="T0" y="T1"/>
              </a:cxn>
              <a:cxn ang="T7">
                <a:pos x="T2" y="T3"/>
              </a:cxn>
              <a:cxn ang="T8">
                <a:pos x="T4" y="T5"/>
              </a:cxn>
            </a:cxnLst>
            <a:rect l="T9" t="T10" r="T11" b="T12"/>
            <a:pathLst>
              <a:path w="3792" h="984">
                <a:moveTo>
                  <a:pt x="0" y="984"/>
                </a:moveTo>
                <a:cubicBezTo>
                  <a:pt x="476" y="612"/>
                  <a:pt x="952" y="240"/>
                  <a:pt x="1584" y="120"/>
                </a:cubicBezTo>
                <a:cubicBezTo>
                  <a:pt x="2216" y="0"/>
                  <a:pt x="3004" y="132"/>
                  <a:pt x="3792" y="264"/>
                </a:cubicBezTo>
              </a:path>
            </a:pathLst>
          </a:custGeom>
          <a:noFill/>
          <a:ln w="57150">
            <a:solidFill>
              <a:srgbClr val="CC33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zh-CN" altLang="en-US"/>
          </a:p>
        </p:txBody>
      </p:sp>
      <p:sp>
        <p:nvSpPr>
          <p:cNvPr id="93" name="文本框 92"/>
          <p:cNvSpPr txBox="1"/>
          <p:nvPr/>
        </p:nvSpPr>
        <p:spPr>
          <a:xfrm>
            <a:off x="156363" y="1371441"/>
            <a:ext cx="2239846" cy="461665"/>
          </a:xfrm>
          <a:prstGeom prst="rect">
            <a:avLst/>
          </a:prstGeom>
          <a:solidFill>
            <a:schemeClr val="accent6">
              <a:lumMod val="75000"/>
            </a:schemeClr>
          </a:solidFill>
        </p:spPr>
        <p:txBody>
          <a:bodyPr wrap="square">
            <a:spAutoFit/>
          </a:bodyPr>
          <a:lstStyle/>
          <a:p>
            <a:pPr marL="0" lvl="1" algn="ctr" eaLnBrk="1" hangingPunct="1"/>
            <a:r>
              <a:rPr lang="zh-CN" altLang="en-US" dirty="0">
                <a:solidFill>
                  <a:schemeClr val="bg1"/>
                </a:solidFill>
              </a:rPr>
              <a:t>应用层</a:t>
            </a:r>
            <a:endParaRPr lang="zh-CN" altLang="zh-CN"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wipe(down)">
                                      <p:cBhvr>
                                        <p:cTn id="11" dur="500"/>
                                        <p:tgtEl>
                                          <p:spTgt spid="86"/>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fade">
                                      <p:cBhvr>
                                        <p:cTn id="16" dur="1000"/>
                                        <p:tgtEl>
                                          <p:spTgt spid="93"/>
                                        </p:tgtEl>
                                      </p:cBhvr>
                                    </p:animEffect>
                                    <p:anim calcmode="lin" valueType="num">
                                      <p:cBhvr>
                                        <p:cTn id="17" dur="1000" fill="hold"/>
                                        <p:tgtEl>
                                          <p:spTgt spid="93"/>
                                        </p:tgtEl>
                                        <p:attrNameLst>
                                          <p:attrName>ppt_x</p:attrName>
                                        </p:attrNameLst>
                                      </p:cBhvr>
                                      <p:tavLst>
                                        <p:tav tm="0">
                                          <p:val>
                                            <p:strVal val="#ppt_x"/>
                                          </p:val>
                                        </p:tav>
                                        <p:tav tm="100000">
                                          <p:val>
                                            <p:strVal val="#ppt_x"/>
                                          </p:val>
                                        </p:tav>
                                      </p:tavLst>
                                    </p:anim>
                                    <p:anim calcmode="lin" valueType="num">
                                      <p:cBhvr>
                                        <p:cTn id="18"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bldLvl="0" animBg="1"/>
      <p:bldP spid="89" grpId="0" bldLvl="0" animBg="1"/>
      <p:bldP spid="93" grpId="0" bldLvl="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367581"/>
            <a:ext cx="12198350" cy="4724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各层协议的主要功能</a:t>
            </a:r>
            <a:endParaRPr lang="zh-CN" altLang="en-US" dirty="0"/>
          </a:p>
        </p:txBody>
      </p:sp>
      <p:sp>
        <p:nvSpPr>
          <p:cNvPr id="35" name="矩形 34"/>
          <p:cNvSpPr/>
          <p:nvPr/>
        </p:nvSpPr>
        <p:spPr>
          <a:xfrm>
            <a:off x="3175" y="6477794"/>
            <a:ext cx="12195175" cy="381000"/>
          </a:xfrm>
          <a:prstGeom prst="rect">
            <a:avLst/>
          </a:prstGeom>
          <a:solidFill>
            <a:srgbClr val="358D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 name="矩形 2"/>
          <p:cNvSpPr/>
          <p:nvPr/>
        </p:nvSpPr>
        <p:spPr>
          <a:xfrm>
            <a:off x="469900" y="1395651"/>
            <a:ext cx="11277600" cy="4654095"/>
          </a:xfrm>
          <a:prstGeom prst="rect">
            <a:avLst/>
          </a:prstGeom>
        </p:spPr>
        <p:txBody>
          <a:bodyPr wrap="square">
            <a:spAutoFit/>
          </a:bodyPr>
          <a:lstStyle/>
          <a:p>
            <a:pPr>
              <a:lnSpc>
                <a:spcPct val="150000"/>
              </a:lnSpc>
            </a:pPr>
            <a:r>
              <a:rPr lang="zh-CN" altLang="en-US" sz="2000" b="1" dirty="0">
                <a:solidFill>
                  <a:srgbClr val="FF0000"/>
                </a:solidFill>
              </a:rPr>
              <a:t>应用层</a:t>
            </a:r>
            <a:r>
              <a:rPr lang="en-US" altLang="zh-CN" sz="2000" b="1" dirty="0">
                <a:solidFill>
                  <a:srgbClr val="FF0000"/>
                </a:solidFill>
              </a:rPr>
              <a:t>: </a:t>
            </a:r>
            <a:r>
              <a:rPr lang="zh-CN" altLang="en-US" sz="2000" dirty="0"/>
              <a:t>如何通过应用进程间的交互来完成特定的网络应用。应用层协议定义的是应用进程间通信和交互的规则。</a:t>
            </a:r>
            <a:endParaRPr lang="zh-CN" altLang="en-US" sz="2000" dirty="0"/>
          </a:p>
          <a:p>
            <a:pPr>
              <a:lnSpc>
                <a:spcPct val="150000"/>
              </a:lnSpc>
            </a:pPr>
            <a:r>
              <a:rPr lang="zh-CN" altLang="en-US" sz="2000" b="1" dirty="0">
                <a:solidFill>
                  <a:srgbClr val="FF0000"/>
                </a:solidFill>
              </a:rPr>
              <a:t>运输层</a:t>
            </a:r>
            <a:r>
              <a:rPr lang="en-US" altLang="zh-CN" sz="2000" b="1" dirty="0">
                <a:solidFill>
                  <a:srgbClr val="FF0000"/>
                </a:solidFill>
              </a:rPr>
              <a:t>: </a:t>
            </a:r>
            <a:r>
              <a:rPr lang="zh-CN" altLang="en-US" sz="2000" dirty="0"/>
              <a:t>负责向两台主机中进程之间的通信提供通用的数据传输服务。应用进程利用该服务传送应用层报文。一台主机可同时运行多个进程。</a:t>
            </a:r>
            <a:endParaRPr lang="zh-CN" altLang="en-US" sz="2000" dirty="0"/>
          </a:p>
          <a:p>
            <a:pPr>
              <a:lnSpc>
                <a:spcPct val="150000"/>
              </a:lnSpc>
            </a:pPr>
            <a:r>
              <a:rPr lang="zh-CN" altLang="en-US" sz="2000" b="1" dirty="0">
                <a:solidFill>
                  <a:srgbClr val="FF0000"/>
                </a:solidFill>
              </a:rPr>
              <a:t>网络层</a:t>
            </a:r>
            <a:r>
              <a:rPr lang="en-US" altLang="zh-CN" sz="2000" b="1" dirty="0">
                <a:solidFill>
                  <a:srgbClr val="FF0000"/>
                </a:solidFill>
              </a:rPr>
              <a:t>: </a:t>
            </a:r>
            <a:r>
              <a:rPr lang="zh-CN" altLang="en-US" sz="2000" dirty="0"/>
              <a:t>负责为分组交换网上的不同主机提供通信服务。要考虑如何将分组从源主机通过中间路由器按某条路径转发到目的主机。</a:t>
            </a:r>
            <a:endParaRPr lang="zh-CN" altLang="en-US" sz="2000" dirty="0"/>
          </a:p>
          <a:p>
            <a:pPr>
              <a:lnSpc>
                <a:spcPct val="150000"/>
              </a:lnSpc>
            </a:pPr>
            <a:r>
              <a:rPr lang="zh-CN" altLang="en-US" sz="2000" b="1" dirty="0">
                <a:solidFill>
                  <a:srgbClr val="FF0000"/>
                </a:solidFill>
              </a:rPr>
              <a:t>数据链路层</a:t>
            </a:r>
            <a:r>
              <a:rPr lang="en-US" altLang="zh-CN" sz="2000" b="1" dirty="0">
                <a:solidFill>
                  <a:srgbClr val="FF0000"/>
                </a:solidFill>
              </a:rPr>
              <a:t>: </a:t>
            </a:r>
            <a:r>
              <a:rPr lang="zh-CN" altLang="en-US" sz="2000" dirty="0"/>
              <a:t>计算机网络由主机、路由器和连接它们的链路组成，从源主机发送到目的主机的分组必须在一段一段的链路上传送。数据链路层的任务就是将分组从链路的一端传送到另一端。</a:t>
            </a:r>
            <a:endParaRPr lang="en-US" altLang="zh-CN" sz="2000" dirty="0"/>
          </a:p>
          <a:p>
            <a:pPr>
              <a:lnSpc>
                <a:spcPct val="150000"/>
              </a:lnSpc>
            </a:pPr>
            <a:r>
              <a:rPr lang="zh-CN" altLang="en-US" sz="2000" b="1" dirty="0">
                <a:solidFill>
                  <a:srgbClr val="FF0000"/>
                </a:solidFill>
              </a:rPr>
              <a:t>物理层</a:t>
            </a:r>
            <a:r>
              <a:rPr lang="en-US" altLang="zh-CN" sz="2000" b="1" dirty="0">
                <a:solidFill>
                  <a:srgbClr val="FF0000"/>
                </a:solidFill>
              </a:rPr>
              <a:t>: </a:t>
            </a:r>
            <a:r>
              <a:rPr lang="zh-CN" altLang="en-US" sz="2000" dirty="0"/>
              <a:t>在传输媒体上传送比特流，将数据链路层帧中的每个比特从一个结点通过传输媒体传送到下一个结点。</a:t>
            </a:r>
            <a:endParaRPr lang="en-US" altLang="zh-CN" sz="20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协议的层次关系</a:t>
            </a:r>
            <a:endParaRPr lang="zh-CN" altLang="en-US" dirty="0"/>
          </a:p>
        </p:txBody>
      </p:sp>
      <p:sp>
        <p:nvSpPr>
          <p:cNvPr id="44" name="矩形 43"/>
          <p:cNvSpPr/>
          <p:nvPr/>
        </p:nvSpPr>
        <p:spPr>
          <a:xfrm>
            <a:off x="6350" y="1525190"/>
            <a:ext cx="12192000" cy="4038201"/>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50" name="直接连接符 49"/>
          <p:cNvCxnSpPr/>
          <p:nvPr/>
        </p:nvCxnSpPr>
        <p:spPr>
          <a:xfrm>
            <a:off x="-35378" y="1296194"/>
            <a:ext cx="12192000" cy="0"/>
          </a:xfrm>
          <a:prstGeom prst="line">
            <a:avLst/>
          </a:prstGeom>
          <a:noFill/>
          <a:ln w="57150" cap="flat" cmpd="sng" algn="ctr">
            <a:solidFill>
              <a:schemeClr val="accent5"/>
            </a:solidFill>
            <a:prstDash val="solid"/>
            <a:miter lim="800000"/>
          </a:ln>
          <a:effectLst/>
        </p:spPr>
      </p:cxnSp>
      <p:cxnSp>
        <p:nvCxnSpPr>
          <p:cNvPr id="8" name="直接连接符 7"/>
          <p:cNvCxnSpPr/>
          <p:nvPr/>
        </p:nvCxnSpPr>
        <p:spPr>
          <a:xfrm>
            <a:off x="-35378" y="5791994"/>
            <a:ext cx="12192000" cy="0"/>
          </a:xfrm>
          <a:prstGeom prst="line">
            <a:avLst/>
          </a:prstGeom>
          <a:noFill/>
          <a:ln w="57150" cap="flat" cmpd="sng" algn="ctr">
            <a:solidFill>
              <a:schemeClr val="accent5"/>
            </a:solidFill>
            <a:prstDash val="solid"/>
            <a:miter lim="800000"/>
          </a:ln>
          <a:effectLst/>
        </p:spPr>
      </p:cxnSp>
      <p:sp>
        <p:nvSpPr>
          <p:cNvPr id="7" name="Rectangle 4"/>
          <p:cNvSpPr txBox="1">
            <a:spLocks noChangeArrowheads="1"/>
          </p:cNvSpPr>
          <p:nvPr/>
        </p:nvSpPr>
        <p:spPr>
          <a:xfrm>
            <a:off x="460375" y="1791495"/>
            <a:ext cx="8686800" cy="3848098"/>
          </a:xfrm>
          <a:prstGeom prst="rect">
            <a:avLst/>
          </a:prstGeom>
        </p:spPr>
        <p:txBody>
          <a:bodyPr vert="horz" lIns="121917" tIns="60958" rIns="121917" bIns="60958" rtlCol="0">
            <a:normAutofit lnSpcReduction="10000"/>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40000"/>
              </a:lnSpc>
            </a:pPr>
            <a:r>
              <a:rPr lang="zh-CN" altLang="en-US" sz="2400" dirty="0"/>
              <a:t>下层为上层提供服务</a:t>
            </a:r>
            <a:endParaRPr lang="zh-CN" altLang="en-US" sz="2400" dirty="0"/>
          </a:p>
          <a:p>
            <a:pPr>
              <a:lnSpc>
                <a:spcPct val="140000"/>
              </a:lnSpc>
            </a:pPr>
            <a:r>
              <a:rPr lang="zh-CN" altLang="en-US" sz="2400" dirty="0"/>
              <a:t>上层利用下层提供的服务来实现自己的功能，并同时为自己的上层提供服务</a:t>
            </a:r>
            <a:endParaRPr lang="zh-CN" altLang="en-US" sz="2400" dirty="0"/>
          </a:p>
          <a:p>
            <a:pPr>
              <a:lnSpc>
                <a:spcPct val="140000"/>
              </a:lnSpc>
            </a:pPr>
            <a:r>
              <a:rPr lang="zh-CN" altLang="en-US" sz="2400" dirty="0"/>
              <a:t>在文献中还可以见到术语“协议栈（</a:t>
            </a:r>
            <a:r>
              <a:rPr lang="en-US" altLang="zh-CN" sz="2400" dirty="0"/>
              <a:t>Protocol Stack</a:t>
            </a:r>
            <a:r>
              <a:rPr lang="zh-CN" altLang="en-US" sz="2400" dirty="0"/>
              <a:t>）”，这是因为几个层次画在一起很像一个栈（</a:t>
            </a:r>
            <a:r>
              <a:rPr lang="en-US" altLang="zh-CN" sz="2400" dirty="0"/>
              <a:t>Stack</a:t>
            </a:r>
            <a:r>
              <a:rPr lang="zh-CN" altLang="en-US" sz="2400" dirty="0"/>
              <a:t>）的结构</a:t>
            </a:r>
            <a:endParaRPr lang="zh-CN" altLang="en-US" sz="2400" dirty="0"/>
          </a:p>
          <a:p>
            <a:pPr>
              <a:lnSpc>
                <a:spcPct val="140000"/>
              </a:lnSpc>
            </a:pPr>
            <a:r>
              <a:rPr lang="zh-CN" altLang="en-US" sz="2400" dirty="0"/>
              <a:t>上层的分组（</a:t>
            </a:r>
            <a:r>
              <a:rPr lang="zh-CN" altLang="en-US" sz="2400" dirty="0">
                <a:solidFill>
                  <a:srgbClr val="C00000"/>
                </a:solidFill>
              </a:rPr>
              <a:t>协议数据单元</a:t>
            </a:r>
            <a:r>
              <a:rPr lang="zh-CN" altLang="en-US" sz="2400" dirty="0"/>
              <a:t>）作为下层的数据</a:t>
            </a:r>
            <a:r>
              <a:rPr lang="zh-CN" altLang="en-US" sz="2400" dirty="0">
                <a:solidFill>
                  <a:srgbClr val="800000"/>
                </a:solidFill>
              </a:rPr>
              <a:t>封装</a:t>
            </a:r>
            <a:r>
              <a:rPr lang="zh-CN" altLang="en-US" sz="2400" dirty="0"/>
              <a:t>到下层的分组中传输</a:t>
            </a:r>
            <a:endParaRPr lang="en-US" altLang="zh-CN" sz="2400" dirty="0"/>
          </a:p>
        </p:txBody>
      </p:sp>
      <p:grpSp>
        <p:nvGrpSpPr>
          <p:cNvPr id="3" name="组合 2"/>
          <p:cNvGrpSpPr/>
          <p:nvPr/>
        </p:nvGrpSpPr>
        <p:grpSpPr>
          <a:xfrm>
            <a:off x="9495751" y="2439194"/>
            <a:ext cx="2242224" cy="2378398"/>
            <a:chOff x="156363" y="1371441"/>
            <a:chExt cx="2242224" cy="2378398"/>
          </a:xfrm>
        </p:grpSpPr>
        <p:sp>
          <p:nvSpPr>
            <p:cNvPr id="9" name="文本框 8"/>
            <p:cNvSpPr txBox="1"/>
            <p:nvPr/>
          </p:nvSpPr>
          <p:spPr>
            <a:xfrm>
              <a:off x="158741" y="3288174"/>
              <a:ext cx="2239846" cy="461665"/>
            </a:xfrm>
            <a:prstGeom prst="rect">
              <a:avLst/>
            </a:prstGeom>
            <a:solidFill>
              <a:srgbClr val="002060"/>
            </a:solidFill>
          </p:spPr>
          <p:txBody>
            <a:bodyPr wrap="square">
              <a:spAutoFit/>
            </a:bodyPr>
            <a:lstStyle/>
            <a:p>
              <a:pPr marL="0" lvl="1" algn="ctr" eaLnBrk="1" hangingPunct="1"/>
              <a:r>
                <a:rPr lang="zh-CN" altLang="en-US" dirty="0">
                  <a:solidFill>
                    <a:schemeClr val="bg1"/>
                  </a:solidFill>
                </a:rPr>
                <a:t>物理层</a:t>
              </a:r>
              <a:endParaRPr lang="zh-CN" altLang="zh-CN" dirty="0">
                <a:solidFill>
                  <a:schemeClr val="bg1"/>
                </a:solidFill>
              </a:endParaRPr>
            </a:p>
          </p:txBody>
        </p:sp>
        <p:sp>
          <p:nvSpPr>
            <p:cNvPr id="10" name="文本框 9"/>
            <p:cNvSpPr txBox="1"/>
            <p:nvPr/>
          </p:nvSpPr>
          <p:spPr>
            <a:xfrm>
              <a:off x="158741" y="2805481"/>
              <a:ext cx="2239846" cy="461665"/>
            </a:xfrm>
            <a:prstGeom prst="rect">
              <a:avLst/>
            </a:prstGeom>
            <a:solidFill>
              <a:srgbClr val="0070C0"/>
            </a:solidFill>
          </p:spPr>
          <p:txBody>
            <a:bodyPr wrap="square">
              <a:spAutoFit/>
            </a:bodyPr>
            <a:lstStyle/>
            <a:p>
              <a:pPr marL="0" lvl="1" algn="ctr" eaLnBrk="1" hangingPunct="1"/>
              <a:r>
                <a:rPr lang="zh-CN" altLang="en-US" dirty="0">
                  <a:solidFill>
                    <a:schemeClr val="bg1"/>
                  </a:solidFill>
                </a:rPr>
                <a:t>数据链路层</a:t>
              </a:r>
              <a:endParaRPr lang="zh-CN" altLang="zh-CN" dirty="0">
                <a:solidFill>
                  <a:schemeClr val="bg1"/>
                </a:solidFill>
              </a:endParaRPr>
            </a:p>
          </p:txBody>
        </p:sp>
        <p:sp>
          <p:nvSpPr>
            <p:cNvPr id="11" name="文本框 10"/>
            <p:cNvSpPr txBox="1"/>
            <p:nvPr/>
          </p:nvSpPr>
          <p:spPr>
            <a:xfrm>
              <a:off x="156363" y="2329138"/>
              <a:ext cx="2239846" cy="461665"/>
            </a:xfrm>
            <a:prstGeom prst="rect">
              <a:avLst/>
            </a:prstGeom>
            <a:solidFill>
              <a:srgbClr val="00B0F0"/>
            </a:solidFill>
          </p:spPr>
          <p:txBody>
            <a:bodyPr wrap="square">
              <a:spAutoFit/>
            </a:bodyPr>
            <a:lstStyle/>
            <a:p>
              <a:pPr marL="0" lvl="1" algn="ctr" eaLnBrk="1" hangingPunct="1"/>
              <a:r>
                <a:rPr lang="zh-CN" altLang="en-US" dirty="0">
                  <a:solidFill>
                    <a:schemeClr val="bg1"/>
                  </a:solidFill>
                </a:rPr>
                <a:t>网络层</a:t>
              </a:r>
              <a:endParaRPr lang="zh-CN" altLang="zh-CN" dirty="0">
                <a:solidFill>
                  <a:schemeClr val="bg1"/>
                </a:solidFill>
              </a:endParaRPr>
            </a:p>
          </p:txBody>
        </p:sp>
        <p:sp>
          <p:nvSpPr>
            <p:cNvPr id="12" name="文本框 11"/>
            <p:cNvSpPr txBox="1"/>
            <p:nvPr/>
          </p:nvSpPr>
          <p:spPr>
            <a:xfrm>
              <a:off x="156363" y="1852613"/>
              <a:ext cx="2239846" cy="461665"/>
            </a:xfrm>
            <a:prstGeom prst="rect">
              <a:avLst/>
            </a:prstGeom>
            <a:solidFill>
              <a:srgbClr val="00B050"/>
            </a:solidFill>
          </p:spPr>
          <p:txBody>
            <a:bodyPr wrap="square">
              <a:spAutoFit/>
            </a:bodyPr>
            <a:lstStyle/>
            <a:p>
              <a:pPr marL="0" lvl="1" algn="ctr" eaLnBrk="1" hangingPunct="1"/>
              <a:r>
                <a:rPr lang="zh-CN" altLang="en-US" dirty="0">
                  <a:solidFill>
                    <a:schemeClr val="bg1"/>
                  </a:solidFill>
                </a:rPr>
                <a:t>运输层</a:t>
              </a:r>
              <a:endParaRPr lang="zh-CN" altLang="zh-CN" dirty="0">
                <a:solidFill>
                  <a:schemeClr val="bg1"/>
                </a:solidFill>
              </a:endParaRPr>
            </a:p>
          </p:txBody>
        </p:sp>
        <p:sp>
          <p:nvSpPr>
            <p:cNvPr id="13" name="文本框 12"/>
            <p:cNvSpPr txBox="1"/>
            <p:nvPr/>
          </p:nvSpPr>
          <p:spPr>
            <a:xfrm>
              <a:off x="156363" y="1371441"/>
              <a:ext cx="2239846" cy="461665"/>
            </a:xfrm>
            <a:prstGeom prst="rect">
              <a:avLst/>
            </a:prstGeom>
            <a:solidFill>
              <a:schemeClr val="accent6">
                <a:lumMod val="75000"/>
              </a:schemeClr>
            </a:solidFill>
          </p:spPr>
          <p:txBody>
            <a:bodyPr wrap="square">
              <a:spAutoFit/>
            </a:bodyPr>
            <a:lstStyle/>
            <a:p>
              <a:pPr marL="0" lvl="1" algn="ctr" eaLnBrk="1" hangingPunct="1"/>
              <a:r>
                <a:rPr lang="zh-CN" altLang="en-US" dirty="0">
                  <a:solidFill>
                    <a:schemeClr val="bg1"/>
                  </a:solidFill>
                </a:rPr>
                <a:t>应用层</a:t>
              </a:r>
              <a:endParaRPr lang="zh-CN" altLang="zh-CN" dirty="0">
                <a:solidFill>
                  <a:schemeClr val="bg1"/>
                </a:solidFill>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5" presetClass="emph" presetSubtype="0" repeatCount="2000" fill="hold" nodeType="clickEffect">
                                  <p:stCondLst>
                                    <p:cond delay="0"/>
                                  </p:stCondLst>
                                  <p:childTnLst>
                                    <p:anim calcmode="discrete" valueType="str">
                                      <p:cBhvr>
                                        <p:cTn id="27"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1000"/>
                                        <p:tgtEl>
                                          <p:spTgt spid="7">
                                            <p:txEl>
                                              <p:pRg st="3" end="3"/>
                                            </p:txEl>
                                          </p:spTgt>
                                        </p:tgtEl>
                                      </p:cBhvr>
                                    </p:animEffect>
                                    <p:anim calcmode="lin" valueType="num">
                                      <p:cBhvr>
                                        <p:cTn id="3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48" name="Rectangle 30"/>
          <p:cNvSpPr>
            <a:spLocks noChangeArrowheads="1"/>
          </p:cNvSpPr>
          <p:nvPr/>
        </p:nvSpPr>
        <p:spPr bwMode="auto">
          <a:xfrm>
            <a:off x="5622925" y="2202657"/>
            <a:ext cx="2592388" cy="358775"/>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nvGrpSpPr>
          <p:cNvPr id="50" name="Group 31"/>
          <p:cNvGrpSpPr/>
          <p:nvPr/>
        </p:nvGrpSpPr>
        <p:grpSpPr bwMode="auto">
          <a:xfrm>
            <a:off x="4183063" y="2091532"/>
            <a:ext cx="1454150" cy="1008062"/>
            <a:chOff x="1655" y="1525"/>
            <a:chExt cx="916" cy="635"/>
          </a:xfrm>
        </p:grpSpPr>
        <p:sp>
          <p:nvSpPr>
            <p:cNvPr id="51" name="Text Box 32"/>
            <p:cNvSpPr txBox="1">
              <a:spLocks noChangeArrowheads="1"/>
            </p:cNvSpPr>
            <p:nvPr/>
          </p:nvSpPr>
          <p:spPr bwMode="auto">
            <a:xfrm>
              <a:off x="1655" y="1525"/>
              <a:ext cx="916" cy="25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a:solidFill>
                    <a:srgbClr val="333399"/>
                  </a:solidFill>
                  <a:latin typeface="+mj-ea"/>
                  <a:ea typeface="+mj-ea"/>
                </a:rPr>
                <a:t>应用层首部</a:t>
              </a:r>
              <a:endParaRPr kumimoji="1" lang="zh-CN" altLang="en-US" sz="2000">
                <a:solidFill>
                  <a:srgbClr val="333399"/>
                </a:solidFill>
                <a:latin typeface="+mj-ea"/>
                <a:ea typeface="+mj-ea"/>
              </a:endParaRPr>
            </a:p>
          </p:txBody>
        </p:sp>
        <p:sp>
          <p:nvSpPr>
            <p:cNvPr id="53" name="Line 33"/>
            <p:cNvSpPr>
              <a:spLocks noChangeShapeType="1"/>
            </p:cNvSpPr>
            <p:nvPr/>
          </p:nvSpPr>
          <p:spPr bwMode="auto">
            <a:xfrm>
              <a:off x="2109" y="1752"/>
              <a:ext cx="272" cy="223"/>
            </a:xfrm>
            <a:prstGeom prst="line">
              <a:avLst/>
            </a:prstGeom>
            <a:noFill/>
            <a:ln w="12700">
              <a:solidFill>
                <a:srgbClr val="333399"/>
              </a:solidFill>
              <a:round/>
              <a:headEnd type="none" w="sm" len="lg"/>
              <a:tailEnd type="triangle" w="med" len="lg"/>
            </a:ln>
            <a:effectLst/>
          </p:spPr>
          <p:txBody>
            <a:bodyPr wrap="none" anchor="ctr"/>
            <a:lstStyle/>
            <a:p>
              <a:endParaRPr lang="zh-CN" altLang="en-US" sz="2000">
                <a:latin typeface="+mj-ea"/>
                <a:ea typeface="+mj-ea"/>
              </a:endParaRPr>
            </a:p>
          </p:txBody>
        </p:sp>
        <p:sp>
          <p:nvSpPr>
            <p:cNvPr id="54" name="Rectangle 34"/>
            <p:cNvSpPr>
              <a:spLocks noChangeArrowheads="1"/>
            </p:cNvSpPr>
            <p:nvPr/>
          </p:nvSpPr>
          <p:spPr bwMode="auto">
            <a:xfrm>
              <a:off x="2245" y="1934"/>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grpSp>
      <p:sp>
        <p:nvSpPr>
          <p:cNvPr id="55" name="Rectangle 35"/>
          <p:cNvSpPr>
            <a:spLocks noChangeArrowheads="1"/>
          </p:cNvSpPr>
          <p:nvPr/>
        </p:nvSpPr>
        <p:spPr bwMode="auto">
          <a:xfrm>
            <a:off x="3089275" y="5044282"/>
            <a:ext cx="6134100" cy="358775"/>
          </a:xfrm>
          <a:prstGeom prst="rect">
            <a:avLst/>
          </a:prstGeom>
          <a:solidFill>
            <a:schemeClr val="accent5"/>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10100110100101  </a:t>
            </a:r>
            <a:r>
              <a:rPr lang="zh-CN" altLang="en-US" sz="2000" dirty="0">
                <a:solidFill>
                  <a:schemeClr val="bg1"/>
                </a:solidFill>
                <a:latin typeface="+mj-ea"/>
                <a:ea typeface="+mj-ea"/>
              </a:rPr>
              <a:t>比  特  流  </a:t>
            </a:r>
            <a:r>
              <a:rPr lang="en-US" altLang="zh-CN" sz="2000" dirty="0">
                <a:solidFill>
                  <a:schemeClr val="bg1"/>
                </a:solidFill>
                <a:latin typeface="+mj-ea"/>
                <a:ea typeface="+mj-ea"/>
              </a:rPr>
              <a:t>110101110101</a:t>
            </a:r>
            <a:endParaRPr lang="en-US" altLang="zh-CN" sz="2000" dirty="0">
              <a:solidFill>
                <a:schemeClr val="bg1"/>
              </a:solidFill>
              <a:latin typeface="+mj-ea"/>
              <a:ea typeface="+mj-ea"/>
            </a:endParaRPr>
          </a:p>
        </p:txBody>
      </p:sp>
      <p:sp>
        <p:nvSpPr>
          <p:cNvPr id="56" name="Rectangle 37"/>
          <p:cNvSpPr>
            <a:spLocks noChangeArrowheads="1"/>
          </p:cNvSpPr>
          <p:nvPr/>
        </p:nvSpPr>
        <p:spPr bwMode="auto">
          <a:xfrm>
            <a:off x="5622925" y="2740819"/>
            <a:ext cx="2592388" cy="358775"/>
          </a:xfrm>
          <a:prstGeom prst="rect">
            <a:avLst/>
          </a:prstGeom>
          <a:solidFill>
            <a:schemeClr val="accent5"/>
          </a:solidFill>
          <a:ln w="9525">
            <a:solidFill>
              <a:schemeClr val="tx1"/>
            </a:solidFill>
            <a:miter lim="800000"/>
          </a:ln>
          <a:effectLst/>
        </p:spPr>
        <p:txBody>
          <a:bodyPr wrap="none" anchor="ctr"/>
          <a:lstStyle/>
          <a:p>
            <a:pPr algn="ctr"/>
            <a:r>
              <a:rPr lang="zh-CN" altLang="en-US" sz="2000">
                <a:solidFill>
                  <a:schemeClr val="bg1"/>
                </a:solidFill>
                <a:latin typeface="+mj-ea"/>
                <a:ea typeface="+mj-ea"/>
              </a:rPr>
              <a:t>应 用 程 序 数 据</a:t>
            </a:r>
            <a:endParaRPr lang="zh-CN" altLang="en-US" sz="2000">
              <a:solidFill>
                <a:schemeClr val="bg1"/>
              </a:solidFill>
              <a:latin typeface="+mj-ea"/>
              <a:ea typeface="+mj-ea"/>
            </a:endParaRPr>
          </a:p>
        </p:txBody>
      </p:sp>
      <p:grpSp>
        <p:nvGrpSpPr>
          <p:cNvPr id="57" name="Group 38"/>
          <p:cNvGrpSpPr/>
          <p:nvPr/>
        </p:nvGrpSpPr>
        <p:grpSpPr bwMode="auto">
          <a:xfrm>
            <a:off x="5119688" y="3317082"/>
            <a:ext cx="3095625" cy="358775"/>
            <a:chOff x="2245" y="2297"/>
            <a:chExt cx="1950" cy="226"/>
          </a:xfrm>
        </p:grpSpPr>
        <p:sp>
          <p:nvSpPr>
            <p:cNvPr id="58" name="Rectangle 39"/>
            <p:cNvSpPr>
              <a:spLocks noChangeArrowheads="1"/>
            </p:cNvSpPr>
            <p:nvPr/>
          </p:nvSpPr>
          <p:spPr bwMode="auto">
            <a:xfrm>
              <a:off x="2245" y="2297"/>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59" name="Rectangle 40"/>
            <p:cNvSpPr>
              <a:spLocks noChangeArrowheads="1"/>
            </p:cNvSpPr>
            <p:nvPr/>
          </p:nvSpPr>
          <p:spPr bwMode="auto">
            <a:xfrm>
              <a:off x="2562" y="2297"/>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a:solidFill>
                    <a:schemeClr val="bg1"/>
                  </a:solidFill>
                  <a:latin typeface="+mj-ea"/>
                  <a:ea typeface="+mj-ea"/>
                </a:rPr>
                <a:t>应 用 程 序 数 据</a:t>
              </a:r>
              <a:endParaRPr lang="zh-CN" altLang="en-US" sz="2000">
                <a:solidFill>
                  <a:schemeClr val="bg1"/>
                </a:solidFill>
                <a:latin typeface="+mj-ea"/>
                <a:ea typeface="+mj-ea"/>
              </a:endParaRPr>
            </a:p>
          </p:txBody>
        </p:sp>
      </p:grpSp>
      <p:grpSp>
        <p:nvGrpSpPr>
          <p:cNvPr id="60" name="Group 41"/>
          <p:cNvGrpSpPr/>
          <p:nvPr/>
        </p:nvGrpSpPr>
        <p:grpSpPr bwMode="auto">
          <a:xfrm>
            <a:off x="4614863" y="3893344"/>
            <a:ext cx="3600450" cy="358775"/>
            <a:chOff x="1927" y="2660"/>
            <a:chExt cx="2268" cy="226"/>
          </a:xfrm>
        </p:grpSpPr>
        <p:sp>
          <p:nvSpPr>
            <p:cNvPr id="61" name="Rectangle 42"/>
            <p:cNvSpPr>
              <a:spLocks noChangeArrowheads="1"/>
            </p:cNvSpPr>
            <p:nvPr/>
          </p:nvSpPr>
          <p:spPr bwMode="auto">
            <a:xfrm>
              <a:off x="1927" y="2660"/>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62" name="Rectangle 43"/>
            <p:cNvSpPr>
              <a:spLocks noChangeArrowheads="1"/>
            </p:cNvSpPr>
            <p:nvPr/>
          </p:nvSpPr>
          <p:spPr bwMode="auto">
            <a:xfrm>
              <a:off x="2245" y="2660"/>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a:solidFill>
                    <a:schemeClr val="bg1"/>
                  </a:solidFill>
                  <a:latin typeface="+mj-ea"/>
                  <a:ea typeface="+mj-ea"/>
                </a:rPr>
                <a:t>H</a:t>
              </a:r>
              <a:r>
                <a:rPr lang="en-US" altLang="zh-CN" sz="2000" b="1" baseline="-25000">
                  <a:solidFill>
                    <a:schemeClr val="bg1"/>
                  </a:solidFill>
                  <a:latin typeface="+mj-ea"/>
                  <a:ea typeface="+mj-ea"/>
                </a:rPr>
                <a:t>5</a:t>
              </a:r>
              <a:endParaRPr lang="en-US" altLang="zh-CN" sz="2000" b="1" baseline="-25000">
                <a:solidFill>
                  <a:schemeClr val="bg1"/>
                </a:solidFill>
                <a:latin typeface="+mj-ea"/>
                <a:ea typeface="+mj-ea"/>
              </a:endParaRPr>
            </a:p>
          </p:txBody>
        </p:sp>
        <p:sp>
          <p:nvSpPr>
            <p:cNvPr id="63" name="Rectangle 44"/>
            <p:cNvSpPr>
              <a:spLocks noChangeArrowheads="1"/>
            </p:cNvSpPr>
            <p:nvPr/>
          </p:nvSpPr>
          <p:spPr bwMode="auto">
            <a:xfrm>
              <a:off x="2562" y="2660"/>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a:solidFill>
                    <a:schemeClr val="bg1"/>
                  </a:solidFill>
                  <a:latin typeface="+mj-ea"/>
                  <a:ea typeface="+mj-ea"/>
                </a:rPr>
                <a:t>应 用 程 序 数 据</a:t>
              </a:r>
              <a:endParaRPr lang="zh-CN" altLang="en-US" sz="2000">
                <a:solidFill>
                  <a:schemeClr val="bg1"/>
                </a:solidFill>
                <a:latin typeface="+mj-ea"/>
                <a:ea typeface="+mj-ea"/>
              </a:endParaRPr>
            </a:p>
          </p:txBody>
        </p:sp>
      </p:grpSp>
      <p:grpSp>
        <p:nvGrpSpPr>
          <p:cNvPr id="64" name="Group 45"/>
          <p:cNvGrpSpPr/>
          <p:nvPr/>
        </p:nvGrpSpPr>
        <p:grpSpPr bwMode="auto">
          <a:xfrm>
            <a:off x="4111625" y="4469607"/>
            <a:ext cx="4103688" cy="358775"/>
            <a:chOff x="1610" y="3023"/>
            <a:chExt cx="2585" cy="226"/>
          </a:xfrm>
        </p:grpSpPr>
        <p:sp>
          <p:nvSpPr>
            <p:cNvPr id="65" name="Rectangle 46"/>
            <p:cNvSpPr>
              <a:spLocks noChangeArrowheads="1"/>
            </p:cNvSpPr>
            <p:nvPr/>
          </p:nvSpPr>
          <p:spPr bwMode="auto">
            <a:xfrm>
              <a:off x="1610" y="3023"/>
              <a:ext cx="318" cy="226"/>
            </a:xfrm>
            <a:prstGeom prst="rect">
              <a:avLst/>
            </a:prstGeom>
            <a:solidFill>
              <a:schemeClr val="accent4"/>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3</a:t>
              </a:r>
              <a:endParaRPr lang="en-US" altLang="zh-CN" sz="2000" b="1" baseline="-25000" dirty="0">
                <a:solidFill>
                  <a:schemeClr val="bg1"/>
                </a:solidFill>
                <a:latin typeface="+mj-ea"/>
                <a:ea typeface="+mj-ea"/>
              </a:endParaRPr>
            </a:p>
          </p:txBody>
        </p:sp>
        <p:sp>
          <p:nvSpPr>
            <p:cNvPr id="66" name="Rectangle 47"/>
            <p:cNvSpPr>
              <a:spLocks noChangeArrowheads="1"/>
            </p:cNvSpPr>
            <p:nvPr/>
          </p:nvSpPr>
          <p:spPr bwMode="auto">
            <a:xfrm>
              <a:off x="1928" y="3023"/>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67" name="Rectangle 48"/>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68" name="Rectangle 49"/>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69" name="Group 50"/>
          <p:cNvGrpSpPr/>
          <p:nvPr/>
        </p:nvGrpSpPr>
        <p:grpSpPr bwMode="auto">
          <a:xfrm>
            <a:off x="2008187" y="2470947"/>
            <a:ext cx="4694238" cy="569913"/>
            <a:chOff x="412" y="1655"/>
            <a:chExt cx="2957" cy="359"/>
          </a:xfrm>
          <a:solidFill>
            <a:srgbClr val="FF0000"/>
          </a:solidFill>
        </p:grpSpPr>
        <p:sp>
          <p:nvSpPr>
            <p:cNvPr id="70" name="AutoShape 51"/>
            <p:cNvSpPr>
              <a:spLocks noChangeArrowheads="1"/>
            </p:cNvSpPr>
            <p:nvPr/>
          </p:nvSpPr>
          <p:spPr bwMode="auto">
            <a:xfrm flipV="1">
              <a:off x="412" y="1786"/>
              <a:ext cx="124" cy="228"/>
            </a:xfrm>
            <a:prstGeom prst="upArrow">
              <a:avLst>
                <a:gd name="adj1" fmla="val 50000"/>
                <a:gd name="adj2" fmla="val 45968"/>
              </a:avLst>
            </a:prstGeom>
            <a:grpFill/>
            <a:ln w="12700">
              <a:solidFill>
                <a:schemeClr val="tx1"/>
              </a:solidFill>
              <a:miter lim="800000"/>
            </a:ln>
            <a:effectLst/>
          </p:spPr>
          <p:txBody>
            <a:bodyPr vert="eaVert" wrap="none" anchor="ctr"/>
            <a:lstStyle/>
            <a:p>
              <a:endParaRPr lang="zh-CN" altLang="en-US"/>
            </a:p>
          </p:txBody>
        </p:sp>
        <p:sp>
          <p:nvSpPr>
            <p:cNvPr id="71" name="AutoShape 52"/>
            <p:cNvSpPr>
              <a:spLocks noChangeArrowheads="1"/>
            </p:cNvSpPr>
            <p:nvPr/>
          </p:nvSpPr>
          <p:spPr bwMode="auto">
            <a:xfrm flipV="1">
              <a:off x="3245" y="1655"/>
              <a:ext cx="124" cy="228"/>
            </a:xfrm>
            <a:prstGeom prst="upArrow">
              <a:avLst>
                <a:gd name="adj1" fmla="val 50000"/>
                <a:gd name="adj2" fmla="val 45968"/>
              </a:avLst>
            </a:prstGeom>
            <a:grpFill/>
            <a:ln w="12700">
              <a:solidFill>
                <a:schemeClr val="tx1"/>
              </a:solidFill>
              <a:miter lim="800000"/>
            </a:ln>
            <a:effectLst/>
          </p:spPr>
          <p:txBody>
            <a:bodyPr vert="eaVert" wrap="none" anchor="ctr"/>
            <a:lstStyle/>
            <a:p>
              <a:endParaRPr lang="zh-CN" altLang="en-US"/>
            </a:p>
          </p:txBody>
        </p:sp>
      </p:grpSp>
      <p:grpSp>
        <p:nvGrpSpPr>
          <p:cNvPr id="72" name="Group 53"/>
          <p:cNvGrpSpPr/>
          <p:nvPr/>
        </p:nvGrpSpPr>
        <p:grpSpPr bwMode="auto">
          <a:xfrm>
            <a:off x="2005012" y="3017836"/>
            <a:ext cx="4349750" cy="625475"/>
            <a:chOff x="410" y="1971"/>
            <a:chExt cx="2740" cy="394"/>
          </a:xfrm>
          <a:solidFill>
            <a:srgbClr val="FF0000"/>
          </a:solidFill>
        </p:grpSpPr>
        <p:sp>
          <p:nvSpPr>
            <p:cNvPr id="73" name="AutoShape 54"/>
            <p:cNvSpPr>
              <a:spLocks noChangeArrowheads="1"/>
            </p:cNvSpPr>
            <p:nvPr/>
          </p:nvSpPr>
          <p:spPr bwMode="auto">
            <a:xfrm rot="10800000">
              <a:off x="410" y="2116"/>
              <a:ext cx="125" cy="249"/>
            </a:xfrm>
            <a:prstGeom prst="upArrow">
              <a:avLst>
                <a:gd name="adj1" fmla="val 50000"/>
                <a:gd name="adj2" fmla="val 49800"/>
              </a:avLst>
            </a:prstGeom>
            <a:grpFill/>
            <a:ln w="12700">
              <a:solidFill>
                <a:schemeClr val="tx1"/>
              </a:solidFill>
              <a:miter lim="800000"/>
            </a:ln>
            <a:effectLst/>
          </p:spPr>
          <p:txBody>
            <a:bodyPr vert="eaVert" wrap="none" anchor="ctr"/>
            <a:lstStyle/>
            <a:p>
              <a:endParaRPr lang="zh-CN" altLang="en-US"/>
            </a:p>
          </p:txBody>
        </p:sp>
        <p:sp>
          <p:nvSpPr>
            <p:cNvPr id="74" name="AutoShape 55"/>
            <p:cNvSpPr>
              <a:spLocks noChangeArrowheads="1"/>
            </p:cNvSpPr>
            <p:nvPr/>
          </p:nvSpPr>
          <p:spPr bwMode="auto">
            <a:xfrm rot="10800000">
              <a:off x="3025" y="1971"/>
              <a:ext cx="125" cy="249"/>
            </a:xfrm>
            <a:prstGeom prst="upArrow">
              <a:avLst>
                <a:gd name="adj1" fmla="val 50000"/>
                <a:gd name="adj2" fmla="val 49800"/>
              </a:avLst>
            </a:prstGeom>
            <a:grpFill/>
            <a:ln w="12700">
              <a:solidFill>
                <a:schemeClr val="tx1"/>
              </a:solidFill>
              <a:miter lim="800000"/>
            </a:ln>
            <a:effectLst/>
          </p:spPr>
          <p:txBody>
            <a:bodyPr vert="eaVert" wrap="none" anchor="ctr"/>
            <a:lstStyle/>
            <a:p>
              <a:endParaRPr lang="zh-CN" altLang="en-US"/>
            </a:p>
          </p:txBody>
        </p:sp>
      </p:grpSp>
      <p:grpSp>
        <p:nvGrpSpPr>
          <p:cNvPr id="75" name="Group 56"/>
          <p:cNvGrpSpPr/>
          <p:nvPr/>
        </p:nvGrpSpPr>
        <p:grpSpPr bwMode="auto">
          <a:xfrm>
            <a:off x="2005012" y="3594098"/>
            <a:ext cx="4029075" cy="606425"/>
            <a:chOff x="410" y="2334"/>
            <a:chExt cx="2538" cy="382"/>
          </a:xfrm>
          <a:solidFill>
            <a:srgbClr val="FF0000"/>
          </a:solidFill>
        </p:grpSpPr>
        <p:sp>
          <p:nvSpPr>
            <p:cNvPr id="76" name="AutoShape 57"/>
            <p:cNvSpPr>
              <a:spLocks noChangeArrowheads="1"/>
            </p:cNvSpPr>
            <p:nvPr/>
          </p:nvSpPr>
          <p:spPr bwMode="auto">
            <a:xfrm rot="10800000">
              <a:off x="410" y="2468"/>
              <a:ext cx="125" cy="248"/>
            </a:xfrm>
            <a:prstGeom prst="upArrow">
              <a:avLst>
                <a:gd name="adj1" fmla="val 50000"/>
                <a:gd name="adj2" fmla="val 49600"/>
              </a:avLst>
            </a:prstGeom>
            <a:grpFill/>
            <a:ln w="12700">
              <a:solidFill>
                <a:schemeClr val="tx1"/>
              </a:solidFill>
              <a:miter lim="800000"/>
            </a:ln>
            <a:effectLst/>
          </p:spPr>
          <p:txBody>
            <a:bodyPr vert="eaVert" wrap="none" anchor="ctr"/>
            <a:lstStyle/>
            <a:p>
              <a:endParaRPr lang="zh-CN" altLang="en-US"/>
            </a:p>
          </p:txBody>
        </p:sp>
        <p:sp>
          <p:nvSpPr>
            <p:cNvPr id="77" name="AutoShape 58"/>
            <p:cNvSpPr>
              <a:spLocks noChangeArrowheads="1"/>
            </p:cNvSpPr>
            <p:nvPr/>
          </p:nvSpPr>
          <p:spPr bwMode="auto">
            <a:xfrm rot="10800000">
              <a:off x="2823" y="2334"/>
              <a:ext cx="125" cy="248"/>
            </a:xfrm>
            <a:prstGeom prst="upArrow">
              <a:avLst>
                <a:gd name="adj1" fmla="val 50000"/>
                <a:gd name="adj2" fmla="val 49600"/>
              </a:avLst>
            </a:prstGeom>
            <a:grpFill/>
            <a:ln w="12700">
              <a:solidFill>
                <a:schemeClr val="tx1"/>
              </a:solidFill>
              <a:miter lim="800000"/>
            </a:ln>
            <a:effectLst/>
          </p:spPr>
          <p:txBody>
            <a:bodyPr vert="eaVert" wrap="none" anchor="ctr"/>
            <a:lstStyle/>
            <a:p>
              <a:endParaRPr lang="zh-CN" altLang="en-US"/>
            </a:p>
          </p:txBody>
        </p:sp>
      </p:grpSp>
      <p:grpSp>
        <p:nvGrpSpPr>
          <p:cNvPr id="78" name="Group 59"/>
          <p:cNvGrpSpPr/>
          <p:nvPr/>
        </p:nvGrpSpPr>
        <p:grpSpPr bwMode="auto">
          <a:xfrm>
            <a:off x="2003425" y="4138614"/>
            <a:ext cx="3832225" cy="703263"/>
            <a:chOff x="409" y="2677"/>
            <a:chExt cx="2414" cy="443"/>
          </a:xfrm>
          <a:solidFill>
            <a:srgbClr val="FF0000"/>
          </a:solidFill>
        </p:grpSpPr>
        <p:sp>
          <p:nvSpPr>
            <p:cNvPr id="79" name="AutoShape 60"/>
            <p:cNvSpPr>
              <a:spLocks noChangeArrowheads="1"/>
            </p:cNvSpPr>
            <p:nvPr/>
          </p:nvSpPr>
          <p:spPr bwMode="auto">
            <a:xfrm rot="10800000">
              <a:off x="409" y="2870"/>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80" name="AutoShape 61"/>
            <p:cNvSpPr>
              <a:spLocks noChangeArrowheads="1"/>
            </p:cNvSpPr>
            <p:nvPr/>
          </p:nvSpPr>
          <p:spPr bwMode="auto">
            <a:xfrm rot="10800000">
              <a:off x="2699" y="267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grpSp>
        <p:nvGrpSpPr>
          <p:cNvPr id="81" name="Group 62"/>
          <p:cNvGrpSpPr/>
          <p:nvPr/>
        </p:nvGrpSpPr>
        <p:grpSpPr bwMode="auto">
          <a:xfrm>
            <a:off x="2003425" y="4746627"/>
            <a:ext cx="3359150" cy="687388"/>
            <a:chOff x="409" y="3060"/>
            <a:chExt cx="2116" cy="433"/>
          </a:xfrm>
          <a:solidFill>
            <a:srgbClr val="FF0000"/>
          </a:solidFill>
        </p:grpSpPr>
        <p:sp>
          <p:nvSpPr>
            <p:cNvPr id="82" name="AutoShape 63"/>
            <p:cNvSpPr>
              <a:spLocks noChangeArrowheads="1"/>
            </p:cNvSpPr>
            <p:nvPr/>
          </p:nvSpPr>
          <p:spPr bwMode="auto">
            <a:xfrm rot="10800000">
              <a:off x="409" y="3243"/>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83" name="AutoShape 64"/>
            <p:cNvSpPr>
              <a:spLocks noChangeArrowheads="1"/>
            </p:cNvSpPr>
            <p:nvPr/>
          </p:nvSpPr>
          <p:spPr bwMode="auto">
            <a:xfrm rot="10800000">
              <a:off x="2401" y="3060"/>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grpSp>
        <p:nvGrpSpPr>
          <p:cNvPr id="84" name="Group 65"/>
          <p:cNvGrpSpPr/>
          <p:nvPr/>
        </p:nvGrpSpPr>
        <p:grpSpPr bwMode="auto">
          <a:xfrm>
            <a:off x="3606800" y="2601119"/>
            <a:ext cx="1512888" cy="1074738"/>
            <a:chOff x="1292" y="1846"/>
            <a:chExt cx="953" cy="677"/>
          </a:xfrm>
        </p:grpSpPr>
        <p:sp>
          <p:nvSpPr>
            <p:cNvPr id="85" name="Rectangle 66"/>
            <p:cNvSpPr>
              <a:spLocks noChangeArrowheads="1"/>
            </p:cNvSpPr>
            <p:nvPr/>
          </p:nvSpPr>
          <p:spPr bwMode="auto">
            <a:xfrm>
              <a:off x="1927" y="2297"/>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86" name="Text Box 67"/>
            <p:cNvSpPr txBox="1">
              <a:spLocks noChangeArrowheads="1"/>
            </p:cNvSpPr>
            <p:nvPr/>
          </p:nvSpPr>
          <p:spPr bwMode="auto">
            <a:xfrm>
              <a:off x="1292" y="1846"/>
              <a:ext cx="916" cy="25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a:solidFill>
                    <a:srgbClr val="333399"/>
                  </a:solidFill>
                  <a:latin typeface="+mj-ea"/>
                  <a:ea typeface="+mj-ea"/>
                </a:rPr>
                <a:t>运输层首部</a:t>
              </a:r>
              <a:endParaRPr kumimoji="1" lang="zh-CN" altLang="en-US" sz="2000">
                <a:solidFill>
                  <a:srgbClr val="333399"/>
                </a:solidFill>
                <a:latin typeface="+mj-ea"/>
                <a:ea typeface="+mj-ea"/>
              </a:endParaRPr>
            </a:p>
          </p:txBody>
        </p:sp>
        <p:sp>
          <p:nvSpPr>
            <p:cNvPr id="87" name="Line 68"/>
            <p:cNvSpPr>
              <a:spLocks noChangeShapeType="1"/>
            </p:cNvSpPr>
            <p:nvPr/>
          </p:nvSpPr>
          <p:spPr bwMode="auto">
            <a:xfrm>
              <a:off x="1791" y="2069"/>
              <a:ext cx="227" cy="227"/>
            </a:xfrm>
            <a:prstGeom prst="line">
              <a:avLst/>
            </a:prstGeom>
            <a:noFill/>
            <a:ln w="12700">
              <a:solidFill>
                <a:srgbClr val="333399"/>
              </a:solidFill>
              <a:round/>
              <a:headEnd type="none" w="sm" len="lg"/>
              <a:tailEnd type="triangle" w="med" len="lg"/>
            </a:ln>
            <a:effectLst/>
          </p:spPr>
          <p:txBody>
            <a:bodyPr wrap="none" anchor="ctr"/>
            <a:lstStyle/>
            <a:p>
              <a:endParaRPr lang="zh-CN" altLang="en-US" sz="2000">
                <a:latin typeface="+mj-ea"/>
                <a:ea typeface="+mj-ea"/>
              </a:endParaRPr>
            </a:p>
          </p:txBody>
        </p:sp>
      </p:grpSp>
      <p:grpSp>
        <p:nvGrpSpPr>
          <p:cNvPr id="88" name="Group 69"/>
          <p:cNvGrpSpPr/>
          <p:nvPr/>
        </p:nvGrpSpPr>
        <p:grpSpPr bwMode="auto">
          <a:xfrm>
            <a:off x="3089275" y="3099594"/>
            <a:ext cx="1525588" cy="1152525"/>
            <a:chOff x="966" y="2160"/>
            <a:chExt cx="961" cy="726"/>
          </a:xfrm>
        </p:grpSpPr>
        <p:sp>
          <p:nvSpPr>
            <p:cNvPr id="89" name="Rectangle 70"/>
            <p:cNvSpPr>
              <a:spLocks noChangeArrowheads="1"/>
            </p:cNvSpPr>
            <p:nvPr/>
          </p:nvSpPr>
          <p:spPr bwMode="auto">
            <a:xfrm>
              <a:off x="1609" y="2660"/>
              <a:ext cx="318" cy="226"/>
            </a:xfrm>
            <a:prstGeom prst="rect">
              <a:avLst/>
            </a:prstGeom>
            <a:solidFill>
              <a:schemeClr val="accent4"/>
            </a:solidFill>
            <a:ln w="9525">
              <a:solidFill>
                <a:schemeClr val="tx1"/>
              </a:solidFill>
              <a:miter lim="800000"/>
            </a:ln>
            <a:effectLst/>
          </p:spPr>
          <p:txBody>
            <a:bodyPr wrap="none" anchor="ctr"/>
            <a:lstStyle/>
            <a:p>
              <a:pPr algn="ctr"/>
              <a:r>
                <a:rPr lang="en-US" altLang="zh-CN" sz="2000">
                  <a:solidFill>
                    <a:srgbClr val="333399"/>
                  </a:solidFill>
                  <a:latin typeface="+mj-ea"/>
                  <a:ea typeface="+mj-ea"/>
                </a:rPr>
                <a:t>H</a:t>
              </a:r>
              <a:r>
                <a:rPr lang="en-US" altLang="zh-CN" sz="2000" b="1" baseline="-25000">
                  <a:solidFill>
                    <a:srgbClr val="333399"/>
                  </a:solidFill>
                  <a:latin typeface="+mj-ea"/>
                  <a:ea typeface="+mj-ea"/>
                </a:rPr>
                <a:t>3</a:t>
              </a:r>
              <a:endParaRPr lang="en-US" altLang="zh-CN" sz="2000" b="1" baseline="-25000">
                <a:solidFill>
                  <a:srgbClr val="333399"/>
                </a:solidFill>
                <a:latin typeface="+mj-ea"/>
                <a:ea typeface="+mj-ea"/>
              </a:endParaRPr>
            </a:p>
          </p:txBody>
        </p:sp>
        <p:sp>
          <p:nvSpPr>
            <p:cNvPr id="90" name="Text Box 71"/>
            <p:cNvSpPr txBox="1">
              <a:spLocks noChangeArrowheads="1"/>
            </p:cNvSpPr>
            <p:nvPr/>
          </p:nvSpPr>
          <p:spPr bwMode="auto">
            <a:xfrm>
              <a:off x="966" y="2160"/>
              <a:ext cx="916" cy="25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a:solidFill>
                    <a:srgbClr val="333399"/>
                  </a:solidFill>
                  <a:latin typeface="+mj-ea"/>
                  <a:ea typeface="+mj-ea"/>
                </a:rPr>
                <a:t>网络层首部</a:t>
              </a:r>
              <a:endParaRPr kumimoji="1" lang="zh-CN" altLang="en-US" sz="2000">
                <a:solidFill>
                  <a:srgbClr val="333399"/>
                </a:solidFill>
                <a:latin typeface="+mj-ea"/>
                <a:ea typeface="+mj-ea"/>
              </a:endParaRPr>
            </a:p>
          </p:txBody>
        </p:sp>
        <p:sp>
          <p:nvSpPr>
            <p:cNvPr id="91" name="Line 72"/>
            <p:cNvSpPr>
              <a:spLocks noChangeShapeType="1"/>
            </p:cNvSpPr>
            <p:nvPr/>
          </p:nvSpPr>
          <p:spPr bwMode="auto">
            <a:xfrm>
              <a:off x="1474" y="2387"/>
              <a:ext cx="227" cy="272"/>
            </a:xfrm>
            <a:prstGeom prst="line">
              <a:avLst/>
            </a:prstGeom>
            <a:noFill/>
            <a:ln w="12700">
              <a:solidFill>
                <a:srgbClr val="333399"/>
              </a:solidFill>
              <a:round/>
              <a:headEnd type="none" w="sm" len="lg"/>
              <a:tailEnd type="triangle" w="med" len="lg"/>
            </a:ln>
            <a:effectLst/>
          </p:spPr>
          <p:txBody>
            <a:bodyPr wrap="none" anchor="ctr"/>
            <a:lstStyle/>
            <a:p>
              <a:endParaRPr lang="zh-CN" altLang="en-US" sz="2000">
                <a:latin typeface="+mj-ea"/>
                <a:ea typeface="+mj-ea"/>
              </a:endParaRPr>
            </a:p>
          </p:txBody>
        </p:sp>
      </p:grpSp>
      <p:grpSp>
        <p:nvGrpSpPr>
          <p:cNvPr id="92" name="Group 73"/>
          <p:cNvGrpSpPr/>
          <p:nvPr/>
        </p:nvGrpSpPr>
        <p:grpSpPr bwMode="auto">
          <a:xfrm>
            <a:off x="2919412" y="3727450"/>
            <a:ext cx="1184275" cy="1100138"/>
            <a:chOff x="986" y="2422"/>
            <a:chExt cx="746" cy="693"/>
          </a:xfrm>
        </p:grpSpPr>
        <p:sp>
          <p:nvSpPr>
            <p:cNvPr id="93" name="Rectangle 74"/>
            <p:cNvSpPr>
              <a:spLocks noChangeArrowheads="1"/>
            </p:cNvSpPr>
            <p:nvPr/>
          </p:nvSpPr>
          <p:spPr bwMode="auto">
            <a:xfrm>
              <a:off x="1093" y="2889"/>
              <a:ext cx="639" cy="226"/>
            </a:xfrm>
            <a:prstGeom prst="rect">
              <a:avLst/>
            </a:prstGeom>
            <a:solidFill>
              <a:srgbClr val="FFFF00"/>
            </a:solidFill>
            <a:ln w="9525">
              <a:solidFill>
                <a:schemeClr val="tx1"/>
              </a:solidFill>
              <a:miter lim="800000"/>
            </a:ln>
            <a:effectLst/>
          </p:spPr>
          <p:txBody>
            <a:bodyPr wrap="none" anchor="ctr"/>
            <a:lstStyle/>
            <a:p>
              <a:pPr algn="ctr"/>
              <a:r>
                <a:rPr lang="en-US" altLang="zh-CN" dirty="0">
                  <a:solidFill>
                    <a:srgbClr val="333399"/>
                  </a:solidFill>
                </a:rPr>
                <a:t>H</a:t>
              </a:r>
              <a:r>
                <a:rPr lang="en-US" altLang="zh-CN" b="1" baseline="-25000" dirty="0">
                  <a:solidFill>
                    <a:srgbClr val="333399"/>
                  </a:solidFill>
                </a:rPr>
                <a:t>2</a:t>
              </a:r>
              <a:endParaRPr lang="en-US" altLang="zh-CN" b="1" baseline="-25000" dirty="0">
                <a:solidFill>
                  <a:srgbClr val="333399"/>
                </a:solidFill>
              </a:endParaRPr>
            </a:p>
          </p:txBody>
        </p:sp>
        <p:sp>
          <p:nvSpPr>
            <p:cNvPr id="94" name="Text Box 75"/>
            <p:cNvSpPr txBox="1">
              <a:spLocks noChangeArrowheads="1"/>
            </p:cNvSpPr>
            <p:nvPr/>
          </p:nvSpPr>
          <p:spPr bwMode="auto">
            <a:xfrm>
              <a:off x="986" y="2422"/>
              <a:ext cx="596" cy="404"/>
            </a:xfrm>
            <a:prstGeom prst="rect">
              <a:avLst/>
            </a:prstGeom>
            <a:noFill/>
            <a:ln w="12700">
              <a:noFill/>
              <a:miter lim="800000"/>
              <a:headEnd type="none" w="sm" len="lg"/>
              <a:tailEnd type="none" w="sm" len="lg"/>
            </a:ln>
            <a:effectLst/>
          </p:spPr>
          <p:txBody>
            <a:bodyPr wrap="none">
              <a:spAutoFit/>
            </a:bodyPr>
            <a:lstStyle/>
            <a:p>
              <a:pPr algn="ctr" defTabSz="762000" eaLnBrk="0" hangingPunct="0">
                <a:lnSpc>
                  <a:spcPct val="90000"/>
                </a:lnSpc>
              </a:pPr>
              <a:r>
                <a:rPr kumimoji="1" lang="zh-CN" altLang="en-US" sz="2000" dirty="0">
                  <a:solidFill>
                    <a:srgbClr val="333399"/>
                  </a:solidFill>
                  <a:latin typeface="Arial Rounded MT Bold" panose="020F0704030504030204" pitchFamily="34" charset="0"/>
                  <a:ea typeface="黑体" panose="02010609060101010101" pitchFamily="2" charset="-122"/>
                </a:rPr>
                <a:t>链路层</a:t>
              </a:r>
              <a:endParaRPr kumimoji="1" lang="zh-CN" altLang="en-US" sz="2000" dirty="0">
                <a:solidFill>
                  <a:srgbClr val="333399"/>
                </a:solidFill>
                <a:latin typeface="Arial Rounded MT Bold" panose="020F0704030504030204" pitchFamily="34" charset="0"/>
                <a:ea typeface="黑体" panose="02010609060101010101" pitchFamily="2" charset="-122"/>
              </a:endParaRPr>
            </a:p>
            <a:p>
              <a:pPr algn="ctr" defTabSz="762000" eaLnBrk="0" hangingPunct="0">
                <a:lnSpc>
                  <a:spcPct val="90000"/>
                </a:lnSpc>
              </a:pPr>
              <a:r>
                <a:rPr kumimoji="1" lang="zh-CN" altLang="en-US" sz="2000" dirty="0">
                  <a:solidFill>
                    <a:srgbClr val="333399"/>
                  </a:solidFill>
                  <a:latin typeface="Arial Rounded MT Bold" panose="020F0704030504030204" pitchFamily="34" charset="0"/>
                  <a:ea typeface="黑体" panose="02010609060101010101" pitchFamily="2" charset="-122"/>
                </a:rPr>
                <a:t>首部</a:t>
              </a:r>
              <a:endParaRPr kumimoji="1" lang="zh-CN" altLang="en-US" sz="2000" dirty="0">
                <a:solidFill>
                  <a:srgbClr val="333399"/>
                </a:solidFill>
                <a:latin typeface="Times New Roman" panose="02020603050405020304" pitchFamily="18" charset="0"/>
                <a:ea typeface="黑体" panose="02010609060101010101" pitchFamily="2" charset="-122"/>
              </a:endParaRPr>
            </a:p>
          </p:txBody>
        </p:sp>
        <p:sp>
          <p:nvSpPr>
            <p:cNvPr id="95" name="Line 76"/>
            <p:cNvSpPr>
              <a:spLocks noChangeShapeType="1"/>
            </p:cNvSpPr>
            <p:nvPr/>
          </p:nvSpPr>
          <p:spPr bwMode="auto">
            <a:xfrm>
              <a:off x="1284" y="2799"/>
              <a:ext cx="145" cy="223"/>
            </a:xfrm>
            <a:prstGeom prst="line">
              <a:avLst/>
            </a:prstGeom>
            <a:noFill/>
            <a:ln w="12700">
              <a:solidFill>
                <a:srgbClr val="333399"/>
              </a:solidFill>
              <a:round/>
              <a:headEnd type="none" w="sm" len="lg"/>
              <a:tailEnd type="triangle" w="med" len="lg"/>
            </a:ln>
            <a:effectLst/>
          </p:spPr>
          <p:txBody>
            <a:bodyPr wrap="none" anchor="ctr"/>
            <a:lstStyle/>
            <a:p>
              <a:endParaRPr lang="zh-CN" altLang="en-US"/>
            </a:p>
          </p:txBody>
        </p:sp>
      </p:grpSp>
      <p:grpSp>
        <p:nvGrpSpPr>
          <p:cNvPr id="96" name="Group 77"/>
          <p:cNvGrpSpPr/>
          <p:nvPr/>
        </p:nvGrpSpPr>
        <p:grpSpPr bwMode="auto">
          <a:xfrm>
            <a:off x="8215313" y="3537744"/>
            <a:ext cx="1312862" cy="1290638"/>
            <a:chOff x="4195" y="2436"/>
            <a:chExt cx="635" cy="813"/>
          </a:xfrm>
        </p:grpSpPr>
        <p:sp>
          <p:nvSpPr>
            <p:cNvPr id="97" name="Rectangle 78"/>
            <p:cNvSpPr>
              <a:spLocks noChangeArrowheads="1"/>
            </p:cNvSpPr>
            <p:nvPr/>
          </p:nvSpPr>
          <p:spPr bwMode="auto">
            <a:xfrm>
              <a:off x="4195" y="3023"/>
              <a:ext cx="488" cy="226"/>
            </a:xfrm>
            <a:prstGeom prst="rect">
              <a:avLst/>
            </a:prstGeom>
            <a:solidFill>
              <a:srgbClr val="CCFF33"/>
            </a:solidFill>
            <a:ln w="9525">
              <a:solidFill>
                <a:schemeClr val="tx1"/>
              </a:solidFill>
              <a:miter lim="800000"/>
            </a:ln>
            <a:effectLst/>
          </p:spPr>
          <p:txBody>
            <a:bodyPr wrap="none" anchor="ctr"/>
            <a:lstStyle/>
            <a:p>
              <a:pPr algn="ctr"/>
              <a:r>
                <a:rPr lang="en-US" altLang="zh-CN" sz="2000">
                  <a:solidFill>
                    <a:srgbClr val="333399"/>
                  </a:solidFill>
                  <a:latin typeface="+mj-ea"/>
                  <a:ea typeface="+mj-ea"/>
                </a:rPr>
                <a:t>T</a:t>
              </a:r>
              <a:r>
                <a:rPr lang="en-US" altLang="zh-CN" sz="2000" b="1" baseline="-25000">
                  <a:solidFill>
                    <a:srgbClr val="333399"/>
                  </a:solidFill>
                  <a:latin typeface="+mj-ea"/>
                  <a:ea typeface="+mj-ea"/>
                </a:rPr>
                <a:t>2</a:t>
              </a:r>
              <a:endParaRPr lang="en-US" altLang="zh-CN" sz="2000" b="1" baseline="-25000">
                <a:solidFill>
                  <a:srgbClr val="333399"/>
                </a:solidFill>
                <a:latin typeface="+mj-ea"/>
                <a:ea typeface="+mj-ea"/>
              </a:endParaRPr>
            </a:p>
          </p:txBody>
        </p:sp>
        <p:sp>
          <p:nvSpPr>
            <p:cNvPr id="98" name="Line 79"/>
            <p:cNvSpPr>
              <a:spLocks noChangeShapeType="1"/>
            </p:cNvSpPr>
            <p:nvPr/>
          </p:nvSpPr>
          <p:spPr bwMode="auto">
            <a:xfrm flipH="1">
              <a:off x="4377" y="2840"/>
              <a:ext cx="136" cy="182"/>
            </a:xfrm>
            <a:prstGeom prst="line">
              <a:avLst/>
            </a:prstGeom>
            <a:noFill/>
            <a:ln w="12700">
              <a:solidFill>
                <a:srgbClr val="333399"/>
              </a:solidFill>
              <a:round/>
              <a:headEnd type="none" w="sm" len="lg"/>
              <a:tailEnd type="triangle" w="med" len="lg"/>
            </a:ln>
            <a:effectLst/>
          </p:spPr>
          <p:txBody>
            <a:bodyPr wrap="none" anchor="ctr"/>
            <a:lstStyle/>
            <a:p>
              <a:endParaRPr lang="zh-CN" altLang="en-US" sz="2000">
                <a:latin typeface="+mj-ea"/>
                <a:ea typeface="+mj-ea"/>
              </a:endParaRPr>
            </a:p>
          </p:txBody>
        </p:sp>
        <p:sp>
          <p:nvSpPr>
            <p:cNvPr id="99" name="Text Box 80"/>
            <p:cNvSpPr txBox="1">
              <a:spLocks noChangeArrowheads="1"/>
            </p:cNvSpPr>
            <p:nvPr/>
          </p:nvSpPr>
          <p:spPr bwMode="auto">
            <a:xfrm>
              <a:off x="4234" y="2436"/>
              <a:ext cx="596" cy="404"/>
            </a:xfrm>
            <a:prstGeom prst="rect">
              <a:avLst/>
            </a:prstGeom>
            <a:noFill/>
            <a:ln w="12700">
              <a:noFill/>
              <a:miter lim="800000"/>
              <a:headEnd type="none" w="sm" len="lg"/>
              <a:tailEnd type="none" w="sm" len="lg"/>
            </a:ln>
            <a:effectLst/>
          </p:spPr>
          <p:txBody>
            <a:bodyPr wrap="none">
              <a:spAutoFit/>
            </a:bodyPr>
            <a:lstStyle/>
            <a:p>
              <a:pPr algn="ctr" defTabSz="762000" eaLnBrk="0" hangingPunct="0">
                <a:lnSpc>
                  <a:spcPct val="90000"/>
                </a:lnSpc>
              </a:pPr>
              <a:r>
                <a:rPr kumimoji="1" lang="zh-CN" altLang="en-US" sz="2000">
                  <a:solidFill>
                    <a:srgbClr val="333399"/>
                  </a:solidFill>
                  <a:latin typeface="+mj-ea"/>
                  <a:ea typeface="+mj-ea"/>
                </a:rPr>
                <a:t>链路层</a:t>
              </a:r>
              <a:endParaRPr kumimoji="1" lang="zh-CN" altLang="en-US" sz="2000">
                <a:solidFill>
                  <a:srgbClr val="333399"/>
                </a:solidFill>
                <a:latin typeface="+mj-ea"/>
                <a:ea typeface="+mj-ea"/>
              </a:endParaRPr>
            </a:p>
            <a:p>
              <a:pPr algn="ctr" defTabSz="762000" eaLnBrk="0" hangingPunct="0">
                <a:lnSpc>
                  <a:spcPct val="90000"/>
                </a:lnSpc>
              </a:pPr>
              <a:r>
                <a:rPr kumimoji="1" lang="zh-CN" altLang="en-US" sz="2000">
                  <a:solidFill>
                    <a:srgbClr val="333399"/>
                  </a:solidFill>
                  <a:latin typeface="+mj-ea"/>
                  <a:ea typeface="+mj-ea"/>
                </a:rPr>
                <a:t>尾部</a:t>
              </a:r>
              <a:endParaRPr kumimoji="1" lang="zh-CN" altLang="en-US" sz="2000">
                <a:solidFill>
                  <a:srgbClr val="333399"/>
                </a:solidFill>
                <a:latin typeface="+mj-ea"/>
                <a:ea typeface="+mj-ea"/>
              </a:endParaRPr>
            </a:p>
          </p:txBody>
        </p:sp>
      </p:grpSp>
      <p:grpSp>
        <p:nvGrpSpPr>
          <p:cNvPr id="3" name="组合 2"/>
          <p:cNvGrpSpPr/>
          <p:nvPr/>
        </p:nvGrpSpPr>
        <p:grpSpPr>
          <a:xfrm>
            <a:off x="4279900" y="5746751"/>
            <a:ext cx="3171825" cy="153987"/>
            <a:chOff x="3965575" y="5718175"/>
            <a:chExt cx="3171825" cy="153987"/>
          </a:xfrm>
        </p:grpSpPr>
        <p:grpSp>
          <p:nvGrpSpPr>
            <p:cNvPr id="100" name="Group 65"/>
            <p:cNvGrpSpPr/>
            <p:nvPr/>
          </p:nvGrpSpPr>
          <p:grpSpPr bwMode="auto">
            <a:xfrm>
              <a:off x="3965575" y="5718175"/>
              <a:ext cx="1066800" cy="152400"/>
              <a:chOff x="1344" y="912"/>
              <a:chExt cx="672" cy="96"/>
            </a:xfrm>
            <a:solidFill>
              <a:schemeClr val="bg1"/>
            </a:solidFill>
          </p:grpSpPr>
          <p:sp>
            <p:nvSpPr>
              <p:cNvPr id="101" name="Line 66"/>
              <p:cNvSpPr>
                <a:spLocks noChangeShapeType="1"/>
              </p:cNvSpPr>
              <p:nvPr/>
            </p:nvSpPr>
            <p:spPr bwMode="auto">
              <a:xfrm>
                <a:off x="1344" y="960"/>
                <a:ext cx="672" cy="0"/>
              </a:xfrm>
              <a:prstGeom prst="line">
                <a:avLst/>
              </a:prstGeom>
              <a:grpFill/>
              <a:ln w="12700">
                <a:solidFill>
                  <a:schemeClr val="bg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2" name="Freeform 67"/>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bg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03" name="Group 65"/>
            <p:cNvGrpSpPr/>
            <p:nvPr/>
          </p:nvGrpSpPr>
          <p:grpSpPr bwMode="auto">
            <a:xfrm>
              <a:off x="5010150" y="5718175"/>
              <a:ext cx="1066800" cy="152400"/>
              <a:chOff x="1344" y="912"/>
              <a:chExt cx="672" cy="96"/>
            </a:xfrm>
            <a:solidFill>
              <a:schemeClr val="bg1"/>
            </a:solidFill>
          </p:grpSpPr>
          <p:sp>
            <p:nvSpPr>
              <p:cNvPr id="104" name="Line 66"/>
              <p:cNvSpPr>
                <a:spLocks noChangeShapeType="1"/>
              </p:cNvSpPr>
              <p:nvPr/>
            </p:nvSpPr>
            <p:spPr bwMode="auto">
              <a:xfrm>
                <a:off x="1344" y="960"/>
                <a:ext cx="672" cy="0"/>
              </a:xfrm>
              <a:prstGeom prst="line">
                <a:avLst/>
              </a:prstGeom>
              <a:grpFill/>
              <a:ln w="12700">
                <a:solidFill>
                  <a:schemeClr val="bg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5" name="Freeform 67"/>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bg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06" name="Group 65"/>
            <p:cNvGrpSpPr/>
            <p:nvPr/>
          </p:nvGrpSpPr>
          <p:grpSpPr bwMode="auto">
            <a:xfrm rot="10800000">
              <a:off x="6070600" y="5719762"/>
              <a:ext cx="1066800" cy="152400"/>
              <a:chOff x="1344" y="912"/>
              <a:chExt cx="672" cy="96"/>
            </a:xfrm>
            <a:solidFill>
              <a:schemeClr val="bg1"/>
            </a:solidFill>
          </p:grpSpPr>
          <p:sp>
            <p:nvSpPr>
              <p:cNvPr id="107" name="Line 66"/>
              <p:cNvSpPr>
                <a:spLocks noChangeShapeType="1"/>
              </p:cNvSpPr>
              <p:nvPr/>
            </p:nvSpPr>
            <p:spPr bwMode="auto">
              <a:xfrm>
                <a:off x="1344" y="960"/>
                <a:ext cx="672" cy="0"/>
              </a:xfrm>
              <a:prstGeom prst="line">
                <a:avLst/>
              </a:prstGeom>
              <a:grpFill/>
              <a:ln w="12700">
                <a:solidFill>
                  <a:schemeClr val="bg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 name="Freeform 67"/>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bg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9" name="文本框 8"/>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109" name="文本框 108"/>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withEffect">
                                  <p:stCondLst>
                                    <p:cond delay="0"/>
                                  </p:stCondLst>
                                  <p:childTnLst>
                                    <p:anim calcmode="discrete" valueType="str">
                                      <p:cBhvr>
                                        <p:cTn id="6" dur="1000" fill="hold"/>
                                        <p:tgtEl>
                                          <p:spTgt spid="47"/>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3000" fill="hold" grpId="0" nodeType="clickEffect">
                                  <p:stCondLst>
                                    <p:cond delay="0"/>
                                  </p:stCondLst>
                                  <p:childTnLst>
                                    <p:anim calcmode="discrete" valueType="str">
                                      <p:cBhvr>
                                        <p:cTn id="10" dur="1000" fill="hold"/>
                                        <p:tgtEl>
                                          <p:spTgt spid="4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4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wipe(up)">
                                      <p:cBhvr>
                                        <p:cTn id="18" dur="1000"/>
                                        <p:tgtEl>
                                          <p:spTgt spid="69"/>
                                        </p:tgtEl>
                                      </p:cBhvr>
                                    </p:animEffect>
                                  </p:childTnLst>
                                </p:cTn>
                              </p:par>
                            </p:childTnLst>
                          </p:cTn>
                        </p:par>
                        <p:par>
                          <p:cTn id="19" fill="hold">
                            <p:stCondLst>
                              <p:cond delay="1000"/>
                            </p:stCondLst>
                            <p:childTnLst>
                              <p:par>
                                <p:cTn id="20" presetID="1" presetClass="entr" presetSubtype="0" fill="hold" grpId="0" nodeType="afterEffect">
                                  <p:stCondLst>
                                    <p:cond delay="500"/>
                                  </p:stCondLst>
                                  <p:childTnLst>
                                    <p:set>
                                      <p:cBhvr>
                                        <p:cTn id="21" dur="1" fill="hold">
                                          <p:stCondLst>
                                            <p:cond delay="0"/>
                                          </p:stCondLst>
                                        </p:cTn>
                                        <p:tgtEl>
                                          <p:spTgt spid="56"/>
                                        </p:tgtEl>
                                        <p:attrNameLst>
                                          <p:attrName>style.visibility</p:attrName>
                                        </p:attrNameLst>
                                      </p:cBhvr>
                                      <p:to>
                                        <p:strVal val="visible"/>
                                      </p:to>
                                    </p:set>
                                  </p:childTnLst>
                                </p:cTn>
                              </p:par>
                            </p:childTnLst>
                          </p:cTn>
                        </p:par>
                        <p:par>
                          <p:cTn id="22" fill="hold">
                            <p:stCondLst>
                              <p:cond delay="1500"/>
                            </p:stCondLst>
                            <p:childTnLst>
                              <p:par>
                                <p:cTn id="23" presetID="12" presetClass="entr" presetSubtype="8" fill="hold" nodeType="afterEffect">
                                  <p:stCondLst>
                                    <p:cond delay="1000"/>
                                  </p:stCondLst>
                                  <p:childTnLst>
                                    <p:set>
                                      <p:cBhvr>
                                        <p:cTn id="24" dur="1" fill="hold">
                                          <p:stCondLst>
                                            <p:cond delay="0"/>
                                          </p:stCondLst>
                                        </p:cTn>
                                        <p:tgtEl>
                                          <p:spTgt spid="50"/>
                                        </p:tgtEl>
                                        <p:attrNameLst>
                                          <p:attrName>style.visibility</p:attrName>
                                        </p:attrNameLst>
                                      </p:cBhvr>
                                      <p:to>
                                        <p:strVal val="visible"/>
                                      </p:to>
                                    </p:set>
                                    <p:animEffect transition="in" filter="slide(fromLeft)">
                                      <p:cBhvr>
                                        <p:cTn id="25" dur="1000"/>
                                        <p:tgtEl>
                                          <p:spTgt spid="50"/>
                                        </p:tgtEl>
                                      </p:cBhvr>
                                    </p:animEffect>
                                  </p:childTnLst>
                                </p:cTn>
                              </p:par>
                            </p:childTnLst>
                          </p:cTn>
                        </p:par>
                        <p:par>
                          <p:cTn id="26" fill="hold">
                            <p:stCondLst>
                              <p:cond delay="3500"/>
                            </p:stCondLst>
                            <p:childTnLst>
                              <p:par>
                                <p:cTn id="27" presetID="9" presetClass="emph" presetSubtype="0" nodeType="afterEffect">
                                  <p:stCondLst>
                                    <p:cond delay="500"/>
                                  </p:stCondLst>
                                  <p:childTnLst>
                                    <p:set>
                                      <p:cBhvr rctx="PPT">
                                        <p:cTn id="28" dur="indefinite"/>
                                        <p:tgtEl>
                                          <p:spTgt spid="69"/>
                                        </p:tgtEl>
                                        <p:attrNameLst>
                                          <p:attrName>style.opacity</p:attrName>
                                        </p:attrNameLst>
                                      </p:cBhvr>
                                      <p:to>
                                        <p:strVal val="0.5"/>
                                      </p:to>
                                    </p:set>
                                    <p:animEffect filter="image" prLst="opacity: 0.5">
                                      <p:cBhvr rctx="IE">
                                        <p:cTn id="29" dur="indefinite"/>
                                        <p:tgtEl>
                                          <p:spTgt spid="6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up)">
                                      <p:cBhvr>
                                        <p:cTn id="34" dur="1000"/>
                                        <p:tgtEl>
                                          <p:spTgt spid="72"/>
                                        </p:tgtEl>
                                      </p:cBhvr>
                                    </p:animEffect>
                                  </p:childTnLst>
                                </p:cTn>
                              </p:par>
                            </p:childTnLst>
                          </p:cTn>
                        </p:par>
                        <p:par>
                          <p:cTn id="35" fill="hold">
                            <p:stCondLst>
                              <p:cond delay="1000"/>
                            </p:stCondLst>
                            <p:childTnLst>
                              <p:par>
                                <p:cTn id="36" presetID="1" presetClass="entr" presetSubtype="0" fill="hold" nodeType="afterEffect">
                                  <p:stCondLst>
                                    <p:cond delay="500"/>
                                  </p:stCondLst>
                                  <p:childTnLst>
                                    <p:set>
                                      <p:cBhvr>
                                        <p:cTn id="37" dur="1" fill="hold">
                                          <p:stCondLst>
                                            <p:cond delay="0"/>
                                          </p:stCondLst>
                                        </p:cTn>
                                        <p:tgtEl>
                                          <p:spTgt spid="57"/>
                                        </p:tgtEl>
                                        <p:attrNameLst>
                                          <p:attrName>style.visibility</p:attrName>
                                        </p:attrNameLst>
                                      </p:cBhvr>
                                      <p:to>
                                        <p:strVal val="visible"/>
                                      </p:to>
                                    </p:set>
                                  </p:childTnLst>
                                </p:cTn>
                              </p:par>
                            </p:childTnLst>
                          </p:cTn>
                        </p:par>
                        <p:par>
                          <p:cTn id="38" fill="hold">
                            <p:stCondLst>
                              <p:cond delay="1500"/>
                            </p:stCondLst>
                            <p:childTnLst>
                              <p:par>
                                <p:cTn id="39" presetID="12" presetClass="entr" presetSubtype="8" fill="hold" nodeType="afterEffect">
                                  <p:stCondLst>
                                    <p:cond delay="1000"/>
                                  </p:stCondLst>
                                  <p:childTnLst>
                                    <p:set>
                                      <p:cBhvr>
                                        <p:cTn id="40" dur="1" fill="hold">
                                          <p:stCondLst>
                                            <p:cond delay="0"/>
                                          </p:stCondLst>
                                        </p:cTn>
                                        <p:tgtEl>
                                          <p:spTgt spid="84"/>
                                        </p:tgtEl>
                                        <p:attrNameLst>
                                          <p:attrName>style.visibility</p:attrName>
                                        </p:attrNameLst>
                                      </p:cBhvr>
                                      <p:to>
                                        <p:strVal val="visible"/>
                                      </p:to>
                                    </p:set>
                                    <p:animEffect transition="in" filter="slide(fromLeft)">
                                      <p:cBhvr>
                                        <p:cTn id="41" dur="1000"/>
                                        <p:tgtEl>
                                          <p:spTgt spid="84"/>
                                        </p:tgtEl>
                                      </p:cBhvr>
                                    </p:animEffect>
                                  </p:childTnLst>
                                </p:cTn>
                              </p:par>
                            </p:childTnLst>
                          </p:cTn>
                        </p:par>
                        <p:par>
                          <p:cTn id="42" fill="hold">
                            <p:stCondLst>
                              <p:cond delay="3500"/>
                            </p:stCondLst>
                            <p:childTnLst>
                              <p:par>
                                <p:cTn id="43" presetID="9" presetClass="emph" presetSubtype="0" nodeType="afterEffect">
                                  <p:stCondLst>
                                    <p:cond delay="0"/>
                                  </p:stCondLst>
                                  <p:childTnLst>
                                    <p:set>
                                      <p:cBhvr rctx="PPT">
                                        <p:cTn id="44" dur="indefinite"/>
                                        <p:tgtEl>
                                          <p:spTgt spid="72"/>
                                        </p:tgtEl>
                                        <p:attrNameLst>
                                          <p:attrName>style.opacity</p:attrName>
                                        </p:attrNameLst>
                                      </p:cBhvr>
                                      <p:to>
                                        <p:strVal val="0.5"/>
                                      </p:to>
                                    </p:set>
                                    <p:animEffect filter="image" prLst="opacity: 0.5">
                                      <p:cBhvr rctx="IE">
                                        <p:cTn id="45" dur="indefinite"/>
                                        <p:tgtEl>
                                          <p:spTgt spid="7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wipe(up)">
                                      <p:cBhvr>
                                        <p:cTn id="50" dur="1000"/>
                                        <p:tgtEl>
                                          <p:spTgt spid="75"/>
                                        </p:tgtEl>
                                      </p:cBhvr>
                                    </p:animEffect>
                                  </p:childTnLst>
                                </p:cTn>
                              </p:par>
                            </p:childTnLst>
                          </p:cTn>
                        </p:par>
                        <p:par>
                          <p:cTn id="51" fill="hold">
                            <p:stCondLst>
                              <p:cond delay="1000"/>
                            </p:stCondLst>
                            <p:childTnLst>
                              <p:par>
                                <p:cTn id="52" presetID="1" presetClass="entr" presetSubtype="0" fill="hold" nodeType="afterEffect">
                                  <p:stCondLst>
                                    <p:cond delay="500"/>
                                  </p:stCondLst>
                                  <p:childTnLst>
                                    <p:set>
                                      <p:cBhvr>
                                        <p:cTn id="53" dur="1" fill="hold">
                                          <p:stCondLst>
                                            <p:cond delay="0"/>
                                          </p:stCondLst>
                                        </p:cTn>
                                        <p:tgtEl>
                                          <p:spTgt spid="60"/>
                                        </p:tgtEl>
                                        <p:attrNameLst>
                                          <p:attrName>style.visibility</p:attrName>
                                        </p:attrNameLst>
                                      </p:cBhvr>
                                      <p:to>
                                        <p:strVal val="visible"/>
                                      </p:to>
                                    </p:set>
                                  </p:childTnLst>
                                </p:cTn>
                              </p:par>
                            </p:childTnLst>
                          </p:cTn>
                        </p:par>
                        <p:par>
                          <p:cTn id="54" fill="hold">
                            <p:stCondLst>
                              <p:cond delay="1500"/>
                            </p:stCondLst>
                            <p:childTnLst>
                              <p:par>
                                <p:cTn id="55" presetID="12" presetClass="entr" presetSubtype="8" fill="hold" nodeType="afterEffect">
                                  <p:stCondLst>
                                    <p:cond delay="1000"/>
                                  </p:stCondLst>
                                  <p:childTnLst>
                                    <p:set>
                                      <p:cBhvr>
                                        <p:cTn id="56" dur="1" fill="hold">
                                          <p:stCondLst>
                                            <p:cond delay="0"/>
                                          </p:stCondLst>
                                        </p:cTn>
                                        <p:tgtEl>
                                          <p:spTgt spid="88"/>
                                        </p:tgtEl>
                                        <p:attrNameLst>
                                          <p:attrName>style.visibility</p:attrName>
                                        </p:attrNameLst>
                                      </p:cBhvr>
                                      <p:to>
                                        <p:strVal val="visible"/>
                                      </p:to>
                                    </p:set>
                                    <p:animEffect transition="in" filter="slide(fromLeft)">
                                      <p:cBhvr>
                                        <p:cTn id="57" dur="1000"/>
                                        <p:tgtEl>
                                          <p:spTgt spid="88"/>
                                        </p:tgtEl>
                                      </p:cBhvr>
                                    </p:animEffect>
                                  </p:childTnLst>
                                </p:cTn>
                              </p:par>
                            </p:childTnLst>
                          </p:cTn>
                        </p:par>
                        <p:par>
                          <p:cTn id="58" fill="hold">
                            <p:stCondLst>
                              <p:cond delay="3500"/>
                            </p:stCondLst>
                            <p:childTnLst>
                              <p:par>
                                <p:cTn id="59" presetID="9" presetClass="emph" presetSubtype="0" nodeType="afterEffect">
                                  <p:stCondLst>
                                    <p:cond delay="0"/>
                                  </p:stCondLst>
                                  <p:childTnLst>
                                    <p:set>
                                      <p:cBhvr rctx="PPT">
                                        <p:cTn id="60" dur="indefinite"/>
                                        <p:tgtEl>
                                          <p:spTgt spid="75"/>
                                        </p:tgtEl>
                                        <p:attrNameLst>
                                          <p:attrName>style.opacity</p:attrName>
                                        </p:attrNameLst>
                                      </p:cBhvr>
                                      <p:to>
                                        <p:strVal val="0.5"/>
                                      </p:to>
                                    </p:set>
                                    <p:animEffect filter="image" prLst="opacity: 0.5">
                                      <p:cBhvr rctx="IE">
                                        <p:cTn id="61" dur="indefinite"/>
                                        <p:tgtEl>
                                          <p:spTgt spid="7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wipe(up)">
                                      <p:cBhvr>
                                        <p:cTn id="66" dur="1000"/>
                                        <p:tgtEl>
                                          <p:spTgt spid="78"/>
                                        </p:tgtEl>
                                      </p:cBhvr>
                                    </p:animEffect>
                                  </p:childTnLst>
                                </p:cTn>
                              </p:par>
                            </p:childTnLst>
                          </p:cTn>
                        </p:par>
                        <p:par>
                          <p:cTn id="67" fill="hold">
                            <p:stCondLst>
                              <p:cond delay="1000"/>
                            </p:stCondLst>
                            <p:childTnLst>
                              <p:par>
                                <p:cTn id="68" presetID="1" presetClass="entr" presetSubtype="0" fill="hold" nodeType="afterEffect">
                                  <p:stCondLst>
                                    <p:cond delay="500"/>
                                  </p:stCondLst>
                                  <p:childTnLst>
                                    <p:set>
                                      <p:cBhvr>
                                        <p:cTn id="69" dur="1" fill="hold">
                                          <p:stCondLst>
                                            <p:cond delay="0"/>
                                          </p:stCondLst>
                                        </p:cTn>
                                        <p:tgtEl>
                                          <p:spTgt spid="64"/>
                                        </p:tgtEl>
                                        <p:attrNameLst>
                                          <p:attrName>style.visibility</p:attrName>
                                        </p:attrNameLst>
                                      </p:cBhvr>
                                      <p:to>
                                        <p:strVal val="visible"/>
                                      </p:to>
                                    </p:set>
                                  </p:childTnLst>
                                </p:cTn>
                              </p:par>
                            </p:childTnLst>
                          </p:cTn>
                        </p:par>
                        <p:par>
                          <p:cTn id="70" fill="hold">
                            <p:stCondLst>
                              <p:cond delay="1500"/>
                            </p:stCondLst>
                            <p:childTnLst>
                              <p:par>
                                <p:cTn id="71" presetID="12" presetClass="entr" presetSubtype="8" fill="hold" nodeType="after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slide(fromLeft)">
                                      <p:cBhvr>
                                        <p:cTn id="73" dur="1000"/>
                                        <p:tgtEl>
                                          <p:spTgt spid="92"/>
                                        </p:tgtEl>
                                      </p:cBhvr>
                                    </p:animEffect>
                                  </p:childTnLst>
                                </p:cTn>
                              </p:par>
                            </p:childTnLst>
                          </p:cTn>
                        </p:par>
                        <p:par>
                          <p:cTn id="74" fill="hold">
                            <p:stCondLst>
                              <p:cond delay="2500"/>
                            </p:stCondLst>
                            <p:childTnLst>
                              <p:par>
                                <p:cTn id="75" presetID="12" presetClass="entr" presetSubtype="2" fill="hold" nodeType="after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slide(fromRight)">
                                      <p:cBhvr>
                                        <p:cTn id="77" dur="1000"/>
                                        <p:tgtEl>
                                          <p:spTgt spid="9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wipe(up)">
                                      <p:cBhvr>
                                        <p:cTn id="82" dur="1000"/>
                                        <p:tgtEl>
                                          <p:spTgt spid="81"/>
                                        </p:tgtEl>
                                      </p:cBhvr>
                                    </p:animEffect>
                                  </p:childTnLst>
                                </p:cTn>
                              </p:par>
                            </p:childTnLst>
                          </p:cTn>
                        </p:par>
                        <p:par>
                          <p:cTn id="83" fill="hold">
                            <p:stCondLst>
                              <p:cond delay="1000"/>
                            </p:stCondLst>
                            <p:childTnLst>
                              <p:par>
                                <p:cTn id="84" presetID="9" presetClass="emph" presetSubtype="0" nodeType="afterEffect">
                                  <p:stCondLst>
                                    <p:cond delay="0"/>
                                  </p:stCondLst>
                                  <p:childTnLst>
                                    <p:set>
                                      <p:cBhvr rctx="PPT">
                                        <p:cTn id="85" dur="indefinite"/>
                                        <p:tgtEl>
                                          <p:spTgt spid="78"/>
                                        </p:tgtEl>
                                        <p:attrNameLst>
                                          <p:attrName>style.opacity</p:attrName>
                                        </p:attrNameLst>
                                      </p:cBhvr>
                                      <p:to>
                                        <p:strVal val="0.5"/>
                                      </p:to>
                                    </p:set>
                                    <p:animEffect filter="image" prLst="opacity: 0.5">
                                      <p:cBhvr rctx="IE">
                                        <p:cTn id="86" dur="indefinite"/>
                                        <p:tgtEl>
                                          <p:spTgt spid="78"/>
                                        </p:tgtEl>
                                      </p:cBhvr>
                                    </p:animEffect>
                                  </p:childTnLst>
                                </p:cTn>
                              </p:par>
                            </p:childTnLst>
                          </p:cTn>
                        </p:par>
                        <p:par>
                          <p:cTn id="87" fill="hold">
                            <p:stCondLst>
                              <p:cond delay="1000"/>
                            </p:stCondLst>
                            <p:childTnLst>
                              <p:par>
                                <p:cTn id="88" presetID="1" presetClass="entr" presetSubtype="0" fill="hold" grpId="0" nodeType="afterEffect">
                                  <p:stCondLst>
                                    <p:cond delay="500"/>
                                  </p:stCondLst>
                                  <p:childTnLst>
                                    <p:set>
                                      <p:cBhvr>
                                        <p:cTn id="89" dur="1" fill="hold">
                                          <p:stCondLst>
                                            <p:cond delay="0"/>
                                          </p:stCondLst>
                                        </p:cTn>
                                        <p:tgtEl>
                                          <p:spTgt spid="55"/>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wipe(left)">
                                      <p:cBhvr>
                                        <p:cTn id="9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47" grpId="0" bldLvl="0" animBg="1"/>
      <p:bldP spid="48" grpId="0" bldLvl="0" animBg="1" autoUpdateAnimBg="0"/>
      <p:bldP spid="55" grpId="0" bldLvl="0" animBg="1"/>
      <p:bldP spid="56" grpId="0" bldLvl="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101" name="Rectangle 30"/>
          <p:cNvSpPr>
            <a:spLocks noChangeArrowheads="1"/>
          </p:cNvSpPr>
          <p:nvPr/>
        </p:nvSpPr>
        <p:spPr bwMode="auto">
          <a:xfrm>
            <a:off x="2994025" y="5177629"/>
            <a:ext cx="6134100" cy="358775"/>
          </a:xfrm>
          <a:prstGeom prst="rect">
            <a:avLst/>
          </a:prstGeom>
          <a:solidFill>
            <a:schemeClr val="accent5"/>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10100110100101  </a:t>
            </a:r>
            <a:r>
              <a:rPr lang="zh-CN" altLang="en-US" sz="2000" dirty="0">
                <a:solidFill>
                  <a:schemeClr val="bg1"/>
                </a:solidFill>
                <a:latin typeface="+mj-ea"/>
                <a:ea typeface="+mj-ea"/>
              </a:rPr>
              <a:t>比  特  流  </a:t>
            </a:r>
            <a:r>
              <a:rPr lang="en-US" altLang="zh-CN" sz="2000" dirty="0">
                <a:solidFill>
                  <a:schemeClr val="bg1"/>
                </a:solidFill>
                <a:latin typeface="+mj-ea"/>
                <a:ea typeface="+mj-ea"/>
              </a:rPr>
              <a:t>110101110101</a:t>
            </a:r>
            <a:endParaRPr lang="en-US" altLang="zh-CN" sz="2000" dirty="0">
              <a:solidFill>
                <a:schemeClr val="bg1"/>
              </a:solidFill>
              <a:latin typeface="+mj-ea"/>
              <a:ea typeface="+mj-ea"/>
            </a:endParaRPr>
          </a:p>
        </p:txBody>
      </p:sp>
      <p:grpSp>
        <p:nvGrpSpPr>
          <p:cNvPr id="48" name="组合 47"/>
          <p:cNvGrpSpPr/>
          <p:nvPr/>
        </p:nvGrpSpPr>
        <p:grpSpPr>
          <a:xfrm>
            <a:off x="4279900" y="5746751"/>
            <a:ext cx="3171825" cy="153987"/>
            <a:chOff x="3965575" y="5718175"/>
            <a:chExt cx="3171825" cy="153987"/>
          </a:xfrm>
        </p:grpSpPr>
        <p:grpSp>
          <p:nvGrpSpPr>
            <p:cNvPr id="50" name="Group 65"/>
            <p:cNvGrpSpPr/>
            <p:nvPr/>
          </p:nvGrpSpPr>
          <p:grpSpPr bwMode="auto">
            <a:xfrm>
              <a:off x="3965575" y="5718175"/>
              <a:ext cx="1066800" cy="152400"/>
              <a:chOff x="1344" y="912"/>
              <a:chExt cx="672" cy="96"/>
            </a:xfrm>
            <a:solidFill>
              <a:schemeClr val="bg1"/>
            </a:solidFill>
          </p:grpSpPr>
          <p:sp>
            <p:nvSpPr>
              <p:cNvPr id="57" name="Line 66"/>
              <p:cNvSpPr>
                <a:spLocks noChangeShapeType="1"/>
              </p:cNvSpPr>
              <p:nvPr/>
            </p:nvSpPr>
            <p:spPr bwMode="auto">
              <a:xfrm>
                <a:off x="1344" y="960"/>
                <a:ext cx="672" cy="0"/>
              </a:xfrm>
              <a:prstGeom prst="line">
                <a:avLst/>
              </a:prstGeom>
              <a:grpFill/>
              <a:ln w="12700">
                <a:solidFill>
                  <a:schemeClr val="bg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Freeform 67"/>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bg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1" name="Group 65"/>
            <p:cNvGrpSpPr/>
            <p:nvPr/>
          </p:nvGrpSpPr>
          <p:grpSpPr bwMode="auto">
            <a:xfrm>
              <a:off x="5010150" y="5718175"/>
              <a:ext cx="1066800" cy="152400"/>
              <a:chOff x="1344" y="912"/>
              <a:chExt cx="672" cy="96"/>
            </a:xfrm>
            <a:solidFill>
              <a:schemeClr val="bg1"/>
            </a:solidFill>
          </p:grpSpPr>
          <p:sp>
            <p:nvSpPr>
              <p:cNvPr id="55" name="Line 66"/>
              <p:cNvSpPr>
                <a:spLocks noChangeShapeType="1"/>
              </p:cNvSpPr>
              <p:nvPr/>
            </p:nvSpPr>
            <p:spPr bwMode="auto">
              <a:xfrm>
                <a:off x="1344" y="960"/>
                <a:ext cx="672" cy="0"/>
              </a:xfrm>
              <a:prstGeom prst="line">
                <a:avLst/>
              </a:prstGeom>
              <a:grpFill/>
              <a:ln w="12700">
                <a:solidFill>
                  <a:schemeClr val="bg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Freeform 67"/>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bg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2" name="Group 65"/>
            <p:cNvGrpSpPr/>
            <p:nvPr/>
          </p:nvGrpSpPr>
          <p:grpSpPr bwMode="auto">
            <a:xfrm rot="10800000">
              <a:off x="6070600" y="5719762"/>
              <a:ext cx="1066800" cy="152400"/>
              <a:chOff x="1344" y="912"/>
              <a:chExt cx="672" cy="96"/>
            </a:xfrm>
            <a:solidFill>
              <a:schemeClr val="bg1"/>
            </a:solidFill>
          </p:grpSpPr>
          <p:sp>
            <p:nvSpPr>
              <p:cNvPr id="53" name="Line 66"/>
              <p:cNvSpPr>
                <a:spLocks noChangeShapeType="1"/>
              </p:cNvSpPr>
              <p:nvPr/>
            </p:nvSpPr>
            <p:spPr bwMode="auto">
              <a:xfrm>
                <a:off x="1344" y="960"/>
                <a:ext cx="672" cy="0"/>
              </a:xfrm>
              <a:prstGeom prst="line">
                <a:avLst/>
              </a:prstGeom>
              <a:grpFill/>
              <a:ln w="12700">
                <a:solidFill>
                  <a:schemeClr val="bg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Freeform 67"/>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bg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60" name="文本框 59"/>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61" name="文本框 60"/>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bldLvl="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100" name="Text Box 30"/>
          <p:cNvSpPr txBox="1">
            <a:spLocks noChangeArrowheads="1"/>
          </p:cNvSpPr>
          <p:nvPr/>
        </p:nvSpPr>
        <p:spPr bwMode="auto">
          <a:xfrm>
            <a:off x="2994024" y="4009230"/>
            <a:ext cx="6134893" cy="400110"/>
          </a:xfrm>
          <a:prstGeom prst="rect">
            <a:avLst/>
          </a:prstGeom>
          <a:solidFill>
            <a:schemeClr val="accent6"/>
          </a:solidFill>
          <a:ln w="12700">
            <a:noFill/>
            <a:miter lim="800000"/>
            <a:headEnd type="none" w="sm" len="lg"/>
            <a:tailEnd type="none" w="sm" len="lg"/>
          </a:ln>
          <a:effectLst/>
        </p:spPr>
        <p:txBody>
          <a:bodyPr wrap="square">
            <a:spAutoFit/>
          </a:bodyPr>
          <a:lstStyle/>
          <a:p>
            <a:pPr defTabSz="762000" eaLnBrk="0" hangingPunct="0"/>
            <a:r>
              <a:rPr kumimoji="1" lang="zh-CN" altLang="en-US" sz="2000" dirty="0">
                <a:solidFill>
                  <a:schemeClr val="bg1"/>
                </a:solidFill>
                <a:latin typeface="+mj-ea"/>
                <a:ea typeface="+mj-ea"/>
              </a:rPr>
              <a:t>计算机 </a:t>
            </a:r>
            <a:r>
              <a:rPr kumimoji="1" lang="en-US" altLang="zh-CN" sz="2000" dirty="0">
                <a:solidFill>
                  <a:schemeClr val="bg1"/>
                </a:solidFill>
                <a:latin typeface="+mj-ea"/>
                <a:ea typeface="+mj-ea"/>
              </a:rPr>
              <a:t>2 </a:t>
            </a:r>
            <a:r>
              <a:rPr kumimoji="1" lang="zh-CN" altLang="en-US" sz="2000" dirty="0">
                <a:solidFill>
                  <a:schemeClr val="bg1"/>
                </a:solidFill>
                <a:latin typeface="+mj-ea"/>
                <a:ea typeface="+mj-ea"/>
              </a:rPr>
              <a:t>的物理层收到比特流后交给数据链路层</a:t>
            </a:r>
            <a:endParaRPr kumimoji="1" lang="zh-CN" altLang="en-US" sz="2000" dirty="0">
              <a:solidFill>
                <a:schemeClr val="bg1"/>
              </a:solidFill>
              <a:latin typeface="+mj-ea"/>
              <a:ea typeface="+mj-ea"/>
            </a:endParaRPr>
          </a:p>
        </p:txBody>
      </p:sp>
      <p:sp>
        <p:nvSpPr>
          <p:cNvPr id="101" name="Rectangle 30"/>
          <p:cNvSpPr>
            <a:spLocks noChangeArrowheads="1"/>
          </p:cNvSpPr>
          <p:nvPr/>
        </p:nvSpPr>
        <p:spPr bwMode="auto">
          <a:xfrm>
            <a:off x="2994025" y="5177629"/>
            <a:ext cx="6134100" cy="358775"/>
          </a:xfrm>
          <a:prstGeom prst="rect">
            <a:avLst/>
          </a:prstGeom>
          <a:solidFill>
            <a:schemeClr val="accent5"/>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10100110100101  </a:t>
            </a:r>
            <a:r>
              <a:rPr lang="zh-CN" altLang="en-US" sz="2000" dirty="0">
                <a:solidFill>
                  <a:schemeClr val="bg1"/>
                </a:solidFill>
                <a:latin typeface="+mj-ea"/>
                <a:ea typeface="+mj-ea"/>
              </a:rPr>
              <a:t>比  特  流  </a:t>
            </a:r>
            <a:r>
              <a:rPr lang="en-US" altLang="zh-CN" sz="2000" dirty="0">
                <a:solidFill>
                  <a:schemeClr val="bg1"/>
                </a:solidFill>
                <a:latin typeface="+mj-ea"/>
                <a:ea typeface="+mj-ea"/>
              </a:rPr>
              <a:t>110101110101</a:t>
            </a:r>
            <a:endParaRPr lang="en-US" altLang="zh-CN" sz="2000" dirty="0">
              <a:solidFill>
                <a:schemeClr val="bg1"/>
              </a:solidFill>
              <a:latin typeface="+mj-ea"/>
              <a:ea typeface="+mj-ea"/>
            </a:endParaRPr>
          </a:p>
        </p:txBody>
      </p:sp>
      <p:grpSp>
        <p:nvGrpSpPr>
          <p:cNvPr id="102" name="Group 32"/>
          <p:cNvGrpSpPr/>
          <p:nvPr/>
        </p:nvGrpSpPr>
        <p:grpSpPr bwMode="auto">
          <a:xfrm>
            <a:off x="2994818" y="4685504"/>
            <a:ext cx="6134100" cy="358775"/>
            <a:chOff x="977" y="3023"/>
            <a:chExt cx="3864" cy="226"/>
          </a:xfrm>
        </p:grpSpPr>
        <p:sp>
          <p:nvSpPr>
            <p:cNvPr id="103" name="Rectangle 33"/>
            <p:cNvSpPr>
              <a:spLocks noChangeArrowheads="1"/>
            </p:cNvSpPr>
            <p:nvPr/>
          </p:nvSpPr>
          <p:spPr bwMode="auto">
            <a:xfrm>
              <a:off x="977" y="3023"/>
              <a:ext cx="633" cy="226"/>
            </a:xfrm>
            <a:prstGeom prst="rect">
              <a:avLst/>
            </a:prstGeom>
            <a:solidFill>
              <a:srgbClr val="FFFF00"/>
            </a:solidFill>
            <a:ln w="9525">
              <a:solidFill>
                <a:schemeClr val="tx1"/>
              </a:solidFill>
              <a:miter lim="800000"/>
            </a:ln>
            <a:effectLst/>
          </p:spPr>
          <p:txBody>
            <a:bodyPr wrap="none" anchor="ctr"/>
            <a:lstStyle/>
            <a:p>
              <a:pPr algn="ctr"/>
              <a:r>
                <a:rPr lang="en-US" altLang="zh-CN" sz="2000" dirty="0">
                  <a:latin typeface="+mj-ea"/>
                  <a:ea typeface="+mj-ea"/>
                </a:rPr>
                <a:t>H</a:t>
              </a:r>
              <a:r>
                <a:rPr lang="en-US" altLang="zh-CN" sz="2000" b="1" baseline="-25000" dirty="0">
                  <a:latin typeface="+mj-ea"/>
                  <a:ea typeface="+mj-ea"/>
                </a:rPr>
                <a:t>2</a:t>
              </a:r>
              <a:endParaRPr lang="en-US" altLang="zh-CN" sz="2000" b="1" baseline="-25000" dirty="0">
                <a:latin typeface="+mj-ea"/>
                <a:ea typeface="+mj-ea"/>
              </a:endParaRPr>
            </a:p>
          </p:txBody>
        </p:sp>
        <p:sp>
          <p:nvSpPr>
            <p:cNvPr id="104" name="Rectangle 34"/>
            <p:cNvSpPr>
              <a:spLocks noChangeArrowheads="1"/>
            </p:cNvSpPr>
            <p:nvPr/>
          </p:nvSpPr>
          <p:spPr bwMode="auto">
            <a:xfrm>
              <a:off x="4195" y="3023"/>
              <a:ext cx="646" cy="226"/>
            </a:xfrm>
            <a:prstGeom prst="rect">
              <a:avLst/>
            </a:prstGeom>
            <a:solidFill>
              <a:srgbClr val="CCFF33"/>
            </a:solidFill>
            <a:ln w="9525">
              <a:solidFill>
                <a:schemeClr val="tx1"/>
              </a:solidFill>
              <a:miter lim="800000"/>
            </a:ln>
            <a:effectLst/>
          </p:spPr>
          <p:txBody>
            <a:bodyPr wrap="none" anchor="ctr"/>
            <a:lstStyle/>
            <a:p>
              <a:pPr algn="ctr"/>
              <a:r>
                <a:rPr lang="en-US" altLang="zh-CN" sz="2000" dirty="0">
                  <a:latin typeface="+mj-ea"/>
                  <a:ea typeface="+mj-ea"/>
                </a:rPr>
                <a:t>T</a:t>
              </a:r>
              <a:r>
                <a:rPr lang="en-US" altLang="zh-CN" sz="2000" b="1" baseline="-25000" dirty="0">
                  <a:latin typeface="+mj-ea"/>
                  <a:ea typeface="+mj-ea"/>
                </a:rPr>
                <a:t>2</a:t>
              </a:r>
              <a:endParaRPr lang="en-US" altLang="zh-CN" sz="2000" b="1" baseline="-25000" dirty="0">
                <a:latin typeface="+mj-ea"/>
                <a:ea typeface="+mj-ea"/>
              </a:endParaRPr>
            </a:p>
          </p:txBody>
        </p:sp>
        <p:grpSp>
          <p:nvGrpSpPr>
            <p:cNvPr id="105" name="Group 35"/>
            <p:cNvGrpSpPr/>
            <p:nvPr/>
          </p:nvGrpSpPr>
          <p:grpSpPr bwMode="auto">
            <a:xfrm>
              <a:off x="1610" y="3023"/>
              <a:ext cx="2585" cy="226"/>
              <a:chOff x="1610" y="3023"/>
              <a:chExt cx="2585" cy="226"/>
            </a:xfrm>
          </p:grpSpPr>
          <p:sp>
            <p:nvSpPr>
              <p:cNvPr id="106" name="Rectangle 36"/>
              <p:cNvSpPr>
                <a:spLocks noChangeArrowheads="1"/>
              </p:cNvSpPr>
              <p:nvPr/>
            </p:nvSpPr>
            <p:spPr bwMode="auto">
              <a:xfrm>
                <a:off x="1610" y="3023"/>
                <a:ext cx="318" cy="226"/>
              </a:xfrm>
              <a:prstGeom prst="rect">
                <a:avLst/>
              </a:prstGeom>
              <a:solidFill>
                <a:schemeClr val="accent4"/>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3</a:t>
                </a:r>
                <a:endParaRPr lang="en-US" altLang="zh-CN" sz="2000" b="1" baseline="-25000" dirty="0">
                  <a:solidFill>
                    <a:schemeClr val="bg1"/>
                  </a:solidFill>
                  <a:latin typeface="+mj-ea"/>
                  <a:ea typeface="+mj-ea"/>
                </a:endParaRPr>
              </a:p>
            </p:txBody>
          </p:sp>
          <p:sp>
            <p:nvSpPr>
              <p:cNvPr id="107" name="Rectangle 37"/>
              <p:cNvSpPr>
                <a:spLocks noChangeArrowheads="1"/>
              </p:cNvSpPr>
              <p:nvPr/>
            </p:nvSpPr>
            <p:spPr bwMode="auto">
              <a:xfrm>
                <a:off x="1928" y="3023"/>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108" name="Rectangle 38"/>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109" name="Rectangle 39"/>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grpSp>
        <p:nvGrpSpPr>
          <p:cNvPr id="110" name="Group 40"/>
          <p:cNvGrpSpPr/>
          <p:nvPr/>
        </p:nvGrpSpPr>
        <p:grpSpPr bwMode="auto">
          <a:xfrm>
            <a:off x="5677378" y="4879979"/>
            <a:ext cx="4354513" cy="585788"/>
            <a:chOff x="2574" y="3111"/>
            <a:chExt cx="2743" cy="369"/>
          </a:xfrm>
          <a:solidFill>
            <a:srgbClr val="FF0000"/>
          </a:solidFill>
        </p:grpSpPr>
        <p:sp>
          <p:nvSpPr>
            <p:cNvPr id="111" name="AutoShape 41"/>
            <p:cNvSpPr>
              <a:spLocks noChangeArrowheads="1"/>
            </p:cNvSpPr>
            <p:nvPr/>
          </p:nvSpPr>
          <p:spPr bwMode="auto">
            <a:xfrm rot="10800000" flipV="1">
              <a:off x="5193" y="3230"/>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112" name="AutoShape 42"/>
            <p:cNvSpPr>
              <a:spLocks noChangeArrowheads="1"/>
            </p:cNvSpPr>
            <p:nvPr/>
          </p:nvSpPr>
          <p:spPr bwMode="auto">
            <a:xfrm rot="10800000" flipV="1">
              <a:off x="2574" y="3111"/>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sp>
        <p:nvSpPr>
          <p:cNvPr id="48" name="文本框 47"/>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50" name="文本框 49"/>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down)">
                                      <p:cBhvr>
                                        <p:cTn id="7" dur="1000"/>
                                        <p:tgtEl>
                                          <p:spTgt spid="110"/>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102"/>
                                        </p:tgtEl>
                                        <p:attrNameLst>
                                          <p:attrName>style.visibility</p:attrName>
                                        </p:attrNameLst>
                                      </p:cBhvr>
                                      <p:to>
                                        <p:strVal val="visible"/>
                                      </p:to>
                                    </p:set>
                                  </p:childTnLst>
                                </p:cTn>
                              </p:par>
                            </p:childTnLst>
                          </p:cTn>
                        </p:par>
                        <p:par>
                          <p:cTn id="11" fill="hold">
                            <p:stCondLst>
                              <p:cond delay="1000"/>
                            </p:stCondLst>
                            <p:childTnLst>
                              <p:par>
                                <p:cTn id="12" presetID="1" presetClass="exit" presetSubtype="0" fill="hold" grpId="1" nodeType="afterEffect">
                                  <p:stCondLst>
                                    <p:cond delay="0"/>
                                  </p:stCondLst>
                                  <p:childTnLst>
                                    <p:set>
                                      <p:cBhvr>
                                        <p:cTn id="13" dur="1" fill="hold">
                                          <p:stCondLst>
                                            <p:cond delay="0"/>
                                          </p:stCondLst>
                                        </p:cTn>
                                        <p:tgtEl>
                                          <p:spTgt spid="101"/>
                                        </p:tgtEl>
                                        <p:attrNameLst>
                                          <p:attrName>style.visibility</p:attrName>
                                        </p:attrNameLst>
                                      </p:cBhvr>
                                      <p:to>
                                        <p:strVal val="hidden"/>
                                      </p:to>
                                    </p:set>
                                  </p:childTnLst>
                                </p:cTn>
                              </p:par>
                            </p:childTnLst>
                          </p:cTn>
                        </p:par>
                        <p:par>
                          <p:cTn id="14" fill="hold">
                            <p:stCondLst>
                              <p:cond delay="1000"/>
                            </p:stCondLst>
                            <p:childTnLst>
                              <p:par>
                                <p:cTn id="15" presetID="1" presetClass="exit" presetSubtype="0" fill="hold" nodeType="afterEffect">
                                  <p:stCondLst>
                                    <p:cond delay="0"/>
                                  </p:stCondLst>
                                  <p:childTnLst>
                                    <p:set>
                                      <p:cBhvr>
                                        <p:cTn id="16" dur="1" fill="hold">
                                          <p:stCondLst>
                                            <p:cond delay="0"/>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1" bldLvl="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100" name="Text Box 30"/>
          <p:cNvSpPr txBox="1">
            <a:spLocks noChangeArrowheads="1"/>
          </p:cNvSpPr>
          <p:nvPr/>
        </p:nvSpPr>
        <p:spPr bwMode="auto">
          <a:xfrm>
            <a:off x="2890441" y="3281500"/>
            <a:ext cx="6134893" cy="707886"/>
          </a:xfrm>
          <a:prstGeom prst="rect">
            <a:avLst/>
          </a:prstGeom>
          <a:solidFill>
            <a:schemeClr val="accent6"/>
          </a:solidFill>
          <a:ln w="12700">
            <a:noFill/>
            <a:miter lim="800000"/>
            <a:headEnd type="none" w="sm" len="lg"/>
            <a:tailEnd type="none" w="sm" len="lg"/>
          </a:ln>
          <a:effectLst/>
        </p:spPr>
        <p:txBody>
          <a:bodyPr wrap="square">
            <a:spAutoFit/>
          </a:bodyPr>
          <a:lstStyle/>
          <a:p>
            <a:pPr defTabSz="762000" eaLnBrk="0" hangingPunct="0"/>
            <a:r>
              <a:rPr kumimoji="1" lang="zh-CN" altLang="en-US" sz="2000" dirty="0">
                <a:solidFill>
                  <a:schemeClr val="bg1"/>
                </a:solidFill>
                <a:latin typeface="+mj-ea"/>
                <a:ea typeface="+mj-ea"/>
              </a:rPr>
              <a:t>数据链路层剥去帧首部和帧尾部后把帧的数据部分交给网络层</a:t>
            </a:r>
            <a:endParaRPr kumimoji="1" lang="zh-CN" altLang="en-US" sz="2000" dirty="0">
              <a:solidFill>
                <a:schemeClr val="bg1"/>
              </a:solidFill>
              <a:latin typeface="+mj-ea"/>
              <a:ea typeface="+mj-ea"/>
            </a:endParaRPr>
          </a:p>
        </p:txBody>
      </p:sp>
      <p:grpSp>
        <p:nvGrpSpPr>
          <p:cNvPr id="48" name="Group 2"/>
          <p:cNvGrpSpPr/>
          <p:nvPr/>
        </p:nvGrpSpPr>
        <p:grpSpPr bwMode="auto">
          <a:xfrm>
            <a:off x="3999705" y="4210050"/>
            <a:ext cx="4103688" cy="358775"/>
            <a:chOff x="1610" y="3023"/>
            <a:chExt cx="2585" cy="226"/>
          </a:xfrm>
        </p:grpSpPr>
        <p:sp>
          <p:nvSpPr>
            <p:cNvPr id="50" name="Rectangle 3"/>
            <p:cNvSpPr>
              <a:spLocks noChangeArrowheads="1"/>
            </p:cNvSpPr>
            <p:nvPr/>
          </p:nvSpPr>
          <p:spPr bwMode="auto">
            <a:xfrm>
              <a:off x="1610" y="3023"/>
              <a:ext cx="318" cy="226"/>
            </a:xfrm>
            <a:prstGeom prst="rect">
              <a:avLst/>
            </a:prstGeom>
            <a:solidFill>
              <a:schemeClr val="accent4"/>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3</a:t>
              </a:r>
              <a:endParaRPr lang="en-US" altLang="zh-CN" sz="2000" b="1" baseline="-25000" dirty="0">
                <a:solidFill>
                  <a:schemeClr val="bg1"/>
                </a:solidFill>
                <a:latin typeface="+mj-ea"/>
                <a:ea typeface="+mj-ea"/>
              </a:endParaRPr>
            </a:p>
          </p:txBody>
        </p:sp>
        <p:sp>
          <p:nvSpPr>
            <p:cNvPr id="51" name="Rectangle 4"/>
            <p:cNvSpPr>
              <a:spLocks noChangeArrowheads="1"/>
            </p:cNvSpPr>
            <p:nvPr/>
          </p:nvSpPr>
          <p:spPr bwMode="auto">
            <a:xfrm>
              <a:off x="1928" y="3023"/>
              <a:ext cx="318" cy="226"/>
            </a:xfrm>
            <a:prstGeom prst="rect">
              <a:avLst/>
            </a:prstGeom>
            <a:solidFill>
              <a:schemeClr val="bg1">
                <a:lumMod val="50000"/>
              </a:schemeClr>
            </a:solidFill>
            <a:ln w="9525">
              <a:no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52" name="Rectangle 5"/>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53" name="Rectangle 6"/>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sp>
        <p:nvSpPr>
          <p:cNvPr id="54" name="Rectangle 36"/>
          <p:cNvSpPr>
            <a:spLocks noChangeArrowheads="1"/>
          </p:cNvSpPr>
          <p:nvPr/>
        </p:nvSpPr>
        <p:spPr bwMode="auto">
          <a:xfrm>
            <a:off x="2994818" y="4695031"/>
            <a:ext cx="1004887" cy="358775"/>
          </a:xfrm>
          <a:prstGeom prst="rect">
            <a:avLst/>
          </a:prstGeom>
          <a:solidFill>
            <a:srgbClr val="FFFF00"/>
          </a:solidFill>
          <a:ln w="9525">
            <a:solidFill>
              <a:schemeClr val="tx1"/>
            </a:solidFill>
            <a:miter lim="800000"/>
          </a:ln>
          <a:effectLst/>
        </p:spPr>
        <p:txBody>
          <a:bodyPr wrap="none" anchor="ctr"/>
          <a:lstStyle/>
          <a:p>
            <a:pPr algn="ctr"/>
            <a:r>
              <a:rPr lang="en-US" altLang="zh-CN" sz="2000" dirty="0">
                <a:solidFill>
                  <a:srgbClr val="333399"/>
                </a:solidFill>
                <a:latin typeface="+mj-ea"/>
                <a:ea typeface="+mj-ea"/>
              </a:rPr>
              <a:t>H</a:t>
            </a:r>
            <a:r>
              <a:rPr lang="en-US" altLang="zh-CN" sz="2000" b="1" baseline="-25000" dirty="0">
                <a:solidFill>
                  <a:srgbClr val="333399"/>
                </a:solidFill>
                <a:latin typeface="+mj-ea"/>
                <a:ea typeface="+mj-ea"/>
              </a:rPr>
              <a:t>2</a:t>
            </a:r>
            <a:endParaRPr lang="en-US" altLang="zh-CN" sz="2000" b="1" baseline="-25000" dirty="0">
              <a:solidFill>
                <a:srgbClr val="333399"/>
              </a:solidFill>
              <a:latin typeface="+mj-ea"/>
              <a:ea typeface="+mj-ea"/>
            </a:endParaRPr>
          </a:p>
        </p:txBody>
      </p:sp>
      <p:sp>
        <p:nvSpPr>
          <p:cNvPr id="55" name="Rectangle 37"/>
          <p:cNvSpPr>
            <a:spLocks noChangeArrowheads="1"/>
          </p:cNvSpPr>
          <p:nvPr/>
        </p:nvSpPr>
        <p:spPr bwMode="auto">
          <a:xfrm>
            <a:off x="8103393" y="4696619"/>
            <a:ext cx="1025525" cy="358775"/>
          </a:xfrm>
          <a:prstGeom prst="rect">
            <a:avLst/>
          </a:prstGeom>
          <a:solidFill>
            <a:srgbClr val="CCFF33"/>
          </a:solidFill>
          <a:ln w="9525">
            <a:solidFill>
              <a:schemeClr val="tx1"/>
            </a:solidFill>
            <a:miter lim="800000"/>
          </a:ln>
          <a:effectLst/>
        </p:spPr>
        <p:txBody>
          <a:bodyPr wrap="none" anchor="ctr"/>
          <a:lstStyle/>
          <a:p>
            <a:pPr algn="ctr"/>
            <a:r>
              <a:rPr lang="en-US" altLang="zh-CN" sz="2000">
                <a:solidFill>
                  <a:srgbClr val="333399"/>
                </a:solidFill>
                <a:latin typeface="+mj-ea"/>
                <a:ea typeface="+mj-ea"/>
              </a:rPr>
              <a:t>T</a:t>
            </a:r>
            <a:r>
              <a:rPr lang="en-US" altLang="zh-CN" sz="2000" b="1" baseline="-25000">
                <a:solidFill>
                  <a:srgbClr val="333399"/>
                </a:solidFill>
                <a:latin typeface="+mj-ea"/>
                <a:ea typeface="+mj-ea"/>
              </a:rPr>
              <a:t>2</a:t>
            </a:r>
            <a:endParaRPr lang="en-US" altLang="zh-CN" sz="2000" b="1" baseline="-25000">
              <a:solidFill>
                <a:srgbClr val="333399"/>
              </a:solidFill>
              <a:latin typeface="+mj-ea"/>
              <a:ea typeface="+mj-ea"/>
            </a:endParaRPr>
          </a:p>
        </p:txBody>
      </p:sp>
      <p:grpSp>
        <p:nvGrpSpPr>
          <p:cNvPr id="56" name="Group 38"/>
          <p:cNvGrpSpPr/>
          <p:nvPr/>
        </p:nvGrpSpPr>
        <p:grpSpPr bwMode="auto">
          <a:xfrm>
            <a:off x="3999705" y="4696619"/>
            <a:ext cx="4103688" cy="358775"/>
            <a:chOff x="1610" y="3023"/>
            <a:chExt cx="2585" cy="226"/>
          </a:xfrm>
        </p:grpSpPr>
        <p:sp>
          <p:nvSpPr>
            <p:cNvPr id="57" name="Rectangle 39"/>
            <p:cNvSpPr>
              <a:spLocks noChangeArrowheads="1"/>
            </p:cNvSpPr>
            <p:nvPr/>
          </p:nvSpPr>
          <p:spPr bwMode="auto">
            <a:xfrm>
              <a:off x="1610" y="3023"/>
              <a:ext cx="318" cy="226"/>
            </a:xfrm>
            <a:prstGeom prst="rect">
              <a:avLst/>
            </a:prstGeom>
            <a:solidFill>
              <a:schemeClr val="accent4"/>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3</a:t>
              </a:r>
              <a:endParaRPr lang="en-US" altLang="zh-CN" sz="2000" b="1" baseline="-25000" dirty="0">
                <a:solidFill>
                  <a:schemeClr val="bg1"/>
                </a:solidFill>
                <a:latin typeface="+mj-ea"/>
                <a:ea typeface="+mj-ea"/>
              </a:endParaRPr>
            </a:p>
          </p:txBody>
        </p:sp>
        <p:sp>
          <p:nvSpPr>
            <p:cNvPr id="58" name="Rectangle 40"/>
            <p:cNvSpPr>
              <a:spLocks noChangeArrowheads="1"/>
            </p:cNvSpPr>
            <p:nvPr/>
          </p:nvSpPr>
          <p:spPr bwMode="auto">
            <a:xfrm>
              <a:off x="1928" y="3023"/>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59" name="Rectangle 41"/>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60" name="Rectangle 42"/>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61" name="Group 43"/>
          <p:cNvGrpSpPr/>
          <p:nvPr/>
        </p:nvGrpSpPr>
        <p:grpSpPr bwMode="auto">
          <a:xfrm>
            <a:off x="5761038" y="4469635"/>
            <a:ext cx="4229100" cy="396875"/>
            <a:chOff x="2653" y="2817"/>
            <a:chExt cx="2664" cy="250"/>
          </a:xfrm>
          <a:solidFill>
            <a:srgbClr val="FF0000"/>
          </a:solidFill>
        </p:grpSpPr>
        <p:sp>
          <p:nvSpPr>
            <p:cNvPr id="62" name="AutoShape 44"/>
            <p:cNvSpPr>
              <a:spLocks noChangeArrowheads="1"/>
            </p:cNvSpPr>
            <p:nvPr/>
          </p:nvSpPr>
          <p:spPr bwMode="auto">
            <a:xfrm rot="10800000" flipV="1">
              <a:off x="519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63" name="AutoShape 45"/>
            <p:cNvSpPr>
              <a:spLocks noChangeArrowheads="1"/>
            </p:cNvSpPr>
            <p:nvPr/>
          </p:nvSpPr>
          <p:spPr bwMode="auto">
            <a:xfrm rot="10800000" flipV="1">
              <a:off x="265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sp>
        <p:nvSpPr>
          <p:cNvPr id="64" name="文本框 63"/>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65" name="文本框 64"/>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xit" presetSubtype="8" fill="hold" grpId="0" nodeType="afterEffect">
                                  <p:stCondLst>
                                    <p:cond delay="1000"/>
                                  </p:stCondLst>
                                  <p:childTnLst>
                                    <p:animEffect transition="out" filter="slide(fromLeft)">
                                      <p:cBhvr>
                                        <p:cTn id="6" dur="1000"/>
                                        <p:tgtEl>
                                          <p:spTgt spid="54"/>
                                        </p:tgtEl>
                                      </p:cBhvr>
                                    </p:animEffect>
                                    <p:set>
                                      <p:cBhvr>
                                        <p:cTn id="7" dur="1" fill="hold">
                                          <p:stCondLst>
                                            <p:cond delay="999"/>
                                          </p:stCondLst>
                                        </p:cTn>
                                        <p:tgtEl>
                                          <p:spTgt spid="54"/>
                                        </p:tgtEl>
                                        <p:attrNameLst>
                                          <p:attrName>style.visibility</p:attrName>
                                        </p:attrNameLst>
                                      </p:cBhvr>
                                      <p:to>
                                        <p:strVal val="hidden"/>
                                      </p:to>
                                    </p:set>
                                  </p:childTnLst>
                                </p:cTn>
                              </p:par>
                            </p:childTnLst>
                          </p:cTn>
                        </p:par>
                        <p:par>
                          <p:cTn id="8" fill="hold">
                            <p:stCondLst>
                              <p:cond delay="2000"/>
                            </p:stCondLst>
                            <p:childTnLst>
                              <p:par>
                                <p:cTn id="9" presetID="12" presetClass="exit" presetSubtype="2" fill="hold" grpId="0" nodeType="afterEffect">
                                  <p:stCondLst>
                                    <p:cond delay="0"/>
                                  </p:stCondLst>
                                  <p:childTnLst>
                                    <p:animEffect transition="out" filter="slide(fromRight)">
                                      <p:cBhvr>
                                        <p:cTn id="10" dur="1000"/>
                                        <p:tgtEl>
                                          <p:spTgt spid="55"/>
                                        </p:tgtEl>
                                      </p:cBhvr>
                                    </p:animEffect>
                                    <p:set>
                                      <p:cBhvr>
                                        <p:cTn id="11" dur="1" fill="hold">
                                          <p:stCondLst>
                                            <p:cond delay="999"/>
                                          </p:stCondLst>
                                        </p:cTn>
                                        <p:tgtEl>
                                          <p:spTgt spid="55"/>
                                        </p:tgtEl>
                                        <p:attrNameLst>
                                          <p:attrName>style.visibility</p:attrName>
                                        </p:attrNameLst>
                                      </p:cBhvr>
                                      <p:to>
                                        <p:strVal val="hidden"/>
                                      </p:to>
                                    </p:se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1000"/>
                                        <p:tgtEl>
                                          <p:spTgt spid="61"/>
                                        </p:tgtEl>
                                      </p:cBhvr>
                                    </p:animEffect>
                                  </p:childTnLst>
                                </p:cTn>
                              </p:par>
                            </p:childTnLst>
                          </p:cTn>
                        </p:par>
                        <p:par>
                          <p:cTn id="16" fill="hold">
                            <p:stCondLst>
                              <p:cond delay="4000"/>
                            </p:stCondLst>
                            <p:childTnLst>
                              <p:par>
                                <p:cTn id="17" presetID="1" presetClass="exit" presetSubtype="0" fill="hold" nodeType="afterEffect">
                                  <p:stCondLst>
                                    <p:cond delay="0"/>
                                  </p:stCondLst>
                                  <p:childTnLst>
                                    <p:set>
                                      <p:cBhvr>
                                        <p:cTn id="18" dur="1" fill="hold">
                                          <p:stCondLst>
                                            <p:cond delay="0"/>
                                          </p:stCondLst>
                                        </p:cTn>
                                        <p:tgtEl>
                                          <p:spTgt spid="56"/>
                                        </p:tgtEl>
                                        <p:attrNameLst>
                                          <p:attrName>style.visibility</p:attrName>
                                        </p:attrNameLst>
                                      </p:cBhvr>
                                      <p:to>
                                        <p:strVal val="hidden"/>
                                      </p:to>
                                    </p:se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par>
                          <p:cTn id="22" fill="hold">
                            <p:stCondLst>
                              <p:cond delay="4000"/>
                            </p:stCondLst>
                            <p:childTnLst>
                              <p:par>
                                <p:cTn id="23" presetID="1" presetClass="exit" presetSubtype="0" fill="hold" nodeType="afterEffect">
                                  <p:stCondLst>
                                    <p:cond delay="0"/>
                                  </p:stCondLst>
                                  <p:childTnLst>
                                    <p:set>
                                      <p:cBhvr>
                                        <p:cTn id="24"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100" name="Text Box 30"/>
          <p:cNvSpPr txBox="1">
            <a:spLocks noChangeArrowheads="1"/>
          </p:cNvSpPr>
          <p:nvPr/>
        </p:nvSpPr>
        <p:spPr bwMode="auto">
          <a:xfrm>
            <a:off x="2890441" y="2928937"/>
            <a:ext cx="6134893" cy="400110"/>
          </a:xfrm>
          <a:prstGeom prst="rect">
            <a:avLst/>
          </a:prstGeom>
          <a:solidFill>
            <a:schemeClr val="accent6"/>
          </a:solidFill>
          <a:ln w="12700">
            <a:noFill/>
            <a:miter lim="800000"/>
            <a:headEnd type="none" w="sm" len="lg"/>
            <a:tailEnd type="none" w="sm" len="lg"/>
          </a:ln>
          <a:effectLst/>
        </p:spPr>
        <p:txBody>
          <a:bodyPr wrap="square">
            <a:spAutoFit/>
          </a:bodyPr>
          <a:lstStyle/>
          <a:p>
            <a:pPr defTabSz="762000" eaLnBrk="0" hangingPunct="0"/>
            <a:r>
              <a:rPr kumimoji="1" lang="zh-CN" altLang="en-US" sz="2000" dirty="0">
                <a:solidFill>
                  <a:schemeClr val="bg1"/>
                </a:solidFill>
                <a:latin typeface="+mj-ea"/>
                <a:ea typeface="+mj-ea"/>
              </a:rPr>
              <a:t>网络层剥去分组首部后把分组的数据部分交给运输层</a:t>
            </a:r>
            <a:endParaRPr kumimoji="1" lang="zh-CN" altLang="en-US" sz="2000" dirty="0">
              <a:solidFill>
                <a:schemeClr val="bg1"/>
              </a:solidFill>
              <a:latin typeface="+mj-ea"/>
              <a:ea typeface="+mj-ea"/>
            </a:endParaRPr>
          </a:p>
        </p:txBody>
      </p:sp>
      <p:grpSp>
        <p:nvGrpSpPr>
          <p:cNvPr id="48" name="Group 2"/>
          <p:cNvGrpSpPr/>
          <p:nvPr/>
        </p:nvGrpSpPr>
        <p:grpSpPr bwMode="auto">
          <a:xfrm>
            <a:off x="4504530" y="3520144"/>
            <a:ext cx="3598863" cy="358775"/>
            <a:chOff x="1928" y="3023"/>
            <a:chExt cx="2267" cy="226"/>
          </a:xfrm>
        </p:grpSpPr>
        <p:sp>
          <p:nvSpPr>
            <p:cNvPr id="51" name="Rectangle 4"/>
            <p:cNvSpPr>
              <a:spLocks noChangeArrowheads="1"/>
            </p:cNvSpPr>
            <p:nvPr/>
          </p:nvSpPr>
          <p:spPr bwMode="auto">
            <a:xfrm>
              <a:off x="1928" y="3023"/>
              <a:ext cx="318" cy="226"/>
            </a:xfrm>
            <a:prstGeom prst="rect">
              <a:avLst/>
            </a:prstGeom>
            <a:solidFill>
              <a:schemeClr val="bg1">
                <a:lumMod val="50000"/>
              </a:schemeClr>
            </a:solidFill>
            <a:ln w="9525">
              <a:no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52" name="Rectangle 5"/>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53" name="Rectangle 6"/>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56" name="Group 38"/>
          <p:cNvGrpSpPr/>
          <p:nvPr/>
        </p:nvGrpSpPr>
        <p:grpSpPr bwMode="auto">
          <a:xfrm>
            <a:off x="3999705" y="4096407"/>
            <a:ext cx="4103688" cy="358775"/>
            <a:chOff x="1610" y="3023"/>
            <a:chExt cx="2585" cy="226"/>
          </a:xfrm>
        </p:grpSpPr>
        <p:sp>
          <p:nvSpPr>
            <p:cNvPr id="57" name="Rectangle 39"/>
            <p:cNvSpPr>
              <a:spLocks noChangeArrowheads="1"/>
            </p:cNvSpPr>
            <p:nvPr/>
          </p:nvSpPr>
          <p:spPr bwMode="auto">
            <a:xfrm>
              <a:off x="1610" y="3023"/>
              <a:ext cx="318" cy="226"/>
            </a:xfrm>
            <a:prstGeom prst="rect">
              <a:avLst/>
            </a:prstGeom>
            <a:solidFill>
              <a:schemeClr val="accent4"/>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3</a:t>
              </a:r>
              <a:endParaRPr lang="en-US" altLang="zh-CN" sz="2000" b="1" baseline="-25000" dirty="0">
                <a:solidFill>
                  <a:schemeClr val="bg1"/>
                </a:solidFill>
                <a:latin typeface="+mj-ea"/>
                <a:ea typeface="+mj-ea"/>
              </a:endParaRPr>
            </a:p>
          </p:txBody>
        </p:sp>
        <p:sp>
          <p:nvSpPr>
            <p:cNvPr id="58" name="Rectangle 40"/>
            <p:cNvSpPr>
              <a:spLocks noChangeArrowheads="1"/>
            </p:cNvSpPr>
            <p:nvPr/>
          </p:nvSpPr>
          <p:spPr bwMode="auto">
            <a:xfrm>
              <a:off x="1928" y="3023"/>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59" name="Rectangle 41"/>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60" name="Rectangle 42"/>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61" name="Group 43"/>
          <p:cNvGrpSpPr/>
          <p:nvPr/>
        </p:nvGrpSpPr>
        <p:grpSpPr bwMode="auto">
          <a:xfrm>
            <a:off x="5761038" y="3779729"/>
            <a:ext cx="4229100" cy="396875"/>
            <a:chOff x="2653" y="2817"/>
            <a:chExt cx="2664" cy="250"/>
          </a:xfrm>
          <a:solidFill>
            <a:srgbClr val="FF0000"/>
          </a:solidFill>
        </p:grpSpPr>
        <p:sp>
          <p:nvSpPr>
            <p:cNvPr id="62" name="AutoShape 44"/>
            <p:cNvSpPr>
              <a:spLocks noChangeArrowheads="1"/>
            </p:cNvSpPr>
            <p:nvPr/>
          </p:nvSpPr>
          <p:spPr bwMode="auto">
            <a:xfrm rot="10800000" flipV="1">
              <a:off x="519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63" name="AutoShape 45"/>
            <p:cNvSpPr>
              <a:spLocks noChangeArrowheads="1"/>
            </p:cNvSpPr>
            <p:nvPr/>
          </p:nvSpPr>
          <p:spPr bwMode="auto">
            <a:xfrm rot="10800000" flipV="1">
              <a:off x="265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sp>
        <p:nvSpPr>
          <p:cNvPr id="50" name="文本框 49"/>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54" name="文本框 53"/>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1000"/>
                                        <p:tgtEl>
                                          <p:spTgt spid="61"/>
                                        </p:tgtEl>
                                      </p:cBhvr>
                                    </p:animEffect>
                                  </p:childTnLst>
                                </p:cTn>
                              </p:par>
                            </p:childTnLst>
                          </p:cTn>
                        </p:par>
                        <p:par>
                          <p:cTn id="8" fill="hold">
                            <p:stCondLst>
                              <p:cond delay="1000"/>
                            </p:stCondLst>
                            <p:childTnLst>
                              <p:par>
                                <p:cTn id="9" presetID="1" presetClass="exit" presetSubtype="0" fill="hold" nodeType="after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childTnLst>
                                </p:cTn>
                              </p:par>
                            </p:childTnLst>
                          </p:cTn>
                        </p:par>
                        <p:par>
                          <p:cTn id="14" fill="hold">
                            <p:stCondLst>
                              <p:cond delay="1000"/>
                            </p:stCondLst>
                            <p:childTnLst>
                              <p:par>
                                <p:cTn id="15" presetID="1" presetClass="exit" presetSubtype="0" fill="hold" nodeType="afterEffect">
                                  <p:stCondLst>
                                    <p:cond delay="0"/>
                                  </p:stCondLst>
                                  <p:childTnLst>
                                    <p:set>
                                      <p:cBhvr>
                                        <p:cTn id="16"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100" name="Text Box 30"/>
          <p:cNvSpPr txBox="1">
            <a:spLocks noChangeArrowheads="1"/>
          </p:cNvSpPr>
          <p:nvPr/>
        </p:nvSpPr>
        <p:spPr bwMode="auto">
          <a:xfrm>
            <a:off x="2890441" y="2362994"/>
            <a:ext cx="6332934" cy="400110"/>
          </a:xfrm>
          <a:prstGeom prst="rect">
            <a:avLst/>
          </a:prstGeom>
          <a:solidFill>
            <a:schemeClr val="accent6"/>
          </a:solidFill>
          <a:ln w="12700">
            <a:noFill/>
            <a:miter lim="800000"/>
            <a:headEnd type="none" w="sm" len="lg"/>
            <a:tailEnd type="none" w="sm" len="lg"/>
          </a:ln>
          <a:effectLst/>
        </p:spPr>
        <p:txBody>
          <a:bodyPr wrap="square">
            <a:spAutoFit/>
          </a:bodyPr>
          <a:lstStyle/>
          <a:p>
            <a:pPr defTabSz="762000" eaLnBrk="0" hangingPunct="0"/>
            <a:r>
              <a:rPr kumimoji="1" lang="zh-CN" altLang="en-US" sz="2000" dirty="0">
                <a:solidFill>
                  <a:schemeClr val="bg1"/>
                </a:solidFill>
                <a:latin typeface="+mj-ea"/>
                <a:ea typeface="+mj-ea"/>
              </a:rPr>
              <a:t>运输层剥去分组的运输层首部后把数据部分交给应用层</a:t>
            </a:r>
            <a:endParaRPr kumimoji="1" lang="zh-CN" altLang="en-US" sz="2000" dirty="0">
              <a:solidFill>
                <a:schemeClr val="bg1"/>
              </a:solidFill>
              <a:latin typeface="+mj-ea"/>
              <a:ea typeface="+mj-ea"/>
            </a:endParaRPr>
          </a:p>
        </p:txBody>
      </p:sp>
      <p:grpSp>
        <p:nvGrpSpPr>
          <p:cNvPr id="48" name="Group 2"/>
          <p:cNvGrpSpPr/>
          <p:nvPr/>
        </p:nvGrpSpPr>
        <p:grpSpPr bwMode="auto">
          <a:xfrm>
            <a:off x="5009355" y="2954201"/>
            <a:ext cx="3094038" cy="358775"/>
            <a:chOff x="2246" y="3023"/>
            <a:chExt cx="1949" cy="226"/>
          </a:xfrm>
        </p:grpSpPr>
        <p:sp>
          <p:nvSpPr>
            <p:cNvPr id="52" name="Rectangle 5"/>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53" name="Rectangle 6"/>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56" name="Group 38"/>
          <p:cNvGrpSpPr/>
          <p:nvPr/>
        </p:nvGrpSpPr>
        <p:grpSpPr bwMode="auto">
          <a:xfrm>
            <a:off x="4504530" y="3530464"/>
            <a:ext cx="3598863" cy="358775"/>
            <a:chOff x="1928" y="3023"/>
            <a:chExt cx="2267" cy="226"/>
          </a:xfrm>
        </p:grpSpPr>
        <p:sp>
          <p:nvSpPr>
            <p:cNvPr id="58" name="Rectangle 40"/>
            <p:cNvSpPr>
              <a:spLocks noChangeArrowheads="1"/>
            </p:cNvSpPr>
            <p:nvPr/>
          </p:nvSpPr>
          <p:spPr bwMode="auto">
            <a:xfrm>
              <a:off x="1928" y="3023"/>
              <a:ext cx="318" cy="226"/>
            </a:xfrm>
            <a:prstGeom prst="rect">
              <a:avLst/>
            </a:prstGeom>
            <a:solidFill>
              <a:schemeClr val="bg1">
                <a:lumMod val="50000"/>
              </a:schemeClr>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4</a:t>
              </a:r>
              <a:endParaRPr lang="en-US" altLang="zh-CN" sz="2000" b="1" baseline="-25000" dirty="0">
                <a:solidFill>
                  <a:schemeClr val="bg1"/>
                </a:solidFill>
                <a:latin typeface="+mj-ea"/>
                <a:ea typeface="+mj-ea"/>
              </a:endParaRPr>
            </a:p>
          </p:txBody>
        </p:sp>
        <p:sp>
          <p:nvSpPr>
            <p:cNvPr id="59" name="Rectangle 41"/>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60" name="Rectangle 42"/>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61" name="Group 43"/>
          <p:cNvGrpSpPr/>
          <p:nvPr/>
        </p:nvGrpSpPr>
        <p:grpSpPr bwMode="auto">
          <a:xfrm>
            <a:off x="5761038" y="3213786"/>
            <a:ext cx="4229100" cy="396875"/>
            <a:chOff x="2653" y="2817"/>
            <a:chExt cx="2664" cy="250"/>
          </a:xfrm>
          <a:solidFill>
            <a:srgbClr val="FF0000"/>
          </a:solidFill>
        </p:grpSpPr>
        <p:sp>
          <p:nvSpPr>
            <p:cNvPr id="62" name="AutoShape 44"/>
            <p:cNvSpPr>
              <a:spLocks noChangeArrowheads="1"/>
            </p:cNvSpPr>
            <p:nvPr/>
          </p:nvSpPr>
          <p:spPr bwMode="auto">
            <a:xfrm rot="10800000" flipV="1">
              <a:off x="519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63" name="AutoShape 45"/>
            <p:cNvSpPr>
              <a:spLocks noChangeArrowheads="1"/>
            </p:cNvSpPr>
            <p:nvPr/>
          </p:nvSpPr>
          <p:spPr bwMode="auto">
            <a:xfrm rot="10800000" flipV="1">
              <a:off x="265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sp>
        <p:nvSpPr>
          <p:cNvPr id="50" name="文本框 49"/>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51" name="文本框 50"/>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1000"/>
                                        <p:tgtEl>
                                          <p:spTgt spid="61"/>
                                        </p:tgtEl>
                                      </p:cBhvr>
                                    </p:animEffect>
                                  </p:childTnLst>
                                </p:cTn>
                              </p:par>
                            </p:childTnLst>
                          </p:cTn>
                        </p:par>
                        <p:par>
                          <p:cTn id="8" fill="hold">
                            <p:stCondLst>
                              <p:cond delay="1000"/>
                            </p:stCondLst>
                            <p:childTnLst>
                              <p:par>
                                <p:cTn id="9" presetID="1" presetClass="exit" presetSubtype="0" fill="hold" nodeType="after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childTnLst>
                                </p:cTn>
                              </p:par>
                            </p:childTnLst>
                          </p:cTn>
                        </p:par>
                        <p:par>
                          <p:cTn id="14" fill="hold">
                            <p:stCondLst>
                              <p:cond delay="1000"/>
                            </p:stCondLst>
                            <p:childTnLst>
                              <p:par>
                                <p:cTn id="15" presetID="1" presetClass="exit" presetSubtype="0" fill="hold" nodeType="afterEffect">
                                  <p:stCondLst>
                                    <p:cond delay="0"/>
                                  </p:stCondLst>
                                  <p:childTnLst>
                                    <p:set>
                                      <p:cBhvr>
                                        <p:cTn id="16"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22"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23"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24"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25"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26"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27"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28"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29"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0"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1"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32"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33"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34"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3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3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3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3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4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4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4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4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49"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100" name="Text Box 30"/>
          <p:cNvSpPr txBox="1">
            <a:spLocks noChangeArrowheads="1"/>
          </p:cNvSpPr>
          <p:nvPr/>
        </p:nvSpPr>
        <p:spPr bwMode="auto">
          <a:xfrm>
            <a:off x="2890441" y="3561694"/>
            <a:ext cx="6366272" cy="400110"/>
          </a:xfrm>
          <a:prstGeom prst="rect">
            <a:avLst/>
          </a:prstGeom>
          <a:solidFill>
            <a:schemeClr val="accent6"/>
          </a:solidFill>
          <a:ln w="12700">
            <a:noFill/>
            <a:miter lim="800000"/>
            <a:headEnd type="none" w="sm" len="lg"/>
            <a:tailEnd type="none" w="sm" len="lg"/>
          </a:ln>
          <a:effectLst/>
        </p:spPr>
        <p:txBody>
          <a:bodyPr wrap="square">
            <a:spAutoFit/>
          </a:bodyPr>
          <a:lstStyle/>
          <a:p>
            <a:pPr defTabSz="762000" eaLnBrk="0" hangingPunct="0"/>
            <a:r>
              <a:rPr kumimoji="1" lang="zh-CN" altLang="en-US" sz="2000" dirty="0">
                <a:solidFill>
                  <a:schemeClr val="bg1"/>
                </a:solidFill>
                <a:latin typeface="+mj-ea"/>
                <a:ea typeface="+mj-ea"/>
              </a:rPr>
              <a:t>应用层剥去应用层首部后把应用程序数据交给应用进程</a:t>
            </a:r>
            <a:endParaRPr kumimoji="1" lang="zh-CN" altLang="en-US" sz="2000" dirty="0">
              <a:solidFill>
                <a:schemeClr val="bg1"/>
              </a:solidFill>
              <a:latin typeface="+mj-ea"/>
              <a:ea typeface="+mj-ea"/>
            </a:endParaRPr>
          </a:p>
        </p:txBody>
      </p:sp>
      <p:sp>
        <p:nvSpPr>
          <p:cNvPr id="53" name="Rectangle 6"/>
          <p:cNvSpPr>
            <a:spLocks noChangeArrowheads="1"/>
          </p:cNvSpPr>
          <p:nvPr/>
        </p:nvSpPr>
        <p:spPr bwMode="auto">
          <a:xfrm>
            <a:off x="5511005" y="2420801"/>
            <a:ext cx="2592388" cy="358775"/>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nvGrpSpPr>
          <p:cNvPr id="56" name="Group 38"/>
          <p:cNvGrpSpPr/>
          <p:nvPr/>
        </p:nvGrpSpPr>
        <p:grpSpPr bwMode="auto">
          <a:xfrm>
            <a:off x="5009355" y="2997064"/>
            <a:ext cx="3094038" cy="358775"/>
            <a:chOff x="2246" y="3023"/>
            <a:chExt cx="1949" cy="226"/>
          </a:xfrm>
        </p:grpSpPr>
        <p:sp>
          <p:nvSpPr>
            <p:cNvPr id="59" name="Rectangle 41"/>
            <p:cNvSpPr>
              <a:spLocks noChangeArrowheads="1"/>
            </p:cNvSpPr>
            <p:nvPr/>
          </p:nvSpPr>
          <p:spPr bwMode="auto">
            <a:xfrm>
              <a:off x="2246" y="3023"/>
              <a:ext cx="318" cy="226"/>
            </a:xfrm>
            <a:prstGeom prst="rect">
              <a:avLst/>
            </a:prstGeom>
            <a:solidFill>
              <a:srgbClr val="FF0000"/>
            </a:solidFill>
            <a:ln w="9525">
              <a:solidFill>
                <a:schemeClr val="tx1"/>
              </a:solidFill>
              <a:miter lim="800000"/>
            </a:ln>
            <a:effectLst/>
          </p:spPr>
          <p:txBody>
            <a:bodyPr wrap="none" anchor="ctr"/>
            <a:lstStyle/>
            <a:p>
              <a:pPr algn="ctr"/>
              <a:r>
                <a:rPr lang="en-US" altLang="zh-CN" sz="2000" dirty="0">
                  <a:solidFill>
                    <a:schemeClr val="bg1"/>
                  </a:solidFill>
                  <a:latin typeface="+mj-ea"/>
                  <a:ea typeface="+mj-ea"/>
                </a:rPr>
                <a:t>H</a:t>
              </a:r>
              <a:r>
                <a:rPr lang="en-US" altLang="zh-CN" sz="2000" b="1" baseline="-25000" dirty="0">
                  <a:solidFill>
                    <a:schemeClr val="bg1"/>
                  </a:solidFill>
                  <a:latin typeface="+mj-ea"/>
                  <a:ea typeface="+mj-ea"/>
                </a:rPr>
                <a:t>5</a:t>
              </a:r>
              <a:endParaRPr lang="en-US" altLang="zh-CN" sz="2000" b="1" baseline="-25000" dirty="0">
                <a:solidFill>
                  <a:schemeClr val="bg1"/>
                </a:solidFill>
                <a:latin typeface="+mj-ea"/>
                <a:ea typeface="+mj-ea"/>
              </a:endParaRPr>
            </a:p>
          </p:txBody>
        </p:sp>
        <p:sp>
          <p:nvSpPr>
            <p:cNvPr id="60" name="Rectangle 42"/>
            <p:cNvSpPr>
              <a:spLocks noChangeArrowheads="1"/>
            </p:cNvSpPr>
            <p:nvPr/>
          </p:nvSpPr>
          <p:spPr bwMode="auto">
            <a:xfrm>
              <a:off x="2562" y="3023"/>
              <a:ext cx="1633" cy="226"/>
            </a:xfrm>
            <a:prstGeom prst="rect">
              <a:avLst/>
            </a:prstGeom>
            <a:solidFill>
              <a:schemeClr val="accent5"/>
            </a:solidFill>
            <a:ln w="9525">
              <a:solidFill>
                <a:schemeClr val="tx1"/>
              </a:solidFill>
              <a:miter lim="800000"/>
            </a:ln>
            <a:effectLst/>
          </p:spPr>
          <p:txBody>
            <a:bodyPr wrap="none" anchor="ctr"/>
            <a:lstStyle/>
            <a:p>
              <a:pPr algn="ctr"/>
              <a:r>
                <a:rPr lang="zh-CN" altLang="en-US" sz="2000" dirty="0">
                  <a:solidFill>
                    <a:schemeClr val="bg1"/>
                  </a:solidFill>
                  <a:latin typeface="+mj-ea"/>
                  <a:ea typeface="+mj-ea"/>
                </a:rPr>
                <a:t>应 用 程 序 数 据</a:t>
              </a:r>
              <a:endParaRPr lang="zh-CN" altLang="en-US" sz="2000" dirty="0">
                <a:solidFill>
                  <a:schemeClr val="bg1"/>
                </a:solidFill>
                <a:latin typeface="+mj-ea"/>
                <a:ea typeface="+mj-ea"/>
              </a:endParaRPr>
            </a:p>
          </p:txBody>
        </p:sp>
      </p:grpSp>
      <p:grpSp>
        <p:nvGrpSpPr>
          <p:cNvPr id="61" name="Group 43"/>
          <p:cNvGrpSpPr/>
          <p:nvPr/>
        </p:nvGrpSpPr>
        <p:grpSpPr bwMode="auto">
          <a:xfrm>
            <a:off x="5761038" y="2680386"/>
            <a:ext cx="4229100" cy="396875"/>
            <a:chOff x="2653" y="2817"/>
            <a:chExt cx="2664" cy="250"/>
          </a:xfrm>
          <a:solidFill>
            <a:srgbClr val="FF0000"/>
          </a:solidFill>
        </p:grpSpPr>
        <p:sp>
          <p:nvSpPr>
            <p:cNvPr id="62" name="AutoShape 44"/>
            <p:cNvSpPr>
              <a:spLocks noChangeArrowheads="1"/>
            </p:cNvSpPr>
            <p:nvPr/>
          </p:nvSpPr>
          <p:spPr bwMode="auto">
            <a:xfrm rot="10800000" flipV="1">
              <a:off x="519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sp>
          <p:nvSpPr>
            <p:cNvPr id="63" name="AutoShape 45"/>
            <p:cNvSpPr>
              <a:spLocks noChangeArrowheads="1"/>
            </p:cNvSpPr>
            <p:nvPr/>
          </p:nvSpPr>
          <p:spPr bwMode="auto">
            <a:xfrm rot="10800000" flipV="1">
              <a:off x="2653" y="2817"/>
              <a:ext cx="124" cy="250"/>
            </a:xfrm>
            <a:prstGeom prst="upArrow">
              <a:avLst>
                <a:gd name="adj1" fmla="val 50000"/>
                <a:gd name="adj2" fmla="val 50403"/>
              </a:avLst>
            </a:prstGeom>
            <a:grpFill/>
            <a:ln w="12700">
              <a:solidFill>
                <a:schemeClr val="tx1"/>
              </a:solidFill>
              <a:miter lim="800000"/>
            </a:ln>
            <a:effectLst/>
          </p:spPr>
          <p:txBody>
            <a:bodyPr vert="eaVert" wrap="none" anchor="ctr"/>
            <a:lstStyle/>
            <a:p>
              <a:endParaRPr lang="zh-CN" altLang="en-US"/>
            </a:p>
          </p:txBody>
        </p:sp>
      </p:grpSp>
      <p:sp>
        <p:nvSpPr>
          <p:cNvPr id="48" name="文本框 47"/>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50" name="文本框 49"/>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1000"/>
                                        <p:tgtEl>
                                          <p:spTgt spid="61"/>
                                        </p:tgtEl>
                                      </p:cBhvr>
                                    </p:animEffect>
                                  </p:childTnLst>
                                </p:cTn>
                              </p:par>
                            </p:childTnLst>
                          </p:cTn>
                        </p:par>
                        <p:par>
                          <p:cTn id="8" fill="hold">
                            <p:stCondLst>
                              <p:cond delay="1000"/>
                            </p:stCondLst>
                            <p:childTnLst>
                              <p:par>
                                <p:cTn id="9" presetID="1" presetClass="exit" presetSubtype="0" fill="hold" nodeType="after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par>
                          <p:cTn id="11" fill="hold">
                            <p:stCondLst>
                              <p:cond delay="1000"/>
                            </p:stCondLst>
                            <p:childTnLst>
                              <p:par>
                                <p:cTn id="12" presetID="1" presetClass="exit" presetSubtype="0" fill="hold" nodeType="afterEffect">
                                  <p:stCondLst>
                                    <p:cond delay="0"/>
                                  </p:stCondLst>
                                  <p:childTnLst>
                                    <p:set>
                                      <p:cBhvr>
                                        <p:cTn id="13"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6477794"/>
            <a:ext cx="12195175" cy="381000"/>
          </a:xfrm>
          <a:prstGeom prst="rect">
            <a:avLst/>
          </a:prstGeom>
          <a:solidFill>
            <a:srgbClr val="358D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5" name="组合 4"/>
          <p:cNvGrpSpPr/>
          <p:nvPr/>
        </p:nvGrpSpPr>
        <p:grpSpPr>
          <a:xfrm>
            <a:off x="6953250" y="2105819"/>
            <a:ext cx="2574925" cy="1015663"/>
            <a:chOff x="6953250" y="2105819"/>
            <a:chExt cx="2574925" cy="1015663"/>
          </a:xfrm>
        </p:grpSpPr>
        <p:sp>
          <p:nvSpPr>
            <p:cNvPr id="52" name="Text Box 30"/>
            <p:cNvSpPr txBox="1">
              <a:spLocks noChangeArrowheads="1"/>
            </p:cNvSpPr>
            <p:nvPr/>
          </p:nvSpPr>
          <p:spPr bwMode="auto">
            <a:xfrm>
              <a:off x="6953250" y="2105819"/>
              <a:ext cx="1981200" cy="1015663"/>
            </a:xfrm>
            <a:prstGeom prst="rect">
              <a:avLst/>
            </a:prstGeom>
            <a:solidFill>
              <a:srgbClr val="FF0000"/>
            </a:solidFill>
            <a:ln w="12700">
              <a:noFill/>
              <a:miter lim="800000"/>
              <a:headEnd type="none" w="sm" len="lg"/>
              <a:tailEnd type="none" w="sm" len="lg"/>
            </a:ln>
            <a:effectLst/>
          </p:spPr>
          <p:txBody>
            <a:bodyPr wrap="square">
              <a:spAutoFit/>
            </a:bodyPr>
            <a:lstStyle/>
            <a:p>
              <a:pPr defTabSz="762000" eaLnBrk="0" hangingPunct="0"/>
              <a:r>
                <a:rPr kumimoji="1" lang="zh-CN" altLang="en-US" sz="2000" dirty="0">
                  <a:solidFill>
                    <a:schemeClr val="bg1"/>
                  </a:solidFill>
                  <a:latin typeface="+mj-ea"/>
                  <a:ea typeface="+mj-ea"/>
                </a:rPr>
                <a:t>我收到了 </a:t>
              </a:r>
              <a:r>
                <a:rPr kumimoji="1" lang="en-US" altLang="zh-CN" sz="2000" dirty="0">
                  <a:solidFill>
                    <a:schemeClr val="bg1"/>
                  </a:solidFill>
                  <a:latin typeface="+mj-ea"/>
                  <a:ea typeface="+mj-ea"/>
                </a:rPr>
                <a:t>AP</a:t>
              </a:r>
              <a:r>
                <a:rPr kumimoji="1" lang="en-US" altLang="zh-CN" sz="2000" baseline="-25000" dirty="0">
                  <a:solidFill>
                    <a:schemeClr val="bg1"/>
                  </a:solidFill>
                  <a:latin typeface="+mj-ea"/>
                  <a:ea typeface="+mj-ea"/>
                </a:rPr>
                <a:t>1</a:t>
              </a:r>
              <a:r>
                <a:rPr kumimoji="1" lang="en-US" altLang="zh-CN" sz="2000" dirty="0">
                  <a:solidFill>
                    <a:schemeClr val="bg1"/>
                  </a:solidFill>
                  <a:latin typeface="+mj-ea"/>
                  <a:ea typeface="+mj-ea"/>
                </a:rPr>
                <a:t> </a:t>
              </a:r>
              <a:r>
                <a:rPr kumimoji="1" lang="zh-CN" altLang="en-US" sz="2000" dirty="0">
                  <a:solidFill>
                    <a:schemeClr val="bg1"/>
                  </a:solidFill>
                  <a:latin typeface="+mj-ea"/>
                  <a:ea typeface="+mj-ea"/>
                </a:rPr>
                <a:t>发来的应用程序数据！</a:t>
              </a:r>
              <a:endParaRPr kumimoji="1" lang="zh-CN" altLang="en-US" sz="2000" dirty="0">
                <a:solidFill>
                  <a:schemeClr val="bg1"/>
                </a:solidFill>
                <a:latin typeface="+mj-ea"/>
                <a:ea typeface="+mj-ea"/>
              </a:endParaRPr>
            </a:p>
          </p:txBody>
        </p:sp>
        <p:sp>
          <p:nvSpPr>
            <p:cNvPr id="3" name="右箭头 2"/>
            <p:cNvSpPr/>
            <p:nvPr/>
          </p:nvSpPr>
          <p:spPr>
            <a:xfrm>
              <a:off x="8842375" y="2516979"/>
              <a:ext cx="685800" cy="29845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AutoShape 3"/>
          <p:cNvSpPr>
            <a:spLocks noChangeArrowheads="1"/>
          </p:cNvSpPr>
          <p:nvPr/>
        </p:nvSpPr>
        <p:spPr bwMode="auto">
          <a:xfrm rot="-5400000">
            <a:off x="5852319" y="744536"/>
            <a:ext cx="417513" cy="10134601"/>
          </a:xfrm>
          <a:prstGeom prst="rect">
            <a:avLst/>
          </a:prstGeom>
          <a:solidFill>
            <a:schemeClr val="bg1">
              <a:lumMod val="50000"/>
            </a:schemeClr>
          </a:solidFill>
          <a:ln w="19050">
            <a:solidFill>
              <a:schemeClr val="tx1"/>
            </a:solidFill>
            <a:round/>
            <a:headEnd type="none" w="sm" len="lg"/>
            <a:tailEnd type="none" w="sm" len="lg"/>
          </a:ln>
          <a:effectLst/>
        </p:spPr>
        <p:txBody>
          <a:bodyPr wrap="none" anchor="ctr"/>
          <a:lstStyle/>
          <a:p>
            <a:endParaRPr lang="zh-CN" altLang="en-US"/>
          </a:p>
        </p:txBody>
      </p:sp>
      <p:sp>
        <p:nvSpPr>
          <p:cNvPr id="53" name="AutoShape 4"/>
          <p:cNvSpPr>
            <a:spLocks noChangeArrowheads="1"/>
          </p:cNvSpPr>
          <p:nvPr/>
        </p:nvSpPr>
        <p:spPr bwMode="auto">
          <a:xfrm>
            <a:off x="1920875" y="2770980"/>
            <a:ext cx="838200" cy="2997200"/>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54" name="Text Box 5"/>
          <p:cNvSpPr txBox="1">
            <a:spLocks noChangeArrowheads="1"/>
          </p:cNvSpPr>
          <p:nvPr/>
        </p:nvSpPr>
        <p:spPr bwMode="auto">
          <a:xfrm>
            <a:off x="2168525" y="2950368"/>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55" name="Text Box 6"/>
          <p:cNvSpPr txBox="1">
            <a:spLocks noChangeArrowheads="1"/>
          </p:cNvSpPr>
          <p:nvPr/>
        </p:nvSpPr>
        <p:spPr bwMode="auto">
          <a:xfrm>
            <a:off x="2168525" y="357743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56" name="Text Box 7"/>
          <p:cNvSpPr txBox="1">
            <a:spLocks noChangeArrowheads="1"/>
          </p:cNvSpPr>
          <p:nvPr/>
        </p:nvSpPr>
        <p:spPr bwMode="auto">
          <a:xfrm>
            <a:off x="2168525" y="41346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57" name="Text Box 8"/>
          <p:cNvSpPr txBox="1">
            <a:spLocks noChangeArrowheads="1"/>
          </p:cNvSpPr>
          <p:nvPr/>
        </p:nvSpPr>
        <p:spPr bwMode="auto">
          <a:xfrm>
            <a:off x="2168525" y="4693443"/>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58" name="Text Box 9"/>
          <p:cNvSpPr txBox="1">
            <a:spLocks noChangeArrowheads="1"/>
          </p:cNvSpPr>
          <p:nvPr/>
        </p:nvSpPr>
        <p:spPr bwMode="auto">
          <a:xfrm>
            <a:off x="2168525" y="526018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59" name="Freeform 10"/>
          <p:cNvSpPr/>
          <p:nvPr/>
        </p:nvSpPr>
        <p:spPr bwMode="auto">
          <a:xfrm>
            <a:off x="1920875" y="3372643"/>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60" name="Freeform 11"/>
          <p:cNvSpPr/>
          <p:nvPr/>
        </p:nvSpPr>
        <p:spPr bwMode="auto">
          <a:xfrm>
            <a:off x="1930400" y="3947318"/>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61" name="Freeform 12"/>
          <p:cNvSpPr/>
          <p:nvPr/>
        </p:nvSpPr>
        <p:spPr bwMode="auto">
          <a:xfrm>
            <a:off x="1908175" y="4523580"/>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62" name="Freeform 13"/>
          <p:cNvSpPr/>
          <p:nvPr/>
        </p:nvSpPr>
        <p:spPr bwMode="auto">
          <a:xfrm>
            <a:off x="1908175" y="5115718"/>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63" name="AutoShape 14"/>
          <p:cNvSpPr>
            <a:spLocks noChangeArrowheads="1"/>
          </p:cNvSpPr>
          <p:nvPr/>
        </p:nvSpPr>
        <p:spPr bwMode="auto">
          <a:xfrm>
            <a:off x="9540875" y="2800350"/>
            <a:ext cx="838200" cy="3030537"/>
          </a:xfrm>
          <a:prstGeom prst="cube">
            <a:avLst>
              <a:gd name="adj" fmla="val 10764"/>
            </a:avLst>
          </a:prstGeom>
          <a:solidFill>
            <a:schemeClr val="accent3"/>
          </a:solidFill>
          <a:ln w="19050">
            <a:solidFill>
              <a:schemeClr val="tx1"/>
            </a:solidFill>
            <a:miter lim="800000"/>
            <a:headEnd type="none" w="sm" len="lg"/>
            <a:tailEnd type="none" w="sm" len="lg"/>
          </a:ln>
          <a:effectLst/>
        </p:spPr>
        <p:txBody>
          <a:bodyPr wrap="none" anchor="ctr"/>
          <a:lstStyle/>
          <a:p>
            <a:endParaRPr lang="zh-CN" altLang="en-US"/>
          </a:p>
        </p:txBody>
      </p:sp>
      <p:sp>
        <p:nvSpPr>
          <p:cNvPr id="64" name="Text Box 15"/>
          <p:cNvSpPr txBox="1">
            <a:spLocks noChangeArrowheads="1"/>
          </p:cNvSpPr>
          <p:nvPr/>
        </p:nvSpPr>
        <p:spPr bwMode="auto">
          <a:xfrm>
            <a:off x="9578975" y="2978150"/>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5</a:t>
            </a:r>
            <a:endParaRPr kumimoji="1" lang="en-US" altLang="zh-CN" sz="2000">
              <a:solidFill>
                <a:srgbClr val="333399"/>
              </a:solidFill>
            </a:endParaRPr>
          </a:p>
        </p:txBody>
      </p:sp>
      <p:sp>
        <p:nvSpPr>
          <p:cNvPr id="65" name="Text Box 16"/>
          <p:cNvSpPr txBox="1">
            <a:spLocks noChangeArrowheads="1"/>
          </p:cNvSpPr>
          <p:nvPr/>
        </p:nvSpPr>
        <p:spPr bwMode="auto">
          <a:xfrm>
            <a:off x="9578975" y="36052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4</a:t>
            </a:r>
            <a:endParaRPr kumimoji="1" lang="en-US" altLang="zh-CN" sz="2000">
              <a:solidFill>
                <a:srgbClr val="333399"/>
              </a:solidFill>
            </a:endParaRPr>
          </a:p>
        </p:txBody>
      </p:sp>
      <p:sp>
        <p:nvSpPr>
          <p:cNvPr id="66" name="Text Box 17"/>
          <p:cNvSpPr txBox="1">
            <a:spLocks noChangeArrowheads="1"/>
          </p:cNvSpPr>
          <p:nvPr/>
        </p:nvSpPr>
        <p:spPr bwMode="auto">
          <a:xfrm>
            <a:off x="9578975" y="4162425"/>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3</a:t>
            </a:r>
            <a:endParaRPr kumimoji="1" lang="en-US" altLang="zh-CN" sz="2000">
              <a:solidFill>
                <a:srgbClr val="333399"/>
              </a:solidFill>
            </a:endParaRPr>
          </a:p>
        </p:txBody>
      </p:sp>
      <p:sp>
        <p:nvSpPr>
          <p:cNvPr id="67" name="Text Box 18"/>
          <p:cNvSpPr txBox="1">
            <a:spLocks noChangeArrowheads="1"/>
          </p:cNvSpPr>
          <p:nvPr/>
        </p:nvSpPr>
        <p:spPr bwMode="auto">
          <a:xfrm>
            <a:off x="9578975" y="472281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2</a:t>
            </a:r>
            <a:endParaRPr kumimoji="1" lang="en-US" altLang="zh-CN" sz="2000">
              <a:solidFill>
                <a:srgbClr val="333399"/>
              </a:solidFill>
            </a:endParaRPr>
          </a:p>
        </p:txBody>
      </p:sp>
      <p:sp>
        <p:nvSpPr>
          <p:cNvPr id="68" name="Text Box 19"/>
          <p:cNvSpPr txBox="1">
            <a:spLocks noChangeArrowheads="1"/>
          </p:cNvSpPr>
          <p:nvPr/>
        </p:nvSpPr>
        <p:spPr bwMode="auto">
          <a:xfrm>
            <a:off x="9578975" y="5287962"/>
            <a:ext cx="325438"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1</a:t>
            </a:r>
            <a:endParaRPr kumimoji="1" lang="en-US" altLang="zh-CN" sz="2000">
              <a:solidFill>
                <a:srgbClr val="333399"/>
              </a:solidFill>
            </a:endParaRPr>
          </a:p>
        </p:txBody>
      </p:sp>
      <p:sp>
        <p:nvSpPr>
          <p:cNvPr id="69" name="Freeform 20"/>
          <p:cNvSpPr/>
          <p:nvPr/>
        </p:nvSpPr>
        <p:spPr bwMode="auto">
          <a:xfrm>
            <a:off x="9540875" y="3400425"/>
            <a:ext cx="847725" cy="61912"/>
          </a:xfrm>
          <a:custGeom>
            <a:avLst/>
            <a:gdLst/>
            <a:ahLst/>
            <a:cxnLst>
              <a:cxn ang="0">
                <a:pos x="0" y="42"/>
              </a:cxn>
              <a:cxn ang="0">
                <a:pos x="468" y="42"/>
              </a:cxn>
              <a:cxn ang="0">
                <a:pos x="534" y="0"/>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70" name="Freeform 21"/>
          <p:cNvSpPr/>
          <p:nvPr/>
        </p:nvSpPr>
        <p:spPr bwMode="auto">
          <a:xfrm>
            <a:off x="9550400" y="3975100"/>
            <a:ext cx="847725" cy="61912"/>
          </a:xfrm>
          <a:custGeom>
            <a:avLst/>
            <a:gdLst/>
            <a:ahLst/>
            <a:cxnLst>
              <a:cxn ang="0">
                <a:pos x="0" y="36"/>
              </a:cxn>
              <a:cxn ang="0">
                <a:pos x="468" y="42"/>
              </a:cxn>
              <a:cxn ang="0">
                <a:pos x="534" y="0"/>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71" name="Freeform 22"/>
          <p:cNvSpPr/>
          <p:nvPr/>
        </p:nvSpPr>
        <p:spPr bwMode="auto">
          <a:xfrm>
            <a:off x="9528175" y="4551362"/>
            <a:ext cx="869950" cy="60325"/>
          </a:xfrm>
          <a:custGeom>
            <a:avLst/>
            <a:gdLst/>
            <a:ahLst/>
            <a:cxnLst>
              <a:cxn ang="0">
                <a:pos x="0" y="42"/>
              </a:cxn>
              <a:cxn ang="0">
                <a:pos x="482" y="42"/>
              </a:cxn>
              <a:cxn ang="0">
                <a:pos x="548" y="0"/>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72" name="Freeform 23"/>
          <p:cNvSpPr/>
          <p:nvPr/>
        </p:nvSpPr>
        <p:spPr bwMode="auto">
          <a:xfrm>
            <a:off x="9528175" y="5143500"/>
            <a:ext cx="860425" cy="60325"/>
          </a:xfrm>
          <a:custGeom>
            <a:avLst/>
            <a:gdLst/>
            <a:ahLst/>
            <a:cxnLst>
              <a:cxn ang="0">
                <a:pos x="0" y="42"/>
              </a:cxn>
              <a:cxn ang="0">
                <a:pos x="476" y="42"/>
              </a:cxn>
              <a:cxn ang="0">
                <a:pos x="542" y="0"/>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p:spPr>
        <p:txBody>
          <a:bodyPr wrap="none" anchor="ctr"/>
          <a:lstStyle/>
          <a:p>
            <a:endParaRPr lang="zh-CN" altLang="en-US"/>
          </a:p>
        </p:txBody>
      </p:sp>
      <p:sp>
        <p:nvSpPr>
          <p:cNvPr id="73" name="Text Box 24"/>
          <p:cNvSpPr txBox="1">
            <a:spLocks noChangeArrowheads="1"/>
          </p:cNvSpPr>
          <p:nvPr/>
        </p:nvSpPr>
        <p:spPr bwMode="auto">
          <a:xfrm>
            <a:off x="1946275" y="1758920"/>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1</a:t>
            </a:r>
            <a:endParaRPr kumimoji="1" lang="en-US" altLang="zh-CN" sz="2000" b="1" dirty="0">
              <a:solidFill>
                <a:schemeClr val="tx1">
                  <a:lumMod val="95000"/>
                  <a:lumOff val="5000"/>
                </a:schemeClr>
              </a:solidFill>
              <a:latin typeface="+mj-ea"/>
              <a:ea typeface="+mj-ea"/>
            </a:endParaRPr>
          </a:p>
        </p:txBody>
      </p:sp>
      <p:sp>
        <p:nvSpPr>
          <p:cNvPr id="74" name="AutoShape 25"/>
          <p:cNvSpPr>
            <a:spLocks noChangeArrowheads="1"/>
          </p:cNvSpPr>
          <p:nvPr/>
        </p:nvSpPr>
        <p:spPr bwMode="auto">
          <a:xfrm>
            <a:off x="9688513" y="2303462"/>
            <a:ext cx="685800" cy="557213"/>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75" name="Text Box 26"/>
          <p:cNvSpPr txBox="1">
            <a:spLocks noChangeArrowheads="1"/>
          </p:cNvSpPr>
          <p:nvPr/>
        </p:nvSpPr>
        <p:spPr bwMode="auto">
          <a:xfrm>
            <a:off x="9682163" y="2408237"/>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76" name="AutoShape 27"/>
          <p:cNvSpPr>
            <a:spLocks noChangeArrowheads="1"/>
          </p:cNvSpPr>
          <p:nvPr/>
        </p:nvSpPr>
        <p:spPr bwMode="auto">
          <a:xfrm>
            <a:off x="1925638" y="2283618"/>
            <a:ext cx="685800" cy="557212"/>
          </a:xfrm>
          <a:prstGeom prst="cube">
            <a:avLst>
              <a:gd name="adj" fmla="val 17593"/>
            </a:avLst>
          </a:prstGeom>
          <a:solidFill>
            <a:srgbClr val="FFFF99"/>
          </a:solidFill>
          <a:ln w="19050">
            <a:solidFill>
              <a:schemeClr val="tx1"/>
            </a:solidFill>
            <a:miter lim="800000"/>
            <a:headEnd type="none" w="sm" len="lg"/>
            <a:tailEnd type="none" w="sm" len="lg"/>
          </a:ln>
          <a:effectLst/>
        </p:spPr>
        <p:txBody>
          <a:bodyPr wrap="none" anchor="ctr"/>
          <a:lstStyle/>
          <a:p>
            <a:endParaRPr lang="zh-CN" altLang="en-US"/>
          </a:p>
        </p:txBody>
      </p:sp>
      <p:sp>
        <p:nvSpPr>
          <p:cNvPr id="77" name="Text Box 28"/>
          <p:cNvSpPr txBox="1">
            <a:spLocks noChangeArrowheads="1"/>
          </p:cNvSpPr>
          <p:nvPr/>
        </p:nvSpPr>
        <p:spPr bwMode="auto">
          <a:xfrm>
            <a:off x="1946275" y="2404268"/>
            <a:ext cx="615950" cy="396875"/>
          </a:xfrm>
          <a:prstGeom prst="rect">
            <a:avLst/>
          </a:prstGeom>
          <a:noFill/>
          <a:ln w="12700">
            <a:noFill/>
            <a:miter lim="800000"/>
          </a:ln>
          <a:effectLst/>
        </p:spPr>
        <p:txBody>
          <a:bodyPr wrap="none">
            <a:spAutoFit/>
          </a:bodyPr>
          <a:lstStyle/>
          <a:p>
            <a:pPr defTabSz="762000" eaLnBrk="0" hangingPunct="0"/>
            <a:r>
              <a:rPr kumimoji="1" lang="en-US" altLang="zh-CN" sz="2000">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78" name="Text Box 30"/>
          <p:cNvSpPr txBox="1">
            <a:spLocks noChangeArrowheads="1"/>
          </p:cNvSpPr>
          <p:nvPr/>
        </p:nvSpPr>
        <p:spPr bwMode="auto">
          <a:xfrm>
            <a:off x="9588500" y="1821627"/>
            <a:ext cx="886781" cy="400110"/>
          </a:xfrm>
          <a:prstGeom prst="rect">
            <a:avLst/>
          </a:prstGeom>
          <a:noFill/>
          <a:ln w="12700">
            <a:noFill/>
            <a:miter lim="800000"/>
            <a:headEnd type="none" w="sm" len="lg"/>
            <a:tailEnd type="none" w="sm" len="lg"/>
          </a:ln>
          <a:effectLst/>
        </p:spPr>
        <p:txBody>
          <a:bodyPr wrap="none">
            <a:spAutoFit/>
          </a:bodyPr>
          <a:lstStyle/>
          <a:p>
            <a:pPr defTabSz="762000" eaLnBrk="0" hangingPunct="0"/>
            <a:r>
              <a:rPr kumimoji="1" lang="zh-CN" altLang="en-US" sz="2000" b="1" dirty="0">
                <a:solidFill>
                  <a:schemeClr val="tx1">
                    <a:lumMod val="95000"/>
                    <a:lumOff val="5000"/>
                  </a:schemeClr>
                </a:solidFill>
                <a:latin typeface="+mj-ea"/>
                <a:ea typeface="+mj-ea"/>
              </a:rPr>
              <a:t>主机</a:t>
            </a:r>
            <a:r>
              <a:rPr kumimoji="1" lang="zh-CN" altLang="en-US" sz="1000" b="1" dirty="0">
                <a:solidFill>
                  <a:schemeClr val="tx1">
                    <a:lumMod val="95000"/>
                    <a:lumOff val="5000"/>
                  </a:schemeClr>
                </a:solidFill>
                <a:latin typeface="+mj-ea"/>
                <a:ea typeface="+mj-ea"/>
              </a:rPr>
              <a:t> </a:t>
            </a:r>
            <a:r>
              <a:rPr kumimoji="1" lang="en-US" altLang="zh-CN" sz="2000" b="1" dirty="0">
                <a:solidFill>
                  <a:schemeClr val="tx1">
                    <a:lumMod val="95000"/>
                    <a:lumOff val="5000"/>
                  </a:schemeClr>
                </a:solidFill>
                <a:latin typeface="+mj-ea"/>
                <a:ea typeface="+mj-ea"/>
              </a:rPr>
              <a:t>2</a:t>
            </a:r>
            <a:endParaRPr kumimoji="1" lang="en-US" altLang="zh-CN" sz="2000" b="1" dirty="0">
              <a:solidFill>
                <a:schemeClr val="tx1">
                  <a:lumMod val="95000"/>
                  <a:lumOff val="5000"/>
                </a:schemeClr>
              </a:solidFill>
              <a:latin typeface="+mj-ea"/>
              <a:ea typeface="+mj-ea"/>
            </a:endParaRPr>
          </a:p>
        </p:txBody>
      </p:sp>
      <p:sp>
        <p:nvSpPr>
          <p:cNvPr id="87" name="文本框 86"/>
          <p:cNvSpPr txBox="1"/>
          <p:nvPr/>
        </p:nvSpPr>
        <p:spPr>
          <a:xfrm>
            <a:off x="452465" y="2720252"/>
            <a:ext cx="1467068" cy="2930546"/>
          </a:xfrm>
          <a:prstGeom prst="rect">
            <a:avLst/>
          </a:prstGeom>
          <a:noFill/>
        </p:spPr>
        <p:txBody>
          <a:bodyPr wrap="none" rtlCol="0">
            <a:spAutoFit/>
          </a:bodyPr>
          <a:lstStyle/>
          <a:p>
            <a:pPr algn="r">
              <a:lnSpc>
                <a:spcPct val="190000"/>
              </a:lnSpc>
            </a:pPr>
            <a:r>
              <a:rPr lang="zh-CN" altLang="en-US" sz="2000" dirty="0"/>
              <a:t>应用层</a:t>
            </a:r>
            <a:endParaRPr lang="en-US" altLang="zh-CN" sz="2000" dirty="0"/>
          </a:p>
          <a:p>
            <a:pPr algn="r">
              <a:lnSpc>
                <a:spcPct val="190000"/>
              </a:lnSpc>
            </a:pPr>
            <a:r>
              <a:rPr lang="zh-CN" altLang="en-US" sz="2000" dirty="0"/>
              <a:t>运输层</a:t>
            </a:r>
            <a:endParaRPr lang="en-US" altLang="zh-CN" sz="2000" dirty="0"/>
          </a:p>
          <a:p>
            <a:pPr algn="r">
              <a:lnSpc>
                <a:spcPct val="190000"/>
              </a:lnSpc>
            </a:pPr>
            <a:r>
              <a:rPr lang="zh-CN" altLang="en-US" sz="2000" dirty="0"/>
              <a:t>网络层</a:t>
            </a:r>
            <a:endParaRPr lang="en-US" altLang="zh-CN" sz="2000" dirty="0"/>
          </a:p>
          <a:p>
            <a:pPr algn="r">
              <a:lnSpc>
                <a:spcPct val="190000"/>
              </a:lnSpc>
            </a:pPr>
            <a:r>
              <a:rPr lang="zh-CN" altLang="en-US" sz="2000" dirty="0"/>
              <a:t>数据链路层</a:t>
            </a:r>
            <a:endParaRPr lang="en-US" altLang="zh-CN" sz="2000" dirty="0"/>
          </a:p>
          <a:p>
            <a:pPr algn="r">
              <a:lnSpc>
                <a:spcPct val="190000"/>
              </a:lnSpc>
            </a:pPr>
            <a:r>
              <a:rPr lang="zh-CN" altLang="en-US" sz="2000" dirty="0"/>
              <a:t>物理层</a:t>
            </a:r>
            <a:endParaRPr lang="zh-CN" altLang="en-US" sz="2000" dirty="0"/>
          </a:p>
        </p:txBody>
      </p:sp>
      <p:sp>
        <p:nvSpPr>
          <p:cNvPr id="88" name="文本框 87"/>
          <p:cNvSpPr txBox="1"/>
          <p:nvPr/>
        </p:nvSpPr>
        <p:spPr>
          <a:xfrm>
            <a:off x="10382251" y="2729502"/>
            <a:ext cx="1467068" cy="2930546"/>
          </a:xfrm>
          <a:prstGeom prst="rect">
            <a:avLst/>
          </a:prstGeom>
          <a:noFill/>
        </p:spPr>
        <p:txBody>
          <a:bodyPr wrap="none" rtlCol="0">
            <a:spAutoFit/>
          </a:bodyPr>
          <a:lstStyle/>
          <a:p>
            <a:pPr>
              <a:lnSpc>
                <a:spcPct val="190000"/>
              </a:lnSpc>
            </a:pPr>
            <a:r>
              <a:rPr lang="zh-CN" altLang="en-US" sz="2000" dirty="0"/>
              <a:t>应用层</a:t>
            </a:r>
            <a:endParaRPr lang="en-US" altLang="zh-CN" sz="2000" dirty="0"/>
          </a:p>
          <a:p>
            <a:pPr>
              <a:lnSpc>
                <a:spcPct val="190000"/>
              </a:lnSpc>
            </a:pPr>
            <a:r>
              <a:rPr lang="zh-CN" altLang="en-US" sz="2000" dirty="0"/>
              <a:t>运输层</a:t>
            </a:r>
            <a:endParaRPr lang="en-US" altLang="zh-CN" sz="2000" dirty="0"/>
          </a:p>
          <a:p>
            <a:pPr>
              <a:lnSpc>
                <a:spcPct val="190000"/>
              </a:lnSpc>
            </a:pPr>
            <a:r>
              <a:rPr lang="zh-CN" altLang="en-US" sz="2000" dirty="0"/>
              <a:t>网络层</a:t>
            </a:r>
            <a:endParaRPr lang="en-US" altLang="zh-CN" sz="2000" dirty="0"/>
          </a:p>
          <a:p>
            <a:pPr>
              <a:lnSpc>
                <a:spcPct val="190000"/>
              </a:lnSpc>
            </a:pPr>
            <a:r>
              <a:rPr lang="zh-CN" altLang="en-US" sz="2000" dirty="0"/>
              <a:t>数据链路层</a:t>
            </a:r>
            <a:endParaRPr lang="en-US" altLang="zh-CN" sz="2000" dirty="0"/>
          </a:p>
          <a:p>
            <a:pPr>
              <a:lnSpc>
                <a:spcPct val="190000"/>
              </a:lnSpc>
            </a:pPr>
            <a:r>
              <a:rPr lang="zh-CN" altLang="en-US" sz="2000" dirty="0"/>
              <a:t>物理层</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5639594"/>
            <a:ext cx="12195175" cy="1219200"/>
          </a:xfrm>
          <a:prstGeom prst="rect">
            <a:avLst/>
          </a:prstGeom>
          <a:solidFill>
            <a:srgbClr val="358D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aphicFrame>
        <p:nvGraphicFramePr>
          <p:cNvPr id="48" name="Object 2"/>
          <p:cNvGraphicFramePr>
            <a:graphicFrameLocks noChangeAspect="1"/>
          </p:cNvGraphicFramePr>
          <p:nvPr/>
        </p:nvGraphicFramePr>
        <p:xfrm>
          <a:off x="2039937" y="1542860"/>
          <a:ext cx="8137525" cy="4014788"/>
        </p:xfrm>
        <a:graphic>
          <a:graphicData uri="http://schemas.openxmlformats.org/presentationml/2006/ole">
            <mc:AlternateContent xmlns:mc="http://schemas.openxmlformats.org/markup-compatibility/2006">
              <mc:Choice xmlns:v="urn:schemas-microsoft-com:vml" Requires="v">
                <p:oleObj spid="_x0000_s1027" name="Presentation" r:id="rId1" imgW="4580890" imgH="3435985" progId="PowerPoint.Show.8">
                  <p:embed/>
                </p:oleObj>
              </mc:Choice>
              <mc:Fallback>
                <p:oleObj name="Presentation" r:id="rId1" imgW="4580890" imgH="3435985" progId="PowerPoint.Show.8">
                  <p:embed/>
                  <p:pic>
                    <p:nvPicPr>
                      <p:cNvPr id="0" name="Object 2"/>
                      <p:cNvPicPr>
                        <a:picLocks noChangeAspect="1" noChangeArrowheads="1"/>
                      </p:cNvPicPr>
                      <p:nvPr/>
                    </p:nvPicPr>
                    <p:blipFill>
                      <a:blip r:embed="rId2"/>
                      <a:srcRect t="20631" b="7779"/>
                      <a:stretch>
                        <a:fillRect/>
                      </a:stretch>
                    </p:blipFill>
                    <p:spPr bwMode="auto">
                      <a:xfrm>
                        <a:off x="2039937" y="1542860"/>
                        <a:ext cx="8137525"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 name="Text Box 20"/>
          <p:cNvSpPr txBox="1">
            <a:spLocks noChangeArrowheads="1"/>
          </p:cNvSpPr>
          <p:nvPr/>
        </p:nvSpPr>
        <p:spPr bwMode="auto">
          <a:xfrm>
            <a:off x="2822575" y="5791994"/>
            <a:ext cx="54168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r>
              <a:rPr lang="zh-CN" altLang="en-US" sz="2400" dirty="0">
                <a:solidFill>
                  <a:schemeClr val="bg1"/>
                </a:solidFill>
                <a:latin typeface="黑体" panose="02010609060101010101" pitchFamily="2" charset="-122"/>
              </a:rPr>
              <a:t>路由器在转发分组时最高只用到网络层</a:t>
            </a:r>
            <a:endParaRPr lang="zh-CN" altLang="en-US" sz="2400" dirty="0">
              <a:solidFill>
                <a:schemeClr val="bg1"/>
              </a:solidFill>
              <a:latin typeface="黑体" panose="02010609060101010101" pitchFamily="2" charset="-122"/>
            </a:endParaRPr>
          </a:p>
          <a:p>
            <a:pPr algn="ctr" eaLnBrk="1" hangingPunct="1">
              <a:spcBef>
                <a:spcPct val="0"/>
              </a:spcBef>
              <a:buClrTx/>
              <a:buSzTx/>
              <a:buFontTx/>
              <a:buNone/>
            </a:pPr>
            <a:r>
              <a:rPr lang="zh-CN" altLang="en-US" sz="2400" dirty="0">
                <a:solidFill>
                  <a:schemeClr val="bg1"/>
                </a:solidFill>
                <a:latin typeface="黑体" panose="02010609060101010101" pitchFamily="2" charset="-122"/>
              </a:rPr>
              <a:t>而没有使用运输层和应用层。 </a:t>
            </a:r>
            <a:endParaRPr lang="zh-CN" altLang="en-US" sz="2400" dirty="0">
              <a:solidFill>
                <a:schemeClr val="bg1"/>
              </a:solidFill>
              <a:latin typeface="黑体" panose="02010609060101010101" pitchFamily="2" charset="-122"/>
            </a:endParaRPr>
          </a:p>
        </p:txBody>
      </p:sp>
      <p:sp>
        <p:nvSpPr>
          <p:cNvPr id="12" name="文本框 11"/>
          <p:cNvSpPr txBox="1"/>
          <p:nvPr/>
        </p:nvSpPr>
        <p:spPr>
          <a:xfrm>
            <a:off x="972673" y="2266866"/>
            <a:ext cx="1467068" cy="2638158"/>
          </a:xfrm>
          <a:prstGeom prst="rect">
            <a:avLst/>
          </a:prstGeom>
          <a:noFill/>
        </p:spPr>
        <p:txBody>
          <a:bodyPr wrap="none" rtlCol="0">
            <a:spAutoFit/>
          </a:bodyPr>
          <a:lstStyle/>
          <a:p>
            <a:pPr algn="r">
              <a:lnSpc>
                <a:spcPct val="170000"/>
              </a:lnSpc>
            </a:pPr>
            <a:r>
              <a:rPr lang="zh-CN" altLang="en-US" sz="2000" dirty="0"/>
              <a:t>应用层</a:t>
            </a:r>
            <a:endParaRPr lang="en-US" altLang="zh-CN" sz="2000" dirty="0"/>
          </a:p>
          <a:p>
            <a:pPr algn="r">
              <a:lnSpc>
                <a:spcPct val="170000"/>
              </a:lnSpc>
            </a:pPr>
            <a:r>
              <a:rPr lang="zh-CN" altLang="en-US" sz="2000" dirty="0"/>
              <a:t>运输层</a:t>
            </a:r>
            <a:endParaRPr lang="en-US" altLang="zh-CN" sz="2000" dirty="0"/>
          </a:p>
          <a:p>
            <a:pPr algn="r">
              <a:lnSpc>
                <a:spcPct val="170000"/>
              </a:lnSpc>
            </a:pPr>
            <a:r>
              <a:rPr lang="zh-CN" altLang="en-US" sz="2000" dirty="0"/>
              <a:t>网络层</a:t>
            </a:r>
            <a:endParaRPr lang="en-US" altLang="zh-CN" sz="2000" dirty="0"/>
          </a:p>
          <a:p>
            <a:pPr algn="r">
              <a:lnSpc>
                <a:spcPct val="170000"/>
              </a:lnSpc>
            </a:pPr>
            <a:r>
              <a:rPr lang="zh-CN" altLang="en-US" sz="2000" dirty="0"/>
              <a:t>数据链路层</a:t>
            </a:r>
            <a:endParaRPr lang="en-US" altLang="zh-CN" sz="2000" dirty="0"/>
          </a:p>
          <a:p>
            <a:pPr algn="r">
              <a:lnSpc>
                <a:spcPct val="170000"/>
              </a:lnSpc>
            </a:pPr>
            <a:r>
              <a:rPr lang="zh-CN" altLang="en-US" sz="2000" dirty="0"/>
              <a:t>物理层</a:t>
            </a:r>
            <a:endParaRPr lang="zh-CN" altLang="en-US" sz="2000" dirty="0"/>
          </a:p>
        </p:txBody>
      </p:sp>
      <p:sp>
        <p:nvSpPr>
          <p:cNvPr id="13" name="文本框 12"/>
          <p:cNvSpPr txBox="1"/>
          <p:nvPr/>
        </p:nvSpPr>
        <p:spPr>
          <a:xfrm>
            <a:off x="9909175" y="2226629"/>
            <a:ext cx="1467068" cy="2638158"/>
          </a:xfrm>
          <a:prstGeom prst="rect">
            <a:avLst/>
          </a:prstGeom>
          <a:noFill/>
        </p:spPr>
        <p:txBody>
          <a:bodyPr wrap="none" rtlCol="0">
            <a:spAutoFit/>
          </a:bodyPr>
          <a:lstStyle/>
          <a:p>
            <a:pPr>
              <a:lnSpc>
                <a:spcPct val="170000"/>
              </a:lnSpc>
            </a:pPr>
            <a:r>
              <a:rPr lang="zh-CN" altLang="en-US" sz="2000" dirty="0"/>
              <a:t>应用层</a:t>
            </a:r>
            <a:endParaRPr lang="en-US" altLang="zh-CN" sz="2000" dirty="0"/>
          </a:p>
          <a:p>
            <a:pPr>
              <a:lnSpc>
                <a:spcPct val="170000"/>
              </a:lnSpc>
            </a:pPr>
            <a:r>
              <a:rPr lang="zh-CN" altLang="en-US" sz="2000" dirty="0"/>
              <a:t>运输层</a:t>
            </a:r>
            <a:endParaRPr lang="en-US" altLang="zh-CN" sz="2000" dirty="0"/>
          </a:p>
          <a:p>
            <a:pPr>
              <a:lnSpc>
                <a:spcPct val="170000"/>
              </a:lnSpc>
            </a:pPr>
            <a:r>
              <a:rPr lang="zh-CN" altLang="en-US" sz="2000" dirty="0"/>
              <a:t>网络层</a:t>
            </a:r>
            <a:endParaRPr lang="en-US" altLang="zh-CN" sz="2000" dirty="0"/>
          </a:p>
          <a:p>
            <a:pPr>
              <a:lnSpc>
                <a:spcPct val="170000"/>
              </a:lnSpc>
            </a:pPr>
            <a:r>
              <a:rPr lang="zh-CN" altLang="en-US" sz="2000" dirty="0"/>
              <a:t>数据链路层</a:t>
            </a:r>
            <a:endParaRPr lang="en-US" altLang="zh-CN" sz="2000" dirty="0"/>
          </a:p>
          <a:p>
            <a:pPr>
              <a:lnSpc>
                <a:spcPct val="170000"/>
              </a:lnSpc>
            </a:pPr>
            <a:r>
              <a:rPr lang="zh-CN" altLang="en-US" sz="2000" dirty="0"/>
              <a:t>物理层</a:t>
            </a:r>
            <a:endParaRPr lang="zh-CN" altLang="en-US" sz="2000"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主机</a:t>
            </a:r>
            <a:r>
              <a:rPr lang="zh-CN" altLang="en-US" sz="1200" dirty="0"/>
              <a:t> </a:t>
            </a:r>
            <a:r>
              <a:rPr lang="en-US" altLang="zh-CN" dirty="0"/>
              <a:t>1</a:t>
            </a:r>
            <a:r>
              <a:rPr lang="en-US" altLang="zh-CN" sz="1200" dirty="0"/>
              <a:t> </a:t>
            </a:r>
            <a:r>
              <a:rPr lang="zh-CN" altLang="en-US" dirty="0"/>
              <a:t>向主机</a:t>
            </a:r>
            <a:r>
              <a:rPr lang="zh-CN" altLang="en-US" sz="1200" dirty="0"/>
              <a:t> </a:t>
            </a:r>
            <a:r>
              <a:rPr lang="en-US" altLang="zh-CN" dirty="0"/>
              <a:t>2</a:t>
            </a:r>
            <a:r>
              <a:rPr lang="en-US" altLang="zh-CN" sz="1200" dirty="0"/>
              <a:t> </a:t>
            </a:r>
            <a:r>
              <a:rPr lang="zh-CN" altLang="en-US" dirty="0"/>
              <a:t>发送数据 </a:t>
            </a:r>
            <a:endParaRPr lang="zh-CN" altLang="en-US" dirty="0"/>
          </a:p>
        </p:txBody>
      </p:sp>
      <p:sp>
        <p:nvSpPr>
          <p:cNvPr id="35" name="矩形 34"/>
          <p:cNvSpPr/>
          <p:nvPr/>
        </p:nvSpPr>
        <p:spPr>
          <a:xfrm>
            <a:off x="3175" y="5639594"/>
            <a:ext cx="12195175" cy="1219200"/>
          </a:xfrm>
          <a:prstGeom prst="rect">
            <a:avLst/>
          </a:prstGeom>
          <a:solidFill>
            <a:srgbClr val="358D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aphicFrame>
        <p:nvGraphicFramePr>
          <p:cNvPr id="48" name="Object 2"/>
          <p:cNvGraphicFramePr>
            <a:graphicFrameLocks noChangeAspect="1"/>
          </p:cNvGraphicFramePr>
          <p:nvPr/>
        </p:nvGraphicFramePr>
        <p:xfrm>
          <a:off x="2039937" y="1542860"/>
          <a:ext cx="8137525" cy="4014788"/>
        </p:xfrm>
        <a:graphic>
          <a:graphicData uri="http://schemas.openxmlformats.org/presentationml/2006/ole">
            <mc:AlternateContent xmlns:mc="http://schemas.openxmlformats.org/markup-compatibility/2006">
              <mc:Choice xmlns:v="urn:schemas-microsoft-com:vml" Requires="v">
                <p:oleObj spid="_x0000_s2051" name="Presentation" r:id="rId1" imgW="4580890" imgH="3435985" progId="PowerPoint.Show.8">
                  <p:embed/>
                </p:oleObj>
              </mc:Choice>
              <mc:Fallback>
                <p:oleObj name="Presentation" r:id="rId1" imgW="4580890" imgH="3435985" progId="PowerPoint.Show.8">
                  <p:embed/>
                  <p:pic>
                    <p:nvPicPr>
                      <p:cNvPr id="0" name="Object 2"/>
                      <p:cNvPicPr>
                        <a:picLocks noChangeAspect="1" noChangeArrowheads="1"/>
                      </p:cNvPicPr>
                      <p:nvPr/>
                    </p:nvPicPr>
                    <p:blipFill>
                      <a:blip r:embed="rId2"/>
                      <a:srcRect t="20631" b="7779"/>
                      <a:stretch>
                        <a:fillRect/>
                      </a:stretch>
                    </p:blipFill>
                    <p:spPr bwMode="auto">
                      <a:xfrm>
                        <a:off x="2039937" y="1542860"/>
                        <a:ext cx="8137525"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 name="Text Box 20"/>
          <p:cNvSpPr txBox="1">
            <a:spLocks noChangeArrowheads="1"/>
          </p:cNvSpPr>
          <p:nvPr/>
        </p:nvSpPr>
        <p:spPr bwMode="auto">
          <a:xfrm>
            <a:off x="1374775" y="5791994"/>
            <a:ext cx="9220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spcBef>
                <a:spcPct val="0"/>
              </a:spcBef>
              <a:buClrTx/>
              <a:buSzTx/>
              <a:buNone/>
            </a:pPr>
            <a:r>
              <a:rPr lang="zh-CN" altLang="en-US" sz="2400" dirty="0">
                <a:solidFill>
                  <a:schemeClr val="bg1"/>
                </a:solidFill>
                <a:latin typeface="黑体" panose="02010609060101010101" pitchFamily="2" charset="-122"/>
              </a:rPr>
              <a:t>    各层协议在实现自己的功能时都需要加上自己特殊的控制信息，而这些控制信息就作为首部添加在上层协议数据单元之外。</a:t>
            </a:r>
            <a:endParaRPr lang="zh-CN" altLang="en-US" sz="2400" dirty="0">
              <a:solidFill>
                <a:schemeClr val="bg1"/>
              </a:solidFill>
              <a:latin typeface="黑体" panose="02010609060101010101" pitchFamily="2" charset="-122"/>
            </a:endParaRPr>
          </a:p>
        </p:txBody>
      </p:sp>
      <p:sp>
        <p:nvSpPr>
          <p:cNvPr id="12" name="文本框 11"/>
          <p:cNvSpPr txBox="1"/>
          <p:nvPr/>
        </p:nvSpPr>
        <p:spPr>
          <a:xfrm>
            <a:off x="972673" y="2266866"/>
            <a:ext cx="1467068" cy="2638158"/>
          </a:xfrm>
          <a:prstGeom prst="rect">
            <a:avLst/>
          </a:prstGeom>
          <a:noFill/>
        </p:spPr>
        <p:txBody>
          <a:bodyPr wrap="none" rtlCol="0">
            <a:spAutoFit/>
          </a:bodyPr>
          <a:lstStyle/>
          <a:p>
            <a:pPr algn="r">
              <a:lnSpc>
                <a:spcPct val="170000"/>
              </a:lnSpc>
            </a:pPr>
            <a:r>
              <a:rPr lang="zh-CN" altLang="en-US" sz="2000" dirty="0"/>
              <a:t>应用层</a:t>
            </a:r>
            <a:endParaRPr lang="en-US" altLang="zh-CN" sz="2000" dirty="0"/>
          </a:p>
          <a:p>
            <a:pPr algn="r">
              <a:lnSpc>
                <a:spcPct val="170000"/>
              </a:lnSpc>
            </a:pPr>
            <a:r>
              <a:rPr lang="zh-CN" altLang="en-US" sz="2000" dirty="0"/>
              <a:t>运输层</a:t>
            </a:r>
            <a:endParaRPr lang="en-US" altLang="zh-CN" sz="2000" dirty="0"/>
          </a:p>
          <a:p>
            <a:pPr algn="r">
              <a:lnSpc>
                <a:spcPct val="170000"/>
              </a:lnSpc>
            </a:pPr>
            <a:r>
              <a:rPr lang="zh-CN" altLang="en-US" sz="2000" dirty="0"/>
              <a:t>网络层</a:t>
            </a:r>
            <a:endParaRPr lang="en-US" altLang="zh-CN" sz="2000" dirty="0"/>
          </a:p>
          <a:p>
            <a:pPr algn="r">
              <a:lnSpc>
                <a:spcPct val="170000"/>
              </a:lnSpc>
            </a:pPr>
            <a:r>
              <a:rPr lang="zh-CN" altLang="en-US" sz="2000" dirty="0"/>
              <a:t>数据链路层</a:t>
            </a:r>
            <a:endParaRPr lang="en-US" altLang="zh-CN" sz="2000" dirty="0"/>
          </a:p>
          <a:p>
            <a:pPr algn="r">
              <a:lnSpc>
                <a:spcPct val="170000"/>
              </a:lnSpc>
            </a:pPr>
            <a:r>
              <a:rPr lang="zh-CN" altLang="en-US" sz="2000" dirty="0"/>
              <a:t>物理层</a:t>
            </a:r>
            <a:endParaRPr lang="zh-CN" altLang="en-US" sz="2000" dirty="0"/>
          </a:p>
        </p:txBody>
      </p:sp>
      <p:sp>
        <p:nvSpPr>
          <p:cNvPr id="13" name="文本框 12"/>
          <p:cNvSpPr txBox="1"/>
          <p:nvPr/>
        </p:nvSpPr>
        <p:spPr>
          <a:xfrm>
            <a:off x="9909175" y="2226629"/>
            <a:ext cx="1467068" cy="2638158"/>
          </a:xfrm>
          <a:prstGeom prst="rect">
            <a:avLst/>
          </a:prstGeom>
          <a:noFill/>
        </p:spPr>
        <p:txBody>
          <a:bodyPr wrap="none" rtlCol="0">
            <a:spAutoFit/>
          </a:bodyPr>
          <a:lstStyle/>
          <a:p>
            <a:pPr>
              <a:lnSpc>
                <a:spcPct val="170000"/>
              </a:lnSpc>
            </a:pPr>
            <a:r>
              <a:rPr lang="zh-CN" altLang="en-US" sz="2000" dirty="0"/>
              <a:t>应用层</a:t>
            </a:r>
            <a:endParaRPr lang="en-US" altLang="zh-CN" sz="2000" dirty="0"/>
          </a:p>
          <a:p>
            <a:pPr>
              <a:lnSpc>
                <a:spcPct val="170000"/>
              </a:lnSpc>
            </a:pPr>
            <a:r>
              <a:rPr lang="zh-CN" altLang="en-US" sz="2000" dirty="0"/>
              <a:t>运输层</a:t>
            </a:r>
            <a:endParaRPr lang="en-US" altLang="zh-CN" sz="2000" dirty="0"/>
          </a:p>
          <a:p>
            <a:pPr>
              <a:lnSpc>
                <a:spcPct val="170000"/>
              </a:lnSpc>
            </a:pPr>
            <a:r>
              <a:rPr lang="zh-CN" altLang="en-US" sz="2000" dirty="0"/>
              <a:t>网络层</a:t>
            </a:r>
            <a:endParaRPr lang="en-US" altLang="zh-CN" sz="2000" dirty="0"/>
          </a:p>
          <a:p>
            <a:pPr>
              <a:lnSpc>
                <a:spcPct val="170000"/>
              </a:lnSpc>
            </a:pPr>
            <a:r>
              <a:rPr lang="zh-CN" altLang="en-US" sz="2000" dirty="0"/>
              <a:t>数据链路层</a:t>
            </a:r>
            <a:endParaRPr lang="en-US" altLang="zh-CN" sz="2000" dirty="0"/>
          </a:p>
          <a:p>
            <a:pPr>
              <a:lnSpc>
                <a:spcPct val="170000"/>
              </a:lnSpc>
            </a:pPr>
            <a:r>
              <a:rPr lang="zh-CN" altLang="en-US" sz="2000" dirty="0"/>
              <a:t>物理层</a:t>
            </a:r>
            <a:endParaRPr lang="zh-CN" altLang="en-US" sz="2000"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实体、协议和服务 </a:t>
            </a:r>
            <a:endParaRPr lang="zh-CN" altLang="en-US" dirty="0"/>
          </a:p>
        </p:txBody>
      </p:sp>
      <p:sp>
        <p:nvSpPr>
          <p:cNvPr id="7" name="Rectangle 63"/>
          <p:cNvSpPr>
            <a:spLocks noChangeArrowheads="1"/>
          </p:cNvSpPr>
          <p:nvPr/>
        </p:nvSpPr>
        <p:spPr bwMode="auto">
          <a:xfrm>
            <a:off x="-3175" y="5267325"/>
            <a:ext cx="12280899" cy="1592259"/>
          </a:xfrm>
          <a:prstGeom prst="rect">
            <a:avLst/>
          </a:prstGeom>
          <a:solidFill>
            <a:schemeClr val="tx2">
              <a:lumMod val="60000"/>
              <a:lumOff val="40000"/>
            </a:schemeClr>
          </a:solidFill>
          <a:ln>
            <a:noFill/>
          </a:ln>
          <a:effectLst/>
        </p:spPr>
        <p:txBody>
          <a:bodyPr wrap="none" anchor="ctr"/>
          <a:lstStyle/>
          <a:p>
            <a:endParaRPr lang="zh-CN" altLang="en-US"/>
          </a:p>
        </p:txBody>
      </p:sp>
      <p:sp>
        <p:nvSpPr>
          <p:cNvPr id="9" name="Rectangle 35"/>
          <p:cNvSpPr>
            <a:spLocks noChangeArrowheads="1"/>
          </p:cNvSpPr>
          <p:nvPr/>
        </p:nvSpPr>
        <p:spPr bwMode="auto">
          <a:xfrm>
            <a:off x="2136775" y="3886994"/>
            <a:ext cx="8001000" cy="990600"/>
          </a:xfrm>
          <a:prstGeom prst="rect">
            <a:avLst/>
          </a:prstGeom>
          <a:solidFill>
            <a:schemeClr val="accent3">
              <a:lumMod val="40000"/>
              <a:lumOff val="60000"/>
            </a:schemeClr>
          </a:solidFill>
          <a:ln w="12700">
            <a:solidFill>
              <a:schemeClr val="tx1"/>
            </a:solidFill>
            <a:prstDash val="dash"/>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10" name="Rectangle 36"/>
          <p:cNvSpPr>
            <a:spLocks noChangeArrowheads="1"/>
          </p:cNvSpPr>
          <p:nvPr/>
        </p:nvSpPr>
        <p:spPr bwMode="auto">
          <a:xfrm>
            <a:off x="3432175" y="3792537"/>
            <a:ext cx="233363"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1" name="Line 37"/>
          <p:cNvSpPr>
            <a:spLocks noChangeShapeType="1"/>
          </p:cNvSpPr>
          <p:nvPr/>
        </p:nvSpPr>
        <p:spPr bwMode="auto">
          <a:xfrm>
            <a:off x="4483102" y="2044699"/>
            <a:ext cx="3038474" cy="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12" name="Text Box 38"/>
          <p:cNvSpPr txBox="1">
            <a:spLocks noChangeArrowheads="1"/>
          </p:cNvSpPr>
          <p:nvPr/>
        </p:nvSpPr>
        <p:spPr bwMode="auto">
          <a:xfrm>
            <a:off x="5073652" y="1833530"/>
            <a:ext cx="1600199" cy="400110"/>
          </a:xfrm>
          <a:prstGeom prst="rect">
            <a:avLst/>
          </a:prstGeom>
          <a:solidFill>
            <a:schemeClr val="bg1"/>
          </a:solidFill>
          <a:ln>
            <a:noFill/>
          </a:ln>
          <a:effectLst/>
        </p:spPr>
        <p:txBody>
          <a:bodyPr wrap="square">
            <a:spAutoFit/>
          </a:bodyPr>
          <a:lstStyle/>
          <a:p>
            <a:r>
              <a:rPr kumimoji="1" lang="zh-CN" altLang="en-US" sz="2000" dirty="0">
                <a:latin typeface="+mj-ea"/>
                <a:ea typeface="+mj-ea"/>
              </a:rPr>
              <a:t>协议</a:t>
            </a:r>
            <a:r>
              <a:rPr kumimoji="1" lang="en-US" altLang="zh-CN" sz="2000" dirty="0">
                <a:latin typeface="+mj-ea"/>
                <a:ea typeface="+mj-ea"/>
              </a:rPr>
              <a:t>(n + 1)</a:t>
            </a:r>
            <a:endParaRPr kumimoji="1" lang="en-US" altLang="zh-CN" sz="2000" dirty="0">
              <a:latin typeface="+mj-ea"/>
              <a:ea typeface="+mj-ea"/>
            </a:endParaRPr>
          </a:p>
        </p:txBody>
      </p:sp>
      <p:sp>
        <p:nvSpPr>
          <p:cNvPr id="15" name="Text Box 41"/>
          <p:cNvSpPr txBox="1">
            <a:spLocks noChangeArrowheads="1"/>
          </p:cNvSpPr>
          <p:nvPr/>
        </p:nvSpPr>
        <p:spPr bwMode="auto">
          <a:xfrm>
            <a:off x="3775217" y="2382539"/>
            <a:ext cx="121058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16" name="AutoShape 42"/>
          <p:cNvSpPr>
            <a:spLocks noChangeArrowheads="1"/>
          </p:cNvSpPr>
          <p:nvPr/>
        </p:nvSpPr>
        <p:spPr bwMode="auto">
          <a:xfrm>
            <a:off x="3473450" y="2341562"/>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7" name="Rectangle 43"/>
          <p:cNvSpPr>
            <a:spLocks noChangeArrowheads="1"/>
          </p:cNvSpPr>
          <p:nvPr/>
        </p:nvSpPr>
        <p:spPr bwMode="auto">
          <a:xfrm>
            <a:off x="8301037" y="3772693"/>
            <a:ext cx="236538"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8" name="AutoShape 44"/>
          <p:cNvSpPr>
            <a:spLocks noChangeArrowheads="1"/>
          </p:cNvSpPr>
          <p:nvPr/>
        </p:nvSpPr>
        <p:spPr bwMode="auto">
          <a:xfrm>
            <a:off x="8340725" y="2321718"/>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9" name="Text Box 45"/>
          <p:cNvSpPr txBox="1">
            <a:spLocks noChangeArrowheads="1"/>
          </p:cNvSpPr>
          <p:nvPr/>
        </p:nvSpPr>
        <p:spPr bwMode="auto">
          <a:xfrm>
            <a:off x="6885265" y="2497136"/>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20" name="Rectangle 46"/>
          <p:cNvSpPr>
            <a:spLocks noChangeArrowheads="1"/>
          </p:cNvSpPr>
          <p:nvPr/>
        </p:nvSpPr>
        <p:spPr bwMode="auto">
          <a:xfrm>
            <a:off x="2670176" y="1812924"/>
            <a:ext cx="1791166" cy="525463"/>
          </a:xfrm>
          <a:prstGeom prst="rect">
            <a:avLst/>
          </a:prstGeom>
          <a:solidFill>
            <a:schemeClr val="accent6"/>
          </a:solidFill>
          <a:ln w="12700">
            <a:noFill/>
            <a:miter lim="800000"/>
          </a:ln>
          <a:effectLst>
            <a:outerShdw dist="45791" dir="2021404" algn="ctr" rotWithShape="0">
              <a:schemeClr val="bg2"/>
            </a:outerShdw>
          </a:effectLst>
        </p:spPr>
        <p:txBody>
          <a:bodyPr wrap="none" anchor="ctr"/>
          <a:lstStyle/>
          <a:p>
            <a:pPr algn="ctr"/>
            <a:endParaRPr kumimoji="1" lang="zh-CN" altLang="zh-CN" sz="2000">
              <a:solidFill>
                <a:schemeClr val="folHlink"/>
              </a:solidFill>
              <a:latin typeface="+mj-ea"/>
              <a:ea typeface="+mj-ea"/>
            </a:endParaRPr>
          </a:p>
        </p:txBody>
      </p:sp>
      <p:sp>
        <p:nvSpPr>
          <p:cNvPr id="21" name="Text Box 47"/>
          <p:cNvSpPr txBox="1">
            <a:spLocks noChangeArrowheads="1"/>
          </p:cNvSpPr>
          <p:nvPr/>
        </p:nvSpPr>
        <p:spPr bwMode="auto">
          <a:xfrm>
            <a:off x="2933932" y="1862075"/>
            <a:ext cx="1518364"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2" name="Text Box 48"/>
          <p:cNvSpPr txBox="1">
            <a:spLocks noChangeArrowheads="1"/>
          </p:cNvSpPr>
          <p:nvPr/>
        </p:nvSpPr>
        <p:spPr bwMode="auto">
          <a:xfrm>
            <a:off x="231775" y="408939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服务提供者</a:t>
            </a:r>
            <a:endParaRPr kumimoji="1" lang="zh-CN" altLang="en-US" sz="2000" dirty="0">
              <a:latin typeface="+mj-ea"/>
              <a:ea typeface="+mj-ea"/>
            </a:endParaRPr>
          </a:p>
        </p:txBody>
      </p:sp>
      <p:sp>
        <p:nvSpPr>
          <p:cNvPr id="23" name="Line 49"/>
          <p:cNvSpPr>
            <a:spLocks noChangeShapeType="1"/>
          </p:cNvSpPr>
          <p:nvPr/>
        </p:nvSpPr>
        <p:spPr bwMode="auto">
          <a:xfrm>
            <a:off x="0" y="3033712"/>
            <a:ext cx="12198349" cy="0"/>
          </a:xfrm>
          <a:prstGeom prst="line">
            <a:avLst/>
          </a:prstGeom>
          <a:noFill/>
          <a:ln w="12700">
            <a:solidFill>
              <a:schemeClr val="tx1"/>
            </a:solidFill>
            <a:prstDash val="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50"/>
          <p:cNvSpPr txBox="1">
            <a:spLocks noChangeArrowheads="1"/>
          </p:cNvSpPr>
          <p:nvPr/>
        </p:nvSpPr>
        <p:spPr bwMode="auto">
          <a:xfrm>
            <a:off x="10340180" y="4040187"/>
            <a:ext cx="1007007" cy="400110"/>
          </a:xfrm>
          <a:prstGeom prst="rect">
            <a:avLst/>
          </a:prstGeom>
          <a:noFill/>
          <a:ln>
            <a:noFill/>
          </a:ln>
          <a:effectLst/>
        </p:spPr>
        <p:txBody>
          <a:bodyPr wrap="none">
            <a:spAutoFit/>
          </a:bodyPr>
          <a:lstStyle/>
          <a:p>
            <a:r>
              <a:rPr kumimoji="1" lang="zh-CN" altLang="en-US" sz="2000" dirty="0">
                <a:latin typeface="+mj-ea"/>
                <a:ea typeface="+mj-ea"/>
              </a:rPr>
              <a:t>第 </a:t>
            </a:r>
            <a:r>
              <a:rPr kumimoji="1" lang="en-US" altLang="zh-CN" sz="2000" dirty="0">
                <a:latin typeface="+mj-ea"/>
                <a:ea typeface="+mj-ea"/>
              </a:rPr>
              <a:t>n </a:t>
            </a:r>
            <a:r>
              <a:rPr kumimoji="1" lang="zh-CN" altLang="en-US" sz="2000" dirty="0">
                <a:latin typeface="+mj-ea"/>
                <a:ea typeface="+mj-ea"/>
              </a:rPr>
              <a:t>层</a:t>
            </a:r>
            <a:endParaRPr kumimoji="1" lang="zh-CN" altLang="en-US" sz="2000" dirty="0">
              <a:latin typeface="+mj-ea"/>
              <a:ea typeface="+mj-ea"/>
            </a:endParaRPr>
          </a:p>
        </p:txBody>
      </p:sp>
      <p:sp>
        <p:nvSpPr>
          <p:cNvPr id="25" name="Text Box 51"/>
          <p:cNvSpPr txBox="1">
            <a:spLocks noChangeArrowheads="1"/>
          </p:cNvSpPr>
          <p:nvPr/>
        </p:nvSpPr>
        <p:spPr bwMode="auto">
          <a:xfrm>
            <a:off x="10082210" y="2033585"/>
            <a:ext cx="149912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第 </a:t>
            </a:r>
            <a:r>
              <a:rPr kumimoji="1" lang="en-US" altLang="zh-CN" sz="2000" dirty="0">
                <a:latin typeface="+mj-ea"/>
                <a:ea typeface="+mj-ea"/>
              </a:rPr>
              <a:t>n + 1 </a:t>
            </a:r>
            <a:r>
              <a:rPr kumimoji="1" lang="zh-CN" altLang="en-US" sz="2000" dirty="0">
                <a:latin typeface="+mj-ea"/>
                <a:ea typeface="+mj-ea"/>
              </a:rPr>
              <a:t>层</a:t>
            </a:r>
            <a:endParaRPr kumimoji="1" lang="zh-CN" altLang="en-US" sz="2000" dirty="0">
              <a:latin typeface="+mj-ea"/>
              <a:ea typeface="+mj-ea"/>
            </a:endParaRPr>
          </a:p>
        </p:txBody>
      </p:sp>
      <p:sp>
        <p:nvSpPr>
          <p:cNvPr id="26" name="Rectangle 52"/>
          <p:cNvSpPr>
            <a:spLocks noChangeArrowheads="1"/>
          </p:cNvSpPr>
          <p:nvPr/>
        </p:nvSpPr>
        <p:spPr bwMode="auto">
          <a:xfrm>
            <a:off x="7473951" y="1812924"/>
            <a:ext cx="1825623" cy="525463"/>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27" name="Text Box 53"/>
          <p:cNvSpPr txBox="1">
            <a:spLocks noChangeArrowheads="1"/>
          </p:cNvSpPr>
          <p:nvPr/>
        </p:nvSpPr>
        <p:spPr bwMode="auto">
          <a:xfrm>
            <a:off x="7684584" y="1884362"/>
            <a:ext cx="1614990" cy="400110"/>
          </a:xfrm>
          <a:prstGeom prst="rect">
            <a:avLst/>
          </a:prstGeom>
          <a:noFill/>
          <a:ln>
            <a:noFill/>
          </a:ln>
          <a:effectLst/>
        </p:spPr>
        <p:txBody>
          <a:bodyPr wrap="squar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8" name="Text Box 55"/>
          <p:cNvSpPr txBox="1">
            <a:spLocks noChangeArrowheads="1"/>
          </p:cNvSpPr>
          <p:nvPr/>
        </p:nvSpPr>
        <p:spPr bwMode="auto">
          <a:xfrm>
            <a:off x="536575" y="1811336"/>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服务用户</a:t>
            </a:r>
            <a:endParaRPr kumimoji="1" lang="zh-CN" altLang="en-US" sz="2000" dirty="0">
              <a:latin typeface="+mj-ea"/>
              <a:ea typeface="+mj-ea"/>
            </a:endParaRPr>
          </a:p>
        </p:txBody>
      </p:sp>
      <p:sp>
        <p:nvSpPr>
          <p:cNvPr id="29" name="Rectangle 56"/>
          <p:cNvSpPr>
            <a:spLocks noChangeArrowheads="1"/>
          </p:cNvSpPr>
          <p:nvPr/>
        </p:nvSpPr>
        <p:spPr bwMode="auto">
          <a:xfrm>
            <a:off x="2670176" y="4040187"/>
            <a:ext cx="1791165"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0" name="Rectangle 57"/>
          <p:cNvSpPr>
            <a:spLocks noChangeArrowheads="1"/>
          </p:cNvSpPr>
          <p:nvPr/>
        </p:nvSpPr>
        <p:spPr bwMode="auto">
          <a:xfrm>
            <a:off x="7446963" y="4040187"/>
            <a:ext cx="1852611"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1" name="Text Box 58"/>
          <p:cNvSpPr txBox="1">
            <a:spLocks noChangeArrowheads="1"/>
          </p:cNvSpPr>
          <p:nvPr/>
        </p:nvSpPr>
        <p:spPr bwMode="auto">
          <a:xfrm>
            <a:off x="3184991" y="4081462"/>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2" name="Text Box 59"/>
          <p:cNvSpPr txBox="1">
            <a:spLocks noChangeArrowheads="1"/>
          </p:cNvSpPr>
          <p:nvPr/>
        </p:nvSpPr>
        <p:spPr bwMode="auto">
          <a:xfrm>
            <a:off x="7922207" y="4117943"/>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3" name="Line 60"/>
          <p:cNvSpPr>
            <a:spLocks noChangeShapeType="1"/>
          </p:cNvSpPr>
          <p:nvPr/>
        </p:nvSpPr>
        <p:spPr bwMode="auto">
          <a:xfrm>
            <a:off x="4483103" y="4281517"/>
            <a:ext cx="3019424" cy="632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34" name="Text Box 61"/>
          <p:cNvSpPr txBox="1">
            <a:spLocks noChangeArrowheads="1"/>
          </p:cNvSpPr>
          <p:nvPr/>
        </p:nvSpPr>
        <p:spPr bwMode="auto">
          <a:xfrm>
            <a:off x="5073652" y="4091015"/>
            <a:ext cx="1482723" cy="400110"/>
          </a:xfrm>
          <a:prstGeom prst="rect">
            <a:avLst/>
          </a:prstGeom>
          <a:solidFill>
            <a:schemeClr val="accent3">
              <a:lumMod val="40000"/>
              <a:lumOff val="60000"/>
            </a:schemeClr>
          </a:solidFill>
          <a:ln w="12700">
            <a:noFill/>
            <a:prstDash val="dash"/>
            <a:miter lim="800000"/>
          </a:ln>
          <a:effectLst/>
        </p:spPr>
        <p:txBody>
          <a:bodyPr wrap="none" anchor="ctr"/>
          <a:lstStyle>
            <a:defPPr>
              <a:defRPr lang="en-US"/>
            </a:defPPr>
            <a:lvl1pPr algn="ctr">
              <a:defRPr kumimoji="1" sz="2000">
                <a:latin typeface="+mj-ea"/>
                <a:ea typeface="+mj-ea"/>
              </a:defRPr>
            </a:lvl1pPr>
          </a:lstStyle>
          <a:p>
            <a:r>
              <a:rPr lang="zh-CN" altLang="en-US" dirty="0"/>
              <a:t>协议</a:t>
            </a:r>
            <a:r>
              <a:rPr lang="en-US" altLang="zh-CN" dirty="0"/>
              <a:t>(n)</a:t>
            </a:r>
            <a:endParaRPr lang="en-US" altLang="zh-CN" dirty="0"/>
          </a:p>
        </p:txBody>
      </p:sp>
      <p:sp>
        <p:nvSpPr>
          <p:cNvPr id="35" name="文本框 34"/>
          <p:cNvSpPr txBox="1"/>
          <p:nvPr/>
        </p:nvSpPr>
        <p:spPr>
          <a:xfrm>
            <a:off x="1438275" y="5590437"/>
            <a:ext cx="9156700" cy="523220"/>
          </a:xfrm>
          <a:prstGeom prst="rect">
            <a:avLst/>
          </a:prstGeom>
          <a:noFill/>
        </p:spPr>
        <p:txBody>
          <a:bodyPr wrap="square">
            <a:spAutoFit/>
          </a:bodyPr>
          <a:lstStyle/>
          <a:p>
            <a:r>
              <a:rPr lang="zh-CN" altLang="en-US" sz="2800" dirty="0">
                <a:solidFill>
                  <a:srgbClr val="FFC000"/>
                </a:solidFill>
              </a:rPr>
              <a:t>实体</a:t>
            </a:r>
            <a:r>
              <a:rPr lang="en-US" altLang="zh-CN" sz="2800" dirty="0">
                <a:solidFill>
                  <a:schemeClr val="bg1"/>
                </a:solidFill>
              </a:rPr>
              <a:t>(entity) </a:t>
            </a:r>
            <a:r>
              <a:rPr lang="zh-CN" altLang="en-US" sz="2800" dirty="0">
                <a:solidFill>
                  <a:schemeClr val="bg1"/>
                </a:solidFill>
              </a:rPr>
              <a:t>：任何可发送或接收信息的硬件或软件进程。 </a:t>
            </a:r>
            <a:endParaRPr lang="zh-CN" altLang="en-US" sz="2800" dirty="0">
              <a:solidFill>
                <a:schemeClr val="bg1"/>
              </a:solidFill>
            </a:endParaRPr>
          </a:p>
        </p:txBody>
      </p:sp>
      <p:grpSp>
        <p:nvGrpSpPr>
          <p:cNvPr id="36" name="组合 35"/>
          <p:cNvGrpSpPr/>
          <p:nvPr/>
        </p:nvGrpSpPr>
        <p:grpSpPr>
          <a:xfrm>
            <a:off x="3855459" y="3354372"/>
            <a:ext cx="4343106" cy="400110"/>
            <a:chOff x="3855459" y="3393205"/>
            <a:chExt cx="4343106" cy="400110"/>
          </a:xfrm>
        </p:grpSpPr>
        <p:sp>
          <p:nvSpPr>
            <p:cNvPr id="37" name="Text Box 39"/>
            <p:cNvSpPr txBox="1">
              <a:spLocks noChangeArrowheads="1"/>
            </p:cNvSpPr>
            <p:nvPr/>
          </p:nvSpPr>
          <p:spPr bwMode="auto">
            <a:xfrm>
              <a:off x="3855459"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sp>
          <p:nvSpPr>
            <p:cNvPr id="38" name="Text Box 40"/>
            <p:cNvSpPr txBox="1">
              <a:spLocks noChangeArrowheads="1"/>
            </p:cNvSpPr>
            <p:nvPr/>
          </p:nvSpPr>
          <p:spPr bwMode="auto">
            <a:xfrm>
              <a:off x="7500938"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grpSp>
      <p:cxnSp>
        <p:nvCxnSpPr>
          <p:cNvPr id="39" name="直接箭头连接符 38"/>
          <p:cNvCxnSpPr/>
          <p:nvPr/>
        </p:nvCxnSpPr>
        <p:spPr>
          <a:xfrm>
            <a:off x="8064063" y="3677045"/>
            <a:ext cx="236974" cy="22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3665538" y="3718520"/>
            <a:ext cx="264552" cy="201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1.6.4  </a:t>
            </a:r>
            <a:r>
              <a:rPr lang="zh-CN" altLang="en-US" dirty="0"/>
              <a:t>实体、协议和服务 </a:t>
            </a:r>
            <a:endParaRPr lang="zh-CN" altLang="en-US" dirty="0"/>
          </a:p>
        </p:txBody>
      </p:sp>
      <p:sp>
        <p:nvSpPr>
          <p:cNvPr id="7" name="Rectangle 63"/>
          <p:cNvSpPr>
            <a:spLocks noChangeArrowheads="1"/>
          </p:cNvSpPr>
          <p:nvPr/>
        </p:nvSpPr>
        <p:spPr bwMode="auto">
          <a:xfrm>
            <a:off x="-3175" y="5267325"/>
            <a:ext cx="12280899" cy="1592259"/>
          </a:xfrm>
          <a:prstGeom prst="rect">
            <a:avLst/>
          </a:prstGeom>
          <a:solidFill>
            <a:schemeClr val="tx2">
              <a:lumMod val="60000"/>
              <a:lumOff val="40000"/>
            </a:schemeClr>
          </a:solidFill>
          <a:ln>
            <a:noFill/>
          </a:ln>
          <a:effectLst/>
        </p:spPr>
        <p:txBody>
          <a:bodyPr wrap="none" anchor="ctr"/>
          <a:lstStyle/>
          <a:p>
            <a:endParaRPr lang="zh-CN" altLang="en-US"/>
          </a:p>
        </p:txBody>
      </p:sp>
      <p:sp>
        <p:nvSpPr>
          <p:cNvPr id="9" name="Rectangle 35"/>
          <p:cNvSpPr>
            <a:spLocks noChangeArrowheads="1"/>
          </p:cNvSpPr>
          <p:nvPr/>
        </p:nvSpPr>
        <p:spPr bwMode="auto">
          <a:xfrm>
            <a:off x="2136775" y="3886994"/>
            <a:ext cx="8001000" cy="990600"/>
          </a:xfrm>
          <a:prstGeom prst="rect">
            <a:avLst/>
          </a:prstGeom>
          <a:solidFill>
            <a:schemeClr val="accent3">
              <a:lumMod val="40000"/>
              <a:lumOff val="60000"/>
            </a:schemeClr>
          </a:solidFill>
          <a:ln w="12700">
            <a:solidFill>
              <a:schemeClr val="tx1"/>
            </a:solidFill>
            <a:prstDash val="dash"/>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10" name="Rectangle 36"/>
          <p:cNvSpPr>
            <a:spLocks noChangeArrowheads="1"/>
          </p:cNvSpPr>
          <p:nvPr/>
        </p:nvSpPr>
        <p:spPr bwMode="auto">
          <a:xfrm>
            <a:off x="3432175" y="3792537"/>
            <a:ext cx="233363"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1" name="Line 37"/>
          <p:cNvSpPr>
            <a:spLocks noChangeShapeType="1"/>
          </p:cNvSpPr>
          <p:nvPr/>
        </p:nvSpPr>
        <p:spPr bwMode="auto">
          <a:xfrm>
            <a:off x="4483102" y="2044699"/>
            <a:ext cx="3038474" cy="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12" name="Text Box 38"/>
          <p:cNvSpPr txBox="1">
            <a:spLocks noChangeArrowheads="1"/>
          </p:cNvSpPr>
          <p:nvPr/>
        </p:nvSpPr>
        <p:spPr bwMode="auto">
          <a:xfrm>
            <a:off x="5073652" y="1833530"/>
            <a:ext cx="1600199" cy="400110"/>
          </a:xfrm>
          <a:prstGeom prst="rect">
            <a:avLst/>
          </a:prstGeom>
          <a:solidFill>
            <a:schemeClr val="bg1"/>
          </a:solidFill>
          <a:ln>
            <a:noFill/>
          </a:ln>
          <a:effectLst/>
        </p:spPr>
        <p:txBody>
          <a:bodyPr wrap="square">
            <a:spAutoFit/>
          </a:bodyPr>
          <a:lstStyle/>
          <a:p>
            <a:r>
              <a:rPr kumimoji="1" lang="zh-CN" altLang="en-US" sz="2000" dirty="0">
                <a:latin typeface="+mj-ea"/>
                <a:ea typeface="+mj-ea"/>
              </a:rPr>
              <a:t>协议</a:t>
            </a:r>
            <a:r>
              <a:rPr kumimoji="1" lang="en-US" altLang="zh-CN" sz="2000" dirty="0">
                <a:latin typeface="+mj-ea"/>
                <a:ea typeface="+mj-ea"/>
              </a:rPr>
              <a:t>(n + 1)</a:t>
            </a:r>
            <a:endParaRPr kumimoji="1" lang="en-US" altLang="zh-CN" sz="2000" dirty="0">
              <a:latin typeface="+mj-ea"/>
              <a:ea typeface="+mj-ea"/>
            </a:endParaRPr>
          </a:p>
        </p:txBody>
      </p:sp>
      <p:sp>
        <p:nvSpPr>
          <p:cNvPr id="15" name="Text Box 41"/>
          <p:cNvSpPr txBox="1">
            <a:spLocks noChangeArrowheads="1"/>
          </p:cNvSpPr>
          <p:nvPr/>
        </p:nvSpPr>
        <p:spPr bwMode="auto">
          <a:xfrm>
            <a:off x="3775217" y="2382539"/>
            <a:ext cx="121058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16" name="AutoShape 42"/>
          <p:cNvSpPr>
            <a:spLocks noChangeArrowheads="1"/>
          </p:cNvSpPr>
          <p:nvPr/>
        </p:nvSpPr>
        <p:spPr bwMode="auto">
          <a:xfrm>
            <a:off x="3473450" y="2341562"/>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7" name="Rectangle 43"/>
          <p:cNvSpPr>
            <a:spLocks noChangeArrowheads="1"/>
          </p:cNvSpPr>
          <p:nvPr/>
        </p:nvSpPr>
        <p:spPr bwMode="auto">
          <a:xfrm>
            <a:off x="8301037" y="3772693"/>
            <a:ext cx="236538"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8" name="AutoShape 44"/>
          <p:cNvSpPr>
            <a:spLocks noChangeArrowheads="1"/>
          </p:cNvSpPr>
          <p:nvPr/>
        </p:nvSpPr>
        <p:spPr bwMode="auto">
          <a:xfrm>
            <a:off x="8340725" y="2321718"/>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9" name="Text Box 45"/>
          <p:cNvSpPr txBox="1">
            <a:spLocks noChangeArrowheads="1"/>
          </p:cNvSpPr>
          <p:nvPr/>
        </p:nvSpPr>
        <p:spPr bwMode="auto">
          <a:xfrm>
            <a:off x="6885265" y="2497136"/>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20" name="Rectangle 46"/>
          <p:cNvSpPr>
            <a:spLocks noChangeArrowheads="1"/>
          </p:cNvSpPr>
          <p:nvPr/>
        </p:nvSpPr>
        <p:spPr bwMode="auto">
          <a:xfrm>
            <a:off x="2670176" y="1812924"/>
            <a:ext cx="1791166" cy="525463"/>
          </a:xfrm>
          <a:prstGeom prst="rect">
            <a:avLst/>
          </a:prstGeom>
          <a:solidFill>
            <a:schemeClr val="accent6"/>
          </a:solidFill>
          <a:ln w="12700">
            <a:noFill/>
            <a:miter lim="800000"/>
          </a:ln>
          <a:effectLst>
            <a:outerShdw dist="45791" dir="2021404" algn="ctr" rotWithShape="0">
              <a:schemeClr val="bg2"/>
            </a:outerShdw>
          </a:effectLst>
        </p:spPr>
        <p:txBody>
          <a:bodyPr wrap="none" anchor="ctr"/>
          <a:lstStyle/>
          <a:p>
            <a:pPr algn="ctr"/>
            <a:endParaRPr kumimoji="1" lang="zh-CN" altLang="zh-CN" sz="2000">
              <a:solidFill>
                <a:schemeClr val="folHlink"/>
              </a:solidFill>
              <a:latin typeface="+mj-ea"/>
              <a:ea typeface="+mj-ea"/>
            </a:endParaRPr>
          </a:p>
        </p:txBody>
      </p:sp>
      <p:sp>
        <p:nvSpPr>
          <p:cNvPr id="21" name="Text Box 47"/>
          <p:cNvSpPr txBox="1">
            <a:spLocks noChangeArrowheads="1"/>
          </p:cNvSpPr>
          <p:nvPr/>
        </p:nvSpPr>
        <p:spPr bwMode="auto">
          <a:xfrm>
            <a:off x="2933932" y="1862075"/>
            <a:ext cx="1518364"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2" name="Text Box 48"/>
          <p:cNvSpPr txBox="1">
            <a:spLocks noChangeArrowheads="1"/>
          </p:cNvSpPr>
          <p:nvPr/>
        </p:nvSpPr>
        <p:spPr bwMode="auto">
          <a:xfrm>
            <a:off x="231775" y="408939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服务提供者</a:t>
            </a:r>
            <a:endParaRPr kumimoji="1" lang="zh-CN" altLang="en-US" sz="2000" dirty="0">
              <a:latin typeface="+mj-ea"/>
              <a:ea typeface="+mj-ea"/>
            </a:endParaRPr>
          </a:p>
        </p:txBody>
      </p:sp>
      <p:sp>
        <p:nvSpPr>
          <p:cNvPr id="23" name="Line 49"/>
          <p:cNvSpPr>
            <a:spLocks noChangeShapeType="1"/>
          </p:cNvSpPr>
          <p:nvPr/>
        </p:nvSpPr>
        <p:spPr bwMode="auto">
          <a:xfrm>
            <a:off x="0" y="3033712"/>
            <a:ext cx="12198349" cy="0"/>
          </a:xfrm>
          <a:prstGeom prst="line">
            <a:avLst/>
          </a:prstGeom>
          <a:noFill/>
          <a:ln w="12700">
            <a:solidFill>
              <a:schemeClr val="tx1"/>
            </a:solidFill>
            <a:prstDash val="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50"/>
          <p:cNvSpPr txBox="1">
            <a:spLocks noChangeArrowheads="1"/>
          </p:cNvSpPr>
          <p:nvPr/>
        </p:nvSpPr>
        <p:spPr bwMode="auto">
          <a:xfrm>
            <a:off x="10340180" y="4040187"/>
            <a:ext cx="1007007" cy="400110"/>
          </a:xfrm>
          <a:prstGeom prst="rect">
            <a:avLst/>
          </a:prstGeom>
          <a:noFill/>
          <a:ln>
            <a:noFill/>
          </a:ln>
          <a:effectLst/>
        </p:spPr>
        <p:txBody>
          <a:bodyPr wrap="none">
            <a:spAutoFit/>
          </a:bodyPr>
          <a:lstStyle/>
          <a:p>
            <a:r>
              <a:rPr kumimoji="1" lang="zh-CN" altLang="en-US" sz="2000" dirty="0">
                <a:latin typeface="+mj-ea"/>
                <a:ea typeface="+mj-ea"/>
              </a:rPr>
              <a:t>第 </a:t>
            </a:r>
            <a:r>
              <a:rPr kumimoji="1" lang="en-US" altLang="zh-CN" sz="2000" dirty="0">
                <a:latin typeface="+mj-ea"/>
                <a:ea typeface="+mj-ea"/>
              </a:rPr>
              <a:t>n </a:t>
            </a:r>
            <a:r>
              <a:rPr kumimoji="1" lang="zh-CN" altLang="en-US" sz="2000" dirty="0">
                <a:latin typeface="+mj-ea"/>
                <a:ea typeface="+mj-ea"/>
              </a:rPr>
              <a:t>层</a:t>
            </a:r>
            <a:endParaRPr kumimoji="1" lang="zh-CN" altLang="en-US" sz="2000" dirty="0">
              <a:latin typeface="+mj-ea"/>
              <a:ea typeface="+mj-ea"/>
            </a:endParaRPr>
          </a:p>
        </p:txBody>
      </p:sp>
      <p:sp>
        <p:nvSpPr>
          <p:cNvPr id="25" name="Text Box 51"/>
          <p:cNvSpPr txBox="1">
            <a:spLocks noChangeArrowheads="1"/>
          </p:cNvSpPr>
          <p:nvPr/>
        </p:nvSpPr>
        <p:spPr bwMode="auto">
          <a:xfrm>
            <a:off x="10082210" y="2033585"/>
            <a:ext cx="149912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第 </a:t>
            </a:r>
            <a:r>
              <a:rPr kumimoji="1" lang="en-US" altLang="zh-CN" sz="2000" dirty="0">
                <a:latin typeface="+mj-ea"/>
                <a:ea typeface="+mj-ea"/>
              </a:rPr>
              <a:t>n + 1 </a:t>
            </a:r>
            <a:r>
              <a:rPr kumimoji="1" lang="zh-CN" altLang="en-US" sz="2000" dirty="0">
                <a:latin typeface="+mj-ea"/>
                <a:ea typeface="+mj-ea"/>
              </a:rPr>
              <a:t>层</a:t>
            </a:r>
            <a:endParaRPr kumimoji="1" lang="zh-CN" altLang="en-US" sz="2000" dirty="0">
              <a:latin typeface="+mj-ea"/>
              <a:ea typeface="+mj-ea"/>
            </a:endParaRPr>
          </a:p>
        </p:txBody>
      </p:sp>
      <p:sp>
        <p:nvSpPr>
          <p:cNvPr id="26" name="Rectangle 52"/>
          <p:cNvSpPr>
            <a:spLocks noChangeArrowheads="1"/>
          </p:cNvSpPr>
          <p:nvPr/>
        </p:nvSpPr>
        <p:spPr bwMode="auto">
          <a:xfrm>
            <a:off x="7473951" y="1812924"/>
            <a:ext cx="1825623" cy="525463"/>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27" name="Text Box 53"/>
          <p:cNvSpPr txBox="1">
            <a:spLocks noChangeArrowheads="1"/>
          </p:cNvSpPr>
          <p:nvPr/>
        </p:nvSpPr>
        <p:spPr bwMode="auto">
          <a:xfrm>
            <a:off x="7684584" y="1884362"/>
            <a:ext cx="1614990" cy="400110"/>
          </a:xfrm>
          <a:prstGeom prst="rect">
            <a:avLst/>
          </a:prstGeom>
          <a:noFill/>
          <a:ln>
            <a:noFill/>
          </a:ln>
          <a:effectLst/>
        </p:spPr>
        <p:txBody>
          <a:bodyPr wrap="squar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8" name="Text Box 55"/>
          <p:cNvSpPr txBox="1">
            <a:spLocks noChangeArrowheads="1"/>
          </p:cNvSpPr>
          <p:nvPr/>
        </p:nvSpPr>
        <p:spPr bwMode="auto">
          <a:xfrm>
            <a:off x="536575" y="1811336"/>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服务用户</a:t>
            </a:r>
            <a:endParaRPr kumimoji="1" lang="zh-CN" altLang="en-US" sz="2000" dirty="0">
              <a:latin typeface="+mj-ea"/>
              <a:ea typeface="+mj-ea"/>
            </a:endParaRPr>
          </a:p>
        </p:txBody>
      </p:sp>
      <p:sp>
        <p:nvSpPr>
          <p:cNvPr id="29" name="Rectangle 56"/>
          <p:cNvSpPr>
            <a:spLocks noChangeArrowheads="1"/>
          </p:cNvSpPr>
          <p:nvPr/>
        </p:nvSpPr>
        <p:spPr bwMode="auto">
          <a:xfrm>
            <a:off x="2670176" y="4040187"/>
            <a:ext cx="1791165"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0" name="Rectangle 57"/>
          <p:cNvSpPr>
            <a:spLocks noChangeArrowheads="1"/>
          </p:cNvSpPr>
          <p:nvPr/>
        </p:nvSpPr>
        <p:spPr bwMode="auto">
          <a:xfrm>
            <a:off x="7446963" y="4040187"/>
            <a:ext cx="1852611"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1" name="Text Box 58"/>
          <p:cNvSpPr txBox="1">
            <a:spLocks noChangeArrowheads="1"/>
          </p:cNvSpPr>
          <p:nvPr/>
        </p:nvSpPr>
        <p:spPr bwMode="auto">
          <a:xfrm>
            <a:off x="3184991" y="4081462"/>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2" name="Text Box 59"/>
          <p:cNvSpPr txBox="1">
            <a:spLocks noChangeArrowheads="1"/>
          </p:cNvSpPr>
          <p:nvPr/>
        </p:nvSpPr>
        <p:spPr bwMode="auto">
          <a:xfrm>
            <a:off x="7922207" y="4117943"/>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3" name="Line 60"/>
          <p:cNvSpPr>
            <a:spLocks noChangeShapeType="1"/>
          </p:cNvSpPr>
          <p:nvPr/>
        </p:nvSpPr>
        <p:spPr bwMode="auto">
          <a:xfrm>
            <a:off x="4483103" y="4281517"/>
            <a:ext cx="3019424" cy="632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34" name="Text Box 61"/>
          <p:cNvSpPr txBox="1">
            <a:spLocks noChangeArrowheads="1"/>
          </p:cNvSpPr>
          <p:nvPr/>
        </p:nvSpPr>
        <p:spPr bwMode="auto">
          <a:xfrm>
            <a:off x="5073652" y="4091015"/>
            <a:ext cx="1482723" cy="400110"/>
          </a:xfrm>
          <a:prstGeom prst="rect">
            <a:avLst/>
          </a:prstGeom>
          <a:solidFill>
            <a:schemeClr val="accent3">
              <a:lumMod val="40000"/>
              <a:lumOff val="60000"/>
            </a:schemeClr>
          </a:solidFill>
          <a:ln w="12700">
            <a:noFill/>
            <a:prstDash val="dash"/>
            <a:miter lim="800000"/>
          </a:ln>
          <a:effectLst/>
        </p:spPr>
        <p:txBody>
          <a:bodyPr wrap="none" anchor="ctr"/>
          <a:lstStyle>
            <a:defPPr>
              <a:defRPr lang="en-US"/>
            </a:defPPr>
            <a:lvl1pPr algn="ctr">
              <a:defRPr kumimoji="1" sz="2000">
                <a:latin typeface="+mj-ea"/>
                <a:ea typeface="+mj-ea"/>
              </a:defRPr>
            </a:lvl1pPr>
          </a:lstStyle>
          <a:p>
            <a:r>
              <a:rPr lang="zh-CN" altLang="en-US" dirty="0"/>
              <a:t>协议</a:t>
            </a:r>
            <a:r>
              <a:rPr lang="en-US" altLang="zh-CN" dirty="0"/>
              <a:t>(n)</a:t>
            </a:r>
            <a:endParaRPr lang="en-US" altLang="zh-CN" dirty="0"/>
          </a:p>
        </p:txBody>
      </p:sp>
      <p:sp>
        <p:nvSpPr>
          <p:cNvPr id="35" name="文本框 34"/>
          <p:cNvSpPr txBox="1"/>
          <p:nvPr/>
        </p:nvSpPr>
        <p:spPr>
          <a:xfrm>
            <a:off x="1438275" y="5590437"/>
            <a:ext cx="8716089" cy="523220"/>
          </a:xfrm>
          <a:prstGeom prst="rect">
            <a:avLst/>
          </a:prstGeom>
          <a:noFill/>
        </p:spPr>
        <p:txBody>
          <a:bodyPr wrap="square">
            <a:spAutoFit/>
          </a:bodyPr>
          <a:lstStyle/>
          <a:p>
            <a:r>
              <a:rPr lang="zh-CN" altLang="en-US" sz="2800" dirty="0">
                <a:solidFill>
                  <a:srgbClr val="FFC000"/>
                </a:solidFill>
              </a:rPr>
              <a:t>协议</a:t>
            </a:r>
            <a:r>
              <a:rPr lang="zh-CN" altLang="en-US" sz="2800" dirty="0">
                <a:solidFill>
                  <a:schemeClr val="bg1"/>
                </a:solidFill>
              </a:rPr>
              <a:t>是控制两个对等实体进行通信的规则的集合。 </a:t>
            </a:r>
            <a:endParaRPr lang="zh-CN" altLang="en-US" sz="2800" dirty="0">
              <a:solidFill>
                <a:schemeClr val="bg1"/>
              </a:solidFill>
            </a:endParaRPr>
          </a:p>
        </p:txBody>
      </p:sp>
      <p:grpSp>
        <p:nvGrpSpPr>
          <p:cNvPr id="36" name="组合 35"/>
          <p:cNvGrpSpPr/>
          <p:nvPr/>
        </p:nvGrpSpPr>
        <p:grpSpPr>
          <a:xfrm>
            <a:off x="3855459" y="3354372"/>
            <a:ext cx="4343106" cy="400110"/>
            <a:chOff x="3855459" y="3393205"/>
            <a:chExt cx="4343106" cy="400110"/>
          </a:xfrm>
        </p:grpSpPr>
        <p:sp>
          <p:nvSpPr>
            <p:cNvPr id="37" name="Text Box 39"/>
            <p:cNvSpPr txBox="1">
              <a:spLocks noChangeArrowheads="1"/>
            </p:cNvSpPr>
            <p:nvPr/>
          </p:nvSpPr>
          <p:spPr bwMode="auto">
            <a:xfrm>
              <a:off x="3855459"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sp>
          <p:nvSpPr>
            <p:cNvPr id="38" name="Text Box 40"/>
            <p:cNvSpPr txBox="1">
              <a:spLocks noChangeArrowheads="1"/>
            </p:cNvSpPr>
            <p:nvPr/>
          </p:nvSpPr>
          <p:spPr bwMode="auto">
            <a:xfrm>
              <a:off x="7500938"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grpSp>
      <p:cxnSp>
        <p:nvCxnSpPr>
          <p:cNvPr id="39" name="直接箭头连接符 38"/>
          <p:cNvCxnSpPr/>
          <p:nvPr/>
        </p:nvCxnSpPr>
        <p:spPr>
          <a:xfrm>
            <a:off x="8064063" y="3677045"/>
            <a:ext cx="236974" cy="22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3665538" y="3718520"/>
            <a:ext cx="264552" cy="201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1.6.4  </a:t>
            </a:r>
            <a:r>
              <a:rPr lang="zh-CN" altLang="en-US" dirty="0"/>
              <a:t>实体、协议和服务 </a:t>
            </a:r>
            <a:endParaRPr lang="zh-CN" altLang="en-US" dirty="0"/>
          </a:p>
        </p:txBody>
      </p:sp>
      <p:sp>
        <p:nvSpPr>
          <p:cNvPr id="7" name="Rectangle 63"/>
          <p:cNvSpPr>
            <a:spLocks noChangeArrowheads="1"/>
          </p:cNvSpPr>
          <p:nvPr/>
        </p:nvSpPr>
        <p:spPr bwMode="auto">
          <a:xfrm>
            <a:off x="-3175" y="5267325"/>
            <a:ext cx="12280899" cy="1592259"/>
          </a:xfrm>
          <a:prstGeom prst="rect">
            <a:avLst/>
          </a:prstGeom>
          <a:solidFill>
            <a:schemeClr val="tx2">
              <a:lumMod val="60000"/>
              <a:lumOff val="40000"/>
            </a:schemeClr>
          </a:solidFill>
          <a:ln>
            <a:noFill/>
          </a:ln>
          <a:effectLst/>
        </p:spPr>
        <p:txBody>
          <a:bodyPr wrap="none" anchor="ctr"/>
          <a:lstStyle/>
          <a:p>
            <a:endParaRPr lang="zh-CN" altLang="en-US"/>
          </a:p>
        </p:txBody>
      </p:sp>
      <p:sp>
        <p:nvSpPr>
          <p:cNvPr id="9" name="Rectangle 35"/>
          <p:cNvSpPr>
            <a:spLocks noChangeArrowheads="1"/>
          </p:cNvSpPr>
          <p:nvPr/>
        </p:nvSpPr>
        <p:spPr bwMode="auto">
          <a:xfrm>
            <a:off x="2136775" y="3886994"/>
            <a:ext cx="8001000" cy="990600"/>
          </a:xfrm>
          <a:prstGeom prst="rect">
            <a:avLst/>
          </a:prstGeom>
          <a:solidFill>
            <a:schemeClr val="accent3">
              <a:lumMod val="40000"/>
              <a:lumOff val="60000"/>
            </a:schemeClr>
          </a:solidFill>
          <a:ln w="12700">
            <a:solidFill>
              <a:schemeClr val="tx1"/>
            </a:solidFill>
            <a:prstDash val="dash"/>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10" name="Rectangle 36"/>
          <p:cNvSpPr>
            <a:spLocks noChangeArrowheads="1"/>
          </p:cNvSpPr>
          <p:nvPr/>
        </p:nvSpPr>
        <p:spPr bwMode="auto">
          <a:xfrm>
            <a:off x="3432175" y="3792537"/>
            <a:ext cx="233363"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1" name="Line 37"/>
          <p:cNvSpPr>
            <a:spLocks noChangeShapeType="1"/>
          </p:cNvSpPr>
          <p:nvPr/>
        </p:nvSpPr>
        <p:spPr bwMode="auto">
          <a:xfrm>
            <a:off x="4483102" y="2044699"/>
            <a:ext cx="3038474" cy="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12" name="Text Box 38"/>
          <p:cNvSpPr txBox="1">
            <a:spLocks noChangeArrowheads="1"/>
          </p:cNvSpPr>
          <p:nvPr/>
        </p:nvSpPr>
        <p:spPr bwMode="auto">
          <a:xfrm>
            <a:off x="5073652" y="1833530"/>
            <a:ext cx="1600199" cy="400110"/>
          </a:xfrm>
          <a:prstGeom prst="rect">
            <a:avLst/>
          </a:prstGeom>
          <a:solidFill>
            <a:schemeClr val="bg1"/>
          </a:solidFill>
          <a:ln>
            <a:noFill/>
          </a:ln>
          <a:effectLst/>
        </p:spPr>
        <p:txBody>
          <a:bodyPr wrap="square">
            <a:spAutoFit/>
          </a:bodyPr>
          <a:lstStyle/>
          <a:p>
            <a:r>
              <a:rPr kumimoji="1" lang="zh-CN" altLang="en-US" sz="2000" dirty="0">
                <a:latin typeface="+mj-ea"/>
                <a:ea typeface="+mj-ea"/>
              </a:rPr>
              <a:t>协议</a:t>
            </a:r>
            <a:r>
              <a:rPr kumimoji="1" lang="en-US" altLang="zh-CN" sz="2000" dirty="0">
                <a:latin typeface="+mj-ea"/>
                <a:ea typeface="+mj-ea"/>
              </a:rPr>
              <a:t>(n + 1)</a:t>
            </a:r>
            <a:endParaRPr kumimoji="1" lang="en-US" altLang="zh-CN" sz="2000" dirty="0">
              <a:latin typeface="+mj-ea"/>
              <a:ea typeface="+mj-ea"/>
            </a:endParaRPr>
          </a:p>
        </p:txBody>
      </p:sp>
      <p:sp>
        <p:nvSpPr>
          <p:cNvPr id="15" name="Text Box 41"/>
          <p:cNvSpPr txBox="1">
            <a:spLocks noChangeArrowheads="1"/>
          </p:cNvSpPr>
          <p:nvPr/>
        </p:nvSpPr>
        <p:spPr bwMode="auto">
          <a:xfrm>
            <a:off x="3775217" y="2382539"/>
            <a:ext cx="121058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16" name="AutoShape 42"/>
          <p:cNvSpPr>
            <a:spLocks noChangeArrowheads="1"/>
          </p:cNvSpPr>
          <p:nvPr/>
        </p:nvSpPr>
        <p:spPr bwMode="auto">
          <a:xfrm>
            <a:off x="3473450" y="2341562"/>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7" name="Rectangle 43"/>
          <p:cNvSpPr>
            <a:spLocks noChangeArrowheads="1"/>
          </p:cNvSpPr>
          <p:nvPr/>
        </p:nvSpPr>
        <p:spPr bwMode="auto">
          <a:xfrm>
            <a:off x="8301037" y="3772693"/>
            <a:ext cx="236538"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8" name="AutoShape 44"/>
          <p:cNvSpPr>
            <a:spLocks noChangeArrowheads="1"/>
          </p:cNvSpPr>
          <p:nvPr/>
        </p:nvSpPr>
        <p:spPr bwMode="auto">
          <a:xfrm>
            <a:off x="8340725" y="2321718"/>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9" name="Text Box 45"/>
          <p:cNvSpPr txBox="1">
            <a:spLocks noChangeArrowheads="1"/>
          </p:cNvSpPr>
          <p:nvPr/>
        </p:nvSpPr>
        <p:spPr bwMode="auto">
          <a:xfrm>
            <a:off x="6885265" y="2497136"/>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20" name="Rectangle 46"/>
          <p:cNvSpPr>
            <a:spLocks noChangeArrowheads="1"/>
          </p:cNvSpPr>
          <p:nvPr/>
        </p:nvSpPr>
        <p:spPr bwMode="auto">
          <a:xfrm>
            <a:off x="2670176" y="1812924"/>
            <a:ext cx="1791166" cy="525463"/>
          </a:xfrm>
          <a:prstGeom prst="rect">
            <a:avLst/>
          </a:prstGeom>
          <a:solidFill>
            <a:schemeClr val="accent6"/>
          </a:solidFill>
          <a:ln w="12700">
            <a:noFill/>
            <a:miter lim="800000"/>
          </a:ln>
          <a:effectLst>
            <a:outerShdw dist="45791" dir="2021404" algn="ctr" rotWithShape="0">
              <a:schemeClr val="bg2"/>
            </a:outerShdw>
          </a:effectLst>
        </p:spPr>
        <p:txBody>
          <a:bodyPr wrap="none" anchor="ctr"/>
          <a:lstStyle/>
          <a:p>
            <a:pPr algn="ctr"/>
            <a:endParaRPr kumimoji="1" lang="zh-CN" altLang="zh-CN" sz="2000">
              <a:solidFill>
                <a:schemeClr val="folHlink"/>
              </a:solidFill>
              <a:latin typeface="+mj-ea"/>
              <a:ea typeface="+mj-ea"/>
            </a:endParaRPr>
          </a:p>
        </p:txBody>
      </p:sp>
      <p:sp>
        <p:nvSpPr>
          <p:cNvPr id="21" name="Text Box 47"/>
          <p:cNvSpPr txBox="1">
            <a:spLocks noChangeArrowheads="1"/>
          </p:cNvSpPr>
          <p:nvPr/>
        </p:nvSpPr>
        <p:spPr bwMode="auto">
          <a:xfrm>
            <a:off x="2933932" y="1862075"/>
            <a:ext cx="1518364"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2" name="Text Box 48"/>
          <p:cNvSpPr txBox="1">
            <a:spLocks noChangeArrowheads="1"/>
          </p:cNvSpPr>
          <p:nvPr/>
        </p:nvSpPr>
        <p:spPr bwMode="auto">
          <a:xfrm>
            <a:off x="231775" y="408939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服务提供者</a:t>
            </a:r>
            <a:endParaRPr kumimoji="1" lang="zh-CN" altLang="en-US" sz="2000" dirty="0">
              <a:latin typeface="+mj-ea"/>
              <a:ea typeface="+mj-ea"/>
            </a:endParaRPr>
          </a:p>
        </p:txBody>
      </p:sp>
      <p:sp>
        <p:nvSpPr>
          <p:cNvPr id="23" name="Line 49"/>
          <p:cNvSpPr>
            <a:spLocks noChangeShapeType="1"/>
          </p:cNvSpPr>
          <p:nvPr/>
        </p:nvSpPr>
        <p:spPr bwMode="auto">
          <a:xfrm>
            <a:off x="0" y="3033712"/>
            <a:ext cx="12198349" cy="0"/>
          </a:xfrm>
          <a:prstGeom prst="line">
            <a:avLst/>
          </a:prstGeom>
          <a:noFill/>
          <a:ln w="12700">
            <a:solidFill>
              <a:schemeClr val="tx1"/>
            </a:solidFill>
            <a:prstDash val="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50"/>
          <p:cNvSpPr txBox="1">
            <a:spLocks noChangeArrowheads="1"/>
          </p:cNvSpPr>
          <p:nvPr/>
        </p:nvSpPr>
        <p:spPr bwMode="auto">
          <a:xfrm>
            <a:off x="10340180" y="4040187"/>
            <a:ext cx="1007007" cy="400110"/>
          </a:xfrm>
          <a:prstGeom prst="rect">
            <a:avLst/>
          </a:prstGeom>
          <a:noFill/>
          <a:ln>
            <a:noFill/>
          </a:ln>
          <a:effectLst/>
        </p:spPr>
        <p:txBody>
          <a:bodyPr wrap="none">
            <a:spAutoFit/>
          </a:bodyPr>
          <a:lstStyle/>
          <a:p>
            <a:r>
              <a:rPr kumimoji="1" lang="zh-CN" altLang="en-US" sz="2000" dirty="0">
                <a:latin typeface="+mj-ea"/>
                <a:ea typeface="+mj-ea"/>
              </a:rPr>
              <a:t>第 </a:t>
            </a:r>
            <a:r>
              <a:rPr kumimoji="1" lang="en-US" altLang="zh-CN" sz="2000" dirty="0">
                <a:latin typeface="+mj-ea"/>
                <a:ea typeface="+mj-ea"/>
              </a:rPr>
              <a:t>n </a:t>
            </a:r>
            <a:r>
              <a:rPr kumimoji="1" lang="zh-CN" altLang="en-US" sz="2000" dirty="0">
                <a:latin typeface="+mj-ea"/>
                <a:ea typeface="+mj-ea"/>
              </a:rPr>
              <a:t>层</a:t>
            </a:r>
            <a:endParaRPr kumimoji="1" lang="zh-CN" altLang="en-US" sz="2000" dirty="0">
              <a:latin typeface="+mj-ea"/>
              <a:ea typeface="+mj-ea"/>
            </a:endParaRPr>
          </a:p>
        </p:txBody>
      </p:sp>
      <p:sp>
        <p:nvSpPr>
          <p:cNvPr id="25" name="Text Box 51"/>
          <p:cNvSpPr txBox="1">
            <a:spLocks noChangeArrowheads="1"/>
          </p:cNvSpPr>
          <p:nvPr/>
        </p:nvSpPr>
        <p:spPr bwMode="auto">
          <a:xfrm>
            <a:off x="10082210" y="2033585"/>
            <a:ext cx="149912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第 </a:t>
            </a:r>
            <a:r>
              <a:rPr kumimoji="1" lang="en-US" altLang="zh-CN" sz="2000" dirty="0">
                <a:latin typeface="+mj-ea"/>
                <a:ea typeface="+mj-ea"/>
              </a:rPr>
              <a:t>n + 1 </a:t>
            </a:r>
            <a:r>
              <a:rPr kumimoji="1" lang="zh-CN" altLang="en-US" sz="2000" dirty="0">
                <a:latin typeface="+mj-ea"/>
                <a:ea typeface="+mj-ea"/>
              </a:rPr>
              <a:t>层</a:t>
            </a:r>
            <a:endParaRPr kumimoji="1" lang="zh-CN" altLang="en-US" sz="2000" dirty="0">
              <a:latin typeface="+mj-ea"/>
              <a:ea typeface="+mj-ea"/>
            </a:endParaRPr>
          </a:p>
        </p:txBody>
      </p:sp>
      <p:sp>
        <p:nvSpPr>
          <p:cNvPr id="26" name="Rectangle 52"/>
          <p:cNvSpPr>
            <a:spLocks noChangeArrowheads="1"/>
          </p:cNvSpPr>
          <p:nvPr/>
        </p:nvSpPr>
        <p:spPr bwMode="auto">
          <a:xfrm>
            <a:off x="7473951" y="1812924"/>
            <a:ext cx="1825623" cy="525463"/>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27" name="Text Box 53"/>
          <p:cNvSpPr txBox="1">
            <a:spLocks noChangeArrowheads="1"/>
          </p:cNvSpPr>
          <p:nvPr/>
        </p:nvSpPr>
        <p:spPr bwMode="auto">
          <a:xfrm>
            <a:off x="7684584" y="1884362"/>
            <a:ext cx="1614990" cy="400110"/>
          </a:xfrm>
          <a:prstGeom prst="rect">
            <a:avLst/>
          </a:prstGeom>
          <a:noFill/>
          <a:ln>
            <a:noFill/>
          </a:ln>
          <a:effectLst/>
        </p:spPr>
        <p:txBody>
          <a:bodyPr wrap="squar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8" name="Text Box 55"/>
          <p:cNvSpPr txBox="1">
            <a:spLocks noChangeArrowheads="1"/>
          </p:cNvSpPr>
          <p:nvPr/>
        </p:nvSpPr>
        <p:spPr bwMode="auto">
          <a:xfrm>
            <a:off x="536575" y="1811336"/>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服务用户</a:t>
            </a:r>
            <a:endParaRPr kumimoji="1" lang="zh-CN" altLang="en-US" sz="2000" dirty="0">
              <a:latin typeface="+mj-ea"/>
              <a:ea typeface="+mj-ea"/>
            </a:endParaRPr>
          </a:p>
        </p:txBody>
      </p:sp>
      <p:sp>
        <p:nvSpPr>
          <p:cNvPr id="29" name="Rectangle 56"/>
          <p:cNvSpPr>
            <a:spLocks noChangeArrowheads="1"/>
          </p:cNvSpPr>
          <p:nvPr/>
        </p:nvSpPr>
        <p:spPr bwMode="auto">
          <a:xfrm>
            <a:off x="2670176" y="4040187"/>
            <a:ext cx="1791165"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0" name="Rectangle 57"/>
          <p:cNvSpPr>
            <a:spLocks noChangeArrowheads="1"/>
          </p:cNvSpPr>
          <p:nvPr/>
        </p:nvSpPr>
        <p:spPr bwMode="auto">
          <a:xfrm>
            <a:off x="7446963" y="4040187"/>
            <a:ext cx="1852611"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1" name="Text Box 58"/>
          <p:cNvSpPr txBox="1">
            <a:spLocks noChangeArrowheads="1"/>
          </p:cNvSpPr>
          <p:nvPr/>
        </p:nvSpPr>
        <p:spPr bwMode="auto">
          <a:xfrm>
            <a:off x="3184991" y="4081462"/>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2" name="Text Box 59"/>
          <p:cNvSpPr txBox="1">
            <a:spLocks noChangeArrowheads="1"/>
          </p:cNvSpPr>
          <p:nvPr/>
        </p:nvSpPr>
        <p:spPr bwMode="auto">
          <a:xfrm>
            <a:off x="7922207" y="4117943"/>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3" name="Line 60"/>
          <p:cNvSpPr>
            <a:spLocks noChangeShapeType="1"/>
          </p:cNvSpPr>
          <p:nvPr/>
        </p:nvSpPr>
        <p:spPr bwMode="auto">
          <a:xfrm>
            <a:off x="4483103" y="4281517"/>
            <a:ext cx="3019424" cy="632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34" name="Text Box 61"/>
          <p:cNvSpPr txBox="1">
            <a:spLocks noChangeArrowheads="1"/>
          </p:cNvSpPr>
          <p:nvPr/>
        </p:nvSpPr>
        <p:spPr bwMode="auto">
          <a:xfrm>
            <a:off x="5073652" y="4091015"/>
            <a:ext cx="1482723" cy="400110"/>
          </a:xfrm>
          <a:prstGeom prst="rect">
            <a:avLst/>
          </a:prstGeom>
          <a:solidFill>
            <a:schemeClr val="accent3">
              <a:lumMod val="40000"/>
              <a:lumOff val="60000"/>
            </a:schemeClr>
          </a:solidFill>
          <a:ln w="12700">
            <a:noFill/>
            <a:prstDash val="dash"/>
            <a:miter lim="800000"/>
          </a:ln>
          <a:effectLst/>
        </p:spPr>
        <p:txBody>
          <a:bodyPr wrap="none" anchor="ctr"/>
          <a:lstStyle>
            <a:defPPr>
              <a:defRPr lang="en-US"/>
            </a:defPPr>
            <a:lvl1pPr algn="ctr">
              <a:defRPr kumimoji="1" sz="2000">
                <a:latin typeface="+mj-ea"/>
                <a:ea typeface="+mj-ea"/>
              </a:defRPr>
            </a:lvl1pPr>
          </a:lstStyle>
          <a:p>
            <a:r>
              <a:rPr lang="zh-CN" altLang="en-US" dirty="0"/>
              <a:t>协议</a:t>
            </a:r>
            <a:r>
              <a:rPr lang="en-US" altLang="zh-CN" dirty="0"/>
              <a:t>(n)</a:t>
            </a:r>
            <a:endParaRPr lang="en-US" altLang="zh-CN" dirty="0"/>
          </a:p>
        </p:txBody>
      </p:sp>
      <p:sp>
        <p:nvSpPr>
          <p:cNvPr id="35" name="文本框 34"/>
          <p:cNvSpPr txBox="1"/>
          <p:nvPr/>
        </p:nvSpPr>
        <p:spPr>
          <a:xfrm>
            <a:off x="1438275" y="5590437"/>
            <a:ext cx="9461500" cy="1384995"/>
          </a:xfrm>
          <a:prstGeom prst="rect">
            <a:avLst/>
          </a:prstGeom>
          <a:noFill/>
        </p:spPr>
        <p:txBody>
          <a:bodyPr wrap="square">
            <a:spAutoFit/>
          </a:bodyPr>
          <a:lstStyle/>
          <a:p>
            <a:r>
              <a:rPr lang="zh-CN" altLang="en-US" sz="2800" dirty="0">
                <a:solidFill>
                  <a:schemeClr val="bg1"/>
                </a:solidFill>
              </a:rPr>
              <a:t>在协议的控制下，两个对等实体间的通信使得本层能够向上一层提供</a:t>
            </a:r>
            <a:r>
              <a:rPr lang="zh-CN" altLang="en-US" sz="2800" dirty="0">
                <a:solidFill>
                  <a:srgbClr val="FFC000"/>
                </a:solidFill>
              </a:rPr>
              <a:t>服务</a:t>
            </a:r>
            <a:r>
              <a:rPr lang="zh-CN" altLang="en-US" sz="2800" dirty="0">
                <a:solidFill>
                  <a:schemeClr val="bg1"/>
                </a:solidFill>
              </a:rPr>
              <a:t>。</a:t>
            </a:r>
            <a:endParaRPr lang="zh-CN" altLang="en-US" sz="2800" dirty="0">
              <a:solidFill>
                <a:schemeClr val="bg1"/>
              </a:solidFill>
            </a:endParaRPr>
          </a:p>
          <a:p>
            <a:endParaRPr lang="zh-CN" altLang="en-US" sz="2800" dirty="0">
              <a:solidFill>
                <a:schemeClr val="bg1"/>
              </a:solidFill>
            </a:endParaRPr>
          </a:p>
        </p:txBody>
      </p:sp>
      <p:grpSp>
        <p:nvGrpSpPr>
          <p:cNvPr id="36" name="组合 35"/>
          <p:cNvGrpSpPr/>
          <p:nvPr/>
        </p:nvGrpSpPr>
        <p:grpSpPr>
          <a:xfrm>
            <a:off x="3855459" y="3354372"/>
            <a:ext cx="4343106" cy="400110"/>
            <a:chOff x="3855459" y="3393205"/>
            <a:chExt cx="4343106" cy="400110"/>
          </a:xfrm>
        </p:grpSpPr>
        <p:sp>
          <p:nvSpPr>
            <p:cNvPr id="37" name="Text Box 39"/>
            <p:cNvSpPr txBox="1">
              <a:spLocks noChangeArrowheads="1"/>
            </p:cNvSpPr>
            <p:nvPr/>
          </p:nvSpPr>
          <p:spPr bwMode="auto">
            <a:xfrm>
              <a:off x="3855459"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sp>
          <p:nvSpPr>
            <p:cNvPr id="38" name="Text Box 40"/>
            <p:cNvSpPr txBox="1">
              <a:spLocks noChangeArrowheads="1"/>
            </p:cNvSpPr>
            <p:nvPr/>
          </p:nvSpPr>
          <p:spPr bwMode="auto">
            <a:xfrm>
              <a:off x="7500938"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grpSp>
      <p:cxnSp>
        <p:nvCxnSpPr>
          <p:cNvPr id="39" name="直接箭头连接符 38"/>
          <p:cNvCxnSpPr/>
          <p:nvPr/>
        </p:nvCxnSpPr>
        <p:spPr>
          <a:xfrm>
            <a:off x="8064063" y="3677045"/>
            <a:ext cx="236974" cy="22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3665538" y="3718520"/>
            <a:ext cx="264552" cy="201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1.6.4  </a:t>
            </a:r>
            <a:r>
              <a:rPr lang="zh-CN" altLang="en-US" dirty="0"/>
              <a:t>实体、协议和服务 </a:t>
            </a:r>
            <a:endParaRPr lang="zh-CN" altLang="en-US" dirty="0"/>
          </a:p>
        </p:txBody>
      </p:sp>
      <p:sp>
        <p:nvSpPr>
          <p:cNvPr id="7" name="Rectangle 63"/>
          <p:cNvSpPr>
            <a:spLocks noChangeArrowheads="1"/>
          </p:cNvSpPr>
          <p:nvPr/>
        </p:nvSpPr>
        <p:spPr bwMode="auto">
          <a:xfrm>
            <a:off x="-3175" y="5267325"/>
            <a:ext cx="12280899" cy="1592259"/>
          </a:xfrm>
          <a:prstGeom prst="rect">
            <a:avLst/>
          </a:prstGeom>
          <a:solidFill>
            <a:schemeClr val="tx2">
              <a:lumMod val="60000"/>
              <a:lumOff val="40000"/>
            </a:schemeClr>
          </a:solidFill>
          <a:ln>
            <a:noFill/>
          </a:ln>
          <a:effectLst/>
        </p:spPr>
        <p:txBody>
          <a:bodyPr wrap="none" anchor="ctr"/>
          <a:lstStyle/>
          <a:p>
            <a:endParaRPr lang="zh-CN" altLang="en-US"/>
          </a:p>
        </p:txBody>
      </p:sp>
      <p:sp>
        <p:nvSpPr>
          <p:cNvPr id="9" name="Rectangle 35"/>
          <p:cNvSpPr>
            <a:spLocks noChangeArrowheads="1"/>
          </p:cNvSpPr>
          <p:nvPr/>
        </p:nvSpPr>
        <p:spPr bwMode="auto">
          <a:xfrm>
            <a:off x="2136775" y="3886994"/>
            <a:ext cx="7772400" cy="990600"/>
          </a:xfrm>
          <a:prstGeom prst="rect">
            <a:avLst/>
          </a:prstGeom>
          <a:solidFill>
            <a:schemeClr val="accent3">
              <a:lumMod val="40000"/>
              <a:lumOff val="60000"/>
            </a:schemeClr>
          </a:solidFill>
          <a:ln w="12700">
            <a:solidFill>
              <a:schemeClr val="tx1"/>
            </a:solidFill>
            <a:prstDash val="dash"/>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10" name="Rectangle 36"/>
          <p:cNvSpPr>
            <a:spLocks noChangeArrowheads="1"/>
          </p:cNvSpPr>
          <p:nvPr/>
        </p:nvSpPr>
        <p:spPr bwMode="auto">
          <a:xfrm>
            <a:off x="3432175" y="3792537"/>
            <a:ext cx="233363"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1" name="Line 37"/>
          <p:cNvSpPr>
            <a:spLocks noChangeShapeType="1"/>
          </p:cNvSpPr>
          <p:nvPr/>
        </p:nvSpPr>
        <p:spPr bwMode="auto">
          <a:xfrm>
            <a:off x="4483102" y="2044699"/>
            <a:ext cx="3038474" cy="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12" name="Text Box 38"/>
          <p:cNvSpPr txBox="1">
            <a:spLocks noChangeArrowheads="1"/>
          </p:cNvSpPr>
          <p:nvPr/>
        </p:nvSpPr>
        <p:spPr bwMode="auto">
          <a:xfrm>
            <a:off x="5073652" y="1833530"/>
            <a:ext cx="1600199" cy="400110"/>
          </a:xfrm>
          <a:prstGeom prst="rect">
            <a:avLst/>
          </a:prstGeom>
          <a:solidFill>
            <a:schemeClr val="bg1"/>
          </a:solidFill>
          <a:ln>
            <a:noFill/>
          </a:ln>
          <a:effectLst/>
        </p:spPr>
        <p:txBody>
          <a:bodyPr wrap="square">
            <a:spAutoFit/>
          </a:bodyPr>
          <a:lstStyle/>
          <a:p>
            <a:r>
              <a:rPr kumimoji="1" lang="zh-CN" altLang="en-US" sz="2000" dirty="0">
                <a:latin typeface="+mj-ea"/>
                <a:ea typeface="+mj-ea"/>
              </a:rPr>
              <a:t>协议</a:t>
            </a:r>
            <a:r>
              <a:rPr kumimoji="1" lang="en-US" altLang="zh-CN" sz="2000" dirty="0">
                <a:latin typeface="+mj-ea"/>
                <a:ea typeface="+mj-ea"/>
              </a:rPr>
              <a:t>(n + 1)</a:t>
            </a:r>
            <a:endParaRPr kumimoji="1" lang="en-US" altLang="zh-CN" sz="2000" dirty="0">
              <a:latin typeface="+mj-ea"/>
              <a:ea typeface="+mj-ea"/>
            </a:endParaRPr>
          </a:p>
        </p:txBody>
      </p:sp>
      <p:grpSp>
        <p:nvGrpSpPr>
          <p:cNvPr id="37" name="组合 36"/>
          <p:cNvGrpSpPr/>
          <p:nvPr/>
        </p:nvGrpSpPr>
        <p:grpSpPr>
          <a:xfrm>
            <a:off x="3855459" y="3354372"/>
            <a:ext cx="4343106" cy="400110"/>
            <a:chOff x="3855459" y="3393205"/>
            <a:chExt cx="4343106" cy="400110"/>
          </a:xfrm>
        </p:grpSpPr>
        <p:sp>
          <p:nvSpPr>
            <p:cNvPr id="13" name="Text Box 39"/>
            <p:cNvSpPr txBox="1">
              <a:spLocks noChangeArrowheads="1"/>
            </p:cNvSpPr>
            <p:nvPr/>
          </p:nvSpPr>
          <p:spPr bwMode="auto">
            <a:xfrm>
              <a:off x="3855459"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sp>
          <p:nvSpPr>
            <p:cNvPr id="14" name="Text Box 40"/>
            <p:cNvSpPr txBox="1">
              <a:spLocks noChangeArrowheads="1"/>
            </p:cNvSpPr>
            <p:nvPr/>
          </p:nvSpPr>
          <p:spPr bwMode="auto">
            <a:xfrm>
              <a:off x="7500938"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grpSp>
      <p:sp>
        <p:nvSpPr>
          <p:cNvPr id="15" name="Text Box 41"/>
          <p:cNvSpPr txBox="1">
            <a:spLocks noChangeArrowheads="1"/>
          </p:cNvSpPr>
          <p:nvPr/>
        </p:nvSpPr>
        <p:spPr bwMode="auto">
          <a:xfrm>
            <a:off x="3565758" y="2636012"/>
            <a:ext cx="121058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16" name="AutoShape 42"/>
          <p:cNvSpPr>
            <a:spLocks noChangeArrowheads="1"/>
          </p:cNvSpPr>
          <p:nvPr/>
        </p:nvSpPr>
        <p:spPr bwMode="auto">
          <a:xfrm>
            <a:off x="3473450" y="2341562"/>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7" name="Rectangle 43"/>
          <p:cNvSpPr>
            <a:spLocks noChangeArrowheads="1"/>
          </p:cNvSpPr>
          <p:nvPr/>
        </p:nvSpPr>
        <p:spPr bwMode="auto">
          <a:xfrm>
            <a:off x="8301037" y="3772693"/>
            <a:ext cx="236538"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8" name="AutoShape 44"/>
          <p:cNvSpPr>
            <a:spLocks noChangeArrowheads="1"/>
          </p:cNvSpPr>
          <p:nvPr/>
        </p:nvSpPr>
        <p:spPr bwMode="auto">
          <a:xfrm>
            <a:off x="8340725" y="2321718"/>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9" name="Text Box 45"/>
          <p:cNvSpPr txBox="1">
            <a:spLocks noChangeArrowheads="1"/>
          </p:cNvSpPr>
          <p:nvPr/>
        </p:nvSpPr>
        <p:spPr bwMode="auto">
          <a:xfrm>
            <a:off x="7205543" y="2636012"/>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20" name="Rectangle 46"/>
          <p:cNvSpPr>
            <a:spLocks noChangeArrowheads="1"/>
          </p:cNvSpPr>
          <p:nvPr/>
        </p:nvSpPr>
        <p:spPr bwMode="auto">
          <a:xfrm>
            <a:off x="2670176" y="1812924"/>
            <a:ext cx="1791166" cy="525463"/>
          </a:xfrm>
          <a:prstGeom prst="rect">
            <a:avLst/>
          </a:prstGeom>
          <a:solidFill>
            <a:schemeClr val="accent6"/>
          </a:solidFill>
          <a:ln w="12700">
            <a:noFill/>
            <a:miter lim="800000"/>
          </a:ln>
          <a:effectLst>
            <a:outerShdw dist="45791" dir="2021404" algn="ctr" rotWithShape="0">
              <a:schemeClr val="bg2"/>
            </a:outerShdw>
          </a:effectLst>
        </p:spPr>
        <p:txBody>
          <a:bodyPr wrap="none" anchor="ctr"/>
          <a:lstStyle/>
          <a:p>
            <a:pPr algn="ctr"/>
            <a:endParaRPr kumimoji="1" lang="zh-CN" altLang="zh-CN" sz="2000">
              <a:solidFill>
                <a:schemeClr val="folHlink"/>
              </a:solidFill>
              <a:latin typeface="+mj-ea"/>
              <a:ea typeface="+mj-ea"/>
            </a:endParaRPr>
          </a:p>
        </p:txBody>
      </p:sp>
      <p:sp>
        <p:nvSpPr>
          <p:cNvPr id="21" name="Text Box 47"/>
          <p:cNvSpPr txBox="1">
            <a:spLocks noChangeArrowheads="1"/>
          </p:cNvSpPr>
          <p:nvPr/>
        </p:nvSpPr>
        <p:spPr bwMode="auto">
          <a:xfrm>
            <a:off x="2933932" y="1862075"/>
            <a:ext cx="1518364"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2" name="Text Box 48"/>
          <p:cNvSpPr txBox="1">
            <a:spLocks noChangeArrowheads="1"/>
          </p:cNvSpPr>
          <p:nvPr/>
        </p:nvSpPr>
        <p:spPr bwMode="auto">
          <a:xfrm>
            <a:off x="231775" y="408939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服务提供者</a:t>
            </a:r>
            <a:endParaRPr kumimoji="1" lang="zh-CN" altLang="en-US" sz="2000" dirty="0">
              <a:latin typeface="+mj-ea"/>
              <a:ea typeface="+mj-ea"/>
            </a:endParaRPr>
          </a:p>
        </p:txBody>
      </p:sp>
      <p:sp>
        <p:nvSpPr>
          <p:cNvPr id="23" name="Line 49"/>
          <p:cNvSpPr>
            <a:spLocks noChangeShapeType="1"/>
          </p:cNvSpPr>
          <p:nvPr/>
        </p:nvSpPr>
        <p:spPr bwMode="auto">
          <a:xfrm>
            <a:off x="0" y="3033712"/>
            <a:ext cx="12198349" cy="0"/>
          </a:xfrm>
          <a:prstGeom prst="line">
            <a:avLst/>
          </a:prstGeom>
          <a:noFill/>
          <a:ln w="12700">
            <a:solidFill>
              <a:schemeClr val="tx1"/>
            </a:solidFill>
            <a:prstDash val="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50"/>
          <p:cNvSpPr txBox="1">
            <a:spLocks noChangeArrowheads="1"/>
          </p:cNvSpPr>
          <p:nvPr/>
        </p:nvSpPr>
        <p:spPr bwMode="auto">
          <a:xfrm>
            <a:off x="10340180" y="4040187"/>
            <a:ext cx="1007007" cy="400110"/>
          </a:xfrm>
          <a:prstGeom prst="rect">
            <a:avLst/>
          </a:prstGeom>
          <a:noFill/>
          <a:ln>
            <a:noFill/>
          </a:ln>
          <a:effectLst/>
        </p:spPr>
        <p:txBody>
          <a:bodyPr wrap="none">
            <a:spAutoFit/>
          </a:bodyPr>
          <a:lstStyle/>
          <a:p>
            <a:r>
              <a:rPr kumimoji="1" lang="zh-CN" altLang="en-US" sz="2000" dirty="0">
                <a:latin typeface="+mj-ea"/>
                <a:ea typeface="+mj-ea"/>
              </a:rPr>
              <a:t>第 </a:t>
            </a:r>
            <a:r>
              <a:rPr kumimoji="1" lang="en-US" altLang="zh-CN" sz="2000" dirty="0">
                <a:latin typeface="+mj-ea"/>
                <a:ea typeface="+mj-ea"/>
              </a:rPr>
              <a:t>n </a:t>
            </a:r>
            <a:r>
              <a:rPr kumimoji="1" lang="zh-CN" altLang="en-US" sz="2000" dirty="0">
                <a:latin typeface="+mj-ea"/>
                <a:ea typeface="+mj-ea"/>
              </a:rPr>
              <a:t>层</a:t>
            </a:r>
            <a:endParaRPr kumimoji="1" lang="zh-CN" altLang="en-US" sz="2000" dirty="0">
              <a:latin typeface="+mj-ea"/>
              <a:ea typeface="+mj-ea"/>
            </a:endParaRPr>
          </a:p>
        </p:txBody>
      </p:sp>
      <p:sp>
        <p:nvSpPr>
          <p:cNvPr id="25" name="Text Box 51"/>
          <p:cNvSpPr txBox="1">
            <a:spLocks noChangeArrowheads="1"/>
          </p:cNvSpPr>
          <p:nvPr/>
        </p:nvSpPr>
        <p:spPr bwMode="auto">
          <a:xfrm>
            <a:off x="10082210" y="2033585"/>
            <a:ext cx="149912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第 </a:t>
            </a:r>
            <a:r>
              <a:rPr kumimoji="1" lang="en-US" altLang="zh-CN" sz="2000" dirty="0">
                <a:latin typeface="+mj-ea"/>
                <a:ea typeface="+mj-ea"/>
              </a:rPr>
              <a:t>n + 1 </a:t>
            </a:r>
            <a:r>
              <a:rPr kumimoji="1" lang="zh-CN" altLang="en-US" sz="2000" dirty="0">
                <a:latin typeface="+mj-ea"/>
                <a:ea typeface="+mj-ea"/>
              </a:rPr>
              <a:t>层</a:t>
            </a:r>
            <a:endParaRPr kumimoji="1" lang="zh-CN" altLang="en-US" sz="2000" dirty="0">
              <a:latin typeface="+mj-ea"/>
              <a:ea typeface="+mj-ea"/>
            </a:endParaRPr>
          </a:p>
        </p:txBody>
      </p:sp>
      <p:sp>
        <p:nvSpPr>
          <p:cNvPr id="26" name="Rectangle 52"/>
          <p:cNvSpPr>
            <a:spLocks noChangeArrowheads="1"/>
          </p:cNvSpPr>
          <p:nvPr/>
        </p:nvSpPr>
        <p:spPr bwMode="auto">
          <a:xfrm>
            <a:off x="7473951" y="1812924"/>
            <a:ext cx="1825623" cy="525463"/>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27" name="Text Box 53"/>
          <p:cNvSpPr txBox="1">
            <a:spLocks noChangeArrowheads="1"/>
          </p:cNvSpPr>
          <p:nvPr/>
        </p:nvSpPr>
        <p:spPr bwMode="auto">
          <a:xfrm>
            <a:off x="7684584" y="1884362"/>
            <a:ext cx="1614990" cy="400110"/>
          </a:xfrm>
          <a:prstGeom prst="rect">
            <a:avLst/>
          </a:prstGeom>
          <a:noFill/>
          <a:ln>
            <a:noFill/>
          </a:ln>
          <a:effectLst/>
        </p:spPr>
        <p:txBody>
          <a:bodyPr wrap="squar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8" name="Text Box 55"/>
          <p:cNvSpPr txBox="1">
            <a:spLocks noChangeArrowheads="1"/>
          </p:cNvSpPr>
          <p:nvPr/>
        </p:nvSpPr>
        <p:spPr bwMode="auto">
          <a:xfrm>
            <a:off x="536575" y="1811336"/>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服务用户</a:t>
            </a:r>
            <a:endParaRPr kumimoji="1" lang="zh-CN" altLang="en-US" sz="2000" dirty="0">
              <a:latin typeface="+mj-ea"/>
              <a:ea typeface="+mj-ea"/>
            </a:endParaRPr>
          </a:p>
        </p:txBody>
      </p:sp>
      <p:sp>
        <p:nvSpPr>
          <p:cNvPr id="29" name="Rectangle 56"/>
          <p:cNvSpPr>
            <a:spLocks noChangeArrowheads="1"/>
          </p:cNvSpPr>
          <p:nvPr/>
        </p:nvSpPr>
        <p:spPr bwMode="auto">
          <a:xfrm>
            <a:off x="2670176" y="4040187"/>
            <a:ext cx="1791165"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0" name="Rectangle 57"/>
          <p:cNvSpPr>
            <a:spLocks noChangeArrowheads="1"/>
          </p:cNvSpPr>
          <p:nvPr/>
        </p:nvSpPr>
        <p:spPr bwMode="auto">
          <a:xfrm>
            <a:off x="7446963" y="4040187"/>
            <a:ext cx="1852611"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1" name="Text Box 58"/>
          <p:cNvSpPr txBox="1">
            <a:spLocks noChangeArrowheads="1"/>
          </p:cNvSpPr>
          <p:nvPr/>
        </p:nvSpPr>
        <p:spPr bwMode="auto">
          <a:xfrm>
            <a:off x="3184991" y="4081462"/>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2" name="Text Box 59"/>
          <p:cNvSpPr txBox="1">
            <a:spLocks noChangeArrowheads="1"/>
          </p:cNvSpPr>
          <p:nvPr/>
        </p:nvSpPr>
        <p:spPr bwMode="auto">
          <a:xfrm>
            <a:off x="7922207" y="4117943"/>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3" name="Line 60"/>
          <p:cNvSpPr>
            <a:spLocks noChangeShapeType="1"/>
          </p:cNvSpPr>
          <p:nvPr/>
        </p:nvSpPr>
        <p:spPr bwMode="auto">
          <a:xfrm>
            <a:off x="4483103" y="4281517"/>
            <a:ext cx="3019424" cy="632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34" name="Text Box 61"/>
          <p:cNvSpPr txBox="1">
            <a:spLocks noChangeArrowheads="1"/>
          </p:cNvSpPr>
          <p:nvPr/>
        </p:nvSpPr>
        <p:spPr bwMode="auto">
          <a:xfrm>
            <a:off x="5073652" y="4091015"/>
            <a:ext cx="1482723" cy="400110"/>
          </a:xfrm>
          <a:prstGeom prst="rect">
            <a:avLst/>
          </a:prstGeom>
          <a:solidFill>
            <a:schemeClr val="accent3">
              <a:lumMod val="40000"/>
              <a:lumOff val="60000"/>
            </a:schemeClr>
          </a:solidFill>
          <a:ln w="12700">
            <a:noFill/>
            <a:prstDash val="dash"/>
            <a:miter lim="800000"/>
          </a:ln>
          <a:effectLst/>
        </p:spPr>
        <p:txBody>
          <a:bodyPr wrap="none" anchor="ctr"/>
          <a:lstStyle>
            <a:defPPr>
              <a:defRPr lang="en-US"/>
            </a:defPPr>
            <a:lvl1pPr algn="ctr">
              <a:defRPr kumimoji="1" sz="2000">
                <a:latin typeface="+mj-ea"/>
                <a:ea typeface="+mj-ea"/>
              </a:defRPr>
            </a:lvl1pPr>
          </a:lstStyle>
          <a:p>
            <a:r>
              <a:rPr lang="zh-CN" altLang="en-US" dirty="0"/>
              <a:t>协议</a:t>
            </a:r>
            <a:r>
              <a:rPr lang="en-US" altLang="zh-CN" dirty="0"/>
              <a:t>(n)</a:t>
            </a:r>
            <a:endParaRPr lang="en-US" altLang="zh-CN" dirty="0"/>
          </a:p>
        </p:txBody>
      </p:sp>
      <p:sp>
        <p:nvSpPr>
          <p:cNvPr id="35" name="文本框 34"/>
          <p:cNvSpPr txBox="1"/>
          <p:nvPr/>
        </p:nvSpPr>
        <p:spPr>
          <a:xfrm>
            <a:off x="1438275" y="5590437"/>
            <a:ext cx="9461500" cy="523220"/>
          </a:xfrm>
          <a:prstGeom prst="rect">
            <a:avLst/>
          </a:prstGeom>
          <a:noFill/>
        </p:spPr>
        <p:txBody>
          <a:bodyPr wrap="square">
            <a:spAutoFit/>
          </a:bodyPr>
          <a:lstStyle/>
          <a:p>
            <a:r>
              <a:rPr lang="zh-CN" altLang="en-US" sz="2800" dirty="0">
                <a:solidFill>
                  <a:schemeClr val="bg1"/>
                </a:solidFill>
              </a:rPr>
              <a:t>要实现本层协议，还需要使用下面一层所提供的服务。</a:t>
            </a:r>
            <a:endParaRPr lang="zh-CN" altLang="en-US" sz="2800" dirty="0">
              <a:solidFill>
                <a:schemeClr val="bg1"/>
              </a:solidFill>
            </a:endParaRPr>
          </a:p>
        </p:txBody>
      </p:sp>
      <p:cxnSp>
        <p:nvCxnSpPr>
          <p:cNvPr id="4" name="直接箭头连接符 3"/>
          <p:cNvCxnSpPr>
            <a:endCxn id="17" idx="1"/>
          </p:cNvCxnSpPr>
          <p:nvPr/>
        </p:nvCxnSpPr>
        <p:spPr>
          <a:xfrm>
            <a:off x="8064063" y="3677045"/>
            <a:ext cx="236974" cy="22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endCxn id="10" idx="3"/>
          </p:cNvCxnSpPr>
          <p:nvPr/>
        </p:nvCxnSpPr>
        <p:spPr>
          <a:xfrm flipH="1">
            <a:off x="3665538" y="3718520"/>
            <a:ext cx="264552" cy="201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1.6.4  </a:t>
            </a:r>
            <a:r>
              <a:rPr lang="zh-CN" altLang="en-US" dirty="0"/>
              <a:t>实体、协议和服务 </a:t>
            </a:r>
            <a:endParaRPr lang="zh-CN" altLang="en-US" dirty="0"/>
          </a:p>
        </p:txBody>
      </p:sp>
      <p:sp>
        <p:nvSpPr>
          <p:cNvPr id="7" name="Rectangle 63"/>
          <p:cNvSpPr>
            <a:spLocks noChangeArrowheads="1"/>
          </p:cNvSpPr>
          <p:nvPr/>
        </p:nvSpPr>
        <p:spPr bwMode="auto">
          <a:xfrm>
            <a:off x="-3175" y="5267325"/>
            <a:ext cx="12280899" cy="1592259"/>
          </a:xfrm>
          <a:prstGeom prst="rect">
            <a:avLst/>
          </a:prstGeom>
          <a:solidFill>
            <a:schemeClr val="tx2">
              <a:lumMod val="60000"/>
              <a:lumOff val="40000"/>
            </a:schemeClr>
          </a:solidFill>
          <a:ln>
            <a:noFill/>
          </a:ln>
          <a:effectLst/>
        </p:spPr>
        <p:txBody>
          <a:bodyPr wrap="none" anchor="ctr"/>
          <a:lstStyle/>
          <a:p>
            <a:endParaRPr lang="zh-CN" altLang="en-US"/>
          </a:p>
        </p:txBody>
      </p:sp>
      <p:sp>
        <p:nvSpPr>
          <p:cNvPr id="9" name="Rectangle 35"/>
          <p:cNvSpPr>
            <a:spLocks noChangeArrowheads="1"/>
          </p:cNvSpPr>
          <p:nvPr/>
        </p:nvSpPr>
        <p:spPr bwMode="auto">
          <a:xfrm>
            <a:off x="2136775" y="3886994"/>
            <a:ext cx="7772400" cy="990600"/>
          </a:xfrm>
          <a:prstGeom prst="rect">
            <a:avLst/>
          </a:prstGeom>
          <a:solidFill>
            <a:schemeClr val="accent3">
              <a:lumMod val="40000"/>
              <a:lumOff val="60000"/>
            </a:schemeClr>
          </a:solidFill>
          <a:ln w="12700">
            <a:solidFill>
              <a:schemeClr val="tx1"/>
            </a:solidFill>
            <a:prstDash val="dash"/>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10" name="Rectangle 36"/>
          <p:cNvSpPr>
            <a:spLocks noChangeArrowheads="1"/>
          </p:cNvSpPr>
          <p:nvPr/>
        </p:nvSpPr>
        <p:spPr bwMode="auto">
          <a:xfrm>
            <a:off x="3432175" y="3792537"/>
            <a:ext cx="233363"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1" name="Line 37"/>
          <p:cNvSpPr>
            <a:spLocks noChangeShapeType="1"/>
          </p:cNvSpPr>
          <p:nvPr/>
        </p:nvSpPr>
        <p:spPr bwMode="auto">
          <a:xfrm>
            <a:off x="4483102" y="2044699"/>
            <a:ext cx="3038474" cy="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12" name="Text Box 38"/>
          <p:cNvSpPr txBox="1">
            <a:spLocks noChangeArrowheads="1"/>
          </p:cNvSpPr>
          <p:nvPr/>
        </p:nvSpPr>
        <p:spPr bwMode="auto">
          <a:xfrm>
            <a:off x="5073652" y="1833530"/>
            <a:ext cx="1600199" cy="400110"/>
          </a:xfrm>
          <a:prstGeom prst="rect">
            <a:avLst/>
          </a:prstGeom>
          <a:solidFill>
            <a:schemeClr val="bg1"/>
          </a:solidFill>
          <a:ln>
            <a:noFill/>
          </a:ln>
          <a:effectLst/>
        </p:spPr>
        <p:txBody>
          <a:bodyPr wrap="square">
            <a:spAutoFit/>
          </a:bodyPr>
          <a:lstStyle/>
          <a:p>
            <a:r>
              <a:rPr kumimoji="1" lang="zh-CN" altLang="en-US" sz="2000" dirty="0">
                <a:latin typeface="+mj-ea"/>
                <a:ea typeface="+mj-ea"/>
              </a:rPr>
              <a:t>协议</a:t>
            </a:r>
            <a:r>
              <a:rPr kumimoji="1" lang="en-US" altLang="zh-CN" sz="2000" dirty="0">
                <a:latin typeface="+mj-ea"/>
                <a:ea typeface="+mj-ea"/>
              </a:rPr>
              <a:t>(n + 1)</a:t>
            </a:r>
            <a:endParaRPr kumimoji="1" lang="en-US" altLang="zh-CN" sz="2000" dirty="0">
              <a:latin typeface="+mj-ea"/>
              <a:ea typeface="+mj-ea"/>
            </a:endParaRPr>
          </a:p>
        </p:txBody>
      </p:sp>
      <p:grpSp>
        <p:nvGrpSpPr>
          <p:cNvPr id="37" name="组合 36"/>
          <p:cNvGrpSpPr/>
          <p:nvPr/>
        </p:nvGrpSpPr>
        <p:grpSpPr>
          <a:xfrm>
            <a:off x="3855459" y="3354372"/>
            <a:ext cx="4343106" cy="400110"/>
            <a:chOff x="3855459" y="3393205"/>
            <a:chExt cx="4343106" cy="400110"/>
          </a:xfrm>
        </p:grpSpPr>
        <p:sp>
          <p:nvSpPr>
            <p:cNvPr id="13" name="Text Box 39"/>
            <p:cNvSpPr txBox="1">
              <a:spLocks noChangeArrowheads="1"/>
            </p:cNvSpPr>
            <p:nvPr/>
          </p:nvSpPr>
          <p:spPr bwMode="auto">
            <a:xfrm>
              <a:off x="3855459"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sp>
          <p:nvSpPr>
            <p:cNvPr id="14" name="Text Box 40"/>
            <p:cNvSpPr txBox="1">
              <a:spLocks noChangeArrowheads="1"/>
            </p:cNvSpPr>
            <p:nvPr/>
          </p:nvSpPr>
          <p:spPr bwMode="auto">
            <a:xfrm>
              <a:off x="7500938"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grpSp>
      <p:sp>
        <p:nvSpPr>
          <p:cNvPr id="15" name="Text Box 41"/>
          <p:cNvSpPr txBox="1">
            <a:spLocks noChangeArrowheads="1"/>
          </p:cNvSpPr>
          <p:nvPr/>
        </p:nvSpPr>
        <p:spPr bwMode="auto">
          <a:xfrm>
            <a:off x="3565758" y="2636012"/>
            <a:ext cx="121058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16" name="AutoShape 42"/>
          <p:cNvSpPr>
            <a:spLocks noChangeArrowheads="1"/>
          </p:cNvSpPr>
          <p:nvPr/>
        </p:nvSpPr>
        <p:spPr bwMode="auto">
          <a:xfrm>
            <a:off x="3473450" y="2341562"/>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7" name="Rectangle 43"/>
          <p:cNvSpPr>
            <a:spLocks noChangeArrowheads="1"/>
          </p:cNvSpPr>
          <p:nvPr/>
        </p:nvSpPr>
        <p:spPr bwMode="auto">
          <a:xfrm>
            <a:off x="8301037" y="3772693"/>
            <a:ext cx="236538"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8" name="AutoShape 44"/>
          <p:cNvSpPr>
            <a:spLocks noChangeArrowheads="1"/>
          </p:cNvSpPr>
          <p:nvPr/>
        </p:nvSpPr>
        <p:spPr bwMode="auto">
          <a:xfrm>
            <a:off x="8340725" y="2321718"/>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9" name="Text Box 45"/>
          <p:cNvSpPr txBox="1">
            <a:spLocks noChangeArrowheads="1"/>
          </p:cNvSpPr>
          <p:nvPr/>
        </p:nvSpPr>
        <p:spPr bwMode="auto">
          <a:xfrm>
            <a:off x="7205543" y="2636012"/>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20" name="Rectangle 46"/>
          <p:cNvSpPr>
            <a:spLocks noChangeArrowheads="1"/>
          </p:cNvSpPr>
          <p:nvPr/>
        </p:nvSpPr>
        <p:spPr bwMode="auto">
          <a:xfrm>
            <a:off x="2670176" y="1812924"/>
            <a:ext cx="1791166" cy="525463"/>
          </a:xfrm>
          <a:prstGeom prst="rect">
            <a:avLst/>
          </a:prstGeom>
          <a:solidFill>
            <a:schemeClr val="accent6"/>
          </a:solidFill>
          <a:ln w="12700">
            <a:noFill/>
            <a:miter lim="800000"/>
          </a:ln>
          <a:effectLst>
            <a:outerShdw dist="45791" dir="2021404" algn="ctr" rotWithShape="0">
              <a:schemeClr val="bg2"/>
            </a:outerShdw>
          </a:effectLst>
        </p:spPr>
        <p:txBody>
          <a:bodyPr wrap="none" anchor="ctr"/>
          <a:lstStyle/>
          <a:p>
            <a:pPr algn="ctr"/>
            <a:endParaRPr kumimoji="1" lang="zh-CN" altLang="zh-CN" sz="2000">
              <a:solidFill>
                <a:schemeClr val="folHlink"/>
              </a:solidFill>
              <a:latin typeface="+mj-ea"/>
              <a:ea typeface="+mj-ea"/>
            </a:endParaRPr>
          </a:p>
        </p:txBody>
      </p:sp>
      <p:sp>
        <p:nvSpPr>
          <p:cNvPr id="21" name="Text Box 47"/>
          <p:cNvSpPr txBox="1">
            <a:spLocks noChangeArrowheads="1"/>
          </p:cNvSpPr>
          <p:nvPr/>
        </p:nvSpPr>
        <p:spPr bwMode="auto">
          <a:xfrm>
            <a:off x="2933932" y="1862075"/>
            <a:ext cx="1518364"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2" name="Text Box 48"/>
          <p:cNvSpPr txBox="1">
            <a:spLocks noChangeArrowheads="1"/>
          </p:cNvSpPr>
          <p:nvPr/>
        </p:nvSpPr>
        <p:spPr bwMode="auto">
          <a:xfrm>
            <a:off x="231775" y="408939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服务提供者</a:t>
            </a:r>
            <a:endParaRPr kumimoji="1" lang="zh-CN" altLang="en-US" sz="2000" dirty="0">
              <a:latin typeface="+mj-ea"/>
              <a:ea typeface="+mj-ea"/>
            </a:endParaRPr>
          </a:p>
        </p:txBody>
      </p:sp>
      <p:sp>
        <p:nvSpPr>
          <p:cNvPr id="23" name="Line 49"/>
          <p:cNvSpPr>
            <a:spLocks noChangeShapeType="1"/>
          </p:cNvSpPr>
          <p:nvPr/>
        </p:nvSpPr>
        <p:spPr bwMode="auto">
          <a:xfrm>
            <a:off x="0" y="3033712"/>
            <a:ext cx="12198349" cy="0"/>
          </a:xfrm>
          <a:prstGeom prst="line">
            <a:avLst/>
          </a:prstGeom>
          <a:noFill/>
          <a:ln w="12700">
            <a:solidFill>
              <a:schemeClr val="tx1"/>
            </a:solidFill>
            <a:prstDash val="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50"/>
          <p:cNvSpPr txBox="1">
            <a:spLocks noChangeArrowheads="1"/>
          </p:cNvSpPr>
          <p:nvPr/>
        </p:nvSpPr>
        <p:spPr bwMode="auto">
          <a:xfrm>
            <a:off x="10340180" y="4040187"/>
            <a:ext cx="1007007" cy="400110"/>
          </a:xfrm>
          <a:prstGeom prst="rect">
            <a:avLst/>
          </a:prstGeom>
          <a:noFill/>
          <a:ln>
            <a:noFill/>
          </a:ln>
          <a:effectLst/>
        </p:spPr>
        <p:txBody>
          <a:bodyPr wrap="none">
            <a:spAutoFit/>
          </a:bodyPr>
          <a:lstStyle/>
          <a:p>
            <a:r>
              <a:rPr kumimoji="1" lang="zh-CN" altLang="en-US" sz="2000" dirty="0">
                <a:latin typeface="+mj-ea"/>
                <a:ea typeface="+mj-ea"/>
              </a:rPr>
              <a:t>第 </a:t>
            </a:r>
            <a:r>
              <a:rPr kumimoji="1" lang="en-US" altLang="zh-CN" sz="2000" dirty="0">
                <a:latin typeface="+mj-ea"/>
                <a:ea typeface="+mj-ea"/>
              </a:rPr>
              <a:t>n </a:t>
            </a:r>
            <a:r>
              <a:rPr kumimoji="1" lang="zh-CN" altLang="en-US" sz="2000" dirty="0">
                <a:latin typeface="+mj-ea"/>
                <a:ea typeface="+mj-ea"/>
              </a:rPr>
              <a:t>层</a:t>
            </a:r>
            <a:endParaRPr kumimoji="1" lang="zh-CN" altLang="en-US" sz="2000" dirty="0">
              <a:latin typeface="+mj-ea"/>
              <a:ea typeface="+mj-ea"/>
            </a:endParaRPr>
          </a:p>
        </p:txBody>
      </p:sp>
      <p:sp>
        <p:nvSpPr>
          <p:cNvPr id="25" name="Text Box 51"/>
          <p:cNvSpPr txBox="1">
            <a:spLocks noChangeArrowheads="1"/>
          </p:cNvSpPr>
          <p:nvPr/>
        </p:nvSpPr>
        <p:spPr bwMode="auto">
          <a:xfrm>
            <a:off x="10082210" y="2033585"/>
            <a:ext cx="149912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第 </a:t>
            </a:r>
            <a:r>
              <a:rPr kumimoji="1" lang="en-US" altLang="zh-CN" sz="2000" dirty="0">
                <a:latin typeface="+mj-ea"/>
                <a:ea typeface="+mj-ea"/>
              </a:rPr>
              <a:t>n + 1 </a:t>
            </a:r>
            <a:r>
              <a:rPr kumimoji="1" lang="zh-CN" altLang="en-US" sz="2000" dirty="0">
                <a:latin typeface="+mj-ea"/>
                <a:ea typeface="+mj-ea"/>
              </a:rPr>
              <a:t>层</a:t>
            </a:r>
            <a:endParaRPr kumimoji="1" lang="zh-CN" altLang="en-US" sz="2000" dirty="0">
              <a:latin typeface="+mj-ea"/>
              <a:ea typeface="+mj-ea"/>
            </a:endParaRPr>
          </a:p>
        </p:txBody>
      </p:sp>
      <p:sp>
        <p:nvSpPr>
          <p:cNvPr id="26" name="Rectangle 52"/>
          <p:cNvSpPr>
            <a:spLocks noChangeArrowheads="1"/>
          </p:cNvSpPr>
          <p:nvPr/>
        </p:nvSpPr>
        <p:spPr bwMode="auto">
          <a:xfrm>
            <a:off x="7473951" y="1812924"/>
            <a:ext cx="1825623" cy="525463"/>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27" name="Text Box 53"/>
          <p:cNvSpPr txBox="1">
            <a:spLocks noChangeArrowheads="1"/>
          </p:cNvSpPr>
          <p:nvPr/>
        </p:nvSpPr>
        <p:spPr bwMode="auto">
          <a:xfrm>
            <a:off x="7684584" y="1884362"/>
            <a:ext cx="1614990" cy="400110"/>
          </a:xfrm>
          <a:prstGeom prst="rect">
            <a:avLst/>
          </a:prstGeom>
          <a:noFill/>
          <a:ln>
            <a:noFill/>
          </a:ln>
          <a:effectLst/>
        </p:spPr>
        <p:txBody>
          <a:bodyPr wrap="squar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8" name="Text Box 55"/>
          <p:cNvSpPr txBox="1">
            <a:spLocks noChangeArrowheads="1"/>
          </p:cNvSpPr>
          <p:nvPr/>
        </p:nvSpPr>
        <p:spPr bwMode="auto">
          <a:xfrm>
            <a:off x="536575" y="1811336"/>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服务用户</a:t>
            </a:r>
            <a:endParaRPr kumimoji="1" lang="zh-CN" altLang="en-US" sz="2000" dirty="0">
              <a:latin typeface="+mj-ea"/>
              <a:ea typeface="+mj-ea"/>
            </a:endParaRPr>
          </a:p>
        </p:txBody>
      </p:sp>
      <p:sp>
        <p:nvSpPr>
          <p:cNvPr id="29" name="Rectangle 56"/>
          <p:cNvSpPr>
            <a:spLocks noChangeArrowheads="1"/>
          </p:cNvSpPr>
          <p:nvPr/>
        </p:nvSpPr>
        <p:spPr bwMode="auto">
          <a:xfrm>
            <a:off x="2670176" y="4040187"/>
            <a:ext cx="1791165"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0" name="Rectangle 57"/>
          <p:cNvSpPr>
            <a:spLocks noChangeArrowheads="1"/>
          </p:cNvSpPr>
          <p:nvPr/>
        </p:nvSpPr>
        <p:spPr bwMode="auto">
          <a:xfrm>
            <a:off x="7446963" y="4040187"/>
            <a:ext cx="1852611"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1" name="Text Box 58"/>
          <p:cNvSpPr txBox="1">
            <a:spLocks noChangeArrowheads="1"/>
          </p:cNvSpPr>
          <p:nvPr/>
        </p:nvSpPr>
        <p:spPr bwMode="auto">
          <a:xfrm>
            <a:off x="3184991" y="4081462"/>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2" name="Text Box 59"/>
          <p:cNvSpPr txBox="1">
            <a:spLocks noChangeArrowheads="1"/>
          </p:cNvSpPr>
          <p:nvPr/>
        </p:nvSpPr>
        <p:spPr bwMode="auto">
          <a:xfrm>
            <a:off x="7922207" y="4117943"/>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3" name="Line 60"/>
          <p:cNvSpPr>
            <a:spLocks noChangeShapeType="1"/>
          </p:cNvSpPr>
          <p:nvPr/>
        </p:nvSpPr>
        <p:spPr bwMode="auto">
          <a:xfrm>
            <a:off x="4483103" y="4281517"/>
            <a:ext cx="3019424" cy="632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34" name="Text Box 61"/>
          <p:cNvSpPr txBox="1">
            <a:spLocks noChangeArrowheads="1"/>
          </p:cNvSpPr>
          <p:nvPr/>
        </p:nvSpPr>
        <p:spPr bwMode="auto">
          <a:xfrm>
            <a:off x="5073652" y="4091015"/>
            <a:ext cx="1482723" cy="400110"/>
          </a:xfrm>
          <a:prstGeom prst="rect">
            <a:avLst/>
          </a:prstGeom>
          <a:solidFill>
            <a:schemeClr val="accent3">
              <a:lumMod val="40000"/>
              <a:lumOff val="60000"/>
            </a:schemeClr>
          </a:solidFill>
          <a:ln w="12700">
            <a:noFill/>
            <a:prstDash val="dash"/>
            <a:miter lim="800000"/>
          </a:ln>
          <a:effectLst/>
        </p:spPr>
        <p:txBody>
          <a:bodyPr wrap="none" anchor="ctr"/>
          <a:lstStyle>
            <a:defPPr>
              <a:defRPr lang="en-US"/>
            </a:defPPr>
            <a:lvl1pPr algn="ctr">
              <a:defRPr kumimoji="1" sz="2000">
                <a:latin typeface="+mj-ea"/>
                <a:ea typeface="+mj-ea"/>
              </a:defRPr>
            </a:lvl1pPr>
          </a:lstStyle>
          <a:p>
            <a:r>
              <a:rPr lang="zh-CN" altLang="en-US" dirty="0"/>
              <a:t>协议</a:t>
            </a:r>
            <a:r>
              <a:rPr lang="en-US" altLang="zh-CN" dirty="0"/>
              <a:t>(n)</a:t>
            </a:r>
            <a:endParaRPr lang="en-US" altLang="zh-CN" dirty="0"/>
          </a:p>
        </p:txBody>
      </p:sp>
      <p:sp>
        <p:nvSpPr>
          <p:cNvPr id="35" name="文本框 34"/>
          <p:cNvSpPr txBox="1"/>
          <p:nvPr/>
        </p:nvSpPr>
        <p:spPr>
          <a:xfrm>
            <a:off x="1438275" y="5410994"/>
            <a:ext cx="9461500" cy="1384995"/>
          </a:xfrm>
          <a:prstGeom prst="rect">
            <a:avLst/>
          </a:prstGeom>
          <a:noFill/>
        </p:spPr>
        <p:txBody>
          <a:bodyPr wrap="square">
            <a:spAutoFit/>
          </a:bodyPr>
          <a:lstStyle/>
          <a:p>
            <a:r>
              <a:rPr lang="zh-CN" altLang="en-US" sz="2800" dirty="0">
                <a:solidFill>
                  <a:schemeClr val="bg1"/>
                </a:solidFill>
              </a:rPr>
              <a:t>协议是“</a:t>
            </a:r>
            <a:r>
              <a:rPr lang="zh-CN" altLang="en-US" sz="2800" dirty="0">
                <a:solidFill>
                  <a:srgbClr val="FFC000"/>
                </a:solidFill>
              </a:rPr>
              <a:t>水平的</a:t>
            </a:r>
            <a:r>
              <a:rPr lang="zh-CN" altLang="en-US" sz="2800" dirty="0">
                <a:solidFill>
                  <a:schemeClr val="bg1"/>
                </a:solidFill>
              </a:rPr>
              <a:t>”，即协议是控制对等实体之间通信的规则。但服务是“</a:t>
            </a:r>
            <a:r>
              <a:rPr lang="zh-CN" altLang="en-US" sz="2800" dirty="0">
                <a:solidFill>
                  <a:srgbClr val="FFC000"/>
                </a:solidFill>
              </a:rPr>
              <a:t>垂直的</a:t>
            </a:r>
            <a:r>
              <a:rPr lang="zh-CN" altLang="en-US" sz="2800" dirty="0">
                <a:solidFill>
                  <a:schemeClr val="bg1"/>
                </a:solidFill>
              </a:rPr>
              <a:t>”，即服务是由下层向上层通过层间</a:t>
            </a:r>
            <a:r>
              <a:rPr lang="zh-CN" altLang="en-US" sz="2800" dirty="0">
                <a:solidFill>
                  <a:srgbClr val="FFC000"/>
                </a:solidFill>
              </a:rPr>
              <a:t>接口</a:t>
            </a:r>
            <a:r>
              <a:rPr lang="zh-CN" altLang="en-US" sz="2800" dirty="0">
                <a:solidFill>
                  <a:schemeClr val="bg1"/>
                </a:solidFill>
              </a:rPr>
              <a:t>提供的。</a:t>
            </a:r>
            <a:endParaRPr lang="zh-CN" altLang="en-US" sz="2800" dirty="0">
              <a:solidFill>
                <a:schemeClr val="bg1"/>
              </a:solidFill>
            </a:endParaRPr>
          </a:p>
        </p:txBody>
      </p:sp>
      <p:cxnSp>
        <p:nvCxnSpPr>
          <p:cNvPr id="4" name="直接箭头连接符 3"/>
          <p:cNvCxnSpPr>
            <a:endCxn id="17" idx="1"/>
          </p:cNvCxnSpPr>
          <p:nvPr/>
        </p:nvCxnSpPr>
        <p:spPr>
          <a:xfrm>
            <a:off x="8064063" y="3677045"/>
            <a:ext cx="236974" cy="22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endCxn id="10" idx="3"/>
          </p:cNvCxnSpPr>
          <p:nvPr/>
        </p:nvCxnSpPr>
        <p:spPr>
          <a:xfrm flipH="1">
            <a:off x="3665538" y="3718520"/>
            <a:ext cx="264552" cy="201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3000" fill="hold" nodeType="clickEffect">
                                  <p:stCondLst>
                                    <p:cond delay="0"/>
                                  </p:stCondLst>
                                  <p:childTnLst>
                                    <p:anim calcmode="discrete" valueType="str">
                                      <p:cBhvr>
                                        <p:cTn id="13" dur="1000" fill="hold"/>
                                        <p:tgtEl>
                                          <p:spTgt spid="3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1.6.4  </a:t>
            </a:r>
            <a:r>
              <a:rPr lang="zh-CN" altLang="en-US" dirty="0"/>
              <a:t>实体、协议和服务 </a:t>
            </a:r>
            <a:endParaRPr lang="zh-CN" altLang="en-US" dirty="0"/>
          </a:p>
        </p:txBody>
      </p:sp>
      <p:sp>
        <p:nvSpPr>
          <p:cNvPr id="7" name="Rectangle 63"/>
          <p:cNvSpPr>
            <a:spLocks noChangeArrowheads="1"/>
          </p:cNvSpPr>
          <p:nvPr/>
        </p:nvSpPr>
        <p:spPr bwMode="auto">
          <a:xfrm>
            <a:off x="-3175" y="5267325"/>
            <a:ext cx="12280899" cy="1592259"/>
          </a:xfrm>
          <a:prstGeom prst="rect">
            <a:avLst/>
          </a:prstGeom>
          <a:solidFill>
            <a:schemeClr val="tx2">
              <a:lumMod val="60000"/>
              <a:lumOff val="40000"/>
            </a:schemeClr>
          </a:solidFill>
          <a:ln>
            <a:noFill/>
          </a:ln>
          <a:effectLst/>
        </p:spPr>
        <p:txBody>
          <a:bodyPr wrap="none" anchor="ctr"/>
          <a:lstStyle/>
          <a:p>
            <a:endParaRPr lang="zh-CN" altLang="en-US"/>
          </a:p>
        </p:txBody>
      </p:sp>
      <p:sp>
        <p:nvSpPr>
          <p:cNvPr id="9" name="Rectangle 35"/>
          <p:cNvSpPr>
            <a:spLocks noChangeArrowheads="1"/>
          </p:cNvSpPr>
          <p:nvPr/>
        </p:nvSpPr>
        <p:spPr bwMode="auto">
          <a:xfrm>
            <a:off x="2136775" y="3886994"/>
            <a:ext cx="7772400" cy="990600"/>
          </a:xfrm>
          <a:prstGeom prst="rect">
            <a:avLst/>
          </a:prstGeom>
          <a:solidFill>
            <a:schemeClr val="accent3">
              <a:lumMod val="40000"/>
              <a:lumOff val="60000"/>
            </a:schemeClr>
          </a:solidFill>
          <a:ln w="12700">
            <a:solidFill>
              <a:schemeClr val="tx1"/>
            </a:solidFill>
            <a:prstDash val="dash"/>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10" name="Rectangle 36"/>
          <p:cNvSpPr>
            <a:spLocks noChangeArrowheads="1"/>
          </p:cNvSpPr>
          <p:nvPr/>
        </p:nvSpPr>
        <p:spPr bwMode="auto">
          <a:xfrm>
            <a:off x="3432175" y="3792537"/>
            <a:ext cx="233363"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1" name="Line 37"/>
          <p:cNvSpPr>
            <a:spLocks noChangeShapeType="1"/>
          </p:cNvSpPr>
          <p:nvPr/>
        </p:nvSpPr>
        <p:spPr bwMode="auto">
          <a:xfrm>
            <a:off x="4483102" y="2044699"/>
            <a:ext cx="3038474" cy="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12" name="Text Box 38"/>
          <p:cNvSpPr txBox="1">
            <a:spLocks noChangeArrowheads="1"/>
          </p:cNvSpPr>
          <p:nvPr/>
        </p:nvSpPr>
        <p:spPr bwMode="auto">
          <a:xfrm>
            <a:off x="5073652" y="1833530"/>
            <a:ext cx="1600199" cy="400110"/>
          </a:xfrm>
          <a:prstGeom prst="rect">
            <a:avLst/>
          </a:prstGeom>
          <a:solidFill>
            <a:schemeClr val="bg1"/>
          </a:solidFill>
          <a:ln>
            <a:noFill/>
          </a:ln>
          <a:effectLst/>
        </p:spPr>
        <p:txBody>
          <a:bodyPr wrap="square">
            <a:spAutoFit/>
          </a:bodyPr>
          <a:lstStyle/>
          <a:p>
            <a:r>
              <a:rPr kumimoji="1" lang="zh-CN" altLang="en-US" sz="2000" dirty="0">
                <a:latin typeface="+mj-ea"/>
                <a:ea typeface="+mj-ea"/>
              </a:rPr>
              <a:t>协议</a:t>
            </a:r>
            <a:r>
              <a:rPr kumimoji="1" lang="en-US" altLang="zh-CN" sz="2000" dirty="0">
                <a:latin typeface="+mj-ea"/>
                <a:ea typeface="+mj-ea"/>
              </a:rPr>
              <a:t>(n + 1)</a:t>
            </a:r>
            <a:endParaRPr kumimoji="1" lang="en-US" altLang="zh-CN" sz="2000" dirty="0">
              <a:latin typeface="+mj-ea"/>
              <a:ea typeface="+mj-ea"/>
            </a:endParaRPr>
          </a:p>
        </p:txBody>
      </p:sp>
      <p:grpSp>
        <p:nvGrpSpPr>
          <p:cNvPr id="37" name="组合 36"/>
          <p:cNvGrpSpPr/>
          <p:nvPr/>
        </p:nvGrpSpPr>
        <p:grpSpPr>
          <a:xfrm>
            <a:off x="3855459" y="3354372"/>
            <a:ext cx="4343106" cy="400110"/>
            <a:chOff x="3855459" y="3393205"/>
            <a:chExt cx="4343106" cy="400110"/>
          </a:xfrm>
        </p:grpSpPr>
        <p:sp>
          <p:nvSpPr>
            <p:cNvPr id="13" name="Text Box 39"/>
            <p:cNvSpPr txBox="1">
              <a:spLocks noChangeArrowheads="1"/>
            </p:cNvSpPr>
            <p:nvPr/>
          </p:nvSpPr>
          <p:spPr bwMode="auto">
            <a:xfrm>
              <a:off x="3855459"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sp>
          <p:nvSpPr>
            <p:cNvPr id="14" name="Text Box 40"/>
            <p:cNvSpPr txBox="1">
              <a:spLocks noChangeArrowheads="1"/>
            </p:cNvSpPr>
            <p:nvPr/>
          </p:nvSpPr>
          <p:spPr bwMode="auto">
            <a:xfrm>
              <a:off x="7500938" y="339320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接口</a:t>
              </a:r>
              <a:endParaRPr kumimoji="1" lang="en-US" altLang="zh-CN" sz="2000" dirty="0">
                <a:latin typeface="+mj-ea"/>
                <a:ea typeface="+mj-ea"/>
              </a:endParaRPr>
            </a:p>
          </p:txBody>
        </p:sp>
      </p:grpSp>
      <p:sp>
        <p:nvSpPr>
          <p:cNvPr id="15" name="Text Box 41"/>
          <p:cNvSpPr txBox="1">
            <a:spLocks noChangeArrowheads="1"/>
          </p:cNvSpPr>
          <p:nvPr/>
        </p:nvSpPr>
        <p:spPr bwMode="auto">
          <a:xfrm>
            <a:off x="3565758" y="2636012"/>
            <a:ext cx="121058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16" name="AutoShape 42"/>
          <p:cNvSpPr>
            <a:spLocks noChangeArrowheads="1"/>
          </p:cNvSpPr>
          <p:nvPr/>
        </p:nvSpPr>
        <p:spPr bwMode="auto">
          <a:xfrm>
            <a:off x="3473450" y="2341562"/>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7" name="Rectangle 43"/>
          <p:cNvSpPr>
            <a:spLocks noChangeArrowheads="1"/>
          </p:cNvSpPr>
          <p:nvPr/>
        </p:nvSpPr>
        <p:spPr bwMode="auto">
          <a:xfrm>
            <a:off x="8301037" y="3772693"/>
            <a:ext cx="236538" cy="254000"/>
          </a:xfrm>
          <a:prstGeom prst="rect">
            <a:avLst/>
          </a:prstGeom>
          <a:solidFill>
            <a:srgbClr val="C00000"/>
          </a:solidFill>
          <a:ln w="19050">
            <a:solidFill>
              <a:srgbClr val="CC0000"/>
            </a:solidFill>
            <a:miter lim="800000"/>
          </a:ln>
          <a:effectLst/>
        </p:spPr>
        <p:txBody>
          <a:bodyPr wrap="none" anchor="ctr"/>
          <a:lstStyle/>
          <a:p>
            <a:endParaRPr lang="zh-CN" altLang="en-US" sz="2000">
              <a:latin typeface="+mj-ea"/>
              <a:ea typeface="+mj-ea"/>
            </a:endParaRPr>
          </a:p>
        </p:txBody>
      </p:sp>
      <p:sp>
        <p:nvSpPr>
          <p:cNvPr id="18" name="AutoShape 44"/>
          <p:cNvSpPr>
            <a:spLocks noChangeArrowheads="1"/>
          </p:cNvSpPr>
          <p:nvPr/>
        </p:nvSpPr>
        <p:spPr bwMode="auto">
          <a:xfrm>
            <a:off x="8340725" y="2321718"/>
            <a:ext cx="158750" cy="1430337"/>
          </a:xfrm>
          <a:prstGeom prst="upDownArrow">
            <a:avLst>
              <a:gd name="adj1" fmla="val 50000"/>
              <a:gd name="adj2" fmla="val 180200"/>
            </a:avLst>
          </a:prstGeom>
          <a:solidFill>
            <a:srgbClr val="FF0000"/>
          </a:solidFill>
          <a:ln w="12700">
            <a:solidFill>
              <a:schemeClr val="tx1"/>
            </a:solidFill>
            <a:miter lim="800000"/>
            <a:headEnd type="none" w="med" len="lg"/>
            <a:tailEnd type="none" w="med" len="lg"/>
          </a:ln>
          <a:effectLst/>
        </p:spPr>
        <p:txBody>
          <a:bodyPr vert="eaVert" wrap="none" anchor="ctr"/>
          <a:lstStyle/>
          <a:p>
            <a:endParaRPr lang="zh-CN" altLang="en-US" sz="2000">
              <a:latin typeface="+mj-ea"/>
              <a:ea typeface="+mj-ea"/>
            </a:endParaRPr>
          </a:p>
        </p:txBody>
      </p:sp>
      <p:sp>
        <p:nvSpPr>
          <p:cNvPr id="19" name="Text Box 45"/>
          <p:cNvSpPr txBox="1">
            <a:spLocks noChangeArrowheads="1"/>
          </p:cNvSpPr>
          <p:nvPr/>
        </p:nvSpPr>
        <p:spPr bwMode="auto">
          <a:xfrm>
            <a:off x="7205543" y="2636012"/>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交换信息</a:t>
            </a:r>
            <a:endParaRPr kumimoji="1" lang="zh-CN" altLang="en-US" sz="2000" dirty="0">
              <a:latin typeface="+mj-ea"/>
              <a:ea typeface="+mj-ea"/>
            </a:endParaRPr>
          </a:p>
        </p:txBody>
      </p:sp>
      <p:sp>
        <p:nvSpPr>
          <p:cNvPr id="20" name="Rectangle 46"/>
          <p:cNvSpPr>
            <a:spLocks noChangeArrowheads="1"/>
          </p:cNvSpPr>
          <p:nvPr/>
        </p:nvSpPr>
        <p:spPr bwMode="auto">
          <a:xfrm>
            <a:off x="2670176" y="1812924"/>
            <a:ext cx="1791166" cy="525463"/>
          </a:xfrm>
          <a:prstGeom prst="rect">
            <a:avLst/>
          </a:prstGeom>
          <a:solidFill>
            <a:schemeClr val="accent6"/>
          </a:solidFill>
          <a:ln w="12700">
            <a:noFill/>
            <a:miter lim="800000"/>
          </a:ln>
          <a:effectLst>
            <a:outerShdw dist="45791" dir="2021404" algn="ctr" rotWithShape="0">
              <a:schemeClr val="bg2"/>
            </a:outerShdw>
          </a:effectLst>
        </p:spPr>
        <p:txBody>
          <a:bodyPr wrap="none" anchor="ctr"/>
          <a:lstStyle/>
          <a:p>
            <a:pPr algn="ctr"/>
            <a:endParaRPr kumimoji="1" lang="zh-CN" altLang="zh-CN" sz="2000">
              <a:solidFill>
                <a:schemeClr val="folHlink"/>
              </a:solidFill>
              <a:latin typeface="+mj-ea"/>
              <a:ea typeface="+mj-ea"/>
            </a:endParaRPr>
          </a:p>
        </p:txBody>
      </p:sp>
      <p:sp>
        <p:nvSpPr>
          <p:cNvPr id="21" name="Text Box 47"/>
          <p:cNvSpPr txBox="1">
            <a:spLocks noChangeArrowheads="1"/>
          </p:cNvSpPr>
          <p:nvPr/>
        </p:nvSpPr>
        <p:spPr bwMode="auto">
          <a:xfrm>
            <a:off x="2933932" y="1862075"/>
            <a:ext cx="1518364"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2" name="Text Box 48"/>
          <p:cNvSpPr txBox="1">
            <a:spLocks noChangeArrowheads="1"/>
          </p:cNvSpPr>
          <p:nvPr/>
        </p:nvSpPr>
        <p:spPr bwMode="auto">
          <a:xfrm>
            <a:off x="231775" y="408939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服务提供者</a:t>
            </a:r>
            <a:endParaRPr kumimoji="1" lang="zh-CN" altLang="en-US" sz="2000" dirty="0">
              <a:latin typeface="+mj-ea"/>
              <a:ea typeface="+mj-ea"/>
            </a:endParaRPr>
          </a:p>
        </p:txBody>
      </p:sp>
      <p:sp>
        <p:nvSpPr>
          <p:cNvPr id="23" name="Line 49"/>
          <p:cNvSpPr>
            <a:spLocks noChangeShapeType="1"/>
          </p:cNvSpPr>
          <p:nvPr/>
        </p:nvSpPr>
        <p:spPr bwMode="auto">
          <a:xfrm>
            <a:off x="0" y="3033712"/>
            <a:ext cx="12198349" cy="0"/>
          </a:xfrm>
          <a:prstGeom prst="line">
            <a:avLst/>
          </a:prstGeom>
          <a:noFill/>
          <a:ln w="12700">
            <a:solidFill>
              <a:schemeClr val="tx1"/>
            </a:solidFill>
            <a:prstDash val="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50"/>
          <p:cNvSpPr txBox="1">
            <a:spLocks noChangeArrowheads="1"/>
          </p:cNvSpPr>
          <p:nvPr/>
        </p:nvSpPr>
        <p:spPr bwMode="auto">
          <a:xfrm>
            <a:off x="10340180" y="4040187"/>
            <a:ext cx="1007007" cy="400110"/>
          </a:xfrm>
          <a:prstGeom prst="rect">
            <a:avLst/>
          </a:prstGeom>
          <a:noFill/>
          <a:ln>
            <a:noFill/>
          </a:ln>
          <a:effectLst/>
        </p:spPr>
        <p:txBody>
          <a:bodyPr wrap="none">
            <a:spAutoFit/>
          </a:bodyPr>
          <a:lstStyle/>
          <a:p>
            <a:r>
              <a:rPr kumimoji="1" lang="zh-CN" altLang="en-US" sz="2000" dirty="0">
                <a:latin typeface="+mj-ea"/>
                <a:ea typeface="+mj-ea"/>
              </a:rPr>
              <a:t>第 </a:t>
            </a:r>
            <a:r>
              <a:rPr kumimoji="1" lang="en-US" altLang="zh-CN" sz="2000" dirty="0">
                <a:latin typeface="+mj-ea"/>
                <a:ea typeface="+mj-ea"/>
              </a:rPr>
              <a:t>n </a:t>
            </a:r>
            <a:r>
              <a:rPr kumimoji="1" lang="zh-CN" altLang="en-US" sz="2000" dirty="0">
                <a:latin typeface="+mj-ea"/>
                <a:ea typeface="+mj-ea"/>
              </a:rPr>
              <a:t>层</a:t>
            </a:r>
            <a:endParaRPr kumimoji="1" lang="zh-CN" altLang="en-US" sz="2000" dirty="0">
              <a:latin typeface="+mj-ea"/>
              <a:ea typeface="+mj-ea"/>
            </a:endParaRPr>
          </a:p>
        </p:txBody>
      </p:sp>
      <p:sp>
        <p:nvSpPr>
          <p:cNvPr id="25" name="Text Box 51"/>
          <p:cNvSpPr txBox="1">
            <a:spLocks noChangeArrowheads="1"/>
          </p:cNvSpPr>
          <p:nvPr/>
        </p:nvSpPr>
        <p:spPr bwMode="auto">
          <a:xfrm>
            <a:off x="10082210" y="2033585"/>
            <a:ext cx="1499128" cy="400110"/>
          </a:xfrm>
          <a:prstGeom prst="rect">
            <a:avLst/>
          </a:prstGeom>
          <a:solidFill>
            <a:schemeClr val="bg1"/>
          </a:solidFill>
          <a:ln>
            <a:noFill/>
          </a:ln>
          <a:effectLst/>
          <a:extLs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第 </a:t>
            </a:r>
            <a:r>
              <a:rPr kumimoji="1" lang="en-US" altLang="zh-CN" sz="2000" dirty="0">
                <a:latin typeface="+mj-ea"/>
                <a:ea typeface="+mj-ea"/>
              </a:rPr>
              <a:t>n + 1 </a:t>
            </a:r>
            <a:r>
              <a:rPr kumimoji="1" lang="zh-CN" altLang="en-US" sz="2000" dirty="0">
                <a:latin typeface="+mj-ea"/>
                <a:ea typeface="+mj-ea"/>
              </a:rPr>
              <a:t>层</a:t>
            </a:r>
            <a:endParaRPr kumimoji="1" lang="zh-CN" altLang="en-US" sz="2000" dirty="0">
              <a:latin typeface="+mj-ea"/>
              <a:ea typeface="+mj-ea"/>
            </a:endParaRPr>
          </a:p>
        </p:txBody>
      </p:sp>
      <p:sp>
        <p:nvSpPr>
          <p:cNvPr id="26" name="Rectangle 52"/>
          <p:cNvSpPr>
            <a:spLocks noChangeArrowheads="1"/>
          </p:cNvSpPr>
          <p:nvPr/>
        </p:nvSpPr>
        <p:spPr bwMode="auto">
          <a:xfrm>
            <a:off x="7473951" y="1812924"/>
            <a:ext cx="1825623" cy="525463"/>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27" name="Text Box 53"/>
          <p:cNvSpPr txBox="1">
            <a:spLocks noChangeArrowheads="1"/>
          </p:cNvSpPr>
          <p:nvPr/>
        </p:nvSpPr>
        <p:spPr bwMode="auto">
          <a:xfrm>
            <a:off x="7684584" y="1884362"/>
            <a:ext cx="1614990" cy="400110"/>
          </a:xfrm>
          <a:prstGeom prst="rect">
            <a:avLst/>
          </a:prstGeom>
          <a:noFill/>
          <a:ln>
            <a:noFill/>
          </a:ln>
          <a:effectLst/>
        </p:spPr>
        <p:txBody>
          <a:bodyPr wrap="squar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 + 1)</a:t>
            </a:r>
            <a:endParaRPr kumimoji="1" lang="en-US" altLang="zh-CN" sz="2000" dirty="0">
              <a:solidFill>
                <a:schemeClr val="bg1"/>
              </a:solidFill>
              <a:latin typeface="+mj-ea"/>
              <a:ea typeface="+mj-ea"/>
            </a:endParaRPr>
          </a:p>
        </p:txBody>
      </p:sp>
      <p:sp>
        <p:nvSpPr>
          <p:cNvPr id="28" name="Text Box 55"/>
          <p:cNvSpPr txBox="1">
            <a:spLocks noChangeArrowheads="1"/>
          </p:cNvSpPr>
          <p:nvPr/>
        </p:nvSpPr>
        <p:spPr bwMode="auto">
          <a:xfrm>
            <a:off x="536575" y="1811336"/>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prstDash val="dash"/>
                <a:miter lim="800000"/>
                <a:headEnd type="none" w="med" len="lg"/>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dirty="0">
                <a:latin typeface="+mj-ea"/>
                <a:ea typeface="+mj-ea"/>
              </a:rPr>
              <a:t>服务用户</a:t>
            </a:r>
            <a:endParaRPr kumimoji="1" lang="zh-CN" altLang="en-US" sz="2000" dirty="0">
              <a:latin typeface="+mj-ea"/>
              <a:ea typeface="+mj-ea"/>
            </a:endParaRPr>
          </a:p>
        </p:txBody>
      </p:sp>
      <p:sp>
        <p:nvSpPr>
          <p:cNvPr id="29" name="Rectangle 56"/>
          <p:cNvSpPr>
            <a:spLocks noChangeArrowheads="1"/>
          </p:cNvSpPr>
          <p:nvPr/>
        </p:nvSpPr>
        <p:spPr bwMode="auto">
          <a:xfrm>
            <a:off x="2670176" y="4040187"/>
            <a:ext cx="1791165"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0" name="Rectangle 57"/>
          <p:cNvSpPr>
            <a:spLocks noChangeArrowheads="1"/>
          </p:cNvSpPr>
          <p:nvPr/>
        </p:nvSpPr>
        <p:spPr bwMode="auto">
          <a:xfrm>
            <a:off x="7446963" y="4040187"/>
            <a:ext cx="1852611" cy="523875"/>
          </a:xfrm>
          <a:prstGeom prst="rect">
            <a:avLst/>
          </a:prstGeom>
          <a:solidFill>
            <a:schemeClr val="accent6"/>
          </a:solidFill>
          <a:ln w="12700">
            <a:noFill/>
            <a:miter lim="800000"/>
          </a:ln>
          <a:effectLst/>
        </p:spPr>
        <p:txBody>
          <a:bodyPr wrap="none" anchor="ctr"/>
          <a:lstStyle/>
          <a:p>
            <a:pPr algn="ctr"/>
            <a:endParaRPr kumimoji="1" lang="zh-CN" altLang="zh-CN" sz="2000">
              <a:solidFill>
                <a:schemeClr val="folHlink"/>
              </a:solidFill>
              <a:latin typeface="+mj-ea"/>
              <a:ea typeface="+mj-ea"/>
            </a:endParaRPr>
          </a:p>
        </p:txBody>
      </p:sp>
      <p:sp>
        <p:nvSpPr>
          <p:cNvPr id="31" name="Text Box 58"/>
          <p:cNvSpPr txBox="1">
            <a:spLocks noChangeArrowheads="1"/>
          </p:cNvSpPr>
          <p:nvPr/>
        </p:nvSpPr>
        <p:spPr bwMode="auto">
          <a:xfrm>
            <a:off x="3184991" y="4081462"/>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2" name="Text Box 59"/>
          <p:cNvSpPr txBox="1">
            <a:spLocks noChangeArrowheads="1"/>
          </p:cNvSpPr>
          <p:nvPr/>
        </p:nvSpPr>
        <p:spPr bwMode="auto">
          <a:xfrm>
            <a:off x="7922207" y="4117943"/>
            <a:ext cx="1026243" cy="400110"/>
          </a:xfrm>
          <a:prstGeom prst="rect">
            <a:avLst/>
          </a:prstGeom>
          <a:noFill/>
          <a:ln>
            <a:noFill/>
          </a:ln>
          <a:effectLst/>
        </p:spPr>
        <p:txBody>
          <a:bodyPr wrap="none">
            <a:spAutoFit/>
          </a:bodyPr>
          <a:lstStyle/>
          <a:p>
            <a:r>
              <a:rPr kumimoji="1" lang="zh-CN" altLang="en-US" sz="2000" dirty="0">
                <a:solidFill>
                  <a:schemeClr val="bg1"/>
                </a:solidFill>
                <a:latin typeface="+mj-ea"/>
                <a:ea typeface="+mj-ea"/>
              </a:rPr>
              <a:t>实体</a:t>
            </a:r>
            <a:r>
              <a:rPr kumimoji="1" lang="en-US" altLang="zh-CN" sz="2000" dirty="0">
                <a:solidFill>
                  <a:schemeClr val="bg1"/>
                </a:solidFill>
                <a:latin typeface="+mj-ea"/>
                <a:ea typeface="+mj-ea"/>
              </a:rPr>
              <a:t>(n)</a:t>
            </a:r>
            <a:endParaRPr kumimoji="1" lang="en-US" altLang="zh-CN" sz="2000" dirty="0">
              <a:solidFill>
                <a:schemeClr val="bg1"/>
              </a:solidFill>
              <a:latin typeface="+mj-ea"/>
              <a:ea typeface="+mj-ea"/>
            </a:endParaRPr>
          </a:p>
        </p:txBody>
      </p:sp>
      <p:sp>
        <p:nvSpPr>
          <p:cNvPr id="33" name="Line 60"/>
          <p:cNvSpPr>
            <a:spLocks noChangeShapeType="1"/>
          </p:cNvSpPr>
          <p:nvPr/>
        </p:nvSpPr>
        <p:spPr bwMode="auto">
          <a:xfrm>
            <a:off x="4483103" y="4281517"/>
            <a:ext cx="3019424" cy="6320"/>
          </a:xfrm>
          <a:prstGeom prst="line">
            <a:avLst/>
          </a:prstGeom>
          <a:noFill/>
          <a:ln w="12700">
            <a:solidFill>
              <a:schemeClr val="tx1"/>
            </a:solidFill>
            <a:prstDash val="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mj-ea"/>
              <a:ea typeface="+mj-ea"/>
            </a:endParaRPr>
          </a:p>
        </p:txBody>
      </p:sp>
      <p:sp>
        <p:nvSpPr>
          <p:cNvPr id="34" name="Text Box 61"/>
          <p:cNvSpPr txBox="1">
            <a:spLocks noChangeArrowheads="1"/>
          </p:cNvSpPr>
          <p:nvPr/>
        </p:nvSpPr>
        <p:spPr bwMode="auto">
          <a:xfrm>
            <a:off x="5073652" y="4091015"/>
            <a:ext cx="1482723" cy="400110"/>
          </a:xfrm>
          <a:prstGeom prst="rect">
            <a:avLst/>
          </a:prstGeom>
          <a:solidFill>
            <a:schemeClr val="accent3">
              <a:lumMod val="40000"/>
              <a:lumOff val="60000"/>
            </a:schemeClr>
          </a:solidFill>
          <a:ln w="12700">
            <a:noFill/>
            <a:prstDash val="dash"/>
            <a:miter lim="800000"/>
          </a:ln>
          <a:effectLst/>
        </p:spPr>
        <p:txBody>
          <a:bodyPr wrap="none" anchor="ctr"/>
          <a:lstStyle>
            <a:defPPr>
              <a:defRPr lang="en-US"/>
            </a:defPPr>
            <a:lvl1pPr algn="ctr">
              <a:defRPr kumimoji="1" sz="2000">
                <a:solidFill>
                  <a:schemeClr val="folHlink"/>
                </a:solidFill>
                <a:latin typeface="+mj-ea"/>
                <a:ea typeface="+mj-ea"/>
              </a:defRPr>
            </a:lvl1pPr>
          </a:lstStyle>
          <a:p>
            <a:r>
              <a:rPr lang="zh-CN" altLang="en-US" dirty="0">
                <a:solidFill>
                  <a:schemeClr val="tx1"/>
                </a:solidFill>
              </a:rPr>
              <a:t>协议</a:t>
            </a:r>
            <a:r>
              <a:rPr lang="en-US" altLang="zh-CN" dirty="0">
                <a:solidFill>
                  <a:schemeClr val="tx1"/>
                </a:solidFill>
              </a:rPr>
              <a:t>(n)</a:t>
            </a:r>
            <a:endParaRPr lang="en-US" altLang="zh-CN" dirty="0">
              <a:solidFill>
                <a:schemeClr val="tx1"/>
              </a:solidFill>
            </a:endParaRPr>
          </a:p>
        </p:txBody>
      </p:sp>
      <p:sp>
        <p:nvSpPr>
          <p:cNvPr id="35" name="文本框 34"/>
          <p:cNvSpPr txBox="1"/>
          <p:nvPr/>
        </p:nvSpPr>
        <p:spPr>
          <a:xfrm>
            <a:off x="1438275" y="5590437"/>
            <a:ext cx="9461500" cy="954107"/>
          </a:xfrm>
          <a:prstGeom prst="rect">
            <a:avLst/>
          </a:prstGeom>
          <a:noFill/>
        </p:spPr>
        <p:txBody>
          <a:bodyPr wrap="square">
            <a:spAutoFit/>
          </a:bodyPr>
          <a:lstStyle/>
          <a:p>
            <a:r>
              <a:rPr lang="zh-CN" altLang="en-US" sz="2800" dirty="0">
                <a:solidFill>
                  <a:schemeClr val="bg1"/>
                </a:solidFill>
              </a:rPr>
              <a:t>上层服务用户只能看见下层提供的服务而无法看见下面的协议。下面的协议对上面的服务用户是</a:t>
            </a:r>
            <a:r>
              <a:rPr lang="zh-CN" altLang="en-US" sz="2800" dirty="0">
                <a:solidFill>
                  <a:srgbClr val="FFC000"/>
                </a:solidFill>
              </a:rPr>
              <a:t>透明</a:t>
            </a:r>
            <a:r>
              <a:rPr lang="zh-CN" altLang="en-US" sz="2800" dirty="0">
                <a:solidFill>
                  <a:schemeClr val="bg1"/>
                </a:solidFill>
              </a:rPr>
              <a:t>的。 </a:t>
            </a:r>
            <a:endParaRPr lang="zh-CN" altLang="en-US" sz="2800" dirty="0">
              <a:solidFill>
                <a:schemeClr val="bg1"/>
              </a:solidFill>
            </a:endParaRPr>
          </a:p>
        </p:txBody>
      </p:sp>
      <p:cxnSp>
        <p:nvCxnSpPr>
          <p:cNvPr id="4" name="直接箭头连接符 3"/>
          <p:cNvCxnSpPr>
            <a:endCxn id="17" idx="1"/>
          </p:cNvCxnSpPr>
          <p:nvPr/>
        </p:nvCxnSpPr>
        <p:spPr>
          <a:xfrm>
            <a:off x="8064063" y="3677045"/>
            <a:ext cx="236974" cy="22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endCxn id="10" idx="3"/>
          </p:cNvCxnSpPr>
          <p:nvPr/>
        </p:nvCxnSpPr>
        <p:spPr>
          <a:xfrm flipH="1">
            <a:off x="3665538" y="3718520"/>
            <a:ext cx="264552" cy="201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136775" y="3898869"/>
            <a:ext cx="7772400" cy="974696"/>
          </a:xfrm>
          <a:prstGeom prst="rect">
            <a:avLst/>
          </a:prstGeom>
          <a:solidFill>
            <a:schemeClr val="bg1"/>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repeatCount="300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 grpId="0" bldLvl="0" animBg="1"/>
    </p:bldLst>
  </p:timing>
</p:sld>
</file>

<file path=ppt/tags/tag1.xml><?xml version="1.0" encoding="utf-8"?>
<p:tagLst xmlns:p="http://schemas.openxmlformats.org/presentationml/2006/main">
  <p:tag name="TIMING" val="|1.3|14.5|11.1"/>
</p:tagLst>
</file>

<file path=ppt/tags/tag2.xml><?xml version="1.0" encoding="utf-8"?>
<p:tagLst xmlns:p="http://schemas.openxmlformats.org/presentationml/2006/main">
  <p:tag name="TIMING" val="|15.2|25"/>
</p:tagLst>
</file>

<file path=ppt/tags/tag3.xml><?xml version="1.0" encoding="utf-8"?>
<p:tagLst xmlns:p="http://schemas.openxmlformats.org/presentationml/2006/main">
  <p:tag name="TIMING" val="|3.3|21.5|28.3|14.7|27|17.7|28.7|2"/>
</p:tagLst>
</file>

<file path=ppt/tags/tag4.xml><?xml version="1.0" encoding="utf-8"?>
<p:tagLst xmlns:p="http://schemas.openxmlformats.org/presentationml/2006/main">
  <p:tag name="TIMING" val="|3.3|21.5|28.3|14.7|27|17.7|28.7|2"/>
</p:tagLst>
</file>

<file path=ppt/tags/tag5.xml><?xml version="1.0" encoding="utf-8"?>
<p:tagLst xmlns:p="http://schemas.openxmlformats.org/presentationml/2006/main">
  <p:tag name="TIMING" val="|3.3|21.5|28.3|14.7|27|17.7|28.7|2"/>
</p:tagLst>
</file>

<file path=ppt/tags/tag6.xml><?xml version="1.0" encoding="utf-8"?>
<p:tagLst xmlns:p="http://schemas.openxmlformats.org/presentationml/2006/main">
  <p:tag name="TIMING" val="|3.3|21.5|28.3|14.7|27|17.7|28.7|2"/>
</p:tagLst>
</file>

<file path=ppt/tags/tag7.xml><?xml version="1.0" encoding="utf-8"?>
<p:tagLst xmlns:p="http://schemas.openxmlformats.org/presentationml/2006/main">
  <p:tag name="TIMING" val="|3.3|21.5|28.3|14.7|27|17.7|28.7|2"/>
</p:tagLst>
</file>

<file path=ppt/tags/tag8.xml><?xml version="1.0" encoding="utf-8"?>
<p:tagLst xmlns:p="http://schemas.openxmlformats.org/presentationml/2006/main">
  <p:tag name="TIMING" val="|3.3|21.5|28.3|14.7|27|17.7|28.7|2"/>
</p:tagLst>
</file>

<file path=ppt/tags/tag9.xml><?xml version="1.0" encoding="utf-8"?>
<p:tagLst xmlns:p="http://schemas.openxmlformats.org/presentationml/2006/main">
  <p:tag name="TIMING" val="|3.3|21.5|28.3|14.7|27|17.7|28.7|2"/>
</p:tagLst>
</file>

<file path=ppt/tags/tag10.xml><?xml version="1.0" encoding="utf-8"?>
<p:tagLst xmlns:p="http://schemas.openxmlformats.org/presentationml/2006/main">
  <p:tag name="TIMING" val="|5.5|24.2|14.8"/>
</p:tagLst>
</file>

<file path=ppt/tags/tag11.xml><?xml version="1.0" encoding="utf-8"?>
<p:tagLst xmlns:p="http://schemas.openxmlformats.org/presentationml/2006/main">
  <p:tag name="TIMING" val="|10.2|5.9|23.7|21.4|28.4|31.7"/>
</p:tagLst>
</file>

<file path=ppt/tags/tag12.xml><?xml version="1.0" encoding="utf-8"?>
<p:tagLst xmlns:p="http://schemas.openxmlformats.org/presentationml/2006/main">
  <p:tag name="TIMING" val="|4.8|3.8|18.4"/>
</p:tagLst>
</file>

<file path=ppt/tags/tag13.xml><?xml version="1.0" encoding="utf-8"?>
<p:tagLst xmlns:p="http://schemas.openxmlformats.org/presentationml/2006/main">
  <p:tag name="TIMING" val="|2.5|6.3|4.5|6.3"/>
</p:tagLst>
</file>

<file path=ppt/tags/tag14.xml><?xml version="1.0" encoding="utf-8"?>
<p:tagLst xmlns:p="http://schemas.openxmlformats.org/presentationml/2006/main">
  <p:tag name="TIMING" val="|16.9"/>
</p:tagLst>
</file>

<file path=ppt/tags/tag15.xml><?xml version="1.0" encoding="utf-8"?>
<p:tagLst xmlns:p="http://schemas.openxmlformats.org/presentationml/2006/main">
  <p:tag name="TIMING" val="|1.7|20.6|18.2"/>
</p:tagLst>
</file>

<file path=ppt/tags/tag16.xml><?xml version="1.0" encoding="utf-8"?>
<p:tagLst xmlns:p="http://schemas.openxmlformats.org/presentationml/2006/main">
  <p:tag name="TIMING" val="|9.7|14.2|39.1|18.4"/>
</p:tagLst>
</file>

<file path=ppt/tags/tag17.xml><?xml version="1.0" encoding="utf-8"?>
<p:tagLst xmlns:p="http://schemas.openxmlformats.org/presentationml/2006/main">
  <p:tag name="TIMING" val="|6.9|17.2"/>
</p:tagLst>
</file>

<file path=ppt/tags/tag18.xml><?xml version="1.0" encoding="utf-8"?>
<p:tagLst xmlns:p="http://schemas.openxmlformats.org/presentationml/2006/main">
  <p:tag name="TIMING" val="|0.8|8.5|20.9|13.2"/>
</p:tagLst>
</file>

<file path=ppt/tags/tag19.xml><?xml version="1.0" encoding="utf-8"?>
<p:tagLst xmlns:p="http://schemas.openxmlformats.org/presentationml/2006/main">
  <p:tag name="TIMING" val="|7.2|19.5|21.9|7.2"/>
</p:tagLst>
</file>

<file path=ppt/tags/tag20.xml><?xml version="1.0" encoding="utf-8"?>
<p:tagLst xmlns:p="http://schemas.openxmlformats.org/presentationml/2006/main">
  <p:tag name="TIMING" val="|15.1"/>
</p:tagLst>
</file>

<file path=ppt/tags/tag21.xml><?xml version="1.0" encoding="utf-8"?>
<p:tagLst xmlns:p="http://schemas.openxmlformats.org/presentationml/2006/main">
  <p:tag name="TIMING" val="|16.8|19.5|17.7|22.3"/>
</p:tagLst>
</file>

<file path=ppt/tags/tag22.xml><?xml version="1.0" encoding="utf-8"?>
<p:tagLst xmlns:p="http://schemas.openxmlformats.org/presentationml/2006/main">
  <p:tag name="TIMING" val="|12|14.5|9.7|11.8"/>
</p:tagLst>
</file>

<file path=ppt/tags/tag23.xml><?xml version="1.0" encoding="utf-8"?>
<p:tagLst xmlns:p="http://schemas.openxmlformats.org/presentationml/2006/main">
  <p:tag name="TIMING" val="|2|24.1|8.6|7.6|10.9"/>
</p:tagLst>
</file>

<file path=ppt/tags/tag24.xml><?xml version="1.0" encoding="utf-8"?>
<p:tagLst xmlns:p="http://schemas.openxmlformats.org/presentationml/2006/main">
  <p:tag name="TIMING" val="|16.9|12.2|4.3"/>
</p:tagLst>
</file>

<file path=ppt/tags/tag25.xml><?xml version="1.0" encoding="utf-8"?>
<p:tagLst xmlns:p="http://schemas.openxmlformats.org/presentationml/2006/main">
  <p:tag name="TIMING" val="|8.7|4.9|4.6|5.7|6.4"/>
</p:tagLst>
</file>

<file path=ppt/tags/tag26.xml><?xml version="1.0" encoding="utf-8"?>
<p:tagLst xmlns:p="http://schemas.openxmlformats.org/presentationml/2006/main">
  <p:tag name="TIMING" val="|10|8.5|18.3"/>
</p:tagLst>
</file>

<file path=ppt/tags/tag27.xml><?xml version="1.0" encoding="utf-8"?>
<p:tagLst xmlns:p="http://schemas.openxmlformats.org/presentationml/2006/main">
  <p:tag name="TIMING" val="|8.2|11.1"/>
</p:tagLst>
</file>

<file path=ppt/tags/tag28.xml><?xml version="1.0" encoding="utf-8"?>
<p:tagLst xmlns:p="http://schemas.openxmlformats.org/presentationml/2006/main">
  <p:tag name="TIMING" val="|13.2|7.3"/>
</p:tagLst>
</file>

<file path=ppt/tags/tag29.xml><?xml version="1.0" encoding="utf-8"?>
<p:tagLst xmlns:p="http://schemas.openxmlformats.org/presentationml/2006/main">
  <p:tag name="TIMING" val="|12.1"/>
</p:tagLst>
</file>

<file path=ppt/tags/tag30.xml><?xml version="1.0" encoding="utf-8"?>
<p:tagLst xmlns:p="http://schemas.openxmlformats.org/presentationml/2006/main">
  <p:tag name="TIMING" val="|10.6|3.9|2.6|1.8|1.5"/>
</p:tagLst>
</file>

<file path=ppt/tags/tag31.xml><?xml version="1.0" encoding="utf-8"?>
<p:tagLst xmlns:p="http://schemas.openxmlformats.org/presentationml/2006/main">
  <p:tag name="TIMING" val="|2.4|25.1|19.9|10.3|11.1|3.5|7.8"/>
</p:tagLst>
</file>

<file path=ppt/tags/tag32.xml><?xml version="1.0" encoding="utf-8"?>
<p:tagLst xmlns:p="http://schemas.openxmlformats.org/presentationml/2006/main">
  <p:tag name="TIMING" val="|4"/>
</p:tagLst>
</file>

<file path=ppt/tags/tag33.xml><?xml version="1.0" encoding="utf-8"?>
<p:tagLst xmlns:p="http://schemas.openxmlformats.org/presentationml/2006/main">
  <p:tag name="TIMING" val="|8.1|9.9|5.3|7.4|5.9|7.2"/>
</p:tagLst>
</file>

<file path=ppt/tags/tag34.xml><?xml version="1.0" encoding="utf-8"?>
<p:tagLst xmlns:p="http://schemas.openxmlformats.org/presentationml/2006/main">
  <p:tag name="TIMING" val="|7.3|13.5|21.3|5.5"/>
</p:tagLst>
</file>

<file path=ppt/tags/tag35.xml><?xml version="1.0" encoding="utf-8"?>
<p:tagLst xmlns:p="http://schemas.openxmlformats.org/presentationml/2006/main">
  <p:tag name="TIMING" val="|7|9.1|5"/>
</p:tagLst>
</file>

<file path=ppt/tags/tag36.xml><?xml version="1.0" encoding="utf-8"?>
<p:tagLst xmlns:p="http://schemas.openxmlformats.org/presentationml/2006/main">
  <p:tag name="TIMING" val="|5.2"/>
</p:tagLst>
</file>

<file path=ppt/tags/tag37.xml><?xml version="1.0" encoding="utf-8"?>
<p:tagLst xmlns:p="http://schemas.openxmlformats.org/presentationml/2006/main">
  <p:tag name="TIMING" val="|3.9|8.8|10.9"/>
</p:tagLst>
</file>

<file path=ppt/tags/tag38.xml><?xml version="1.0" encoding="utf-8"?>
<p:tagLst xmlns:p="http://schemas.openxmlformats.org/presentationml/2006/main">
  <p:tag name="TIMING" val="|9.9|8.8"/>
</p:tagLst>
</file>

<file path=ppt/tags/tag39.xml><?xml version="1.0" encoding="utf-8"?>
<p:tagLst xmlns:p="http://schemas.openxmlformats.org/presentationml/2006/main">
  <p:tag name="TIMING" val="|6.2|5.2|10.7|14.8|5.9|3.5|5"/>
</p:tagLst>
</file>

<file path=ppt/tags/tag40.xml><?xml version="1.0" encoding="utf-8"?>
<p:tagLst xmlns:p="http://schemas.openxmlformats.org/presentationml/2006/main">
  <p:tag name="TIMING" val="|9.2|11.8"/>
</p:tagLst>
</file>

<file path=ppt/tags/tag41.xml><?xml version="1.0" encoding="utf-8"?>
<p:tagLst xmlns:p="http://schemas.openxmlformats.org/presentationml/2006/main">
  <p:tag name="TIMING" val="|9.9"/>
</p:tagLst>
</file>

<file path=ppt/tags/tag42.xml><?xml version="1.0" encoding="utf-8"?>
<p:tagLst xmlns:p="http://schemas.openxmlformats.org/presentationml/2006/main">
  <p:tag name="TIMING" val="|7.8|4.4"/>
</p:tagLst>
</file>

<file path=ppt/tags/tag43.xml><?xml version="1.0" encoding="utf-8"?>
<p:tagLst xmlns:p="http://schemas.openxmlformats.org/presentationml/2006/main">
  <p:tag name="TIMING" val="|3.8|8|11.2"/>
</p:tagLst>
</file>

<file path=ppt/tags/tag44.xml><?xml version="1.0" encoding="utf-8"?>
<p:tagLst xmlns:p="http://schemas.openxmlformats.org/presentationml/2006/main">
  <p:tag name="TIMING" val="|3|14.3|11.6|3.9|4.5"/>
</p:tagLst>
</file>

<file path=ppt/tags/tag45.xml><?xml version="1.0" encoding="utf-8"?>
<p:tagLst xmlns:p="http://schemas.openxmlformats.org/presentationml/2006/main">
  <p:tag name="TIMING" val="|11.2"/>
</p:tagLst>
</file>

<file path=ppt/tags/tag46.xml><?xml version="1.0" encoding="utf-8"?>
<p:tagLst xmlns:p="http://schemas.openxmlformats.org/presentationml/2006/main">
  <p:tag name="TIMING" val="|20.3"/>
</p:tagLst>
</file>

<file path=ppt/tags/tag47.xml><?xml version="1.0" encoding="utf-8"?>
<p:tagLst xmlns:p="http://schemas.openxmlformats.org/presentationml/2006/main">
  <p:tag name="TIMING" val="|12.5|12.9"/>
</p:tagLst>
</file>

<file path=ppt/tags/tag48.xml><?xml version="1.0" encoding="utf-8"?>
<p:tagLst xmlns:p="http://schemas.openxmlformats.org/presentationml/2006/main">
  <p:tag name="TIMING" val="|14|12.4"/>
</p:tagLst>
</file>

<file path=ppt/tags/tag49.xml><?xml version="1.0" encoding="utf-8"?>
<p:tagLst xmlns:p="http://schemas.openxmlformats.org/presentationml/2006/main">
  <p:tag name="TIMING" val="|16.5"/>
</p:tagLst>
</file>

<file path=ppt/tags/tag50.xml><?xml version="1.0" encoding="utf-8"?>
<p:tagLst xmlns:p="http://schemas.openxmlformats.org/presentationml/2006/main">
  <p:tag name="TIMING" val="|24|7.3|15.3|8|6.8"/>
</p:tagLst>
</file>

<file path=ppt/tags/tag51.xml><?xml version="1.0" encoding="utf-8"?>
<p:tagLst xmlns:p="http://schemas.openxmlformats.org/presentationml/2006/main">
  <p:tag name="TIMING" val="|8.4|5.3|7|9|6.7"/>
</p:tagLst>
</file>

<file path=ppt/tags/tag52.xml><?xml version="1.0" encoding="utf-8"?>
<p:tagLst xmlns:p="http://schemas.openxmlformats.org/presentationml/2006/main">
  <p:tag name="TIMING" val="|17.6|15.5"/>
</p:tagLst>
</file>

<file path=ppt/tags/tag53.xml><?xml version="1.0" encoding="utf-8"?>
<p:tagLst xmlns:p="http://schemas.openxmlformats.org/presentationml/2006/main">
  <p:tag name="TIMING" val="|23.8"/>
</p:tagLst>
</file>

<file path=ppt/tags/tag54.xml><?xml version="1.0" encoding="utf-8"?>
<p:tagLst xmlns:p="http://schemas.openxmlformats.org/presentationml/2006/main">
  <p:tag name="TIMING" val="|14.3|5|6.7"/>
</p:tagLst>
</file>

<file path=ppt/tags/tag55.xml><?xml version="1.0" encoding="utf-8"?>
<p:tagLst xmlns:p="http://schemas.openxmlformats.org/presentationml/2006/main">
  <p:tag name="TIMING" val="|20.4"/>
</p:tagLst>
</file>

<file path=ppt/tags/tag56.xml><?xml version="1.0" encoding="utf-8"?>
<p:tagLst xmlns:p="http://schemas.openxmlformats.org/presentationml/2006/main">
  <p:tag name="TIMING" val="|4.1|12.1"/>
</p:tagLst>
</file>

<file path=ppt/tags/tag57.xml><?xml version="1.0" encoding="utf-8"?>
<p:tagLst xmlns:p="http://schemas.openxmlformats.org/presentationml/2006/main">
  <p:tag name="TIMING" val="|9.1"/>
</p:tagLst>
</file>

<file path=ppt/tags/tag58.xml><?xml version="1.0" encoding="utf-8"?>
<p:tagLst xmlns:p="http://schemas.openxmlformats.org/presentationml/2006/main">
  <p:tag name="TIMING" val="|4.8|15.6|4.2"/>
</p:tagLst>
</file>

<file path=ppt/tags/tag59.xml><?xml version="1.0" encoding="utf-8"?>
<p:tagLst xmlns:p="http://schemas.openxmlformats.org/presentationml/2006/main">
  <p:tag name="TIMING" val="|17.9|26"/>
</p:tagLst>
</file>

<file path=ppt/tags/tag60.xml><?xml version="1.0" encoding="utf-8"?>
<p:tagLst xmlns:p="http://schemas.openxmlformats.org/presentationml/2006/main">
  <p:tag name="TIMING" val="|7.9|14.4"/>
</p:tagLst>
</file>

<file path=ppt/tags/tag61.xml><?xml version="1.0" encoding="utf-8"?>
<p:tagLst xmlns:p="http://schemas.openxmlformats.org/presentationml/2006/main">
  <p:tag name="TIMING" val="|4.7|26.6|13"/>
</p:tagLst>
</file>

<file path=ppt/tags/tag62.xml><?xml version="1.0" encoding="utf-8"?>
<p:tagLst xmlns:p="http://schemas.openxmlformats.org/presentationml/2006/main">
  <p:tag name="TIMING" val="|13.5|8.2|4.5|4.3|3.6"/>
</p:tagLst>
</file>

<file path=ppt/tags/tag63.xml><?xml version="1.0" encoding="utf-8"?>
<p:tagLst xmlns:p="http://schemas.openxmlformats.org/presentationml/2006/main">
  <p:tag name="TIMING" val="|8|11.9"/>
</p:tagLst>
</file>

<file path=ppt/tags/tag64.xml><?xml version="1.0" encoding="utf-8"?>
<p:tagLst xmlns:p="http://schemas.openxmlformats.org/presentationml/2006/main">
  <p:tag name="TIMING" val="|6.8|12.5|12.9"/>
</p:tagLst>
</file>

<file path=ppt/tags/tag65.xml><?xml version="1.0" encoding="utf-8"?>
<p:tagLst xmlns:p="http://schemas.openxmlformats.org/presentationml/2006/main">
  <p:tag name="TIMING" val="|38.2|14.4"/>
</p:tagLst>
</file>

<file path=ppt/tags/tag66.xml><?xml version="1.0" encoding="utf-8"?>
<p:tagLst xmlns:p="http://schemas.openxmlformats.org/presentationml/2006/main">
  <p:tag name="TIMING" val="|43.8|10.9|6.9|21.9|7.3|22.3|11.2|16.8|9.3|6.2|6.2|3.4|4|4.1"/>
</p:tagLst>
</file>

<file path=ppt/tags/tag67.xml><?xml version="1.0" encoding="utf-8"?>
<p:tagLst xmlns:p="http://schemas.openxmlformats.org/presentationml/2006/main">
  <p:tag name="TIMING" val="|25.6|17.6|20.8|21"/>
</p:tagLst>
</file>

<file path=ppt/tags/tag68.xml><?xml version="1.0" encoding="utf-8"?>
<p:tagLst xmlns:p="http://schemas.openxmlformats.org/presentationml/2006/main">
  <p:tag name="TIMING" val="|5.7|29.1|25.4|8.5|15.8|22.2"/>
</p:tagLst>
</file>

<file path=ppt/tags/tag69.xml><?xml version="1.0" encoding="utf-8"?>
<p:tagLst xmlns:p="http://schemas.openxmlformats.org/presentationml/2006/main">
  <p:tag name="TIMING" val="|15.7|7.4|14.3"/>
</p:tagLst>
</file>

<file path=ppt/tags/tag70.xml><?xml version="1.0" encoding="utf-8"?>
<p:tagLst xmlns:p="http://schemas.openxmlformats.org/presentationml/2006/main">
  <p:tag name="TIMING" val="|29.7|12.4"/>
</p:tagLst>
</file>

<file path=ppt/tags/tag71.xml><?xml version="1.0" encoding="utf-8"?>
<p:tagLst xmlns:p="http://schemas.openxmlformats.org/presentationml/2006/main">
  <p:tag name="TIMING" val="|6"/>
</p:tagLst>
</file>

<file path=ppt/tags/tag72.xml><?xml version="1.0" encoding="utf-8"?>
<p:tagLst xmlns:p="http://schemas.openxmlformats.org/presentationml/2006/main">
  <p:tag name="TIMING" val="|12.7"/>
</p:tagLst>
</file>

<file path=ppt/tags/tag73.xml><?xml version="1.0" encoding="utf-8"?>
<p:tagLst xmlns:p="http://schemas.openxmlformats.org/presentationml/2006/main">
  <p:tag name="TIMING" val="|18.1"/>
</p:tagLst>
</file>

<file path=ppt/tags/tag74.xml><?xml version="1.0" encoding="utf-8"?>
<p:tagLst xmlns:p="http://schemas.openxmlformats.org/presentationml/2006/main">
  <p:tag name="TIMING" val="|13.5|8.8|12.7|14.9"/>
</p:tagLst>
</file>

<file path=ppt/tags/tag75.xml><?xml version="1.0" encoding="utf-8"?>
<p:tagLst xmlns:p="http://schemas.openxmlformats.org/presentationml/2006/main">
  <p:tag name="TIMING" val="|32"/>
</p:tagLst>
</file>

<file path=ppt/tags/tag76.xml><?xml version="1.0" encoding="utf-8"?>
<p:tagLst xmlns:p="http://schemas.openxmlformats.org/presentationml/2006/main">
  <p:tag name="TIMING" val="|11.8"/>
</p:tagLst>
</file>

<file path=ppt/tags/tag77.xml><?xml version="1.0" encoding="utf-8"?>
<p:tagLst xmlns:p="http://schemas.openxmlformats.org/presentationml/2006/main">
  <p:tag name="TIMING" val="|30.7"/>
</p:tagLst>
</file>

<file path=ppt/tags/tag78.xml><?xml version="1.0" encoding="utf-8"?>
<p:tagLst xmlns:p="http://schemas.openxmlformats.org/presentationml/2006/main">
  <p:tag name="TIMING" val="|16"/>
</p:tagLst>
</file>

<file path=ppt/tags/tag79.xml><?xml version="1.0" encoding="utf-8"?>
<p:tagLst xmlns:p="http://schemas.openxmlformats.org/presentationml/2006/main">
  <p:tag name="TIMING" val="|5.6|16.8|18.8|18.3|22.1"/>
</p:tagLst>
</file>

<file path=ppt/tags/tag80.xml><?xml version="1.0" encoding="utf-8"?>
<p:tagLst xmlns:p="http://schemas.openxmlformats.org/presentationml/2006/main">
  <p:tag name="TIMING" val="|6.9|9.2|9.4|2.9"/>
</p:tagLst>
</file>

<file path=ppt/tags/tag81.xml><?xml version="1.0" encoding="utf-8"?>
<p:tagLst xmlns:p="http://schemas.openxmlformats.org/presentationml/2006/main">
  <p:tag name="TIMING" val="|6.4|11.1|19|10.2|15.4|15.9|8.9"/>
</p:tagLst>
</file>

<file path=ppt/tags/tag82.xml><?xml version="1.0" encoding="utf-8"?>
<p:tagLst xmlns:p="http://schemas.openxmlformats.org/presentationml/2006/main">
  <p:tag name="TIMING" val="|5.2"/>
</p:tagLst>
</file>

<file path=ppt/tags/tag83.xml><?xml version="1.0" encoding="utf-8"?>
<p:tagLst xmlns:p="http://schemas.openxmlformats.org/presentationml/2006/main">
  <p:tag name="TIMING" val="|12.7"/>
</p:tagLst>
</file>

<file path=ppt/tags/tag84.xml><?xml version="1.0" encoding="utf-8"?>
<p:tagLst xmlns:p="http://schemas.openxmlformats.org/presentationml/2006/main">
  <p:tag name="TIMING" val="|16.6"/>
</p:tagLst>
</file>

<file path=ppt/tags/tag85.xml><?xml version="1.0" encoding="utf-8"?>
<p:tagLst xmlns:p="http://schemas.openxmlformats.org/presentationml/2006/main">
  <p:tag name="TIMING" val="|9.8"/>
</p:tagLst>
</file>

<file path=ppt/tags/tag86.xml><?xml version="1.0" encoding="utf-8"?>
<p:tagLst xmlns:p="http://schemas.openxmlformats.org/presentationml/2006/main">
  <p:tag name="TIMING" val="|15.3"/>
</p:tagLst>
</file>

<file path=ppt/tags/tag87.xml><?xml version="1.0" encoding="utf-8"?>
<p:tagLst xmlns:p="http://schemas.openxmlformats.org/presentationml/2006/main">
  <p:tag name="TIMING" val="|8.3"/>
</p:tagLst>
</file>

<file path=ppt/tags/tag88.xml><?xml version="1.0" encoding="utf-8"?>
<p:tagLst xmlns:p="http://schemas.openxmlformats.org/presentationml/2006/main">
  <p:tag name="commondata" val="eyJoZGlkIjoiZTgzZmMyNjkzZjFhOGNlYjIxNjA2OTU0M2E0MGE0ZTk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常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14080</Words>
  <Application>WPS 演示</Application>
  <PresentationFormat>自定义</PresentationFormat>
  <Paragraphs>2882</Paragraphs>
  <Slides>108</Slides>
  <Notes>10</Notes>
  <HiddenSlides>0</HiddenSlides>
  <MMClips>0</MMClips>
  <ScaleCrop>false</ScaleCrop>
  <HeadingPairs>
    <vt:vector size="8" baseType="variant">
      <vt:variant>
        <vt:lpstr>已用的字体</vt:lpstr>
      </vt:variant>
      <vt:variant>
        <vt:i4>23</vt:i4>
      </vt:variant>
      <vt:variant>
        <vt:lpstr>主题</vt:lpstr>
      </vt:variant>
      <vt:variant>
        <vt:i4>1</vt:i4>
      </vt:variant>
      <vt:variant>
        <vt:lpstr>嵌入 OLE 服务器</vt:lpstr>
      </vt:variant>
      <vt:variant>
        <vt:i4>3</vt:i4>
      </vt:variant>
      <vt:variant>
        <vt:lpstr>幻灯片标题</vt:lpstr>
      </vt:variant>
      <vt:variant>
        <vt:i4>108</vt:i4>
      </vt:variant>
    </vt:vector>
  </HeadingPairs>
  <TitlesOfParts>
    <vt:vector size="135" baseType="lpstr">
      <vt:lpstr>Arial</vt:lpstr>
      <vt:lpstr>宋体</vt:lpstr>
      <vt:lpstr>Wingdings</vt:lpstr>
      <vt:lpstr>微软雅黑</vt:lpstr>
      <vt:lpstr>Arial Unicode MS</vt:lpstr>
      <vt:lpstr>Arial</vt:lpstr>
      <vt:lpstr>Impact</vt:lpstr>
      <vt:lpstr>Leelawadee</vt:lpstr>
      <vt:lpstr>FZLTDHK-GBK1-0</vt:lpstr>
      <vt:lpstr>Segoe Print</vt:lpstr>
      <vt:lpstr>FZLTXIHJW-GB1-0</vt:lpstr>
      <vt:lpstr>Tahoma</vt:lpstr>
      <vt:lpstr>Arial Unicode MS</vt:lpstr>
      <vt:lpstr>等线</vt:lpstr>
      <vt:lpstr>Times New Roman</vt:lpstr>
      <vt:lpstr>黑体</vt:lpstr>
      <vt:lpstr>Symbol</vt:lpstr>
      <vt:lpstr>隶书</vt:lpstr>
      <vt:lpstr>方正中等线简体</vt:lpstr>
      <vt:lpstr>楷体_GB2312</vt:lpstr>
      <vt:lpstr>新宋体</vt:lpstr>
      <vt:lpstr>方正彩云简体</vt:lpstr>
      <vt:lpstr>Arial Rounded MT Bold</vt:lpstr>
      <vt:lpstr>Office Theme</vt:lpstr>
      <vt:lpstr>PowerPoint.Show.8</vt:lpstr>
      <vt:lpstr>Equation.3</vt:lpstr>
      <vt:lpstr>PowerPoint.Show.8</vt:lpstr>
      <vt:lpstr>PowerPoint 演示文稿</vt:lpstr>
      <vt:lpstr>信息时代与互联网</vt:lpstr>
      <vt:lpstr>计算机网络与网络应用</vt:lpstr>
      <vt:lpstr>计算机网络向用户提供丰富的应用与服务 </vt:lpstr>
      <vt:lpstr>计算机网络向用户提供丰富的应用与服务 </vt:lpstr>
      <vt:lpstr>计算机网络向用户提供丰富的应用与服务 </vt:lpstr>
      <vt:lpstr>计算机网络向用户提供丰富的应用与服务 </vt:lpstr>
      <vt:lpstr>计算机网络向用户提供丰富的应用与服务 </vt:lpstr>
      <vt:lpstr>计算机网络向用户提供丰富的应用与服务 </vt:lpstr>
      <vt:lpstr>计算机网络向用户提供丰富的应用与服务 </vt:lpstr>
      <vt:lpstr>计算机网络最核心的功能</vt:lpstr>
      <vt:lpstr>PowerPoint 演示文稿</vt:lpstr>
      <vt:lpstr>计算机网络的定义</vt:lpstr>
      <vt:lpstr>计算机网络的分类</vt:lpstr>
      <vt:lpstr>计算机网络的分类</vt:lpstr>
      <vt:lpstr>PowerPoint 演示文稿</vt:lpstr>
      <vt:lpstr>网络与互连网络</vt:lpstr>
      <vt:lpstr>网络与互连网络</vt:lpstr>
      <vt:lpstr>互连网络与连接的主机</vt:lpstr>
      <vt:lpstr>internet 和 Internet 的区别</vt:lpstr>
      <vt:lpstr>互联网的边缘与核心 </vt:lpstr>
      <vt:lpstr>互联网结构发展的三个阶段</vt:lpstr>
      <vt:lpstr>互联网结构发展的三个阶段</vt:lpstr>
      <vt:lpstr>互联网结构发展的三个阶段</vt:lpstr>
      <vt:lpstr>用户通过 ISP 上网</vt:lpstr>
      <vt:lpstr>用户通过 ISP 上网</vt:lpstr>
      <vt:lpstr>互联网的标准化工作</vt:lpstr>
      <vt:lpstr>RFC 文档 </vt:lpstr>
      <vt:lpstr>PowerPoint 演示文稿</vt:lpstr>
      <vt:lpstr>两种基本的交换方式</vt:lpstr>
      <vt:lpstr>用电线连通电话</vt:lpstr>
      <vt:lpstr>使用交换机</vt:lpstr>
      <vt:lpstr>使用交换机</vt:lpstr>
      <vt:lpstr>使用多个交换机</vt:lpstr>
      <vt:lpstr>“交换”的含义</vt:lpstr>
      <vt:lpstr>电路交换</vt:lpstr>
      <vt:lpstr>电路交换的过程</vt:lpstr>
      <vt:lpstr>PowerPoint 演示文稿</vt:lpstr>
      <vt:lpstr>PowerPoint 演示文稿</vt:lpstr>
      <vt:lpstr>回顾：电路交换</vt:lpstr>
      <vt:lpstr>回顾：电路交换</vt:lpstr>
      <vt:lpstr>电路交换的缺点</vt:lpstr>
      <vt:lpstr>类比邮政通信</vt:lpstr>
      <vt:lpstr>类比邮政通信</vt:lpstr>
      <vt:lpstr>分组与分组交换</vt:lpstr>
      <vt:lpstr>分组交换的要点</vt:lpstr>
      <vt:lpstr>分组交换的存储转发过程</vt:lpstr>
      <vt:lpstr>分组交换的存储转发过程</vt:lpstr>
      <vt:lpstr>分组交换的存储转发过程</vt:lpstr>
      <vt:lpstr>分组交换的存储转发过程</vt:lpstr>
      <vt:lpstr>分组交换的存储转发过程</vt:lpstr>
      <vt:lpstr>分组交换的主要特点</vt:lpstr>
      <vt:lpstr>分组排队 &amp; 分组丢失</vt:lpstr>
      <vt:lpstr>网络拥塞</vt:lpstr>
      <vt:lpstr>分组交换的主要特点</vt:lpstr>
      <vt:lpstr>PowerPoint 演示文稿</vt:lpstr>
      <vt:lpstr>1. 速率</vt:lpstr>
      <vt:lpstr>2. 带宽</vt:lpstr>
      <vt:lpstr>3. 吞吐量</vt:lpstr>
      <vt:lpstr>4. 时延</vt:lpstr>
      <vt:lpstr>4. 时延</vt:lpstr>
      <vt:lpstr>发送时延和传播时延的比较 </vt:lpstr>
      <vt:lpstr>容易产生的错误概念 </vt:lpstr>
      <vt:lpstr>4. 时延</vt:lpstr>
      <vt:lpstr>三种时延所产生的地方 </vt:lpstr>
      <vt:lpstr>三种交换的比较 </vt:lpstr>
      <vt:lpstr>三种交换的比较 </vt:lpstr>
      <vt:lpstr>三种交换的比较 </vt:lpstr>
      <vt:lpstr>三种交换的比较 </vt:lpstr>
      <vt:lpstr>5. 丢包率</vt:lpstr>
      <vt:lpstr>6.  利用率</vt:lpstr>
      <vt:lpstr>时延与网络利用率的关系</vt:lpstr>
      <vt:lpstr>PowerPoint 演示文稿</vt:lpstr>
      <vt:lpstr>网络协议</vt:lpstr>
      <vt:lpstr>网络协议</vt:lpstr>
      <vt:lpstr>网络协议的三要素</vt:lpstr>
      <vt:lpstr>协议的分层模型</vt:lpstr>
      <vt:lpstr>邮政系统分层实例</vt:lpstr>
      <vt:lpstr>邮政系统分层实例</vt:lpstr>
      <vt:lpstr>计算机网络层次结构的好处</vt:lpstr>
      <vt:lpstr>分层的好处 </vt:lpstr>
      <vt:lpstr>计算机网络的体系结构 </vt:lpstr>
      <vt:lpstr>OSI 与 TCP/IP体系结构的比较</vt:lpstr>
      <vt:lpstr>OSI 与 TCP/IP体系结构的比较</vt:lpstr>
      <vt:lpstr>OSI 与 TCP/IP体系结构的比较</vt:lpstr>
      <vt:lpstr>各层协议要解决的问题</vt:lpstr>
      <vt:lpstr>各层协议要解决的问题</vt:lpstr>
      <vt:lpstr>各层协议要解决的问题</vt:lpstr>
      <vt:lpstr>各层协议要解决的问题</vt:lpstr>
      <vt:lpstr>各层协议要解决的问题</vt:lpstr>
      <vt:lpstr>各层协议的主要功能</vt:lpstr>
      <vt:lpstr>协议的层次关系</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实体、协议和服务 </vt:lpstr>
      <vt:lpstr>1.6.4  实体、协议和服务 </vt:lpstr>
      <vt:lpstr>1.6.4  实体、协议和服务 </vt:lpstr>
      <vt:lpstr>1.6.4  实体、协议和服务 </vt:lpstr>
      <vt:lpstr>1.6.4  实体、协议和服务 </vt:lpstr>
      <vt:lpstr>1.6.4  实体、协议和服务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siri</dc:creator>
  <cp:lastModifiedBy>Administrator</cp:lastModifiedBy>
  <cp:revision>258</cp:revision>
  <dcterms:created xsi:type="dcterms:W3CDTF">2006-08-16T00:00:00Z</dcterms:created>
  <dcterms:modified xsi:type="dcterms:W3CDTF">2024-02-27T00:17:02Z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973AA3805F8A4D049B08FF6C3657E7BC_13</vt:lpwstr>
  </property>
  <property fmtid="{D5CDD505-2E9C-101B-9397-08002B2CF9AE}" pid="3" name="KSOProductBuildVer">
    <vt:lpwstr>2052-12.1.0.16388</vt:lpwstr>
  </property>
</Properties>
</file>