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481" r:id="rId4"/>
    <p:sldId id="256" r:id="rId5"/>
    <p:sldId id="390" r:id="rId7"/>
    <p:sldId id="391" r:id="rId8"/>
    <p:sldId id="392" r:id="rId9"/>
    <p:sldId id="500" r:id="rId10"/>
    <p:sldId id="393" r:id="rId11"/>
    <p:sldId id="403" r:id="rId12"/>
    <p:sldId id="396" r:id="rId13"/>
    <p:sldId id="397" r:id="rId14"/>
    <p:sldId id="398" r:id="rId15"/>
    <p:sldId id="399" r:id="rId16"/>
    <p:sldId id="400" r:id="rId17"/>
    <p:sldId id="401" r:id="rId18"/>
    <p:sldId id="402" r:id="rId19"/>
    <p:sldId id="404" r:id="rId20"/>
    <p:sldId id="405" r:id="rId21"/>
    <p:sldId id="406" r:id="rId22"/>
    <p:sldId id="407" r:id="rId23"/>
    <p:sldId id="482" r:id="rId24"/>
    <p:sldId id="483" r:id="rId25"/>
    <p:sldId id="496" r:id="rId26"/>
    <p:sldId id="495" r:id="rId27"/>
    <p:sldId id="408" r:id="rId28"/>
    <p:sldId id="388" r:id="rId29"/>
    <p:sldId id="409" r:id="rId30"/>
    <p:sldId id="410" r:id="rId31"/>
    <p:sldId id="411" r:id="rId32"/>
    <p:sldId id="412" r:id="rId33"/>
    <p:sldId id="587" r:id="rId34"/>
    <p:sldId id="586" r:id="rId35"/>
    <p:sldId id="413" r:id="rId36"/>
    <p:sldId id="588" r:id="rId37"/>
    <p:sldId id="414" r:id="rId38"/>
    <p:sldId id="501" r:id="rId39"/>
    <p:sldId id="589" r:id="rId40"/>
    <p:sldId id="415" r:id="rId41"/>
    <p:sldId id="590" r:id="rId42"/>
    <p:sldId id="502" r:id="rId43"/>
    <p:sldId id="416" r:id="rId44"/>
    <p:sldId id="591" r:id="rId45"/>
    <p:sldId id="592" r:id="rId46"/>
    <p:sldId id="417" r:id="rId47"/>
    <p:sldId id="593" r:id="rId48"/>
    <p:sldId id="594" r:id="rId49"/>
    <p:sldId id="595" r:id="rId50"/>
    <p:sldId id="489" r:id="rId51"/>
    <p:sldId id="492" r:id="rId52"/>
    <p:sldId id="503" r:id="rId53"/>
    <p:sldId id="504" r:id="rId54"/>
    <p:sldId id="418" r:id="rId55"/>
    <p:sldId id="494" r:id="rId56"/>
    <p:sldId id="419" r:id="rId57"/>
    <p:sldId id="425" r:id="rId58"/>
    <p:sldId id="424" r:id="rId59"/>
    <p:sldId id="426" r:id="rId60"/>
    <p:sldId id="427" r:id="rId61"/>
    <p:sldId id="428" r:id="rId62"/>
    <p:sldId id="497" r:id="rId63"/>
    <p:sldId id="420" r:id="rId64"/>
    <p:sldId id="421" r:id="rId65"/>
    <p:sldId id="422" r:id="rId66"/>
    <p:sldId id="423" r:id="rId67"/>
    <p:sldId id="430" r:id="rId68"/>
    <p:sldId id="432" r:id="rId69"/>
    <p:sldId id="431" r:id="rId70"/>
    <p:sldId id="505" r:id="rId71"/>
    <p:sldId id="433" r:id="rId72"/>
    <p:sldId id="435" r:id="rId73"/>
    <p:sldId id="436" r:id="rId74"/>
    <p:sldId id="437" r:id="rId75"/>
    <p:sldId id="506" r:id="rId76"/>
    <p:sldId id="596" r:id="rId77"/>
    <p:sldId id="597" r:id="rId78"/>
    <p:sldId id="507" r:id="rId79"/>
    <p:sldId id="599" r:id="rId80"/>
    <p:sldId id="598" r:id="rId81"/>
    <p:sldId id="508" r:id="rId82"/>
    <p:sldId id="509" r:id="rId83"/>
    <p:sldId id="438" r:id="rId84"/>
    <p:sldId id="439" r:id="rId85"/>
    <p:sldId id="440" r:id="rId86"/>
    <p:sldId id="441" r:id="rId87"/>
    <p:sldId id="442" r:id="rId88"/>
    <p:sldId id="443" r:id="rId89"/>
    <p:sldId id="444" r:id="rId90"/>
    <p:sldId id="498" r:id="rId91"/>
    <p:sldId id="446" r:id="rId92"/>
    <p:sldId id="493" r:id="rId93"/>
    <p:sldId id="447" r:id="rId94"/>
    <p:sldId id="448" r:id="rId95"/>
    <p:sldId id="499" r:id="rId96"/>
    <p:sldId id="449" r:id="rId97"/>
    <p:sldId id="450" r:id="rId98"/>
    <p:sldId id="451" r:id="rId99"/>
    <p:sldId id="452" r:id="rId100"/>
    <p:sldId id="453" r:id="rId101"/>
    <p:sldId id="454" r:id="rId102"/>
    <p:sldId id="455" r:id="rId103"/>
    <p:sldId id="484" r:id="rId104"/>
    <p:sldId id="485" r:id="rId105"/>
    <p:sldId id="486" r:id="rId106"/>
    <p:sldId id="487" r:id="rId107"/>
    <p:sldId id="488" r:id="rId108"/>
    <p:sldId id="510" r:id="rId109"/>
  </p:sldIdLst>
  <p:sldSz cx="9144000" cy="6858000" type="screen4x3"/>
  <p:notesSz cx="6858000" cy="9144000"/>
  <p:custDataLst>
    <p:tags r:id="rId113"/>
  </p:custDataLst>
  <p:defaultTextStyle>
    <a:defPPr>
      <a:defRPr lang="zh-CN"/>
    </a:defPPr>
    <a:lvl1pPr marL="0" lvl="0"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31"/>
    <p:restoredTop sz="99819"/>
  </p:normalViewPr>
  <p:slideViewPr>
    <p:cSldViewPr showGuides="1">
      <p:cViewPr varScale="1">
        <p:scale>
          <a:sx n="108" d="100"/>
          <a:sy n="108" d="100"/>
        </p:scale>
        <p:origin x="-8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notesMaster" Target="notesMasters/notesMaster1.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3" Type="http://schemas.openxmlformats.org/officeDocument/2006/relationships/tags" Target="tags/tag27.xml"/><Relationship Id="rId112" Type="http://schemas.openxmlformats.org/officeDocument/2006/relationships/tableStyles" Target="tableStyles.xml"/><Relationship Id="rId111" Type="http://schemas.openxmlformats.org/officeDocument/2006/relationships/viewProps" Target="viewProps.xml"/><Relationship Id="rId110" Type="http://schemas.openxmlformats.org/officeDocument/2006/relationships/presProps" Target="presProps.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页眉占位符 5121"/>
          <p:cNvSpPr>
            <a:spLocks noGrp="1"/>
          </p:cNvSpPr>
          <p:nvPr>
            <p:ph type="hdr" sz="quarter"/>
          </p:nvPr>
        </p:nvSpPr>
        <p:spPr>
          <a:xfrm>
            <a:off x="0" y="0"/>
            <a:ext cx="2971800" cy="457200"/>
          </a:xfrm>
          <a:prstGeom prst="rect">
            <a:avLst/>
          </a:prstGeom>
          <a:noFill/>
          <a:ln w="9525">
            <a:noFill/>
          </a:ln>
        </p:spPr>
        <p:txBody>
          <a:bodyPr/>
          <a:p>
            <a:pPr lvl="0"/>
            <a:endParaRPr lang="zh-CN" altLang="en-US" sz="1200" b="0" dirty="0"/>
          </a:p>
        </p:txBody>
      </p:sp>
      <p:sp>
        <p:nvSpPr>
          <p:cNvPr id="5123" name="日期占位符 5122"/>
          <p:cNvSpPr>
            <a:spLocks noGrp="1"/>
          </p:cNvSpPr>
          <p:nvPr>
            <p:ph type="dt" idx="1"/>
          </p:nvPr>
        </p:nvSpPr>
        <p:spPr>
          <a:xfrm>
            <a:off x="3884613" y="0"/>
            <a:ext cx="2971800" cy="457200"/>
          </a:xfrm>
          <a:prstGeom prst="rect">
            <a:avLst/>
          </a:prstGeom>
          <a:noFill/>
          <a:ln w="9525">
            <a:noFill/>
          </a:ln>
        </p:spPr>
        <p:txBody>
          <a:bodyPr/>
          <a:p>
            <a:pPr lvl="0" algn="r"/>
            <a:endParaRPr lang="zh-CN" altLang="en-US" sz="1200" b="0" dirty="0"/>
          </a:p>
        </p:txBody>
      </p:sp>
      <p:sp>
        <p:nvSpPr>
          <p:cNvPr id="5124" name="幻灯片图像占位符 5123"/>
          <p:cNvSpPr>
            <a:spLocks noRo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5125" name="文本占位符 5124"/>
          <p:cNvSpPr>
            <a:spLocks noGrp="1"/>
          </p:cNvSpPr>
          <p:nvPr>
            <p:ph type="body" sz="quarter" idx="3"/>
          </p:nvPr>
        </p:nvSpPr>
        <p:spPr>
          <a:xfrm>
            <a:off x="685800" y="4343400"/>
            <a:ext cx="5486400" cy="41148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5126" name="页脚占位符 5125"/>
          <p:cNvSpPr>
            <a:spLocks noGrp="1"/>
          </p:cNvSpPr>
          <p:nvPr>
            <p:ph type="ftr" sz="quarter" idx="4"/>
          </p:nvPr>
        </p:nvSpPr>
        <p:spPr>
          <a:xfrm>
            <a:off x="0" y="8685213"/>
            <a:ext cx="2971800" cy="457200"/>
          </a:xfrm>
          <a:prstGeom prst="rect">
            <a:avLst/>
          </a:prstGeom>
          <a:noFill/>
          <a:ln w="9525">
            <a:noFill/>
          </a:ln>
        </p:spPr>
        <p:txBody>
          <a:bodyPr anchor="b" anchorCtr="0"/>
          <a:p>
            <a:pPr lvl="0"/>
            <a:endParaRPr lang="zh-CN" altLang="en-US" sz="1200" b="0" dirty="0"/>
          </a:p>
        </p:txBody>
      </p:sp>
      <p:sp>
        <p:nvSpPr>
          <p:cNvPr id="5127" name="灯片编号占位符 5126"/>
          <p:cNvSpPr>
            <a:spLocks noGrp="1"/>
          </p:cNvSpPr>
          <p:nvPr>
            <p:ph type="sldNum" sz="quarter" idx="5"/>
          </p:nvPr>
        </p:nvSpPr>
        <p:spPr>
          <a:xfrm>
            <a:off x="3884613" y="8685213"/>
            <a:ext cx="2971800" cy="457200"/>
          </a:xfrm>
          <a:prstGeom prst="rect">
            <a:avLst/>
          </a:prstGeom>
          <a:noFill/>
          <a:ln w="9525">
            <a:noFill/>
          </a:ln>
        </p:spPr>
        <p:txBody>
          <a:bodyPr anchor="b" anchorCtr="0"/>
          <a:p>
            <a:pPr lvl="0" algn="r"/>
            <a:fld id="{9A0DB2DC-4C9A-4742-B13C-FB6460FD3503}" type="slidenum">
              <a:rPr lang="zh-CN" altLang="en-US" sz="1200" b="0" dirty="0"/>
            </a:fld>
            <a:endParaRPr lang="zh-CN" altLang="en-US" sz="1200" b="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53250" name="幻灯片图像占位符 53249"/>
          <p:cNvSpPr>
            <a:spLocks noRot="1" noTextEdit="1"/>
          </p:cNvSpPr>
          <p:nvPr>
            <p:ph type="sldImg"/>
          </p:nvPr>
        </p:nvSpPr>
        <p:spPr>
          <a:ln/>
        </p:spPr>
      </p:sp>
      <p:sp>
        <p:nvSpPr>
          <p:cNvPr id="53251" name="文本占位符 53250"/>
          <p:cNvSpPr>
            <a:spLocks noGrp="1"/>
          </p:cNvSpPr>
          <p:nvPr>
            <p:ph type="body" idx="1"/>
          </p:nvPr>
        </p:nvSpPr>
        <p:spPr>
          <a:ln/>
        </p:spPr>
        <p:txBody>
          <a:bodyPr/>
          <a:p>
            <a:pPr lvl="0"/>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56002" name="幻灯片图像占位符 256001"/>
          <p:cNvSpPr>
            <a:spLocks noRot="1" noTextEdit="1"/>
          </p:cNvSpPr>
          <p:nvPr>
            <p:ph type="sldImg"/>
          </p:nvPr>
        </p:nvSpPr>
        <p:spPr>
          <a:ln/>
        </p:spPr>
      </p:sp>
      <p:sp>
        <p:nvSpPr>
          <p:cNvPr id="256003" name="文本占位符 256002"/>
          <p:cNvSpPr>
            <a:spLocks noGrp="1"/>
          </p:cNvSpPr>
          <p:nvPr>
            <p:ph type="body" idx="1"/>
          </p:nvPr>
        </p:nvSpPr>
        <p:spPr>
          <a:ln/>
        </p:spPr>
        <p:txBody>
          <a:bodyPr/>
          <a:p>
            <a:pPr lvl="0"/>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58050" name="幻灯片图像占位符 258049"/>
          <p:cNvSpPr>
            <a:spLocks noRot="1" noTextEdit="1"/>
          </p:cNvSpPr>
          <p:nvPr>
            <p:ph type="sldImg"/>
          </p:nvPr>
        </p:nvSpPr>
        <p:spPr>
          <a:ln/>
        </p:spPr>
      </p:sp>
      <p:sp>
        <p:nvSpPr>
          <p:cNvPr id="258051" name="文本占位符 258050"/>
          <p:cNvSpPr>
            <a:spLocks noGrp="1"/>
          </p:cNvSpPr>
          <p:nvPr>
            <p:ph type="body" idx="1"/>
          </p:nvPr>
        </p:nvSpPr>
        <p:spPr>
          <a:ln/>
        </p:spPr>
        <p:txBody>
          <a:bodyPr/>
          <a:p>
            <a:pPr lvl="0"/>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38274" name="幻灯片图像占位符 438273"/>
          <p:cNvSpPr>
            <a:spLocks noRot="1" noTextEdit="1"/>
          </p:cNvSpPr>
          <p:nvPr>
            <p:ph type="sldImg"/>
          </p:nvPr>
        </p:nvSpPr>
        <p:spPr>
          <a:ln/>
        </p:spPr>
      </p:sp>
      <p:sp>
        <p:nvSpPr>
          <p:cNvPr id="438275" name="文本占位符 438274"/>
          <p:cNvSpPr>
            <a:spLocks noGrp="1"/>
          </p:cNvSpPr>
          <p:nvPr>
            <p:ph type="body" idx="1"/>
          </p:nvPr>
        </p:nvSpPr>
        <p:spPr>
          <a:ln/>
        </p:spPr>
        <p:txBody>
          <a:bodyPr/>
          <a:p>
            <a:pPr lvl="0"/>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65218" name="幻灯片图像占位符 265217"/>
          <p:cNvSpPr>
            <a:spLocks noRot="1" noTextEdit="1"/>
          </p:cNvSpPr>
          <p:nvPr>
            <p:ph type="sldImg"/>
          </p:nvPr>
        </p:nvSpPr>
        <p:spPr>
          <a:ln/>
        </p:spPr>
      </p:sp>
      <p:sp>
        <p:nvSpPr>
          <p:cNvPr id="265219" name="文本占位符 265218"/>
          <p:cNvSpPr>
            <a:spLocks noGrp="1"/>
          </p:cNvSpPr>
          <p:nvPr>
            <p:ph type="body" idx="1"/>
          </p:nvPr>
        </p:nvSpPr>
        <p:spPr>
          <a:ln/>
        </p:spPr>
        <p:txBody>
          <a:bodyPr/>
          <a:p>
            <a:pPr lvl="0"/>
            <a:endParaRPr lang="en-US" altLang="zh-CN" sz="1400" dirty="0">
              <a:ea typeface="楷体_GB2312" pitchFamily="49" charset="-122"/>
            </a:endParaRPr>
          </a:p>
          <a:p>
            <a:pPr lvl="0"/>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67266" name="幻灯片图像占位符 267265"/>
          <p:cNvSpPr>
            <a:spLocks noRot="1" noTextEdit="1"/>
          </p:cNvSpPr>
          <p:nvPr>
            <p:ph type="sldImg"/>
          </p:nvPr>
        </p:nvSpPr>
        <p:spPr>
          <a:ln/>
        </p:spPr>
      </p:sp>
      <p:sp>
        <p:nvSpPr>
          <p:cNvPr id="267267" name="文本占位符 267266"/>
          <p:cNvSpPr>
            <a:spLocks noGrp="1"/>
          </p:cNvSpPr>
          <p:nvPr>
            <p:ph type="body" idx="1"/>
          </p:nvPr>
        </p:nvSpPr>
        <p:spPr>
          <a:ln/>
        </p:spPr>
        <p:txBody>
          <a:bodyPr/>
          <a:p>
            <a:pPr lvl="0"/>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69314" name="幻灯片图像占位符 269313"/>
          <p:cNvSpPr>
            <a:spLocks noRot="1" noTextEdit="1"/>
          </p:cNvSpPr>
          <p:nvPr>
            <p:ph type="sldImg"/>
          </p:nvPr>
        </p:nvSpPr>
        <p:spPr>
          <a:ln/>
        </p:spPr>
      </p:sp>
      <p:sp>
        <p:nvSpPr>
          <p:cNvPr id="269315" name="文本占位符 269314"/>
          <p:cNvSpPr>
            <a:spLocks noGrp="1"/>
          </p:cNvSpPr>
          <p:nvPr>
            <p:ph type="body" idx="1"/>
          </p:nvPr>
        </p:nvSpPr>
        <p:spPr>
          <a:ln/>
        </p:spPr>
        <p:txBody>
          <a:bodyPr/>
          <a:p>
            <a:pPr lvl="0"/>
            <a:endParaRPr sz="1400" dirty="0">
              <a:ea typeface="楷体_GB2312" pitchFamily="49"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71362" name="幻灯片图像占位符 271361"/>
          <p:cNvSpPr>
            <a:spLocks noRot="1" noTextEdit="1"/>
          </p:cNvSpPr>
          <p:nvPr>
            <p:ph type="sldImg"/>
          </p:nvPr>
        </p:nvSpPr>
        <p:spPr>
          <a:ln/>
        </p:spPr>
      </p:sp>
      <p:sp>
        <p:nvSpPr>
          <p:cNvPr id="271363" name="文本占位符 271362"/>
          <p:cNvSpPr>
            <a:spLocks noGrp="1"/>
          </p:cNvSpPr>
          <p:nvPr>
            <p:ph type="body" idx="1"/>
          </p:nvPr>
        </p:nvSpPr>
        <p:spPr>
          <a:ln/>
        </p:spPr>
        <p:txBody>
          <a:bodyPr/>
          <a:p>
            <a:pPr lvl="0"/>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73410" name="幻灯片图像占位符 273409"/>
          <p:cNvSpPr>
            <a:spLocks noRot="1" noTextEdit="1"/>
          </p:cNvSpPr>
          <p:nvPr>
            <p:ph type="sldImg"/>
          </p:nvPr>
        </p:nvSpPr>
        <p:spPr>
          <a:ln/>
        </p:spPr>
      </p:sp>
      <p:sp>
        <p:nvSpPr>
          <p:cNvPr id="273411" name="文本占位符 273410"/>
          <p:cNvSpPr>
            <a:spLocks noGrp="1"/>
          </p:cNvSpPr>
          <p:nvPr>
            <p:ph type="body" idx="1"/>
          </p:nvPr>
        </p:nvSpPr>
        <p:spPr>
          <a:ln/>
        </p:spPr>
        <p:txBody>
          <a:bodyPr/>
          <a:p>
            <a:pPr lvl="0"/>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75458" name="幻灯片图像占位符 275457"/>
          <p:cNvSpPr>
            <a:spLocks noRot="1" noTextEdit="1"/>
          </p:cNvSpPr>
          <p:nvPr>
            <p:ph type="sldImg"/>
          </p:nvPr>
        </p:nvSpPr>
        <p:spPr>
          <a:ln/>
        </p:spPr>
      </p:sp>
      <p:sp>
        <p:nvSpPr>
          <p:cNvPr id="275459" name="文本占位符 275458"/>
          <p:cNvSpPr>
            <a:spLocks noGrp="1"/>
          </p:cNvSpPr>
          <p:nvPr>
            <p:ph type="body" idx="1"/>
          </p:nvPr>
        </p:nvSpPr>
        <p:spPr>
          <a:ln/>
        </p:spPr>
        <p:txBody>
          <a:bodyPr/>
          <a:p>
            <a:pPr lvl="0"/>
            <a:endParaRPr sz="1400" dirty="0">
              <a:ea typeface="楷体_GB2312" pitchFamily="49"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77506" name="幻灯片图像占位符 277505"/>
          <p:cNvSpPr>
            <a:spLocks noRot="1" noTextEdit="1"/>
          </p:cNvSpPr>
          <p:nvPr>
            <p:ph type="sldImg"/>
          </p:nvPr>
        </p:nvSpPr>
        <p:spPr>
          <a:ln/>
        </p:spPr>
      </p:sp>
      <p:sp>
        <p:nvSpPr>
          <p:cNvPr id="277507" name="文本占位符 277506"/>
          <p:cNvSpPr>
            <a:spLocks noGrp="1"/>
          </p:cNvSpPr>
          <p:nvPr>
            <p:ph type="body" idx="1"/>
          </p:nvPr>
        </p:nvSpPr>
        <p:spPr>
          <a:ln/>
        </p:spPr>
        <p:txBody>
          <a:bodyPr/>
          <a:p>
            <a:pPr lvl="0"/>
            <a:endParaRPr sz="1400" dirty="0">
              <a:ea typeface="楷体_GB2312" pitchFamily="49"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06530" name="幻灯片图像占位符 406529"/>
          <p:cNvSpPr>
            <a:spLocks noRot="1" noTextEdit="1"/>
          </p:cNvSpPr>
          <p:nvPr>
            <p:ph type="sldImg"/>
          </p:nvPr>
        </p:nvSpPr>
        <p:spPr>
          <a:ln/>
        </p:spPr>
      </p:sp>
      <p:sp>
        <p:nvSpPr>
          <p:cNvPr id="406531" name="文本占位符 406530"/>
          <p:cNvSpPr>
            <a:spLocks noGrp="1"/>
          </p:cNvSpPr>
          <p:nvPr>
            <p:ph type="body" idx="1"/>
          </p:nvPr>
        </p:nvSpPr>
        <p:spPr>
          <a:ln/>
        </p:spPr>
        <p:txBody>
          <a:bodyPr/>
          <a:p>
            <a:pPr lvl="0"/>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05506" name="幻灯片图像占位符 405505"/>
          <p:cNvSpPr>
            <a:spLocks noRot="1" noTextEdit="1"/>
          </p:cNvSpPr>
          <p:nvPr>
            <p:ph type="sldImg"/>
          </p:nvPr>
        </p:nvSpPr>
        <p:spPr>
          <a:ln/>
        </p:spPr>
      </p:sp>
      <p:sp>
        <p:nvSpPr>
          <p:cNvPr id="405507" name="文本占位符 405506"/>
          <p:cNvSpPr>
            <a:spLocks noGrp="1"/>
          </p:cNvSpPr>
          <p:nvPr>
            <p:ph type="body" idx="1"/>
          </p:nvPr>
        </p:nvSpPr>
        <p:spPr>
          <a:ln/>
        </p:spPr>
        <p:txBody>
          <a:bodyPr/>
          <a:p>
            <a:pPr lvl="0"/>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84674" name="幻灯片图像占位符 284673"/>
          <p:cNvSpPr>
            <a:spLocks noRot="1" noTextEdit="1"/>
          </p:cNvSpPr>
          <p:nvPr>
            <p:ph type="sldImg"/>
          </p:nvPr>
        </p:nvSpPr>
        <p:spPr>
          <a:ln/>
        </p:spPr>
      </p:sp>
      <p:sp>
        <p:nvSpPr>
          <p:cNvPr id="284675" name="文本占位符 284674"/>
          <p:cNvSpPr>
            <a:spLocks noGrp="1"/>
          </p:cNvSpPr>
          <p:nvPr>
            <p:ph type="body" idx="1"/>
          </p:nvPr>
        </p:nvSpPr>
        <p:spPr>
          <a:ln/>
        </p:spPr>
        <p:txBody>
          <a:bodyPr/>
          <a:p>
            <a:pPr lvl="0"/>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85698" name="幻灯片图像占位符 285697"/>
          <p:cNvSpPr>
            <a:spLocks noRot="1" noTextEdit="1"/>
          </p:cNvSpPr>
          <p:nvPr>
            <p:ph type="sldImg"/>
          </p:nvPr>
        </p:nvSpPr>
        <p:spPr>
          <a:ln/>
        </p:spPr>
      </p:sp>
      <p:sp>
        <p:nvSpPr>
          <p:cNvPr id="285699" name="文本占位符 285698"/>
          <p:cNvSpPr>
            <a:spLocks noGrp="1"/>
          </p:cNvSpPr>
          <p:nvPr>
            <p:ph type="body" idx="1"/>
          </p:nvPr>
        </p:nvSpPr>
        <p:spPr>
          <a:ln/>
        </p:spPr>
        <p:txBody>
          <a:bodyPr/>
          <a:p>
            <a:pPr lvl="0"/>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87746" name="幻灯片图像占位符 287745"/>
          <p:cNvSpPr>
            <a:spLocks noRot="1" noTextEdit="1"/>
          </p:cNvSpPr>
          <p:nvPr>
            <p:ph type="sldImg"/>
          </p:nvPr>
        </p:nvSpPr>
        <p:spPr>
          <a:ln/>
        </p:spPr>
      </p:sp>
      <p:sp>
        <p:nvSpPr>
          <p:cNvPr id="287747" name="文本占位符 287746"/>
          <p:cNvSpPr>
            <a:spLocks noGrp="1"/>
          </p:cNvSpPr>
          <p:nvPr>
            <p:ph type="body" idx="1"/>
          </p:nvPr>
        </p:nvSpPr>
        <p:spPr>
          <a:ln/>
        </p:spPr>
        <p:txBody>
          <a:bodyPr/>
          <a:p>
            <a:pPr lvl="0"/>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91842" name="幻灯片图像占位符 291841"/>
          <p:cNvSpPr>
            <a:spLocks noRot="1" noTextEdit="1"/>
          </p:cNvSpPr>
          <p:nvPr>
            <p:ph type="sldImg"/>
          </p:nvPr>
        </p:nvSpPr>
        <p:spPr>
          <a:ln/>
        </p:spPr>
      </p:sp>
      <p:sp>
        <p:nvSpPr>
          <p:cNvPr id="291843" name="文本占位符 291842"/>
          <p:cNvSpPr>
            <a:spLocks noGrp="1"/>
          </p:cNvSpPr>
          <p:nvPr>
            <p:ph type="body" idx="1"/>
          </p:nvPr>
        </p:nvSpPr>
        <p:spPr>
          <a:ln/>
        </p:spPr>
        <p:txBody>
          <a:bodyPr/>
          <a:p>
            <a:pPr lvl="0"/>
            <a:endParaRPr dirty="0">
              <a:latin typeface="楷体_GB2312" pitchFamily="49" charset="-122"/>
              <a:ea typeface="楷体_GB2312" pitchFamily="49"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91842" name="幻灯片图像占位符 291841"/>
          <p:cNvSpPr>
            <a:spLocks noRot="1" noTextEdit="1"/>
          </p:cNvSpPr>
          <p:nvPr>
            <p:ph type="sldImg"/>
          </p:nvPr>
        </p:nvSpPr>
        <p:spPr/>
      </p:sp>
      <p:sp>
        <p:nvSpPr>
          <p:cNvPr id="291843" name="文本占位符 291842"/>
          <p:cNvSpPr>
            <a:spLocks noGrp="1"/>
          </p:cNvSpPr>
          <p:nvPr>
            <p:ph type="body" idx="1"/>
          </p:nvPr>
        </p:nvSpPr>
        <p:spPr/>
        <p:txBody>
          <a:bodyPr/>
          <a:p>
            <a:pPr lvl="0"/>
            <a:endParaRPr dirty="0">
              <a:latin typeface="楷体_GB2312" pitchFamily="49" charset="-122"/>
              <a:ea typeface="楷体_GB2312" pitchFamily="49"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93890" name="幻灯片图像占位符 293889"/>
          <p:cNvSpPr>
            <a:spLocks noRot="1" noTextEdit="1"/>
          </p:cNvSpPr>
          <p:nvPr>
            <p:ph type="sldImg"/>
          </p:nvPr>
        </p:nvSpPr>
        <p:spPr>
          <a:ln/>
        </p:spPr>
      </p:sp>
      <p:sp>
        <p:nvSpPr>
          <p:cNvPr id="293891" name="文本占位符 293890"/>
          <p:cNvSpPr>
            <a:spLocks noGrp="1"/>
          </p:cNvSpPr>
          <p:nvPr>
            <p:ph type="body" idx="1"/>
          </p:nvPr>
        </p:nvSpPr>
        <p:spPr>
          <a:ln/>
        </p:spPr>
        <p:txBody>
          <a:bodyPr/>
          <a:p>
            <a:pPr lvl="0"/>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95938" name="幻灯片图像占位符 295937"/>
          <p:cNvSpPr>
            <a:spLocks noRot="1" noTextEdit="1"/>
          </p:cNvSpPr>
          <p:nvPr>
            <p:ph type="sldImg"/>
          </p:nvPr>
        </p:nvSpPr>
        <p:spPr>
          <a:ln/>
        </p:spPr>
      </p:sp>
      <p:sp>
        <p:nvSpPr>
          <p:cNvPr id="295939" name="文本占位符 295938"/>
          <p:cNvSpPr>
            <a:spLocks noGrp="1"/>
          </p:cNvSpPr>
          <p:nvPr>
            <p:ph type="body" idx="1"/>
          </p:nvPr>
        </p:nvSpPr>
        <p:spPr>
          <a:ln/>
        </p:spPr>
        <p:txBody>
          <a:bodyPr/>
          <a:p>
            <a:pPr lvl="0"/>
            <a:r>
              <a:rPr lang="en-US" altLang="zh-CN" dirty="0"/>
              <a:t> </a:t>
            </a:r>
            <a:br>
              <a:rPr lang="en-US" altLang="zh-CN" dirty="0"/>
            </a:br>
            <a:endParaRPr lang="en-US" altLang="zh-C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297986" name="幻灯片图像占位符 297985"/>
          <p:cNvSpPr>
            <a:spLocks noRot="1" noTextEdit="1"/>
          </p:cNvSpPr>
          <p:nvPr>
            <p:ph type="sldImg"/>
          </p:nvPr>
        </p:nvSpPr>
        <p:spPr>
          <a:ln/>
        </p:spPr>
      </p:sp>
      <p:sp>
        <p:nvSpPr>
          <p:cNvPr id="297987" name="文本占位符 297986"/>
          <p:cNvSpPr>
            <a:spLocks noGrp="1"/>
          </p:cNvSpPr>
          <p:nvPr>
            <p:ph type="body" idx="1"/>
          </p:nvPr>
        </p:nvSpPr>
        <p:spPr>
          <a:ln/>
        </p:spPr>
        <p:txBody>
          <a:bodyPr/>
          <a:p>
            <a:pPr lvl="0"/>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00034" name="幻灯片图像占位符 300033"/>
          <p:cNvSpPr>
            <a:spLocks noRot="1" noTextEdit="1"/>
          </p:cNvSpPr>
          <p:nvPr>
            <p:ph type="sldImg"/>
          </p:nvPr>
        </p:nvSpPr>
        <p:spPr>
          <a:ln/>
        </p:spPr>
      </p:sp>
      <p:sp>
        <p:nvSpPr>
          <p:cNvPr id="300035" name="文本占位符 300034"/>
          <p:cNvSpPr>
            <a:spLocks noGrp="1"/>
          </p:cNvSpPr>
          <p:nvPr>
            <p:ph type="body" idx="1"/>
          </p:nvPr>
        </p:nvSpPr>
        <p:spPr>
          <a:ln/>
        </p:spPr>
        <p:txBody>
          <a:bodyPr/>
          <a:p>
            <a:pPr lvl="0"/>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02082" name="幻灯片图像占位符 302081"/>
          <p:cNvSpPr>
            <a:spLocks noRot="1" noTextEdit="1"/>
          </p:cNvSpPr>
          <p:nvPr>
            <p:ph type="sldImg"/>
          </p:nvPr>
        </p:nvSpPr>
        <p:spPr>
          <a:ln/>
        </p:spPr>
      </p:sp>
      <p:sp>
        <p:nvSpPr>
          <p:cNvPr id="302083" name="文本占位符 302082"/>
          <p:cNvSpPr>
            <a:spLocks noGrp="1"/>
          </p:cNvSpPr>
          <p:nvPr>
            <p:ph type="body" idx="1"/>
          </p:nvPr>
        </p:nvSpPr>
        <p:spPr>
          <a:ln/>
        </p:spPr>
        <p:txBody>
          <a:bodyPr/>
          <a:p>
            <a:pPr lvl="0"/>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04130" name="幻灯片图像占位符 304129"/>
          <p:cNvSpPr>
            <a:spLocks noRot="1" noTextEdit="1"/>
          </p:cNvSpPr>
          <p:nvPr>
            <p:ph type="sldImg"/>
          </p:nvPr>
        </p:nvSpPr>
        <p:spPr>
          <a:ln/>
        </p:spPr>
      </p:sp>
      <p:sp>
        <p:nvSpPr>
          <p:cNvPr id="304131" name="文本占位符 304130"/>
          <p:cNvSpPr>
            <a:spLocks noGrp="1"/>
          </p:cNvSpPr>
          <p:nvPr>
            <p:ph type="body" idx="1"/>
          </p:nvPr>
        </p:nvSpPr>
        <p:spPr>
          <a:ln/>
        </p:spPr>
        <p:txBody>
          <a:bodyPr/>
          <a:p>
            <a:pPr lvl="0"/>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31106" name="幻灯片图像占位符 431105"/>
          <p:cNvSpPr>
            <a:spLocks noRot="1" noTextEdit="1"/>
          </p:cNvSpPr>
          <p:nvPr>
            <p:ph type="sldImg"/>
          </p:nvPr>
        </p:nvSpPr>
        <p:spPr>
          <a:ln/>
        </p:spPr>
      </p:sp>
      <p:sp>
        <p:nvSpPr>
          <p:cNvPr id="431107" name="文本占位符 431106"/>
          <p:cNvSpPr>
            <a:spLocks noGrp="1"/>
          </p:cNvSpPr>
          <p:nvPr>
            <p:ph type="body" idx="1"/>
          </p:nvPr>
        </p:nvSpPr>
        <p:spPr>
          <a:ln/>
        </p:spPr>
        <p:txBody>
          <a:bodyPr/>
          <a:p>
            <a:pPr lvl="0"/>
            <a:endParaRPr sz="14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15394" name="幻灯片图像占位符 315393"/>
          <p:cNvSpPr>
            <a:spLocks noRot="1" noTextEdit="1"/>
          </p:cNvSpPr>
          <p:nvPr>
            <p:ph type="sldImg"/>
          </p:nvPr>
        </p:nvSpPr>
        <p:spPr>
          <a:ln/>
        </p:spPr>
      </p:sp>
      <p:sp>
        <p:nvSpPr>
          <p:cNvPr id="315395" name="文本占位符 315394"/>
          <p:cNvSpPr>
            <a:spLocks noGrp="1"/>
          </p:cNvSpPr>
          <p:nvPr>
            <p:ph type="body" idx="1"/>
          </p:nvPr>
        </p:nvSpPr>
        <p:spPr>
          <a:ln/>
        </p:spPr>
        <p:txBody>
          <a:bodyPr/>
          <a:p>
            <a:pPr lvl="0"/>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07202" name="幻灯片图像占位符 307201"/>
          <p:cNvSpPr>
            <a:spLocks noRot="1" noTextEdit="1"/>
          </p:cNvSpPr>
          <p:nvPr>
            <p:ph type="sldImg"/>
          </p:nvPr>
        </p:nvSpPr>
        <p:spPr>
          <a:ln/>
        </p:spPr>
      </p:sp>
      <p:sp>
        <p:nvSpPr>
          <p:cNvPr id="307203" name="文本占位符 307202"/>
          <p:cNvSpPr>
            <a:spLocks noGrp="1"/>
          </p:cNvSpPr>
          <p:nvPr>
            <p:ph type="body" idx="1"/>
          </p:nvPr>
        </p:nvSpPr>
        <p:spPr>
          <a:ln/>
        </p:spPr>
        <p:txBody>
          <a:bodyPr/>
          <a:p>
            <a:pPr lvl="0"/>
            <a:r>
              <a:rPr lang="en-US" altLang="zh-CN"/>
              <a:t> </a:t>
            </a:r>
            <a:endParaRPr lang="en-US" altLang="zh-CN" b="1" dirty="0">
              <a:solidFill>
                <a:schemeClr val="bg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09250" name="幻灯片图像占位符 309249"/>
          <p:cNvSpPr>
            <a:spLocks noRot="1" noTextEdit="1"/>
          </p:cNvSpPr>
          <p:nvPr>
            <p:ph type="sldImg"/>
          </p:nvPr>
        </p:nvSpPr>
        <p:spPr>
          <a:ln/>
        </p:spPr>
      </p:sp>
      <p:sp>
        <p:nvSpPr>
          <p:cNvPr id="309251" name="文本占位符 309250"/>
          <p:cNvSpPr>
            <a:spLocks noGrp="1"/>
          </p:cNvSpPr>
          <p:nvPr>
            <p:ph type="body" idx="1"/>
          </p:nvPr>
        </p:nvSpPr>
        <p:spPr>
          <a:ln/>
        </p:spPr>
        <p:txBody>
          <a:bodyPr/>
          <a:p>
            <a:pPr lvl="0"/>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11298" name="幻灯片图像占位符 311297"/>
          <p:cNvSpPr>
            <a:spLocks noRot="1" noTextEdit="1"/>
          </p:cNvSpPr>
          <p:nvPr>
            <p:ph type="sldImg"/>
          </p:nvPr>
        </p:nvSpPr>
        <p:spPr>
          <a:ln/>
        </p:spPr>
      </p:sp>
      <p:sp>
        <p:nvSpPr>
          <p:cNvPr id="311299" name="文本占位符 311298"/>
          <p:cNvSpPr>
            <a:spLocks noGrp="1"/>
          </p:cNvSpPr>
          <p:nvPr>
            <p:ph type="body" idx="1"/>
          </p:nvPr>
        </p:nvSpPr>
        <p:spPr>
          <a:ln/>
        </p:spPr>
        <p:txBody>
          <a:bodyPr/>
          <a:p>
            <a:pPr lvl="0"/>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19842" name="幻灯片图像占位符 419841"/>
          <p:cNvSpPr>
            <a:spLocks noRot="1" noTextEdit="1"/>
          </p:cNvSpPr>
          <p:nvPr>
            <p:ph type="sldImg"/>
          </p:nvPr>
        </p:nvSpPr>
        <p:spPr>
          <a:ln/>
        </p:spPr>
      </p:sp>
      <p:sp>
        <p:nvSpPr>
          <p:cNvPr id="419843" name="文本占位符 419842"/>
          <p:cNvSpPr>
            <a:spLocks noGrp="1"/>
          </p:cNvSpPr>
          <p:nvPr>
            <p:ph type="body" idx="1"/>
          </p:nvPr>
        </p:nvSpPr>
        <p:spPr>
          <a:ln/>
        </p:spPr>
        <p:txBody>
          <a:bodyPr/>
          <a:p>
            <a:pPr lvl="0"/>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4962" name="幻灯片图像占位符 424961"/>
          <p:cNvSpPr>
            <a:spLocks noRot="1" noTextEdit="1"/>
          </p:cNvSpPr>
          <p:nvPr>
            <p:ph type="sldImg"/>
          </p:nvPr>
        </p:nvSpPr>
        <p:spPr>
          <a:ln/>
        </p:spPr>
      </p:sp>
      <p:sp>
        <p:nvSpPr>
          <p:cNvPr id="424963" name="文本占位符 424962"/>
          <p:cNvSpPr>
            <a:spLocks noGrp="1"/>
          </p:cNvSpPr>
          <p:nvPr>
            <p:ph type="body" idx="1"/>
          </p:nvPr>
        </p:nvSpPr>
        <p:spPr>
          <a:ln/>
        </p:spPr>
        <p:txBody>
          <a:bodyPr/>
          <a:p>
            <a:pPr lvl="0"/>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44418" name="幻灯片图像占位符 444417"/>
          <p:cNvSpPr>
            <a:spLocks noRot="1" noTextEdit="1"/>
          </p:cNvSpPr>
          <p:nvPr>
            <p:ph type="sldImg"/>
          </p:nvPr>
        </p:nvSpPr>
        <p:spPr>
          <a:ln/>
        </p:spPr>
      </p:sp>
      <p:sp>
        <p:nvSpPr>
          <p:cNvPr id="444419" name="文本占位符 444418"/>
          <p:cNvSpPr>
            <a:spLocks noGrp="1"/>
          </p:cNvSpPr>
          <p:nvPr>
            <p:ph type="body" idx="1"/>
          </p:nvPr>
        </p:nvSpPr>
        <p:spPr>
          <a:ln/>
        </p:spPr>
        <p:txBody>
          <a:bodyPr/>
          <a:p>
            <a:pPr lvl="0"/>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29730" name="幻灯片图像占位符 329729"/>
          <p:cNvSpPr>
            <a:spLocks noRot="1" noTextEdit="1"/>
          </p:cNvSpPr>
          <p:nvPr>
            <p:ph type="sldImg"/>
          </p:nvPr>
        </p:nvSpPr>
        <p:spPr>
          <a:ln/>
        </p:spPr>
      </p:sp>
      <p:sp>
        <p:nvSpPr>
          <p:cNvPr id="329731" name="文本占位符 329730"/>
          <p:cNvSpPr>
            <a:spLocks noGrp="1"/>
          </p:cNvSpPr>
          <p:nvPr>
            <p:ph type="body" idx="1"/>
          </p:nvPr>
        </p:nvSpPr>
        <p:spPr>
          <a:ln/>
        </p:spPr>
        <p:txBody>
          <a:bodyPr/>
          <a:p>
            <a:pPr lvl="0"/>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32802" name="幻灯片图像占位符 332801"/>
          <p:cNvSpPr>
            <a:spLocks noRot="1" noTextEdit="1"/>
          </p:cNvSpPr>
          <p:nvPr>
            <p:ph type="sldImg"/>
          </p:nvPr>
        </p:nvSpPr>
        <p:spPr>
          <a:ln/>
        </p:spPr>
      </p:sp>
      <p:sp>
        <p:nvSpPr>
          <p:cNvPr id="332803" name="文本占位符 332802"/>
          <p:cNvSpPr>
            <a:spLocks noGrp="1"/>
          </p:cNvSpPr>
          <p:nvPr>
            <p:ph type="body" idx="1"/>
          </p:nvPr>
        </p:nvSpPr>
        <p:spPr>
          <a:ln/>
        </p:spPr>
        <p:txBody>
          <a:bodyPr/>
          <a:p>
            <a:pPr lvl="0"/>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2914" name="幻灯片图像占位符 422913"/>
          <p:cNvSpPr>
            <a:spLocks noRot="1" noTextEdit="1"/>
          </p:cNvSpPr>
          <p:nvPr>
            <p:ph type="sldImg"/>
          </p:nvPr>
        </p:nvSpPr>
        <p:spPr>
          <a:ln/>
        </p:spPr>
      </p:sp>
      <p:sp>
        <p:nvSpPr>
          <p:cNvPr id="422915" name="文本占位符 422914"/>
          <p:cNvSpPr>
            <a:spLocks noGrp="1"/>
          </p:cNvSpPr>
          <p:nvPr>
            <p:ph type="body" idx="1"/>
          </p:nvPr>
        </p:nvSpPr>
        <p:spPr>
          <a:ln/>
        </p:spPr>
        <p:txBody>
          <a:bodyPr/>
          <a:p>
            <a:pPr lvl="0"/>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7010" name="幻灯片图像占位符 427009"/>
          <p:cNvSpPr>
            <a:spLocks noRot="1" noTextEdit="1"/>
          </p:cNvSpPr>
          <p:nvPr>
            <p:ph type="sldImg"/>
          </p:nvPr>
        </p:nvSpPr>
        <p:spPr>
          <a:ln/>
        </p:spPr>
      </p:sp>
      <p:sp>
        <p:nvSpPr>
          <p:cNvPr id="427011" name="文本占位符 427010"/>
          <p:cNvSpPr>
            <a:spLocks noGrp="1"/>
          </p:cNvSpPr>
          <p:nvPr>
            <p:ph type="body" idx="1"/>
          </p:nvPr>
        </p:nvSpPr>
        <p:spPr>
          <a:ln/>
        </p:spPr>
        <p:txBody>
          <a:bodyPr/>
          <a:p>
            <a:pPr lvl="0"/>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0866" name="幻灯片图像占位符 420865"/>
          <p:cNvSpPr>
            <a:spLocks noRot="1" noTextEdit="1"/>
          </p:cNvSpPr>
          <p:nvPr>
            <p:ph type="sldImg"/>
          </p:nvPr>
        </p:nvSpPr>
        <p:spPr>
          <a:ln/>
        </p:spPr>
      </p:sp>
      <p:sp>
        <p:nvSpPr>
          <p:cNvPr id="420867" name="文本占位符 420866"/>
          <p:cNvSpPr>
            <a:spLocks noGrp="1"/>
          </p:cNvSpPr>
          <p:nvPr>
            <p:ph type="body" idx="1"/>
          </p:nvPr>
        </p:nvSpPr>
        <p:spPr>
          <a:ln/>
        </p:spPr>
        <p:txBody>
          <a:bodyPr/>
          <a:p>
            <a:pPr lvl="0"/>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1890" name="幻灯片图像占位符 421889"/>
          <p:cNvSpPr>
            <a:spLocks noRot="1" noTextEdit="1"/>
          </p:cNvSpPr>
          <p:nvPr>
            <p:ph type="sldImg"/>
          </p:nvPr>
        </p:nvSpPr>
        <p:spPr>
          <a:ln/>
        </p:spPr>
      </p:sp>
      <p:sp>
        <p:nvSpPr>
          <p:cNvPr id="421891" name="文本占位符 421890"/>
          <p:cNvSpPr>
            <a:spLocks noGrp="1"/>
          </p:cNvSpPr>
          <p:nvPr>
            <p:ph type="body" idx="1"/>
          </p:nvPr>
        </p:nvSpPr>
        <p:spPr>
          <a:ln/>
        </p:spPr>
        <p:txBody>
          <a:bodyPr/>
          <a:p>
            <a:pPr marL="228600" lvl="0" indent="-228600"/>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28034" name="幻灯片图像占位符 428033"/>
          <p:cNvSpPr>
            <a:spLocks noRot="1" noTextEdit="1"/>
          </p:cNvSpPr>
          <p:nvPr>
            <p:ph type="sldImg"/>
          </p:nvPr>
        </p:nvSpPr>
        <p:spPr>
          <a:ln/>
        </p:spPr>
      </p:sp>
      <p:sp>
        <p:nvSpPr>
          <p:cNvPr id="428035" name="文本占位符 428034"/>
          <p:cNvSpPr>
            <a:spLocks noGrp="1"/>
          </p:cNvSpPr>
          <p:nvPr>
            <p:ph type="body" idx="1"/>
          </p:nvPr>
        </p:nvSpPr>
        <p:spPr>
          <a:ln/>
        </p:spPr>
        <p:txBody>
          <a:bodyPr/>
          <a:p>
            <a:pPr lvl="0"/>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346114" name="幻灯片图像占位符 346113"/>
          <p:cNvSpPr>
            <a:spLocks noRot="1" noTextEdit="1"/>
          </p:cNvSpPr>
          <p:nvPr>
            <p:ph type="sldImg"/>
          </p:nvPr>
        </p:nvSpPr>
        <p:spPr>
          <a:ln/>
        </p:spPr>
      </p:sp>
      <p:sp>
        <p:nvSpPr>
          <p:cNvPr id="346115" name="文本占位符 346114"/>
          <p:cNvSpPr>
            <a:spLocks noGrp="1"/>
          </p:cNvSpPr>
          <p:nvPr>
            <p:ph type="body" idx="1"/>
          </p:nvPr>
        </p:nvSpPr>
        <p:spPr>
          <a:ln/>
        </p:spPr>
        <p:txBody>
          <a:bodyPr/>
          <a:p>
            <a:pPr lvl="0"/>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b="0" dirty="0"/>
            </a:fld>
            <a:endParaRPr lang="zh-CN" altLang="en-US" sz="1200" b="0" dirty="0"/>
          </a:p>
        </p:txBody>
      </p:sp>
      <p:sp>
        <p:nvSpPr>
          <p:cNvPr id="413698" name="幻灯片图像占位符 413697"/>
          <p:cNvSpPr>
            <a:spLocks noRot="1" noTextEdit="1"/>
          </p:cNvSpPr>
          <p:nvPr>
            <p:ph type="sldImg"/>
          </p:nvPr>
        </p:nvSpPr>
        <p:spPr>
          <a:ln/>
        </p:spPr>
      </p:sp>
      <p:sp>
        <p:nvSpPr>
          <p:cNvPr id="413699" name="文本占位符 413698"/>
          <p:cNvSpPr>
            <a:spLocks noGrp="1"/>
          </p:cNvSpPr>
          <p:nvPr>
            <p:ph type="body" idx="1"/>
          </p:nvPr>
        </p:nvSpPr>
        <p:spPr>
          <a:ln/>
        </p:spPr>
        <p:txBody>
          <a:bodyPr/>
          <a:p>
            <a:pPr lvl="0"/>
            <a:r>
              <a:rPr lang="zh-CN" altLang="en-US" sz="1400" b="1" dirty="0"/>
              <a:t>错</a:t>
            </a:r>
            <a:endParaRPr lang="zh-CN" altLang="en-US" sz="1400" b="1" dirty="0"/>
          </a:p>
          <a:p>
            <a:pPr lvl="0"/>
            <a:r>
              <a:rPr lang="zh-CN" altLang="en-US" sz="1400" b="1" dirty="0"/>
              <a:t>对</a:t>
            </a:r>
            <a:endParaRPr lang="zh-CN" altLang="en-US" sz="1400" b="1" dirty="0"/>
          </a:p>
          <a:p>
            <a:pPr lvl="0"/>
            <a:r>
              <a:rPr lang="zh-CN" altLang="en-US" sz="1400" b="1" dirty="0"/>
              <a:t>错</a:t>
            </a:r>
            <a:endParaRPr lang="zh-CN" altLang="en-US" sz="1400" b="1" dirty="0"/>
          </a:p>
          <a:p>
            <a:pPr lvl="0"/>
            <a:r>
              <a:rPr lang="zh-CN" altLang="en-US" sz="1400" b="1" dirty="0"/>
              <a:t>错</a:t>
            </a:r>
            <a:endParaRPr lang="zh-CN" altLang="en-US" sz="1400" b="1" dirty="0"/>
          </a:p>
          <a:p>
            <a:pPr lvl="0"/>
            <a:r>
              <a:rPr lang="zh-CN" altLang="en-US" sz="1400" b="1" dirty="0"/>
              <a:t>对</a:t>
            </a:r>
            <a:endParaRPr lang="zh-CN" altLang="en-US" sz="1400" b="1" dirty="0"/>
          </a:p>
          <a:p>
            <a:pPr lvl="0"/>
            <a:r>
              <a:rPr lang="zh-CN" altLang="en-US" sz="1400" b="1" dirty="0"/>
              <a:t>对</a:t>
            </a:r>
            <a:endParaRPr lang="zh-CN" altLang="en-US" sz="1400" b="1" dirty="0"/>
          </a:p>
          <a:p>
            <a:pPr lvl="0"/>
            <a:endParaRPr lang="zh-CN" altLang="en-US" sz="1400" b="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79874" name="组合 79873"/>
          <p:cNvGrpSpPr/>
          <p:nvPr/>
        </p:nvGrpSpPr>
        <p:grpSpPr>
          <a:xfrm>
            <a:off x="0" y="2438400"/>
            <a:ext cx="9009063" cy="1052513"/>
            <a:chOff x="0" y="1536"/>
            <a:chExt cx="5675" cy="663"/>
          </a:xfrm>
        </p:grpSpPr>
        <p:grpSp>
          <p:nvGrpSpPr>
            <p:cNvPr id="79875" name="组合 79874"/>
            <p:cNvGrpSpPr/>
            <p:nvPr/>
          </p:nvGrpSpPr>
          <p:grpSpPr>
            <a:xfrm>
              <a:off x="183" y="1604"/>
              <a:ext cx="448" cy="299"/>
              <a:chOff x="720" y="336"/>
              <a:chExt cx="624" cy="432"/>
            </a:xfrm>
          </p:grpSpPr>
          <p:sp>
            <p:nvSpPr>
              <p:cNvPr id="79876" name="矩形 79875"/>
              <p:cNvSpPr/>
              <p:nvPr/>
            </p:nvSpPr>
            <p:spPr>
              <a:xfrm>
                <a:off x="720" y="336"/>
                <a:ext cx="384" cy="432"/>
              </a:xfrm>
              <a:prstGeom prst="rect">
                <a:avLst/>
              </a:prstGeom>
              <a:solidFill>
                <a:schemeClr val="folHlink"/>
              </a:solidFill>
              <a:ln w="9525">
                <a:noFill/>
              </a:ln>
            </p:spPr>
            <p:txBody>
              <a:bodyPr/>
              <a:p>
                <a:endParaRPr lang="zh-CN" altLang="en-US"/>
              </a:p>
            </p:txBody>
          </p:sp>
          <p:sp>
            <p:nvSpPr>
              <p:cNvPr id="79877" name="矩形 79876"/>
              <p:cNvSpPr/>
              <p:nvPr/>
            </p:nvSpPr>
            <p:spPr>
              <a:xfrm>
                <a:off x="1056" y="336"/>
                <a:ext cx="288" cy="432"/>
              </a:xfrm>
              <a:prstGeom prst="rect">
                <a:avLst/>
              </a:pr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79878" name="组合 79877"/>
            <p:cNvGrpSpPr/>
            <p:nvPr/>
          </p:nvGrpSpPr>
          <p:grpSpPr>
            <a:xfrm>
              <a:off x="261" y="1870"/>
              <a:ext cx="465" cy="299"/>
              <a:chOff x="912" y="2640"/>
              <a:chExt cx="672" cy="432"/>
            </a:xfrm>
          </p:grpSpPr>
          <p:sp>
            <p:nvSpPr>
              <p:cNvPr id="79879" name="矩形 79878"/>
              <p:cNvSpPr/>
              <p:nvPr/>
            </p:nvSpPr>
            <p:spPr>
              <a:xfrm>
                <a:off x="912" y="2640"/>
                <a:ext cx="384" cy="432"/>
              </a:xfrm>
              <a:prstGeom prst="rect">
                <a:avLst/>
              </a:prstGeom>
              <a:solidFill>
                <a:schemeClr val="accent2"/>
              </a:solidFill>
              <a:ln w="9525">
                <a:noFill/>
              </a:ln>
            </p:spPr>
            <p:txBody>
              <a:bodyPr/>
              <a:p>
                <a:endParaRPr lang="zh-CN" altLang="en-US"/>
              </a:p>
            </p:txBody>
          </p:sp>
          <p:sp>
            <p:nvSpPr>
              <p:cNvPr id="79880" name="矩形 79879"/>
              <p:cNvSpPr/>
              <p:nvPr/>
            </p:nvSpPr>
            <p:spPr>
              <a:xfrm>
                <a:off x="1248" y="2640"/>
                <a:ext cx="336" cy="432"/>
              </a:xfrm>
              <a:prstGeom prst="rect">
                <a:avLst/>
              </a:prstGeom>
              <a:gradFill rotWithShape="0">
                <a:gsLst>
                  <a:gs pos="0">
                    <a:schemeClr val="accent2"/>
                  </a:gs>
                  <a:gs pos="100000">
                    <a:schemeClr val="bg1"/>
                  </a:gs>
                </a:gsLst>
                <a:lin ang="0" scaled="1"/>
                <a:tileRect/>
              </a:gradFill>
              <a:ln w="9525">
                <a:noFill/>
              </a:ln>
            </p:spPr>
            <p:txBody>
              <a:bodyPr/>
              <a:p>
                <a:endParaRPr lang="zh-CN" altLang="en-US"/>
              </a:p>
            </p:txBody>
          </p:sp>
        </p:grpSp>
        <p:sp>
          <p:nvSpPr>
            <p:cNvPr id="79881" name="矩形 79880"/>
            <p:cNvSpPr/>
            <p:nvPr/>
          </p:nvSpPr>
          <p:spPr>
            <a:xfrm>
              <a:off x="0" y="1824"/>
              <a:ext cx="353" cy="266"/>
            </a:xfrm>
            <a:prstGeom prst="rect">
              <a:avLst/>
            </a:prstGeom>
            <a:gradFill rotWithShape="0">
              <a:gsLst>
                <a:gs pos="0">
                  <a:schemeClr val="bg1"/>
                </a:gs>
                <a:gs pos="100000">
                  <a:schemeClr val="hlink"/>
                </a:gs>
              </a:gsLst>
              <a:lin ang="18900000" scaled="1"/>
              <a:tileRect/>
            </a:gradFill>
            <a:ln w="9525">
              <a:noFill/>
            </a:ln>
          </p:spPr>
          <p:txBody>
            <a:bodyPr/>
            <a:p>
              <a:endParaRPr lang="zh-CN" altLang="en-US"/>
            </a:p>
          </p:txBody>
        </p:sp>
        <p:sp>
          <p:nvSpPr>
            <p:cNvPr id="79882" name="矩形 79881"/>
            <p:cNvSpPr/>
            <p:nvPr/>
          </p:nvSpPr>
          <p:spPr>
            <a:xfrm>
              <a:off x="400" y="1536"/>
              <a:ext cx="20" cy="663"/>
            </a:xfrm>
            <a:prstGeom prst="rect">
              <a:avLst/>
            </a:prstGeom>
            <a:solidFill>
              <a:schemeClr val="bg2"/>
            </a:solidFill>
            <a:ln w="9525">
              <a:noFill/>
            </a:ln>
          </p:spPr>
          <p:txBody>
            <a:bodyPr/>
            <a:p>
              <a:endParaRPr lang="zh-CN" altLang="en-US"/>
            </a:p>
          </p:txBody>
        </p:sp>
        <p:sp>
          <p:nvSpPr>
            <p:cNvPr id="79883" name="矩形 79882"/>
            <p:cNvSpPr/>
            <p:nvPr/>
          </p:nvSpPr>
          <p:spPr>
            <a:xfrm flipV="1">
              <a:off x="199" y="2054"/>
              <a:ext cx="5476" cy="35"/>
            </a:xfrm>
            <a:prstGeom prst="rect">
              <a:avLst/>
            </a:prstGeom>
            <a:gradFill rotWithShape="0">
              <a:gsLst>
                <a:gs pos="0">
                  <a:schemeClr val="bg2"/>
                </a:gs>
                <a:gs pos="100000">
                  <a:schemeClr val="bg1"/>
                </a:gs>
              </a:gsLst>
              <a:lin ang="0" scaled="1"/>
              <a:tileRect/>
            </a:gradFill>
            <a:ln w="9525">
              <a:noFill/>
            </a:ln>
          </p:spPr>
          <p:txBody>
            <a:bodyPr/>
            <a:p>
              <a:endParaRPr lang="zh-CN" altLang="en-US"/>
            </a:p>
          </p:txBody>
        </p:sp>
      </p:grpSp>
      <p:sp>
        <p:nvSpPr>
          <p:cNvPr id="79884" name="标题 79883"/>
          <p:cNvSpPr>
            <a:spLocks noGrp="1"/>
          </p:cNvSpPr>
          <p:nvPr>
            <p:ph type="ctrTitle"/>
          </p:nvPr>
        </p:nvSpPr>
        <p:spPr>
          <a:xfrm>
            <a:off x="990600" y="1676400"/>
            <a:ext cx="7772400" cy="1462088"/>
          </a:xfrm>
          <a:prstGeom prst="rect">
            <a:avLst/>
          </a:prstGeom>
          <a:noFill/>
          <a:ln w="9525">
            <a:noFill/>
          </a:ln>
        </p:spPr>
        <p:txBody>
          <a:bodyPr anchor="b" anchorCtr="0"/>
          <a:lstStyle>
            <a:lvl1pPr lvl="0">
              <a:buClrTx/>
              <a:buSzTx/>
              <a:buFontTx/>
              <a:defRPr/>
            </a:lvl1pPr>
          </a:lstStyle>
          <a:p>
            <a:pPr lvl="0"/>
            <a:r>
              <a:rPr lang="zh-CN" altLang="en-US" dirty="0"/>
              <a:t>单击此处编辑母版标题样式</a:t>
            </a:r>
            <a:endParaRPr lang="zh-CN" altLang="en-US" dirty="0"/>
          </a:p>
        </p:txBody>
      </p:sp>
      <p:sp>
        <p:nvSpPr>
          <p:cNvPr id="79885" name="副标题 79884"/>
          <p:cNvSpPr>
            <a:spLocks noGrp="1"/>
          </p:cNvSpPr>
          <p:nvPr>
            <p:ph type="subTitle" idx="1"/>
          </p:nvPr>
        </p:nvSpPr>
        <p:spPr>
          <a:xfrm>
            <a:off x="1371600" y="3886200"/>
            <a:ext cx="6400800" cy="1752600"/>
          </a:xfrm>
          <a:prstGeom prst="rect">
            <a:avLst/>
          </a:prstGeom>
          <a:noFill/>
          <a:ln w="9525">
            <a:noFill/>
          </a:ln>
        </p:spPr>
        <p:txBody>
          <a:bodyPr anchor="t" anchorCtr="0"/>
          <a:lstStyle>
            <a:lvl1pPr marL="0" lvl="0" indent="0" algn="ctr">
              <a:buClr>
                <a:schemeClr val="folHlink"/>
              </a:buClr>
              <a:buSzPct val="60000"/>
              <a:buFont typeface="Wingdings" panose="05000000000000000000" pitchFamily="2" charset="2"/>
              <a:buNone/>
              <a:defRPr/>
            </a:lvl1pPr>
            <a:lvl2pPr marL="457200" lvl="1" indent="0" algn="ctr">
              <a:buClr>
                <a:schemeClr val="hlink"/>
              </a:buClr>
              <a:buSzPct val="55000"/>
              <a:buFont typeface="Wingdings" panose="05000000000000000000" pitchFamily="2" charset="2"/>
              <a:buNone/>
              <a:defRPr/>
            </a:lvl2pPr>
            <a:lvl3pPr marL="914400" lvl="2" indent="0" algn="ctr">
              <a:buClr>
                <a:schemeClr val="folHlink"/>
              </a:buClr>
              <a:buSzPct val="50000"/>
              <a:buFont typeface="Wingdings" panose="05000000000000000000" pitchFamily="2" charset="2"/>
              <a:buNone/>
              <a:defRPr/>
            </a:lvl3pPr>
            <a:lvl4pPr marL="1371600" lvl="3" indent="0" algn="ctr">
              <a:buClr>
                <a:schemeClr val="accent2"/>
              </a:buClr>
              <a:buSzPct val="55000"/>
              <a:buFont typeface="Wingdings" panose="05000000000000000000" pitchFamily="2" charset="2"/>
              <a:buNone/>
              <a:defRPr/>
            </a:lvl4pPr>
            <a:lvl5pPr marL="1828800" lvl="4" indent="0" algn="ctr">
              <a:buClr>
                <a:schemeClr val="accent1"/>
              </a:buClr>
              <a:buSzPct val="50000"/>
              <a:buFont typeface="Wingdings" panose="05000000000000000000" pitchFamily="2" charset="2"/>
              <a:buNone/>
              <a:defRPr/>
            </a:lvl5pPr>
          </a:lstStyle>
          <a:p>
            <a:pPr lvl="0"/>
            <a:r>
              <a:rPr lang="zh-CN" altLang="en-US" dirty="0"/>
              <a:t>单击此处编辑母版副标题样式</a:t>
            </a:r>
            <a:endParaRPr lang="zh-CN" altLang="en-US" dirty="0"/>
          </a:p>
        </p:txBody>
      </p:sp>
      <p:sp>
        <p:nvSpPr>
          <p:cNvPr id="79886" name="日期占位符 79885"/>
          <p:cNvSpPr>
            <a:spLocks noGrp="1"/>
          </p:cNvSpPr>
          <p:nvPr>
            <p:ph type="dt" sz="half" idx="2"/>
          </p:nvPr>
        </p:nvSpPr>
        <p:spPr>
          <a:xfrm>
            <a:off x="990600" y="6248400"/>
            <a:ext cx="1905000" cy="457200"/>
          </a:xfrm>
          <a:prstGeom prst="rect">
            <a:avLst/>
          </a:prstGeom>
          <a:noFill/>
          <a:ln w="9525">
            <a:noFill/>
          </a:ln>
        </p:spPr>
        <p:txBody>
          <a:bodyPr anchor="b" anchorCtr="0"/>
          <a:lstStyle>
            <a:lvl1pPr>
              <a:defRPr sz="1400" b="0">
                <a:solidFill>
                  <a:schemeClr val="bg2"/>
                </a:solidFill>
                <a:latin typeface="Tahoma" panose="020B0604030504040204" pitchFamily="34" charset="0"/>
              </a:defRPr>
            </a:lvl1pPr>
          </a:lstStyle>
          <a:p>
            <a:endParaRPr lang="zh-CN" altLang="en-US" dirty="0">
              <a:latin typeface="Arial" panose="020B0604020202020204" pitchFamily="34" charset="0"/>
            </a:endParaRPr>
          </a:p>
        </p:txBody>
      </p:sp>
      <p:sp>
        <p:nvSpPr>
          <p:cNvPr id="79887" name="页脚占位符 79886"/>
          <p:cNvSpPr>
            <a:spLocks noGrp="1"/>
          </p:cNvSpPr>
          <p:nvPr>
            <p:ph type="ftr" sz="quarter" idx="3"/>
          </p:nvPr>
        </p:nvSpPr>
        <p:spPr>
          <a:xfrm>
            <a:off x="3429000" y="6248400"/>
            <a:ext cx="2895600" cy="457200"/>
          </a:xfrm>
          <a:prstGeom prst="rect">
            <a:avLst/>
          </a:prstGeom>
          <a:noFill/>
          <a:ln w="9525">
            <a:noFill/>
          </a:ln>
        </p:spPr>
        <p:txBody>
          <a:bodyPr anchor="b" anchorCtr="0"/>
          <a:lstStyle>
            <a:lvl1pPr algn="ctr">
              <a:defRPr sz="1400" b="0">
                <a:solidFill>
                  <a:schemeClr val="bg2"/>
                </a:solidFill>
                <a:latin typeface="Tahoma" panose="020B0604030504040204" pitchFamily="34" charset="0"/>
              </a:defRPr>
            </a:lvl1pPr>
          </a:lstStyle>
          <a:p>
            <a:endParaRPr lang="zh-CN" altLang="en-US" dirty="0"/>
          </a:p>
        </p:txBody>
      </p:sp>
      <p:sp>
        <p:nvSpPr>
          <p:cNvPr id="79888" name="灯片编号占位符 79887"/>
          <p:cNvSpPr>
            <a:spLocks noGrp="1"/>
          </p:cNvSpPr>
          <p:nvPr>
            <p:ph type="sldNum" sz="quarter" idx="4"/>
          </p:nvPr>
        </p:nvSpPr>
        <p:spPr>
          <a:xfrm>
            <a:off x="6858000" y="6248400"/>
            <a:ext cx="1905000" cy="457200"/>
          </a:xfrm>
          <a:prstGeom prst="rect">
            <a:avLst/>
          </a:prstGeom>
          <a:noFill/>
          <a:ln w="9525">
            <a:noFill/>
          </a:ln>
        </p:spPr>
        <p:txBody>
          <a:bodyPr anchor="b" anchorCtr="0"/>
          <a:lstStyle>
            <a:lvl1pPr algn="r">
              <a:defRPr sz="1400" b="0">
                <a:solidFill>
                  <a:schemeClr val="bg2"/>
                </a:solidFill>
                <a:latin typeface="Tahoma" panose="020B060403050404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82688"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146612"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1" y="214313"/>
            <a:ext cx="1951038" cy="5918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0938" y="214313"/>
            <a:ext cx="5740009" cy="5918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79874" name="组合 79873"/>
          <p:cNvGrpSpPr/>
          <p:nvPr/>
        </p:nvGrpSpPr>
        <p:grpSpPr>
          <a:xfrm>
            <a:off x="0" y="2438400"/>
            <a:ext cx="9009063" cy="1052513"/>
            <a:chOff x="0" y="1536"/>
            <a:chExt cx="5675" cy="663"/>
          </a:xfrm>
        </p:grpSpPr>
        <p:grpSp>
          <p:nvGrpSpPr>
            <p:cNvPr id="79875" name="组合 79874"/>
            <p:cNvGrpSpPr/>
            <p:nvPr/>
          </p:nvGrpSpPr>
          <p:grpSpPr>
            <a:xfrm>
              <a:off x="183" y="1604"/>
              <a:ext cx="448" cy="299"/>
              <a:chOff x="720" y="336"/>
              <a:chExt cx="624" cy="432"/>
            </a:xfrm>
          </p:grpSpPr>
          <p:sp>
            <p:nvSpPr>
              <p:cNvPr id="79876" name="矩形 79875"/>
              <p:cNvSpPr/>
              <p:nvPr/>
            </p:nvSpPr>
            <p:spPr>
              <a:xfrm>
                <a:off x="720" y="336"/>
                <a:ext cx="384" cy="432"/>
              </a:xfrm>
              <a:prstGeom prst="rect">
                <a:avLst/>
              </a:prstGeom>
              <a:solidFill>
                <a:schemeClr val="folHlink"/>
              </a:solidFill>
              <a:ln w="9525">
                <a:noFill/>
              </a:ln>
            </p:spPr>
            <p:txBody>
              <a:bodyPr/>
              <a:p>
                <a:endParaRPr lang="zh-CN" altLang="en-US"/>
              </a:p>
            </p:txBody>
          </p:sp>
          <p:sp>
            <p:nvSpPr>
              <p:cNvPr id="79877" name="矩形 79876"/>
              <p:cNvSpPr/>
              <p:nvPr/>
            </p:nvSpPr>
            <p:spPr>
              <a:xfrm>
                <a:off x="1056" y="336"/>
                <a:ext cx="288" cy="432"/>
              </a:xfrm>
              <a:prstGeom prst="rect">
                <a:avLst/>
              </a:pr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79878" name="组合 79877"/>
            <p:cNvGrpSpPr/>
            <p:nvPr/>
          </p:nvGrpSpPr>
          <p:grpSpPr>
            <a:xfrm>
              <a:off x="261" y="1870"/>
              <a:ext cx="465" cy="299"/>
              <a:chOff x="912" y="2640"/>
              <a:chExt cx="672" cy="432"/>
            </a:xfrm>
          </p:grpSpPr>
          <p:sp>
            <p:nvSpPr>
              <p:cNvPr id="79879" name="矩形 79878"/>
              <p:cNvSpPr/>
              <p:nvPr/>
            </p:nvSpPr>
            <p:spPr>
              <a:xfrm>
                <a:off x="912" y="2640"/>
                <a:ext cx="384" cy="432"/>
              </a:xfrm>
              <a:prstGeom prst="rect">
                <a:avLst/>
              </a:prstGeom>
              <a:solidFill>
                <a:schemeClr val="accent2"/>
              </a:solidFill>
              <a:ln w="9525">
                <a:noFill/>
              </a:ln>
            </p:spPr>
            <p:txBody>
              <a:bodyPr/>
              <a:p>
                <a:endParaRPr lang="zh-CN" altLang="en-US"/>
              </a:p>
            </p:txBody>
          </p:sp>
          <p:sp>
            <p:nvSpPr>
              <p:cNvPr id="79880" name="矩形 79879"/>
              <p:cNvSpPr/>
              <p:nvPr/>
            </p:nvSpPr>
            <p:spPr>
              <a:xfrm>
                <a:off x="1248" y="2640"/>
                <a:ext cx="336" cy="432"/>
              </a:xfrm>
              <a:prstGeom prst="rect">
                <a:avLst/>
              </a:prstGeom>
              <a:gradFill rotWithShape="0">
                <a:gsLst>
                  <a:gs pos="0">
                    <a:schemeClr val="accent2"/>
                  </a:gs>
                  <a:gs pos="100000">
                    <a:schemeClr val="bg1"/>
                  </a:gs>
                </a:gsLst>
                <a:lin ang="0" scaled="1"/>
                <a:tileRect/>
              </a:gradFill>
              <a:ln w="9525">
                <a:noFill/>
              </a:ln>
            </p:spPr>
            <p:txBody>
              <a:bodyPr/>
              <a:p>
                <a:endParaRPr lang="zh-CN" altLang="en-US"/>
              </a:p>
            </p:txBody>
          </p:sp>
        </p:grpSp>
        <p:sp>
          <p:nvSpPr>
            <p:cNvPr id="79881" name="矩形 79880"/>
            <p:cNvSpPr/>
            <p:nvPr/>
          </p:nvSpPr>
          <p:spPr>
            <a:xfrm>
              <a:off x="0" y="1824"/>
              <a:ext cx="353" cy="266"/>
            </a:xfrm>
            <a:prstGeom prst="rect">
              <a:avLst/>
            </a:prstGeom>
            <a:gradFill rotWithShape="0">
              <a:gsLst>
                <a:gs pos="0">
                  <a:schemeClr val="bg1"/>
                </a:gs>
                <a:gs pos="100000">
                  <a:schemeClr val="hlink"/>
                </a:gs>
              </a:gsLst>
              <a:lin ang="18900000" scaled="1"/>
              <a:tileRect/>
            </a:gradFill>
            <a:ln w="9525">
              <a:noFill/>
            </a:ln>
          </p:spPr>
          <p:txBody>
            <a:bodyPr/>
            <a:p>
              <a:endParaRPr lang="zh-CN" altLang="en-US"/>
            </a:p>
          </p:txBody>
        </p:sp>
        <p:sp>
          <p:nvSpPr>
            <p:cNvPr id="79882" name="矩形 79881"/>
            <p:cNvSpPr/>
            <p:nvPr/>
          </p:nvSpPr>
          <p:spPr>
            <a:xfrm>
              <a:off x="400" y="1536"/>
              <a:ext cx="20" cy="663"/>
            </a:xfrm>
            <a:prstGeom prst="rect">
              <a:avLst/>
            </a:prstGeom>
            <a:solidFill>
              <a:schemeClr val="bg2"/>
            </a:solidFill>
            <a:ln w="9525">
              <a:noFill/>
            </a:ln>
          </p:spPr>
          <p:txBody>
            <a:bodyPr/>
            <a:p>
              <a:endParaRPr lang="zh-CN" altLang="en-US"/>
            </a:p>
          </p:txBody>
        </p:sp>
        <p:sp>
          <p:nvSpPr>
            <p:cNvPr id="79883" name="矩形 79882"/>
            <p:cNvSpPr/>
            <p:nvPr/>
          </p:nvSpPr>
          <p:spPr>
            <a:xfrm flipV="1">
              <a:off x="199" y="2054"/>
              <a:ext cx="5476" cy="35"/>
            </a:xfrm>
            <a:prstGeom prst="rect">
              <a:avLst/>
            </a:prstGeom>
            <a:gradFill rotWithShape="0">
              <a:gsLst>
                <a:gs pos="0">
                  <a:schemeClr val="bg2"/>
                </a:gs>
                <a:gs pos="100000">
                  <a:schemeClr val="bg1"/>
                </a:gs>
              </a:gsLst>
              <a:lin ang="0" scaled="1"/>
              <a:tileRect/>
            </a:gradFill>
            <a:ln w="9525">
              <a:noFill/>
            </a:ln>
          </p:spPr>
          <p:txBody>
            <a:bodyPr/>
            <a:p>
              <a:endParaRPr lang="zh-CN" altLang="en-US"/>
            </a:p>
          </p:txBody>
        </p:sp>
      </p:grpSp>
      <p:sp>
        <p:nvSpPr>
          <p:cNvPr id="79884" name="标题 79883"/>
          <p:cNvSpPr>
            <a:spLocks noGrp="1"/>
          </p:cNvSpPr>
          <p:nvPr>
            <p:ph type="ctrTitle"/>
          </p:nvPr>
        </p:nvSpPr>
        <p:spPr>
          <a:xfrm>
            <a:off x="990600" y="1676400"/>
            <a:ext cx="7772400" cy="1462088"/>
          </a:xfrm>
          <a:prstGeom prst="rect">
            <a:avLst/>
          </a:prstGeom>
          <a:noFill/>
          <a:ln w="9525">
            <a:noFill/>
          </a:ln>
        </p:spPr>
        <p:txBody>
          <a:bodyPr anchor="b" anchorCtr="0"/>
          <a:lstStyle>
            <a:lvl1pPr lvl="0">
              <a:buClrTx/>
              <a:buSzTx/>
              <a:buFontTx/>
              <a:defRPr/>
            </a:lvl1pPr>
          </a:lstStyle>
          <a:p>
            <a:pPr lvl="0"/>
            <a:r>
              <a:rPr lang="zh-CN" altLang="en-US" dirty="0"/>
              <a:t>单击此处编辑母版标题样式</a:t>
            </a:r>
            <a:endParaRPr lang="zh-CN" altLang="en-US" dirty="0"/>
          </a:p>
        </p:txBody>
      </p:sp>
      <p:sp>
        <p:nvSpPr>
          <p:cNvPr id="79885" name="副标题 79884"/>
          <p:cNvSpPr>
            <a:spLocks noGrp="1"/>
          </p:cNvSpPr>
          <p:nvPr>
            <p:ph type="subTitle" idx="1"/>
          </p:nvPr>
        </p:nvSpPr>
        <p:spPr>
          <a:xfrm>
            <a:off x="1371600" y="3886200"/>
            <a:ext cx="6400800" cy="1752600"/>
          </a:xfrm>
          <a:prstGeom prst="rect">
            <a:avLst/>
          </a:prstGeom>
          <a:noFill/>
          <a:ln w="9525">
            <a:noFill/>
          </a:ln>
        </p:spPr>
        <p:txBody>
          <a:bodyPr anchor="t" anchorCtr="0"/>
          <a:lstStyle>
            <a:lvl1pPr marL="0" lvl="0" indent="0" algn="ctr">
              <a:buClr>
                <a:schemeClr val="folHlink"/>
              </a:buClr>
              <a:buSzPct val="60000"/>
              <a:buFont typeface="Wingdings" panose="05000000000000000000" pitchFamily="2" charset="2"/>
              <a:buNone/>
              <a:defRPr/>
            </a:lvl1pPr>
            <a:lvl2pPr marL="457200" lvl="1" indent="0" algn="ctr">
              <a:buClr>
                <a:schemeClr val="hlink"/>
              </a:buClr>
              <a:buSzPct val="55000"/>
              <a:buFont typeface="Wingdings" panose="05000000000000000000" pitchFamily="2" charset="2"/>
              <a:buNone/>
              <a:defRPr/>
            </a:lvl2pPr>
            <a:lvl3pPr marL="914400" lvl="2" indent="0" algn="ctr">
              <a:buClr>
                <a:schemeClr val="folHlink"/>
              </a:buClr>
              <a:buSzPct val="50000"/>
              <a:buFont typeface="Wingdings" panose="05000000000000000000" pitchFamily="2" charset="2"/>
              <a:buNone/>
              <a:defRPr/>
            </a:lvl3pPr>
            <a:lvl4pPr marL="1371600" lvl="3" indent="0" algn="ctr">
              <a:buClr>
                <a:schemeClr val="accent2"/>
              </a:buClr>
              <a:buSzPct val="55000"/>
              <a:buFont typeface="Wingdings" panose="05000000000000000000" pitchFamily="2" charset="2"/>
              <a:buNone/>
              <a:defRPr/>
            </a:lvl4pPr>
            <a:lvl5pPr marL="1828800" lvl="4" indent="0" algn="ctr">
              <a:buClr>
                <a:schemeClr val="accent1"/>
              </a:buClr>
              <a:buSzPct val="50000"/>
              <a:buFont typeface="Wingdings" panose="05000000000000000000" pitchFamily="2" charset="2"/>
              <a:buNone/>
              <a:defRPr/>
            </a:lvl5pPr>
          </a:lstStyle>
          <a:p>
            <a:pPr lvl="0"/>
            <a:r>
              <a:rPr lang="zh-CN" altLang="en-US" dirty="0"/>
              <a:t>单击此处编辑母版副标题样式</a:t>
            </a:r>
            <a:endParaRPr lang="zh-CN" altLang="en-US" dirty="0"/>
          </a:p>
        </p:txBody>
      </p:sp>
      <p:sp>
        <p:nvSpPr>
          <p:cNvPr id="79886" name="日期占位符 79885"/>
          <p:cNvSpPr>
            <a:spLocks noGrp="1"/>
          </p:cNvSpPr>
          <p:nvPr>
            <p:ph type="dt" sz="half" idx="2"/>
          </p:nvPr>
        </p:nvSpPr>
        <p:spPr>
          <a:xfrm>
            <a:off x="990600" y="6248400"/>
            <a:ext cx="1905000" cy="457200"/>
          </a:xfrm>
          <a:prstGeom prst="rect">
            <a:avLst/>
          </a:prstGeom>
          <a:noFill/>
          <a:ln w="9525">
            <a:noFill/>
          </a:ln>
        </p:spPr>
        <p:txBody>
          <a:bodyPr anchor="b" anchorCtr="0"/>
          <a:lstStyle>
            <a:lvl1pPr>
              <a:defRPr sz="1400" b="0">
                <a:solidFill>
                  <a:schemeClr val="bg2"/>
                </a:solidFill>
                <a:latin typeface="Tahoma" panose="020B0604030504040204" pitchFamily="34" charset="0"/>
              </a:defRPr>
            </a:lvl1pPr>
          </a:lstStyle>
          <a:p>
            <a:endParaRPr lang="zh-CN" altLang="en-US" dirty="0">
              <a:latin typeface="Arial" panose="020B0604020202020204" pitchFamily="34" charset="0"/>
            </a:endParaRPr>
          </a:p>
        </p:txBody>
      </p:sp>
      <p:sp>
        <p:nvSpPr>
          <p:cNvPr id="79887" name="页脚占位符 79886"/>
          <p:cNvSpPr>
            <a:spLocks noGrp="1"/>
          </p:cNvSpPr>
          <p:nvPr>
            <p:ph type="ftr" sz="quarter" idx="3"/>
          </p:nvPr>
        </p:nvSpPr>
        <p:spPr>
          <a:xfrm>
            <a:off x="3429000" y="6248400"/>
            <a:ext cx="2895600" cy="457200"/>
          </a:xfrm>
          <a:prstGeom prst="rect">
            <a:avLst/>
          </a:prstGeom>
          <a:noFill/>
          <a:ln w="9525">
            <a:noFill/>
          </a:ln>
        </p:spPr>
        <p:txBody>
          <a:bodyPr anchor="b" anchorCtr="0"/>
          <a:lstStyle>
            <a:lvl1pPr algn="ctr">
              <a:defRPr sz="1400" b="0">
                <a:solidFill>
                  <a:schemeClr val="bg2"/>
                </a:solidFill>
                <a:latin typeface="Tahoma" panose="020B0604030504040204" pitchFamily="34" charset="0"/>
              </a:defRPr>
            </a:lvl1pPr>
          </a:lstStyle>
          <a:p>
            <a:endParaRPr lang="zh-CN" altLang="en-US" dirty="0"/>
          </a:p>
        </p:txBody>
      </p:sp>
      <p:sp>
        <p:nvSpPr>
          <p:cNvPr id="79888" name="灯片编号占位符 79887"/>
          <p:cNvSpPr>
            <a:spLocks noGrp="1"/>
          </p:cNvSpPr>
          <p:nvPr>
            <p:ph type="sldNum" sz="quarter" idx="4"/>
          </p:nvPr>
        </p:nvSpPr>
        <p:spPr>
          <a:xfrm>
            <a:off x="6858000" y="6248400"/>
            <a:ext cx="1905000" cy="457200"/>
          </a:xfrm>
          <a:prstGeom prst="rect">
            <a:avLst/>
          </a:prstGeom>
          <a:noFill/>
          <a:ln w="9525">
            <a:noFill/>
          </a:ln>
        </p:spPr>
        <p:txBody>
          <a:bodyPr anchor="b" anchorCtr="0"/>
          <a:lstStyle>
            <a:lvl1pPr algn="r">
              <a:defRPr sz="1400" b="0">
                <a:solidFill>
                  <a:schemeClr val="bg2"/>
                </a:solidFill>
                <a:latin typeface="Tahoma" panose="020B060403050404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82688"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146612"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1" y="214313"/>
            <a:ext cx="1951038" cy="5918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0938" y="214313"/>
            <a:ext cx="5740009" cy="5918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8850" name="矩形 78849"/>
          <p:cNvSpPr/>
          <p:nvPr/>
        </p:nvSpPr>
        <p:spPr>
          <a:xfrm>
            <a:off x="417513" y="1098550"/>
            <a:ext cx="438150" cy="474663"/>
          </a:xfrm>
          <a:prstGeom prst="rect">
            <a:avLst/>
          </a:prstGeom>
          <a:solidFill>
            <a:schemeClr val="accent2"/>
          </a:solidFill>
          <a:ln w="9525">
            <a:noFill/>
          </a:ln>
        </p:spPr>
        <p:txBody>
          <a:bodyPr wrap="none" anchor="ctr" anchorCtr="0"/>
          <a:p>
            <a:pPr lvl="0" algn="ctr"/>
            <a:endParaRPr sz="2400" b="0" dirty="0">
              <a:latin typeface="Tahoma" panose="020B0604030504040204" pitchFamily="34" charset="0"/>
            </a:endParaRPr>
          </a:p>
        </p:txBody>
      </p:sp>
      <p:sp>
        <p:nvSpPr>
          <p:cNvPr id="78851" name="矩形 78850"/>
          <p:cNvSpPr/>
          <p:nvPr/>
        </p:nvSpPr>
        <p:spPr>
          <a:xfrm>
            <a:off x="800100" y="1098550"/>
            <a:ext cx="328613" cy="474663"/>
          </a:xfrm>
          <a:prstGeom prst="rect">
            <a:avLst/>
          </a:prstGeom>
          <a:gradFill rotWithShape="0">
            <a:gsLst>
              <a:gs pos="0">
                <a:schemeClr val="accent2"/>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2" name="矩形 78851"/>
          <p:cNvSpPr/>
          <p:nvPr/>
        </p:nvSpPr>
        <p:spPr>
          <a:xfrm>
            <a:off x="541338" y="1520825"/>
            <a:ext cx="422275" cy="474663"/>
          </a:xfrm>
          <a:prstGeom prst="rect">
            <a:avLst/>
          </a:prstGeom>
          <a:solidFill>
            <a:schemeClr val="folHlink"/>
          </a:solidFill>
          <a:ln w="9525">
            <a:noFill/>
          </a:ln>
        </p:spPr>
        <p:txBody>
          <a:bodyPr wrap="none" anchor="ctr" anchorCtr="0"/>
          <a:p>
            <a:pPr lvl="0" algn="ctr"/>
            <a:endParaRPr sz="2400" b="0" dirty="0">
              <a:latin typeface="Tahoma" panose="020B0604030504040204" pitchFamily="34" charset="0"/>
            </a:endParaRPr>
          </a:p>
        </p:txBody>
      </p:sp>
      <p:sp>
        <p:nvSpPr>
          <p:cNvPr id="78853" name="矩形 78852"/>
          <p:cNvSpPr/>
          <p:nvPr/>
        </p:nvSpPr>
        <p:spPr>
          <a:xfrm>
            <a:off x="911225" y="1520825"/>
            <a:ext cx="368300" cy="474663"/>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4" name="矩形 78853"/>
          <p:cNvSpPr/>
          <p:nvPr/>
        </p:nvSpPr>
        <p:spPr>
          <a:xfrm>
            <a:off x="127000" y="1447800"/>
            <a:ext cx="560388" cy="422275"/>
          </a:xfrm>
          <a:prstGeom prst="rect">
            <a:avLst/>
          </a:prstGeom>
          <a:gradFill rotWithShape="0">
            <a:gsLst>
              <a:gs pos="0">
                <a:schemeClr val="bg1"/>
              </a:gs>
              <a:gs pos="100000">
                <a:schemeClr val="hlink"/>
              </a:gs>
            </a:gsLst>
            <a:lin ang="18900000" scaled="1"/>
            <a:tileRect/>
          </a:gradFill>
          <a:ln w="9525">
            <a:noFill/>
          </a:ln>
        </p:spPr>
        <p:txBody>
          <a:bodyPr wrap="none" anchor="ctr" anchorCtr="0"/>
          <a:p>
            <a:pPr lvl="0" algn="ctr"/>
            <a:endParaRPr sz="2400" b="0" dirty="0">
              <a:latin typeface="Tahoma" panose="020B0604030504040204" pitchFamily="34" charset="0"/>
            </a:endParaRPr>
          </a:p>
        </p:txBody>
      </p:sp>
      <p:sp>
        <p:nvSpPr>
          <p:cNvPr id="78855" name="矩形 78854"/>
          <p:cNvSpPr/>
          <p:nvPr/>
        </p:nvSpPr>
        <p:spPr>
          <a:xfrm>
            <a:off x="762000" y="990600"/>
            <a:ext cx="31750" cy="1052513"/>
          </a:xfrm>
          <a:prstGeom prst="rect">
            <a:avLst/>
          </a:prstGeom>
          <a:solidFill>
            <a:schemeClr val="bg2"/>
          </a:solidFill>
          <a:ln w="9525">
            <a:noFill/>
          </a:ln>
        </p:spPr>
        <p:txBody>
          <a:bodyPr wrap="none" anchor="ctr" anchorCtr="0"/>
          <a:p>
            <a:pPr lvl="0" algn="ctr"/>
            <a:endParaRPr sz="2400" b="0" dirty="0">
              <a:latin typeface="Tahoma" panose="020B0604030504040204" pitchFamily="34" charset="0"/>
            </a:endParaRPr>
          </a:p>
        </p:txBody>
      </p:sp>
      <p:sp>
        <p:nvSpPr>
          <p:cNvPr id="78856" name="矩形 78855"/>
          <p:cNvSpPr/>
          <p:nvPr/>
        </p:nvSpPr>
        <p:spPr>
          <a:xfrm>
            <a:off x="442913" y="1781175"/>
            <a:ext cx="8226425" cy="31750"/>
          </a:xfrm>
          <a:prstGeom prst="rect">
            <a:avLst/>
          </a:prstGeom>
          <a:gradFill rotWithShape="0">
            <a:gsLst>
              <a:gs pos="0">
                <a:schemeClr val="bg2"/>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7" name="标题 78856"/>
          <p:cNvSpPr>
            <a:spLocks noGrp="1"/>
          </p:cNvSpPr>
          <p:nvPr>
            <p:ph type="title"/>
          </p:nvPr>
        </p:nvSpPr>
        <p:spPr>
          <a:xfrm>
            <a:off x="1150938" y="214313"/>
            <a:ext cx="7793037" cy="1462087"/>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78858" name="文本占位符 78857"/>
          <p:cNvSpPr>
            <a:spLocks noGrp="1"/>
          </p:cNvSpPr>
          <p:nvPr>
            <p:ph type="body" idx="1"/>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8859" name="日期占位符 78858"/>
          <p:cNvSpPr>
            <a:spLocks noGrp="1"/>
          </p:cNvSpPr>
          <p:nvPr>
            <p:ph type="dt" sz="half" idx="2"/>
          </p:nvPr>
        </p:nvSpPr>
        <p:spPr>
          <a:xfrm>
            <a:off x="1162050" y="6243638"/>
            <a:ext cx="1905000" cy="457200"/>
          </a:xfrm>
          <a:prstGeom prst="rect">
            <a:avLst/>
          </a:prstGeom>
          <a:noFill/>
          <a:ln w="9525">
            <a:noFill/>
          </a:ln>
        </p:spPr>
        <p:txBody>
          <a:bodyPr anchor="b" anchorCtr="0"/>
          <a:lstStyle>
            <a:lvl1pPr>
              <a:defRPr sz="1400" b="0">
                <a:latin typeface="Tahoma" panose="020B0604030504040204" pitchFamily="34" charset="0"/>
              </a:defRPr>
            </a:lvl1pPr>
          </a:lstStyle>
          <a:p>
            <a:pPr lvl="0"/>
            <a:fld id="{BB962C8B-B14F-4D97-AF65-F5344CB8AC3E}" type="datetime1">
              <a:rPr lang="zh-CN" altLang="en-US" dirty="0"/>
            </a:fld>
            <a:endParaRPr lang="zh-CN" altLang="en-US" dirty="0">
              <a:latin typeface="Arial" panose="020B0604020202020204" pitchFamily="34" charset="0"/>
            </a:endParaRPr>
          </a:p>
        </p:txBody>
      </p:sp>
      <p:sp>
        <p:nvSpPr>
          <p:cNvPr id="78860" name="页脚占位符 78859"/>
          <p:cNvSpPr>
            <a:spLocks noGrp="1"/>
          </p:cNvSpPr>
          <p:nvPr>
            <p:ph type="ftr" sz="quarter" idx="3"/>
          </p:nvPr>
        </p:nvSpPr>
        <p:spPr>
          <a:xfrm>
            <a:off x="3657600" y="6243638"/>
            <a:ext cx="2895600" cy="457200"/>
          </a:xfrm>
          <a:prstGeom prst="rect">
            <a:avLst/>
          </a:prstGeom>
          <a:noFill/>
          <a:ln w="9525">
            <a:noFill/>
          </a:ln>
        </p:spPr>
        <p:txBody>
          <a:bodyPr anchor="b" anchorCtr="0"/>
          <a:lstStyle>
            <a:lvl1pPr algn="ctr">
              <a:defRPr sz="1400" b="0">
                <a:latin typeface="Tahoma" panose="020B0604030504040204" pitchFamily="34" charset="0"/>
              </a:defRPr>
            </a:lvl1pPr>
          </a:lstStyle>
          <a:p>
            <a:pPr lvl="0"/>
            <a:endParaRPr lang="zh-CN" altLang="en-US" dirty="0"/>
          </a:p>
        </p:txBody>
      </p:sp>
      <p:sp>
        <p:nvSpPr>
          <p:cNvPr id="78861" name="灯片编号占位符 78860"/>
          <p:cNvSpPr>
            <a:spLocks noGrp="1"/>
          </p:cNvSpPr>
          <p:nvPr>
            <p:ph type="sldNum" sz="quarter" idx="4"/>
          </p:nvPr>
        </p:nvSpPr>
        <p:spPr>
          <a:xfrm>
            <a:off x="7042150" y="6243638"/>
            <a:ext cx="1905000" cy="457200"/>
          </a:xfrm>
          <a:prstGeom prst="rect">
            <a:avLst/>
          </a:prstGeom>
          <a:noFill/>
          <a:ln w="9525">
            <a:noFill/>
          </a:ln>
        </p:spPr>
        <p:txBody>
          <a:bodyPr anchor="b" anchorCtr="0"/>
          <a:lstStyle>
            <a:lvl1pPr algn="r">
              <a:defRPr sz="1400" b="0">
                <a:latin typeface="Tahoma" panose="020B060403050404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8850" name="矩形 78849"/>
          <p:cNvSpPr/>
          <p:nvPr/>
        </p:nvSpPr>
        <p:spPr>
          <a:xfrm>
            <a:off x="417513" y="1098550"/>
            <a:ext cx="438150" cy="474663"/>
          </a:xfrm>
          <a:prstGeom prst="rect">
            <a:avLst/>
          </a:prstGeom>
          <a:solidFill>
            <a:schemeClr val="accent2"/>
          </a:solidFill>
          <a:ln w="9525">
            <a:noFill/>
          </a:ln>
        </p:spPr>
        <p:txBody>
          <a:bodyPr wrap="none" anchor="ctr" anchorCtr="0"/>
          <a:p>
            <a:pPr lvl="0" algn="ctr"/>
            <a:endParaRPr sz="2400" b="0" dirty="0">
              <a:latin typeface="Tahoma" panose="020B0604030504040204" pitchFamily="34" charset="0"/>
            </a:endParaRPr>
          </a:p>
        </p:txBody>
      </p:sp>
      <p:sp>
        <p:nvSpPr>
          <p:cNvPr id="78851" name="矩形 78850"/>
          <p:cNvSpPr/>
          <p:nvPr/>
        </p:nvSpPr>
        <p:spPr>
          <a:xfrm>
            <a:off x="800100" y="1098550"/>
            <a:ext cx="328613" cy="474663"/>
          </a:xfrm>
          <a:prstGeom prst="rect">
            <a:avLst/>
          </a:prstGeom>
          <a:gradFill rotWithShape="0">
            <a:gsLst>
              <a:gs pos="0">
                <a:schemeClr val="accent2"/>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2" name="矩形 78851"/>
          <p:cNvSpPr/>
          <p:nvPr/>
        </p:nvSpPr>
        <p:spPr>
          <a:xfrm>
            <a:off x="541338" y="1520825"/>
            <a:ext cx="422275" cy="474663"/>
          </a:xfrm>
          <a:prstGeom prst="rect">
            <a:avLst/>
          </a:prstGeom>
          <a:solidFill>
            <a:schemeClr val="folHlink"/>
          </a:solidFill>
          <a:ln w="9525">
            <a:noFill/>
          </a:ln>
        </p:spPr>
        <p:txBody>
          <a:bodyPr wrap="none" anchor="ctr" anchorCtr="0"/>
          <a:p>
            <a:pPr lvl="0" algn="ctr"/>
            <a:endParaRPr sz="2400" b="0" dirty="0">
              <a:latin typeface="Tahoma" panose="020B0604030504040204" pitchFamily="34" charset="0"/>
            </a:endParaRPr>
          </a:p>
        </p:txBody>
      </p:sp>
      <p:sp>
        <p:nvSpPr>
          <p:cNvPr id="78853" name="矩形 78852"/>
          <p:cNvSpPr/>
          <p:nvPr/>
        </p:nvSpPr>
        <p:spPr>
          <a:xfrm>
            <a:off x="911225" y="1520825"/>
            <a:ext cx="368300" cy="474663"/>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4" name="矩形 78853"/>
          <p:cNvSpPr/>
          <p:nvPr/>
        </p:nvSpPr>
        <p:spPr>
          <a:xfrm>
            <a:off x="127000" y="1447800"/>
            <a:ext cx="560388" cy="422275"/>
          </a:xfrm>
          <a:prstGeom prst="rect">
            <a:avLst/>
          </a:prstGeom>
          <a:gradFill rotWithShape="0">
            <a:gsLst>
              <a:gs pos="0">
                <a:schemeClr val="bg1"/>
              </a:gs>
              <a:gs pos="100000">
                <a:schemeClr val="hlink"/>
              </a:gs>
            </a:gsLst>
            <a:lin ang="18900000" scaled="1"/>
            <a:tileRect/>
          </a:gradFill>
          <a:ln w="9525">
            <a:noFill/>
          </a:ln>
        </p:spPr>
        <p:txBody>
          <a:bodyPr wrap="none" anchor="ctr" anchorCtr="0"/>
          <a:p>
            <a:pPr lvl="0" algn="ctr"/>
            <a:endParaRPr sz="2400" b="0" dirty="0">
              <a:latin typeface="Tahoma" panose="020B0604030504040204" pitchFamily="34" charset="0"/>
            </a:endParaRPr>
          </a:p>
        </p:txBody>
      </p:sp>
      <p:sp>
        <p:nvSpPr>
          <p:cNvPr id="78855" name="矩形 78854"/>
          <p:cNvSpPr/>
          <p:nvPr/>
        </p:nvSpPr>
        <p:spPr>
          <a:xfrm>
            <a:off x="762000" y="990600"/>
            <a:ext cx="31750" cy="1052513"/>
          </a:xfrm>
          <a:prstGeom prst="rect">
            <a:avLst/>
          </a:prstGeom>
          <a:solidFill>
            <a:schemeClr val="bg2"/>
          </a:solidFill>
          <a:ln w="9525">
            <a:noFill/>
          </a:ln>
        </p:spPr>
        <p:txBody>
          <a:bodyPr wrap="none" anchor="ctr" anchorCtr="0"/>
          <a:p>
            <a:pPr lvl="0" algn="ctr"/>
            <a:endParaRPr sz="2400" b="0" dirty="0">
              <a:latin typeface="Tahoma" panose="020B0604030504040204" pitchFamily="34" charset="0"/>
            </a:endParaRPr>
          </a:p>
        </p:txBody>
      </p:sp>
      <p:sp>
        <p:nvSpPr>
          <p:cNvPr id="78856" name="矩形 78855"/>
          <p:cNvSpPr/>
          <p:nvPr/>
        </p:nvSpPr>
        <p:spPr>
          <a:xfrm>
            <a:off x="442913" y="1781175"/>
            <a:ext cx="8226425" cy="31750"/>
          </a:xfrm>
          <a:prstGeom prst="rect">
            <a:avLst/>
          </a:prstGeom>
          <a:gradFill rotWithShape="0">
            <a:gsLst>
              <a:gs pos="0">
                <a:schemeClr val="bg2"/>
              </a:gs>
              <a:gs pos="100000">
                <a:schemeClr val="bg1"/>
              </a:gs>
            </a:gsLst>
            <a:lin ang="0" scaled="1"/>
            <a:tileRect/>
          </a:gradFill>
          <a:ln w="9525">
            <a:noFill/>
          </a:ln>
        </p:spPr>
        <p:txBody>
          <a:bodyPr wrap="none" anchor="ctr" anchorCtr="0"/>
          <a:p>
            <a:pPr lvl="0" algn="ctr"/>
            <a:endParaRPr sz="2400" b="0" dirty="0">
              <a:latin typeface="Tahoma" panose="020B0604030504040204" pitchFamily="34" charset="0"/>
            </a:endParaRPr>
          </a:p>
        </p:txBody>
      </p:sp>
      <p:sp>
        <p:nvSpPr>
          <p:cNvPr id="78857" name="标题 78856"/>
          <p:cNvSpPr>
            <a:spLocks noGrp="1"/>
          </p:cNvSpPr>
          <p:nvPr>
            <p:ph type="title"/>
          </p:nvPr>
        </p:nvSpPr>
        <p:spPr>
          <a:xfrm>
            <a:off x="1150938" y="214313"/>
            <a:ext cx="7793037" cy="1462087"/>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78858" name="文本占位符 78857"/>
          <p:cNvSpPr>
            <a:spLocks noGrp="1"/>
          </p:cNvSpPr>
          <p:nvPr>
            <p:ph type="body" idx="1"/>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8859" name="日期占位符 78858"/>
          <p:cNvSpPr>
            <a:spLocks noGrp="1"/>
          </p:cNvSpPr>
          <p:nvPr>
            <p:ph type="dt" sz="half" idx="2"/>
          </p:nvPr>
        </p:nvSpPr>
        <p:spPr>
          <a:xfrm>
            <a:off x="1162050" y="6243638"/>
            <a:ext cx="1905000" cy="457200"/>
          </a:xfrm>
          <a:prstGeom prst="rect">
            <a:avLst/>
          </a:prstGeom>
          <a:noFill/>
          <a:ln w="9525">
            <a:noFill/>
          </a:ln>
        </p:spPr>
        <p:txBody>
          <a:bodyPr anchor="b" anchorCtr="0"/>
          <a:lstStyle>
            <a:lvl1pPr>
              <a:defRPr sz="1400" b="0">
                <a:latin typeface="Tahoma" panose="020B0604030504040204" pitchFamily="34" charset="0"/>
              </a:defRPr>
            </a:lvl1pPr>
          </a:lstStyle>
          <a:p>
            <a:pPr lvl="0"/>
            <a:fld id="{BB962C8B-B14F-4D97-AF65-F5344CB8AC3E}" type="datetime1">
              <a:rPr lang="zh-CN" altLang="en-US" dirty="0"/>
            </a:fld>
            <a:endParaRPr lang="zh-CN" altLang="en-US" dirty="0">
              <a:latin typeface="Arial" panose="020B0604020202020204" pitchFamily="34" charset="0"/>
            </a:endParaRPr>
          </a:p>
        </p:txBody>
      </p:sp>
      <p:sp>
        <p:nvSpPr>
          <p:cNvPr id="78860" name="页脚占位符 78859"/>
          <p:cNvSpPr>
            <a:spLocks noGrp="1"/>
          </p:cNvSpPr>
          <p:nvPr>
            <p:ph type="ftr" sz="quarter" idx="3"/>
          </p:nvPr>
        </p:nvSpPr>
        <p:spPr>
          <a:xfrm>
            <a:off x="3657600" y="6243638"/>
            <a:ext cx="2895600" cy="457200"/>
          </a:xfrm>
          <a:prstGeom prst="rect">
            <a:avLst/>
          </a:prstGeom>
          <a:noFill/>
          <a:ln w="9525">
            <a:noFill/>
          </a:ln>
        </p:spPr>
        <p:txBody>
          <a:bodyPr anchor="b" anchorCtr="0"/>
          <a:lstStyle>
            <a:lvl1pPr algn="ctr">
              <a:defRPr sz="1400" b="0">
                <a:latin typeface="Tahoma" panose="020B0604030504040204" pitchFamily="34" charset="0"/>
              </a:defRPr>
            </a:lvl1pPr>
          </a:lstStyle>
          <a:p>
            <a:pPr lvl="0"/>
            <a:endParaRPr lang="zh-CN" altLang="en-US" dirty="0"/>
          </a:p>
        </p:txBody>
      </p:sp>
      <p:sp>
        <p:nvSpPr>
          <p:cNvPr id="78861" name="灯片编号占位符 78860"/>
          <p:cNvSpPr>
            <a:spLocks noGrp="1"/>
          </p:cNvSpPr>
          <p:nvPr>
            <p:ph type="sldNum" sz="quarter" idx="4"/>
          </p:nvPr>
        </p:nvSpPr>
        <p:spPr>
          <a:xfrm>
            <a:off x="7042150" y="6243638"/>
            <a:ext cx="1905000" cy="457200"/>
          </a:xfrm>
          <a:prstGeom prst="rect">
            <a:avLst/>
          </a:prstGeom>
          <a:noFill/>
          <a:ln w="9525">
            <a:noFill/>
          </a:ln>
        </p:spPr>
        <p:txBody>
          <a:bodyPr anchor="b" anchorCtr="0"/>
          <a:lstStyle>
            <a:lvl1pPr algn="r">
              <a:defRPr sz="1400" b="0">
                <a:latin typeface="Tahoma" panose="020B060403050404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2.wmf"/><Relationship Id="rId3" Type="http://schemas.openxmlformats.org/officeDocument/2006/relationships/oleObject" Target="../embeddings/oleObject2.bin"/><Relationship Id="rId2" Type="http://schemas.openxmlformats.org/officeDocument/2006/relationships/image" Target="../media/image1.wmf"/><Relationship Id="rId1"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3.wmf"/><Relationship Id="rId1"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4.wmf"/><Relationship Id="rId1"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tags" Target="../tags/tag1.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8.jpeg"/><Relationship Id="rId7" Type="http://schemas.openxmlformats.org/officeDocument/2006/relationships/tags" Target="../tags/tag5.xml"/><Relationship Id="rId6" Type="http://schemas.openxmlformats.org/officeDocument/2006/relationships/image" Target="../media/image17.jpeg"/><Relationship Id="rId5" Type="http://schemas.openxmlformats.org/officeDocument/2006/relationships/tags" Target="../tags/tag4.xml"/><Relationship Id="rId4" Type="http://schemas.openxmlformats.org/officeDocument/2006/relationships/image" Target="../media/image16.jpeg"/><Relationship Id="rId3" Type="http://schemas.openxmlformats.org/officeDocument/2006/relationships/tags" Target="../tags/tag3.xml"/><Relationship Id="rId2" Type="http://schemas.openxmlformats.org/officeDocument/2006/relationships/image" Target="../media/image15.jpeg"/><Relationship Id="rId1" Type="http://schemas.openxmlformats.org/officeDocument/2006/relationships/tags" Target="../tags/tag2.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tags" Target="../tags/tag8.xml"/><Relationship Id="rId4" Type="http://schemas.openxmlformats.org/officeDocument/2006/relationships/image" Target="../media/image20.jpeg"/><Relationship Id="rId3" Type="http://schemas.openxmlformats.org/officeDocument/2006/relationships/tags" Target="../tags/tag7.xml"/><Relationship Id="rId2" Type="http://schemas.openxmlformats.org/officeDocument/2006/relationships/image" Target="../media/image19.jpeg"/><Relationship Id="rId1" Type="http://schemas.openxmlformats.org/officeDocument/2006/relationships/tags" Target="../tags/tag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tags" Target="../tags/tag11.xml"/><Relationship Id="rId4" Type="http://schemas.openxmlformats.org/officeDocument/2006/relationships/image" Target="../media/image24.jpeg"/><Relationship Id="rId3" Type="http://schemas.openxmlformats.org/officeDocument/2006/relationships/tags" Target="../tags/tag10.xml"/><Relationship Id="rId2" Type="http://schemas.openxmlformats.org/officeDocument/2006/relationships/image" Target="../media/image23.jpeg"/><Relationship Id="rId1" Type="http://schemas.openxmlformats.org/officeDocument/2006/relationships/tags" Target="../tags/tag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tags" Target="../tags/tag14.xml"/><Relationship Id="rId4" Type="http://schemas.openxmlformats.org/officeDocument/2006/relationships/image" Target="../media/image28.jpeg"/><Relationship Id="rId3" Type="http://schemas.openxmlformats.org/officeDocument/2006/relationships/tags" Target="../tags/tag13.xml"/><Relationship Id="rId2" Type="http://schemas.openxmlformats.org/officeDocument/2006/relationships/image" Target="../media/image27.jpeg"/><Relationship Id="rId1" Type="http://schemas.openxmlformats.org/officeDocument/2006/relationships/tags" Target="../tags/tag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tags" Target="../tags/tag16.xml"/><Relationship Id="rId2" Type="http://schemas.openxmlformats.org/officeDocument/2006/relationships/image" Target="../media/image31.jpeg"/><Relationship Id="rId1" Type="http://schemas.openxmlformats.org/officeDocument/2006/relationships/tags" Target="../tags/tag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tags" Target="../tags/tag19.xml"/><Relationship Id="rId4" Type="http://schemas.openxmlformats.org/officeDocument/2006/relationships/image" Target="../media/image35.jpeg"/><Relationship Id="rId3" Type="http://schemas.openxmlformats.org/officeDocument/2006/relationships/tags" Target="../tags/tag18.xml"/><Relationship Id="rId2" Type="http://schemas.openxmlformats.org/officeDocument/2006/relationships/image" Target="../media/image34.jpeg"/><Relationship Id="rId1" Type="http://schemas.openxmlformats.org/officeDocument/2006/relationships/tags" Target="../tags/tag1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tags" Target="../tags/tag2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0.jpeg"/><Relationship Id="rId3" Type="http://schemas.openxmlformats.org/officeDocument/2006/relationships/tags" Target="../tags/tag22.xml"/><Relationship Id="rId2" Type="http://schemas.openxmlformats.org/officeDocument/2006/relationships/image" Target="../media/image39.jpeg"/><Relationship Id="rId1" Type="http://schemas.openxmlformats.org/officeDocument/2006/relationships/tags" Target="../tags/tag2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1.jpeg"/><Relationship Id="rId1" Type="http://schemas.openxmlformats.org/officeDocument/2006/relationships/tags" Target="../tags/tag2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jpeg"/><Relationship Id="rId1" Type="http://schemas.openxmlformats.org/officeDocument/2006/relationships/tags" Target="../tags/tag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3.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image" Target="../media/image4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jpeg"/><Relationship Id="rId1" Type="http://schemas.openxmlformats.org/officeDocument/2006/relationships/tags" Target="../tags/tag25.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8.png"/><Relationship Id="rId1" Type="http://schemas.openxmlformats.org/officeDocument/2006/relationships/tags" Target="../tags/tag2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54.jpeg"/><Relationship Id="rId1" Type="http://schemas.openxmlformats.org/officeDocument/2006/relationships/image" Target="../media/image53.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3458" name="矩形 403457"/>
          <p:cNvSpPr/>
          <p:nvPr/>
        </p:nvSpPr>
        <p:spPr>
          <a:xfrm>
            <a:off x="685800" y="685800"/>
            <a:ext cx="7772400" cy="990600"/>
          </a:xfrm>
          <a:prstGeom prst="rect">
            <a:avLst/>
          </a:prstGeom>
          <a:noFill/>
          <a:ln w="9525">
            <a:noFill/>
          </a:ln>
        </p:spPr>
        <p:txBody>
          <a:bodyPr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b="0" dirty="0">
                <a:solidFill>
                  <a:srgbClr val="FF9900"/>
                </a:solidFill>
                <a:latin typeface="隶书" panose="02010509060101010101" pitchFamily="49" charset="-122"/>
                <a:ea typeface="隶书" panose="02010509060101010101" pitchFamily="49" charset="-122"/>
              </a:rPr>
              <a:t>主要内容：</a:t>
            </a:r>
            <a:endParaRPr lang="zh-CN" altLang="en-US" b="0">
              <a:solidFill>
                <a:srgbClr val="FF9900"/>
              </a:solidFill>
              <a:latin typeface="隶书" panose="02010509060101010101" pitchFamily="49" charset="-122"/>
              <a:ea typeface="隶书" panose="02010509060101010101" pitchFamily="49" charset="-122"/>
            </a:endParaRPr>
          </a:p>
        </p:txBody>
      </p:sp>
      <p:sp>
        <p:nvSpPr>
          <p:cNvPr id="403459" name="矩形 403458"/>
          <p:cNvSpPr/>
          <p:nvPr/>
        </p:nvSpPr>
        <p:spPr>
          <a:xfrm>
            <a:off x="755650" y="1773238"/>
            <a:ext cx="7543800" cy="41910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5pPr>
          </a:lstStyle>
          <a:p>
            <a:pPr lvl="0"/>
            <a:r>
              <a:rPr lang="zh-CN" altLang="en-US" sz="3600" b="0" dirty="0">
                <a:latin typeface="隶书" panose="02010509060101010101" pitchFamily="49" charset="-122"/>
                <a:ea typeface="隶书" panose="02010509060101010101" pitchFamily="49" charset="-122"/>
              </a:rPr>
              <a:t>第</a:t>
            </a:r>
            <a:r>
              <a:rPr lang="en-US" altLang="zh-CN" sz="3600" b="0">
                <a:latin typeface="隶书" panose="02010509060101010101" pitchFamily="49" charset="-122"/>
                <a:ea typeface="隶书" panose="02010509060101010101" pitchFamily="49" charset="-122"/>
              </a:rPr>
              <a:t>1</a:t>
            </a:r>
            <a:r>
              <a:rPr lang="zh-CN" altLang="en-US" sz="3600" b="0" dirty="0">
                <a:latin typeface="隶书" panose="02010509060101010101" pitchFamily="49" charset="-122"/>
                <a:ea typeface="隶书" panose="02010509060101010101" pitchFamily="49" charset="-122"/>
              </a:rPr>
              <a:t>章：计算机网络概述</a:t>
            </a:r>
            <a:endParaRPr lang="zh-CN" altLang="en-US" sz="3600" b="0" dirty="0">
              <a:latin typeface="隶书" panose="02010509060101010101" pitchFamily="49" charset="-122"/>
              <a:ea typeface="隶书" panose="02010509060101010101" pitchFamily="49" charset="-122"/>
            </a:endParaRPr>
          </a:p>
          <a:p>
            <a:pPr lvl="0"/>
            <a:r>
              <a:rPr lang="zh-CN" altLang="en-US" sz="3600" b="0" dirty="0">
                <a:latin typeface="隶书" panose="02010509060101010101" pitchFamily="49" charset="-122"/>
                <a:ea typeface="隶书" panose="02010509060101010101" pitchFamily="49" charset="-122"/>
              </a:rPr>
              <a:t>第</a:t>
            </a:r>
            <a:r>
              <a:rPr lang="en-US" altLang="zh-CN" sz="3600" b="0">
                <a:latin typeface="隶书" panose="02010509060101010101" pitchFamily="49" charset="-122"/>
                <a:ea typeface="隶书" panose="02010509060101010101" pitchFamily="49" charset="-122"/>
              </a:rPr>
              <a:t>2</a:t>
            </a:r>
            <a:r>
              <a:rPr lang="zh-CN" altLang="en-US" sz="3600" b="0" dirty="0">
                <a:latin typeface="隶书" panose="02010509060101010101" pitchFamily="49" charset="-122"/>
                <a:ea typeface="隶书" panose="02010509060101010101" pitchFamily="49" charset="-122"/>
              </a:rPr>
              <a:t>章：数据通信基本知识</a:t>
            </a:r>
            <a:r>
              <a:rPr lang="zh-CN" altLang="en-US" sz="3600" b="0" dirty="0">
                <a:solidFill>
                  <a:srgbClr val="FFFF00"/>
                </a:solidFill>
                <a:latin typeface="隶书" panose="02010509060101010101" pitchFamily="49" charset="-122"/>
                <a:ea typeface="隶书" panose="02010509060101010101" pitchFamily="49" charset="-122"/>
              </a:rPr>
              <a:t> </a:t>
            </a:r>
            <a:endParaRPr lang="zh-CN" altLang="en-US" sz="3600" b="0" dirty="0">
              <a:solidFill>
                <a:srgbClr val="FFFF00"/>
              </a:solidFill>
              <a:latin typeface="隶书" panose="02010509060101010101" pitchFamily="49" charset="-122"/>
              <a:ea typeface="隶书" panose="02010509060101010101" pitchFamily="49" charset="-122"/>
            </a:endParaRPr>
          </a:p>
          <a:p>
            <a:pPr lvl="0"/>
            <a:r>
              <a:rPr lang="zh-CN" altLang="en-US" sz="3600" b="0" dirty="0">
                <a:latin typeface="隶书" panose="02010509060101010101" pitchFamily="49" charset="-122"/>
                <a:ea typeface="隶书" panose="02010509060101010101" pitchFamily="49" charset="-122"/>
              </a:rPr>
              <a:t>第</a:t>
            </a:r>
            <a:r>
              <a:rPr lang="en-US" altLang="zh-CN" sz="3600" b="0">
                <a:latin typeface="隶书" panose="02010509060101010101" pitchFamily="49" charset="-122"/>
                <a:ea typeface="隶书" panose="02010509060101010101" pitchFamily="49" charset="-122"/>
              </a:rPr>
              <a:t>3</a:t>
            </a:r>
            <a:r>
              <a:rPr lang="zh-CN" altLang="en-US" sz="3600" b="0" dirty="0">
                <a:latin typeface="隶书" panose="02010509060101010101" pitchFamily="49" charset="-122"/>
                <a:ea typeface="隶书" panose="02010509060101010101" pitchFamily="49" charset="-122"/>
              </a:rPr>
              <a:t>章：计算机网络体系结构 </a:t>
            </a:r>
            <a:endParaRPr lang="zh-CN" altLang="en-US" sz="3600" b="0" dirty="0">
              <a:latin typeface="隶书" panose="02010509060101010101" pitchFamily="49" charset="-122"/>
              <a:ea typeface="隶书" panose="02010509060101010101" pitchFamily="49" charset="-122"/>
            </a:endParaRPr>
          </a:p>
          <a:p>
            <a:pPr lvl="0"/>
            <a:r>
              <a:rPr lang="zh-CN" altLang="en-US" sz="3600" b="0" dirty="0">
                <a:solidFill>
                  <a:srgbClr val="FF0000"/>
                </a:solidFill>
                <a:latin typeface="隶书" panose="02010509060101010101" pitchFamily="49" charset="-122"/>
                <a:ea typeface="隶书" panose="02010509060101010101" pitchFamily="49" charset="-122"/>
              </a:rPr>
              <a:t>第</a:t>
            </a:r>
            <a:r>
              <a:rPr lang="en-US" altLang="zh-CN" sz="3600" b="0">
                <a:solidFill>
                  <a:srgbClr val="FF0000"/>
                </a:solidFill>
                <a:latin typeface="隶书" panose="02010509060101010101" pitchFamily="49" charset="-122"/>
                <a:ea typeface="隶书" panose="02010509060101010101" pitchFamily="49" charset="-122"/>
              </a:rPr>
              <a:t>4</a:t>
            </a:r>
            <a:r>
              <a:rPr lang="zh-CN" altLang="en-US" sz="3600" b="0" dirty="0">
                <a:solidFill>
                  <a:srgbClr val="FF0000"/>
                </a:solidFill>
                <a:latin typeface="隶书" panose="02010509060101010101" pitchFamily="49" charset="-122"/>
                <a:ea typeface="隶书" panose="02010509060101010101" pitchFamily="49" charset="-122"/>
              </a:rPr>
              <a:t>章：局域网原理与技术</a:t>
            </a:r>
            <a:endParaRPr lang="zh-CN" altLang="en-US" sz="3600" b="0" dirty="0">
              <a:solidFill>
                <a:srgbClr val="FF0000"/>
              </a:solidFill>
              <a:latin typeface="隶书" panose="02010509060101010101" pitchFamily="49" charset="-122"/>
              <a:ea typeface="隶书" panose="02010509060101010101" pitchFamily="49" charset="-122"/>
            </a:endParaRPr>
          </a:p>
          <a:p>
            <a:pPr lvl="0"/>
            <a:r>
              <a:rPr lang="zh-CN" altLang="en-US" sz="3600" b="0" dirty="0">
                <a:latin typeface="隶书" panose="02010509060101010101" pitchFamily="49" charset="-122"/>
                <a:ea typeface="隶书" panose="02010509060101010101" pitchFamily="49" charset="-122"/>
              </a:rPr>
              <a:t>第</a:t>
            </a:r>
            <a:r>
              <a:rPr lang="en-US" altLang="zh-CN" sz="3600" b="0">
                <a:latin typeface="隶书" panose="02010509060101010101" pitchFamily="49" charset="-122"/>
                <a:ea typeface="隶书" panose="02010509060101010101" pitchFamily="49" charset="-122"/>
              </a:rPr>
              <a:t>5</a:t>
            </a:r>
            <a:r>
              <a:rPr lang="zh-CN" altLang="en-US" sz="3600" b="0" dirty="0">
                <a:latin typeface="隶书" panose="02010509060101010101" pitchFamily="49" charset="-122"/>
                <a:ea typeface="隶书" panose="02010509060101010101" pitchFamily="49" charset="-122"/>
              </a:rPr>
              <a:t>章：</a:t>
            </a:r>
            <a:r>
              <a:rPr lang="en-US" altLang="zh-CN" sz="3600" b="0">
                <a:latin typeface="隶书" panose="02010509060101010101" pitchFamily="49" charset="-122"/>
                <a:ea typeface="隶书" panose="02010509060101010101" pitchFamily="49" charset="-122"/>
              </a:rPr>
              <a:t>Internet</a:t>
            </a:r>
            <a:r>
              <a:rPr lang="zh-CN" altLang="en-US" sz="3600" b="0" dirty="0">
                <a:latin typeface="隶书" panose="02010509060101010101" pitchFamily="49" charset="-122"/>
                <a:ea typeface="隶书" panose="02010509060101010101" pitchFamily="49" charset="-122"/>
              </a:rPr>
              <a:t>技术与应用 </a:t>
            </a:r>
            <a:endParaRPr lang="zh-CN" altLang="en-US" sz="3600" b="0" dirty="0">
              <a:latin typeface="隶书" panose="02010509060101010101" pitchFamily="49" charset="-122"/>
              <a:ea typeface="隶书" panose="02010509060101010101" pitchFamily="49" charset="-122"/>
            </a:endParaRPr>
          </a:p>
          <a:p>
            <a:pPr lvl="0"/>
            <a:r>
              <a:rPr lang="zh-CN" altLang="en-US" sz="3600" b="0" dirty="0">
                <a:latin typeface="隶书" panose="02010509060101010101" pitchFamily="49" charset="-122"/>
                <a:ea typeface="隶书" panose="02010509060101010101" pitchFamily="49" charset="-122"/>
              </a:rPr>
              <a:t>第</a:t>
            </a:r>
            <a:r>
              <a:rPr lang="en-US" altLang="zh-CN" sz="3600" b="0">
                <a:latin typeface="隶书" panose="02010509060101010101" pitchFamily="49" charset="-122"/>
                <a:ea typeface="隶书" panose="02010509060101010101" pitchFamily="49" charset="-122"/>
              </a:rPr>
              <a:t>6</a:t>
            </a:r>
            <a:r>
              <a:rPr lang="zh-CN" altLang="en-US" sz="3600" b="0" dirty="0">
                <a:latin typeface="隶书" panose="02010509060101010101" pitchFamily="49" charset="-122"/>
                <a:ea typeface="隶书" panose="02010509060101010101" pitchFamily="49" charset="-122"/>
              </a:rPr>
              <a:t>章：网络信息安全基础</a:t>
            </a:r>
            <a:endParaRPr lang="zh-CN" altLang="en-US" sz="3600" b="0" dirty="0">
              <a:latin typeface="隶书" panose="02010509060101010101" pitchFamily="49" charset="-122"/>
              <a:ea typeface="隶书" panose="02010509060101010101" pitchFamily="49" charset="-122"/>
            </a:endParaRPr>
          </a:p>
          <a:p>
            <a:pPr lvl="0">
              <a:buNone/>
            </a:pPr>
            <a:endParaRPr lang="zh-CN" altLang="en-US" sz="3600" b="0" dirty="0">
              <a:latin typeface="隶书" panose="02010509060101010101" pitchFamily="49" charset="-122"/>
              <a:ea typeface="隶书" panose="02010509060101010101" pitchFamily="49"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5" name="文本框 2054"/>
          <p:cNvSpPr txBox="1"/>
          <p:nvPr/>
        </p:nvSpPr>
        <p:spPr>
          <a:xfrm>
            <a:off x="1187450" y="2349500"/>
            <a:ext cx="7129463" cy="701675"/>
          </a:xfrm>
          <a:prstGeom prst="rect">
            <a:avLst/>
          </a:prstGeom>
          <a:noFill/>
          <a:ln w="9525">
            <a:noFill/>
          </a:ln>
        </p:spPr>
        <p:txBody>
          <a:bodyPr>
            <a:spAutoFit/>
          </a:bodyPr>
          <a:p>
            <a:pPr>
              <a:spcBef>
                <a:spcPct val="50000"/>
              </a:spcBef>
            </a:pPr>
            <a:r>
              <a:rPr lang="zh-CN" altLang="en-US" sz="4000" dirty="0">
                <a:solidFill>
                  <a:schemeClr val="tx2"/>
                </a:solidFill>
                <a:latin typeface="Tahoma" panose="020B0604030504040204" pitchFamily="34" charset="0"/>
                <a:ea typeface="楷体_GB2312" pitchFamily="49" charset="-122"/>
              </a:rPr>
              <a:t>第</a:t>
            </a:r>
            <a:r>
              <a:rPr lang="en-US" altLang="zh-CN" sz="4000">
                <a:solidFill>
                  <a:schemeClr val="tx2"/>
                </a:solidFill>
                <a:latin typeface="Tahoma" panose="020B0604030504040204" pitchFamily="34" charset="0"/>
                <a:ea typeface="楷体_GB2312" pitchFamily="49" charset="-122"/>
              </a:rPr>
              <a:t>4</a:t>
            </a:r>
            <a:r>
              <a:rPr lang="zh-CN" altLang="en-US" sz="4000" dirty="0">
                <a:solidFill>
                  <a:schemeClr val="tx2"/>
                </a:solidFill>
                <a:latin typeface="Tahoma" panose="020B0604030504040204" pitchFamily="34" charset="0"/>
                <a:ea typeface="楷体_GB2312" pitchFamily="49" charset="-122"/>
              </a:rPr>
              <a:t>章 局域网原理与技术</a:t>
            </a:r>
            <a:endParaRPr lang="zh-CN" altLang="en-US" sz="4000" dirty="0">
              <a:solidFill>
                <a:schemeClr val="tx2"/>
              </a:solidFill>
              <a:latin typeface="Tahoma" panose="020B0604030504040204" pitchFamily="34" charset="0"/>
              <a:ea typeface="楷体_GB2312"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3956" name="文本框 253955"/>
          <p:cNvSpPr txBox="1"/>
          <p:nvPr/>
        </p:nvSpPr>
        <p:spPr>
          <a:xfrm>
            <a:off x="1763713" y="1989138"/>
            <a:ext cx="5976937" cy="4367212"/>
          </a:xfrm>
          <a:prstGeom prst="rect">
            <a:avLst/>
          </a:prstGeom>
          <a:noFill/>
          <a:ln w="9525">
            <a:noFill/>
          </a:ln>
        </p:spPr>
        <p:txBody>
          <a:bodyPr>
            <a:spAutoFit/>
          </a:bodyPr>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4.1  </a:t>
            </a:r>
            <a:r>
              <a:rPr lang="zh-CN" altLang="en-US" sz="2800" dirty="0">
                <a:latin typeface="楷体_GB2312" pitchFamily="49" charset="-122"/>
                <a:ea typeface="楷体_GB2312" pitchFamily="49" charset="-122"/>
              </a:rPr>
              <a:t>局域网概述 </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4.2  </a:t>
            </a:r>
            <a:r>
              <a:rPr lang="zh-CN" altLang="en-US" sz="2800" dirty="0">
                <a:latin typeface="楷体_GB2312" pitchFamily="49" charset="-122"/>
                <a:ea typeface="楷体_GB2312" pitchFamily="49" charset="-122"/>
              </a:rPr>
              <a:t>局域网关键技术 </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4.3  </a:t>
            </a:r>
            <a:r>
              <a:rPr lang="zh-CN" altLang="en-US" sz="2800" dirty="0">
                <a:latin typeface="楷体_GB2312" pitchFamily="49" charset="-122"/>
                <a:ea typeface="楷体_GB2312" pitchFamily="49" charset="-122"/>
              </a:rPr>
              <a:t>以太网</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4.4  </a:t>
            </a:r>
            <a:r>
              <a:rPr lang="zh-CN" altLang="en-US" sz="2800" dirty="0">
                <a:latin typeface="楷体_GB2312" pitchFamily="49" charset="-122"/>
                <a:ea typeface="楷体_GB2312" pitchFamily="49" charset="-122"/>
              </a:rPr>
              <a:t>交换式以太网</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4.5  </a:t>
            </a:r>
            <a:r>
              <a:rPr lang="zh-CN" altLang="en-US" sz="2800" dirty="0">
                <a:latin typeface="楷体_GB2312" pitchFamily="49" charset="-122"/>
                <a:ea typeface="楷体_GB2312" pitchFamily="49" charset="-122"/>
              </a:rPr>
              <a:t>虚拟局域网</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4.6  </a:t>
            </a:r>
            <a:r>
              <a:rPr lang="zh-CN" altLang="en-US" sz="2800" dirty="0">
                <a:latin typeface="楷体_GB2312" pitchFamily="49" charset="-122"/>
                <a:ea typeface="楷体_GB2312" pitchFamily="49" charset="-122"/>
              </a:rPr>
              <a:t>无线局域网 </a:t>
            </a:r>
            <a:endParaRPr lang="zh-CN" altLang="en-US" sz="2800" dirty="0">
              <a:latin typeface="楷体_GB2312" pitchFamily="49" charset="-122"/>
              <a:ea typeface="楷体_GB2312" pitchFamily="49" charset="-122"/>
            </a:endParaRPr>
          </a:p>
          <a:p>
            <a:pPr>
              <a:spcBef>
                <a:spcPct val="50000"/>
              </a:spcBef>
              <a:buClr>
                <a:srgbClr val="0000FF"/>
              </a:buClr>
              <a:buSzPct val="60000"/>
              <a:buFont typeface="Wingdings" panose="05000000000000000000" pitchFamily="2" charset="2"/>
              <a:buChar char="n"/>
            </a:pPr>
            <a:r>
              <a:rPr lang="en-US" altLang="zh-CN" sz="2800">
                <a:latin typeface="楷体_GB2312" pitchFamily="49" charset="-122"/>
                <a:ea typeface="楷体_GB2312" pitchFamily="49" charset="-122"/>
              </a:rPr>
              <a:t>4.7  </a:t>
            </a:r>
            <a:r>
              <a:rPr lang="zh-CN" altLang="en-US" sz="2800" dirty="0">
                <a:latin typeface="楷体_GB2312" pitchFamily="49" charset="-122"/>
                <a:ea typeface="楷体_GB2312" pitchFamily="49" charset="-122"/>
              </a:rPr>
              <a:t>家庭局域网</a:t>
            </a:r>
            <a:endParaRPr lang="zh-CN" altLang="en-US" sz="2800"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3956">
                                            <p:txEl>
                                              <p:charRg st="0"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3956">
                                            <p:txEl>
                                              <p:charRg st="12" end="2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3956">
                                            <p:txEl>
                                              <p:charRg st="26" end="3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3956">
                                            <p:txEl>
                                              <p:charRg st="35" end="4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3956">
                                            <p:txEl>
                                              <p:charRg st="47" end="5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3956">
                                            <p:txEl>
                                              <p:charRg st="58" end="7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3956">
                                            <p:txEl>
                                              <p:charRg st="70" end="8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4978" name="标题 254977"/>
          <p:cNvSpPr>
            <a:spLocks noGrp="1"/>
          </p:cNvSpPr>
          <p:nvPr>
            <p:ph type="title"/>
          </p:nvPr>
        </p:nvSpPr>
        <p:spPr>
          <a:xfrm>
            <a:off x="1350963" y="765175"/>
            <a:ext cx="7793037" cy="860425"/>
          </a:xfrm>
          <a:ln/>
        </p:spPr>
        <p:txBody>
          <a:bodyPr anchor="b" anchorCtr="0"/>
          <a:p>
            <a:r>
              <a:rPr lang="en-US" altLang="zh-CN">
                <a:ea typeface="楷体_GB2312" pitchFamily="49" charset="-122"/>
              </a:rPr>
              <a:t>4.1  </a:t>
            </a:r>
            <a:r>
              <a:rPr lang="zh-CN" altLang="en-US" dirty="0">
                <a:ea typeface="楷体_GB2312" pitchFamily="49" charset="-122"/>
              </a:rPr>
              <a:t>局域网概述</a:t>
            </a:r>
            <a:r>
              <a:rPr lang="zh-CN" altLang="en-US" b="1"/>
              <a:t> </a:t>
            </a:r>
            <a:endParaRPr lang="zh-CN" altLang="en-US" b="1"/>
          </a:p>
        </p:txBody>
      </p:sp>
      <p:sp>
        <p:nvSpPr>
          <p:cNvPr id="254979" name="文本占位符 254978"/>
          <p:cNvSpPr>
            <a:spLocks noGrp="1"/>
          </p:cNvSpPr>
          <p:nvPr>
            <p:ph type="body" idx="1"/>
          </p:nvPr>
        </p:nvSpPr>
        <p:spPr>
          <a:xfrm>
            <a:off x="1181100" y="2033588"/>
            <a:ext cx="7772400" cy="3746500"/>
          </a:xfrm>
          <a:ln/>
        </p:spPr>
        <p:txBody>
          <a:bodyPr/>
          <a:p>
            <a:pPr>
              <a:spcBef>
                <a:spcPct val="45000"/>
              </a:spcBef>
              <a:buNone/>
            </a:pPr>
            <a:r>
              <a:rPr lang="zh-CN" altLang="en-US" sz="3600" dirty="0">
                <a:solidFill>
                  <a:srgbClr val="FF0000"/>
                </a:solidFill>
                <a:ea typeface="楷体_GB2312" pitchFamily="49" charset="-122"/>
              </a:rPr>
              <a:t>什么是局域网 ？</a:t>
            </a:r>
            <a:endParaRPr lang="zh-CN" altLang="en-US" sz="3600" dirty="0">
              <a:solidFill>
                <a:srgbClr val="FF0000"/>
              </a:solidFill>
              <a:ea typeface="楷体_GB2312" pitchFamily="49" charset="-122"/>
            </a:endParaRPr>
          </a:p>
          <a:p>
            <a:pPr>
              <a:spcBef>
                <a:spcPct val="45000"/>
              </a:spcBef>
              <a:buNone/>
            </a:pPr>
            <a:r>
              <a:rPr lang="zh-CN" altLang="en-US" sz="2800" dirty="0">
                <a:ea typeface="楷体_GB2312" pitchFamily="49" charset="-122"/>
              </a:rPr>
              <a:t>　将</a:t>
            </a:r>
            <a:r>
              <a:rPr lang="zh-CN" altLang="en-US" sz="2800" dirty="0">
                <a:solidFill>
                  <a:srgbClr val="FF3300"/>
                </a:solidFill>
                <a:ea typeface="楷体_GB2312" pitchFamily="49" charset="-122"/>
              </a:rPr>
              <a:t>有限地址范围</a:t>
            </a:r>
            <a:r>
              <a:rPr lang="zh-CN" altLang="en-US" sz="2800" dirty="0">
                <a:ea typeface="楷体_GB2312" pitchFamily="49" charset="-122"/>
              </a:rPr>
              <a:t>内的多台计算机通过媒体连接起来，通过完善的网络软件及协议实现计算机之间的通信和资源共享 的系统称为局域网</a:t>
            </a:r>
            <a:r>
              <a:rPr lang="en-US" altLang="zh-CN" sz="2800" dirty="0" err="1">
                <a:ea typeface="楷体_GB2312" pitchFamily="49" charset="-122"/>
              </a:rPr>
              <a:t>LAN(Local</a:t>
            </a:r>
            <a:r>
              <a:rPr lang="en-US" altLang="zh-CN" sz="2800">
                <a:ea typeface="楷体_GB2312" pitchFamily="49" charset="-122"/>
              </a:rPr>
              <a:t> Area Network )</a:t>
            </a:r>
            <a:endParaRPr lang="en-US" altLang="zh-CN" sz="2800">
              <a:ea typeface="楷体_GB2312" pitchFamily="49"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026" name="标题 257025"/>
          <p:cNvSpPr>
            <a:spLocks noGrp="1"/>
          </p:cNvSpPr>
          <p:nvPr>
            <p:ph type="title"/>
          </p:nvPr>
        </p:nvSpPr>
        <p:spPr>
          <a:xfrm>
            <a:off x="1150938" y="746125"/>
            <a:ext cx="7793037" cy="860425"/>
          </a:xfrm>
          <a:ln/>
        </p:spPr>
        <p:txBody>
          <a:bodyPr anchor="b" anchorCtr="0"/>
          <a:p>
            <a:r>
              <a:rPr lang="zh-CN" altLang="en-US" dirty="0">
                <a:solidFill>
                  <a:srgbClr val="FF0000"/>
                </a:solidFill>
                <a:ea typeface="楷体_GB2312" pitchFamily="49" charset="-122"/>
              </a:rPr>
              <a:t>局域网的特点：</a:t>
            </a:r>
            <a:r>
              <a:rPr lang="zh-CN" altLang="en-US" b="1">
                <a:solidFill>
                  <a:srgbClr val="FF0000"/>
                </a:solidFill>
              </a:rPr>
              <a:t> </a:t>
            </a:r>
            <a:endParaRPr lang="zh-CN" altLang="en-US" b="1">
              <a:solidFill>
                <a:srgbClr val="FF0000"/>
              </a:solidFill>
            </a:endParaRPr>
          </a:p>
        </p:txBody>
      </p:sp>
      <p:sp>
        <p:nvSpPr>
          <p:cNvPr id="257027" name="文本占位符 257026"/>
          <p:cNvSpPr>
            <a:spLocks noGrp="1"/>
          </p:cNvSpPr>
          <p:nvPr>
            <p:ph type="body" idx="1"/>
          </p:nvPr>
        </p:nvSpPr>
        <p:spPr>
          <a:xfrm>
            <a:off x="323850" y="1774825"/>
            <a:ext cx="8820150" cy="4533900"/>
          </a:xfrm>
          <a:ln/>
        </p:spPr>
        <p:txBody>
          <a:bodyPr/>
          <a:p>
            <a:pPr marL="609600" indent="-609600">
              <a:buFont typeface="Wingdings" panose="05000000000000000000" pitchFamily="2" charset="2"/>
              <a:buAutoNum type="arabicPeriod"/>
            </a:pPr>
            <a:r>
              <a:rPr lang="zh-CN" altLang="en-US" sz="2400" b="1" dirty="0">
                <a:solidFill>
                  <a:srgbClr val="FF0000"/>
                </a:solidFill>
              </a:rPr>
              <a:t>通信速率较高。</a:t>
            </a:r>
            <a:r>
              <a:rPr lang="zh-CN" altLang="en-US" sz="2400" dirty="0"/>
              <a:t>局域网络通信传输速率为每秒百万分比特（</a:t>
            </a:r>
            <a:r>
              <a:rPr lang="en-US" altLang="zh-CN" sz="2400" dirty="0"/>
              <a:t>Mbps</a:t>
            </a:r>
            <a:r>
              <a:rPr lang="zh-CN" altLang="en-US" sz="2400" dirty="0"/>
              <a:t>），从</a:t>
            </a:r>
            <a:r>
              <a:rPr lang="en-US" altLang="zh-CN" sz="2400" dirty="0"/>
              <a:t>5Mbps</a:t>
            </a:r>
            <a:r>
              <a:rPr lang="zh-CN" altLang="en-US" sz="2400" dirty="0"/>
              <a:t>、</a:t>
            </a:r>
            <a:r>
              <a:rPr lang="en-US" altLang="zh-CN" sz="2400" dirty="0"/>
              <a:t>10Mbps</a:t>
            </a:r>
            <a:r>
              <a:rPr lang="zh-CN" altLang="en-US" sz="2400" dirty="0"/>
              <a:t>、</a:t>
            </a:r>
            <a:r>
              <a:rPr lang="en-US" altLang="zh-CN" sz="2400" dirty="0"/>
              <a:t>100Mbps</a:t>
            </a:r>
            <a:r>
              <a:rPr lang="zh-CN" altLang="en-US" sz="2400" dirty="0"/>
              <a:t>到</a:t>
            </a:r>
            <a:r>
              <a:rPr lang="en-US" altLang="zh-CN" sz="2400" dirty="0"/>
              <a:t>1000Mbps</a:t>
            </a:r>
            <a:r>
              <a:rPr lang="zh-CN" altLang="en-US" sz="2400" dirty="0"/>
              <a:t>的千兆以太网等。</a:t>
            </a:r>
            <a:endParaRPr lang="zh-CN" altLang="en-US" sz="2400" dirty="0"/>
          </a:p>
          <a:p>
            <a:pPr marL="609600" indent="-609600">
              <a:buFont typeface="Wingdings" panose="05000000000000000000" pitchFamily="2" charset="2"/>
              <a:buAutoNum type="arabicPeriod"/>
            </a:pPr>
            <a:r>
              <a:rPr lang="zh-CN" altLang="en-US" sz="2400" b="1" dirty="0">
                <a:solidFill>
                  <a:srgbClr val="FF0000"/>
                </a:solidFill>
              </a:rPr>
              <a:t>通常属于某一部门、单位或企业所有。</a:t>
            </a:r>
            <a:r>
              <a:rPr lang="en-US" altLang="zh-CN" sz="2400" dirty="0"/>
              <a:t>LAN</a:t>
            </a:r>
            <a:r>
              <a:rPr lang="zh-CN" altLang="en-US" sz="2400" dirty="0"/>
              <a:t>的范围和高速传输使它适用于一个部门的管理。在设计、安装、操作使用时由单位统一考虑、全面规划，不受公用网络的约束。</a:t>
            </a:r>
            <a:endParaRPr lang="zh-CN" altLang="en-US" sz="2400" dirty="0"/>
          </a:p>
          <a:p>
            <a:pPr marL="609600" indent="-609600">
              <a:buFont typeface="Wingdings" panose="05000000000000000000" pitchFamily="2" charset="2"/>
              <a:buAutoNum type="arabicPeriod"/>
            </a:pPr>
            <a:r>
              <a:rPr lang="zh-CN" altLang="en-US" sz="2400" b="1" dirty="0">
                <a:solidFill>
                  <a:srgbClr val="FF0000"/>
                </a:solidFill>
              </a:rPr>
              <a:t>可靠性高，通信质量好，传输误码率低。</a:t>
            </a:r>
            <a:r>
              <a:rPr lang="zh-CN" altLang="en-US" sz="2400" dirty="0"/>
              <a:t>位错率通常在</a:t>
            </a:r>
            <a:r>
              <a:rPr lang="en-US" altLang="zh-CN" sz="2400" dirty="0"/>
              <a:t>10-7~10-12</a:t>
            </a:r>
            <a:r>
              <a:rPr lang="zh-CN" altLang="en-US" sz="2400" dirty="0"/>
              <a:t>。</a:t>
            </a:r>
            <a:endParaRPr lang="zh-CN" altLang="en-US" sz="2400" dirty="0"/>
          </a:p>
          <a:p>
            <a:pPr marL="609600" indent="-609600">
              <a:buFont typeface="Wingdings" panose="05000000000000000000" pitchFamily="2" charset="2"/>
              <a:buAutoNum type="arabicPeriod"/>
            </a:pPr>
            <a:r>
              <a:rPr lang="zh-CN" altLang="en-US" sz="2400" b="1" dirty="0">
                <a:solidFill>
                  <a:srgbClr val="FF0000"/>
                </a:solidFill>
              </a:rPr>
              <a:t>支持多种通信传输介质。</a:t>
            </a:r>
            <a:r>
              <a:rPr lang="zh-CN" altLang="en-US" sz="2400" dirty="0"/>
              <a:t>根据网络本身的性能要求，局域网中可使用多种通信介质，例如双绞线、同轴电缆、光纤及无线传输等。</a:t>
            </a: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7027">
                                            <p:txEl>
                                              <p:charRg st="0" end="71"/>
                                            </p:txEl>
                                          </p:spTgt>
                                        </p:tgtEl>
                                        <p:attrNameLst>
                                          <p:attrName>style.visibility</p:attrName>
                                        </p:attrNameLst>
                                      </p:cBhvr>
                                      <p:to>
                                        <p:strVal val="visible"/>
                                      </p:to>
                                    </p:set>
                                    <p:anim calcmode="lin" valueType="num">
                                      <p:cBhvr additive="base">
                                        <p:cTn id="7" dur="500" fill="hold"/>
                                        <p:tgtEl>
                                          <p:spTgt spid="257027">
                                            <p:txEl>
                                              <p:charRg st="0" end="7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7027">
                                            <p:txEl>
                                              <p:charRg st="0" end="7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7027">
                                            <p:txEl>
                                              <p:charRg st="71" end="148"/>
                                            </p:txEl>
                                          </p:spTgt>
                                        </p:tgtEl>
                                        <p:attrNameLst>
                                          <p:attrName>style.visibility</p:attrName>
                                        </p:attrNameLst>
                                      </p:cBhvr>
                                      <p:to>
                                        <p:strVal val="visible"/>
                                      </p:to>
                                    </p:set>
                                    <p:anim calcmode="lin" valueType="num">
                                      <p:cBhvr additive="base">
                                        <p:cTn id="13" dur="500" fill="hold"/>
                                        <p:tgtEl>
                                          <p:spTgt spid="257027">
                                            <p:txEl>
                                              <p:charRg st="71" end="14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7027">
                                            <p:txEl>
                                              <p:charRg st="71" end="14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7027">
                                            <p:txEl>
                                              <p:charRg st="148" end="184"/>
                                            </p:txEl>
                                          </p:spTgt>
                                        </p:tgtEl>
                                        <p:attrNameLst>
                                          <p:attrName>style.visibility</p:attrName>
                                        </p:attrNameLst>
                                      </p:cBhvr>
                                      <p:to>
                                        <p:strVal val="visible"/>
                                      </p:to>
                                    </p:set>
                                    <p:anim calcmode="lin" valueType="num">
                                      <p:cBhvr additive="base">
                                        <p:cTn id="19" dur="500" fill="hold"/>
                                        <p:tgtEl>
                                          <p:spTgt spid="257027">
                                            <p:txEl>
                                              <p:charRg st="148" end="18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7027">
                                            <p:txEl>
                                              <p:charRg st="148" end="18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7027">
                                            <p:txEl>
                                              <p:charRg st="184" end="242"/>
                                            </p:txEl>
                                          </p:spTgt>
                                        </p:tgtEl>
                                        <p:attrNameLst>
                                          <p:attrName>style.visibility</p:attrName>
                                        </p:attrNameLst>
                                      </p:cBhvr>
                                      <p:to>
                                        <p:strVal val="visible"/>
                                      </p:to>
                                    </p:set>
                                    <p:anim calcmode="lin" valueType="num">
                                      <p:cBhvr additive="base">
                                        <p:cTn id="25" dur="500" fill="hold"/>
                                        <p:tgtEl>
                                          <p:spTgt spid="257027">
                                            <p:txEl>
                                              <p:charRg st="184" end="24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7027">
                                            <p:txEl>
                                              <p:charRg st="184" end="24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7250" name="标题 437249"/>
          <p:cNvSpPr>
            <a:spLocks noGrp="1"/>
          </p:cNvSpPr>
          <p:nvPr>
            <p:ph type="title"/>
          </p:nvPr>
        </p:nvSpPr>
        <p:spPr>
          <a:xfrm>
            <a:off x="1150938" y="746125"/>
            <a:ext cx="7793037" cy="860425"/>
          </a:xfrm>
          <a:ln/>
        </p:spPr>
        <p:txBody>
          <a:bodyPr anchor="b" anchorCtr="0"/>
          <a:p>
            <a:r>
              <a:rPr lang="zh-CN" altLang="en-US" dirty="0">
                <a:solidFill>
                  <a:srgbClr val="FF0000"/>
                </a:solidFill>
                <a:ea typeface="楷体_GB2312" pitchFamily="49" charset="-122"/>
              </a:rPr>
              <a:t>局域网的特点：</a:t>
            </a:r>
            <a:r>
              <a:rPr lang="zh-CN" altLang="en-US" b="1">
                <a:solidFill>
                  <a:srgbClr val="FF0000"/>
                </a:solidFill>
              </a:rPr>
              <a:t> </a:t>
            </a:r>
            <a:endParaRPr lang="zh-CN" altLang="en-US" b="1">
              <a:solidFill>
                <a:srgbClr val="FF0000"/>
              </a:solidFill>
            </a:endParaRPr>
          </a:p>
        </p:txBody>
      </p:sp>
      <p:sp>
        <p:nvSpPr>
          <p:cNvPr id="437251" name="文本占位符 437250"/>
          <p:cNvSpPr>
            <a:spLocks noGrp="1"/>
          </p:cNvSpPr>
          <p:nvPr>
            <p:ph type="body" idx="1"/>
          </p:nvPr>
        </p:nvSpPr>
        <p:spPr>
          <a:xfrm>
            <a:off x="323850" y="1774825"/>
            <a:ext cx="8820150" cy="4533900"/>
          </a:xfrm>
          <a:ln/>
        </p:spPr>
        <p:txBody>
          <a:bodyPr/>
          <a:p>
            <a:pPr marL="609600" indent="-609600">
              <a:buNone/>
            </a:pPr>
            <a:r>
              <a:rPr lang="en-US" altLang="zh-CN" sz="1600" dirty="0">
                <a:solidFill>
                  <a:schemeClr val="tx2"/>
                </a:solidFill>
              </a:rPr>
              <a:t>5.</a:t>
            </a:r>
            <a:r>
              <a:rPr lang="en-US" altLang="zh-CN" sz="2400" dirty="0"/>
              <a:t>    </a:t>
            </a:r>
            <a:r>
              <a:rPr lang="zh-CN" altLang="en-US" sz="2400" dirty="0">
                <a:solidFill>
                  <a:srgbClr val="FF0000"/>
                </a:solidFill>
              </a:rPr>
              <a:t>共享传输信道。</a:t>
            </a:r>
            <a:r>
              <a:rPr lang="zh-CN" altLang="en-US" sz="2400" dirty="0"/>
              <a:t>在局域网中通常将低速或高速的外部设备连接到一条共享传输介质上，其传输信道由接入网络中的所有设备共享。</a:t>
            </a:r>
            <a:endParaRPr lang="zh-CN" altLang="en-US" sz="2400" dirty="0"/>
          </a:p>
          <a:p>
            <a:pPr marL="609600" indent="-609600">
              <a:buNone/>
            </a:pPr>
            <a:r>
              <a:rPr lang="en-US" altLang="zh-CN" sz="1600" dirty="0">
                <a:solidFill>
                  <a:schemeClr val="tx2"/>
                </a:solidFill>
              </a:rPr>
              <a:t>6.</a:t>
            </a:r>
            <a:r>
              <a:rPr lang="en-US" altLang="zh-CN" sz="2400" dirty="0"/>
              <a:t>    </a:t>
            </a:r>
            <a:r>
              <a:rPr lang="zh-CN" altLang="en-US" sz="2400" dirty="0">
                <a:solidFill>
                  <a:srgbClr val="FF0000"/>
                </a:solidFill>
              </a:rPr>
              <a:t>大多采用分布式控制和广播式通信。</a:t>
            </a:r>
            <a:r>
              <a:rPr lang="zh-CN" altLang="en-US" sz="2400" dirty="0"/>
              <a:t>在局域网中各节点是平等关系而不是主从关系，可以进行广播（一个节点发送，所有节点接收）和组播（一个节点发送，多个节点接收）。</a:t>
            </a:r>
            <a:endParaRPr lang="zh-CN" altLang="en-US" sz="2400" dirty="0"/>
          </a:p>
          <a:p>
            <a:pPr marL="609600" indent="-609600">
              <a:buNone/>
            </a:pPr>
            <a:r>
              <a:rPr lang="en-US" altLang="zh-CN" sz="1600" dirty="0">
                <a:solidFill>
                  <a:schemeClr val="tx2"/>
                </a:solidFill>
              </a:rPr>
              <a:t>7.</a:t>
            </a:r>
            <a:r>
              <a:rPr lang="en-US" altLang="zh-CN" sz="2400" dirty="0"/>
              <a:t>    </a:t>
            </a:r>
            <a:r>
              <a:rPr lang="zh-CN" altLang="en-US" sz="2400" dirty="0">
                <a:solidFill>
                  <a:srgbClr val="FF0000"/>
                </a:solidFill>
              </a:rPr>
              <a:t>局域网成本低，安装、扩充及维护方便。</a:t>
            </a:r>
            <a:r>
              <a:rPr lang="zh-CN" altLang="en-US" sz="2400" dirty="0"/>
              <a:t>局域网一般使用价格低而功能强的工作站。在目前大量采用的星型结构局域网中，扩充服务器、工作站等十分方便，某些站点出现故障时整个网络仍可以正常工作。</a:t>
            </a: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7251">
                                            <p:txEl>
                                              <p:charRg st="0" end="64"/>
                                            </p:txEl>
                                          </p:spTgt>
                                        </p:tgtEl>
                                        <p:attrNameLst>
                                          <p:attrName>style.visibility</p:attrName>
                                        </p:attrNameLst>
                                      </p:cBhvr>
                                      <p:to>
                                        <p:strVal val="visible"/>
                                      </p:to>
                                    </p:set>
                                    <p:anim calcmode="lin" valueType="num">
                                      <p:cBhvr additive="base">
                                        <p:cTn id="7" dur="500" fill="hold"/>
                                        <p:tgtEl>
                                          <p:spTgt spid="437251">
                                            <p:txEl>
                                              <p:charRg st="0" end="6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7251">
                                            <p:txEl>
                                              <p:charRg st="0" end="6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7251">
                                            <p:txEl>
                                              <p:charRg st="64" end="148"/>
                                            </p:txEl>
                                          </p:spTgt>
                                        </p:tgtEl>
                                        <p:attrNameLst>
                                          <p:attrName>style.visibility</p:attrName>
                                        </p:attrNameLst>
                                      </p:cBhvr>
                                      <p:to>
                                        <p:strVal val="visible"/>
                                      </p:to>
                                    </p:set>
                                    <p:anim calcmode="lin" valueType="num">
                                      <p:cBhvr additive="base">
                                        <p:cTn id="13" dur="500" fill="hold"/>
                                        <p:tgtEl>
                                          <p:spTgt spid="437251">
                                            <p:txEl>
                                              <p:charRg st="64" end="14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7251">
                                            <p:txEl>
                                              <p:charRg st="64" end="14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7251">
                                            <p:txEl>
                                              <p:charRg st="148" end="245"/>
                                            </p:txEl>
                                          </p:spTgt>
                                        </p:tgtEl>
                                        <p:attrNameLst>
                                          <p:attrName>style.visibility</p:attrName>
                                        </p:attrNameLst>
                                      </p:cBhvr>
                                      <p:to>
                                        <p:strVal val="visible"/>
                                      </p:to>
                                    </p:set>
                                    <p:anim calcmode="lin" valueType="num">
                                      <p:cBhvr additive="base">
                                        <p:cTn id="19" dur="500" fill="hold"/>
                                        <p:tgtEl>
                                          <p:spTgt spid="437251">
                                            <p:txEl>
                                              <p:charRg st="148" end="24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7251">
                                            <p:txEl>
                                              <p:charRg st="148" end="24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4" name="标题 259073"/>
          <p:cNvSpPr>
            <a:spLocks noGrp="1"/>
          </p:cNvSpPr>
          <p:nvPr>
            <p:ph type="title"/>
          </p:nvPr>
        </p:nvSpPr>
        <p:spPr>
          <a:ln/>
        </p:spPr>
        <p:txBody>
          <a:bodyPr anchor="b" anchorCtr="0"/>
          <a:p>
            <a:r>
              <a:rPr lang="zh-CN" altLang="en-US" dirty="0">
                <a:solidFill>
                  <a:srgbClr val="FF0000"/>
                </a:solidFill>
                <a:latin typeface="楷体_GB2312" pitchFamily="49" charset="-122"/>
                <a:ea typeface="楷体_GB2312" pitchFamily="49" charset="-122"/>
              </a:rPr>
              <a:t>局域网的组建过程 </a:t>
            </a:r>
            <a:endParaRPr lang="zh-CN" altLang="en-US" dirty="0">
              <a:solidFill>
                <a:srgbClr val="FF0000"/>
              </a:solidFill>
              <a:latin typeface="楷体_GB2312" pitchFamily="49" charset="-122"/>
              <a:ea typeface="楷体_GB2312" pitchFamily="49" charset="-122"/>
            </a:endParaRPr>
          </a:p>
        </p:txBody>
      </p:sp>
      <p:sp>
        <p:nvSpPr>
          <p:cNvPr id="259075" name="文本占位符 259074"/>
          <p:cNvSpPr>
            <a:spLocks noGrp="1"/>
          </p:cNvSpPr>
          <p:nvPr>
            <p:ph type="body" idx="1"/>
          </p:nvPr>
        </p:nvSpPr>
        <p:spPr>
          <a:xfrm>
            <a:off x="611188" y="1916113"/>
            <a:ext cx="8532812" cy="4751387"/>
          </a:xfrm>
          <a:ln/>
        </p:spPr>
        <p:txBody>
          <a:bodyPr/>
          <a:p>
            <a:pPr marL="457200" indent="-457200"/>
            <a:r>
              <a:rPr lang="zh-CN" altLang="en-US" dirty="0"/>
              <a:t>选择计算机网络拓扑结构；</a:t>
            </a:r>
            <a:endParaRPr lang="zh-CN" altLang="en-US" dirty="0"/>
          </a:p>
          <a:p>
            <a:pPr marL="457200" indent="-457200"/>
            <a:r>
              <a:rPr lang="zh-CN" altLang="en-US" dirty="0"/>
              <a:t>选择计算机网络通信协议；</a:t>
            </a:r>
            <a:endParaRPr lang="zh-CN" altLang="en-US" dirty="0"/>
          </a:p>
          <a:p>
            <a:pPr marL="457200" indent="-457200"/>
            <a:r>
              <a:rPr lang="zh-CN" altLang="en-US" dirty="0"/>
              <a:t>选择计算机网络传输介质；</a:t>
            </a:r>
            <a:endParaRPr lang="zh-CN" altLang="en-US" dirty="0"/>
          </a:p>
          <a:p>
            <a:pPr marL="457200" indent="-457200"/>
            <a:r>
              <a:rPr lang="zh-CN" altLang="en-US" dirty="0"/>
              <a:t>选择计算机网络互联设备；</a:t>
            </a:r>
            <a:endParaRPr lang="zh-CN" altLang="en-US" dirty="0"/>
          </a:p>
          <a:p>
            <a:pPr marL="457200" indent="-457200"/>
            <a:r>
              <a:rPr lang="zh-CN" altLang="en-US" dirty="0"/>
              <a:t>选择网络操作系统、服务器及其它相关的软件和硬件；</a:t>
            </a:r>
            <a:endParaRPr lang="zh-CN" altLang="en-US" dirty="0"/>
          </a:p>
          <a:p>
            <a:pPr marL="457200" indent="-457200"/>
            <a:r>
              <a:rPr lang="zh-CN" altLang="en-US" dirty="0"/>
              <a:t>遵循计算机网络布线标准，完成网络布线；</a:t>
            </a:r>
            <a:endParaRPr lang="zh-CN" altLang="en-US" dirty="0"/>
          </a:p>
          <a:p>
            <a:pPr marL="457200" indent="-457200"/>
            <a:r>
              <a:rPr lang="zh-CN" altLang="en-US" dirty="0"/>
              <a:t>进行网络系统整体调试。</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9075">
                                            <p:txEl>
                                              <p:charRg st="0" end="13"/>
                                            </p:txEl>
                                          </p:spTgt>
                                        </p:tgtEl>
                                        <p:attrNameLst>
                                          <p:attrName>style.visibility</p:attrName>
                                        </p:attrNameLst>
                                      </p:cBhvr>
                                      <p:to>
                                        <p:strVal val="visible"/>
                                      </p:to>
                                    </p:set>
                                    <p:anim calcmode="lin" valueType="num">
                                      <p:cBhvr additive="base">
                                        <p:cTn id="7" dur="500" fill="hold"/>
                                        <p:tgtEl>
                                          <p:spTgt spid="259075">
                                            <p:txEl>
                                              <p:charRg st="0" end="1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9075">
                                            <p:txEl>
                                              <p:charRg st="0" end="1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9075">
                                            <p:txEl>
                                              <p:charRg st="13" end="26"/>
                                            </p:txEl>
                                          </p:spTgt>
                                        </p:tgtEl>
                                        <p:attrNameLst>
                                          <p:attrName>style.visibility</p:attrName>
                                        </p:attrNameLst>
                                      </p:cBhvr>
                                      <p:to>
                                        <p:strVal val="visible"/>
                                      </p:to>
                                    </p:set>
                                    <p:anim calcmode="lin" valueType="num">
                                      <p:cBhvr additive="base">
                                        <p:cTn id="13" dur="500" fill="hold"/>
                                        <p:tgtEl>
                                          <p:spTgt spid="259075">
                                            <p:txEl>
                                              <p:charRg st="13" end="2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9075">
                                            <p:txEl>
                                              <p:charRg st="13" end="2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9075">
                                            <p:txEl>
                                              <p:charRg st="26" end="39"/>
                                            </p:txEl>
                                          </p:spTgt>
                                        </p:tgtEl>
                                        <p:attrNameLst>
                                          <p:attrName>style.visibility</p:attrName>
                                        </p:attrNameLst>
                                      </p:cBhvr>
                                      <p:to>
                                        <p:strVal val="visible"/>
                                      </p:to>
                                    </p:set>
                                    <p:anim calcmode="lin" valueType="num">
                                      <p:cBhvr additive="base">
                                        <p:cTn id="19" dur="500" fill="hold"/>
                                        <p:tgtEl>
                                          <p:spTgt spid="259075">
                                            <p:txEl>
                                              <p:charRg st="26" end="3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9075">
                                            <p:txEl>
                                              <p:charRg st="26" end="3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9075">
                                            <p:txEl>
                                              <p:charRg st="39" end="52"/>
                                            </p:txEl>
                                          </p:spTgt>
                                        </p:tgtEl>
                                        <p:attrNameLst>
                                          <p:attrName>style.visibility</p:attrName>
                                        </p:attrNameLst>
                                      </p:cBhvr>
                                      <p:to>
                                        <p:strVal val="visible"/>
                                      </p:to>
                                    </p:set>
                                    <p:anim calcmode="lin" valueType="num">
                                      <p:cBhvr additive="base">
                                        <p:cTn id="25" dur="500" fill="hold"/>
                                        <p:tgtEl>
                                          <p:spTgt spid="259075">
                                            <p:txEl>
                                              <p:charRg st="39" end="5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9075">
                                            <p:txEl>
                                              <p:charRg st="39" end="5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9075">
                                            <p:txEl>
                                              <p:charRg st="52" end="77"/>
                                            </p:txEl>
                                          </p:spTgt>
                                        </p:tgtEl>
                                        <p:attrNameLst>
                                          <p:attrName>style.visibility</p:attrName>
                                        </p:attrNameLst>
                                      </p:cBhvr>
                                      <p:to>
                                        <p:strVal val="visible"/>
                                      </p:to>
                                    </p:set>
                                    <p:anim calcmode="lin" valueType="num">
                                      <p:cBhvr additive="base">
                                        <p:cTn id="31" dur="500" fill="hold"/>
                                        <p:tgtEl>
                                          <p:spTgt spid="259075">
                                            <p:txEl>
                                              <p:charRg st="52" end="7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9075">
                                            <p:txEl>
                                              <p:charRg st="52" end="7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9075">
                                            <p:txEl>
                                              <p:charRg st="77" end="97"/>
                                            </p:txEl>
                                          </p:spTgt>
                                        </p:tgtEl>
                                        <p:attrNameLst>
                                          <p:attrName>style.visibility</p:attrName>
                                        </p:attrNameLst>
                                      </p:cBhvr>
                                      <p:to>
                                        <p:strVal val="visible"/>
                                      </p:to>
                                    </p:set>
                                    <p:anim calcmode="lin" valueType="num">
                                      <p:cBhvr additive="base">
                                        <p:cTn id="37" dur="500" fill="hold"/>
                                        <p:tgtEl>
                                          <p:spTgt spid="259075">
                                            <p:txEl>
                                              <p:charRg st="77" end="9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9075">
                                            <p:txEl>
                                              <p:charRg st="77" end="9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9075">
                                            <p:txEl>
                                              <p:charRg st="97" end="109"/>
                                            </p:txEl>
                                          </p:spTgt>
                                        </p:tgtEl>
                                        <p:attrNameLst>
                                          <p:attrName>style.visibility</p:attrName>
                                        </p:attrNameLst>
                                      </p:cBhvr>
                                      <p:to>
                                        <p:strVal val="visible"/>
                                      </p:to>
                                    </p:set>
                                    <p:anim calcmode="lin" valueType="num">
                                      <p:cBhvr additive="base">
                                        <p:cTn id="43" dur="500" fill="hold"/>
                                        <p:tgtEl>
                                          <p:spTgt spid="259075">
                                            <p:txEl>
                                              <p:charRg st="97" end="10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9075">
                                            <p:txEl>
                                              <p:charRg st="97" end="10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标题 278529"/>
          <p:cNvSpPr>
            <a:spLocks noGrp="1"/>
          </p:cNvSpPr>
          <p:nvPr>
            <p:ph type="title"/>
          </p:nvPr>
        </p:nvSpPr>
        <p:spPr>
          <a:ln/>
        </p:spPr>
        <p:txBody>
          <a:bodyPr anchor="b" anchorCtr="0"/>
          <a:p>
            <a:r>
              <a:rPr lang="en-US" altLang="zh-CN"/>
              <a:t>4.2 </a:t>
            </a:r>
            <a:r>
              <a:rPr lang="zh-CN" altLang="en-US" dirty="0"/>
              <a:t>局域网关键技术</a:t>
            </a:r>
            <a:endParaRPr lang="zh-CN" altLang="en-US" dirty="0"/>
          </a:p>
        </p:txBody>
      </p:sp>
      <p:sp>
        <p:nvSpPr>
          <p:cNvPr id="278532" name="文本占位符 278531"/>
          <p:cNvSpPr>
            <a:spLocks noGrp="1"/>
          </p:cNvSpPr>
          <p:nvPr>
            <p:ph type="body" idx="1"/>
          </p:nvPr>
        </p:nvSpPr>
        <p:spPr>
          <a:xfrm>
            <a:off x="684213" y="2708275"/>
            <a:ext cx="7989887" cy="3886200"/>
          </a:xfrm>
          <a:ln/>
        </p:spPr>
        <p:txBody>
          <a:bodyPr/>
          <a:p>
            <a:r>
              <a:rPr lang="zh-CN" altLang="en-US" dirty="0"/>
              <a:t>拓扑结构：网络节点的互联模式</a:t>
            </a:r>
            <a:endParaRPr lang="zh-CN" altLang="en-US" dirty="0"/>
          </a:p>
          <a:p>
            <a:r>
              <a:rPr lang="zh-CN" altLang="en-US" dirty="0"/>
              <a:t>局域网常见的拓扑结构：</a:t>
            </a:r>
            <a:endParaRPr lang="zh-CN" altLang="en-US" dirty="0"/>
          </a:p>
          <a:p>
            <a:pPr lvl="1"/>
            <a:r>
              <a:rPr lang="zh-CN" altLang="en-US" dirty="0"/>
              <a:t>　总线结构</a:t>
            </a:r>
            <a:endParaRPr lang="zh-CN" altLang="en-US" dirty="0"/>
          </a:p>
          <a:p>
            <a:pPr lvl="1"/>
            <a:r>
              <a:rPr lang="zh-CN" altLang="en-US" dirty="0"/>
              <a:t>　环形结构</a:t>
            </a:r>
            <a:endParaRPr lang="zh-CN" altLang="en-US" dirty="0"/>
          </a:p>
          <a:p>
            <a:pPr lvl="1"/>
            <a:r>
              <a:rPr lang="zh-CN" altLang="en-US" dirty="0"/>
              <a:t>　星形结构等</a:t>
            </a:r>
            <a:endParaRPr lang="zh-CN" altLang="en-US"/>
          </a:p>
        </p:txBody>
      </p:sp>
      <p:sp>
        <p:nvSpPr>
          <p:cNvPr id="278533" name="矩形 278532"/>
          <p:cNvSpPr/>
          <p:nvPr/>
        </p:nvSpPr>
        <p:spPr>
          <a:xfrm>
            <a:off x="971550" y="1844675"/>
            <a:ext cx="7793038" cy="860425"/>
          </a:xfrm>
          <a:prstGeom prst="rect">
            <a:avLst/>
          </a:prstGeom>
          <a:noFill/>
          <a:ln w="9525">
            <a:noFill/>
          </a:ln>
        </p:spPr>
        <p:txBody>
          <a:bodyPr anchor="b"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b="0" dirty="0">
                <a:solidFill>
                  <a:srgbClr val="FF66FF"/>
                </a:solidFill>
                <a:ea typeface="楷体_GB2312" pitchFamily="49" charset="-122"/>
              </a:rPr>
              <a:t>局域网的拓扑结构</a:t>
            </a:r>
            <a:r>
              <a:rPr lang="zh-CN" altLang="en-US" b="1">
                <a:solidFill>
                  <a:srgbClr val="FF66FF"/>
                </a:solidFill>
              </a:rPr>
              <a:t> </a:t>
            </a:r>
            <a:endParaRPr lang="zh-CN" altLang="en-US" b="1">
              <a:solidFill>
                <a:srgbClr val="FF66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4" name="文本占位符 264193"/>
          <p:cNvSpPr>
            <a:spLocks noGrp="1"/>
          </p:cNvSpPr>
          <p:nvPr>
            <p:ph type="body" idx="1"/>
          </p:nvPr>
        </p:nvSpPr>
        <p:spPr>
          <a:xfrm>
            <a:off x="1042988" y="1254125"/>
            <a:ext cx="7269162" cy="4191000"/>
          </a:xfrm>
          <a:ln/>
        </p:spPr>
        <p:txBody>
          <a:bodyPr/>
          <a:p>
            <a:pPr>
              <a:buNone/>
            </a:pPr>
            <a:r>
              <a:rPr lang="en-US" altLang="zh-CN" dirty="0">
                <a:solidFill>
                  <a:srgbClr val="FF33CC"/>
                </a:solidFill>
                <a:ea typeface="楷体_GB2312" pitchFamily="49" charset="-122"/>
              </a:rPr>
              <a:t>     </a:t>
            </a:r>
            <a:r>
              <a:rPr lang="en-US" altLang="zh-CN" dirty="0">
                <a:solidFill>
                  <a:srgbClr val="FF0000"/>
                </a:solidFill>
                <a:latin typeface="微软雅黑" panose="020B0503020204020204" pitchFamily="34" charset="-122"/>
                <a:ea typeface="微软雅黑" panose="020B0503020204020204" pitchFamily="34" charset="-122"/>
              </a:rPr>
              <a:t>1</a:t>
            </a:r>
            <a:r>
              <a:rPr lang="en-US" altLang="zh-CN">
                <a:solidFill>
                  <a:srgbClr val="FF0000"/>
                </a:solidFill>
                <a:latin typeface="微软雅黑" panose="020B0503020204020204" pitchFamily="34" charset="-122"/>
                <a:ea typeface="微软雅黑" panose="020B0503020204020204" pitchFamily="34" charset="-122"/>
              </a:rPr>
              <a:t>  </a:t>
            </a:r>
            <a:r>
              <a:rPr lang="zh-CN" altLang="en-US" dirty="0">
                <a:solidFill>
                  <a:srgbClr val="FF0000"/>
                </a:solidFill>
                <a:latin typeface="微软雅黑" panose="020B0503020204020204" pitchFamily="34" charset="-122"/>
                <a:ea typeface="微软雅黑" panose="020B0503020204020204" pitchFamily="34" charset="-122"/>
              </a:rPr>
              <a:t>总线形拓扑结构</a:t>
            </a:r>
            <a:endParaRPr lang="zh-CN" altLang="en-US" dirty="0">
              <a:solidFill>
                <a:srgbClr val="FF0000"/>
              </a:solidFill>
              <a:latin typeface="微软雅黑" panose="020B0503020204020204" pitchFamily="34" charset="-122"/>
              <a:ea typeface="微软雅黑" panose="020B0503020204020204" pitchFamily="34" charset="-122"/>
            </a:endParaRPr>
          </a:p>
          <a:p>
            <a:r>
              <a:rPr lang="zh-CN" altLang="en-US" sz="2400" dirty="0">
                <a:ea typeface="楷体_GB2312" pitchFamily="49" charset="-122"/>
              </a:rPr>
              <a:t>所有结点都连接到一条作为公共传输介质的总线上；</a:t>
            </a:r>
            <a:endParaRPr lang="zh-CN" altLang="en-US" sz="2400" dirty="0">
              <a:ea typeface="楷体_GB2312" pitchFamily="49" charset="-122"/>
            </a:endParaRPr>
          </a:p>
          <a:p>
            <a:r>
              <a:rPr lang="zh-CN" altLang="en-US" sz="2400" dirty="0">
                <a:ea typeface="楷体_GB2312" pitchFamily="49" charset="-122"/>
              </a:rPr>
              <a:t>总线传输介质通常采用同轴电缆或双绞线；</a:t>
            </a:r>
            <a:endParaRPr lang="zh-CN" altLang="en-US" sz="2400" dirty="0">
              <a:ea typeface="楷体_GB2312" pitchFamily="49" charset="-122"/>
            </a:endParaRPr>
          </a:p>
          <a:p>
            <a:r>
              <a:rPr lang="zh-CN" altLang="en-US" sz="2400" dirty="0">
                <a:ea typeface="楷体_GB2312" pitchFamily="49" charset="-122"/>
              </a:rPr>
              <a:t>总线</a:t>
            </a:r>
            <a:r>
              <a:rPr lang="zh-CN" altLang="en-US" sz="2400" u="sng" dirty="0">
                <a:ea typeface="楷体_GB2312" pitchFamily="49" charset="-122"/>
              </a:rPr>
              <a:t>形</a:t>
            </a:r>
            <a:r>
              <a:rPr lang="zh-CN" altLang="en-US" sz="2400" dirty="0">
                <a:ea typeface="楷体_GB2312" pitchFamily="49" charset="-122"/>
              </a:rPr>
              <a:t>局域网的介质访问控制方法采用的是“共享介质”方式；</a:t>
            </a:r>
            <a:endParaRPr lang="zh-CN" altLang="en-US" sz="2400" dirty="0">
              <a:ea typeface="楷体_GB2312" pitchFamily="49" charset="-122"/>
            </a:endParaRPr>
          </a:p>
          <a:p>
            <a:r>
              <a:rPr lang="zh-CN" altLang="en-US" sz="2400" dirty="0">
                <a:ea typeface="楷体_GB2312" pitchFamily="49" charset="-122"/>
              </a:rPr>
              <a:t>所有结点通过总线以“广播”方式发送或接收数据，因此出现“冲突”不可避免；</a:t>
            </a:r>
            <a:endParaRPr lang="zh-CN" altLang="en-US" sz="2400" dirty="0">
              <a:ea typeface="楷体_GB2312" pitchFamily="49" charset="-122"/>
            </a:endParaRPr>
          </a:p>
          <a:p>
            <a:r>
              <a:rPr lang="zh-CN" altLang="en-US" sz="2400" dirty="0">
                <a:ea typeface="楷体_GB2312" pitchFamily="49" charset="-122"/>
              </a:rPr>
              <a:t>结点太多时网络性能下降。</a:t>
            </a:r>
            <a:endParaRPr lang="zh-CN" altLang="en-US" sz="2400" dirty="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4194">
                                            <p:txEl>
                                              <p:charRg st="0" end="16"/>
                                            </p:txEl>
                                          </p:spTgt>
                                        </p:tgtEl>
                                        <p:attrNameLst>
                                          <p:attrName>style.visibility</p:attrName>
                                        </p:attrNameLst>
                                      </p:cBhvr>
                                      <p:to>
                                        <p:strVal val="visible"/>
                                      </p:to>
                                    </p:set>
                                    <p:anim calcmode="lin" valueType="num">
                                      <p:cBhvr additive="base">
                                        <p:cTn id="7" dur="500" fill="hold"/>
                                        <p:tgtEl>
                                          <p:spTgt spid="264194">
                                            <p:txEl>
                                              <p:charRg st="0" end="1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4194">
                                            <p:txEl>
                                              <p:charRg st="0" end="1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4194">
                                            <p:txEl>
                                              <p:charRg st="16" end="40"/>
                                            </p:txEl>
                                          </p:spTgt>
                                        </p:tgtEl>
                                        <p:attrNameLst>
                                          <p:attrName>style.visibility</p:attrName>
                                        </p:attrNameLst>
                                      </p:cBhvr>
                                      <p:to>
                                        <p:strVal val="visible"/>
                                      </p:to>
                                    </p:set>
                                    <p:anim calcmode="lin" valueType="num">
                                      <p:cBhvr additive="base">
                                        <p:cTn id="13" dur="500" fill="hold"/>
                                        <p:tgtEl>
                                          <p:spTgt spid="264194">
                                            <p:txEl>
                                              <p:charRg st="16" end="4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4194">
                                            <p:txEl>
                                              <p:charRg st="16" end="4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4194">
                                            <p:txEl>
                                              <p:charRg st="40" end="60"/>
                                            </p:txEl>
                                          </p:spTgt>
                                        </p:tgtEl>
                                        <p:attrNameLst>
                                          <p:attrName>style.visibility</p:attrName>
                                        </p:attrNameLst>
                                      </p:cBhvr>
                                      <p:to>
                                        <p:strVal val="visible"/>
                                      </p:to>
                                    </p:set>
                                    <p:anim calcmode="lin" valueType="num">
                                      <p:cBhvr additive="base">
                                        <p:cTn id="19" dur="500" fill="hold"/>
                                        <p:tgtEl>
                                          <p:spTgt spid="264194">
                                            <p:txEl>
                                              <p:charRg st="40" end="6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4194">
                                            <p:txEl>
                                              <p:charRg st="40" end="6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4194">
                                            <p:txEl>
                                              <p:charRg st="60" end="89"/>
                                            </p:txEl>
                                          </p:spTgt>
                                        </p:tgtEl>
                                        <p:attrNameLst>
                                          <p:attrName>style.visibility</p:attrName>
                                        </p:attrNameLst>
                                      </p:cBhvr>
                                      <p:to>
                                        <p:strVal val="visible"/>
                                      </p:to>
                                    </p:set>
                                    <p:anim calcmode="lin" valueType="num">
                                      <p:cBhvr additive="base">
                                        <p:cTn id="25" dur="500" fill="hold"/>
                                        <p:tgtEl>
                                          <p:spTgt spid="264194">
                                            <p:txEl>
                                              <p:charRg st="60" end="8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4194">
                                            <p:txEl>
                                              <p:charRg st="60" end="8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4194">
                                            <p:txEl>
                                              <p:charRg st="89" end="126"/>
                                            </p:txEl>
                                          </p:spTgt>
                                        </p:tgtEl>
                                        <p:attrNameLst>
                                          <p:attrName>style.visibility</p:attrName>
                                        </p:attrNameLst>
                                      </p:cBhvr>
                                      <p:to>
                                        <p:strVal val="visible"/>
                                      </p:to>
                                    </p:set>
                                    <p:anim calcmode="lin" valueType="num">
                                      <p:cBhvr additive="base">
                                        <p:cTn id="31" dur="500" fill="hold"/>
                                        <p:tgtEl>
                                          <p:spTgt spid="264194">
                                            <p:txEl>
                                              <p:charRg st="89" end="12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4194">
                                            <p:txEl>
                                              <p:charRg st="89" end="12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4194">
                                            <p:txEl>
                                              <p:charRg st="126" end="139"/>
                                            </p:txEl>
                                          </p:spTgt>
                                        </p:tgtEl>
                                        <p:attrNameLst>
                                          <p:attrName>style.visibility</p:attrName>
                                        </p:attrNameLst>
                                      </p:cBhvr>
                                      <p:to>
                                        <p:strVal val="visible"/>
                                      </p:to>
                                    </p:set>
                                    <p:anim calcmode="lin" valueType="num">
                                      <p:cBhvr additive="base">
                                        <p:cTn id="37" dur="500" fill="hold"/>
                                        <p:tgtEl>
                                          <p:spTgt spid="264194">
                                            <p:txEl>
                                              <p:charRg st="126" end="13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64194">
                                            <p:txEl>
                                              <p:charRg st="126" end="13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标题 266241"/>
          <p:cNvSpPr>
            <a:spLocks noGrp="1"/>
          </p:cNvSpPr>
          <p:nvPr>
            <p:ph type="title"/>
          </p:nvPr>
        </p:nvSpPr>
        <p:spPr>
          <a:xfrm>
            <a:off x="935038" y="476250"/>
            <a:ext cx="8208962" cy="1063625"/>
          </a:xfrm>
          <a:ln/>
        </p:spPr>
        <p:txBody>
          <a:bodyPr anchor="b" anchorCtr="0"/>
          <a:p>
            <a:r>
              <a:rPr lang="zh-CN" altLang="en-US" dirty="0">
                <a:solidFill>
                  <a:srgbClr val="FF0000"/>
                </a:solidFill>
                <a:ea typeface="楷体_GB2312" pitchFamily="49" charset="-122"/>
              </a:rPr>
              <a:t>总线型局域网的拓扑结构</a:t>
            </a:r>
            <a:r>
              <a:rPr lang="zh-CN" altLang="en-US" u="sng">
                <a:solidFill>
                  <a:srgbClr val="FF0000"/>
                </a:solidFill>
              </a:rPr>
              <a:t> </a:t>
            </a:r>
            <a:endParaRPr lang="zh-CN" altLang="en-US" u="sng">
              <a:solidFill>
                <a:srgbClr val="FF0000"/>
              </a:solidFill>
            </a:endParaRPr>
          </a:p>
        </p:txBody>
      </p:sp>
      <p:sp>
        <p:nvSpPr>
          <p:cNvPr id="266243" name="矩形 266242"/>
          <p:cNvSpPr/>
          <p:nvPr/>
        </p:nvSpPr>
        <p:spPr>
          <a:xfrm>
            <a:off x="2028825" y="2271713"/>
            <a:ext cx="9144000" cy="0"/>
          </a:xfrm>
          <a:prstGeom prst="rect">
            <a:avLst/>
          </a:prstGeom>
          <a:noFill/>
          <a:ln w="9525">
            <a:noFill/>
          </a:ln>
        </p:spPr>
        <p:txBody>
          <a:bodyPr/>
          <a:p>
            <a:endParaRPr lang="zh-CN" altLang="en-US"/>
          </a:p>
        </p:txBody>
      </p:sp>
      <p:graphicFrame>
        <p:nvGraphicFramePr>
          <p:cNvPr id="266244" name="对象 266243"/>
          <p:cNvGraphicFramePr/>
          <p:nvPr/>
        </p:nvGraphicFramePr>
        <p:xfrm>
          <a:off x="2700338" y="1557338"/>
          <a:ext cx="5589587" cy="2543175"/>
        </p:xfrm>
        <a:graphic>
          <a:graphicData uri="http://schemas.openxmlformats.org/presentationml/2006/ole">
            <mc:AlternateContent xmlns:mc="http://schemas.openxmlformats.org/markup-compatibility/2006">
              <mc:Choice xmlns:v="urn:schemas-microsoft-com:vml" Requires="v">
                <p:oleObj spid="_x0000_s3077" name="" r:id="rId1" imgW="5082540" imgH="2315210" progId="Visio.Drawing.6">
                  <p:embed/>
                </p:oleObj>
              </mc:Choice>
              <mc:Fallback>
                <p:oleObj name="" r:id="rId1" imgW="5082540" imgH="2315210" progId="Visio.Drawing.6">
                  <p:embed/>
                  <p:pic>
                    <p:nvPicPr>
                      <p:cNvPr id="0" name="图片 3076"/>
                      <p:cNvPicPr/>
                      <p:nvPr/>
                    </p:nvPicPr>
                    <p:blipFill>
                      <a:blip r:embed="rId2"/>
                      <a:stretch>
                        <a:fillRect/>
                      </a:stretch>
                    </p:blipFill>
                    <p:spPr>
                      <a:xfrm>
                        <a:off x="2700338" y="1557338"/>
                        <a:ext cx="5589587" cy="2543175"/>
                      </a:xfrm>
                      <a:prstGeom prst="rect">
                        <a:avLst/>
                      </a:prstGeom>
                      <a:solidFill>
                        <a:srgbClr val="FF9900"/>
                      </a:solidFill>
                      <a:ln w="38100">
                        <a:noFill/>
                        <a:miter/>
                      </a:ln>
                      <a:effectLst>
                        <a:outerShdw dist="107763" dir="18900000" algn="ctr" rotWithShape="0">
                          <a:srgbClr val="808080">
                            <a:alpha val="50000"/>
                          </a:srgbClr>
                        </a:outerShdw>
                      </a:effectLst>
                    </p:spPr>
                  </p:pic>
                </p:oleObj>
              </mc:Fallback>
            </mc:AlternateContent>
          </a:graphicData>
        </a:graphic>
      </p:graphicFrame>
      <p:graphicFrame>
        <p:nvGraphicFramePr>
          <p:cNvPr id="266245" name="对象 266244"/>
          <p:cNvGraphicFramePr/>
          <p:nvPr/>
        </p:nvGraphicFramePr>
        <p:xfrm>
          <a:off x="1763713" y="4292600"/>
          <a:ext cx="4570412" cy="2447925"/>
        </p:xfrm>
        <a:graphic>
          <a:graphicData uri="http://schemas.openxmlformats.org/presentationml/2006/ole">
            <mc:AlternateContent xmlns:mc="http://schemas.openxmlformats.org/markup-compatibility/2006">
              <mc:Choice xmlns:v="urn:schemas-microsoft-com:vml" Requires="v">
                <p:oleObj spid="_x0000_s3076" name="" r:id="rId3" imgW="4161790" imgH="2228215" progId="Visio.Drawing.6">
                  <p:embed/>
                </p:oleObj>
              </mc:Choice>
              <mc:Fallback>
                <p:oleObj name="" r:id="rId3" imgW="4161790" imgH="2228215" progId="Visio.Drawing.6">
                  <p:embed/>
                  <p:pic>
                    <p:nvPicPr>
                      <p:cNvPr id="0" name="图片 3075"/>
                      <p:cNvPicPr/>
                      <p:nvPr/>
                    </p:nvPicPr>
                    <p:blipFill>
                      <a:blip r:embed="rId4"/>
                      <a:stretch>
                        <a:fillRect/>
                      </a:stretch>
                    </p:blipFill>
                    <p:spPr>
                      <a:xfrm>
                        <a:off x="1763713" y="4292600"/>
                        <a:ext cx="4570412" cy="2447925"/>
                      </a:xfrm>
                      <a:prstGeom prst="rect">
                        <a:avLst/>
                      </a:prstGeom>
                      <a:solidFill>
                        <a:srgbClr val="FF9900"/>
                      </a:solidFill>
                      <a:ln w="38100">
                        <a:noFill/>
                        <a:miter/>
                      </a:ln>
                      <a:effectLst>
                        <a:outerShdw dist="107763" dir="18900000" algn="ctr" rotWithShape="0">
                          <a:srgbClr val="808080">
                            <a:alpha val="50000"/>
                          </a:srgbClr>
                        </a:outerShdw>
                      </a:effectLst>
                    </p:spPr>
                  </p:pic>
                </p:oleObj>
              </mc:Fallback>
            </mc:AlternateContent>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8290" name="矩形 268289"/>
          <p:cNvSpPr/>
          <p:nvPr/>
        </p:nvSpPr>
        <p:spPr>
          <a:xfrm>
            <a:off x="1547813" y="2060575"/>
            <a:ext cx="4572000" cy="1800225"/>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优点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结构简单，实现容易</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易于扩展，可靠性较好</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成本低廉</a:t>
            </a:r>
            <a:endParaRPr lang="zh-CN" altLang="en-US" sz="2800" dirty="0">
              <a:latin typeface="Times New Roman" panose="02020603050405020304" pitchFamily="18" charset="0"/>
            </a:endParaRPr>
          </a:p>
        </p:txBody>
      </p:sp>
      <p:sp>
        <p:nvSpPr>
          <p:cNvPr id="268291" name="矩形 268290"/>
          <p:cNvSpPr/>
          <p:nvPr/>
        </p:nvSpPr>
        <p:spPr>
          <a:xfrm>
            <a:off x="1547813" y="4076700"/>
            <a:ext cx="4572000" cy="2227263"/>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缺点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安全性差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实时性差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不适于重载</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pPr>
            <a:r>
              <a:rPr lang="zh-CN" altLang="en-US" sz="2800" dirty="0">
                <a:latin typeface="Times New Roman" panose="02020603050405020304" pitchFamily="18" charset="0"/>
                <a:ea typeface="隶书" panose="02010509060101010101" pitchFamily="49" charset="-122"/>
              </a:rPr>
              <a:t>　</a:t>
            </a:r>
            <a:endParaRPr lang="zh-CN" altLang="en-US" sz="2800" dirty="0">
              <a:latin typeface="Times New Roman" panose="02020603050405020304" pitchFamily="18" charset="0"/>
            </a:endParaRPr>
          </a:p>
        </p:txBody>
      </p:sp>
      <p:sp>
        <p:nvSpPr>
          <p:cNvPr id="268292" name="标题 268291"/>
          <p:cNvSpPr>
            <a:spLocks noGrp="1"/>
          </p:cNvSpPr>
          <p:nvPr>
            <p:ph type="title"/>
          </p:nvPr>
        </p:nvSpPr>
        <p:spPr>
          <a:xfrm>
            <a:off x="935038" y="476250"/>
            <a:ext cx="8208962" cy="1063625"/>
          </a:xfrm>
          <a:ln/>
        </p:spPr>
        <p:txBody>
          <a:bodyPr anchor="b" anchorCtr="0"/>
          <a:p>
            <a:r>
              <a:rPr lang="zh-CN" altLang="en-US" dirty="0">
                <a:solidFill>
                  <a:srgbClr val="FF0000"/>
                </a:solidFill>
                <a:ea typeface="楷体_GB2312" pitchFamily="49" charset="-122"/>
              </a:rPr>
              <a:t>总线型局域网的拓扑结构特点</a:t>
            </a:r>
            <a:r>
              <a:rPr lang="zh-CN" altLang="en-US"/>
              <a:t> </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8291"/>
                                        </p:tgtEl>
                                        <p:attrNameLst>
                                          <p:attrName>style.visibility</p:attrName>
                                        </p:attrNameLst>
                                      </p:cBhvr>
                                      <p:to>
                                        <p:strVal val="visible"/>
                                      </p:to>
                                    </p:set>
                                    <p:anim calcmode="lin" valueType="num">
                                      <p:cBhvr additive="base">
                                        <p:cTn id="7" dur="500" fill="hold"/>
                                        <p:tgtEl>
                                          <p:spTgt spid="268291"/>
                                        </p:tgtEl>
                                        <p:attrNameLst>
                                          <p:attrName>ppt_x</p:attrName>
                                        </p:attrNameLst>
                                      </p:cBhvr>
                                      <p:tavLst>
                                        <p:tav tm="0">
                                          <p:val>
                                            <p:strVal val="#ppt_x"/>
                                          </p:val>
                                        </p:tav>
                                        <p:tav tm="100000">
                                          <p:val>
                                            <p:strVal val="#ppt_x"/>
                                          </p:val>
                                        </p:tav>
                                      </p:tavLst>
                                    </p:anim>
                                    <p:anim calcmode="lin" valueType="num">
                                      <p:cBhvr additive="base">
                                        <p:cTn id="8" dur="500" fill="hold"/>
                                        <p:tgtEl>
                                          <p:spTgt spid="2682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8" name="标题 270337"/>
          <p:cNvSpPr>
            <a:spLocks noGrp="1"/>
          </p:cNvSpPr>
          <p:nvPr>
            <p:ph type="title"/>
          </p:nvPr>
        </p:nvSpPr>
        <p:spPr>
          <a:xfrm>
            <a:off x="1116013" y="836613"/>
            <a:ext cx="7793037" cy="935037"/>
          </a:xfrm>
          <a:ln/>
        </p:spPr>
        <p:txBody>
          <a:bodyPr anchor="b" anchorCtr="0"/>
          <a:p>
            <a:r>
              <a:rPr lang="en-US" altLang="zh-CN" sz="3600" dirty="0">
                <a:solidFill>
                  <a:srgbClr val="FF0000"/>
                </a:solidFill>
                <a:latin typeface="微软雅黑" panose="020B0503020204020204" pitchFamily="34" charset="-122"/>
                <a:ea typeface="微软雅黑" panose="020B0503020204020204" pitchFamily="34" charset="-122"/>
              </a:rPr>
              <a:t>2 </a:t>
            </a:r>
            <a:r>
              <a:rPr lang="zh-CN" altLang="en-US" sz="3600" dirty="0">
                <a:solidFill>
                  <a:srgbClr val="FF0000"/>
                </a:solidFill>
                <a:latin typeface="微软雅黑" panose="020B0503020204020204" pitchFamily="34" charset="-122"/>
                <a:ea typeface="微软雅黑" panose="020B0503020204020204" pitchFamily="34" charset="-122"/>
              </a:rPr>
              <a:t>环型拓扑结构</a:t>
            </a:r>
            <a:r>
              <a:rPr lang="zh-CN" altLang="en-US" sz="3600" b="1" u="sng" dirty="0">
                <a:solidFill>
                  <a:srgbClr val="FF0000"/>
                </a:solidFill>
                <a:latin typeface="楷体_GB2312" pitchFamily="49" charset="-122"/>
              </a:rPr>
              <a:t> </a:t>
            </a:r>
            <a:endParaRPr lang="zh-CN" altLang="en-US" sz="3600" b="1" u="sng">
              <a:solidFill>
                <a:srgbClr val="FF0000"/>
              </a:solidFill>
              <a:latin typeface="楷体_GB2312" pitchFamily="49" charset="-122"/>
            </a:endParaRPr>
          </a:p>
        </p:txBody>
      </p:sp>
      <p:sp>
        <p:nvSpPr>
          <p:cNvPr id="270339" name="文本占位符 270338"/>
          <p:cNvSpPr>
            <a:spLocks noGrp="1"/>
          </p:cNvSpPr>
          <p:nvPr>
            <p:ph type="body" idx="1"/>
          </p:nvPr>
        </p:nvSpPr>
        <p:spPr>
          <a:xfrm>
            <a:off x="0" y="1868488"/>
            <a:ext cx="9144000" cy="4800600"/>
          </a:xfrm>
          <a:ln/>
        </p:spPr>
        <p:txBody>
          <a:bodyPr/>
          <a:p>
            <a:r>
              <a:rPr lang="zh-CN" altLang="en-US" sz="2400" dirty="0">
                <a:latin typeface="楷体_GB2312" pitchFamily="49" charset="-122"/>
                <a:ea typeface="楷体_GB2312" pitchFamily="49" charset="-122"/>
              </a:rPr>
              <a:t>结点使用点</a:t>
            </a:r>
            <a:r>
              <a:rPr lang="en-US" altLang="zh-CN" sz="2400">
                <a:latin typeface="楷体_GB2312" pitchFamily="49" charset="-122"/>
                <a:ea typeface="楷体_GB2312" pitchFamily="49" charset="-122"/>
              </a:rPr>
              <a:t>-</a:t>
            </a:r>
            <a:r>
              <a:rPr lang="zh-CN" altLang="en-US" sz="2400" dirty="0">
                <a:latin typeface="楷体_GB2312" pitchFamily="49" charset="-122"/>
                <a:ea typeface="楷体_GB2312" pitchFamily="49" charset="-122"/>
              </a:rPr>
              <a:t>点线路连接，构成闭合的物理环型结构；</a:t>
            </a:r>
            <a:endParaRPr lang="zh-CN" altLang="en-US" sz="2400" dirty="0">
              <a:latin typeface="楷体_GB2312" pitchFamily="49" charset="-122"/>
              <a:ea typeface="楷体_GB2312" pitchFamily="49" charset="-122"/>
            </a:endParaRPr>
          </a:p>
          <a:p>
            <a:r>
              <a:rPr lang="zh-CN" altLang="en-US" sz="2400" dirty="0">
                <a:latin typeface="楷体_GB2312" pitchFamily="49" charset="-122"/>
                <a:ea typeface="楷体_GB2312" pitchFamily="49" charset="-122"/>
              </a:rPr>
              <a:t>环中数据沿着一个方向绕环逐站传输；</a:t>
            </a:r>
            <a:endParaRPr lang="zh-CN" altLang="en-US" sz="2400" dirty="0">
              <a:latin typeface="楷体_GB2312" pitchFamily="49" charset="-122"/>
              <a:ea typeface="楷体_GB2312" pitchFamily="49" charset="-122"/>
            </a:endParaRPr>
          </a:p>
          <a:p>
            <a:r>
              <a:rPr lang="zh-CN" altLang="en-US" sz="2400" dirty="0">
                <a:latin typeface="楷体_GB2312" pitchFamily="49" charset="-122"/>
                <a:ea typeface="楷体_GB2312" pitchFamily="49" charset="-122"/>
              </a:rPr>
              <a:t>多个结点共享一条环通路，网的周长可达</a:t>
            </a:r>
            <a:r>
              <a:rPr lang="en-US" altLang="zh-CN" sz="2400" dirty="0">
                <a:latin typeface="楷体_GB2312" pitchFamily="49" charset="-122"/>
                <a:ea typeface="楷体_GB2312" pitchFamily="49" charset="-122"/>
              </a:rPr>
              <a:t>200km</a:t>
            </a:r>
            <a:r>
              <a:rPr lang="zh-CN" altLang="en-US" sz="2400" dirty="0">
                <a:latin typeface="楷体_GB2312" pitchFamily="49" charset="-122"/>
                <a:ea typeface="楷体_GB2312" pitchFamily="49" charset="-122"/>
              </a:rPr>
              <a:t>，节点可达几百个；</a:t>
            </a:r>
            <a:endParaRPr lang="zh-CN" altLang="en-US" sz="2400" dirty="0">
              <a:latin typeface="楷体_GB2312" pitchFamily="49" charset="-122"/>
              <a:ea typeface="楷体_GB2312" pitchFamily="49" charset="-122"/>
            </a:endParaRPr>
          </a:p>
          <a:p>
            <a:r>
              <a:rPr lang="zh-CN" altLang="en-US" sz="2400" dirty="0">
                <a:latin typeface="楷体_GB2312" pitchFamily="49" charset="-122"/>
                <a:ea typeface="楷体_GB2312" pitchFamily="49" charset="-122"/>
              </a:rPr>
              <a:t>令牌环网是典型的环形结构网络。</a:t>
            </a:r>
            <a:endParaRPr lang="zh-CN" altLang="en-US" sz="2400">
              <a:latin typeface="楷体_GB2312" pitchFamily="49" charset="-122"/>
              <a:ea typeface="楷体_GB2312" pitchFamily="49" charset="-122"/>
            </a:endParaRPr>
          </a:p>
        </p:txBody>
      </p:sp>
      <p:graphicFrame>
        <p:nvGraphicFramePr>
          <p:cNvPr id="270340" name="对象 270339"/>
          <p:cNvGraphicFramePr/>
          <p:nvPr/>
        </p:nvGraphicFramePr>
        <p:xfrm>
          <a:off x="914400" y="4040188"/>
          <a:ext cx="5343525" cy="2773362"/>
        </p:xfrm>
        <a:graphic>
          <a:graphicData uri="http://schemas.openxmlformats.org/presentationml/2006/ole">
            <mc:AlternateContent xmlns:mc="http://schemas.openxmlformats.org/markup-compatibility/2006">
              <mc:Choice xmlns:v="urn:schemas-microsoft-com:vml" Requires="v">
                <p:oleObj spid="_x0000_s3076" name="" r:id="rId1" imgW="4458970" imgH="2315210" progId="Visio.Drawing.6">
                  <p:embed/>
                </p:oleObj>
              </mc:Choice>
              <mc:Fallback>
                <p:oleObj name="" r:id="rId1" imgW="4458970" imgH="2315210" progId="Visio.Drawing.6">
                  <p:embed/>
                  <p:pic>
                    <p:nvPicPr>
                      <p:cNvPr id="0" name="图片 3075"/>
                      <p:cNvPicPr/>
                      <p:nvPr/>
                    </p:nvPicPr>
                    <p:blipFill>
                      <a:blip r:embed="rId2"/>
                      <a:stretch>
                        <a:fillRect/>
                      </a:stretch>
                    </p:blipFill>
                    <p:spPr>
                      <a:xfrm>
                        <a:off x="914400" y="4040188"/>
                        <a:ext cx="5343525" cy="2773362"/>
                      </a:xfrm>
                      <a:prstGeom prst="rect">
                        <a:avLst/>
                      </a:prstGeom>
                      <a:solidFill>
                        <a:srgbClr val="FF9900"/>
                      </a:solidFill>
                      <a:ln w="38100">
                        <a:noFill/>
                        <a:miter/>
                      </a:ln>
                      <a:effectLst>
                        <a:outerShdw dist="107763" dir="18900000" algn="ctr" rotWithShape="0">
                          <a:srgbClr val="808080">
                            <a:alpha val="50000"/>
                          </a:srgbClr>
                        </a:outerShdw>
                      </a:effectLst>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6" name="矩形 272385"/>
          <p:cNvSpPr/>
          <p:nvPr/>
        </p:nvSpPr>
        <p:spPr>
          <a:xfrm>
            <a:off x="1476375" y="2060575"/>
            <a:ext cx="4572000" cy="1800225"/>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优点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结构简单</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延迟固定，实时性较好</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rPr>
              <a:t>　</a:t>
            </a:r>
            <a:r>
              <a:rPr lang="zh-CN" altLang="en-US" sz="2800" dirty="0">
                <a:latin typeface="Times New Roman" panose="02020603050405020304" pitchFamily="18" charset="0"/>
                <a:ea typeface="隶书" panose="02010509060101010101" pitchFamily="49" charset="-122"/>
              </a:rPr>
              <a:t>适于重载</a:t>
            </a:r>
            <a:endParaRPr lang="zh-CN" altLang="en-US" sz="2800" dirty="0">
              <a:latin typeface="Times New Roman" panose="02020603050405020304" pitchFamily="18" charset="0"/>
              <a:ea typeface="隶书" panose="02010509060101010101" pitchFamily="49" charset="-122"/>
            </a:endParaRPr>
          </a:p>
        </p:txBody>
      </p:sp>
      <p:sp>
        <p:nvSpPr>
          <p:cNvPr id="272387" name="矩形 272386"/>
          <p:cNvSpPr/>
          <p:nvPr/>
        </p:nvSpPr>
        <p:spPr>
          <a:xfrm>
            <a:off x="1403350" y="4437063"/>
            <a:ext cx="4572000" cy="1800225"/>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缺点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可靠性差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可扩充性差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pPr>
            <a:r>
              <a:rPr lang="zh-CN" altLang="en-US" sz="2800" b="0" dirty="0">
                <a:solidFill>
                  <a:schemeClr val="bg1"/>
                </a:solidFill>
                <a:latin typeface="Times New Roman" panose="02020603050405020304" pitchFamily="18" charset="0"/>
                <a:ea typeface="隶书" panose="02010509060101010101" pitchFamily="49" charset="-122"/>
              </a:rPr>
              <a:t>　</a:t>
            </a:r>
            <a:endParaRPr lang="zh-CN" altLang="en-US" sz="2800" dirty="0">
              <a:solidFill>
                <a:schemeClr val="bg1"/>
              </a:solidFill>
              <a:latin typeface="Times New Roman" panose="02020603050405020304" pitchFamily="18" charset="0"/>
            </a:endParaRPr>
          </a:p>
        </p:txBody>
      </p:sp>
      <p:sp>
        <p:nvSpPr>
          <p:cNvPr id="272388" name="矩形 272387"/>
          <p:cNvSpPr/>
          <p:nvPr/>
        </p:nvSpPr>
        <p:spPr>
          <a:xfrm>
            <a:off x="1116013" y="836613"/>
            <a:ext cx="7793037" cy="935037"/>
          </a:xfrm>
          <a:prstGeom prst="rect">
            <a:avLst/>
          </a:prstGeom>
          <a:noFill/>
          <a:ln w="9525">
            <a:noFill/>
          </a:ln>
        </p:spPr>
        <p:txBody>
          <a:bodyPr anchor="b"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b="0" dirty="0">
                <a:solidFill>
                  <a:srgbClr val="FF0000"/>
                </a:solidFill>
                <a:ea typeface="楷体_GB2312" pitchFamily="49" charset="-122"/>
              </a:rPr>
              <a:t>环型拓扑结构特点</a:t>
            </a:r>
            <a:r>
              <a:rPr lang="zh-CN" altLang="en-US" sz="3600" b="1" u="sng" dirty="0">
                <a:solidFill>
                  <a:srgbClr val="FF0000"/>
                </a:solidFill>
                <a:latin typeface="楷体_GB2312" pitchFamily="49" charset="-122"/>
              </a:rPr>
              <a:t> </a:t>
            </a:r>
            <a:endParaRPr lang="zh-CN" altLang="en-US" sz="3600" b="1" u="sng">
              <a:solidFill>
                <a:srgbClr val="FF0000"/>
              </a:solidFill>
              <a:latin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2387"/>
                                        </p:tgtEl>
                                        <p:attrNameLst>
                                          <p:attrName>style.visibility</p:attrName>
                                        </p:attrNameLst>
                                      </p:cBhvr>
                                      <p:to>
                                        <p:strVal val="visible"/>
                                      </p:to>
                                    </p:set>
                                    <p:anim calcmode="lin" valueType="num">
                                      <p:cBhvr additive="base">
                                        <p:cTn id="7" dur="500" fill="hold"/>
                                        <p:tgtEl>
                                          <p:spTgt spid="272387"/>
                                        </p:tgtEl>
                                        <p:attrNameLst>
                                          <p:attrName>ppt_x</p:attrName>
                                        </p:attrNameLst>
                                      </p:cBhvr>
                                      <p:tavLst>
                                        <p:tav tm="0">
                                          <p:val>
                                            <p:strVal val="#ppt_x"/>
                                          </p:val>
                                        </p:tav>
                                        <p:tav tm="100000">
                                          <p:val>
                                            <p:strVal val="#ppt_x"/>
                                          </p:val>
                                        </p:tav>
                                      </p:tavLst>
                                    </p:anim>
                                    <p:anim calcmode="lin" valueType="num">
                                      <p:cBhvr additive="base">
                                        <p:cTn id="8" dur="500" fill="hold"/>
                                        <p:tgtEl>
                                          <p:spTgt spid="2723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4" name="标题 274433"/>
          <p:cNvSpPr>
            <a:spLocks noGrp="1"/>
          </p:cNvSpPr>
          <p:nvPr>
            <p:ph type="title"/>
          </p:nvPr>
        </p:nvSpPr>
        <p:spPr>
          <a:xfrm>
            <a:off x="1350963" y="620713"/>
            <a:ext cx="7793037" cy="1147762"/>
          </a:xfrm>
          <a:ln/>
        </p:spPr>
        <p:txBody>
          <a:bodyPr anchor="b" anchorCtr="0"/>
          <a:p>
            <a:r>
              <a:rPr lang="en-US" altLang="zh-CN" sz="3200" dirty="0">
                <a:solidFill>
                  <a:srgbClr val="FF0000"/>
                </a:solidFill>
                <a:latin typeface="微软雅黑" panose="020B0503020204020204" pitchFamily="34" charset="-122"/>
                <a:ea typeface="微软雅黑" panose="020B0503020204020204" pitchFamily="34" charset="-122"/>
              </a:rPr>
              <a:t>3 </a:t>
            </a:r>
            <a:r>
              <a:rPr lang="zh-CN" altLang="en-US" sz="3200" dirty="0">
                <a:solidFill>
                  <a:srgbClr val="FF0000"/>
                </a:solidFill>
                <a:latin typeface="微软雅黑" panose="020B0503020204020204" pitchFamily="34" charset="-122"/>
                <a:ea typeface="微软雅黑" panose="020B0503020204020204" pitchFamily="34" charset="-122"/>
              </a:rPr>
              <a:t>星型拓扑结构</a:t>
            </a:r>
            <a:r>
              <a:rPr lang="zh-CN" altLang="en-US" sz="3600" b="1" u="sng" dirty="0">
                <a:solidFill>
                  <a:srgbClr val="FF0000"/>
                </a:solidFill>
                <a:latin typeface="楷体_GB2312" pitchFamily="49" charset="-122"/>
              </a:rPr>
              <a:t> </a:t>
            </a:r>
            <a:endParaRPr lang="zh-CN" altLang="en-US" sz="3600" b="1" u="sng">
              <a:solidFill>
                <a:srgbClr val="FF0000"/>
              </a:solidFill>
              <a:latin typeface="楷体_GB2312" pitchFamily="49" charset="-122"/>
            </a:endParaRPr>
          </a:p>
        </p:txBody>
      </p:sp>
      <p:sp>
        <p:nvSpPr>
          <p:cNvPr id="274435" name="文本占位符 274434"/>
          <p:cNvSpPr>
            <a:spLocks noGrp="1"/>
          </p:cNvSpPr>
          <p:nvPr>
            <p:ph type="body" idx="1"/>
          </p:nvPr>
        </p:nvSpPr>
        <p:spPr>
          <a:xfrm>
            <a:off x="838200" y="1989138"/>
            <a:ext cx="8305800" cy="1466850"/>
          </a:xfrm>
          <a:ln/>
        </p:spPr>
        <p:txBody>
          <a:bodyPr/>
          <a:p>
            <a:pPr>
              <a:lnSpc>
                <a:spcPct val="90000"/>
              </a:lnSpc>
            </a:pPr>
            <a:r>
              <a:rPr lang="zh-CN" altLang="en-US" sz="2400" dirty="0">
                <a:ea typeface="楷体_GB2312" pitchFamily="49" charset="-122"/>
              </a:rPr>
              <a:t>每个节点通过一个中央设备（</a:t>
            </a:r>
            <a:r>
              <a:rPr lang="en-US" altLang="zh-CN" sz="2400" dirty="0">
                <a:ea typeface="楷体_GB2312" pitchFamily="49" charset="-122"/>
              </a:rPr>
              <a:t>Hub</a:t>
            </a:r>
            <a:r>
              <a:rPr lang="zh-CN" altLang="en-US" sz="2400" dirty="0">
                <a:ea typeface="楷体_GB2312" pitchFamily="49" charset="-122"/>
              </a:rPr>
              <a:t>）连接在一起</a:t>
            </a:r>
            <a:endParaRPr lang="zh-CN" altLang="en-US" sz="2400" dirty="0">
              <a:ea typeface="楷体_GB2312" pitchFamily="49" charset="-122"/>
            </a:endParaRPr>
          </a:p>
          <a:p>
            <a:pPr>
              <a:lnSpc>
                <a:spcPct val="90000"/>
              </a:lnSpc>
            </a:pPr>
            <a:r>
              <a:rPr lang="zh-CN" altLang="en-US" sz="2400" dirty="0">
                <a:ea typeface="楷体_GB2312" pitchFamily="49" charset="-122"/>
              </a:rPr>
              <a:t>中心节点故障将导致整个网段瘫痪</a:t>
            </a:r>
            <a:endParaRPr lang="zh-CN" altLang="en-US" sz="2400" dirty="0">
              <a:ea typeface="楷体_GB2312" pitchFamily="49" charset="-122"/>
            </a:endParaRPr>
          </a:p>
          <a:p>
            <a:pPr>
              <a:lnSpc>
                <a:spcPct val="90000"/>
              </a:lnSpc>
            </a:pPr>
            <a:r>
              <a:rPr lang="zh-CN" altLang="en-US" sz="2400" dirty="0">
                <a:ea typeface="楷体_GB2312" pitchFamily="49" charset="-122"/>
              </a:rPr>
              <a:t>现代以太网采用星形结构</a:t>
            </a:r>
            <a:endParaRPr lang="zh-CN" altLang="en-US" sz="2400" dirty="0">
              <a:ea typeface="楷体_GB2312" pitchFamily="49" charset="-122"/>
            </a:endParaRPr>
          </a:p>
          <a:p>
            <a:pPr>
              <a:lnSpc>
                <a:spcPct val="90000"/>
              </a:lnSpc>
              <a:buNone/>
            </a:pPr>
            <a:r>
              <a:rPr lang="zh-CN" altLang="en-US" dirty="0">
                <a:latin typeface="宋体" panose="02010600030101010101" pitchFamily="2" charset="-122"/>
              </a:rPr>
              <a:t>    </a:t>
            </a:r>
            <a:endParaRPr lang="zh-CN" altLang="en-US" dirty="0"/>
          </a:p>
        </p:txBody>
      </p:sp>
      <p:graphicFrame>
        <p:nvGraphicFramePr>
          <p:cNvPr id="274436" name="对象 274435"/>
          <p:cNvGraphicFramePr/>
          <p:nvPr/>
        </p:nvGraphicFramePr>
        <p:xfrm>
          <a:off x="1258888" y="3644900"/>
          <a:ext cx="5772150" cy="3165475"/>
        </p:xfrm>
        <a:graphic>
          <a:graphicData uri="http://schemas.openxmlformats.org/presentationml/2006/ole">
            <mc:AlternateContent xmlns:mc="http://schemas.openxmlformats.org/markup-compatibility/2006">
              <mc:Choice xmlns:v="urn:schemas-microsoft-com:vml" Requires="v">
                <p:oleObj spid="_x0000_s3077" name="" r:id="rId1" imgW="4433570" imgH="2429510" progId="Visio.Drawing.6">
                  <p:embed/>
                </p:oleObj>
              </mc:Choice>
              <mc:Fallback>
                <p:oleObj name="" r:id="rId1" imgW="4433570" imgH="2429510" progId="Visio.Drawing.6">
                  <p:embed/>
                  <p:pic>
                    <p:nvPicPr>
                      <p:cNvPr id="0" name="图片 3076"/>
                      <p:cNvPicPr/>
                      <p:nvPr/>
                    </p:nvPicPr>
                    <p:blipFill>
                      <a:blip r:embed="rId2"/>
                      <a:stretch>
                        <a:fillRect/>
                      </a:stretch>
                    </p:blipFill>
                    <p:spPr>
                      <a:xfrm>
                        <a:off x="1258888" y="3644900"/>
                        <a:ext cx="5772150" cy="3165475"/>
                      </a:xfrm>
                      <a:prstGeom prst="rect">
                        <a:avLst/>
                      </a:prstGeom>
                      <a:solidFill>
                        <a:srgbClr val="FF9900"/>
                      </a:solidFill>
                      <a:ln w="38100">
                        <a:noFill/>
                        <a:miter/>
                      </a:ln>
                      <a:effectLst>
                        <a:outerShdw dist="107763" dir="18900000" algn="ctr" rotWithShape="0">
                          <a:srgbClr val="808080">
                            <a:alpha val="50000"/>
                          </a:srgbClr>
                        </a:outerShdw>
                      </a:effectLst>
                    </p:spPr>
                  </p:pic>
                </p:oleObj>
              </mc:Fallback>
            </mc:AlternateContent>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2" name="矩形 276481"/>
          <p:cNvSpPr/>
          <p:nvPr/>
        </p:nvSpPr>
        <p:spPr>
          <a:xfrm>
            <a:off x="1547813" y="2060575"/>
            <a:ext cx="4572000" cy="1800225"/>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优点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结构简单，实现容易</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易于扩展</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传输速度快</a:t>
            </a:r>
            <a:endParaRPr lang="zh-CN" altLang="en-US" sz="2800" dirty="0">
              <a:latin typeface="Times New Roman" panose="02020603050405020304" pitchFamily="18" charset="0"/>
            </a:endParaRPr>
          </a:p>
        </p:txBody>
      </p:sp>
      <p:sp>
        <p:nvSpPr>
          <p:cNvPr id="276483" name="矩形 276482"/>
          <p:cNvSpPr/>
          <p:nvPr/>
        </p:nvSpPr>
        <p:spPr>
          <a:xfrm>
            <a:off x="1547813" y="4292600"/>
            <a:ext cx="4572000" cy="1800225"/>
          </a:xfrm>
          <a:prstGeom prst="rect">
            <a:avLst/>
          </a:prstGeom>
          <a:noFill/>
          <a:ln w="9525">
            <a:noFill/>
          </a:ln>
        </p:spPr>
        <p:txBody>
          <a:bodyPr>
            <a:spAutoFit/>
          </a:bodyPr>
          <a:p>
            <a:r>
              <a:rPr lang="zh-CN" altLang="en-US" sz="2800" dirty="0">
                <a:solidFill>
                  <a:srgbClr val="FF0000"/>
                </a:solidFill>
                <a:latin typeface="Times New Roman" panose="02020603050405020304" pitchFamily="18" charset="0"/>
                <a:ea typeface="隶书" panose="02010509060101010101" pitchFamily="49" charset="-122"/>
              </a:rPr>
              <a:t>缺点</a:t>
            </a:r>
            <a:r>
              <a:rPr lang="zh-CN" altLang="en-US" sz="2800" dirty="0">
                <a:solidFill>
                  <a:srgbClr val="FF0000"/>
                </a:solidFill>
                <a:latin typeface="Times New Roman" panose="02020603050405020304" pitchFamily="18" charset="0"/>
              </a:rPr>
              <a:t>：</a:t>
            </a:r>
            <a:endParaRPr lang="zh-CN" altLang="en-US" sz="2800" dirty="0">
              <a:solidFill>
                <a:srgbClr val="FF0000"/>
              </a:solidFill>
              <a:latin typeface="Times New Roman" panose="02020603050405020304" pitchFamily="18" charset="0"/>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可靠性差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buChar char="p"/>
            </a:pPr>
            <a:r>
              <a:rPr lang="zh-CN" altLang="en-US" sz="2800" dirty="0">
                <a:latin typeface="Times New Roman" panose="02020603050405020304" pitchFamily="18" charset="0"/>
                <a:ea typeface="隶书" panose="02010509060101010101" pitchFamily="49" charset="-122"/>
              </a:rPr>
              <a:t>　共享能力差</a:t>
            </a:r>
            <a:endParaRPr lang="zh-CN" altLang="en-US" sz="2800" dirty="0">
              <a:latin typeface="Times New Roman" panose="02020603050405020304" pitchFamily="18" charset="0"/>
              <a:ea typeface="隶书" panose="02010509060101010101" pitchFamily="49" charset="-122"/>
            </a:endParaRPr>
          </a:p>
          <a:p>
            <a:pPr>
              <a:buClr>
                <a:srgbClr val="FF9900"/>
              </a:buClr>
              <a:buSzPct val="75000"/>
              <a:buFont typeface="Wingdings" panose="05000000000000000000" pitchFamily="2" charset="2"/>
            </a:pPr>
            <a:r>
              <a:rPr lang="zh-CN" altLang="en-US" sz="2800" dirty="0">
                <a:latin typeface="Times New Roman" panose="02020603050405020304" pitchFamily="18" charset="0"/>
                <a:ea typeface="隶书" panose="02010509060101010101" pitchFamily="49" charset="-122"/>
              </a:rPr>
              <a:t>　</a:t>
            </a:r>
            <a:endParaRPr lang="zh-CN" altLang="en-US" sz="2800" dirty="0">
              <a:latin typeface="Times New Roman" panose="02020603050405020304" pitchFamily="18" charset="0"/>
            </a:endParaRPr>
          </a:p>
        </p:txBody>
      </p:sp>
      <p:sp>
        <p:nvSpPr>
          <p:cNvPr id="276484" name="矩形 276483"/>
          <p:cNvSpPr/>
          <p:nvPr/>
        </p:nvSpPr>
        <p:spPr>
          <a:xfrm>
            <a:off x="1350963" y="620713"/>
            <a:ext cx="7793037" cy="1147762"/>
          </a:xfrm>
          <a:prstGeom prst="rect">
            <a:avLst/>
          </a:prstGeom>
          <a:noFill/>
          <a:ln w="9525">
            <a:noFill/>
          </a:ln>
        </p:spPr>
        <p:txBody>
          <a:bodyPr anchor="b"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sz="3200" b="0" dirty="0">
                <a:solidFill>
                  <a:srgbClr val="FF0000"/>
                </a:solidFill>
                <a:latin typeface="微软雅黑" panose="020B0503020204020204" pitchFamily="34" charset="-122"/>
                <a:ea typeface="微软雅黑" panose="020B0503020204020204" pitchFamily="34" charset="-122"/>
              </a:rPr>
              <a:t>星型拓扑结构特点</a:t>
            </a:r>
            <a:r>
              <a:rPr lang="zh-CN" altLang="en-US" sz="3600" b="1" u="sng" dirty="0">
                <a:solidFill>
                  <a:srgbClr val="FF0000"/>
                </a:solidFill>
                <a:latin typeface="楷体_GB2312" pitchFamily="49" charset="-122"/>
              </a:rPr>
              <a:t> </a:t>
            </a:r>
            <a:endParaRPr lang="zh-CN" altLang="en-US" sz="3600" b="1" u="sng">
              <a:solidFill>
                <a:srgbClr val="FF0000"/>
              </a:solidFill>
              <a:latin typeface="楷体_GB2312" pitchFamily="49"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4" name="标题 279553"/>
          <p:cNvSpPr>
            <a:spLocks noGrp="1"/>
          </p:cNvSpPr>
          <p:nvPr>
            <p:ph type="title"/>
          </p:nvPr>
        </p:nvSpPr>
        <p:spPr>
          <a:ln/>
        </p:spPr>
        <p:txBody>
          <a:bodyPr anchor="b" anchorCtr="0"/>
          <a:p>
            <a:r>
              <a:rPr lang="en-US" altLang="zh-CN" sz="3200" dirty="0">
                <a:solidFill>
                  <a:srgbClr val="FF0000"/>
                </a:solidFill>
                <a:latin typeface="微软雅黑" panose="020B0503020204020204" pitchFamily="34" charset="-122"/>
                <a:ea typeface="微软雅黑" panose="020B0503020204020204" pitchFamily="34" charset="-122"/>
              </a:rPr>
              <a:t>4 </a:t>
            </a:r>
            <a:r>
              <a:rPr lang="zh-CN" altLang="en-US" sz="3200" dirty="0">
                <a:solidFill>
                  <a:srgbClr val="FF0000"/>
                </a:solidFill>
                <a:latin typeface="微软雅黑" panose="020B0503020204020204" pitchFamily="34" charset="-122"/>
                <a:ea typeface="微软雅黑" panose="020B0503020204020204" pitchFamily="34" charset="-122"/>
              </a:rPr>
              <a:t>树型和网状结构</a:t>
            </a:r>
            <a:endParaRPr lang="zh-CN" altLang="en-US" sz="3200" dirty="0">
              <a:solidFill>
                <a:srgbClr val="FF0000"/>
              </a:solidFill>
              <a:latin typeface="微软雅黑" panose="020B0503020204020204" pitchFamily="34" charset="-122"/>
              <a:ea typeface="微软雅黑" panose="020B0503020204020204" pitchFamily="34" charset="-122"/>
            </a:endParaRPr>
          </a:p>
        </p:txBody>
      </p:sp>
      <p:pic>
        <p:nvPicPr>
          <p:cNvPr id="279556" name="图片 279555"/>
          <p:cNvPicPr>
            <a:picLocks noChangeAspect="1"/>
          </p:cNvPicPr>
          <p:nvPr/>
        </p:nvPicPr>
        <p:blipFill>
          <a:blip r:embed="rId1"/>
          <a:stretch>
            <a:fillRect/>
          </a:stretch>
        </p:blipFill>
        <p:spPr>
          <a:xfrm>
            <a:off x="2124075" y="1844675"/>
            <a:ext cx="4392613" cy="2427288"/>
          </a:xfrm>
          <a:prstGeom prst="rect">
            <a:avLst/>
          </a:prstGeom>
          <a:noFill/>
          <a:ln w="9525">
            <a:noFill/>
          </a:ln>
        </p:spPr>
      </p:pic>
      <p:pic>
        <p:nvPicPr>
          <p:cNvPr id="279557" name="图片 279556"/>
          <p:cNvPicPr>
            <a:picLocks noChangeAspect="1"/>
          </p:cNvPicPr>
          <p:nvPr/>
        </p:nvPicPr>
        <p:blipFill>
          <a:blip r:embed="rId2"/>
          <a:stretch>
            <a:fillRect/>
          </a:stretch>
        </p:blipFill>
        <p:spPr>
          <a:xfrm>
            <a:off x="684213" y="4176713"/>
            <a:ext cx="6911975" cy="270827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标题 280577"/>
          <p:cNvSpPr>
            <a:spLocks noGrp="1"/>
          </p:cNvSpPr>
          <p:nvPr>
            <p:ph type="title"/>
          </p:nvPr>
        </p:nvSpPr>
        <p:spPr>
          <a:ln/>
        </p:spPr>
        <p:txBody>
          <a:bodyPr anchor="b" anchorCtr="0"/>
          <a:p>
            <a:r>
              <a:rPr lang="zh-CN" altLang="en-US" dirty="0">
                <a:solidFill>
                  <a:srgbClr val="FF0000"/>
                </a:solidFill>
              </a:rPr>
              <a:t>局域网的体系结构与标准 </a:t>
            </a:r>
            <a:endParaRPr lang="zh-CN" altLang="en-US" dirty="0">
              <a:solidFill>
                <a:srgbClr val="FF0000"/>
              </a:solidFill>
            </a:endParaRPr>
          </a:p>
        </p:txBody>
      </p:sp>
      <p:sp>
        <p:nvSpPr>
          <p:cNvPr id="280579" name="文本占位符 280578"/>
          <p:cNvSpPr>
            <a:spLocks noGrp="1"/>
          </p:cNvSpPr>
          <p:nvPr>
            <p:ph type="body" idx="1"/>
          </p:nvPr>
        </p:nvSpPr>
        <p:spPr>
          <a:xfrm>
            <a:off x="971550" y="1762125"/>
            <a:ext cx="8172450" cy="4114800"/>
          </a:xfrm>
          <a:ln/>
        </p:spPr>
        <p:txBody>
          <a:bodyPr/>
          <a:p>
            <a:r>
              <a:rPr lang="zh-CN" altLang="en-US" sz="2400" dirty="0"/>
              <a:t>美国</a:t>
            </a:r>
            <a:r>
              <a:rPr lang="en-US" altLang="zh-CN" sz="2400"/>
              <a:t>IEEE</a:t>
            </a:r>
            <a:r>
              <a:rPr lang="zh-CN" altLang="en-US" sz="2400" dirty="0"/>
              <a:t>于</a:t>
            </a:r>
            <a:r>
              <a:rPr lang="en-US" altLang="zh-CN" sz="2400"/>
              <a:t>1980</a:t>
            </a:r>
            <a:r>
              <a:rPr lang="zh-CN" altLang="en-US" sz="2400" dirty="0"/>
              <a:t>年</a:t>
            </a:r>
            <a:r>
              <a:rPr lang="en-US" altLang="zh-CN" sz="2400"/>
              <a:t>2</a:t>
            </a:r>
            <a:r>
              <a:rPr lang="zh-CN" altLang="en-US" sz="2400" dirty="0"/>
              <a:t>月专门成立了局域网课题研究组，对局域网制定了美国国家标准，并把它提交国际标准化组织（</a:t>
            </a:r>
            <a:r>
              <a:rPr lang="en-US" altLang="zh-CN" sz="2400"/>
              <a:t>ISO</a:t>
            </a:r>
            <a:r>
              <a:rPr lang="zh-CN" altLang="en-US" sz="2400" dirty="0"/>
              <a:t>）作为国际标准的草案 </a:t>
            </a:r>
            <a:r>
              <a:rPr lang="en-US" altLang="zh-CN" sz="2400"/>
              <a:t>--</a:t>
            </a:r>
            <a:r>
              <a:rPr lang="en-US" altLang="zh-CN" sz="2400">
                <a:solidFill>
                  <a:srgbClr val="FF0000"/>
                </a:solidFill>
              </a:rPr>
              <a:t>IEEE802</a:t>
            </a:r>
            <a:r>
              <a:rPr lang="zh-CN" altLang="en-US" sz="2400" dirty="0">
                <a:solidFill>
                  <a:srgbClr val="FF0000"/>
                </a:solidFill>
              </a:rPr>
              <a:t>模型</a:t>
            </a:r>
            <a:r>
              <a:rPr lang="zh-CN" altLang="en-US" sz="2800" dirty="0"/>
              <a:t> </a:t>
            </a:r>
            <a:endParaRPr lang="zh-CN" altLang="en-US" sz="2800"/>
          </a:p>
        </p:txBody>
      </p:sp>
      <p:pic>
        <p:nvPicPr>
          <p:cNvPr id="280580" name="图片 280579"/>
          <p:cNvPicPr>
            <a:picLocks noChangeAspect="1"/>
          </p:cNvPicPr>
          <p:nvPr/>
        </p:nvPicPr>
        <p:blipFill>
          <a:blip r:embed="rId1"/>
          <a:stretch>
            <a:fillRect/>
          </a:stretch>
        </p:blipFill>
        <p:spPr>
          <a:xfrm>
            <a:off x="1619250" y="3033713"/>
            <a:ext cx="5834063" cy="3824287"/>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2" name="标题 281601"/>
          <p:cNvSpPr>
            <a:spLocks noGrp="1"/>
          </p:cNvSpPr>
          <p:nvPr>
            <p:ph type="title"/>
          </p:nvPr>
        </p:nvSpPr>
        <p:spPr>
          <a:ln/>
        </p:spPr>
        <p:txBody>
          <a:bodyPr anchor="b" anchorCtr="0"/>
          <a:p>
            <a:r>
              <a:rPr lang="zh-CN" altLang="en-US" sz="4000" dirty="0">
                <a:solidFill>
                  <a:srgbClr val="FF0000"/>
                </a:solidFill>
              </a:rPr>
              <a:t>局域网的</a:t>
            </a:r>
            <a:r>
              <a:rPr lang="en-US" altLang="zh-CN" sz="4000">
                <a:solidFill>
                  <a:srgbClr val="FF0000"/>
                </a:solidFill>
              </a:rPr>
              <a:t>IEEE802</a:t>
            </a:r>
            <a:r>
              <a:rPr lang="zh-CN" altLang="en-US" sz="4000" dirty="0">
                <a:solidFill>
                  <a:srgbClr val="FF0000"/>
                </a:solidFill>
              </a:rPr>
              <a:t>模型</a:t>
            </a:r>
            <a:endParaRPr lang="zh-CN" altLang="en-US" sz="4000" dirty="0">
              <a:solidFill>
                <a:srgbClr val="FF0000"/>
              </a:solidFill>
            </a:endParaRPr>
          </a:p>
        </p:txBody>
      </p:sp>
      <p:sp>
        <p:nvSpPr>
          <p:cNvPr id="281603" name="文本占位符 281602"/>
          <p:cNvSpPr>
            <a:spLocks noGrp="1"/>
          </p:cNvSpPr>
          <p:nvPr>
            <p:ph type="body" idx="1"/>
          </p:nvPr>
        </p:nvSpPr>
        <p:spPr>
          <a:ln/>
        </p:spPr>
        <p:txBody>
          <a:bodyPr/>
          <a:p>
            <a:r>
              <a:rPr lang="zh-CN" altLang="en-US" sz="2800" dirty="0"/>
              <a:t>局域网的</a:t>
            </a:r>
            <a:r>
              <a:rPr lang="en-US" altLang="zh-CN" sz="2800"/>
              <a:t>IEEE802</a:t>
            </a:r>
            <a:r>
              <a:rPr lang="zh-CN" altLang="en-US" sz="2800" dirty="0"/>
              <a:t>模型是在</a:t>
            </a:r>
            <a:r>
              <a:rPr lang="en-US" altLang="zh-CN" sz="2800"/>
              <a:t>OSI</a:t>
            </a:r>
            <a:r>
              <a:rPr lang="zh-CN" altLang="en-US" sz="2800" dirty="0"/>
              <a:t>的物理层和数据链路层实现基本通信功能的。为了使数据链路层能更好地适应多种局域网标准，</a:t>
            </a:r>
            <a:r>
              <a:rPr lang="en-US" altLang="zh-CN" sz="2800"/>
              <a:t>IEEE802</a:t>
            </a:r>
            <a:r>
              <a:rPr lang="zh-CN" altLang="en-US" sz="2800" dirty="0"/>
              <a:t>数据链路层又分为逻辑链路控制（</a:t>
            </a:r>
            <a:r>
              <a:rPr lang="en-US" altLang="zh-CN" sz="2800"/>
              <a:t>Logic Link Control</a:t>
            </a:r>
            <a:r>
              <a:rPr lang="zh-CN" altLang="en-US" sz="2800" dirty="0"/>
              <a:t>，</a:t>
            </a:r>
            <a:r>
              <a:rPr lang="en-US" altLang="zh-CN" sz="2800"/>
              <a:t>LLC</a:t>
            </a:r>
            <a:r>
              <a:rPr lang="zh-CN" altLang="en-US" sz="2800" dirty="0"/>
              <a:t>）子层和介质访问控制（</a:t>
            </a:r>
            <a:r>
              <a:rPr lang="en-US" altLang="zh-CN" sz="2800"/>
              <a:t>Media Access Control</a:t>
            </a:r>
            <a:r>
              <a:rPr lang="zh-CN" altLang="en-US" sz="2800" dirty="0"/>
              <a:t>，</a:t>
            </a:r>
            <a:r>
              <a:rPr lang="en-US" altLang="zh-CN" sz="2800"/>
              <a:t>MAC</a:t>
            </a:r>
            <a:r>
              <a:rPr lang="zh-CN" altLang="en-US" sz="2800" dirty="0"/>
              <a:t>）子层。</a:t>
            </a:r>
            <a:endParaRPr lang="zh-CN" alt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标题 282625"/>
          <p:cNvSpPr>
            <a:spLocks noGrp="1"/>
          </p:cNvSpPr>
          <p:nvPr>
            <p:ph type="title"/>
          </p:nvPr>
        </p:nvSpPr>
        <p:spPr>
          <a:ln/>
        </p:spPr>
        <p:txBody>
          <a:bodyPr anchor="b" anchorCtr="0"/>
          <a:p>
            <a:r>
              <a:rPr lang="zh-CN" altLang="en-US" sz="4000" dirty="0">
                <a:solidFill>
                  <a:srgbClr val="FF0000"/>
                </a:solidFill>
              </a:rPr>
              <a:t>局域网的</a:t>
            </a:r>
            <a:r>
              <a:rPr lang="en-US" altLang="zh-CN" sz="4000">
                <a:solidFill>
                  <a:srgbClr val="FF0000"/>
                </a:solidFill>
              </a:rPr>
              <a:t>IEEE802</a:t>
            </a:r>
            <a:r>
              <a:rPr lang="zh-CN" altLang="en-US" sz="4000" dirty="0">
                <a:solidFill>
                  <a:srgbClr val="FF0000"/>
                </a:solidFill>
              </a:rPr>
              <a:t>模型</a:t>
            </a:r>
            <a:endParaRPr lang="zh-CN" altLang="en-US" sz="4000" dirty="0">
              <a:solidFill>
                <a:srgbClr val="FF0000"/>
              </a:solidFill>
            </a:endParaRPr>
          </a:p>
        </p:txBody>
      </p:sp>
      <p:sp>
        <p:nvSpPr>
          <p:cNvPr id="282629" name="矩形 282628"/>
          <p:cNvSpPr/>
          <p:nvPr/>
        </p:nvSpPr>
        <p:spPr>
          <a:xfrm>
            <a:off x="468313" y="1916113"/>
            <a:ext cx="8207375" cy="4464050"/>
          </a:xfrm>
          <a:prstGeom prst="rect">
            <a:avLst/>
          </a:prstGeom>
          <a:noFill/>
          <a:ln w="9525">
            <a:noFill/>
          </a:ln>
        </p:spPr>
        <p:txBody>
          <a:bodyPr/>
          <a:p>
            <a:pPr marL="342900" indent="-342900">
              <a:lnSpc>
                <a:spcPct val="145000"/>
              </a:lnSpc>
              <a:spcBef>
                <a:spcPct val="20000"/>
              </a:spcBef>
              <a:buFont typeface="Wingdings" panose="05000000000000000000" pitchFamily="2" charset="2"/>
              <a:buChar char="Ø"/>
            </a:pPr>
            <a:r>
              <a:rPr lang="zh-CN" altLang="en-US" sz="2400" dirty="0">
                <a:solidFill>
                  <a:srgbClr val="FF0000"/>
                </a:solidFill>
                <a:latin typeface="隶书" panose="02010509060101010101" pitchFamily="49" charset="-122"/>
                <a:ea typeface="隶书" panose="02010509060101010101" pitchFamily="49" charset="-122"/>
              </a:rPr>
              <a:t>物理层主要功能</a:t>
            </a:r>
            <a:r>
              <a:rPr lang="zh-CN" altLang="en-US" sz="2400" dirty="0">
                <a:latin typeface="隶书" panose="02010509060101010101" pitchFamily="49" charset="-122"/>
                <a:ea typeface="隶书" panose="02010509060101010101" pitchFamily="49" charset="-122"/>
              </a:rPr>
              <a:t>：信号的编码与译码，帧同步码的产生与去除，位的传输与接收等。</a:t>
            </a:r>
            <a:endParaRPr lang="zh-CN" altLang="en-US" sz="2400" dirty="0">
              <a:latin typeface="隶书" panose="02010509060101010101" pitchFamily="49" charset="-122"/>
              <a:ea typeface="隶书" panose="02010509060101010101" pitchFamily="49" charset="-122"/>
            </a:endParaRPr>
          </a:p>
          <a:p>
            <a:pPr marL="342900" indent="-342900">
              <a:lnSpc>
                <a:spcPct val="145000"/>
              </a:lnSpc>
              <a:spcBef>
                <a:spcPct val="20000"/>
              </a:spcBef>
              <a:buFont typeface="Wingdings" panose="05000000000000000000" pitchFamily="2" charset="2"/>
              <a:buChar char="Ø"/>
            </a:pPr>
            <a:r>
              <a:rPr lang="en-US" altLang="zh-CN" sz="2400" dirty="0">
                <a:solidFill>
                  <a:srgbClr val="FF0000"/>
                </a:solidFill>
                <a:latin typeface="隶书" panose="02010509060101010101" pitchFamily="49" charset="-122"/>
                <a:ea typeface="隶书" panose="02010509060101010101" pitchFamily="49" charset="-122"/>
              </a:rPr>
              <a:t>MAC</a:t>
            </a:r>
            <a:r>
              <a:rPr lang="zh-CN" altLang="en-US" sz="2400" dirty="0">
                <a:solidFill>
                  <a:srgbClr val="FF0000"/>
                </a:solidFill>
                <a:latin typeface="隶书" panose="02010509060101010101" pitchFamily="49" charset="-122"/>
                <a:ea typeface="隶书" panose="02010509060101010101" pitchFamily="49" charset="-122"/>
              </a:rPr>
              <a:t>层主要功能</a:t>
            </a:r>
            <a:r>
              <a:rPr lang="en-US" altLang="zh-CN" sz="2400">
                <a:latin typeface="隶书" panose="02010509060101010101" pitchFamily="49" charset="-122"/>
                <a:ea typeface="隶书" panose="02010509060101010101" pitchFamily="49" charset="-122"/>
              </a:rPr>
              <a:t>:</a:t>
            </a:r>
            <a:r>
              <a:rPr lang="zh-CN" altLang="en-US" sz="2400" dirty="0">
                <a:latin typeface="隶书" panose="02010509060101010101" pitchFamily="49" charset="-122"/>
                <a:ea typeface="隶书" panose="02010509060101010101" pitchFamily="49" charset="-122"/>
              </a:rPr>
              <a:t>解决信道竞争问题</a:t>
            </a:r>
            <a:r>
              <a:rPr lang="en-US" altLang="zh-CN" sz="2400">
                <a:latin typeface="隶书" panose="02010509060101010101" pitchFamily="49" charset="-122"/>
                <a:ea typeface="隶书" panose="02010509060101010101" pitchFamily="49" charset="-122"/>
              </a:rPr>
              <a:t>, </a:t>
            </a:r>
            <a:r>
              <a:rPr lang="zh-CN" altLang="en-US" sz="2400" dirty="0">
                <a:latin typeface="隶书" panose="02010509060101010101" pitchFamily="49" charset="-122"/>
                <a:ea typeface="隶书" panose="02010509060101010101" pitchFamily="49" charset="-122"/>
              </a:rPr>
              <a:t>负责帧的装、拆、识别及差错检测，寻址等。</a:t>
            </a:r>
            <a:endParaRPr lang="zh-CN" altLang="en-US" sz="2400" dirty="0">
              <a:latin typeface="隶书" panose="02010509060101010101" pitchFamily="49" charset="-122"/>
              <a:ea typeface="隶书" panose="02010509060101010101" pitchFamily="49" charset="-122"/>
            </a:endParaRPr>
          </a:p>
          <a:p>
            <a:pPr marL="342900" indent="-342900">
              <a:lnSpc>
                <a:spcPct val="145000"/>
              </a:lnSpc>
              <a:spcBef>
                <a:spcPct val="20000"/>
              </a:spcBef>
              <a:buFont typeface="Wingdings" panose="05000000000000000000" pitchFamily="2" charset="2"/>
              <a:buChar char="Ø"/>
            </a:pPr>
            <a:r>
              <a:rPr lang="en-US" altLang="zh-CN" sz="2400" dirty="0">
                <a:solidFill>
                  <a:srgbClr val="FF0000"/>
                </a:solidFill>
                <a:latin typeface="隶书" panose="02010509060101010101" pitchFamily="49" charset="-122"/>
                <a:ea typeface="隶书" panose="02010509060101010101" pitchFamily="49" charset="-122"/>
              </a:rPr>
              <a:t>LLC</a:t>
            </a:r>
            <a:r>
              <a:rPr lang="zh-CN" altLang="en-US" sz="2400" dirty="0">
                <a:solidFill>
                  <a:srgbClr val="FF0000"/>
                </a:solidFill>
                <a:latin typeface="隶书" panose="02010509060101010101" pitchFamily="49" charset="-122"/>
                <a:ea typeface="隶书" panose="02010509060101010101" pitchFamily="49" charset="-122"/>
              </a:rPr>
              <a:t>层主要功能</a:t>
            </a:r>
            <a:r>
              <a:rPr lang="en-US" altLang="zh-CN" sz="2400" dirty="0">
                <a:latin typeface="隶书" panose="02010509060101010101" pitchFamily="49" charset="-122"/>
                <a:ea typeface="隶书" panose="02010509060101010101" pitchFamily="49" charset="-122"/>
              </a:rPr>
              <a:t>:</a:t>
            </a:r>
            <a:r>
              <a:rPr lang="zh-CN" altLang="en-US" sz="2400" dirty="0">
                <a:solidFill>
                  <a:srgbClr val="000000"/>
                </a:solidFill>
                <a:latin typeface="宋体" panose="02010600030101010101" pitchFamily="2" charset="-122"/>
                <a:cs typeface="Times New Roman" panose="02020603050405020304" pitchFamily="18" charset="0"/>
              </a:rPr>
              <a:t>数据链路层中与媒体接入无关的部分都集中在</a:t>
            </a:r>
            <a:r>
              <a:rPr lang="en-US" altLang="zh-CN" sz="2400" dirty="0">
                <a:solidFill>
                  <a:srgbClr val="000000"/>
                </a:solidFill>
                <a:latin typeface="宋体" panose="02010600030101010101" pitchFamily="2" charset="-122"/>
                <a:cs typeface="Times New Roman" panose="02020603050405020304" pitchFamily="18" charset="0"/>
              </a:rPr>
              <a:t>LLC</a:t>
            </a:r>
            <a:r>
              <a:rPr lang="zh-CN" altLang="en-US" sz="2400" dirty="0">
                <a:solidFill>
                  <a:srgbClr val="000000"/>
                </a:solidFill>
                <a:latin typeface="宋体" panose="02010600030101010101" pitchFamily="2" charset="-122"/>
                <a:cs typeface="Times New Roman" panose="02020603050405020304" pitchFamily="18" charset="0"/>
              </a:rPr>
              <a:t>子层，其主要功能是：数据链路的建立和释放、</a:t>
            </a:r>
            <a:r>
              <a:rPr lang="en-US" altLang="zh-CN" sz="2400" dirty="0">
                <a:solidFill>
                  <a:srgbClr val="000000"/>
                </a:solidFill>
                <a:latin typeface="宋体" panose="02010600030101010101" pitchFamily="2" charset="-122"/>
                <a:cs typeface="Times New Roman" panose="02020603050405020304" pitchFamily="18" charset="0"/>
              </a:rPr>
              <a:t>LLC</a:t>
            </a:r>
            <a:r>
              <a:rPr lang="zh-CN" altLang="en-US" sz="2400" dirty="0">
                <a:solidFill>
                  <a:srgbClr val="000000"/>
                </a:solidFill>
                <a:latin typeface="宋体" panose="02010600030101010101" pitchFamily="2" charset="-122"/>
                <a:cs typeface="Times New Roman" panose="02020603050405020304" pitchFamily="18" charset="0"/>
              </a:rPr>
              <a:t>帧的封装和拆卸、差错控制、提供与高层的接口等。</a:t>
            </a:r>
            <a:r>
              <a:rPr lang="zh-CN" altLang="en-US" sz="2400" dirty="0">
                <a:latin typeface="隶书" panose="02010509060101010101" pitchFamily="49" charset="-122"/>
                <a:ea typeface="隶书" panose="02010509060101010101" pitchFamily="49" charset="-122"/>
              </a:rPr>
              <a:t> </a:t>
            </a:r>
            <a:endParaRPr lang="zh-CN" altLang="en-US" sz="2400">
              <a:latin typeface="隶书" panose="02010509060101010101" pitchFamily="49" charset="-122"/>
              <a:ea typeface="隶书" panose="020105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4482" name="标题 404481"/>
          <p:cNvSpPr>
            <a:spLocks noGrp="1"/>
          </p:cNvSpPr>
          <p:nvPr>
            <p:ph type="title"/>
          </p:nvPr>
        </p:nvSpPr>
        <p:spPr>
          <a:ln/>
        </p:spPr>
        <p:txBody>
          <a:bodyPr anchor="b" anchorCtr="0"/>
          <a:p>
            <a:r>
              <a:rPr lang="en-US" altLang="zh-CN" dirty="0"/>
              <a:t> </a:t>
            </a:r>
            <a:r>
              <a:rPr lang="en-US" altLang="zh-CN"/>
              <a:t>LLC </a:t>
            </a:r>
            <a:r>
              <a:rPr lang="zh-CN" altLang="en-US" dirty="0"/>
              <a:t>帧和</a:t>
            </a:r>
            <a:r>
              <a:rPr lang="en-US" altLang="zh-CN"/>
              <a:t>MAC </a:t>
            </a:r>
            <a:r>
              <a:rPr lang="zh-CN" altLang="en-US" dirty="0"/>
              <a:t>帧的关系 </a:t>
            </a:r>
            <a:endParaRPr lang="zh-CN" altLang="en-US" dirty="0"/>
          </a:p>
        </p:txBody>
      </p:sp>
      <p:pic>
        <p:nvPicPr>
          <p:cNvPr id="404484" name="图片 404483"/>
          <p:cNvPicPr>
            <a:picLocks noChangeAspect="1"/>
          </p:cNvPicPr>
          <p:nvPr/>
        </p:nvPicPr>
        <p:blipFill>
          <a:blip r:embed="rId1"/>
          <a:stretch>
            <a:fillRect/>
          </a:stretch>
        </p:blipFill>
        <p:spPr>
          <a:xfrm>
            <a:off x="1331913" y="2205038"/>
            <a:ext cx="6192837" cy="2058987"/>
          </a:xfrm>
          <a:prstGeom prst="rect">
            <a:avLst/>
          </a:prstGeom>
          <a:noFill/>
          <a:ln w="9525">
            <a:noFill/>
          </a:ln>
        </p:spPr>
      </p:pic>
      <p:sp>
        <p:nvSpPr>
          <p:cNvPr id="404485" name="文本框 404484"/>
          <p:cNvSpPr txBox="1"/>
          <p:nvPr/>
        </p:nvSpPr>
        <p:spPr>
          <a:xfrm>
            <a:off x="395288" y="4797425"/>
            <a:ext cx="8459787" cy="1187450"/>
          </a:xfrm>
          <a:prstGeom prst="rect">
            <a:avLst/>
          </a:prstGeom>
          <a:noFill/>
          <a:ln w="9525">
            <a:noFill/>
          </a:ln>
        </p:spPr>
        <p:txBody>
          <a:bodyPr>
            <a:spAutoFit/>
          </a:bodyPr>
          <a:p>
            <a:pPr>
              <a:spcBef>
                <a:spcPct val="50000"/>
              </a:spcBef>
            </a:pPr>
            <a:r>
              <a:rPr lang="en-US" altLang="zh-CN" sz="2400" b="0" dirty="0">
                <a:latin typeface="Tahoma" panose="020B0604030504040204" pitchFamily="34" charset="0"/>
              </a:rPr>
              <a:t>      </a:t>
            </a:r>
            <a:r>
              <a:rPr lang="zh-CN" altLang="en-US" sz="2400" b="0" dirty="0">
                <a:latin typeface="Tahoma" panose="020B0604030504040204" pitchFamily="34" charset="0"/>
              </a:rPr>
              <a:t>由于</a:t>
            </a:r>
            <a:r>
              <a:rPr lang="en-US" altLang="zh-CN" sz="2400" b="0">
                <a:latin typeface="Tahoma" panose="020B0604030504040204" pitchFamily="34" charset="0"/>
              </a:rPr>
              <a:t>LLC </a:t>
            </a:r>
            <a:r>
              <a:rPr lang="zh-CN" altLang="en-US" sz="2400" b="0" dirty="0">
                <a:latin typeface="Tahoma" panose="020B0604030504040204" pitchFamily="34" charset="0"/>
              </a:rPr>
              <a:t>帧封装在</a:t>
            </a:r>
            <a:r>
              <a:rPr lang="en-US" altLang="zh-CN" sz="2400" b="0">
                <a:latin typeface="Tahoma" panose="020B0604030504040204" pitchFamily="34" charset="0"/>
              </a:rPr>
              <a:t>MAC </a:t>
            </a:r>
            <a:r>
              <a:rPr lang="zh-CN" altLang="en-US" sz="2400" b="0" dirty="0">
                <a:latin typeface="Tahoma" panose="020B0604030504040204" pitchFamily="34" charset="0"/>
              </a:rPr>
              <a:t>帧中，所以</a:t>
            </a:r>
            <a:r>
              <a:rPr lang="en-US" altLang="zh-CN" sz="2400" b="0">
                <a:latin typeface="Tahoma" panose="020B0604030504040204" pitchFamily="34" charset="0"/>
              </a:rPr>
              <a:t>LLC </a:t>
            </a:r>
            <a:r>
              <a:rPr lang="zh-CN" altLang="en-US" sz="2400" b="0" dirty="0">
                <a:latin typeface="Tahoma" panose="020B0604030504040204" pitchFamily="34" charset="0"/>
              </a:rPr>
              <a:t>帧中无标志字段和校验序列字段，只有四个字段（目的服务访问点（</a:t>
            </a:r>
            <a:r>
              <a:rPr lang="en-US" altLang="zh-CN" sz="2400" b="0">
                <a:latin typeface="Tahoma" panose="020B0604030504040204" pitchFamily="34" charset="0"/>
              </a:rPr>
              <a:t>DSAP</a:t>
            </a:r>
            <a:r>
              <a:rPr lang="zh-CN" altLang="en-US" sz="2400" b="0" dirty="0">
                <a:latin typeface="Tahoma" panose="020B0604030504040204" pitchFamily="34" charset="0"/>
              </a:rPr>
              <a:t>）、源服务访问点（</a:t>
            </a:r>
            <a:r>
              <a:rPr lang="en-US" altLang="zh-CN" sz="2400" b="0">
                <a:latin typeface="Tahoma" panose="020B0604030504040204" pitchFamily="34" charset="0"/>
              </a:rPr>
              <a:t>SSAP</a:t>
            </a:r>
            <a:r>
              <a:rPr lang="zh-CN" altLang="en-US" sz="2400" b="0" dirty="0">
                <a:latin typeface="Tahoma" panose="020B0604030504040204" pitchFamily="34" charset="0"/>
              </a:rPr>
              <a:t>）、控制字段和信息字段）。 </a:t>
            </a:r>
            <a:endParaRPr lang="zh-CN" altLang="en-US" sz="2400" b="0" dirty="0">
              <a:latin typeface="Tahoma" panose="020B060403050404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7554" name="标题 407553"/>
          <p:cNvSpPr>
            <a:spLocks noGrp="1"/>
          </p:cNvSpPr>
          <p:nvPr>
            <p:ph type="title"/>
          </p:nvPr>
        </p:nvSpPr>
        <p:spPr>
          <a:ln/>
        </p:spPr>
        <p:txBody>
          <a:bodyPr anchor="b" anchorCtr="0"/>
          <a:p>
            <a:r>
              <a:rPr lang="en-US" altLang="zh-CN"/>
              <a:t>MAC </a:t>
            </a:r>
            <a:r>
              <a:rPr lang="zh-CN" altLang="en-US" dirty="0"/>
              <a:t>地址 </a:t>
            </a:r>
            <a:endParaRPr lang="zh-CN" altLang="en-US" dirty="0"/>
          </a:p>
        </p:txBody>
      </p:sp>
      <p:sp>
        <p:nvSpPr>
          <p:cNvPr id="407555" name="文本占位符 407554"/>
          <p:cNvSpPr>
            <a:spLocks noGrp="1"/>
          </p:cNvSpPr>
          <p:nvPr>
            <p:ph type="body" idx="1"/>
          </p:nvPr>
        </p:nvSpPr>
        <p:spPr>
          <a:xfrm>
            <a:off x="971550" y="2060575"/>
            <a:ext cx="7772400" cy="4114800"/>
          </a:xfrm>
          <a:ln/>
        </p:spPr>
        <p:txBody>
          <a:bodyPr/>
          <a:p>
            <a:pPr>
              <a:lnSpc>
                <a:spcPct val="80000"/>
              </a:lnSpc>
            </a:pPr>
            <a:r>
              <a:rPr lang="en-US" altLang="zh-CN" sz="2800"/>
              <a:t>IEEE 802</a:t>
            </a:r>
            <a:r>
              <a:rPr lang="zh-CN" altLang="en-US" sz="2800" dirty="0"/>
              <a:t>规定了不同</a:t>
            </a:r>
            <a:r>
              <a:rPr lang="en-US" altLang="zh-CN" sz="2800"/>
              <a:t>MAC </a:t>
            </a:r>
            <a:r>
              <a:rPr lang="zh-CN" altLang="en-US" sz="2800" dirty="0"/>
              <a:t>子层协议，其</a:t>
            </a:r>
            <a:r>
              <a:rPr lang="en-US" altLang="zh-CN" sz="2800"/>
              <a:t>MAC </a:t>
            </a:r>
            <a:r>
              <a:rPr lang="zh-CN" altLang="en-US" sz="2800" dirty="0"/>
              <a:t>帧的帧格式各不相同 </a:t>
            </a:r>
            <a:endParaRPr lang="zh-CN" altLang="en-US" sz="2800" dirty="0"/>
          </a:p>
          <a:p>
            <a:pPr>
              <a:lnSpc>
                <a:spcPct val="80000"/>
              </a:lnSpc>
            </a:pPr>
            <a:r>
              <a:rPr lang="zh-CN" altLang="en-US" sz="2800" dirty="0"/>
              <a:t>不管哪一种</a:t>
            </a:r>
            <a:r>
              <a:rPr lang="en-US" altLang="zh-CN" sz="2800"/>
              <a:t>MAC </a:t>
            </a:r>
            <a:r>
              <a:rPr lang="zh-CN" altLang="en-US" sz="2800" dirty="0"/>
              <a:t>协议，都具有</a:t>
            </a:r>
            <a:r>
              <a:rPr lang="en-US" altLang="zh-CN" sz="2800"/>
              <a:t>MAC </a:t>
            </a:r>
            <a:r>
              <a:rPr lang="zh-CN" altLang="en-US" sz="2800" dirty="0"/>
              <a:t>地址，即每个站的物理地址。 </a:t>
            </a:r>
            <a:endParaRPr lang="zh-CN" altLang="en-US" sz="2800" dirty="0"/>
          </a:p>
          <a:p>
            <a:pPr>
              <a:lnSpc>
                <a:spcPct val="80000"/>
              </a:lnSpc>
            </a:pPr>
            <a:r>
              <a:rPr lang="en-US" altLang="zh-CN" sz="2800"/>
              <a:t>IEEE 802</a:t>
            </a:r>
            <a:r>
              <a:rPr lang="zh-CN" altLang="en-US" sz="2800" dirty="0"/>
              <a:t>标准规定将</a:t>
            </a:r>
            <a:r>
              <a:rPr lang="en-US" altLang="zh-CN" sz="2800"/>
              <a:t>MAC </a:t>
            </a:r>
            <a:r>
              <a:rPr lang="zh-CN" altLang="en-US" sz="2800" dirty="0"/>
              <a:t>地址固化在网卡中，采用</a:t>
            </a:r>
            <a:r>
              <a:rPr lang="en-US" altLang="zh-CN" sz="2800"/>
              <a:t>48bit</a:t>
            </a:r>
            <a:r>
              <a:rPr lang="zh-CN" altLang="en-US" sz="2800" dirty="0"/>
              <a:t>（</a:t>
            </a:r>
            <a:r>
              <a:rPr lang="en-US" altLang="zh-CN" sz="2800"/>
              <a:t>6 </a:t>
            </a:r>
            <a:r>
              <a:rPr lang="zh-CN" altLang="en-US" sz="2800" dirty="0"/>
              <a:t>字节）的地址字段 </a:t>
            </a:r>
            <a:endParaRPr lang="zh-CN" altLang="en-US" sz="2800" dirty="0"/>
          </a:p>
          <a:p>
            <a:pPr>
              <a:lnSpc>
                <a:spcPct val="80000"/>
              </a:lnSpc>
            </a:pPr>
            <a:r>
              <a:rPr lang="zh-CN" altLang="en-US" sz="2800" dirty="0"/>
              <a:t>在局域网中，</a:t>
            </a:r>
            <a:r>
              <a:rPr lang="en-US" altLang="zh-CN" sz="2800"/>
              <a:t>MAC </a:t>
            </a:r>
            <a:r>
              <a:rPr lang="zh-CN" altLang="en-US" sz="2800" dirty="0"/>
              <a:t>地址的作用就是用来找到我们所要进行通信的计算机，网卡从网上每收到一个</a:t>
            </a:r>
            <a:r>
              <a:rPr lang="en-US" altLang="zh-CN" sz="2800"/>
              <a:t>MAC</a:t>
            </a:r>
            <a:r>
              <a:rPr lang="zh-CN" altLang="en-US" sz="2800" dirty="0"/>
              <a:t>帧，首先检查其</a:t>
            </a:r>
            <a:r>
              <a:rPr lang="en-US" altLang="zh-CN" sz="2800"/>
              <a:t>MAC</a:t>
            </a:r>
            <a:r>
              <a:rPr lang="zh-CN" altLang="en-US" sz="2800" dirty="0"/>
              <a:t>地址，如果是发往本站的帧就收下，然后进行其它处理。 </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7555">
                                            <p:txEl>
                                              <p:charRg st="0" end="38"/>
                                            </p:txEl>
                                          </p:spTgt>
                                        </p:tgtEl>
                                        <p:attrNameLst>
                                          <p:attrName>style.visibility</p:attrName>
                                        </p:attrNameLst>
                                      </p:cBhvr>
                                      <p:to>
                                        <p:strVal val="visible"/>
                                      </p:to>
                                    </p:set>
                                    <p:anim calcmode="lin" valueType="num">
                                      <p:cBhvr additive="base">
                                        <p:cTn id="7" dur="500" fill="hold"/>
                                        <p:tgtEl>
                                          <p:spTgt spid="407555">
                                            <p:txEl>
                                              <p:charRg st="0" end="3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7555">
                                            <p:txEl>
                                              <p:charRg st="0" end="3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7555">
                                            <p:txEl>
                                              <p:charRg st="38" end="72"/>
                                            </p:txEl>
                                          </p:spTgt>
                                        </p:tgtEl>
                                        <p:attrNameLst>
                                          <p:attrName>style.visibility</p:attrName>
                                        </p:attrNameLst>
                                      </p:cBhvr>
                                      <p:to>
                                        <p:strVal val="visible"/>
                                      </p:to>
                                    </p:set>
                                    <p:anim calcmode="lin" valueType="num">
                                      <p:cBhvr additive="base">
                                        <p:cTn id="13" dur="500" fill="hold"/>
                                        <p:tgtEl>
                                          <p:spTgt spid="407555">
                                            <p:txEl>
                                              <p:charRg st="38" end="7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7555">
                                            <p:txEl>
                                              <p:charRg st="38" end="7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7555">
                                            <p:txEl>
                                              <p:charRg st="72" end="118"/>
                                            </p:txEl>
                                          </p:spTgt>
                                        </p:tgtEl>
                                        <p:attrNameLst>
                                          <p:attrName>style.visibility</p:attrName>
                                        </p:attrNameLst>
                                      </p:cBhvr>
                                      <p:to>
                                        <p:strVal val="visible"/>
                                      </p:to>
                                    </p:set>
                                    <p:anim calcmode="lin" valueType="num">
                                      <p:cBhvr additive="base">
                                        <p:cTn id="19" dur="500" fill="hold"/>
                                        <p:tgtEl>
                                          <p:spTgt spid="407555">
                                            <p:txEl>
                                              <p:charRg st="72" end="11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7555">
                                            <p:txEl>
                                              <p:charRg st="72" end="11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7555">
                                            <p:txEl>
                                              <p:charRg st="118" end="202"/>
                                            </p:txEl>
                                          </p:spTgt>
                                        </p:tgtEl>
                                        <p:attrNameLst>
                                          <p:attrName>style.visibility</p:attrName>
                                        </p:attrNameLst>
                                      </p:cBhvr>
                                      <p:to>
                                        <p:strVal val="visible"/>
                                      </p:to>
                                    </p:set>
                                    <p:anim calcmode="lin" valueType="num">
                                      <p:cBhvr additive="base">
                                        <p:cTn id="25" dur="500" fill="hold"/>
                                        <p:tgtEl>
                                          <p:spTgt spid="407555">
                                            <p:txEl>
                                              <p:charRg st="118" end="20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7555">
                                            <p:txEl>
                                              <p:charRg st="118" end="20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3154" name="标题 433153"/>
          <p:cNvSpPr>
            <a:spLocks noGrp="1"/>
          </p:cNvSpPr>
          <p:nvPr>
            <p:ph type="title"/>
          </p:nvPr>
        </p:nvSpPr>
        <p:spPr>
          <a:ln/>
        </p:spPr>
        <p:txBody>
          <a:bodyPr anchor="b" anchorCtr="0"/>
          <a:p>
            <a:r>
              <a:rPr lang="zh-CN" altLang="en-US" sz="3200" dirty="0">
                <a:latin typeface="微软雅黑" panose="020B0503020204020204" pitchFamily="34" charset="-122"/>
                <a:ea typeface="微软雅黑" panose="020B0503020204020204" pitchFamily="34" charset="-122"/>
              </a:rPr>
              <a:t>问题：如何查看</a:t>
            </a:r>
            <a:r>
              <a:rPr lang="en-US" altLang="zh-CN" sz="3200" dirty="0">
                <a:latin typeface="微软雅黑" panose="020B0503020204020204" pitchFamily="34" charset="-122"/>
                <a:ea typeface="微软雅黑" panose="020B0503020204020204" pitchFamily="34" charset="-122"/>
              </a:rPr>
              <a:t>MAC</a:t>
            </a:r>
            <a:r>
              <a:rPr lang="zh-CN" altLang="en-US" sz="3200" dirty="0">
                <a:latin typeface="微软雅黑" panose="020B0503020204020204" pitchFamily="34" charset="-122"/>
                <a:ea typeface="微软雅黑" panose="020B0503020204020204" pitchFamily="34" charset="-122"/>
              </a:rPr>
              <a:t>地址？</a:t>
            </a:r>
            <a:endParaRPr lang="zh-CN" altLang="en-US" sz="3200" dirty="0">
              <a:latin typeface="微软雅黑" panose="020B0503020204020204" pitchFamily="34" charset="-122"/>
              <a:ea typeface="微软雅黑" panose="020B0503020204020204" pitchFamily="34" charset="-122"/>
            </a:endParaRPr>
          </a:p>
        </p:txBody>
      </p:sp>
      <p:sp>
        <p:nvSpPr>
          <p:cNvPr id="433155" name="文本占位符 433154"/>
          <p:cNvSpPr>
            <a:spLocks noGrp="1"/>
          </p:cNvSpPr>
          <p:nvPr>
            <p:ph type="body" idx="1"/>
          </p:nvPr>
        </p:nvSpPr>
        <p:spPr>
          <a:ln/>
        </p:spPr>
        <p:txBody>
          <a:bodyPr/>
          <a:p>
            <a:endParaRPr dirty="0"/>
          </a:p>
        </p:txBody>
      </p:sp>
      <p:pic>
        <p:nvPicPr>
          <p:cNvPr id="433156" name="图片 433155"/>
          <p:cNvPicPr>
            <a:picLocks noChangeAspect="1"/>
          </p:cNvPicPr>
          <p:nvPr/>
        </p:nvPicPr>
        <p:blipFill>
          <a:blip r:embed="rId1"/>
          <a:stretch>
            <a:fillRect/>
          </a:stretch>
        </p:blipFill>
        <p:spPr>
          <a:xfrm>
            <a:off x="827088" y="2060575"/>
            <a:ext cx="7777162" cy="4364038"/>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2130" name="标题 432129"/>
          <p:cNvSpPr>
            <a:spLocks noGrp="1"/>
          </p:cNvSpPr>
          <p:nvPr>
            <p:ph type="title"/>
          </p:nvPr>
        </p:nvSpPr>
        <p:spPr>
          <a:xfrm>
            <a:off x="1042988" y="836613"/>
            <a:ext cx="7704137" cy="863600"/>
          </a:xfrm>
          <a:ln/>
        </p:spPr>
        <p:txBody>
          <a:bodyPr anchor="b" anchorCtr="0"/>
          <a:p>
            <a:r>
              <a:rPr lang="zh-CN" altLang="en-US" sz="2800" dirty="0">
                <a:latin typeface="微软雅黑" panose="020B0503020204020204" pitchFamily="34" charset="-122"/>
                <a:ea typeface="微软雅黑" panose="020B0503020204020204" pitchFamily="34" charset="-122"/>
              </a:rPr>
              <a:t>问题：有了</a:t>
            </a:r>
            <a:r>
              <a:rPr lang="en-US" altLang="zh-CN" sz="2800" dirty="0">
                <a:latin typeface="微软雅黑" panose="020B0503020204020204" pitchFamily="34" charset="-122"/>
                <a:ea typeface="微软雅黑" panose="020B0503020204020204" pitchFamily="34" charset="-122"/>
              </a:rPr>
              <a:t>MAC</a:t>
            </a:r>
            <a:r>
              <a:rPr lang="zh-CN" altLang="en-US" sz="2800" dirty="0">
                <a:latin typeface="微软雅黑" panose="020B0503020204020204" pitchFamily="34" charset="-122"/>
                <a:ea typeface="微软雅黑" panose="020B0503020204020204" pitchFamily="34" charset="-122"/>
              </a:rPr>
              <a:t>层地址，为什么还要有</a:t>
            </a:r>
            <a:r>
              <a:rPr lang="en-US" altLang="zh-CN" sz="2800" dirty="0">
                <a:latin typeface="微软雅黑" panose="020B0503020204020204" pitchFamily="34" charset="-122"/>
                <a:ea typeface="微软雅黑" panose="020B0503020204020204" pitchFamily="34" charset="-122"/>
              </a:rPr>
              <a:t>IP</a:t>
            </a:r>
            <a:r>
              <a:rPr lang="zh-CN" altLang="en-US" sz="2800" dirty="0">
                <a:latin typeface="微软雅黑" panose="020B0503020204020204" pitchFamily="34" charset="-122"/>
                <a:ea typeface="微软雅黑" panose="020B0503020204020204" pitchFamily="34" charset="-122"/>
              </a:rPr>
              <a:t>地址</a:t>
            </a:r>
            <a:r>
              <a:rPr lang="en-US" altLang="zh-CN" sz="2800" dirty="0">
                <a:latin typeface="微软雅黑" panose="020B0503020204020204" pitchFamily="34" charset="-122"/>
                <a:ea typeface="微软雅黑" panose="020B0503020204020204" pitchFamily="34" charset="-122"/>
              </a:rPr>
              <a:t>?</a:t>
            </a:r>
            <a:br>
              <a:rPr lang="en-US" altLang="zh-CN" sz="2800" b="1" dirty="0">
                <a:latin typeface="微软雅黑" panose="020B0503020204020204" pitchFamily="34" charset="-122"/>
                <a:ea typeface="微软雅黑" panose="020B0503020204020204" pitchFamily="34" charset="-122"/>
              </a:rPr>
            </a:br>
            <a:endParaRPr lang="en-US" altLang="zh-CN" sz="2800" b="1" dirty="0">
              <a:latin typeface="微软雅黑" panose="020B0503020204020204" pitchFamily="34" charset="-122"/>
              <a:ea typeface="微软雅黑" panose="020B0503020204020204" pitchFamily="34" charset="-122"/>
            </a:endParaRPr>
          </a:p>
        </p:txBody>
      </p:sp>
      <p:sp>
        <p:nvSpPr>
          <p:cNvPr id="432131" name="文本占位符 432130"/>
          <p:cNvSpPr>
            <a:spLocks noGrp="1"/>
          </p:cNvSpPr>
          <p:nvPr>
            <p:ph type="body" idx="1"/>
          </p:nvPr>
        </p:nvSpPr>
        <p:spPr>
          <a:xfrm>
            <a:off x="539750" y="2017713"/>
            <a:ext cx="8415338" cy="4114800"/>
          </a:xfrm>
          <a:ln/>
        </p:spPr>
        <p:txBody>
          <a:bodyPr/>
          <a:p>
            <a:pPr marL="609600" indent="-609600">
              <a:lnSpc>
                <a:spcPct val="80000"/>
              </a:lnSpc>
              <a:buFont typeface="Wingdings" panose="05000000000000000000" pitchFamily="2" charset="2"/>
              <a:buAutoNum type="arabicPeriod"/>
            </a:pPr>
            <a:r>
              <a:rPr lang="zh-CN" altLang="en-US" sz="2000" dirty="0"/>
              <a:t>假设网络上要将一个数据包（名为</a:t>
            </a:r>
            <a:r>
              <a:rPr lang="en-US" altLang="zh-CN" sz="2000" dirty="0"/>
              <a:t>PAC</a:t>
            </a:r>
            <a:r>
              <a:rPr lang="zh-CN" altLang="en-US" sz="2000" dirty="0"/>
              <a:t>）由北京的一台主机（名称为</a:t>
            </a:r>
            <a:r>
              <a:rPr lang="en-US" altLang="zh-CN" sz="2000" dirty="0"/>
              <a:t>A</a:t>
            </a:r>
            <a:r>
              <a:rPr lang="zh-CN" altLang="en-US" sz="2000" dirty="0"/>
              <a:t>，</a:t>
            </a:r>
            <a:r>
              <a:rPr lang="en-US" altLang="zh-CN" sz="2000" dirty="0"/>
              <a:t>IP</a:t>
            </a:r>
            <a:r>
              <a:rPr lang="zh-CN" altLang="en-US" sz="2000" dirty="0"/>
              <a:t>地址为</a:t>
            </a:r>
            <a:r>
              <a:rPr lang="en-US" altLang="zh-CN" sz="2000" dirty="0"/>
              <a:t>IP_A</a:t>
            </a:r>
            <a:r>
              <a:rPr lang="zh-CN" altLang="en-US" sz="2000" dirty="0"/>
              <a:t>，</a:t>
            </a:r>
            <a:r>
              <a:rPr lang="en-US" altLang="zh-CN" sz="2000" dirty="0"/>
              <a:t>MAC</a:t>
            </a:r>
            <a:r>
              <a:rPr lang="zh-CN" altLang="en-US" sz="2000" dirty="0"/>
              <a:t>地址为</a:t>
            </a:r>
            <a:r>
              <a:rPr lang="en-US" altLang="zh-CN" sz="2000" dirty="0"/>
              <a:t>MAC_A</a:t>
            </a:r>
            <a:r>
              <a:rPr lang="zh-CN" altLang="en-US" sz="2000" dirty="0"/>
              <a:t>）发送到华盛顿的一台主机（名称为</a:t>
            </a:r>
            <a:r>
              <a:rPr lang="en-US" altLang="zh-CN" sz="2000" dirty="0"/>
              <a:t>B</a:t>
            </a:r>
            <a:r>
              <a:rPr lang="zh-CN" altLang="en-US" sz="2000" dirty="0"/>
              <a:t>，</a:t>
            </a:r>
            <a:r>
              <a:rPr lang="en-US" altLang="zh-CN" sz="2000" dirty="0"/>
              <a:t>IP</a:t>
            </a:r>
            <a:r>
              <a:rPr lang="zh-CN" altLang="en-US" sz="2000" dirty="0"/>
              <a:t>地址为</a:t>
            </a:r>
            <a:r>
              <a:rPr lang="en-US" altLang="zh-CN" sz="2000" dirty="0"/>
              <a:t>IP_B</a:t>
            </a:r>
            <a:r>
              <a:rPr lang="zh-CN" altLang="en-US" sz="2000" dirty="0"/>
              <a:t>，</a:t>
            </a:r>
            <a:r>
              <a:rPr lang="en-US" altLang="zh-CN" sz="2000" dirty="0"/>
              <a:t>MAC</a:t>
            </a:r>
            <a:r>
              <a:rPr lang="zh-CN" altLang="en-US" sz="2000" dirty="0"/>
              <a:t>地址为</a:t>
            </a:r>
            <a:r>
              <a:rPr lang="en-US" altLang="zh-CN" sz="2000" dirty="0"/>
              <a:t>MAC_B</a:t>
            </a:r>
            <a:r>
              <a:rPr lang="zh-CN" altLang="en-US" sz="2000" dirty="0"/>
              <a:t>）。</a:t>
            </a:r>
            <a:endParaRPr lang="zh-CN" altLang="en-US" sz="2000" dirty="0"/>
          </a:p>
          <a:p>
            <a:pPr marL="609600" indent="-609600">
              <a:lnSpc>
                <a:spcPct val="80000"/>
              </a:lnSpc>
              <a:buFont typeface="Wingdings" panose="05000000000000000000" pitchFamily="2" charset="2"/>
              <a:buAutoNum type="arabicPeriod"/>
            </a:pPr>
            <a:r>
              <a:rPr lang="zh-CN" altLang="en-US" sz="2000" dirty="0"/>
              <a:t>这两台主机之间不可能是直接连接起来的，因而数据包在传递时必然要经过许多中间节点（如路由器，服务器等等），我们假定在传输过程中要经过</a:t>
            </a:r>
            <a:r>
              <a:rPr lang="en-US" altLang="zh-CN" sz="2000" dirty="0"/>
              <a:t>C1</a:t>
            </a:r>
            <a:r>
              <a:rPr lang="zh-CN" altLang="en-US" sz="2000" dirty="0"/>
              <a:t>、</a:t>
            </a:r>
            <a:r>
              <a:rPr lang="en-US" altLang="zh-CN" sz="2000" dirty="0"/>
              <a:t>C2</a:t>
            </a:r>
            <a:r>
              <a:rPr lang="zh-CN" altLang="en-US" sz="2000" dirty="0"/>
              <a:t>、</a:t>
            </a:r>
            <a:r>
              <a:rPr lang="en-US" altLang="zh-CN" sz="2000" dirty="0"/>
              <a:t>C3</a:t>
            </a:r>
            <a:r>
              <a:rPr lang="zh-CN" altLang="en-US" sz="2000" dirty="0"/>
              <a:t>（其</a:t>
            </a:r>
            <a:r>
              <a:rPr lang="en-US" altLang="zh-CN" sz="2000" dirty="0"/>
              <a:t>MAC</a:t>
            </a:r>
            <a:r>
              <a:rPr lang="zh-CN" altLang="en-US" sz="2000" dirty="0"/>
              <a:t>地址分别为</a:t>
            </a:r>
            <a:r>
              <a:rPr lang="en-US" altLang="zh-CN" sz="2000" dirty="0"/>
              <a:t>M1</a:t>
            </a:r>
            <a:r>
              <a:rPr lang="zh-CN" altLang="en-US" sz="2000" dirty="0"/>
              <a:t>，</a:t>
            </a:r>
            <a:r>
              <a:rPr lang="en-US" altLang="zh-CN" sz="2000" dirty="0"/>
              <a:t>M2</a:t>
            </a:r>
            <a:r>
              <a:rPr lang="zh-CN" altLang="en-US" sz="2000" dirty="0"/>
              <a:t>，</a:t>
            </a:r>
            <a:r>
              <a:rPr lang="en-US" altLang="zh-CN" sz="2000" dirty="0"/>
              <a:t>M3</a:t>
            </a:r>
            <a:r>
              <a:rPr lang="zh-CN" altLang="en-US" sz="2000" dirty="0"/>
              <a:t>）三个节点。</a:t>
            </a:r>
            <a:endParaRPr lang="zh-CN" altLang="en-US" sz="2000" dirty="0"/>
          </a:p>
          <a:p>
            <a:pPr marL="609600" indent="-609600">
              <a:lnSpc>
                <a:spcPct val="80000"/>
              </a:lnSpc>
              <a:buFont typeface="Wingdings" panose="05000000000000000000" pitchFamily="2" charset="2"/>
              <a:buAutoNum type="arabicPeriod"/>
            </a:pPr>
            <a:r>
              <a:rPr lang="en-US" altLang="zh-CN" sz="2000" dirty="0"/>
              <a:t>A</a:t>
            </a:r>
            <a:r>
              <a:rPr lang="zh-CN" altLang="en-US" sz="2000" dirty="0"/>
              <a:t>在将</a:t>
            </a:r>
            <a:r>
              <a:rPr lang="en-US" altLang="zh-CN" sz="2000" dirty="0"/>
              <a:t>PAC</a:t>
            </a:r>
            <a:r>
              <a:rPr lang="zh-CN" altLang="en-US" sz="2000" dirty="0"/>
              <a:t>发出之前，先发送一个</a:t>
            </a:r>
            <a:r>
              <a:rPr lang="en-US" altLang="zh-CN" sz="2000" dirty="0"/>
              <a:t>ARP</a:t>
            </a:r>
            <a:r>
              <a:rPr lang="zh-CN" altLang="en-US" sz="2000" dirty="0"/>
              <a:t>请求，找到其要到达</a:t>
            </a:r>
            <a:r>
              <a:rPr lang="en-US" altLang="zh-CN" sz="2000" dirty="0"/>
              <a:t>IP_B</a:t>
            </a:r>
            <a:r>
              <a:rPr lang="zh-CN" altLang="en-US" sz="2000" dirty="0"/>
              <a:t>所必须经历的第一个中间节点</a:t>
            </a:r>
            <a:r>
              <a:rPr lang="en-US" altLang="zh-CN" sz="2000" dirty="0"/>
              <a:t>C1</a:t>
            </a:r>
            <a:r>
              <a:rPr lang="zh-CN" altLang="en-US" sz="2000" dirty="0"/>
              <a:t>的</a:t>
            </a:r>
            <a:r>
              <a:rPr lang="en-US" altLang="zh-CN" sz="2000" dirty="0"/>
              <a:t>MAC</a:t>
            </a:r>
            <a:r>
              <a:rPr lang="zh-CN" altLang="en-US" sz="2000" dirty="0"/>
              <a:t>地址</a:t>
            </a:r>
            <a:r>
              <a:rPr lang="en-US" altLang="zh-CN" sz="2000" dirty="0"/>
              <a:t>M1</a:t>
            </a:r>
            <a:r>
              <a:rPr lang="zh-CN" altLang="en-US" sz="2000" dirty="0"/>
              <a:t>，然后在其数据包中封装（</a:t>
            </a:r>
            <a:r>
              <a:rPr lang="en-US" altLang="zh-CN" sz="2000" dirty="0"/>
              <a:t>Encapsulation</a:t>
            </a:r>
            <a:r>
              <a:rPr lang="zh-CN" altLang="en-US" sz="2000" dirty="0"/>
              <a:t>）这些地址：</a:t>
            </a:r>
            <a:r>
              <a:rPr lang="en-US" altLang="zh-CN" sz="2000" dirty="0"/>
              <a:t>IP_A</a:t>
            </a:r>
            <a:r>
              <a:rPr lang="zh-CN" altLang="en-US" sz="2000" dirty="0"/>
              <a:t>、</a:t>
            </a:r>
            <a:r>
              <a:rPr lang="en-US" altLang="zh-CN" sz="2000" dirty="0"/>
              <a:t>IP_B</a:t>
            </a:r>
            <a:r>
              <a:rPr lang="zh-CN" altLang="en-US" sz="2000" dirty="0"/>
              <a:t>，</a:t>
            </a:r>
            <a:r>
              <a:rPr lang="en-US" altLang="zh-CN" sz="2000" dirty="0"/>
              <a:t>MAC_A</a:t>
            </a:r>
            <a:r>
              <a:rPr lang="zh-CN" altLang="en-US" sz="2000" dirty="0"/>
              <a:t>和</a:t>
            </a:r>
            <a:r>
              <a:rPr lang="en-US" altLang="zh-CN" sz="2000" dirty="0"/>
              <a:t>M1</a:t>
            </a:r>
            <a:r>
              <a:rPr lang="zh-CN" altLang="en-US" sz="2000" dirty="0"/>
              <a:t>。</a:t>
            </a:r>
            <a:endParaRPr lang="zh-CN" altLang="en-US" sz="2000" dirty="0"/>
          </a:p>
          <a:p>
            <a:pPr marL="609600" indent="-609600">
              <a:lnSpc>
                <a:spcPct val="80000"/>
              </a:lnSpc>
              <a:buFont typeface="Wingdings" panose="05000000000000000000" pitchFamily="2" charset="2"/>
              <a:buAutoNum type="arabicPeriod"/>
            </a:pPr>
            <a:r>
              <a:rPr lang="zh-CN" altLang="en-US" sz="2000" dirty="0"/>
              <a:t>当</a:t>
            </a:r>
            <a:r>
              <a:rPr lang="en-US" altLang="zh-CN" sz="2000" dirty="0"/>
              <a:t>PAC</a:t>
            </a:r>
            <a:r>
              <a:rPr lang="zh-CN" altLang="en-US" sz="2000" dirty="0"/>
              <a:t>传到</a:t>
            </a:r>
            <a:r>
              <a:rPr lang="en-US" altLang="zh-CN" sz="2000" dirty="0"/>
              <a:t>C1</a:t>
            </a:r>
            <a:r>
              <a:rPr lang="zh-CN" altLang="en-US" sz="2000" dirty="0"/>
              <a:t>后，再由</a:t>
            </a:r>
            <a:r>
              <a:rPr lang="en-US" altLang="zh-CN" sz="2000" dirty="0"/>
              <a:t>ARP</a:t>
            </a:r>
            <a:r>
              <a:rPr lang="zh-CN" altLang="en-US" sz="2000" dirty="0"/>
              <a:t>根据其目的</a:t>
            </a:r>
            <a:r>
              <a:rPr lang="en-US" altLang="zh-CN" sz="2000" dirty="0"/>
              <a:t>IP</a:t>
            </a:r>
            <a:r>
              <a:rPr lang="zh-CN" altLang="en-US" sz="2000" dirty="0"/>
              <a:t>地址</a:t>
            </a:r>
            <a:r>
              <a:rPr lang="en-US" altLang="zh-CN" sz="2000" dirty="0"/>
              <a:t>IP_B</a:t>
            </a:r>
            <a:r>
              <a:rPr lang="zh-CN" altLang="en-US" sz="2000" dirty="0"/>
              <a:t>，找到其要经历的第二个中间节点</a:t>
            </a:r>
            <a:r>
              <a:rPr lang="en-US" altLang="zh-CN" sz="2000" dirty="0"/>
              <a:t>C2</a:t>
            </a:r>
            <a:r>
              <a:rPr lang="zh-CN" altLang="en-US" sz="2000" dirty="0"/>
              <a:t>的</a:t>
            </a:r>
            <a:r>
              <a:rPr lang="en-US" altLang="zh-CN" sz="2000" dirty="0"/>
              <a:t>MAC</a:t>
            </a:r>
            <a:r>
              <a:rPr lang="zh-CN" altLang="en-US" sz="2000" dirty="0"/>
              <a:t>地址</a:t>
            </a:r>
            <a:r>
              <a:rPr lang="en-US" altLang="zh-CN" sz="2000" dirty="0"/>
              <a:t>M2</a:t>
            </a:r>
            <a:r>
              <a:rPr lang="zh-CN" altLang="en-US" sz="2000" dirty="0"/>
              <a:t>，然后再将带有</a:t>
            </a:r>
            <a:r>
              <a:rPr lang="en-US" altLang="zh-CN" sz="2000" dirty="0"/>
              <a:t>M2</a:t>
            </a:r>
            <a:r>
              <a:rPr lang="zh-CN" altLang="en-US" sz="2000" dirty="0"/>
              <a:t>的数据包传送到</a:t>
            </a:r>
            <a:r>
              <a:rPr lang="en-US" altLang="zh-CN" sz="2000" dirty="0"/>
              <a:t>C2</a:t>
            </a:r>
            <a:r>
              <a:rPr lang="zh-CN" altLang="en-US" sz="2000" dirty="0"/>
              <a:t>。</a:t>
            </a:r>
            <a:endParaRPr lang="zh-CN" altLang="en-US" sz="2000" dirty="0"/>
          </a:p>
          <a:p>
            <a:pPr marL="609600" indent="-609600">
              <a:lnSpc>
                <a:spcPct val="80000"/>
              </a:lnSpc>
              <a:buFont typeface="Wingdings" panose="05000000000000000000" pitchFamily="2" charset="2"/>
              <a:buAutoNum type="arabicPeriod"/>
            </a:pPr>
            <a:r>
              <a:rPr lang="zh-CN" altLang="en-US" sz="2000" dirty="0"/>
              <a:t>如此类推，直到最后找到带有</a:t>
            </a:r>
            <a:r>
              <a:rPr lang="en-US" altLang="zh-CN" sz="2000" dirty="0"/>
              <a:t>IP</a:t>
            </a:r>
            <a:r>
              <a:rPr lang="zh-CN" altLang="en-US" sz="2000" dirty="0"/>
              <a:t>地址为</a:t>
            </a:r>
            <a:r>
              <a:rPr lang="en-US" altLang="zh-CN" sz="2000" dirty="0"/>
              <a:t>IP_B</a:t>
            </a:r>
            <a:r>
              <a:rPr lang="zh-CN" altLang="en-US" sz="2000" dirty="0"/>
              <a:t>的</a:t>
            </a:r>
            <a:r>
              <a:rPr lang="en-US" altLang="zh-CN" sz="2000" dirty="0"/>
              <a:t>B</a:t>
            </a:r>
            <a:r>
              <a:rPr lang="zh-CN" altLang="en-US" sz="2000" dirty="0"/>
              <a:t>主机的地址</a:t>
            </a:r>
            <a:r>
              <a:rPr lang="en-US" altLang="zh-CN" sz="2000" dirty="0"/>
              <a:t>MAC_B</a:t>
            </a:r>
            <a:r>
              <a:rPr lang="zh-CN" altLang="en-US" sz="2000" dirty="0"/>
              <a:t>，最终传送给主机</a:t>
            </a:r>
            <a:r>
              <a:rPr lang="en-US" altLang="zh-CN" sz="2000" dirty="0"/>
              <a:t>B</a:t>
            </a:r>
            <a:r>
              <a:rPr lang="zh-CN" altLang="en-US" sz="2000" dirty="0"/>
              <a:t>。在传输过程中，</a:t>
            </a:r>
            <a:r>
              <a:rPr lang="en-US" altLang="zh-CN" sz="2000" dirty="0"/>
              <a:t>IP_A</a:t>
            </a:r>
            <a:r>
              <a:rPr lang="zh-CN" altLang="en-US" sz="2000" dirty="0"/>
              <a:t>、</a:t>
            </a:r>
            <a:r>
              <a:rPr lang="en-US" altLang="zh-CN" sz="2000" dirty="0"/>
              <a:t>IP_B</a:t>
            </a:r>
            <a:r>
              <a:rPr lang="zh-CN" altLang="en-US" sz="2000" dirty="0"/>
              <a:t>和</a:t>
            </a:r>
            <a:r>
              <a:rPr lang="en-US" altLang="zh-CN" sz="2000" dirty="0"/>
              <a:t>MAC_A</a:t>
            </a:r>
            <a:r>
              <a:rPr lang="zh-CN" altLang="en-US" sz="2000" dirty="0"/>
              <a:t>不变，而中间节点的</a:t>
            </a:r>
            <a:r>
              <a:rPr lang="en-US" altLang="zh-CN" sz="2000" dirty="0"/>
              <a:t>MAC</a:t>
            </a:r>
            <a:r>
              <a:rPr lang="zh-CN" altLang="en-US" sz="2000" dirty="0"/>
              <a:t>地址通过</a:t>
            </a:r>
            <a:r>
              <a:rPr lang="en-US" altLang="zh-CN" sz="2000" dirty="0"/>
              <a:t>ARP</a:t>
            </a:r>
            <a:r>
              <a:rPr lang="zh-CN" altLang="en-US" sz="2000" dirty="0"/>
              <a:t>在不断改变（</a:t>
            </a:r>
            <a:r>
              <a:rPr lang="en-US" altLang="zh-CN" sz="2000" dirty="0"/>
              <a:t>M1</a:t>
            </a:r>
            <a:r>
              <a:rPr lang="zh-CN" altLang="en-US" sz="2000" dirty="0"/>
              <a:t>，</a:t>
            </a:r>
            <a:r>
              <a:rPr lang="en-US" altLang="zh-CN" sz="2000" dirty="0"/>
              <a:t>M2</a:t>
            </a:r>
            <a:r>
              <a:rPr lang="zh-CN" altLang="en-US" sz="2000" dirty="0"/>
              <a:t>，</a:t>
            </a:r>
            <a:r>
              <a:rPr lang="en-US" altLang="zh-CN" sz="2000" dirty="0"/>
              <a:t>M3</a:t>
            </a:r>
            <a:r>
              <a:rPr lang="zh-CN" altLang="en-US" sz="2000" dirty="0"/>
              <a:t>），直至目的地址</a:t>
            </a:r>
            <a:r>
              <a:rPr lang="en-US" altLang="zh-CN" sz="2000" dirty="0"/>
              <a:t>MAC_B</a:t>
            </a:r>
            <a:r>
              <a:rPr lang="zh-CN" altLang="en-US" sz="2000" dirty="0"/>
              <a:t>。 </a:t>
            </a:r>
            <a:endParaRPr lang="zh-CN" alt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0" name="标题 283649"/>
          <p:cNvSpPr>
            <a:spLocks noGrp="1"/>
          </p:cNvSpPr>
          <p:nvPr>
            <p:ph type="title"/>
          </p:nvPr>
        </p:nvSpPr>
        <p:spPr>
          <a:ln/>
        </p:spPr>
        <p:txBody>
          <a:bodyPr anchor="b" anchorCtr="0"/>
          <a:p>
            <a:r>
              <a:rPr lang="en-US" altLang="zh-CN">
                <a:solidFill>
                  <a:srgbClr val="FF0000"/>
                </a:solidFill>
              </a:rPr>
              <a:t>IEEE802</a:t>
            </a:r>
            <a:r>
              <a:rPr lang="zh-CN" altLang="en-US" dirty="0">
                <a:solidFill>
                  <a:srgbClr val="FF0000"/>
                </a:solidFill>
              </a:rPr>
              <a:t>标准 </a:t>
            </a:r>
            <a:endParaRPr lang="zh-CN" altLang="en-US" dirty="0">
              <a:solidFill>
                <a:srgbClr val="FF0000"/>
              </a:solidFill>
            </a:endParaRPr>
          </a:p>
        </p:txBody>
      </p:sp>
      <p:pic>
        <p:nvPicPr>
          <p:cNvPr id="283652" name="图片 283651"/>
          <p:cNvPicPr>
            <a:picLocks noChangeAspect="1"/>
          </p:cNvPicPr>
          <p:nvPr/>
        </p:nvPicPr>
        <p:blipFill>
          <a:blip r:embed="rId1"/>
          <a:stretch>
            <a:fillRect/>
          </a:stretch>
        </p:blipFill>
        <p:spPr>
          <a:xfrm>
            <a:off x="1331913" y="1844675"/>
            <a:ext cx="6985000" cy="3367088"/>
          </a:xfrm>
          <a:prstGeom prst="rect">
            <a:avLst/>
          </a:prstGeom>
          <a:noFill/>
          <a:ln w="9525">
            <a:noFill/>
          </a:ln>
        </p:spPr>
      </p:pic>
      <p:pic>
        <p:nvPicPr>
          <p:cNvPr id="283653" name="图片 283652"/>
          <p:cNvPicPr>
            <a:picLocks noChangeAspect="1"/>
          </p:cNvPicPr>
          <p:nvPr/>
        </p:nvPicPr>
        <p:blipFill>
          <a:blip r:embed="rId2"/>
          <a:stretch>
            <a:fillRect/>
          </a:stretch>
        </p:blipFill>
        <p:spPr>
          <a:xfrm>
            <a:off x="1296988" y="5229225"/>
            <a:ext cx="7200900" cy="123190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6" name="标题 251905"/>
          <p:cNvSpPr>
            <a:spLocks noGrp="1"/>
          </p:cNvSpPr>
          <p:nvPr>
            <p:ph type="title"/>
          </p:nvPr>
        </p:nvSpPr>
        <p:spPr>
          <a:ln/>
        </p:spPr>
        <p:txBody>
          <a:bodyPr anchor="b" anchorCtr="0"/>
          <a:p>
            <a:r>
              <a:rPr lang="zh-CN" altLang="en-US" dirty="0">
                <a:solidFill>
                  <a:srgbClr val="FF0000"/>
                </a:solidFill>
              </a:rPr>
              <a:t>介质访问控制技术 </a:t>
            </a:r>
            <a:endParaRPr lang="zh-CN" altLang="en-US" dirty="0">
              <a:solidFill>
                <a:srgbClr val="FF0000"/>
              </a:solidFill>
            </a:endParaRPr>
          </a:p>
        </p:txBody>
      </p:sp>
      <p:sp>
        <p:nvSpPr>
          <p:cNvPr id="251907" name="文本占位符 251906"/>
          <p:cNvSpPr>
            <a:spLocks noGrp="1"/>
          </p:cNvSpPr>
          <p:nvPr>
            <p:ph type="body" idx="1"/>
          </p:nvPr>
        </p:nvSpPr>
        <p:spPr>
          <a:ln/>
        </p:spPr>
        <p:txBody>
          <a:bodyPr/>
          <a:p>
            <a:r>
              <a:rPr lang="zh-CN" altLang="en-US" dirty="0"/>
              <a:t>介质访问控制技术就是控制网络中各个节点之间信息的合理传输、对信道进行合理分配的方法。 </a:t>
            </a:r>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2" name="标题 286721"/>
          <p:cNvSpPr>
            <a:spLocks noGrp="1"/>
          </p:cNvSpPr>
          <p:nvPr>
            <p:ph type="title"/>
          </p:nvPr>
        </p:nvSpPr>
        <p:spPr>
          <a:ln/>
        </p:spPr>
        <p:txBody>
          <a:bodyPr anchor="b" anchorCtr="0"/>
          <a:p>
            <a:r>
              <a:rPr lang="zh-CN" altLang="en-US" sz="3600" dirty="0">
                <a:solidFill>
                  <a:srgbClr val="FF0000"/>
                </a:solidFill>
              </a:rPr>
              <a:t>静态划分信道技术</a:t>
            </a:r>
            <a:r>
              <a:rPr lang="en-US" altLang="zh-CN" sz="3600">
                <a:solidFill>
                  <a:srgbClr val="FF0000"/>
                </a:solidFill>
              </a:rPr>
              <a:t>/</a:t>
            </a:r>
            <a:r>
              <a:rPr lang="zh-CN" altLang="en-US" sz="3600" dirty="0">
                <a:solidFill>
                  <a:srgbClr val="FF0000"/>
                </a:solidFill>
              </a:rPr>
              <a:t>动态介质接入控制 </a:t>
            </a:r>
            <a:endParaRPr lang="zh-CN" altLang="en-US" sz="3600" dirty="0">
              <a:solidFill>
                <a:srgbClr val="FF0000"/>
              </a:solidFill>
            </a:endParaRPr>
          </a:p>
        </p:txBody>
      </p:sp>
      <p:pic>
        <p:nvPicPr>
          <p:cNvPr id="286724" name="图片 286723"/>
          <p:cNvPicPr>
            <a:picLocks noChangeAspect="1"/>
          </p:cNvPicPr>
          <p:nvPr/>
        </p:nvPicPr>
        <p:blipFill>
          <a:blip r:embed="rId1"/>
          <a:stretch>
            <a:fillRect/>
          </a:stretch>
        </p:blipFill>
        <p:spPr>
          <a:xfrm>
            <a:off x="1403350" y="1989138"/>
            <a:ext cx="6335713" cy="3311525"/>
          </a:xfrm>
          <a:prstGeom prst="rect">
            <a:avLst/>
          </a:prstGeom>
          <a:noFill/>
          <a:ln w="9525">
            <a:noFill/>
          </a:ln>
        </p:spPr>
      </p:pic>
      <p:sp>
        <p:nvSpPr>
          <p:cNvPr id="286725" name="文本框 286724"/>
          <p:cNvSpPr txBox="1"/>
          <p:nvPr/>
        </p:nvSpPr>
        <p:spPr>
          <a:xfrm>
            <a:off x="468313" y="5229225"/>
            <a:ext cx="7991475" cy="1463675"/>
          </a:xfrm>
          <a:prstGeom prst="rect">
            <a:avLst/>
          </a:prstGeom>
          <a:noFill/>
          <a:ln w="9525">
            <a:noFill/>
          </a:ln>
        </p:spPr>
        <p:txBody>
          <a:bodyPr>
            <a:spAutoFit/>
          </a:bodyPr>
          <a:p>
            <a:pPr>
              <a:spcBef>
                <a:spcPct val="50000"/>
              </a:spcBef>
            </a:pPr>
            <a:r>
              <a:rPr lang="en-US" altLang="zh-CN" sz="2000" b="0" dirty="0">
                <a:solidFill>
                  <a:srgbClr val="FF0000"/>
                </a:solidFill>
                <a:latin typeface="Tahoma" panose="020B0604030504040204" pitchFamily="34" charset="0"/>
              </a:rPr>
              <a:t>      </a:t>
            </a:r>
            <a:r>
              <a:rPr lang="zh-CN" altLang="en-US" sz="2000" b="0" dirty="0">
                <a:solidFill>
                  <a:srgbClr val="FF0000"/>
                </a:solidFill>
                <a:latin typeface="Tahoma" panose="020B0604030504040204" pitchFamily="34" charset="0"/>
              </a:rPr>
              <a:t>静态划分信道技术是将介质划分为彼此独立的信道后由特定的用户专用这些信道。其适用于专用信道的场合。</a:t>
            </a:r>
            <a:endParaRPr lang="zh-CN" altLang="en-US" sz="2000" b="0" dirty="0">
              <a:solidFill>
                <a:srgbClr val="FF0000"/>
              </a:solidFill>
              <a:latin typeface="Tahoma" panose="020B0604030504040204" pitchFamily="34" charset="0"/>
            </a:endParaRPr>
          </a:p>
          <a:p>
            <a:pPr>
              <a:spcBef>
                <a:spcPct val="50000"/>
              </a:spcBef>
            </a:pPr>
            <a:r>
              <a:rPr lang="zh-CN" altLang="en-US" sz="2000" b="0" dirty="0">
                <a:solidFill>
                  <a:srgbClr val="FF0000"/>
                </a:solidFill>
                <a:latin typeface="Tahoma" panose="020B0604030504040204" pitchFamily="34" charset="0"/>
              </a:rPr>
              <a:t>      动态介质接入控制能较好地适应用户业务量突发的情况，适合局域网使用。</a:t>
            </a:r>
            <a:endParaRPr lang="zh-CN" altLang="en-US" sz="2000" b="0" dirty="0">
              <a:solidFill>
                <a:srgbClr val="FF0000"/>
              </a:solidFill>
              <a:latin typeface="Tahoma" panose="020B060403050404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8770" name="标题 288769"/>
          <p:cNvSpPr>
            <a:spLocks noGrp="1"/>
          </p:cNvSpPr>
          <p:nvPr>
            <p:ph type="title"/>
          </p:nvPr>
        </p:nvSpPr>
        <p:spPr>
          <a:ln/>
        </p:spPr>
        <p:txBody>
          <a:bodyPr anchor="b" anchorCtr="0"/>
          <a:p>
            <a:r>
              <a:rPr lang="zh-CN" altLang="en-US" dirty="0">
                <a:solidFill>
                  <a:srgbClr val="FF0000"/>
                </a:solidFill>
              </a:rPr>
              <a:t>标准化的介质访问控制技术 </a:t>
            </a:r>
            <a:endParaRPr lang="zh-CN" altLang="en-US" dirty="0">
              <a:solidFill>
                <a:srgbClr val="FF0000"/>
              </a:solidFill>
            </a:endParaRPr>
          </a:p>
        </p:txBody>
      </p:sp>
      <p:pic>
        <p:nvPicPr>
          <p:cNvPr id="288772" name="图片 288771"/>
          <p:cNvPicPr>
            <a:picLocks noChangeAspect="1"/>
          </p:cNvPicPr>
          <p:nvPr/>
        </p:nvPicPr>
        <p:blipFill>
          <a:blip r:embed="rId1"/>
          <a:stretch>
            <a:fillRect/>
          </a:stretch>
        </p:blipFill>
        <p:spPr>
          <a:xfrm>
            <a:off x="0" y="1995488"/>
            <a:ext cx="9144000" cy="2706687"/>
          </a:xfrm>
          <a:prstGeom prst="rect">
            <a:avLst/>
          </a:prstGeom>
          <a:noFill/>
          <a:ln w="9525">
            <a:noFill/>
          </a:ln>
        </p:spPr>
      </p:pic>
      <p:sp>
        <p:nvSpPr>
          <p:cNvPr id="288773" name="文本框 288772"/>
          <p:cNvSpPr txBox="1"/>
          <p:nvPr/>
        </p:nvSpPr>
        <p:spPr>
          <a:xfrm>
            <a:off x="395288" y="5013325"/>
            <a:ext cx="8281987" cy="1311275"/>
          </a:xfrm>
          <a:prstGeom prst="rect">
            <a:avLst/>
          </a:prstGeom>
          <a:noFill/>
          <a:ln w="9525">
            <a:noFill/>
          </a:ln>
        </p:spPr>
        <p:txBody>
          <a:bodyPr>
            <a:spAutoFit/>
          </a:bodyPr>
          <a:p>
            <a:pPr>
              <a:spcBef>
                <a:spcPct val="50000"/>
              </a:spcBef>
            </a:pPr>
            <a:r>
              <a:rPr lang="en-US" altLang="zh-CN" sz="2800" b="0" dirty="0">
                <a:solidFill>
                  <a:srgbClr val="FF0000"/>
                </a:solidFill>
                <a:latin typeface="Tahoma" panose="020B0604030504040204" pitchFamily="34" charset="0"/>
              </a:rPr>
              <a:t>      </a:t>
            </a:r>
            <a:r>
              <a:rPr lang="zh-CN" altLang="en-US" sz="2400" b="0" dirty="0">
                <a:solidFill>
                  <a:srgbClr val="FF0000"/>
                </a:solidFill>
                <a:latin typeface="Tahoma" panose="020B0604030504040204" pitchFamily="34" charset="0"/>
              </a:rPr>
              <a:t>目前应用最广的一类总线型局域网以太网上采用的是载波侦听多路访问</a:t>
            </a:r>
            <a:r>
              <a:rPr lang="en-US" altLang="zh-CN" sz="2400" b="0">
                <a:solidFill>
                  <a:srgbClr val="FF0000"/>
                </a:solidFill>
                <a:latin typeface="Tahoma" panose="020B0604030504040204" pitchFamily="34" charset="0"/>
              </a:rPr>
              <a:t>/</a:t>
            </a:r>
            <a:r>
              <a:rPr lang="zh-CN" altLang="en-US" sz="2400" b="0" dirty="0">
                <a:solidFill>
                  <a:srgbClr val="FF0000"/>
                </a:solidFill>
                <a:latin typeface="Tahoma" panose="020B0604030504040204" pitchFamily="34" charset="0"/>
              </a:rPr>
              <a:t>冲突检测方法（</a:t>
            </a:r>
            <a:r>
              <a:rPr lang="en-US" altLang="zh-CN" sz="2400" b="0">
                <a:solidFill>
                  <a:srgbClr val="FF0000"/>
                </a:solidFill>
                <a:latin typeface="Tahoma" panose="020B0604030504040204" pitchFamily="34" charset="0"/>
              </a:rPr>
              <a:t>Carrier Sense Multiple Access/Collision Detect</a:t>
            </a:r>
            <a:r>
              <a:rPr lang="zh-CN" altLang="en-US" sz="2400" b="0" dirty="0">
                <a:solidFill>
                  <a:srgbClr val="FF0000"/>
                </a:solidFill>
                <a:latin typeface="Tahoma" panose="020B0604030504040204" pitchFamily="34" charset="0"/>
              </a:rPr>
              <a:t>，</a:t>
            </a:r>
            <a:r>
              <a:rPr lang="en-US" altLang="zh-CN" sz="2400" b="0">
                <a:solidFill>
                  <a:srgbClr val="FF0000"/>
                </a:solidFill>
                <a:latin typeface="Tahoma" panose="020B0604030504040204" pitchFamily="34" charset="0"/>
              </a:rPr>
              <a:t>CSMA/CD</a:t>
            </a:r>
            <a:r>
              <a:rPr lang="zh-CN" altLang="en-US" sz="2400" b="0" dirty="0">
                <a:solidFill>
                  <a:srgbClr val="FF0000"/>
                </a:solidFill>
                <a:latin typeface="Tahoma" panose="020B0604030504040204" pitchFamily="34" charset="0"/>
              </a:rPr>
              <a:t>）</a:t>
            </a:r>
            <a:r>
              <a:rPr lang="zh-CN" altLang="en-US" sz="2800" b="0" dirty="0">
                <a:solidFill>
                  <a:srgbClr val="FF0000"/>
                </a:solidFill>
                <a:latin typeface="Tahoma" panose="020B0604030504040204" pitchFamily="34" charset="0"/>
              </a:rPr>
              <a:t> </a:t>
            </a:r>
            <a:endParaRPr lang="zh-CN" altLang="en-US" sz="2800" b="0" dirty="0">
              <a:solidFill>
                <a:srgbClr val="FF0000"/>
              </a:solidFill>
              <a:latin typeface="Tahoma" panose="020B060403050404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4" name="标题 289793"/>
          <p:cNvSpPr>
            <a:spLocks noGrp="1"/>
          </p:cNvSpPr>
          <p:nvPr>
            <p:ph type="title"/>
          </p:nvPr>
        </p:nvSpPr>
        <p:spPr>
          <a:ln/>
        </p:spPr>
        <p:txBody>
          <a:bodyPr anchor="b" anchorCtr="0"/>
          <a:p>
            <a:r>
              <a:rPr lang="zh-CN" altLang="en-US" dirty="0">
                <a:solidFill>
                  <a:srgbClr val="FF0000"/>
                </a:solidFill>
              </a:rPr>
              <a:t>网络互联设备 </a:t>
            </a:r>
            <a:endParaRPr lang="zh-CN" altLang="en-US" dirty="0">
              <a:solidFill>
                <a:srgbClr val="FF0000"/>
              </a:solidFill>
            </a:endParaRPr>
          </a:p>
        </p:txBody>
      </p:sp>
      <p:sp>
        <p:nvSpPr>
          <p:cNvPr id="289796" name="矩形 289795"/>
          <p:cNvSpPr/>
          <p:nvPr/>
        </p:nvSpPr>
        <p:spPr>
          <a:xfrm>
            <a:off x="1906588" y="1916113"/>
            <a:ext cx="5761037" cy="4681537"/>
          </a:xfrm>
          <a:prstGeom prst="rect">
            <a:avLst/>
          </a:prstGeom>
          <a:noFill/>
          <a:ln w="9525">
            <a:noFill/>
          </a:ln>
        </p:spPr>
        <p:txBody>
          <a:bodyPr lIns="92075" tIns="46038" rIns="92075" bIns="46038"/>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lvl="0">
              <a:spcBef>
                <a:spcPct val="10000"/>
              </a:spcBef>
            </a:pPr>
            <a:r>
              <a:rPr lang="zh-CN" altLang="en-US" b="0" dirty="0">
                <a:latin typeface="楷体_GB2312" pitchFamily="49" charset="-122"/>
                <a:ea typeface="楷体_GB2312" pitchFamily="49" charset="-122"/>
              </a:rPr>
              <a:t>　网络适配器</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调制解调器</a:t>
            </a:r>
            <a:r>
              <a:rPr lang="en-US" altLang="zh-CN" b="0">
                <a:latin typeface="楷体_GB2312" pitchFamily="49" charset="-122"/>
                <a:ea typeface="楷体_GB2312" pitchFamily="49" charset="-122"/>
              </a:rPr>
              <a:t>MODEM</a:t>
            </a:r>
            <a:endParaRPr lang="en-US" altLang="zh-CN" b="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中继器</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集线器</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网桥</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交换机</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路由器</a:t>
            </a:r>
            <a:endParaRPr lang="zh-CN" altLang="en-US" b="0" dirty="0">
              <a:latin typeface="楷体_GB2312" pitchFamily="49" charset="-122"/>
              <a:ea typeface="楷体_GB2312" pitchFamily="49" charset="-122"/>
            </a:endParaRPr>
          </a:p>
          <a:p>
            <a:pPr lvl="0">
              <a:spcBef>
                <a:spcPct val="10000"/>
              </a:spcBef>
            </a:pPr>
            <a:r>
              <a:rPr lang="zh-CN" altLang="en-US" b="0" dirty="0">
                <a:latin typeface="楷体_GB2312" pitchFamily="49" charset="-122"/>
                <a:ea typeface="楷体_GB2312" pitchFamily="49" charset="-122"/>
              </a:rPr>
              <a:t>　网关</a:t>
            </a:r>
            <a:endParaRPr lang="zh-CN" altLang="en-US" b="0">
              <a:latin typeface="楷体_GB2312" pitchFamily="49" charset="-122"/>
              <a:ea typeface="楷体_GB2312"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0818" name="矩形 290817"/>
          <p:cNvSpPr/>
          <p:nvPr/>
        </p:nvSpPr>
        <p:spPr>
          <a:xfrm>
            <a:off x="827088" y="2276475"/>
            <a:ext cx="7315200" cy="1009650"/>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200" b="0" dirty="0">
                <a:solidFill>
                  <a:srgbClr val="FF33CC"/>
                </a:solidFill>
                <a:latin typeface="楷体_GB2312" pitchFamily="49" charset="-122"/>
                <a:ea typeface="楷体_GB2312" pitchFamily="49" charset="-122"/>
              </a:rPr>
              <a:t>网络适配器（网卡）</a:t>
            </a:r>
            <a:br>
              <a:rPr lang="zh-CN" altLang="en-US" sz="3200" b="0" dirty="0">
                <a:solidFill>
                  <a:srgbClr val="FF33CC"/>
                </a:solidFill>
                <a:latin typeface="楷体_GB2312" pitchFamily="49" charset="-122"/>
                <a:ea typeface="楷体_GB2312" pitchFamily="49" charset="-122"/>
              </a:rPr>
            </a:br>
            <a:r>
              <a:rPr lang="zh-CN" altLang="en-US" sz="3200" b="0" dirty="0">
                <a:latin typeface="楷体_GB2312" pitchFamily="49" charset="-122"/>
                <a:ea typeface="楷体_GB2312" pitchFamily="49" charset="-122"/>
              </a:rPr>
              <a:t>提供工作站与网络之间的逻辑和物理链路，完成工作站与网络之间的数据传输。</a:t>
            </a:r>
            <a:r>
              <a:rPr lang="zh-CN" altLang="en-US" sz="3200" b="1" dirty="0">
                <a:solidFill>
                  <a:srgbClr val="FF66FF"/>
                </a:solidFill>
                <a:ea typeface="隶书" panose="02010509060101010101" pitchFamily="49" charset="-122"/>
              </a:rPr>
              <a:t>　</a:t>
            </a:r>
            <a:endParaRPr lang="zh-CN" altLang="en-US" sz="3200" b="1" dirty="0">
              <a:solidFill>
                <a:srgbClr val="FF66FF"/>
              </a:solidFill>
              <a:ea typeface="隶书" panose="02010509060101010101" pitchFamily="49" charset="-122"/>
            </a:endParaRPr>
          </a:p>
        </p:txBody>
      </p:sp>
      <p:pic>
        <p:nvPicPr>
          <p:cNvPr id="100" name="图片 99"/>
          <p:cNvPicPr/>
          <p:nvPr>
            <p:custDataLst>
              <p:tags r:id="rId1"/>
            </p:custDataLst>
          </p:nvPr>
        </p:nvPicPr>
        <p:blipFill>
          <a:blip r:embed="rId2"/>
          <a:srcRect t="14680" b="12747"/>
          <a:stretch>
            <a:fillRect/>
          </a:stretch>
        </p:blipFill>
        <p:spPr>
          <a:xfrm>
            <a:off x="1691640" y="3500755"/>
            <a:ext cx="5647690" cy="29654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0818"/>
                                        </p:tgtEl>
                                        <p:attrNameLst>
                                          <p:attrName>style.visibility</p:attrName>
                                        </p:attrNameLst>
                                      </p:cBhvr>
                                      <p:to>
                                        <p:strVal val="visible"/>
                                      </p:to>
                                    </p:set>
                                    <p:anim calcmode="lin" valueType="num">
                                      <p:cBhvr additive="base">
                                        <p:cTn id="7" dur="500" fill="hold"/>
                                        <p:tgtEl>
                                          <p:spTgt spid="290818"/>
                                        </p:tgtEl>
                                        <p:attrNameLst>
                                          <p:attrName>ppt_x</p:attrName>
                                        </p:attrNameLst>
                                      </p:cBhvr>
                                      <p:tavLst>
                                        <p:tav tm="0">
                                          <p:val>
                                            <p:strVal val="#ppt_x"/>
                                          </p:val>
                                        </p:tav>
                                        <p:tav tm="100000">
                                          <p:val>
                                            <p:strVal val="#ppt_x"/>
                                          </p:val>
                                        </p:tav>
                                      </p:tavLst>
                                    </p:anim>
                                    <p:anim calcmode="lin" valueType="num">
                                      <p:cBhvr additive="base">
                                        <p:cTn id="8" dur="500" fill="hold"/>
                                        <p:tgtEl>
                                          <p:spTgt spid="290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stretch>
            <a:fillRect/>
          </a:stretch>
        </p:blipFill>
        <p:spPr>
          <a:xfrm>
            <a:off x="539750" y="2204720"/>
            <a:ext cx="2805430" cy="3447415"/>
          </a:xfrm>
          <a:prstGeom prst="rect">
            <a:avLst/>
          </a:prstGeom>
          <a:noFill/>
          <a:ln w="9525">
            <a:noFill/>
          </a:ln>
        </p:spPr>
      </p:pic>
      <p:pic>
        <p:nvPicPr>
          <p:cNvPr id="103" name="图片 102"/>
          <p:cNvPicPr/>
          <p:nvPr>
            <p:custDataLst>
              <p:tags r:id="rId3"/>
            </p:custDataLst>
          </p:nvPr>
        </p:nvPicPr>
        <p:blipFill>
          <a:blip r:embed="rId4"/>
          <a:stretch>
            <a:fillRect/>
          </a:stretch>
        </p:blipFill>
        <p:spPr>
          <a:xfrm>
            <a:off x="4067810" y="4220845"/>
            <a:ext cx="4718685" cy="2430145"/>
          </a:xfrm>
          <a:prstGeom prst="rect">
            <a:avLst/>
          </a:prstGeom>
          <a:noFill/>
          <a:ln w="9525">
            <a:noFill/>
          </a:ln>
        </p:spPr>
      </p:pic>
      <p:pic>
        <p:nvPicPr>
          <p:cNvPr id="104" name="图片 103"/>
          <p:cNvPicPr/>
          <p:nvPr>
            <p:custDataLst>
              <p:tags r:id="rId5"/>
            </p:custDataLst>
          </p:nvPr>
        </p:nvPicPr>
        <p:blipFill>
          <a:blip r:embed="rId6"/>
          <a:stretch>
            <a:fillRect/>
          </a:stretch>
        </p:blipFill>
        <p:spPr>
          <a:xfrm>
            <a:off x="3780155" y="1988820"/>
            <a:ext cx="2695575" cy="2320290"/>
          </a:xfrm>
          <a:prstGeom prst="rect">
            <a:avLst/>
          </a:prstGeom>
          <a:noFill/>
          <a:ln w="9525">
            <a:noFill/>
          </a:ln>
        </p:spPr>
      </p:pic>
      <p:pic>
        <p:nvPicPr>
          <p:cNvPr id="105" name="图片 104"/>
          <p:cNvPicPr/>
          <p:nvPr>
            <p:custDataLst>
              <p:tags r:id="rId7"/>
            </p:custDataLst>
          </p:nvPr>
        </p:nvPicPr>
        <p:blipFill>
          <a:blip r:embed="rId8"/>
          <a:stretch>
            <a:fillRect/>
          </a:stretch>
        </p:blipFill>
        <p:spPr>
          <a:xfrm>
            <a:off x="6516370" y="332105"/>
            <a:ext cx="2458085" cy="287909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0819" name="矩形 290818"/>
          <p:cNvSpPr/>
          <p:nvPr/>
        </p:nvSpPr>
        <p:spPr>
          <a:xfrm>
            <a:off x="971233" y="692150"/>
            <a:ext cx="7315200" cy="504825"/>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200" b="0" dirty="0">
                <a:solidFill>
                  <a:srgbClr val="FF33CC"/>
                </a:solidFill>
                <a:latin typeface="楷体_GB2312" pitchFamily="49" charset="-122"/>
                <a:ea typeface="楷体_GB2312" pitchFamily="49" charset="-122"/>
              </a:rPr>
              <a:t>调制解调器</a:t>
            </a:r>
            <a:r>
              <a:rPr lang="en-US" altLang="zh-CN" sz="3200" b="0">
                <a:solidFill>
                  <a:srgbClr val="FF33CC"/>
                </a:solidFill>
                <a:latin typeface="楷体_GB2312" pitchFamily="49" charset="-122"/>
                <a:ea typeface="楷体_GB2312" pitchFamily="49" charset="-122"/>
              </a:rPr>
              <a:t>MODEM </a:t>
            </a:r>
            <a:br>
              <a:rPr lang="en-US" altLang="zh-CN" sz="3200" b="0">
                <a:solidFill>
                  <a:srgbClr val="FF33CC"/>
                </a:solidFill>
                <a:latin typeface="楷体_GB2312" pitchFamily="49" charset="-122"/>
                <a:ea typeface="楷体_GB2312" pitchFamily="49" charset="-122"/>
              </a:rPr>
            </a:br>
            <a:r>
              <a:rPr lang="zh-CN" altLang="en-US" sz="3200" b="0" dirty="0">
                <a:latin typeface="楷体_GB2312" pitchFamily="49" charset="-122"/>
                <a:ea typeface="楷体_GB2312" pitchFamily="49" charset="-122"/>
              </a:rPr>
              <a:t>模拟量与数字量的转换</a:t>
            </a:r>
            <a:endParaRPr lang="zh-CN" altLang="en-US" sz="3200" b="0" dirty="0">
              <a:latin typeface="楷体_GB2312" pitchFamily="49" charset="-122"/>
              <a:ea typeface="楷体_GB2312" pitchFamily="49" charset="-122"/>
            </a:endParaRPr>
          </a:p>
        </p:txBody>
      </p:sp>
      <p:pic>
        <p:nvPicPr>
          <p:cNvPr id="106" name="图片 105"/>
          <p:cNvPicPr/>
          <p:nvPr>
            <p:custDataLst>
              <p:tags r:id="rId1"/>
            </p:custDataLst>
          </p:nvPr>
        </p:nvPicPr>
        <p:blipFill>
          <a:blip r:embed="rId2"/>
          <a:srcRect t="35972" b="37778"/>
          <a:stretch>
            <a:fillRect/>
          </a:stretch>
        </p:blipFill>
        <p:spPr>
          <a:xfrm>
            <a:off x="0" y="5099685"/>
            <a:ext cx="5948680" cy="1288415"/>
          </a:xfrm>
          <a:prstGeom prst="rect">
            <a:avLst/>
          </a:prstGeom>
          <a:noFill/>
          <a:ln w="9525">
            <a:noFill/>
          </a:ln>
        </p:spPr>
      </p:pic>
      <p:pic>
        <p:nvPicPr>
          <p:cNvPr id="107" name="图片 106"/>
          <p:cNvPicPr/>
          <p:nvPr>
            <p:custDataLst>
              <p:tags r:id="rId3"/>
            </p:custDataLst>
          </p:nvPr>
        </p:nvPicPr>
        <p:blipFill>
          <a:blip r:embed="rId4"/>
          <a:stretch>
            <a:fillRect/>
          </a:stretch>
        </p:blipFill>
        <p:spPr>
          <a:xfrm>
            <a:off x="4787900" y="2132330"/>
            <a:ext cx="3963035" cy="2828925"/>
          </a:xfrm>
          <a:prstGeom prst="rect">
            <a:avLst/>
          </a:prstGeom>
          <a:noFill/>
          <a:ln w="9525">
            <a:noFill/>
          </a:ln>
        </p:spPr>
      </p:pic>
      <p:pic>
        <p:nvPicPr>
          <p:cNvPr id="108" name="图片 107"/>
          <p:cNvPicPr/>
          <p:nvPr>
            <p:custDataLst>
              <p:tags r:id="rId5"/>
            </p:custDataLst>
          </p:nvPr>
        </p:nvPicPr>
        <p:blipFill>
          <a:blip r:embed="rId6"/>
          <a:srcRect b="10809"/>
          <a:stretch>
            <a:fillRect/>
          </a:stretch>
        </p:blipFill>
        <p:spPr>
          <a:xfrm>
            <a:off x="323850" y="2348865"/>
            <a:ext cx="4395470" cy="252031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0819"/>
                                        </p:tgtEl>
                                        <p:attrNameLst>
                                          <p:attrName>style.visibility</p:attrName>
                                        </p:attrNameLst>
                                      </p:cBhvr>
                                      <p:to>
                                        <p:strVal val="visible"/>
                                      </p:to>
                                    </p:set>
                                    <p:anim calcmode="lin" valueType="num">
                                      <p:cBhvr additive="base">
                                        <p:cTn id="7" dur="1000" fill="hold"/>
                                        <p:tgtEl>
                                          <p:spTgt spid="290819"/>
                                        </p:tgtEl>
                                        <p:attrNameLst>
                                          <p:attrName>ppt_x</p:attrName>
                                        </p:attrNameLst>
                                      </p:cBhvr>
                                      <p:tavLst>
                                        <p:tav tm="0">
                                          <p:val>
                                            <p:strVal val="0-#ppt_w/2"/>
                                          </p:val>
                                        </p:tav>
                                        <p:tav tm="100000">
                                          <p:val>
                                            <p:strVal val="#ppt_x"/>
                                          </p:val>
                                        </p:tav>
                                      </p:tavLst>
                                    </p:anim>
                                    <p:anim calcmode="lin" valueType="num">
                                      <p:cBhvr additive="base">
                                        <p:cTn id="8" dur="1000" fill="hold"/>
                                        <p:tgtEl>
                                          <p:spTgt spid="2908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2866" name="矩形 292865"/>
          <p:cNvSpPr/>
          <p:nvPr/>
        </p:nvSpPr>
        <p:spPr>
          <a:xfrm>
            <a:off x="971550" y="836613"/>
            <a:ext cx="7129463" cy="4897437"/>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200" b="1" dirty="0">
                <a:solidFill>
                  <a:srgbClr val="FF33CC"/>
                </a:solidFill>
                <a:latin typeface="楷体_GB2312" pitchFamily="49" charset="-122"/>
                <a:ea typeface="楷体_GB2312" pitchFamily="49" charset="-122"/>
              </a:rPr>
              <a:t>中继器</a:t>
            </a:r>
            <a:r>
              <a:rPr lang="zh-CN" altLang="en-US" sz="2800" b="0" dirty="0">
                <a:solidFill>
                  <a:srgbClr val="FF33CC"/>
                </a:solidFill>
                <a:latin typeface="楷体_GB2312" pitchFamily="49" charset="-122"/>
                <a:ea typeface="楷体_GB2312" pitchFamily="49" charset="-122"/>
              </a:rPr>
              <a:t> </a:t>
            </a:r>
            <a:br>
              <a:rPr lang="zh-CN" altLang="en-US" sz="2800" b="0" dirty="0">
                <a:solidFill>
                  <a:srgbClr val="FF33CC"/>
                </a:solidFill>
                <a:latin typeface="楷体_GB2312" pitchFamily="49" charset="-122"/>
                <a:ea typeface="楷体_GB2312" pitchFamily="49" charset="-122"/>
              </a:rPr>
            </a:br>
            <a:br>
              <a:rPr lang="zh-CN" altLang="en-US" sz="2800" b="0" dirty="0">
                <a:solidFill>
                  <a:srgbClr val="FF33CC"/>
                </a:solidFill>
                <a:latin typeface="楷体_GB2312" pitchFamily="49" charset="-122"/>
                <a:ea typeface="楷体_GB2312" pitchFamily="49" charset="-122"/>
              </a:rPr>
            </a:br>
            <a:r>
              <a:rPr lang="zh-CN" altLang="en-US" sz="2800" b="0" dirty="0">
                <a:solidFill>
                  <a:srgbClr val="FF33CC"/>
                </a:solidFill>
                <a:latin typeface="楷体_GB2312" pitchFamily="49" charset="-122"/>
                <a:ea typeface="楷体_GB2312" pitchFamily="49" charset="-122"/>
              </a:rPr>
              <a:t>   </a:t>
            </a:r>
            <a:r>
              <a:rPr lang="zh-CN" altLang="en-US" sz="2000" b="0" dirty="0">
                <a:latin typeface="宋体" panose="02010600030101010101" pitchFamily="2" charset="-122"/>
              </a:rPr>
              <a:t>在物理层实现网络连接，对信号整形、再生、转发。中继器</a:t>
            </a:r>
            <a:r>
              <a:rPr lang="en-US" altLang="zh-CN" sz="2000" b="0" dirty="0">
                <a:latin typeface="宋体" panose="02010600030101010101" pitchFamily="2" charset="-122"/>
              </a:rPr>
              <a:t>(Repeater ) </a:t>
            </a:r>
            <a:r>
              <a:rPr lang="zh-CN" altLang="en-US" sz="2000" b="0" dirty="0">
                <a:latin typeface="宋体" panose="02010600030101010101" pitchFamily="2" charset="-122"/>
              </a:rPr>
              <a:t>是网络物理层上面的连接设备。 适用于完全相同的两类网络的互连，主要功能是通过对数据信号的重新发送或者转发，来扩大网络传输的距离。</a:t>
            </a:r>
            <a:br>
              <a:rPr lang="zh-CN" altLang="en-US" sz="2000" b="0" dirty="0">
                <a:latin typeface="宋体" panose="02010600030101010101" pitchFamily="2" charset="-122"/>
              </a:rPr>
            </a:br>
            <a:r>
              <a:rPr lang="zh-CN" altLang="en-US" sz="2000" b="0" dirty="0">
                <a:latin typeface="宋体" panose="02010600030101010101" pitchFamily="2" charset="-122"/>
              </a:rPr>
              <a:t>    连接两个</a:t>
            </a:r>
            <a:r>
              <a:rPr lang="en-US" altLang="zh-CN" sz="2000" b="0">
                <a:latin typeface="宋体" panose="02010600030101010101" pitchFamily="2" charset="-122"/>
              </a:rPr>
              <a:t>(</a:t>
            </a:r>
            <a:r>
              <a:rPr lang="zh-CN" altLang="en-US" sz="2000" b="0" dirty="0">
                <a:latin typeface="宋体" panose="02010600030101010101" pitchFamily="2" charset="-122"/>
              </a:rPr>
              <a:t>或多个</a:t>
            </a:r>
            <a:r>
              <a:rPr lang="en-US" altLang="zh-CN" sz="2000" b="0">
                <a:latin typeface="宋体" panose="02010600030101010101" pitchFamily="2" charset="-122"/>
              </a:rPr>
              <a:t>)</a:t>
            </a:r>
            <a:r>
              <a:rPr lang="zh-CN" altLang="en-US" sz="2000" b="0" dirty="0">
                <a:latin typeface="宋体" panose="02010600030101010101" pitchFamily="2" charset="-122"/>
              </a:rPr>
              <a:t>网段，对信号起中继放大作用。它不加选择地传送所有送达的数据。中继器工作于</a:t>
            </a:r>
            <a:r>
              <a:rPr lang="en-US" altLang="zh-CN" sz="2000" b="0">
                <a:latin typeface="宋体" panose="02010600030101010101" pitchFamily="2" charset="-122"/>
              </a:rPr>
              <a:t>OSI</a:t>
            </a:r>
            <a:r>
              <a:rPr lang="zh-CN" altLang="en-US" sz="2000" b="0" dirty="0">
                <a:latin typeface="宋体" panose="02010600030101010101" pitchFamily="2" charset="-122"/>
              </a:rPr>
              <a:t>模型的物理层，因此只能连接具有相同物理层协议的网络。当网络负载较重，网段间使用不同的访问方式，或需要数据过滤时，不能使用</a:t>
            </a:r>
            <a:r>
              <a:rPr lang="en-US" altLang="zh-CN" sz="2000" b="0">
                <a:latin typeface="宋体" panose="02010600030101010101" pitchFamily="2" charset="-122"/>
              </a:rPr>
              <a:t>Repeater </a:t>
            </a:r>
            <a:r>
              <a:rPr lang="zh-CN" altLang="en-US" sz="2000" b="0" dirty="0">
                <a:latin typeface="宋体" panose="02010600030101010101" pitchFamily="2" charset="-122"/>
              </a:rPr>
              <a:t>。</a:t>
            </a:r>
            <a:br>
              <a:rPr lang="zh-CN" altLang="en-US" sz="2000" b="0" dirty="0">
                <a:solidFill>
                  <a:srgbClr val="FF6600"/>
                </a:solidFill>
                <a:latin typeface="宋体" panose="02010600030101010101" pitchFamily="2" charset="-122"/>
              </a:rPr>
            </a:br>
            <a:endParaRPr lang="zh-CN" altLang="en-US" sz="2000" b="0" dirty="0">
              <a:solidFill>
                <a:srgbClr val="FF6600"/>
              </a:solidFill>
              <a:latin typeface="宋体" panose="02010600030101010101" pitchFamily="2" charset="-122"/>
            </a:endParaRPr>
          </a:p>
        </p:txBody>
      </p:sp>
      <p:pic>
        <p:nvPicPr>
          <p:cNvPr id="292867" name="图片 292866" descr="4-9"/>
          <p:cNvPicPr>
            <a:picLocks noChangeAspect="1"/>
          </p:cNvPicPr>
          <p:nvPr/>
        </p:nvPicPr>
        <p:blipFill>
          <a:blip r:embed="rId1"/>
          <a:stretch>
            <a:fillRect/>
          </a:stretch>
        </p:blipFill>
        <p:spPr>
          <a:xfrm>
            <a:off x="1619250" y="5229225"/>
            <a:ext cx="5170488" cy="8366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2866">
                                            <p:txEl>
                                              <p:charRg st="0" end="236"/>
                                            </p:txEl>
                                          </p:spTgt>
                                        </p:tgtEl>
                                        <p:attrNameLst>
                                          <p:attrName>style.visibility</p:attrName>
                                        </p:attrNameLst>
                                      </p:cBhvr>
                                      <p:to>
                                        <p:strVal val="visible"/>
                                      </p:to>
                                    </p:set>
                                    <p:anim calcmode="lin" valueType="num">
                                      <p:cBhvr additive="base">
                                        <p:cTn id="7" dur="1000" fill="hold"/>
                                        <p:tgtEl>
                                          <p:spTgt spid="292866">
                                            <p:txEl>
                                              <p:charRg st="0" end="236"/>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92866">
                                            <p:txEl>
                                              <p:charRg st="0" end="23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9" name="图片 108"/>
          <p:cNvPicPr/>
          <p:nvPr>
            <p:custDataLst>
              <p:tags r:id="rId1"/>
            </p:custDataLst>
          </p:nvPr>
        </p:nvPicPr>
        <p:blipFill>
          <a:blip r:embed="rId2"/>
          <a:stretch>
            <a:fillRect/>
          </a:stretch>
        </p:blipFill>
        <p:spPr>
          <a:xfrm>
            <a:off x="251460" y="2852420"/>
            <a:ext cx="4605655" cy="3807460"/>
          </a:xfrm>
          <a:prstGeom prst="rect">
            <a:avLst/>
          </a:prstGeom>
          <a:noFill/>
          <a:ln w="9525">
            <a:noFill/>
          </a:ln>
        </p:spPr>
      </p:pic>
      <p:pic>
        <p:nvPicPr>
          <p:cNvPr id="110" name="图片 109"/>
          <p:cNvPicPr/>
          <p:nvPr>
            <p:custDataLst>
              <p:tags r:id="rId3"/>
            </p:custDataLst>
          </p:nvPr>
        </p:nvPicPr>
        <p:blipFill>
          <a:blip r:embed="rId4"/>
          <a:stretch>
            <a:fillRect/>
          </a:stretch>
        </p:blipFill>
        <p:spPr>
          <a:xfrm>
            <a:off x="5292090" y="3284855"/>
            <a:ext cx="3397885" cy="2807970"/>
          </a:xfrm>
          <a:prstGeom prst="rect">
            <a:avLst/>
          </a:prstGeom>
          <a:noFill/>
          <a:ln w="9525">
            <a:noFill/>
          </a:ln>
        </p:spPr>
      </p:pic>
      <p:pic>
        <p:nvPicPr>
          <p:cNvPr id="111" name="图片 110"/>
          <p:cNvPicPr/>
          <p:nvPr>
            <p:custDataLst>
              <p:tags r:id="rId5"/>
            </p:custDataLst>
          </p:nvPr>
        </p:nvPicPr>
        <p:blipFill>
          <a:blip r:embed="rId6"/>
          <a:stretch>
            <a:fillRect/>
          </a:stretch>
        </p:blipFill>
        <p:spPr>
          <a:xfrm>
            <a:off x="3707765" y="188595"/>
            <a:ext cx="5335905" cy="2920365"/>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4914" name="矩形 294913"/>
          <p:cNvSpPr/>
          <p:nvPr/>
        </p:nvSpPr>
        <p:spPr>
          <a:xfrm>
            <a:off x="900113" y="836613"/>
            <a:ext cx="7920037" cy="1728787"/>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600" b="1" dirty="0">
                <a:solidFill>
                  <a:srgbClr val="FF66FF"/>
                </a:solidFill>
                <a:latin typeface="楷体_GB2312" pitchFamily="49" charset="-122"/>
                <a:ea typeface="楷体_GB2312" pitchFamily="49" charset="-122"/>
              </a:rPr>
              <a:t>集线器</a:t>
            </a:r>
            <a:br>
              <a:rPr lang="zh-CN" altLang="en-US" sz="3600" b="1" dirty="0">
                <a:solidFill>
                  <a:srgbClr val="FF66FF"/>
                </a:solidFill>
                <a:latin typeface="楷体_GB2312" pitchFamily="49" charset="-122"/>
                <a:ea typeface="楷体_GB2312" pitchFamily="49" charset="-122"/>
              </a:rPr>
            </a:br>
            <a:br>
              <a:rPr lang="zh-CN" altLang="en-US" sz="3600" b="1" dirty="0">
                <a:solidFill>
                  <a:srgbClr val="FF66FF"/>
                </a:solidFill>
                <a:latin typeface="楷体_GB2312" pitchFamily="49" charset="-122"/>
                <a:ea typeface="楷体_GB2312" pitchFamily="49" charset="-122"/>
              </a:rPr>
            </a:br>
            <a:r>
              <a:rPr lang="zh-CN" altLang="en-US" sz="3600" b="0" dirty="0">
                <a:latin typeface="楷体_GB2312" pitchFamily="49" charset="-122"/>
                <a:ea typeface="楷体_GB2312" pitchFamily="49" charset="-122"/>
              </a:rPr>
              <a:t>　</a:t>
            </a:r>
            <a:r>
              <a:rPr lang="en-US" altLang="zh-CN" sz="2400" b="0">
                <a:latin typeface="宋体" panose="02010600030101010101" pitchFamily="2" charset="-122"/>
              </a:rPr>
              <a:t>Hub,</a:t>
            </a:r>
            <a:r>
              <a:rPr lang="zh-CN" altLang="en-US" sz="2400" b="0" dirty="0">
                <a:latin typeface="宋体" panose="02010600030101010101" pitchFamily="2" charset="-122"/>
              </a:rPr>
              <a:t>多端口中继器</a:t>
            </a:r>
            <a:r>
              <a:rPr lang="zh-CN" altLang="en-US" sz="2400" b="0" dirty="0">
                <a:solidFill>
                  <a:srgbClr val="FF33CC"/>
                </a:solidFill>
                <a:latin typeface="宋体" panose="02010600030101010101" pitchFamily="2" charset="-122"/>
              </a:rPr>
              <a:t> </a:t>
            </a:r>
            <a:r>
              <a:rPr lang="zh-CN" altLang="en-US" sz="2400" b="0" dirty="0">
                <a:latin typeface="宋体" panose="02010600030101010101" pitchFamily="2" charset="-122"/>
              </a:rPr>
              <a:t>，工作在物理层。</a:t>
            </a:r>
            <a:endParaRPr lang="zh-CN" altLang="en-US" sz="3600" b="1" dirty="0">
              <a:solidFill>
                <a:srgbClr val="FF66FF"/>
              </a:solidFill>
              <a:ea typeface="隶书" panose="02010509060101010101" pitchFamily="49" charset="-122"/>
            </a:endParaRPr>
          </a:p>
        </p:txBody>
      </p:sp>
      <p:pic>
        <p:nvPicPr>
          <p:cNvPr id="294915" name="图片 294914" descr="7"/>
          <p:cNvPicPr>
            <a:picLocks noChangeAspect="1"/>
          </p:cNvPicPr>
          <p:nvPr/>
        </p:nvPicPr>
        <p:blipFill>
          <a:blip r:embed="rId1"/>
          <a:srcRect l="-2365" t="2467" r="-461" b="1361"/>
          <a:stretch>
            <a:fillRect/>
          </a:stretch>
        </p:blipFill>
        <p:spPr>
          <a:xfrm>
            <a:off x="827088" y="2757488"/>
            <a:ext cx="5905500" cy="3408362"/>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94914"/>
                                        </p:tgtEl>
                                        <p:attrNameLst>
                                          <p:attrName>style.visibility</p:attrName>
                                        </p:attrNameLst>
                                      </p:cBhvr>
                                      <p:to>
                                        <p:strVal val="visible"/>
                                      </p:to>
                                    </p:set>
                                    <p:animEffect transition="in" filter="blinds(horizontal)">
                                      <p:cBhvr>
                                        <p:cTn id="7" dur="500"/>
                                        <p:tgtEl>
                                          <p:spTgt spid="2949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4915"/>
                                        </p:tgtEl>
                                        <p:attrNameLst>
                                          <p:attrName>style.visibility</p:attrName>
                                        </p:attrNameLst>
                                      </p:cBhvr>
                                      <p:to>
                                        <p:strVal val="visible"/>
                                      </p:to>
                                    </p:set>
                                    <p:animEffect transition="in" filter="blinds(horizontal)">
                                      <p:cBhvr>
                                        <p:cTn id="12" dur="500"/>
                                        <p:tgtEl>
                                          <p:spTgt spid="294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9298" name="标题 439297"/>
          <p:cNvSpPr>
            <a:spLocks noGrp="1"/>
          </p:cNvSpPr>
          <p:nvPr>
            <p:ph type="title"/>
          </p:nvPr>
        </p:nvSpPr>
        <p:spPr>
          <a:ln/>
        </p:spPr>
        <p:txBody>
          <a:bodyPr anchor="b" anchorCtr="0"/>
          <a:p>
            <a:r>
              <a:rPr lang="zh-CN" altLang="en-US" dirty="0"/>
              <a:t>集线器类型 </a:t>
            </a:r>
            <a:endParaRPr lang="zh-CN" altLang="en-US" dirty="0"/>
          </a:p>
        </p:txBody>
      </p:sp>
      <p:sp>
        <p:nvSpPr>
          <p:cNvPr id="439299" name="文本占位符 439298"/>
          <p:cNvSpPr>
            <a:spLocks noGrp="1"/>
          </p:cNvSpPr>
          <p:nvPr>
            <p:ph type="body" idx="1"/>
          </p:nvPr>
        </p:nvSpPr>
        <p:spPr>
          <a:xfrm>
            <a:off x="827088" y="1989138"/>
            <a:ext cx="7772400" cy="4114800"/>
          </a:xfrm>
          <a:ln/>
        </p:spPr>
        <p:txBody>
          <a:bodyPr/>
          <a:p>
            <a:pPr>
              <a:lnSpc>
                <a:spcPct val="80000"/>
              </a:lnSpc>
            </a:pPr>
            <a:r>
              <a:rPr lang="zh-CN" altLang="en-US" sz="2400" b="1" dirty="0">
                <a:solidFill>
                  <a:srgbClr val="FF0000"/>
                </a:solidFill>
              </a:rPr>
              <a:t>有源集线器</a:t>
            </a:r>
            <a:r>
              <a:rPr lang="zh-CN" altLang="en-US" sz="2400" dirty="0"/>
              <a:t>：也叫共享媒体集线器，可以再生和转发信号，就像中继器一样，因为集线器一般有多个连接计算机的端口，因此有时也把集线器称作多端口中继器。这种集线器需要电源。</a:t>
            </a:r>
            <a:endParaRPr lang="zh-CN" altLang="en-US" sz="2400" b="1" dirty="0"/>
          </a:p>
          <a:p>
            <a:pPr>
              <a:lnSpc>
                <a:spcPct val="80000"/>
              </a:lnSpc>
            </a:pPr>
            <a:r>
              <a:rPr lang="zh-CN" altLang="en-US" sz="2400" b="1" dirty="0">
                <a:solidFill>
                  <a:srgbClr val="FF0000"/>
                </a:solidFill>
              </a:rPr>
              <a:t>无源集线器</a:t>
            </a:r>
            <a:r>
              <a:rPr lang="zh-CN" altLang="en-US" sz="2400" dirty="0"/>
              <a:t>：无源集线器只是作为一个连接点，它不会再生信号，信号仅仅经过集线器。这种集线器不需要电源。配线板和分线盒都属于无源集线器。</a:t>
            </a:r>
            <a:endParaRPr lang="zh-CN" altLang="en-US" sz="2400" b="1" dirty="0"/>
          </a:p>
          <a:p>
            <a:pPr>
              <a:lnSpc>
                <a:spcPct val="80000"/>
              </a:lnSpc>
            </a:pPr>
            <a:r>
              <a:rPr lang="zh-CN" altLang="en-US" sz="2400" b="1" dirty="0">
                <a:solidFill>
                  <a:srgbClr val="FF0000"/>
                </a:solidFill>
              </a:rPr>
              <a:t>智能集线器</a:t>
            </a:r>
            <a:r>
              <a:rPr lang="zh-CN" altLang="en-US" sz="2400" dirty="0"/>
              <a:t>：也叫交换集线器。智能集线器能提供一组工作站之间的连接。这些智能集线器又可以通过一个骨干网连接起来，以便实现不同的工作组之间的通信。智能集线器还与骨干路由器相连，通过骨干路由器实现广域的连接。</a:t>
            </a:r>
            <a:endParaRPr lang="zh-CN"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 name="图片 111"/>
          <p:cNvPicPr/>
          <p:nvPr>
            <p:custDataLst>
              <p:tags r:id="rId1"/>
            </p:custDataLst>
          </p:nvPr>
        </p:nvPicPr>
        <p:blipFill>
          <a:blip r:embed="rId2"/>
          <a:srcRect l="4729" r="4708"/>
          <a:stretch>
            <a:fillRect/>
          </a:stretch>
        </p:blipFill>
        <p:spPr>
          <a:xfrm>
            <a:off x="539750" y="4004945"/>
            <a:ext cx="8281035" cy="2740025"/>
          </a:xfrm>
          <a:prstGeom prst="rect">
            <a:avLst/>
          </a:prstGeom>
          <a:noFill/>
          <a:ln w="9525">
            <a:noFill/>
          </a:ln>
        </p:spPr>
      </p:pic>
      <p:pic>
        <p:nvPicPr>
          <p:cNvPr id="113" name="图片 112"/>
          <p:cNvPicPr/>
          <p:nvPr>
            <p:custDataLst>
              <p:tags r:id="rId3"/>
            </p:custDataLst>
          </p:nvPr>
        </p:nvPicPr>
        <p:blipFill>
          <a:blip r:embed="rId4"/>
          <a:srcRect t="34025" b="34800"/>
          <a:stretch>
            <a:fillRect/>
          </a:stretch>
        </p:blipFill>
        <p:spPr>
          <a:xfrm>
            <a:off x="395605" y="2204720"/>
            <a:ext cx="5991860" cy="1727835"/>
          </a:xfrm>
          <a:prstGeom prst="rect">
            <a:avLst/>
          </a:prstGeom>
          <a:noFill/>
          <a:ln w="9525">
            <a:noFill/>
          </a:ln>
        </p:spPr>
      </p:pic>
      <p:pic>
        <p:nvPicPr>
          <p:cNvPr id="115" name="图片 114"/>
          <p:cNvPicPr/>
          <p:nvPr>
            <p:custDataLst>
              <p:tags r:id="rId5"/>
            </p:custDataLst>
          </p:nvPr>
        </p:nvPicPr>
        <p:blipFill>
          <a:blip r:embed="rId6"/>
          <a:stretch>
            <a:fillRect/>
          </a:stretch>
        </p:blipFill>
        <p:spPr>
          <a:xfrm>
            <a:off x="5786755" y="620395"/>
            <a:ext cx="3034030" cy="3479800"/>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62" name="矩形 296961"/>
          <p:cNvSpPr/>
          <p:nvPr/>
        </p:nvSpPr>
        <p:spPr>
          <a:xfrm>
            <a:off x="1073150" y="1339850"/>
            <a:ext cx="7531100" cy="3097213"/>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600" b="1" dirty="0">
                <a:solidFill>
                  <a:srgbClr val="FF66FF"/>
                </a:solidFill>
                <a:latin typeface="楷体_GB2312" pitchFamily="49" charset="-122"/>
                <a:ea typeface="楷体_GB2312" pitchFamily="49" charset="-122"/>
              </a:rPr>
              <a:t>网桥</a:t>
            </a:r>
            <a:br>
              <a:rPr lang="zh-CN" altLang="en-US" sz="3600" b="1" dirty="0">
                <a:solidFill>
                  <a:srgbClr val="FF66FF"/>
                </a:solidFill>
                <a:latin typeface="楷体_GB2312" pitchFamily="49" charset="-122"/>
                <a:ea typeface="楷体_GB2312" pitchFamily="49" charset="-122"/>
              </a:rPr>
            </a:br>
            <a:br>
              <a:rPr lang="zh-CN" altLang="en-US" sz="2400" b="0" dirty="0">
                <a:solidFill>
                  <a:srgbClr val="FF66FF"/>
                </a:solidFill>
                <a:latin typeface="楷体_GB2312" pitchFamily="49" charset="-122"/>
                <a:ea typeface="楷体_GB2312" pitchFamily="49" charset="-122"/>
              </a:rPr>
            </a:br>
            <a:r>
              <a:rPr lang="zh-CN" altLang="en-US" sz="2400" b="0" dirty="0">
                <a:latin typeface="楷体_GB2312" pitchFamily="49" charset="-122"/>
                <a:ea typeface="楷体_GB2312" pitchFamily="49" charset="-122"/>
              </a:rPr>
              <a:t>　  网桥（</a:t>
            </a:r>
            <a:r>
              <a:rPr lang="en-US" altLang="zh-CN" sz="2400" b="0" dirty="0">
                <a:latin typeface="楷体_GB2312" pitchFamily="49" charset="-122"/>
                <a:ea typeface="楷体_GB2312" pitchFamily="49" charset="-122"/>
              </a:rPr>
              <a:t>Bridge</a:t>
            </a:r>
            <a:r>
              <a:rPr lang="zh-CN" altLang="en-US" sz="2400" b="0" dirty="0">
                <a:latin typeface="楷体_GB2312" pitchFamily="49" charset="-122"/>
                <a:ea typeface="楷体_GB2312" pitchFamily="49" charset="-122"/>
              </a:rPr>
              <a:t>）也称桥接器，是数据链路层的网络互联设备（准确地说它工作在</a:t>
            </a:r>
            <a:r>
              <a:rPr lang="en-US" altLang="zh-CN" sz="2400" b="0" dirty="0">
                <a:latin typeface="楷体_GB2312" pitchFamily="49" charset="-122"/>
                <a:ea typeface="楷体_GB2312" pitchFamily="49" charset="-122"/>
              </a:rPr>
              <a:t>MAC</a:t>
            </a:r>
            <a:r>
              <a:rPr lang="zh-CN" altLang="en-US" sz="2400" b="0" dirty="0">
                <a:latin typeface="楷体_GB2312" pitchFamily="49" charset="-122"/>
                <a:ea typeface="楷体_GB2312" pitchFamily="49" charset="-122"/>
              </a:rPr>
              <a:t>子层上）。</a:t>
            </a:r>
            <a:br>
              <a:rPr lang="zh-CN" altLang="en-US" sz="2400" b="0" dirty="0">
                <a:latin typeface="楷体_GB2312" pitchFamily="49" charset="-122"/>
                <a:ea typeface="楷体_GB2312" pitchFamily="49" charset="-122"/>
              </a:rPr>
            </a:br>
            <a:r>
              <a:rPr lang="zh-CN" altLang="en-US" sz="2400" b="0" dirty="0">
                <a:latin typeface="楷体_GB2312" pitchFamily="49" charset="-122"/>
                <a:ea typeface="楷体_GB2312" pitchFamily="49" charset="-122"/>
              </a:rPr>
              <a:t>    网桥可以将相同或不相同的局域网连在一起，在相互连接的两个局域网之间，网桥起到了转发帧的作用，它允许每个局域网上的站点与其他站点进行通信，看起来就像在一个扩展网络上一样。它不但能扩展网络的距离或范围，而且可提高网络的性能、可靠性和安全性。</a:t>
            </a:r>
            <a:endParaRPr lang="zh-CN" altLang="en-US" sz="2400" b="0" dirty="0">
              <a:latin typeface="楷体_GB2312" pitchFamily="49" charset="-122"/>
              <a:ea typeface="楷体_GB2312" pitchFamily="49" charset="-122"/>
            </a:endParaRPr>
          </a:p>
        </p:txBody>
      </p:sp>
      <p:pic>
        <p:nvPicPr>
          <p:cNvPr id="296964" name="图片 296963" descr="4-10"/>
          <p:cNvPicPr>
            <a:picLocks noChangeAspect="1"/>
          </p:cNvPicPr>
          <p:nvPr/>
        </p:nvPicPr>
        <p:blipFill>
          <a:blip r:embed="rId1"/>
          <a:stretch>
            <a:fillRect/>
          </a:stretch>
        </p:blipFill>
        <p:spPr>
          <a:xfrm>
            <a:off x="1258888" y="4868863"/>
            <a:ext cx="6191250" cy="14478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62"/>
                                        </p:tgtEl>
                                        <p:attrNameLst>
                                          <p:attrName>style.visibility</p:attrName>
                                        </p:attrNameLst>
                                      </p:cBhvr>
                                      <p:to>
                                        <p:strVal val="visible"/>
                                      </p:to>
                                    </p:set>
                                    <p:anim calcmode="lin" valueType="num">
                                      <p:cBhvr additive="base">
                                        <p:cTn id="7" dur="500" fill="hold"/>
                                        <p:tgtEl>
                                          <p:spTgt spid="296962"/>
                                        </p:tgtEl>
                                        <p:attrNameLst>
                                          <p:attrName>ppt_x</p:attrName>
                                        </p:attrNameLst>
                                      </p:cBhvr>
                                      <p:tavLst>
                                        <p:tav tm="0">
                                          <p:val>
                                            <p:strVal val="#ppt_x"/>
                                          </p:val>
                                        </p:tav>
                                        <p:tav tm="100000">
                                          <p:val>
                                            <p:strVal val="#ppt_x"/>
                                          </p:val>
                                        </p:tav>
                                      </p:tavLst>
                                    </p:anim>
                                    <p:anim calcmode="lin" valueType="num">
                                      <p:cBhvr additive="base">
                                        <p:cTn id="8" dur="500" fill="hold"/>
                                        <p:tgtEl>
                                          <p:spTgt spid="2969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6" name="图片 115"/>
          <p:cNvPicPr/>
          <p:nvPr>
            <p:custDataLst>
              <p:tags r:id="rId1"/>
            </p:custDataLst>
          </p:nvPr>
        </p:nvPicPr>
        <p:blipFill>
          <a:blip r:embed="rId2"/>
          <a:stretch>
            <a:fillRect/>
          </a:stretch>
        </p:blipFill>
        <p:spPr>
          <a:xfrm>
            <a:off x="35560" y="2852498"/>
            <a:ext cx="9144000" cy="3982564"/>
          </a:xfrm>
          <a:prstGeom prst="rect">
            <a:avLst/>
          </a:prstGeom>
          <a:noFill/>
          <a:ln w="9525">
            <a:noFill/>
          </a:ln>
        </p:spPr>
      </p:pic>
      <p:pic>
        <p:nvPicPr>
          <p:cNvPr id="117" name="图片 116"/>
          <p:cNvPicPr/>
          <p:nvPr>
            <p:custDataLst>
              <p:tags r:id="rId3"/>
            </p:custDataLst>
          </p:nvPr>
        </p:nvPicPr>
        <p:blipFill>
          <a:blip r:embed="rId4"/>
          <a:stretch>
            <a:fillRect/>
          </a:stretch>
        </p:blipFill>
        <p:spPr>
          <a:xfrm>
            <a:off x="323215" y="116205"/>
            <a:ext cx="8672195" cy="3037840"/>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22" name="标题 440321"/>
          <p:cNvSpPr>
            <a:spLocks noGrp="1"/>
          </p:cNvSpPr>
          <p:nvPr>
            <p:ph type="title"/>
          </p:nvPr>
        </p:nvSpPr>
        <p:spPr>
          <a:ln/>
        </p:spPr>
        <p:txBody>
          <a:bodyPr anchor="b" anchorCtr="0"/>
          <a:p>
            <a:r>
              <a:rPr lang="zh-CN" altLang="en-US" dirty="0"/>
              <a:t>网桥的主要功能 </a:t>
            </a:r>
            <a:endParaRPr lang="zh-CN" altLang="en-US" dirty="0"/>
          </a:p>
        </p:txBody>
      </p:sp>
      <p:sp>
        <p:nvSpPr>
          <p:cNvPr id="440323" name="文本占位符 440322"/>
          <p:cNvSpPr>
            <a:spLocks noGrp="1"/>
          </p:cNvSpPr>
          <p:nvPr>
            <p:ph type="body" idx="1"/>
          </p:nvPr>
        </p:nvSpPr>
        <p:spPr>
          <a:ln/>
        </p:spPr>
        <p:txBody>
          <a:bodyPr/>
          <a:p>
            <a:pPr>
              <a:lnSpc>
                <a:spcPct val="80000"/>
              </a:lnSpc>
            </a:pPr>
            <a:r>
              <a:rPr lang="zh-CN" altLang="en-US" sz="2400" b="1" dirty="0">
                <a:solidFill>
                  <a:srgbClr val="FF0000"/>
                </a:solidFill>
              </a:rPr>
              <a:t>目的地址过滤</a:t>
            </a:r>
            <a:r>
              <a:rPr lang="zh-CN" altLang="en-US" sz="2400" dirty="0"/>
              <a:t>：当网桥从网络上接收到一个帧后，首先确定其源地址和目的地址，如果源地址和目的地址处于同一局域网中，就简单地将其丢弃，否则就转发到另一局域网上，这就是所谓的目的地址过滤。 </a:t>
            </a:r>
            <a:endParaRPr lang="zh-CN" altLang="en-US" sz="2400" b="1" dirty="0"/>
          </a:p>
          <a:p>
            <a:pPr>
              <a:lnSpc>
                <a:spcPct val="80000"/>
              </a:lnSpc>
            </a:pPr>
            <a:r>
              <a:rPr lang="zh-CN" altLang="en-US" sz="2400" b="1" dirty="0">
                <a:solidFill>
                  <a:srgbClr val="FF0000"/>
                </a:solidFill>
              </a:rPr>
              <a:t>源地址过滤</a:t>
            </a:r>
            <a:r>
              <a:rPr lang="zh-CN" altLang="en-US" sz="2400" dirty="0"/>
              <a:t>：所谓源地址过滤，就是根据需要，拒绝某一特定地址帧的转发，这个特定的地址是无法从转发表中取得的，但是可以由网络管理模块提供。事实上，并非所有网桥都进行源地址的过滤。 </a:t>
            </a:r>
            <a:endParaRPr lang="zh-CN" altLang="en-US" sz="2400" b="1" dirty="0"/>
          </a:p>
          <a:p>
            <a:pPr>
              <a:lnSpc>
                <a:spcPct val="80000"/>
              </a:lnSpc>
            </a:pPr>
            <a:r>
              <a:rPr lang="zh-CN" altLang="en-US" sz="2400" b="1" dirty="0">
                <a:solidFill>
                  <a:srgbClr val="FF0000"/>
                </a:solidFill>
              </a:rPr>
              <a:t>协议过滤</a:t>
            </a:r>
            <a:r>
              <a:rPr lang="zh-CN" altLang="en-US" sz="2400" dirty="0"/>
              <a:t>：目前有些网桥还能提供协议过滤功能，它类似于源地址过滤，由网络管理指示网桥过滤指定的协议帧。在这种情况下，网桥根据帧的协议信息来决定是转发还是过滤该帧，这样的过滤通常只用于控制流量、隔离系统和为网络系统提供安全保护。</a:t>
            </a:r>
            <a:endParaRPr lang="zh-CN" altLang="en-US" sz="2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9010" name="组合 299009"/>
          <p:cNvGrpSpPr/>
          <p:nvPr/>
        </p:nvGrpSpPr>
        <p:grpSpPr>
          <a:xfrm>
            <a:off x="900113" y="1268413"/>
            <a:ext cx="7315200" cy="4824412"/>
            <a:chOff x="567" y="391"/>
            <a:chExt cx="4608" cy="3039"/>
          </a:xfrm>
        </p:grpSpPr>
        <p:sp>
          <p:nvSpPr>
            <p:cNvPr id="299011" name="矩形 299010"/>
            <p:cNvSpPr/>
            <p:nvPr/>
          </p:nvSpPr>
          <p:spPr>
            <a:xfrm>
              <a:off x="567" y="391"/>
              <a:ext cx="4608" cy="1452"/>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600" b="1" dirty="0">
                  <a:solidFill>
                    <a:srgbClr val="FF66FF"/>
                  </a:solidFill>
                  <a:latin typeface="楷体_GB2312" pitchFamily="49" charset="-122"/>
                  <a:ea typeface="楷体_GB2312" pitchFamily="49" charset="-122"/>
                </a:rPr>
                <a:t>交换机</a:t>
              </a:r>
              <a:br>
                <a:rPr lang="zh-CN" altLang="en-US" sz="3600" b="1" dirty="0">
                  <a:solidFill>
                    <a:srgbClr val="FF66FF"/>
                  </a:solidFill>
                  <a:latin typeface="楷体_GB2312" pitchFamily="49" charset="-122"/>
                  <a:ea typeface="楷体_GB2312" pitchFamily="49" charset="-122"/>
                </a:rPr>
              </a:br>
              <a:br>
                <a:rPr lang="zh-CN" altLang="en-US" sz="3200" b="1" dirty="0">
                  <a:solidFill>
                    <a:srgbClr val="FF66FF"/>
                  </a:solidFill>
                  <a:latin typeface="楷体_GB2312" pitchFamily="49" charset="-122"/>
                  <a:ea typeface="楷体_GB2312" pitchFamily="49" charset="-122"/>
                </a:rPr>
              </a:br>
              <a:r>
                <a:rPr lang="zh-CN" altLang="en-US" sz="2800" b="0" dirty="0">
                  <a:latin typeface="楷体_GB2312" pitchFamily="49" charset="-122"/>
                  <a:ea typeface="楷体_GB2312" pitchFamily="49" charset="-122"/>
                </a:rPr>
                <a:t>　原理上似多端口网桥；</a:t>
              </a:r>
              <a:br>
                <a:rPr lang="zh-CN" altLang="en-US" sz="2800" b="0" dirty="0">
                  <a:latin typeface="楷体_GB2312" pitchFamily="49" charset="-122"/>
                  <a:ea typeface="楷体_GB2312" pitchFamily="49" charset="-122"/>
                </a:rPr>
              </a:br>
              <a:r>
                <a:rPr lang="zh-CN" altLang="en-US" sz="2800" b="0" dirty="0">
                  <a:latin typeface="楷体_GB2312" pitchFamily="49" charset="-122"/>
                  <a:ea typeface="楷体_GB2312" pitchFamily="49" charset="-122"/>
                </a:rPr>
                <a:t>　硬件实现，转发速度快；</a:t>
              </a:r>
              <a:br>
                <a:rPr lang="zh-CN" altLang="en-US" sz="2800" b="0" dirty="0">
                  <a:latin typeface="楷体_GB2312" pitchFamily="49" charset="-122"/>
                  <a:ea typeface="楷体_GB2312" pitchFamily="49" charset="-122"/>
                </a:rPr>
              </a:br>
              <a:r>
                <a:rPr lang="zh-CN" altLang="en-US" sz="2800" b="0" dirty="0">
                  <a:latin typeface="楷体_GB2312" pitchFamily="49" charset="-122"/>
                  <a:ea typeface="楷体_GB2312" pitchFamily="49" charset="-122"/>
                </a:rPr>
                <a:t>　三层交换机具有路由功能（兼有网桥和路由器的功能）。</a:t>
              </a:r>
              <a:endParaRPr lang="zh-CN" altLang="en-US" sz="2800" b="1" dirty="0">
                <a:solidFill>
                  <a:srgbClr val="FF66FF"/>
                </a:solidFill>
                <a:ea typeface="隶书" panose="02010509060101010101" pitchFamily="49" charset="-122"/>
              </a:endParaRPr>
            </a:p>
          </p:txBody>
        </p:sp>
        <p:pic>
          <p:nvPicPr>
            <p:cNvPr id="299012" name="图片 299011" descr="7"/>
            <p:cNvPicPr>
              <a:picLocks noChangeAspect="1"/>
            </p:cNvPicPr>
            <p:nvPr/>
          </p:nvPicPr>
          <p:blipFill>
            <a:blip r:embed="rId1"/>
            <a:stretch>
              <a:fillRect/>
            </a:stretch>
          </p:blipFill>
          <p:spPr>
            <a:xfrm>
              <a:off x="739" y="2069"/>
              <a:ext cx="4273" cy="1361"/>
            </a:xfrm>
            <a:prstGeom prst="rect">
              <a:avLst/>
            </a:prstGeom>
            <a:noFill/>
            <a:ln w="9525">
              <a:noFill/>
            </a:ln>
          </p:spPr>
        </p:pic>
      </p:gr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8" name="图片 117"/>
          <p:cNvPicPr/>
          <p:nvPr>
            <p:custDataLst>
              <p:tags r:id="rId1"/>
            </p:custDataLst>
          </p:nvPr>
        </p:nvPicPr>
        <p:blipFill>
          <a:blip r:embed="rId2"/>
          <a:srcRect l="19799" t="6672" r="21146" b="6327"/>
          <a:stretch>
            <a:fillRect/>
          </a:stretch>
        </p:blipFill>
        <p:spPr>
          <a:xfrm>
            <a:off x="611505" y="2492375"/>
            <a:ext cx="3826510" cy="3300730"/>
          </a:xfrm>
          <a:prstGeom prst="rect">
            <a:avLst/>
          </a:prstGeom>
          <a:noFill/>
          <a:ln w="9525">
            <a:noFill/>
          </a:ln>
        </p:spPr>
      </p:pic>
      <p:pic>
        <p:nvPicPr>
          <p:cNvPr id="119" name="图片 118"/>
          <p:cNvPicPr/>
          <p:nvPr>
            <p:custDataLst>
              <p:tags r:id="rId3"/>
            </p:custDataLst>
          </p:nvPr>
        </p:nvPicPr>
        <p:blipFill>
          <a:blip r:embed="rId4"/>
          <a:srcRect t="31524" b="7584"/>
          <a:stretch>
            <a:fillRect/>
          </a:stretch>
        </p:blipFill>
        <p:spPr>
          <a:xfrm>
            <a:off x="4572000" y="3682365"/>
            <a:ext cx="4475480" cy="2752725"/>
          </a:xfrm>
          <a:prstGeom prst="rect">
            <a:avLst/>
          </a:prstGeom>
          <a:noFill/>
          <a:ln w="9525">
            <a:noFill/>
          </a:ln>
        </p:spPr>
      </p:pic>
      <p:pic>
        <p:nvPicPr>
          <p:cNvPr id="120" name="图片 119"/>
          <p:cNvPicPr/>
          <p:nvPr>
            <p:custDataLst>
              <p:tags r:id="rId5"/>
            </p:custDataLst>
          </p:nvPr>
        </p:nvPicPr>
        <p:blipFill>
          <a:blip r:embed="rId6"/>
          <a:srcRect t="32824" b="38824"/>
          <a:stretch>
            <a:fillRect/>
          </a:stretch>
        </p:blipFill>
        <p:spPr>
          <a:xfrm>
            <a:off x="1907540" y="404495"/>
            <a:ext cx="6922135" cy="1944371"/>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1" name="图片 120"/>
          <p:cNvPicPr/>
          <p:nvPr>
            <p:custDataLst>
              <p:tags r:id="rId1"/>
            </p:custDataLst>
          </p:nvPr>
        </p:nvPicPr>
        <p:blipFill>
          <a:blip r:embed="rId2"/>
          <a:stretch>
            <a:fillRect/>
          </a:stretch>
        </p:blipFill>
        <p:spPr>
          <a:xfrm>
            <a:off x="-3175" y="980736"/>
            <a:ext cx="9144000" cy="4618398"/>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1058" name="矩形 301057"/>
          <p:cNvSpPr/>
          <p:nvPr/>
        </p:nvSpPr>
        <p:spPr>
          <a:xfrm>
            <a:off x="900113" y="1341438"/>
            <a:ext cx="7315200" cy="2305050"/>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600" b="1" dirty="0">
                <a:solidFill>
                  <a:srgbClr val="FF66FF"/>
                </a:solidFill>
                <a:latin typeface="楷体_GB2312" pitchFamily="49" charset="-122"/>
                <a:ea typeface="楷体_GB2312" pitchFamily="49" charset="-122"/>
              </a:rPr>
              <a:t>路由器</a:t>
            </a:r>
            <a:br>
              <a:rPr lang="zh-CN" altLang="en-US" sz="3200" b="1" dirty="0">
                <a:solidFill>
                  <a:srgbClr val="FF66FF"/>
                </a:solidFill>
                <a:latin typeface="楷体_GB2312" pitchFamily="49" charset="-122"/>
                <a:ea typeface="楷体_GB2312" pitchFamily="49" charset="-122"/>
              </a:rPr>
            </a:br>
            <a:br>
              <a:rPr lang="zh-CN" altLang="en-US" sz="3200" b="1" dirty="0">
                <a:solidFill>
                  <a:srgbClr val="FF66FF"/>
                </a:solidFill>
                <a:latin typeface="楷体_GB2312" pitchFamily="49" charset="-122"/>
                <a:ea typeface="楷体_GB2312" pitchFamily="49" charset="-122"/>
              </a:rPr>
            </a:br>
            <a:r>
              <a:rPr lang="zh-CN" altLang="en-US" sz="3200" b="1" dirty="0">
                <a:latin typeface="楷体_GB2312" pitchFamily="49" charset="-122"/>
                <a:ea typeface="楷体_GB2312" pitchFamily="49" charset="-122"/>
              </a:rPr>
              <a:t>　工作在网络层</a:t>
            </a:r>
            <a:br>
              <a:rPr lang="zh-CN" altLang="en-US" sz="3200" b="1" dirty="0">
                <a:latin typeface="楷体_GB2312" pitchFamily="49" charset="-122"/>
                <a:ea typeface="楷体_GB2312" pitchFamily="49" charset="-122"/>
              </a:rPr>
            </a:br>
            <a:r>
              <a:rPr lang="zh-CN" altLang="en-US" sz="3200" b="1" dirty="0">
                <a:latin typeface="楷体_GB2312" pitchFamily="49" charset="-122"/>
                <a:ea typeface="楷体_GB2312" pitchFamily="49" charset="-122"/>
              </a:rPr>
              <a:t>　进行路由选择与分组转发</a:t>
            </a:r>
            <a:br>
              <a:rPr lang="zh-CN" altLang="en-US" sz="3200" b="1" dirty="0">
                <a:latin typeface="楷体_GB2312" pitchFamily="49" charset="-122"/>
                <a:ea typeface="楷体_GB2312" pitchFamily="49" charset="-122"/>
              </a:rPr>
            </a:br>
            <a:r>
              <a:rPr lang="zh-CN" altLang="en-US" sz="3200" b="1" dirty="0">
                <a:latin typeface="楷体_GB2312" pitchFamily="49" charset="-122"/>
                <a:ea typeface="楷体_GB2312" pitchFamily="49" charset="-122"/>
              </a:rPr>
              <a:t>　连接两个有不同网号的网络</a:t>
            </a:r>
            <a:br>
              <a:rPr lang="zh-CN" altLang="en-US" sz="3200" b="1" dirty="0">
                <a:latin typeface="楷体_GB2312" pitchFamily="49" charset="-122"/>
                <a:ea typeface="楷体_GB2312" pitchFamily="49" charset="-122"/>
              </a:rPr>
            </a:br>
            <a:r>
              <a:rPr lang="zh-CN" altLang="en-US" sz="3200" b="1" dirty="0">
                <a:latin typeface="楷体_GB2312" pitchFamily="49" charset="-122"/>
                <a:ea typeface="楷体_GB2312" pitchFamily="49" charset="-122"/>
              </a:rPr>
              <a:t>　隔离广播域</a:t>
            </a:r>
            <a:endParaRPr lang="zh-CN" altLang="en-US" sz="3200" b="1" dirty="0">
              <a:solidFill>
                <a:srgbClr val="FF66FF"/>
              </a:solidFill>
              <a:ea typeface="隶书" panose="02010509060101010101" pitchFamily="49" charset="-122"/>
            </a:endParaRPr>
          </a:p>
        </p:txBody>
      </p:sp>
      <p:sp>
        <p:nvSpPr>
          <p:cNvPr id="301059" name="文本框 301058"/>
          <p:cNvSpPr txBox="1"/>
          <p:nvPr/>
        </p:nvSpPr>
        <p:spPr>
          <a:xfrm>
            <a:off x="1258888" y="4221163"/>
            <a:ext cx="2232025" cy="1552575"/>
          </a:xfrm>
          <a:prstGeom prst="rect">
            <a:avLst/>
          </a:prstGeom>
          <a:noFill/>
          <a:ln w="9525">
            <a:noFill/>
          </a:ln>
        </p:spPr>
        <p:txBody>
          <a:bodyPr>
            <a:spAutoFit/>
          </a:bodyPr>
          <a:p>
            <a:pPr>
              <a:spcBef>
                <a:spcPct val="50000"/>
              </a:spcBef>
            </a:pPr>
            <a:r>
              <a:rPr lang="en-US" altLang="zh-CN" sz="2400">
                <a:solidFill>
                  <a:srgbClr val="FF0000"/>
                </a:solidFill>
                <a:latin typeface="Times New Roman" panose="02020603050405020304" pitchFamily="18" charset="0"/>
              </a:rPr>
              <a:t>1</a:t>
            </a:r>
            <a:r>
              <a:rPr lang="zh-CN" altLang="en-US" sz="2400" dirty="0">
                <a:solidFill>
                  <a:srgbClr val="FF0000"/>
                </a:solidFill>
                <a:latin typeface="Times New Roman" panose="02020603050405020304" pitchFamily="18" charset="0"/>
              </a:rPr>
              <a:t>）路径选择</a:t>
            </a:r>
            <a:endParaRPr lang="zh-CN" altLang="en-US" sz="2400" dirty="0">
              <a:solidFill>
                <a:srgbClr val="FF0000"/>
              </a:solidFill>
              <a:latin typeface="Times New Roman" panose="02020603050405020304" pitchFamily="18" charset="0"/>
            </a:endParaRPr>
          </a:p>
          <a:p>
            <a:pPr>
              <a:spcBef>
                <a:spcPct val="50000"/>
              </a:spcBef>
            </a:pPr>
            <a:r>
              <a:rPr lang="en-US" altLang="zh-CN" sz="2400">
                <a:solidFill>
                  <a:srgbClr val="FF0000"/>
                </a:solidFill>
                <a:latin typeface="Times New Roman" panose="02020603050405020304" pitchFamily="18" charset="0"/>
              </a:rPr>
              <a:t>2</a:t>
            </a:r>
            <a:r>
              <a:rPr lang="zh-CN" altLang="en-US" sz="2400" dirty="0">
                <a:solidFill>
                  <a:srgbClr val="FF0000"/>
                </a:solidFill>
                <a:latin typeface="Times New Roman" panose="02020603050405020304" pitchFamily="18" charset="0"/>
              </a:rPr>
              <a:t>）过滤功能</a:t>
            </a:r>
            <a:endParaRPr lang="zh-CN" altLang="en-US" sz="2400" dirty="0">
              <a:solidFill>
                <a:srgbClr val="FF0000"/>
              </a:solidFill>
              <a:latin typeface="Times New Roman" panose="02020603050405020304" pitchFamily="18" charset="0"/>
            </a:endParaRPr>
          </a:p>
          <a:p>
            <a:pPr>
              <a:spcBef>
                <a:spcPct val="50000"/>
              </a:spcBef>
            </a:pPr>
            <a:r>
              <a:rPr lang="en-US" altLang="zh-CN" sz="2400">
                <a:solidFill>
                  <a:srgbClr val="FF0000"/>
                </a:solidFill>
                <a:latin typeface="Times New Roman" panose="02020603050405020304" pitchFamily="18" charset="0"/>
              </a:rPr>
              <a:t>3</a:t>
            </a:r>
            <a:r>
              <a:rPr lang="zh-CN" altLang="en-US" sz="2400" dirty="0">
                <a:solidFill>
                  <a:srgbClr val="FF0000"/>
                </a:solidFill>
                <a:latin typeface="Times New Roman" panose="02020603050405020304" pitchFamily="18" charset="0"/>
              </a:rPr>
              <a:t>）分割子网</a:t>
            </a:r>
            <a:endParaRPr lang="zh-CN" altLang="en-US" sz="2400">
              <a:solidFill>
                <a:srgbClr val="FF0000"/>
              </a:solidFill>
              <a:latin typeface="Times New Roman" panose="02020603050405020304" pitchFamily="18" charset="0"/>
            </a:endParaRPr>
          </a:p>
        </p:txBody>
      </p:sp>
      <p:pic>
        <p:nvPicPr>
          <p:cNvPr id="301060" name="图片 301059" descr="4-11"/>
          <p:cNvPicPr>
            <a:picLocks noChangeAspect="1"/>
          </p:cNvPicPr>
          <p:nvPr/>
        </p:nvPicPr>
        <p:blipFill>
          <a:blip r:embed="rId1"/>
          <a:stretch>
            <a:fillRect/>
          </a:stretch>
        </p:blipFill>
        <p:spPr>
          <a:xfrm>
            <a:off x="3419475" y="4149725"/>
            <a:ext cx="5473700" cy="1536700"/>
          </a:xfrm>
          <a:prstGeom prst="rect">
            <a:avLst/>
          </a:prstGeom>
          <a:noFill/>
          <a:ln w="9525">
            <a:noFill/>
          </a:ln>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 name="图片 121"/>
          <p:cNvPicPr/>
          <p:nvPr>
            <p:custDataLst>
              <p:tags r:id="rId1"/>
            </p:custDataLst>
          </p:nvPr>
        </p:nvPicPr>
        <p:blipFill>
          <a:blip r:embed="rId2"/>
          <a:stretch>
            <a:fillRect/>
          </a:stretch>
        </p:blipFill>
        <p:spPr>
          <a:xfrm>
            <a:off x="2411730" y="188595"/>
            <a:ext cx="5097780" cy="2232025"/>
          </a:xfrm>
          <a:prstGeom prst="rect">
            <a:avLst/>
          </a:prstGeom>
          <a:noFill/>
          <a:ln w="9525">
            <a:noFill/>
          </a:ln>
        </p:spPr>
      </p:pic>
      <p:pic>
        <p:nvPicPr>
          <p:cNvPr id="123" name="图片 122"/>
          <p:cNvPicPr/>
          <p:nvPr>
            <p:custDataLst>
              <p:tags r:id="rId3"/>
            </p:custDataLst>
          </p:nvPr>
        </p:nvPicPr>
        <p:blipFill>
          <a:blip r:embed="rId4"/>
          <a:stretch>
            <a:fillRect/>
          </a:stretch>
        </p:blipFill>
        <p:spPr>
          <a:xfrm>
            <a:off x="179705" y="3500755"/>
            <a:ext cx="5880100" cy="3058160"/>
          </a:xfrm>
          <a:prstGeom prst="rect">
            <a:avLst/>
          </a:prstGeom>
          <a:noFill/>
          <a:ln w="9525">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4" name="图片 123"/>
          <p:cNvPicPr/>
          <p:nvPr>
            <p:custDataLst>
              <p:tags r:id="rId1"/>
            </p:custDataLst>
          </p:nvPr>
        </p:nvPicPr>
        <p:blipFill>
          <a:blip r:embed="rId2"/>
          <a:stretch>
            <a:fillRect/>
          </a:stretch>
        </p:blipFill>
        <p:spPr>
          <a:xfrm>
            <a:off x="5080" y="1124585"/>
            <a:ext cx="9144000" cy="5143500"/>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5" name="图片 124"/>
          <p:cNvPicPr/>
          <p:nvPr>
            <p:custDataLst>
              <p:tags r:id="rId1"/>
            </p:custDataLst>
          </p:nvPr>
        </p:nvPicPr>
        <p:blipFill>
          <a:blip r:embed="rId2"/>
          <a:srcRect r="31680" b="2476"/>
          <a:stretch>
            <a:fillRect/>
          </a:stretch>
        </p:blipFill>
        <p:spPr>
          <a:xfrm rot="15960000">
            <a:off x="1500505" y="530860"/>
            <a:ext cx="5871326" cy="6024316"/>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4722" name="标题 414721"/>
          <p:cNvSpPr>
            <a:spLocks noGrp="1"/>
          </p:cNvSpPr>
          <p:nvPr>
            <p:ph type="title"/>
          </p:nvPr>
        </p:nvSpPr>
        <p:spPr>
          <a:ln/>
        </p:spPr>
        <p:txBody>
          <a:bodyPr anchor="b" anchorCtr="0"/>
          <a:p>
            <a:r>
              <a:rPr lang="zh-CN" altLang="en-US" b="1" dirty="0">
                <a:solidFill>
                  <a:srgbClr val="FF0000"/>
                </a:solidFill>
              </a:rPr>
              <a:t>路径选择</a:t>
            </a:r>
            <a:endParaRPr lang="zh-CN" altLang="en-US" b="1" dirty="0">
              <a:solidFill>
                <a:srgbClr val="FF0000"/>
              </a:solidFill>
            </a:endParaRPr>
          </a:p>
        </p:txBody>
      </p:sp>
      <p:sp>
        <p:nvSpPr>
          <p:cNvPr id="414723" name="文本框 414722"/>
          <p:cNvSpPr txBox="1"/>
          <p:nvPr/>
        </p:nvSpPr>
        <p:spPr>
          <a:xfrm>
            <a:off x="827088" y="2276475"/>
            <a:ext cx="7345362" cy="2647950"/>
          </a:xfrm>
          <a:prstGeom prst="rect">
            <a:avLst/>
          </a:prstGeom>
          <a:noFill/>
          <a:ln w="9525">
            <a:noFill/>
          </a:ln>
        </p:spPr>
        <p:txBody>
          <a:bodyPr>
            <a:spAutoFit/>
          </a:bodyPr>
          <a:p>
            <a:pPr marL="342900" indent="-342900">
              <a:buAutoNum type="arabicPeriod"/>
            </a:pPr>
            <a:r>
              <a:rPr lang="zh-CN" altLang="en-US" sz="2400" dirty="0">
                <a:latin typeface="Times New Roman" panose="02020603050405020304" pitchFamily="18" charset="0"/>
              </a:rPr>
              <a:t>所谓</a:t>
            </a:r>
            <a:r>
              <a:rPr lang="zh-CN" altLang="en-US" sz="2400" dirty="0">
                <a:solidFill>
                  <a:srgbClr val="FF0000"/>
                </a:solidFill>
                <a:latin typeface="Times New Roman" panose="02020603050405020304" pitchFamily="18" charset="0"/>
              </a:rPr>
              <a:t>路由</a:t>
            </a:r>
            <a:r>
              <a:rPr lang="zh-CN" altLang="en-US" sz="2400" dirty="0">
                <a:latin typeface="Times New Roman" panose="02020603050405020304" pitchFamily="18" charset="0"/>
              </a:rPr>
              <a:t>，就是在分组到达节点交换机的时候，节点交换机要选择用时最少的路径或是费用最小的路径，然后将分组转发。</a:t>
            </a:r>
            <a:endParaRPr lang="zh-CN" altLang="en-US" sz="2400" dirty="0">
              <a:latin typeface="Times New Roman" panose="02020603050405020304" pitchFamily="18" charset="0"/>
            </a:endParaRPr>
          </a:p>
          <a:p>
            <a:pPr marL="342900" indent="-342900">
              <a:buAutoNum type="arabicPeriod"/>
            </a:pPr>
            <a:r>
              <a:rPr lang="zh-CN" altLang="en-US" sz="2400" dirty="0">
                <a:latin typeface="Times New Roman" panose="02020603050405020304" pitchFamily="18" charset="0"/>
              </a:rPr>
              <a:t>每个节点交换机中都储存有一张路由表，节点交换机通过查找路由表，来决定分组应该走的路线。路由表通常不指明路由的完整路径，而是指出去某个目的地的下一个节点以及到达那里的费用。</a:t>
            </a:r>
            <a:r>
              <a:rPr lang="zh-CN" altLang="en-US" sz="2400" b="0" dirty="0">
                <a:latin typeface="Times New Roman" panose="02020603050405020304" pitchFamily="18" charset="0"/>
              </a:rPr>
              <a:t> </a:t>
            </a:r>
            <a:endParaRPr lang="zh-CN" altLang="en-US" sz="2400" b="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4723">
                                            <p:txEl>
                                              <p:charRg st="0" end="55"/>
                                            </p:txEl>
                                          </p:spTgt>
                                        </p:tgtEl>
                                        <p:attrNameLst>
                                          <p:attrName>style.visibility</p:attrName>
                                        </p:attrNameLst>
                                      </p:cBhvr>
                                      <p:to>
                                        <p:strVal val="visible"/>
                                      </p:to>
                                    </p:set>
                                    <p:anim calcmode="lin" valueType="num">
                                      <p:cBhvr additive="base">
                                        <p:cTn id="7" dur="500" fill="hold"/>
                                        <p:tgtEl>
                                          <p:spTgt spid="414723">
                                            <p:txEl>
                                              <p:charRg st="0" end="5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4723">
                                            <p:txEl>
                                              <p:charRg st="0" end="5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4723">
                                            <p:txEl>
                                              <p:charRg st="55" end="142"/>
                                            </p:txEl>
                                          </p:spTgt>
                                        </p:tgtEl>
                                        <p:attrNameLst>
                                          <p:attrName>style.visibility</p:attrName>
                                        </p:attrNameLst>
                                      </p:cBhvr>
                                      <p:to>
                                        <p:strVal val="visible"/>
                                      </p:to>
                                    </p:set>
                                    <p:anim calcmode="lin" valueType="num">
                                      <p:cBhvr additive="base">
                                        <p:cTn id="13" dur="500" fill="hold"/>
                                        <p:tgtEl>
                                          <p:spTgt spid="414723">
                                            <p:txEl>
                                              <p:charRg st="55" end="14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4723">
                                            <p:txEl>
                                              <p:charRg st="55" end="14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3938" name="矩形 423937"/>
          <p:cNvSpPr/>
          <p:nvPr/>
        </p:nvSpPr>
        <p:spPr>
          <a:xfrm>
            <a:off x="1150938" y="617538"/>
            <a:ext cx="7793037" cy="1143000"/>
          </a:xfrm>
          <a:prstGeom prst="rect">
            <a:avLst/>
          </a:prstGeom>
          <a:noFill/>
          <a:ln w="9525">
            <a:noFill/>
          </a:ln>
        </p:spPr>
        <p:txBody>
          <a:bodyPr anchor="b"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sz="3600" b="1" dirty="0"/>
              <a:t>　 分组交换</a:t>
            </a:r>
            <a:endParaRPr lang="zh-CN" altLang="en-US" sz="3600" b="1" dirty="0"/>
          </a:p>
        </p:txBody>
      </p:sp>
      <p:grpSp>
        <p:nvGrpSpPr>
          <p:cNvPr id="423939" name="组合 423938"/>
          <p:cNvGrpSpPr/>
          <p:nvPr/>
        </p:nvGrpSpPr>
        <p:grpSpPr>
          <a:xfrm>
            <a:off x="1528763" y="2536825"/>
            <a:ext cx="4090987" cy="3667125"/>
            <a:chOff x="2256" y="2386"/>
            <a:chExt cx="2147" cy="1919"/>
          </a:xfrm>
        </p:grpSpPr>
        <p:sp>
          <p:nvSpPr>
            <p:cNvPr id="423940" name="椭圆 423939"/>
            <p:cNvSpPr/>
            <p:nvPr/>
          </p:nvSpPr>
          <p:spPr>
            <a:xfrm rot="-1674972">
              <a:off x="2346" y="2526"/>
              <a:ext cx="1015" cy="692"/>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1" name="椭圆 423940"/>
            <p:cNvSpPr/>
            <p:nvPr/>
          </p:nvSpPr>
          <p:spPr>
            <a:xfrm rot="-774972">
              <a:off x="3025" y="2386"/>
              <a:ext cx="887" cy="642"/>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2" name="椭圆 423941"/>
            <p:cNvSpPr/>
            <p:nvPr/>
          </p:nvSpPr>
          <p:spPr>
            <a:xfrm rot="-174972">
              <a:off x="3673" y="2621"/>
              <a:ext cx="655" cy="832"/>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3" name="椭圆 423942"/>
            <p:cNvSpPr/>
            <p:nvPr/>
          </p:nvSpPr>
          <p:spPr>
            <a:xfrm rot="18365028">
              <a:off x="3754" y="3107"/>
              <a:ext cx="687" cy="610"/>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4" name="椭圆 423943"/>
            <p:cNvSpPr/>
            <p:nvPr/>
          </p:nvSpPr>
          <p:spPr>
            <a:xfrm rot="-1674972">
              <a:off x="3052" y="3445"/>
              <a:ext cx="1110" cy="772"/>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5" name="椭圆 423944"/>
            <p:cNvSpPr/>
            <p:nvPr/>
          </p:nvSpPr>
          <p:spPr>
            <a:xfrm rot="-594972">
              <a:off x="2616" y="3772"/>
              <a:ext cx="793" cy="533"/>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6" name="椭圆 423945"/>
            <p:cNvSpPr/>
            <p:nvPr/>
          </p:nvSpPr>
          <p:spPr>
            <a:xfrm rot="-1674972">
              <a:off x="2311" y="3539"/>
              <a:ext cx="503" cy="631"/>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7" name="椭圆 423946"/>
            <p:cNvSpPr/>
            <p:nvPr/>
          </p:nvSpPr>
          <p:spPr>
            <a:xfrm rot="18065028">
              <a:off x="2160" y="3114"/>
              <a:ext cx="695" cy="504"/>
            </a:xfrm>
            <a:prstGeom prst="ellipse">
              <a:avLst/>
            </a:prstGeom>
            <a:solidFill>
              <a:srgbClr val="FFFF99"/>
            </a:solidFill>
            <a:ln w="12700" cap="flat" cmpd="sng">
              <a:solidFill>
                <a:schemeClr val="tx1"/>
              </a:solidFill>
              <a:prstDash val="solid"/>
              <a:headEnd type="none" w="med" len="med"/>
              <a:tailEnd type="none" w="med" len="med"/>
            </a:ln>
          </p:spPr>
          <p:txBody>
            <a:bodyPr/>
            <a:p>
              <a:endParaRPr lang="zh-CN" altLang="en-US"/>
            </a:p>
          </p:txBody>
        </p:sp>
        <p:sp>
          <p:nvSpPr>
            <p:cNvPr id="423948" name="任意多边形 423947"/>
            <p:cNvSpPr/>
            <p:nvPr/>
          </p:nvSpPr>
          <p:spPr>
            <a:xfrm>
              <a:off x="2358" y="2506"/>
              <a:ext cx="1931" cy="1684"/>
            </a:xfrm>
            <a:custGeom>
              <a:avLst/>
              <a:gdLst/>
              <a:ahLst/>
              <a:cxnLst/>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rgbClr val="FFFF99"/>
            </a:solidFill>
            <a:ln w="9525">
              <a:noFill/>
            </a:ln>
          </p:spPr>
          <p:txBody>
            <a:bodyPr/>
            <a:p>
              <a:endParaRPr lang="zh-CN" altLang="en-US"/>
            </a:p>
          </p:txBody>
        </p:sp>
      </p:grpSp>
      <p:sp>
        <p:nvSpPr>
          <p:cNvPr id="423949" name="直接连接符 423948"/>
          <p:cNvSpPr/>
          <p:nvPr/>
        </p:nvSpPr>
        <p:spPr>
          <a:xfrm flipV="1">
            <a:off x="2660650" y="2771775"/>
            <a:ext cx="1281113" cy="555625"/>
          </a:xfrm>
          <a:prstGeom prst="line">
            <a:avLst/>
          </a:prstGeom>
          <a:ln w="28575" cap="flat" cmpd="sng">
            <a:solidFill>
              <a:schemeClr val="tx1"/>
            </a:solidFill>
            <a:prstDash val="solid"/>
            <a:headEnd type="none" w="med" len="med"/>
            <a:tailEnd type="none" w="med" len="med"/>
          </a:ln>
        </p:spPr>
      </p:sp>
      <p:sp>
        <p:nvSpPr>
          <p:cNvPr id="423950" name="直接连接符 423949"/>
          <p:cNvSpPr/>
          <p:nvPr/>
        </p:nvSpPr>
        <p:spPr>
          <a:xfrm>
            <a:off x="4098925" y="2846388"/>
            <a:ext cx="757238" cy="1398587"/>
          </a:xfrm>
          <a:prstGeom prst="line">
            <a:avLst/>
          </a:prstGeom>
          <a:ln w="28575" cap="flat" cmpd="sng">
            <a:solidFill>
              <a:schemeClr val="tx1"/>
            </a:solidFill>
            <a:prstDash val="solid"/>
            <a:headEnd type="none" w="med" len="med"/>
            <a:tailEnd type="none" w="med" len="med"/>
          </a:ln>
        </p:spPr>
      </p:sp>
      <p:sp>
        <p:nvSpPr>
          <p:cNvPr id="423951" name="直接连接符 423950"/>
          <p:cNvSpPr/>
          <p:nvPr/>
        </p:nvSpPr>
        <p:spPr>
          <a:xfrm flipH="1">
            <a:off x="1905000" y="3419475"/>
            <a:ext cx="665163" cy="1255713"/>
          </a:xfrm>
          <a:prstGeom prst="line">
            <a:avLst/>
          </a:prstGeom>
          <a:ln w="28575" cap="flat" cmpd="sng">
            <a:solidFill>
              <a:schemeClr val="tx1"/>
            </a:solidFill>
            <a:prstDash val="solid"/>
            <a:headEnd type="none" w="med" len="med"/>
            <a:tailEnd type="none" w="med" len="med"/>
          </a:ln>
        </p:spPr>
      </p:sp>
      <p:sp>
        <p:nvSpPr>
          <p:cNvPr id="423952" name="直接连接符 423951"/>
          <p:cNvSpPr/>
          <p:nvPr/>
        </p:nvSpPr>
        <p:spPr>
          <a:xfrm>
            <a:off x="1946275" y="4852988"/>
            <a:ext cx="1520825" cy="882650"/>
          </a:xfrm>
          <a:prstGeom prst="line">
            <a:avLst/>
          </a:prstGeom>
          <a:ln w="28575" cap="flat" cmpd="sng">
            <a:solidFill>
              <a:schemeClr val="tx1"/>
            </a:solidFill>
            <a:prstDash val="solid"/>
            <a:headEnd type="none" w="med" len="med"/>
            <a:tailEnd type="none" w="med" len="med"/>
          </a:ln>
        </p:spPr>
      </p:sp>
      <p:sp>
        <p:nvSpPr>
          <p:cNvPr id="423953" name="直接连接符 423952"/>
          <p:cNvSpPr/>
          <p:nvPr/>
        </p:nvSpPr>
        <p:spPr>
          <a:xfrm flipV="1">
            <a:off x="3530600" y="4521200"/>
            <a:ext cx="1325563" cy="1306513"/>
          </a:xfrm>
          <a:prstGeom prst="line">
            <a:avLst/>
          </a:prstGeom>
          <a:ln w="28575" cap="flat" cmpd="sng">
            <a:solidFill>
              <a:schemeClr val="tx1"/>
            </a:solidFill>
            <a:prstDash val="solid"/>
            <a:headEnd type="none" w="med" len="med"/>
            <a:tailEnd type="none" w="med" len="med"/>
          </a:ln>
        </p:spPr>
      </p:sp>
      <p:sp>
        <p:nvSpPr>
          <p:cNvPr id="423954" name="直接连接符 423953"/>
          <p:cNvSpPr/>
          <p:nvPr/>
        </p:nvSpPr>
        <p:spPr>
          <a:xfrm>
            <a:off x="2713038" y="3425825"/>
            <a:ext cx="2125662" cy="946150"/>
          </a:xfrm>
          <a:prstGeom prst="line">
            <a:avLst/>
          </a:prstGeom>
          <a:ln w="28575" cap="flat" cmpd="sng">
            <a:solidFill>
              <a:schemeClr val="tx1"/>
            </a:solidFill>
            <a:prstDash val="solid"/>
            <a:headEnd type="none" w="med" len="med"/>
            <a:tailEnd type="none" w="med" len="med"/>
          </a:ln>
        </p:spPr>
      </p:sp>
      <p:sp>
        <p:nvSpPr>
          <p:cNvPr id="423955" name="直接连接符 423954"/>
          <p:cNvSpPr/>
          <p:nvPr/>
        </p:nvSpPr>
        <p:spPr>
          <a:xfrm>
            <a:off x="2611438" y="3262313"/>
            <a:ext cx="1000125" cy="2471737"/>
          </a:xfrm>
          <a:prstGeom prst="line">
            <a:avLst/>
          </a:prstGeom>
          <a:ln w="28575" cap="flat" cmpd="sng">
            <a:solidFill>
              <a:schemeClr val="tx1"/>
            </a:solidFill>
            <a:prstDash val="solid"/>
            <a:headEnd type="none" w="med" len="med"/>
            <a:tailEnd type="none" w="med" len="med"/>
          </a:ln>
        </p:spPr>
      </p:sp>
      <p:sp>
        <p:nvSpPr>
          <p:cNvPr id="423956" name="直接连接符 423955"/>
          <p:cNvSpPr/>
          <p:nvPr/>
        </p:nvSpPr>
        <p:spPr>
          <a:xfrm flipV="1">
            <a:off x="2935288" y="5805488"/>
            <a:ext cx="639762" cy="549275"/>
          </a:xfrm>
          <a:prstGeom prst="line">
            <a:avLst/>
          </a:prstGeom>
          <a:ln w="19050" cap="flat" cmpd="sng">
            <a:solidFill>
              <a:schemeClr val="tx1"/>
            </a:solidFill>
            <a:prstDash val="solid"/>
            <a:headEnd type="none" w="med" len="med"/>
            <a:tailEnd type="none" w="med" len="med"/>
          </a:ln>
        </p:spPr>
      </p:sp>
      <p:sp>
        <p:nvSpPr>
          <p:cNvPr id="423957" name="直接连接符 423956"/>
          <p:cNvSpPr/>
          <p:nvPr/>
        </p:nvSpPr>
        <p:spPr>
          <a:xfrm rot="-5400000">
            <a:off x="3859213" y="2455863"/>
            <a:ext cx="336550" cy="0"/>
          </a:xfrm>
          <a:prstGeom prst="line">
            <a:avLst/>
          </a:prstGeom>
          <a:ln w="19050" cap="flat" cmpd="sng">
            <a:solidFill>
              <a:schemeClr val="tx1"/>
            </a:solidFill>
            <a:prstDash val="solid"/>
            <a:headEnd type="none" w="med" len="med"/>
            <a:tailEnd type="none" w="med" len="med"/>
          </a:ln>
        </p:spPr>
      </p:sp>
      <p:sp>
        <p:nvSpPr>
          <p:cNvPr id="423958" name="直接连接符 423957"/>
          <p:cNvSpPr/>
          <p:nvPr/>
        </p:nvSpPr>
        <p:spPr>
          <a:xfrm>
            <a:off x="4948238" y="4521200"/>
            <a:ext cx="639762" cy="1008063"/>
          </a:xfrm>
          <a:prstGeom prst="line">
            <a:avLst/>
          </a:prstGeom>
          <a:ln w="19050" cap="flat" cmpd="sng">
            <a:solidFill>
              <a:schemeClr val="tx1"/>
            </a:solidFill>
            <a:prstDash val="solid"/>
            <a:headEnd type="none" w="med" len="med"/>
            <a:tailEnd type="none" w="med" len="med"/>
          </a:ln>
        </p:spPr>
      </p:sp>
      <p:sp>
        <p:nvSpPr>
          <p:cNvPr id="423959" name="直接连接符 423958"/>
          <p:cNvSpPr/>
          <p:nvPr/>
        </p:nvSpPr>
        <p:spPr>
          <a:xfrm flipV="1">
            <a:off x="1027113" y="4778375"/>
            <a:ext cx="644525" cy="6350"/>
          </a:xfrm>
          <a:prstGeom prst="line">
            <a:avLst/>
          </a:prstGeom>
          <a:ln w="19050" cap="flat" cmpd="sng">
            <a:solidFill>
              <a:schemeClr val="tx1"/>
            </a:solidFill>
            <a:prstDash val="solid"/>
            <a:headEnd type="none" w="med" len="med"/>
            <a:tailEnd type="none" w="med" len="med"/>
          </a:ln>
        </p:spPr>
      </p:sp>
      <p:sp>
        <p:nvSpPr>
          <p:cNvPr id="423960" name="直接连接符 423959"/>
          <p:cNvSpPr/>
          <p:nvPr/>
        </p:nvSpPr>
        <p:spPr>
          <a:xfrm rot="5400000" flipH="1">
            <a:off x="2184400" y="2887663"/>
            <a:ext cx="773113" cy="1587"/>
          </a:xfrm>
          <a:prstGeom prst="line">
            <a:avLst/>
          </a:prstGeom>
          <a:ln w="19050" cap="flat" cmpd="sng">
            <a:solidFill>
              <a:schemeClr val="tx1"/>
            </a:solidFill>
            <a:prstDash val="solid"/>
            <a:headEnd type="none" w="med" len="med"/>
            <a:tailEnd type="none" w="med" len="med"/>
          </a:ln>
        </p:spPr>
      </p:sp>
      <p:sp>
        <p:nvSpPr>
          <p:cNvPr id="423961" name="文本框 423960"/>
          <p:cNvSpPr txBox="1"/>
          <p:nvPr/>
        </p:nvSpPr>
        <p:spPr>
          <a:xfrm>
            <a:off x="682625" y="4143375"/>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1</a:t>
            </a:r>
            <a:endParaRPr lang="en-US" altLang="zh-CN" sz="2000" b="0">
              <a:solidFill>
                <a:srgbClr val="333399"/>
              </a:solidFill>
              <a:latin typeface="Arial" panose="020B0604020202020204" pitchFamily="34" charset="0"/>
            </a:endParaRPr>
          </a:p>
        </p:txBody>
      </p:sp>
      <p:sp>
        <p:nvSpPr>
          <p:cNvPr id="423962" name="椭圆 423961"/>
          <p:cNvSpPr/>
          <p:nvPr/>
        </p:nvSpPr>
        <p:spPr>
          <a:xfrm>
            <a:off x="1655763" y="4521200"/>
            <a:ext cx="457200" cy="458788"/>
          </a:xfrm>
          <a:prstGeom prst="ellipse">
            <a:avLst/>
          </a:prstGeom>
          <a:solidFill>
            <a:srgbClr val="66FF33"/>
          </a:solidFill>
          <a:ln w="19050" cap="flat" cmpd="sng">
            <a:solidFill>
              <a:schemeClr val="tx1"/>
            </a:solidFill>
            <a:prstDash val="solid"/>
            <a:headEnd type="none" w="med" len="med"/>
            <a:tailEnd type="none" w="med" len="med"/>
          </a:ln>
        </p:spPr>
        <p:txBody>
          <a:bodyPr wrap="none" anchor="ctr" anchorCtr="0"/>
          <a:p>
            <a:pPr algn="ctr"/>
            <a:r>
              <a:rPr lang="en-US" altLang="zh-CN" sz="2000" b="0">
                <a:latin typeface="Arial" panose="020B0604020202020204" pitchFamily="34" charset="0"/>
              </a:rPr>
              <a:t>A</a:t>
            </a:r>
            <a:endParaRPr lang="en-US" altLang="zh-CN" sz="2000" b="0">
              <a:latin typeface="Arial" panose="020B0604020202020204" pitchFamily="34" charset="0"/>
            </a:endParaRPr>
          </a:p>
        </p:txBody>
      </p:sp>
      <p:sp>
        <p:nvSpPr>
          <p:cNvPr id="423963" name="直接连接符 423962"/>
          <p:cNvSpPr/>
          <p:nvPr/>
        </p:nvSpPr>
        <p:spPr>
          <a:xfrm flipV="1">
            <a:off x="4948238" y="3924300"/>
            <a:ext cx="806450" cy="412750"/>
          </a:xfrm>
          <a:prstGeom prst="line">
            <a:avLst/>
          </a:prstGeom>
          <a:ln w="19050" cap="flat" cmpd="sng">
            <a:solidFill>
              <a:schemeClr val="tx1"/>
            </a:solidFill>
            <a:prstDash val="solid"/>
            <a:headEnd type="none" w="med" len="med"/>
            <a:tailEnd type="none" w="med" len="med"/>
          </a:ln>
        </p:spPr>
      </p:sp>
      <p:sp>
        <p:nvSpPr>
          <p:cNvPr id="423964" name="圆角矩形标注 423963"/>
          <p:cNvSpPr/>
          <p:nvPr/>
        </p:nvSpPr>
        <p:spPr>
          <a:xfrm flipV="1">
            <a:off x="4500563" y="6172200"/>
            <a:ext cx="1655762" cy="425450"/>
          </a:xfrm>
          <a:prstGeom prst="wedgeRoundRectCallout">
            <a:avLst>
              <a:gd name="adj1" fmla="val -60356"/>
              <a:gd name="adj2" fmla="val 115671"/>
              <a:gd name="adj3" fmla="val 16667"/>
            </a:avLst>
          </a:prstGeom>
          <a:solidFill>
            <a:schemeClr val="bg1"/>
          </a:solidFill>
          <a:ln w="9525" cap="flat" cmpd="sng">
            <a:solidFill>
              <a:schemeClr val="tx1"/>
            </a:solidFill>
            <a:prstDash val="solid"/>
            <a:miter/>
            <a:headEnd type="none" w="med" len="med"/>
            <a:tailEnd type="none" w="med" len="med"/>
          </a:ln>
        </p:spPr>
        <p:txBody>
          <a:bodyPr rot="10800000" wrap="none" anchor="ctr" anchorCtr="0"/>
          <a:p>
            <a:pPr algn="ctr"/>
            <a:endParaRPr sz="2400" b="0" dirty="0">
              <a:latin typeface="Times New Roman" panose="02020603050405020304" pitchFamily="18" charset="0"/>
            </a:endParaRPr>
          </a:p>
        </p:txBody>
      </p:sp>
      <p:sp>
        <p:nvSpPr>
          <p:cNvPr id="423965" name="文本框 423964"/>
          <p:cNvSpPr txBox="1"/>
          <p:nvPr/>
        </p:nvSpPr>
        <p:spPr>
          <a:xfrm>
            <a:off x="4603750" y="6200775"/>
            <a:ext cx="1454150" cy="396875"/>
          </a:xfrm>
          <a:prstGeom prst="rect">
            <a:avLst/>
          </a:prstGeom>
          <a:noFill/>
          <a:ln w="9525">
            <a:noFill/>
          </a:ln>
        </p:spPr>
        <p:txBody>
          <a:bodyPr wrap="none" anchor="t" anchorCtr="0">
            <a:spAutoFit/>
          </a:bodyPr>
          <a:p>
            <a:r>
              <a:rPr lang="zh-CN" altLang="en-US" sz="2000" b="0" dirty="0">
                <a:solidFill>
                  <a:srgbClr val="333399"/>
                </a:solidFill>
                <a:latin typeface="Times New Roman" panose="02020603050405020304" pitchFamily="18" charset="0"/>
                <a:ea typeface="黑体" panose="02010609060101010101" pitchFamily="2" charset="-122"/>
              </a:rPr>
              <a:t>分组交换网</a:t>
            </a:r>
            <a:endParaRPr lang="zh-CN" altLang="en-US" sz="2000" b="0" dirty="0">
              <a:solidFill>
                <a:srgbClr val="333399"/>
              </a:solidFill>
              <a:latin typeface="Times New Roman" panose="02020603050405020304" pitchFamily="18" charset="0"/>
              <a:ea typeface="黑体" panose="02010609060101010101" pitchFamily="2" charset="-122"/>
            </a:endParaRPr>
          </a:p>
        </p:txBody>
      </p:sp>
      <p:pic>
        <p:nvPicPr>
          <p:cNvPr id="423966" name="图片 423965"/>
          <p:cNvPicPr/>
          <p:nvPr/>
        </p:nvPicPr>
        <p:blipFill>
          <a:blip r:embed="rId1"/>
          <a:stretch>
            <a:fillRect/>
          </a:stretch>
        </p:blipFill>
        <p:spPr>
          <a:xfrm>
            <a:off x="3713163" y="1844675"/>
            <a:ext cx="585787" cy="593725"/>
          </a:xfrm>
          <a:prstGeom prst="rect">
            <a:avLst/>
          </a:prstGeom>
          <a:noFill/>
          <a:ln w="9525">
            <a:noFill/>
          </a:ln>
        </p:spPr>
      </p:pic>
      <p:pic>
        <p:nvPicPr>
          <p:cNvPr id="423967" name="图片 423966"/>
          <p:cNvPicPr/>
          <p:nvPr/>
        </p:nvPicPr>
        <p:blipFill>
          <a:blip r:embed="rId1"/>
          <a:stretch>
            <a:fillRect/>
          </a:stretch>
        </p:blipFill>
        <p:spPr>
          <a:xfrm>
            <a:off x="5640388" y="3559175"/>
            <a:ext cx="587375" cy="593725"/>
          </a:xfrm>
          <a:prstGeom prst="rect">
            <a:avLst/>
          </a:prstGeom>
          <a:noFill/>
          <a:ln w="9525">
            <a:noFill/>
          </a:ln>
        </p:spPr>
      </p:pic>
      <p:pic>
        <p:nvPicPr>
          <p:cNvPr id="423968" name="图片 423967"/>
          <p:cNvPicPr/>
          <p:nvPr/>
        </p:nvPicPr>
        <p:blipFill>
          <a:blip r:embed="rId1"/>
          <a:stretch>
            <a:fillRect/>
          </a:stretch>
        </p:blipFill>
        <p:spPr>
          <a:xfrm>
            <a:off x="2570163" y="6264275"/>
            <a:ext cx="585787" cy="593725"/>
          </a:xfrm>
          <a:prstGeom prst="rect">
            <a:avLst/>
          </a:prstGeom>
          <a:noFill/>
          <a:ln w="9525">
            <a:noFill/>
          </a:ln>
        </p:spPr>
      </p:pic>
      <p:pic>
        <p:nvPicPr>
          <p:cNvPr id="423969" name="图片 423968"/>
          <p:cNvPicPr/>
          <p:nvPr/>
        </p:nvPicPr>
        <p:blipFill>
          <a:blip r:embed="rId1"/>
          <a:stretch>
            <a:fillRect/>
          </a:stretch>
        </p:blipFill>
        <p:spPr>
          <a:xfrm>
            <a:off x="5405438" y="5346700"/>
            <a:ext cx="585787" cy="593725"/>
          </a:xfrm>
          <a:prstGeom prst="rect">
            <a:avLst/>
          </a:prstGeom>
          <a:noFill/>
          <a:ln w="9525">
            <a:noFill/>
          </a:ln>
        </p:spPr>
      </p:pic>
      <p:pic>
        <p:nvPicPr>
          <p:cNvPr id="423970" name="图片 423969"/>
          <p:cNvPicPr/>
          <p:nvPr/>
        </p:nvPicPr>
        <p:blipFill>
          <a:blip r:embed="rId1"/>
          <a:stretch>
            <a:fillRect/>
          </a:stretch>
        </p:blipFill>
        <p:spPr>
          <a:xfrm>
            <a:off x="2295525" y="2043113"/>
            <a:ext cx="587375" cy="595312"/>
          </a:xfrm>
          <a:prstGeom prst="rect">
            <a:avLst/>
          </a:prstGeom>
          <a:noFill/>
          <a:ln w="9525">
            <a:noFill/>
          </a:ln>
        </p:spPr>
      </p:pic>
      <p:sp>
        <p:nvSpPr>
          <p:cNvPr id="423971" name="椭圆 423970"/>
          <p:cNvSpPr/>
          <p:nvPr/>
        </p:nvSpPr>
        <p:spPr>
          <a:xfrm>
            <a:off x="2379663" y="3154363"/>
            <a:ext cx="457200" cy="458787"/>
          </a:xfrm>
          <a:prstGeom prst="ellipse">
            <a:avLst/>
          </a:prstGeom>
          <a:solidFill>
            <a:srgbClr val="66FF33"/>
          </a:solidFill>
          <a:ln w="19050" cap="flat" cmpd="sng">
            <a:solidFill>
              <a:schemeClr val="tx1"/>
            </a:solidFill>
            <a:prstDash val="solid"/>
            <a:headEnd type="none" w="med" len="med"/>
            <a:tailEnd type="none" w="med" len="med"/>
          </a:ln>
        </p:spPr>
        <p:txBody>
          <a:bodyPr wrap="none" anchor="ctr" anchorCtr="0"/>
          <a:p>
            <a:pPr algn="ctr"/>
            <a:r>
              <a:rPr lang="en-US" altLang="zh-CN" sz="2000" b="0">
                <a:latin typeface="Arial" panose="020B0604020202020204" pitchFamily="34" charset="0"/>
              </a:rPr>
              <a:t>B</a:t>
            </a:r>
            <a:endParaRPr lang="en-US" altLang="zh-CN" sz="2000" b="0">
              <a:latin typeface="Arial" panose="020B0604020202020204" pitchFamily="34" charset="0"/>
            </a:endParaRPr>
          </a:p>
        </p:txBody>
      </p:sp>
      <p:sp>
        <p:nvSpPr>
          <p:cNvPr id="423972" name="椭圆 423971"/>
          <p:cNvSpPr/>
          <p:nvPr/>
        </p:nvSpPr>
        <p:spPr>
          <a:xfrm>
            <a:off x="3800475" y="2543175"/>
            <a:ext cx="457200" cy="458788"/>
          </a:xfrm>
          <a:prstGeom prst="ellipse">
            <a:avLst/>
          </a:prstGeom>
          <a:solidFill>
            <a:srgbClr val="66FF33"/>
          </a:solidFill>
          <a:ln w="19050" cap="flat" cmpd="sng">
            <a:solidFill>
              <a:schemeClr val="tx1"/>
            </a:solidFill>
            <a:prstDash val="solid"/>
            <a:headEnd type="none" w="med" len="med"/>
            <a:tailEnd type="none" w="med" len="med"/>
          </a:ln>
        </p:spPr>
        <p:txBody>
          <a:bodyPr wrap="none" anchor="ctr" anchorCtr="0"/>
          <a:p>
            <a:pPr algn="ctr"/>
            <a:r>
              <a:rPr lang="en-US" altLang="zh-CN" sz="2000" b="0">
                <a:latin typeface="Arial" panose="020B0604020202020204" pitchFamily="34" charset="0"/>
              </a:rPr>
              <a:t>D</a:t>
            </a:r>
            <a:endParaRPr lang="en-US" altLang="zh-CN" sz="2000" b="0">
              <a:latin typeface="Arial" panose="020B0604020202020204" pitchFamily="34" charset="0"/>
            </a:endParaRPr>
          </a:p>
        </p:txBody>
      </p:sp>
      <p:sp>
        <p:nvSpPr>
          <p:cNvPr id="423973" name="椭圆 423972"/>
          <p:cNvSpPr/>
          <p:nvPr/>
        </p:nvSpPr>
        <p:spPr>
          <a:xfrm>
            <a:off x="4654550" y="4171950"/>
            <a:ext cx="457200" cy="458788"/>
          </a:xfrm>
          <a:prstGeom prst="ellipse">
            <a:avLst/>
          </a:prstGeom>
          <a:solidFill>
            <a:srgbClr val="66FF33"/>
          </a:solidFill>
          <a:ln w="19050" cap="flat" cmpd="sng">
            <a:solidFill>
              <a:schemeClr val="tx1"/>
            </a:solidFill>
            <a:prstDash val="solid"/>
            <a:headEnd type="none" w="med" len="med"/>
            <a:tailEnd type="none" w="med" len="med"/>
          </a:ln>
        </p:spPr>
        <p:txBody>
          <a:bodyPr wrap="none" anchor="ctr" anchorCtr="0"/>
          <a:p>
            <a:pPr algn="ctr"/>
            <a:r>
              <a:rPr lang="en-US" altLang="zh-CN" sz="2000" b="0">
                <a:latin typeface="Arial" panose="020B0604020202020204" pitchFamily="34" charset="0"/>
              </a:rPr>
              <a:t>E</a:t>
            </a:r>
            <a:endParaRPr lang="en-US" altLang="zh-CN" sz="2000" b="0">
              <a:latin typeface="Arial" panose="020B0604020202020204" pitchFamily="34" charset="0"/>
            </a:endParaRPr>
          </a:p>
        </p:txBody>
      </p:sp>
      <p:sp>
        <p:nvSpPr>
          <p:cNvPr id="423974" name="椭圆 423973"/>
          <p:cNvSpPr/>
          <p:nvPr/>
        </p:nvSpPr>
        <p:spPr>
          <a:xfrm>
            <a:off x="3346450" y="5491163"/>
            <a:ext cx="457200" cy="458787"/>
          </a:xfrm>
          <a:prstGeom prst="ellipse">
            <a:avLst/>
          </a:prstGeom>
          <a:solidFill>
            <a:srgbClr val="66FF33"/>
          </a:solidFill>
          <a:ln w="19050" cap="flat" cmpd="sng">
            <a:solidFill>
              <a:schemeClr val="tx1"/>
            </a:solidFill>
            <a:prstDash val="solid"/>
            <a:headEnd type="none" w="med" len="med"/>
            <a:tailEnd type="none" w="med" len="med"/>
          </a:ln>
        </p:spPr>
        <p:txBody>
          <a:bodyPr wrap="none" anchor="ctr" anchorCtr="0"/>
          <a:p>
            <a:pPr algn="ctr"/>
            <a:r>
              <a:rPr lang="en-US" altLang="zh-CN" sz="2000" b="0">
                <a:latin typeface="Arial" panose="020B0604020202020204" pitchFamily="34" charset="0"/>
              </a:rPr>
              <a:t>C</a:t>
            </a:r>
            <a:endParaRPr lang="en-US" altLang="zh-CN" sz="2000" b="0">
              <a:latin typeface="Arial" panose="020B0604020202020204" pitchFamily="34" charset="0"/>
            </a:endParaRPr>
          </a:p>
        </p:txBody>
      </p:sp>
      <p:sp>
        <p:nvSpPr>
          <p:cNvPr id="423975" name="文本框 423974"/>
          <p:cNvSpPr txBox="1"/>
          <p:nvPr/>
        </p:nvSpPr>
        <p:spPr>
          <a:xfrm>
            <a:off x="5076825" y="5300663"/>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5</a:t>
            </a:r>
            <a:endParaRPr lang="en-US" altLang="zh-CN" sz="2000" b="0">
              <a:solidFill>
                <a:srgbClr val="333399"/>
              </a:solidFill>
              <a:latin typeface="Arial" panose="020B0604020202020204" pitchFamily="34" charset="0"/>
            </a:endParaRPr>
          </a:p>
        </p:txBody>
      </p:sp>
      <p:sp>
        <p:nvSpPr>
          <p:cNvPr id="423976" name="文本框 423975"/>
          <p:cNvSpPr txBox="1"/>
          <p:nvPr/>
        </p:nvSpPr>
        <p:spPr>
          <a:xfrm>
            <a:off x="6084888" y="3500438"/>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6</a:t>
            </a:r>
            <a:endParaRPr lang="en-US" altLang="zh-CN" sz="2000" b="0">
              <a:solidFill>
                <a:srgbClr val="333399"/>
              </a:solidFill>
              <a:latin typeface="Arial" panose="020B0604020202020204" pitchFamily="34" charset="0"/>
            </a:endParaRPr>
          </a:p>
        </p:txBody>
      </p:sp>
      <p:sp>
        <p:nvSpPr>
          <p:cNvPr id="423977" name="文本框 423976"/>
          <p:cNvSpPr txBox="1"/>
          <p:nvPr/>
        </p:nvSpPr>
        <p:spPr>
          <a:xfrm>
            <a:off x="3348038" y="1844675"/>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4</a:t>
            </a:r>
            <a:endParaRPr lang="en-US" altLang="zh-CN" sz="2000" b="0">
              <a:solidFill>
                <a:srgbClr val="333399"/>
              </a:solidFill>
              <a:latin typeface="Arial" panose="020B0604020202020204" pitchFamily="34" charset="0"/>
            </a:endParaRPr>
          </a:p>
        </p:txBody>
      </p:sp>
      <p:sp>
        <p:nvSpPr>
          <p:cNvPr id="423978" name="文本框 423977"/>
          <p:cNvSpPr txBox="1"/>
          <p:nvPr/>
        </p:nvSpPr>
        <p:spPr>
          <a:xfrm>
            <a:off x="1979613" y="1989138"/>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2</a:t>
            </a:r>
            <a:endParaRPr lang="en-US" altLang="zh-CN" sz="2000" b="0">
              <a:solidFill>
                <a:srgbClr val="333399"/>
              </a:solidFill>
              <a:latin typeface="Arial" panose="020B0604020202020204" pitchFamily="34" charset="0"/>
            </a:endParaRPr>
          </a:p>
        </p:txBody>
      </p:sp>
      <p:sp>
        <p:nvSpPr>
          <p:cNvPr id="423979" name="文本框 423978"/>
          <p:cNvSpPr txBox="1"/>
          <p:nvPr/>
        </p:nvSpPr>
        <p:spPr>
          <a:xfrm>
            <a:off x="2195513" y="6237288"/>
            <a:ext cx="460375" cy="396875"/>
          </a:xfrm>
          <a:prstGeom prst="rect">
            <a:avLst/>
          </a:prstGeom>
          <a:noFill/>
          <a:ln w="9525">
            <a:noFill/>
          </a:ln>
        </p:spPr>
        <p:txBody>
          <a:bodyPr wrap="none" anchor="t" anchorCtr="0">
            <a:spAutoFit/>
          </a:bodyPr>
          <a:p>
            <a:r>
              <a:rPr lang="en-US" altLang="zh-CN" sz="2000" b="0">
                <a:solidFill>
                  <a:srgbClr val="333399"/>
                </a:solidFill>
                <a:latin typeface="Arial" panose="020B0604020202020204" pitchFamily="34" charset="0"/>
              </a:rPr>
              <a:t>H</a:t>
            </a:r>
            <a:r>
              <a:rPr lang="en-US" altLang="zh-CN" sz="2000" b="0" baseline="-25000">
                <a:solidFill>
                  <a:srgbClr val="333399"/>
                </a:solidFill>
                <a:latin typeface="Arial" panose="020B0604020202020204" pitchFamily="34" charset="0"/>
              </a:rPr>
              <a:t>3</a:t>
            </a:r>
            <a:endParaRPr lang="en-US" altLang="zh-CN" sz="2000" b="0">
              <a:solidFill>
                <a:srgbClr val="333399"/>
              </a:solidFill>
              <a:latin typeface="Arial" panose="020B0604020202020204" pitchFamily="34" charset="0"/>
            </a:endParaRPr>
          </a:p>
        </p:txBody>
      </p:sp>
      <p:sp>
        <p:nvSpPr>
          <p:cNvPr id="423980" name="矩形 423979"/>
          <p:cNvSpPr/>
          <p:nvPr/>
        </p:nvSpPr>
        <p:spPr>
          <a:xfrm>
            <a:off x="2484438" y="2205038"/>
            <a:ext cx="217487" cy="217487"/>
          </a:xfrm>
          <a:prstGeom prst="rect">
            <a:avLst/>
          </a:prstGeom>
          <a:solidFill>
            <a:srgbClr val="333399"/>
          </a:solidFill>
          <a:ln w="9525" cap="flat" cmpd="sng">
            <a:solidFill>
              <a:srgbClr val="333399"/>
            </a:solidFill>
            <a:prstDash val="solid"/>
            <a:miter/>
            <a:headEnd type="none" w="med" len="med"/>
            <a:tailEnd type="none" w="med" len="med"/>
          </a:ln>
        </p:spPr>
        <p:txBody>
          <a:bodyPr/>
          <a:p>
            <a:endParaRPr lang="zh-CN" altLang="en-US"/>
          </a:p>
        </p:txBody>
      </p:sp>
      <p:pic>
        <p:nvPicPr>
          <p:cNvPr id="423981" name="图片 423980"/>
          <p:cNvPicPr/>
          <p:nvPr/>
        </p:nvPicPr>
        <p:blipFill>
          <a:blip r:embed="rId1"/>
          <a:stretch>
            <a:fillRect/>
          </a:stretch>
        </p:blipFill>
        <p:spPr>
          <a:xfrm>
            <a:off x="611188" y="4521200"/>
            <a:ext cx="587375" cy="593725"/>
          </a:xfrm>
          <a:prstGeom prst="rect">
            <a:avLst/>
          </a:prstGeom>
          <a:noFill/>
          <a:ln w="9525">
            <a:noFill/>
          </a:ln>
        </p:spPr>
      </p:pic>
      <p:sp>
        <p:nvSpPr>
          <p:cNvPr id="423982" name="矩形 423981"/>
          <p:cNvSpPr/>
          <p:nvPr/>
        </p:nvSpPr>
        <p:spPr>
          <a:xfrm>
            <a:off x="827088" y="4652963"/>
            <a:ext cx="217487" cy="217487"/>
          </a:xfrm>
          <a:prstGeom prst="rect">
            <a:avLst/>
          </a:prstGeom>
          <a:solidFill>
            <a:schemeClr val="hlink"/>
          </a:solidFill>
          <a:ln w="9525" cap="flat" cmpd="sng">
            <a:solidFill>
              <a:schemeClr val="hlink"/>
            </a:solidFill>
            <a:prstDash val="solid"/>
            <a:miter/>
            <a:headEnd type="none" w="med" len="med"/>
            <a:tailEnd type="none" w="med" len="med"/>
          </a:ln>
        </p:spPr>
        <p:txBody>
          <a:bodyPr/>
          <a:p>
            <a:endParaRPr lang="zh-CN" altLang="en-US"/>
          </a:p>
        </p:txBody>
      </p:sp>
      <p:sp>
        <p:nvSpPr>
          <p:cNvPr id="423983" name="矩形 423982"/>
          <p:cNvSpPr/>
          <p:nvPr/>
        </p:nvSpPr>
        <p:spPr>
          <a:xfrm>
            <a:off x="827088" y="4652963"/>
            <a:ext cx="217487" cy="217487"/>
          </a:xfrm>
          <a:prstGeom prst="rect">
            <a:avLst/>
          </a:prstGeom>
          <a:solidFill>
            <a:schemeClr val="hlink"/>
          </a:solidFill>
          <a:ln w="9525" cap="flat" cmpd="sng">
            <a:solidFill>
              <a:schemeClr val="hlink"/>
            </a:solidFill>
            <a:prstDash val="solid"/>
            <a:miter/>
            <a:headEnd type="none" w="med" len="med"/>
            <a:tailEnd type="none" w="med" len="med"/>
          </a:ln>
        </p:spPr>
        <p:txBody>
          <a:bodyPr/>
          <a:p>
            <a:endParaRPr lang="zh-CN" altLang="en-US"/>
          </a:p>
        </p:txBody>
      </p:sp>
      <p:sp>
        <p:nvSpPr>
          <p:cNvPr id="423984" name="文本框 423983"/>
          <p:cNvSpPr txBox="1"/>
          <p:nvPr/>
        </p:nvSpPr>
        <p:spPr>
          <a:xfrm>
            <a:off x="6227763" y="5157788"/>
            <a:ext cx="2609850" cy="466725"/>
          </a:xfrm>
          <a:prstGeom prst="rect">
            <a:avLst/>
          </a:prstGeom>
          <a:noFill/>
          <a:ln w="9525" cap="flat" cmpd="sng">
            <a:solidFill>
              <a:schemeClr val="hlink"/>
            </a:solidFill>
            <a:prstDash val="solid"/>
            <a:miter/>
            <a:headEnd type="none" w="med" len="med"/>
            <a:tailEnd type="none" w="med" len="med"/>
          </a:ln>
        </p:spPr>
        <p:txBody>
          <a:bodyPr wrap="none" anchor="t" anchorCtr="0">
            <a:spAutoFit/>
          </a:bodyPr>
          <a:p>
            <a:r>
              <a:rPr lang="en-US" altLang="zh-CN" sz="2400" b="0">
                <a:solidFill>
                  <a:schemeClr val="hlink"/>
                </a:solidFill>
                <a:latin typeface="Arial" panose="020B0604020202020204" pitchFamily="34" charset="0"/>
              </a:rPr>
              <a:t>H</a:t>
            </a:r>
            <a:r>
              <a:rPr lang="en-US" altLang="zh-CN" sz="2400" b="0" baseline="-25000">
                <a:solidFill>
                  <a:schemeClr val="hlink"/>
                </a:solidFill>
                <a:latin typeface="Arial" panose="020B0604020202020204" pitchFamily="34" charset="0"/>
              </a:rPr>
              <a:t>1 </a:t>
            </a:r>
            <a:r>
              <a:rPr lang="zh-CN" altLang="en-US" sz="2400" b="0" dirty="0">
                <a:solidFill>
                  <a:schemeClr val="hlink"/>
                </a:solidFill>
                <a:latin typeface="Arial" panose="020B0604020202020204" pitchFamily="34" charset="0"/>
                <a:ea typeface="黑体" panose="02010609060101010101" pitchFamily="2" charset="-122"/>
              </a:rPr>
              <a:t>向 </a:t>
            </a:r>
            <a:r>
              <a:rPr lang="en-US" altLang="zh-CN" sz="2400" b="0">
                <a:solidFill>
                  <a:schemeClr val="hlink"/>
                </a:solidFill>
                <a:latin typeface="Arial" panose="020B0604020202020204" pitchFamily="34" charset="0"/>
                <a:ea typeface="黑体" panose="02010609060101010101" pitchFamily="2" charset="-122"/>
              </a:rPr>
              <a:t>H</a:t>
            </a:r>
            <a:r>
              <a:rPr lang="en-US" altLang="zh-CN" sz="2400" b="0" baseline="-25000">
                <a:solidFill>
                  <a:schemeClr val="hlink"/>
                </a:solidFill>
                <a:latin typeface="Arial" panose="020B0604020202020204" pitchFamily="34" charset="0"/>
                <a:ea typeface="黑体" panose="02010609060101010101" pitchFamily="2" charset="-122"/>
              </a:rPr>
              <a:t>5</a:t>
            </a:r>
            <a:r>
              <a:rPr lang="en-US" altLang="zh-CN" sz="2400" b="0">
                <a:solidFill>
                  <a:schemeClr val="hlink"/>
                </a:solidFill>
                <a:latin typeface="Arial" panose="020B0604020202020204" pitchFamily="34" charset="0"/>
                <a:ea typeface="黑体" panose="02010609060101010101" pitchFamily="2" charset="-122"/>
              </a:rPr>
              <a:t> </a:t>
            </a:r>
            <a:r>
              <a:rPr lang="zh-CN" altLang="en-US" sz="2400" b="0" dirty="0">
                <a:solidFill>
                  <a:schemeClr val="hlink"/>
                </a:solidFill>
                <a:latin typeface="Arial" panose="020B0604020202020204" pitchFamily="34" charset="0"/>
                <a:ea typeface="黑体" panose="02010609060101010101" pitchFamily="2" charset="-122"/>
              </a:rPr>
              <a:t>发送分组</a:t>
            </a:r>
            <a:endParaRPr lang="zh-CN" altLang="en-US" sz="2400" b="0" dirty="0">
              <a:solidFill>
                <a:schemeClr val="hlink"/>
              </a:solidFill>
              <a:latin typeface="Arial" panose="020B0604020202020204" pitchFamily="34" charset="0"/>
              <a:ea typeface="黑体" panose="02010609060101010101" pitchFamily="2" charset="-122"/>
            </a:endParaRPr>
          </a:p>
        </p:txBody>
      </p:sp>
      <p:sp>
        <p:nvSpPr>
          <p:cNvPr id="423985" name="文本框 423984"/>
          <p:cNvSpPr txBox="1"/>
          <p:nvPr/>
        </p:nvSpPr>
        <p:spPr>
          <a:xfrm>
            <a:off x="6227763" y="4292600"/>
            <a:ext cx="2609850" cy="466725"/>
          </a:xfrm>
          <a:prstGeom prst="rect">
            <a:avLst/>
          </a:prstGeom>
          <a:noFill/>
          <a:ln w="9525" cap="flat" cmpd="sng">
            <a:solidFill>
              <a:srgbClr val="333399"/>
            </a:solidFill>
            <a:prstDash val="solid"/>
            <a:miter/>
            <a:headEnd type="none" w="med" len="med"/>
            <a:tailEnd type="none" w="med" len="med"/>
          </a:ln>
        </p:spPr>
        <p:txBody>
          <a:bodyPr wrap="none" anchor="t" anchorCtr="0">
            <a:spAutoFit/>
          </a:bodyPr>
          <a:p>
            <a:r>
              <a:rPr lang="en-US" altLang="zh-CN" sz="2400" b="0">
                <a:solidFill>
                  <a:srgbClr val="333399"/>
                </a:solidFill>
                <a:latin typeface="Arial" panose="020B0604020202020204" pitchFamily="34" charset="0"/>
              </a:rPr>
              <a:t>H</a:t>
            </a:r>
            <a:r>
              <a:rPr lang="en-US" altLang="zh-CN" sz="2400" b="0" baseline="-25000">
                <a:solidFill>
                  <a:srgbClr val="333399"/>
                </a:solidFill>
                <a:latin typeface="Arial" panose="020B0604020202020204" pitchFamily="34" charset="0"/>
              </a:rPr>
              <a:t>2 </a:t>
            </a:r>
            <a:r>
              <a:rPr lang="zh-CN" altLang="en-US" sz="2400" b="0" dirty="0">
                <a:solidFill>
                  <a:srgbClr val="333399"/>
                </a:solidFill>
                <a:latin typeface="Arial" panose="020B0604020202020204" pitchFamily="34" charset="0"/>
                <a:ea typeface="黑体" panose="02010609060101010101" pitchFamily="2" charset="-122"/>
              </a:rPr>
              <a:t>向 </a:t>
            </a:r>
            <a:r>
              <a:rPr lang="en-US" altLang="zh-CN" sz="2400" b="0">
                <a:solidFill>
                  <a:srgbClr val="333399"/>
                </a:solidFill>
                <a:latin typeface="Arial" panose="020B0604020202020204" pitchFamily="34" charset="0"/>
                <a:ea typeface="黑体" panose="02010609060101010101" pitchFamily="2" charset="-122"/>
              </a:rPr>
              <a:t>H</a:t>
            </a:r>
            <a:r>
              <a:rPr lang="en-US" altLang="zh-CN" sz="2400" b="0" baseline="-25000">
                <a:solidFill>
                  <a:srgbClr val="333399"/>
                </a:solidFill>
                <a:latin typeface="Arial" panose="020B0604020202020204" pitchFamily="34" charset="0"/>
                <a:ea typeface="黑体" panose="02010609060101010101" pitchFamily="2" charset="-122"/>
              </a:rPr>
              <a:t>6</a:t>
            </a:r>
            <a:r>
              <a:rPr lang="en-US" altLang="zh-CN" sz="2400" b="0">
                <a:solidFill>
                  <a:srgbClr val="333399"/>
                </a:solidFill>
                <a:latin typeface="Arial" panose="020B0604020202020204" pitchFamily="34" charset="0"/>
                <a:ea typeface="黑体" panose="02010609060101010101" pitchFamily="2" charset="-122"/>
              </a:rPr>
              <a:t> </a:t>
            </a:r>
            <a:r>
              <a:rPr lang="zh-CN" altLang="en-US" sz="2400" b="0" dirty="0">
                <a:solidFill>
                  <a:srgbClr val="333399"/>
                </a:solidFill>
                <a:latin typeface="Arial" panose="020B0604020202020204" pitchFamily="34" charset="0"/>
                <a:ea typeface="黑体" panose="02010609060101010101" pitchFamily="2" charset="-122"/>
              </a:rPr>
              <a:t>发送分组</a:t>
            </a:r>
            <a:endParaRPr lang="zh-CN" altLang="en-US" sz="2400" b="0" dirty="0">
              <a:solidFill>
                <a:srgbClr val="333399"/>
              </a:solidFill>
              <a:latin typeface="Arial" panose="020B0604020202020204" pitchFamily="34" charset="0"/>
              <a:ea typeface="黑体" panose="02010609060101010101" pitchFamily="2" charset="-122"/>
            </a:endParaRPr>
          </a:p>
        </p:txBody>
      </p:sp>
      <p:sp>
        <p:nvSpPr>
          <p:cNvPr id="423986" name="矩形 423985"/>
          <p:cNvSpPr/>
          <p:nvPr/>
        </p:nvSpPr>
        <p:spPr>
          <a:xfrm>
            <a:off x="827088" y="4652963"/>
            <a:ext cx="217487" cy="217487"/>
          </a:xfrm>
          <a:prstGeom prst="rect">
            <a:avLst/>
          </a:prstGeom>
          <a:solidFill>
            <a:schemeClr val="hlink"/>
          </a:solidFill>
          <a:ln w="9525" cap="flat" cmpd="sng">
            <a:solidFill>
              <a:schemeClr val="hlink"/>
            </a:solidFill>
            <a:prstDash val="solid"/>
            <a:miter/>
            <a:headEnd type="none" w="med" len="med"/>
            <a:tailEnd type="none" w="med" len="med"/>
          </a:ln>
        </p:spPr>
        <p:txBody>
          <a:bodyPr/>
          <a:p>
            <a:endParaRPr lang="zh-CN" altLang="en-US"/>
          </a:p>
        </p:txBody>
      </p:sp>
      <p:sp>
        <p:nvSpPr>
          <p:cNvPr id="423987" name="矩形 423986"/>
          <p:cNvSpPr/>
          <p:nvPr/>
        </p:nvSpPr>
        <p:spPr>
          <a:xfrm>
            <a:off x="2484438" y="2205038"/>
            <a:ext cx="217487" cy="217487"/>
          </a:xfrm>
          <a:prstGeom prst="rect">
            <a:avLst/>
          </a:prstGeom>
          <a:solidFill>
            <a:srgbClr val="333399"/>
          </a:solidFill>
          <a:ln w="9525" cap="flat" cmpd="sng">
            <a:solidFill>
              <a:srgbClr val="333399"/>
            </a:solidFill>
            <a:prstDash val="solid"/>
            <a:miter/>
            <a:headEnd type="none" w="med" len="med"/>
            <a:tailEnd type="none" w="med" len="med"/>
          </a:ln>
        </p:spPr>
        <p:txBody>
          <a:bodyPr/>
          <a:p>
            <a:endParaRPr lang="zh-CN" altLang="en-US"/>
          </a:p>
        </p:txBody>
      </p:sp>
      <p:sp>
        <p:nvSpPr>
          <p:cNvPr id="423988" name="矩形 423987"/>
          <p:cNvSpPr/>
          <p:nvPr/>
        </p:nvSpPr>
        <p:spPr>
          <a:xfrm>
            <a:off x="827088" y="4652963"/>
            <a:ext cx="217487" cy="217487"/>
          </a:xfrm>
          <a:prstGeom prst="rect">
            <a:avLst/>
          </a:prstGeom>
          <a:solidFill>
            <a:schemeClr val="hlink"/>
          </a:solidFill>
          <a:ln w="9525" cap="flat" cmpd="sng">
            <a:solidFill>
              <a:srgbClr val="333399"/>
            </a:solidFill>
            <a:prstDash val="solid"/>
            <a:miter/>
            <a:headEnd type="none" w="med" len="med"/>
            <a:tailEnd type="none" w="med" len="med"/>
          </a:ln>
        </p:spPr>
        <p:txBody>
          <a:bodyPr/>
          <a:p>
            <a:endParaRPr lang="zh-CN" altLang="en-US"/>
          </a:p>
        </p:txBody>
      </p:sp>
      <p:sp>
        <p:nvSpPr>
          <p:cNvPr id="423989" name="矩形 423988"/>
          <p:cNvSpPr/>
          <p:nvPr/>
        </p:nvSpPr>
        <p:spPr>
          <a:xfrm>
            <a:off x="2484438" y="2205038"/>
            <a:ext cx="217487" cy="217487"/>
          </a:xfrm>
          <a:prstGeom prst="rect">
            <a:avLst/>
          </a:prstGeom>
          <a:solidFill>
            <a:srgbClr val="333399"/>
          </a:solidFill>
          <a:ln w="9525" cap="flat" cmpd="sng">
            <a:solidFill>
              <a:srgbClr val="333399"/>
            </a:solidFill>
            <a:prstDash val="solid"/>
            <a:miter/>
            <a:headEnd type="none" w="med" len="med"/>
            <a:tailEnd type="none" w="med" len="med"/>
          </a:ln>
        </p:spPr>
        <p:txBody>
          <a:bodyPr/>
          <a:p>
            <a:endParaRPr lang="zh-CN" altLang="en-US"/>
          </a:p>
        </p:txBody>
      </p:sp>
      <p:sp>
        <p:nvSpPr>
          <p:cNvPr id="423990" name="文本框 423989"/>
          <p:cNvSpPr txBox="1"/>
          <p:nvPr/>
        </p:nvSpPr>
        <p:spPr>
          <a:xfrm>
            <a:off x="5076825" y="2257425"/>
            <a:ext cx="3816350" cy="595313"/>
          </a:xfrm>
          <a:prstGeom prst="rect">
            <a:avLst/>
          </a:prstGeom>
          <a:solidFill>
            <a:srgbClr val="FFFFCC"/>
          </a:solidFill>
          <a:ln w="76200" cap="flat" cmpd="tri">
            <a:solidFill>
              <a:srgbClr val="333399"/>
            </a:solidFill>
            <a:prstDash val="solid"/>
            <a:miter/>
            <a:headEnd type="none" w="med" len="med"/>
            <a:tailEnd type="none" w="med" len="med"/>
          </a:ln>
        </p:spPr>
        <p:txBody>
          <a:bodyPr wrap="none" anchor="t" anchorCtr="0">
            <a:spAutoFit/>
          </a:bodyPr>
          <a:p>
            <a:r>
              <a:rPr lang="zh-CN" altLang="en-US" sz="2800" b="0" dirty="0">
                <a:solidFill>
                  <a:srgbClr val="333399"/>
                </a:solidFill>
                <a:latin typeface="黑体" panose="02010609060101010101" pitchFamily="2" charset="-122"/>
                <a:ea typeface="黑体" panose="02010609060101010101" pitchFamily="2" charset="-122"/>
              </a:rPr>
              <a:t>注意分组路径的变化！</a:t>
            </a:r>
            <a:endParaRPr lang="zh-CN" altLang="en-US" sz="2800" b="0" dirty="0">
              <a:solidFill>
                <a:srgbClr val="333399"/>
              </a:solidFill>
              <a:latin typeface="黑体" panose="02010609060101010101" pitchFamily="2" charset="-122"/>
              <a:ea typeface="黑体" panose="02010609060101010101" pitchFamily="2" charset="-122"/>
            </a:endParaRPr>
          </a:p>
        </p:txBody>
      </p:sp>
      <p:sp>
        <p:nvSpPr>
          <p:cNvPr id="423991" name="文本框 423990"/>
          <p:cNvSpPr txBox="1"/>
          <p:nvPr/>
        </p:nvSpPr>
        <p:spPr>
          <a:xfrm>
            <a:off x="250825" y="2852738"/>
            <a:ext cx="1454150" cy="396875"/>
          </a:xfrm>
          <a:prstGeom prst="rect">
            <a:avLst/>
          </a:prstGeom>
          <a:noFill/>
          <a:ln w="9525">
            <a:noFill/>
          </a:ln>
        </p:spPr>
        <p:txBody>
          <a:bodyPr wrap="none" anchor="t" anchorCtr="0">
            <a:spAutoFit/>
          </a:bodyPr>
          <a:p>
            <a:r>
              <a:rPr lang="zh-CN" altLang="en-US" sz="2000" b="0" dirty="0">
                <a:solidFill>
                  <a:srgbClr val="333399"/>
                </a:solidFill>
                <a:latin typeface="Times New Roman" panose="02020603050405020304" pitchFamily="18" charset="0"/>
                <a:ea typeface="黑体" panose="02010609060101010101" pitchFamily="2" charset="-122"/>
              </a:rPr>
              <a:t>结点交换机</a:t>
            </a:r>
            <a:endParaRPr lang="zh-CN" altLang="en-US" sz="2000" b="0" dirty="0">
              <a:solidFill>
                <a:srgbClr val="333399"/>
              </a:solidFill>
              <a:latin typeface="Times New Roman" panose="02020603050405020304" pitchFamily="18" charset="0"/>
              <a:ea typeface="黑体" panose="02010609060101010101" pitchFamily="2" charset="-122"/>
            </a:endParaRPr>
          </a:p>
        </p:txBody>
      </p:sp>
      <p:sp>
        <p:nvSpPr>
          <p:cNvPr id="423992" name="文本框 423991"/>
          <p:cNvSpPr txBox="1"/>
          <p:nvPr/>
        </p:nvSpPr>
        <p:spPr>
          <a:xfrm>
            <a:off x="0" y="3644900"/>
            <a:ext cx="692150" cy="396875"/>
          </a:xfrm>
          <a:prstGeom prst="rect">
            <a:avLst/>
          </a:prstGeom>
          <a:noFill/>
          <a:ln w="9525">
            <a:noFill/>
          </a:ln>
        </p:spPr>
        <p:txBody>
          <a:bodyPr wrap="none" anchor="t" anchorCtr="0">
            <a:spAutoFit/>
          </a:bodyPr>
          <a:p>
            <a:r>
              <a:rPr lang="zh-CN" altLang="en-US" sz="2000" b="0" dirty="0">
                <a:solidFill>
                  <a:srgbClr val="333399"/>
                </a:solidFill>
                <a:latin typeface="Times New Roman" panose="02020603050405020304" pitchFamily="18" charset="0"/>
                <a:ea typeface="黑体" panose="02010609060101010101" pitchFamily="2" charset="-122"/>
              </a:rPr>
              <a:t>主机</a:t>
            </a:r>
            <a:endParaRPr lang="zh-CN" altLang="en-US" sz="2000" b="0" dirty="0">
              <a:solidFill>
                <a:srgbClr val="333399"/>
              </a:solidFill>
              <a:latin typeface="Times New Roman" panose="02020603050405020304" pitchFamily="18" charset="0"/>
              <a:ea typeface="黑体" panose="02010609060101010101" pitchFamily="2" charset="-122"/>
            </a:endParaRPr>
          </a:p>
        </p:txBody>
      </p:sp>
      <p:sp>
        <p:nvSpPr>
          <p:cNvPr id="423993" name="直接连接符 423992"/>
          <p:cNvSpPr/>
          <p:nvPr/>
        </p:nvSpPr>
        <p:spPr>
          <a:xfrm>
            <a:off x="1619250" y="3068638"/>
            <a:ext cx="792163" cy="215900"/>
          </a:xfrm>
          <a:prstGeom prst="line">
            <a:avLst/>
          </a:prstGeom>
          <a:ln w="28575" cap="flat" cmpd="sng">
            <a:solidFill>
              <a:srgbClr val="333399"/>
            </a:solidFill>
            <a:prstDash val="solid"/>
            <a:headEnd type="none" w="med" len="med"/>
            <a:tailEnd type="triangle" w="med" len="lg"/>
          </a:ln>
        </p:spPr>
      </p:sp>
      <p:sp>
        <p:nvSpPr>
          <p:cNvPr id="423994" name="直接连接符 423993"/>
          <p:cNvSpPr/>
          <p:nvPr/>
        </p:nvSpPr>
        <p:spPr>
          <a:xfrm>
            <a:off x="395288" y="4005263"/>
            <a:ext cx="360362" cy="576262"/>
          </a:xfrm>
          <a:prstGeom prst="line">
            <a:avLst/>
          </a:prstGeom>
          <a:ln w="28575" cap="flat" cmpd="sng">
            <a:solidFill>
              <a:srgbClr val="333399"/>
            </a:solidFill>
            <a:prstDash val="solid"/>
            <a:headEnd type="none" w="med" len="med"/>
            <a:tailEnd type="triangle" w="med" len="lg"/>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3982"/>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nodeType="afterEffect">
                                  <p:stCondLst>
                                    <p:cond delay="0"/>
                                  </p:stCondLst>
                                  <p:childTnLst>
                                    <p:animMotion origin="layout" path="M 2.5E-6 -4.04624E-7 L 0.10468 -4.04624E-7 L 0.28889 0.15006 L 0.43802 -0.04439 L 0.52222 0.13318 " pathEditMode="relative" ptsTypes="AAAAA">
                                      <p:cBhvr>
                                        <p:cTn id="9" dur="2000" fill="hold"/>
                                        <p:tgtEl>
                                          <p:spTgt spid="423982"/>
                                        </p:tgtEl>
                                        <p:attrNameLst>
                                          <p:attrName>ppt_x</p:attrName>
                                          <p:attrName>ppt_y</p:attrName>
                                        </p:attrNameLst>
                                      </p:cBhvr>
                                    </p:animMotion>
                                  </p:childTnLst>
                                </p:cTn>
                              </p:par>
                            </p:childTnLst>
                          </p:cTn>
                        </p:par>
                        <p:par>
                          <p:cTn id="10" fill="hold">
                            <p:stCondLst>
                              <p:cond delay="2000"/>
                            </p:stCondLst>
                            <p:childTnLst>
                              <p:par>
                                <p:cTn id="11" presetID="1" presetClass="exit" presetSubtype="0" fill="hold" nodeType="afterEffect">
                                  <p:stCondLst>
                                    <p:cond delay="0"/>
                                  </p:stCondLst>
                                  <p:childTnLst>
                                    <p:set>
                                      <p:cBhvr>
                                        <p:cTn id="12" dur="1" fill="hold">
                                          <p:stCondLst>
                                            <p:cond delay="0"/>
                                          </p:stCondLst>
                                        </p:cTn>
                                        <p:tgtEl>
                                          <p:spTgt spid="423982"/>
                                        </p:tgtEl>
                                        <p:attrNameLst>
                                          <p:attrName>style.visibility</p:attrName>
                                        </p:attrNameLst>
                                      </p:cBhvr>
                                      <p:to>
                                        <p:strVal val="hidden"/>
                                      </p:to>
                                    </p:set>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423983"/>
                                        </p:tgtEl>
                                        <p:attrNameLst>
                                          <p:attrName>style.visibility</p:attrName>
                                        </p:attrNameLst>
                                      </p:cBhvr>
                                      <p:to>
                                        <p:strVal val="visible"/>
                                      </p:to>
                                    </p:set>
                                  </p:childTnLst>
                                </p:cTn>
                              </p:par>
                            </p:childTnLst>
                          </p:cTn>
                        </p:par>
                        <p:par>
                          <p:cTn id="16" fill="hold">
                            <p:stCondLst>
                              <p:cond delay="2000"/>
                            </p:stCondLst>
                            <p:childTnLst>
                              <p:par>
                                <p:cTn id="17" presetID="0" presetClass="path" presetSubtype="0" accel="50000" decel="50000" fill="hold" nodeType="afterEffect">
                                  <p:stCondLst>
                                    <p:cond delay="0"/>
                                  </p:stCondLst>
                                  <p:childTnLst>
                                    <p:animMotion origin="layout" path="M -2.5E-6 -4.04624E-7 L 0.10313 0.00208 L 0.17934 -0.20717 L 0.43021 -0.05503 L 0.52535 0.14382 " pathEditMode="relative" ptsTypes="AAAAA">
                                      <p:cBhvr>
                                        <p:cTn id="18" dur="2000" fill="hold"/>
                                        <p:tgtEl>
                                          <p:spTgt spid="423983"/>
                                        </p:tgtEl>
                                        <p:attrNameLst>
                                          <p:attrName>ppt_x</p:attrName>
                                          <p:attrName>ppt_y</p:attrName>
                                        </p:attrNameLst>
                                      </p:cBhvr>
                                    </p:animMotion>
                                  </p:childTnLst>
                                </p:cTn>
                              </p:par>
                            </p:childTnLst>
                          </p:cTn>
                        </p:par>
                        <p:par>
                          <p:cTn id="19" fill="hold">
                            <p:stCondLst>
                              <p:cond delay="4000"/>
                            </p:stCondLst>
                            <p:childTnLst>
                              <p:par>
                                <p:cTn id="20" presetID="1" presetClass="exit" presetSubtype="0" fill="hold" nodeType="afterEffect">
                                  <p:stCondLst>
                                    <p:cond delay="0"/>
                                  </p:stCondLst>
                                  <p:childTnLst>
                                    <p:set>
                                      <p:cBhvr>
                                        <p:cTn id="21" dur="1" fill="hold">
                                          <p:stCondLst>
                                            <p:cond delay="0"/>
                                          </p:stCondLst>
                                        </p:cTn>
                                        <p:tgtEl>
                                          <p:spTgt spid="423983"/>
                                        </p:tgtEl>
                                        <p:attrNameLst>
                                          <p:attrName>style.visibility</p:attrName>
                                        </p:attrNameLst>
                                      </p:cBhvr>
                                      <p:to>
                                        <p:strVal val="hidden"/>
                                      </p:to>
                                    </p:set>
                                  </p:childTnLst>
                                </p:cTn>
                              </p:par>
                            </p:childTnLst>
                          </p:cTn>
                        </p:par>
                        <p:par>
                          <p:cTn id="22" fill="hold">
                            <p:stCondLst>
                              <p:cond delay="4000"/>
                            </p:stCondLst>
                            <p:childTnLst>
                              <p:par>
                                <p:cTn id="23" presetID="1" presetClass="entr" presetSubtype="0" fill="hold" grpId="0" nodeType="afterEffect">
                                  <p:stCondLst>
                                    <p:cond delay="0"/>
                                  </p:stCondLst>
                                  <p:childTnLst>
                                    <p:set>
                                      <p:cBhvr>
                                        <p:cTn id="24" dur="1" fill="hold">
                                          <p:stCondLst>
                                            <p:cond delay="0"/>
                                          </p:stCondLst>
                                        </p:cTn>
                                        <p:tgtEl>
                                          <p:spTgt spid="423985"/>
                                        </p:tgtEl>
                                        <p:attrNameLst>
                                          <p:attrName>style.visibility</p:attrName>
                                        </p:attrNameLst>
                                      </p:cBhvr>
                                      <p:to>
                                        <p:strVal val="visible"/>
                                      </p:to>
                                    </p:set>
                                  </p:childTnLst>
                                </p:cTn>
                              </p:par>
                            </p:childTnLst>
                          </p:cTn>
                        </p:par>
                        <p:par>
                          <p:cTn id="25" fill="hold">
                            <p:stCondLst>
                              <p:cond delay="4000"/>
                            </p:stCondLst>
                            <p:childTnLst>
                              <p:par>
                                <p:cTn id="26" presetID="35" presetClass="emph" presetSubtype="0" repeatCount="3000" fill="hold" grpId="1" nodeType="afterEffect">
                                  <p:stCondLst>
                                    <p:cond delay="0"/>
                                  </p:stCondLst>
                                  <p:childTnLst>
                                    <p:anim calcmode="discrete" valueType="str">
                                      <p:cBhvr>
                                        <p:cTn id="27" dur="1000" fill="hold"/>
                                        <p:tgtEl>
                                          <p:spTgt spid="423985"/>
                                        </p:tgtEl>
                                        <p:attrNameLst>
                                          <p:attrName>style.visibility</p:attrName>
                                        </p:attrNameLst>
                                      </p:cBhvr>
                                      <p:tavLst>
                                        <p:tav tm="0">
                                          <p:val>
                                            <p:strVal val="hidden"/>
                                          </p:val>
                                        </p:tav>
                                        <p:tav tm="50000">
                                          <p:val>
                                            <p:strVal val="visible"/>
                                          </p:val>
                                        </p:tav>
                                      </p:tavLst>
                                    </p:anim>
                                  </p:childTnLst>
                                </p:cTn>
                              </p:par>
                            </p:childTnLst>
                          </p:cTn>
                        </p:par>
                        <p:par>
                          <p:cTn id="28" fill="hold">
                            <p:stCondLst>
                              <p:cond delay="5000"/>
                            </p:stCondLst>
                            <p:childTnLst>
                              <p:par>
                                <p:cTn id="29" presetID="1" presetClass="entr" presetSubtype="0" fill="hold" nodeType="afterEffect">
                                  <p:stCondLst>
                                    <p:cond delay="0"/>
                                  </p:stCondLst>
                                  <p:childTnLst>
                                    <p:set>
                                      <p:cBhvr>
                                        <p:cTn id="30" dur="1" fill="hold">
                                          <p:stCondLst>
                                            <p:cond delay="0"/>
                                          </p:stCondLst>
                                        </p:cTn>
                                        <p:tgtEl>
                                          <p:spTgt spid="423980"/>
                                        </p:tgtEl>
                                        <p:attrNameLst>
                                          <p:attrName>style.visibility</p:attrName>
                                        </p:attrNameLst>
                                      </p:cBhvr>
                                      <p:to>
                                        <p:strVal val="visible"/>
                                      </p:to>
                                    </p:set>
                                  </p:childTnLst>
                                </p:cTn>
                              </p:par>
                            </p:childTnLst>
                          </p:cTn>
                        </p:par>
                        <p:par>
                          <p:cTn id="31" fill="hold">
                            <p:stCondLst>
                              <p:cond delay="5000"/>
                            </p:stCondLst>
                            <p:childTnLst>
                              <p:par>
                                <p:cTn id="32" presetID="0" presetClass="path" presetSubtype="0" accel="50000" decel="50000" fill="hold" nodeType="afterEffect">
                                  <p:stCondLst>
                                    <p:cond delay="0"/>
                                  </p:stCondLst>
                                  <p:childTnLst>
                                    <p:animMotion origin="layout" path="M 2.22222E-6 1.79191E-6 L 0.00156 0.14381 L 0.25711 0.29803 L 0.36979 0.21572 " pathEditMode="relative" ptsTypes="AAAA">
                                      <p:cBhvr>
                                        <p:cTn id="33" dur="2000" fill="hold"/>
                                        <p:tgtEl>
                                          <p:spTgt spid="423980"/>
                                        </p:tgtEl>
                                        <p:attrNameLst>
                                          <p:attrName>ppt_x</p:attrName>
                                          <p:attrName>ppt_y</p:attrName>
                                        </p:attrNameLst>
                                      </p:cBhvr>
                                    </p:animMotion>
                                  </p:childTnLst>
                                </p:cTn>
                              </p:par>
                            </p:childTnLst>
                          </p:cTn>
                        </p:par>
                        <p:par>
                          <p:cTn id="34" fill="hold">
                            <p:stCondLst>
                              <p:cond delay="7000"/>
                            </p:stCondLst>
                            <p:childTnLst>
                              <p:par>
                                <p:cTn id="35" presetID="1" presetClass="exit" presetSubtype="0" fill="hold" nodeType="afterEffect">
                                  <p:stCondLst>
                                    <p:cond delay="0"/>
                                  </p:stCondLst>
                                  <p:childTnLst>
                                    <p:set>
                                      <p:cBhvr>
                                        <p:cTn id="36" dur="1" fill="hold">
                                          <p:stCondLst>
                                            <p:cond delay="0"/>
                                          </p:stCondLst>
                                        </p:cTn>
                                        <p:tgtEl>
                                          <p:spTgt spid="423980"/>
                                        </p:tgtEl>
                                        <p:attrNameLst>
                                          <p:attrName>style.visibility</p:attrName>
                                        </p:attrNameLst>
                                      </p:cBhvr>
                                      <p:to>
                                        <p:strVal val="hidden"/>
                                      </p:to>
                                    </p:set>
                                  </p:childTnLst>
                                </p:cTn>
                              </p:par>
                            </p:childTnLst>
                          </p:cTn>
                        </p:par>
                        <p:par>
                          <p:cTn id="37" fill="hold">
                            <p:stCondLst>
                              <p:cond delay="7000"/>
                            </p:stCondLst>
                            <p:childTnLst>
                              <p:par>
                                <p:cTn id="38" presetID="1" presetClass="entr" presetSubtype="0" fill="hold" grpId="0" nodeType="afterEffect">
                                  <p:stCondLst>
                                    <p:cond delay="0"/>
                                  </p:stCondLst>
                                  <p:childTnLst>
                                    <p:set>
                                      <p:cBhvr>
                                        <p:cTn id="39" dur="1" fill="hold">
                                          <p:stCondLst>
                                            <p:cond delay="0"/>
                                          </p:stCondLst>
                                        </p:cTn>
                                        <p:tgtEl>
                                          <p:spTgt spid="423990"/>
                                        </p:tgtEl>
                                        <p:attrNameLst>
                                          <p:attrName>style.visibility</p:attrName>
                                        </p:attrNameLst>
                                      </p:cBhvr>
                                      <p:to>
                                        <p:strVal val="visible"/>
                                      </p:to>
                                    </p:set>
                                  </p:childTnLst>
                                </p:cTn>
                              </p:par>
                            </p:childTnLst>
                          </p:cTn>
                        </p:par>
                        <p:par>
                          <p:cTn id="40" fill="hold">
                            <p:stCondLst>
                              <p:cond delay="7000"/>
                            </p:stCondLst>
                            <p:childTnLst>
                              <p:par>
                                <p:cTn id="41" presetID="35" presetClass="emph" presetSubtype="0" repeatCount="2000" fill="hold" grpId="1" nodeType="afterEffect">
                                  <p:stCondLst>
                                    <p:cond delay="0"/>
                                  </p:stCondLst>
                                  <p:childTnLst>
                                    <p:anim calcmode="discrete" valueType="str">
                                      <p:cBhvr>
                                        <p:cTn id="42" dur="1000" fill="hold"/>
                                        <p:tgtEl>
                                          <p:spTgt spid="423990"/>
                                        </p:tgtEl>
                                        <p:attrNameLst>
                                          <p:attrName>style.visibility</p:attrName>
                                        </p:attrNameLst>
                                      </p:cBhvr>
                                      <p:tavLst>
                                        <p:tav tm="0">
                                          <p:val>
                                            <p:strVal val="hidden"/>
                                          </p:val>
                                        </p:tav>
                                        <p:tav tm="50000">
                                          <p:val>
                                            <p:strVal val="visible"/>
                                          </p:val>
                                        </p:tav>
                                      </p:tavLst>
                                    </p:anim>
                                  </p:childTnLst>
                                </p:cTn>
                              </p:par>
                            </p:childTnLst>
                          </p:cTn>
                        </p:par>
                        <p:par>
                          <p:cTn id="43" fill="hold">
                            <p:stCondLst>
                              <p:cond delay="8000"/>
                            </p:stCondLst>
                            <p:childTnLst>
                              <p:par>
                                <p:cTn id="44" presetID="1" presetClass="entr" presetSubtype="0" fill="hold" nodeType="afterEffect">
                                  <p:stCondLst>
                                    <p:cond delay="0"/>
                                  </p:stCondLst>
                                  <p:childTnLst>
                                    <p:set>
                                      <p:cBhvr>
                                        <p:cTn id="45" dur="1" fill="hold">
                                          <p:stCondLst>
                                            <p:cond delay="0"/>
                                          </p:stCondLst>
                                        </p:cTn>
                                        <p:tgtEl>
                                          <p:spTgt spid="423986"/>
                                        </p:tgtEl>
                                        <p:attrNameLst>
                                          <p:attrName>style.visibility</p:attrName>
                                        </p:attrNameLst>
                                      </p:cBhvr>
                                      <p:to>
                                        <p:strVal val="visible"/>
                                      </p:to>
                                    </p:set>
                                  </p:childTnLst>
                                </p:cTn>
                              </p:par>
                            </p:childTnLst>
                          </p:cTn>
                        </p:par>
                        <p:par>
                          <p:cTn id="46" fill="hold">
                            <p:stCondLst>
                              <p:cond delay="8000"/>
                            </p:stCondLst>
                            <p:childTnLst>
                              <p:par>
                                <p:cTn id="47" presetID="0" presetClass="path" presetSubtype="0" accel="50000" decel="50000" fill="hold" nodeType="afterEffect">
                                  <p:stCondLst>
                                    <p:cond delay="0"/>
                                  </p:stCondLst>
                                  <p:childTnLst>
                                    <p:animMotion origin="layout" path="M -2.5E-6 -4.04624E-7 L 0.10313 0.00208 L 0.17934 -0.20717 L 0.43021 -0.05503 L 0.52535 0.14382 " pathEditMode="relative" ptsTypes="AAAAA">
                                      <p:cBhvr>
                                        <p:cTn id="48" dur="2000" fill="hold"/>
                                        <p:tgtEl>
                                          <p:spTgt spid="423986"/>
                                        </p:tgtEl>
                                        <p:attrNameLst>
                                          <p:attrName>ppt_x</p:attrName>
                                          <p:attrName>ppt_y</p:attrName>
                                        </p:attrNameLst>
                                      </p:cBhvr>
                                    </p:animMotion>
                                  </p:childTnLst>
                                </p:cTn>
                              </p:par>
                            </p:childTnLst>
                          </p:cTn>
                        </p:par>
                        <p:par>
                          <p:cTn id="49" fill="hold">
                            <p:stCondLst>
                              <p:cond delay="10000"/>
                            </p:stCondLst>
                            <p:childTnLst>
                              <p:par>
                                <p:cTn id="50" presetID="1" presetClass="exit" presetSubtype="0" fill="hold" nodeType="afterEffect">
                                  <p:stCondLst>
                                    <p:cond delay="0"/>
                                  </p:stCondLst>
                                  <p:childTnLst>
                                    <p:set>
                                      <p:cBhvr>
                                        <p:cTn id="51" dur="1" fill="hold">
                                          <p:stCondLst>
                                            <p:cond delay="0"/>
                                          </p:stCondLst>
                                        </p:cTn>
                                        <p:tgtEl>
                                          <p:spTgt spid="423986"/>
                                        </p:tgtEl>
                                        <p:attrNameLst>
                                          <p:attrName>style.visibility</p:attrName>
                                        </p:attrNameLst>
                                      </p:cBhvr>
                                      <p:to>
                                        <p:strVal val="hidden"/>
                                      </p:to>
                                    </p:set>
                                  </p:childTnLst>
                                </p:cTn>
                              </p:par>
                            </p:childTnLst>
                          </p:cTn>
                        </p:par>
                        <p:par>
                          <p:cTn id="52" fill="hold">
                            <p:stCondLst>
                              <p:cond delay="10000"/>
                            </p:stCondLst>
                            <p:childTnLst>
                              <p:par>
                                <p:cTn id="53" presetID="1" presetClass="entr" presetSubtype="0" fill="hold" nodeType="afterEffect">
                                  <p:stCondLst>
                                    <p:cond delay="0"/>
                                  </p:stCondLst>
                                  <p:childTnLst>
                                    <p:set>
                                      <p:cBhvr>
                                        <p:cTn id="54" dur="1" fill="hold">
                                          <p:stCondLst>
                                            <p:cond delay="0"/>
                                          </p:stCondLst>
                                        </p:cTn>
                                        <p:tgtEl>
                                          <p:spTgt spid="423987"/>
                                        </p:tgtEl>
                                        <p:attrNameLst>
                                          <p:attrName>style.visibility</p:attrName>
                                        </p:attrNameLst>
                                      </p:cBhvr>
                                      <p:to>
                                        <p:strVal val="visible"/>
                                      </p:to>
                                    </p:set>
                                  </p:childTnLst>
                                </p:cTn>
                              </p:par>
                            </p:childTnLst>
                          </p:cTn>
                        </p:par>
                        <p:par>
                          <p:cTn id="55" fill="hold">
                            <p:stCondLst>
                              <p:cond delay="10000"/>
                            </p:stCondLst>
                            <p:childTnLst>
                              <p:par>
                                <p:cTn id="56" presetID="0" presetClass="path" presetSubtype="0" accel="50000" decel="50000" fill="hold" nodeType="afterEffect">
                                  <p:stCondLst>
                                    <p:cond delay="0"/>
                                  </p:stCondLst>
                                  <p:childTnLst>
                                    <p:animMotion origin="layout" path="M 2.22222E-6 1.79191E-6 L 0.00156 0.14381 L 0.25711 0.29803 L 0.36979 0.21572 " pathEditMode="relative" ptsTypes="AAAA">
                                      <p:cBhvr>
                                        <p:cTn id="57" dur="2000" fill="hold"/>
                                        <p:tgtEl>
                                          <p:spTgt spid="423987"/>
                                        </p:tgtEl>
                                        <p:attrNameLst>
                                          <p:attrName>ppt_x</p:attrName>
                                          <p:attrName>ppt_y</p:attrName>
                                        </p:attrNameLst>
                                      </p:cBhvr>
                                    </p:animMotion>
                                  </p:childTnLst>
                                </p:cTn>
                              </p:par>
                            </p:childTnLst>
                          </p:cTn>
                        </p:par>
                        <p:par>
                          <p:cTn id="58" fill="hold">
                            <p:stCondLst>
                              <p:cond delay="12000"/>
                            </p:stCondLst>
                            <p:childTnLst>
                              <p:par>
                                <p:cTn id="59" presetID="1" presetClass="exit" presetSubtype="0" fill="hold" nodeType="afterEffect">
                                  <p:stCondLst>
                                    <p:cond delay="0"/>
                                  </p:stCondLst>
                                  <p:childTnLst>
                                    <p:set>
                                      <p:cBhvr>
                                        <p:cTn id="60" dur="1" fill="hold">
                                          <p:stCondLst>
                                            <p:cond delay="0"/>
                                          </p:stCondLst>
                                        </p:cTn>
                                        <p:tgtEl>
                                          <p:spTgt spid="423987"/>
                                        </p:tgtEl>
                                        <p:attrNameLst>
                                          <p:attrName>style.visibility</p:attrName>
                                        </p:attrNameLst>
                                      </p:cBhvr>
                                      <p:to>
                                        <p:strVal val="hidden"/>
                                      </p:to>
                                    </p:set>
                                  </p:childTnLst>
                                </p:cTn>
                              </p:par>
                            </p:childTnLst>
                          </p:cTn>
                        </p:par>
                        <p:par>
                          <p:cTn id="61" fill="hold">
                            <p:stCondLst>
                              <p:cond delay="12000"/>
                            </p:stCondLst>
                            <p:childTnLst>
                              <p:par>
                                <p:cTn id="62" presetID="1" presetClass="entr" presetSubtype="0" fill="hold" nodeType="afterEffect">
                                  <p:stCondLst>
                                    <p:cond delay="0"/>
                                  </p:stCondLst>
                                  <p:childTnLst>
                                    <p:set>
                                      <p:cBhvr>
                                        <p:cTn id="63" dur="1" fill="hold">
                                          <p:stCondLst>
                                            <p:cond delay="0"/>
                                          </p:stCondLst>
                                        </p:cTn>
                                        <p:tgtEl>
                                          <p:spTgt spid="423988"/>
                                        </p:tgtEl>
                                        <p:attrNameLst>
                                          <p:attrName>style.visibility</p:attrName>
                                        </p:attrNameLst>
                                      </p:cBhvr>
                                      <p:to>
                                        <p:strVal val="visible"/>
                                      </p:to>
                                    </p:set>
                                  </p:childTnLst>
                                </p:cTn>
                              </p:par>
                            </p:childTnLst>
                          </p:cTn>
                        </p:par>
                        <p:par>
                          <p:cTn id="64" fill="hold">
                            <p:stCondLst>
                              <p:cond delay="12000"/>
                            </p:stCondLst>
                            <p:childTnLst>
                              <p:par>
                                <p:cTn id="65" presetID="0" presetClass="path" presetSubtype="0" accel="50000" decel="50000" fill="hold" nodeType="afterEffect">
                                  <p:stCondLst>
                                    <p:cond delay="0"/>
                                  </p:stCondLst>
                                  <p:childTnLst>
                                    <p:animMotion origin="layout" path="M -3.05556E-6 1.84971E-6 L 0.10469 0.00416 L 0.18733 -0.19885 L 0.29358 0.14798 L 0.43802 -0.04879 L 0.52535 0.13734 " pathEditMode="relative" ptsTypes="AAAAAA">
                                      <p:cBhvr>
                                        <p:cTn id="66" dur="3000" fill="hold"/>
                                        <p:tgtEl>
                                          <p:spTgt spid="423988"/>
                                        </p:tgtEl>
                                        <p:attrNameLst>
                                          <p:attrName>ppt_x</p:attrName>
                                          <p:attrName>ppt_y</p:attrName>
                                        </p:attrNameLst>
                                      </p:cBhvr>
                                    </p:animMotion>
                                  </p:childTnLst>
                                </p:cTn>
                              </p:par>
                            </p:childTnLst>
                          </p:cTn>
                        </p:par>
                        <p:par>
                          <p:cTn id="67" fill="hold">
                            <p:stCondLst>
                              <p:cond delay="15000"/>
                            </p:stCondLst>
                            <p:childTnLst>
                              <p:par>
                                <p:cTn id="68" presetID="1" presetClass="exit" presetSubtype="0" fill="hold" nodeType="afterEffect">
                                  <p:stCondLst>
                                    <p:cond delay="0"/>
                                  </p:stCondLst>
                                  <p:childTnLst>
                                    <p:set>
                                      <p:cBhvr>
                                        <p:cTn id="69" dur="1" fill="hold">
                                          <p:stCondLst>
                                            <p:cond delay="0"/>
                                          </p:stCondLst>
                                        </p:cTn>
                                        <p:tgtEl>
                                          <p:spTgt spid="423988"/>
                                        </p:tgtEl>
                                        <p:attrNameLst>
                                          <p:attrName>style.visibility</p:attrName>
                                        </p:attrNameLst>
                                      </p:cBhvr>
                                      <p:to>
                                        <p:strVal val="hidden"/>
                                      </p:to>
                                    </p:set>
                                  </p:childTnLst>
                                </p:cTn>
                              </p:par>
                            </p:childTnLst>
                          </p:cTn>
                        </p:par>
                        <p:par>
                          <p:cTn id="70" fill="hold">
                            <p:stCondLst>
                              <p:cond delay="15000"/>
                            </p:stCondLst>
                            <p:childTnLst>
                              <p:par>
                                <p:cTn id="71" presetID="1" presetClass="entr" presetSubtype="0" fill="hold" nodeType="afterEffect">
                                  <p:stCondLst>
                                    <p:cond delay="0"/>
                                  </p:stCondLst>
                                  <p:childTnLst>
                                    <p:set>
                                      <p:cBhvr>
                                        <p:cTn id="72" dur="1" fill="hold">
                                          <p:stCondLst>
                                            <p:cond delay="0"/>
                                          </p:stCondLst>
                                        </p:cTn>
                                        <p:tgtEl>
                                          <p:spTgt spid="423989"/>
                                        </p:tgtEl>
                                        <p:attrNameLst>
                                          <p:attrName>style.visibility</p:attrName>
                                        </p:attrNameLst>
                                      </p:cBhvr>
                                      <p:to>
                                        <p:strVal val="visible"/>
                                      </p:to>
                                    </p:set>
                                  </p:childTnLst>
                                </p:cTn>
                              </p:par>
                            </p:childTnLst>
                          </p:cTn>
                        </p:par>
                        <p:par>
                          <p:cTn id="73" fill="hold">
                            <p:stCondLst>
                              <p:cond delay="15000"/>
                            </p:stCondLst>
                            <p:childTnLst>
                              <p:par>
                                <p:cTn id="74" presetID="0" presetClass="path" presetSubtype="0" accel="50000" decel="50000" fill="hold" nodeType="afterEffect">
                                  <p:stCondLst>
                                    <p:cond delay="0"/>
                                  </p:stCondLst>
                                  <p:childTnLst>
                                    <p:animMotion origin="layout" path="M 1.66667E-6 -5.43353E-6 L 0.00173 0.16485 L 0.15729 0.06751 L 0.25399 0.30011 L 0.36996 0.21965 " pathEditMode="relative" ptsTypes="AAAAA">
                                      <p:cBhvr>
                                        <p:cTn id="75" dur="3000" fill="hold"/>
                                        <p:tgtEl>
                                          <p:spTgt spid="423989"/>
                                        </p:tgtEl>
                                        <p:attrNameLst>
                                          <p:attrName>ppt_x</p:attrName>
                                          <p:attrName>ppt_y</p:attrName>
                                        </p:attrNameLst>
                                      </p:cBhvr>
                                    </p:animMotion>
                                  </p:childTnLst>
                                </p:cTn>
                              </p:par>
                            </p:childTnLst>
                          </p:cTn>
                        </p:par>
                        <p:par>
                          <p:cTn id="76" fill="hold">
                            <p:stCondLst>
                              <p:cond delay="18000"/>
                            </p:stCondLst>
                            <p:childTnLst>
                              <p:par>
                                <p:cTn id="77" presetID="1" presetClass="exit" presetSubtype="0" fill="hold" nodeType="afterEffect">
                                  <p:stCondLst>
                                    <p:cond delay="0"/>
                                  </p:stCondLst>
                                  <p:childTnLst>
                                    <p:set>
                                      <p:cBhvr>
                                        <p:cTn id="78" dur="1" fill="hold">
                                          <p:stCondLst>
                                            <p:cond delay="0"/>
                                          </p:stCondLst>
                                        </p:cTn>
                                        <p:tgtEl>
                                          <p:spTgt spid="4239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85" grpId="0" animBg="1"/>
      <p:bldP spid="423985" grpId="1" animBg="1"/>
      <p:bldP spid="423990" grpId="0" animBg="1"/>
      <p:bldP spid="423990"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1346" name="标题 441345"/>
          <p:cNvSpPr>
            <a:spLocks noGrp="1"/>
          </p:cNvSpPr>
          <p:nvPr>
            <p:ph type="title"/>
          </p:nvPr>
        </p:nvSpPr>
        <p:spPr>
          <a:ln/>
        </p:spPr>
        <p:txBody>
          <a:bodyPr anchor="b" anchorCtr="0"/>
          <a:p>
            <a:r>
              <a:rPr lang="zh-CN" altLang="en-US" b="1" dirty="0">
                <a:solidFill>
                  <a:srgbClr val="FF0000"/>
                </a:solidFill>
              </a:rPr>
              <a:t>过滤功能</a:t>
            </a:r>
            <a:endParaRPr lang="zh-CN" altLang="en-US" b="1" dirty="0">
              <a:solidFill>
                <a:srgbClr val="FF0000"/>
              </a:solidFill>
            </a:endParaRPr>
          </a:p>
        </p:txBody>
      </p:sp>
      <p:sp>
        <p:nvSpPr>
          <p:cNvPr id="441347" name="文本框 441346"/>
          <p:cNvSpPr txBox="1"/>
          <p:nvPr/>
        </p:nvSpPr>
        <p:spPr>
          <a:xfrm>
            <a:off x="827088" y="2276475"/>
            <a:ext cx="7345362" cy="1552575"/>
          </a:xfrm>
          <a:prstGeom prst="rect">
            <a:avLst/>
          </a:prstGeom>
          <a:noFill/>
          <a:ln w="9525">
            <a:noFill/>
          </a:ln>
        </p:spPr>
        <p:txBody>
          <a:bodyPr>
            <a:spAutoFit/>
          </a:bodyPr>
          <a:p>
            <a:pPr marL="342900" indent="-342900"/>
            <a:r>
              <a:rPr lang="en-US" altLang="zh-CN" sz="2400" dirty="0">
                <a:latin typeface="Times New Roman" panose="02020603050405020304" pitchFamily="18" charset="0"/>
              </a:rPr>
              <a:t>             </a:t>
            </a:r>
            <a:r>
              <a:rPr lang="zh-CN" altLang="en-US" sz="2400" dirty="0">
                <a:latin typeface="Times New Roman" panose="02020603050405020304" pitchFamily="18" charset="0"/>
              </a:rPr>
              <a:t>根据分组的源</a:t>
            </a:r>
            <a:r>
              <a:rPr lang="en-US" altLang="zh-CN" sz="2400" dirty="0">
                <a:latin typeface="Times New Roman" panose="02020603050405020304" pitchFamily="18" charset="0"/>
              </a:rPr>
              <a:t>IP</a:t>
            </a:r>
            <a:r>
              <a:rPr lang="zh-CN" altLang="en-US" sz="2400" dirty="0">
                <a:latin typeface="Times New Roman" panose="02020603050405020304" pitchFamily="18" charset="0"/>
              </a:rPr>
              <a:t>地址、目的</a:t>
            </a:r>
            <a:r>
              <a:rPr lang="en-US" altLang="zh-CN" sz="2400" dirty="0">
                <a:latin typeface="Times New Roman" panose="02020603050405020304" pitchFamily="18" charset="0"/>
              </a:rPr>
              <a:t>IP</a:t>
            </a:r>
            <a:r>
              <a:rPr lang="zh-CN" altLang="en-US" sz="2400" dirty="0">
                <a:latin typeface="Times New Roman" panose="02020603050405020304" pitchFamily="18" charset="0"/>
              </a:rPr>
              <a:t>地址、协议类型等信息判断分组是否应当转发，滤出不该转发的信息，提高网络安全保密性。</a:t>
            </a:r>
            <a:endParaRPr lang="zh-CN" altLang="en-US" sz="2400" dirty="0">
              <a:latin typeface="Times New Roman" panose="02020603050405020304" pitchFamily="18" charset="0"/>
            </a:endParaRPr>
          </a:p>
          <a:p>
            <a:pPr marL="342900" indent="-342900"/>
            <a:endParaRPr lang="zh-CN" altLang="en-US" sz="2400" b="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1347">
                                            <p:txEl>
                                              <p:charRg st="0" end="70"/>
                                            </p:txEl>
                                          </p:spTgt>
                                        </p:tgtEl>
                                        <p:attrNameLst>
                                          <p:attrName>style.visibility</p:attrName>
                                        </p:attrNameLst>
                                      </p:cBhvr>
                                      <p:to>
                                        <p:strVal val="visible"/>
                                      </p:to>
                                    </p:set>
                                    <p:anim calcmode="lin" valueType="num">
                                      <p:cBhvr additive="base">
                                        <p:cTn id="7" dur="500" fill="hold"/>
                                        <p:tgtEl>
                                          <p:spTgt spid="441347">
                                            <p:txEl>
                                              <p:charRg st="0" end="7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1347">
                                            <p:txEl>
                                              <p:charRg st="0" end="7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2370" name="标题 442369"/>
          <p:cNvSpPr>
            <a:spLocks noGrp="1"/>
          </p:cNvSpPr>
          <p:nvPr>
            <p:ph type="title"/>
          </p:nvPr>
        </p:nvSpPr>
        <p:spPr>
          <a:ln/>
        </p:spPr>
        <p:txBody>
          <a:bodyPr anchor="b" anchorCtr="0"/>
          <a:p>
            <a:r>
              <a:rPr lang="zh-CN" altLang="en-US" b="1" dirty="0">
                <a:solidFill>
                  <a:srgbClr val="FF0000"/>
                </a:solidFill>
              </a:rPr>
              <a:t>分割子网</a:t>
            </a:r>
            <a:endParaRPr lang="zh-CN" altLang="en-US" b="1" dirty="0">
              <a:solidFill>
                <a:srgbClr val="FF0000"/>
              </a:solidFill>
            </a:endParaRPr>
          </a:p>
        </p:txBody>
      </p:sp>
      <p:sp>
        <p:nvSpPr>
          <p:cNvPr id="442372" name="文本框 442371"/>
          <p:cNvSpPr txBox="1"/>
          <p:nvPr/>
        </p:nvSpPr>
        <p:spPr>
          <a:xfrm>
            <a:off x="1042988" y="1989138"/>
            <a:ext cx="7343775" cy="4291012"/>
          </a:xfrm>
          <a:prstGeom prst="rect">
            <a:avLst/>
          </a:prstGeom>
          <a:noFill/>
          <a:ln w="9525">
            <a:noFill/>
          </a:ln>
        </p:spPr>
        <p:txBody>
          <a:bodyPr>
            <a:spAutoFit/>
          </a:bodyPr>
          <a:p>
            <a:pPr marL="342900" indent="-342900">
              <a:spcBef>
                <a:spcPct val="50000"/>
              </a:spcBef>
              <a:buAutoNum type="arabicPeriod"/>
            </a:pPr>
            <a:r>
              <a:rPr lang="zh-CN" altLang="en-US" sz="2400" dirty="0">
                <a:latin typeface="Tahoma" panose="020B0604030504040204" pitchFamily="34" charset="0"/>
              </a:rPr>
              <a:t>利用路由器将大型的网络划分成多个子网。</a:t>
            </a:r>
            <a:endParaRPr lang="zh-CN" altLang="en-US" sz="2400" dirty="0">
              <a:latin typeface="Tahoma" panose="020B0604030504040204" pitchFamily="34" charset="0"/>
            </a:endParaRPr>
          </a:p>
          <a:p>
            <a:pPr marL="342900" indent="-342900">
              <a:spcBef>
                <a:spcPct val="50000"/>
              </a:spcBef>
              <a:buAutoNum type="arabicPeriod"/>
            </a:pPr>
            <a:r>
              <a:rPr lang="zh-CN" altLang="en-US" sz="2400" dirty="0">
                <a:latin typeface="Tahoma" panose="020B0604030504040204" pitchFamily="34" charset="0"/>
              </a:rPr>
              <a:t>网桥可以将相同或不相同的局域网连在一起，但网桥所具有的功能，路由器都有，在网络上路由器本身有自己的网络地址，而网桥没有。</a:t>
            </a:r>
            <a:endParaRPr lang="zh-CN" altLang="en-US" sz="2400" dirty="0">
              <a:latin typeface="Tahoma" panose="020B0604030504040204" pitchFamily="34" charset="0"/>
            </a:endParaRPr>
          </a:p>
          <a:p>
            <a:pPr marL="342900" indent="-342900">
              <a:spcBef>
                <a:spcPct val="50000"/>
              </a:spcBef>
              <a:buAutoNum type="arabicPeriod"/>
            </a:pPr>
            <a:r>
              <a:rPr lang="zh-CN" altLang="en-US" sz="2400" dirty="0">
                <a:latin typeface="Tahoma" panose="020B0604030504040204" pitchFamily="34" charset="0"/>
              </a:rPr>
              <a:t>由网桥连接的网络仍然是一个逻辑网络，而路由器则将网络分成若干个逻辑子网。</a:t>
            </a:r>
            <a:endParaRPr lang="zh-CN" altLang="en-US" sz="2400" dirty="0">
              <a:latin typeface="Tahoma" panose="020B0604030504040204" pitchFamily="34" charset="0"/>
            </a:endParaRPr>
          </a:p>
          <a:p>
            <a:pPr marL="342900" indent="-342900">
              <a:spcBef>
                <a:spcPct val="50000"/>
              </a:spcBef>
              <a:buAutoNum type="arabicPeriod"/>
            </a:pPr>
            <a:r>
              <a:rPr lang="en-US" altLang="zh-CN" sz="2400" dirty="0">
                <a:latin typeface="Tahoma" panose="020B0604030504040204" pitchFamily="34" charset="0"/>
              </a:rPr>
              <a:t>Internet</a:t>
            </a:r>
            <a:r>
              <a:rPr lang="zh-CN" altLang="en-US" sz="2400" dirty="0">
                <a:latin typeface="Tahoma" panose="020B0604030504040204" pitchFamily="34" charset="0"/>
              </a:rPr>
              <a:t>由各种各样的网络构成，路由器是一种非常重要的组成部分，整个</a:t>
            </a:r>
            <a:r>
              <a:rPr lang="en-US" altLang="zh-CN" sz="2400" dirty="0">
                <a:latin typeface="Tahoma" panose="020B0604030504040204" pitchFamily="34" charset="0"/>
              </a:rPr>
              <a:t>Internet</a:t>
            </a:r>
            <a:r>
              <a:rPr lang="zh-CN" altLang="en-US" sz="2400" dirty="0">
                <a:latin typeface="Tahoma" panose="020B0604030504040204" pitchFamily="34" charset="0"/>
              </a:rPr>
              <a:t>上的路由器不计其数。</a:t>
            </a:r>
            <a:r>
              <a:rPr lang="en-US" altLang="zh-CN" sz="2400" dirty="0">
                <a:latin typeface="Tahoma" panose="020B0604030504040204" pitchFamily="34" charset="0"/>
              </a:rPr>
              <a:t>Intranet</a:t>
            </a:r>
            <a:r>
              <a:rPr lang="zh-CN" altLang="en-US" sz="2400" dirty="0">
                <a:latin typeface="Tahoma" panose="020B0604030504040204" pitchFamily="34" charset="0"/>
              </a:rPr>
              <a:t>要并入</a:t>
            </a:r>
            <a:r>
              <a:rPr lang="en-US" altLang="zh-CN" sz="2400" dirty="0">
                <a:latin typeface="Tahoma" panose="020B0604030504040204" pitchFamily="34" charset="0"/>
              </a:rPr>
              <a:t>Internet</a:t>
            </a:r>
            <a:r>
              <a:rPr lang="zh-CN" altLang="en-US" sz="2400" dirty="0">
                <a:latin typeface="Tahoma" panose="020B0604030504040204" pitchFamily="34" charset="0"/>
              </a:rPr>
              <a:t>，兼作</a:t>
            </a:r>
            <a:r>
              <a:rPr lang="en-US" altLang="zh-CN" sz="2400" dirty="0">
                <a:latin typeface="Tahoma" panose="020B0604030504040204" pitchFamily="34" charset="0"/>
              </a:rPr>
              <a:t>Internet</a:t>
            </a:r>
            <a:r>
              <a:rPr lang="zh-CN" altLang="en-US" sz="2400" dirty="0">
                <a:latin typeface="Tahoma" panose="020B0604030504040204" pitchFamily="34" charset="0"/>
              </a:rPr>
              <a:t>服务，路由器是必不可少的组件。 </a:t>
            </a:r>
            <a:endParaRPr lang="zh-CN" altLang="en-US" sz="2400" dirty="0">
              <a:latin typeface="Tahoma" panose="020B0604030504040204" pitchFamily="34"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3106" name="矩形 303105"/>
          <p:cNvSpPr/>
          <p:nvPr/>
        </p:nvSpPr>
        <p:spPr>
          <a:xfrm>
            <a:off x="900113" y="1125538"/>
            <a:ext cx="7272337" cy="3167062"/>
          </a:xfrm>
          <a:prstGeom prst="rect">
            <a:avLst/>
          </a:prstGeom>
          <a:noFill/>
          <a:ln w="9525">
            <a:noFill/>
          </a:ln>
        </p:spPr>
        <p:txBody>
          <a:bodyPr lIns="92075" tIns="46038" rIns="92075" bIns="46038" anchor="ctr" anchorCtr="0"/>
          <a:lstStyle>
            <a:lvl1pPr marL="0" lvl="0" indent="0" algn="l"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buFont typeface="Wingdings" panose="05000000000000000000" pitchFamily="2" charset="2"/>
              <a:buChar char="±"/>
            </a:pPr>
            <a:r>
              <a:rPr lang="zh-CN" altLang="en-US" sz="3600" b="1" dirty="0">
                <a:solidFill>
                  <a:srgbClr val="FF66FF"/>
                </a:solidFill>
                <a:latin typeface="楷体_GB2312" pitchFamily="49" charset="-122"/>
                <a:ea typeface="楷体_GB2312" pitchFamily="49" charset="-122"/>
              </a:rPr>
              <a:t>网关（</a:t>
            </a:r>
            <a:r>
              <a:rPr lang="en-US" altLang="zh-CN" sz="3600" b="1" dirty="0">
                <a:solidFill>
                  <a:srgbClr val="FF66FF"/>
                </a:solidFill>
                <a:latin typeface="楷体_GB2312" pitchFamily="49" charset="-122"/>
                <a:ea typeface="楷体_GB2312" pitchFamily="49" charset="-122"/>
              </a:rPr>
              <a:t>Gateway</a:t>
            </a:r>
            <a:r>
              <a:rPr lang="zh-CN" altLang="en-US" sz="3600" b="1" dirty="0">
                <a:solidFill>
                  <a:srgbClr val="FF66FF"/>
                </a:solidFill>
                <a:latin typeface="楷体_GB2312" pitchFamily="49" charset="-122"/>
                <a:ea typeface="楷体_GB2312" pitchFamily="49" charset="-122"/>
              </a:rPr>
              <a:t>）</a:t>
            </a:r>
            <a:br>
              <a:rPr lang="zh-CN" altLang="en-US" sz="3600" b="1" dirty="0">
                <a:solidFill>
                  <a:srgbClr val="FF66FF"/>
                </a:solidFill>
                <a:latin typeface="楷体_GB2312" pitchFamily="49" charset="-122"/>
                <a:ea typeface="楷体_GB2312" pitchFamily="49" charset="-122"/>
              </a:rPr>
            </a:br>
            <a:br>
              <a:rPr lang="zh-CN" altLang="en-US" sz="3200" b="1" dirty="0">
                <a:solidFill>
                  <a:srgbClr val="FF66FF"/>
                </a:solidFill>
                <a:latin typeface="楷体_GB2312" pitchFamily="49" charset="-122"/>
                <a:ea typeface="楷体_GB2312" pitchFamily="49" charset="-122"/>
              </a:rPr>
            </a:br>
            <a:r>
              <a:rPr lang="zh-CN" altLang="en-US" sz="2800" b="0" dirty="0">
                <a:latin typeface="楷体_GB2312" pitchFamily="49" charset="-122"/>
                <a:ea typeface="楷体_GB2312" pitchFamily="49" charset="-122"/>
              </a:rPr>
              <a:t>　  </a:t>
            </a:r>
            <a:r>
              <a:rPr lang="en-US" altLang="zh-CN" sz="2400" b="0" dirty="0">
                <a:latin typeface="宋体" panose="02010600030101010101" pitchFamily="2" charset="-122"/>
              </a:rPr>
              <a:t>Gateway</a:t>
            </a:r>
            <a:r>
              <a:rPr lang="zh-CN" altLang="en-US" sz="2400" b="0" dirty="0">
                <a:latin typeface="宋体" panose="02010600030101010101" pitchFamily="2" charset="-122"/>
              </a:rPr>
              <a:t>又称为协议转换器，可以在</a:t>
            </a:r>
            <a:r>
              <a:rPr lang="en-US" altLang="zh-CN" sz="2400" b="0">
                <a:latin typeface="宋体" panose="02010600030101010101" pitchFamily="2" charset="-122"/>
              </a:rPr>
              <a:t>OSI/RM</a:t>
            </a:r>
            <a:r>
              <a:rPr lang="zh-CN" altLang="en-US" sz="2400" b="0" dirty="0">
                <a:latin typeface="宋体" panose="02010600030101010101" pitchFamily="2" charset="-122"/>
              </a:rPr>
              <a:t>最高层实现网际互联。一般用于不同类型且差别较大的多个大型广域网之间的互联，也可以用于具有不同协议，不同类型的</a:t>
            </a:r>
            <a:r>
              <a:rPr lang="en-US" altLang="zh-CN" sz="2400" b="0">
                <a:latin typeface="宋体" panose="02010600030101010101" pitchFamily="2" charset="-122"/>
              </a:rPr>
              <a:t>LAN</a:t>
            </a:r>
            <a:r>
              <a:rPr lang="zh-CN" altLang="en-US" sz="2400" b="0" dirty="0">
                <a:latin typeface="宋体" panose="02010600030101010101" pitchFamily="2" charset="-122"/>
              </a:rPr>
              <a:t>与</a:t>
            </a:r>
            <a:r>
              <a:rPr lang="en-US" altLang="zh-CN" sz="2400" b="0">
                <a:latin typeface="宋体" panose="02010600030101010101" pitchFamily="2" charset="-122"/>
              </a:rPr>
              <a:t>WAN</a:t>
            </a:r>
            <a:r>
              <a:rPr lang="zh-CN" altLang="en-US" sz="2400" b="0" dirty="0">
                <a:latin typeface="宋体" panose="02010600030101010101" pitchFamily="2" charset="-122"/>
              </a:rPr>
              <a:t>、</a:t>
            </a:r>
            <a:r>
              <a:rPr lang="en-US" altLang="zh-CN" sz="2400" b="0">
                <a:latin typeface="宋体" panose="02010600030101010101" pitchFamily="2" charset="-122"/>
              </a:rPr>
              <a:t>LAN</a:t>
            </a:r>
            <a:r>
              <a:rPr lang="zh-CN" altLang="en-US" sz="2400" b="0" dirty="0">
                <a:latin typeface="宋体" panose="02010600030101010101" pitchFamily="2" charset="-122"/>
              </a:rPr>
              <a:t>与</a:t>
            </a:r>
            <a:r>
              <a:rPr lang="en-US" altLang="zh-CN" sz="2400" b="0">
                <a:latin typeface="宋体" panose="02010600030101010101" pitchFamily="2" charset="-122"/>
              </a:rPr>
              <a:t>LAN</a:t>
            </a:r>
            <a:r>
              <a:rPr lang="zh-CN" altLang="en-US" sz="2400" b="0" dirty="0">
                <a:latin typeface="宋体" panose="02010600030101010101" pitchFamily="2" charset="-122"/>
              </a:rPr>
              <a:t>之间的互联。还可以用于同一物理层而在逻辑上不同的网络间互惠。</a:t>
            </a:r>
            <a:br>
              <a:rPr lang="zh-CN" altLang="en-US" sz="2400" b="0" dirty="0">
                <a:latin typeface="宋体" panose="02010600030101010101" pitchFamily="2" charset="-122"/>
              </a:rPr>
            </a:br>
            <a:r>
              <a:rPr lang="zh-CN" altLang="en-US" sz="2400" b="0" dirty="0">
                <a:latin typeface="宋体" panose="02010600030101010101" pitchFamily="2" charset="-122"/>
              </a:rPr>
              <a:t>    工作在应用层，具有路由器的全部功能。</a:t>
            </a:r>
            <a:endParaRPr lang="zh-CN" altLang="en-US" sz="2400" b="0">
              <a:latin typeface="宋体" panose="02010600030101010101" pitchFamily="2" charset="-122"/>
            </a:endParaRPr>
          </a:p>
        </p:txBody>
      </p:sp>
      <p:pic>
        <p:nvPicPr>
          <p:cNvPr id="303107" name="图片 303106" descr="4-12"/>
          <p:cNvPicPr>
            <a:picLocks noChangeAspect="1"/>
          </p:cNvPicPr>
          <p:nvPr/>
        </p:nvPicPr>
        <p:blipFill>
          <a:blip r:embed="rId1"/>
          <a:stretch>
            <a:fillRect/>
          </a:stretch>
        </p:blipFill>
        <p:spPr>
          <a:xfrm>
            <a:off x="2032000" y="4367213"/>
            <a:ext cx="4340225" cy="2303462"/>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3106"/>
                                        </p:tgtEl>
                                        <p:attrNameLst>
                                          <p:attrName>style.visibility</p:attrName>
                                        </p:attrNameLst>
                                      </p:cBhvr>
                                      <p:to>
                                        <p:strVal val="visible"/>
                                      </p:to>
                                    </p:set>
                                    <p:anim calcmode="lin" valueType="num">
                                      <p:cBhvr additive="base">
                                        <p:cTn id="7" dur="1000" fill="hold"/>
                                        <p:tgtEl>
                                          <p:spTgt spid="303106"/>
                                        </p:tgtEl>
                                        <p:attrNameLst>
                                          <p:attrName>ppt_x</p:attrName>
                                        </p:attrNameLst>
                                      </p:cBhvr>
                                      <p:tavLst>
                                        <p:tav tm="0">
                                          <p:val>
                                            <p:strVal val="#ppt_x"/>
                                          </p:val>
                                        </p:tav>
                                        <p:tav tm="100000">
                                          <p:val>
                                            <p:strVal val="#ppt_x"/>
                                          </p:val>
                                        </p:tav>
                                      </p:tavLst>
                                    </p:anim>
                                    <p:anim calcmode="lin" valueType="num">
                                      <p:cBhvr additive="base">
                                        <p:cTn id="8" dur="1000" fill="hold"/>
                                        <p:tgtEl>
                                          <p:spTgt spid="303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82" name="标题 430081"/>
          <p:cNvSpPr>
            <a:spLocks noGrp="1"/>
          </p:cNvSpPr>
          <p:nvPr>
            <p:ph type="title"/>
          </p:nvPr>
        </p:nvSpPr>
        <p:spPr>
          <a:ln/>
        </p:spPr>
        <p:txBody>
          <a:bodyPr anchor="b" anchorCtr="0"/>
          <a:p>
            <a:r>
              <a:rPr lang="zh-CN" altLang="en-US" dirty="0"/>
              <a:t>网关</a:t>
            </a:r>
            <a:endParaRPr lang="zh-CN" altLang="en-US" dirty="0"/>
          </a:p>
        </p:txBody>
      </p:sp>
      <p:sp>
        <p:nvSpPr>
          <p:cNvPr id="430083" name="文本占位符 430082"/>
          <p:cNvSpPr>
            <a:spLocks noGrp="1"/>
          </p:cNvSpPr>
          <p:nvPr>
            <p:ph type="body" idx="1"/>
          </p:nvPr>
        </p:nvSpPr>
        <p:spPr>
          <a:ln/>
        </p:spPr>
        <p:txBody>
          <a:bodyPr/>
          <a:p>
            <a:pPr marL="609600" indent="-609600">
              <a:lnSpc>
                <a:spcPct val="80000"/>
              </a:lnSpc>
              <a:buFont typeface="Wingdings" panose="05000000000000000000" pitchFamily="2" charset="2"/>
              <a:buAutoNum type="arabicPeriod"/>
            </a:pPr>
            <a:r>
              <a:rPr lang="zh-CN" altLang="en-US" sz="2400" dirty="0"/>
              <a:t>在一个局域网和一个广域网中，在局域网中的网络出口放置一台主机，装上网络操作系统，在系统中安装一个带网关功能的软件，那么你的这台主机就变成了一个网关；</a:t>
            </a:r>
            <a:endParaRPr lang="zh-CN" altLang="en-US" sz="2400" dirty="0"/>
          </a:p>
          <a:p>
            <a:pPr marL="609600" indent="-609600">
              <a:lnSpc>
                <a:spcPct val="80000"/>
              </a:lnSpc>
              <a:buFont typeface="Wingdings" panose="05000000000000000000" pitchFamily="2" charset="2"/>
              <a:buAutoNum type="arabicPeriod"/>
            </a:pPr>
            <a:r>
              <a:rPr lang="zh-CN" altLang="en-US" sz="2400" dirty="0"/>
              <a:t>如果你在这个局域网出口放置的是一台路由器，那么这个路由器就被成为一个网关；</a:t>
            </a:r>
            <a:endParaRPr lang="zh-CN" altLang="en-US" sz="2400" dirty="0"/>
          </a:p>
          <a:p>
            <a:pPr marL="609600" indent="-609600">
              <a:lnSpc>
                <a:spcPct val="80000"/>
              </a:lnSpc>
              <a:buFont typeface="Wingdings" panose="05000000000000000000" pitchFamily="2" charset="2"/>
              <a:buAutoNum type="arabicPeriod"/>
            </a:pPr>
            <a:r>
              <a:rPr lang="zh-CN" altLang="en-US" sz="2400" dirty="0"/>
              <a:t>在广义上的划分中，只要是能够连接不同网络／相同网络的一个网络设备都可以成为是一个网关；</a:t>
            </a:r>
            <a:endParaRPr lang="zh-CN" altLang="en-US" sz="2400" dirty="0"/>
          </a:p>
          <a:p>
            <a:pPr marL="609600" indent="-609600">
              <a:lnSpc>
                <a:spcPct val="80000"/>
              </a:lnSpc>
              <a:buFont typeface="Wingdings" panose="05000000000000000000" pitchFamily="2" charset="2"/>
              <a:buAutoNum type="arabicPeriod"/>
            </a:pPr>
            <a:r>
              <a:rPr lang="zh-CN" altLang="en-US" sz="2400" dirty="0"/>
              <a:t>从狭义上来说，网关就是工作在高层协议上，用于连接不同网络的这样一个设备，具体情况要视你所需要的网关类型进行定义。</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083">
                                            <p:txEl>
                                              <p:charRg st="0" end="75"/>
                                            </p:txEl>
                                          </p:spTgt>
                                        </p:tgtEl>
                                        <p:attrNameLst>
                                          <p:attrName>style.visibility</p:attrName>
                                        </p:attrNameLst>
                                      </p:cBhvr>
                                      <p:to>
                                        <p:strVal val="visible"/>
                                      </p:to>
                                    </p:set>
                                    <p:anim calcmode="lin" valueType="num">
                                      <p:cBhvr additive="base">
                                        <p:cTn id="7" dur="500" fill="hold"/>
                                        <p:tgtEl>
                                          <p:spTgt spid="430083">
                                            <p:txEl>
                                              <p:charRg st="0" end="7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083">
                                            <p:txEl>
                                              <p:charRg st="0" end="7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083">
                                            <p:txEl>
                                              <p:charRg st="75" end="113"/>
                                            </p:txEl>
                                          </p:spTgt>
                                        </p:tgtEl>
                                        <p:attrNameLst>
                                          <p:attrName>style.visibility</p:attrName>
                                        </p:attrNameLst>
                                      </p:cBhvr>
                                      <p:to>
                                        <p:strVal val="visible"/>
                                      </p:to>
                                    </p:set>
                                    <p:anim calcmode="lin" valueType="num">
                                      <p:cBhvr additive="base">
                                        <p:cTn id="13" dur="500" fill="hold"/>
                                        <p:tgtEl>
                                          <p:spTgt spid="430083">
                                            <p:txEl>
                                              <p:charRg st="75" end="11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083">
                                            <p:txEl>
                                              <p:charRg st="75" end="11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0083">
                                            <p:txEl>
                                              <p:charRg st="113" end="157"/>
                                            </p:txEl>
                                          </p:spTgt>
                                        </p:tgtEl>
                                        <p:attrNameLst>
                                          <p:attrName>style.visibility</p:attrName>
                                        </p:attrNameLst>
                                      </p:cBhvr>
                                      <p:to>
                                        <p:strVal val="visible"/>
                                      </p:to>
                                    </p:set>
                                    <p:anim calcmode="lin" valueType="num">
                                      <p:cBhvr additive="base">
                                        <p:cTn id="19" dur="500" fill="hold"/>
                                        <p:tgtEl>
                                          <p:spTgt spid="430083">
                                            <p:txEl>
                                              <p:charRg st="113" end="15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083">
                                            <p:txEl>
                                              <p:charRg st="113" end="15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0083">
                                            <p:txEl>
                                              <p:charRg st="157" end="214"/>
                                            </p:txEl>
                                          </p:spTgt>
                                        </p:tgtEl>
                                        <p:attrNameLst>
                                          <p:attrName>style.visibility</p:attrName>
                                        </p:attrNameLst>
                                      </p:cBhvr>
                                      <p:to>
                                        <p:strVal val="visible"/>
                                      </p:to>
                                    </p:set>
                                    <p:anim calcmode="lin" valueType="num">
                                      <p:cBhvr additive="base">
                                        <p:cTn id="25" dur="500" fill="hold"/>
                                        <p:tgtEl>
                                          <p:spTgt spid="430083">
                                            <p:txEl>
                                              <p:charRg st="157" end="21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083">
                                            <p:txEl>
                                              <p:charRg st="157" end="2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标题 305153"/>
          <p:cNvSpPr>
            <a:spLocks noGrp="1"/>
          </p:cNvSpPr>
          <p:nvPr>
            <p:ph type="title"/>
          </p:nvPr>
        </p:nvSpPr>
        <p:spPr>
          <a:ln/>
        </p:spPr>
        <p:txBody>
          <a:bodyPr anchor="b" anchorCtr="0"/>
          <a:p>
            <a:r>
              <a:rPr lang="en-US" altLang="zh-CN"/>
              <a:t>4.3 </a:t>
            </a:r>
            <a:r>
              <a:rPr lang="zh-CN" altLang="en-US" dirty="0"/>
              <a:t>以太网</a:t>
            </a:r>
            <a:endParaRPr lang="zh-CN" altLang="en-US" dirty="0"/>
          </a:p>
        </p:txBody>
      </p:sp>
      <p:sp>
        <p:nvSpPr>
          <p:cNvPr id="305155" name="文本占位符 305154"/>
          <p:cNvSpPr>
            <a:spLocks noGrp="1"/>
          </p:cNvSpPr>
          <p:nvPr>
            <p:ph type="body" idx="1"/>
          </p:nvPr>
        </p:nvSpPr>
        <p:spPr>
          <a:xfrm>
            <a:off x="468313" y="2017713"/>
            <a:ext cx="8486775" cy="4114800"/>
          </a:xfrm>
          <a:ln/>
        </p:spPr>
        <p:txBody>
          <a:bodyPr/>
          <a:p>
            <a:pPr>
              <a:lnSpc>
                <a:spcPct val="90000"/>
              </a:lnSpc>
            </a:pPr>
            <a:r>
              <a:rPr lang="zh-CN" altLang="en-US" sz="2800" dirty="0"/>
              <a:t>以太网是一种使用逻辑总线型拓扑和载波侦听多路访问／冲突监测（</a:t>
            </a:r>
            <a:r>
              <a:rPr lang="en-US" altLang="zh-CN" sz="2800"/>
              <a:t>Carrier Sense Multiple Access/Collision Detect</a:t>
            </a:r>
            <a:r>
              <a:rPr lang="zh-CN" altLang="en-US" sz="2800" dirty="0"/>
              <a:t>，</a:t>
            </a:r>
            <a:r>
              <a:rPr lang="en-US" altLang="zh-CN" sz="2800"/>
              <a:t>CSMA/CD</a:t>
            </a:r>
            <a:r>
              <a:rPr lang="zh-CN" altLang="en-US" sz="2800" dirty="0"/>
              <a:t>）的差错监测和恢复技术的局域网。</a:t>
            </a:r>
            <a:endParaRPr lang="zh-CN" altLang="en-US" sz="2800" dirty="0"/>
          </a:p>
          <a:p>
            <a:pPr>
              <a:lnSpc>
                <a:spcPct val="90000"/>
              </a:lnSpc>
            </a:pPr>
            <a:r>
              <a:rPr lang="zh-CN" altLang="en-US" sz="2800" dirty="0"/>
              <a:t>它采用基带传输，从最初的同轴电缆上的共享</a:t>
            </a:r>
            <a:r>
              <a:rPr lang="en-US" altLang="zh-CN" sz="2800"/>
              <a:t>10Mbps </a:t>
            </a:r>
            <a:r>
              <a:rPr lang="zh-CN" altLang="en-US" sz="2800" dirty="0"/>
              <a:t>传输技术，发展到现在的双绞线和光纤上的</a:t>
            </a:r>
            <a:r>
              <a:rPr lang="en-US" altLang="zh-CN" sz="2800"/>
              <a:t>100Mbps </a:t>
            </a:r>
            <a:r>
              <a:rPr lang="zh-CN" altLang="en-US" sz="2800" dirty="0"/>
              <a:t>甚至</a:t>
            </a:r>
            <a:r>
              <a:rPr lang="en-US" altLang="zh-CN" sz="2800"/>
              <a:t>1Gbps</a:t>
            </a:r>
            <a:r>
              <a:rPr lang="zh-CN" altLang="en-US" sz="2800" dirty="0"/>
              <a:t>的传输技术和交换技术等，应用非常广泛。</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5155">
                                            <p:txEl>
                                              <p:charRg st="0" end="101"/>
                                            </p:txEl>
                                          </p:spTgt>
                                        </p:tgtEl>
                                        <p:attrNameLst>
                                          <p:attrName>style.visibility</p:attrName>
                                        </p:attrNameLst>
                                      </p:cBhvr>
                                      <p:to>
                                        <p:strVal val="visible"/>
                                      </p:to>
                                    </p:set>
                                    <p:anim calcmode="lin" valueType="num">
                                      <p:cBhvr additive="base">
                                        <p:cTn id="7" dur="500" fill="hold"/>
                                        <p:tgtEl>
                                          <p:spTgt spid="305155">
                                            <p:txEl>
                                              <p:charRg st="0" end="10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5155">
                                            <p:txEl>
                                              <p:charRg st="0" end="10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5155">
                                            <p:txEl>
                                              <p:charRg st="101" end="182"/>
                                            </p:txEl>
                                          </p:spTgt>
                                        </p:tgtEl>
                                        <p:attrNameLst>
                                          <p:attrName>style.visibility</p:attrName>
                                        </p:attrNameLst>
                                      </p:cBhvr>
                                      <p:to>
                                        <p:strVal val="visible"/>
                                      </p:to>
                                    </p:set>
                                    <p:anim calcmode="lin" valueType="num">
                                      <p:cBhvr additive="base">
                                        <p:cTn id="13" dur="500" fill="hold"/>
                                        <p:tgtEl>
                                          <p:spTgt spid="305155">
                                            <p:txEl>
                                              <p:charRg st="101" end="18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5155">
                                            <p:txEl>
                                              <p:charRg st="101" end="18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4370" name="矩形 314369"/>
          <p:cNvSpPr/>
          <p:nvPr/>
        </p:nvSpPr>
        <p:spPr>
          <a:xfrm>
            <a:off x="827088" y="765175"/>
            <a:ext cx="8316912" cy="5473700"/>
          </a:xfrm>
          <a:prstGeom prst="rect">
            <a:avLst/>
          </a:prstGeom>
          <a:noFill/>
          <a:ln w="9525">
            <a:noFill/>
          </a:ln>
        </p:spPr>
        <p:txBody>
          <a:bodyPr/>
          <a:lstStyle>
            <a:lvl1pPr marL="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defRPr sz="3200" u="none" kern="1200" baseline="0">
                <a:solidFill>
                  <a:schemeClr val="tx1"/>
                </a:solidFill>
                <a:latin typeface="Tahoma" panose="020B0604030504040204" pitchFamily="34" charset="0"/>
                <a:ea typeface="宋体" panose="02010600030101010101" pitchFamily="2" charset="-122"/>
              </a:defRPr>
            </a:lvl1pPr>
            <a:lvl2pPr marL="457200" lvl="1" indent="0" algn="ctr"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None/>
              <a:defRPr sz="2800" b="0" i="0" u="none" kern="1200" baseline="0">
                <a:solidFill>
                  <a:schemeClr val="tx1"/>
                </a:solidFill>
                <a:latin typeface="Tahoma" panose="020B0604030504040204" pitchFamily="34" charset="0"/>
                <a:ea typeface="宋体" panose="02010600030101010101" pitchFamily="2" charset="-122"/>
              </a:defRPr>
            </a:lvl2pPr>
            <a:lvl3pPr marL="914400" lvl="2" indent="0" algn="ctr"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None/>
              <a:defRPr sz="2400" b="0" i="0" u="none" kern="1200" baseline="0">
                <a:solidFill>
                  <a:schemeClr val="tx1"/>
                </a:solidFill>
                <a:latin typeface="Tahoma" panose="020B0604030504040204" pitchFamily="34" charset="0"/>
                <a:ea typeface="宋体" panose="02010600030101010101" pitchFamily="2" charset="-122"/>
              </a:defRPr>
            </a:lvl3pPr>
            <a:lvl4pPr marL="1371600" lvl="3" indent="0" algn="ctr"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4pPr>
            <a:lvl5pPr marL="1828800" lvl="4" indent="0" algn="ctr"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5pPr>
          </a:lstStyle>
          <a:p>
            <a:pPr marL="342900" lvl="0" indent="-342900" algn="l">
              <a:lnSpc>
                <a:spcPct val="85000"/>
              </a:lnSpc>
              <a:buNone/>
            </a:pPr>
            <a:r>
              <a:rPr lang="zh-CN" altLang="en-US" sz="4000" b="0" dirty="0">
                <a:solidFill>
                  <a:schemeClr val="tx2"/>
                </a:solidFill>
                <a:ea typeface="微软雅黑" panose="020B0503020204020204" pitchFamily="34" charset="-122"/>
              </a:rPr>
              <a:t>传统的以太网技术</a:t>
            </a:r>
            <a:endParaRPr lang="zh-CN" altLang="en-US" sz="4000" b="0" dirty="0">
              <a:solidFill>
                <a:schemeClr val="tx2"/>
              </a:solidFill>
              <a:ea typeface="微软雅黑" panose="020B0503020204020204" pitchFamily="34" charset="-122"/>
            </a:endParaRPr>
          </a:p>
          <a:p>
            <a:pPr marL="342900" lvl="0" indent="-342900" algn="l">
              <a:lnSpc>
                <a:spcPct val="85000"/>
              </a:lnSpc>
              <a:buNone/>
            </a:pPr>
            <a:endParaRPr lang="zh-CN" altLang="en-US" sz="3600" b="0" dirty="0">
              <a:solidFill>
                <a:srgbClr val="FF0000"/>
              </a:solidFill>
              <a:ea typeface="楷体_GB2312" pitchFamily="49" charset="-122"/>
            </a:endParaRPr>
          </a:p>
          <a:p>
            <a:pPr marL="342900" lvl="0" indent="-342900" algn="l">
              <a:lnSpc>
                <a:spcPct val="85000"/>
              </a:lnSpc>
              <a:buClr>
                <a:srgbClr val="FF6600"/>
              </a:buClr>
              <a:buSzPct val="90000"/>
              <a:buFont typeface="Wingdings" panose="05000000000000000000" pitchFamily="2" charset="2"/>
              <a:buChar char="p"/>
            </a:pPr>
            <a:r>
              <a:rPr lang="zh-CN" altLang="en-US" sz="2800" b="1" dirty="0">
                <a:latin typeface="隶书" panose="02010509060101010101" pitchFamily="49" charset="-122"/>
                <a:ea typeface="隶书" panose="02010509060101010101" pitchFamily="49" charset="-122"/>
              </a:rPr>
              <a:t>　</a:t>
            </a:r>
            <a:r>
              <a:rPr lang="en-US" altLang="zh-CN" sz="2800" b="1">
                <a:latin typeface="隶书" panose="02010509060101010101" pitchFamily="49" charset="-122"/>
                <a:ea typeface="隶书" panose="02010509060101010101" pitchFamily="49" charset="-122"/>
              </a:rPr>
              <a:t>82</a:t>
            </a:r>
            <a:r>
              <a:rPr lang="zh-CN" altLang="en-US" sz="2800" b="1" dirty="0">
                <a:latin typeface="隶书" panose="02010509060101010101" pitchFamily="49" charset="-122"/>
                <a:ea typeface="隶书" panose="02010509060101010101" pitchFamily="49" charset="-122"/>
              </a:rPr>
              <a:t>年，</a:t>
            </a:r>
            <a:r>
              <a:rPr lang="en-US" altLang="zh-CN" sz="2800" b="1">
                <a:latin typeface="隶书" panose="02010509060101010101" pitchFamily="49" charset="-122"/>
                <a:ea typeface="隶书" panose="02010509060101010101" pitchFamily="49" charset="-122"/>
              </a:rPr>
              <a:t>DEC</a:t>
            </a:r>
            <a:r>
              <a:rPr lang="zh-CN" altLang="en-US" sz="2800" b="1" dirty="0">
                <a:latin typeface="隶书" panose="02010509060101010101" pitchFamily="49" charset="-122"/>
                <a:ea typeface="隶书" panose="02010509060101010101" pitchFamily="49" charset="-122"/>
              </a:rPr>
              <a:t>、</a:t>
            </a:r>
            <a:r>
              <a:rPr lang="en-US" altLang="zh-CN" sz="2800" b="1">
                <a:latin typeface="隶书" panose="02010509060101010101" pitchFamily="49" charset="-122"/>
                <a:ea typeface="隶书" panose="02010509060101010101" pitchFamily="49" charset="-122"/>
              </a:rPr>
              <a:t>Intel</a:t>
            </a:r>
            <a:r>
              <a:rPr lang="zh-CN" altLang="en-US" sz="2800" b="1" dirty="0">
                <a:latin typeface="隶书" panose="02010509060101010101" pitchFamily="49" charset="-122"/>
                <a:ea typeface="隶书" panose="02010509060101010101" pitchFamily="49" charset="-122"/>
              </a:rPr>
              <a:t>、 </a:t>
            </a:r>
            <a:r>
              <a:rPr lang="en-US" altLang="zh-CN" sz="2800" b="1">
                <a:latin typeface="隶书" panose="02010509060101010101" pitchFamily="49" charset="-122"/>
                <a:ea typeface="隶书" panose="02010509060101010101" pitchFamily="49" charset="-122"/>
              </a:rPr>
              <a:t>Xerox </a:t>
            </a:r>
            <a:r>
              <a:rPr lang="zh-CN" altLang="en-US" sz="2800" b="1" dirty="0">
                <a:latin typeface="隶书" panose="02010509060101010101" pitchFamily="49" charset="-122"/>
                <a:ea typeface="隶书" panose="02010509060101010101" pitchFamily="49" charset="-122"/>
              </a:rPr>
              <a:t>三家联合推出；</a:t>
            </a:r>
            <a:endParaRPr lang="zh-CN" altLang="en-US" sz="2800" b="1" dirty="0">
              <a:latin typeface="隶书" panose="02010509060101010101" pitchFamily="49" charset="-122"/>
              <a:ea typeface="隶书" panose="02010509060101010101" pitchFamily="49" charset="-122"/>
            </a:endParaRPr>
          </a:p>
          <a:p>
            <a:pPr marL="342900" lvl="0" indent="-342900" algn="l">
              <a:lnSpc>
                <a:spcPct val="85000"/>
              </a:lnSpc>
              <a:buClr>
                <a:srgbClr val="FF6600"/>
              </a:buClr>
              <a:buSzPct val="90000"/>
              <a:buFont typeface="Wingdings" panose="05000000000000000000" pitchFamily="2" charset="2"/>
              <a:buChar char="p"/>
            </a:pPr>
            <a:r>
              <a:rPr lang="zh-CN" altLang="en-US" sz="2800" b="1" dirty="0">
                <a:latin typeface="隶书" panose="02010509060101010101" pitchFamily="49" charset="-122"/>
                <a:ea typeface="隶书" panose="02010509060101010101" pitchFamily="49" charset="-122"/>
              </a:rPr>
              <a:t>　总线拓扑结构，共享信道，</a:t>
            </a:r>
            <a:r>
              <a:rPr lang="en-US" altLang="zh-CN" sz="2800" b="1">
                <a:latin typeface="隶书" panose="02010509060101010101" pitchFamily="49" charset="-122"/>
                <a:ea typeface="隶书" panose="02010509060101010101" pitchFamily="49" charset="-122"/>
              </a:rPr>
              <a:t>10M</a:t>
            </a:r>
            <a:r>
              <a:rPr lang="zh-CN" altLang="en-US" sz="2800" b="1" dirty="0">
                <a:latin typeface="隶书" panose="02010509060101010101" pitchFamily="49" charset="-122"/>
                <a:ea typeface="隶书" panose="02010509060101010101" pitchFamily="49" charset="-122"/>
              </a:rPr>
              <a:t>速率；</a:t>
            </a:r>
            <a:endParaRPr lang="zh-CN" altLang="en-US" sz="2800" b="1" dirty="0">
              <a:latin typeface="隶书" panose="02010509060101010101" pitchFamily="49" charset="-122"/>
              <a:ea typeface="隶书" panose="02010509060101010101" pitchFamily="49" charset="-122"/>
            </a:endParaRPr>
          </a:p>
          <a:p>
            <a:pPr marL="342900" lvl="0" indent="-342900" algn="l">
              <a:lnSpc>
                <a:spcPct val="85000"/>
              </a:lnSpc>
              <a:buClr>
                <a:srgbClr val="FF6600"/>
              </a:buClr>
              <a:buSzPct val="90000"/>
              <a:buFont typeface="Wingdings" panose="05000000000000000000" pitchFamily="2" charset="2"/>
              <a:buChar char="p"/>
            </a:pPr>
            <a:r>
              <a:rPr lang="zh-CN" altLang="en-US" sz="2800" b="1" dirty="0">
                <a:latin typeface="隶书" panose="02010509060101010101" pitchFamily="49" charset="-122"/>
                <a:ea typeface="隶书" panose="02010509060101010101" pitchFamily="49" charset="-122"/>
              </a:rPr>
              <a:t>　随机争用型介质访问控制方法，即带有冲突检测的载波侦听多路访问（</a:t>
            </a:r>
            <a:r>
              <a:rPr lang="en-US" altLang="zh-CN" sz="2800" b="1">
                <a:solidFill>
                  <a:srgbClr val="FF66FF"/>
                </a:solidFill>
                <a:latin typeface="隶书" panose="02010509060101010101" pitchFamily="49" charset="-122"/>
                <a:ea typeface="隶书" panose="02010509060101010101" pitchFamily="49" charset="-122"/>
              </a:rPr>
              <a:t>CSMA/CD</a:t>
            </a:r>
            <a:r>
              <a:rPr lang="zh-CN" altLang="en-US" sz="2800" b="1">
                <a:latin typeface="隶书" panose="02010509060101010101" pitchFamily="49" charset="-122"/>
                <a:ea typeface="隶书" panose="02010509060101010101" pitchFamily="49" charset="-122"/>
              </a:rPr>
              <a:t>，</a:t>
            </a:r>
            <a:r>
              <a:rPr lang="en-US" altLang="zh-CN" sz="2800" b="1">
                <a:latin typeface="隶书" panose="02010509060101010101" pitchFamily="49" charset="-122"/>
                <a:ea typeface="隶书" panose="02010509060101010101" pitchFamily="49" charset="-122"/>
              </a:rPr>
              <a:t>carrier sense multiple access with collision </a:t>
            </a:r>
            <a:r>
              <a:rPr lang="en-US" altLang="zh-CN" sz="2800" b="1" dirty="0">
                <a:latin typeface="隶书" panose="02010509060101010101" pitchFamily="49" charset="-122"/>
                <a:ea typeface="隶书" panose="02010509060101010101" pitchFamily="49" charset="-122"/>
              </a:rPr>
              <a:t>detection</a:t>
            </a:r>
            <a:r>
              <a:rPr lang="zh-CN" altLang="en-US" sz="2800" b="1" dirty="0">
                <a:latin typeface="隶书" panose="02010509060101010101" pitchFamily="49" charset="-122"/>
                <a:ea typeface="隶书" panose="02010509060101010101" pitchFamily="49" charset="-122"/>
              </a:rPr>
              <a:t>）；</a:t>
            </a:r>
            <a:endParaRPr lang="zh-CN" altLang="en-US" sz="2800" b="1" dirty="0">
              <a:latin typeface="隶书" panose="02010509060101010101" pitchFamily="49" charset="-122"/>
              <a:ea typeface="隶书" panose="02010509060101010101" pitchFamily="49" charset="-122"/>
            </a:endParaRPr>
          </a:p>
          <a:p>
            <a:pPr marL="342900" lvl="0" indent="-342900" algn="l">
              <a:lnSpc>
                <a:spcPct val="85000"/>
              </a:lnSpc>
              <a:buClr>
                <a:srgbClr val="FF6600"/>
              </a:buClr>
              <a:buSzPct val="90000"/>
              <a:buFont typeface="Wingdings" panose="05000000000000000000" pitchFamily="2" charset="2"/>
              <a:buChar char="p"/>
            </a:pPr>
            <a:r>
              <a:rPr lang="zh-CN" altLang="en-US" sz="2800" b="1" dirty="0">
                <a:latin typeface="隶书" panose="02010509060101010101" pitchFamily="49" charset="-122"/>
                <a:ea typeface="隶书" panose="02010509060101010101" pitchFamily="49" charset="-122"/>
              </a:rPr>
              <a:t>　用以太</a:t>
            </a:r>
            <a:r>
              <a:rPr lang="en-US" altLang="zh-CN" sz="2800" b="1">
                <a:latin typeface="隶书" panose="02010509060101010101" pitchFamily="49" charset="-122"/>
                <a:ea typeface="隶书" panose="02010509060101010101" pitchFamily="49" charset="-122"/>
              </a:rPr>
              <a:t>(Ether)</a:t>
            </a:r>
            <a:r>
              <a:rPr lang="zh-CN" altLang="en-US" sz="2800" b="1" dirty="0">
                <a:latin typeface="隶书" panose="02010509060101010101" pitchFamily="49" charset="-122"/>
                <a:ea typeface="隶书" panose="02010509060101010101" pitchFamily="49" charset="-122"/>
              </a:rPr>
              <a:t>来命名</a:t>
            </a:r>
            <a:r>
              <a:rPr lang="zh-CN" altLang="en-US" sz="2800" b="1" dirty="0"/>
              <a:t>，</a:t>
            </a:r>
            <a:r>
              <a:rPr lang="zh-CN" altLang="en-US" sz="2800" b="1" dirty="0">
                <a:ea typeface="隶书" panose="02010509060101010101" pitchFamily="49" charset="-122"/>
              </a:rPr>
              <a:t>即以太网（</a:t>
            </a:r>
            <a:r>
              <a:rPr lang="en-US" altLang="zh-CN" sz="2800" b="1" dirty="0"/>
              <a:t>Ethernet</a:t>
            </a:r>
            <a:r>
              <a:rPr lang="zh-CN" altLang="en-US" sz="2800" b="1" dirty="0"/>
              <a:t>）。</a:t>
            </a:r>
            <a:endParaRPr lang="zh-CN" altLang="en-US" sz="2800" b="1" dirty="0"/>
          </a:p>
          <a:p>
            <a:pPr marL="342900" lvl="0" indent="-342900" algn="l">
              <a:lnSpc>
                <a:spcPct val="85000"/>
              </a:lnSpc>
              <a:buClr>
                <a:srgbClr val="FF6600"/>
              </a:buClr>
              <a:buSzPct val="90000"/>
              <a:buFont typeface="Wingdings" panose="05000000000000000000" pitchFamily="2" charset="2"/>
              <a:buNone/>
            </a:pPr>
            <a:r>
              <a:rPr lang="zh-CN" altLang="en-US" sz="3600" b="1" dirty="0"/>
              <a:t>　</a:t>
            </a:r>
            <a:r>
              <a:rPr lang="zh-CN" altLang="en-US" b="0" dirty="0"/>
              <a:t>　</a:t>
            </a:r>
            <a:endParaRPr lang="zh-CN" altLang="en-US" b="0" dirty="0"/>
          </a:p>
          <a:p>
            <a:pPr marL="342900" lvl="0" indent="-342900" algn="l">
              <a:lnSpc>
                <a:spcPct val="85000"/>
              </a:lnSpc>
              <a:spcBef>
                <a:spcPct val="55000"/>
              </a:spcBef>
              <a:buClr>
                <a:schemeClr val="bg1"/>
              </a:buClr>
              <a:buSzPct val="90000"/>
              <a:buFont typeface="Wingdings" panose="05000000000000000000" pitchFamily="2" charset="2"/>
              <a:buNone/>
            </a:pPr>
            <a:r>
              <a:rPr lang="zh-CN" altLang="en-US" sz="2800" b="0" dirty="0">
                <a:solidFill>
                  <a:srgbClr val="FF0000"/>
                </a:solidFill>
                <a:latin typeface="华文新魏" panose="02010800040101010101" pitchFamily="2" charset="-122"/>
                <a:ea typeface="华文新魏" panose="02010800040101010101" pitchFamily="2" charset="-122"/>
              </a:rPr>
              <a:t>      </a:t>
            </a:r>
            <a:r>
              <a:rPr lang="en-US" altLang="zh-CN" sz="2800" b="0" dirty="0">
                <a:solidFill>
                  <a:srgbClr val="FF0000"/>
                </a:solidFill>
                <a:latin typeface="华文新魏" panose="02010800040101010101" pitchFamily="2" charset="-122"/>
                <a:ea typeface="华文新魏" panose="02010800040101010101" pitchFamily="2" charset="-122"/>
              </a:rPr>
              <a:t>IEEE</a:t>
            </a:r>
            <a:r>
              <a:rPr lang="en-US" altLang="zh-CN" sz="2800" b="0">
                <a:solidFill>
                  <a:srgbClr val="FF0000"/>
                </a:solidFill>
                <a:latin typeface="华文新魏" panose="02010800040101010101" pitchFamily="2" charset="-122"/>
                <a:ea typeface="华文新魏" panose="02010800040101010101" pitchFamily="2" charset="-122"/>
              </a:rPr>
              <a:t> 802.3</a:t>
            </a:r>
            <a:r>
              <a:rPr lang="zh-CN" altLang="en-US" sz="2800" b="0" dirty="0">
                <a:solidFill>
                  <a:srgbClr val="FF0000"/>
                </a:solidFill>
                <a:latin typeface="华文新魏" panose="02010800040101010101" pitchFamily="2" charset="-122"/>
                <a:ea typeface="华文新魏" panose="02010800040101010101" pitchFamily="2" charset="-122"/>
              </a:rPr>
              <a:t>在以太网规范的基础上制定，成为正式的以太网标准，且在一直不断地修订和扩充中。</a:t>
            </a:r>
            <a:endParaRPr lang="zh-CN" altLang="en-US" sz="3600" b="0">
              <a:solidFill>
                <a:srgbClr val="8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4370">
                                            <p:txEl>
                                              <p:charRg st="0" end="9"/>
                                            </p:txEl>
                                          </p:spTgt>
                                        </p:tgtEl>
                                        <p:attrNameLst>
                                          <p:attrName>style.visibility</p:attrName>
                                        </p:attrNameLst>
                                      </p:cBhvr>
                                      <p:to>
                                        <p:strVal val="visible"/>
                                      </p:to>
                                    </p:set>
                                    <p:anim calcmode="lin" valueType="num">
                                      <p:cBhvr additive="base">
                                        <p:cTn id="7" dur="500" fill="hold"/>
                                        <p:tgtEl>
                                          <p:spTgt spid="314370">
                                            <p:txEl>
                                              <p:charRg st="0"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4370">
                                            <p:txEl>
                                              <p:charRg st="0"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4370">
                                            <p:txEl>
                                              <p:charRg st="10" end="40"/>
                                            </p:txEl>
                                          </p:spTgt>
                                        </p:tgtEl>
                                        <p:attrNameLst>
                                          <p:attrName>style.visibility</p:attrName>
                                        </p:attrNameLst>
                                      </p:cBhvr>
                                      <p:to>
                                        <p:strVal val="visible"/>
                                      </p:to>
                                    </p:set>
                                    <p:anim calcmode="lin" valueType="num">
                                      <p:cBhvr additive="base">
                                        <p:cTn id="13" dur="500" fill="hold"/>
                                        <p:tgtEl>
                                          <p:spTgt spid="314370">
                                            <p:txEl>
                                              <p:charRg st="10" end="4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4370">
                                            <p:txEl>
                                              <p:charRg st="10" end="4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4370">
                                            <p:txEl>
                                              <p:charRg st="40" end="60"/>
                                            </p:txEl>
                                          </p:spTgt>
                                        </p:tgtEl>
                                        <p:attrNameLst>
                                          <p:attrName>style.visibility</p:attrName>
                                        </p:attrNameLst>
                                      </p:cBhvr>
                                      <p:to>
                                        <p:strVal val="visible"/>
                                      </p:to>
                                    </p:set>
                                    <p:anim calcmode="lin" valueType="num">
                                      <p:cBhvr additive="base">
                                        <p:cTn id="19" dur="500" fill="hold"/>
                                        <p:tgtEl>
                                          <p:spTgt spid="314370">
                                            <p:txEl>
                                              <p:charRg st="40" end="6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4370">
                                            <p:txEl>
                                              <p:charRg st="40" end="6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4370">
                                            <p:txEl>
                                              <p:charRg st="60" end="157"/>
                                            </p:txEl>
                                          </p:spTgt>
                                        </p:tgtEl>
                                        <p:attrNameLst>
                                          <p:attrName>style.visibility</p:attrName>
                                        </p:attrNameLst>
                                      </p:cBhvr>
                                      <p:to>
                                        <p:strVal val="visible"/>
                                      </p:to>
                                    </p:set>
                                    <p:anim calcmode="lin" valueType="num">
                                      <p:cBhvr additive="base">
                                        <p:cTn id="25" dur="500" fill="hold"/>
                                        <p:tgtEl>
                                          <p:spTgt spid="314370">
                                            <p:txEl>
                                              <p:charRg st="60" end="15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4370">
                                            <p:txEl>
                                              <p:charRg st="60" end="15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4370">
                                            <p:txEl>
                                              <p:charRg st="157" end="188"/>
                                            </p:txEl>
                                          </p:spTgt>
                                        </p:tgtEl>
                                        <p:attrNameLst>
                                          <p:attrName>style.visibility</p:attrName>
                                        </p:attrNameLst>
                                      </p:cBhvr>
                                      <p:to>
                                        <p:strVal val="visible"/>
                                      </p:to>
                                    </p:set>
                                    <p:anim calcmode="lin" valueType="num">
                                      <p:cBhvr additive="base">
                                        <p:cTn id="31" dur="500" fill="hold"/>
                                        <p:tgtEl>
                                          <p:spTgt spid="314370">
                                            <p:txEl>
                                              <p:charRg st="157" end="18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4370">
                                            <p:txEl>
                                              <p:charRg st="157" end="18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4370">
                                            <p:txEl>
                                              <p:charRg st="188" end="191"/>
                                            </p:txEl>
                                          </p:spTgt>
                                        </p:tgtEl>
                                        <p:attrNameLst>
                                          <p:attrName>style.visibility</p:attrName>
                                        </p:attrNameLst>
                                      </p:cBhvr>
                                      <p:to>
                                        <p:strVal val="visible"/>
                                      </p:to>
                                    </p:set>
                                    <p:anim calcmode="lin" valueType="num">
                                      <p:cBhvr additive="base">
                                        <p:cTn id="37" dur="500" fill="hold"/>
                                        <p:tgtEl>
                                          <p:spTgt spid="314370">
                                            <p:txEl>
                                              <p:charRg st="188" end="19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4370">
                                            <p:txEl>
                                              <p:charRg st="188" end="19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4370">
                                            <p:txEl>
                                              <p:charRg st="191" end="246"/>
                                            </p:txEl>
                                          </p:spTgt>
                                        </p:tgtEl>
                                        <p:attrNameLst>
                                          <p:attrName>style.visibility</p:attrName>
                                        </p:attrNameLst>
                                      </p:cBhvr>
                                      <p:to>
                                        <p:strVal val="visible"/>
                                      </p:to>
                                    </p:set>
                                    <p:anim calcmode="lin" valueType="num">
                                      <p:cBhvr additive="base">
                                        <p:cTn id="43" dur="500" fill="hold"/>
                                        <p:tgtEl>
                                          <p:spTgt spid="314370">
                                            <p:txEl>
                                              <p:charRg st="191" end="24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4370">
                                            <p:txEl>
                                              <p:charRg st="191" end="24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0"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标题 313345"/>
          <p:cNvSpPr>
            <a:spLocks noGrp="1"/>
          </p:cNvSpPr>
          <p:nvPr>
            <p:ph type="title"/>
          </p:nvPr>
        </p:nvSpPr>
        <p:spPr>
          <a:ln/>
        </p:spPr>
        <p:txBody>
          <a:bodyPr anchor="b" anchorCtr="0"/>
          <a:p>
            <a:r>
              <a:rPr lang="zh-CN" altLang="en-US" dirty="0">
                <a:ea typeface="微软雅黑" panose="020B0503020204020204" pitchFamily="34" charset="-122"/>
              </a:rPr>
              <a:t>几种常见以太网</a:t>
            </a:r>
            <a:r>
              <a:rPr lang="zh-CN" altLang="en-US" dirty="0"/>
              <a:t> </a:t>
            </a:r>
            <a:endParaRPr lang="zh-CN" altLang="en-US" dirty="0"/>
          </a:p>
        </p:txBody>
      </p:sp>
      <p:sp>
        <p:nvSpPr>
          <p:cNvPr id="313347" name="文本占位符 313346"/>
          <p:cNvSpPr>
            <a:spLocks noGrp="1"/>
          </p:cNvSpPr>
          <p:nvPr>
            <p:ph type="body" idx="1"/>
          </p:nvPr>
        </p:nvSpPr>
        <p:spPr>
          <a:xfrm>
            <a:off x="755650" y="2060575"/>
            <a:ext cx="8137525" cy="4114800"/>
          </a:xfrm>
          <a:ln/>
        </p:spPr>
        <p:txBody>
          <a:bodyPr/>
          <a:p>
            <a:pPr>
              <a:lnSpc>
                <a:spcPct val="90000"/>
              </a:lnSpc>
            </a:pPr>
            <a:r>
              <a:rPr lang="en-US" altLang="zh-CN" sz="2400"/>
              <a:t>10BASE</a:t>
            </a:r>
            <a:r>
              <a:rPr lang="zh-CN" altLang="en-US" sz="2400" dirty="0"/>
              <a:t>－</a:t>
            </a:r>
            <a:r>
              <a:rPr lang="en-US" altLang="zh-CN" sz="2400"/>
              <a:t>5</a:t>
            </a:r>
            <a:r>
              <a:rPr lang="zh-CN" altLang="en-US" sz="2400" dirty="0"/>
              <a:t>：使用粗同轴电缆，最大网段长度为</a:t>
            </a:r>
            <a:r>
              <a:rPr lang="en-US" altLang="zh-CN" sz="2400"/>
              <a:t>500m</a:t>
            </a:r>
            <a:r>
              <a:rPr lang="zh-CN" altLang="en-US" sz="2400" dirty="0"/>
              <a:t>，基带传输方法</a:t>
            </a:r>
            <a:r>
              <a:rPr lang="en-US" altLang="zh-CN" sz="2400"/>
              <a:t>,</a:t>
            </a:r>
            <a:r>
              <a:rPr lang="zh-CN" altLang="en-US" sz="2400" dirty="0"/>
              <a:t>传输速率为</a:t>
            </a:r>
            <a:r>
              <a:rPr lang="en-US" altLang="zh-CN" sz="2400"/>
              <a:t>10Mbps </a:t>
            </a:r>
            <a:r>
              <a:rPr lang="zh-CN" altLang="en-US" sz="2400" dirty="0"/>
              <a:t>。</a:t>
            </a:r>
            <a:endParaRPr lang="zh-CN" altLang="en-US" sz="2400" dirty="0"/>
          </a:p>
          <a:p>
            <a:pPr>
              <a:lnSpc>
                <a:spcPct val="90000"/>
              </a:lnSpc>
            </a:pPr>
            <a:r>
              <a:rPr lang="en-US" altLang="zh-CN" sz="2400"/>
              <a:t>10BASE</a:t>
            </a:r>
            <a:r>
              <a:rPr lang="zh-CN" altLang="en-US" sz="2400" dirty="0"/>
              <a:t>－</a:t>
            </a:r>
            <a:r>
              <a:rPr lang="en-US" altLang="zh-CN" sz="2400"/>
              <a:t>2</a:t>
            </a:r>
            <a:r>
              <a:rPr lang="zh-CN" altLang="en-US" sz="2400" dirty="0"/>
              <a:t>：使用细同轴电缆，最大网段长度为</a:t>
            </a:r>
            <a:r>
              <a:rPr lang="en-US" altLang="zh-CN" sz="2400"/>
              <a:t>185m</a:t>
            </a:r>
            <a:r>
              <a:rPr lang="zh-CN" altLang="en-US" sz="2400" dirty="0"/>
              <a:t>，基带传输方法。</a:t>
            </a:r>
            <a:endParaRPr lang="zh-CN" altLang="en-US" sz="2400" dirty="0"/>
          </a:p>
          <a:p>
            <a:pPr>
              <a:lnSpc>
                <a:spcPct val="90000"/>
              </a:lnSpc>
            </a:pPr>
            <a:r>
              <a:rPr lang="en-US" altLang="zh-CN" sz="2400"/>
              <a:t>10BASE</a:t>
            </a:r>
            <a:r>
              <a:rPr lang="zh-CN" altLang="en-US" sz="2400" dirty="0"/>
              <a:t>－</a:t>
            </a:r>
            <a:r>
              <a:rPr lang="en-US" altLang="zh-CN" sz="2400"/>
              <a:t>T</a:t>
            </a:r>
            <a:r>
              <a:rPr lang="zh-CN" altLang="en-US" sz="2400" dirty="0"/>
              <a:t>：使用双绞线电缆，最大网段长度为</a:t>
            </a:r>
            <a:r>
              <a:rPr lang="en-US" altLang="zh-CN" sz="2400"/>
              <a:t>100m</a:t>
            </a:r>
            <a:r>
              <a:rPr lang="zh-CN" altLang="en-US" sz="2400" dirty="0"/>
              <a:t>。</a:t>
            </a:r>
            <a:endParaRPr lang="zh-CN" altLang="en-US" sz="2400" dirty="0"/>
          </a:p>
          <a:p>
            <a:pPr>
              <a:lnSpc>
                <a:spcPct val="90000"/>
              </a:lnSpc>
            </a:pPr>
            <a:r>
              <a:rPr lang="en-US" altLang="zh-CN" sz="2400"/>
              <a:t>10BROAD</a:t>
            </a:r>
            <a:r>
              <a:rPr lang="zh-CN" altLang="en-US" sz="2400" dirty="0"/>
              <a:t>－</a:t>
            </a:r>
            <a:r>
              <a:rPr lang="en-US" altLang="zh-CN" sz="2400"/>
              <a:t>36</a:t>
            </a:r>
            <a:r>
              <a:rPr lang="zh-CN" altLang="en-US" sz="2400" dirty="0"/>
              <a:t>：使用同轴电缆（</a:t>
            </a:r>
            <a:r>
              <a:rPr lang="en-US" altLang="zh-CN" sz="2400"/>
              <a:t>RG</a:t>
            </a:r>
            <a:r>
              <a:rPr lang="zh-CN" altLang="en-US" sz="2400" dirty="0"/>
              <a:t>－</a:t>
            </a:r>
            <a:r>
              <a:rPr lang="en-US" altLang="zh-CN" sz="2400"/>
              <a:t>59</a:t>
            </a:r>
            <a:r>
              <a:rPr lang="zh-CN" altLang="en-US" sz="2400" dirty="0"/>
              <a:t>／</a:t>
            </a:r>
            <a:r>
              <a:rPr lang="en-US" altLang="zh-CN" sz="2400"/>
              <a:t>U CATV</a:t>
            </a:r>
            <a:r>
              <a:rPr lang="zh-CN" altLang="en-US" sz="2400" dirty="0"/>
              <a:t>），最大网段长度为</a:t>
            </a:r>
            <a:r>
              <a:rPr lang="en-US" altLang="zh-CN" sz="2400"/>
              <a:t>3600m</a:t>
            </a:r>
            <a:r>
              <a:rPr lang="zh-CN" altLang="en-US" sz="2400" dirty="0"/>
              <a:t>，是一种宽带传输方式。</a:t>
            </a:r>
            <a:endParaRPr lang="zh-CN" altLang="en-US" sz="2400" dirty="0"/>
          </a:p>
          <a:p>
            <a:pPr>
              <a:lnSpc>
                <a:spcPct val="90000"/>
              </a:lnSpc>
            </a:pPr>
            <a:r>
              <a:rPr lang="en-US" altLang="zh-CN" sz="2400"/>
              <a:t>10BASE</a:t>
            </a:r>
            <a:r>
              <a:rPr lang="zh-CN" altLang="en-US" sz="2400" dirty="0"/>
              <a:t>－</a:t>
            </a:r>
            <a:r>
              <a:rPr lang="en-US" altLang="zh-CN" sz="2400"/>
              <a:t>F</a:t>
            </a:r>
            <a:r>
              <a:rPr lang="zh-CN" altLang="en-US" sz="2400" dirty="0"/>
              <a:t>：使用光纤传输介质，传输速率为</a:t>
            </a:r>
            <a:r>
              <a:rPr lang="en-US" altLang="zh-CN" sz="2400"/>
              <a:t>10Mbps</a:t>
            </a:r>
            <a:r>
              <a:rPr lang="zh-CN" altLang="en-US" sz="2400" dirty="0"/>
              <a:t>。</a:t>
            </a:r>
            <a:endParaRPr lang="zh-CN" altLang="en-US" sz="2400" dirty="0"/>
          </a:p>
          <a:p>
            <a:pPr>
              <a:lnSpc>
                <a:spcPct val="90000"/>
              </a:lnSpc>
            </a:pPr>
            <a:r>
              <a:rPr lang="en-US" altLang="zh-CN" sz="2400"/>
              <a:t>100Mbps</a:t>
            </a:r>
            <a:r>
              <a:rPr lang="zh-CN" altLang="en-US" sz="2400" dirty="0"/>
              <a:t>以太网：又称为快速以太网； </a:t>
            </a:r>
            <a:endParaRPr lang="zh-CN" altLang="en-US" sz="2400" dirty="0"/>
          </a:p>
          <a:p>
            <a:pPr>
              <a:lnSpc>
                <a:spcPct val="90000"/>
              </a:lnSpc>
            </a:pPr>
            <a:r>
              <a:rPr lang="en-US" altLang="zh-CN" sz="2400"/>
              <a:t>1000Mbps</a:t>
            </a:r>
            <a:r>
              <a:rPr lang="zh-CN" altLang="en-US" sz="2400" dirty="0"/>
              <a:t>以太网：又称为千兆以太网， 。 </a:t>
            </a:r>
            <a:endParaRPr lang="zh-CN" altLang="en-US" sz="2400" dirty="0"/>
          </a:p>
        </p:txBody>
      </p:sp>
      <p:sp>
        <p:nvSpPr>
          <p:cNvPr id="313348" name="文本框 313347"/>
          <p:cNvSpPr txBox="1"/>
          <p:nvPr/>
        </p:nvSpPr>
        <p:spPr>
          <a:xfrm>
            <a:off x="1258888" y="6092825"/>
            <a:ext cx="7058025" cy="396875"/>
          </a:xfrm>
          <a:prstGeom prst="rect">
            <a:avLst/>
          </a:prstGeom>
          <a:noFill/>
          <a:ln w="9525">
            <a:noFill/>
          </a:ln>
        </p:spPr>
        <p:txBody>
          <a:bodyPr>
            <a:spAutoFit/>
          </a:bodyPr>
          <a:p>
            <a:pPr>
              <a:spcBef>
                <a:spcPct val="50000"/>
              </a:spcBef>
            </a:pPr>
            <a:r>
              <a:rPr lang="zh-CN" altLang="en-US" sz="2000" dirty="0">
                <a:solidFill>
                  <a:srgbClr val="FF0000"/>
                </a:solidFill>
                <a:latin typeface="Tahoma" panose="020B0604030504040204" pitchFamily="34" charset="0"/>
              </a:rPr>
              <a:t>注</a:t>
            </a:r>
            <a:r>
              <a:rPr lang="en-US" altLang="zh-CN" sz="2000">
                <a:solidFill>
                  <a:srgbClr val="FF0000"/>
                </a:solidFill>
                <a:latin typeface="Tahoma" panose="020B0604030504040204" pitchFamily="34" charset="0"/>
              </a:rPr>
              <a:t>: BASE</a:t>
            </a:r>
            <a:r>
              <a:rPr lang="zh-CN" altLang="en-US" sz="2000" dirty="0">
                <a:solidFill>
                  <a:srgbClr val="FF0000"/>
                </a:solidFill>
                <a:latin typeface="Tahoma" panose="020B0604030504040204" pitchFamily="34" charset="0"/>
              </a:rPr>
              <a:t>表示“基带”的意思，</a:t>
            </a:r>
            <a:r>
              <a:rPr lang="en-US" altLang="zh-CN" sz="2000">
                <a:solidFill>
                  <a:srgbClr val="FF0000"/>
                </a:solidFill>
                <a:latin typeface="Tahoma" panose="020B0604030504040204" pitchFamily="34" charset="0"/>
              </a:rPr>
              <a:t>BROAD</a:t>
            </a:r>
            <a:r>
              <a:rPr lang="zh-CN" altLang="en-US" sz="2000" dirty="0">
                <a:solidFill>
                  <a:srgbClr val="FF0000"/>
                </a:solidFill>
                <a:latin typeface="Tahoma" panose="020B0604030504040204" pitchFamily="34" charset="0"/>
              </a:rPr>
              <a:t>代表“宽带”。 </a:t>
            </a:r>
            <a:endParaRPr lang="zh-CN" altLang="en-US" sz="2000" dirty="0">
              <a:solidFill>
                <a:srgbClr val="FF0000"/>
              </a:solidFill>
              <a:latin typeface="Tahoma" panose="020B060403050404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6418" name="标题 316417"/>
          <p:cNvSpPr>
            <a:spLocks noGrp="1"/>
          </p:cNvSpPr>
          <p:nvPr>
            <p:ph type="title"/>
          </p:nvPr>
        </p:nvSpPr>
        <p:spPr>
          <a:ln/>
        </p:spPr>
        <p:txBody>
          <a:bodyPr anchor="b" anchorCtr="0"/>
          <a:p>
            <a:r>
              <a:rPr lang="en-US" altLang="zh-CN"/>
              <a:t>10BASE</a:t>
            </a:r>
            <a:r>
              <a:rPr lang="zh-CN" altLang="en-US" dirty="0"/>
              <a:t>－</a:t>
            </a:r>
            <a:r>
              <a:rPr lang="en-US" altLang="zh-CN"/>
              <a:t>T</a:t>
            </a:r>
            <a:endParaRPr lang="en-US" altLang="zh-CN"/>
          </a:p>
        </p:txBody>
      </p:sp>
      <p:sp>
        <p:nvSpPr>
          <p:cNvPr id="316419" name="文本占位符 316418"/>
          <p:cNvSpPr>
            <a:spLocks noGrp="1"/>
          </p:cNvSpPr>
          <p:nvPr>
            <p:ph type="body" idx="1"/>
          </p:nvPr>
        </p:nvSpPr>
        <p:spPr>
          <a:ln/>
        </p:spPr>
        <p:txBody>
          <a:bodyPr/>
          <a:p>
            <a:pPr marL="609600" indent="-609600"/>
            <a:r>
              <a:rPr lang="zh-CN" altLang="en-US" sz="2800" dirty="0"/>
              <a:t>数据传输速率</a:t>
            </a:r>
            <a:r>
              <a:rPr lang="en-US" altLang="zh-CN" sz="2800"/>
              <a:t>10Mbps</a:t>
            </a:r>
            <a:r>
              <a:rPr lang="zh-CN" altLang="en-US" sz="2800" dirty="0"/>
              <a:t>基带传输；</a:t>
            </a:r>
            <a:endParaRPr lang="zh-CN" altLang="en-US" sz="2800" dirty="0"/>
          </a:p>
          <a:p>
            <a:pPr marL="609600" indent="-609600"/>
            <a:r>
              <a:rPr lang="zh-CN" altLang="en-US" sz="2800" dirty="0"/>
              <a:t>采用的是非屏蔽双绞线 </a:t>
            </a:r>
            <a:endParaRPr lang="zh-CN" altLang="en-US" sz="2800" dirty="0"/>
          </a:p>
          <a:p>
            <a:pPr marL="609600" indent="-609600"/>
            <a:r>
              <a:rPr lang="zh-CN" altLang="en-US" sz="2800" dirty="0"/>
              <a:t>每段双绞线最大长度</a:t>
            </a:r>
            <a:r>
              <a:rPr lang="en-US" altLang="zh-CN" sz="2800"/>
              <a:t>100m</a:t>
            </a:r>
            <a:r>
              <a:rPr lang="zh-CN" altLang="en-US" sz="2800" dirty="0"/>
              <a:t>，如果采用光纤链路，最大长度是</a:t>
            </a:r>
            <a:r>
              <a:rPr lang="en-US" altLang="zh-CN" sz="2800"/>
              <a:t>500m </a:t>
            </a:r>
            <a:r>
              <a:rPr lang="zh-CN" altLang="en-US" sz="2800" dirty="0"/>
              <a:t>；</a:t>
            </a:r>
            <a:endParaRPr lang="zh-CN" altLang="en-US" sz="2800" dirty="0"/>
          </a:p>
          <a:p>
            <a:pPr marL="609600" indent="-609600"/>
            <a:r>
              <a:rPr lang="zh-CN" altLang="en-US" sz="2800" dirty="0"/>
              <a:t>一条通路允许连接</a:t>
            </a:r>
            <a:r>
              <a:rPr lang="en-US" altLang="zh-CN" sz="2800"/>
              <a:t>HUB</a:t>
            </a:r>
            <a:r>
              <a:rPr lang="zh-CN" altLang="en-US" sz="2800" dirty="0"/>
              <a:t>数</a:t>
            </a:r>
            <a:r>
              <a:rPr lang="en-US" altLang="zh-CN" sz="2800"/>
              <a:t>4</a:t>
            </a:r>
            <a:r>
              <a:rPr lang="zh-CN" altLang="en-US" sz="2800" dirty="0"/>
              <a:t>个；</a:t>
            </a:r>
            <a:endParaRPr lang="zh-CN" altLang="en-US" sz="2800" dirty="0"/>
          </a:p>
          <a:p>
            <a:pPr marL="609600" indent="-609600"/>
            <a:r>
              <a:rPr lang="zh-CN" altLang="en-US" sz="2800" dirty="0"/>
              <a:t>拓扑结构采用星型或总线型；</a:t>
            </a:r>
            <a:endParaRPr lang="zh-CN" altLang="en-US" sz="2800" dirty="0"/>
          </a:p>
          <a:p>
            <a:pPr marL="609600" indent="-609600"/>
            <a:r>
              <a:rPr lang="zh-CN" altLang="en-US" sz="2800" dirty="0"/>
              <a:t>访问控制方式</a:t>
            </a:r>
            <a:r>
              <a:rPr lang="en-US" altLang="zh-CN" sz="2800"/>
              <a:t>CDMA/CD</a:t>
            </a:r>
            <a:r>
              <a:rPr lang="zh-CN" altLang="en-US" sz="2800" dirty="0"/>
              <a:t>；</a:t>
            </a:r>
            <a:endParaRPr lang="zh-CN" altLang="en-US" sz="2800" dirty="0"/>
          </a:p>
          <a:p>
            <a:pPr marL="609600" indent="-609600"/>
            <a:r>
              <a:rPr lang="en-US" altLang="zh-CN" sz="2800">
                <a:latin typeface="Arial" panose="020B0604020202020204" pitchFamily="34" charset="0"/>
              </a:rPr>
              <a:t>……</a:t>
            </a:r>
            <a:endParaRPr lang="en-US" altLang="zh-CN" sz="2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42" name="标题 317441"/>
          <p:cNvSpPr>
            <a:spLocks noGrp="1"/>
          </p:cNvSpPr>
          <p:nvPr>
            <p:ph type="title"/>
          </p:nvPr>
        </p:nvSpPr>
        <p:spPr>
          <a:ln/>
        </p:spPr>
        <p:txBody>
          <a:bodyPr anchor="b" anchorCtr="0"/>
          <a:p>
            <a:r>
              <a:rPr lang="en-US" altLang="zh-CN"/>
              <a:t>100BASE</a:t>
            </a:r>
            <a:r>
              <a:rPr lang="zh-CN" altLang="en-US" dirty="0"/>
              <a:t>－</a:t>
            </a:r>
            <a:r>
              <a:rPr lang="en-US" altLang="zh-CN"/>
              <a:t>T</a:t>
            </a:r>
            <a:r>
              <a:rPr lang="zh-CN" altLang="en-US" dirty="0"/>
              <a:t>快速以太网 </a:t>
            </a:r>
            <a:endParaRPr lang="zh-CN" altLang="en-US" dirty="0"/>
          </a:p>
        </p:txBody>
      </p:sp>
      <p:sp>
        <p:nvSpPr>
          <p:cNvPr id="317443" name="文本占位符 317442"/>
          <p:cNvSpPr>
            <a:spLocks noGrp="1"/>
          </p:cNvSpPr>
          <p:nvPr>
            <p:ph type="body" idx="1"/>
          </p:nvPr>
        </p:nvSpPr>
        <p:spPr>
          <a:ln/>
        </p:spPr>
        <p:txBody>
          <a:bodyPr/>
          <a:p>
            <a:pPr marL="609600" indent="-609600"/>
            <a:r>
              <a:rPr lang="zh-CN" altLang="en-US" dirty="0"/>
              <a:t>介质传输速率</a:t>
            </a:r>
            <a:r>
              <a:rPr lang="en-US" altLang="zh-CN"/>
              <a:t>100Mbps</a:t>
            </a:r>
            <a:r>
              <a:rPr lang="zh-CN" altLang="en-US" dirty="0"/>
              <a:t>基带传输；</a:t>
            </a:r>
            <a:endParaRPr lang="zh-CN" altLang="en-US" dirty="0"/>
          </a:p>
          <a:p>
            <a:pPr marL="609600" indent="-609600"/>
            <a:r>
              <a:rPr lang="zh-CN" altLang="en-US" dirty="0"/>
              <a:t>拓扑结构采用星型结构；</a:t>
            </a:r>
            <a:endParaRPr lang="zh-CN" altLang="en-US" dirty="0"/>
          </a:p>
          <a:p>
            <a:pPr marL="609600" indent="-609600"/>
            <a:r>
              <a:rPr lang="zh-CN" altLang="en-US" dirty="0"/>
              <a:t>从集线器到节点最大距离</a:t>
            </a:r>
            <a:r>
              <a:rPr lang="en-US" altLang="zh-CN"/>
              <a:t>100m</a:t>
            </a:r>
            <a:r>
              <a:rPr lang="zh-CN" altLang="en-US" dirty="0"/>
              <a:t>（</a:t>
            </a:r>
            <a:r>
              <a:rPr lang="en-US" altLang="zh-CN"/>
              <a:t>UTP</a:t>
            </a:r>
            <a:r>
              <a:rPr lang="zh-CN" altLang="en-US" dirty="0"/>
              <a:t>）或</a:t>
            </a:r>
            <a:r>
              <a:rPr lang="en-US" altLang="zh-CN"/>
              <a:t>185m</a:t>
            </a:r>
            <a:r>
              <a:rPr lang="zh-CN" altLang="en-US" dirty="0"/>
              <a:t>（光缆）；</a:t>
            </a:r>
            <a:endParaRPr lang="zh-CN" altLang="en-US" dirty="0"/>
          </a:p>
          <a:p>
            <a:pPr marL="609600" indent="-609600"/>
            <a:r>
              <a:rPr lang="zh-CN" altLang="en-US" dirty="0"/>
              <a:t>两个</a:t>
            </a:r>
            <a:r>
              <a:rPr lang="en-US" altLang="zh-CN"/>
              <a:t>Hub</a:t>
            </a:r>
            <a:r>
              <a:rPr lang="zh-CN" altLang="en-US" dirty="0"/>
              <a:t>之间的允许距离＜</a:t>
            </a:r>
            <a:r>
              <a:rPr lang="en-US" altLang="zh-CN"/>
              <a:t>5m</a:t>
            </a:r>
            <a:endParaRPr lang="en-US"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8466" name="标题 318465"/>
          <p:cNvSpPr>
            <a:spLocks noGrp="1"/>
          </p:cNvSpPr>
          <p:nvPr>
            <p:ph type="title"/>
          </p:nvPr>
        </p:nvSpPr>
        <p:spPr>
          <a:ln/>
        </p:spPr>
        <p:txBody>
          <a:bodyPr anchor="b" anchorCtr="0"/>
          <a:p>
            <a:r>
              <a:rPr lang="en-US" altLang="zh-CN" dirty="0"/>
              <a:t>1000Mbps</a:t>
            </a:r>
            <a:r>
              <a:rPr lang="zh-CN" altLang="en-US" dirty="0"/>
              <a:t>以太网 </a:t>
            </a:r>
            <a:endParaRPr lang="zh-CN" altLang="en-US" dirty="0"/>
          </a:p>
        </p:txBody>
      </p:sp>
      <p:sp>
        <p:nvSpPr>
          <p:cNvPr id="318467" name="文本占位符 318466"/>
          <p:cNvSpPr>
            <a:spLocks noGrp="1"/>
          </p:cNvSpPr>
          <p:nvPr>
            <p:ph type="body" idx="1"/>
          </p:nvPr>
        </p:nvSpPr>
        <p:spPr>
          <a:ln/>
        </p:spPr>
        <p:txBody>
          <a:bodyPr/>
          <a:p>
            <a:pPr>
              <a:lnSpc>
                <a:spcPct val="90000"/>
              </a:lnSpc>
            </a:pPr>
            <a:r>
              <a:rPr lang="zh-CN" altLang="en-US" sz="2400" dirty="0"/>
              <a:t>又称为千兆以太网，通常采用光缆或双绞线作为网络媒体，传输速率达到</a:t>
            </a:r>
            <a:r>
              <a:rPr lang="en-US" altLang="zh-CN" sz="2400" dirty="0"/>
              <a:t>1000Mbps</a:t>
            </a:r>
            <a:r>
              <a:rPr lang="zh-CN" altLang="en-US" sz="2400" dirty="0"/>
              <a:t>（</a:t>
            </a:r>
            <a:r>
              <a:rPr lang="en-US" altLang="zh-CN" sz="2400" dirty="0"/>
              <a:t>1Gbps</a:t>
            </a:r>
            <a:r>
              <a:rPr lang="zh-CN" altLang="en-US" sz="2400" dirty="0"/>
              <a:t>）。</a:t>
            </a:r>
            <a:r>
              <a:rPr lang="en-US" altLang="zh-CN" sz="2400" dirty="0"/>
              <a:t>IEEE802.3z</a:t>
            </a:r>
            <a:r>
              <a:rPr lang="zh-CN" altLang="en-US" sz="2400" dirty="0"/>
              <a:t>工作组负责制定光纤（单模或多模）和同轴电缆的全双工链路标准，规定了下列千兆以太网标准：</a:t>
            </a:r>
            <a:endParaRPr lang="zh-CN" altLang="en-US" sz="2400" b="1" dirty="0"/>
          </a:p>
          <a:p>
            <a:pPr lvl="1">
              <a:lnSpc>
                <a:spcPct val="90000"/>
              </a:lnSpc>
            </a:pPr>
            <a:r>
              <a:rPr lang="en-US" altLang="zh-CN" sz="2000" b="1" dirty="0"/>
              <a:t>1000Base-SX</a:t>
            </a:r>
            <a:r>
              <a:rPr lang="zh-CN" altLang="en-US" sz="2000" b="1" dirty="0"/>
              <a:t>：</a:t>
            </a:r>
            <a:r>
              <a:rPr lang="zh-CN" altLang="en-US" sz="2000" dirty="0"/>
              <a:t>只支持多模光纤，可以采用直径为</a:t>
            </a:r>
            <a:r>
              <a:rPr lang="en-US" altLang="zh-CN" sz="2000" dirty="0"/>
              <a:t>62.5um</a:t>
            </a:r>
            <a:r>
              <a:rPr lang="zh-CN" altLang="en-US" sz="2000" dirty="0"/>
              <a:t>或</a:t>
            </a:r>
            <a:r>
              <a:rPr lang="en-US" altLang="zh-CN" sz="2000" dirty="0"/>
              <a:t>50um</a:t>
            </a:r>
            <a:r>
              <a:rPr lang="zh-CN" altLang="en-US" sz="2000" dirty="0"/>
              <a:t>的多模光纤，工作波长为</a:t>
            </a:r>
            <a:r>
              <a:rPr lang="en-US" altLang="zh-CN" sz="2000" dirty="0"/>
              <a:t>770-860nm</a:t>
            </a:r>
            <a:r>
              <a:rPr lang="zh-CN" altLang="en-US" sz="2000" dirty="0"/>
              <a:t>，传输距离为</a:t>
            </a:r>
            <a:r>
              <a:rPr lang="en-US" altLang="zh-CN" sz="2000" dirty="0"/>
              <a:t>220-550m</a:t>
            </a:r>
            <a:r>
              <a:rPr lang="zh-CN" altLang="en-US" sz="2000" dirty="0"/>
              <a:t>。</a:t>
            </a:r>
            <a:endParaRPr lang="zh-CN" altLang="en-US" sz="2000" b="1" dirty="0"/>
          </a:p>
          <a:p>
            <a:pPr lvl="1">
              <a:lnSpc>
                <a:spcPct val="90000"/>
              </a:lnSpc>
            </a:pPr>
            <a:r>
              <a:rPr lang="en-US" altLang="zh-CN" sz="2000" b="1" dirty="0"/>
              <a:t>1000Base-LX</a:t>
            </a:r>
            <a:r>
              <a:rPr lang="zh-CN" altLang="en-US" sz="2000" dirty="0"/>
              <a:t>：可以支持直径为</a:t>
            </a:r>
            <a:r>
              <a:rPr lang="en-US" altLang="zh-CN" sz="2000" dirty="0"/>
              <a:t>9um</a:t>
            </a:r>
            <a:r>
              <a:rPr lang="zh-CN" altLang="en-US" sz="2000" dirty="0"/>
              <a:t>或</a:t>
            </a:r>
            <a:r>
              <a:rPr lang="en-US" altLang="zh-CN" sz="2000" dirty="0"/>
              <a:t>10um</a:t>
            </a:r>
            <a:r>
              <a:rPr lang="zh-CN" altLang="en-US" sz="2000" dirty="0"/>
              <a:t>的单模光纤，工作波长范围为</a:t>
            </a:r>
            <a:r>
              <a:rPr lang="en-US" altLang="zh-CN" sz="2000" dirty="0"/>
              <a:t>1270-1355nm</a:t>
            </a:r>
            <a:r>
              <a:rPr lang="zh-CN" altLang="en-US" sz="2000" dirty="0"/>
              <a:t>，传输距离为</a:t>
            </a:r>
            <a:r>
              <a:rPr lang="en-US" altLang="zh-CN" sz="2000" dirty="0"/>
              <a:t>5km</a:t>
            </a:r>
            <a:r>
              <a:rPr lang="zh-CN" altLang="en-US" sz="2000" dirty="0"/>
              <a:t>左右。</a:t>
            </a:r>
            <a:endParaRPr lang="zh-CN" altLang="en-US" sz="2000" b="1" dirty="0"/>
          </a:p>
          <a:p>
            <a:pPr lvl="1">
              <a:lnSpc>
                <a:spcPct val="90000"/>
              </a:lnSpc>
            </a:pPr>
            <a:r>
              <a:rPr lang="en-US" altLang="zh-CN" sz="2000" b="1" dirty="0"/>
              <a:t>1000Base-CX</a:t>
            </a:r>
            <a:r>
              <a:rPr lang="zh-CN" altLang="en-US" sz="2000" b="1" dirty="0"/>
              <a:t>：</a:t>
            </a:r>
            <a:r>
              <a:rPr lang="zh-CN" altLang="en-US" sz="2000" dirty="0"/>
              <a:t>采用</a:t>
            </a:r>
            <a:r>
              <a:rPr lang="en-US" altLang="zh-CN" sz="2000" dirty="0"/>
              <a:t>150</a:t>
            </a:r>
            <a:r>
              <a:rPr lang="zh-CN" altLang="en-US" sz="2000" dirty="0"/>
              <a:t>欧屏蔽双绞线（</a:t>
            </a:r>
            <a:r>
              <a:rPr lang="en-US" altLang="zh-CN" sz="2000" dirty="0"/>
              <a:t>STP</a:t>
            </a:r>
            <a:r>
              <a:rPr lang="zh-CN" altLang="en-US" sz="2000" dirty="0"/>
              <a:t>），传输距离为</a:t>
            </a:r>
            <a:r>
              <a:rPr lang="en-US" altLang="zh-CN" sz="2000" dirty="0"/>
              <a:t>25m</a:t>
            </a:r>
            <a:r>
              <a:rPr lang="zh-CN" altLang="en-US" sz="2000" dirty="0"/>
              <a:t>。 </a:t>
            </a:r>
            <a:endParaRPr lang="zh-CN" altLang="en-US" sz="2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4178" name="标题 434177"/>
          <p:cNvSpPr>
            <a:spLocks noGrp="1"/>
          </p:cNvSpPr>
          <p:nvPr>
            <p:ph type="title"/>
          </p:nvPr>
        </p:nvSpPr>
        <p:spPr>
          <a:ln/>
        </p:spPr>
        <p:txBody>
          <a:bodyPr anchor="b" anchorCtr="0"/>
          <a:p>
            <a:r>
              <a:rPr lang="en-US" altLang="zh-CN"/>
              <a:t>10G</a:t>
            </a:r>
            <a:r>
              <a:rPr lang="zh-CN" altLang="en-US" dirty="0"/>
              <a:t>以太网</a:t>
            </a:r>
            <a:endParaRPr lang="zh-CN" altLang="en-US" dirty="0"/>
          </a:p>
        </p:txBody>
      </p:sp>
      <p:sp>
        <p:nvSpPr>
          <p:cNvPr id="434179" name="文本占位符 434178"/>
          <p:cNvSpPr>
            <a:spLocks noGrp="1"/>
          </p:cNvSpPr>
          <p:nvPr>
            <p:ph type="body" idx="1"/>
          </p:nvPr>
        </p:nvSpPr>
        <p:spPr>
          <a:xfrm>
            <a:off x="468313" y="2060575"/>
            <a:ext cx="8280400" cy="4392613"/>
          </a:xfrm>
          <a:ln/>
        </p:spPr>
        <p:txBody>
          <a:bodyPr/>
          <a:p>
            <a:pPr>
              <a:lnSpc>
                <a:spcPct val="80000"/>
              </a:lnSpc>
            </a:pPr>
            <a:r>
              <a:rPr lang="zh-CN" altLang="en-US" sz="2800" dirty="0"/>
              <a:t>在光以太网的众多技术中，</a:t>
            </a:r>
            <a:r>
              <a:rPr lang="en-US" altLang="zh-CN" sz="2800"/>
              <a:t>10G</a:t>
            </a:r>
            <a:r>
              <a:rPr lang="zh-CN" altLang="en-US" sz="2800" dirty="0"/>
              <a:t>以太网技术是目前受到业内人士高度关注的链路层技术，</a:t>
            </a:r>
            <a:r>
              <a:rPr lang="en-US" altLang="zh-CN" sz="2800"/>
              <a:t>IEEE</a:t>
            </a:r>
            <a:r>
              <a:rPr lang="zh-CN" altLang="en-US" sz="2800" dirty="0"/>
              <a:t>已经于</a:t>
            </a:r>
            <a:r>
              <a:rPr lang="en-US" altLang="zh-CN" sz="2800"/>
              <a:t>2002</a:t>
            </a:r>
            <a:r>
              <a:rPr lang="zh-CN" altLang="en-US" sz="2800" dirty="0"/>
              <a:t>年</a:t>
            </a:r>
            <a:r>
              <a:rPr lang="en-US" altLang="zh-CN" sz="2800"/>
              <a:t>6</a:t>
            </a:r>
            <a:r>
              <a:rPr lang="zh-CN" altLang="en-US" sz="2800" dirty="0"/>
              <a:t>月正式发布了</a:t>
            </a:r>
            <a:r>
              <a:rPr lang="en-US" altLang="zh-CN" sz="2800"/>
              <a:t>802.3ae</a:t>
            </a:r>
            <a:r>
              <a:rPr lang="zh-CN" altLang="en-US" sz="2800" dirty="0"/>
              <a:t>标准；  </a:t>
            </a:r>
            <a:endParaRPr lang="zh-CN" altLang="en-US" sz="2800" dirty="0"/>
          </a:p>
          <a:p>
            <a:pPr>
              <a:lnSpc>
                <a:spcPct val="80000"/>
              </a:lnSpc>
            </a:pPr>
            <a:r>
              <a:rPr lang="zh-CN" altLang="en-US" sz="2800" dirty="0"/>
              <a:t>是一种融合</a:t>
            </a:r>
            <a:r>
              <a:rPr lang="en-US" altLang="zh-CN" sz="2800"/>
              <a:t>LAN/MAN/WAN</a:t>
            </a:r>
            <a:r>
              <a:rPr lang="zh-CN" altLang="en-US" sz="2800" dirty="0"/>
              <a:t>的一种链路技术，可构建端到端的以太网链路。</a:t>
            </a:r>
            <a:endParaRPr lang="zh-CN" altLang="en-US" sz="2800" dirty="0"/>
          </a:p>
          <a:p>
            <a:pPr lvl="1">
              <a:lnSpc>
                <a:spcPct val="80000"/>
              </a:lnSpc>
            </a:pPr>
            <a:r>
              <a:rPr lang="en-US" altLang="zh-CN" sz="2400" b="1" dirty="0"/>
              <a:t>10GBASE-SR</a:t>
            </a:r>
            <a:r>
              <a:rPr lang="zh-CN" altLang="en-US" sz="2400" b="1" dirty="0"/>
              <a:t>和</a:t>
            </a:r>
            <a:r>
              <a:rPr lang="en-US" altLang="zh-CN" sz="2400" b="1" dirty="0"/>
              <a:t>10GBASE-SW</a:t>
            </a:r>
            <a:r>
              <a:rPr lang="zh-CN" altLang="en-US" sz="2400" b="1" dirty="0"/>
              <a:t>：</a:t>
            </a:r>
            <a:r>
              <a:rPr lang="zh-CN" altLang="en-US" sz="2400" dirty="0"/>
              <a:t>支持短波（</a:t>
            </a:r>
            <a:r>
              <a:rPr lang="en-US" altLang="zh-CN" sz="2400" dirty="0"/>
              <a:t>850 nm</a:t>
            </a:r>
            <a:r>
              <a:rPr lang="zh-CN" altLang="en-US" sz="2400" dirty="0"/>
              <a:t>）多模光纤（</a:t>
            </a:r>
            <a:r>
              <a:rPr lang="en-US" altLang="zh-CN" sz="2400" dirty="0"/>
              <a:t>MMF</a:t>
            </a:r>
            <a:r>
              <a:rPr lang="zh-CN" altLang="en-US" sz="2400" dirty="0"/>
              <a:t>），光纤距离为</a:t>
            </a:r>
            <a:r>
              <a:rPr lang="en-US" altLang="zh-CN" sz="2400" dirty="0"/>
              <a:t>2m</a:t>
            </a:r>
            <a:r>
              <a:rPr lang="zh-CN" altLang="en-US" sz="2400" dirty="0"/>
              <a:t>到</a:t>
            </a:r>
            <a:r>
              <a:rPr lang="en-US" altLang="zh-CN" sz="2400" dirty="0"/>
              <a:t>300m</a:t>
            </a:r>
            <a:r>
              <a:rPr lang="zh-CN" altLang="en-US" sz="2400" dirty="0"/>
              <a:t>。</a:t>
            </a:r>
            <a:endParaRPr lang="zh-CN" altLang="en-US" sz="2400" b="1" dirty="0"/>
          </a:p>
          <a:p>
            <a:pPr lvl="1">
              <a:lnSpc>
                <a:spcPct val="80000"/>
              </a:lnSpc>
            </a:pPr>
            <a:r>
              <a:rPr lang="en-US" altLang="zh-CN" sz="2400" b="1" dirty="0"/>
              <a:t>10GBASE-LR</a:t>
            </a:r>
            <a:r>
              <a:rPr lang="zh-CN" altLang="en-US" sz="2400" b="1" dirty="0"/>
              <a:t>和</a:t>
            </a:r>
            <a:r>
              <a:rPr lang="en-US" altLang="zh-CN" sz="2400" b="1" dirty="0"/>
              <a:t>10GBASE-LW</a:t>
            </a:r>
            <a:r>
              <a:rPr lang="zh-CN" altLang="en-US" sz="2400" b="1" dirty="0"/>
              <a:t>：</a:t>
            </a:r>
            <a:r>
              <a:rPr lang="zh-CN" altLang="en-US" sz="2400" dirty="0"/>
              <a:t>支持长波（</a:t>
            </a:r>
            <a:r>
              <a:rPr lang="en-US" altLang="zh-CN" sz="2400" dirty="0"/>
              <a:t>1310nm</a:t>
            </a:r>
            <a:r>
              <a:rPr lang="zh-CN" altLang="en-US" sz="2400" dirty="0"/>
              <a:t>）单模光纤（</a:t>
            </a:r>
            <a:r>
              <a:rPr lang="en-US" altLang="zh-CN" sz="2400" dirty="0"/>
              <a:t>SMF</a:t>
            </a:r>
            <a:r>
              <a:rPr lang="zh-CN" altLang="en-US" sz="2400" dirty="0"/>
              <a:t>），光纤距离为</a:t>
            </a:r>
            <a:r>
              <a:rPr lang="en-US" altLang="zh-CN" sz="2400" dirty="0"/>
              <a:t>2m</a:t>
            </a:r>
            <a:r>
              <a:rPr lang="zh-CN" altLang="en-US" sz="2400" dirty="0"/>
              <a:t>到</a:t>
            </a:r>
            <a:r>
              <a:rPr lang="en-US" altLang="zh-CN" sz="2400" dirty="0"/>
              <a:t>10km</a:t>
            </a:r>
            <a:r>
              <a:rPr lang="zh-CN" altLang="en-US" sz="2400" dirty="0"/>
              <a:t>。</a:t>
            </a:r>
            <a:endParaRPr lang="zh-CN" altLang="en-US" sz="2400" b="1" dirty="0"/>
          </a:p>
          <a:p>
            <a:pPr lvl="1">
              <a:lnSpc>
                <a:spcPct val="80000"/>
              </a:lnSpc>
            </a:pPr>
            <a:r>
              <a:rPr lang="en-US" altLang="zh-CN" sz="2400" b="1" dirty="0"/>
              <a:t>10GBASE-ER</a:t>
            </a:r>
            <a:r>
              <a:rPr lang="zh-CN" altLang="en-US" sz="2400" b="1" dirty="0"/>
              <a:t>和</a:t>
            </a:r>
            <a:r>
              <a:rPr lang="en-US" altLang="zh-CN" sz="2400" b="1" dirty="0"/>
              <a:t>10GBASE-EW</a:t>
            </a:r>
            <a:r>
              <a:rPr lang="zh-CN" altLang="en-US" sz="2400" b="1" dirty="0"/>
              <a:t>：</a:t>
            </a:r>
            <a:r>
              <a:rPr lang="zh-CN" altLang="en-US" sz="2400" dirty="0"/>
              <a:t>支持超长波（</a:t>
            </a:r>
            <a:r>
              <a:rPr lang="en-US" altLang="zh-CN" sz="2400" dirty="0"/>
              <a:t>1550nm</a:t>
            </a:r>
            <a:r>
              <a:rPr lang="zh-CN" altLang="en-US" sz="2400" dirty="0"/>
              <a:t>）单模光纤（</a:t>
            </a:r>
            <a:r>
              <a:rPr lang="en-US" altLang="zh-CN" sz="2400" dirty="0"/>
              <a:t>SMF</a:t>
            </a:r>
            <a:r>
              <a:rPr lang="zh-CN" altLang="en-US" sz="2400" dirty="0"/>
              <a:t>），光纤距离为</a:t>
            </a:r>
            <a:r>
              <a:rPr lang="en-US" altLang="zh-CN" sz="2400" dirty="0"/>
              <a:t>2m</a:t>
            </a:r>
            <a:r>
              <a:rPr lang="zh-CN" altLang="en-US" sz="2400" dirty="0"/>
              <a:t>到</a:t>
            </a:r>
            <a:r>
              <a:rPr lang="en-US" altLang="zh-CN" sz="2400" dirty="0"/>
              <a:t>40km</a:t>
            </a:r>
            <a:r>
              <a:rPr lang="zh-CN" altLang="en-US" sz="2400" dirty="0"/>
              <a:t>。 </a:t>
            </a:r>
            <a:endParaRPr lang="zh-CN" altLang="en-US"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8" name="标题 306177"/>
          <p:cNvSpPr>
            <a:spLocks noGrp="1"/>
          </p:cNvSpPr>
          <p:nvPr>
            <p:ph type="title"/>
          </p:nvPr>
        </p:nvSpPr>
        <p:spPr>
          <a:ln/>
        </p:spPr>
        <p:txBody>
          <a:bodyPr anchor="b" anchorCtr="0"/>
          <a:p>
            <a:r>
              <a:rPr lang="en-US" altLang="zh-CN">
                <a:solidFill>
                  <a:srgbClr val="FF9900"/>
                </a:solidFill>
              </a:rPr>
              <a:t>CSMA/CD</a:t>
            </a:r>
            <a:r>
              <a:rPr lang="zh-CN" altLang="en-US" dirty="0">
                <a:solidFill>
                  <a:srgbClr val="FF9900"/>
                </a:solidFill>
              </a:rPr>
              <a:t>工作原理</a:t>
            </a:r>
            <a:endParaRPr lang="zh-CN" altLang="en-US" dirty="0">
              <a:solidFill>
                <a:srgbClr val="FF9900"/>
              </a:solidFill>
            </a:endParaRPr>
          </a:p>
        </p:txBody>
      </p:sp>
      <p:sp>
        <p:nvSpPr>
          <p:cNvPr id="306179" name="文本框 306178"/>
          <p:cNvSpPr txBox="1"/>
          <p:nvPr/>
        </p:nvSpPr>
        <p:spPr>
          <a:xfrm>
            <a:off x="827088" y="1916113"/>
            <a:ext cx="7848600" cy="2282825"/>
          </a:xfrm>
          <a:prstGeom prst="rect">
            <a:avLst/>
          </a:prstGeom>
          <a:noFill/>
          <a:ln w="9525">
            <a:noFill/>
          </a:ln>
        </p:spPr>
        <p:txBody>
          <a:bodyPr>
            <a:spAutoFit/>
          </a:bodyPr>
          <a:p>
            <a:pPr marL="342900" indent="-342900">
              <a:spcBef>
                <a:spcPct val="50000"/>
              </a:spcBef>
              <a:buAutoNum type="arabicPeriod"/>
            </a:pPr>
            <a:r>
              <a:rPr lang="zh-CN" altLang="en-US" sz="2400" dirty="0">
                <a:latin typeface="Times New Roman" panose="02020603050405020304" pitchFamily="18" charset="0"/>
              </a:rPr>
              <a:t>当一个节点要发送数据时，首先监听信道；</a:t>
            </a:r>
            <a:endParaRPr lang="zh-CN" altLang="en-US" sz="2400" dirty="0">
              <a:latin typeface="Times New Roman" panose="02020603050405020304" pitchFamily="18" charset="0"/>
            </a:endParaRPr>
          </a:p>
          <a:p>
            <a:pPr marL="342900" indent="-342900">
              <a:spcBef>
                <a:spcPct val="50000"/>
              </a:spcBef>
              <a:buAutoNum type="arabicPeriod"/>
            </a:pPr>
            <a:r>
              <a:rPr lang="zh-CN" altLang="en-US" sz="2400" dirty="0">
                <a:latin typeface="Times New Roman" panose="02020603050405020304" pitchFamily="18" charset="0"/>
              </a:rPr>
              <a:t>如果信道空闲就发送数据，并继续监听；</a:t>
            </a:r>
            <a:endParaRPr lang="zh-CN" altLang="en-US" sz="2400" dirty="0">
              <a:latin typeface="Times New Roman" panose="02020603050405020304" pitchFamily="18" charset="0"/>
            </a:endParaRPr>
          </a:p>
          <a:p>
            <a:pPr marL="342900" indent="-342900">
              <a:spcBef>
                <a:spcPct val="50000"/>
              </a:spcBef>
              <a:buAutoNum type="arabicPeriod"/>
            </a:pPr>
            <a:r>
              <a:rPr lang="zh-CN" altLang="en-US" sz="2400" dirty="0">
                <a:latin typeface="Times New Roman" panose="02020603050405020304" pitchFamily="18" charset="0"/>
              </a:rPr>
              <a:t>如果在数据发送过程中监听到了冲突，则立刻停止数据发送，等待一段随机的时间后，重新开始尝试发送数据。 </a:t>
            </a:r>
            <a:endParaRPr lang="zh-CN" altLang="en-US" sz="2400" dirty="0">
              <a:latin typeface="Times New Roman" panose="02020603050405020304" pitchFamily="18" charset="0"/>
            </a:endParaRPr>
          </a:p>
        </p:txBody>
      </p:sp>
      <p:sp>
        <p:nvSpPr>
          <p:cNvPr id="306180" name="矩形 306179"/>
          <p:cNvSpPr/>
          <p:nvPr/>
        </p:nvSpPr>
        <p:spPr>
          <a:xfrm>
            <a:off x="452438" y="3990975"/>
            <a:ext cx="8007350" cy="2678113"/>
          </a:xfrm>
          <a:prstGeom prst="rect">
            <a:avLst/>
          </a:prstGeom>
          <a:noFill/>
          <a:ln w="9525">
            <a:noFill/>
          </a:ln>
        </p:spPr>
        <p:txBody>
          <a:bodyPr/>
          <a:lstStyle>
            <a:lvl1pPr marL="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defRPr sz="3200" u="none" kern="1200" baseline="0">
                <a:solidFill>
                  <a:schemeClr val="tx1"/>
                </a:solidFill>
                <a:latin typeface="Tahoma" panose="020B0604030504040204" pitchFamily="34" charset="0"/>
                <a:ea typeface="宋体" panose="02010600030101010101" pitchFamily="2" charset="-122"/>
              </a:defRPr>
            </a:lvl1pPr>
            <a:lvl2pPr marL="457200" lvl="1" indent="0" algn="ctr"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None/>
              <a:defRPr sz="2800" b="0" i="0" u="none" kern="1200" baseline="0">
                <a:solidFill>
                  <a:schemeClr val="tx1"/>
                </a:solidFill>
                <a:latin typeface="Tahoma" panose="020B0604030504040204" pitchFamily="34" charset="0"/>
                <a:ea typeface="宋体" panose="02010600030101010101" pitchFamily="2" charset="-122"/>
              </a:defRPr>
            </a:lvl2pPr>
            <a:lvl3pPr marL="914400" lvl="2" indent="0" algn="ctr"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None/>
              <a:defRPr sz="2400" b="0" i="0" u="none" kern="1200" baseline="0">
                <a:solidFill>
                  <a:schemeClr val="tx1"/>
                </a:solidFill>
                <a:latin typeface="Tahoma" panose="020B0604030504040204" pitchFamily="34" charset="0"/>
                <a:ea typeface="宋体" panose="02010600030101010101" pitchFamily="2" charset="-122"/>
              </a:defRPr>
            </a:lvl3pPr>
            <a:lvl4pPr marL="1371600" lvl="3" indent="0" algn="ctr"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4pPr>
            <a:lvl5pPr marL="1828800" lvl="4" indent="0" algn="ctr"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5pPr>
          </a:lstStyle>
          <a:p>
            <a:pPr marL="342900" lvl="0" indent="-342900" algn="l"/>
            <a:r>
              <a:rPr lang="en-US" altLang="zh-CN" sz="3600" b="0" dirty="0"/>
              <a:t>      ◇  </a:t>
            </a:r>
            <a:r>
              <a:rPr lang="zh-CN" altLang="en-US" sz="3600" b="0" dirty="0"/>
              <a:t>先听后发 </a:t>
            </a:r>
            <a:endParaRPr lang="zh-CN" altLang="en-US" sz="3600" b="0" dirty="0"/>
          </a:p>
          <a:p>
            <a:pPr marL="342900" lvl="0" indent="-342900" algn="l"/>
            <a:r>
              <a:rPr lang="zh-CN" altLang="en-US" sz="3600" b="0" dirty="0"/>
              <a:t>		</a:t>
            </a:r>
            <a:r>
              <a:rPr lang="en-US" altLang="zh-CN" sz="3600" b="0" dirty="0"/>
              <a:t>◇  </a:t>
            </a:r>
            <a:r>
              <a:rPr lang="zh-CN" altLang="en-US" sz="3600" b="0" dirty="0"/>
              <a:t>边听边发</a:t>
            </a:r>
            <a:endParaRPr lang="zh-CN" altLang="en-US" sz="3600" b="0" dirty="0"/>
          </a:p>
          <a:p>
            <a:pPr marL="342900" lvl="0" indent="-342900" algn="l"/>
            <a:r>
              <a:rPr lang="zh-CN" altLang="en-US" sz="3600" b="0" dirty="0"/>
              <a:t>		</a:t>
            </a:r>
            <a:r>
              <a:rPr lang="en-US" altLang="zh-CN" sz="3600" b="0" dirty="0"/>
              <a:t>◇  </a:t>
            </a:r>
            <a:r>
              <a:rPr lang="zh-CN" altLang="en-US" sz="3600" b="0" dirty="0"/>
              <a:t>冲突停止</a:t>
            </a:r>
            <a:endParaRPr lang="zh-CN" altLang="en-US" sz="3600" b="0" dirty="0"/>
          </a:p>
          <a:p>
            <a:pPr marL="342900" lvl="0" indent="-342900" algn="l"/>
            <a:r>
              <a:rPr lang="zh-CN" altLang="en-US" sz="3600" b="0" dirty="0"/>
              <a:t>		</a:t>
            </a:r>
            <a:r>
              <a:rPr lang="en-US" altLang="zh-CN" sz="3600" b="0" dirty="0"/>
              <a:t>◇  </a:t>
            </a:r>
            <a:r>
              <a:rPr lang="zh-CN" altLang="en-US" sz="3600" b="0" dirty="0"/>
              <a:t>延迟重发 </a:t>
            </a:r>
            <a:endParaRPr lang="zh-CN" altLang="en-US" sz="3600" b="0" dirty="0"/>
          </a:p>
          <a:p>
            <a:pPr marL="342900" lvl="0" indent="-342900" algn="l"/>
            <a:r>
              <a:rPr lang="zh-CN" altLang="en-US" sz="3600" b="0" dirty="0">
                <a:solidFill>
                  <a:srgbClr val="800000"/>
                </a:solidFill>
              </a:rPr>
              <a:t>    </a:t>
            </a:r>
            <a:endParaRPr lang="zh-CN" altLang="en-US" sz="3600" b="0">
              <a:solidFill>
                <a:srgbClr val="8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0">
                                            <p:txEl>
                                              <p:charRg st="0" end="15"/>
                                            </p:txEl>
                                          </p:spTgt>
                                        </p:tgtEl>
                                        <p:attrNameLst>
                                          <p:attrName>style.visibility</p:attrName>
                                        </p:attrNameLst>
                                      </p:cBhvr>
                                      <p:to>
                                        <p:strVal val="visible"/>
                                      </p:to>
                                    </p:set>
                                    <p:anim calcmode="lin" valueType="num">
                                      <p:cBhvr additive="base">
                                        <p:cTn id="7" dur="500" fill="hold"/>
                                        <p:tgtEl>
                                          <p:spTgt spid="306180">
                                            <p:txEl>
                                              <p:charRg st="0" end="1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6180">
                                            <p:txEl>
                                              <p:charRg st="0" end="1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6180">
                                            <p:txEl>
                                              <p:charRg st="15" end="25"/>
                                            </p:txEl>
                                          </p:spTgt>
                                        </p:tgtEl>
                                        <p:attrNameLst>
                                          <p:attrName>style.visibility</p:attrName>
                                        </p:attrNameLst>
                                      </p:cBhvr>
                                      <p:to>
                                        <p:strVal val="visible"/>
                                      </p:to>
                                    </p:set>
                                    <p:anim calcmode="lin" valueType="num">
                                      <p:cBhvr additive="base">
                                        <p:cTn id="13" dur="500" fill="hold"/>
                                        <p:tgtEl>
                                          <p:spTgt spid="306180">
                                            <p:txEl>
                                              <p:charRg st="15" end="2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6180">
                                            <p:txEl>
                                              <p:charRg st="15" end="2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6180">
                                            <p:txEl>
                                              <p:charRg st="25" end="35"/>
                                            </p:txEl>
                                          </p:spTgt>
                                        </p:tgtEl>
                                        <p:attrNameLst>
                                          <p:attrName>style.visibility</p:attrName>
                                        </p:attrNameLst>
                                      </p:cBhvr>
                                      <p:to>
                                        <p:strVal val="visible"/>
                                      </p:to>
                                    </p:set>
                                    <p:anim calcmode="lin" valueType="num">
                                      <p:cBhvr additive="base">
                                        <p:cTn id="19" dur="500" fill="hold"/>
                                        <p:tgtEl>
                                          <p:spTgt spid="306180">
                                            <p:txEl>
                                              <p:charRg st="25" end="3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6180">
                                            <p:txEl>
                                              <p:charRg st="25" end="3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6180">
                                            <p:txEl>
                                              <p:charRg st="35" end="46"/>
                                            </p:txEl>
                                          </p:spTgt>
                                        </p:tgtEl>
                                        <p:attrNameLst>
                                          <p:attrName>style.visibility</p:attrName>
                                        </p:attrNameLst>
                                      </p:cBhvr>
                                      <p:to>
                                        <p:strVal val="visible"/>
                                      </p:to>
                                    </p:set>
                                    <p:anim calcmode="lin" valueType="num">
                                      <p:cBhvr additive="base">
                                        <p:cTn id="25" dur="500" fill="hold"/>
                                        <p:tgtEl>
                                          <p:spTgt spid="306180">
                                            <p:txEl>
                                              <p:charRg st="35" end="4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6180">
                                            <p:txEl>
                                              <p:charRg st="35" end="4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6180">
                                            <p:txEl>
                                              <p:charRg st="46" end="51"/>
                                            </p:txEl>
                                          </p:spTgt>
                                        </p:tgtEl>
                                        <p:attrNameLst>
                                          <p:attrName>style.visibility</p:attrName>
                                        </p:attrNameLst>
                                      </p:cBhvr>
                                      <p:to>
                                        <p:strVal val="visible"/>
                                      </p:to>
                                    </p:set>
                                    <p:anim calcmode="lin" valueType="num">
                                      <p:cBhvr additive="base">
                                        <p:cTn id="31" dur="500" fill="hold"/>
                                        <p:tgtEl>
                                          <p:spTgt spid="306180">
                                            <p:txEl>
                                              <p:charRg st="46" end="5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6180">
                                            <p:txEl>
                                              <p:charRg st="46" end="5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0"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8226" name="矩形 308225"/>
          <p:cNvSpPr/>
          <p:nvPr/>
        </p:nvSpPr>
        <p:spPr>
          <a:xfrm>
            <a:off x="1042988" y="1125538"/>
            <a:ext cx="7200900" cy="2678112"/>
          </a:xfrm>
          <a:prstGeom prst="rect">
            <a:avLst/>
          </a:prstGeom>
          <a:noFill/>
          <a:ln w="9525">
            <a:noFill/>
          </a:ln>
        </p:spPr>
        <p:txBody>
          <a:bodyPr/>
          <a:lstStyle>
            <a:lvl1pPr marL="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defRPr sz="3200" u="none" kern="1200" baseline="0">
                <a:solidFill>
                  <a:schemeClr val="tx1"/>
                </a:solidFill>
                <a:latin typeface="Tahoma" panose="020B0604030504040204" pitchFamily="34" charset="0"/>
                <a:ea typeface="宋体" panose="02010600030101010101" pitchFamily="2" charset="-122"/>
              </a:defRPr>
            </a:lvl1pPr>
            <a:lvl2pPr marL="457200" lvl="1" indent="0" algn="ctr"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None/>
              <a:defRPr sz="2800" b="0" i="0" u="none" kern="1200" baseline="0">
                <a:solidFill>
                  <a:schemeClr val="tx1"/>
                </a:solidFill>
                <a:latin typeface="Tahoma" panose="020B0604030504040204" pitchFamily="34" charset="0"/>
                <a:ea typeface="宋体" panose="02010600030101010101" pitchFamily="2" charset="-122"/>
              </a:defRPr>
            </a:lvl2pPr>
            <a:lvl3pPr marL="914400" lvl="2" indent="0" algn="ctr"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None/>
              <a:defRPr sz="2400" b="0" i="0" u="none" kern="1200" baseline="0">
                <a:solidFill>
                  <a:schemeClr val="tx1"/>
                </a:solidFill>
                <a:latin typeface="Tahoma" panose="020B0604030504040204" pitchFamily="34" charset="0"/>
                <a:ea typeface="宋体" panose="02010600030101010101" pitchFamily="2" charset="-122"/>
              </a:defRPr>
            </a:lvl3pPr>
            <a:lvl4pPr marL="1371600" lvl="3" indent="0" algn="ctr"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4pPr>
            <a:lvl5pPr marL="1828800" lvl="4" indent="0" algn="ctr"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None/>
              <a:defRPr sz="2000" b="0" i="0" u="none" kern="1200" baseline="0">
                <a:solidFill>
                  <a:schemeClr val="tx1"/>
                </a:solidFill>
                <a:latin typeface="Tahoma" panose="020B0604030504040204" pitchFamily="34" charset="0"/>
                <a:ea typeface="宋体" panose="02010600030101010101" pitchFamily="2" charset="-122"/>
              </a:defRPr>
            </a:lvl5pPr>
          </a:lstStyle>
          <a:p>
            <a:pPr marL="342900" lvl="0" indent="-342900" algn="l">
              <a:buNone/>
            </a:pPr>
            <a:r>
              <a:rPr lang="en-US" altLang="zh-CN" sz="3600" b="0">
                <a:solidFill>
                  <a:srgbClr val="FF0000"/>
                </a:solidFill>
                <a:ea typeface="楷体_GB2312" pitchFamily="49" charset="-122"/>
              </a:rPr>
              <a:t>CSMA/CD</a:t>
            </a:r>
            <a:r>
              <a:rPr lang="zh-CN" altLang="en-US" sz="3600" b="0" dirty="0">
                <a:solidFill>
                  <a:srgbClr val="FF0000"/>
                </a:solidFill>
                <a:ea typeface="楷体_GB2312" pitchFamily="49" charset="-122"/>
              </a:rPr>
              <a:t>的特点</a:t>
            </a:r>
            <a:endParaRPr lang="zh-CN" altLang="en-US" sz="3600" b="0" dirty="0">
              <a:solidFill>
                <a:srgbClr val="FF0000"/>
              </a:solidFill>
              <a:ea typeface="楷体_GB2312" pitchFamily="49" charset="-122"/>
            </a:endParaRPr>
          </a:p>
          <a:p>
            <a:pPr marL="342900" lvl="0" indent="-342900" algn="l">
              <a:buClr>
                <a:srgbClr val="FF6600"/>
              </a:buClr>
              <a:buSzPct val="90000"/>
              <a:buFont typeface="Wingdings" panose="05000000000000000000" pitchFamily="2" charset="2"/>
              <a:buChar char="p"/>
            </a:pPr>
            <a:r>
              <a:rPr lang="zh-CN" altLang="en-US" sz="3600" b="0" dirty="0"/>
              <a:t>　</a:t>
            </a:r>
            <a:r>
              <a:rPr lang="zh-CN" altLang="en-US" sz="3600" b="1" dirty="0">
                <a:latin typeface="隶书" panose="02010509060101010101" pitchFamily="49" charset="-122"/>
                <a:ea typeface="隶书" panose="02010509060101010101" pitchFamily="49" charset="-122"/>
              </a:rPr>
              <a:t>适用于总线结构（共享信道）</a:t>
            </a:r>
            <a:endParaRPr lang="zh-CN" altLang="en-US" sz="3600" b="1" dirty="0">
              <a:latin typeface="隶书" panose="02010509060101010101" pitchFamily="49" charset="-122"/>
              <a:ea typeface="隶书" panose="02010509060101010101" pitchFamily="49" charset="-122"/>
            </a:endParaRPr>
          </a:p>
          <a:p>
            <a:pPr marL="342900" lvl="0" indent="-342900" algn="l">
              <a:buClr>
                <a:srgbClr val="FF6600"/>
              </a:buClr>
              <a:buSzPct val="90000"/>
              <a:buFont typeface="Wingdings" panose="05000000000000000000" pitchFamily="2" charset="2"/>
              <a:buChar char="p"/>
            </a:pPr>
            <a:r>
              <a:rPr lang="zh-CN" altLang="en-US" sz="3600" b="1" dirty="0">
                <a:latin typeface="隶书" panose="02010509060101010101" pitchFamily="49" charset="-122"/>
                <a:ea typeface="隶书" panose="02010509060101010101" pitchFamily="49" charset="-122"/>
              </a:rPr>
              <a:t>　以广播的形式传输数据</a:t>
            </a:r>
            <a:endParaRPr lang="zh-CN" altLang="en-US" sz="3600" b="1" dirty="0">
              <a:latin typeface="隶书" panose="02010509060101010101" pitchFamily="49" charset="-122"/>
              <a:ea typeface="隶书" panose="02010509060101010101" pitchFamily="49" charset="-122"/>
            </a:endParaRPr>
          </a:p>
          <a:p>
            <a:pPr marL="342900" lvl="0" indent="-342900" algn="l">
              <a:buClr>
                <a:srgbClr val="FF6600"/>
              </a:buClr>
              <a:buSzPct val="90000"/>
              <a:buFont typeface="Wingdings" panose="05000000000000000000" pitchFamily="2" charset="2"/>
              <a:buChar char="p"/>
            </a:pPr>
            <a:r>
              <a:rPr lang="zh-CN" altLang="en-US" sz="3600" b="1" dirty="0">
                <a:latin typeface="隶书" panose="02010509060101010101" pitchFamily="49" charset="-122"/>
                <a:ea typeface="隶书" panose="02010509060101010101" pitchFamily="49" charset="-122"/>
              </a:rPr>
              <a:t>　时延不确定</a:t>
            </a:r>
            <a:endParaRPr lang="zh-CN" altLang="en-US" sz="3600" b="1" dirty="0">
              <a:latin typeface="隶书" panose="02010509060101010101" pitchFamily="49" charset="-122"/>
              <a:ea typeface="隶书" panose="02010509060101010101" pitchFamily="49" charset="-122"/>
            </a:endParaRPr>
          </a:p>
          <a:p>
            <a:pPr marL="342900" lvl="0" indent="-342900" algn="l">
              <a:buClr>
                <a:srgbClr val="FF6600"/>
              </a:buClr>
              <a:buSzPct val="90000"/>
              <a:buFont typeface="Wingdings" panose="05000000000000000000" pitchFamily="2" charset="2"/>
              <a:buChar char="p"/>
            </a:pPr>
            <a:r>
              <a:rPr lang="zh-CN" altLang="en-US" sz="3600" b="1" dirty="0">
                <a:latin typeface="隶书" panose="02010509060101010101" pitchFamily="49" charset="-122"/>
                <a:ea typeface="隶书" panose="02010509060101010101" pitchFamily="49" charset="-122"/>
              </a:rPr>
              <a:t>　网络负载重时，冲突厉害</a:t>
            </a:r>
            <a:endParaRPr lang="zh-CN" altLang="en-US" sz="3600" b="0" dirty="0">
              <a:solidFill>
                <a:srgbClr val="FF33CC"/>
              </a:solidFill>
              <a:latin typeface="华文新魏" panose="02010800040101010101" pitchFamily="2" charset="-122"/>
              <a:ea typeface="华文新魏" panose="02010800040101010101" pitchFamily="2" charset="-122"/>
            </a:endParaRPr>
          </a:p>
          <a:p>
            <a:pPr marL="342900" lvl="0" indent="-342900" algn="l">
              <a:buNone/>
            </a:pPr>
            <a:r>
              <a:rPr lang="zh-CN" altLang="en-US" sz="3600" b="0" dirty="0">
                <a:solidFill>
                  <a:srgbClr val="800000"/>
                </a:solidFill>
              </a:rPr>
              <a:t>    </a:t>
            </a:r>
            <a:endParaRPr lang="zh-CN" altLang="en-US" sz="3600" b="0">
              <a:solidFill>
                <a:srgbClr val="8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226">
                                            <p:txEl>
                                              <p:charRg st="0" end="11"/>
                                            </p:txEl>
                                          </p:spTgt>
                                        </p:tgtEl>
                                        <p:attrNameLst>
                                          <p:attrName>style.visibility</p:attrName>
                                        </p:attrNameLst>
                                      </p:cBhvr>
                                      <p:to>
                                        <p:strVal val="visible"/>
                                      </p:to>
                                    </p:set>
                                    <p:anim calcmode="lin" valueType="num">
                                      <p:cBhvr additive="base">
                                        <p:cTn id="7" dur="500" fill="hold"/>
                                        <p:tgtEl>
                                          <p:spTgt spid="308226">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8226">
                                            <p:txEl>
                                              <p:charRg st="0"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8226">
                                            <p:txEl>
                                              <p:charRg st="11" end="26"/>
                                            </p:txEl>
                                          </p:spTgt>
                                        </p:tgtEl>
                                        <p:attrNameLst>
                                          <p:attrName>style.visibility</p:attrName>
                                        </p:attrNameLst>
                                      </p:cBhvr>
                                      <p:to>
                                        <p:strVal val="visible"/>
                                      </p:to>
                                    </p:set>
                                    <p:anim calcmode="lin" valueType="num">
                                      <p:cBhvr additive="base">
                                        <p:cTn id="13" dur="500" fill="hold"/>
                                        <p:tgtEl>
                                          <p:spTgt spid="308226">
                                            <p:txEl>
                                              <p:charRg st="11" end="2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8226">
                                            <p:txEl>
                                              <p:charRg st="11" end="2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8226">
                                            <p:txEl>
                                              <p:charRg st="26" end="38"/>
                                            </p:txEl>
                                          </p:spTgt>
                                        </p:tgtEl>
                                        <p:attrNameLst>
                                          <p:attrName>style.visibility</p:attrName>
                                        </p:attrNameLst>
                                      </p:cBhvr>
                                      <p:to>
                                        <p:strVal val="visible"/>
                                      </p:to>
                                    </p:set>
                                    <p:anim calcmode="lin" valueType="num">
                                      <p:cBhvr additive="base">
                                        <p:cTn id="19" dur="500" fill="hold"/>
                                        <p:tgtEl>
                                          <p:spTgt spid="308226">
                                            <p:txEl>
                                              <p:charRg st="26" end="3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8226">
                                            <p:txEl>
                                              <p:charRg st="26" end="3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8226">
                                            <p:txEl>
                                              <p:charRg st="38" end="45"/>
                                            </p:txEl>
                                          </p:spTgt>
                                        </p:tgtEl>
                                        <p:attrNameLst>
                                          <p:attrName>style.visibility</p:attrName>
                                        </p:attrNameLst>
                                      </p:cBhvr>
                                      <p:to>
                                        <p:strVal val="visible"/>
                                      </p:to>
                                    </p:set>
                                    <p:anim calcmode="lin" valueType="num">
                                      <p:cBhvr additive="base">
                                        <p:cTn id="25" dur="500" fill="hold"/>
                                        <p:tgtEl>
                                          <p:spTgt spid="308226">
                                            <p:txEl>
                                              <p:charRg st="38" end="4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8226">
                                            <p:txEl>
                                              <p:charRg st="38" end="4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8226">
                                            <p:txEl>
                                              <p:charRg st="45" end="58"/>
                                            </p:txEl>
                                          </p:spTgt>
                                        </p:tgtEl>
                                        <p:attrNameLst>
                                          <p:attrName>style.visibility</p:attrName>
                                        </p:attrNameLst>
                                      </p:cBhvr>
                                      <p:to>
                                        <p:strVal val="visible"/>
                                      </p:to>
                                    </p:set>
                                    <p:anim calcmode="lin" valueType="num">
                                      <p:cBhvr additive="base">
                                        <p:cTn id="31" dur="500" fill="hold"/>
                                        <p:tgtEl>
                                          <p:spTgt spid="308226">
                                            <p:txEl>
                                              <p:charRg st="45" end="5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8226">
                                            <p:txEl>
                                              <p:charRg st="45" end="5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8226">
                                            <p:txEl>
                                              <p:charRg st="58" end="63"/>
                                            </p:txEl>
                                          </p:spTgt>
                                        </p:tgtEl>
                                        <p:attrNameLst>
                                          <p:attrName>style.visibility</p:attrName>
                                        </p:attrNameLst>
                                      </p:cBhvr>
                                      <p:to>
                                        <p:strVal val="visible"/>
                                      </p:to>
                                    </p:set>
                                    <p:anim calcmode="lin" valueType="num">
                                      <p:cBhvr additive="base">
                                        <p:cTn id="37" dur="500" fill="hold"/>
                                        <p:tgtEl>
                                          <p:spTgt spid="308226">
                                            <p:txEl>
                                              <p:charRg st="58" end="6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8226">
                                            <p:txEl>
                                              <p:charRg st="58" end="6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0274" name="图片 310273" descr="a54e55fb63bfed77034f56c2"/>
          <p:cNvPicPr>
            <a:picLocks noChangeAspect="1"/>
          </p:cNvPicPr>
          <p:nvPr/>
        </p:nvPicPr>
        <p:blipFill>
          <a:blip r:embed="rId1"/>
          <a:srcRect t="6213" b="3960"/>
          <a:stretch>
            <a:fillRect/>
          </a:stretch>
        </p:blipFill>
        <p:spPr>
          <a:xfrm>
            <a:off x="755650" y="692150"/>
            <a:ext cx="7704138" cy="5545138"/>
          </a:xfrm>
          <a:prstGeom prst="rect">
            <a:avLst/>
          </a:prstGeom>
          <a:noFill/>
          <a:ln w="9525">
            <a:noFill/>
          </a:ln>
          <a:effectLst>
            <a:outerShdw dist="107763" dir="2699999" algn="ctr" rotWithShape="0">
              <a:srgbClr val="808080">
                <a:alpha val="50000"/>
              </a:srgbClr>
            </a:outerShdw>
          </a:effectLst>
        </p:spPr>
      </p:pic>
      <p:sp>
        <p:nvSpPr>
          <p:cNvPr id="310275" name="矩形 310274"/>
          <p:cNvSpPr/>
          <p:nvPr/>
        </p:nvSpPr>
        <p:spPr>
          <a:xfrm>
            <a:off x="5076825" y="5734050"/>
            <a:ext cx="2547938" cy="457200"/>
          </a:xfrm>
          <a:prstGeom prst="rect">
            <a:avLst/>
          </a:prstGeom>
          <a:noFill/>
          <a:ln w="9525">
            <a:noFill/>
          </a:ln>
        </p:spPr>
        <p:txBody>
          <a:bodyPr wrap="none" anchor="ctr" anchorCtr="0">
            <a:spAutoFit/>
          </a:bodyPr>
          <a:p>
            <a:r>
              <a:rPr lang="en-US" altLang="zh-CN" sz="2400" b="0">
                <a:latin typeface="Times New Roman" panose="02020603050405020304" pitchFamily="18" charset="0"/>
              </a:rPr>
              <a:t>CSMA/CD</a:t>
            </a:r>
            <a:r>
              <a:rPr lang="zh-CN" altLang="en-US" sz="2400" b="0" dirty="0">
                <a:latin typeface="Times New Roman" panose="02020603050405020304" pitchFamily="18" charset="0"/>
              </a:rPr>
              <a:t>的过程 </a:t>
            </a:r>
            <a:endParaRPr lang="zh-CN" altLang="en-US" sz="2400" b="0" dirty="0">
              <a:latin typeface="Times New Roman" panose="02020603050405020304" pitchFamily="18" charset="0"/>
            </a:endParaRPr>
          </a:p>
        </p:txBody>
      </p:sp>
      <p:sp>
        <p:nvSpPr>
          <p:cNvPr id="310276" name="矩形 310275"/>
          <p:cNvSpPr/>
          <p:nvPr/>
        </p:nvSpPr>
        <p:spPr>
          <a:xfrm>
            <a:off x="7127875" y="3284538"/>
            <a:ext cx="2016125" cy="1917700"/>
          </a:xfrm>
          <a:prstGeom prst="rect">
            <a:avLst/>
          </a:prstGeom>
          <a:noFill/>
          <a:ln w="9525">
            <a:noFill/>
          </a:ln>
        </p:spPr>
        <p:txBody>
          <a:bodyPr anchor="ctr" anchorCtr="0">
            <a:spAutoFit/>
          </a:bodyPr>
          <a:p>
            <a:r>
              <a:rPr lang="zh-CN" altLang="en-US" sz="2400" b="0" dirty="0">
                <a:latin typeface="Times New Roman" panose="02020603050405020304" pitchFamily="18" charset="0"/>
              </a:rPr>
              <a:t>侦听、</a:t>
            </a:r>
            <a:endParaRPr lang="zh-CN" altLang="en-US" sz="2400" b="0" dirty="0">
              <a:latin typeface="Times New Roman" panose="02020603050405020304" pitchFamily="18" charset="0"/>
            </a:endParaRPr>
          </a:p>
          <a:p>
            <a:r>
              <a:rPr lang="zh-CN" altLang="en-US" sz="2400" b="0" dirty="0">
                <a:latin typeface="Times New Roman" panose="02020603050405020304" pitchFamily="18" charset="0"/>
              </a:rPr>
              <a:t>发送、</a:t>
            </a:r>
            <a:endParaRPr lang="zh-CN" altLang="en-US" sz="2400" b="0" dirty="0">
              <a:latin typeface="Times New Roman" panose="02020603050405020304" pitchFamily="18" charset="0"/>
            </a:endParaRPr>
          </a:p>
          <a:p>
            <a:r>
              <a:rPr lang="zh-CN" altLang="en-US" sz="2400" b="0" dirty="0">
                <a:latin typeface="Times New Roman" panose="02020603050405020304" pitchFamily="18" charset="0"/>
              </a:rPr>
              <a:t>检测、</a:t>
            </a:r>
            <a:endParaRPr lang="zh-CN" altLang="en-US" sz="2400" b="0" dirty="0">
              <a:latin typeface="Times New Roman" panose="02020603050405020304" pitchFamily="18" charset="0"/>
            </a:endParaRPr>
          </a:p>
          <a:p>
            <a:r>
              <a:rPr lang="zh-CN" altLang="en-US" sz="2400" b="0" dirty="0">
                <a:latin typeface="Times New Roman" panose="02020603050405020304" pitchFamily="18" charset="0"/>
              </a:rPr>
              <a:t>冲突处理</a:t>
            </a:r>
            <a:br>
              <a:rPr lang="zh-CN" altLang="en-US" sz="2400" b="0" dirty="0">
                <a:latin typeface="Times New Roman" panose="02020603050405020304" pitchFamily="18" charset="0"/>
              </a:rPr>
            </a:br>
            <a:endParaRPr lang="zh-CN" altLang="en-US" sz="2400" b="0" dirty="0">
              <a:latin typeface="Times New Roman" panose="02020603050405020304" pitchFamily="18" charset="0"/>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2322" name="标题 312321"/>
          <p:cNvSpPr>
            <a:spLocks noGrp="1"/>
          </p:cNvSpPr>
          <p:nvPr>
            <p:ph type="title"/>
          </p:nvPr>
        </p:nvSpPr>
        <p:spPr>
          <a:ln/>
        </p:spPr>
        <p:txBody>
          <a:bodyPr anchor="b" anchorCtr="0"/>
          <a:p>
            <a:r>
              <a:rPr lang="en-US" altLang="zh-CN">
                <a:solidFill>
                  <a:srgbClr val="FF9900"/>
                </a:solidFill>
              </a:rPr>
              <a:t>CSMA/CD</a:t>
            </a:r>
            <a:r>
              <a:rPr lang="zh-CN" altLang="en-US" dirty="0">
                <a:solidFill>
                  <a:srgbClr val="FF9900"/>
                </a:solidFill>
              </a:rPr>
              <a:t>的缺点</a:t>
            </a:r>
            <a:endParaRPr lang="zh-CN" altLang="en-US">
              <a:solidFill>
                <a:srgbClr val="FF9900"/>
              </a:solidFill>
            </a:endParaRPr>
          </a:p>
        </p:txBody>
      </p:sp>
      <p:sp>
        <p:nvSpPr>
          <p:cNvPr id="312323" name="文本框 312322"/>
          <p:cNvSpPr txBox="1"/>
          <p:nvPr/>
        </p:nvSpPr>
        <p:spPr>
          <a:xfrm>
            <a:off x="900113" y="1844675"/>
            <a:ext cx="7559675" cy="946150"/>
          </a:xfrm>
          <a:prstGeom prst="rect">
            <a:avLst/>
          </a:prstGeom>
          <a:noFill/>
          <a:ln w="9525">
            <a:noFill/>
          </a:ln>
        </p:spPr>
        <p:txBody>
          <a:bodyPr>
            <a:spAutoFit/>
          </a:bodyPr>
          <a:p>
            <a:pPr>
              <a:spcBef>
                <a:spcPct val="50000"/>
              </a:spcBef>
            </a:pPr>
            <a:r>
              <a:rPr lang="en-US" altLang="zh-CN" sz="2800" dirty="0">
                <a:latin typeface="Times New Roman" panose="02020603050405020304" pitchFamily="18" charset="0"/>
              </a:rPr>
              <a:t>        </a:t>
            </a:r>
            <a:r>
              <a:rPr lang="zh-CN" altLang="en-US" sz="2800" dirty="0">
                <a:latin typeface="Times New Roman" panose="02020603050405020304" pitchFamily="18" charset="0"/>
              </a:rPr>
              <a:t>发送的时延不确定。当网络负载很重时，冲突会增多，这样会降低网络效率。</a:t>
            </a:r>
            <a:endParaRPr lang="zh-CN" altLang="en-US" sz="2800">
              <a:latin typeface="Times New Roman" panose="02020603050405020304" pitchFamily="18" charset="0"/>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0514" name="标题 320513"/>
          <p:cNvSpPr>
            <a:spLocks noGrp="1"/>
          </p:cNvSpPr>
          <p:nvPr>
            <p:ph type="title"/>
          </p:nvPr>
        </p:nvSpPr>
        <p:spPr>
          <a:ln/>
        </p:spPr>
        <p:txBody>
          <a:bodyPr anchor="b" anchorCtr="0"/>
          <a:p>
            <a:r>
              <a:rPr lang="en-US" altLang="zh-CN" b="1"/>
              <a:t>4.4 </a:t>
            </a:r>
            <a:r>
              <a:rPr lang="zh-CN" altLang="en-US" b="1" dirty="0"/>
              <a:t>交换式以太网</a:t>
            </a:r>
            <a:r>
              <a:rPr lang="zh-CN" altLang="en-US" dirty="0"/>
              <a:t> </a:t>
            </a:r>
            <a:endParaRPr lang="zh-CN" altLang="en-US" dirty="0"/>
          </a:p>
        </p:txBody>
      </p:sp>
      <p:sp>
        <p:nvSpPr>
          <p:cNvPr id="320515" name="文本占位符 320514"/>
          <p:cNvSpPr>
            <a:spLocks noGrp="1"/>
          </p:cNvSpPr>
          <p:nvPr>
            <p:ph type="body" idx="1"/>
          </p:nvPr>
        </p:nvSpPr>
        <p:spPr>
          <a:xfrm>
            <a:off x="971550" y="2205038"/>
            <a:ext cx="7772400" cy="4114800"/>
          </a:xfrm>
          <a:ln/>
        </p:spPr>
        <p:txBody>
          <a:bodyPr/>
          <a:p>
            <a:r>
              <a:rPr lang="zh-CN" altLang="en-US" sz="2800" dirty="0"/>
              <a:t>用户增多、负载增大时，网络性能急剧下降，网络带宽利用率低。</a:t>
            </a:r>
            <a:endParaRPr lang="zh-CN" altLang="en-US" sz="2800" dirty="0"/>
          </a:p>
          <a:p>
            <a:r>
              <a:rPr lang="zh-CN" altLang="en-US" sz="2800" dirty="0"/>
              <a:t>多媒体技术的广泛应用使得对带宽的要求迅速增大，共享式局域网难以满足其需求。</a:t>
            </a:r>
            <a:endParaRPr lang="zh-CN" altLang="en-US" sz="2800" dirty="0"/>
          </a:p>
          <a:p>
            <a:r>
              <a:rPr lang="zh-CN" altLang="en-US" sz="2800" dirty="0"/>
              <a:t>使用网络分段方法来提高网络带宽，只是权宜之计，并没有从根本上解决网络带宽问题，况且还要使用网桥等互连设备。</a:t>
            </a:r>
            <a:endParaRPr lang="zh-CN" altLang="en-US" sz="2800" dirty="0"/>
          </a:p>
        </p:txBody>
      </p:sp>
      <p:sp>
        <p:nvSpPr>
          <p:cNvPr id="320516" name="矩形 320515"/>
          <p:cNvSpPr/>
          <p:nvPr/>
        </p:nvSpPr>
        <p:spPr>
          <a:xfrm>
            <a:off x="1116013" y="1773238"/>
            <a:ext cx="5770562" cy="457200"/>
          </a:xfrm>
          <a:prstGeom prst="rect">
            <a:avLst/>
          </a:prstGeom>
          <a:noFill/>
          <a:ln w="9525">
            <a:noFill/>
          </a:ln>
        </p:spPr>
        <p:txBody>
          <a:bodyPr wrap="none" anchor="ctr" anchorCtr="0">
            <a:spAutoFit/>
          </a:bodyPr>
          <a:p>
            <a:r>
              <a:rPr lang="zh-CN" altLang="en-US" sz="2400" dirty="0">
                <a:solidFill>
                  <a:srgbClr val="FF0000"/>
                </a:solidFill>
                <a:latin typeface="Tahoma" panose="020B0604030504040204" pitchFamily="34" charset="0"/>
              </a:rPr>
              <a:t>传统的共享式局限网存在以下不足之处：</a:t>
            </a:r>
            <a:r>
              <a:rPr lang="zh-CN" altLang="en-US" b="0" dirty="0">
                <a:solidFill>
                  <a:srgbClr val="FF0000"/>
                </a:solidFill>
                <a:latin typeface="Tahoma" panose="020B0604030504040204" pitchFamily="34" charset="0"/>
              </a:rPr>
              <a:t> </a:t>
            </a:r>
            <a:endParaRPr lang="zh-CN" altLang="en-US" b="0" dirty="0">
              <a:solidFill>
                <a:srgbClr val="FF0000"/>
              </a:solidFill>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0515">
                                            <p:txEl>
                                              <p:charRg st="0" end="30"/>
                                            </p:txEl>
                                          </p:spTgt>
                                        </p:tgtEl>
                                        <p:attrNameLst>
                                          <p:attrName>style.visibility</p:attrName>
                                        </p:attrNameLst>
                                      </p:cBhvr>
                                      <p:to>
                                        <p:strVal val="visible"/>
                                      </p:to>
                                    </p:set>
                                    <p:anim calcmode="lin" valueType="num">
                                      <p:cBhvr additive="base">
                                        <p:cTn id="7" dur="500" fill="hold"/>
                                        <p:tgtEl>
                                          <p:spTgt spid="320515">
                                            <p:txEl>
                                              <p:charRg st="0" end="3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0515">
                                            <p:txEl>
                                              <p:charRg st="0" end="3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0515">
                                            <p:txEl>
                                              <p:charRg st="30" end="68"/>
                                            </p:txEl>
                                          </p:spTgt>
                                        </p:tgtEl>
                                        <p:attrNameLst>
                                          <p:attrName>style.visibility</p:attrName>
                                        </p:attrNameLst>
                                      </p:cBhvr>
                                      <p:to>
                                        <p:strVal val="visible"/>
                                      </p:to>
                                    </p:set>
                                    <p:anim calcmode="lin" valueType="num">
                                      <p:cBhvr additive="base">
                                        <p:cTn id="13" dur="500" fill="hold"/>
                                        <p:tgtEl>
                                          <p:spTgt spid="320515">
                                            <p:txEl>
                                              <p:charRg st="30" end="6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0515">
                                            <p:txEl>
                                              <p:charRg st="30" end="6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0515">
                                            <p:txEl>
                                              <p:charRg st="68" end="122"/>
                                            </p:txEl>
                                          </p:spTgt>
                                        </p:tgtEl>
                                        <p:attrNameLst>
                                          <p:attrName>style.visibility</p:attrName>
                                        </p:attrNameLst>
                                      </p:cBhvr>
                                      <p:to>
                                        <p:strVal val="visible"/>
                                      </p:to>
                                    </p:set>
                                    <p:anim calcmode="lin" valueType="num">
                                      <p:cBhvr additive="base">
                                        <p:cTn id="19" dur="500" fill="hold"/>
                                        <p:tgtEl>
                                          <p:spTgt spid="320515">
                                            <p:txEl>
                                              <p:charRg st="68" end="12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0515">
                                            <p:txEl>
                                              <p:charRg st="68" end="1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2562" name="标题 322561"/>
          <p:cNvSpPr>
            <a:spLocks noGrp="1"/>
          </p:cNvSpPr>
          <p:nvPr>
            <p:ph type="title"/>
          </p:nvPr>
        </p:nvSpPr>
        <p:spPr>
          <a:ln/>
        </p:spPr>
        <p:txBody>
          <a:bodyPr anchor="b" anchorCtr="0"/>
          <a:p>
            <a:r>
              <a:rPr lang="zh-CN" altLang="en-US" b="1" dirty="0"/>
              <a:t>交换式以太网的工作原理</a:t>
            </a:r>
            <a:endParaRPr lang="zh-CN" altLang="en-US" b="1" dirty="0"/>
          </a:p>
        </p:txBody>
      </p:sp>
      <p:sp>
        <p:nvSpPr>
          <p:cNvPr id="322595" name="矩形 322594"/>
          <p:cNvSpPr/>
          <p:nvPr/>
        </p:nvSpPr>
        <p:spPr>
          <a:xfrm>
            <a:off x="1619250" y="1916113"/>
            <a:ext cx="4865688" cy="457200"/>
          </a:xfrm>
          <a:prstGeom prst="rect">
            <a:avLst/>
          </a:prstGeom>
          <a:noFill/>
          <a:ln w="9525">
            <a:noFill/>
          </a:ln>
        </p:spPr>
        <p:txBody>
          <a:bodyPr wrap="none" anchor="ctr" anchorCtr="0">
            <a:spAutoFit/>
          </a:bodyPr>
          <a:p>
            <a:r>
              <a:rPr lang="zh-CN" altLang="en-US" sz="2400" dirty="0">
                <a:solidFill>
                  <a:srgbClr val="FF0000"/>
                </a:solidFill>
                <a:latin typeface="Tahoma" panose="020B0604030504040204" pitchFamily="34" charset="0"/>
              </a:rPr>
              <a:t>交换式局域网把“共享”变为“独享” </a:t>
            </a:r>
            <a:endParaRPr lang="zh-CN" altLang="en-US" sz="2400" dirty="0">
              <a:solidFill>
                <a:srgbClr val="FF0000"/>
              </a:solidFill>
              <a:latin typeface="Tahoma" panose="020B0604030504040204" pitchFamily="34" charset="0"/>
            </a:endParaRPr>
          </a:p>
        </p:txBody>
      </p:sp>
      <p:pic>
        <p:nvPicPr>
          <p:cNvPr id="322596" name="图片 322595"/>
          <p:cNvPicPr>
            <a:picLocks noChangeAspect="1"/>
          </p:cNvPicPr>
          <p:nvPr/>
        </p:nvPicPr>
        <p:blipFill>
          <a:blip r:embed="rId1"/>
          <a:stretch>
            <a:fillRect/>
          </a:stretch>
        </p:blipFill>
        <p:spPr>
          <a:xfrm>
            <a:off x="1116013" y="2349500"/>
            <a:ext cx="6911975" cy="4451350"/>
          </a:xfrm>
          <a:prstGeom prst="rect">
            <a:avLst/>
          </a:prstGeom>
          <a:noFill/>
          <a:ln w="9525">
            <a:noFill/>
          </a:ln>
        </p:spPr>
      </p:pic>
      <p:sp>
        <p:nvSpPr>
          <p:cNvPr id="322597" name="椭圆 322596"/>
          <p:cNvSpPr/>
          <p:nvPr/>
        </p:nvSpPr>
        <p:spPr>
          <a:xfrm>
            <a:off x="755650" y="3284538"/>
            <a:ext cx="2808288" cy="3573462"/>
          </a:xfrm>
          <a:prstGeom prst="ellipse">
            <a:avLst/>
          </a:prstGeom>
          <a:noFill/>
          <a:ln w="12700" cap="flat" cmpd="sng">
            <a:solidFill>
              <a:srgbClr val="FF0000"/>
            </a:solidFill>
            <a:prstDash val="dash"/>
            <a:headEnd type="none" w="med" len="med"/>
            <a:tailEnd type="none" w="med" len="med"/>
          </a:ln>
        </p:spPr>
        <p:txBody>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22597"/>
                                        </p:tgtEl>
                                        <p:attrNameLst>
                                          <p:attrName>style.visibility</p:attrName>
                                        </p:attrNameLst>
                                      </p:cBhvr>
                                      <p:to>
                                        <p:strVal val="visible"/>
                                      </p:to>
                                    </p:set>
                                    <p:animEffect transition="in" filter="box(in)">
                                      <p:cBhvr>
                                        <p:cTn id="7" dur="500"/>
                                        <p:tgtEl>
                                          <p:spTgt spid="322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8" name="标题 321537"/>
          <p:cNvSpPr>
            <a:spLocks noGrp="1"/>
          </p:cNvSpPr>
          <p:nvPr>
            <p:ph type="title"/>
          </p:nvPr>
        </p:nvSpPr>
        <p:spPr>
          <a:ln/>
        </p:spPr>
        <p:txBody>
          <a:bodyPr anchor="b" anchorCtr="0"/>
          <a:p>
            <a:r>
              <a:rPr lang="zh-CN" altLang="en-US" b="1" dirty="0"/>
              <a:t>交换式局域网的优点 </a:t>
            </a:r>
            <a:endParaRPr lang="zh-CN" altLang="en-US" b="1" dirty="0"/>
          </a:p>
        </p:txBody>
      </p:sp>
      <p:sp>
        <p:nvSpPr>
          <p:cNvPr id="321539" name="文本占位符 321538"/>
          <p:cNvSpPr>
            <a:spLocks noGrp="1"/>
          </p:cNvSpPr>
          <p:nvPr>
            <p:ph type="body" idx="1"/>
          </p:nvPr>
        </p:nvSpPr>
        <p:spPr>
          <a:ln/>
        </p:spPr>
        <p:txBody>
          <a:bodyPr/>
          <a:p>
            <a:r>
              <a:rPr lang="zh-CN" altLang="en-US" sz="2800" dirty="0"/>
              <a:t>交换式局域网能为用户提供独占的、点到点的连接</a:t>
            </a:r>
            <a:endParaRPr lang="zh-CN" altLang="en-US" sz="2800" dirty="0"/>
          </a:p>
          <a:p>
            <a:r>
              <a:rPr lang="zh-CN" altLang="en-US" sz="2800" dirty="0"/>
              <a:t>交换式局域网不像共享式局域网那样将报文分组广播到每个节点，而是在节点间沿指定的路由转发报文分组，因此，适用多对不同源节点与目的节点之间同时进行通信，互不干扰，不会发生冲突，从而大大提高了网络的带宽。</a:t>
            </a:r>
            <a:endParaRPr lang="zh-CN" altLang="en-US" sz="2800" dirty="0"/>
          </a:p>
          <a:p>
            <a:r>
              <a:rPr lang="zh-CN" altLang="en-US" sz="2800" dirty="0"/>
              <a:t>以太网、令牌环、</a:t>
            </a:r>
            <a:r>
              <a:rPr lang="en-US" altLang="zh-CN" sz="2800"/>
              <a:t>FDDI</a:t>
            </a:r>
            <a:r>
              <a:rPr lang="zh-CN" altLang="en-US" sz="2800" dirty="0"/>
              <a:t>、</a:t>
            </a:r>
            <a:r>
              <a:rPr lang="en-US" altLang="zh-CN" sz="2800"/>
              <a:t>100BASE-T</a:t>
            </a:r>
            <a:r>
              <a:rPr lang="zh-CN" altLang="en-US" sz="2800" dirty="0"/>
              <a:t>和</a:t>
            </a:r>
            <a:r>
              <a:rPr lang="en-US" altLang="zh-CN" sz="2800"/>
              <a:t>ATM</a:t>
            </a:r>
            <a:r>
              <a:rPr lang="zh-CN" altLang="en-US" sz="2800" dirty="0"/>
              <a:t>局域网都有交换式局域网产品  </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1539">
                                            <p:txEl>
                                              <p:charRg st="0" end="23"/>
                                            </p:txEl>
                                          </p:spTgt>
                                        </p:tgtEl>
                                        <p:attrNameLst>
                                          <p:attrName>style.visibility</p:attrName>
                                        </p:attrNameLst>
                                      </p:cBhvr>
                                      <p:to>
                                        <p:strVal val="visible"/>
                                      </p:to>
                                    </p:set>
                                    <p:anim calcmode="lin" valueType="num">
                                      <p:cBhvr additive="base">
                                        <p:cTn id="7" dur="500" fill="hold"/>
                                        <p:tgtEl>
                                          <p:spTgt spid="321539">
                                            <p:txEl>
                                              <p:charRg st="0" end="2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1539">
                                            <p:txEl>
                                              <p:charRg st="0" end="2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1539">
                                            <p:txEl>
                                              <p:charRg st="23" end="123"/>
                                            </p:txEl>
                                          </p:spTgt>
                                        </p:tgtEl>
                                        <p:attrNameLst>
                                          <p:attrName>style.visibility</p:attrName>
                                        </p:attrNameLst>
                                      </p:cBhvr>
                                      <p:to>
                                        <p:strVal val="visible"/>
                                      </p:to>
                                    </p:set>
                                    <p:anim calcmode="lin" valueType="num">
                                      <p:cBhvr additive="base">
                                        <p:cTn id="13" dur="500" fill="hold"/>
                                        <p:tgtEl>
                                          <p:spTgt spid="321539">
                                            <p:txEl>
                                              <p:charRg st="23" end="12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1539">
                                            <p:txEl>
                                              <p:charRg st="23" end="12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1539">
                                            <p:txEl>
                                              <p:charRg st="123" end="165"/>
                                            </p:txEl>
                                          </p:spTgt>
                                        </p:tgtEl>
                                        <p:attrNameLst>
                                          <p:attrName>style.visibility</p:attrName>
                                        </p:attrNameLst>
                                      </p:cBhvr>
                                      <p:to>
                                        <p:strVal val="visible"/>
                                      </p:to>
                                    </p:set>
                                    <p:anim calcmode="lin" valueType="num">
                                      <p:cBhvr additive="base">
                                        <p:cTn id="19" dur="500" fill="hold"/>
                                        <p:tgtEl>
                                          <p:spTgt spid="321539">
                                            <p:txEl>
                                              <p:charRg st="123" end="16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1539">
                                            <p:txEl>
                                              <p:charRg st="123" end="16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3394" name="标题 443393"/>
          <p:cNvSpPr>
            <a:spLocks noGrp="1"/>
          </p:cNvSpPr>
          <p:nvPr>
            <p:ph type="title"/>
          </p:nvPr>
        </p:nvSpPr>
        <p:spPr>
          <a:ln/>
        </p:spPr>
        <p:txBody>
          <a:bodyPr anchor="b" anchorCtr="0"/>
          <a:p>
            <a:r>
              <a:rPr lang="zh-CN" altLang="en-US" b="1" dirty="0"/>
              <a:t>交换机主要工作方式 </a:t>
            </a:r>
            <a:endParaRPr lang="zh-CN" altLang="en-US" b="1" dirty="0"/>
          </a:p>
        </p:txBody>
      </p:sp>
      <p:sp>
        <p:nvSpPr>
          <p:cNvPr id="443395" name="文本占位符 443394"/>
          <p:cNvSpPr>
            <a:spLocks noGrp="1"/>
          </p:cNvSpPr>
          <p:nvPr>
            <p:ph type="body" idx="1"/>
          </p:nvPr>
        </p:nvSpPr>
        <p:spPr>
          <a:ln/>
        </p:spPr>
        <p:txBody>
          <a:bodyPr/>
          <a:p>
            <a:r>
              <a:rPr lang="zh-CN" altLang="en-US" sz="3600" b="1" dirty="0"/>
              <a:t>直通方式</a:t>
            </a:r>
            <a:endParaRPr lang="zh-CN" altLang="en-US" dirty="0"/>
          </a:p>
          <a:p>
            <a:r>
              <a:rPr lang="zh-CN" altLang="en-US" sz="3600" b="1" dirty="0"/>
              <a:t>存储转发方式</a:t>
            </a:r>
            <a:endParaRPr lang="zh-CN" altLang="en-US" dirty="0"/>
          </a:p>
          <a:p>
            <a:r>
              <a:rPr lang="zh-CN" altLang="en-US" b="1" dirty="0"/>
              <a:t>自适应（直通</a:t>
            </a:r>
            <a:r>
              <a:rPr lang="en-US" altLang="zh-CN" b="1" dirty="0"/>
              <a:t>/</a:t>
            </a:r>
            <a:r>
              <a:rPr lang="zh-CN" altLang="en-US" b="1" dirty="0"/>
              <a:t>存储转发）</a:t>
            </a:r>
            <a:r>
              <a:rPr lang="zh-CN" altLang="en-US" dirty="0"/>
              <a:t>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3395">
                                            <p:txEl>
                                              <p:charRg st="0" end="5"/>
                                            </p:txEl>
                                          </p:spTgt>
                                        </p:tgtEl>
                                        <p:attrNameLst>
                                          <p:attrName>style.visibility</p:attrName>
                                        </p:attrNameLst>
                                      </p:cBhvr>
                                      <p:to>
                                        <p:strVal val="visible"/>
                                      </p:to>
                                    </p:set>
                                    <p:anim calcmode="lin" valueType="num">
                                      <p:cBhvr additive="base">
                                        <p:cTn id="7" dur="500" fill="hold"/>
                                        <p:tgtEl>
                                          <p:spTgt spid="443395">
                                            <p:txEl>
                                              <p:charRg st="0"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3395">
                                            <p:txEl>
                                              <p:charRg st="0"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3395">
                                            <p:txEl>
                                              <p:charRg st="5" end="12"/>
                                            </p:txEl>
                                          </p:spTgt>
                                        </p:tgtEl>
                                        <p:attrNameLst>
                                          <p:attrName>style.visibility</p:attrName>
                                        </p:attrNameLst>
                                      </p:cBhvr>
                                      <p:to>
                                        <p:strVal val="visible"/>
                                      </p:to>
                                    </p:set>
                                    <p:anim calcmode="lin" valueType="num">
                                      <p:cBhvr additive="base">
                                        <p:cTn id="13" dur="500" fill="hold"/>
                                        <p:tgtEl>
                                          <p:spTgt spid="443395">
                                            <p:txEl>
                                              <p:charRg st="5" end="1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3395">
                                            <p:txEl>
                                              <p:charRg st="5" end="1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3395">
                                            <p:txEl>
                                              <p:charRg st="12" end="26"/>
                                            </p:txEl>
                                          </p:spTgt>
                                        </p:tgtEl>
                                        <p:attrNameLst>
                                          <p:attrName>style.visibility</p:attrName>
                                        </p:attrNameLst>
                                      </p:cBhvr>
                                      <p:to>
                                        <p:strVal val="visible"/>
                                      </p:to>
                                    </p:set>
                                    <p:anim calcmode="lin" valueType="num">
                                      <p:cBhvr additive="base">
                                        <p:cTn id="19" dur="500" fill="hold"/>
                                        <p:tgtEl>
                                          <p:spTgt spid="443395">
                                            <p:txEl>
                                              <p:charRg st="12" end="2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43395">
                                            <p:txEl>
                                              <p:charRg st="12" end="2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标题 323585"/>
          <p:cNvSpPr>
            <a:spLocks noGrp="1"/>
          </p:cNvSpPr>
          <p:nvPr>
            <p:ph type="title"/>
          </p:nvPr>
        </p:nvSpPr>
        <p:spPr>
          <a:ln/>
        </p:spPr>
        <p:txBody>
          <a:bodyPr anchor="b" anchorCtr="0"/>
          <a:p>
            <a:r>
              <a:rPr lang="en-US" altLang="zh-CN">
                <a:latin typeface="微软雅黑" panose="020B0503020204020204" pitchFamily="34" charset="-122"/>
                <a:ea typeface="微软雅黑" panose="020B0503020204020204" pitchFamily="34" charset="-122"/>
              </a:rPr>
              <a:t>4.5 </a:t>
            </a:r>
            <a:r>
              <a:rPr lang="zh-CN" altLang="en-US" dirty="0">
                <a:latin typeface="微软雅黑" panose="020B0503020204020204" pitchFamily="34" charset="-122"/>
                <a:ea typeface="微软雅黑" panose="020B0503020204020204" pitchFamily="34" charset="-122"/>
              </a:rPr>
              <a:t>虚拟局域网</a:t>
            </a:r>
            <a:endParaRPr lang="zh-CN" altLang="en-US" dirty="0">
              <a:latin typeface="微软雅黑" panose="020B0503020204020204" pitchFamily="34" charset="-122"/>
              <a:ea typeface="微软雅黑" panose="020B0503020204020204" pitchFamily="34" charset="-122"/>
            </a:endParaRPr>
          </a:p>
        </p:txBody>
      </p:sp>
      <p:sp>
        <p:nvSpPr>
          <p:cNvPr id="323587" name="文本占位符 323586"/>
          <p:cNvSpPr>
            <a:spLocks noGrp="1"/>
          </p:cNvSpPr>
          <p:nvPr>
            <p:ph type="body" idx="1"/>
          </p:nvPr>
        </p:nvSpPr>
        <p:spPr>
          <a:ln/>
        </p:spPr>
        <p:txBody>
          <a:bodyPr/>
          <a:p>
            <a:r>
              <a:rPr lang="zh-CN" altLang="en-US" sz="2800" dirty="0"/>
              <a:t>虚拟局域网（</a:t>
            </a:r>
            <a:r>
              <a:rPr lang="en-US" altLang="zh-CN" sz="2800"/>
              <a:t>Virtual Local Area Network</a:t>
            </a:r>
            <a:r>
              <a:rPr lang="zh-CN" altLang="en-US" sz="2800" dirty="0"/>
              <a:t>，</a:t>
            </a:r>
            <a:r>
              <a:rPr lang="en-US" altLang="zh-CN" sz="2800"/>
              <a:t>VLAN</a:t>
            </a:r>
            <a:r>
              <a:rPr lang="zh-CN" altLang="en-US" sz="2800" dirty="0"/>
              <a:t>），是一种通过将局域网内的设备逻辑地而不是物理地划分成一个个网段，从而实现虚拟工作组的新兴数据交换技术。</a:t>
            </a:r>
            <a:endParaRPr lang="zh-CN" altLang="en-US" sz="2800" dirty="0"/>
          </a:p>
          <a:p>
            <a:r>
              <a:rPr lang="en-US" altLang="zh-CN" sz="2800"/>
              <a:t>VLAN</a:t>
            </a:r>
            <a:r>
              <a:rPr lang="zh-CN" altLang="en-US" sz="2800" dirty="0"/>
              <a:t>是以局域网交换机为基础，通过交换机软件实现根据功能、部门、应用等因素将设备或用户组成虚拟工作组或逻辑网段的技术，其最大的特点是在组成逻辑网时无须考虑用户或设备在网络中的物理位置。  </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3587">
                                            <p:txEl>
                                              <p:charRg st="0" end="90"/>
                                            </p:txEl>
                                          </p:spTgt>
                                        </p:tgtEl>
                                        <p:attrNameLst>
                                          <p:attrName>style.visibility</p:attrName>
                                        </p:attrNameLst>
                                      </p:cBhvr>
                                      <p:to>
                                        <p:strVal val="visible"/>
                                      </p:to>
                                    </p:set>
                                    <p:anim calcmode="lin" valueType="num">
                                      <p:cBhvr additive="base">
                                        <p:cTn id="7" dur="500" fill="hold"/>
                                        <p:tgtEl>
                                          <p:spTgt spid="323587">
                                            <p:txEl>
                                              <p:charRg st="0" end="9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3587">
                                            <p:txEl>
                                              <p:charRg st="0" end="9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3587">
                                            <p:txEl>
                                              <p:charRg st="90" end="186"/>
                                            </p:txEl>
                                          </p:spTgt>
                                        </p:tgtEl>
                                        <p:attrNameLst>
                                          <p:attrName>style.visibility</p:attrName>
                                        </p:attrNameLst>
                                      </p:cBhvr>
                                      <p:to>
                                        <p:strVal val="visible"/>
                                      </p:to>
                                    </p:set>
                                    <p:anim calcmode="lin" valueType="num">
                                      <p:cBhvr additive="base">
                                        <p:cTn id="13" dur="500" fill="hold"/>
                                        <p:tgtEl>
                                          <p:spTgt spid="323587">
                                            <p:txEl>
                                              <p:charRg st="90" end="18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3587">
                                            <p:txEl>
                                              <p:charRg st="90" end="18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325634" name="标题 325633"/>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虚拟局域网（</a:t>
            </a:r>
            <a:r>
              <a:rPr lang="en-US" altLang="zh-CN" sz="3600">
                <a:latin typeface="微软雅黑" panose="020B0503020204020204" pitchFamily="34" charset="-122"/>
                <a:ea typeface="微软雅黑" panose="020B0503020204020204" pitchFamily="34" charset="-122"/>
              </a:rPr>
              <a:t>VLAN</a:t>
            </a:r>
            <a:r>
              <a:rPr lang="zh-CN" altLang="en-US" sz="3600" dirty="0">
                <a:latin typeface="微软雅黑" panose="020B0503020204020204" pitchFamily="34" charset="-122"/>
                <a:ea typeface="微软雅黑" panose="020B0503020204020204" pitchFamily="34" charset="-122"/>
              </a:rPr>
              <a:t>）概述</a:t>
            </a:r>
            <a:r>
              <a:rPr lang="zh-CN" altLang="en-US" b="1" dirty="0"/>
              <a:t> </a:t>
            </a:r>
            <a:endParaRPr lang="zh-CN" altLang="en-US" b="1" dirty="0"/>
          </a:p>
        </p:txBody>
      </p:sp>
      <p:sp>
        <p:nvSpPr>
          <p:cNvPr id="325635" name="文本占位符 325634"/>
          <p:cNvSpPr>
            <a:spLocks noGrp="1"/>
          </p:cNvSpPr>
          <p:nvPr>
            <p:ph type="body" idx="1"/>
          </p:nvPr>
        </p:nvSpPr>
        <p:spPr>
          <a:xfrm>
            <a:off x="971550" y="2060575"/>
            <a:ext cx="7772400" cy="4114800"/>
          </a:xfrm>
          <a:ln/>
        </p:spPr>
        <p:txBody>
          <a:bodyPr/>
          <a:p>
            <a:r>
              <a:rPr lang="zh-CN" altLang="en-US" sz="2800" b="1" dirty="0"/>
              <a:t>在采用共享介质的以太网中，所有节点位于同一个广播域中，造成很大的带宽资源和主机处理能力的浪费。</a:t>
            </a:r>
            <a:endParaRPr lang="zh-CN" altLang="en-US" sz="2800" b="1" dirty="0"/>
          </a:p>
          <a:p>
            <a:r>
              <a:rPr lang="zh-CN" altLang="en-US" sz="2800" b="1" dirty="0"/>
              <a:t>了解决传统以太网的冲突域问题，采用了交换机来对网段进行逻辑划分。交换机虽然能解决冲突域问题，却不能克服广播域问题。 </a:t>
            </a:r>
            <a:endParaRPr lang="zh-CN" altLang="en-US" sz="2800" b="1" dirty="0"/>
          </a:p>
          <a:p>
            <a:r>
              <a:rPr lang="zh-CN" altLang="en-US" sz="2800" b="1" dirty="0"/>
              <a:t>当交换网络规模增加时，网络广播风暴问题可能导致网络瘫痪。  </a:t>
            </a:r>
            <a:endParaRPr lang="zh-CN" altLang="en-US"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5635">
                                            <p:txEl>
                                              <p:charRg st="0" end="48"/>
                                            </p:txEl>
                                          </p:spTgt>
                                        </p:tgtEl>
                                        <p:attrNameLst>
                                          <p:attrName>style.visibility</p:attrName>
                                        </p:attrNameLst>
                                      </p:cBhvr>
                                      <p:to>
                                        <p:strVal val="visible"/>
                                      </p:to>
                                    </p:set>
                                    <p:anim calcmode="lin" valueType="num">
                                      <p:cBhvr additive="base">
                                        <p:cTn id="7" dur="500" fill="hold"/>
                                        <p:tgtEl>
                                          <p:spTgt spid="325635">
                                            <p:txEl>
                                              <p:charRg st="0" end="4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5635">
                                            <p:txEl>
                                              <p:charRg st="0" end="4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5635">
                                            <p:txEl>
                                              <p:charRg st="48" end="107"/>
                                            </p:txEl>
                                          </p:spTgt>
                                        </p:tgtEl>
                                        <p:attrNameLst>
                                          <p:attrName>style.visibility</p:attrName>
                                        </p:attrNameLst>
                                      </p:cBhvr>
                                      <p:to>
                                        <p:strVal val="visible"/>
                                      </p:to>
                                    </p:set>
                                    <p:anim calcmode="lin" valueType="num">
                                      <p:cBhvr additive="base">
                                        <p:cTn id="13" dur="500" fill="hold"/>
                                        <p:tgtEl>
                                          <p:spTgt spid="325635">
                                            <p:txEl>
                                              <p:charRg st="48" end="10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5635">
                                            <p:txEl>
                                              <p:charRg st="48" end="10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5635">
                                            <p:txEl>
                                              <p:charRg st="107" end="138"/>
                                            </p:txEl>
                                          </p:spTgt>
                                        </p:tgtEl>
                                        <p:attrNameLst>
                                          <p:attrName>style.visibility</p:attrName>
                                        </p:attrNameLst>
                                      </p:cBhvr>
                                      <p:to>
                                        <p:strVal val="visible"/>
                                      </p:to>
                                    </p:set>
                                    <p:anim calcmode="lin" valueType="num">
                                      <p:cBhvr additive="base">
                                        <p:cTn id="19" dur="500" fill="hold"/>
                                        <p:tgtEl>
                                          <p:spTgt spid="325635">
                                            <p:txEl>
                                              <p:charRg st="107" end="13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5635">
                                            <p:txEl>
                                              <p:charRg st="107" end="13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6659" name="文本占位符 326658"/>
          <p:cNvSpPr>
            <a:spLocks noGrp="1"/>
          </p:cNvSpPr>
          <p:nvPr>
            <p:ph type="body" idx="1"/>
          </p:nvPr>
        </p:nvSpPr>
        <p:spPr>
          <a:ln/>
        </p:spPr>
        <p:txBody>
          <a:bodyPr/>
          <a:p>
            <a:r>
              <a:rPr lang="zh-CN" altLang="en-US" sz="2800" b="1" dirty="0"/>
              <a:t>在传统的以太网中，同一个物理网段中的节点也就是一个逻辑工作组，不同物理网段中的节点是不能直接相互通信的。这样，当用户由于某种原因在网络中移动但同时还要继续原来的逻辑工作组时，就必然会需要进行新的网络连接乃至重新布线。 </a:t>
            </a:r>
            <a:endParaRPr lang="zh-CN" altLang="en-US" sz="2800" b="1"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330754" name="标题 330753"/>
          <p:cNvSpPr>
            <a:spLocks noGrp="1"/>
          </p:cNvSpPr>
          <p:nvPr>
            <p:ph type="title"/>
          </p:nvPr>
        </p:nvSpPr>
        <p:spPr>
          <a:ln/>
        </p:spPr>
        <p:txBody>
          <a:bodyPr anchor="b" anchorCtr="0"/>
          <a:p>
            <a:r>
              <a:rPr lang="en-US" altLang="zh-CN" b="1"/>
              <a:t>VLAN</a:t>
            </a:r>
            <a:r>
              <a:rPr lang="zh-CN" altLang="en-US" b="1" dirty="0"/>
              <a:t>的分类</a:t>
            </a:r>
            <a:r>
              <a:rPr lang="zh-CN" altLang="en-US" dirty="0"/>
              <a:t> </a:t>
            </a:r>
            <a:endParaRPr lang="zh-CN" altLang="en-US" dirty="0"/>
          </a:p>
        </p:txBody>
      </p:sp>
      <p:sp>
        <p:nvSpPr>
          <p:cNvPr id="330755" name="文本占位符 330754"/>
          <p:cNvSpPr>
            <a:spLocks noGrp="1"/>
          </p:cNvSpPr>
          <p:nvPr>
            <p:ph type="body" idx="1"/>
          </p:nvPr>
        </p:nvSpPr>
        <p:spPr>
          <a:ln/>
        </p:spPr>
        <p:txBody>
          <a:bodyPr/>
          <a:p>
            <a:r>
              <a:rPr lang="zh-CN" altLang="en-US" b="1" dirty="0"/>
              <a:t>基于交换端口的</a:t>
            </a:r>
            <a:r>
              <a:rPr lang="en-US" altLang="zh-CN" b="1"/>
              <a:t>VLAN</a:t>
            </a:r>
            <a:endParaRPr lang="en-US" altLang="zh-CN" b="1"/>
          </a:p>
          <a:p>
            <a:r>
              <a:rPr lang="zh-CN" altLang="en-US" b="1" dirty="0"/>
              <a:t>基于</a:t>
            </a:r>
            <a:r>
              <a:rPr lang="en-US" altLang="zh-CN" b="1"/>
              <a:t>MAC</a:t>
            </a:r>
            <a:r>
              <a:rPr lang="zh-CN" altLang="en-US" b="1" dirty="0"/>
              <a:t>地址的</a:t>
            </a:r>
            <a:r>
              <a:rPr lang="en-US" altLang="zh-CN" b="1"/>
              <a:t>VLAN</a:t>
            </a:r>
            <a:endParaRPr lang="en-US" altLang="zh-CN" b="1"/>
          </a:p>
          <a:p>
            <a:r>
              <a:rPr lang="zh-CN" altLang="en-US" b="1" dirty="0"/>
              <a:t>基于网络层协议的</a:t>
            </a:r>
            <a:r>
              <a:rPr lang="en-US" altLang="zh-CN" b="1"/>
              <a:t>VLAN</a:t>
            </a:r>
            <a:endParaRPr lang="en-US" altLang="zh-CN" b="1"/>
          </a:p>
          <a:p>
            <a:r>
              <a:rPr lang="zh-CN" altLang="en-US" b="1" dirty="0"/>
              <a:t>基于</a:t>
            </a:r>
            <a:r>
              <a:rPr lang="en-US" altLang="zh-CN" b="1"/>
              <a:t>IP</a:t>
            </a:r>
            <a:r>
              <a:rPr lang="zh-CN" altLang="en-US" b="1" dirty="0"/>
              <a:t>组播的</a:t>
            </a:r>
            <a:r>
              <a:rPr lang="en-US" altLang="zh-CN" b="1"/>
              <a:t>VLAN</a:t>
            </a:r>
            <a:endParaRPr lang="en-US" altLang="zh-CN" b="1"/>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5442" name="标题 445441"/>
          <p:cNvSpPr>
            <a:spLocks noGrp="1"/>
          </p:cNvSpPr>
          <p:nvPr>
            <p:ph type="title"/>
          </p:nvPr>
        </p:nvSpPr>
        <p:spPr>
          <a:ln/>
        </p:spPr>
        <p:txBody>
          <a:bodyPr anchor="b" anchorCtr="0"/>
          <a:p>
            <a:r>
              <a:rPr lang="zh-CN" altLang="en-US" b="1" dirty="0"/>
              <a:t>基于端口的</a:t>
            </a:r>
            <a:r>
              <a:rPr lang="en-US" altLang="zh-CN" b="1" dirty="0"/>
              <a:t>VLAN</a:t>
            </a:r>
            <a:r>
              <a:rPr lang="en-US" altLang="zh-CN" dirty="0"/>
              <a:t> </a:t>
            </a:r>
            <a:endParaRPr lang="en-US" altLang="zh-CN" dirty="0"/>
          </a:p>
        </p:txBody>
      </p:sp>
      <p:sp>
        <p:nvSpPr>
          <p:cNvPr id="445443" name="文本占位符 445442"/>
          <p:cNvSpPr>
            <a:spLocks noGrp="1"/>
          </p:cNvSpPr>
          <p:nvPr>
            <p:ph type="body" idx="1"/>
          </p:nvPr>
        </p:nvSpPr>
        <p:spPr>
          <a:ln/>
        </p:spPr>
        <p:txBody>
          <a:bodyPr/>
          <a:p>
            <a:r>
              <a:rPr lang="zh-CN" altLang="en-US" sz="2800" dirty="0"/>
              <a:t>以局域网交换机的某些端口的集合作为</a:t>
            </a:r>
            <a:r>
              <a:rPr lang="en-US" altLang="zh-CN" sz="2800" dirty="0"/>
              <a:t>VLAN</a:t>
            </a:r>
            <a:r>
              <a:rPr lang="zh-CN" altLang="en-US" sz="2800" dirty="0"/>
              <a:t>的成员；</a:t>
            </a:r>
            <a:endParaRPr lang="zh-CN" altLang="en-US" sz="2800" dirty="0"/>
          </a:p>
          <a:p>
            <a:r>
              <a:rPr lang="zh-CN" altLang="en-US" sz="2800" dirty="0"/>
              <a:t>虚拟局域网的管理应用程序根据交换机端口的标识</a:t>
            </a:r>
            <a:r>
              <a:rPr lang="en-US" altLang="zh-CN" sz="2800" dirty="0"/>
              <a:t>ID</a:t>
            </a:r>
            <a:r>
              <a:rPr lang="zh-CN" altLang="en-US" sz="2800" dirty="0"/>
              <a:t>，将不同的端口分到对应的分组中；</a:t>
            </a:r>
            <a:endParaRPr lang="zh-CN" altLang="en-US" sz="2800" dirty="0"/>
          </a:p>
          <a:p>
            <a:r>
              <a:rPr lang="zh-CN" altLang="en-US" sz="2800" dirty="0"/>
              <a:t>分配到一个</a:t>
            </a:r>
            <a:r>
              <a:rPr lang="en-US" altLang="zh-CN" sz="2800" dirty="0"/>
              <a:t>VLAN</a:t>
            </a:r>
            <a:r>
              <a:rPr lang="zh-CN" altLang="en-US" sz="2800" dirty="0"/>
              <a:t>的各个端口上的所有站点都在一个广播域中，它们相互之间可以通信，不同的</a:t>
            </a:r>
            <a:r>
              <a:rPr lang="en-US" altLang="zh-CN" sz="2800" dirty="0"/>
              <a:t>VLAN</a:t>
            </a:r>
            <a:r>
              <a:rPr lang="zh-CN" altLang="en-US" sz="2800" dirty="0"/>
              <a:t>站点之间进行通信需经过路由器来进行。 </a:t>
            </a:r>
            <a:endParaRPr lang="zh-CN" altLang="en-US" sz="28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6" name="图片 125"/>
          <p:cNvPicPr/>
          <p:nvPr>
            <p:custDataLst>
              <p:tags r:id="rId1"/>
            </p:custDataLst>
          </p:nvPr>
        </p:nvPicPr>
        <p:blipFill>
          <a:blip r:embed="rId2"/>
          <a:stretch>
            <a:fillRect/>
          </a:stretch>
        </p:blipFill>
        <p:spPr>
          <a:xfrm>
            <a:off x="0" y="620392"/>
            <a:ext cx="9144000" cy="5758186"/>
          </a:xfrm>
          <a:prstGeom prst="rect">
            <a:avLst/>
          </a:prstGeom>
          <a:noFill/>
          <a:ln w="9525">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7" name="图片 126"/>
          <p:cNvPicPr/>
          <p:nvPr>
            <p:custDataLst>
              <p:tags r:id="rId1"/>
            </p:custDataLst>
          </p:nvPr>
        </p:nvPicPr>
        <p:blipFill>
          <a:blip r:embed="rId2"/>
          <a:stretch>
            <a:fillRect/>
          </a:stretch>
        </p:blipFill>
        <p:spPr>
          <a:xfrm>
            <a:off x="1905" y="2339940"/>
            <a:ext cx="9144000" cy="3980251"/>
          </a:xfrm>
          <a:prstGeom prst="rect">
            <a:avLst/>
          </a:prstGeom>
          <a:noFill/>
          <a:ln w="9525">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6466" name="标题 446465"/>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基于</a:t>
            </a:r>
            <a:r>
              <a:rPr lang="en-US" altLang="zh-CN" sz="3600" dirty="0">
                <a:latin typeface="微软雅黑" panose="020B0503020204020204" pitchFamily="34" charset="-122"/>
                <a:ea typeface="微软雅黑" panose="020B0503020204020204" pitchFamily="34" charset="-122"/>
              </a:rPr>
              <a:t>MAC</a:t>
            </a:r>
            <a:r>
              <a:rPr lang="zh-CN" altLang="en-US" sz="3600" dirty="0">
                <a:latin typeface="微软雅黑" panose="020B0503020204020204" pitchFamily="34" charset="-122"/>
                <a:ea typeface="微软雅黑" panose="020B0503020204020204" pitchFamily="34" charset="-122"/>
              </a:rPr>
              <a:t>地址的</a:t>
            </a:r>
            <a:r>
              <a:rPr lang="en-US" altLang="zh-CN" sz="3600" dirty="0">
                <a:latin typeface="微软雅黑" panose="020B0503020204020204" pitchFamily="34" charset="-122"/>
                <a:ea typeface="微软雅黑" panose="020B0503020204020204" pitchFamily="34" charset="-122"/>
              </a:rPr>
              <a:t>VLAN </a:t>
            </a:r>
            <a:endParaRPr lang="en-US" altLang="zh-CN" sz="3600" dirty="0">
              <a:latin typeface="微软雅黑" panose="020B0503020204020204" pitchFamily="34" charset="-122"/>
              <a:ea typeface="微软雅黑" panose="020B0503020204020204" pitchFamily="34" charset="-122"/>
            </a:endParaRPr>
          </a:p>
        </p:txBody>
      </p:sp>
      <p:sp>
        <p:nvSpPr>
          <p:cNvPr id="446467" name="文本占位符 446466"/>
          <p:cNvSpPr>
            <a:spLocks noGrp="1"/>
          </p:cNvSpPr>
          <p:nvPr>
            <p:ph type="body" idx="1"/>
          </p:nvPr>
        </p:nvSpPr>
        <p:spPr>
          <a:xfrm>
            <a:off x="1182688" y="2017713"/>
            <a:ext cx="7205662" cy="4114800"/>
          </a:xfrm>
          <a:ln/>
        </p:spPr>
        <p:txBody>
          <a:bodyPr/>
          <a:p>
            <a:pPr>
              <a:lnSpc>
                <a:spcPct val="80000"/>
              </a:lnSpc>
            </a:pPr>
            <a:r>
              <a:rPr lang="zh-CN" altLang="en-US" sz="2800" dirty="0"/>
              <a:t>这种方式的</a:t>
            </a:r>
            <a:r>
              <a:rPr lang="en-US" altLang="zh-CN" sz="2800" dirty="0"/>
              <a:t>VLAN</a:t>
            </a:r>
            <a:r>
              <a:rPr lang="zh-CN" altLang="en-US" sz="2800" dirty="0"/>
              <a:t>要求交换机对站点的</a:t>
            </a:r>
            <a:r>
              <a:rPr lang="en-US" altLang="zh-CN" sz="2800" dirty="0"/>
              <a:t>MAC</a:t>
            </a:r>
            <a:r>
              <a:rPr lang="zh-CN" altLang="en-US" sz="2800" dirty="0"/>
              <a:t>地址和交换机端口进行跟踪；</a:t>
            </a:r>
            <a:endParaRPr lang="zh-CN" altLang="en-US" sz="2800" dirty="0"/>
          </a:p>
          <a:p>
            <a:pPr>
              <a:lnSpc>
                <a:spcPct val="80000"/>
              </a:lnSpc>
            </a:pPr>
            <a:r>
              <a:rPr lang="zh-CN" altLang="en-US" sz="2800" dirty="0"/>
              <a:t>所有的用户必须明确地分配给一个</a:t>
            </a:r>
            <a:r>
              <a:rPr lang="en-US" altLang="zh-CN" sz="2800" dirty="0"/>
              <a:t>VLAN</a:t>
            </a:r>
            <a:r>
              <a:rPr lang="zh-CN" altLang="en-US" sz="2800" dirty="0"/>
              <a:t>，在这种初始化工作完成后，对用户的自动跟踪才成为可能；</a:t>
            </a:r>
            <a:endParaRPr lang="zh-CN" altLang="en-US" sz="2800" dirty="0"/>
          </a:p>
          <a:p>
            <a:pPr>
              <a:lnSpc>
                <a:spcPct val="80000"/>
              </a:lnSpc>
            </a:pPr>
            <a:r>
              <a:rPr lang="zh-CN" altLang="en-US" sz="2800" dirty="0"/>
              <a:t>不论该站点在网络中怎样移动，由于其</a:t>
            </a:r>
            <a:r>
              <a:rPr lang="en-US" altLang="zh-CN" sz="2800" dirty="0"/>
              <a:t>MAC</a:t>
            </a:r>
            <a:r>
              <a:rPr lang="zh-CN" altLang="en-US" sz="2800" dirty="0"/>
              <a:t>地址保持不变，因此用户不需要对网络地址重新配置；</a:t>
            </a:r>
            <a:endParaRPr lang="zh-CN" altLang="en-US" sz="2800" dirty="0"/>
          </a:p>
          <a:p>
            <a:pPr>
              <a:lnSpc>
                <a:spcPct val="80000"/>
              </a:lnSpc>
            </a:pPr>
            <a:r>
              <a:rPr lang="zh-CN" altLang="en-US" sz="2800" dirty="0"/>
              <a:t>在一个大型网络中，要求网络管理人员将每个用户一一划分到某一个</a:t>
            </a:r>
            <a:r>
              <a:rPr lang="en-US" altLang="zh-CN" sz="2800" dirty="0"/>
              <a:t>VLAN</a:t>
            </a:r>
            <a:r>
              <a:rPr lang="zh-CN" altLang="en-US" sz="2800" dirty="0"/>
              <a:t>中，是十分繁琐的。 </a:t>
            </a:r>
            <a:endParaRPr lang="zh-CN" altLang="en-US" sz="2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07315" y="332105"/>
            <a:ext cx="6734175" cy="2886710"/>
          </a:xfrm>
          <a:prstGeom prst="rect">
            <a:avLst/>
          </a:prstGeom>
        </p:spPr>
      </p:pic>
      <p:pic>
        <p:nvPicPr>
          <p:cNvPr id="5" name="图片 4"/>
          <p:cNvPicPr>
            <a:picLocks noChangeAspect="1"/>
          </p:cNvPicPr>
          <p:nvPr/>
        </p:nvPicPr>
        <p:blipFill>
          <a:blip r:embed="rId2"/>
          <a:stretch>
            <a:fillRect/>
          </a:stretch>
        </p:blipFill>
        <p:spPr>
          <a:xfrm>
            <a:off x="107950" y="3068955"/>
            <a:ext cx="8950960" cy="2045335"/>
          </a:xfrm>
          <a:prstGeom prst="rect">
            <a:avLst/>
          </a:prstGeom>
        </p:spPr>
      </p:pic>
      <p:pic>
        <p:nvPicPr>
          <p:cNvPr id="6" name="图片 5"/>
          <p:cNvPicPr>
            <a:picLocks noChangeAspect="1"/>
          </p:cNvPicPr>
          <p:nvPr/>
        </p:nvPicPr>
        <p:blipFill>
          <a:blip r:embed="rId3"/>
          <a:stretch>
            <a:fillRect/>
          </a:stretch>
        </p:blipFill>
        <p:spPr>
          <a:xfrm>
            <a:off x="323215" y="4725035"/>
            <a:ext cx="8470900" cy="1997075"/>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323215" y="2276475"/>
            <a:ext cx="8387715" cy="389636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7490" name="标题 447489"/>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基于网络层协议的</a:t>
            </a:r>
            <a:r>
              <a:rPr lang="en-US" altLang="zh-CN" sz="3600" dirty="0">
                <a:latin typeface="微软雅黑" panose="020B0503020204020204" pitchFamily="34" charset="-122"/>
                <a:ea typeface="微软雅黑" panose="020B0503020204020204" pitchFamily="34" charset="-122"/>
              </a:rPr>
              <a:t>VLAN </a:t>
            </a:r>
            <a:endParaRPr lang="en-US" altLang="zh-CN" sz="3600" dirty="0">
              <a:latin typeface="微软雅黑" panose="020B0503020204020204" pitchFamily="34" charset="-122"/>
              <a:ea typeface="微软雅黑" panose="020B0503020204020204" pitchFamily="34" charset="-122"/>
            </a:endParaRPr>
          </a:p>
        </p:txBody>
      </p:sp>
      <p:sp>
        <p:nvSpPr>
          <p:cNvPr id="447491" name="文本占位符 447490"/>
          <p:cNvSpPr>
            <a:spLocks noGrp="1"/>
          </p:cNvSpPr>
          <p:nvPr>
            <p:ph type="body" idx="1"/>
          </p:nvPr>
        </p:nvSpPr>
        <p:spPr>
          <a:ln/>
        </p:spPr>
        <p:txBody>
          <a:bodyPr/>
          <a:p>
            <a:pPr>
              <a:lnSpc>
                <a:spcPct val="90000"/>
              </a:lnSpc>
            </a:pPr>
            <a:r>
              <a:rPr lang="zh-CN" altLang="en-US" sz="2800" dirty="0"/>
              <a:t>这种方式是根据每个主机的网络层地址或协议类型（如果支持多协议）划分的；</a:t>
            </a:r>
            <a:endParaRPr lang="zh-CN" altLang="en-US" sz="2800" dirty="0"/>
          </a:p>
          <a:p>
            <a:pPr>
              <a:lnSpc>
                <a:spcPct val="90000"/>
              </a:lnSpc>
            </a:pPr>
            <a:r>
              <a:rPr lang="zh-CN" altLang="en-US" sz="2800" dirty="0"/>
              <a:t>这种方法的优点是用户的物理位置改变了，不需要重新配置其所属的</a:t>
            </a:r>
            <a:r>
              <a:rPr lang="en-US" altLang="zh-CN" sz="2800" dirty="0"/>
              <a:t>VLAN</a:t>
            </a:r>
            <a:r>
              <a:rPr lang="zh-CN" altLang="en-US" sz="2800" dirty="0"/>
              <a:t>，而且可以根据协议类型来划分</a:t>
            </a:r>
            <a:r>
              <a:rPr lang="en-US" altLang="zh-CN" sz="2800" dirty="0"/>
              <a:t>VLAN</a:t>
            </a:r>
            <a:r>
              <a:rPr lang="zh-CN" altLang="en-US" sz="2800" dirty="0"/>
              <a:t>；</a:t>
            </a:r>
            <a:endParaRPr lang="zh-CN" altLang="en-US" sz="2800" dirty="0"/>
          </a:p>
          <a:p>
            <a:pPr>
              <a:lnSpc>
                <a:spcPct val="90000"/>
              </a:lnSpc>
            </a:pPr>
            <a:r>
              <a:rPr lang="zh-CN" altLang="en-US" sz="2800" dirty="0"/>
              <a:t>这种方法的缺点是效率低，因为检查每一个数据包的网络层地址是很费时的（相对于前面两种方法），一般的交换机芯片都可以自动检查网络上数据包的以太网帧头，但要让芯片能检查</a:t>
            </a:r>
            <a:r>
              <a:rPr lang="en-US" altLang="zh-CN" sz="2800" dirty="0"/>
              <a:t>IP</a:t>
            </a:r>
            <a:r>
              <a:rPr lang="zh-CN" altLang="en-US" sz="2800" dirty="0"/>
              <a:t>帧头需要更高的技术，同时也更费时。 </a:t>
            </a:r>
            <a:endParaRPr lang="zh-CN" altLang="en-US" sz="2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8514" name="标题 448513"/>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基于</a:t>
            </a:r>
            <a:r>
              <a:rPr lang="en-US" altLang="zh-CN" sz="3600" dirty="0">
                <a:latin typeface="微软雅黑" panose="020B0503020204020204" pitchFamily="34" charset="-122"/>
                <a:ea typeface="微软雅黑" panose="020B0503020204020204" pitchFamily="34" charset="-122"/>
              </a:rPr>
              <a:t>IP</a:t>
            </a:r>
            <a:r>
              <a:rPr lang="zh-CN" altLang="en-US" sz="3600" dirty="0">
                <a:latin typeface="微软雅黑" panose="020B0503020204020204" pitchFamily="34" charset="-122"/>
                <a:ea typeface="微软雅黑" panose="020B0503020204020204" pitchFamily="34" charset="-122"/>
              </a:rPr>
              <a:t>组播的</a:t>
            </a:r>
            <a:r>
              <a:rPr lang="en-US" altLang="zh-CN" sz="3600" dirty="0">
                <a:latin typeface="微软雅黑" panose="020B0503020204020204" pitchFamily="34" charset="-122"/>
                <a:ea typeface="微软雅黑" panose="020B0503020204020204" pitchFamily="34" charset="-122"/>
              </a:rPr>
              <a:t>VLAN </a:t>
            </a:r>
            <a:endParaRPr lang="en-US" altLang="zh-CN" sz="3600" dirty="0">
              <a:latin typeface="微软雅黑" panose="020B0503020204020204" pitchFamily="34" charset="-122"/>
              <a:ea typeface="微软雅黑" panose="020B0503020204020204" pitchFamily="34" charset="-122"/>
            </a:endParaRPr>
          </a:p>
        </p:txBody>
      </p:sp>
      <p:sp>
        <p:nvSpPr>
          <p:cNvPr id="448515" name="文本占位符 448514"/>
          <p:cNvSpPr>
            <a:spLocks noGrp="1"/>
          </p:cNvSpPr>
          <p:nvPr>
            <p:ph type="body" idx="1"/>
          </p:nvPr>
        </p:nvSpPr>
        <p:spPr>
          <a:xfrm>
            <a:off x="971550" y="2017713"/>
            <a:ext cx="7983538" cy="4114800"/>
          </a:xfrm>
          <a:ln/>
        </p:spPr>
        <p:txBody>
          <a:bodyPr/>
          <a:p>
            <a:r>
              <a:rPr lang="en-US" altLang="zh-CN" sz="2800" dirty="0"/>
              <a:t>IP</a:t>
            </a:r>
            <a:r>
              <a:rPr lang="zh-CN" altLang="en-US" sz="2800" dirty="0"/>
              <a:t>组播实际上也是一种</a:t>
            </a:r>
            <a:r>
              <a:rPr lang="en-US" altLang="zh-CN" sz="2800" dirty="0"/>
              <a:t>VLAN</a:t>
            </a:r>
            <a:r>
              <a:rPr lang="zh-CN" altLang="en-US" sz="2800" dirty="0"/>
              <a:t>的定义，即认为一个组播组就是一个</a:t>
            </a:r>
            <a:r>
              <a:rPr lang="en-US" altLang="zh-CN" sz="2800" dirty="0"/>
              <a:t>VLAN</a:t>
            </a:r>
            <a:r>
              <a:rPr lang="zh-CN" altLang="en-US" sz="2800" dirty="0"/>
              <a:t>，这种划分的方法将</a:t>
            </a:r>
            <a:r>
              <a:rPr lang="en-US" altLang="zh-CN" sz="2800" dirty="0"/>
              <a:t>VLAN</a:t>
            </a:r>
            <a:r>
              <a:rPr lang="zh-CN" altLang="en-US" sz="2800" dirty="0"/>
              <a:t>扩大到了广域网，因此这种方法具有更大的灵活性，而且也很容易通过路由器进行扩展。</a:t>
            </a:r>
            <a:endParaRPr lang="zh-CN" altLang="en-US"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1778" name="标题 331777"/>
          <p:cNvSpPr>
            <a:spLocks noGrp="1"/>
          </p:cNvSpPr>
          <p:nvPr>
            <p:ph type="title"/>
          </p:nvPr>
        </p:nvSpPr>
        <p:spPr>
          <a:ln/>
        </p:spPr>
        <p:txBody>
          <a:bodyPr anchor="b" anchorCtr="0"/>
          <a:p>
            <a:r>
              <a:rPr lang="en-US" altLang="zh-CN"/>
              <a:t>VLAN</a:t>
            </a:r>
            <a:r>
              <a:rPr lang="zh-CN" altLang="en-US" dirty="0"/>
              <a:t>的实现 </a:t>
            </a:r>
            <a:endParaRPr lang="zh-CN" altLang="en-US" dirty="0"/>
          </a:p>
        </p:txBody>
      </p:sp>
      <p:sp>
        <p:nvSpPr>
          <p:cNvPr id="331779" name="文本占位符 331778"/>
          <p:cNvSpPr>
            <a:spLocks noGrp="1"/>
          </p:cNvSpPr>
          <p:nvPr>
            <p:ph type="body" idx="1"/>
          </p:nvPr>
        </p:nvSpPr>
        <p:spPr>
          <a:xfrm>
            <a:off x="468313" y="2017713"/>
            <a:ext cx="8486775" cy="4114800"/>
          </a:xfrm>
          <a:ln/>
        </p:spPr>
        <p:txBody>
          <a:bodyPr/>
          <a:p>
            <a:r>
              <a:rPr lang="zh-CN" altLang="en-US" dirty="0"/>
              <a:t>目前所有</a:t>
            </a:r>
            <a:r>
              <a:rPr lang="en-US" altLang="zh-CN"/>
              <a:t>VLAN </a:t>
            </a:r>
            <a:r>
              <a:rPr lang="zh-CN" altLang="en-US" dirty="0"/>
              <a:t>均是通过交换机软件实现的。从实现的机制或策略划分，</a:t>
            </a:r>
            <a:r>
              <a:rPr lang="en-US" altLang="zh-CN"/>
              <a:t>VLAN</a:t>
            </a:r>
            <a:r>
              <a:rPr lang="zh-CN" altLang="en-US" dirty="0"/>
              <a:t>分为</a:t>
            </a:r>
            <a:r>
              <a:rPr lang="en-US" altLang="zh-CN"/>
              <a:t>:</a:t>
            </a:r>
            <a:endParaRPr lang="en-US" altLang="zh-CN"/>
          </a:p>
          <a:p>
            <a:r>
              <a:rPr lang="zh-CN" altLang="en-US" dirty="0">
                <a:solidFill>
                  <a:srgbClr val="FF0000"/>
                </a:solidFill>
              </a:rPr>
              <a:t>静态</a:t>
            </a:r>
            <a:r>
              <a:rPr lang="en-US" altLang="zh-CN">
                <a:solidFill>
                  <a:srgbClr val="FF0000"/>
                </a:solidFill>
              </a:rPr>
              <a:t>VLAN </a:t>
            </a:r>
            <a:endParaRPr lang="en-US" altLang="zh-CN">
              <a:solidFill>
                <a:srgbClr val="FF0000"/>
              </a:solidFill>
            </a:endParaRPr>
          </a:p>
          <a:p>
            <a:r>
              <a:rPr lang="zh-CN" altLang="en-US" dirty="0">
                <a:solidFill>
                  <a:srgbClr val="FF0000"/>
                </a:solidFill>
              </a:rPr>
              <a:t>动态</a:t>
            </a:r>
            <a:r>
              <a:rPr lang="en-US" altLang="zh-CN">
                <a:solidFill>
                  <a:srgbClr val="FF0000"/>
                </a:solidFill>
              </a:rPr>
              <a:t>VLAN</a:t>
            </a:r>
            <a:endParaRPr lang="en-US" altLang="zh-C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1779">
                                            <p:txEl>
                                              <p:charRg st="0" end="42"/>
                                            </p:txEl>
                                          </p:spTgt>
                                        </p:tgtEl>
                                        <p:attrNameLst>
                                          <p:attrName>style.visibility</p:attrName>
                                        </p:attrNameLst>
                                      </p:cBhvr>
                                      <p:to>
                                        <p:strVal val="visible"/>
                                      </p:to>
                                    </p:set>
                                    <p:anim calcmode="lin" valueType="num">
                                      <p:cBhvr additive="base">
                                        <p:cTn id="7" dur="500" fill="hold"/>
                                        <p:tgtEl>
                                          <p:spTgt spid="331779">
                                            <p:txEl>
                                              <p:charRg st="0" end="4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1779">
                                            <p:txEl>
                                              <p:charRg st="0" end="4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1779">
                                            <p:txEl>
                                              <p:charRg st="42" end="50"/>
                                            </p:txEl>
                                          </p:spTgt>
                                        </p:tgtEl>
                                        <p:attrNameLst>
                                          <p:attrName>style.visibility</p:attrName>
                                        </p:attrNameLst>
                                      </p:cBhvr>
                                      <p:to>
                                        <p:strVal val="visible"/>
                                      </p:to>
                                    </p:set>
                                    <p:anim calcmode="lin" valueType="num">
                                      <p:cBhvr additive="base">
                                        <p:cTn id="13" dur="500" fill="hold"/>
                                        <p:tgtEl>
                                          <p:spTgt spid="331779">
                                            <p:txEl>
                                              <p:charRg st="42" end="5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1779">
                                            <p:txEl>
                                              <p:charRg st="42" end="5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1779">
                                            <p:txEl>
                                              <p:charRg st="50" end="57"/>
                                            </p:txEl>
                                          </p:spTgt>
                                        </p:tgtEl>
                                        <p:attrNameLst>
                                          <p:attrName>style.visibility</p:attrName>
                                        </p:attrNameLst>
                                      </p:cBhvr>
                                      <p:to>
                                        <p:strVal val="visible"/>
                                      </p:to>
                                    </p:set>
                                    <p:anim calcmode="lin" valueType="num">
                                      <p:cBhvr additive="base">
                                        <p:cTn id="19" dur="500" fill="hold"/>
                                        <p:tgtEl>
                                          <p:spTgt spid="331779">
                                            <p:txEl>
                                              <p:charRg st="50" end="5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1779">
                                            <p:txEl>
                                              <p:charRg st="50" end="5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3826" name="标题 333825"/>
          <p:cNvSpPr>
            <a:spLocks noGrp="1"/>
          </p:cNvSpPr>
          <p:nvPr>
            <p:ph type="title"/>
          </p:nvPr>
        </p:nvSpPr>
        <p:spPr>
          <a:ln/>
        </p:spPr>
        <p:txBody>
          <a:bodyPr anchor="b" anchorCtr="0"/>
          <a:p>
            <a:r>
              <a:rPr lang="zh-CN" altLang="en-US" b="1" dirty="0"/>
              <a:t>静态</a:t>
            </a:r>
            <a:r>
              <a:rPr lang="en-US" altLang="zh-CN" b="1"/>
              <a:t>VLAN</a:t>
            </a:r>
            <a:endParaRPr lang="en-US" altLang="zh-CN" b="1"/>
          </a:p>
        </p:txBody>
      </p:sp>
      <p:sp>
        <p:nvSpPr>
          <p:cNvPr id="333827" name="文本占位符 333826"/>
          <p:cNvSpPr>
            <a:spLocks noGrp="1"/>
          </p:cNvSpPr>
          <p:nvPr>
            <p:ph type="body" idx="1"/>
          </p:nvPr>
        </p:nvSpPr>
        <p:spPr>
          <a:xfrm>
            <a:off x="684213" y="2133600"/>
            <a:ext cx="7772400" cy="4114800"/>
          </a:xfrm>
          <a:ln/>
        </p:spPr>
        <p:txBody>
          <a:bodyPr/>
          <a:p>
            <a:r>
              <a:rPr lang="zh-CN" altLang="en-US" sz="2800" b="1" dirty="0"/>
              <a:t>在静态</a:t>
            </a:r>
            <a:r>
              <a:rPr lang="en-US" altLang="zh-CN" sz="2800" b="1"/>
              <a:t>VLAN </a:t>
            </a:r>
            <a:r>
              <a:rPr lang="zh-CN" altLang="en-US" sz="2800" b="1" dirty="0"/>
              <a:t>中，由网络管理员根据交换机端口进行静态的</a:t>
            </a:r>
            <a:r>
              <a:rPr lang="en-US" altLang="zh-CN" sz="2800" b="1"/>
              <a:t>VALN</a:t>
            </a:r>
            <a:r>
              <a:rPr lang="zh-CN" altLang="en-US" sz="2800" b="1" dirty="0"/>
              <a:t>分配，当在交换机上将其某一个端口分配给一个</a:t>
            </a:r>
            <a:r>
              <a:rPr lang="en-US" altLang="zh-CN" sz="2800" b="1"/>
              <a:t>VLAN</a:t>
            </a:r>
            <a:r>
              <a:rPr lang="zh-CN" altLang="en-US" sz="2800" b="1" dirty="0"/>
              <a:t>时，将一直保持不变直到网络管理员改变这种配置，所以又被称为基于端口的</a:t>
            </a:r>
            <a:r>
              <a:rPr lang="en-US" altLang="zh-CN" sz="2800" b="1"/>
              <a:t>VLAN</a:t>
            </a:r>
            <a:r>
              <a:rPr lang="zh-CN" altLang="en-US" sz="2800" b="1" dirty="0"/>
              <a:t>。 </a:t>
            </a:r>
            <a:endParaRPr lang="zh-CN" altLang="en-US" sz="2800" b="1" dirty="0"/>
          </a:p>
          <a:p>
            <a:r>
              <a:rPr lang="zh-CN" altLang="en-US" sz="2800" b="1" dirty="0"/>
              <a:t>配置简单，网络的可监控性强。但缺乏足够的灵活性。</a:t>
            </a:r>
            <a:endParaRPr lang="zh-CN" alt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3827">
                                            <p:txEl>
                                              <p:charRg st="0" end="98"/>
                                            </p:txEl>
                                          </p:spTgt>
                                        </p:tgtEl>
                                        <p:attrNameLst>
                                          <p:attrName>style.visibility</p:attrName>
                                        </p:attrNameLst>
                                      </p:cBhvr>
                                      <p:to>
                                        <p:strVal val="visible"/>
                                      </p:to>
                                    </p:set>
                                    <p:anim calcmode="lin" valueType="num">
                                      <p:cBhvr additive="base">
                                        <p:cTn id="7" dur="500" fill="hold"/>
                                        <p:tgtEl>
                                          <p:spTgt spid="333827">
                                            <p:txEl>
                                              <p:charRg st="0" end="9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3827">
                                            <p:txEl>
                                              <p:charRg st="0" end="9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3827">
                                            <p:txEl>
                                              <p:charRg st="98" end="123"/>
                                            </p:txEl>
                                          </p:spTgt>
                                        </p:tgtEl>
                                        <p:attrNameLst>
                                          <p:attrName>style.visibility</p:attrName>
                                        </p:attrNameLst>
                                      </p:cBhvr>
                                      <p:to>
                                        <p:strVal val="visible"/>
                                      </p:to>
                                    </p:set>
                                    <p:anim calcmode="lin" valueType="num">
                                      <p:cBhvr additive="base">
                                        <p:cTn id="13" dur="500" fill="hold"/>
                                        <p:tgtEl>
                                          <p:spTgt spid="333827">
                                            <p:txEl>
                                              <p:charRg st="98" end="12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3827">
                                            <p:txEl>
                                              <p:charRg st="98" end="1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4850" name="标题 334849"/>
          <p:cNvSpPr>
            <a:spLocks noGrp="1"/>
          </p:cNvSpPr>
          <p:nvPr>
            <p:ph type="title"/>
          </p:nvPr>
        </p:nvSpPr>
        <p:spPr>
          <a:ln/>
        </p:spPr>
        <p:txBody>
          <a:bodyPr anchor="b" anchorCtr="0"/>
          <a:p>
            <a:r>
              <a:rPr lang="zh-CN" altLang="en-US" b="1" dirty="0"/>
              <a:t>动态</a:t>
            </a:r>
            <a:r>
              <a:rPr lang="en-US" altLang="zh-CN" b="1"/>
              <a:t>VLAN</a:t>
            </a:r>
            <a:endParaRPr lang="en-US" altLang="zh-CN" b="1"/>
          </a:p>
        </p:txBody>
      </p:sp>
      <p:sp>
        <p:nvSpPr>
          <p:cNvPr id="334851" name="文本占位符 334850"/>
          <p:cNvSpPr>
            <a:spLocks noGrp="1"/>
          </p:cNvSpPr>
          <p:nvPr>
            <p:ph type="body" idx="1"/>
          </p:nvPr>
        </p:nvSpPr>
        <p:spPr>
          <a:xfrm>
            <a:off x="611188" y="2017713"/>
            <a:ext cx="8343900" cy="4114800"/>
          </a:xfrm>
          <a:ln/>
        </p:spPr>
        <p:txBody>
          <a:bodyPr/>
          <a:p>
            <a:r>
              <a:rPr lang="zh-CN" altLang="en-US" sz="2800" b="1" dirty="0"/>
              <a:t>动态</a:t>
            </a:r>
            <a:r>
              <a:rPr lang="en-US" altLang="zh-CN" sz="2800" b="1"/>
              <a:t>VLAN</a:t>
            </a:r>
            <a:r>
              <a:rPr lang="zh-CN" altLang="en-US" sz="2800" b="1" dirty="0"/>
              <a:t>是指交换机上以联网用户的</a:t>
            </a:r>
            <a:r>
              <a:rPr lang="en-US" altLang="zh-CN" sz="2800" b="1"/>
              <a:t>MAC </a:t>
            </a:r>
            <a:r>
              <a:rPr lang="zh-CN" altLang="en-US" sz="2800" b="1" dirty="0"/>
              <a:t>地址、逻辑地址（如</a:t>
            </a:r>
            <a:r>
              <a:rPr lang="en-US" altLang="zh-CN" sz="2800" b="1"/>
              <a:t>IP</a:t>
            </a:r>
            <a:r>
              <a:rPr lang="zh-CN" altLang="en-US" sz="2800" b="1" dirty="0"/>
              <a:t>地址）或数据包协议等信息为基础将交换机端口动态分配给</a:t>
            </a:r>
            <a:r>
              <a:rPr lang="en-US" altLang="zh-CN" sz="2800" b="1"/>
              <a:t>VLAN</a:t>
            </a:r>
            <a:r>
              <a:rPr lang="zh-CN" altLang="en-US" sz="2800" b="1" dirty="0"/>
              <a:t>的方式。 </a:t>
            </a:r>
            <a:endParaRPr lang="zh-CN" altLang="en-US" sz="2800" b="1" dirty="0"/>
          </a:p>
          <a:p>
            <a:r>
              <a:rPr lang="zh-CN" altLang="en-US" sz="2800" b="1" dirty="0"/>
              <a:t>这种机制的好处在于只要用户的应用性质不变，并且其所使用的主机不变（严格地说，是使用的网卡不变），则用户在网络中移动时，并不需要对网络进行额外配置或管理。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4851">
                                            <p:txEl>
                                              <p:charRg st="0" end="69"/>
                                            </p:txEl>
                                          </p:spTgt>
                                        </p:tgtEl>
                                        <p:attrNameLst>
                                          <p:attrName>style.visibility</p:attrName>
                                        </p:attrNameLst>
                                      </p:cBhvr>
                                      <p:to>
                                        <p:strVal val="visible"/>
                                      </p:to>
                                    </p:set>
                                    <p:anim calcmode="lin" valueType="num">
                                      <p:cBhvr additive="base">
                                        <p:cTn id="7" dur="500" fill="hold"/>
                                        <p:tgtEl>
                                          <p:spTgt spid="334851">
                                            <p:txEl>
                                              <p:charRg st="0" end="6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4851">
                                            <p:txEl>
                                              <p:charRg st="0" end="6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4851">
                                            <p:txEl>
                                              <p:charRg st="69" end="147"/>
                                            </p:txEl>
                                          </p:spTgt>
                                        </p:tgtEl>
                                        <p:attrNameLst>
                                          <p:attrName>style.visibility</p:attrName>
                                        </p:attrNameLst>
                                      </p:cBhvr>
                                      <p:to>
                                        <p:strVal val="visible"/>
                                      </p:to>
                                    </p:set>
                                    <p:anim calcmode="lin" valueType="num">
                                      <p:cBhvr additive="base">
                                        <p:cTn id="13" dur="500" fill="hold"/>
                                        <p:tgtEl>
                                          <p:spTgt spid="334851">
                                            <p:txEl>
                                              <p:charRg st="69" end="14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4851">
                                            <p:txEl>
                                              <p:charRg st="69" end="14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5874" name="标题 335873"/>
          <p:cNvSpPr>
            <a:spLocks noGrp="1"/>
          </p:cNvSpPr>
          <p:nvPr>
            <p:ph type="title"/>
          </p:nvPr>
        </p:nvSpPr>
        <p:spPr>
          <a:ln/>
        </p:spPr>
        <p:txBody>
          <a:bodyPr anchor="b" anchorCtr="0"/>
          <a:p>
            <a:r>
              <a:rPr lang="en-US" altLang="zh-CN" b="1"/>
              <a:t>VLAN</a:t>
            </a:r>
            <a:r>
              <a:rPr lang="zh-CN" altLang="en-US" b="1" dirty="0"/>
              <a:t>的优点 </a:t>
            </a:r>
            <a:endParaRPr lang="zh-CN" altLang="en-US" b="1" dirty="0"/>
          </a:p>
        </p:txBody>
      </p:sp>
      <p:sp>
        <p:nvSpPr>
          <p:cNvPr id="335875" name="文本占位符 335874"/>
          <p:cNvSpPr>
            <a:spLocks noGrp="1"/>
          </p:cNvSpPr>
          <p:nvPr>
            <p:ph type="body" idx="1"/>
          </p:nvPr>
        </p:nvSpPr>
        <p:spPr>
          <a:xfrm>
            <a:off x="755650" y="2060575"/>
            <a:ext cx="8137525" cy="4114800"/>
          </a:xfrm>
          <a:ln/>
        </p:spPr>
        <p:txBody>
          <a:bodyPr/>
          <a:p>
            <a:r>
              <a:rPr lang="zh-CN" altLang="en-US" sz="2800" b="1" dirty="0"/>
              <a:t>当一个用户从一个位置移动到另一个位置时，其网络属性不需要重新配置，而是动态地完成 。</a:t>
            </a:r>
            <a:endParaRPr lang="zh-CN" altLang="en-US" sz="2800" b="1" dirty="0"/>
          </a:p>
          <a:p>
            <a:r>
              <a:rPr lang="zh-CN" altLang="en-US" sz="2800" b="1" dirty="0"/>
              <a:t>虚拟工作组。 </a:t>
            </a:r>
            <a:endParaRPr lang="zh-CN" altLang="en-US" sz="2800" b="1" dirty="0"/>
          </a:p>
          <a:p>
            <a:r>
              <a:rPr lang="zh-CN" altLang="en-US" sz="2800" b="1" dirty="0"/>
              <a:t>限制广播包。 </a:t>
            </a:r>
            <a:endParaRPr lang="zh-CN" altLang="en-US" sz="2800" b="1" dirty="0"/>
          </a:p>
          <a:p>
            <a:r>
              <a:rPr lang="zh-CN" altLang="en-US" sz="2800" b="1" dirty="0"/>
              <a:t>安全性，由于配置了</a:t>
            </a:r>
            <a:r>
              <a:rPr lang="en-US" altLang="zh-CN" sz="2800" b="1"/>
              <a:t>VLAN</a:t>
            </a:r>
            <a:r>
              <a:rPr lang="zh-CN" altLang="en-US" sz="2800" b="1" dirty="0"/>
              <a:t>后，一个</a:t>
            </a:r>
            <a:r>
              <a:rPr lang="en-US" altLang="zh-CN" sz="2800" b="1"/>
              <a:t>VLAN</a:t>
            </a:r>
            <a:r>
              <a:rPr lang="zh-CN" altLang="en-US" sz="2800" b="1" dirty="0"/>
              <a:t>的数据包不会发送到另一个</a:t>
            </a:r>
            <a:r>
              <a:rPr lang="en-US" altLang="zh-CN" sz="2800" b="1"/>
              <a:t>VLAN</a:t>
            </a:r>
            <a:r>
              <a:rPr lang="zh-CN" altLang="en-US" sz="2800" b="1" dirty="0"/>
              <a:t>。</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5875">
                                            <p:txEl>
                                              <p:charRg st="0" end="43"/>
                                            </p:txEl>
                                          </p:spTgt>
                                        </p:tgtEl>
                                        <p:attrNameLst>
                                          <p:attrName>style.visibility</p:attrName>
                                        </p:attrNameLst>
                                      </p:cBhvr>
                                      <p:to>
                                        <p:strVal val="visible"/>
                                      </p:to>
                                    </p:set>
                                    <p:anim calcmode="lin" valueType="num">
                                      <p:cBhvr additive="base">
                                        <p:cTn id="7" dur="500" fill="hold"/>
                                        <p:tgtEl>
                                          <p:spTgt spid="335875">
                                            <p:txEl>
                                              <p:charRg st="0" end="4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5875">
                                            <p:txEl>
                                              <p:charRg st="0" end="4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5875">
                                            <p:txEl>
                                              <p:charRg st="43" end="51"/>
                                            </p:txEl>
                                          </p:spTgt>
                                        </p:tgtEl>
                                        <p:attrNameLst>
                                          <p:attrName>style.visibility</p:attrName>
                                        </p:attrNameLst>
                                      </p:cBhvr>
                                      <p:to>
                                        <p:strVal val="visible"/>
                                      </p:to>
                                    </p:set>
                                    <p:anim calcmode="lin" valueType="num">
                                      <p:cBhvr additive="base">
                                        <p:cTn id="13" dur="500" fill="hold"/>
                                        <p:tgtEl>
                                          <p:spTgt spid="335875">
                                            <p:txEl>
                                              <p:charRg st="43" end="5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5875">
                                            <p:txEl>
                                              <p:charRg st="43" end="5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5875">
                                            <p:txEl>
                                              <p:charRg st="51" end="59"/>
                                            </p:txEl>
                                          </p:spTgt>
                                        </p:tgtEl>
                                        <p:attrNameLst>
                                          <p:attrName>style.visibility</p:attrName>
                                        </p:attrNameLst>
                                      </p:cBhvr>
                                      <p:to>
                                        <p:strVal val="visible"/>
                                      </p:to>
                                    </p:set>
                                    <p:anim calcmode="lin" valueType="num">
                                      <p:cBhvr additive="base">
                                        <p:cTn id="19" dur="500" fill="hold"/>
                                        <p:tgtEl>
                                          <p:spTgt spid="335875">
                                            <p:txEl>
                                              <p:charRg st="51" end="5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5875">
                                            <p:txEl>
                                              <p:charRg st="51" end="5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5875">
                                            <p:txEl>
                                              <p:charRg st="59" end="98"/>
                                            </p:txEl>
                                          </p:spTgt>
                                        </p:tgtEl>
                                        <p:attrNameLst>
                                          <p:attrName>style.visibility</p:attrName>
                                        </p:attrNameLst>
                                      </p:cBhvr>
                                      <p:to>
                                        <p:strVal val="visible"/>
                                      </p:to>
                                    </p:set>
                                    <p:anim calcmode="lin" valueType="num">
                                      <p:cBhvr additive="base">
                                        <p:cTn id="25" dur="500" fill="hold"/>
                                        <p:tgtEl>
                                          <p:spTgt spid="335875">
                                            <p:txEl>
                                              <p:charRg st="59" end="9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5875">
                                            <p:txEl>
                                              <p:charRg st="59" end="9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6898" name="标题 336897"/>
          <p:cNvSpPr>
            <a:spLocks noGrp="1"/>
          </p:cNvSpPr>
          <p:nvPr>
            <p:ph type="title"/>
          </p:nvPr>
        </p:nvSpPr>
        <p:spPr>
          <a:ln/>
        </p:spPr>
        <p:txBody>
          <a:bodyPr anchor="b" anchorCtr="0"/>
          <a:p>
            <a:r>
              <a:rPr lang="en-US" altLang="zh-CN">
                <a:latin typeface="微软雅黑" panose="020B0503020204020204" pitchFamily="34" charset="-122"/>
                <a:ea typeface="微软雅黑" panose="020B0503020204020204" pitchFamily="34" charset="-122"/>
              </a:rPr>
              <a:t>4.6 </a:t>
            </a:r>
            <a:r>
              <a:rPr lang="zh-CN" altLang="en-US" dirty="0">
                <a:latin typeface="微软雅黑" panose="020B0503020204020204" pitchFamily="34" charset="-122"/>
                <a:ea typeface="微软雅黑" panose="020B0503020204020204" pitchFamily="34" charset="-122"/>
              </a:rPr>
              <a:t>无线局域网</a:t>
            </a:r>
            <a:endParaRPr lang="zh-CN" altLang="en-US" dirty="0">
              <a:latin typeface="微软雅黑" panose="020B0503020204020204" pitchFamily="34" charset="-122"/>
              <a:ea typeface="微软雅黑" panose="020B0503020204020204" pitchFamily="34" charset="-122"/>
            </a:endParaRPr>
          </a:p>
        </p:txBody>
      </p:sp>
      <p:sp>
        <p:nvSpPr>
          <p:cNvPr id="336899" name="文本占位符 336898"/>
          <p:cNvSpPr>
            <a:spLocks noGrp="1"/>
          </p:cNvSpPr>
          <p:nvPr>
            <p:ph type="body" idx="1"/>
          </p:nvPr>
        </p:nvSpPr>
        <p:spPr>
          <a:ln/>
        </p:spPr>
        <p:txBody>
          <a:bodyPr/>
          <a:p>
            <a:r>
              <a:rPr lang="zh-CN" altLang="en-US" sz="2800" dirty="0"/>
              <a:t>无线局域网</a:t>
            </a:r>
            <a:r>
              <a:rPr lang="en-US" altLang="zh-CN" sz="2800" dirty="0"/>
              <a:t>(Wireless Local Area Network</a:t>
            </a:r>
            <a:r>
              <a:rPr lang="zh-CN" altLang="en-US" sz="2800" dirty="0"/>
              <a:t>，</a:t>
            </a:r>
            <a:r>
              <a:rPr lang="en-US" altLang="zh-CN" sz="2800" dirty="0"/>
              <a:t>WLAN)</a:t>
            </a:r>
            <a:r>
              <a:rPr lang="zh-CN" altLang="en-US" sz="2800" dirty="0"/>
              <a:t>是相当便利的数据传输系统，它是指以无线电波、激光、红外线等无线传输介质来代替有线局域网中的部分或全部有线传输介质而构成的网络。 </a:t>
            </a:r>
            <a:endParaRPr lang="zh-CN" altLang="en-US" sz="28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22" name="标题 337921"/>
          <p:cNvSpPr>
            <a:spLocks noGrp="1"/>
          </p:cNvSpPr>
          <p:nvPr>
            <p:ph type="title"/>
          </p:nvPr>
        </p:nvSpPr>
        <p:spPr>
          <a:ln/>
        </p:spPr>
        <p:txBody>
          <a:bodyPr anchor="b" anchorCtr="0"/>
          <a:p>
            <a:r>
              <a:rPr lang="zh-CN" altLang="en-US" b="1" dirty="0"/>
              <a:t>适用场合</a:t>
            </a:r>
            <a:endParaRPr lang="zh-CN" altLang="en-US" b="1" dirty="0"/>
          </a:p>
        </p:txBody>
      </p:sp>
      <p:sp>
        <p:nvSpPr>
          <p:cNvPr id="337923" name="文本占位符 337922"/>
          <p:cNvSpPr>
            <a:spLocks noGrp="1"/>
          </p:cNvSpPr>
          <p:nvPr>
            <p:ph type="body" idx="1"/>
          </p:nvPr>
        </p:nvSpPr>
        <p:spPr>
          <a:ln/>
        </p:spPr>
        <p:txBody>
          <a:bodyPr/>
          <a:p>
            <a:r>
              <a:rPr lang="zh-CN" altLang="en-US" dirty="0"/>
              <a:t>无固定工作场所的使用者；</a:t>
            </a:r>
            <a:endParaRPr lang="zh-CN" altLang="en-US" dirty="0"/>
          </a:p>
          <a:p>
            <a:r>
              <a:rPr lang="zh-CN" altLang="en-US" dirty="0"/>
              <a:t>有线局域网络架设受环境限制；</a:t>
            </a:r>
            <a:endParaRPr lang="zh-CN" altLang="en-US" dirty="0"/>
          </a:p>
          <a:p>
            <a:r>
              <a:rPr lang="zh-CN" altLang="en-US" dirty="0"/>
              <a:t>作为有线局域网络的备用系统；</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23">
                                            <p:txEl>
                                              <p:charRg st="0" end="13"/>
                                            </p:txEl>
                                          </p:spTgt>
                                        </p:tgtEl>
                                        <p:attrNameLst>
                                          <p:attrName>style.visibility</p:attrName>
                                        </p:attrNameLst>
                                      </p:cBhvr>
                                      <p:to>
                                        <p:strVal val="visible"/>
                                      </p:to>
                                    </p:set>
                                    <p:anim calcmode="lin" valueType="num">
                                      <p:cBhvr additive="base">
                                        <p:cTn id="7" dur="500" fill="hold"/>
                                        <p:tgtEl>
                                          <p:spTgt spid="337923">
                                            <p:txEl>
                                              <p:charRg st="0" end="1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23">
                                            <p:txEl>
                                              <p:charRg st="0" end="1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23">
                                            <p:txEl>
                                              <p:charRg st="13" end="28"/>
                                            </p:txEl>
                                          </p:spTgt>
                                        </p:tgtEl>
                                        <p:attrNameLst>
                                          <p:attrName>style.visibility</p:attrName>
                                        </p:attrNameLst>
                                      </p:cBhvr>
                                      <p:to>
                                        <p:strVal val="visible"/>
                                      </p:to>
                                    </p:set>
                                    <p:anim calcmode="lin" valueType="num">
                                      <p:cBhvr additive="base">
                                        <p:cTn id="13" dur="500" fill="hold"/>
                                        <p:tgtEl>
                                          <p:spTgt spid="337923">
                                            <p:txEl>
                                              <p:charRg st="13" end="2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23">
                                            <p:txEl>
                                              <p:charRg st="13" end="2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7923">
                                            <p:txEl>
                                              <p:charRg st="28" end="43"/>
                                            </p:txEl>
                                          </p:spTgt>
                                        </p:tgtEl>
                                        <p:attrNameLst>
                                          <p:attrName>style.visibility</p:attrName>
                                        </p:attrNameLst>
                                      </p:cBhvr>
                                      <p:to>
                                        <p:strVal val="visible"/>
                                      </p:to>
                                    </p:set>
                                    <p:anim calcmode="lin" valueType="num">
                                      <p:cBhvr additive="base">
                                        <p:cTn id="19" dur="500" fill="hold"/>
                                        <p:tgtEl>
                                          <p:spTgt spid="337923">
                                            <p:txEl>
                                              <p:charRg st="28" end="4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23">
                                            <p:txEl>
                                              <p:charRg st="28" end="4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8946" name="标题 338945"/>
          <p:cNvSpPr>
            <a:spLocks noGrp="1"/>
          </p:cNvSpPr>
          <p:nvPr>
            <p:ph type="title"/>
          </p:nvPr>
        </p:nvSpPr>
        <p:spPr>
          <a:ln/>
        </p:spPr>
        <p:txBody>
          <a:bodyPr anchor="b" anchorCtr="0"/>
          <a:p>
            <a:r>
              <a:rPr lang="zh-CN" altLang="en-US" b="1" dirty="0"/>
              <a:t>特点</a:t>
            </a:r>
            <a:endParaRPr lang="zh-CN" altLang="en-US" b="1" dirty="0"/>
          </a:p>
        </p:txBody>
      </p:sp>
      <p:sp>
        <p:nvSpPr>
          <p:cNvPr id="338947" name="文本占位符 338946"/>
          <p:cNvSpPr>
            <a:spLocks noGrp="1"/>
          </p:cNvSpPr>
          <p:nvPr>
            <p:ph type="body" idx="1"/>
          </p:nvPr>
        </p:nvSpPr>
        <p:spPr>
          <a:ln/>
        </p:spPr>
        <p:txBody>
          <a:bodyPr/>
          <a:p>
            <a:r>
              <a:rPr lang="zh-CN" altLang="en-US" dirty="0"/>
              <a:t>无线局域网较之于有线网络，其带宽有限、延迟大、连接稳定性差以及可用性预测困难等缺点；</a:t>
            </a:r>
            <a:endParaRPr lang="zh-CN" altLang="en-US" dirty="0"/>
          </a:p>
          <a:p>
            <a:r>
              <a:rPr lang="zh-CN" altLang="en-US" dirty="0"/>
              <a:t>其主要优势是移动性强。 避免了局域网的组网和日常维护铺设电缆或是检查电缆是否断线的费时费力。 </a:t>
            </a:r>
            <a:endParaRPr lang="zh-CN" alt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5202" name="标题 435201"/>
          <p:cNvSpPr>
            <a:spLocks noGrp="1"/>
          </p:cNvSpPr>
          <p:nvPr>
            <p:ph type="title"/>
          </p:nvPr>
        </p:nvSpPr>
        <p:spPr>
          <a:ln/>
        </p:spPr>
        <p:txBody>
          <a:bodyPr anchor="b" anchorCtr="0"/>
          <a:p>
            <a:pPr marL="838200" indent="-838200"/>
            <a:r>
              <a:rPr lang="zh-CN" altLang="en-US" b="1" dirty="0"/>
              <a:t>无线局域网协议标准</a:t>
            </a:r>
            <a:endParaRPr lang="zh-CN" altLang="en-US" b="1" dirty="0"/>
          </a:p>
        </p:txBody>
      </p:sp>
      <p:sp>
        <p:nvSpPr>
          <p:cNvPr id="435203" name="文本占位符 435202"/>
          <p:cNvSpPr>
            <a:spLocks noGrp="1"/>
          </p:cNvSpPr>
          <p:nvPr>
            <p:ph type="body" idx="1"/>
          </p:nvPr>
        </p:nvSpPr>
        <p:spPr>
          <a:ln/>
        </p:spPr>
        <p:txBody>
          <a:bodyPr/>
          <a:p>
            <a:r>
              <a:rPr lang="en-US" altLang="zh-CN"/>
              <a:t>802.11</a:t>
            </a:r>
            <a:r>
              <a:rPr lang="zh-CN" altLang="en-US" dirty="0"/>
              <a:t>系列</a:t>
            </a:r>
            <a:endParaRPr lang="zh-CN" altLang="en-US" dirty="0"/>
          </a:p>
          <a:p>
            <a:r>
              <a:rPr lang="zh-CN" altLang="en-US" dirty="0"/>
              <a:t>蓝牙标准</a:t>
            </a:r>
            <a:endParaRPr lang="zh-CN" altLang="en-US" dirty="0"/>
          </a:p>
          <a:p>
            <a:r>
              <a:rPr lang="en-US" altLang="zh-CN" dirty="0" err="1"/>
              <a:t>HomeRF</a:t>
            </a:r>
            <a:r>
              <a:rPr lang="zh-CN" altLang="en-US" dirty="0"/>
              <a:t>工业标准</a:t>
            </a:r>
            <a:endParaRPr lang="zh-CN" altLang="en-US" dirty="0"/>
          </a:p>
          <a:p>
            <a:r>
              <a:rPr lang="en-US" altLang="zh-CN" dirty="0"/>
              <a:t>Wi-Fi</a:t>
            </a:r>
            <a:r>
              <a:rPr lang="zh-CN" altLang="en-US" dirty="0"/>
              <a:t>标准  </a:t>
            </a:r>
            <a:endParaRPr lang="zh-CN" altLang="en-US" dirty="0"/>
          </a:p>
        </p:txBody>
      </p:sp>
      <p:sp>
        <p:nvSpPr>
          <p:cNvPr id="435204" name="文本框 435203"/>
          <p:cNvSpPr txBox="1"/>
          <p:nvPr/>
        </p:nvSpPr>
        <p:spPr>
          <a:xfrm>
            <a:off x="755650" y="4724400"/>
            <a:ext cx="7272338" cy="528638"/>
          </a:xfrm>
          <a:prstGeom prst="rect">
            <a:avLst/>
          </a:prstGeom>
          <a:noFill/>
          <a:ln w="9525" cap="flat" cmpd="sng">
            <a:solidFill>
              <a:srgbClr val="FF0000"/>
            </a:solidFill>
            <a:prstDash val="solid"/>
            <a:miter/>
            <a:headEnd type="none" w="med" len="med"/>
            <a:tailEnd type="none" w="med" len="med"/>
          </a:ln>
        </p:spPr>
        <p:txBody>
          <a:bodyPr>
            <a:spAutoFit/>
          </a:bodyPr>
          <a:p>
            <a:pPr>
              <a:spcBef>
                <a:spcPct val="50000"/>
              </a:spcBef>
            </a:pPr>
            <a:r>
              <a:rPr lang="zh-CN" altLang="en-US" sz="2800" dirty="0">
                <a:latin typeface="Tahoma" panose="020B0604030504040204" pitchFamily="34" charset="0"/>
              </a:rPr>
              <a:t>应用领域：办公环境、个人应用、家庭应用</a:t>
            </a:r>
            <a:endParaRPr lang="zh-CN" altLang="en-US" sz="2800" dirty="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5204"/>
                                        </p:tgtEl>
                                        <p:attrNameLst>
                                          <p:attrName>style.visibility</p:attrName>
                                        </p:attrNameLst>
                                      </p:cBhvr>
                                      <p:to>
                                        <p:strVal val="visible"/>
                                      </p:to>
                                    </p:set>
                                    <p:anim calcmode="lin" valueType="num">
                                      <p:cBhvr additive="base">
                                        <p:cTn id="7" dur="500" fill="hold"/>
                                        <p:tgtEl>
                                          <p:spTgt spid="435204"/>
                                        </p:tgtEl>
                                        <p:attrNameLst>
                                          <p:attrName>ppt_x</p:attrName>
                                        </p:attrNameLst>
                                      </p:cBhvr>
                                      <p:tavLst>
                                        <p:tav tm="0">
                                          <p:val>
                                            <p:strVal val="#ppt_x"/>
                                          </p:val>
                                        </p:tav>
                                        <p:tav tm="100000">
                                          <p:val>
                                            <p:strVal val="#ppt_x"/>
                                          </p:val>
                                        </p:tav>
                                      </p:tavLst>
                                    </p:anim>
                                    <p:anim calcmode="lin" valueType="num">
                                      <p:cBhvr additive="base">
                                        <p:cTn id="8" dur="500" fill="hold"/>
                                        <p:tgtEl>
                                          <p:spTgt spid="4352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0994" name="标题 340993"/>
          <p:cNvSpPr>
            <a:spLocks noGrp="1"/>
          </p:cNvSpPr>
          <p:nvPr>
            <p:ph type="title"/>
          </p:nvPr>
        </p:nvSpPr>
        <p:spPr>
          <a:ln/>
        </p:spPr>
        <p:txBody>
          <a:bodyPr anchor="b" anchorCtr="0"/>
          <a:p>
            <a:r>
              <a:rPr lang="en-US" altLang="zh-CN">
                <a:latin typeface="微软雅黑" panose="020B0503020204020204" pitchFamily="34" charset="-122"/>
                <a:ea typeface="微软雅黑" panose="020B0503020204020204" pitchFamily="34" charset="-122"/>
              </a:rPr>
              <a:t>802.11</a:t>
            </a:r>
            <a:r>
              <a:rPr lang="zh-CN" altLang="en-US" dirty="0">
                <a:latin typeface="微软雅黑" panose="020B0503020204020204" pitchFamily="34" charset="-122"/>
                <a:ea typeface="微软雅黑" panose="020B0503020204020204" pitchFamily="34" charset="-122"/>
              </a:rPr>
              <a:t>协议</a:t>
            </a:r>
            <a:r>
              <a:rPr lang="zh-CN" altLang="en-US" dirty="0"/>
              <a:t> </a:t>
            </a:r>
            <a:endParaRPr lang="zh-CN" altLang="en-US" dirty="0"/>
          </a:p>
        </p:txBody>
      </p:sp>
      <p:sp>
        <p:nvSpPr>
          <p:cNvPr id="340995" name="文本占位符 340994"/>
          <p:cNvSpPr>
            <a:spLocks noGrp="1"/>
          </p:cNvSpPr>
          <p:nvPr>
            <p:ph type="body" idx="1"/>
          </p:nvPr>
        </p:nvSpPr>
        <p:spPr>
          <a:xfrm>
            <a:off x="611188" y="1989138"/>
            <a:ext cx="7772400" cy="4114800"/>
          </a:xfrm>
          <a:ln/>
        </p:spPr>
        <p:txBody>
          <a:bodyPr/>
          <a:p>
            <a:r>
              <a:rPr lang="en-US" altLang="zh-CN"/>
              <a:t>802.11</a:t>
            </a:r>
            <a:r>
              <a:rPr lang="zh-CN" altLang="en-US" dirty="0"/>
              <a:t>协议是电气和电子工程师协会（</a:t>
            </a:r>
            <a:r>
              <a:rPr lang="en-US" altLang="zh-CN"/>
              <a:t>IEEE</a:t>
            </a:r>
            <a:r>
              <a:rPr lang="zh-CN" altLang="en-US" dirty="0"/>
              <a:t>）最初制定的一个无线局域网标准。</a:t>
            </a:r>
            <a:endParaRPr lang="zh-CN" altLang="en-US" dirty="0"/>
          </a:p>
          <a:p>
            <a:r>
              <a:rPr lang="zh-CN" altLang="en-US" dirty="0"/>
              <a:t>主要用于解决办公室局域网和校园网中用户与用户终端的无线接入，数据存取速率最高只能达到</a:t>
            </a:r>
            <a:r>
              <a:rPr lang="en-US" altLang="zh-CN"/>
              <a:t>2Mbps</a:t>
            </a:r>
            <a:r>
              <a:rPr lang="zh-CN" altLang="en-US" dirty="0"/>
              <a:t>。</a:t>
            </a:r>
            <a:endParaRPr lang="zh-CN" altLang="en-US" dirty="0"/>
          </a:p>
          <a:p>
            <a:r>
              <a:rPr lang="en-US" altLang="zh-CN"/>
              <a:t>802.11b </a:t>
            </a:r>
            <a:r>
              <a:rPr lang="zh-CN" altLang="en-US" dirty="0"/>
              <a:t>目前最流行的</a:t>
            </a:r>
            <a:r>
              <a:rPr lang="en-US" altLang="zh-CN"/>
              <a:t>WLAN</a:t>
            </a:r>
            <a:r>
              <a:rPr lang="zh-CN" altLang="en-US" dirty="0"/>
              <a:t>协议。</a:t>
            </a:r>
            <a:endParaRPr lang="zh-CN" altLang="en-US" dirty="0"/>
          </a:p>
        </p:txBody>
      </p:sp>
      <p:sp>
        <p:nvSpPr>
          <p:cNvPr id="340996" name="云形标注 340995"/>
          <p:cNvSpPr/>
          <p:nvPr/>
        </p:nvSpPr>
        <p:spPr>
          <a:xfrm>
            <a:off x="5435600" y="3644900"/>
            <a:ext cx="1655763" cy="574675"/>
          </a:xfrm>
          <a:prstGeom prst="cloudCallout">
            <a:avLst>
              <a:gd name="adj1" fmla="val -38782"/>
              <a:gd name="adj2" fmla="val 156907"/>
            </a:avLst>
          </a:prstGeom>
          <a:solidFill>
            <a:schemeClr val="accent1"/>
          </a:solidFill>
          <a:ln w="9525" cap="flat" cmpd="sng">
            <a:solidFill>
              <a:schemeClr val="tx1"/>
            </a:solidFill>
            <a:prstDash val="solid"/>
            <a:headEnd type="none" w="med" len="med"/>
            <a:tailEnd type="none" w="med" len="med"/>
          </a:ln>
        </p:spPr>
        <p:txBody>
          <a:bodyPr/>
          <a:p>
            <a:pPr algn="ctr"/>
            <a:r>
              <a:rPr lang="zh-CN" altLang="en-US" sz="3600" dirty="0">
                <a:solidFill>
                  <a:srgbClr val="FF0000"/>
                </a:solidFill>
                <a:latin typeface="Tahoma" panose="020B0604030504040204" pitchFamily="34" charset="0"/>
              </a:rPr>
              <a:t>？</a:t>
            </a:r>
            <a:endParaRPr lang="zh-CN" altLang="en-US" sz="3600" dirty="0">
              <a:solidFill>
                <a:srgbClr val="FF0000"/>
              </a:solidFill>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0995">
                                            <p:txEl>
                                              <p:charRg st="0" end="41"/>
                                            </p:txEl>
                                          </p:spTgt>
                                        </p:tgtEl>
                                        <p:attrNameLst>
                                          <p:attrName>style.visibility</p:attrName>
                                        </p:attrNameLst>
                                      </p:cBhvr>
                                      <p:to>
                                        <p:strVal val="visible"/>
                                      </p:to>
                                    </p:set>
                                    <p:anim calcmode="lin" valueType="num">
                                      <p:cBhvr additive="base">
                                        <p:cTn id="7" dur="500" fill="hold"/>
                                        <p:tgtEl>
                                          <p:spTgt spid="340995">
                                            <p:txEl>
                                              <p:charRg st="0" end="4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0995">
                                            <p:txEl>
                                              <p:charRg st="0" end="4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0995">
                                            <p:txEl>
                                              <p:charRg st="41" end="90"/>
                                            </p:txEl>
                                          </p:spTgt>
                                        </p:tgtEl>
                                        <p:attrNameLst>
                                          <p:attrName>style.visibility</p:attrName>
                                        </p:attrNameLst>
                                      </p:cBhvr>
                                      <p:to>
                                        <p:strVal val="visible"/>
                                      </p:to>
                                    </p:set>
                                    <p:anim calcmode="lin" valueType="num">
                                      <p:cBhvr additive="base">
                                        <p:cTn id="13" dur="500" fill="hold"/>
                                        <p:tgtEl>
                                          <p:spTgt spid="340995">
                                            <p:txEl>
                                              <p:charRg st="41" end="9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0995">
                                            <p:txEl>
                                              <p:charRg st="41" end="9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0996"/>
                                        </p:tgtEl>
                                        <p:attrNameLst>
                                          <p:attrName>style.visibility</p:attrName>
                                        </p:attrNameLst>
                                      </p:cBhvr>
                                      <p:to>
                                        <p:strVal val="visible"/>
                                      </p:to>
                                    </p:set>
                                    <p:anim calcmode="lin" valueType="num">
                                      <p:cBhvr additive="base">
                                        <p:cTn id="19" dur="500" fill="hold"/>
                                        <p:tgtEl>
                                          <p:spTgt spid="340996"/>
                                        </p:tgtEl>
                                        <p:attrNameLst>
                                          <p:attrName>ppt_x</p:attrName>
                                        </p:attrNameLst>
                                      </p:cBhvr>
                                      <p:tavLst>
                                        <p:tav tm="0">
                                          <p:val>
                                            <p:strVal val="#ppt_x"/>
                                          </p:val>
                                        </p:tav>
                                        <p:tav tm="100000">
                                          <p:val>
                                            <p:strVal val="#ppt_x"/>
                                          </p:val>
                                        </p:tav>
                                      </p:tavLst>
                                    </p:anim>
                                    <p:anim calcmode="lin" valueType="num">
                                      <p:cBhvr additive="base">
                                        <p:cTn id="20" dur="500" fill="hold"/>
                                        <p:tgtEl>
                                          <p:spTgt spid="34099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0995">
                                            <p:txEl>
                                              <p:charRg st="90" end="112"/>
                                            </p:txEl>
                                          </p:spTgt>
                                        </p:tgtEl>
                                        <p:attrNameLst>
                                          <p:attrName>style.visibility</p:attrName>
                                        </p:attrNameLst>
                                      </p:cBhvr>
                                      <p:to>
                                        <p:strVal val="visible"/>
                                      </p:to>
                                    </p:set>
                                    <p:anim calcmode="lin" valueType="num">
                                      <p:cBhvr additive="base">
                                        <p:cTn id="25" dur="500" fill="hold"/>
                                        <p:tgtEl>
                                          <p:spTgt spid="340995">
                                            <p:txEl>
                                              <p:charRg st="90" end="11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0995">
                                            <p:txEl>
                                              <p:charRg st="90" end="1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5" grpId="0" uiExpand="1" build="p"/>
      <p:bldP spid="34099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5986" name="标题 425985"/>
          <p:cNvSpPr>
            <a:spLocks noGrp="1"/>
          </p:cNvSpPr>
          <p:nvPr>
            <p:ph type="title"/>
          </p:nvPr>
        </p:nvSpPr>
        <p:spPr>
          <a:ln/>
        </p:spPr>
        <p:txBody>
          <a:bodyPr anchor="b" anchorCtr="0"/>
          <a:p>
            <a:r>
              <a:rPr lang="zh-CN" altLang="en-US" dirty="0">
                <a:ea typeface="微软雅黑" panose="020B0503020204020204" pitchFamily="34" charset="-122"/>
              </a:rPr>
              <a:t>蓝牙标准</a:t>
            </a:r>
            <a:r>
              <a:rPr lang="zh-CN" altLang="en-US" dirty="0"/>
              <a:t> </a:t>
            </a:r>
            <a:endParaRPr lang="zh-CN" altLang="en-US" dirty="0"/>
          </a:p>
        </p:txBody>
      </p:sp>
      <p:grpSp>
        <p:nvGrpSpPr>
          <p:cNvPr id="425993" name="组合 425992"/>
          <p:cNvGrpSpPr/>
          <p:nvPr/>
        </p:nvGrpSpPr>
        <p:grpSpPr>
          <a:xfrm>
            <a:off x="2555875" y="2205038"/>
            <a:ext cx="3586163" cy="3286125"/>
            <a:chOff x="204" y="1616"/>
            <a:chExt cx="2259" cy="2070"/>
          </a:xfrm>
        </p:grpSpPr>
        <p:pic>
          <p:nvPicPr>
            <p:cNvPr id="425991" name="图片 425990" descr="kingbluetooth"/>
            <p:cNvPicPr>
              <a:picLocks noChangeAspect="1"/>
            </p:cNvPicPr>
            <p:nvPr/>
          </p:nvPicPr>
          <p:blipFill>
            <a:blip r:embed="rId1"/>
            <a:stretch>
              <a:fillRect/>
            </a:stretch>
          </p:blipFill>
          <p:spPr>
            <a:xfrm>
              <a:off x="204" y="1616"/>
              <a:ext cx="1768" cy="1744"/>
            </a:xfrm>
            <a:prstGeom prst="rect">
              <a:avLst/>
            </a:prstGeom>
            <a:noFill/>
            <a:ln w="9525">
              <a:noFill/>
            </a:ln>
          </p:spPr>
        </p:pic>
        <p:sp>
          <p:nvSpPr>
            <p:cNvPr id="425992" name="矩形 425991"/>
            <p:cNvSpPr/>
            <p:nvPr/>
          </p:nvSpPr>
          <p:spPr>
            <a:xfrm>
              <a:off x="431" y="3321"/>
              <a:ext cx="2032" cy="365"/>
            </a:xfrm>
            <a:prstGeom prst="rect">
              <a:avLst/>
            </a:prstGeom>
            <a:noFill/>
            <a:ln w="9525">
              <a:noFill/>
            </a:ln>
          </p:spPr>
          <p:txBody>
            <a:bodyPr wrap="none" anchor="t" anchorCtr="0">
              <a:spAutoFit/>
            </a:bodyPr>
            <a:p>
              <a:r>
                <a:rPr lang="en-US" altLang="zh-CN" sz="3200" dirty="0" err="1">
                  <a:solidFill>
                    <a:srgbClr val="FF0000"/>
                  </a:solidFill>
                  <a:latin typeface="Tahoma" panose="020B0604030504040204" pitchFamily="34" charset="0"/>
                </a:rPr>
                <a:t>H</a:t>
              </a:r>
              <a:r>
                <a:rPr lang="en-US" altLang="zh-CN" sz="3200" dirty="0" err="1">
                  <a:latin typeface="Tahoma" panose="020B0604030504040204" pitchFamily="34" charset="0"/>
                </a:rPr>
                <a:t>arald</a:t>
              </a:r>
              <a:r>
                <a:rPr lang="en-US" altLang="zh-CN" sz="3200">
                  <a:latin typeface="Tahoma" panose="020B0604030504040204" pitchFamily="34" charset="0"/>
                </a:rPr>
                <a:t> </a:t>
              </a:r>
              <a:r>
                <a:rPr lang="en-US" altLang="zh-CN" sz="3200" dirty="0" err="1">
                  <a:solidFill>
                    <a:srgbClr val="FF0000"/>
                  </a:solidFill>
                  <a:latin typeface="Tahoma" panose="020B0604030504040204" pitchFamily="34" charset="0"/>
                </a:rPr>
                <a:t>B</a:t>
              </a:r>
              <a:r>
                <a:rPr lang="en-US" altLang="zh-CN" sz="3200" dirty="0" err="1">
                  <a:latin typeface="Tahoma" panose="020B0604030504040204" pitchFamily="34" charset="0"/>
                </a:rPr>
                <a:t>latand</a:t>
              </a:r>
              <a:endParaRPr lang="en-US" altLang="zh-CN" sz="3200" dirty="0">
                <a:latin typeface="Tahoma" panose="020B0604030504040204" pitchFamily="34" charset="0"/>
              </a:endParaRPr>
            </a:p>
          </p:txBody>
        </p:sp>
      </p:grpSp>
      <p:pic>
        <p:nvPicPr>
          <p:cNvPr id="425988" name="图片 425987" descr="346bd85c7ebb8d05faf2c06f"/>
          <p:cNvPicPr>
            <a:picLocks noChangeAspect="1"/>
          </p:cNvPicPr>
          <p:nvPr/>
        </p:nvPicPr>
        <p:blipFill>
          <a:blip r:embed="rId2"/>
          <a:stretch>
            <a:fillRect/>
          </a:stretch>
        </p:blipFill>
        <p:spPr>
          <a:xfrm>
            <a:off x="900113" y="1878013"/>
            <a:ext cx="6696075" cy="4646612"/>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25988"/>
                                        </p:tgtEl>
                                        <p:attrNameLst>
                                          <p:attrName>style.visibility</p:attrName>
                                        </p:attrNameLst>
                                      </p:cBhvr>
                                      <p:to>
                                        <p:strVal val="visible"/>
                                      </p:to>
                                    </p:set>
                                    <p:animEffect transition="in" filter="box(in)">
                                      <p:cBhvr>
                                        <p:cTn id="7" dur="500"/>
                                        <p:tgtEl>
                                          <p:spTgt spid="425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2018" name="标题 342017"/>
          <p:cNvSpPr>
            <a:spLocks noGrp="1"/>
          </p:cNvSpPr>
          <p:nvPr>
            <p:ph type="title"/>
          </p:nvPr>
        </p:nvSpPr>
        <p:spPr>
          <a:ln/>
        </p:spPr>
        <p:txBody>
          <a:bodyPr anchor="b" anchorCtr="0"/>
          <a:p>
            <a:r>
              <a:rPr lang="zh-CN" altLang="en-US" dirty="0">
                <a:ea typeface="微软雅黑" panose="020B0503020204020204" pitchFamily="34" charset="-122"/>
              </a:rPr>
              <a:t>蓝牙标准</a:t>
            </a:r>
            <a:r>
              <a:rPr lang="zh-CN" altLang="en-US" dirty="0"/>
              <a:t> </a:t>
            </a:r>
            <a:endParaRPr lang="zh-CN" altLang="en-US" dirty="0"/>
          </a:p>
        </p:txBody>
      </p:sp>
      <p:sp>
        <p:nvSpPr>
          <p:cNvPr id="342019" name="文本占位符 342018"/>
          <p:cNvSpPr>
            <a:spLocks noGrp="1"/>
          </p:cNvSpPr>
          <p:nvPr>
            <p:ph type="body" idx="1"/>
          </p:nvPr>
        </p:nvSpPr>
        <p:spPr>
          <a:xfrm>
            <a:off x="827088" y="2060575"/>
            <a:ext cx="7772400" cy="4114800"/>
          </a:xfrm>
          <a:ln/>
        </p:spPr>
        <p:txBody>
          <a:bodyPr/>
          <a:p>
            <a:r>
              <a:rPr lang="zh-CN" altLang="en-US" sz="2800" dirty="0"/>
              <a:t>一种</a:t>
            </a:r>
            <a:r>
              <a:rPr lang="zh-CN" altLang="en-US" sz="2800" dirty="0">
                <a:solidFill>
                  <a:srgbClr val="FF0000"/>
                </a:solidFill>
              </a:rPr>
              <a:t>短距离，低成本</a:t>
            </a:r>
            <a:r>
              <a:rPr lang="zh-CN" altLang="en-US" sz="2800" dirty="0"/>
              <a:t>的无线传输应用技术。</a:t>
            </a:r>
            <a:endParaRPr lang="zh-CN" altLang="en-US" sz="2800" dirty="0"/>
          </a:p>
          <a:p>
            <a:r>
              <a:rPr lang="zh-CN" altLang="en-US" sz="2800" dirty="0"/>
              <a:t>一种用于替代便携或固定电子设备上使用的电缆或连线的短距离无线连接技术，其设备全球通行，可实时进行数据和语音传输，传输速率可达到</a:t>
            </a:r>
            <a:r>
              <a:rPr lang="en-US" altLang="zh-CN" sz="2800"/>
              <a:t>10Mbps</a:t>
            </a:r>
            <a:r>
              <a:rPr lang="zh-CN" altLang="en-US" sz="2800" dirty="0"/>
              <a:t>。 </a:t>
            </a:r>
            <a:endParaRPr lang="zh-CN" altLang="en-US" sz="2800" dirty="0"/>
          </a:p>
          <a:p>
            <a:r>
              <a:rPr lang="zh-CN" altLang="en-US" sz="2800" dirty="0"/>
              <a:t>通过蓝牙遥控装置可以在该装置周围组成一个“微微网（</a:t>
            </a:r>
            <a:r>
              <a:rPr lang="en-US" altLang="zh-CN" sz="2800"/>
              <a:t>Pico-net</a:t>
            </a:r>
            <a:r>
              <a:rPr lang="zh-CN" altLang="en-US" sz="2800" dirty="0"/>
              <a:t>）”。网内任何蓝牙收发器都可与该装置互通信号，而且这种连接无需复杂的软件支持，一般有效通信范围为</a:t>
            </a:r>
            <a:r>
              <a:rPr lang="en-US" altLang="zh-CN" sz="2800"/>
              <a:t>10</a:t>
            </a:r>
            <a:r>
              <a:rPr lang="zh-CN" altLang="en-US" sz="2800" dirty="0"/>
              <a:t>米。</a:t>
            </a:r>
            <a:r>
              <a:rPr lang="zh-CN" altLang="en-US" sz="2800"/>
              <a:t> </a:t>
            </a:r>
            <a:endParaRPr lang="zh-CN" altLang="en-US" sz="2800"/>
          </a:p>
        </p:txBody>
      </p:sp>
      <p:sp>
        <p:nvSpPr>
          <p:cNvPr id="342021" name="云形标注 342020"/>
          <p:cNvSpPr/>
          <p:nvPr/>
        </p:nvSpPr>
        <p:spPr>
          <a:xfrm>
            <a:off x="3276600" y="2997200"/>
            <a:ext cx="1655763" cy="574675"/>
          </a:xfrm>
          <a:prstGeom prst="cloudCallout">
            <a:avLst>
              <a:gd name="adj1" fmla="val -38782"/>
              <a:gd name="adj2" fmla="val 156907"/>
            </a:avLst>
          </a:prstGeom>
          <a:solidFill>
            <a:schemeClr val="accent1"/>
          </a:solidFill>
          <a:ln w="9525" cap="flat" cmpd="sng">
            <a:solidFill>
              <a:schemeClr val="tx1"/>
            </a:solidFill>
            <a:prstDash val="solid"/>
            <a:headEnd type="none" w="med" len="med"/>
            <a:tailEnd type="none" w="med" len="med"/>
          </a:ln>
        </p:spPr>
        <p:txBody>
          <a:bodyPr/>
          <a:p>
            <a:pPr algn="ctr"/>
            <a:r>
              <a:rPr lang="zh-CN" altLang="en-US" sz="3600" dirty="0">
                <a:solidFill>
                  <a:srgbClr val="FF0000"/>
                </a:solidFill>
                <a:latin typeface="Tahoma" panose="020B0604030504040204" pitchFamily="34" charset="0"/>
              </a:rPr>
              <a:t>？</a:t>
            </a:r>
            <a:endParaRPr lang="zh-CN" altLang="en-US" sz="3600" dirty="0">
              <a:solidFill>
                <a:srgbClr val="FF0000"/>
              </a:solidFill>
              <a:latin typeface="Tahoma" panose="020B0604030504040204" pitchFamily="34" charset="0"/>
            </a:endParaRPr>
          </a:p>
        </p:txBody>
      </p:sp>
      <p:sp>
        <p:nvSpPr>
          <p:cNvPr id="342022" name="云形标注 342021"/>
          <p:cNvSpPr/>
          <p:nvPr/>
        </p:nvSpPr>
        <p:spPr>
          <a:xfrm>
            <a:off x="7019925" y="4797425"/>
            <a:ext cx="1655763" cy="574675"/>
          </a:xfrm>
          <a:prstGeom prst="cloudCallout">
            <a:avLst>
              <a:gd name="adj1" fmla="val -38782"/>
              <a:gd name="adj2" fmla="val 156907"/>
            </a:avLst>
          </a:prstGeom>
          <a:solidFill>
            <a:schemeClr val="accent1"/>
          </a:solidFill>
          <a:ln w="9525" cap="flat" cmpd="sng">
            <a:solidFill>
              <a:schemeClr val="tx1"/>
            </a:solidFill>
            <a:prstDash val="solid"/>
            <a:headEnd type="none" w="med" len="med"/>
            <a:tailEnd type="none" w="med" len="med"/>
          </a:ln>
        </p:spPr>
        <p:txBody>
          <a:bodyPr/>
          <a:p>
            <a:pPr algn="ctr"/>
            <a:r>
              <a:rPr lang="zh-CN" altLang="en-US" sz="3600" dirty="0">
                <a:solidFill>
                  <a:srgbClr val="FF0000"/>
                </a:solidFill>
                <a:latin typeface="Tahoma" panose="020B0604030504040204" pitchFamily="34" charset="0"/>
              </a:rPr>
              <a:t>？</a:t>
            </a:r>
            <a:endParaRPr lang="zh-CN" altLang="en-US" sz="3600" dirty="0">
              <a:solidFill>
                <a:srgbClr val="FF0000"/>
              </a:solidFill>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2019">
                                            <p:txEl>
                                              <p:charRg st="0" end="20"/>
                                            </p:txEl>
                                          </p:spTgt>
                                        </p:tgtEl>
                                        <p:attrNameLst>
                                          <p:attrName>style.visibility</p:attrName>
                                        </p:attrNameLst>
                                      </p:cBhvr>
                                      <p:to>
                                        <p:strVal val="visible"/>
                                      </p:to>
                                    </p:set>
                                    <p:anim calcmode="lin" valueType="num">
                                      <p:cBhvr additive="base">
                                        <p:cTn id="7" dur="500" fill="hold"/>
                                        <p:tgtEl>
                                          <p:spTgt spid="342019">
                                            <p:txEl>
                                              <p:charRg st="0" end="2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2019">
                                            <p:txEl>
                                              <p:charRg st="0" end="2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2019">
                                            <p:txEl>
                                              <p:charRg st="20" end="92"/>
                                            </p:txEl>
                                          </p:spTgt>
                                        </p:tgtEl>
                                        <p:attrNameLst>
                                          <p:attrName>style.visibility</p:attrName>
                                        </p:attrNameLst>
                                      </p:cBhvr>
                                      <p:to>
                                        <p:strVal val="visible"/>
                                      </p:to>
                                    </p:set>
                                    <p:anim calcmode="lin" valueType="num">
                                      <p:cBhvr additive="base">
                                        <p:cTn id="13" dur="500" fill="hold"/>
                                        <p:tgtEl>
                                          <p:spTgt spid="342019">
                                            <p:txEl>
                                              <p:charRg st="20" end="9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2019">
                                            <p:txEl>
                                              <p:charRg st="20" end="9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2021"/>
                                        </p:tgtEl>
                                        <p:attrNameLst>
                                          <p:attrName>style.visibility</p:attrName>
                                        </p:attrNameLst>
                                      </p:cBhvr>
                                      <p:to>
                                        <p:strVal val="visible"/>
                                      </p:to>
                                    </p:set>
                                    <p:anim calcmode="lin" valueType="num">
                                      <p:cBhvr additive="base">
                                        <p:cTn id="19" dur="500" fill="hold"/>
                                        <p:tgtEl>
                                          <p:spTgt spid="342021"/>
                                        </p:tgtEl>
                                        <p:attrNameLst>
                                          <p:attrName>ppt_x</p:attrName>
                                        </p:attrNameLst>
                                      </p:cBhvr>
                                      <p:tavLst>
                                        <p:tav tm="0">
                                          <p:val>
                                            <p:strVal val="#ppt_x"/>
                                          </p:val>
                                        </p:tav>
                                        <p:tav tm="100000">
                                          <p:val>
                                            <p:strVal val="#ppt_x"/>
                                          </p:val>
                                        </p:tav>
                                      </p:tavLst>
                                    </p:anim>
                                    <p:anim calcmode="lin" valueType="num">
                                      <p:cBhvr additive="base">
                                        <p:cTn id="20" dur="500" fill="hold"/>
                                        <p:tgtEl>
                                          <p:spTgt spid="3420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2019">
                                            <p:txEl>
                                              <p:charRg st="92" end="179"/>
                                            </p:txEl>
                                          </p:spTgt>
                                        </p:tgtEl>
                                        <p:attrNameLst>
                                          <p:attrName>style.visibility</p:attrName>
                                        </p:attrNameLst>
                                      </p:cBhvr>
                                      <p:to>
                                        <p:strVal val="visible"/>
                                      </p:to>
                                    </p:set>
                                    <p:anim calcmode="lin" valueType="num">
                                      <p:cBhvr additive="base">
                                        <p:cTn id="25" dur="500" fill="hold"/>
                                        <p:tgtEl>
                                          <p:spTgt spid="342019">
                                            <p:txEl>
                                              <p:charRg st="92" end="17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2019">
                                            <p:txEl>
                                              <p:charRg st="92" end="17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42022"/>
                                        </p:tgtEl>
                                        <p:attrNameLst>
                                          <p:attrName>style.visibility</p:attrName>
                                        </p:attrNameLst>
                                      </p:cBhvr>
                                      <p:to>
                                        <p:strVal val="visible"/>
                                      </p:to>
                                    </p:set>
                                    <p:anim calcmode="lin" valueType="num">
                                      <p:cBhvr additive="base">
                                        <p:cTn id="31" dur="500" fill="hold"/>
                                        <p:tgtEl>
                                          <p:spTgt spid="342022"/>
                                        </p:tgtEl>
                                        <p:attrNameLst>
                                          <p:attrName>ppt_x</p:attrName>
                                        </p:attrNameLst>
                                      </p:cBhvr>
                                      <p:tavLst>
                                        <p:tav tm="0">
                                          <p:val>
                                            <p:strVal val="#ppt_x"/>
                                          </p:val>
                                        </p:tav>
                                        <p:tav tm="100000">
                                          <p:val>
                                            <p:strVal val="#ppt_x"/>
                                          </p:val>
                                        </p:tav>
                                      </p:tavLst>
                                    </p:anim>
                                    <p:anim calcmode="lin" valueType="num">
                                      <p:cBhvr additive="base">
                                        <p:cTn id="32" dur="500" fill="hold"/>
                                        <p:tgtEl>
                                          <p:spTgt spid="3420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uiExpand="1" build="p"/>
      <p:bldP spid="342021" grpId="0" animBg="1"/>
      <p:bldP spid="34202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3042" name="标题 343041"/>
          <p:cNvSpPr>
            <a:spLocks noGrp="1"/>
          </p:cNvSpPr>
          <p:nvPr>
            <p:ph type="title"/>
          </p:nvPr>
        </p:nvSpPr>
        <p:spPr>
          <a:ln/>
        </p:spPr>
        <p:txBody>
          <a:bodyPr anchor="b" anchorCtr="0"/>
          <a:p>
            <a:r>
              <a:rPr lang="en-US" altLang="zh-CN" dirty="0" err="1">
                <a:latin typeface="微软雅黑" panose="020B0503020204020204" pitchFamily="34" charset="-122"/>
                <a:ea typeface="微软雅黑" panose="020B0503020204020204" pitchFamily="34" charset="-122"/>
              </a:rPr>
              <a:t>HomeRF</a:t>
            </a:r>
            <a:r>
              <a:rPr lang="zh-CN" altLang="en-US" dirty="0">
                <a:latin typeface="微软雅黑" panose="020B0503020204020204" pitchFamily="34" charset="-122"/>
                <a:ea typeface="微软雅黑" panose="020B0503020204020204" pitchFamily="34" charset="-122"/>
              </a:rPr>
              <a:t>工业标准</a:t>
            </a:r>
            <a:r>
              <a:rPr lang="zh-CN" altLang="en-US" dirty="0"/>
              <a:t> </a:t>
            </a:r>
            <a:endParaRPr lang="zh-CN" altLang="en-US" dirty="0"/>
          </a:p>
        </p:txBody>
      </p:sp>
      <p:sp>
        <p:nvSpPr>
          <p:cNvPr id="343043" name="文本占位符 343042"/>
          <p:cNvSpPr>
            <a:spLocks noGrp="1"/>
          </p:cNvSpPr>
          <p:nvPr>
            <p:ph type="body" idx="1"/>
          </p:nvPr>
        </p:nvSpPr>
        <p:spPr>
          <a:ln/>
        </p:spPr>
        <p:txBody>
          <a:bodyPr/>
          <a:p>
            <a:r>
              <a:rPr lang="zh-CN" altLang="en-US" dirty="0"/>
              <a:t>适合家庭区域范围内在</a:t>
            </a:r>
            <a:r>
              <a:rPr lang="en-US" altLang="zh-CN"/>
              <a:t>PC</a:t>
            </a:r>
            <a:r>
              <a:rPr lang="zh-CN" altLang="en-US" dirty="0"/>
              <a:t>和用户电子设备之间实现无线数字通信的开放性工业标准。 </a:t>
            </a:r>
            <a:endParaRPr lang="zh-CN" alt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6226" name="标题 436225"/>
          <p:cNvSpPr>
            <a:spLocks noGrp="1"/>
          </p:cNvSpPr>
          <p:nvPr>
            <p:ph type="title"/>
          </p:nvPr>
        </p:nvSpPr>
        <p:spPr>
          <a:ln/>
        </p:spPr>
        <p:txBody>
          <a:bodyPr anchor="b" anchorCtr="0"/>
          <a:p>
            <a:r>
              <a:rPr lang="en-US" altLang="zh-CN" dirty="0">
                <a:latin typeface="微软雅黑" panose="020B0503020204020204" pitchFamily="34" charset="-122"/>
                <a:ea typeface="微软雅黑" panose="020B0503020204020204" pitchFamily="34" charset="-122"/>
              </a:rPr>
              <a:t>Wi-Fi</a:t>
            </a:r>
            <a:r>
              <a:rPr lang="zh-CN" altLang="en-US" dirty="0">
                <a:latin typeface="微软雅黑" panose="020B0503020204020204" pitchFamily="34" charset="-122"/>
                <a:ea typeface="微软雅黑" panose="020B0503020204020204" pitchFamily="34" charset="-122"/>
              </a:rPr>
              <a:t>标准</a:t>
            </a:r>
            <a:r>
              <a:rPr lang="zh-CN" altLang="en-US" dirty="0"/>
              <a:t> </a:t>
            </a:r>
            <a:endParaRPr lang="zh-CN" altLang="en-US" dirty="0"/>
          </a:p>
        </p:txBody>
      </p:sp>
      <p:sp>
        <p:nvSpPr>
          <p:cNvPr id="436227" name="文本占位符 436226"/>
          <p:cNvSpPr>
            <a:spLocks noGrp="1"/>
          </p:cNvSpPr>
          <p:nvPr>
            <p:ph type="body" idx="1"/>
          </p:nvPr>
        </p:nvSpPr>
        <p:spPr>
          <a:ln/>
        </p:spPr>
        <p:txBody>
          <a:bodyPr/>
          <a:p>
            <a:pPr>
              <a:lnSpc>
                <a:spcPct val="90000"/>
              </a:lnSpc>
            </a:pPr>
            <a:r>
              <a:rPr lang="zh-CN" altLang="en-US" sz="2800" dirty="0"/>
              <a:t>无线保真技术（</a:t>
            </a:r>
            <a:r>
              <a:rPr lang="en-US" altLang="zh-CN" sz="2800" dirty="0"/>
              <a:t>Wireless Fidelity</a:t>
            </a:r>
            <a:r>
              <a:rPr lang="zh-CN" altLang="en-US" sz="2800" dirty="0"/>
              <a:t>，</a:t>
            </a:r>
            <a:r>
              <a:rPr lang="en-US" altLang="zh-CN" sz="2800" dirty="0"/>
              <a:t>Wi-Fi</a:t>
            </a:r>
            <a:r>
              <a:rPr lang="zh-CN" altLang="en-US" sz="2800" dirty="0"/>
              <a:t>），也称为无线相容性认证。</a:t>
            </a:r>
            <a:r>
              <a:rPr lang="en-US" altLang="zh-CN" sz="2800" dirty="0"/>
              <a:t>Wi-Fi</a:t>
            </a:r>
            <a:r>
              <a:rPr lang="zh-CN" altLang="en-US" sz="2800" dirty="0"/>
              <a:t>标准即为</a:t>
            </a:r>
            <a:r>
              <a:rPr lang="en-US" altLang="zh-CN" sz="2800" dirty="0"/>
              <a:t>IEEE 802.11n</a:t>
            </a:r>
            <a:r>
              <a:rPr lang="zh-CN" altLang="en-US" sz="2800" dirty="0"/>
              <a:t>标准，与蓝牙一样同属于在办公室和家庭中使用的短距离无线技术。 </a:t>
            </a:r>
            <a:endParaRPr lang="zh-CN" altLang="en-US" sz="2800" dirty="0"/>
          </a:p>
          <a:p>
            <a:pPr>
              <a:lnSpc>
                <a:spcPct val="90000"/>
              </a:lnSpc>
            </a:pPr>
            <a:r>
              <a:rPr lang="en-US" altLang="zh-CN" sz="2800" dirty="0"/>
              <a:t>Wi-Fi</a:t>
            </a:r>
            <a:r>
              <a:rPr lang="zh-CN" altLang="en-US" sz="2800" dirty="0"/>
              <a:t>的覆盖范围则可达</a:t>
            </a:r>
            <a:r>
              <a:rPr lang="en-US" altLang="zh-CN" sz="2800" dirty="0"/>
              <a:t>90m</a:t>
            </a:r>
            <a:r>
              <a:rPr lang="zh-CN" altLang="en-US" sz="2800" dirty="0"/>
              <a:t>左右，除了适合在办公室环境下使用，就是在小一点的整栋大楼中也可使用。</a:t>
            </a:r>
            <a:endParaRPr lang="zh-CN" altLang="en-US" sz="2800" dirty="0"/>
          </a:p>
          <a:p>
            <a:pPr>
              <a:lnSpc>
                <a:spcPct val="90000"/>
              </a:lnSpc>
            </a:pPr>
            <a:r>
              <a:rPr lang="en-US" altLang="zh-CN" sz="2800" dirty="0"/>
              <a:t>2014</a:t>
            </a:r>
            <a:r>
              <a:rPr lang="zh-CN" altLang="en-US" sz="2800" dirty="0"/>
              <a:t>年</a:t>
            </a:r>
            <a:r>
              <a:rPr lang="en-US" altLang="zh-CN" sz="2800" dirty="0"/>
              <a:t>11</a:t>
            </a:r>
            <a:r>
              <a:rPr lang="zh-CN" altLang="en-US" sz="2800" dirty="0"/>
              <a:t>月</a:t>
            </a:r>
            <a:r>
              <a:rPr lang="en-US" altLang="zh-CN" sz="2800" dirty="0"/>
              <a:t>28</a:t>
            </a:r>
            <a:r>
              <a:rPr lang="zh-CN" altLang="en-US" sz="2800" dirty="0"/>
              <a:t>日</a:t>
            </a:r>
            <a:r>
              <a:rPr lang="en-US" altLang="zh-CN" sz="2800" dirty="0"/>
              <a:t>14</a:t>
            </a:r>
            <a:r>
              <a:rPr lang="zh-CN" altLang="en-US" sz="2800" dirty="0"/>
              <a:t>时</a:t>
            </a:r>
            <a:r>
              <a:rPr lang="en-US" altLang="zh-CN" sz="2800" dirty="0"/>
              <a:t>20</a:t>
            </a:r>
            <a:r>
              <a:rPr lang="zh-CN" altLang="en-US" sz="2800" dirty="0"/>
              <a:t>分，中国首列开通</a:t>
            </a:r>
            <a:r>
              <a:rPr lang="en-US" altLang="zh-CN" sz="2800" dirty="0"/>
              <a:t>Wi-Fi</a:t>
            </a:r>
            <a:r>
              <a:rPr lang="zh-CN" altLang="en-US" sz="2800" dirty="0"/>
              <a:t>服务的客运列车</a:t>
            </a:r>
            <a:r>
              <a:rPr lang="en-US" altLang="zh-CN" sz="2800" dirty="0">
                <a:latin typeface="Arial" panose="020B0604020202020204" pitchFamily="34" charset="0"/>
              </a:rPr>
              <a:t>——</a:t>
            </a:r>
            <a:r>
              <a:rPr lang="zh-CN" altLang="en-US" sz="2800" dirty="0"/>
              <a:t>广州至香港九龙</a:t>
            </a:r>
            <a:r>
              <a:rPr lang="en-US" altLang="zh-CN" sz="2800" dirty="0"/>
              <a:t>T809</a:t>
            </a:r>
            <a:r>
              <a:rPr lang="zh-CN" altLang="en-US" sz="2800" dirty="0"/>
              <a:t>次直通车从广州东站。  </a:t>
            </a:r>
            <a:endParaRPr lang="zh-CN" altLang="en-US" sz="2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4066" name="标题 344065"/>
          <p:cNvSpPr>
            <a:spLocks noGrp="1"/>
          </p:cNvSpPr>
          <p:nvPr>
            <p:ph type="title"/>
          </p:nvPr>
        </p:nvSpPr>
        <p:spPr>
          <a:ln/>
        </p:spPr>
        <p:txBody>
          <a:bodyPr anchor="b" anchorCtr="0"/>
          <a:p>
            <a:pPr marL="838200" indent="-838200"/>
            <a:r>
              <a:rPr lang="zh-CN" altLang="en-US" dirty="0">
                <a:ea typeface="微软雅黑" panose="020B0503020204020204" pitchFamily="34" charset="-122"/>
              </a:rPr>
              <a:t>无线局域网络的组建</a:t>
            </a:r>
            <a:endParaRPr lang="zh-CN" altLang="en-US" dirty="0">
              <a:ea typeface="微软雅黑" panose="020B0503020204020204" pitchFamily="34" charset="-122"/>
            </a:endParaRPr>
          </a:p>
        </p:txBody>
      </p:sp>
      <p:sp>
        <p:nvSpPr>
          <p:cNvPr id="344067" name="文本占位符 344066"/>
          <p:cNvSpPr>
            <a:spLocks noGrp="1"/>
          </p:cNvSpPr>
          <p:nvPr>
            <p:ph type="body" idx="1"/>
          </p:nvPr>
        </p:nvSpPr>
        <p:spPr>
          <a:ln/>
        </p:spPr>
        <p:txBody>
          <a:bodyPr/>
          <a:p>
            <a:r>
              <a:rPr lang="zh-CN" altLang="en-US" sz="2800" dirty="0"/>
              <a:t>最简单便捷的无线局域网的组网方式是以无线</a:t>
            </a:r>
            <a:r>
              <a:rPr lang="en-US" altLang="zh-CN" sz="2800"/>
              <a:t>AP</a:t>
            </a:r>
            <a:r>
              <a:rPr lang="zh-CN" altLang="en-US" sz="2800" dirty="0"/>
              <a:t>（</a:t>
            </a:r>
            <a:r>
              <a:rPr lang="en-US" altLang="zh-CN" sz="2800"/>
              <a:t>Access Point</a:t>
            </a:r>
            <a:r>
              <a:rPr lang="zh-CN" altLang="en-US" sz="2800" dirty="0"/>
              <a:t>简称，无线访问节点）为中心</a:t>
            </a:r>
            <a:r>
              <a:rPr lang="en-US" altLang="zh-CN" sz="2800"/>
              <a:t>(</a:t>
            </a:r>
            <a:r>
              <a:rPr lang="zh-CN" altLang="en-US" sz="2800" dirty="0"/>
              <a:t>传统有线局域网使用</a:t>
            </a:r>
            <a:r>
              <a:rPr lang="en-US" altLang="zh-CN" sz="2800"/>
              <a:t>Hub</a:t>
            </a:r>
            <a:r>
              <a:rPr lang="zh-CN" altLang="en-US" sz="2800" dirty="0"/>
              <a:t>或交换机</a:t>
            </a:r>
            <a:r>
              <a:rPr lang="en-US" altLang="zh-CN" sz="2800"/>
              <a:t>)</a:t>
            </a:r>
            <a:r>
              <a:rPr lang="zh-CN" altLang="en-US" sz="2800" dirty="0"/>
              <a:t>，其他计算机与其通过无线网卡进行通信。</a:t>
            </a:r>
            <a:endParaRPr lang="zh-CN" altLang="en-US" sz="28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5090" name="标题 345089"/>
          <p:cNvSpPr>
            <a:spLocks noGrp="1"/>
          </p:cNvSpPr>
          <p:nvPr>
            <p:ph type="title"/>
          </p:nvPr>
        </p:nvSpPr>
        <p:spPr>
          <a:ln/>
        </p:spPr>
        <p:txBody>
          <a:bodyPr anchor="b" anchorCtr="0"/>
          <a:p>
            <a:r>
              <a:rPr lang="zh-CN" altLang="en-US" dirty="0">
                <a:latin typeface="微软雅黑" panose="020B0503020204020204" pitchFamily="34" charset="-122"/>
                <a:ea typeface="微软雅黑" panose="020B0503020204020204" pitchFamily="34" charset="-122"/>
              </a:rPr>
              <a:t>使用无线</a:t>
            </a:r>
            <a:r>
              <a:rPr lang="en-US" altLang="zh-CN">
                <a:latin typeface="微软雅黑" panose="020B0503020204020204" pitchFamily="34" charset="-122"/>
                <a:ea typeface="微软雅黑" panose="020B0503020204020204" pitchFamily="34" charset="-122"/>
              </a:rPr>
              <a:t>AP</a:t>
            </a:r>
            <a:r>
              <a:rPr lang="zh-CN" altLang="en-US" dirty="0">
                <a:latin typeface="微软雅黑" panose="020B0503020204020204" pitchFamily="34" charset="-122"/>
                <a:ea typeface="微软雅黑" panose="020B0503020204020204" pitchFamily="34" charset="-122"/>
              </a:rPr>
              <a:t>（单纯型</a:t>
            </a:r>
            <a:r>
              <a:rPr lang="en-US" altLang="zh-CN">
                <a:latin typeface="微软雅黑" panose="020B0503020204020204" pitchFamily="34" charset="-122"/>
                <a:ea typeface="微软雅黑" panose="020B0503020204020204" pitchFamily="34" charset="-122"/>
              </a:rPr>
              <a:t>AP</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pic>
        <p:nvPicPr>
          <p:cNvPr id="345092" name="图片 345091"/>
          <p:cNvPicPr>
            <a:picLocks noChangeAspect="1"/>
          </p:cNvPicPr>
          <p:nvPr/>
        </p:nvPicPr>
        <p:blipFill>
          <a:blip r:embed="rId1"/>
          <a:stretch>
            <a:fillRect/>
          </a:stretch>
        </p:blipFill>
        <p:spPr>
          <a:xfrm>
            <a:off x="34925" y="1989138"/>
            <a:ext cx="8675688" cy="4611687"/>
          </a:xfrm>
          <a:prstGeom prst="rect">
            <a:avLst/>
          </a:prstGeom>
          <a:noFill/>
          <a:ln w="9525">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7138" name="标题 347137"/>
          <p:cNvSpPr>
            <a:spLocks noGrp="1"/>
          </p:cNvSpPr>
          <p:nvPr>
            <p:ph type="title"/>
          </p:nvPr>
        </p:nvSpPr>
        <p:spPr>
          <a:ln/>
        </p:spPr>
        <p:txBody>
          <a:bodyPr anchor="b" anchorCtr="0"/>
          <a:p>
            <a:r>
              <a:rPr lang="zh-CN" altLang="en-US" dirty="0">
                <a:latin typeface="微软雅黑" panose="020B0503020204020204" pitchFamily="34" charset="-122"/>
                <a:ea typeface="微软雅黑" panose="020B0503020204020204" pitchFamily="34" charset="-122"/>
              </a:rPr>
              <a:t>使用无线路由器（扩展型</a:t>
            </a:r>
            <a:r>
              <a:rPr lang="en-US" altLang="zh-CN">
                <a:latin typeface="微软雅黑" panose="020B0503020204020204" pitchFamily="34" charset="-122"/>
                <a:ea typeface="微软雅黑" panose="020B0503020204020204" pitchFamily="34" charset="-122"/>
              </a:rPr>
              <a:t>AP</a:t>
            </a:r>
            <a:r>
              <a:rPr lang="zh-CN" altLang="en-US"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pic>
        <p:nvPicPr>
          <p:cNvPr id="347140" name="图片 347139"/>
          <p:cNvPicPr>
            <a:picLocks noChangeAspect="1"/>
          </p:cNvPicPr>
          <p:nvPr/>
        </p:nvPicPr>
        <p:blipFill>
          <a:blip r:embed="rId1"/>
          <a:stretch>
            <a:fillRect/>
          </a:stretch>
        </p:blipFill>
        <p:spPr>
          <a:xfrm>
            <a:off x="395288" y="2205038"/>
            <a:ext cx="7885112" cy="4451350"/>
          </a:xfrm>
          <a:prstGeom prst="rect">
            <a:avLst/>
          </a:prstGeom>
          <a:noFill/>
          <a:ln w="9525">
            <a:noFill/>
          </a:ln>
        </p:spPr>
      </p:pic>
      <p:sp>
        <p:nvSpPr>
          <p:cNvPr id="347141" name="矩形 347140"/>
          <p:cNvSpPr/>
          <p:nvPr/>
        </p:nvSpPr>
        <p:spPr>
          <a:xfrm>
            <a:off x="611188" y="1916113"/>
            <a:ext cx="8456612" cy="457200"/>
          </a:xfrm>
          <a:prstGeom prst="rect">
            <a:avLst/>
          </a:prstGeom>
          <a:noFill/>
          <a:ln w="9525">
            <a:noFill/>
          </a:ln>
        </p:spPr>
        <p:txBody>
          <a:bodyPr wrap="none" anchor="ctr" anchorCtr="0">
            <a:spAutoFit/>
          </a:bodyPr>
          <a:p>
            <a:r>
              <a:rPr lang="zh-CN" altLang="en-US" sz="2400" dirty="0">
                <a:solidFill>
                  <a:srgbClr val="FF0000"/>
                </a:solidFill>
                <a:latin typeface="Tahoma" panose="020B0604030504040204" pitchFamily="34" charset="0"/>
              </a:rPr>
              <a:t>目前主流的组网方式是以无线路由器为中心来组建无线局域网</a:t>
            </a:r>
            <a:endParaRPr lang="zh-CN" altLang="en-US" sz="2400" dirty="0">
              <a:solidFill>
                <a:srgbClr val="FF0000"/>
              </a:solidFill>
              <a:latin typeface="Tahoma" panose="020B060403050404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62" name="标题 348161"/>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使用无线路由器的无线局域网组建 </a:t>
            </a:r>
            <a:endParaRPr lang="zh-CN" altLang="en-US" sz="3600" dirty="0">
              <a:latin typeface="微软雅黑" panose="020B0503020204020204" pitchFamily="34" charset="-122"/>
              <a:ea typeface="微软雅黑" panose="020B0503020204020204" pitchFamily="34" charset="-122"/>
            </a:endParaRPr>
          </a:p>
        </p:txBody>
      </p:sp>
      <p:sp>
        <p:nvSpPr>
          <p:cNvPr id="348163" name="文本占位符 348162"/>
          <p:cNvSpPr>
            <a:spLocks noGrp="1"/>
          </p:cNvSpPr>
          <p:nvPr>
            <p:ph type="body" idx="1"/>
          </p:nvPr>
        </p:nvSpPr>
        <p:spPr>
          <a:xfrm>
            <a:off x="900113" y="2060575"/>
            <a:ext cx="7772400" cy="4114800"/>
          </a:xfrm>
          <a:ln/>
        </p:spPr>
        <p:txBody>
          <a:bodyPr/>
          <a:p>
            <a:pPr marL="990600" lvl="1" indent="-533400"/>
            <a:r>
              <a:rPr lang="zh-CN" altLang="en-US" sz="2400" b="1" dirty="0"/>
              <a:t>为需要接入无线局域网的客户端安装无线网卡；</a:t>
            </a:r>
            <a:endParaRPr lang="zh-CN" altLang="en-US" sz="2400" b="1" dirty="0"/>
          </a:p>
          <a:p>
            <a:pPr marL="990600" lvl="1" indent="-533400"/>
            <a:r>
              <a:rPr lang="zh-CN" altLang="en-US" sz="2400" b="1" dirty="0"/>
              <a:t>在室内选择一个合适位置摆放无线路由器并接通电源。需要注意无线路由器与安装了无线网卡计算机之间的距离最好保证在</a:t>
            </a:r>
            <a:r>
              <a:rPr lang="en-US" altLang="zh-CN" sz="2400" b="1"/>
              <a:t>30</a:t>
            </a:r>
            <a:r>
              <a:rPr lang="zh-CN" altLang="en-US" sz="2400" b="1" dirty="0"/>
              <a:t>米以内。</a:t>
            </a:r>
            <a:endParaRPr lang="zh-CN" altLang="en-US" sz="2400" b="1" dirty="0"/>
          </a:p>
          <a:p>
            <a:pPr marL="990600" lvl="1" indent="-533400"/>
            <a:r>
              <a:rPr lang="zh-CN" altLang="en-US" sz="2400" b="1" dirty="0"/>
              <a:t>设置无线路由器默认的管理</a:t>
            </a:r>
            <a:r>
              <a:rPr lang="en-US" altLang="zh-CN" sz="2400" b="1"/>
              <a:t>IP</a:t>
            </a:r>
            <a:r>
              <a:rPr lang="zh-CN" altLang="en-US" sz="2400" b="1" dirty="0"/>
              <a:t>地址以及访问密码。</a:t>
            </a:r>
            <a:endParaRPr lang="zh-CN" altLang="en-US" sz="2400" b="1" dirty="0"/>
          </a:p>
          <a:p>
            <a:pPr marL="990600" lvl="1" indent="-533400"/>
            <a:r>
              <a:rPr lang="zh-CN" altLang="en-US" sz="2400" b="1" dirty="0"/>
              <a:t>设置完无线路由器后，下面还需要对安装了无线网卡的客户端进行设置，查看并开通无线网络连接服务。</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63">
                                            <p:txEl>
                                              <p:charRg st="0" end="22"/>
                                            </p:txEl>
                                          </p:spTgt>
                                        </p:tgtEl>
                                        <p:attrNameLst>
                                          <p:attrName>style.visibility</p:attrName>
                                        </p:attrNameLst>
                                      </p:cBhvr>
                                      <p:to>
                                        <p:strVal val="visible"/>
                                      </p:to>
                                    </p:set>
                                    <p:anim calcmode="lin" valueType="num">
                                      <p:cBhvr additive="base">
                                        <p:cTn id="7" dur="500" fill="hold"/>
                                        <p:tgtEl>
                                          <p:spTgt spid="348163">
                                            <p:txEl>
                                              <p:charRg st="0" end="2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63">
                                            <p:txEl>
                                              <p:charRg st="0" end="2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163">
                                            <p:txEl>
                                              <p:charRg st="22" end="83"/>
                                            </p:txEl>
                                          </p:spTgt>
                                        </p:tgtEl>
                                        <p:attrNameLst>
                                          <p:attrName>style.visibility</p:attrName>
                                        </p:attrNameLst>
                                      </p:cBhvr>
                                      <p:to>
                                        <p:strVal val="visible"/>
                                      </p:to>
                                    </p:set>
                                    <p:anim calcmode="lin" valueType="num">
                                      <p:cBhvr additive="base">
                                        <p:cTn id="13" dur="500" fill="hold"/>
                                        <p:tgtEl>
                                          <p:spTgt spid="348163">
                                            <p:txEl>
                                              <p:charRg st="22" end="8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63">
                                            <p:txEl>
                                              <p:charRg st="22" end="8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163">
                                            <p:txEl>
                                              <p:charRg st="83" end="107"/>
                                            </p:txEl>
                                          </p:spTgt>
                                        </p:tgtEl>
                                        <p:attrNameLst>
                                          <p:attrName>style.visibility</p:attrName>
                                        </p:attrNameLst>
                                      </p:cBhvr>
                                      <p:to>
                                        <p:strVal val="visible"/>
                                      </p:to>
                                    </p:set>
                                    <p:anim calcmode="lin" valueType="num">
                                      <p:cBhvr additive="base">
                                        <p:cTn id="19" dur="500" fill="hold"/>
                                        <p:tgtEl>
                                          <p:spTgt spid="348163">
                                            <p:txEl>
                                              <p:charRg st="83" end="10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63">
                                            <p:txEl>
                                              <p:charRg st="83" end="10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8163">
                                            <p:txEl>
                                              <p:charRg st="107" end="154"/>
                                            </p:txEl>
                                          </p:spTgt>
                                        </p:tgtEl>
                                        <p:attrNameLst>
                                          <p:attrName>style.visibility</p:attrName>
                                        </p:attrNameLst>
                                      </p:cBhvr>
                                      <p:to>
                                        <p:strVal val="visible"/>
                                      </p:to>
                                    </p:set>
                                    <p:anim calcmode="lin" valueType="num">
                                      <p:cBhvr additive="base">
                                        <p:cTn id="25" dur="500" fill="hold"/>
                                        <p:tgtEl>
                                          <p:spTgt spid="348163">
                                            <p:txEl>
                                              <p:charRg st="107" end="15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63">
                                            <p:txEl>
                                              <p:charRg st="107" end="15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ldLvl="2"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9186" name="标题 349185"/>
          <p:cNvSpPr>
            <a:spLocks noGrp="1"/>
          </p:cNvSpPr>
          <p:nvPr>
            <p:ph type="title"/>
          </p:nvPr>
        </p:nvSpPr>
        <p:spPr>
          <a:ln/>
        </p:spPr>
        <p:txBody>
          <a:bodyPr anchor="b" anchorCtr="0"/>
          <a:p>
            <a:r>
              <a:rPr lang="en-US" altLang="zh-CN">
                <a:latin typeface="微软雅黑" panose="020B0503020204020204" pitchFamily="34" charset="-122"/>
                <a:ea typeface="微软雅黑" panose="020B0503020204020204" pitchFamily="34" charset="-122"/>
              </a:rPr>
              <a:t>4.7</a:t>
            </a:r>
            <a:r>
              <a:rPr lang="zh-CN" altLang="en-US" dirty="0">
                <a:latin typeface="微软雅黑" panose="020B0503020204020204" pitchFamily="34" charset="-122"/>
                <a:ea typeface="微软雅黑" panose="020B0503020204020204" pitchFamily="34" charset="-122"/>
              </a:rPr>
              <a:t>家庭局域网</a:t>
            </a:r>
            <a:endParaRPr lang="zh-CN" altLang="en-US" dirty="0">
              <a:latin typeface="微软雅黑" panose="020B0503020204020204" pitchFamily="34" charset="-122"/>
              <a:ea typeface="微软雅黑" panose="020B0503020204020204" pitchFamily="34" charset="-122"/>
            </a:endParaRPr>
          </a:p>
        </p:txBody>
      </p:sp>
      <p:sp>
        <p:nvSpPr>
          <p:cNvPr id="349187" name="文本占位符 349186"/>
          <p:cNvSpPr>
            <a:spLocks noGrp="1"/>
          </p:cNvSpPr>
          <p:nvPr>
            <p:ph type="body" idx="1"/>
          </p:nvPr>
        </p:nvSpPr>
        <p:spPr>
          <a:ln/>
        </p:spPr>
        <p:txBody>
          <a:bodyPr/>
          <a:p>
            <a:r>
              <a:rPr lang="zh-CN" altLang="en-US" dirty="0"/>
              <a:t>使用路由器组建家庭局域网 </a:t>
            </a:r>
            <a:endParaRPr lang="zh-CN" altLang="en-US" dirty="0"/>
          </a:p>
          <a:p>
            <a:r>
              <a:rPr lang="zh-CN" altLang="en-US" dirty="0"/>
              <a:t>使用电力线以太网适配器来组建局域网 </a:t>
            </a:r>
            <a:endParaRPr lang="zh-CN" alt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0210" name="标题 350209"/>
          <p:cNvSpPr>
            <a:spLocks noGrp="1"/>
          </p:cNvSpPr>
          <p:nvPr>
            <p:ph type="title"/>
          </p:nvPr>
        </p:nvSpPr>
        <p:spPr>
          <a:ln/>
        </p:spPr>
        <p:txBody>
          <a:bodyPr anchor="b" anchorCtr="0"/>
          <a:p>
            <a:r>
              <a:rPr lang="zh-CN" altLang="en-US" sz="3200" b="1" dirty="0"/>
              <a:t>使用电力线以太网适配器来组建局域网</a:t>
            </a:r>
            <a:r>
              <a:rPr lang="zh-CN" altLang="en-US" sz="3200" dirty="0"/>
              <a:t> </a:t>
            </a:r>
            <a:endParaRPr lang="zh-CN" altLang="en-US" sz="3200" dirty="0"/>
          </a:p>
        </p:txBody>
      </p:sp>
      <p:pic>
        <p:nvPicPr>
          <p:cNvPr id="350212" name="图片 350211"/>
          <p:cNvPicPr>
            <a:picLocks noChangeAspect="1"/>
          </p:cNvPicPr>
          <p:nvPr/>
        </p:nvPicPr>
        <p:blipFill>
          <a:blip r:embed="rId1"/>
          <a:stretch>
            <a:fillRect/>
          </a:stretch>
        </p:blipFill>
        <p:spPr>
          <a:xfrm>
            <a:off x="611188" y="1963738"/>
            <a:ext cx="8137525" cy="4633912"/>
          </a:xfrm>
          <a:prstGeom prst="rect">
            <a:avLst/>
          </a:prstGeom>
          <a:noFill/>
          <a:ln w="9525">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1234" name="标题 351233"/>
          <p:cNvSpPr>
            <a:spLocks noGrp="1"/>
          </p:cNvSpPr>
          <p:nvPr>
            <p:ph type="title"/>
          </p:nvPr>
        </p:nvSpPr>
        <p:spPr>
          <a:ln/>
        </p:spPr>
        <p:txBody>
          <a:bodyPr anchor="b" anchorCtr="0"/>
          <a:p>
            <a:r>
              <a:rPr lang="zh-CN" altLang="en-US" sz="3600" dirty="0">
                <a:ea typeface="微软雅黑" panose="020B0503020204020204" pitchFamily="34" charset="-122"/>
              </a:rPr>
              <a:t>小结</a:t>
            </a:r>
            <a:endParaRPr lang="zh-CN" altLang="en-US" sz="3600" dirty="0">
              <a:ea typeface="微软雅黑" panose="020B0503020204020204" pitchFamily="34" charset="-122"/>
            </a:endParaRPr>
          </a:p>
        </p:txBody>
      </p:sp>
      <p:sp>
        <p:nvSpPr>
          <p:cNvPr id="351236" name="文本占位符 351235"/>
          <p:cNvSpPr>
            <a:spLocks noGrp="1"/>
          </p:cNvSpPr>
          <p:nvPr>
            <p:ph type="body" idx="1"/>
          </p:nvPr>
        </p:nvSpPr>
        <p:spPr>
          <a:xfrm>
            <a:off x="684213" y="2276475"/>
            <a:ext cx="7772400" cy="3457575"/>
          </a:xfrm>
          <a:ln/>
        </p:spPr>
        <p:txBody>
          <a:bodyPr/>
          <a:p>
            <a:r>
              <a:rPr lang="zh-CN" altLang="en-US" sz="2400" b="1" dirty="0"/>
              <a:t>局域网的设计目标是覆盖有限的地理范围，在基本通信机制上选择与广域网不同的方式，从存储转发方式改变为共享介质与交换方式；</a:t>
            </a:r>
            <a:endParaRPr lang="zh-CN" altLang="en-US" sz="2400" b="1" dirty="0"/>
          </a:p>
          <a:p>
            <a:r>
              <a:rPr lang="zh-CN" altLang="en-US" sz="2400" b="1" dirty="0"/>
              <a:t>局域网在拓扑结构上主要分为总线型、环型与星型结构三种；在网络传输介质上主要采用双绞线、同轴电缆与光纤，但目前无线局域网的发展很快；</a:t>
            </a:r>
            <a:endParaRPr lang="zh-CN" altLang="en-US" sz="2400" b="1" dirty="0"/>
          </a:p>
          <a:p>
            <a:r>
              <a:rPr lang="zh-CN" altLang="en-US" sz="2400" b="1" dirty="0"/>
              <a:t>从介质访问控制方法的角度，局域网可以分为共享介质式局域网与交换式局域网两类； </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1236">
                                            <p:txEl>
                                              <p:charRg st="0" end="60"/>
                                            </p:txEl>
                                          </p:spTgt>
                                        </p:tgtEl>
                                        <p:attrNameLst>
                                          <p:attrName>style.visibility</p:attrName>
                                        </p:attrNameLst>
                                      </p:cBhvr>
                                      <p:to>
                                        <p:strVal val="visible"/>
                                      </p:to>
                                    </p:set>
                                    <p:anim calcmode="lin" valueType="num">
                                      <p:cBhvr additive="base">
                                        <p:cTn id="7" dur="500" fill="hold"/>
                                        <p:tgtEl>
                                          <p:spTgt spid="351236">
                                            <p:txEl>
                                              <p:charRg st="0" end="6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1236">
                                            <p:txEl>
                                              <p:charRg st="0" end="6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1236">
                                            <p:txEl>
                                              <p:charRg st="60" end="126"/>
                                            </p:txEl>
                                          </p:spTgt>
                                        </p:tgtEl>
                                        <p:attrNameLst>
                                          <p:attrName>style.visibility</p:attrName>
                                        </p:attrNameLst>
                                      </p:cBhvr>
                                      <p:to>
                                        <p:strVal val="visible"/>
                                      </p:to>
                                    </p:set>
                                    <p:anim calcmode="lin" valueType="num">
                                      <p:cBhvr additive="base">
                                        <p:cTn id="13" dur="500" fill="hold"/>
                                        <p:tgtEl>
                                          <p:spTgt spid="351236">
                                            <p:txEl>
                                              <p:charRg st="60" end="12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1236">
                                            <p:txEl>
                                              <p:charRg st="60" end="12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1236">
                                            <p:txEl>
                                              <p:charRg st="126" end="166"/>
                                            </p:txEl>
                                          </p:spTgt>
                                        </p:tgtEl>
                                        <p:attrNameLst>
                                          <p:attrName>style.visibility</p:attrName>
                                        </p:attrNameLst>
                                      </p:cBhvr>
                                      <p:to>
                                        <p:strVal val="visible"/>
                                      </p:to>
                                    </p:set>
                                    <p:anim calcmode="lin" valueType="num">
                                      <p:cBhvr additive="base">
                                        <p:cTn id="19" dur="500" fill="hold"/>
                                        <p:tgtEl>
                                          <p:spTgt spid="351236">
                                            <p:txEl>
                                              <p:charRg st="126" end="16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1236">
                                            <p:txEl>
                                              <p:charRg st="126" end="16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6"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8578" name="标题 408577"/>
          <p:cNvSpPr>
            <a:spLocks noGrp="1"/>
          </p:cNvSpPr>
          <p:nvPr>
            <p:ph type="title"/>
          </p:nvPr>
        </p:nvSpPr>
        <p:spPr>
          <a:ln/>
        </p:spPr>
        <p:txBody>
          <a:bodyPr anchor="b" anchorCtr="0"/>
          <a:p>
            <a:r>
              <a:rPr lang="zh-CN" altLang="en-US" sz="3600" dirty="0">
                <a:ea typeface="微软雅黑" panose="020B0503020204020204" pitchFamily="34" charset="-122"/>
              </a:rPr>
              <a:t>小结</a:t>
            </a:r>
            <a:endParaRPr lang="zh-CN" altLang="en-US" sz="3600" dirty="0">
              <a:ea typeface="微软雅黑" panose="020B0503020204020204" pitchFamily="34" charset="-122"/>
            </a:endParaRPr>
          </a:p>
        </p:txBody>
      </p:sp>
      <p:sp>
        <p:nvSpPr>
          <p:cNvPr id="408580" name="文本占位符 408579"/>
          <p:cNvSpPr>
            <a:spLocks noGrp="1"/>
          </p:cNvSpPr>
          <p:nvPr>
            <p:ph type="body" idx="1"/>
          </p:nvPr>
        </p:nvSpPr>
        <p:spPr>
          <a:xfrm>
            <a:off x="900113" y="1916113"/>
            <a:ext cx="7772400" cy="4249737"/>
          </a:xfrm>
          <a:ln/>
        </p:spPr>
        <p:txBody>
          <a:bodyPr/>
          <a:p>
            <a:pPr>
              <a:lnSpc>
                <a:spcPct val="90000"/>
              </a:lnSpc>
            </a:pPr>
            <a:endParaRPr lang="en-US" altLang="zh-CN" sz="2400" b="1" dirty="0"/>
          </a:p>
          <a:p>
            <a:pPr>
              <a:lnSpc>
                <a:spcPct val="90000"/>
              </a:lnSpc>
            </a:pPr>
            <a:r>
              <a:rPr lang="zh-CN" altLang="en-US" sz="2400" b="1" dirty="0"/>
              <a:t>目前应用最广泛的局域网是以太网</a:t>
            </a:r>
            <a:r>
              <a:rPr lang="en-US" altLang="zh-CN" sz="2400" b="1"/>
              <a:t>Ethernet</a:t>
            </a:r>
            <a:r>
              <a:rPr lang="zh-CN" altLang="en-US" sz="2400" b="1"/>
              <a:t>，</a:t>
            </a:r>
            <a:r>
              <a:rPr lang="zh-CN" altLang="en-US" sz="2400" b="1" dirty="0"/>
              <a:t>它的核心技术是随机争用共享介质的访问控制方法，即</a:t>
            </a:r>
            <a:r>
              <a:rPr lang="en-US" altLang="zh-CN" sz="2400" b="1"/>
              <a:t>CSMA/CD</a:t>
            </a:r>
            <a:r>
              <a:rPr lang="zh-CN" altLang="en-US" sz="2400" b="1" dirty="0"/>
              <a:t>方法；</a:t>
            </a:r>
            <a:endParaRPr lang="zh-CN" altLang="en-US" sz="2400" b="1" dirty="0"/>
          </a:p>
          <a:p>
            <a:pPr>
              <a:lnSpc>
                <a:spcPct val="90000"/>
              </a:lnSpc>
            </a:pPr>
            <a:r>
              <a:rPr lang="zh-CN" altLang="en-US" sz="2400" b="1" dirty="0"/>
              <a:t>常用的联网设备有网卡、中继器、网桥、交换机、路由器、网关等</a:t>
            </a:r>
            <a:endParaRPr lang="zh-CN" altLang="en-US" sz="2400" b="1" dirty="0"/>
          </a:p>
          <a:p>
            <a:pPr>
              <a:lnSpc>
                <a:spcPct val="90000"/>
              </a:lnSpc>
            </a:pPr>
            <a:r>
              <a:rPr lang="zh-CN" altLang="en-US" sz="2400" b="1" dirty="0"/>
              <a:t>传统的以太网、高速以太网、交换式以太网、虚拟局域网、无线局域网等</a:t>
            </a:r>
            <a:endParaRPr lang="zh-CN" altLang="en-US" sz="2400" b="1"/>
          </a:p>
          <a:p>
            <a:pPr>
              <a:lnSpc>
                <a:spcPct val="90000"/>
              </a:lnSpc>
            </a:pP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8580">
                                            <p:txEl>
                                              <p:charRg st="1" end="60"/>
                                            </p:txEl>
                                          </p:spTgt>
                                        </p:tgtEl>
                                        <p:attrNameLst>
                                          <p:attrName>style.visibility</p:attrName>
                                        </p:attrNameLst>
                                      </p:cBhvr>
                                      <p:to>
                                        <p:strVal val="visible"/>
                                      </p:to>
                                    </p:set>
                                    <p:anim calcmode="lin" valueType="num">
                                      <p:cBhvr additive="base">
                                        <p:cTn id="7" dur="500" fill="hold"/>
                                        <p:tgtEl>
                                          <p:spTgt spid="408580">
                                            <p:txEl>
                                              <p:charRg st="1" end="6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8580">
                                            <p:txEl>
                                              <p:charRg st="1" end="6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8580">
                                            <p:txEl>
                                              <p:charRg st="60" end="90"/>
                                            </p:txEl>
                                          </p:spTgt>
                                        </p:tgtEl>
                                        <p:attrNameLst>
                                          <p:attrName>style.visibility</p:attrName>
                                        </p:attrNameLst>
                                      </p:cBhvr>
                                      <p:to>
                                        <p:strVal val="visible"/>
                                      </p:to>
                                    </p:set>
                                    <p:anim calcmode="lin" valueType="num">
                                      <p:cBhvr additive="base">
                                        <p:cTn id="13" dur="500" fill="hold"/>
                                        <p:tgtEl>
                                          <p:spTgt spid="408580">
                                            <p:txEl>
                                              <p:charRg st="60" end="9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8580">
                                            <p:txEl>
                                              <p:charRg st="60" end="9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8580">
                                            <p:txEl>
                                              <p:charRg st="90" end="123"/>
                                            </p:txEl>
                                          </p:spTgt>
                                        </p:tgtEl>
                                        <p:attrNameLst>
                                          <p:attrName>style.visibility</p:attrName>
                                        </p:attrNameLst>
                                      </p:cBhvr>
                                      <p:to>
                                        <p:strVal val="visible"/>
                                      </p:to>
                                    </p:set>
                                    <p:anim calcmode="lin" valueType="num">
                                      <p:cBhvr additive="base">
                                        <p:cTn id="19" dur="500" fill="hold"/>
                                        <p:tgtEl>
                                          <p:spTgt spid="408580">
                                            <p:txEl>
                                              <p:charRg st="90" end="12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8580">
                                            <p:txEl>
                                              <p:charRg st="90" end="1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0"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02" name="标题 409601"/>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填空题 </a:t>
            </a:r>
            <a:endParaRPr lang="zh-CN" altLang="en-US" sz="3600" dirty="0">
              <a:latin typeface="微软雅黑" panose="020B0503020204020204" pitchFamily="34" charset="-122"/>
              <a:ea typeface="微软雅黑" panose="020B0503020204020204" pitchFamily="34" charset="-122"/>
            </a:endParaRPr>
          </a:p>
        </p:txBody>
      </p:sp>
      <p:sp>
        <p:nvSpPr>
          <p:cNvPr id="409603" name="文本占位符 409602"/>
          <p:cNvSpPr>
            <a:spLocks noGrp="1"/>
          </p:cNvSpPr>
          <p:nvPr>
            <p:ph type="body" idx="1"/>
          </p:nvPr>
        </p:nvSpPr>
        <p:spPr>
          <a:xfrm>
            <a:off x="179388" y="2060575"/>
            <a:ext cx="8964612" cy="3455988"/>
          </a:xfrm>
          <a:ln/>
        </p:spPr>
        <p:txBody>
          <a:bodyPr/>
          <a:p>
            <a:pPr marL="609600" indent="-609600">
              <a:lnSpc>
                <a:spcPct val="90000"/>
              </a:lnSpc>
              <a:buFont typeface="Wingdings" panose="05000000000000000000" pitchFamily="2" charset="2"/>
              <a:buAutoNum type="arabicPeriod"/>
            </a:pPr>
            <a:r>
              <a:rPr lang="zh-CN" altLang="en-US" sz="2400" b="1" dirty="0"/>
              <a:t>计算机局域网最基本的拓扑结构有</a:t>
            </a:r>
            <a:r>
              <a:rPr lang="zh-CN" altLang="en-US" sz="2400" b="1" u="sng" dirty="0"/>
              <a:t>     </a:t>
            </a:r>
            <a:r>
              <a:rPr lang="zh-CN" altLang="en-US" sz="2400" b="1" dirty="0"/>
              <a:t>、</a:t>
            </a:r>
            <a:r>
              <a:rPr lang="zh-CN" altLang="en-US" sz="2400" b="1" u="sng" dirty="0"/>
              <a:t>     </a:t>
            </a:r>
            <a:r>
              <a:rPr lang="zh-CN" altLang="en-US" sz="2400" b="1" dirty="0"/>
              <a:t>和</a:t>
            </a:r>
            <a:r>
              <a:rPr lang="zh-CN" altLang="en-US" sz="2400" b="1" u="sng" dirty="0"/>
              <a:t>     </a:t>
            </a:r>
            <a:r>
              <a:rPr lang="zh-CN" altLang="en-US" sz="2400" b="1" dirty="0"/>
              <a:t>三种。</a:t>
            </a:r>
            <a:endParaRPr lang="zh-CN" altLang="en-US" sz="2400" b="1" dirty="0"/>
          </a:p>
          <a:p>
            <a:pPr marL="609600" indent="-609600">
              <a:lnSpc>
                <a:spcPct val="90000"/>
              </a:lnSpc>
              <a:buFont typeface="Wingdings" panose="05000000000000000000" pitchFamily="2" charset="2"/>
              <a:buAutoNum type="arabicPeriod"/>
            </a:pPr>
            <a:r>
              <a:rPr lang="zh-CN" altLang="en-US" sz="2400" b="1" dirty="0"/>
              <a:t>介质访问控制技术</a:t>
            </a:r>
            <a:r>
              <a:rPr lang="en-US" altLang="zh-CN" sz="2400" b="1"/>
              <a:t>CSMA/CD</a:t>
            </a:r>
            <a:r>
              <a:rPr lang="zh-CN" altLang="en-US" sz="2400" b="1" dirty="0"/>
              <a:t>的控制过程包含</a:t>
            </a:r>
            <a:r>
              <a:rPr lang="zh-CN" altLang="en-US" sz="2400" b="1" u="sng" dirty="0"/>
              <a:t>     </a:t>
            </a:r>
            <a:r>
              <a:rPr lang="zh-CN" altLang="en-US" sz="2400" b="1" dirty="0"/>
              <a:t>、</a:t>
            </a:r>
            <a:r>
              <a:rPr lang="zh-CN" altLang="en-US" sz="2400" b="1" u="sng" dirty="0"/>
              <a:t>     </a:t>
            </a:r>
            <a:r>
              <a:rPr lang="zh-CN" altLang="en-US" sz="2400" b="1" dirty="0"/>
              <a:t>、</a:t>
            </a:r>
            <a:r>
              <a:rPr lang="zh-CN" altLang="en-US" sz="2400" b="1" u="sng" dirty="0"/>
              <a:t>      </a:t>
            </a:r>
            <a:r>
              <a:rPr lang="zh-CN" altLang="en-US" sz="2400" b="1" dirty="0"/>
              <a:t>、和</a:t>
            </a:r>
            <a:r>
              <a:rPr lang="zh-CN" altLang="en-US" sz="2400" b="1" u="sng" dirty="0"/>
              <a:t>    </a:t>
            </a:r>
            <a:r>
              <a:rPr lang="zh-CN" altLang="en-US" sz="2400" b="1" dirty="0"/>
              <a:t>四个处理内容。</a:t>
            </a:r>
            <a:endParaRPr lang="zh-CN" altLang="en-US" sz="2400" b="1" dirty="0"/>
          </a:p>
          <a:p>
            <a:pPr marL="609600" indent="-609600">
              <a:lnSpc>
                <a:spcPct val="90000"/>
              </a:lnSpc>
              <a:buFont typeface="Wingdings" panose="05000000000000000000" pitchFamily="2" charset="2"/>
              <a:buAutoNum type="arabicPeriod"/>
            </a:pPr>
            <a:r>
              <a:rPr lang="zh-CN" altLang="en-US" sz="2400" b="1" dirty="0"/>
              <a:t>从实现的机制或策略划分，</a:t>
            </a:r>
            <a:r>
              <a:rPr lang="en-US" altLang="zh-CN" sz="2400" b="1"/>
              <a:t>VLAN</a:t>
            </a:r>
            <a:r>
              <a:rPr lang="zh-CN" altLang="en-US" sz="2400" b="1" dirty="0"/>
              <a:t>分为</a:t>
            </a:r>
            <a:r>
              <a:rPr lang="zh-CN" altLang="en-US" sz="2400" b="1" u="sng" dirty="0"/>
              <a:t>   </a:t>
            </a:r>
            <a:r>
              <a:rPr lang="zh-CN" altLang="en-US" sz="2400" b="1" u="sng"/>
              <a:t>  </a:t>
            </a:r>
            <a:r>
              <a:rPr lang="zh-CN" altLang="en-US" sz="2400" b="1" dirty="0"/>
              <a:t>和</a:t>
            </a:r>
            <a:r>
              <a:rPr lang="zh-CN" altLang="en-US" sz="2400" b="1" u="sng" dirty="0"/>
              <a:t>   </a:t>
            </a:r>
            <a:r>
              <a:rPr lang="zh-CN" altLang="en-US" sz="2400" b="1" u="sng"/>
              <a:t>  </a:t>
            </a:r>
            <a:r>
              <a:rPr lang="zh-CN" altLang="en-US" sz="2400" b="1" dirty="0"/>
              <a:t>。</a:t>
            </a:r>
            <a:endParaRPr lang="zh-CN" altLang="en-US" sz="2400" b="1" dirty="0"/>
          </a:p>
          <a:p>
            <a:pPr marL="609600" indent="-609600">
              <a:lnSpc>
                <a:spcPct val="90000"/>
              </a:lnSpc>
              <a:buFont typeface="Wingdings" panose="05000000000000000000" pitchFamily="2" charset="2"/>
              <a:buAutoNum type="arabicPeriod"/>
            </a:pPr>
            <a:r>
              <a:rPr lang="zh-CN" altLang="en-US" sz="2400" b="1" dirty="0"/>
              <a:t>路由器的主要功能有</a:t>
            </a:r>
            <a:r>
              <a:rPr lang="zh-CN" altLang="en-US" sz="2400" b="1" u="sng" dirty="0"/>
              <a:t>     </a:t>
            </a:r>
            <a:r>
              <a:rPr lang="zh-CN" altLang="en-US" sz="2400" b="1" dirty="0"/>
              <a:t>、</a:t>
            </a:r>
            <a:r>
              <a:rPr lang="zh-CN" altLang="en-US" sz="2400" b="1" u="sng" dirty="0"/>
              <a:t>     </a:t>
            </a:r>
            <a:r>
              <a:rPr lang="zh-CN" altLang="en-US" sz="2400" b="1" dirty="0"/>
              <a:t>和</a:t>
            </a:r>
            <a:r>
              <a:rPr lang="zh-CN" altLang="en-US" sz="2400" b="1" u="sng" dirty="0"/>
              <a:t>     </a:t>
            </a:r>
            <a:r>
              <a:rPr lang="zh-CN" altLang="en-US" sz="2400" b="1" dirty="0"/>
              <a:t>。</a:t>
            </a:r>
            <a:endParaRPr lang="zh-CN" altLang="en-US" sz="2400" b="1" dirty="0"/>
          </a:p>
          <a:p>
            <a:pPr marL="609600" indent="-609600">
              <a:lnSpc>
                <a:spcPct val="90000"/>
              </a:lnSpc>
              <a:buFont typeface="Wingdings" panose="05000000000000000000" pitchFamily="2" charset="2"/>
              <a:buAutoNum type="arabicPeriod"/>
            </a:pPr>
            <a:r>
              <a:rPr lang="en-US" altLang="zh-CN" sz="2400" b="1"/>
              <a:t>IEEE802</a:t>
            </a:r>
            <a:r>
              <a:rPr lang="zh-CN" altLang="en-US" sz="2400" b="1" dirty="0"/>
              <a:t>把</a:t>
            </a:r>
            <a:r>
              <a:rPr lang="en-US" altLang="zh-CN" sz="2400" b="1"/>
              <a:t>OSI</a:t>
            </a:r>
            <a:r>
              <a:rPr lang="zh-CN" altLang="en-US" sz="2400" b="1" dirty="0"/>
              <a:t>的数据链路层分为</a:t>
            </a:r>
            <a:r>
              <a:rPr lang="zh-CN" altLang="en-US" sz="2400" b="1" u="sng" dirty="0"/>
              <a:t>     </a:t>
            </a:r>
            <a:r>
              <a:rPr lang="zh-CN" altLang="en-US" sz="2400" b="1" dirty="0"/>
              <a:t>和</a:t>
            </a:r>
            <a:r>
              <a:rPr lang="zh-CN" altLang="en-US" sz="2400" b="1" u="sng" dirty="0"/>
              <a:t>     </a:t>
            </a:r>
            <a:r>
              <a:rPr lang="zh-CN" altLang="en-US" sz="2400" b="1" dirty="0"/>
              <a:t>两个子层。</a:t>
            </a:r>
            <a:endParaRPr lang="zh-CN" altLang="en-US" sz="2400" b="1" dirty="0"/>
          </a:p>
          <a:p>
            <a:pPr marL="609600" indent="-609600">
              <a:lnSpc>
                <a:spcPct val="90000"/>
              </a:lnSpc>
              <a:buFont typeface="Wingdings" panose="05000000000000000000" pitchFamily="2" charset="2"/>
              <a:buAutoNum type="arabicPeriod"/>
            </a:pPr>
            <a:r>
              <a:rPr lang="zh-CN" altLang="en-US" sz="2400" b="1" dirty="0"/>
              <a:t>介质访问控制技术根据控制方式不同可以分为</a:t>
            </a:r>
            <a:r>
              <a:rPr lang="zh-CN" altLang="en-US" sz="2400" b="1" u="sng" dirty="0"/>
              <a:t>      </a:t>
            </a:r>
            <a:r>
              <a:rPr lang="zh-CN" altLang="en-US" sz="2400" b="1" dirty="0"/>
              <a:t>和</a:t>
            </a:r>
            <a:r>
              <a:rPr lang="zh-CN" altLang="en-US" sz="2400" b="1" u="sng" dirty="0"/>
              <a:t>      </a:t>
            </a:r>
            <a:r>
              <a:rPr lang="zh-CN" altLang="en-US" sz="2400" b="1" dirty="0"/>
              <a:t>。</a:t>
            </a:r>
            <a:endParaRPr lang="zh-CN" altLang="en-US" sz="2400" b="1" dirty="0"/>
          </a:p>
          <a:p>
            <a:pPr marL="609600" indent="-609600">
              <a:lnSpc>
                <a:spcPct val="90000"/>
              </a:lnSpc>
              <a:buFont typeface="Wingdings" panose="05000000000000000000" pitchFamily="2" charset="2"/>
              <a:buAutoNum type="arabicPeriod"/>
            </a:pPr>
            <a:r>
              <a:rPr lang="zh-CN" altLang="en-US" sz="2400" b="1" dirty="0"/>
              <a:t>无线局域网的组建方式有</a:t>
            </a:r>
            <a:r>
              <a:rPr lang="zh-CN" altLang="en-US" sz="2400" b="1" u="sng" dirty="0"/>
              <a:t>   </a:t>
            </a:r>
            <a:r>
              <a:rPr lang="zh-CN" altLang="en-US" sz="2400" b="1" u="sng"/>
              <a:t>  </a:t>
            </a:r>
            <a:r>
              <a:rPr lang="zh-CN" altLang="en-US" sz="2400" b="1" dirty="0"/>
              <a:t>和</a:t>
            </a:r>
            <a:r>
              <a:rPr lang="zh-CN" altLang="en-US" sz="2400" b="1" u="sng" dirty="0"/>
              <a:t>     </a:t>
            </a:r>
            <a:r>
              <a:rPr lang="zh-CN" altLang="en-US" sz="2400" b="1" dirty="0"/>
              <a:t>两种。</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03">
                                            <p:txEl>
                                              <p:charRg st="0" end="36"/>
                                            </p:txEl>
                                          </p:spTgt>
                                        </p:tgtEl>
                                        <p:attrNameLst>
                                          <p:attrName>style.visibility</p:attrName>
                                        </p:attrNameLst>
                                      </p:cBhvr>
                                      <p:to>
                                        <p:strVal val="visible"/>
                                      </p:to>
                                    </p:set>
                                    <p:anim calcmode="lin" valueType="num">
                                      <p:cBhvr additive="base">
                                        <p:cTn id="7" dur="500" fill="hold"/>
                                        <p:tgtEl>
                                          <p:spTgt spid="409603">
                                            <p:txEl>
                                              <p:charRg st="0" end="3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03">
                                            <p:txEl>
                                              <p:charRg st="0" end="3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03">
                                            <p:txEl>
                                              <p:charRg st="36" end="90"/>
                                            </p:txEl>
                                          </p:spTgt>
                                        </p:tgtEl>
                                        <p:attrNameLst>
                                          <p:attrName>style.visibility</p:attrName>
                                        </p:attrNameLst>
                                      </p:cBhvr>
                                      <p:to>
                                        <p:strVal val="visible"/>
                                      </p:to>
                                    </p:set>
                                    <p:anim calcmode="lin" valueType="num">
                                      <p:cBhvr additive="base">
                                        <p:cTn id="13" dur="500" fill="hold"/>
                                        <p:tgtEl>
                                          <p:spTgt spid="409603">
                                            <p:txEl>
                                              <p:charRg st="36" end="9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03">
                                            <p:txEl>
                                              <p:charRg st="36" end="9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603">
                                            <p:txEl>
                                              <p:charRg st="90" end="121"/>
                                            </p:txEl>
                                          </p:spTgt>
                                        </p:tgtEl>
                                        <p:attrNameLst>
                                          <p:attrName>style.visibility</p:attrName>
                                        </p:attrNameLst>
                                      </p:cBhvr>
                                      <p:to>
                                        <p:strVal val="visible"/>
                                      </p:to>
                                    </p:set>
                                    <p:anim calcmode="lin" valueType="num">
                                      <p:cBhvr additive="base">
                                        <p:cTn id="19" dur="500" fill="hold"/>
                                        <p:tgtEl>
                                          <p:spTgt spid="409603">
                                            <p:txEl>
                                              <p:charRg st="90" end="12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03">
                                            <p:txEl>
                                              <p:charRg st="90" end="12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603">
                                            <p:txEl>
                                              <p:charRg st="121" end="149"/>
                                            </p:txEl>
                                          </p:spTgt>
                                        </p:tgtEl>
                                        <p:attrNameLst>
                                          <p:attrName>style.visibility</p:attrName>
                                        </p:attrNameLst>
                                      </p:cBhvr>
                                      <p:to>
                                        <p:strVal val="visible"/>
                                      </p:to>
                                    </p:set>
                                    <p:anim calcmode="lin" valueType="num">
                                      <p:cBhvr additive="base">
                                        <p:cTn id="25" dur="500" fill="hold"/>
                                        <p:tgtEl>
                                          <p:spTgt spid="409603">
                                            <p:txEl>
                                              <p:charRg st="121" end="14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03">
                                            <p:txEl>
                                              <p:charRg st="121" end="14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9603">
                                            <p:txEl>
                                              <p:charRg st="149" end="185"/>
                                            </p:txEl>
                                          </p:spTgt>
                                        </p:tgtEl>
                                        <p:attrNameLst>
                                          <p:attrName>style.visibility</p:attrName>
                                        </p:attrNameLst>
                                      </p:cBhvr>
                                      <p:to>
                                        <p:strVal val="visible"/>
                                      </p:to>
                                    </p:set>
                                    <p:anim calcmode="lin" valueType="num">
                                      <p:cBhvr additive="base">
                                        <p:cTn id="31" dur="500" fill="hold"/>
                                        <p:tgtEl>
                                          <p:spTgt spid="409603">
                                            <p:txEl>
                                              <p:charRg st="149" end="18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03">
                                            <p:txEl>
                                              <p:charRg st="149" end="18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9603">
                                            <p:txEl>
                                              <p:charRg st="185" end="220"/>
                                            </p:txEl>
                                          </p:spTgt>
                                        </p:tgtEl>
                                        <p:attrNameLst>
                                          <p:attrName>style.visibility</p:attrName>
                                        </p:attrNameLst>
                                      </p:cBhvr>
                                      <p:to>
                                        <p:strVal val="visible"/>
                                      </p:to>
                                    </p:set>
                                    <p:anim calcmode="lin" valueType="num">
                                      <p:cBhvr additive="base">
                                        <p:cTn id="37" dur="500" fill="hold"/>
                                        <p:tgtEl>
                                          <p:spTgt spid="409603">
                                            <p:txEl>
                                              <p:charRg st="185" end="22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603">
                                            <p:txEl>
                                              <p:charRg st="185" end="22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9603">
                                            <p:txEl>
                                              <p:charRg st="220" end="246"/>
                                            </p:txEl>
                                          </p:spTgt>
                                        </p:tgtEl>
                                        <p:attrNameLst>
                                          <p:attrName>style.visibility</p:attrName>
                                        </p:attrNameLst>
                                      </p:cBhvr>
                                      <p:to>
                                        <p:strVal val="visible"/>
                                      </p:to>
                                    </p:set>
                                    <p:anim calcmode="lin" valueType="num">
                                      <p:cBhvr additive="base">
                                        <p:cTn id="43" dur="500" fill="hold"/>
                                        <p:tgtEl>
                                          <p:spTgt spid="409603">
                                            <p:txEl>
                                              <p:charRg st="220" end="24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03">
                                            <p:txEl>
                                              <p:charRg st="220" end="24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626" name="标题 410625"/>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选择题 </a:t>
            </a:r>
            <a:endParaRPr lang="zh-CN" altLang="en-US" sz="3600" dirty="0">
              <a:latin typeface="微软雅黑" panose="020B0503020204020204" pitchFamily="34" charset="-122"/>
              <a:ea typeface="微软雅黑" panose="020B0503020204020204" pitchFamily="34" charset="-122"/>
            </a:endParaRPr>
          </a:p>
        </p:txBody>
      </p:sp>
      <p:sp>
        <p:nvSpPr>
          <p:cNvPr id="410627" name="文本占位符 410626"/>
          <p:cNvSpPr>
            <a:spLocks noGrp="1"/>
          </p:cNvSpPr>
          <p:nvPr>
            <p:ph type="body" idx="1"/>
          </p:nvPr>
        </p:nvSpPr>
        <p:spPr>
          <a:xfrm>
            <a:off x="323850" y="2276475"/>
            <a:ext cx="8820150" cy="4114800"/>
          </a:xfrm>
          <a:ln/>
        </p:spPr>
        <p:txBody>
          <a:bodyPr/>
          <a:p>
            <a:pPr marL="609600" indent="-609600">
              <a:lnSpc>
                <a:spcPct val="80000"/>
              </a:lnSpc>
              <a:buNone/>
            </a:pPr>
            <a:r>
              <a:rPr lang="en-US" altLang="zh-CN" sz="2000" b="1" dirty="0"/>
              <a:t>1.     </a:t>
            </a:r>
            <a:r>
              <a:rPr lang="zh-CN" altLang="en-US" sz="2000" b="1" dirty="0"/>
              <a:t>早期为了实现资源共享和方便交流，在较小范围内进行计算机互联，出现了计算机网络研究的新领域，这就是（ ）</a:t>
            </a:r>
            <a:endParaRPr lang="zh-CN" altLang="en-US" sz="2000" b="1" dirty="0"/>
          </a:p>
          <a:p>
            <a:pPr marL="609600" indent="-609600">
              <a:lnSpc>
                <a:spcPct val="80000"/>
              </a:lnSpc>
              <a:buNone/>
            </a:pPr>
            <a:r>
              <a:rPr lang="zh-CN" altLang="en-US" sz="2000" b="1"/>
              <a:t>        </a:t>
            </a:r>
            <a:r>
              <a:rPr lang="en-US" altLang="zh-CN" sz="2000" b="1"/>
              <a:t>A  Internet   B  </a:t>
            </a:r>
            <a:r>
              <a:rPr lang="zh-CN" altLang="en-US" sz="2000" b="1" dirty="0"/>
              <a:t>城域网    </a:t>
            </a:r>
            <a:r>
              <a:rPr lang="en-US" altLang="zh-CN" sz="2000" b="1"/>
              <a:t>C  </a:t>
            </a:r>
            <a:r>
              <a:rPr lang="zh-CN" altLang="en-US" sz="2000" b="1" dirty="0"/>
              <a:t>局域网    </a:t>
            </a:r>
            <a:r>
              <a:rPr lang="en-US" altLang="zh-CN" sz="2000" b="1"/>
              <a:t>D   </a:t>
            </a:r>
            <a:r>
              <a:rPr lang="zh-CN" altLang="en-US" sz="2000" b="1" dirty="0"/>
              <a:t>广域网</a:t>
            </a:r>
            <a:endParaRPr lang="zh-CN" altLang="en-US" sz="2000" b="1" dirty="0"/>
          </a:p>
          <a:p>
            <a:pPr marL="609600" indent="-609600">
              <a:lnSpc>
                <a:spcPct val="80000"/>
              </a:lnSpc>
            </a:pPr>
            <a:endParaRPr lang="zh-CN" altLang="en-US" sz="2000" b="1" dirty="0"/>
          </a:p>
          <a:p>
            <a:pPr marL="609600" indent="-609600">
              <a:lnSpc>
                <a:spcPct val="80000"/>
              </a:lnSpc>
              <a:buNone/>
            </a:pPr>
            <a:r>
              <a:rPr lang="en-US" altLang="zh-CN" sz="2000" b="1" dirty="0"/>
              <a:t>2.     </a:t>
            </a:r>
            <a:r>
              <a:rPr lang="zh-CN" altLang="en-US" sz="2000" b="1" dirty="0"/>
              <a:t>计算机网络的组成元素可以分为网络节点和通信链路两大类，网络节点的互联模式称为网络的（ ）</a:t>
            </a:r>
            <a:endParaRPr lang="zh-CN" altLang="en-US" sz="2000" b="1" dirty="0"/>
          </a:p>
          <a:p>
            <a:pPr marL="609600" indent="-609600">
              <a:lnSpc>
                <a:spcPct val="80000"/>
              </a:lnSpc>
              <a:buNone/>
            </a:pPr>
            <a:r>
              <a:rPr lang="zh-CN" altLang="en-US" sz="2000" b="1" dirty="0"/>
              <a:t>       </a:t>
            </a:r>
            <a:r>
              <a:rPr lang="zh-CN" altLang="en-US" sz="2000" b="1"/>
              <a:t> </a:t>
            </a:r>
            <a:r>
              <a:rPr lang="en-US" altLang="zh-CN" sz="2000" b="1"/>
              <a:t>A  </a:t>
            </a:r>
            <a:r>
              <a:rPr lang="zh-CN" altLang="en-US" sz="2000" b="1" dirty="0"/>
              <a:t>拓扑结构    </a:t>
            </a:r>
            <a:r>
              <a:rPr lang="en-US" altLang="zh-CN" sz="2000" b="1"/>
              <a:t>B  </a:t>
            </a:r>
            <a:r>
              <a:rPr lang="zh-CN" altLang="en-US" sz="2000" b="1" dirty="0"/>
              <a:t>总线形结构    </a:t>
            </a:r>
            <a:r>
              <a:rPr lang="en-US" altLang="zh-CN" sz="2000" b="1"/>
              <a:t>C  </a:t>
            </a:r>
            <a:r>
              <a:rPr lang="zh-CN" altLang="en-US" sz="2000" b="1" dirty="0"/>
              <a:t>环形结构    </a:t>
            </a:r>
            <a:r>
              <a:rPr lang="en-US" altLang="zh-CN" sz="2000" b="1"/>
              <a:t>D  </a:t>
            </a:r>
            <a:r>
              <a:rPr lang="zh-CN" altLang="en-US" sz="2000" b="1" dirty="0"/>
              <a:t>星形结构</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None/>
            </a:pPr>
            <a:r>
              <a:rPr lang="en-US" altLang="zh-CN" sz="2000" b="1" dirty="0"/>
              <a:t>3.     </a:t>
            </a:r>
            <a:r>
              <a:rPr lang="zh-CN" altLang="en-US" sz="2000" b="1" dirty="0"/>
              <a:t>从介质访问角度来考虑，下列（ ）方法不是局域网的介质访问控制方法</a:t>
            </a:r>
            <a:endParaRPr lang="zh-CN" altLang="en-US" sz="2000" b="1" dirty="0"/>
          </a:p>
          <a:p>
            <a:pPr marL="609600" indent="-609600">
              <a:lnSpc>
                <a:spcPct val="80000"/>
              </a:lnSpc>
              <a:buFont typeface="Wingdings" panose="05000000000000000000" pitchFamily="2" charset="2"/>
              <a:buNone/>
            </a:pPr>
            <a:r>
              <a:rPr lang="zh-CN" altLang="en-US" sz="2000" b="1"/>
              <a:t>        </a:t>
            </a:r>
            <a:r>
              <a:rPr lang="en-US" altLang="zh-CN" sz="2000" b="1"/>
              <a:t>A  CSMA/CD   B  </a:t>
            </a:r>
            <a:r>
              <a:rPr lang="zh-CN" altLang="en-US" sz="2000" b="1" dirty="0"/>
              <a:t>红外线    </a:t>
            </a:r>
            <a:r>
              <a:rPr lang="en-US" altLang="zh-CN" sz="2000" b="1"/>
              <a:t>C  </a:t>
            </a:r>
            <a:r>
              <a:rPr lang="zh-CN" altLang="en-US" sz="2000" b="1" dirty="0"/>
              <a:t>令牌环   </a:t>
            </a:r>
            <a:r>
              <a:rPr lang="en-US" altLang="zh-CN" sz="2000" b="1"/>
              <a:t>D  </a:t>
            </a:r>
            <a:r>
              <a:rPr lang="zh-CN" altLang="en-US" sz="2000" b="1" dirty="0"/>
              <a:t>令牌总线</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None/>
            </a:pPr>
            <a:r>
              <a:rPr lang="en-US" altLang="zh-CN" sz="2000" b="1" dirty="0"/>
              <a:t>4.     </a:t>
            </a:r>
            <a:r>
              <a:rPr lang="zh-CN" altLang="en-US" sz="2000" b="1" dirty="0"/>
              <a:t>下列哪一个设备不是网络互连设备（ ）</a:t>
            </a:r>
            <a:endParaRPr lang="zh-CN" altLang="en-US" sz="2000" b="1" dirty="0"/>
          </a:p>
          <a:p>
            <a:pPr marL="609600" indent="-609600">
              <a:lnSpc>
                <a:spcPct val="80000"/>
              </a:lnSpc>
              <a:buFont typeface="Wingdings" panose="05000000000000000000" pitchFamily="2" charset="2"/>
              <a:buNone/>
            </a:pPr>
            <a:r>
              <a:rPr lang="zh-CN" altLang="en-US" sz="2000" b="1"/>
              <a:t>         </a:t>
            </a:r>
            <a:r>
              <a:rPr lang="en-US" altLang="zh-CN" sz="2000" b="1"/>
              <a:t>A  </a:t>
            </a:r>
            <a:r>
              <a:rPr lang="zh-CN" altLang="en-US" sz="2000" b="1" dirty="0"/>
              <a:t>交换机    </a:t>
            </a:r>
            <a:r>
              <a:rPr lang="en-US" altLang="zh-CN" sz="2000" b="1"/>
              <a:t>B  </a:t>
            </a:r>
            <a:r>
              <a:rPr lang="zh-CN" altLang="en-US" sz="2000" b="1" dirty="0"/>
              <a:t>路由器    </a:t>
            </a:r>
            <a:r>
              <a:rPr lang="en-US" altLang="zh-CN" sz="2000" b="1"/>
              <a:t>C  </a:t>
            </a:r>
            <a:r>
              <a:rPr lang="zh-CN" altLang="en-US" sz="2000" b="1" dirty="0"/>
              <a:t>集线器    </a:t>
            </a:r>
            <a:r>
              <a:rPr lang="en-US" altLang="zh-CN" sz="2000" b="1"/>
              <a:t>D  </a:t>
            </a:r>
            <a:r>
              <a:rPr lang="zh-CN" altLang="en-US" sz="2000" b="1" dirty="0"/>
              <a:t>适配器</a:t>
            </a:r>
            <a:endParaRPr lang="zh-CN"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0627">
                                            <p:txEl>
                                              <p:charRg st="0" end="59"/>
                                            </p:txEl>
                                          </p:spTgt>
                                        </p:tgtEl>
                                        <p:attrNameLst>
                                          <p:attrName>style.visibility</p:attrName>
                                        </p:attrNameLst>
                                      </p:cBhvr>
                                      <p:to>
                                        <p:strVal val="visible"/>
                                      </p:to>
                                    </p:set>
                                    <p:anim calcmode="lin" valueType="num">
                                      <p:cBhvr additive="base">
                                        <p:cTn id="7" dur="500" fill="hold"/>
                                        <p:tgtEl>
                                          <p:spTgt spid="410627">
                                            <p:txEl>
                                              <p:charRg st="0" end="5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0627">
                                            <p:txEl>
                                              <p:charRg st="0" end="5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627">
                                            <p:txEl>
                                              <p:charRg st="59" end="109"/>
                                            </p:txEl>
                                          </p:spTgt>
                                        </p:tgtEl>
                                        <p:attrNameLst>
                                          <p:attrName>style.visibility</p:attrName>
                                        </p:attrNameLst>
                                      </p:cBhvr>
                                      <p:to>
                                        <p:strVal val="visible"/>
                                      </p:to>
                                    </p:set>
                                    <p:anim calcmode="lin" valueType="num">
                                      <p:cBhvr additive="base">
                                        <p:cTn id="13" dur="500" fill="hold"/>
                                        <p:tgtEl>
                                          <p:spTgt spid="410627">
                                            <p:txEl>
                                              <p:charRg st="59" end="10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627">
                                            <p:txEl>
                                              <p:charRg st="59" end="10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0627">
                                            <p:txEl>
                                              <p:charRg st="110" end="162"/>
                                            </p:txEl>
                                          </p:spTgt>
                                        </p:tgtEl>
                                        <p:attrNameLst>
                                          <p:attrName>style.visibility</p:attrName>
                                        </p:attrNameLst>
                                      </p:cBhvr>
                                      <p:to>
                                        <p:strVal val="visible"/>
                                      </p:to>
                                    </p:set>
                                    <p:anim calcmode="lin" valueType="num">
                                      <p:cBhvr additive="base">
                                        <p:cTn id="19" dur="500" fill="hold"/>
                                        <p:tgtEl>
                                          <p:spTgt spid="410627">
                                            <p:txEl>
                                              <p:charRg st="110" end="16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627">
                                            <p:txEl>
                                              <p:charRg st="110" end="16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0627">
                                            <p:txEl>
                                              <p:charRg st="162" end="212"/>
                                            </p:txEl>
                                          </p:spTgt>
                                        </p:tgtEl>
                                        <p:attrNameLst>
                                          <p:attrName>style.visibility</p:attrName>
                                        </p:attrNameLst>
                                      </p:cBhvr>
                                      <p:to>
                                        <p:strVal val="visible"/>
                                      </p:to>
                                    </p:set>
                                    <p:anim calcmode="lin" valueType="num">
                                      <p:cBhvr additive="base">
                                        <p:cTn id="25" dur="500" fill="hold"/>
                                        <p:tgtEl>
                                          <p:spTgt spid="410627">
                                            <p:txEl>
                                              <p:charRg st="162" end="21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0627">
                                            <p:txEl>
                                              <p:charRg st="162" end="21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0627">
                                            <p:txEl>
                                              <p:charRg st="213" end="253"/>
                                            </p:txEl>
                                          </p:spTgt>
                                        </p:tgtEl>
                                        <p:attrNameLst>
                                          <p:attrName>style.visibility</p:attrName>
                                        </p:attrNameLst>
                                      </p:cBhvr>
                                      <p:to>
                                        <p:strVal val="visible"/>
                                      </p:to>
                                    </p:set>
                                    <p:anim calcmode="lin" valueType="num">
                                      <p:cBhvr additive="base">
                                        <p:cTn id="31" dur="500" fill="hold"/>
                                        <p:tgtEl>
                                          <p:spTgt spid="410627">
                                            <p:txEl>
                                              <p:charRg st="213" end="25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0627">
                                            <p:txEl>
                                              <p:charRg st="213" end="25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0627">
                                            <p:txEl>
                                              <p:charRg st="253" end="301"/>
                                            </p:txEl>
                                          </p:spTgt>
                                        </p:tgtEl>
                                        <p:attrNameLst>
                                          <p:attrName>style.visibility</p:attrName>
                                        </p:attrNameLst>
                                      </p:cBhvr>
                                      <p:to>
                                        <p:strVal val="visible"/>
                                      </p:to>
                                    </p:set>
                                    <p:anim calcmode="lin" valueType="num">
                                      <p:cBhvr additive="base">
                                        <p:cTn id="37" dur="500" fill="hold"/>
                                        <p:tgtEl>
                                          <p:spTgt spid="410627">
                                            <p:txEl>
                                              <p:charRg st="253" end="30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10627">
                                            <p:txEl>
                                              <p:charRg st="253" end="30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0627">
                                            <p:txEl>
                                              <p:charRg st="302" end="328"/>
                                            </p:txEl>
                                          </p:spTgt>
                                        </p:tgtEl>
                                        <p:attrNameLst>
                                          <p:attrName>style.visibility</p:attrName>
                                        </p:attrNameLst>
                                      </p:cBhvr>
                                      <p:to>
                                        <p:strVal val="visible"/>
                                      </p:to>
                                    </p:set>
                                    <p:anim calcmode="lin" valueType="num">
                                      <p:cBhvr additive="base">
                                        <p:cTn id="43" dur="500" fill="hold"/>
                                        <p:tgtEl>
                                          <p:spTgt spid="410627">
                                            <p:txEl>
                                              <p:charRg st="302" end="32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0627">
                                            <p:txEl>
                                              <p:charRg st="302" end="32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10627">
                                            <p:txEl>
                                              <p:charRg st="328" end="374"/>
                                            </p:txEl>
                                          </p:spTgt>
                                        </p:tgtEl>
                                        <p:attrNameLst>
                                          <p:attrName>style.visibility</p:attrName>
                                        </p:attrNameLst>
                                      </p:cBhvr>
                                      <p:to>
                                        <p:strVal val="visible"/>
                                      </p:to>
                                    </p:set>
                                    <p:anim calcmode="lin" valueType="num">
                                      <p:cBhvr additive="base">
                                        <p:cTn id="49" dur="500" fill="hold"/>
                                        <p:tgtEl>
                                          <p:spTgt spid="410627">
                                            <p:txEl>
                                              <p:charRg st="328" end="37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10627">
                                            <p:txEl>
                                              <p:charRg st="328" end="37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1650" name="标题 411649"/>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选择题 </a:t>
            </a:r>
            <a:endParaRPr lang="zh-CN" altLang="en-US" sz="3600" dirty="0">
              <a:latin typeface="微软雅黑" panose="020B0503020204020204" pitchFamily="34" charset="-122"/>
              <a:ea typeface="微软雅黑" panose="020B0503020204020204" pitchFamily="34" charset="-122"/>
            </a:endParaRPr>
          </a:p>
        </p:txBody>
      </p:sp>
      <p:sp>
        <p:nvSpPr>
          <p:cNvPr id="411651" name="文本占位符 411650"/>
          <p:cNvSpPr>
            <a:spLocks noGrp="1"/>
          </p:cNvSpPr>
          <p:nvPr>
            <p:ph type="body" idx="1"/>
          </p:nvPr>
        </p:nvSpPr>
        <p:spPr>
          <a:xfrm>
            <a:off x="504825" y="1916113"/>
            <a:ext cx="8459788" cy="4114800"/>
          </a:xfrm>
          <a:ln/>
        </p:spPr>
        <p:txBody>
          <a:bodyPr/>
          <a:p>
            <a:pPr marL="609600" indent="-609600">
              <a:lnSpc>
                <a:spcPct val="80000"/>
              </a:lnSpc>
              <a:buNone/>
            </a:pPr>
            <a:r>
              <a:rPr lang="en-US" altLang="zh-CN" sz="2000" b="1" dirty="0"/>
              <a:t>5.      </a:t>
            </a:r>
            <a:r>
              <a:rPr lang="zh-CN" altLang="en-US" sz="2000" b="1" dirty="0"/>
              <a:t>下列哪一个协议不是无线局域网（</a:t>
            </a:r>
            <a:r>
              <a:rPr lang="en-US" altLang="zh-CN" sz="2000" b="1"/>
              <a:t>WLAN</a:t>
            </a:r>
            <a:r>
              <a:rPr lang="zh-CN" altLang="en-US" sz="2000" b="1" dirty="0"/>
              <a:t>）主要协议标准（</a:t>
            </a:r>
            <a:r>
              <a:rPr lang="zh-CN" altLang="en-US" sz="2000" b="1" dirty="0">
                <a:solidFill>
                  <a:srgbClr val="FF0000"/>
                </a:solidFill>
              </a:rPr>
              <a:t> </a:t>
            </a:r>
            <a:r>
              <a:rPr lang="zh-CN" altLang="en-US" sz="2000" b="1">
                <a:solidFill>
                  <a:srgbClr val="FF0000"/>
                </a:solidFill>
              </a:rPr>
              <a:t> </a:t>
            </a:r>
            <a:r>
              <a:rPr lang="zh-CN" altLang="en-US" sz="2000" b="1"/>
              <a:t> </a:t>
            </a:r>
            <a:r>
              <a:rPr lang="zh-CN" altLang="en-US" sz="2000" b="1" dirty="0"/>
              <a:t>）</a:t>
            </a:r>
            <a:endParaRPr lang="zh-CN" altLang="en-US" sz="2000" b="1" dirty="0"/>
          </a:p>
          <a:p>
            <a:pPr marL="609600" indent="-609600">
              <a:lnSpc>
                <a:spcPct val="80000"/>
              </a:lnSpc>
              <a:buNone/>
            </a:pPr>
            <a:r>
              <a:rPr lang="en-US" altLang="zh-CN" sz="2000" b="1"/>
              <a:t>A  IEEE 802.11b     B  IEEE 802.6</a:t>
            </a:r>
            <a:endParaRPr lang="en-US" altLang="zh-CN" sz="2000" b="1"/>
          </a:p>
          <a:p>
            <a:pPr marL="609600" indent="-609600">
              <a:lnSpc>
                <a:spcPct val="80000"/>
              </a:lnSpc>
              <a:buNone/>
            </a:pPr>
            <a:r>
              <a:rPr lang="en-US" altLang="zh-CN" sz="2000" b="1"/>
              <a:t>C  </a:t>
            </a:r>
            <a:r>
              <a:rPr lang="en-US" altLang="zh-CN" sz="2000" b="1" dirty="0" err="1"/>
              <a:t>HomeRF</a:t>
            </a:r>
            <a:r>
              <a:rPr lang="zh-CN" altLang="en-US" sz="2000" b="1" dirty="0"/>
              <a:t>工业标准    </a:t>
            </a:r>
            <a:r>
              <a:rPr lang="en-US" altLang="zh-CN" sz="2000" b="1"/>
              <a:t>D  </a:t>
            </a:r>
            <a:r>
              <a:rPr lang="zh-CN" altLang="en-US" sz="2000" b="1" dirty="0"/>
              <a:t>蓝牙标准</a:t>
            </a:r>
            <a:endParaRPr lang="zh-CN" altLang="en-US" sz="2000" b="1" dirty="0"/>
          </a:p>
          <a:p>
            <a:pPr marL="609600" indent="-609600">
              <a:lnSpc>
                <a:spcPct val="80000"/>
              </a:lnSpc>
              <a:buNone/>
            </a:pPr>
            <a:endParaRPr lang="zh-CN" altLang="en-US" sz="2000" b="1" dirty="0"/>
          </a:p>
          <a:p>
            <a:pPr marL="609600" indent="-609600">
              <a:lnSpc>
                <a:spcPct val="80000"/>
              </a:lnSpc>
              <a:buNone/>
            </a:pPr>
            <a:r>
              <a:rPr lang="en-US" altLang="zh-CN" sz="2000" b="1" dirty="0"/>
              <a:t>6.      </a:t>
            </a:r>
            <a:r>
              <a:rPr lang="zh-CN" altLang="en-US" sz="2000" b="1" dirty="0"/>
              <a:t>两个不同网号的网络互联需要通过（ </a:t>
            </a:r>
            <a:r>
              <a:rPr lang="zh-CN" altLang="en-US" sz="2000" b="1">
                <a:solidFill>
                  <a:srgbClr val="FF0000"/>
                </a:solidFill>
              </a:rPr>
              <a:t>  </a:t>
            </a:r>
            <a:r>
              <a:rPr lang="zh-CN" altLang="en-US" sz="2000" b="1" dirty="0"/>
              <a:t>） </a:t>
            </a:r>
            <a:endParaRPr lang="zh-CN" altLang="en-US" sz="2000" b="1" dirty="0"/>
          </a:p>
          <a:p>
            <a:pPr marL="609600" indent="-609600">
              <a:lnSpc>
                <a:spcPct val="80000"/>
              </a:lnSpc>
              <a:buNone/>
            </a:pPr>
            <a:r>
              <a:rPr lang="en-US" altLang="zh-CN" sz="2000" b="1"/>
              <a:t>A  HUB	  </a:t>
            </a:r>
            <a:r>
              <a:rPr lang="en-US" altLang="zh-CN" sz="2000" b="1" dirty="0"/>
              <a:t>   B</a:t>
            </a:r>
            <a:r>
              <a:rPr lang="en-US" altLang="zh-CN" sz="2000" b="1"/>
              <a:t>  </a:t>
            </a:r>
            <a:r>
              <a:rPr lang="zh-CN" altLang="en-US" sz="2000" b="1" dirty="0"/>
              <a:t>路由器	   </a:t>
            </a:r>
            <a:r>
              <a:rPr lang="en-US" altLang="zh-CN" sz="2000" b="1"/>
              <a:t>C  </a:t>
            </a:r>
            <a:r>
              <a:rPr lang="zh-CN" altLang="en-US" sz="2000" b="1" dirty="0"/>
              <a:t>交换机   </a:t>
            </a:r>
            <a:r>
              <a:rPr lang="en-US" altLang="zh-CN" sz="2000" b="1"/>
              <a:t>D  ABC</a:t>
            </a:r>
            <a:r>
              <a:rPr lang="zh-CN" altLang="en-US" sz="2000" b="1" dirty="0"/>
              <a:t>均可</a:t>
            </a:r>
            <a:endParaRPr lang="zh-CN" altLang="en-US" sz="2000" b="1" dirty="0"/>
          </a:p>
          <a:p>
            <a:pPr marL="609600" indent="-609600">
              <a:lnSpc>
                <a:spcPct val="80000"/>
              </a:lnSpc>
              <a:buNone/>
            </a:pPr>
            <a:endParaRPr lang="zh-CN" altLang="en-US" sz="2000" b="1" dirty="0"/>
          </a:p>
          <a:p>
            <a:pPr marL="609600" indent="-609600">
              <a:lnSpc>
                <a:spcPct val="80000"/>
              </a:lnSpc>
              <a:buNone/>
            </a:pPr>
            <a:r>
              <a:rPr lang="en-US" altLang="zh-CN" sz="2000" b="1" dirty="0"/>
              <a:t>7.      </a:t>
            </a:r>
            <a:r>
              <a:rPr lang="zh-CN" altLang="en-US" sz="2000" b="1" dirty="0"/>
              <a:t>以下（ </a:t>
            </a:r>
            <a:r>
              <a:rPr lang="zh-CN" altLang="en-US" sz="2000" b="1">
                <a:solidFill>
                  <a:srgbClr val="FF0000"/>
                </a:solidFill>
              </a:rPr>
              <a:t> </a:t>
            </a:r>
            <a:r>
              <a:rPr lang="zh-CN" altLang="en-US" sz="2000" b="1"/>
              <a:t> </a:t>
            </a:r>
            <a:r>
              <a:rPr lang="zh-CN" altLang="en-US" sz="2000" b="1" dirty="0"/>
              <a:t>）指的是以太网</a:t>
            </a:r>
            <a:endParaRPr lang="zh-CN" altLang="en-US" sz="2000" b="1" dirty="0"/>
          </a:p>
          <a:p>
            <a:pPr marL="609600" indent="-609600">
              <a:lnSpc>
                <a:spcPct val="80000"/>
              </a:lnSpc>
              <a:buNone/>
            </a:pPr>
            <a:r>
              <a:rPr lang="en-US" altLang="zh-CN" sz="2000" b="1"/>
              <a:t>A  Internet    B  LAN     C  Ethernet    D  WAN</a:t>
            </a:r>
            <a:endParaRPr lang="en-US" altLang="zh-CN" sz="2000" b="1"/>
          </a:p>
          <a:p>
            <a:pPr marL="609600" indent="-609600">
              <a:lnSpc>
                <a:spcPct val="80000"/>
              </a:lnSpc>
              <a:buNone/>
            </a:pPr>
            <a:endParaRPr lang="en-US" altLang="zh-CN" sz="2000" b="1"/>
          </a:p>
          <a:p>
            <a:pPr marL="609600" indent="-609600">
              <a:lnSpc>
                <a:spcPct val="80000"/>
              </a:lnSpc>
              <a:buNone/>
            </a:pPr>
            <a:r>
              <a:rPr lang="en-US" altLang="zh-CN" sz="2000" b="1" dirty="0"/>
              <a:t>8.      </a:t>
            </a:r>
            <a:r>
              <a:rPr lang="zh-CN" altLang="en-US" sz="2000" b="1" dirty="0"/>
              <a:t>组建局域网时，对硬件选择的一般原则是要注重经济性和（ </a:t>
            </a:r>
            <a:r>
              <a:rPr lang="zh-CN" altLang="en-US" sz="2000" b="1">
                <a:solidFill>
                  <a:srgbClr val="FF0000"/>
                </a:solidFill>
              </a:rPr>
              <a:t> </a:t>
            </a:r>
            <a:r>
              <a:rPr lang="zh-CN" altLang="en-US" sz="2000" b="1"/>
              <a:t> </a:t>
            </a:r>
            <a:r>
              <a:rPr lang="zh-CN" altLang="en-US" sz="2000" b="1" dirty="0"/>
              <a:t>）</a:t>
            </a:r>
            <a:endParaRPr lang="zh-CN" altLang="en-US" sz="2000" b="1" dirty="0"/>
          </a:p>
          <a:p>
            <a:pPr marL="609600" indent="-609600">
              <a:lnSpc>
                <a:spcPct val="80000"/>
              </a:lnSpc>
              <a:buNone/>
            </a:pPr>
            <a:r>
              <a:rPr lang="en-US" altLang="zh-CN" sz="2000" b="1"/>
              <a:t>A  </a:t>
            </a:r>
            <a:r>
              <a:rPr lang="zh-CN" altLang="en-US" sz="2000" b="1" dirty="0"/>
              <a:t>性价比    </a:t>
            </a:r>
            <a:r>
              <a:rPr lang="en-US" altLang="zh-CN" sz="2000" b="1"/>
              <a:t>B  </a:t>
            </a:r>
            <a:r>
              <a:rPr lang="zh-CN" altLang="en-US" sz="2000" b="1" dirty="0"/>
              <a:t>兼容性    </a:t>
            </a:r>
            <a:r>
              <a:rPr lang="en-US" altLang="zh-CN" sz="2000" b="1"/>
              <a:t>C  </a:t>
            </a:r>
            <a:r>
              <a:rPr lang="zh-CN" altLang="en-US" sz="2000" b="1" dirty="0"/>
              <a:t>长远性    </a:t>
            </a:r>
            <a:r>
              <a:rPr lang="en-US" altLang="zh-CN" sz="2000" b="1"/>
              <a:t>D  </a:t>
            </a:r>
            <a:r>
              <a:rPr lang="zh-CN" altLang="en-US" sz="2000" b="1" dirty="0"/>
              <a:t>目的性</a:t>
            </a:r>
            <a:endParaRPr lang="zh-CN" altLang="en-US" sz="2000" b="1" dirty="0"/>
          </a:p>
          <a:p>
            <a:pPr marL="609600" indent="-609600">
              <a:lnSpc>
                <a:spcPct val="80000"/>
              </a:lnSpc>
              <a:buNone/>
            </a:pPr>
            <a:endParaRPr lang="zh-CN" altLang="en-US" sz="2000" b="1" dirty="0"/>
          </a:p>
          <a:p>
            <a:pPr marL="609600" indent="-609600">
              <a:lnSpc>
                <a:spcPct val="80000"/>
              </a:lnSpc>
              <a:buNone/>
            </a:pPr>
            <a:r>
              <a:rPr lang="en-US" altLang="zh-CN" sz="2000" b="1" dirty="0"/>
              <a:t>9.      </a:t>
            </a:r>
            <a:r>
              <a:rPr lang="zh-CN" altLang="en-US" sz="2000" b="1" dirty="0"/>
              <a:t>以太网最早采用的拓扑结构是（ </a:t>
            </a:r>
            <a:r>
              <a:rPr lang="zh-CN" altLang="en-US" sz="2000" b="1">
                <a:solidFill>
                  <a:srgbClr val="FF0000"/>
                </a:solidFill>
              </a:rPr>
              <a:t> </a:t>
            </a:r>
            <a:r>
              <a:rPr lang="zh-CN" altLang="en-US" sz="2000" b="1"/>
              <a:t> </a:t>
            </a:r>
            <a:r>
              <a:rPr lang="zh-CN" altLang="en-US" sz="2000" b="1" dirty="0"/>
              <a:t>）</a:t>
            </a:r>
            <a:endParaRPr lang="zh-CN" altLang="en-US" sz="2000" b="1" dirty="0"/>
          </a:p>
          <a:p>
            <a:pPr marL="609600" indent="-609600">
              <a:lnSpc>
                <a:spcPct val="80000"/>
              </a:lnSpc>
              <a:buNone/>
            </a:pPr>
            <a:r>
              <a:rPr lang="en-US" altLang="zh-CN" sz="2000" b="1"/>
              <a:t>A  </a:t>
            </a:r>
            <a:r>
              <a:rPr lang="zh-CN" altLang="en-US" sz="2000" b="1" dirty="0"/>
              <a:t>网状    </a:t>
            </a:r>
            <a:r>
              <a:rPr lang="en-US" altLang="zh-CN" sz="2000" b="1"/>
              <a:t>B  </a:t>
            </a:r>
            <a:r>
              <a:rPr lang="zh-CN" altLang="en-US" sz="2000" b="1" dirty="0"/>
              <a:t>总线型    </a:t>
            </a:r>
            <a:r>
              <a:rPr lang="en-US" altLang="zh-CN" sz="2000" b="1"/>
              <a:t>C  </a:t>
            </a:r>
            <a:r>
              <a:rPr lang="zh-CN" altLang="en-US" sz="2000" b="1" dirty="0"/>
              <a:t>环型    </a:t>
            </a:r>
            <a:r>
              <a:rPr lang="en-US" altLang="zh-CN" sz="2000" b="1"/>
              <a:t>D  </a:t>
            </a:r>
            <a:r>
              <a:rPr lang="zh-CN" altLang="en-US" sz="2000" b="1" dirty="0"/>
              <a:t>星型</a:t>
            </a:r>
            <a:endParaRPr lang="zh-CN" altLang="en-US" sz="2000" b="1"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2674" name="标题 412673"/>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判断题 </a:t>
            </a:r>
            <a:endParaRPr lang="zh-CN" altLang="en-US" sz="3600" dirty="0">
              <a:latin typeface="微软雅黑" panose="020B0503020204020204" pitchFamily="34" charset="-122"/>
              <a:ea typeface="微软雅黑" panose="020B0503020204020204" pitchFamily="34" charset="-122"/>
            </a:endParaRPr>
          </a:p>
        </p:txBody>
      </p:sp>
      <p:sp>
        <p:nvSpPr>
          <p:cNvPr id="412675" name="文本占位符 412674"/>
          <p:cNvSpPr>
            <a:spLocks noGrp="1"/>
          </p:cNvSpPr>
          <p:nvPr>
            <p:ph type="body" idx="1"/>
          </p:nvPr>
        </p:nvSpPr>
        <p:spPr>
          <a:xfrm>
            <a:off x="0" y="2017713"/>
            <a:ext cx="8955088" cy="4114800"/>
          </a:xfrm>
          <a:ln/>
        </p:spPr>
        <p:txBody>
          <a:bodyPr/>
          <a:p>
            <a:pPr marL="609600" indent="-609600">
              <a:lnSpc>
                <a:spcPct val="80000"/>
              </a:lnSpc>
              <a:buFont typeface="Wingdings" panose="05000000000000000000" pitchFamily="2" charset="2"/>
              <a:buAutoNum type="arabicPeriod"/>
            </a:pPr>
            <a:r>
              <a:rPr lang="zh-CN" altLang="en-US" sz="2000" b="1" dirty="0"/>
              <a:t>在组建局域网时，如果没有特殊要求一般选择内联网（</a:t>
            </a:r>
            <a:r>
              <a:rPr lang="en-US" altLang="zh-CN" sz="2000" b="1"/>
              <a:t>Intranet</a:t>
            </a:r>
            <a:r>
              <a:rPr lang="zh-CN" altLang="en-US" sz="2000" b="1" dirty="0"/>
              <a:t>）。（）</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AutoNum type="arabicPeriod"/>
            </a:pPr>
            <a:r>
              <a:rPr lang="zh-CN" altLang="en-US" sz="2000" b="1" dirty="0"/>
              <a:t>局域网常用的传输介质有双绞线、同轴电缆、光纤、无线信道等。（）</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AutoNum type="arabicPeriod"/>
            </a:pPr>
            <a:r>
              <a:rPr lang="zh-CN" altLang="en-US" sz="2000" b="1" dirty="0"/>
              <a:t>计算机网络各节点间的互联模式称为网络的互联结构。（）</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AutoNum type="arabicPeriod"/>
            </a:pPr>
            <a:r>
              <a:rPr lang="zh-CN" altLang="en-US" sz="2000" b="1" dirty="0"/>
              <a:t>标准以太网是使用星型拓扑的网络形式。（）</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AutoNum type="arabicPeriod"/>
            </a:pPr>
            <a:r>
              <a:rPr lang="zh-CN" altLang="en-US" sz="2000" b="1" dirty="0"/>
              <a:t>虚拟局域网（</a:t>
            </a:r>
            <a:r>
              <a:rPr lang="en-US" altLang="zh-CN" sz="2000" b="1"/>
              <a:t>VLAN</a:t>
            </a:r>
            <a:r>
              <a:rPr lang="zh-CN" altLang="en-US" sz="2000" b="1" dirty="0"/>
              <a:t>）是以局域网交换机为基础，通过交换机软件实现根据功能、部门、应用等因素将设备或用户组成虚拟工作组或逻辑网段的技术。（）</a:t>
            </a:r>
            <a:endParaRPr lang="zh-CN" altLang="en-US" sz="2000" b="1" dirty="0"/>
          </a:p>
          <a:p>
            <a:pPr marL="609600" indent="-609600">
              <a:lnSpc>
                <a:spcPct val="80000"/>
              </a:lnSpc>
              <a:buFont typeface="Wingdings" panose="05000000000000000000" pitchFamily="2" charset="2"/>
              <a:buAutoNum type="arabicPeriod"/>
            </a:pPr>
            <a:endParaRPr lang="zh-CN" altLang="en-US" sz="2000" b="1" dirty="0"/>
          </a:p>
          <a:p>
            <a:pPr marL="609600" indent="-609600">
              <a:lnSpc>
                <a:spcPct val="80000"/>
              </a:lnSpc>
              <a:buFont typeface="Wingdings" panose="05000000000000000000" pitchFamily="2" charset="2"/>
              <a:buAutoNum type="arabicPeriod"/>
            </a:pPr>
            <a:r>
              <a:rPr lang="zh-CN" altLang="en-US" sz="2000" b="1" dirty="0"/>
              <a:t>无线局域网</a:t>
            </a:r>
            <a:r>
              <a:rPr lang="en-US" altLang="zh-CN" sz="2000" b="1"/>
              <a:t>(WLAN)</a:t>
            </a:r>
            <a:r>
              <a:rPr lang="zh-CN" altLang="en-US" sz="2000" b="1" dirty="0"/>
              <a:t>是指以无线电波、激光、红外线等无线传输介质来代替有线局域网中的部分或全部有线传输介质而构成的网络。（）</a:t>
            </a:r>
            <a:endParaRPr lang="zh-CN" altLang="en-US" sz="2000" b="1"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9538" name="标题 449537"/>
          <p:cNvSpPr>
            <a:spLocks noGrp="1"/>
          </p:cNvSpPr>
          <p:nvPr>
            <p:ph type="title"/>
          </p:nvPr>
        </p:nvSpPr>
        <p:spPr>
          <a:ln/>
        </p:spPr>
        <p:txBody>
          <a:bodyPr anchor="b" anchorCtr="0"/>
          <a:p>
            <a:r>
              <a:rPr lang="zh-CN" altLang="en-US" sz="3600" dirty="0">
                <a:latin typeface="微软雅黑" panose="020B0503020204020204" pitchFamily="34" charset="-122"/>
                <a:ea typeface="微软雅黑" panose="020B0503020204020204" pitchFamily="34" charset="-122"/>
              </a:rPr>
              <a:t>简答题 </a:t>
            </a:r>
            <a:endParaRPr lang="zh-CN" altLang="en-US" sz="3600" dirty="0">
              <a:latin typeface="微软雅黑" panose="020B0503020204020204" pitchFamily="34" charset="-122"/>
              <a:ea typeface="微软雅黑" panose="020B0503020204020204" pitchFamily="34" charset="-122"/>
            </a:endParaRPr>
          </a:p>
        </p:txBody>
      </p:sp>
      <p:sp>
        <p:nvSpPr>
          <p:cNvPr id="449539" name="文本占位符 449538"/>
          <p:cNvSpPr>
            <a:spLocks noGrp="1"/>
          </p:cNvSpPr>
          <p:nvPr>
            <p:ph type="body" idx="1"/>
          </p:nvPr>
        </p:nvSpPr>
        <p:spPr>
          <a:xfrm>
            <a:off x="684213" y="2017713"/>
            <a:ext cx="8270875" cy="4114800"/>
          </a:xfrm>
          <a:ln/>
        </p:spPr>
        <p:txBody>
          <a:bodyPr/>
          <a:p>
            <a:pPr>
              <a:lnSpc>
                <a:spcPct val="90000"/>
              </a:lnSpc>
              <a:buNone/>
            </a:pPr>
            <a:r>
              <a:rPr lang="en-US" altLang="zh-CN" sz="2400" dirty="0"/>
              <a:t>1.</a:t>
            </a:r>
            <a:r>
              <a:rPr lang="zh-CN" altLang="en-US" sz="2400" dirty="0"/>
              <a:t>简述局域网的定义、功能和主要特点。</a:t>
            </a:r>
            <a:endParaRPr lang="zh-CN" altLang="en-US" sz="2400" dirty="0"/>
          </a:p>
          <a:p>
            <a:pPr>
              <a:lnSpc>
                <a:spcPct val="90000"/>
              </a:lnSpc>
              <a:buNone/>
            </a:pPr>
            <a:r>
              <a:rPr lang="en-US" altLang="zh-CN" sz="2400" dirty="0"/>
              <a:t>2.</a:t>
            </a:r>
            <a:r>
              <a:rPr lang="zh-CN" altLang="en-US" sz="2400" dirty="0"/>
              <a:t>局域网拓扑结构通常有哪几类</a:t>
            </a:r>
            <a:r>
              <a:rPr lang="en-US" altLang="zh-CN" sz="2400" dirty="0"/>
              <a:t>?</a:t>
            </a:r>
            <a:r>
              <a:rPr lang="zh-CN" altLang="en-US" sz="2400" dirty="0"/>
              <a:t>各自有什么特点？</a:t>
            </a:r>
            <a:endParaRPr lang="zh-CN" altLang="en-US" sz="2400" dirty="0"/>
          </a:p>
          <a:p>
            <a:pPr>
              <a:lnSpc>
                <a:spcPct val="90000"/>
              </a:lnSpc>
              <a:buNone/>
            </a:pPr>
            <a:r>
              <a:rPr lang="en-US" altLang="zh-CN" sz="2400" dirty="0"/>
              <a:t>3.</a:t>
            </a:r>
            <a:r>
              <a:rPr lang="zh-CN" altLang="en-US" sz="2400" dirty="0"/>
              <a:t>简述一下常用的网络互联设备有哪些</a:t>
            </a:r>
            <a:r>
              <a:rPr lang="en-US" altLang="zh-CN" sz="2400" dirty="0"/>
              <a:t>?</a:t>
            </a:r>
            <a:r>
              <a:rPr lang="zh-CN" altLang="en-US" sz="2400" dirty="0"/>
              <a:t>各自有什么特点？</a:t>
            </a:r>
            <a:endParaRPr lang="zh-CN" altLang="en-US" sz="2400" dirty="0"/>
          </a:p>
          <a:p>
            <a:pPr>
              <a:lnSpc>
                <a:spcPct val="90000"/>
              </a:lnSpc>
              <a:buNone/>
            </a:pPr>
            <a:r>
              <a:rPr lang="en-US" altLang="zh-CN" sz="2400" dirty="0"/>
              <a:t>4.</a:t>
            </a:r>
            <a:r>
              <a:rPr lang="zh-CN" altLang="en-US" sz="2400" dirty="0"/>
              <a:t>什么是以太网？</a:t>
            </a:r>
            <a:endParaRPr lang="zh-CN" altLang="en-US" sz="2400" dirty="0"/>
          </a:p>
          <a:p>
            <a:pPr>
              <a:lnSpc>
                <a:spcPct val="90000"/>
              </a:lnSpc>
              <a:buNone/>
            </a:pPr>
            <a:r>
              <a:rPr lang="en-US" altLang="zh-CN" sz="2400" dirty="0"/>
              <a:t>5.</a:t>
            </a:r>
            <a:r>
              <a:rPr lang="zh-CN" altLang="en-US" sz="2400" dirty="0"/>
              <a:t>什么是虚拟局域网（</a:t>
            </a:r>
            <a:r>
              <a:rPr lang="en-US" altLang="zh-CN" sz="2400" dirty="0"/>
              <a:t>VLAN</a:t>
            </a:r>
            <a:r>
              <a:rPr lang="zh-CN" altLang="en-US" sz="2400" dirty="0"/>
              <a:t>）？</a:t>
            </a:r>
            <a:endParaRPr lang="zh-CN" altLang="en-US" sz="2400" dirty="0"/>
          </a:p>
          <a:p>
            <a:pPr>
              <a:lnSpc>
                <a:spcPct val="90000"/>
              </a:lnSpc>
              <a:buNone/>
            </a:pPr>
            <a:r>
              <a:rPr lang="en-US" altLang="zh-CN" sz="2400" dirty="0"/>
              <a:t>6.</a:t>
            </a:r>
            <a:r>
              <a:rPr lang="zh-CN" altLang="en-US" sz="2400" dirty="0"/>
              <a:t>在令牌环网中存在冲突吗？为什么？</a:t>
            </a:r>
            <a:endParaRPr lang="zh-CN" altLang="en-US" sz="2400" dirty="0"/>
          </a:p>
          <a:p>
            <a:pPr>
              <a:lnSpc>
                <a:spcPct val="90000"/>
              </a:lnSpc>
              <a:buNone/>
            </a:pPr>
            <a:r>
              <a:rPr lang="en-US" altLang="zh-CN" sz="2400" dirty="0"/>
              <a:t>7.</a:t>
            </a:r>
            <a:r>
              <a:rPr lang="zh-CN" altLang="en-US" sz="2400" dirty="0"/>
              <a:t>简述一下令牌环网中数据帧发送和接收的过程。</a:t>
            </a:r>
            <a:endParaRPr lang="zh-CN" altLang="en-US" sz="2400" dirty="0"/>
          </a:p>
          <a:p>
            <a:pPr>
              <a:lnSpc>
                <a:spcPct val="90000"/>
              </a:lnSpc>
              <a:buNone/>
            </a:pPr>
            <a:r>
              <a:rPr lang="en-US" altLang="zh-CN" sz="2400" dirty="0"/>
              <a:t>8.</a:t>
            </a:r>
            <a:r>
              <a:rPr lang="zh-CN" altLang="en-US" sz="2400" dirty="0"/>
              <a:t>请解释一下传统的共享式局限网存在哪些不足之处？</a:t>
            </a:r>
            <a:endParaRPr lang="zh-CN" altLang="en-US" sz="2400" dirty="0"/>
          </a:p>
          <a:p>
            <a:pPr>
              <a:lnSpc>
                <a:spcPct val="90000"/>
              </a:lnSpc>
              <a:buNone/>
            </a:pPr>
            <a:r>
              <a:rPr lang="en-US" altLang="zh-CN" sz="2400" dirty="0"/>
              <a:t>9.</a:t>
            </a:r>
            <a:r>
              <a:rPr lang="zh-CN" altLang="en-US" sz="2400" dirty="0"/>
              <a:t>简述一下无线局域网的特点及适用场合。</a:t>
            </a:r>
            <a:endParaRPr lang="zh-CN" altLang="en-US" sz="2400"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PP_MARK_KEY" val="537e7947-f339-4048-b2fc-ae3623237673"/>
  <p:tag name="COMMONDATA" val="eyJoZGlkIjoiZTgzZmMyNjkzZjFhOGNlYjIxNjA2OTU0M2E0MGE0ZTkifQ=="/>
</p:tagLst>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00"/>
        </a:lt1>
        <a:dk2>
          <a:srgbClr val="DDDDDD"/>
        </a:dk2>
        <a:lt2>
          <a:srgbClr val="969696"/>
        </a:lt2>
        <a:accent1>
          <a:srgbClr val="00E4A8"/>
        </a:accent1>
        <a:accent2>
          <a:srgbClr val="3333CC"/>
        </a:accent2>
        <a:accent3>
          <a:srgbClr val="AAAAAA"/>
        </a:accent3>
        <a:accent4>
          <a:srgbClr val="DCDCDC"/>
        </a:accent4>
        <a:accent5>
          <a:srgbClr val="AAEFD0"/>
        </a:accent5>
        <a:accent6>
          <a:srgbClr val="2D2DB7"/>
        </a:accent6>
        <a:hlink>
          <a:srgbClr val="FF5050"/>
        </a:hlink>
        <a:folHlink>
          <a:srgbClr val="FFCF01"/>
        </a:folHlink>
      </a:clrScheme>
      <a:clrMap bg1="lt1" tx1="dk1" bg2="lt2" tx2="dk2" accent1="accent1" accent2="accent2" accent3="accent3" accent4="accent4" accent5="accent5" accent6="accent6" hlink="hlink" folHlink="folHlink"/>
    </a:extraClrScheme>
    <a:extraClrScheme>
      <a:clrScheme name="">
        <a:dk1>
          <a:srgbClr val="FFFFFF"/>
        </a:dk1>
        <a:lt1>
          <a:srgbClr val="0000CC"/>
        </a:lt1>
        <a:dk2>
          <a:srgbClr val="FFFFCC"/>
        </a:dk2>
        <a:lt2>
          <a:srgbClr val="000094"/>
        </a:lt2>
        <a:accent1>
          <a:srgbClr val="3193FF"/>
        </a:accent1>
        <a:accent2>
          <a:srgbClr val="9900FF"/>
        </a:accent2>
        <a:accent3>
          <a:srgbClr val="AAAAE2"/>
        </a:accent3>
        <a:accent4>
          <a:srgbClr val="DCDCDC"/>
        </a:accent4>
        <a:accent5>
          <a:srgbClr val="ADC8FF"/>
        </a:accent5>
        <a:accent6>
          <a:srgbClr val="8900E5"/>
        </a:accent6>
        <a:hlink>
          <a:srgbClr val="FF3399"/>
        </a:hlink>
        <a:folHlink>
          <a:srgbClr val="FF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5"/>
        </a:accent5>
        <a:accent6>
          <a:srgbClr val="ACACA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CCA"/>
        </a:accent5>
        <a:accent6>
          <a:srgbClr val="4345A2"/>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AAB82"/>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00"/>
        </a:lt1>
        <a:dk2>
          <a:srgbClr val="DDDDDD"/>
        </a:dk2>
        <a:lt2>
          <a:srgbClr val="969696"/>
        </a:lt2>
        <a:accent1>
          <a:srgbClr val="00E4A8"/>
        </a:accent1>
        <a:accent2>
          <a:srgbClr val="3333CC"/>
        </a:accent2>
        <a:accent3>
          <a:srgbClr val="AAAAAA"/>
        </a:accent3>
        <a:accent4>
          <a:srgbClr val="DCDCDC"/>
        </a:accent4>
        <a:accent5>
          <a:srgbClr val="AAEFD0"/>
        </a:accent5>
        <a:accent6>
          <a:srgbClr val="2D2DB7"/>
        </a:accent6>
        <a:hlink>
          <a:srgbClr val="FF5050"/>
        </a:hlink>
        <a:folHlink>
          <a:srgbClr val="FFCF01"/>
        </a:folHlink>
      </a:clrScheme>
      <a:clrMap bg1="lt1" tx1="dk1" bg2="lt2" tx2="dk2" accent1="accent1" accent2="accent2" accent3="accent3" accent4="accent4" accent5="accent5" accent6="accent6" hlink="hlink" folHlink="folHlink"/>
    </a:extraClrScheme>
    <a:extraClrScheme>
      <a:clrScheme name="">
        <a:dk1>
          <a:srgbClr val="FFFFFF"/>
        </a:dk1>
        <a:lt1>
          <a:srgbClr val="0000CC"/>
        </a:lt1>
        <a:dk2>
          <a:srgbClr val="FFFFCC"/>
        </a:dk2>
        <a:lt2>
          <a:srgbClr val="000094"/>
        </a:lt2>
        <a:accent1>
          <a:srgbClr val="3193FF"/>
        </a:accent1>
        <a:accent2>
          <a:srgbClr val="9900FF"/>
        </a:accent2>
        <a:accent3>
          <a:srgbClr val="AAAAE2"/>
        </a:accent3>
        <a:accent4>
          <a:srgbClr val="DCDCDC"/>
        </a:accent4>
        <a:accent5>
          <a:srgbClr val="ADC8FF"/>
        </a:accent5>
        <a:accent6>
          <a:srgbClr val="8900E5"/>
        </a:accent6>
        <a:hlink>
          <a:srgbClr val="FF3399"/>
        </a:hlink>
        <a:folHlink>
          <a:srgbClr val="FF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5"/>
        </a:accent5>
        <a:accent6>
          <a:srgbClr val="ACACA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CCA"/>
        </a:accent5>
        <a:accent6>
          <a:srgbClr val="4345A2"/>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AAB82"/>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11732</Words>
  <Application>WPS 演示</Application>
  <PresentationFormat>在屏幕上显示</PresentationFormat>
  <Paragraphs>612</Paragraphs>
  <Slides>105</Slides>
  <Notes>40</Notes>
  <HiddenSlides>2</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4</vt:i4>
      </vt:variant>
      <vt:variant>
        <vt:lpstr>幻灯片标题</vt:lpstr>
      </vt:variant>
      <vt:variant>
        <vt:i4>105</vt:i4>
      </vt:variant>
    </vt:vector>
  </HeadingPairs>
  <TitlesOfParts>
    <vt:vector size="126" baseType="lpstr">
      <vt:lpstr>Arial</vt:lpstr>
      <vt:lpstr>宋体</vt:lpstr>
      <vt:lpstr>Wingdings</vt:lpstr>
      <vt:lpstr>Tahoma</vt:lpstr>
      <vt:lpstr>隶书</vt:lpstr>
      <vt:lpstr>楷体_GB2312</vt:lpstr>
      <vt:lpstr>新宋体</vt:lpstr>
      <vt:lpstr>微软雅黑</vt:lpstr>
      <vt:lpstr>Courier New</vt:lpstr>
      <vt:lpstr>Times New Roman</vt:lpstr>
      <vt:lpstr>黑体</vt:lpstr>
      <vt:lpstr>华文新魏</vt:lpstr>
      <vt:lpstr>华文仿宋</vt:lpstr>
      <vt:lpstr>Arial Unicode MS</vt:lpstr>
      <vt:lpstr>Calibri</vt:lpstr>
      <vt:lpstr>Blends</vt:lpstr>
      <vt:lpstr>1_Blends</vt:lpstr>
      <vt:lpstr>Visio.Drawing.6</vt:lpstr>
      <vt:lpstr>Visio.Drawing.6</vt:lpstr>
      <vt:lpstr>Visio.Drawing.6</vt:lpstr>
      <vt:lpstr>Visio.Drawing.6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liulian</dc:creator>
  <cp:lastModifiedBy>MZL317</cp:lastModifiedBy>
  <cp:revision>208</cp:revision>
  <dcterms:created xsi:type="dcterms:W3CDTF">2007-03-08T17:28:24Z</dcterms:created>
  <dcterms:modified xsi:type="dcterms:W3CDTF">2023-05-08T05:28:20Z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F915A1ED21BC43E48B0223A4EDD9DCD9_13</vt:lpwstr>
  </property>
  <property fmtid="{D5CDD505-2E9C-101B-9397-08002B2CF9AE}" pid="3" name="KSOProductBuildVer">
    <vt:lpwstr>2052-11.1.0.14036</vt:lpwstr>
  </property>
</Properties>
</file>