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23"/>
  </p:notesMasterIdLst>
  <p:handoutMasterIdLst>
    <p:handoutMasterId r:id="rId24"/>
  </p:handoutMasterIdLst>
  <p:sldIdLst>
    <p:sldId id="256" r:id="rId3"/>
    <p:sldId id="260" r:id="rId4"/>
    <p:sldId id="261" r:id="rId5"/>
    <p:sldId id="293" r:id="rId6"/>
    <p:sldId id="294" r:id="rId7"/>
    <p:sldId id="297" r:id="rId8"/>
    <p:sldId id="295" r:id="rId9"/>
    <p:sldId id="296" r:id="rId10"/>
    <p:sldId id="272" r:id="rId11"/>
    <p:sldId id="289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288" r:id="rId22"/>
  </p:sldIdLst>
  <p:sldSz cx="18286413" cy="10287000"/>
  <p:notesSz cx="6858000" cy="9144000"/>
  <p:defaultTextStyle>
    <a:defPPr>
      <a:defRPr lang="en-US"/>
    </a:defPPr>
    <a:lvl1pPr marL="0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9" autoAdjust="0"/>
    <p:restoredTop sz="94660"/>
  </p:normalViewPr>
  <p:slideViewPr>
    <p:cSldViewPr>
      <p:cViewPr>
        <p:scale>
          <a:sx n="45" d="100"/>
          <a:sy n="45" d="100"/>
        </p:scale>
        <p:origin x="-1416" y="-70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84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27472C-EF30-4438-B986-9CE31673429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75E8B16-917D-4FDB-A45E-FCECFF7C51A2}">
      <dgm:prSet phldrT="[文本]" custT="1"/>
      <dgm:spPr/>
      <dgm:t>
        <a:bodyPr/>
        <a:lstStyle/>
        <a:p>
          <a:r>
            <a:rPr lang="zh-CN" altLang="en-US" sz="3600" dirty="0"/>
            <a:t>互联网</a:t>
          </a:r>
          <a:r>
            <a:rPr lang="en-US" altLang="zh-CN" sz="3600" dirty="0"/>
            <a:t>+</a:t>
          </a:r>
          <a:endParaRPr lang="zh-CN" altLang="en-US" sz="3600" dirty="0"/>
        </a:p>
      </dgm:t>
    </dgm:pt>
    <dgm:pt modelId="{73770F22-BF8E-48DA-8F26-174441650759}" type="parTrans" cxnId="{DC24CAA6-2E9B-493B-B51C-984AAD046090}">
      <dgm:prSet/>
      <dgm:spPr/>
      <dgm:t>
        <a:bodyPr/>
        <a:lstStyle/>
        <a:p>
          <a:endParaRPr lang="zh-CN" altLang="en-US"/>
        </a:p>
      </dgm:t>
    </dgm:pt>
    <dgm:pt modelId="{B38913E6-40E3-426E-904C-6E473C854FAE}" type="sibTrans" cxnId="{DC24CAA6-2E9B-493B-B51C-984AAD046090}">
      <dgm:prSet/>
      <dgm:spPr/>
      <dgm:t>
        <a:bodyPr/>
        <a:lstStyle/>
        <a:p>
          <a:endParaRPr lang="zh-CN" altLang="en-US"/>
        </a:p>
      </dgm:t>
    </dgm:pt>
    <dgm:pt modelId="{23B8D2E1-80FB-461C-AC16-82FDDC70B7C6}">
      <dgm:prSet phldrT="[文本]"/>
      <dgm:spPr/>
      <dgm:t>
        <a:bodyPr/>
        <a:lstStyle/>
        <a:p>
          <a:r>
            <a:rPr lang="zh-CN" altLang="en-US" dirty="0"/>
            <a:t>现代</a:t>
          </a:r>
          <a:endParaRPr lang="en-US" altLang="zh-CN" dirty="0"/>
        </a:p>
        <a:p>
          <a:r>
            <a:rPr lang="zh-CN" altLang="en-US" dirty="0"/>
            <a:t>农业</a:t>
          </a:r>
        </a:p>
      </dgm:t>
    </dgm:pt>
    <dgm:pt modelId="{A33511A4-2C66-4820-B48D-1E44EE8ECC48}" type="parTrans" cxnId="{51C9983E-A8F5-4E99-AD6F-08E3D5920525}">
      <dgm:prSet/>
      <dgm:spPr/>
      <dgm:t>
        <a:bodyPr/>
        <a:lstStyle/>
        <a:p>
          <a:endParaRPr lang="zh-CN" altLang="en-US"/>
        </a:p>
      </dgm:t>
    </dgm:pt>
    <dgm:pt modelId="{853CB419-F037-4E55-B671-09F561FAA216}" type="sibTrans" cxnId="{51C9983E-A8F5-4E99-AD6F-08E3D5920525}">
      <dgm:prSet/>
      <dgm:spPr/>
      <dgm:t>
        <a:bodyPr/>
        <a:lstStyle/>
        <a:p>
          <a:endParaRPr lang="zh-CN" altLang="en-US"/>
        </a:p>
      </dgm:t>
    </dgm:pt>
    <dgm:pt modelId="{04B2F345-74DA-4DD2-A8A1-6A47E38CB7F1}">
      <dgm:prSet phldrT="[文本]"/>
      <dgm:spPr/>
      <dgm:t>
        <a:bodyPr/>
        <a:lstStyle/>
        <a:p>
          <a:r>
            <a:rPr lang="zh-CN" altLang="en-US" dirty="0"/>
            <a:t>公共</a:t>
          </a:r>
          <a:endParaRPr lang="en-US" altLang="zh-CN" dirty="0"/>
        </a:p>
        <a:p>
          <a:r>
            <a:rPr lang="zh-CN" altLang="en-US" dirty="0"/>
            <a:t>服务</a:t>
          </a:r>
        </a:p>
      </dgm:t>
    </dgm:pt>
    <dgm:pt modelId="{3F930EC8-E420-4DDB-99B4-E2372CBD2489}" type="parTrans" cxnId="{F95A5C68-D06C-46C8-A583-0DC24AACDFD0}">
      <dgm:prSet/>
      <dgm:spPr/>
      <dgm:t>
        <a:bodyPr/>
        <a:lstStyle/>
        <a:p>
          <a:endParaRPr lang="zh-CN" altLang="en-US"/>
        </a:p>
      </dgm:t>
    </dgm:pt>
    <dgm:pt modelId="{A506CFA3-481E-4103-91FA-754C754104CB}" type="sibTrans" cxnId="{F95A5C68-D06C-46C8-A583-0DC24AACDFD0}">
      <dgm:prSet/>
      <dgm:spPr/>
      <dgm:t>
        <a:bodyPr/>
        <a:lstStyle/>
        <a:p>
          <a:endParaRPr lang="zh-CN" altLang="en-US"/>
        </a:p>
      </dgm:t>
    </dgm:pt>
    <dgm:pt modelId="{FD5EA682-2D9F-4F2A-A377-8B38B3604841}">
      <dgm:prSet phldrT="[文本]"/>
      <dgm:spPr/>
      <dgm:t>
        <a:bodyPr/>
        <a:lstStyle/>
        <a:p>
          <a:r>
            <a:rPr lang="zh-CN" altLang="en-US" dirty="0"/>
            <a:t>信息技术服务</a:t>
          </a:r>
        </a:p>
      </dgm:t>
    </dgm:pt>
    <dgm:pt modelId="{8B30AAE6-CA6B-4D67-B759-2976A5E2232C}" type="parTrans" cxnId="{1BEFDB2D-6642-4BF5-8168-87E4E62D1482}">
      <dgm:prSet/>
      <dgm:spPr/>
      <dgm:t>
        <a:bodyPr/>
        <a:lstStyle/>
        <a:p>
          <a:endParaRPr lang="zh-CN" altLang="en-US"/>
        </a:p>
      </dgm:t>
    </dgm:pt>
    <dgm:pt modelId="{0AA7AB8E-3EAD-43FF-B93C-10B6AC316EDB}" type="sibTrans" cxnId="{1BEFDB2D-6642-4BF5-8168-87E4E62D1482}">
      <dgm:prSet/>
      <dgm:spPr/>
      <dgm:t>
        <a:bodyPr/>
        <a:lstStyle/>
        <a:p>
          <a:endParaRPr lang="zh-CN" altLang="en-US"/>
        </a:p>
      </dgm:t>
    </dgm:pt>
    <dgm:pt modelId="{420FABC3-841A-47B4-AB13-2741C7B14309}">
      <dgm:prSet phldrT="[文本]"/>
      <dgm:spPr/>
      <dgm:t>
        <a:bodyPr/>
        <a:lstStyle/>
        <a:p>
          <a:r>
            <a:rPr lang="zh-CN" altLang="en-US" dirty="0"/>
            <a:t>商务</a:t>
          </a:r>
          <a:endParaRPr lang="en-US" altLang="zh-CN" dirty="0"/>
        </a:p>
        <a:p>
          <a:r>
            <a:rPr lang="zh-CN" altLang="en-US" dirty="0"/>
            <a:t>服务</a:t>
          </a:r>
        </a:p>
      </dgm:t>
    </dgm:pt>
    <dgm:pt modelId="{B7BF8720-66A9-45B1-BA56-3D3103C6896B}" type="parTrans" cxnId="{93051659-0A7F-4C1D-9D48-3966FA1F51A5}">
      <dgm:prSet/>
      <dgm:spPr/>
      <dgm:t>
        <a:bodyPr/>
        <a:lstStyle/>
        <a:p>
          <a:endParaRPr lang="zh-CN" altLang="en-US"/>
        </a:p>
      </dgm:t>
    </dgm:pt>
    <dgm:pt modelId="{81BD4EF7-8405-4A0A-AB44-1EBC5D8A0F44}" type="sibTrans" cxnId="{93051659-0A7F-4C1D-9D48-3966FA1F51A5}">
      <dgm:prSet/>
      <dgm:spPr/>
      <dgm:t>
        <a:bodyPr/>
        <a:lstStyle/>
        <a:p>
          <a:endParaRPr lang="zh-CN" altLang="en-US"/>
        </a:p>
      </dgm:t>
    </dgm:pt>
    <dgm:pt modelId="{2DF734F9-44CC-4992-B8DA-8B5EE9466D5A}">
      <dgm:prSet/>
      <dgm:spPr/>
      <dgm:t>
        <a:bodyPr/>
        <a:lstStyle/>
        <a:p>
          <a:r>
            <a:rPr lang="zh-CN" altLang="en-US" dirty="0"/>
            <a:t>制造业</a:t>
          </a:r>
        </a:p>
      </dgm:t>
    </dgm:pt>
    <dgm:pt modelId="{F097D3EF-D596-47BC-8F95-1C413244253E}" type="parTrans" cxnId="{E520A7A3-7C33-4FD9-83B3-54F7E70CB282}">
      <dgm:prSet/>
      <dgm:spPr/>
      <dgm:t>
        <a:bodyPr/>
        <a:lstStyle/>
        <a:p>
          <a:endParaRPr lang="zh-CN" altLang="en-US"/>
        </a:p>
      </dgm:t>
    </dgm:pt>
    <dgm:pt modelId="{B5BC8C3D-F4ED-4AF6-83F2-B7C222C0ED3B}" type="sibTrans" cxnId="{E520A7A3-7C33-4FD9-83B3-54F7E70CB282}">
      <dgm:prSet/>
      <dgm:spPr/>
      <dgm:t>
        <a:bodyPr/>
        <a:lstStyle/>
        <a:p>
          <a:endParaRPr lang="zh-CN" altLang="en-US"/>
        </a:p>
      </dgm:t>
    </dgm:pt>
    <dgm:pt modelId="{7FB30948-D729-44DC-B536-FD2D28648D53}">
      <dgm:prSet/>
      <dgm:spPr/>
      <dgm:t>
        <a:bodyPr/>
        <a:lstStyle/>
        <a:p>
          <a:r>
            <a:rPr lang="zh-CN" altLang="en-US" dirty="0"/>
            <a:t>公益</a:t>
          </a:r>
          <a:endParaRPr lang="en-US" altLang="zh-CN" dirty="0"/>
        </a:p>
        <a:p>
          <a:r>
            <a:rPr lang="zh-CN" altLang="en-US" dirty="0"/>
            <a:t>创业</a:t>
          </a:r>
        </a:p>
      </dgm:t>
    </dgm:pt>
    <dgm:pt modelId="{1A62F51C-787D-48FD-AE84-CC539C7DCEE4}" type="parTrans" cxnId="{9C1508FC-30F8-4C02-B2BE-A9B3E97CD8C3}">
      <dgm:prSet/>
      <dgm:spPr/>
      <dgm:t>
        <a:bodyPr/>
        <a:lstStyle/>
        <a:p>
          <a:endParaRPr lang="zh-CN" altLang="en-US"/>
        </a:p>
      </dgm:t>
    </dgm:pt>
    <dgm:pt modelId="{D02DE747-A027-4549-8AAA-7C1266DC304A}" type="sibTrans" cxnId="{9C1508FC-30F8-4C02-B2BE-A9B3E97CD8C3}">
      <dgm:prSet/>
      <dgm:spPr/>
      <dgm:t>
        <a:bodyPr/>
        <a:lstStyle/>
        <a:p>
          <a:endParaRPr lang="zh-CN" altLang="en-US"/>
        </a:p>
      </dgm:t>
    </dgm:pt>
    <dgm:pt modelId="{ADA4F0EC-1E51-4281-B495-EA7D3E5B5B20}">
      <dgm:prSet/>
      <dgm:spPr/>
      <dgm:t>
        <a:bodyPr/>
        <a:lstStyle/>
        <a:p>
          <a:r>
            <a:rPr lang="zh-CN" altLang="en-US" dirty="0"/>
            <a:t>文化创意服务</a:t>
          </a:r>
        </a:p>
      </dgm:t>
    </dgm:pt>
    <dgm:pt modelId="{6491C7CA-8BB4-4EE1-A9CF-81A647550B46}" type="parTrans" cxnId="{31764292-ABBB-4367-86DD-C7FCD6A88BF8}">
      <dgm:prSet/>
      <dgm:spPr/>
      <dgm:t>
        <a:bodyPr/>
        <a:lstStyle/>
        <a:p>
          <a:endParaRPr lang="zh-CN" altLang="en-US"/>
        </a:p>
      </dgm:t>
    </dgm:pt>
    <dgm:pt modelId="{FD904FB0-4DF3-468A-BBE0-AF3EF560E7C7}" type="sibTrans" cxnId="{31764292-ABBB-4367-86DD-C7FCD6A88BF8}">
      <dgm:prSet/>
      <dgm:spPr/>
      <dgm:t>
        <a:bodyPr/>
        <a:lstStyle/>
        <a:p>
          <a:endParaRPr lang="zh-CN" altLang="en-US"/>
        </a:p>
      </dgm:t>
    </dgm:pt>
    <dgm:pt modelId="{28CE6563-481E-40FE-A9D4-AAEF51714BEF}" type="pres">
      <dgm:prSet presAssocID="{4827472C-EF30-4438-B986-9CE31673429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4CD3758-5B14-4079-804B-F3898AE1A30A}" type="pres">
      <dgm:prSet presAssocID="{375E8B16-917D-4FDB-A45E-FCECFF7C51A2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E6BACB52-5F6D-4B27-9E12-8FE83C3D70BA}" type="pres">
      <dgm:prSet presAssocID="{23B8D2E1-80FB-461C-AC16-82FDDC70B7C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D0B23D-98B1-4C88-9BF9-72A804136D7E}" type="pres">
      <dgm:prSet presAssocID="{23B8D2E1-80FB-461C-AC16-82FDDC70B7C6}" presName="dummy" presStyleCnt="0"/>
      <dgm:spPr/>
    </dgm:pt>
    <dgm:pt modelId="{42B910E3-44BC-46ED-BF8E-AA1F6D59BCCE}" type="pres">
      <dgm:prSet presAssocID="{853CB419-F037-4E55-B671-09F561FAA216}" presName="sibTrans" presStyleLbl="sibTrans2D1" presStyleIdx="0" presStyleCnt="7"/>
      <dgm:spPr/>
      <dgm:t>
        <a:bodyPr/>
        <a:lstStyle/>
        <a:p>
          <a:endParaRPr lang="zh-CN" altLang="en-US"/>
        </a:p>
      </dgm:t>
    </dgm:pt>
    <dgm:pt modelId="{DA8B9917-D550-4099-9CFD-537B874F64F2}" type="pres">
      <dgm:prSet presAssocID="{04B2F345-74DA-4DD2-A8A1-6A47E38CB7F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DD5A5D6-8760-4513-8DDE-300B00C45D78}" type="pres">
      <dgm:prSet presAssocID="{04B2F345-74DA-4DD2-A8A1-6A47E38CB7F1}" presName="dummy" presStyleCnt="0"/>
      <dgm:spPr/>
    </dgm:pt>
    <dgm:pt modelId="{B9B49F93-523B-44F9-96D2-188CD45B7D87}" type="pres">
      <dgm:prSet presAssocID="{A506CFA3-481E-4103-91FA-754C754104CB}" presName="sibTrans" presStyleLbl="sibTrans2D1" presStyleIdx="1" presStyleCnt="7"/>
      <dgm:spPr/>
      <dgm:t>
        <a:bodyPr/>
        <a:lstStyle/>
        <a:p>
          <a:endParaRPr lang="zh-CN" altLang="en-US"/>
        </a:p>
      </dgm:t>
    </dgm:pt>
    <dgm:pt modelId="{F8A63483-2AE5-4E99-BCE9-AD92930F3199}" type="pres">
      <dgm:prSet presAssocID="{FD5EA682-2D9F-4F2A-A377-8B38B360484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F3EF35-FCC9-4FD5-9EA0-05AE21B2DF95}" type="pres">
      <dgm:prSet presAssocID="{FD5EA682-2D9F-4F2A-A377-8B38B3604841}" presName="dummy" presStyleCnt="0"/>
      <dgm:spPr/>
    </dgm:pt>
    <dgm:pt modelId="{D81C37A6-1648-41EE-BCFE-77A99ED66CAD}" type="pres">
      <dgm:prSet presAssocID="{0AA7AB8E-3EAD-43FF-B93C-10B6AC316EDB}" presName="sibTrans" presStyleLbl="sibTrans2D1" presStyleIdx="2" presStyleCnt="7"/>
      <dgm:spPr/>
      <dgm:t>
        <a:bodyPr/>
        <a:lstStyle/>
        <a:p>
          <a:endParaRPr lang="zh-CN" altLang="en-US"/>
        </a:p>
      </dgm:t>
    </dgm:pt>
    <dgm:pt modelId="{E9C5153B-D4F0-4108-9DF6-9841A211B1E8}" type="pres">
      <dgm:prSet presAssocID="{420FABC3-841A-47B4-AB13-2741C7B1430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CE1466-1D63-4328-B0DD-A8B043EEA269}" type="pres">
      <dgm:prSet presAssocID="{420FABC3-841A-47B4-AB13-2741C7B14309}" presName="dummy" presStyleCnt="0"/>
      <dgm:spPr/>
    </dgm:pt>
    <dgm:pt modelId="{9162C75F-8B75-4BA2-B78B-44F870E13D24}" type="pres">
      <dgm:prSet presAssocID="{81BD4EF7-8405-4A0A-AB44-1EBC5D8A0F44}" presName="sibTrans" presStyleLbl="sibTrans2D1" presStyleIdx="3" presStyleCnt="7"/>
      <dgm:spPr/>
      <dgm:t>
        <a:bodyPr/>
        <a:lstStyle/>
        <a:p>
          <a:endParaRPr lang="zh-CN" altLang="en-US"/>
        </a:p>
      </dgm:t>
    </dgm:pt>
    <dgm:pt modelId="{987D8EF6-C18C-43D6-8B22-5B8FDC7A7EC7}" type="pres">
      <dgm:prSet presAssocID="{2DF734F9-44CC-4992-B8DA-8B5EE9466D5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9E812D-3937-4F78-AFAE-5F79DD737288}" type="pres">
      <dgm:prSet presAssocID="{2DF734F9-44CC-4992-B8DA-8B5EE9466D5A}" presName="dummy" presStyleCnt="0"/>
      <dgm:spPr/>
    </dgm:pt>
    <dgm:pt modelId="{C86F4699-D8A6-4BEE-BDE0-7787E399B5C5}" type="pres">
      <dgm:prSet presAssocID="{B5BC8C3D-F4ED-4AF6-83F2-B7C222C0ED3B}" presName="sibTrans" presStyleLbl="sibTrans2D1" presStyleIdx="4" presStyleCnt="7"/>
      <dgm:spPr/>
      <dgm:t>
        <a:bodyPr/>
        <a:lstStyle/>
        <a:p>
          <a:endParaRPr lang="zh-CN" altLang="en-US"/>
        </a:p>
      </dgm:t>
    </dgm:pt>
    <dgm:pt modelId="{76320FD0-509D-4D53-B3C3-B0D414ECB4A4}" type="pres">
      <dgm:prSet presAssocID="{7FB30948-D729-44DC-B536-FD2D28648D5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AD580D-6B07-4512-B979-DF054010930C}" type="pres">
      <dgm:prSet presAssocID="{7FB30948-D729-44DC-B536-FD2D28648D53}" presName="dummy" presStyleCnt="0"/>
      <dgm:spPr/>
    </dgm:pt>
    <dgm:pt modelId="{A5BAAE48-FCA1-4336-8CE8-DA39506F080F}" type="pres">
      <dgm:prSet presAssocID="{D02DE747-A027-4549-8AAA-7C1266DC304A}" presName="sibTrans" presStyleLbl="sibTrans2D1" presStyleIdx="5" presStyleCnt="7"/>
      <dgm:spPr/>
      <dgm:t>
        <a:bodyPr/>
        <a:lstStyle/>
        <a:p>
          <a:endParaRPr lang="zh-CN" altLang="en-US"/>
        </a:p>
      </dgm:t>
    </dgm:pt>
    <dgm:pt modelId="{4B999229-EADA-4667-9C84-0EDBF282707F}" type="pres">
      <dgm:prSet presAssocID="{ADA4F0EC-1E51-4281-B495-EA7D3E5B5B20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42FA0F-176A-4618-96EF-786E4D9D7396}" type="pres">
      <dgm:prSet presAssocID="{ADA4F0EC-1E51-4281-B495-EA7D3E5B5B20}" presName="dummy" presStyleCnt="0"/>
      <dgm:spPr/>
    </dgm:pt>
    <dgm:pt modelId="{DBFCD5EF-29AE-4854-AE0B-1D5F829815A1}" type="pres">
      <dgm:prSet presAssocID="{FD904FB0-4DF3-468A-BBE0-AF3EF560E7C7}" presName="sibTrans" presStyleLbl="sibTrans2D1" presStyleIdx="6" presStyleCnt="7"/>
      <dgm:spPr/>
      <dgm:t>
        <a:bodyPr/>
        <a:lstStyle/>
        <a:p>
          <a:endParaRPr lang="zh-CN" altLang="en-US"/>
        </a:p>
      </dgm:t>
    </dgm:pt>
  </dgm:ptLst>
  <dgm:cxnLst>
    <dgm:cxn modelId="{31764292-ABBB-4367-86DD-C7FCD6A88BF8}" srcId="{375E8B16-917D-4FDB-A45E-FCECFF7C51A2}" destId="{ADA4F0EC-1E51-4281-B495-EA7D3E5B5B20}" srcOrd="6" destOrd="0" parTransId="{6491C7CA-8BB4-4EE1-A9CF-81A647550B46}" sibTransId="{FD904FB0-4DF3-468A-BBE0-AF3EF560E7C7}"/>
    <dgm:cxn modelId="{1376488A-B9F4-4142-AD62-3F3ADA327C41}" type="presOf" srcId="{FD904FB0-4DF3-468A-BBE0-AF3EF560E7C7}" destId="{DBFCD5EF-29AE-4854-AE0B-1D5F829815A1}" srcOrd="0" destOrd="0" presId="urn:microsoft.com/office/officeart/2005/8/layout/radial6"/>
    <dgm:cxn modelId="{0752DA8A-4159-4F00-B37A-CC361906284E}" type="presOf" srcId="{375E8B16-917D-4FDB-A45E-FCECFF7C51A2}" destId="{04CD3758-5B14-4079-804B-F3898AE1A30A}" srcOrd="0" destOrd="0" presId="urn:microsoft.com/office/officeart/2005/8/layout/radial6"/>
    <dgm:cxn modelId="{FA46957D-7804-48CE-AC8E-C88B12A61F1F}" type="presOf" srcId="{23B8D2E1-80FB-461C-AC16-82FDDC70B7C6}" destId="{E6BACB52-5F6D-4B27-9E12-8FE83C3D70BA}" srcOrd="0" destOrd="0" presId="urn:microsoft.com/office/officeart/2005/8/layout/radial6"/>
    <dgm:cxn modelId="{F9E7D312-035C-402B-8510-CBC2B912ADE3}" type="presOf" srcId="{FD5EA682-2D9F-4F2A-A377-8B38B3604841}" destId="{F8A63483-2AE5-4E99-BCE9-AD92930F3199}" srcOrd="0" destOrd="0" presId="urn:microsoft.com/office/officeart/2005/8/layout/radial6"/>
    <dgm:cxn modelId="{14F79FE5-A3FA-4451-9F87-2ADD707A03CB}" type="presOf" srcId="{04B2F345-74DA-4DD2-A8A1-6A47E38CB7F1}" destId="{DA8B9917-D550-4099-9CFD-537B874F64F2}" srcOrd="0" destOrd="0" presId="urn:microsoft.com/office/officeart/2005/8/layout/radial6"/>
    <dgm:cxn modelId="{E7DFB7A9-1835-4783-B1E0-0AC58FEC9602}" type="presOf" srcId="{ADA4F0EC-1E51-4281-B495-EA7D3E5B5B20}" destId="{4B999229-EADA-4667-9C84-0EDBF282707F}" srcOrd="0" destOrd="0" presId="urn:microsoft.com/office/officeart/2005/8/layout/radial6"/>
    <dgm:cxn modelId="{06780443-2A41-45B7-B292-C32C335A2517}" type="presOf" srcId="{4827472C-EF30-4438-B986-9CE31673429B}" destId="{28CE6563-481E-40FE-A9D4-AAEF51714BEF}" srcOrd="0" destOrd="0" presId="urn:microsoft.com/office/officeart/2005/8/layout/radial6"/>
    <dgm:cxn modelId="{485537BB-0164-4D77-A22C-3E28E1DA3576}" type="presOf" srcId="{A506CFA3-481E-4103-91FA-754C754104CB}" destId="{B9B49F93-523B-44F9-96D2-188CD45B7D87}" srcOrd="0" destOrd="0" presId="urn:microsoft.com/office/officeart/2005/8/layout/radial6"/>
    <dgm:cxn modelId="{F95A5C68-D06C-46C8-A583-0DC24AACDFD0}" srcId="{375E8B16-917D-4FDB-A45E-FCECFF7C51A2}" destId="{04B2F345-74DA-4DD2-A8A1-6A47E38CB7F1}" srcOrd="1" destOrd="0" parTransId="{3F930EC8-E420-4DDB-99B4-E2372CBD2489}" sibTransId="{A506CFA3-481E-4103-91FA-754C754104CB}"/>
    <dgm:cxn modelId="{1BEFDB2D-6642-4BF5-8168-87E4E62D1482}" srcId="{375E8B16-917D-4FDB-A45E-FCECFF7C51A2}" destId="{FD5EA682-2D9F-4F2A-A377-8B38B3604841}" srcOrd="2" destOrd="0" parTransId="{8B30AAE6-CA6B-4D67-B759-2976A5E2232C}" sibTransId="{0AA7AB8E-3EAD-43FF-B93C-10B6AC316EDB}"/>
    <dgm:cxn modelId="{952CBF14-7EFA-4B4F-AA82-2C90BC8F6BA3}" type="presOf" srcId="{853CB419-F037-4E55-B671-09F561FAA216}" destId="{42B910E3-44BC-46ED-BF8E-AA1F6D59BCCE}" srcOrd="0" destOrd="0" presId="urn:microsoft.com/office/officeart/2005/8/layout/radial6"/>
    <dgm:cxn modelId="{51C9983E-A8F5-4E99-AD6F-08E3D5920525}" srcId="{375E8B16-917D-4FDB-A45E-FCECFF7C51A2}" destId="{23B8D2E1-80FB-461C-AC16-82FDDC70B7C6}" srcOrd="0" destOrd="0" parTransId="{A33511A4-2C66-4820-B48D-1E44EE8ECC48}" sibTransId="{853CB419-F037-4E55-B671-09F561FAA216}"/>
    <dgm:cxn modelId="{7AD0DBFF-54FB-419E-824A-458AC1F233E8}" type="presOf" srcId="{2DF734F9-44CC-4992-B8DA-8B5EE9466D5A}" destId="{987D8EF6-C18C-43D6-8B22-5B8FDC7A7EC7}" srcOrd="0" destOrd="0" presId="urn:microsoft.com/office/officeart/2005/8/layout/radial6"/>
    <dgm:cxn modelId="{6F320F3A-8376-4193-A4C2-F6B9734A3CBC}" type="presOf" srcId="{D02DE747-A027-4549-8AAA-7C1266DC304A}" destId="{A5BAAE48-FCA1-4336-8CE8-DA39506F080F}" srcOrd="0" destOrd="0" presId="urn:microsoft.com/office/officeart/2005/8/layout/radial6"/>
    <dgm:cxn modelId="{E6D872BD-0D47-4A1B-B29F-0CE69889DAA0}" type="presOf" srcId="{81BD4EF7-8405-4A0A-AB44-1EBC5D8A0F44}" destId="{9162C75F-8B75-4BA2-B78B-44F870E13D24}" srcOrd="0" destOrd="0" presId="urn:microsoft.com/office/officeart/2005/8/layout/radial6"/>
    <dgm:cxn modelId="{9C1508FC-30F8-4C02-B2BE-A9B3E97CD8C3}" srcId="{375E8B16-917D-4FDB-A45E-FCECFF7C51A2}" destId="{7FB30948-D729-44DC-B536-FD2D28648D53}" srcOrd="5" destOrd="0" parTransId="{1A62F51C-787D-48FD-AE84-CC539C7DCEE4}" sibTransId="{D02DE747-A027-4549-8AAA-7C1266DC304A}"/>
    <dgm:cxn modelId="{F0D6D916-6CC0-4A43-A8CA-9839542E3909}" type="presOf" srcId="{420FABC3-841A-47B4-AB13-2741C7B14309}" destId="{E9C5153B-D4F0-4108-9DF6-9841A211B1E8}" srcOrd="0" destOrd="0" presId="urn:microsoft.com/office/officeart/2005/8/layout/radial6"/>
    <dgm:cxn modelId="{E520A7A3-7C33-4FD9-83B3-54F7E70CB282}" srcId="{375E8B16-917D-4FDB-A45E-FCECFF7C51A2}" destId="{2DF734F9-44CC-4992-B8DA-8B5EE9466D5A}" srcOrd="4" destOrd="0" parTransId="{F097D3EF-D596-47BC-8F95-1C413244253E}" sibTransId="{B5BC8C3D-F4ED-4AF6-83F2-B7C222C0ED3B}"/>
    <dgm:cxn modelId="{93051659-0A7F-4C1D-9D48-3966FA1F51A5}" srcId="{375E8B16-917D-4FDB-A45E-FCECFF7C51A2}" destId="{420FABC3-841A-47B4-AB13-2741C7B14309}" srcOrd="3" destOrd="0" parTransId="{B7BF8720-66A9-45B1-BA56-3D3103C6896B}" sibTransId="{81BD4EF7-8405-4A0A-AB44-1EBC5D8A0F44}"/>
    <dgm:cxn modelId="{D8284E25-3926-467F-AC84-E6F8EA0A00D2}" type="presOf" srcId="{0AA7AB8E-3EAD-43FF-B93C-10B6AC316EDB}" destId="{D81C37A6-1648-41EE-BCFE-77A99ED66CAD}" srcOrd="0" destOrd="0" presId="urn:microsoft.com/office/officeart/2005/8/layout/radial6"/>
    <dgm:cxn modelId="{DC24CAA6-2E9B-493B-B51C-984AAD046090}" srcId="{4827472C-EF30-4438-B986-9CE31673429B}" destId="{375E8B16-917D-4FDB-A45E-FCECFF7C51A2}" srcOrd="0" destOrd="0" parTransId="{73770F22-BF8E-48DA-8F26-174441650759}" sibTransId="{B38913E6-40E3-426E-904C-6E473C854FAE}"/>
    <dgm:cxn modelId="{D2B3EF4E-F36C-44A6-A8FF-9B1A352BDC5D}" type="presOf" srcId="{B5BC8C3D-F4ED-4AF6-83F2-B7C222C0ED3B}" destId="{C86F4699-D8A6-4BEE-BDE0-7787E399B5C5}" srcOrd="0" destOrd="0" presId="urn:microsoft.com/office/officeart/2005/8/layout/radial6"/>
    <dgm:cxn modelId="{1F759493-6D76-4E30-AD6C-AB64EBBA3A7F}" type="presOf" srcId="{7FB30948-D729-44DC-B536-FD2D28648D53}" destId="{76320FD0-509D-4D53-B3C3-B0D414ECB4A4}" srcOrd="0" destOrd="0" presId="urn:microsoft.com/office/officeart/2005/8/layout/radial6"/>
    <dgm:cxn modelId="{42FC84E6-3BE9-41E4-A456-C33FE836C014}" type="presParOf" srcId="{28CE6563-481E-40FE-A9D4-AAEF51714BEF}" destId="{04CD3758-5B14-4079-804B-F3898AE1A30A}" srcOrd="0" destOrd="0" presId="urn:microsoft.com/office/officeart/2005/8/layout/radial6"/>
    <dgm:cxn modelId="{D383E8BB-55DF-46DB-9F69-65D7A429C311}" type="presParOf" srcId="{28CE6563-481E-40FE-A9D4-AAEF51714BEF}" destId="{E6BACB52-5F6D-4B27-9E12-8FE83C3D70BA}" srcOrd="1" destOrd="0" presId="urn:microsoft.com/office/officeart/2005/8/layout/radial6"/>
    <dgm:cxn modelId="{CD1EE249-3E4F-48EF-BD4C-C2E0337C7D10}" type="presParOf" srcId="{28CE6563-481E-40FE-A9D4-AAEF51714BEF}" destId="{34D0B23D-98B1-4C88-9BF9-72A804136D7E}" srcOrd="2" destOrd="0" presId="urn:microsoft.com/office/officeart/2005/8/layout/radial6"/>
    <dgm:cxn modelId="{A9E098AA-583A-4FCC-85AB-A7ED83F7A2B5}" type="presParOf" srcId="{28CE6563-481E-40FE-A9D4-AAEF51714BEF}" destId="{42B910E3-44BC-46ED-BF8E-AA1F6D59BCCE}" srcOrd="3" destOrd="0" presId="urn:microsoft.com/office/officeart/2005/8/layout/radial6"/>
    <dgm:cxn modelId="{A6643ECD-718B-4EC8-A9BF-C67F6C6F58B0}" type="presParOf" srcId="{28CE6563-481E-40FE-A9D4-AAEF51714BEF}" destId="{DA8B9917-D550-4099-9CFD-537B874F64F2}" srcOrd="4" destOrd="0" presId="urn:microsoft.com/office/officeart/2005/8/layout/radial6"/>
    <dgm:cxn modelId="{C7D44CC8-3E82-4330-AAC1-0BE40D0B2769}" type="presParOf" srcId="{28CE6563-481E-40FE-A9D4-AAEF51714BEF}" destId="{ADD5A5D6-8760-4513-8DDE-300B00C45D78}" srcOrd="5" destOrd="0" presId="urn:microsoft.com/office/officeart/2005/8/layout/radial6"/>
    <dgm:cxn modelId="{4C10DD9D-A9D4-4BFF-B175-AC0F2EE4B24F}" type="presParOf" srcId="{28CE6563-481E-40FE-A9D4-AAEF51714BEF}" destId="{B9B49F93-523B-44F9-96D2-188CD45B7D87}" srcOrd="6" destOrd="0" presId="urn:microsoft.com/office/officeart/2005/8/layout/radial6"/>
    <dgm:cxn modelId="{469A1878-CA65-4879-B4F0-65A087B0A3E3}" type="presParOf" srcId="{28CE6563-481E-40FE-A9D4-AAEF51714BEF}" destId="{F8A63483-2AE5-4E99-BCE9-AD92930F3199}" srcOrd="7" destOrd="0" presId="urn:microsoft.com/office/officeart/2005/8/layout/radial6"/>
    <dgm:cxn modelId="{269B027C-BE9C-4F28-A666-D9424F18893B}" type="presParOf" srcId="{28CE6563-481E-40FE-A9D4-AAEF51714BEF}" destId="{55F3EF35-FCC9-4FD5-9EA0-05AE21B2DF95}" srcOrd="8" destOrd="0" presId="urn:microsoft.com/office/officeart/2005/8/layout/radial6"/>
    <dgm:cxn modelId="{9FEDB1AD-3A87-449E-A534-69C4816ED8F1}" type="presParOf" srcId="{28CE6563-481E-40FE-A9D4-AAEF51714BEF}" destId="{D81C37A6-1648-41EE-BCFE-77A99ED66CAD}" srcOrd="9" destOrd="0" presId="urn:microsoft.com/office/officeart/2005/8/layout/radial6"/>
    <dgm:cxn modelId="{183C5806-4AAE-4996-A2CC-148074D7986C}" type="presParOf" srcId="{28CE6563-481E-40FE-A9D4-AAEF51714BEF}" destId="{E9C5153B-D4F0-4108-9DF6-9841A211B1E8}" srcOrd="10" destOrd="0" presId="urn:microsoft.com/office/officeart/2005/8/layout/radial6"/>
    <dgm:cxn modelId="{A4C06612-7F3C-44A2-80DB-94FE0E361479}" type="presParOf" srcId="{28CE6563-481E-40FE-A9D4-AAEF51714BEF}" destId="{49CE1466-1D63-4328-B0DD-A8B043EEA269}" srcOrd="11" destOrd="0" presId="urn:microsoft.com/office/officeart/2005/8/layout/radial6"/>
    <dgm:cxn modelId="{2052B3CF-8D85-4181-88D3-69F402948DA8}" type="presParOf" srcId="{28CE6563-481E-40FE-A9D4-AAEF51714BEF}" destId="{9162C75F-8B75-4BA2-B78B-44F870E13D24}" srcOrd="12" destOrd="0" presId="urn:microsoft.com/office/officeart/2005/8/layout/radial6"/>
    <dgm:cxn modelId="{2E67C052-7EEE-4D80-9841-6B36855329A4}" type="presParOf" srcId="{28CE6563-481E-40FE-A9D4-AAEF51714BEF}" destId="{987D8EF6-C18C-43D6-8B22-5B8FDC7A7EC7}" srcOrd="13" destOrd="0" presId="urn:microsoft.com/office/officeart/2005/8/layout/radial6"/>
    <dgm:cxn modelId="{8A0CA6BF-7140-423F-B01C-886155C2715E}" type="presParOf" srcId="{28CE6563-481E-40FE-A9D4-AAEF51714BEF}" destId="{509E812D-3937-4F78-AFAE-5F79DD737288}" srcOrd="14" destOrd="0" presId="urn:microsoft.com/office/officeart/2005/8/layout/radial6"/>
    <dgm:cxn modelId="{08A8562D-EB90-4624-92DE-1F284DAA1189}" type="presParOf" srcId="{28CE6563-481E-40FE-A9D4-AAEF51714BEF}" destId="{C86F4699-D8A6-4BEE-BDE0-7787E399B5C5}" srcOrd="15" destOrd="0" presId="urn:microsoft.com/office/officeart/2005/8/layout/radial6"/>
    <dgm:cxn modelId="{BC05EA7B-E190-4044-8ADE-38E6A74C8024}" type="presParOf" srcId="{28CE6563-481E-40FE-A9D4-AAEF51714BEF}" destId="{76320FD0-509D-4D53-B3C3-B0D414ECB4A4}" srcOrd="16" destOrd="0" presId="urn:microsoft.com/office/officeart/2005/8/layout/radial6"/>
    <dgm:cxn modelId="{CE427689-B492-4C8F-A350-B3AB28F9127D}" type="presParOf" srcId="{28CE6563-481E-40FE-A9D4-AAEF51714BEF}" destId="{CEAD580D-6B07-4512-B979-DF054010930C}" srcOrd="17" destOrd="0" presId="urn:microsoft.com/office/officeart/2005/8/layout/radial6"/>
    <dgm:cxn modelId="{9A57BC0E-0347-4A64-81C2-C168882F27ED}" type="presParOf" srcId="{28CE6563-481E-40FE-A9D4-AAEF51714BEF}" destId="{A5BAAE48-FCA1-4336-8CE8-DA39506F080F}" srcOrd="18" destOrd="0" presId="urn:microsoft.com/office/officeart/2005/8/layout/radial6"/>
    <dgm:cxn modelId="{D477F610-2925-4C22-8A89-3B350520392F}" type="presParOf" srcId="{28CE6563-481E-40FE-A9D4-AAEF51714BEF}" destId="{4B999229-EADA-4667-9C84-0EDBF282707F}" srcOrd="19" destOrd="0" presId="urn:microsoft.com/office/officeart/2005/8/layout/radial6"/>
    <dgm:cxn modelId="{E06F7B78-EF37-48DD-B8C6-FD43A4A7B291}" type="presParOf" srcId="{28CE6563-481E-40FE-A9D4-AAEF51714BEF}" destId="{E342FA0F-176A-4618-96EF-786E4D9D7396}" srcOrd="20" destOrd="0" presId="urn:microsoft.com/office/officeart/2005/8/layout/radial6"/>
    <dgm:cxn modelId="{1BEEF84E-1872-4E7B-A855-A180B6825E48}" type="presParOf" srcId="{28CE6563-481E-40FE-A9D4-AAEF51714BEF}" destId="{DBFCD5EF-29AE-4854-AE0B-1D5F829815A1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CD5EF-29AE-4854-AE0B-1D5F829815A1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13114286"/>
            <a:gd name="adj2" fmla="val 16200000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AAE48-FCA1-4336-8CE8-DA39506F080F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10028571"/>
            <a:gd name="adj2" fmla="val 13114286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F4699-D8A6-4BEE-BDE0-7787E399B5C5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6942857"/>
            <a:gd name="adj2" fmla="val 10028571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2C75F-8B75-4BA2-B78B-44F870E13D24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3857143"/>
            <a:gd name="adj2" fmla="val 6942857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C37A6-1648-41EE-BCFE-77A99ED66CAD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771429"/>
            <a:gd name="adj2" fmla="val 3857143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49F93-523B-44F9-96D2-188CD45B7D87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19285714"/>
            <a:gd name="adj2" fmla="val 771429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910E3-44BC-46ED-BF8E-AA1F6D59BCCE}">
      <dsp:nvSpPr>
        <dsp:cNvPr id="0" name=""/>
        <dsp:cNvSpPr/>
      </dsp:nvSpPr>
      <dsp:spPr>
        <a:xfrm>
          <a:off x="2480514" y="786826"/>
          <a:ext cx="6224007" cy="6224007"/>
        </a:xfrm>
        <a:prstGeom prst="blockArc">
          <a:avLst>
            <a:gd name="adj1" fmla="val 16200000"/>
            <a:gd name="adj2" fmla="val 19285714"/>
            <a:gd name="adj3" fmla="val 39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D3758-5B14-4079-804B-F3898AE1A30A}">
      <dsp:nvSpPr>
        <dsp:cNvPr id="0" name=""/>
        <dsp:cNvSpPr/>
      </dsp:nvSpPr>
      <dsp:spPr>
        <a:xfrm>
          <a:off x="4385539" y="2691851"/>
          <a:ext cx="2413957" cy="2413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/>
            <a:t>互联网</a:t>
          </a:r>
          <a:r>
            <a:rPr lang="en-US" altLang="zh-CN" sz="3600" kern="1200" dirty="0"/>
            <a:t>+</a:t>
          </a:r>
          <a:endParaRPr lang="zh-CN" altLang="en-US" sz="3600" kern="1200" dirty="0"/>
        </a:p>
      </dsp:txBody>
      <dsp:txXfrm>
        <a:off x="4739055" y="3045367"/>
        <a:ext cx="1706925" cy="1706925"/>
      </dsp:txXfrm>
    </dsp:sp>
    <dsp:sp modelId="{E6BACB52-5F6D-4B27-9E12-8FE83C3D70BA}">
      <dsp:nvSpPr>
        <dsp:cNvPr id="0" name=""/>
        <dsp:cNvSpPr/>
      </dsp:nvSpPr>
      <dsp:spPr>
        <a:xfrm>
          <a:off x="4747632" y="2773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现代</a:t>
          </a:r>
          <a:endParaRPr lang="en-US" altLang="zh-CN" sz="2900" kern="1200" dirty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农业</a:t>
          </a:r>
        </a:p>
      </dsp:txBody>
      <dsp:txXfrm>
        <a:off x="4995093" y="250234"/>
        <a:ext cx="1194848" cy="1194848"/>
      </dsp:txXfrm>
    </dsp:sp>
    <dsp:sp modelId="{DA8B9917-D550-4099-9CFD-537B874F64F2}">
      <dsp:nvSpPr>
        <dsp:cNvPr id="0" name=""/>
        <dsp:cNvSpPr/>
      </dsp:nvSpPr>
      <dsp:spPr>
        <a:xfrm>
          <a:off x="7133134" y="1151570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公共</a:t>
          </a:r>
          <a:endParaRPr lang="en-US" altLang="zh-CN" sz="2900" kern="1200" dirty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服务</a:t>
          </a:r>
        </a:p>
      </dsp:txBody>
      <dsp:txXfrm>
        <a:off x="7380595" y="1399031"/>
        <a:ext cx="1194848" cy="1194848"/>
      </dsp:txXfrm>
    </dsp:sp>
    <dsp:sp modelId="{F8A63483-2AE5-4E99-BCE9-AD92930F3199}">
      <dsp:nvSpPr>
        <dsp:cNvPr id="0" name=""/>
        <dsp:cNvSpPr/>
      </dsp:nvSpPr>
      <dsp:spPr>
        <a:xfrm>
          <a:off x="7722305" y="3732894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信息技术服务</a:t>
          </a:r>
        </a:p>
      </dsp:txBody>
      <dsp:txXfrm>
        <a:off x="7969766" y="3980355"/>
        <a:ext cx="1194848" cy="1194848"/>
      </dsp:txXfrm>
    </dsp:sp>
    <dsp:sp modelId="{E9C5153B-D4F0-4108-9DF6-9841A211B1E8}">
      <dsp:nvSpPr>
        <dsp:cNvPr id="0" name=""/>
        <dsp:cNvSpPr/>
      </dsp:nvSpPr>
      <dsp:spPr>
        <a:xfrm>
          <a:off x="6071486" y="5802956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商务</a:t>
          </a:r>
          <a:endParaRPr lang="en-US" altLang="zh-CN" sz="2900" kern="1200" dirty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服务</a:t>
          </a:r>
        </a:p>
      </dsp:txBody>
      <dsp:txXfrm>
        <a:off x="6318947" y="6050417"/>
        <a:ext cx="1194848" cy="1194848"/>
      </dsp:txXfrm>
    </dsp:sp>
    <dsp:sp modelId="{987D8EF6-C18C-43D6-8B22-5B8FDC7A7EC7}">
      <dsp:nvSpPr>
        <dsp:cNvPr id="0" name=""/>
        <dsp:cNvSpPr/>
      </dsp:nvSpPr>
      <dsp:spPr>
        <a:xfrm>
          <a:off x="3423778" y="5802956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制造业</a:t>
          </a:r>
        </a:p>
      </dsp:txBody>
      <dsp:txXfrm>
        <a:off x="3671239" y="6050417"/>
        <a:ext cx="1194848" cy="1194848"/>
      </dsp:txXfrm>
    </dsp:sp>
    <dsp:sp modelId="{76320FD0-509D-4D53-B3C3-B0D414ECB4A4}">
      <dsp:nvSpPr>
        <dsp:cNvPr id="0" name=""/>
        <dsp:cNvSpPr/>
      </dsp:nvSpPr>
      <dsp:spPr>
        <a:xfrm>
          <a:off x="1772960" y="3732894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公益</a:t>
          </a:r>
          <a:endParaRPr lang="en-US" altLang="zh-CN" sz="2900" kern="1200" dirty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创业</a:t>
          </a:r>
        </a:p>
      </dsp:txBody>
      <dsp:txXfrm>
        <a:off x="2020421" y="3980355"/>
        <a:ext cx="1194848" cy="1194848"/>
      </dsp:txXfrm>
    </dsp:sp>
    <dsp:sp modelId="{4B999229-EADA-4667-9C84-0EDBF282707F}">
      <dsp:nvSpPr>
        <dsp:cNvPr id="0" name=""/>
        <dsp:cNvSpPr/>
      </dsp:nvSpPr>
      <dsp:spPr>
        <a:xfrm>
          <a:off x="2362130" y="1151570"/>
          <a:ext cx="1689770" cy="1689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900" kern="1200" dirty="0"/>
            <a:t>文化创意服务</a:t>
          </a:r>
        </a:p>
      </dsp:txBody>
      <dsp:txXfrm>
        <a:off x="2609591" y="1399031"/>
        <a:ext cx="1194848" cy="1194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9BFA6-89EB-4D76-957E-E1C3AE8B4DCF}" type="datetimeFigureOut">
              <a:rPr lang="en-US" smtClean="0"/>
              <a:t>3/24/2018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09484-7E19-44C5-BBA7-955540985A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7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B5F9-9D2A-4583-AD64-D8BB94702748}" type="datetimeFigureOut">
              <a:rPr lang="en-US" smtClean="0"/>
              <a:t>3/24/2018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9FC20-7366-4A0C-AA7D-F4AAF6FB2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5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614814" y="1615108"/>
            <a:ext cx="10147990" cy="4426102"/>
          </a:xfrm>
        </p:spPr>
        <p:txBody>
          <a:bodyPr anchor="b">
            <a:noAutofit/>
          </a:bodyPr>
          <a:lstStyle>
            <a:lvl1pPr algn="l">
              <a:lnSpc>
                <a:spcPts val="9000"/>
              </a:lnSpc>
              <a:defRPr sz="9600"/>
            </a:lvl1pPr>
          </a:lstStyle>
          <a:p>
            <a:r>
              <a:rPr lang="en-US" altLang="ja-JP" dirty="0"/>
              <a:t>Presentation</a:t>
            </a:r>
            <a:br>
              <a:rPr lang="en-US" altLang="ja-JP" dirty="0"/>
            </a:br>
            <a:r>
              <a:rPr lang="en-US" altLang="ja-JP" dirty="0"/>
              <a:t>Title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58830" y="6439644"/>
            <a:ext cx="10153128" cy="1584176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36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</a:p>
          <a:p>
            <a:r>
              <a:rPr lang="en-US" dirty="0"/>
              <a:t>Sub Title Here</a:t>
            </a:r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5375643" y="4058014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7103297" y="4242009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106139" y="4043991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066134" y="39243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 rot="18000000">
            <a:off x="10532918" y="5975218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 rot="18000000">
            <a:off x="9530076" y="5808404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8000000">
            <a:off x="8570081" y="5688761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-22244906" y="40767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 rot="18000000">
            <a:off x="-20596954" y="391799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5614814" y="6079604"/>
            <a:ext cx="10153128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0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20" grpId="0" animBg="1"/>
      <p:bldP spid="22" grpId="0" animBg="1"/>
      <p:bldP spid="2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038750" y="3813742"/>
            <a:ext cx="12313368" cy="1329758"/>
          </a:xfrm>
        </p:spPr>
        <p:txBody>
          <a:bodyPr anchor="b">
            <a:noAutofit/>
          </a:bodyPr>
          <a:lstStyle>
            <a:lvl1pPr algn="l">
              <a:lnSpc>
                <a:spcPts val="9000"/>
              </a:lnSpc>
              <a:defRPr sz="4800" baseline="0">
                <a:latin typeface="Aleo-BoldItalic" pitchFamily="34" charset="0"/>
              </a:defRPr>
            </a:lvl1pPr>
          </a:lstStyle>
          <a:p>
            <a:r>
              <a:rPr lang="en-US" altLang="ja-JP" dirty="0"/>
              <a:t>Text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038750" y="4936096"/>
            <a:ext cx="10153128" cy="567444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Text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5375643" y="4058014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7103297" y="4242009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106139" y="4043991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066134" y="39243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 rot="18000000">
            <a:off x="10532918" y="5975218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 rot="18000000">
            <a:off x="9530076" y="5808404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8000000">
            <a:off x="8570081" y="5688761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-22244906" y="40767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 rot="18000000">
            <a:off x="-20596954" y="391799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5254774" y="8095828"/>
            <a:ext cx="9289032" cy="1800200"/>
          </a:xfrm>
        </p:spPr>
        <p:txBody>
          <a:bodyPr anchor="b">
            <a:normAutofit/>
          </a:bodyPr>
          <a:lstStyle>
            <a:lvl1pPr algn="r">
              <a:defRPr sz="2400">
                <a:latin typeface="+mn-lt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</p:spTree>
    <p:extLst>
      <p:ext uri="{BB962C8B-B14F-4D97-AF65-F5344CB8AC3E}">
        <p14:creationId xmlns:p14="http://schemas.microsoft.com/office/powerpoint/2010/main" val="175318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20" grpId="0" animBg="1"/>
      <p:bldP spid="22" grpId="0" animBg="1"/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6406902" y="6241394"/>
            <a:ext cx="10147990" cy="2430498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baseline="0"/>
            </a:lvl1pPr>
          </a:lstStyle>
          <a:p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/>
              <a:t>SECTION</a:t>
            </a:r>
            <a:br>
              <a:rPr lang="en-US" altLang="ja-JP" dirty="0"/>
            </a:br>
            <a:r>
              <a:rPr lang="en-US" altLang="ja-JP" dirty="0"/>
              <a:t>TITLE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6430134" y="8527876"/>
            <a:ext cx="10700822" cy="1224136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7203466" y="1393812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8778769" y="13470281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645378" y="11609845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911656" y="12282292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 rot="18000000">
            <a:off x="1161546" y="8413309"/>
            <a:ext cx="5472608" cy="720080"/>
          </a:xfrm>
        </p:spPr>
        <p:txBody>
          <a:bodyPr anchor="ctr">
            <a:normAutofit/>
          </a:bodyPr>
          <a:lstStyle>
            <a:lvl1pPr algn="r">
              <a:defRPr sz="3600" baseline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00</a:t>
            </a:r>
          </a:p>
        </p:txBody>
      </p:sp>
    </p:spTree>
    <p:extLst>
      <p:ext uri="{BB962C8B-B14F-4D97-AF65-F5344CB8AC3E}">
        <p14:creationId xmlns:p14="http://schemas.microsoft.com/office/powerpoint/2010/main" val="102778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7" grpId="0" build="p">
        <p:tmplLst>
          <p:tmpl lvl="1">
            <p:tnLst>
              <p:par>
                <p:cTn presetID="2" presetClass="entr" presetSubtype="1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7879804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158430" y="8095828"/>
            <a:ext cx="13969552" cy="180020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89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02246" y="7807796"/>
            <a:ext cx="14905656" cy="1296144"/>
          </a:xfrm>
        </p:spPr>
        <p:txBody>
          <a:bodyPr anchor="b">
            <a:normAutofit/>
          </a:bodyPr>
          <a:lstStyle>
            <a:lvl1pPr algn="l">
              <a:defRPr sz="6600" baseline="0">
                <a:solidFill>
                  <a:schemeClr val="bg1">
                    <a:lumMod val="9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502246" y="8887916"/>
            <a:ext cx="14905656" cy="864096"/>
          </a:xfrm>
        </p:spPr>
        <p:txBody>
          <a:bodyPr anchor="t">
            <a:norm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424159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654374" y="5359524"/>
            <a:ext cx="14905656" cy="1296144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>
                    <a:lumMod val="9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1654374" y="6439644"/>
            <a:ext cx="14905656" cy="864096"/>
          </a:xfrm>
        </p:spPr>
        <p:txBody>
          <a:bodyPr anchor="t">
            <a:normAutofit/>
          </a:bodyPr>
          <a:lstStyle>
            <a:lvl1pPr algn="ctr">
              <a:defRPr sz="4400" baseline="0"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38177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1375455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1519470" y="462980"/>
            <a:ext cx="6552728" cy="2808312"/>
          </a:xfrm>
        </p:spPr>
        <p:txBody>
          <a:bodyPr anchor="b">
            <a:normAutofit/>
          </a:bodyPr>
          <a:lstStyle>
            <a:lvl1pPr algn="l">
              <a:defRPr sz="4400" baseline="0">
                <a:solidFill>
                  <a:schemeClr val="tx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19470" y="3271292"/>
            <a:ext cx="6552728" cy="1584176"/>
          </a:xfrm>
        </p:spPr>
        <p:txBody>
          <a:bodyPr anchor="t">
            <a:normAutofit/>
          </a:bodyPr>
          <a:lstStyle>
            <a:lvl1pPr algn="l">
              <a:defRPr sz="2800" baseline="0">
                <a:solidFill>
                  <a:schemeClr val="tx1"/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7278433" y="1052966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7271285" y="8165936"/>
            <a:ext cx="6982211" cy="29183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4635565" y="11523483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6266517" y="8789800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443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 animBg="1">
        <p:tmplLst>
          <p:tmpl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 animBg="1">
        <p:tmplLst>
          <p:tmpl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 animBg="1">
        <p:tmplLst>
          <p:tmpl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582366" y="2551212"/>
            <a:ext cx="14905656" cy="2808312"/>
          </a:xfrm>
        </p:spPr>
        <p:txBody>
          <a:bodyPr anchor="b">
            <a:normAutofit/>
          </a:bodyPr>
          <a:lstStyle>
            <a:lvl1pPr algn="ctr">
              <a:defRPr sz="4400" baseline="0">
                <a:solidFill>
                  <a:schemeClr val="tx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582366" y="5503540"/>
            <a:ext cx="14905656" cy="1584176"/>
          </a:xfrm>
        </p:spPr>
        <p:txBody>
          <a:bodyPr anchor="t">
            <a:normAutofit/>
          </a:bodyPr>
          <a:lstStyle>
            <a:lvl1pPr algn="ctr">
              <a:defRPr sz="28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58787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Horizont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478" y="6007596"/>
            <a:ext cx="1259921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2599842" y="7041252"/>
            <a:ext cx="12592036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1397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6978" y="2551212"/>
            <a:ext cx="5265948" cy="6243067"/>
          </a:xfrm>
        </p:spPr>
        <p:txBody>
          <a:bodyPr anchor="ctr">
            <a:normAutofit/>
          </a:bodyPr>
          <a:lstStyle>
            <a:lvl1pPr algn="l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6694934" y="4304948"/>
            <a:ext cx="10738556" cy="2782768"/>
          </a:xfrm>
        </p:spPr>
        <p:txBody>
          <a:bodyPr anchor="ctr"/>
          <a:lstStyle>
            <a:lvl1pPr algn="l">
              <a:defRPr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6089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3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70321" y="292033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590478" y="355932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1370321" y="5905330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2590478" y="6544322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0" y="4135388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1366341" y="7159725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6189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75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5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5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9901" y="2683618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3670301" y="5184075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5920" y="3466626"/>
            <a:ext cx="10050393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3669785" y="5935588"/>
            <a:ext cx="10045691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5758830" y="7704356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758017" y="8455869"/>
            <a:ext cx="10045691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81177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5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75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build="p" animBg="1">
        <p:tmplLst>
          <p:tmpl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 animBg="1">
        <p:tmplLst>
          <p:tmpl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6978" y="2551212"/>
            <a:ext cx="5265948" cy="6243067"/>
          </a:xfrm>
        </p:spPr>
        <p:txBody>
          <a:bodyPr anchor="ctr">
            <a:normAutofit/>
          </a:bodyPr>
          <a:lstStyle>
            <a:lvl1pPr algn="l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6694934" y="4304948"/>
            <a:ext cx="10738556" cy="2782768"/>
          </a:xfrm>
        </p:spPr>
        <p:txBody>
          <a:bodyPr anchor="ctr"/>
          <a:lstStyle>
            <a:lvl1pPr algn="l">
              <a:defRPr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8414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06302" y="3631332"/>
            <a:ext cx="1642718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015666" y="4664988"/>
            <a:ext cx="16417824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97510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Horizont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478" y="6007596"/>
            <a:ext cx="1259921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2599842" y="7041252"/>
            <a:ext cx="12592036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5605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1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014538" y="2766889"/>
            <a:ext cx="5760516" cy="5760516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8011092" y="2765632"/>
            <a:ext cx="8476929" cy="721683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991078" y="3631332"/>
            <a:ext cx="8496943" cy="5328592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2253290" y="8210533"/>
            <a:ext cx="5760000" cy="766544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2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</p:spTree>
    <p:extLst>
      <p:ext uri="{BB962C8B-B14F-4D97-AF65-F5344CB8AC3E}">
        <p14:creationId xmlns:p14="http://schemas.microsoft.com/office/powerpoint/2010/main" val="345063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5" grpId="0" build="p" animBg="1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006302" y="3064786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448802" y="6347140"/>
            <a:ext cx="4354395" cy="607972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18" name="図プレースホルダー 7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182766" y="4361276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 rot="21288877">
            <a:off x="4625266" y="7643630"/>
            <a:ext cx="4354395" cy="607972"/>
          </a:xfrm>
          <a:gradFill flip="none" rotWithShape="1">
            <a:gsLst>
              <a:gs pos="0">
                <a:schemeClr val="accent2">
                  <a:alpha val="0"/>
                </a:schemeClr>
              </a:gs>
              <a:gs pos="50000">
                <a:schemeClr val="accent2"/>
              </a:gs>
              <a:gs pos="100000">
                <a:schemeClr val="accent2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24" name="図プレースホルダー 7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359230" y="2617184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21288877">
            <a:off x="8801730" y="5899538"/>
            <a:ext cx="4354395" cy="607972"/>
          </a:xfrm>
          <a:gradFill flip="none" rotWithShape="1">
            <a:gsLst>
              <a:gs pos="0">
                <a:schemeClr val="accent3">
                  <a:alpha val="0"/>
                </a:schemeClr>
              </a:gs>
              <a:gs pos="50000">
                <a:schemeClr val="accent3"/>
              </a:gs>
              <a:gs pos="100000">
                <a:schemeClr val="accent3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28" name="図プレースホルダー 7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3535694" y="3477508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21288877">
            <a:off x="12978194" y="6759862"/>
            <a:ext cx="4354395" cy="607972"/>
          </a:xfrm>
          <a:gradFill flip="none" rotWithShape="1">
            <a:gsLst>
              <a:gs pos="0">
                <a:schemeClr val="accent4">
                  <a:alpha val="0"/>
                </a:schemeClr>
              </a:gs>
              <a:gs pos="50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934294" y="7303740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38752" y="8599884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9287224" y="6871692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3463687" y="7591772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98409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5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75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2" grpId="0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23" grpId="0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7" grpId="0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2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182766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8999190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2815614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8" y="2906150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34" name="グラフ プレースホルダー 5"/>
          <p:cNvSpPr>
            <a:spLocks noGrp="1"/>
          </p:cNvSpPr>
          <p:nvPr>
            <p:ph type="chart" sz="quarter" idx="26" hasCustomPrompt="1"/>
          </p:nvPr>
        </p:nvSpPr>
        <p:spPr>
          <a:xfrm>
            <a:off x="5302706" y="2905356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35" name="グラフ プレースホルダー 5"/>
          <p:cNvSpPr>
            <a:spLocks noGrp="1"/>
          </p:cNvSpPr>
          <p:nvPr>
            <p:ph type="chart" sz="quarter" idx="27" hasCustomPrompt="1"/>
          </p:nvPr>
        </p:nvSpPr>
        <p:spPr>
          <a:xfrm>
            <a:off x="9129752" y="2905356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36" name="グラフ プレースホルダー 5"/>
          <p:cNvSpPr>
            <a:spLocks noGrp="1"/>
          </p:cNvSpPr>
          <p:nvPr>
            <p:ph type="chart" sz="quarter" idx="28" hasCustomPrompt="1"/>
          </p:nvPr>
        </p:nvSpPr>
        <p:spPr>
          <a:xfrm>
            <a:off x="12952903" y="2900254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37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518677" y="6727676"/>
            <a:ext cx="3448065" cy="50565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8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5326782" y="6727676"/>
            <a:ext cx="3448065" cy="505659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9" name="テキスト プレースホルダー 5"/>
          <p:cNvSpPr>
            <a:spLocks noGrp="1"/>
          </p:cNvSpPr>
          <p:nvPr>
            <p:ph type="body" sz="quarter" idx="30" hasCustomPrompt="1"/>
          </p:nvPr>
        </p:nvSpPr>
        <p:spPr>
          <a:xfrm>
            <a:off x="9143206" y="6727676"/>
            <a:ext cx="3448065" cy="505659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0" name="テキスト プレースホルダー 5"/>
          <p:cNvSpPr>
            <a:spLocks noGrp="1"/>
          </p:cNvSpPr>
          <p:nvPr>
            <p:ph type="body" sz="quarter" idx="31" hasCustomPrompt="1"/>
          </p:nvPr>
        </p:nvSpPr>
        <p:spPr>
          <a:xfrm>
            <a:off x="12959630" y="6727676"/>
            <a:ext cx="3448065" cy="505659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3694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7" name="表プレースホルダー 6"/>
          <p:cNvSpPr>
            <a:spLocks noGrp="1"/>
          </p:cNvSpPr>
          <p:nvPr>
            <p:ph type="tbl" sz="quarter" idx="22" hasCustomPrompt="1"/>
          </p:nvPr>
        </p:nvSpPr>
        <p:spPr>
          <a:xfrm>
            <a:off x="1798390" y="2840039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</a:p>
        </p:txBody>
      </p:sp>
      <p:sp>
        <p:nvSpPr>
          <p:cNvPr id="43" name="表プレースホルダー 6"/>
          <p:cNvSpPr>
            <a:spLocks noGrp="1"/>
          </p:cNvSpPr>
          <p:nvPr>
            <p:ph type="tbl" sz="quarter" idx="23" hasCustomPrompt="1"/>
          </p:nvPr>
        </p:nvSpPr>
        <p:spPr>
          <a:xfrm>
            <a:off x="6766942" y="2845374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</a:p>
        </p:txBody>
      </p:sp>
      <p:sp>
        <p:nvSpPr>
          <p:cNvPr id="44" name="表プレースホルダー 6"/>
          <p:cNvSpPr>
            <a:spLocks noGrp="1"/>
          </p:cNvSpPr>
          <p:nvPr>
            <p:ph type="tbl" sz="quarter" idx="24" hasCustomPrompt="1"/>
          </p:nvPr>
        </p:nvSpPr>
        <p:spPr>
          <a:xfrm>
            <a:off x="11735369" y="2845374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</a:p>
        </p:txBody>
      </p:sp>
      <p:sp>
        <p:nvSpPr>
          <p:cNvPr id="4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6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8311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6" y="2767236"/>
            <a:ext cx="7920881" cy="626469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28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9563271" y="5863580"/>
            <a:ext cx="6748737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9543258" y="6655668"/>
            <a:ext cx="6696744" cy="2449876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70627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89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6" y="2767236"/>
            <a:ext cx="14977665" cy="4680520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22413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19903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22487" y="2911252"/>
            <a:ext cx="6159409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2599422" y="6131586"/>
            <a:ext cx="6168893" cy="607972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18" name="図プレースホルダー 7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827343" y="2911252"/>
            <a:ext cx="6159409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 rot="21288877">
            <a:off x="10304278" y="6131586"/>
            <a:ext cx="6168893" cy="607972"/>
          </a:xfrm>
          <a:gradFill flip="none" rotWithShape="1">
            <a:gsLst>
              <a:gs pos="0">
                <a:schemeClr val="accent2">
                  <a:alpha val="0"/>
                </a:schemeClr>
              </a:gs>
              <a:gs pos="50000">
                <a:schemeClr val="accent2"/>
              </a:gs>
              <a:gs pos="100000">
                <a:schemeClr val="accent2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970030" y="7150206"/>
            <a:ext cx="6309080" cy="209809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330" y="7149860"/>
            <a:ext cx="6309080" cy="209809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04111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2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23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70321" y="292033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590478" y="355932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1370321" y="5905330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2590478" y="6544322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0" y="4135388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1366341" y="7159725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58966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75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5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5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582367" y="2479204"/>
            <a:ext cx="15265696" cy="4176464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651165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476094" y="715064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7879804"/>
            <a:ext cx="15265697" cy="1665265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5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6" grpId="0" build="p" animBg="1">
        <p:tmplLst>
          <p:tmpl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Image - 1 Column -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017193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991078" y="276723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991078" y="3631332"/>
            <a:ext cx="8496943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7991079" y="5791572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991079" y="6655668"/>
            <a:ext cx="8496943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8861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078310" y="651165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1078310" y="7375748"/>
            <a:ext cx="6814885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8694399" y="6511652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4399" y="7375748"/>
            <a:ext cx="6768751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28039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3212555" y="3508945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2" name="円/楕円 1"/>
          <p:cNvSpPr/>
          <p:nvPr userDrawn="1"/>
        </p:nvSpPr>
        <p:spPr>
          <a:xfrm>
            <a:off x="1654374" y="3081264"/>
            <a:ext cx="1435564" cy="143556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3212553" y="3073080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1">
                    <a:lumMod val="7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3212555" y="5588993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24" name="円/楕円 23"/>
          <p:cNvSpPr/>
          <p:nvPr userDrawn="1"/>
        </p:nvSpPr>
        <p:spPr>
          <a:xfrm>
            <a:off x="1654374" y="5161312"/>
            <a:ext cx="1435564" cy="14355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3212553" y="5153128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3212555" y="7685409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27" name="円/楕円 26"/>
          <p:cNvSpPr/>
          <p:nvPr userDrawn="1"/>
        </p:nvSpPr>
        <p:spPr>
          <a:xfrm>
            <a:off x="1654374" y="7257728"/>
            <a:ext cx="1435564" cy="14355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28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3212553" y="7249544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2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10989419" y="3508945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9431238" y="3081264"/>
            <a:ext cx="1435564" cy="14355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8" hasCustomPrompt="1"/>
          </p:nvPr>
        </p:nvSpPr>
        <p:spPr>
          <a:xfrm>
            <a:off x="10989417" y="3073080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10989419" y="5588993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33" name="円/楕円 32"/>
          <p:cNvSpPr/>
          <p:nvPr userDrawn="1"/>
        </p:nvSpPr>
        <p:spPr>
          <a:xfrm>
            <a:off x="9431238" y="5161312"/>
            <a:ext cx="1435564" cy="14355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34" name="テキスト プレースホルダー 5"/>
          <p:cNvSpPr>
            <a:spLocks noGrp="1"/>
          </p:cNvSpPr>
          <p:nvPr>
            <p:ph type="body" sz="quarter" idx="30" hasCustomPrompt="1"/>
          </p:nvPr>
        </p:nvSpPr>
        <p:spPr>
          <a:xfrm>
            <a:off x="10989417" y="5153128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3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1" hasCustomPrompt="1"/>
          </p:nvPr>
        </p:nvSpPr>
        <p:spPr>
          <a:xfrm>
            <a:off x="10989419" y="7685409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  <a:p>
            <a:pPr lvl="0"/>
            <a:r>
              <a:rPr lang="en-US" dirty="0"/>
              <a:t>Text Here</a:t>
            </a:r>
          </a:p>
        </p:txBody>
      </p:sp>
      <p:sp>
        <p:nvSpPr>
          <p:cNvPr id="36" name="円/楕円 35"/>
          <p:cNvSpPr/>
          <p:nvPr userDrawn="1"/>
        </p:nvSpPr>
        <p:spPr>
          <a:xfrm>
            <a:off x="9431238" y="7257728"/>
            <a:ext cx="1435564" cy="14355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37" name="テキスト プレースホルダー 5"/>
          <p:cNvSpPr>
            <a:spLocks noGrp="1"/>
          </p:cNvSpPr>
          <p:nvPr>
            <p:ph type="body" sz="quarter" idx="32" hasCustomPrompt="1"/>
          </p:nvPr>
        </p:nvSpPr>
        <p:spPr>
          <a:xfrm>
            <a:off x="10989417" y="7249544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4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38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39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6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5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5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25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75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250"/>
                            </p:stCondLst>
                            <p:childTnLst>
                              <p:par>
                                <p:cTn id="1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250"/>
                            </p:stCondLst>
                            <p:childTnLst>
                              <p:par>
                                <p:cTn id="1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22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168804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476094" y="7807796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383861"/>
            <a:ext cx="15265697" cy="1161208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94834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790545" y="6715125"/>
            <a:ext cx="14714848" cy="60345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5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790545" y="4481512"/>
            <a:ext cx="14714848" cy="6573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87309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50000" sy="86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4321" y="267943"/>
            <a:ext cx="16457772" cy="987125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615108"/>
            <a:ext cx="16457772" cy="777686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/>
              <a:t>Master Text Here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533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53" r:id="rId3"/>
    <p:sldLayoutId id="2147483661" r:id="rId4"/>
    <p:sldLayoutId id="2147483672" r:id="rId5"/>
    <p:sldLayoutId id="2147483684" r:id="rId6"/>
    <p:sldLayoutId id="2147483674" r:id="rId7"/>
    <p:sldLayoutId id="2147483679" r:id="rId8"/>
    <p:sldLayoutId id="2147483676" r:id="rId9"/>
    <p:sldLayoutId id="2147483698" r:id="rId10"/>
    <p:sldLayoutId id="2147483699" r:id="rId11"/>
  </p:sldLayoutIdLst>
  <p:hf hdr="0" dt="0"/>
  <p:txStyles>
    <p:titleStyle>
      <a:lvl1pPr algn="ctr" defTabSz="1632753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Tx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28000" indent="-360000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000" indent="-360000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tile tx="0" ty="0" sx="50000" sy="86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4321" y="267943"/>
            <a:ext cx="16457772" cy="987125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lang="en-US" dirty="0"/>
              <a:t>Master Title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615108"/>
            <a:ext cx="16457772" cy="777686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/>
              <a:t>Master Text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6247858" y="9534527"/>
            <a:ext cx="5790697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3105263" y="9534527"/>
            <a:ext cx="426683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FAD88-CD89-445B-80D2-D1F46C853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2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  <p:sldLayoutId id="2147483654" r:id="rId3"/>
    <p:sldLayoutId id="2147483655" r:id="rId4"/>
    <p:sldLayoutId id="2147483668" r:id="rId5"/>
    <p:sldLayoutId id="2147483656" r:id="rId6"/>
    <p:sldLayoutId id="2147483658" r:id="rId7"/>
    <p:sldLayoutId id="2147483659" r:id="rId8"/>
    <p:sldLayoutId id="2147483673" r:id="rId9"/>
    <p:sldLayoutId id="2147483677" r:id="rId10"/>
    <p:sldLayoutId id="2147483675" r:id="rId11"/>
    <p:sldLayoutId id="2147483680" r:id="rId12"/>
    <p:sldLayoutId id="2147483678" r:id="rId13"/>
    <p:sldLayoutId id="2147483669" r:id="rId14"/>
    <p:sldLayoutId id="2147483660" r:id="rId15"/>
    <p:sldLayoutId id="2147483663" r:id="rId16"/>
    <p:sldLayoutId id="2147483666" r:id="rId17"/>
    <p:sldLayoutId id="2147483670" r:id="rId18"/>
    <p:sldLayoutId id="2147483682" r:id="rId19"/>
    <p:sldLayoutId id="2147483665" r:id="rId20"/>
    <p:sldLayoutId id="2147483683" r:id="rId21"/>
    <p:sldLayoutId id="2147483700" r:id="rId22"/>
  </p:sldLayoutIdLst>
  <p:hf hdr="0" dt="0"/>
  <p:txStyles>
    <p:titleStyle>
      <a:lvl1pPr algn="ctr" defTabSz="1632753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Tx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28000" indent="-360000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000" indent="-360000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第三届</a:t>
            </a:r>
            <a:r>
              <a:rPr 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延边大学互联网</a:t>
            </a:r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创新创新大赛</a:t>
            </a:r>
            <a:r>
              <a:rPr 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赛前培训</a:t>
            </a:r>
            <a:endParaRPr 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搏击“互联网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时代    壮大创新创业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生力军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532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02">
        <p:fade/>
      </p:transition>
    </mc:Choice>
    <mc:Fallback xmlns="">
      <p:transition spd="med" advTm="56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471593" y="569703"/>
            <a:ext cx="13681520" cy="987125"/>
          </a:xfrm>
        </p:spPr>
        <p:txBody>
          <a:bodyPr/>
          <a:lstStyle/>
          <a:p>
            <a:r>
              <a:rPr lang="zh-CN" altLang="en-US" dirty="0"/>
              <a:t>赛事简介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1546080" y="3991372"/>
            <a:ext cx="2601008" cy="26010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800" dirty="0">
                <a:latin typeface="Aleo-Bold" pitchFamily="34" charset="0"/>
              </a:rPr>
              <a:t>主办单位</a:t>
            </a:r>
            <a:endParaRPr lang="en-US" sz="2800" dirty="0">
              <a:latin typeface="Aleo-Bold" pitchFamily="34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125667" y="2469724"/>
            <a:ext cx="2433545" cy="24335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latin typeface="Aleo-Bold" pitchFamily="34" charset="0"/>
              </a:rPr>
              <a:t>首届时间</a:t>
            </a:r>
            <a:endParaRPr lang="en-US" dirty="0">
              <a:latin typeface="Aleo-Bold" pitchFamily="34" charset="0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13117952" y="2954120"/>
            <a:ext cx="2448272" cy="24482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dirty="0">
                <a:latin typeface="Aleo-Bold" pitchFamily="34" charset="0"/>
              </a:rPr>
              <a:t>参赛类别</a:t>
            </a:r>
            <a:endParaRPr lang="en-US" dirty="0">
              <a:latin typeface="Aleo-Bold" pitchFamily="34" charset="0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8496746" y="3797791"/>
            <a:ext cx="2691418" cy="269141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000" dirty="0">
                <a:latin typeface="Aleo-Bold" pitchFamily="34" charset="0"/>
              </a:rPr>
              <a:t>评委构成</a:t>
            </a:r>
            <a:endParaRPr lang="en-US" sz="4000" dirty="0">
              <a:latin typeface="Aleo-Bold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998130" y="6970995"/>
            <a:ext cx="1728192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zh-CN" altLang="en-US" sz="3600" dirty="0">
                <a:latin typeface="+mj-lt"/>
              </a:rPr>
              <a:t>教育部</a:t>
            </a:r>
            <a:endParaRPr lang="en-US" sz="3600" dirty="0">
              <a:latin typeface="+mj-lt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655676" y="5234324"/>
            <a:ext cx="352224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latin typeface="+mj-lt"/>
              </a:rPr>
              <a:t>2015</a:t>
            </a:r>
            <a:r>
              <a:rPr lang="zh-CN" altLang="en-US" dirty="0">
                <a:latin typeface="+mj-lt"/>
              </a:rPr>
              <a:t>年</a:t>
            </a:r>
            <a:endParaRPr lang="en-US" dirty="0">
              <a:latin typeface="+mj-lt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2599590" y="5658212"/>
            <a:ext cx="4585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创意组、初创组、成长组、</a:t>
            </a:r>
            <a:endParaRPr lang="en-US" altLang="zh-CN" sz="2800" dirty="0"/>
          </a:p>
          <a:p>
            <a:r>
              <a:rPr lang="zh-CN" altLang="en-US" sz="2800" dirty="0"/>
              <a:t>就业型创业组</a:t>
            </a:r>
            <a:endParaRPr lang="en-US" sz="28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629678" y="6798797"/>
            <a:ext cx="461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+mj-lt"/>
              </a:rPr>
              <a:t>评委构成：投资公司</a:t>
            </a:r>
            <a:endParaRPr lang="en-US" altLang="zh-CN" sz="2800" dirty="0">
              <a:latin typeface="+mj-lt"/>
            </a:endParaRPr>
          </a:p>
          <a:p>
            <a:pPr algn="ctr"/>
            <a:r>
              <a:rPr lang="zh-CN" altLang="en-US" sz="2800" dirty="0">
                <a:latin typeface="+mj-lt"/>
              </a:rPr>
              <a:t>（民营资本为主）、</a:t>
            </a:r>
            <a:endParaRPr lang="en-US" altLang="zh-CN" sz="2800" dirty="0">
              <a:latin typeface="+mj-lt"/>
            </a:endParaRPr>
          </a:p>
          <a:p>
            <a:pPr algn="ctr"/>
            <a:r>
              <a:rPr lang="zh-CN" altLang="en-US" sz="2800" dirty="0">
                <a:latin typeface="+mj-lt"/>
              </a:rPr>
              <a:t>企业家、孵化器 </a:t>
            </a:r>
          </a:p>
        </p:txBody>
      </p:sp>
    </p:spTree>
    <p:extLst>
      <p:ext uri="{BB962C8B-B14F-4D97-AF65-F5344CB8AC3E}">
        <p14:creationId xmlns:p14="http://schemas.microsoft.com/office/powerpoint/2010/main" val="2342919221"/>
      </p:ext>
    </p:extLst>
  </p:cSld>
  <p:clrMapOvr>
    <a:masterClrMapping/>
  </p:clrMapOvr>
  <p:transition spd="slow" advTm="684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/>
      <p:bldP spid="19" grpId="0"/>
      <p:bldP spid="29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赛道解析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18" name="图示 17">
            <a:extLst>
              <a:ext uri="{FF2B5EF4-FFF2-40B4-BE49-F238E27FC236}">
                <a16:creationId xmlns="" xmlns:a16="http://schemas.microsoft.com/office/drawing/2014/main" id="{23806646-45AA-4F4D-B413-2A0B5E705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9973479"/>
              </p:ext>
            </p:extLst>
          </p:nvPr>
        </p:nvGraphicFramePr>
        <p:xfrm>
          <a:off x="3551482" y="2263180"/>
          <a:ext cx="11185036" cy="749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6770717"/>
      </p:ext>
    </p:extLst>
  </p:cSld>
  <p:clrMapOvr>
    <a:masterClrMapping/>
  </p:clrMapOvr>
  <p:transition spd="slow" advTm="267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赛道解析</a:t>
            </a:r>
            <a:r>
              <a:rPr lang="en-US" altLang="zh-CN" dirty="0"/>
              <a:t>---</a:t>
            </a:r>
            <a:r>
              <a:rPr lang="zh-CN" altLang="en-US" sz="4000" dirty="0"/>
              <a:t>各赛道项目设计注意事项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DEF44C1F-2950-4F25-B27F-FA7112A4B31F}"/>
              </a:ext>
            </a:extLst>
          </p:cNvPr>
          <p:cNvSpPr/>
          <p:nvPr/>
        </p:nvSpPr>
        <p:spPr>
          <a:xfrm>
            <a:off x="1006302" y="2911252"/>
            <a:ext cx="1670404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现代农业，包括农林牧渔等；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制造业，包括智能硬件、先进制造、工业自动化、生物医药、节能环保、新材料、军工等；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信息技术服务，包括工具软件、社交网络、媒体门户、企业服务等；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文化创意服务，包括广播影视、设计服务、文化艺术、旅游休闲、艺术品交易、广告会展、动漫娱乐、体育竞技等；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商务服务，包括电子商务、消费生活、金融、财经法务、房产家居、高效物流等；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 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公共服务，包括教育培训、医疗健康、交通、人力资源服务等；</a:t>
            </a:r>
          </a:p>
          <a:p>
            <a:pPr marL="457200" indent="-457200">
              <a:lnSpc>
                <a:spcPct val="130000"/>
              </a:lnSpc>
              <a:buAutoNum type="arabicPlain" startAt="7"/>
            </a:pP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公益创业，以社会价值为导向的非盈利性创业。</a:t>
            </a:r>
            <a:endParaRPr lang="en-US" altLang="zh-CN" sz="2800" dirty="0">
              <a:solidFill>
                <a:srgbClr val="1919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30000"/>
              </a:lnSpc>
              <a:buAutoNum type="arabicPlain" startAt="7"/>
            </a:pPr>
            <a:endParaRPr lang="en-US" altLang="zh-CN" sz="2800" dirty="0">
              <a:solidFill>
                <a:srgbClr val="1919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本届“互联网</a:t>
            </a:r>
            <a:r>
              <a:rPr lang="en-US" altLang="zh-CN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2800" dirty="0">
                <a:solidFill>
                  <a:srgbClr val="1919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大赛新增文创类、财经类、法律类项目赛道</a:t>
            </a:r>
            <a:endParaRPr lang="zh-CN" altLang="en-US" sz="2800" b="0" i="0" dirty="0">
              <a:solidFill>
                <a:srgbClr val="191919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887776"/>
      </p:ext>
    </p:extLst>
  </p:cSld>
  <p:clrMapOvr>
    <a:masterClrMapping/>
  </p:clrMapOvr>
  <p:transition spd="slow" advTm="267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评委主要关注点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AAE4292-3FC5-402E-90AE-B3B4C4DF7740}"/>
              </a:ext>
            </a:extLst>
          </p:cNvPr>
          <p:cNvGrpSpPr/>
          <p:nvPr/>
        </p:nvGrpSpPr>
        <p:grpSpPr>
          <a:xfrm>
            <a:off x="2206154" y="2479204"/>
            <a:ext cx="6443815" cy="3609111"/>
            <a:chOff x="2206154" y="2479204"/>
            <a:chExt cx="6443815" cy="3609111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1469E0EB-751D-4895-9FD5-D2F44399E34C}"/>
                </a:ext>
              </a:extLst>
            </p:cNvPr>
            <p:cNvSpPr/>
            <p:nvPr/>
          </p:nvSpPr>
          <p:spPr>
            <a:xfrm>
              <a:off x="2206154" y="5503540"/>
              <a:ext cx="644381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市场检验</a:t>
              </a:r>
              <a:r>
                <a:rPr lang="en-US" altLang="zh-CN" dirty="0"/>
                <a:t>---</a:t>
              </a:r>
              <a:r>
                <a:rPr lang="en-US" altLang="zh-CN" dirty="0" err="1"/>
                <a:t>ofo</a:t>
              </a:r>
              <a:r>
                <a:rPr lang="zh-CN" altLang="en-US" dirty="0"/>
                <a:t>共享单车（初创组）</a:t>
              </a:r>
            </a:p>
          </p:txBody>
        </p:sp>
        <p:pic>
          <p:nvPicPr>
            <p:cNvPr id="5" name="Picture 2" descr="https://timgsa.baidu.com/timg?image&amp;quality=80&amp;size=b9999_10000&amp;sec=1496857917007&amp;di=1535f1aef0b86217d34bfcf47cbcfb21&amp;imgtype=0&amp;src=http%3A%2F%2Fimg1.jiemian.com%2Fjiemian%2Foriginal%2F20161119%2F1479518974702800_a580xH.jpg">
              <a:extLst>
                <a:ext uri="{FF2B5EF4-FFF2-40B4-BE49-F238E27FC236}">
                  <a16:creationId xmlns="" xmlns:a16="http://schemas.microsoft.com/office/drawing/2014/main" id="{E648A785-FE85-4A9C-A780-C0E61B2AD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6262" y="2479204"/>
              <a:ext cx="5524500" cy="2877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138987F-DA85-43C9-B881-24F5AD3DE3CC}"/>
              </a:ext>
            </a:extLst>
          </p:cNvPr>
          <p:cNvGrpSpPr/>
          <p:nvPr/>
        </p:nvGrpSpPr>
        <p:grpSpPr>
          <a:xfrm>
            <a:off x="9431238" y="2289326"/>
            <a:ext cx="7689498" cy="3798988"/>
            <a:chOff x="9431238" y="2289326"/>
            <a:chExt cx="7689498" cy="3798988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DA8630B-1477-4588-9E96-F453E68C2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1238" y="2289326"/>
              <a:ext cx="6840760" cy="306034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32EFB496-C348-4B50-9AD8-40F935AD4776}"/>
                </a:ext>
              </a:extLst>
            </p:cNvPr>
            <p:cNvSpPr/>
            <p:nvPr/>
          </p:nvSpPr>
          <p:spPr>
            <a:xfrm>
              <a:off x="9584699" y="5503539"/>
              <a:ext cx="75360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科研转化</a:t>
              </a:r>
              <a:r>
                <a:rPr lang="en-US" altLang="zh-CN" dirty="0"/>
                <a:t>---</a:t>
              </a:r>
              <a:r>
                <a:rPr lang="zh-CN" altLang="en-US" dirty="0"/>
                <a:t>翱翔系列微小卫星（创意组）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B32A3E-F860-41A6-9E91-A2462964F038}"/>
              </a:ext>
            </a:extLst>
          </p:cNvPr>
          <p:cNvGrpSpPr/>
          <p:nvPr/>
        </p:nvGrpSpPr>
        <p:grpSpPr>
          <a:xfrm>
            <a:off x="9057984" y="6799684"/>
            <a:ext cx="8733481" cy="2676925"/>
            <a:chOff x="9057984" y="6799684"/>
            <a:chExt cx="8733481" cy="2676925"/>
          </a:xfrm>
        </p:grpSpPr>
        <p:pic>
          <p:nvPicPr>
            <p:cNvPr id="9" name="Picture 4" descr="https://timgsa.baidu.com/timg?image&amp;quality=80&amp;size=b9999_10000&amp;sec=1496858564915&amp;di=4aa0bfcd49cea63fe51565e9dfbd5bc3&amp;imgtype=0&amp;src=http%3A%2F%2Fimg5.pcpop.com%2FArticleImages%2F500x375%2F3%2F3480%2F003480537.jpg">
              <a:extLst>
                <a:ext uri="{FF2B5EF4-FFF2-40B4-BE49-F238E27FC236}">
                  <a16:creationId xmlns="" xmlns:a16="http://schemas.microsoft.com/office/drawing/2014/main" id="{BE772807-E853-40EA-AE8E-D68AA461D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1398" y="6799684"/>
              <a:ext cx="3528392" cy="1982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34C91DF-3361-410C-86D1-CC3C671401FA}"/>
                </a:ext>
              </a:extLst>
            </p:cNvPr>
            <p:cNvSpPr/>
            <p:nvPr/>
          </p:nvSpPr>
          <p:spPr>
            <a:xfrm>
              <a:off x="9057984" y="8891834"/>
              <a:ext cx="87334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发展前景</a:t>
              </a:r>
              <a:r>
                <a:rPr lang="en-US" altLang="zh-CN" dirty="0"/>
                <a:t>---</a:t>
              </a:r>
              <a:r>
                <a:rPr lang="zh-CN" altLang="en-US" dirty="0"/>
                <a:t>诸葛</a:t>
              </a:r>
              <a:r>
                <a:rPr lang="en-US" altLang="zh-CN" dirty="0"/>
                <a:t>IO</a:t>
              </a:r>
              <a:r>
                <a:rPr lang="zh-CN" altLang="en-US" dirty="0"/>
                <a:t>用户数据分析平台（初创组）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F8D7A176-5A5E-4F21-A76D-8094CC6043D5}"/>
              </a:ext>
            </a:extLst>
          </p:cNvPr>
          <p:cNvGrpSpPr/>
          <p:nvPr/>
        </p:nvGrpSpPr>
        <p:grpSpPr>
          <a:xfrm>
            <a:off x="2347603" y="6687095"/>
            <a:ext cx="6304931" cy="2789514"/>
            <a:chOff x="2347603" y="6687095"/>
            <a:chExt cx="6304931" cy="2789514"/>
          </a:xfrm>
        </p:grpSpPr>
        <p:pic>
          <p:nvPicPr>
            <p:cNvPr id="2050" name="Picture 2" descr="https://timgsa.baidu.com/timg?image&amp;quality=80&amp;size=b9999_10000&amp;sec=1496859250906&amp;di=3c06832fe4ab2376471c2e42f74dd321&amp;imgtype=0&amp;src=http%3A%2F%2Fwww.107cine.com%2Fuploads%2Fcompany%2F1449197035_28268.jpg">
              <a:extLst>
                <a:ext uri="{FF2B5EF4-FFF2-40B4-BE49-F238E27FC236}">
                  <a16:creationId xmlns="" xmlns:a16="http://schemas.microsoft.com/office/drawing/2014/main" id="{84DB8EE5-F2DA-4D85-AFC9-81CE15C67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8270" y="6687095"/>
              <a:ext cx="5943600" cy="2343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47D0F60-BB38-471F-B80E-83FE68B232B7}"/>
                </a:ext>
              </a:extLst>
            </p:cNvPr>
            <p:cNvSpPr/>
            <p:nvPr/>
          </p:nvSpPr>
          <p:spPr>
            <a:xfrm>
              <a:off x="2347603" y="8891834"/>
              <a:ext cx="63049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投资价值</a:t>
              </a:r>
              <a:r>
                <a:rPr lang="en-US" altLang="zh-CN" dirty="0"/>
                <a:t>---</a:t>
              </a:r>
              <a:r>
                <a:rPr lang="zh-CN" altLang="en-US" dirty="0"/>
                <a:t>新片场影业（成长组）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6510641"/>
      </p:ext>
    </p:extLst>
  </p:cSld>
  <p:clrMapOvr>
    <a:masterClrMapping/>
  </p:clrMapOvr>
  <p:transition spd="slow" advTm="267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471593" y="569703"/>
            <a:ext cx="13681520" cy="987125"/>
          </a:xfrm>
        </p:spPr>
        <p:txBody>
          <a:bodyPr/>
          <a:lstStyle/>
          <a:p>
            <a:r>
              <a:rPr lang="zh-CN" altLang="en-US" dirty="0" smtClean="0"/>
              <a:t>项目选题依据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2505381" y="3636335"/>
            <a:ext cx="2858072" cy="28580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政策支持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305373" y="3614088"/>
            <a:ext cx="2880319" cy="28803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落地可能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9966644" y="6514770"/>
            <a:ext cx="2776962" cy="27769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核心优势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11951517" y="3620542"/>
            <a:ext cx="3035125" cy="303512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扩展可能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2" name="円/楕円 13"/>
          <p:cNvSpPr/>
          <p:nvPr/>
        </p:nvSpPr>
        <p:spPr>
          <a:xfrm>
            <a:off x="4579580" y="6494407"/>
            <a:ext cx="2691418" cy="269141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销售案例</a:t>
            </a:r>
            <a:endParaRPr lang="en-US" sz="4400" dirty="0">
              <a:latin typeface="Aleo-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96007"/>
      </p:ext>
    </p:extLst>
  </p:cSld>
  <p:clrMapOvr>
    <a:masterClrMapping/>
  </p:clrMapOvr>
  <p:transition spd="slow" advTm="684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887EBA-0064-4295-9709-35CF0F5CB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商业模式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624736F-2DB2-4452-B721-492714229CFC}"/>
              </a:ext>
            </a:extLst>
          </p:cNvPr>
          <p:cNvSpPr/>
          <p:nvPr/>
        </p:nvSpPr>
        <p:spPr>
          <a:xfrm>
            <a:off x="2277134" y="2681972"/>
            <a:ext cx="3672408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科转项目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68C034E-C2D3-41A7-9E5D-A8A0DC7688D1}"/>
              </a:ext>
            </a:extLst>
          </p:cNvPr>
          <p:cNvSpPr/>
          <p:nvPr/>
        </p:nvSpPr>
        <p:spPr>
          <a:xfrm>
            <a:off x="2243380" y="4977800"/>
            <a:ext cx="3672408" cy="15121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文创项目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68621ABF-3269-4A48-BBA0-D7EE587FA7FE}"/>
              </a:ext>
            </a:extLst>
          </p:cNvPr>
          <p:cNvGrpSpPr/>
          <p:nvPr/>
        </p:nvGrpSpPr>
        <p:grpSpPr>
          <a:xfrm>
            <a:off x="5929556" y="2681972"/>
            <a:ext cx="4988538" cy="1512168"/>
            <a:chOff x="5942354" y="3589017"/>
            <a:chExt cx="4988538" cy="1512168"/>
          </a:xfrm>
        </p:grpSpPr>
        <p:cxnSp>
          <p:nvCxnSpPr>
            <p:cNvPr id="11" name="连接符: 肘形 10">
              <a:extLst>
                <a:ext uri="{FF2B5EF4-FFF2-40B4-BE49-F238E27FC236}">
                  <a16:creationId xmlns="" xmlns:a16="http://schemas.microsoft.com/office/drawing/2014/main" id="{59B972E0-889C-42C4-BF2A-E654760FD6B6}"/>
                </a:ext>
              </a:extLst>
            </p:cNvPr>
            <p:cNvCxnSpPr/>
            <p:nvPr/>
          </p:nvCxnSpPr>
          <p:spPr>
            <a:xfrm>
              <a:off x="5942354" y="4352144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6AF9C398-CE52-49CA-9354-34237A1CA987}"/>
                </a:ext>
              </a:extLst>
            </p:cNvPr>
            <p:cNvSpPr/>
            <p:nvPr/>
          </p:nvSpPr>
          <p:spPr>
            <a:xfrm>
              <a:off x="7258484" y="3589017"/>
              <a:ext cx="3672408" cy="15121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关注技术壁垒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BA7B689F-CA95-4309-94BF-79600B7FCB18}"/>
              </a:ext>
            </a:extLst>
          </p:cNvPr>
          <p:cNvGrpSpPr/>
          <p:nvPr/>
        </p:nvGrpSpPr>
        <p:grpSpPr>
          <a:xfrm>
            <a:off x="10918094" y="2681972"/>
            <a:ext cx="4968552" cy="1512168"/>
            <a:chOff x="10930892" y="3589017"/>
            <a:chExt cx="4968552" cy="1512168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037A2CF5-1E35-4F71-8D33-C3AC1EC246FF}"/>
                </a:ext>
              </a:extLst>
            </p:cNvPr>
            <p:cNvSpPr/>
            <p:nvPr/>
          </p:nvSpPr>
          <p:spPr>
            <a:xfrm>
              <a:off x="12227036" y="3589017"/>
              <a:ext cx="3672408" cy="15121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关注应用场景</a:t>
              </a:r>
            </a:p>
          </p:txBody>
        </p:sp>
        <p:cxnSp>
          <p:nvCxnSpPr>
            <p:cNvPr id="14" name="连接符: 肘形 13">
              <a:extLst>
                <a:ext uri="{FF2B5EF4-FFF2-40B4-BE49-F238E27FC236}">
                  <a16:creationId xmlns="" xmlns:a16="http://schemas.microsoft.com/office/drawing/2014/main" id="{5F65A2FF-8325-4E88-A839-F5704FD4F024}"/>
                </a:ext>
              </a:extLst>
            </p:cNvPr>
            <p:cNvCxnSpPr/>
            <p:nvPr/>
          </p:nvCxnSpPr>
          <p:spPr>
            <a:xfrm>
              <a:off x="10930892" y="4345101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674F59D5-4ED3-4705-8F61-1A1D75C2B873}"/>
              </a:ext>
            </a:extLst>
          </p:cNvPr>
          <p:cNvGrpSpPr/>
          <p:nvPr/>
        </p:nvGrpSpPr>
        <p:grpSpPr>
          <a:xfrm>
            <a:off x="5924921" y="4971489"/>
            <a:ext cx="4968552" cy="1512168"/>
            <a:chOff x="5971473" y="5857269"/>
            <a:chExt cx="4968552" cy="1512168"/>
          </a:xfrm>
        </p:grpSpPr>
        <p:cxnSp>
          <p:nvCxnSpPr>
            <p:cNvPr id="15" name="连接符: 肘形 14">
              <a:extLst>
                <a:ext uri="{FF2B5EF4-FFF2-40B4-BE49-F238E27FC236}">
                  <a16:creationId xmlns="" xmlns:a16="http://schemas.microsoft.com/office/drawing/2014/main" id="{26FF64D9-8E16-49FB-B29C-CC291864D246}"/>
                </a:ext>
              </a:extLst>
            </p:cNvPr>
            <p:cNvCxnSpPr/>
            <p:nvPr/>
          </p:nvCxnSpPr>
          <p:spPr>
            <a:xfrm>
              <a:off x="5971473" y="6619664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54053386-56D0-4DB2-80E5-BED31FD5B918}"/>
                </a:ext>
              </a:extLst>
            </p:cNvPr>
            <p:cNvSpPr/>
            <p:nvPr/>
          </p:nvSpPr>
          <p:spPr>
            <a:xfrm>
              <a:off x="7267617" y="5857269"/>
              <a:ext cx="3672408" cy="151216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确立先发优势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4A369A8-EAAA-48F0-B760-8B44814EE8FD}"/>
              </a:ext>
            </a:extLst>
          </p:cNvPr>
          <p:cNvGrpSpPr/>
          <p:nvPr/>
        </p:nvGrpSpPr>
        <p:grpSpPr>
          <a:xfrm>
            <a:off x="10909652" y="4948741"/>
            <a:ext cx="4945255" cy="1512168"/>
            <a:chOff x="10956204" y="5834521"/>
            <a:chExt cx="4945255" cy="1512168"/>
          </a:xfrm>
        </p:grpSpPr>
        <p:cxnSp>
          <p:nvCxnSpPr>
            <p:cNvPr id="18" name="连接符: 肘形 17">
              <a:extLst>
                <a:ext uri="{FF2B5EF4-FFF2-40B4-BE49-F238E27FC236}">
                  <a16:creationId xmlns="" xmlns:a16="http://schemas.microsoft.com/office/drawing/2014/main" id="{185371D5-FD78-498D-96A0-AE98264FC8FD}"/>
                </a:ext>
              </a:extLst>
            </p:cNvPr>
            <p:cNvCxnSpPr/>
            <p:nvPr/>
          </p:nvCxnSpPr>
          <p:spPr>
            <a:xfrm>
              <a:off x="10956204" y="6607042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C2D95010-F0A2-486F-9D58-51D2B8A89B65}"/>
                </a:ext>
              </a:extLst>
            </p:cNvPr>
            <p:cNvSpPr/>
            <p:nvPr/>
          </p:nvSpPr>
          <p:spPr>
            <a:xfrm>
              <a:off x="12229051" y="5834521"/>
              <a:ext cx="3672408" cy="151216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互联网思维</a:t>
              </a:r>
              <a:endParaRPr lang="en-US" altLang="zh-CN" dirty="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768C034E-C2D3-41A7-9E5D-A8A0DC7688D1}"/>
              </a:ext>
            </a:extLst>
          </p:cNvPr>
          <p:cNvSpPr/>
          <p:nvPr/>
        </p:nvSpPr>
        <p:spPr>
          <a:xfrm>
            <a:off x="2224694" y="7272896"/>
            <a:ext cx="3672408" cy="151216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公益项目</a:t>
            </a:r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674F59D5-4ED3-4705-8F61-1A1D75C2B873}"/>
              </a:ext>
            </a:extLst>
          </p:cNvPr>
          <p:cNvGrpSpPr/>
          <p:nvPr/>
        </p:nvGrpSpPr>
        <p:grpSpPr>
          <a:xfrm>
            <a:off x="5906235" y="7266585"/>
            <a:ext cx="4968552" cy="1512168"/>
            <a:chOff x="5971473" y="5857269"/>
            <a:chExt cx="4968552" cy="1512168"/>
          </a:xfrm>
        </p:grpSpPr>
        <p:cxnSp>
          <p:nvCxnSpPr>
            <p:cNvPr id="26" name="连接符: 肘形 14">
              <a:extLst>
                <a:ext uri="{FF2B5EF4-FFF2-40B4-BE49-F238E27FC236}">
                  <a16:creationId xmlns="" xmlns:a16="http://schemas.microsoft.com/office/drawing/2014/main" id="{26FF64D9-8E16-49FB-B29C-CC291864D246}"/>
                </a:ext>
              </a:extLst>
            </p:cNvPr>
            <p:cNvCxnSpPr/>
            <p:nvPr/>
          </p:nvCxnSpPr>
          <p:spPr>
            <a:xfrm>
              <a:off x="5971473" y="6619664"/>
              <a:ext cx="1296144" cy="631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54053386-56D0-4DB2-80E5-BED31FD5B918}"/>
                </a:ext>
              </a:extLst>
            </p:cNvPr>
            <p:cNvSpPr/>
            <p:nvPr/>
          </p:nvSpPr>
          <p:spPr>
            <a:xfrm>
              <a:off x="7267617" y="5857269"/>
              <a:ext cx="3672408" cy="151216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自我造血能力</a:t>
              </a:r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84A369A8-EAAA-48F0-B760-8B44814EE8FD}"/>
              </a:ext>
            </a:extLst>
          </p:cNvPr>
          <p:cNvGrpSpPr/>
          <p:nvPr/>
        </p:nvGrpSpPr>
        <p:grpSpPr>
          <a:xfrm>
            <a:off x="10890966" y="7243837"/>
            <a:ext cx="4945255" cy="1512168"/>
            <a:chOff x="10956204" y="5834521"/>
            <a:chExt cx="4945255" cy="1512168"/>
          </a:xfrm>
        </p:grpSpPr>
        <p:cxnSp>
          <p:nvCxnSpPr>
            <p:cNvPr id="29" name="连接符: 肘形 17">
              <a:extLst>
                <a:ext uri="{FF2B5EF4-FFF2-40B4-BE49-F238E27FC236}">
                  <a16:creationId xmlns="" xmlns:a16="http://schemas.microsoft.com/office/drawing/2014/main" id="{185371D5-FD78-498D-96A0-AE98264FC8FD}"/>
                </a:ext>
              </a:extLst>
            </p:cNvPr>
            <p:cNvCxnSpPr/>
            <p:nvPr/>
          </p:nvCxnSpPr>
          <p:spPr>
            <a:xfrm>
              <a:off x="10956204" y="6607042"/>
              <a:ext cx="1296144" cy="631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C2D95010-F0A2-486F-9D58-51D2B8A89B65}"/>
                </a:ext>
              </a:extLst>
            </p:cNvPr>
            <p:cNvSpPr/>
            <p:nvPr/>
          </p:nvSpPr>
          <p:spPr>
            <a:xfrm>
              <a:off x="12229051" y="5834521"/>
              <a:ext cx="3672408" cy="151216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社会效益</a:t>
              </a:r>
              <a:endParaRPr lang="en-US" altLang="zh-CN" dirty="0"/>
            </a:p>
          </p:txBody>
        </p:sp>
      </p:grpSp>
    </p:spTree>
    <p:extLst>
      <p:ext uri="{BB962C8B-B14F-4D97-AF65-F5344CB8AC3E}">
        <p14:creationId xmlns:p14="http://schemas.microsoft.com/office/powerpoint/2010/main" val="86314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887EBA-0064-4295-9709-35CF0F5CB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商业模式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624736F-2DB2-4452-B721-492714229CFC}"/>
              </a:ext>
            </a:extLst>
          </p:cNvPr>
          <p:cNvSpPr/>
          <p:nvPr/>
        </p:nvSpPr>
        <p:spPr>
          <a:xfrm>
            <a:off x="2251515" y="2681972"/>
            <a:ext cx="6327750" cy="2605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市场需求论证</a:t>
            </a:r>
            <a:endParaRPr lang="zh-CN" altLang="en-US" sz="7200" b="1" dirty="0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68C034E-C2D3-41A7-9E5D-A8A0DC7688D1}"/>
              </a:ext>
            </a:extLst>
          </p:cNvPr>
          <p:cNvSpPr/>
          <p:nvPr/>
        </p:nvSpPr>
        <p:spPr>
          <a:xfrm>
            <a:off x="2251514" y="6344956"/>
            <a:ext cx="6350637" cy="26149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产品服务论证</a:t>
            </a:r>
            <a:endParaRPr lang="zh-CN" altLang="en-US" sz="7200" b="1" dirty="0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768C034E-C2D3-41A7-9E5D-A8A0DC7688D1}"/>
              </a:ext>
            </a:extLst>
          </p:cNvPr>
          <p:cNvSpPr/>
          <p:nvPr/>
        </p:nvSpPr>
        <p:spPr>
          <a:xfrm>
            <a:off x="9935294" y="2681972"/>
            <a:ext cx="6327750" cy="2605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技术优势论证</a:t>
            </a:r>
            <a:endParaRPr lang="zh-CN" altLang="en-US" sz="7200" b="1" dirty="0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768C034E-C2D3-41A7-9E5D-A8A0DC7688D1}"/>
              </a:ext>
            </a:extLst>
          </p:cNvPr>
          <p:cNvSpPr/>
          <p:nvPr/>
        </p:nvSpPr>
        <p:spPr>
          <a:xfrm>
            <a:off x="9912407" y="6344956"/>
            <a:ext cx="6350637" cy="26149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市场营销策略</a:t>
            </a:r>
            <a:endParaRPr lang="zh-CN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87537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4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465553" y="688379"/>
            <a:ext cx="13681520" cy="987125"/>
          </a:xfrm>
        </p:spPr>
        <p:txBody>
          <a:bodyPr/>
          <a:lstStyle/>
          <a:p>
            <a:r>
              <a:rPr lang="zh-CN" altLang="en-US" dirty="0"/>
              <a:t>学生商业模式陷阱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dirty="0"/>
              <a:t>游走在法律边缘的生意</a:t>
            </a:r>
            <a:endParaRPr 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xfrm>
            <a:off x="2662486" y="3778316"/>
            <a:ext cx="6764774" cy="721683"/>
          </a:xfrm>
        </p:spPr>
        <p:txBody>
          <a:bodyPr/>
          <a:lstStyle/>
          <a:p>
            <a:r>
              <a:rPr lang="zh-CN" altLang="en-US" dirty="0"/>
              <a:t>贸然走“大而全”的模式</a:t>
            </a:r>
            <a:endParaRPr 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23"/>
          </p:nvPr>
        </p:nvSpPr>
        <p:spPr>
          <a:xfrm>
            <a:off x="4102646" y="4989554"/>
            <a:ext cx="6764774" cy="721683"/>
          </a:xfrm>
        </p:spPr>
        <p:txBody>
          <a:bodyPr/>
          <a:lstStyle/>
          <a:p>
            <a:r>
              <a:rPr lang="zh-CN" altLang="en-US" dirty="0"/>
              <a:t>把实验室成果理解为商业产品</a:t>
            </a:r>
            <a:endParaRPr lang="en-US" dirty="0"/>
          </a:p>
        </p:txBody>
      </p:sp>
      <p:sp>
        <p:nvSpPr>
          <p:cNvPr id="23" name="テキスト プレースホルダー 9">
            <a:extLst>
              <a:ext uri="{FF2B5EF4-FFF2-40B4-BE49-F238E27FC236}">
                <a16:creationId xmlns="" xmlns:a16="http://schemas.microsoft.com/office/drawing/2014/main" id="{33CE1C90-7588-4E36-9454-B164CB5B87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373" y="6358509"/>
            <a:ext cx="6764774" cy="721683"/>
          </a:xfrm>
        </p:spPr>
        <p:txBody>
          <a:bodyPr/>
          <a:lstStyle/>
          <a:p>
            <a:r>
              <a:rPr lang="zh-CN" altLang="en-US" dirty="0"/>
              <a:t>创意很好，缺乏盈利模式</a:t>
            </a:r>
            <a:endParaRPr lang="en-US" dirty="0"/>
          </a:p>
        </p:txBody>
      </p:sp>
      <p:sp>
        <p:nvSpPr>
          <p:cNvPr id="24" name="テキスト プレースホルダー 10">
            <a:extLst>
              <a:ext uri="{FF2B5EF4-FFF2-40B4-BE49-F238E27FC236}">
                <a16:creationId xmlns="" xmlns:a16="http://schemas.microsoft.com/office/drawing/2014/main" id="{AF821328-1D2C-4445-BB5B-F7495B6BF0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10958" y="7453207"/>
            <a:ext cx="6764774" cy="721683"/>
          </a:xfrm>
        </p:spPr>
        <p:txBody>
          <a:bodyPr/>
          <a:lstStyle/>
          <a:p>
            <a:r>
              <a:rPr lang="zh-CN" altLang="en-US" dirty="0"/>
              <a:t>股权模式不合理</a:t>
            </a:r>
            <a:endParaRPr lang="en-US" dirty="0"/>
          </a:p>
        </p:txBody>
      </p:sp>
      <p:sp>
        <p:nvSpPr>
          <p:cNvPr id="25" name="テキスト プレースホルダー 13">
            <a:extLst>
              <a:ext uri="{FF2B5EF4-FFF2-40B4-BE49-F238E27FC236}">
                <a16:creationId xmlns="" xmlns:a16="http://schemas.microsoft.com/office/drawing/2014/main" id="{49E88DA2-246B-4B83-9107-70723A08347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51118" y="8664445"/>
            <a:ext cx="6764774" cy="721683"/>
          </a:xfrm>
        </p:spPr>
        <p:txBody>
          <a:bodyPr/>
          <a:lstStyle/>
          <a:p>
            <a:r>
              <a:rPr lang="zh-CN" altLang="en-US" dirty="0"/>
              <a:t>以理想支持创业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668">
        <p14:pan dir="u"/>
      </p:transition>
    </mc:Choice>
    <mc:Fallback xmlns="">
      <p:transition spd="slow" advTm="56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8"/>
          <p:cNvSpPr>
            <a:spLocks noGrp="1"/>
          </p:cNvSpPr>
          <p:nvPr>
            <p:ph type="body" sz="quarter" idx="22"/>
          </p:nvPr>
        </p:nvSpPr>
        <p:spPr>
          <a:xfrm>
            <a:off x="3212553" y="3604481"/>
            <a:ext cx="5832650" cy="558252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2"/>
                </a:solidFill>
              </a:rPr>
              <a:t>我们发现了什么问题？</a:t>
            </a:r>
            <a:r>
              <a:rPr lang="en-US" altLang="zh-CN" sz="3200" b="1" dirty="0">
                <a:solidFill>
                  <a:schemeClr val="tx2"/>
                </a:solidFill>
              </a:rPr>
              <a:t>---</a:t>
            </a:r>
            <a:r>
              <a:rPr lang="zh-CN" altLang="en-US" sz="3200" b="1" dirty="0">
                <a:solidFill>
                  <a:schemeClr val="tx2"/>
                </a:solidFill>
              </a:rPr>
              <a:t>商机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24"/>
          </p:nvPr>
        </p:nvSpPr>
        <p:spPr>
          <a:xfrm>
            <a:off x="3295022" y="5933202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我们用于解决这个问题的办法（技术）</a:t>
            </a:r>
            <a:endParaRPr lang="en-US" sz="3200" b="1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6"/>
          </p:nvPr>
        </p:nvSpPr>
        <p:spPr>
          <a:xfrm>
            <a:off x="3212553" y="7703671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我们如何将技术转化为产品</a:t>
            </a:r>
            <a:endParaRPr lang="en-US" sz="3200" b="1" dirty="0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28"/>
          </p:nvPr>
        </p:nvSpPr>
        <p:spPr>
          <a:xfrm>
            <a:off x="10989417" y="3564837"/>
            <a:ext cx="5832650" cy="558252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2"/>
                </a:solidFill>
              </a:rPr>
              <a:t>我们把产品卖给哪类群体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30"/>
          </p:nvPr>
        </p:nvSpPr>
        <p:spPr>
          <a:xfrm>
            <a:off x="10979368" y="5552999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我们的产品是否具有优势</a:t>
            </a:r>
            <a:endParaRPr lang="en-US" sz="3200" b="1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32"/>
          </p:nvPr>
        </p:nvSpPr>
        <p:spPr>
          <a:xfrm>
            <a:off x="11004701" y="8455868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我们如何实现销售过程？</a:t>
            </a:r>
            <a:endParaRPr lang="en-US" altLang="zh-CN" sz="3200" b="1" dirty="0"/>
          </a:p>
          <a:p>
            <a:r>
              <a:rPr lang="zh-CN" altLang="en-US" sz="3200" b="1" dirty="0"/>
              <a:t>谁来实现以上的计划过程？</a:t>
            </a:r>
            <a:endParaRPr lang="en-US" altLang="zh-CN" sz="3200" b="1" dirty="0"/>
          </a:p>
          <a:p>
            <a:r>
              <a:rPr lang="zh-CN" altLang="en-US" sz="3200" b="1" dirty="0"/>
              <a:t>我们能赚到多少钱？</a:t>
            </a:r>
            <a:endParaRPr lang="en-US" sz="3200" b="1" dirty="0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4390678" y="567761"/>
            <a:ext cx="13681520" cy="987125"/>
          </a:xfrm>
        </p:spPr>
        <p:txBody>
          <a:bodyPr/>
          <a:lstStyle/>
          <a:p>
            <a:r>
              <a:rPr lang="zh-CN" altLang="en-US" sz="6600" dirty="0"/>
              <a:t>商业计划书基本逻辑</a:t>
            </a:r>
            <a:endParaRPr lang="en-US" sz="6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1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194">
        <p14:flip dir="r"/>
      </p:transition>
    </mc:Choice>
    <mc:Fallback xmlns="">
      <p:transition spd="slow" advTm="81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body" idx="14"/>
          </p:nvPr>
        </p:nvSpPr>
        <p:spPr>
          <a:xfrm>
            <a:off x="49213" y="4029171"/>
            <a:ext cx="18187987" cy="1857642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项目名称：一句话描述</a:t>
            </a:r>
            <a:br/>
            <a:r>
              <a:rPr sz="3000">
                <a:sym typeface="Helvetica Light"/>
              </a:rPr>
              <a:t>（例如：小米电视：打造年轻人的第一台电视）</a:t>
            </a:r>
          </a:p>
        </p:txBody>
      </p:sp>
      <p:sp>
        <p:nvSpPr>
          <p:cNvPr id="144" name="Shape 144"/>
          <p:cNvSpPr/>
          <p:nvPr/>
        </p:nvSpPr>
        <p:spPr>
          <a:xfrm>
            <a:off x="1785782" y="7392264"/>
            <a:ext cx="14714848" cy="1831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>
            <a:spAutoFit/>
          </a:bodyPr>
          <a:lstStyle/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参赛组别</a:t>
            </a:r>
            <a:r>
              <a:rPr sz="2850" dirty="0"/>
              <a:t/>
            </a:r>
            <a:br>
              <a:rPr sz="2850" dirty="0"/>
            </a:br>
            <a:r>
              <a:rPr sz="2850" dirty="0" err="1"/>
              <a:t>参赛省份</a:t>
            </a:r>
            <a:endParaRPr sz="2850" dirty="0"/>
          </a:p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所属高校</a:t>
            </a:r>
            <a:endParaRPr sz="2850" dirty="0"/>
          </a:p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联系信息（姓名</a:t>
            </a:r>
            <a:r>
              <a:rPr sz="2850" dirty="0"/>
              <a:t>/</a:t>
            </a:r>
            <a:r>
              <a:rPr sz="2850" dirty="0" err="1"/>
              <a:t>联系方式</a:t>
            </a:r>
            <a:r>
              <a:rPr sz="2850" dirty="0"/>
              <a:t>）</a:t>
            </a:r>
          </a:p>
        </p:txBody>
      </p:sp>
      <p:sp>
        <p:nvSpPr>
          <p:cNvPr id="145" name="Shape 145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封面</a:t>
            </a:r>
          </a:p>
        </p:txBody>
      </p:sp>
    </p:spTree>
    <p:extLst>
      <p:ext uri="{BB962C8B-B14F-4D97-AF65-F5344CB8AC3E}">
        <p14:creationId xmlns:p14="http://schemas.microsoft.com/office/powerpoint/2010/main" val="24036691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411639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>
                <a:solidFill>
                  <a:schemeClr val="accent1"/>
                </a:solidFill>
              </a:rPr>
              <a:t>第一部分（1-2页）</a:t>
            </a:r>
            <a:r>
              <a:rPr dirty="0"/>
              <a:t/>
            </a:r>
            <a:br>
              <a:rPr dirty="0"/>
            </a:br>
            <a:r>
              <a:rPr sz="6600" dirty="0" err="1"/>
              <a:t>Why？Why</a:t>
            </a:r>
            <a:r>
              <a:rPr sz="6600" dirty="0"/>
              <a:t> </a:t>
            </a:r>
            <a:r>
              <a:rPr sz="6600" dirty="0" err="1"/>
              <a:t>Now？分析市场现状和行业背景</a:t>
            </a:r>
            <a:endParaRPr sz="6600" dirty="0"/>
          </a:p>
        </p:txBody>
      </p:sp>
      <p:sp>
        <p:nvSpPr>
          <p:cNvPr id="148" name="Shape 148"/>
          <p:cNvSpPr>
            <a:spLocks noGrp="1"/>
          </p:cNvSpPr>
          <p:nvPr>
            <p:ph type="body" idx="4294967295"/>
          </p:nvPr>
        </p:nvSpPr>
        <p:spPr>
          <a:xfrm>
            <a:off x="878700" y="3815928"/>
            <a:ext cx="16529013" cy="57400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 smtClean="0">
                <a:solidFill>
                  <a:srgbClr val="000000"/>
                </a:solidFill>
              </a:rPr>
              <a:t>：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/>
            </a:r>
            <a:br>
              <a:rPr dirty="0"/>
            </a:br>
            <a:r>
              <a:rPr sz="3450" dirty="0"/>
              <a:t>1、讲清楚项目相关的行业背景、市场发展趋势、</a:t>
            </a:r>
            <a:r>
              <a:rPr sz="3450" dirty="0" smtClean="0"/>
              <a:t>市场空间</a:t>
            </a:r>
            <a:r>
              <a:rPr sz="3450" dirty="0">
                <a:sym typeface="Helvetica Light"/>
              </a:rPr>
              <a:t/>
            </a:r>
            <a:br>
              <a:rPr sz="3450" dirty="0">
                <a:sym typeface="Helvetica Light"/>
              </a:rPr>
            </a:br>
            <a:r>
              <a:rPr sz="3450" dirty="0"/>
              <a:t>2、要描述在目前的市场背景下，你发现了一个什么样的痛点，或需求点/</a:t>
            </a:r>
            <a:r>
              <a:rPr sz="3450" dirty="0" err="1" smtClean="0"/>
              <a:t>机会点</a:t>
            </a:r>
            <a:endParaRPr lang="en-US" sz="3450" dirty="0" smtClean="0"/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、说明目前正是做这件事情的最正确的时间</a:t>
            </a:r>
          </a:p>
        </p:txBody>
      </p:sp>
      <p:sp>
        <p:nvSpPr>
          <p:cNvPr id="149" name="Shape 149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</p:spTree>
    <p:extLst>
      <p:ext uri="{BB962C8B-B14F-4D97-AF65-F5344CB8AC3E}">
        <p14:creationId xmlns:p14="http://schemas.microsoft.com/office/powerpoint/2010/main" val="20618756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第二部分（1页）</a:t>
            </a:r>
            <a:br>
              <a:rPr>
                <a:solidFill>
                  <a:schemeClr val="accent1"/>
                </a:solidFill>
              </a:rPr>
            </a:br>
            <a:r>
              <a:t>What？讲清楚你要做什么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idx="4294967295"/>
          </p:nvPr>
        </p:nvSpPr>
        <p:spPr>
          <a:xfrm>
            <a:off x="878700" y="3814394"/>
            <a:ext cx="16529013" cy="56607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000000"/>
                </a:solidFill>
              </a:rPr>
              <a:t>主要内容：</a:t>
            </a:r>
            <a:r>
              <a:t/>
            </a:r>
            <a:br/>
            <a:r>
              <a:rPr sz="3450"/>
              <a:t>讲清楚你准备干一件什么事。不要整页PPT都是大段文字，你要做的事应该是一两句话就能说清楚。最好能配上简单的上下游图或功能示意图或简要流程框图，让人对项目一目了然。</a:t>
            </a:r>
            <a:r>
              <a:rPr sz="3450">
                <a:sym typeface="Helvetica Light"/>
              </a:rPr>
              <a:t/>
            </a:r>
            <a:br>
              <a:rPr sz="3450">
                <a:sym typeface="Helvetica Light"/>
              </a:rPr>
            </a:br>
            <a:r>
              <a:rPr sz="3450">
                <a:sym typeface="Helvetica Light"/>
              </a:rPr>
              <a:t/>
            </a:r>
            <a:br>
              <a:rPr sz="3450">
                <a:sym typeface="Helvetica Light"/>
              </a:rPr>
            </a:br>
            <a:r>
              <a:rPr sz="2550"/>
              <a:t>关于内容，有两点需要注意：</a:t>
            </a:r>
            <a:br>
              <a:rPr sz="2550"/>
            </a:br>
            <a:r>
              <a:rPr sz="2550">
                <a:sym typeface="Helvetica Light"/>
              </a:rPr>
              <a:t>1、不要追求大而全，要专注聚焦，表明你就想做一件事，而且就想解决这件事中的某一个关键问题</a:t>
            </a:r>
            <a:br>
              <a:rPr sz="2550">
                <a:sym typeface="Helvetica Light"/>
              </a:rPr>
            </a:br>
            <a:r>
              <a:rPr sz="2550">
                <a:sym typeface="Helvetica Light"/>
              </a:rPr>
              <a:t>2、不建议盲目跟风，追随投资热点</a:t>
            </a:r>
          </a:p>
        </p:txBody>
      </p:sp>
      <p:sp>
        <p:nvSpPr>
          <p:cNvPr id="153" name="Shape 153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</p:spTree>
    <p:extLst>
      <p:ext uri="{BB962C8B-B14F-4D97-AF65-F5344CB8AC3E}">
        <p14:creationId xmlns:p14="http://schemas.microsoft.com/office/powerpoint/2010/main" val="33721037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第三部分（6页左右）</a:t>
            </a:r>
            <a:r>
              <a:t/>
            </a:r>
            <a:br/>
            <a:r>
              <a:t>How？如何做以及现状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4294967295"/>
          </p:nvPr>
        </p:nvSpPr>
        <p:spPr>
          <a:xfrm>
            <a:off x="878700" y="3804957"/>
            <a:ext cx="16948257" cy="56794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r>
              <a:rPr dirty="0"/>
              <a:t/>
            </a:r>
            <a:br>
              <a:rPr dirty="0"/>
            </a:br>
            <a:r>
              <a:rPr sz="3450" dirty="0"/>
              <a:t>1、讲清楚你有什么样的解决方案，或者什么样的产品，</a:t>
            </a:r>
            <a:r>
              <a:rPr sz="3450" dirty="0" smtClean="0"/>
              <a:t>能够解决第一部分发现的痛点</a:t>
            </a:r>
            <a:endParaRPr lang="en-US" sz="3450" dirty="0" smtClean="0"/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2</a:t>
            </a:r>
            <a:r>
              <a:rPr sz="3450" dirty="0"/>
              <a:t>、</a:t>
            </a:r>
            <a:r>
              <a:rPr sz="3450" dirty="0" smtClean="0"/>
              <a:t>你的产品将面对的用户群是谁</a:t>
            </a:r>
            <a:endParaRPr lang="en-US" sz="3450" dirty="0" smtClean="0"/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</a:t>
            </a:r>
            <a:r>
              <a:rPr sz="3450" dirty="0" smtClean="0"/>
              <a:t>说明你的产品或解决方案的竞争力</a:t>
            </a:r>
            <a:endParaRPr sz="3450" dirty="0">
              <a:sym typeface="Helvetica Light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</p:spTree>
    <p:extLst>
      <p:ext uri="{BB962C8B-B14F-4D97-AF65-F5344CB8AC3E}">
        <p14:creationId xmlns:p14="http://schemas.microsoft.com/office/powerpoint/2010/main" val="29643226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body" idx="4294967295"/>
          </p:nvPr>
        </p:nvSpPr>
        <p:spPr>
          <a:xfrm>
            <a:off x="878700" y="3804957"/>
            <a:ext cx="16529013" cy="58875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901" indent="-461901" defTabSz="600471">
              <a:lnSpc>
                <a:spcPct val="130000"/>
              </a:lnSpc>
              <a:spcBef>
                <a:spcPts val="4274"/>
              </a:spcBef>
              <a:defRPr sz="5044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r>
              <a:rPr dirty="0"/>
              <a:t/>
            </a:r>
            <a:br>
              <a:rPr dirty="0"/>
            </a:br>
            <a:r>
              <a:rPr sz="3346" dirty="0"/>
              <a:t>4、说明你未来将如何挣钱，</a:t>
            </a:r>
            <a:r>
              <a:rPr sz="3346" dirty="0" smtClean="0"/>
              <a:t>即你的商业模式</a:t>
            </a:r>
            <a:endParaRPr lang="en-US" sz="3346" dirty="0" smtClean="0"/>
          </a:p>
          <a:p>
            <a:pPr marL="461901" indent="-461901" defTabSz="600471">
              <a:lnSpc>
                <a:spcPct val="130000"/>
              </a:lnSpc>
              <a:spcBef>
                <a:spcPts val="4274"/>
              </a:spcBef>
              <a:defRPr sz="5044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6" dirty="0"/>
              <a:t> </a:t>
            </a:r>
            <a:r>
              <a:rPr lang="en-US" sz="3346" dirty="0" smtClean="0"/>
              <a:t>   </a:t>
            </a:r>
            <a:r>
              <a:rPr sz="3346" dirty="0" smtClean="0"/>
              <a:t>5</a:t>
            </a:r>
            <a:r>
              <a:rPr sz="3346" dirty="0"/>
              <a:t>）</a:t>
            </a:r>
            <a:r>
              <a:rPr sz="3346" dirty="0" smtClean="0"/>
              <a:t>横向竞品对比分析</a:t>
            </a:r>
            <a:endParaRPr lang="en-US" sz="3346" dirty="0" smtClean="0"/>
          </a:p>
          <a:p>
            <a:pPr marL="461901" indent="-461901" defTabSz="600471">
              <a:lnSpc>
                <a:spcPct val="130000"/>
              </a:lnSpc>
              <a:spcBef>
                <a:spcPts val="4274"/>
              </a:spcBef>
              <a:defRPr sz="5044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6" dirty="0"/>
              <a:t> </a:t>
            </a:r>
            <a:r>
              <a:rPr lang="en-US" sz="3346" dirty="0" smtClean="0"/>
              <a:t>   </a:t>
            </a:r>
            <a:r>
              <a:rPr sz="3346" dirty="0" smtClean="0"/>
              <a:t>6</a:t>
            </a:r>
            <a:r>
              <a:rPr sz="3346" dirty="0"/>
              <a:t>）产品的研发、生产、市场、</a:t>
            </a:r>
            <a:r>
              <a:rPr sz="3346" dirty="0" smtClean="0"/>
              <a:t>销售等相关策略</a:t>
            </a:r>
            <a:endParaRPr lang="en-US" sz="3346" dirty="0" smtClean="0"/>
          </a:p>
          <a:p>
            <a:pPr marL="461901" indent="-461901" defTabSz="600471">
              <a:lnSpc>
                <a:spcPct val="130000"/>
              </a:lnSpc>
              <a:spcBef>
                <a:spcPts val="4274"/>
              </a:spcBef>
              <a:defRPr sz="5044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6" dirty="0" smtClean="0"/>
              <a:t>    </a:t>
            </a:r>
            <a:r>
              <a:rPr sz="3346" dirty="0" smtClean="0"/>
              <a:t>7</a:t>
            </a:r>
            <a:r>
              <a:rPr sz="3346" dirty="0"/>
              <a:t>）</a:t>
            </a:r>
            <a:r>
              <a:rPr sz="3346" dirty="0" smtClean="0"/>
              <a:t>目前已经达成的里程碑</a:t>
            </a:r>
            <a:endParaRPr sz="3346" dirty="0">
              <a:sym typeface="Helvetica Light"/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  <p:sp>
        <p:nvSpPr>
          <p:cNvPr id="161" name="Shape 161"/>
          <p:cNvSpPr/>
          <p:nvPr/>
        </p:nvSpPr>
        <p:spPr>
          <a:xfrm>
            <a:off x="459455" y="911696"/>
            <a:ext cx="17367502" cy="19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 anchor="ctr">
            <a:spAutoFit/>
          </a:bodyPr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5999">
                <a:solidFill>
                  <a:schemeClr val="accent1"/>
                </a:solidFill>
              </a:rPr>
              <a:t>第三部分（6页左右）</a:t>
            </a:r>
            <a:r>
              <a:rPr sz="5999"/>
              <a:t/>
            </a:r>
            <a:br>
              <a:rPr sz="5999"/>
            </a:br>
            <a:r>
              <a:rPr sz="5999"/>
              <a:t>How？如何做以及现状（续）</a:t>
            </a:r>
          </a:p>
        </p:txBody>
      </p:sp>
    </p:spTree>
    <p:extLst>
      <p:ext uri="{BB962C8B-B14F-4D97-AF65-F5344CB8AC3E}">
        <p14:creationId xmlns:p14="http://schemas.microsoft.com/office/powerpoint/2010/main" val="16871825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第四部分（1页）</a:t>
            </a:r>
            <a:r>
              <a:t/>
            </a:r>
            <a:br/>
            <a:r>
              <a:t>Who？项目团队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4294967295"/>
          </p:nvPr>
        </p:nvSpPr>
        <p:spPr>
          <a:xfrm>
            <a:off x="878700" y="3786993"/>
            <a:ext cx="16529013" cy="53408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 smtClean="0">
                <a:solidFill>
                  <a:srgbClr val="000000"/>
                </a:solidFill>
              </a:rPr>
              <a:t>：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/>
            </a:r>
            <a:br>
              <a:rPr dirty="0"/>
            </a:br>
            <a:r>
              <a:rPr sz="3450" dirty="0"/>
              <a:t>1、讲清楚团队的人员组成、分工和股份比例</a:t>
            </a:r>
            <a:br>
              <a:rPr sz="3450" dirty="0"/>
            </a:br>
            <a:r>
              <a:rPr sz="3450" dirty="0"/>
              <a:t>2、团队要有合理分工，</a:t>
            </a:r>
            <a:r>
              <a:rPr sz="3450" dirty="0" smtClean="0"/>
              <a:t>需要介绍团队主要成员的背景和特长</a:t>
            </a:r>
            <a:r>
              <a:rPr sz="3450" dirty="0">
                <a:sym typeface="Helvetica Light"/>
              </a:rPr>
              <a:t/>
            </a:r>
            <a:br>
              <a:rPr sz="3450" dirty="0">
                <a:sym typeface="Helvetica Light"/>
              </a:rPr>
            </a:br>
            <a:r>
              <a:rPr sz="3450" dirty="0"/>
              <a:t>3、</a:t>
            </a:r>
            <a:r>
              <a:rPr sz="3450" dirty="0" smtClean="0"/>
              <a:t>说清楚你们团队的优势</a:t>
            </a:r>
            <a:endParaRPr sz="3450" dirty="0">
              <a:sym typeface="Helvetica Light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</p:spTree>
    <p:extLst>
      <p:ext uri="{BB962C8B-B14F-4D97-AF65-F5344CB8AC3E}">
        <p14:creationId xmlns:p14="http://schemas.microsoft.com/office/powerpoint/2010/main" val="3163609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第五部分（1页）</a:t>
            </a:r>
            <a:r>
              <a:t/>
            </a:r>
            <a:br/>
            <a:r>
              <a:t>How much？财务预测与融资计划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idx="4294967295"/>
          </p:nvPr>
        </p:nvSpPr>
        <p:spPr>
          <a:xfrm>
            <a:off x="878700" y="3786994"/>
            <a:ext cx="16529013" cy="53408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r>
              <a:rPr dirty="0"/>
              <a:t/>
            </a:r>
            <a:br>
              <a:rPr dirty="0"/>
            </a:br>
            <a:r>
              <a:rPr sz="3450" dirty="0"/>
              <a:t>1、说说未来一年或者六个月需要多少钱，释放多少股份，用这些钱干什么？</a:t>
            </a:r>
            <a:r>
              <a:rPr sz="3450" dirty="0" smtClean="0"/>
              <a:t>达成什么目标？</a:t>
            </a:r>
            <a:r>
              <a:rPr sz="3450" dirty="0" smtClean="0">
                <a:sym typeface="Helvetica Light"/>
              </a:rPr>
              <a:t/>
            </a:r>
            <a:br>
              <a:rPr sz="3450" dirty="0" smtClean="0">
                <a:sym typeface="Helvetica Light"/>
              </a:rPr>
            </a:br>
            <a:r>
              <a:rPr sz="3450" dirty="0" smtClean="0"/>
              <a:t>2</a:t>
            </a:r>
            <a:r>
              <a:rPr sz="3450" dirty="0"/>
              <a:t>、</a:t>
            </a:r>
            <a:r>
              <a:rPr sz="3450" dirty="0" smtClean="0"/>
              <a:t>目前的估值</a:t>
            </a:r>
            <a:endParaRPr lang="en-US" sz="3450" dirty="0" smtClean="0"/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</a:t>
            </a:r>
            <a:r>
              <a:rPr sz="3450" dirty="0" smtClean="0"/>
              <a:t>之前的融资情况</a:t>
            </a:r>
            <a:endParaRPr sz="3450" dirty="0">
              <a:sym typeface="Helvetica Light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</a:p>
        </p:txBody>
      </p:sp>
    </p:spTree>
    <p:extLst>
      <p:ext uri="{BB962C8B-B14F-4D97-AF65-F5344CB8AC3E}">
        <p14:creationId xmlns:p14="http://schemas.microsoft.com/office/powerpoint/2010/main" val="23846035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body" idx="14"/>
          </p:nvPr>
        </p:nvSpPr>
        <p:spPr>
          <a:xfrm>
            <a:off x="49213" y="4295848"/>
            <a:ext cx="18187987" cy="1395977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结束语</a:t>
            </a:r>
          </a:p>
        </p:txBody>
      </p:sp>
      <p:sp>
        <p:nvSpPr>
          <p:cNvPr id="172" name="Shape 172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封底</a:t>
            </a:r>
          </a:p>
        </p:txBody>
      </p:sp>
    </p:spTree>
    <p:extLst>
      <p:ext uri="{BB962C8B-B14F-4D97-AF65-F5344CB8AC3E}">
        <p14:creationId xmlns:p14="http://schemas.microsoft.com/office/powerpoint/2010/main" val="22344531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body" idx="14"/>
          </p:nvPr>
        </p:nvSpPr>
        <p:spPr>
          <a:xfrm>
            <a:off x="459455" y="1301915"/>
            <a:ext cx="17367502" cy="1395977"/>
          </a:xfrm>
          <a:prstGeom prst="rect">
            <a:avLst/>
          </a:prstGeom>
        </p:spPr>
        <p:txBody>
          <a:bodyPr/>
          <a:lstStyle>
            <a:lvl1pPr>
              <a:defRPr sz="80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说在最后的话</a:t>
            </a:r>
          </a:p>
        </p:txBody>
      </p:sp>
      <p:sp>
        <p:nvSpPr>
          <p:cNvPr id="175" name="Shape 175"/>
          <p:cNvSpPr>
            <a:spLocks noGrp="1"/>
          </p:cNvSpPr>
          <p:nvPr>
            <p:ph type="body" idx="4294967295"/>
          </p:nvPr>
        </p:nvSpPr>
        <p:spPr>
          <a:xfrm>
            <a:off x="878700" y="3095850"/>
            <a:ext cx="16529013" cy="703239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66664" indent="-366664" defTabSz="476662">
              <a:lnSpc>
                <a:spcPct val="120000"/>
              </a:lnSpc>
              <a:spcBef>
                <a:spcPts val="3375"/>
              </a:spcBef>
              <a:defRPr sz="4004" b="1">
                <a:latin typeface="Helvetica"/>
                <a:ea typeface="Helvetica"/>
                <a:cs typeface="Helvetica"/>
                <a:sym typeface="Helvetica"/>
              </a:defRPr>
            </a:pPr>
            <a:r>
              <a:t>1、</a:t>
            </a:r>
            <a:r>
              <a:rPr>
                <a:solidFill>
                  <a:schemeClr val="accent5"/>
                </a:solidFill>
              </a:rPr>
              <a:t>该模板中的主要内容是项目的内容要素，建议务必在各自项目材料中进行体现。至于每部分（每页）的现有标题，仅供参考和说明使用，各项目可自行发挥。</a:t>
            </a:r>
          </a:p>
          <a:p>
            <a:pPr marL="366664" indent="-366664" defTabSz="476662">
              <a:lnSpc>
                <a:spcPct val="120000"/>
              </a:lnSpc>
              <a:spcBef>
                <a:spcPts val="3375"/>
              </a:spcBef>
              <a:defRPr sz="4004" b="1">
                <a:latin typeface="Helvetica"/>
                <a:ea typeface="Helvetica"/>
                <a:cs typeface="Helvetica"/>
                <a:sym typeface="Helvetica"/>
              </a:defRPr>
            </a:pPr>
            <a:r>
              <a:t>2、投资人很看重商业计划书的PPT，以此来判断创业团队的综合素质。因此，见商业计划书如见团队，第一印象非常重要。一份逻辑清晰、文字精炼、观点鲜明、视觉美观的PPT非常重要。创业团队必须要会写和会讲PPT</a:t>
            </a:r>
          </a:p>
          <a:p>
            <a:pPr marL="366664" indent="-366664" defTabSz="476662">
              <a:lnSpc>
                <a:spcPct val="120000"/>
              </a:lnSpc>
              <a:spcBef>
                <a:spcPts val="3375"/>
              </a:spcBef>
              <a:defRPr sz="4004" b="1">
                <a:latin typeface="Helvetica"/>
                <a:ea typeface="Helvetica"/>
                <a:cs typeface="Helvetica"/>
                <a:sym typeface="Helvetica"/>
              </a:defRPr>
            </a:pPr>
            <a:r>
              <a:t>3、如果想提升PPT水平，建议多学习苹果、小米、华为、乐视、罗辑思维等产品发布或对外演讲的PPT，包括他们的文字和视觉</a:t>
            </a:r>
          </a:p>
          <a:p>
            <a:pPr marL="366664" indent="-366664" defTabSz="476662">
              <a:lnSpc>
                <a:spcPct val="120000"/>
              </a:lnSpc>
              <a:spcBef>
                <a:spcPts val="3375"/>
              </a:spcBef>
              <a:defRPr sz="4004" b="1">
                <a:latin typeface="Helvetica"/>
                <a:ea typeface="Helvetica"/>
                <a:cs typeface="Helvetica"/>
                <a:sym typeface="Helvetica"/>
              </a:defRPr>
            </a:pPr>
            <a:r>
              <a:t>4、</a:t>
            </a:r>
            <a:r>
              <a:rPr>
                <a:solidFill>
                  <a:schemeClr val="accent5"/>
                </a:solidFill>
              </a:rPr>
              <a:t>强烈不建议封面标题直接用公司名字（尤其是对于尚未成立公司的项目）</a:t>
            </a:r>
            <a:r>
              <a:t>，因为看公司名并不知道你公司做什么，太不利于建立评委对项目的第一印象</a:t>
            </a:r>
          </a:p>
        </p:txBody>
      </p:sp>
    </p:spTree>
    <p:extLst>
      <p:ext uri="{BB962C8B-B14F-4D97-AF65-F5344CB8AC3E}">
        <p14:creationId xmlns:p14="http://schemas.microsoft.com/office/powerpoint/2010/main" val="1476302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/>
          <p:cNvSpPr>
            <a:spLocks noGrp="1"/>
          </p:cNvSpPr>
          <p:nvPr>
            <p:ph type="ctrTitle"/>
          </p:nvPr>
        </p:nvSpPr>
        <p:spPr>
          <a:xfrm>
            <a:off x="5542806" y="4639444"/>
            <a:ext cx="12313368" cy="1329758"/>
          </a:xfrm>
        </p:spPr>
        <p:txBody>
          <a:bodyPr/>
          <a:lstStyle/>
          <a:p>
            <a:r>
              <a:rPr lang="zh-CN" altLang="en-US" sz="72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互动答疑</a:t>
            </a:r>
            <a:endParaRPr lang="en-US" sz="7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6446722"/>
      </p:ext>
    </p:extLst>
  </p:cSld>
  <p:clrMapOvr>
    <a:masterClrMapping/>
  </p:clrMapOvr>
  <p:transition spd="slow" advTm="11385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neb Title">
  <a:themeElements>
    <a:clrScheme name="Blue">
      <a:dk1>
        <a:srgbClr val="3F3F3F"/>
      </a:dk1>
      <a:lt1>
        <a:sysClr val="window" lastClr="FFFFFF"/>
      </a:lt1>
      <a:dk2>
        <a:srgbClr val="1F497D"/>
      </a:dk2>
      <a:lt2>
        <a:srgbClr val="EEECE1"/>
      </a:lt2>
      <a:accent1>
        <a:srgbClr val="0066CC"/>
      </a:accent1>
      <a:accent2>
        <a:srgbClr val="0099CC"/>
      </a:accent2>
      <a:accent3>
        <a:srgbClr val="009999"/>
      </a:accent3>
      <a:accent4>
        <a:srgbClr val="00CC99"/>
      </a:accent4>
      <a:accent5>
        <a:srgbClr val="4BACC6"/>
      </a:accent5>
      <a:accent6>
        <a:srgbClr val="F79646"/>
      </a:accent6>
      <a:hlink>
        <a:srgbClr val="0099FF"/>
      </a:hlink>
      <a:folHlink>
        <a:srgbClr val="0066CC"/>
      </a:folHlink>
    </a:clrScheme>
    <a:fontScheme name="Capella">
      <a:majorFont>
        <a:latin typeface="Montserrat-Bold"/>
        <a:ea typeface="Capella Bold"/>
        <a:cs typeface=""/>
      </a:majorFont>
      <a:minorFont>
        <a:latin typeface="Aleo-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neb Contents">
  <a:themeElements>
    <a:clrScheme name="Blue">
      <a:dk1>
        <a:srgbClr val="3F3F3F"/>
      </a:dk1>
      <a:lt1>
        <a:sysClr val="window" lastClr="FFFFFF"/>
      </a:lt1>
      <a:dk2>
        <a:srgbClr val="1F497D"/>
      </a:dk2>
      <a:lt2>
        <a:srgbClr val="EEECE1"/>
      </a:lt2>
      <a:accent1>
        <a:srgbClr val="0066CC"/>
      </a:accent1>
      <a:accent2>
        <a:srgbClr val="0099CC"/>
      </a:accent2>
      <a:accent3>
        <a:srgbClr val="009999"/>
      </a:accent3>
      <a:accent4>
        <a:srgbClr val="00CC99"/>
      </a:accent4>
      <a:accent5>
        <a:srgbClr val="4BACC6"/>
      </a:accent5>
      <a:accent6>
        <a:srgbClr val="F79646"/>
      </a:accent6>
      <a:hlink>
        <a:srgbClr val="0099FF"/>
      </a:hlink>
      <a:folHlink>
        <a:srgbClr val="0066CC"/>
      </a:folHlink>
    </a:clrScheme>
    <a:fontScheme name="Capella">
      <a:majorFont>
        <a:latin typeface="Montserrat-Bold"/>
        <a:ea typeface="Capella Bold"/>
        <a:cs typeface=""/>
      </a:majorFont>
      <a:minorFont>
        <a:latin typeface="Aleo-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8575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12648</TotalTime>
  <Words>574</Words>
  <Application>Microsoft Office PowerPoint</Application>
  <PresentationFormat>自定义</PresentationFormat>
  <Paragraphs>119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Deneb Title</vt:lpstr>
      <vt:lpstr>Deneb Contents</vt:lpstr>
      <vt:lpstr>第三届 延边大学互联网+创新创新大赛 赛前培训</vt:lpstr>
      <vt:lpstr>赛事简介</vt:lpstr>
      <vt:lpstr>赛道解析</vt:lpstr>
      <vt:lpstr>赛道解析---各赛道项目设计注意事项</vt:lpstr>
      <vt:lpstr>评委主要关注点</vt:lpstr>
      <vt:lpstr>项目选题依据</vt:lpstr>
      <vt:lpstr>商业模式</vt:lpstr>
      <vt:lpstr>商业模式</vt:lpstr>
      <vt:lpstr>学生商业模式陷阱</vt:lpstr>
      <vt:lpstr>商业计划书基本逻辑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互动答疑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Deneb</dc:title>
  <dc:creator>Jun</dc:creator>
  <cp:lastModifiedBy>jizhe</cp:lastModifiedBy>
  <cp:revision>136</cp:revision>
  <dcterms:created xsi:type="dcterms:W3CDTF">2014-05-31T17:00:12Z</dcterms:created>
  <dcterms:modified xsi:type="dcterms:W3CDTF">2018-03-24T05:42:15Z</dcterms:modified>
</cp:coreProperties>
</file>