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gif" ContentType="image/gif"/>
  <Default Extension="wdp" ContentType="image/vnd.ms-photo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6"/>
  </p:handoutMasterIdLst>
  <p:sldIdLst>
    <p:sldId id="1148" r:id="rId3"/>
    <p:sldId id="1138" r:id="rId5"/>
    <p:sldId id="1221" r:id="rId6"/>
    <p:sldId id="1202" r:id="rId7"/>
    <p:sldId id="1212" r:id="rId8"/>
    <p:sldId id="1205" r:id="rId9"/>
    <p:sldId id="1223" r:id="rId10"/>
    <p:sldId id="1222" r:id="rId11"/>
    <p:sldId id="1224" r:id="rId12"/>
    <p:sldId id="1225" r:id="rId13"/>
    <p:sldId id="1203" r:id="rId14"/>
    <p:sldId id="1229" r:id="rId15"/>
    <p:sldId id="1230" r:id="rId16"/>
    <p:sldId id="1231" r:id="rId17"/>
    <p:sldId id="1232" r:id="rId18"/>
    <p:sldId id="1233" r:id="rId19"/>
    <p:sldId id="1218" r:id="rId20"/>
    <p:sldId id="1219" r:id="rId21"/>
    <p:sldId id="1234" r:id="rId22"/>
    <p:sldId id="1235" r:id="rId23"/>
    <p:sldId id="1236" r:id="rId24"/>
    <p:sldId id="1237" r:id="rId25"/>
    <p:sldId id="1238" r:id="rId26"/>
    <p:sldId id="1239" r:id="rId27"/>
    <p:sldId id="1240" r:id="rId28"/>
    <p:sldId id="1241" r:id="rId29"/>
    <p:sldId id="1242" r:id="rId30"/>
    <p:sldId id="1243" r:id="rId31"/>
    <p:sldId id="1244" r:id="rId32"/>
    <p:sldId id="1220" r:id="rId33"/>
    <p:sldId id="1204" r:id="rId34"/>
    <p:sldId id="1206" r:id="rId35"/>
    <p:sldId id="1207" r:id="rId36"/>
    <p:sldId id="1217" r:id="rId37"/>
    <p:sldId id="1208" r:id="rId38"/>
    <p:sldId id="1209" r:id="rId39"/>
    <p:sldId id="1210" r:id="rId40"/>
    <p:sldId id="1211" r:id="rId41"/>
    <p:sldId id="1213" r:id="rId42"/>
    <p:sldId id="1214" r:id="rId43"/>
    <p:sldId id="1216" r:id="rId44"/>
    <p:sldId id="1227" r:id="rId45"/>
    <p:sldId id="1228" r:id="rId46"/>
    <p:sldId id="1215" r:id="rId47"/>
    <p:sldId id="1268" r:id="rId48"/>
    <p:sldId id="1245" r:id="rId49"/>
    <p:sldId id="1246" r:id="rId50"/>
    <p:sldId id="1266" r:id="rId51"/>
    <p:sldId id="1267" r:id="rId52"/>
    <p:sldId id="1269" r:id="rId53"/>
    <p:sldId id="1270" r:id="rId54"/>
    <p:sldId id="1147" r:id="rId55"/>
  </p:sldIdLst>
  <p:sldSz cx="12192000" cy="6858000"/>
  <p:notesSz cx="6858000" cy="9144000"/>
  <p:custDataLst>
    <p:tags r:id="rId6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6" userDrawn="1">
          <p15:clr>
            <a:srgbClr val="A4A3A4"/>
          </p15:clr>
        </p15:guide>
        <p15:guide id="2" pos="5110" userDrawn="1">
          <p15:clr>
            <a:srgbClr val="A4A3A4"/>
          </p15:clr>
        </p15:guide>
        <p15:guide id="6" pos="982" userDrawn="1">
          <p15:clr>
            <a:srgbClr val="A4A3A4"/>
          </p15:clr>
        </p15:guide>
        <p15:guide id="7" pos="9536" userDrawn="1">
          <p15:clr>
            <a:srgbClr val="A4A3A4"/>
          </p15:clr>
        </p15:guide>
        <p15:guide id="8" orient="horz" pos="2614" userDrawn="1">
          <p15:clr>
            <a:srgbClr val="A4A3A4"/>
          </p15:clr>
        </p15:guide>
        <p15:guide id="9" pos="3840" userDrawn="1">
          <p15:clr>
            <a:srgbClr val="A4A3A4"/>
          </p15:clr>
        </p15:guide>
        <p15:guide id="10" pos="499" userDrawn="1">
          <p15:clr>
            <a:srgbClr val="A4A3A4"/>
          </p15:clr>
        </p15:guide>
        <p15:guide id="11" pos="71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/>
  <p:cmAuthor id="2" name="UPC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7F09"/>
    <a:srgbClr val="000000"/>
    <a:srgbClr val="3FA30C"/>
    <a:srgbClr val="FFFFFF"/>
    <a:srgbClr val="3D3D3D"/>
    <a:srgbClr val="39594E"/>
    <a:srgbClr val="8EC320"/>
    <a:srgbClr val="006835"/>
    <a:srgbClr val="EF4454"/>
    <a:srgbClr val="FCB3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71" autoAdjust="0"/>
    <p:restoredTop sz="92166" autoAdjust="0"/>
  </p:normalViewPr>
  <p:slideViewPr>
    <p:cSldViewPr snapToGrid="0" showGuides="1">
      <p:cViewPr varScale="1">
        <p:scale>
          <a:sx n="107" d="100"/>
          <a:sy n="107" d="100"/>
        </p:scale>
        <p:origin x="648" y="108"/>
      </p:cViewPr>
      <p:guideLst>
        <p:guide orient="horz" pos="2886"/>
        <p:guide pos="5110"/>
        <p:guide pos="982"/>
        <p:guide pos="9536"/>
        <p:guide orient="horz" pos="2614"/>
        <p:guide pos="3840"/>
        <p:guide pos="499"/>
        <p:guide pos="71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4" d="100"/>
        <a:sy n="64" d="100"/>
      </p:scale>
      <p:origin x="0" y="27102"/>
    </p:cViewPr>
  </p:sorterViewPr>
  <p:notesViewPr>
    <p:cSldViewPr snapToGrid="0">
      <p:cViewPr varScale="1">
        <p:scale>
          <a:sx n="88" d="100"/>
          <a:sy n="88" d="100"/>
        </p:scale>
        <p:origin x="3822" y="102"/>
      </p:cViewPr>
      <p:guideLst/>
    </p:cSldViewPr>
  </p:notesViewPr>
  <p:gridSpacing cx="457200" cy="457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1" Type="http://schemas.openxmlformats.org/officeDocument/2006/relationships/tags" Target="tags/tag4.xml"/><Relationship Id="rId60" Type="http://schemas.openxmlformats.org/officeDocument/2006/relationships/commentAuthors" Target="commentAuthors.xml"/><Relationship Id="rId6" Type="http://schemas.openxmlformats.org/officeDocument/2006/relationships/slide" Target="slides/slide3.xml"/><Relationship Id="rId59" Type="http://schemas.openxmlformats.org/officeDocument/2006/relationships/tableStyles" Target="tableStyles.xml"/><Relationship Id="rId58" Type="http://schemas.openxmlformats.org/officeDocument/2006/relationships/viewProps" Target="viewProps.xml"/><Relationship Id="rId57" Type="http://schemas.openxmlformats.org/officeDocument/2006/relationships/presProps" Target="presProps.xml"/><Relationship Id="rId56" Type="http://schemas.openxmlformats.org/officeDocument/2006/relationships/handoutMaster" Target="handoutMasters/handoutMaster1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2253F-1DC1-44AB-85F9-14DB9D873A3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F8A4E4-7001-4196-8720-A0FCB0AEBF4A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64D076-05C0-4F10-BAEB-F2DA581BE89B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3020" y="282288"/>
            <a:ext cx="10329072" cy="537552"/>
          </a:xfrm>
        </p:spPr>
        <p:txBody>
          <a:bodyPr>
            <a:normAutofit/>
          </a:bodyPr>
          <a:lstStyle>
            <a:lvl1pPr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cxnSp>
        <p:nvCxnSpPr>
          <p:cNvPr id="5" name="直接连接符​ 11"/>
          <p:cNvCxnSpPr/>
          <p:nvPr userDrawn="1"/>
        </p:nvCxnSpPr>
        <p:spPr>
          <a:xfrm>
            <a:off x="314693" y="843924"/>
            <a:ext cx="11549061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24" b="100000" l="952" r="8952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93" y="226206"/>
            <a:ext cx="436625" cy="48278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文本框 11"/>
          <p:cNvSpPr txBox="1"/>
          <p:nvPr userDrawn="1"/>
        </p:nvSpPr>
        <p:spPr>
          <a:xfrm>
            <a:off x="11255984" y="467599"/>
            <a:ext cx="621323" cy="36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E979A47-1483-4B2A-A384-086102EF5D5A}" type="slidenum">
              <a:rPr lang="zh-CN" altLang="en-US" b="1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  <p:hf hdr="0" ftr="0" dt="0"/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6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5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9.jpeg"/><Relationship Id="rId1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2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3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slides/_rels/slide5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vmlDrawing" Target="../drawings/vmlDrawing2.v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3.xml"/><Relationship Id="rId2" Type="http://schemas.openxmlformats.org/officeDocument/2006/relationships/image" Target="../media/image6.wmf"/><Relationship Id="rId1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1" y="2"/>
            <a:ext cx="971551" cy="659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2          _2"/>
          <p:cNvSpPr txBox="1"/>
          <p:nvPr/>
        </p:nvSpPr>
        <p:spPr>
          <a:xfrm>
            <a:off x="161925" y="74855"/>
            <a:ext cx="120300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  </a:t>
            </a:r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	</a:t>
            </a:r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一个月</a:t>
            </a:r>
            <a:r>
              <a:rPr lang="en-US" altLang="zh-CN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180</a:t>
            </a:r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元，你能活下来吗？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组合 6"/>
          <p:cNvGrpSpPr/>
          <p:nvPr/>
        </p:nvGrpSpPr>
        <p:grpSpPr bwMode="auto">
          <a:xfrm>
            <a:off x="971550" y="945792"/>
            <a:ext cx="579438" cy="627063"/>
            <a:chOff x="6242320" y="1105727"/>
            <a:chExt cx="579005" cy="626656"/>
          </a:xfrm>
        </p:grpSpPr>
        <p:sp>
          <p:nvSpPr>
            <p:cNvPr id="9" name="TextBox 6"/>
            <p:cNvSpPr txBox="1">
              <a:spLocks noChangeArrowheads="1"/>
            </p:cNvSpPr>
            <p:nvPr/>
          </p:nvSpPr>
          <p:spPr bwMode="auto">
            <a:xfrm>
              <a:off x="6327224" y="1105727"/>
              <a:ext cx="448425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 dirty="0" smtClean="0">
                  <a:solidFill>
                    <a:srgbClr val="FF9900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3200" dirty="0">
                <a:solidFill>
                  <a:srgbClr val="FF99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" name="文本框 22"/>
            <p:cNvSpPr txBox="1">
              <a:spLocks noChangeArrowheads="1"/>
            </p:cNvSpPr>
            <p:nvPr/>
          </p:nvSpPr>
          <p:spPr bwMode="auto">
            <a:xfrm>
              <a:off x="6242320" y="1516939"/>
              <a:ext cx="57900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800" b="1">
                  <a:solidFill>
                    <a:srgbClr val="818181"/>
                  </a:solidFill>
                  <a:latin typeface="Leelawadee" panose="020B0502040204020203" pitchFamily="34" charset="-34"/>
                  <a:ea typeface="宋体" panose="02010600030101010101" pitchFamily="2" charset="-122"/>
                  <a:cs typeface="Leelawadee" panose="020B0502040204020203" pitchFamily="34" charset="-34"/>
                </a:rPr>
                <a:t>OPTION</a:t>
              </a:r>
              <a:endParaRPr lang="zh-CN" altLang="en-US" sz="800" b="1">
                <a:solidFill>
                  <a:srgbClr val="818181"/>
                </a:solidFill>
                <a:latin typeface="Leelawadee" panose="020B0502040204020203" pitchFamily="34" charset="-34"/>
                <a:ea typeface="宋体" panose="02010600030101010101" pitchFamily="2" charset="-122"/>
                <a:cs typeface="Leelawadee" panose="020B0502040204020203" pitchFamily="34" charset="-34"/>
              </a:endParaRPr>
            </a:p>
          </p:txBody>
        </p:sp>
      </p:grpSp>
      <p:sp>
        <p:nvSpPr>
          <p:cNvPr id="11" name="Rectangle 3"/>
          <p:cNvSpPr txBox="1"/>
          <p:nvPr/>
        </p:nvSpPr>
        <p:spPr bwMode="auto">
          <a:xfrm>
            <a:off x="1636713" y="1017230"/>
            <a:ext cx="4107264" cy="4213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  <a:defRPr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一天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6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元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(1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usd)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活下去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...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Rectangle 3"/>
          <p:cNvSpPr txBox="1"/>
          <p:nvPr/>
        </p:nvSpPr>
        <p:spPr bwMode="auto">
          <a:xfrm>
            <a:off x="865823" y="2068790"/>
            <a:ext cx="4107264" cy="4213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  <a:defRPr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创业，如果破产怎么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办？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indent="0" eaLnBrk="1" hangingPunct="1">
              <a:buNone/>
              <a:defRPr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测试：没有钱，悲惨到何种程度为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目的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521970" y="1797050"/>
            <a:ext cx="6337300" cy="421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7882255" y="1143635"/>
            <a:ext cx="36429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- </a:t>
            </a:r>
            <a:r>
              <a:rPr lang="zh-CN" altLang="en-US"/>
              <a:t>社会群体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893685" y="1518285"/>
            <a:ext cx="36429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- </a:t>
            </a:r>
            <a:r>
              <a:rPr lang="zh-CN" altLang="en-US"/>
              <a:t>找</a:t>
            </a:r>
            <a:r>
              <a:rPr lang="zh-CN" altLang="en-US"/>
              <a:t>组织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905115" y="1876425"/>
            <a:ext cx="36429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- </a:t>
            </a:r>
            <a:r>
              <a:rPr lang="zh-CN" altLang="en-US"/>
              <a:t>红十字协会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916545" y="2226310"/>
            <a:ext cx="36429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- </a:t>
            </a:r>
            <a:r>
              <a:rPr lang="zh-CN" altLang="en-US"/>
              <a:t>学校的安全管理</a:t>
            </a:r>
            <a:r>
              <a:rPr lang="zh-CN" altLang="en-US"/>
              <a:t>组织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081645" y="4309745"/>
            <a:ext cx="23907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周边环境，</a:t>
            </a:r>
            <a:r>
              <a:rPr lang="zh-CN" altLang="en-US"/>
              <a:t>国度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" name="Image" r:id="rId1" imgW="18288000" imgH="7181850" progId="Photoshop.Image.20">
                  <p:embed/>
                </p:oleObj>
              </mc:Choice>
              <mc:Fallback>
                <p:oleObj name="Image" r:id="rId1" imgW="18288000" imgH="7181850" progId="Photoshop.Image.20">
                  <p:embed/>
                  <p:pic>
                    <p:nvPicPr>
                      <p:cNvPr id="0" name="图片 112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PA_矩形 5"/>
          <p:cNvSpPr/>
          <p:nvPr>
            <p:custDataLst>
              <p:tags r:id="rId3"/>
            </p:custDataLst>
          </p:nvPr>
        </p:nvSpPr>
        <p:spPr>
          <a:xfrm>
            <a:off x="0" y="2686767"/>
            <a:ext cx="12192000" cy="1234358"/>
          </a:xfrm>
          <a:prstGeom prst="rect">
            <a:avLst/>
          </a:prstGeom>
          <a:solidFill>
            <a:schemeClr val="accent1">
              <a:alpha val="80000"/>
            </a:schemeClr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/>
          </a:p>
        </p:txBody>
      </p:sp>
      <p:sp>
        <p:nvSpPr>
          <p:cNvPr id="8" name="PA_文本框 59"/>
          <p:cNvSpPr txBox="1"/>
          <p:nvPr>
            <p:custDataLst>
              <p:tags r:id="rId4"/>
            </p:custDataLst>
          </p:nvPr>
        </p:nvSpPr>
        <p:spPr>
          <a:xfrm>
            <a:off x="838200" y="2904433"/>
            <a:ext cx="4907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第一讲</a:t>
            </a:r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马斯克是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698" y="183671"/>
            <a:ext cx="37388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计算机网络：前沿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探索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58"/>
          <p:cNvSpPr>
            <a:spLocks noEditPoints="1"/>
          </p:cNvSpPr>
          <p:nvPr/>
        </p:nvSpPr>
        <p:spPr bwMode="auto">
          <a:xfrm>
            <a:off x="355887" y="251940"/>
            <a:ext cx="403255" cy="403256"/>
          </a:xfrm>
          <a:custGeom>
            <a:avLst/>
            <a:gdLst>
              <a:gd name="T0" fmla="*/ 0 w 124"/>
              <a:gd name="T1" fmla="*/ 62 h 124"/>
              <a:gd name="T2" fmla="*/ 124 w 124"/>
              <a:gd name="T3" fmla="*/ 62 h 124"/>
              <a:gd name="T4" fmla="*/ 116 w 124"/>
              <a:gd name="T5" fmla="*/ 60 h 124"/>
              <a:gd name="T6" fmla="*/ 88 w 124"/>
              <a:gd name="T7" fmla="*/ 35 h 124"/>
              <a:gd name="T8" fmla="*/ 116 w 124"/>
              <a:gd name="T9" fmla="*/ 60 h 124"/>
              <a:gd name="T10" fmla="*/ 44 w 124"/>
              <a:gd name="T11" fmla="*/ 94 h 124"/>
              <a:gd name="T12" fmla="*/ 60 w 124"/>
              <a:gd name="T13" fmla="*/ 116 h 124"/>
              <a:gd name="T14" fmla="*/ 82 w 124"/>
              <a:gd name="T15" fmla="*/ 32 h 124"/>
              <a:gd name="T16" fmla="*/ 64 w 124"/>
              <a:gd name="T17" fmla="*/ 8 h 124"/>
              <a:gd name="T18" fmla="*/ 71 w 124"/>
              <a:gd name="T19" fmla="*/ 8 h 124"/>
              <a:gd name="T20" fmla="*/ 86 w 124"/>
              <a:gd name="T21" fmla="*/ 31 h 124"/>
              <a:gd name="T22" fmla="*/ 60 w 124"/>
              <a:gd name="T23" fmla="*/ 8 h 124"/>
              <a:gd name="T24" fmla="*/ 42 w 124"/>
              <a:gd name="T25" fmla="*/ 32 h 124"/>
              <a:gd name="T26" fmla="*/ 60 w 124"/>
              <a:gd name="T27" fmla="*/ 8 h 124"/>
              <a:gd name="T28" fmla="*/ 25 w 124"/>
              <a:gd name="T29" fmla="*/ 23 h 124"/>
              <a:gd name="T30" fmla="*/ 38 w 124"/>
              <a:gd name="T31" fmla="*/ 31 h 124"/>
              <a:gd name="T32" fmla="*/ 60 w 124"/>
              <a:gd name="T33" fmla="*/ 40 h 124"/>
              <a:gd name="T34" fmla="*/ 36 w 124"/>
              <a:gd name="T35" fmla="*/ 60 h 124"/>
              <a:gd name="T36" fmla="*/ 60 w 124"/>
              <a:gd name="T37" fmla="*/ 64 h 124"/>
              <a:gd name="T38" fmla="*/ 42 w 124"/>
              <a:gd name="T39" fmla="*/ 91 h 124"/>
              <a:gd name="T40" fmla="*/ 60 w 124"/>
              <a:gd name="T41" fmla="*/ 64 h 124"/>
              <a:gd name="T42" fmla="*/ 27 w 124"/>
              <a:gd name="T43" fmla="*/ 103 h 124"/>
              <a:gd name="T44" fmla="*/ 53 w 124"/>
              <a:gd name="T45" fmla="*/ 115 h 124"/>
              <a:gd name="T46" fmla="*/ 64 w 124"/>
              <a:gd name="T47" fmla="*/ 92 h 124"/>
              <a:gd name="T48" fmla="*/ 64 w 124"/>
              <a:gd name="T49" fmla="*/ 116 h 124"/>
              <a:gd name="T50" fmla="*/ 97 w 124"/>
              <a:gd name="T51" fmla="*/ 103 h 124"/>
              <a:gd name="T52" fmla="*/ 85 w 124"/>
              <a:gd name="T53" fmla="*/ 96 h 124"/>
              <a:gd name="T54" fmla="*/ 64 w 124"/>
              <a:gd name="T55" fmla="*/ 88 h 124"/>
              <a:gd name="T56" fmla="*/ 88 w 124"/>
              <a:gd name="T57" fmla="*/ 64 h 124"/>
              <a:gd name="T58" fmla="*/ 64 w 124"/>
              <a:gd name="T59" fmla="*/ 60 h 124"/>
              <a:gd name="T60" fmla="*/ 84 w 124"/>
              <a:gd name="T61" fmla="*/ 36 h 124"/>
              <a:gd name="T62" fmla="*/ 64 w 124"/>
              <a:gd name="T63" fmla="*/ 60 h 124"/>
              <a:gd name="T64" fmla="*/ 37 w 124"/>
              <a:gd name="T65" fmla="*/ 35 h 124"/>
              <a:gd name="T66" fmla="*/ 8 w 124"/>
              <a:gd name="T67" fmla="*/ 60 h 124"/>
              <a:gd name="T68" fmla="*/ 8 w 124"/>
              <a:gd name="T69" fmla="*/ 64 h 124"/>
              <a:gd name="T70" fmla="*/ 38 w 124"/>
              <a:gd name="T71" fmla="*/ 92 h 124"/>
              <a:gd name="T72" fmla="*/ 8 w 124"/>
              <a:gd name="T73" fmla="*/ 64 h 124"/>
              <a:gd name="T74" fmla="*/ 86 w 124"/>
              <a:gd name="T75" fmla="*/ 92 h 124"/>
              <a:gd name="T76" fmla="*/ 116 w 124"/>
              <a:gd name="T77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4" h="124">
                <a:moveTo>
                  <a:pt x="62" y="0"/>
                </a:moveTo>
                <a:cubicBezTo>
                  <a:pt x="28" y="0"/>
                  <a:pt x="0" y="27"/>
                  <a:pt x="0" y="62"/>
                </a:cubicBezTo>
                <a:cubicBezTo>
                  <a:pt x="0" y="96"/>
                  <a:pt x="28" y="124"/>
                  <a:pt x="62" y="124"/>
                </a:cubicBezTo>
                <a:cubicBezTo>
                  <a:pt x="96" y="124"/>
                  <a:pt x="124" y="96"/>
                  <a:pt x="124" y="62"/>
                </a:cubicBezTo>
                <a:cubicBezTo>
                  <a:pt x="124" y="27"/>
                  <a:pt x="96" y="0"/>
                  <a:pt x="62" y="0"/>
                </a:cubicBezTo>
                <a:moveTo>
                  <a:pt x="116" y="60"/>
                </a:moveTo>
                <a:cubicBezTo>
                  <a:pt x="92" y="60"/>
                  <a:pt x="92" y="60"/>
                  <a:pt x="92" y="60"/>
                </a:cubicBezTo>
                <a:cubicBezTo>
                  <a:pt x="92" y="51"/>
                  <a:pt x="90" y="42"/>
                  <a:pt x="88" y="35"/>
                </a:cubicBezTo>
                <a:cubicBezTo>
                  <a:pt x="93" y="32"/>
                  <a:pt x="98" y="29"/>
                  <a:pt x="103" y="26"/>
                </a:cubicBezTo>
                <a:cubicBezTo>
                  <a:pt x="111" y="35"/>
                  <a:pt x="116" y="47"/>
                  <a:pt x="116" y="60"/>
                </a:cubicBezTo>
                <a:moveTo>
                  <a:pt x="60" y="116"/>
                </a:moveTo>
                <a:cubicBezTo>
                  <a:pt x="53" y="110"/>
                  <a:pt x="48" y="103"/>
                  <a:pt x="44" y="94"/>
                </a:cubicBezTo>
                <a:cubicBezTo>
                  <a:pt x="49" y="93"/>
                  <a:pt x="55" y="92"/>
                  <a:pt x="60" y="92"/>
                </a:cubicBezTo>
                <a:cubicBezTo>
                  <a:pt x="60" y="116"/>
                  <a:pt x="60" y="116"/>
                  <a:pt x="60" y="116"/>
                </a:cubicBezTo>
                <a:close/>
                <a:moveTo>
                  <a:pt x="64" y="8"/>
                </a:moveTo>
                <a:cubicBezTo>
                  <a:pt x="72" y="14"/>
                  <a:pt x="78" y="22"/>
                  <a:pt x="82" y="32"/>
                </a:cubicBezTo>
                <a:cubicBezTo>
                  <a:pt x="77" y="34"/>
                  <a:pt x="71" y="35"/>
                  <a:pt x="64" y="36"/>
                </a:cubicBezTo>
                <a:cubicBezTo>
                  <a:pt x="64" y="8"/>
                  <a:pt x="64" y="8"/>
                  <a:pt x="64" y="8"/>
                </a:cubicBezTo>
                <a:cubicBezTo>
                  <a:pt x="64" y="8"/>
                  <a:pt x="64" y="8"/>
                  <a:pt x="64" y="8"/>
                </a:cubicBezTo>
                <a:moveTo>
                  <a:pt x="71" y="8"/>
                </a:moveTo>
                <a:cubicBezTo>
                  <a:pt x="82" y="10"/>
                  <a:pt x="92" y="15"/>
                  <a:pt x="100" y="23"/>
                </a:cubicBezTo>
                <a:cubicBezTo>
                  <a:pt x="96" y="26"/>
                  <a:pt x="91" y="29"/>
                  <a:pt x="86" y="31"/>
                </a:cubicBezTo>
                <a:cubicBezTo>
                  <a:pt x="82" y="22"/>
                  <a:pt x="77" y="15"/>
                  <a:pt x="71" y="8"/>
                </a:cubicBezTo>
                <a:moveTo>
                  <a:pt x="60" y="8"/>
                </a:moveTo>
                <a:cubicBezTo>
                  <a:pt x="60" y="36"/>
                  <a:pt x="60" y="36"/>
                  <a:pt x="60" y="36"/>
                </a:cubicBezTo>
                <a:cubicBezTo>
                  <a:pt x="54" y="35"/>
                  <a:pt x="48" y="34"/>
                  <a:pt x="42" y="32"/>
                </a:cubicBezTo>
                <a:cubicBezTo>
                  <a:pt x="46" y="22"/>
                  <a:pt x="52" y="14"/>
                  <a:pt x="60" y="8"/>
                </a:cubicBezTo>
                <a:cubicBezTo>
                  <a:pt x="60" y="8"/>
                  <a:pt x="60" y="8"/>
                  <a:pt x="60" y="8"/>
                </a:cubicBezTo>
                <a:moveTo>
                  <a:pt x="38" y="31"/>
                </a:moveTo>
                <a:cubicBezTo>
                  <a:pt x="33" y="29"/>
                  <a:pt x="29" y="26"/>
                  <a:pt x="25" y="23"/>
                </a:cubicBezTo>
                <a:cubicBezTo>
                  <a:pt x="32" y="15"/>
                  <a:pt x="42" y="10"/>
                  <a:pt x="53" y="8"/>
                </a:cubicBezTo>
                <a:cubicBezTo>
                  <a:pt x="47" y="15"/>
                  <a:pt x="42" y="22"/>
                  <a:pt x="38" y="31"/>
                </a:cubicBezTo>
                <a:moveTo>
                  <a:pt x="41" y="36"/>
                </a:moveTo>
                <a:cubicBezTo>
                  <a:pt x="47" y="38"/>
                  <a:pt x="53" y="39"/>
                  <a:pt x="60" y="40"/>
                </a:cubicBezTo>
                <a:cubicBezTo>
                  <a:pt x="60" y="60"/>
                  <a:pt x="60" y="60"/>
                  <a:pt x="60" y="60"/>
                </a:cubicBezTo>
                <a:cubicBezTo>
                  <a:pt x="36" y="60"/>
                  <a:pt x="36" y="60"/>
                  <a:pt x="36" y="60"/>
                </a:cubicBezTo>
                <a:cubicBezTo>
                  <a:pt x="37" y="51"/>
                  <a:pt x="38" y="43"/>
                  <a:pt x="41" y="36"/>
                </a:cubicBezTo>
                <a:moveTo>
                  <a:pt x="60" y="64"/>
                </a:moveTo>
                <a:cubicBezTo>
                  <a:pt x="60" y="88"/>
                  <a:pt x="60" y="88"/>
                  <a:pt x="60" y="88"/>
                </a:cubicBezTo>
                <a:cubicBezTo>
                  <a:pt x="54" y="88"/>
                  <a:pt x="48" y="89"/>
                  <a:pt x="42" y="91"/>
                </a:cubicBezTo>
                <a:cubicBezTo>
                  <a:pt x="39" y="83"/>
                  <a:pt x="37" y="73"/>
                  <a:pt x="36" y="64"/>
                </a:cubicBezTo>
                <a:lnTo>
                  <a:pt x="60" y="64"/>
                </a:lnTo>
                <a:close/>
                <a:moveTo>
                  <a:pt x="53" y="115"/>
                </a:moveTo>
                <a:cubicBezTo>
                  <a:pt x="43" y="113"/>
                  <a:pt x="34" y="109"/>
                  <a:pt x="27" y="103"/>
                </a:cubicBezTo>
                <a:cubicBezTo>
                  <a:pt x="31" y="100"/>
                  <a:pt x="35" y="98"/>
                  <a:pt x="40" y="96"/>
                </a:cubicBezTo>
                <a:cubicBezTo>
                  <a:pt x="43" y="103"/>
                  <a:pt x="48" y="109"/>
                  <a:pt x="53" y="115"/>
                </a:cubicBezTo>
                <a:moveTo>
                  <a:pt x="64" y="116"/>
                </a:moveTo>
                <a:cubicBezTo>
                  <a:pt x="64" y="92"/>
                  <a:pt x="64" y="92"/>
                  <a:pt x="64" y="92"/>
                </a:cubicBezTo>
                <a:cubicBezTo>
                  <a:pt x="70" y="92"/>
                  <a:pt x="76" y="93"/>
                  <a:pt x="81" y="94"/>
                </a:cubicBezTo>
                <a:cubicBezTo>
                  <a:pt x="77" y="103"/>
                  <a:pt x="71" y="110"/>
                  <a:pt x="64" y="116"/>
                </a:cubicBezTo>
                <a:close/>
                <a:moveTo>
                  <a:pt x="85" y="96"/>
                </a:moveTo>
                <a:cubicBezTo>
                  <a:pt x="89" y="98"/>
                  <a:pt x="93" y="100"/>
                  <a:pt x="97" y="103"/>
                </a:cubicBezTo>
                <a:cubicBezTo>
                  <a:pt x="90" y="109"/>
                  <a:pt x="81" y="113"/>
                  <a:pt x="71" y="115"/>
                </a:cubicBezTo>
                <a:cubicBezTo>
                  <a:pt x="76" y="109"/>
                  <a:pt x="81" y="103"/>
                  <a:pt x="85" y="96"/>
                </a:cubicBezTo>
                <a:moveTo>
                  <a:pt x="82" y="91"/>
                </a:moveTo>
                <a:cubicBezTo>
                  <a:pt x="77" y="89"/>
                  <a:pt x="71" y="88"/>
                  <a:pt x="64" y="88"/>
                </a:cubicBezTo>
                <a:cubicBezTo>
                  <a:pt x="64" y="64"/>
                  <a:pt x="64" y="64"/>
                  <a:pt x="64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73"/>
                  <a:pt x="86" y="83"/>
                  <a:pt x="82" y="91"/>
                </a:cubicBezTo>
                <a:moveTo>
                  <a:pt x="64" y="60"/>
                </a:moveTo>
                <a:cubicBezTo>
                  <a:pt x="64" y="40"/>
                  <a:pt x="64" y="40"/>
                  <a:pt x="64" y="40"/>
                </a:cubicBezTo>
                <a:cubicBezTo>
                  <a:pt x="71" y="39"/>
                  <a:pt x="78" y="38"/>
                  <a:pt x="84" y="36"/>
                </a:cubicBezTo>
                <a:cubicBezTo>
                  <a:pt x="86" y="43"/>
                  <a:pt x="88" y="51"/>
                  <a:pt x="88" y="60"/>
                </a:cubicBezTo>
                <a:lnTo>
                  <a:pt x="64" y="60"/>
                </a:lnTo>
                <a:close/>
                <a:moveTo>
                  <a:pt x="22" y="26"/>
                </a:moveTo>
                <a:cubicBezTo>
                  <a:pt x="27" y="29"/>
                  <a:pt x="32" y="32"/>
                  <a:pt x="37" y="35"/>
                </a:cubicBezTo>
                <a:cubicBezTo>
                  <a:pt x="34" y="42"/>
                  <a:pt x="33" y="51"/>
                  <a:pt x="32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9" y="47"/>
                  <a:pt x="14" y="35"/>
                  <a:pt x="22" y="26"/>
                </a:cubicBezTo>
                <a:moveTo>
                  <a:pt x="8" y="64"/>
                </a:moveTo>
                <a:cubicBezTo>
                  <a:pt x="32" y="64"/>
                  <a:pt x="32" y="64"/>
                  <a:pt x="32" y="64"/>
                </a:cubicBezTo>
                <a:cubicBezTo>
                  <a:pt x="33" y="74"/>
                  <a:pt x="35" y="83"/>
                  <a:pt x="38" y="92"/>
                </a:cubicBezTo>
                <a:cubicBezTo>
                  <a:pt x="33" y="94"/>
                  <a:pt x="29" y="97"/>
                  <a:pt x="24" y="100"/>
                </a:cubicBezTo>
                <a:cubicBezTo>
                  <a:pt x="15" y="91"/>
                  <a:pt x="9" y="78"/>
                  <a:pt x="8" y="64"/>
                </a:cubicBezTo>
                <a:moveTo>
                  <a:pt x="100" y="100"/>
                </a:moveTo>
                <a:cubicBezTo>
                  <a:pt x="96" y="97"/>
                  <a:pt x="91" y="94"/>
                  <a:pt x="86" y="92"/>
                </a:cubicBezTo>
                <a:cubicBezTo>
                  <a:pt x="90" y="83"/>
                  <a:pt x="92" y="74"/>
                  <a:pt x="92" y="64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6" y="78"/>
                  <a:pt x="110" y="91"/>
                  <a:pt x="100" y="10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5" name="图片 114"/>
          <p:cNvPicPr/>
          <p:nvPr/>
        </p:nvPicPr>
        <p:blipFill>
          <a:blip r:embed="rId1"/>
          <a:stretch>
            <a:fillRect/>
          </a:stretch>
        </p:blipFill>
        <p:spPr>
          <a:xfrm>
            <a:off x="2286000" y="0"/>
            <a:ext cx="6858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14346" t="7727" r="18034" b="21148"/>
          <a:stretch>
            <a:fillRect/>
          </a:stretch>
        </p:blipFill>
        <p:spPr>
          <a:xfrm>
            <a:off x="510540" y="341630"/>
            <a:ext cx="5217795" cy="30873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38850" y="383540"/>
            <a:ext cx="40017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黑暗，兄妹关系，</a:t>
            </a:r>
            <a:r>
              <a:rPr lang="zh-CN" altLang="en-US" sz="2800"/>
              <a:t>怪癖</a:t>
            </a:r>
            <a:endParaRPr lang="zh-CN" altLang="en-US" sz="2800"/>
          </a:p>
        </p:txBody>
      </p:sp>
      <p:sp>
        <p:nvSpPr>
          <p:cNvPr id="5" name="文本框 4"/>
          <p:cNvSpPr txBox="1"/>
          <p:nvPr/>
        </p:nvSpPr>
        <p:spPr>
          <a:xfrm>
            <a:off x="6050280" y="898525"/>
            <a:ext cx="40017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/>
              <a:t>12</a:t>
            </a:r>
            <a:r>
              <a:rPr lang="zh-CN" altLang="en-US" sz="2800"/>
              <a:t>岁，挣</a:t>
            </a:r>
            <a:r>
              <a:rPr lang="en-US" altLang="zh-CN" sz="2800"/>
              <a:t>500</a:t>
            </a:r>
            <a:r>
              <a:rPr lang="zh-CN" altLang="en-US" sz="2800"/>
              <a:t>美元</a:t>
            </a:r>
            <a:endParaRPr lang="zh-CN" altLang="en-US" sz="2800"/>
          </a:p>
        </p:txBody>
      </p:sp>
      <p:sp>
        <p:nvSpPr>
          <p:cNvPr id="6" name="文本框 5"/>
          <p:cNvSpPr txBox="1"/>
          <p:nvPr/>
        </p:nvSpPr>
        <p:spPr>
          <a:xfrm>
            <a:off x="6094730" y="1504315"/>
            <a:ext cx="52679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小学时期，每天读书</a:t>
            </a:r>
            <a:r>
              <a:rPr lang="en-US" altLang="zh-CN" sz="2800"/>
              <a:t>10</a:t>
            </a:r>
            <a:r>
              <a:rPr lang="zh-CN" altLang="en-US" sz="2800"/>
              <a:t>个小时</a:t>
            </a:r>
            <a:endParaRPr lang="zh-CN" altLang="en-US" sz="2800"/>
          </a:p>
        </p:txBody>
      </p:sp>
      <p:sp>
        <p:nvSpPr>
          <p:cNvPr id="7" name="文本框 6"/>
          <p:cNvSpPr txBox="1"/>
          <p:nvPr/>
        </p:nvSpPr>
        <p:spPr>
          <a:xfrm>
            <a:off x="6177280" y="2274570"/>
            <a:ext cx="47694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没有朋友，另外一个</a:t>
            </a:r>
            <a:r>
              <a:rPr lang="zh-CN" altLang="en-US" sz="2800"/>
              <a:t>世界</a:t>
            </a:r>
            <a:endParaRPr lang="zh-CN" altLang="en-US" sz="2800"/>
          </a:p>
        </p:txBody>
      </p:sp>
      <p:sp>
        <p:nvSpPr>
          <p:cNvPr id="8" name="文本框 7"/>
          <p:cNvSpPr txBox="1"/>
          <p:nvPr/>
        </p:nvSpPr>
        <p:spPr>
          <a:xfrm>
            <a:off x="5998845" y="3202940"/>
            <a:ext cx="545973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宾夕法尼亚大学本科，斯坦福大学应用物理博士</a:t>
            </a:r>
            <a:r>
              <a:rPr lang="en-US" altLang="zh-CN" sz="2800"/>
              <a:t>(24</a:t>
            </a:r>
            <a:r>
              <a:rPr lang="zh-CN" altLang="en-US" sz="2800"/>
              <a:t>岁</a:t>
            </a:r>
            <a:r>
              <a:rPr lang="en-US" altLang="zh-CN" sz="2800"/>
              <a:t>)</a:t>
            </a:r>
            <a:r>
              <a:rPr lang="zh-CN" altLang="en-US" sz="2800"/>
              <a:t>，</a:t>
            </a:r>
            <a:r>
              <a:rPr lang="en-US" altLang="zh-CN" sz="2800"/>
              <a:t>2</a:t>
            </a:r>
            <a:r>
              <a:rPr lang="zh-CN" altLang="en-US" sz="2800"/>
              <a:t>天</a:t>
            </a:r>
            <a:endParaRPr lang="zh-CN" altLang="en-US" sz="2800"/>
          </a:p>
        </p:txBody>
      </p:sp>
      <p:sp>
        <p:nvSpPr>
          <p:cNvPr id="9" name="文本框 8"/>
          <p:cNvSpPr txBox="1"/>
          <p:nvPr/>
        </p:nvSpPr>
        <p:spPr>
          <a:xfrm>
            <a:off x="539115" y="4562475"/>
            <a:ext cx="890206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开始创业：</a:t>
            </a:r>
            <a:r>
              <a:rPr lang="en-US" altLang="zh-CN" sz="2800"/>
              <a:t>ZIP2(1995</a:t>
            </a:r>
            <a:r>
              <a:rPr lang="zh-CN" altLang="en-US" sz="2800"/>
              <a:t>年</a:t>
            </a:r>
            <a:r>
              <a:rPr lang="en-US" altLang="zh-CN" sz="2800"/>
              <a:t>)</a:t>
            </a:r>
            <a:r>
              <a:rPr lang="zh-CN" altLang="en-US" sz="2800"/>
              <a:t>，</a:t>
            </a:r>
            <a:r>
              <a:rPr lang="en-US" altLang="zh-CN" sz="2800"/>
              <a:t>4</a:t>
            </a:r>
            <a:r>
              <a:rPr lang="zh-CN" altLang="en-US" sz="2800"/>
              <a:t>年后卖掉，成为</a:t>
            </a:r>
            <a:r>
              <a:rPr lang="zh-CN" altLang="en-US" sz="2800"/>
              <a:t>亿万富翁</a:t>
            </a:r>
            <a:endParaRPr lang="zh-CN" altLang="en-US" sz="2800"/>
          </a:p>
          <a:p>
            <a:endParaRPr lang="zh-C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7" name="图片 106"/>
          <p:cNvPicPr/>
          <p:nvPr/>
        </p:nvPicPr>
        <p:blipFill>
          <a:blip r:embed="rId1"/>
          <a:stretch>
            <a:fillRect/>
          </a:stretch>
        </p:blipFill>
        <p:spPr>
          <a:xfrm>
            <a:off x="1276350" y="762000"/>
            <a:ext cx="9829800" cy="55435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12617" t="27014" r="19357" b="11458"/>
          <a:stretch>
            <a:fillRect/>
          </a:stretch>
        </p:blipFill>
        <p:spPr>
          <a:xfrm>
            <a:off x="516890" y="876300"/>
            <a:ext cx="11158220" cy="5676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4" name="图片 113"/>
          <p:cNvPicPr/>
          <p:nvPr/>
        </p:nvPicPr>
        <p:blipFill>
          <a:blip r:embed="rId1"/>
          <a:stretch>
            <a:fillRect/>
          </a:stretch>
        </p:blipFill>
        <p:spPr>
          <a:xfrm>
            <a:off x="1282700" y="654050"/>
            <a:ext cx="9626600" cy="5549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3" name="图片 112"/>
          <p:cNvPicPr/>
          <p:nvPr/>
        </p:nvPicPr>
        <p:blipFill>
          <a:blip r:embed="rId1"/>
          <a:stretch>
            <a:fillRect/>
          </a:stretch>
        </p:blipFill>
        <p:spPr>
          <a:xfrm>
            <a:off x="260350" y="0"/>
            <a:ext cx="11175365" cy="68586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6" name="图片 115"/>
          <p:cNvPicPr/>
          <p:nvPr/>
        </p:nvPicPr>
        <p:blipFill>
          <a:blip r:embed="rId1"/>
          <a:stretch>
            <a:fillRect/>
          </a:stretch>
        </p:blipFill>
        <p:spPr>
          <a:xfrm>
            <a:off x="2286001" y="285750"/>
            <a:ext cx="8381999" cy="6286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7" name="图片 1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39725" y="1003935"/>
            <a:ext cx="803465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sym typeface="+mn-ea"/>
              </a:rPr>
              <a:t>投资</a:t>
            </a:r>
            <a:r>
              <a:rPr lang="en-US" altLang="zh-CN" sz="2800">
                <a:sym typeface="+mn-ea"/>
              </a:rPr>
              <a:t>160</a:t>
            </a:r>
            <a:r>
              <a:rPr lang="zh-CN" altLang="en-US" sz="2800">
                <a:sym typeface="+mn-ea"/>
              </a:rPr>
              <a:t>个亿</a:t>
            </a:r>
            <a:r>
              <a:rPr lang="en-US" altLang="zh-CN" sz="2800">
                <a:sym typeface="+mn-ea"/>
              </a:rPr>
              <a:t>(</a:t>
            </a:r>
            <a:r>
              <a:rPr lang="zh-CN" altLang="en-US" sz="2800">
                <a:sym typeface="+mn-ea"/>
              </a:rPr>
              <a:t>韩币</a:t>
            </a:r>
            <a:r>
              <a:rPr lang="en-US" altLang="zh-CN" sz="2800">
                <a:sym typeface="+mn-ea"/>
              </a:rPr>
              <a:t>), Paypal</a:t>
            </a:r>
            <a:r>
              <a:rPr lang="zh-CN" altLang="en-US" sz="2800">
                <a:sym typeface="+mn-ea"/>
              </a:rPr>
              <a:t>，卖给</a:t>
            </a:r>
            <a:r>
              <a:rPr lang="en-US" altLang="zh-CN" sz="2800">
                <a:sym typeface="+mn-ea"/>
              </a:rPr>
              <a:t>ebay, </a:t>
            </a:r>
            <a:r>
              <a:rPr lang="zh-CN" altLang="en-US" sz="2800">
                <a:sym typeface="+mn-ea"/>
              </a:rPr>
              <a:t>挣</a:t>
            </a:r>
            <a:r>
              <a:rPr lang="en-US" altLang="zh-CN" sz="2800">
                <a:sym typeface="+mn-ea"/>
              </a:rPr>
              <a:t>1</a:t>
            </a:r>
            <a:r>
              <a:rPr lang="zh-CN" altLang="en-US" sz="2800">
                <a:sym typeface="+mn-ea"/>
              </a:rPr>
              <a:t>亿</a:t>
            </a:r>
            <a:r>
              <a:rPr lang="en-US" altLang="zh-CN" sz="2800">
                <a:sym typeface="+mn-ea"/>
              </a:rPr>
              <a:t>7</a:t>
            </a:r>
            <a:r>
              <a:rPr lang="zh-CN" altLang="en-US" sz="2800">
                <a:sym typeface="+mn-ea"/>
              </a:rPr>
              <a:t>千万</a:t>
            </a:r>
            <a:endParaRPr lang="zh-CN" altLang="en-US" sz="2800">
              <a:sym typeface="+mn-ea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1"/>
          <a:stretch>
            <a:fillRect/>
          </a:stretch>
        </p:blipFill>
        <p:spPr>
          <a:xfrm>
            <a:off x="3318510" y="1911350"/>
            <a:ext cx="5768340" cy="39522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623570" y="5948045"/>
            <a:ext cx="24574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租便宜点</a:t>
            </a:r>
            <a:r>
              <a:rPr lang="zh-CN" altLang="en-US"/>
              <a:t>的房子</a:t>
            </a:r>
            <a:r>
              <a:rPr lang="zh-CN" altLang="en-US"/>
              <a:t>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8" name="图片 117"/>
          <p:cNvPicPr/>
          <p:nvPr/>
        </p:nvPicPr>
        <p:blipFill>
          <a:blip r:embed="rId1"/>
          <a:stretch>
            <a:fillRect/>
          </a:stretch>
        </p:blipFill>
        <p:spPr>
          <a:xfrm>
            <a:off x="762000" y="38100"/>
            <a:ext cx="10287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9" name="图片 118"/>
          <p:cNvPicPr/>
          <p:nvPr/>
        </p:nvPicPr>
        <p:blipFill>
          <a:blip r:embed="rId1"/>
          <a:stretch>
            <a:fillRect/>
          </a:stretch>
        </p:blipFill>
        <p:spPr>
          <a:xfrm>
            <a:off x="314265" y="19050"/>
            <a:ext cx="11182471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0" name="图片 119"/>
          <p:cNvPicPr/>
          <p:nvPr/>
        </p:nvPicPr>
        <p:blipFill>
          <a:blip r:embed="rId1"/>
          <a:stretch>
            <a:fillRect/>
          </a:stretch>
        </p:blipFill>
        <p:spPr>
          <a:xfrm>
            <a:off x="895350" y="0"/>
            <a:ext cx="105918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229350" y="690245"/>
            <a:ext cx="4400550" cy="55079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Starlink计划的雄心壮志毋庸置疑，但它的潜力得到了Space Capital公司管理合伙人兼Space Angels首席执行官查德·安德森（Chad Anderson）的认可。安德森指出，SpaceX从Starlink卫星互联网获得的未来收入每年可达300亿至500亿美元。</a:t>
            </a:r>
            <a:endParaRPr lang="zh-CN" altLang="en-US" sz="3200"/>
          </a:p>
        </p:txBody>
      </p:sp>
      <p:pic>
        <p:nvPicPr>
          <p:cNvPr id="121" name="图片 120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762125"/>
            <a:ext cx="6096000" cy="3333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" name="图片 121"/>
          <p:cNvPicPr/>
          <p:nvPr/>
        </p:nvPicPr>
        <p:blipFill>
          <a:blip r:embed="rId1"/>
          <a:stretch>
            <a:fillRect/>
          </a:stretch>
        </p:blipFill>
        <p:spPr>
          <a:xfrm>
            <a:off x="25400" y="0"/>
            <a:ext cx="12166600" cy="67367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1" name="图片 110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2" name="图片 111"/>
          <p:cNvPicPr/>
          <p:nvPr/>
        </p:nvPicPr>
        <p:blipFill>
          <a:blip r:embed="rId1"/>
          <a:stretch>
            <a:fillRect/>
          </a:stretch>
        </p:blipFill>
        <p:spPr>
          <a:xfrm>
            <a:off x="1575435" y="1428115"/>
            <a:ext cx="8844280" cy="5314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2085975" y="371475"/>
            <a:ext cx="83629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/>
              <a:t>造车全过程不需要一个人</a:t>
            </a:r>
            <a:r>
              <a:rPr lang="en-US" altLang="zh-CN" sz="4000"/>
              <a:t>(</a:t>
            </a:r>
            <a:r>
              <a:rPr lang="zh-CN" altLang="en-US" sz="4000"/>
              <a:t>美国加州</a:t>
            </a:r>
            <a:r>
              <a:rPr lang="en-US" altLang="zh-CN" sz="4000"/>
              <a:t>)</a:t>
            </a:r>
            <a:endParaRPr lang="en-US" altLang="zh-CN" sz="4000"/>
          </a:p>
        </p:txBody>
      </p:sp>
      <p:sp>
        <p:nvSpPr>
          <p:cNvPr id="3" name="文本框 2"/>
          <p:cNvSpPr txBox="1"/>
          <p:nvPr/>
        </p:nvSpPr>
        <p:spPr>
          <a:xfrm>
            <a:off x="11001375" y="1171575"/>
            <a:ext cx="11049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博士</a:t>
            </a:r>
            <a:endParaRPr lang="zh-CN" altLang="en-US"/>
          </a:p>
          <a:p>
            <a:r>
              <a:rPr lang="zh-CN" altLang="en-US"/>
              <a:t>博士后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3" name="图片 122"/>
          <p:cNvPicPr/>
          <p:nvPr/>
        </p:nvPicPr>
        <p:blipFill>
          <a:blip r:embed="rId1"/>
          <a:stretch>
            <a:fillRect/>
          </a:stretch>
        </p:blipFill>
        <p:spPr>
          <a:xfrm>
            <a:off x="19050" y="39370"/>
            <a:ext cx="12192000" cy="68173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4" name="图片 123"/>
          <p:cNvPicPr/>
          <p:nvPr/>
        </p:nvPicPr>
        <p:blipFill>
          <a:blip r:embed="rId1"/>
          <a:stretch>
            <a:fillRect/>
          </a:stretch>
        </p:blipFill>
        <p:spPr>
          <a:xfrm>
            <a:off x="152400" y="190500"/>
            <a:ext cx="7029450" cy="6419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5" name="图片 124"/>
          <p:cNvPicPr/>
          <p:nvPr/>
        </p:nvPicPr>
        <p:blipFill>
          <a:blip r:embed="rId2"/>
          <a:stretch>
            <a:fillRect/>
          </a:stretch>
        </p:blipFill>
        <p:spPr>
          <a:xfrm>
            <a:off x="7385050" y="3028315"/>
            <a:ext cx="4337050" cy="35820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6" name="图片 125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7" name="图片 126"/>
          <p:cNvPicPr/>
          <p:nvPr/>
        </p:nvPicPr>
        <p:blipFill>
          <a:blip r:embed="rId1"/>
          <a:stretch>
            <a:fillRect/>
          </a:stretch>
        </p:blipFill>
        <p:spPr>
          <a:xfrm>
            <a:off x="19050" y="-1905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8" name="图片 127"/>
          <p:cNvPicPr/>
          <p:nvPr/>
        </p:nvPicPr>
        <p:blipFill>
          <a:blip r:embed="rId1"/>
          <a:stretch>
            <a:fillRect/>
          </a:stretch>
        </p:blipFill>
        <p:spPr>
          <a:xfrm>
            <a:off x="1009650" y="895350"/>
            <a:ext cx="10001250" cy="52952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9" name="图片 128"/>
          <p:cNvPicPr/>
          <p:nvPr/>
        </p:nvPicPr>
        <p:blipFill>
          <a:blip r:embed="rId1"/>
          <a:stretch>
            <a:fillRect/>
          </a:stretch>
        </p:blipFill>
        <p:spPr>
          <a:xfrm>
            <a:off x="1418590" y="1435100"/>
            <a:ext cx="9039860" cy="4845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2543175" y="7397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时速高达 1287 公里，是目前国内高铁速度的 4 倍之多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0" name="图片 129"/>
          <p:cNvPicPr/>
          <p:nvPr/>
        </p:nvPicPr>
        <p:blipFill>
          <a:blip r:embed="rId1"/>
          <a:stretch>
            <a:fillRect/>
          </a:stretch>
        </p:blipFill>
        <p:spPr>
          <a:xfrm>
            <a:off x="742950" y="0"/>
            <a:ext cx="103251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1" name="图片 130"/>
          <p:cNvPicPr/>
          <p:nvPr/>
        </p:nvPicPr>
        <p:blipFill>
          <a:blip r:embed="rId1"/>
          <a:stretch>
            <a:fillRect/>
          </a:stretch>
        </p:blipFill>
        <p:spPr>
          <a:xfrm>
            <a:off x="590550" y="466725"/>
            <a:ext cx="11010900" cy="59245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2" name="图片 131"/>
          <p:cNvPicPr/>
          <p:nvPr/>
        </p:nvPicPr>
        <p:blipFill>
          <a:blip r:embed="rId1"/>
          <a:stretch>
            <a:fillRect/>
          </a:stretch>
        </p:blipFill>
        <p:spPr>
          <a:xfrm>
            <a:off x="762000" y="295275"/>
            <a:ext cx="10287000" cy="6267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3" name="图片 13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4" name="图片 133"/>
          <p:cNvPicPr/>
          <p:nvPr/>
        </p:nvPicPr>
        <p:blipFill>
          <a:blip r:embed="rId1"/>
          <a:stretch>
            <a:fillRect/>
          </a:stretch>
        </p:blipFill>
        <p:spPr>
          <a:xfrm>
            <a:off x="469900" y="234950"/>
            <a:ext cx="11290300" cy="6350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085975" y="1152525"/>
            <a:ext cx="7258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华为做手机，整个车间只有两个人，</a:t>
            </a:r>
            <a:r>
              <a:rPr lang="en-US" altLang="zh-CN"/>
              <a:t>5</a:t>
            </a:r>
            <a:r>
              <a:rPr lang="zh-CN" altLang="en-US"/>
              <a:t>秒钟一个</a:t>
            </a:r>
            <a:r>
              <a:rPr lang="zh-CN" altLang="en-US"/>
              <a:t>手机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239260" y="523240"/>
            <a:ext cx="44202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/>
              <a:t>梦：环境，火星</a:t>
            </a:r>
            <a:endParaRPr lang="zh-CN" altLang="en-US" sz="40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10880" t="10662" r="10352" b="10486"/>
          <a:stretch>
            <a:fillRect/>
          </a:stretch>
        </p:blipFill>
        <p:spPr>
          <a:xfrm>
            <a:off x="5750560" y="1805305"/>
            <a:ext cx="5767705" cy="32480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819525" y="714375"/>
            <a:ext cx="67437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谈恋爱，</a:t>
            </a:r>
            <a:r>
              <a:rPr lang="en-US" altLang="zh-CN" sz="3600"/>
              <a:t>5~10</a:t>
            </a:r>
            <a:r>
              <a:rPr lang="zh-CN" altLang="en-US" sz="3600"/>
              <a:t>个小时</a:t>
            </a:r>
            <a:r>
              <a:rPr lang="en-US" altLang="zh-CN" sz="3600"/>
              <a:t>/</a:t>
            </a:r>
            <a:r>
              <a:rPr lang="zh-CN" altLang="en-US" sz="3600"/>
              <a:t>周</a:t>
            </a:r>
            <a:endParaRPr lang="zh-CN" altLang="en-US" sz="3600"/>
          </a:p>
          <a:p>
            <a:endParaRPr lang="zh-CN" altLang="en-US" sz="36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15347" b="8231"/>
          <a:stretch>
            <a:fillRect/>
          </a:stretch>
        </p:blipFill>
        <p:spPr>
          <a:xfrm>
            <a:off x="932815" y="1913255"/>
            <a:ext cx="10327005" cy="44392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2708" b="8718"/>
          <a:stretch>
            <a:fillRect/>
          </a:stretch>
        </p:blipFill>
        <p:spPr>
          <a:xfrm>
            <a:off x="133985" y="597535"/>
            <a:ext cx="11924665" cy="5941695"/>
          </a:xfrm>
          <a:prstGeom prst="rect">
            <a:avLst/>
          </a:prstGeom>
        </p:spPr>
      </p:pic>
      <p:pic>
        <p:nvPicPr>
          <p:cNvPr id="103" name="图片 102"/>
          <p:cNvPicPr/>
          <p:nvPr/>
        </p:nvPicPr>
        <p:blipFill>
          <a:blip r:embed="rId2"/>
          <a:stretch>
            <a:fillRect/>
          </a:stretch>
        </p:blipFill>
        <p:spPr>
          <a:xfrm>
            <a:off x="133985" y="597535"/>
            <a:ext cx="3912870" cy="59410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/>
          <p:nvPr/>
        </p:nvPicPr>
        <p:blipFill>
          <a:blip r:embed="rId3"/>
          <a:stretch>
            <a:fillRect/>
          </a:stretch>
        </p:blipFill>
        <p:spPr>
          <a:xfrm>
            <a:off x="4046855" y="3319780"/>
            <a:ext cx="6487160" cy="3219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5" name="图片 104"/>
          <p:cNvPicPr/>
          <p:nvPr/>
        </p:nvPicPr>
        <p:blipFill>
          <a:blip r:embed="rId4"/>
          <a:stretch>
            <a:fillRect/>
          </a:stretch>
        </p:blipFill>
        <p:spPr>
          <a:xfrm>
            <a:off x="8274685" y="294005"/>
            <a:ext cx="3783965" cy="36493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9" name="图片 108"/>
          <p:cNvPicPr/>
          <p:nvPr/>
        </p:nvPicPr>
        <p:blipFill>
          <a:blip r:embed="rId1"/>
          <a:stretch>
            <a:fillRect/>
          </a:stretch>
        </p:blipFill>
        <p:spPr>
          <a:xfrm>
            <a:off x="6556375" y="457200"/>
            <a:ext cx="4794250" cy="6000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675005" y="1057275"/>
            <a:ext cx="5371465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马斯克儿子成人礼的第一件事</a:t>
            </a:r>
            <a:endParaRPr lang="zh-CN" altLang="en-US" sz="2800"/>
          </a:p>
          <a:p>
            <a:endParaRPr lang="zh-CN" altLang="en-US" sz="2800"/>
          </a:p>
          <a:p>
            <a:r>
              <a:rPr lang="en-US" altLang="zh-CN" sz="2800"/>
              <a:t>- </a:t>
            </a:r>
            <a:r>
              <a:rPr lang="zh-CN" altLang="en-US" sz="2800"/>
              <a:t>要跟父子断绝关系</a:t>
            </a:r>
            <a:endParaRPr lang="zh-CN" altLang="en-US" sz="2800"/>
          </a:p>
          <a:p>
            <a:r>
              <a:rPr lang="en-US" altLang="zh-CN" sz="2800"/>
              <a:t>- </a:t>
            </a:r>
            <a:r>
              <a:rPr lang="zh-CN" altLang="en-US" sz="2800"/>
              <a:t>我要改姓，跟妈姓</a:t>
            </a:r>
            <a:endParaRPr lang="zh-CN" altLang="en-US" sz="2800"/>
          </a:p>
          <a:p>
            <a:r>
              <a:rPr lang="en-US" altLang="zh-CN" sz="2800"/>
              <a:t>- </a:t>
            </a:r>
            <a:r>
              <a:rPr lang="zh-CN" altLang="en-US" sz="2800"/>
              <a:t>我要改性别，男人变成女人</a:t>
            </a:r>
            <a:endParaRPr lang="zh-C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12578" t="1250" r="15977" b="7569"/>
          <a:stretch>
            <a:fillRect/>
          </a:stretch>
        </p:blipFill>
        <p:spPr>
          <a:xfrm>
            <a:off x="3239770" y="494665"/>
            <a:ext cx="8576945" cy="61569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97815" y="561975"/>
            <a:ext cx="25908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/>
              <a:t>1</a:t>
            </a:r>
            <a:r>
              <a:rPr lang="zh-CN" altLang="en-US" sz="4800"/>
              <a:t>亿美元</a:t>
            </a:r>
            <a:endParaRPr lang="zh-CN" altLang="en-US" sz="4800"/>
          </a:p>
        </p:txBody>
      </p:sp>
      <p:sp>
        <p:nvSpPr>
          <p:cNvPr id="4" name="文本框 3"/>
          <p:cNvSpPr txBox="1"/>
          <p:nvPr/>
        </p:nvSpPr>
        <p:spPr>
          <a:xfrm>
            <a:off x="412115" y="2886075"/>
            <a:ext cx="2133600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/>
              <a:t>3</a:t>
            </a:r>
            <a:r>
              <a:rPr lang="zh-CN" altLang="en-US" sz="2800"/>
              <a:t>亿美金</a:t>
            </a:r>
            <a:endParaRPr lang="zh-CN" altLang="en-US" sz="2800"/>
          </a:p>
          <a:p>
            <a:endParaRPr lang="zh-CN" altLang="en-US" sz="2800"/>
          </a:p>
          <a:p>
            <a:r>
              <a:rPr lang="en-US" altLang="zh-CN" sz="2800"/>
              <a:t>10</a:t>
            </a:r>
            <a:r>
              <a:rPr lang="zh-CN" altLang="en-US" sz="2800"/>
              <a:t>秒爆炸</a:t>
            </a:r>
            <a:endParaRPr lang="zh-CN" altLang="en-US" sz="2800"/>
          </a:p>
          <a:p>
            <a:r>
              <a:rPr lang="en-US" altLang="zh-CN" sz="2800"/>
              <a:t>35</a:t>
            </a:r>
            <a:r>
              <a:rPr lang="zh-CN" altLang="en-US" sz="2800"/>
              <a:t>秒爆炸</a:t>
            </a:r>
            <a:endParaRPr lang="zh-CN" altLang="en-US" sz="2800"/>
          </a:p>
          <a:p>
            <a:endParaRPr lang="zh-CN" altLang="en-US" sz="2800"/>
          </a:p>
          <a:p>
            <a:endParaRPr lang="zh-CN" altLang="en-US" sz="2800"/>
          </a:p>
          <a:p>
            <a:r>
              <a:rPr lang="en-US" altLang="zh-CN" sz="2800"/>
              <a:t>NASA</a:t>
            </a:r>
            <a:r>
              <a:rPr lang="zh-CN" altLang="en-US" sz="2800"/>
              <a:t>的订单</a:t>
            </a:r>
            <a:endParaRPr lang="zh-C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8008" t="27847" r="16438" b="7972"/>
          <a:stretch>
            <a:fillRect/>
          </a:stretch>
        </p:blipFill>
        <p:spPr>
          <a:xfrm>
            <a:off x="95250" y="782320"/>
            <a:ext cx="12061825" cy="57632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0977" t="6042" r="20646" b="7606"/>
          <a:stretch>
            <a:fillRect/>
          </a:stretch>
        </p:blipFill>
        <p:spPr>
          <a:xfrm>
            <a:off x="3990340" y="476250"/>
            <a:ext cx="7491730" cy="62337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59410" y="1266825"/>
            <a:ext cx="325755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/>
              <a:t>2026</a:t>
            </a:r>
            <a:r>
              <a:rPr lang="zh-CN" altLang="en-US" sz="6000"/>
              <a:t>年</a:t>
            </a:r>
            <a:endParaRPr lang="zh-CN" altLang="en-US" sz="6000"/>
          </a:p>
          <a:p>
            <a:r>
              <a:rPr lang="en-US" altLang="zh-CN" sz="6000"/>
              <a:t>2029</a:t>
            </a:r>
            <a:r>
              <a:rPr lang="zh-CN" altLang="en-US" sz="6000"/>
              <a:t>年</a:t>
            </a:r>
            <a:endParaRPr lang="zh-CN" altLang="en-US" sz="6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6" name="图片 105"/>
          <p:cNvPicPr/>
          <p:nvPr/>
        </p:nvPicPr>
        <p:blipFill>
          <a:blip r:embed="rId1"/>
          <a:stretch>
            <a:fillRect/>
          </a:stretch>
        </p:blipFill>
        <p:spPr>
          <a:xfrm>
            <a:off x="1343025" y="457200"/>
            <a:ext cx="9505315" cy="5943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16319" b="15384"/>
          <a:stretch>
            <a:fillRect/>
          </a:stretch>
        </p:blipFill>
        <p:spPr>
          <a:xfrm>
            <a:off x="0" y="733425"/>
            <a:ext cx="12192000" cy="46837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724275" y="5915025"/>
            <a:ext cx="4654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/>
              <a:t>2002</a:t>
            </a:r>
            <a:r>
              <a:rPr lang="zh-CN" altLang="en-US" sz="2800"/>
              <a:t>年</a:t>
            </a:r>
            <a:r>
              <a:rPr lang="en-US" altLang="zh-CN" sz="2800"/>
              <a:t>(12</a:t>
            </a:r>
            <a:r>
              <a:rPr lang="zh-CN" altLang="en-US" sz="2800"/>
              <a:t>年</a:t>
            </a:r>
            <a:r>
              <a:rPr lang="en-US" altLang="zh-CN" sz="2800"/>
              <a:t>)</a:t>
            </a:r>
            <a:r>
              <a:rPr lang="zh-CN" altLang="en-US" sz="2800"/>
              <a:t>，工位，测试</a:t>
            </a:r>
            <a:endParaRPr lang="zh-C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42930" t="69" r="3711" b="8093"/>
          <a:stretch>
            <a:fillRect/>
          </a:stretch>
        </p:blipFill>
        <p:spPr>
          <a:xfrm>
            <a:off x="5562600" y="483235"/>
            <a:ext cx="6086475" cy="58921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90320" y="962025"/>
            <a:ext cx="356171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/>
              <a:t>80%</a:t>
            </a:r>
            <a:endParaRPr lang="en-US" altLang="zh-CN" sz="3200"/>
          </a:p>
          <a:p>
            <a:endParaRPr lang="en-US" altLang="zh-CN" sz="3200"/>
          </a:p>
          <a:p>
            <a:r>
              <a:rPr lang="en-US" altLang="zh-CN" sz="3200"/>
              <a:t>500</a:t>
            </a:r>
            <a:r>
              <a:rPr lang="zh-CN" altLang="en-US" sz="3200"/>
              <a:t>多家广告商</a:t>
            </a:r>
            <a:endParaRPr lang="zh-CN" altLang="en-US" sz="3200"/>
          </a:p>
          <a:p>
            <a:endParaRPr lang="zh-CN" altLang="en-US" sz="3200"/>
          </a:p>
          <a:p>
            <a:r>
              <a:rPr lang="zh-CN" altLang="en-US" sz="3200"/>
              <a:t>销售额一天降</a:t>
            </a:r>
            <a:r>
              <a:rPr lang="en-US" altLang="zh-CN" sz="3200"/>
              <a:t>40%</a:t>
            </a:r>
            <a:endParaRPr lang="en-US" altLang="zh-CN" sz="3200"/>
          </a:p>
          <a:p>
            <a:endParaRPr lang="en-US" altLang="zh-CN" sz="32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47813" t="38681" r="4883" b="34931"/>
          <a:stretch>
            <a:fillRect/>
          </a:stretch>
        </p:blipFill>
        <p:spPr>
          <a:xfrm>
            <a:off x="236855" y="4396105"/>
            <a:ext cx="4926330" cy="1545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42930" t="69" r="3711" b="8093"/>
          <a:stretch>
            <a:fillRect/>
          </a:stretch>
        </p:blipFill>
        <p:spPr>
          <a:xfrm>
            <a:off x="5562600" y="483235"/>
            <a:ext cx="6086475" cy="58921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90320" y="962025"/>
            <a:ext cx="356171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推特的</a:t>
            </a:r>
            <a:r>
              <a:rPr lang="en-US" altLang="zh-CN" sz="3200"/>
              <a:t>CEO</a:t>
            </a:r>
            <a:r>
              <a:rPr lang="zh-CN" altLang="en-US" sz="3200"/>
              <a:t>赶下神坛</a:t>
            </a:r>
            <a:endParaRPr lang="zh-CN" altLang="en-US" sz="3200"/>
          </a:p>
          <a:p>
            <a:endParaRPr lang="en-US" altLang="zh-CN" sz="3200"/>
          </a:p>
          <a:p>
            <a:r>
              <a:rPr lang="zh-CN" altLang="en-US" sz="3200"/>
              <a:t>我会找一个比你好</a:t>
            </a:r>
            <a:r>
              <a:rPr lang="en-US" altLang="zh-CN" sz="3200"/>
              <a:t>100</a:t>
            </a:r>
            <a:r>
              <a:rPr lang="zh-CN" altLang="en-US" sz="3200"/>
              <a:t>倍的来做</a:t>
            </a:r>
            <a:r>
              <a:rPr lang="en-US" altLang="zh-CN" sz="3200"/>
              <a:t>CEO</a:t>
            </a:r>
            <a:endParaRPr lang="en-US" altLang="zh-CN" sz="3200"/>
          </a:p>
        </p:txBody>
      </p:sp>
      <p:pic>
        <p:nvPicPr>
          <p:cNvPr id="108" name="图片 107"/>
          <p:cNvPicPr/>
          <p:nvPr/>
        </p:nvPicPr>
        <p:blipFill>
          <a:blip r:embed="rId2"/>
          <a:stretch>
            <a:fillRect/>
          </a:stretch>
        </p:blipFill>
        <p:spPr>
          <a:xfrm>
            <a:off x="723900" y="3829050"/>
            <a:ext cx="3809365" cy="25469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838575" y="447675"/>
            <a:ext cx="49720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/>
              <a:t>粉丝就是最大的资产</a:t>
            </a:r>
            <a:endParaRPr lang="zh-CN" altLang="en-US" sz="4000"/>
          </a:p>
        </p:txBody>
      </p:sp>
      <p:sp>
        <p:nvSpPr>
          <p:cNvPr id="3" name="文本框 2"/>
          <p:cNvSpPr txBox="1"/>
          <p:nvPr/>
        </p:nvSpPr>
        <p:spPr>
          <a:xfrm>
            <a:off x="1343025" y="1152525"/>
            <a:ext cx="10344150" cy="61855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粉丝未来是最大的资产，</a:t>
            </a:r>
            <a:endParaRPr lang="zh-CN" altLang="en-US" sz="3600"/>
          </a:p>
          <a:p>
            <a:r>
              <a:rPr lang="en-US" altLang="zh-CN" sz="3600"/>
              <a:t>100</a:t>
            </a:r>
            <a:r>
              <a:rPr lang="zh-CN" altLang="en-US" sz="3600"/>
              <a:t>万的粉丝可以给你变现上千万</a:t>
            </a:r>
            <a:endParaRPr lang="zh-CN" altLang="en-US" sz="3600"/>
          </a:p>
          <a:p>
            <a:r>
              <a:rPr lang="en-US" altLang="zh-CN" sz="3600"/>
              <a:t>1000</a:t>
            </a:r>
            <a:r>
              <a:rPr lang="zh-CN" altLang="en-US" sz="3600"/>
              <a:t>玩的粉丝，可以过亿</a:t>
            </a:r>
            <a:endParaRPr lang="zh-CN" altLang="en-US" sz="3600"/>
          </a:p>
          <a:p>
            <a:endParaRPr lang="zh-CN" altLang="en-US" sz="3600"/>
          </a:p>
          <a:p>
            <a:r>
              <a:rPr lang="zh-CN" altLang="en-US" sz="3600"/>
              <a:t>你有多少套房子，你有几台车？现在呢？</a:t>
            </a:r>
            <a:r>
              <a:rPr lang="en-US" altLang="zh-CN" sz="3600"/>
              <a:t> </a:t>
            </a:r>
            <a:r>
              <a:rPr lang="zh-CN" altLang="en-US" sz="3600"/>
              <a:t>你有多少粉丝？</a:t>
            </a:r>
            <a:endParaRPr lang="zh-CN" altLang="en-US" sz="3600"/>
          </a:p>
          <a:p>
            <a:r>
              <a:rPr lang="zh-CN" altLang="en-US" sz="3600"/>
              <a:t>海南政府招商目录上写着：</a:t>
            </a:r>
            <a:r>
              <a:rPr lang="en-US" altLang="zh-CN" sz="3600"/>
              <a:t>50</a:t>
            </a:r>
            <a:r>
              <a:rPr lang="zh-CN" altLang="en-US" sz="3600"/>
              <a:t>万粉丝，</a:t>
            </a:r>
            <a:r>
              <a:rPr lang="en-US" altLang="zh-CN" sz="3600"/>
              <a:t>100</a:t>
            </a:r>
            <a:r>
              <a:rPr lang="zh-CN" altLang="en-US" sz="3600"/>
              <a:t>万，</a:t>
            </a:r>
            <a:r>
              <a:rPr lang="en-US" altLang="zh-CN" sz="3600"/>
              <a:t>1000</a:t>
            </a:r>
            <a:r>
              <a:rPr lang="zh-CN" altLang="en-US" sz="3600"/>
              <a:t>万，个配套不同的</a:t>
            </a:r>
            <a:r>
              <a:rPr lang="zh-CN" altLang="en-US" sz="3600"/>
              <a:t>政策</a:t>
            </a:r>
            <a:endParaRPr lang="zh-CN" altLang="en-US" sz="3600"/>
          </a:p>
          <a:p>
            <a:endParaRPr lang="zh-CN" altLang="en-US" sz="3600"/>
          </a:p>
          <a:p>
            <a:endParaRPr lang="zh-CN" altLang="en-US" sz="3600"/>
          </a:p>
          <a:p>
            <a:endParaRPr lang="zh-CN" altLang="en-US" sz="3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4336" t="11786" r="23888" b="35324"/>
          <a:stretch>
            <a:fillRect/>
          </a:stretch>
        </p:blipFill>
        <p:spPr>
          <a:xfrm>
            <a:off x="925195" y="1810385"/>
            <a:ext cx="8796020" cy="49142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19102" t="7071" r="21115" b="51395"/>
          <a:stretch>
            <a:fillRect/>
          </a:stretch>
        </p:blipFill>
        <p:spPr>
          <a:xfrm>
            <a:off x="768985" y="300355"/>
            <a:ext cx="10654030" cy="40474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0" name="图片 109"/>
          <p:cNvPicPr/>
          <p:nvPr/>
        </p:nvPicPr>
        <p:blipFill>
          <a:blip r:embed="rId1"/>
          <a:stretch>
            <a:fillRect/>
          </a:stretch>
        </p:blipFill>
        <p:spPr>
          <a:xfrm>
            <a:off x="4972050" y="314960"/>
            <a:ext cx="6915150" cy="34855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542925" y="3286125"/>
            <a:ext cx="11181080" cy="43999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电池成本，</a:t>
            </a:r>
            <a:r>
              <a:rPr lang="zh-CN" altLang="en-US" sz="2800"/>
              <a:t>好几万美金</a:t>
            </a:r>
            <a:endParaRPr lang="zh-CN" altLang="en-US" sz="2800"/>
          </a:p>
          <a:p>
            <a:endParaRPr lang="zh-CN" altLang="en-US" sz="2800"/>
          </a:p>
          <a:p>
            <a:r>
              <a:rPr lang="zh-CN" altLang="en-US" sz="2800"/>
              <a:t>第一性原理思维：把复杂的东西简单化；</a:t>
            </a:r>
            <a:r>
              <a:rPr lang="en-US" altLang="zh-CN" sz="2800"/>
              <a:t> </a:t>
            </a:r>
            <a:r>
              <a:rPr lang="zh-CN" altLang="en-US" sz="2800"/>
              <a:t>化学家</a:t>
            </a:r>
            <a:r>
              <a:rPr lang="en-US" altLang="zh-CN" sz="2800"/>
              <a:t>-&gt;</a:t>
            </a:r>
            <a:r>
              <a:rPr lang="zh-CN" altLang="en-US" sz="2800"/>
              <a:t>铁，镍，硒，铅，</a:t>
            </a:r>
            <a:endParaRPr lang="zh-CN" altLang="en-US" sz="2800"/>
          </a:p>
          <a:p>
            <a:r>
              <a:rPr lang="zh-CN" altLang="en-US" sz="2800"/>
              <a:t>原材料成本多少钱，</a:t>
            </a:r>
            <a:r>
              <a:rPr lang="en-US" altLang="zh-CN" sz="2800"/>
              <a:t>8</a:t>
            </a:r>
            <a:r>
              <a:rPr lang="zh-CN" altLang="en-US" sz="2800"/>
              <a:t>元，我要做</a:t>
            </a:r>
            <a:r>
              <a:rPr lang="en-US" altLang="zh-CN" sz="2800"/>
              <a:t>8</a:t>
            </a:r>
            <a:r>
              <a:rPr lang="zh-CN" altLang="en-US" sz="2800"/>
              <a:t>元的电磁，我给你</a:t>
            </a:r>
            <a:r>
              <a:rPr lang="en-US" altLang="zh-CN" sz="2800"/>
              <a:t>80</a:t>
            </a:r>
            <a:r>
              <a:rPr lang="zh-CN" altLang="en-US" sz="2800"/>
              <a:t>元</a:t>
            </a:r>
            <a:endParaRPr lang="zh-CN" altLang="en-US" sz="2800"/>
          </a:p>
          <a:p>
            <a:endParaRPr lang="zh-CN" altLang="en-US" sz="2800"/>
          </a:p>
          <a:p>
            <a:endParaRPr lang="zh-CN" altLang="en-US" sz="2800"/>
          </a:p>
          <a:p>
            <a:r>
              <a:rPr lang="en-US" altLang="zh-CN" sz="2800"/>
              <a:t>800</a:t>
            </a:r>
            <a:r>
              <a:rPr lang="zh-CN" altLang="en-US" sz="2800"/>
              <a:t>块钱</a:t>
            </a:r>
            <a:r>
              <a:rPr lang="en-US" altLang="zh-CN" sz="2800"/>
              <a:t>-&gt;70</a:t>
            </a:r>
            <a:r>
              <a:rPr lang="zh-CN" altLang="en-US" sz="2800"/>
              <a:t>元</a:t>
            </a:r>
            <a:endParaRPr lang="zh-CN" altLang="en-US" sz="2800"/>
          </a:p>
          <a:p>
            <a:endParaRPr lang="zh-CN" altLang="en-US" sz="2800"/>
          </a:p>
          <a:p>
            <a:endParaRPr lang="zh-CN" altLang="en-US" sz="2800"/>
          </a:p>
          <a:p>
            <a:endParaRPr lang="zh-CN" altLang="en-US" sz="2800"/>
          </a:p>
        </p:txBody>
      </p:sp>
      <p:sp>
        <p:nvSpPr>
          <p:cNvPr id="3" name="文本框 2"/>
          <p:cNvSpPr txBox="1"/>
          <p:nvPr/>
        </p:nvSpPr>
        <p:spPr>
          <a:xfrm>
            <a:off x="171450" y="606425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第一性原理（FirstPrinciple）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552575" y="817245"/>
            <a:ext cx="8771890" cy="4831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/>
              <a:t>比如，传统电池组，市场平均价格是 600 美元/千瓦时，主要电池供应商是松下。马斯克通过第一性原理发现，如果从伦敦金属交易所购买锂电池组的原材料组合在一起，只需要 80 美元/千瓦时。</a:t>
            </a:r>
            <a:endParaRPr lang="zh-CN" altLang="en-US" sz="2800"/>
          </a:p>
          <a:p>
            <a:r>
              <a:rPr lang="zh-CN" altLang="en-US" sz="2800"/>
              <a:t> </a:t>
            </a:r>
            <a:endParaRPr lang="zh-CN" altLang="en-US" sz="2800"/>
          </a:p>
          <a:p>
            <a:endParaRPr lang="zh-CN" altLang="en-US" sz="2800"/>
          </a:p>
          <a:p>
            <a:r>
              <a:rPr lang="zh-CN" altLang="en-US" sz="2800"/>
              <a:t>他从中发现有巨大的价格差距，所以特斯拉在 2013 年开始自己建立了电池厂，今年一月份开始大规模生产，投产之后电池的价格可以下降 30%，每年可以支持 150 万辆电动车对电池的需求。这就是他对第一性原理的一个应用。</a:t>
            </a:r>
            <a:endParaRPr lang="zh-C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5" name="图片 134"/>
          <p:cNvPicPr/>
          <p:nvPr/>
        </p:nvPicPr>
        <p:blipFill>
          <a:blip r:embed="rId1"/>
          <a:stretch>
            <a:fillRect/>
          </a:stretch>
        </p:blipFill>
        <p:spPr>
          <a:xfrm>
            <a:off x="555625" y="500380"/>
            <a:ext cx="11079480" cy="59524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514985" y="141605"/>
            <a:ext cx="11333480" cy="67392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/>
              <a:t>卡特尼拉是马斯克的“理想型”的美女形象，是按照马斯克第二任前妻、美艳女星塔露拉脸型和身材复刻的，有着马斯克“梦寐以求的个性和特征”，还能和客户进行深入的伴侣间私密交流。</a:t>
            </a:r>
            <a:endParaRPr lang="zh-CN" altLang="en-US" sz="3600"/>
          </a:p>
          <a:p>
            <a:endParaRPr lang="zh-CN" altLang="en-US" sz="3600"/>
          </a:p>
          <a:p>
            <a:r>
              <a:rPr lang="zh-CN" altLang="en-US" sz="3600"/>
              <a:t>“猫女”机器人除了可以提供日常家务、跑腿、护理等服务外，令人难以置信的是，其内部还安装了模拟的人造子宫和胚胎技术，据称可以能提供“生孩子”的服务。</a:t>
            </a:r>
            <a:endParaRPr lang="zh-CN" altLang="en-US" sz="3600"/>
          </a:p>
          <a:p>
            <a:endParaRPr lang="zh-CN" altLang="en-US" sz="3600"/>
          </a:p>
          <a:p>
            <a:r>
              <a:rPr lang="zh-CN" altLang="en-US" sz="3600"/>
              <a:t>马斯克声称：第一代“猫女”机器人或在2026年面世，定价仅2万美元，折合人民币约14万人民币。</a:t>
            </a:r>
            <a:endParaRPr lang="zh-CN" altLang="en-US" sz="3600"/>
          </a:p>
          <a:p>
            <a:endParaRPr lang="zh-CN" altLang="en-US" sz="3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57175" y="505460"/>
            <a:ext cx="11353800" cy="47078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马斯克怎么看第一性原理？</a:t>
            </a:r>
            <a:endParaRPr lang="zh-CN" altLang="en-US" sz="2000"/>
          </a:p>
          <a:p>
            <a:r>
              <a:rPr lang="zh-CN" altLang="en-US" sz="2000"/>
              <a:t> </a:t>
            </a:r>
            <a:endParaRPr lang="zh-CN" altLang="en-US" sz="2000"/>
          </a:p>
          <a:p>
            <a:r>
              <a:rPr lang="zh-CN" altLang="en-US" sz="2000"/>
              <a:t>“我们运用第一性原理，而不是比较思维去思考问题是非常重要的。我们在生活中总是倾向于比较，对别人已经做过或者正在做的事情我们也都去做，这样发展的结果只能产生细小的迭代发展。”</a:t>
            </a:r>
            <a:endParaRPr lang="zh-CN" altLang="en-US" sz="2000"/>
          </a:p>
          <a:p>
            <a:endParaRPr lang="zh-CN" altLang="en-US" sz="2000"/>
          </a:p>
          <a:p>
            <a:endParaRPr lang="zh-CN" altLang="en-US" sz="2000"/>
          </a:p>
          <a:p>
            <a:r>
              <a:rPr lang="zh-CN" altLang="en-US" sz="2000"/>
              <a:t>第一性原理是量子力学中的一个术语，意思是从头算，无需任何经验参数，只用少量基本数据（质子/中子、光速等）做量子计算，得出分子结构和物质的性质，很接近于反映宇宙本质的原理，称为第一性原理。</a:t>
            </a:r>
            <a:endParaRPr lang="zh-CN" altLang="en-US" sz="2000"/>
          </a:p>
          <a:p>
            <a:endParaRPr lang="zh-CN" altLang="en-US" sz="2000"/>
          </a:p>
          <a:p>
            <a:r>
              <a:rPr lang="zh-CN" altLang="en-US" sz="2000"/>
              <a:t>第一性原理强调用少量的基本数据进行分析，爱因斯坦相对论的基础就是对宇宙本性的两个简单假设。  </a:t>
            </a:r>
            <a:endParaRPr lang="zh-CN" altLang="en-US" sz="2000"/>
          </a:p>
          <a:p>
            <a:endParaRPr lang="zh-CN" altLang="en-US" sz="2000"/>
          </a:p>
          <a:p>
            <a:r>
              <a:rPr lang="zh-CN" altLang="en-US" sz="2000"/>
              <a:t>第一性原理的思想方式是用物理学的角度看待世界，也就是说一层层拨开事物表象，看到里面的本质，再从本质一层层往上走。</a:t>
            </a:r>
            <a:endParaRPr lang="zh-CN" altLang="en-US" sz="2000"/>
          </a:p>
        </p:txBody>
      </p:sp>
      <p:sp>
        <p:nvSpPr>
          <p:cNvPr id="3" name="文本框 2"/>
          <p:cNvSpPr txBox="1"/>
          <p:nvPr/>
        </p:nvSpPr>
        <p:spPr>
          <a:xfrm>
            <a:off x="257175" y="5689600"/>
            <a:ext cx="1146746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强调在基本事实的基础上探究问题的本源，不被过去的经验知识所干扰。比如马斯克在创办 SpaceX 时，美国航天界的主流观点是，造火箭发卫星的费用是异常昂贵的，而且要花不少时间，不是波音和洛克希德?马丁这样的大公司根本干不了。马斯克认识到，如果他能做到这一点，那么，一切将重新洗牌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530" y="2407285"/>
            <a:ext cx="11828780" cy="37077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70" y="223520"/>
            <a:ext cx="9324975" cy="1076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755" y="4445"/>
            <a:ext cx="11200765" cy="68535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9145" y="342265"/>
            <a:ext cx="9974580" cy="32626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550" y="3718560"/>
            <a:ext cx="10074275" cy="2896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8" name="Image" r:id="rId1" imgW="18288000" imgH="7181850" progId="Photoshop.Image.13">
                  <p:embed/>
                </p:oleObj>
              </mc:Choice>
              <mc:Fallback>
                <p:oleObj name="Image" r:id="rId1" imgW="18288000" imgH="7181850" progId="Photoshop.Image.13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PA_矩形 5"/>
          <p:cNvSpPr/>
          <p:nvPr>
            <p:custDataLst>
              <p:tags r:id="rId3"/>
            </p:custDataLst>
          </p:nvPr>
        </p:nvSpPr>
        <p:spPr>
          <a:xfrm>
            <a:off x="0" y="2915367"/>
            <a:ext cx="12192000" cy="1513758"/>
          </a:xfrm>
          <a:prstGeom prst="rect">
            <a:avLst/>
          </a:prstGeom>
          <a:solidFill>
            <a:schemeClr val="accent1">
              <a:alpha val="80000"/>
            </a:schemeClr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我不会错！</a:t>
            </a:r>
            <a:endParaRPr lang="en-US" altLang="zh-CN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09476" y="183671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计算机网络安全技术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58"/>
          <p:cNvSpPr>
            <a:spLocks noEditPoints="1"/>
          </p:cNvSpPr>
          <p:nvPr/>
        </p:nvSpPr>
        <p:spPr bwMode="auto">
          <a:xfrm>
            <a:off x="355887" y="251940"/>
            <a:ext cx="403255" cy="403256"/>
          </a:xfrm>
          <a:custGeom>
            <a:avLst/>
            <a:gdLst>
              <a:gd name="T0" fmla="*/ 0 w 124"/>
              <a:gd name="T1" fmla="*/ 62 h 124"/>
              <a:gd name="T2" fmla="*/ 124 w 124"/>
              <a:gd name="T3" fmla="*/ 62 h 124"/>
              <a:gd name="T4" fmla="*/ 116 w 124"/>
              <a:gd name="T5" fmla="*/ 60 h 124"/>
              <a:gd name="T6" fmla="*/ 88 w 124"/>
              <a:gd name="T7" fmla="*/ 35 h 124"/>
              <a:gd name="T8" fmla="*/ 116 w 124"/>
              <a:gd name="T9" fmla="*/ 60 h 124"/>
              <a:gd name="T10" fmla="*/ 44 w 124"/>
              <a:gd name="T11" fmla="*/ 94 h 124"/>
              <a:gd name="T12" fmla="*/ 60 w 124"/>
              <a:gd name="T13" fmla="*/ 116 h 124"/>
              <a:gd name="T14" fmla="*/ 82 w 124"/>
              <a:gd name="T15" fmla="*/ 32 h 124"/>
              <a:gd name="T16" fmla="*/ 64 w 124"/>
              <a:gd name="T17" fmla="*/ 8 h 124"/>
              <a:gd name="T18" fmla="*/ 71 w 124"/>
              <a:gd name="T19" fmla="*/ 8 h 124"/>
              <a:gd name="T20" fmla="*/ 86 w 124"/>
              <a:gd name="T21" fmla="*/ 31 h 124"/>
              <a:gd name="T22" fmla="*/ 60 w 124"/>
              <a:gd name="T23" fmla="*/ 8 h 124"/>
              <a:gd name="T24" fmla="*/ 42 w 124"/>
              <a:gd name="T25" fmla="*/ 32 h 124"/>
              <a:gd name="T26" fmla="*/ 60 w 124"/>
              <a:gd name="T27" fmla="*/ 8 h 124"/>
              <a:gd name="T28" fmla="*/ 25 w 124"/>
              <a:gd name="T29" fmla="*/ 23 h 124"/>
              <a:gd name="T30" fmla="*/ 38 w 124"/>
              <a:gd name="T31" fmla="*/ 31 h 124"/>
              <a:gd name="T32" fmla="*/ 60 w 124"/>
              <a:gd name="T33" fmla="*/ 40 h 124"/>
              <a:gd name="T34" fmla="*/ 36 w 124"/>
              <a:gd name="T35" fmla="*/ 60 h 124"/>
              <a:gd name="T36" fmla="*/ 60 w 124"/>
              <a:gd name="T37" fmla="*/ 64 h 124"/>
              <a:gd name="T38" fmla="*/ 42 w 124"/>
              <a:gd name="T39" fmla="*/ 91 h 124"/>
              <a:gd name="T40" fmla="*/ 60 w 124"/>
              <a:gd name="T41" fmla="*/ 64 h 124"/>
              <a:gd name="T42" fmla="*/ 27 w 124"/>
              <a:gd name="T43" fmla="*/ 103 h 124"/>
              <a:gd name="T44" fmla="*/ 53 w 124"/>
              <a:gd name="T45" fmla="*/ 115 h 124"/>
              <a:gd name="T46" fmla="*/ 64 w 124"/>
              <a:gd name="T47" fmla="*/ 92 h 124"/>
              <a:gd name="T48" fmla="*/ 64 w 124"/>
              <a:gd name="T49" fmla="*/ 116 h 124"/>
              <a:gd name="T50" fmla="*/ 97 w 124"/>
              <a:gd name="T51" fmla="*/ 103 h 124"/>
              <a:gd name="T52" fmla="*/ 85 w 124"/>
              <a:gd name="T53" fmla="*/ 96 h 124"/>
              <a:gd name="T54" fmla="*/ 64 w 124"/>
              <a:gd name="T55" fmla="*/ 88 h 124"/>
              <a:gd name="T56" fmla="*/ 88 w 124"/>
              <a:gd name="T57" fmla="*/ 64 h 124"/>
              <a:gd name="T58" fmla="*/ 64 w 124"/>
              <a:gd name="T59" fmla="*/ 60 h 124"/>
              <a:gd name="T60" fmla="*/ 84 w 124"/>
              <a:gd name="T61" fmla="*/ 36 h 124"/>
              <a:gd name="T62" fmla="*/ 64 w 124"/>
              <a:gd name="T63" fmla="*/ 60 h 124"/>
              <a:gd name="T64" fmla="*/ 37 w 124"/>
              <a:gd name="T65" fmla="*/ 35 h 124"/>
              <a:gd name="T66" fmla="*/ 8 w 124"/>
              <a:gd name="T67" fmla="*/ 60 h 124"/>
              <a:gd name="T68" fmla="*/ 8 w 124"/>
              <a:gd name="T69" fmla="*/ 64 h 124"/>
              <a:gd name="T70" fmla="*/ 38 w 124"/>
              <a:gd name="T71" fmla="*/ 92 h 124"/>
              <a:gd name="T72" fmla="*/ 8 w 124"/>
              <a:gd name="T73" fmla="*/ 64 h 124"/>
              <a:gd name="T74" fmla="*/ 86 w 124"/>
              <a:gd name="T75" fmla="*/ 92 h 124"/>
              <a:gd name="T76" fmla="*/ 116 w 124"/>
              <a:gd name="T77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4" h="124">
                <a:moveTo>
                  <a:pt x="62" y="0"/>
                </a:moveTo>
                <a:cubicBezTo>
                  <a:pt x="28" y="0"/>
                  <a:pt x="0" y="27"/>
                  <a:pt x="0" y="62"/>
                </a:cubicBezTo>
                <a:cubicBezTo>
                  <a:pt x="0" y="96"/>
                  <a:pt x="28" y="124"/>
                  <a:pt x="62" y="124"/>
                </a:cubicBezTo>
                <a:cubicBezTo>
                  <a:pt x="96" y="124"/>
                  <a:pt x="124" y="96"/>
                  <a:pt x="124" y="62"/>
                </a:cubicBezTo>
                <a:cubicBezTo>
                  <a:pt x="124" y="27"/>
                  <a:pt x="96" y="0"/>
                  <a:pt x="62" y="0"/>
                </a:cubicBezTo>
                <a:moveTo>
                  <a:pt x="116" y="60"/>
                </a:moveTo>
                <a:cubicBezTo>
                  <a:pt x="92" y="60"/>
                  <a:pt x="92" y="60"/>
                  <a:pt x="92" y="60"/>
                </a:cubicBezTo>
                <a:cubicBezTo>
                  <a:pt x="92" y="51"/>
                  <a:pt x="90" y="42"/>
                  <a:pt x="88" y="35"/>
                </a:cubicBezTo>
                <a:cubicBezTo>
                  <a:pt x="93" y="32"/>
                  <a:pt x="98" y="29"/>
                  <a:pt x="103" y="26"/>
                </a:cubicBezTo>
                <a:cubicBezTo>
                  <a:pt x="111" y="35"/>
                  <a:pt x="116" y="47"/>
                  <a:pt x="116" y="60"/>
                </a:cubicBezTo>
                <a:moveTo>
                  <a:pt x="60" y="116"/>
                </a:moveTo>
                <a:cubicBezTo>
                  <a:pt x="53" y="110"/>
                  <a:pt x="48" y="103"/>
                  <a:pt x="44" y="94"/>
                </a:cubicBezTo>
                <a:cubicBezTo>
                  <a:pt x="49" y="93"/>
                  <a:pt x="55" y="92"/>
                  <a:pt x="60" y="92"/>
                </a:cubicBezTo>
                <a:cubicBezTo>
                  <a:pt x="60" y="116"/>
                  <a:pt x="60" y="116"/>
                  <a:pt x="60" y="116"/>
                </a:cubicBezTo>
                <a:close/>
                <a:moveTo>
                  <a:pt x="64" y="8"/>
                </a:moveTo>
                <a:cubicBezTo>
                  <a:pt x="72" y="14"/>
                  <a:pt x="78" y="22"/>
                  <a:pt x="82" y="32"/>
                </a:cubicBezTo>
                <a:cubicBezTo>
                  <a:pt x="77" y="34"/>
                  <a:pt x="71" y="35"/>
                  <a:pt x="64" y="36"/>
                </a:cubicBezTo>
                <a:cubicBezTo>
                  <a:pt x="64" y="8"/>
                  <a:pt x="64" y="8"/>
                  <a:pt x="64" y="8"/>
                </a:cubicBezTo>
                <a:cubicBezTo>
                  <a:pt x="64" y="8"/>
                  <a:pt x="64" y="8"/>
                  <a:pt x="64" y="8"/>
                </a:cubicBezTo>
                <a:moveTo>
                  <a:pt x="71" y="8"/>
                </a:moveTo>
                <a:cubicBezTo>
                  <a:pt x="82" y="10"/>
                  <a:pt x="92" y="15"/>
                  <a:pt x="100" y="23"/>
                </a:cubicBezTo>
                <a:cubicBezTo>
                  <a:pt x="96" y="26"/>
                  <a:pt x="91" y="29"/>
                  <a:pt x="86" y="31"/>
                </a:cubicBezTo>
                <a:cubicBezTo>
                  <a:pt x="82" y="22"/>
                  <a:pt x="77" y="15"/>
                  <a:pt x="71" y="8"/>
                </a:cubicBezTo>
                <a:moveTo>
                  <a:pt x="60" y="8"/>
                </a:moveTo>
                <a:cubicBezTo>
                  <a:pt x="60" y="36"/>
                  <a:pt x="60" y="36"/>
                  <a:pt x="60" y="36"/>
                </a:cubicBezTo>
                <a:cubicBezTo>
                  <a:pt x="54" y="35"/>
                  <a:pt x="48" y="34"/>
                  <a:pt x="42" y="32"/>
                </a:cubicBezTo>
                <a:cubicBezTo>
                  <a:pt x="46" y="22"/>
                  <a:pt x="52" y="14"/>
                  <a:pt x="60" y="8"/>
                </a:cubicBezTo>
                <a:cubicBezTo>
                  <a:pt x="60" y="8"/>
                  <a:pt x="60" y="8"/>
                  <a:pt x="60" y="8"/>
                </a:cubicBezTo>
                <a:moveTo>
                  <a:pt x="38" y="31"/>
                </a:moveTo>
                <a:cubicBezTo>
                  <a:pt x="33" y="29"/>
                  <a:pt x="29" y="26"/>
                  <a:pt x="25" y="23"/>
                </a:cubicBezTo>
                <a:cubicBezTo>
                  <a:pt x="32" y="15"/>
                  <a:pt x="42" y="10"/>
                  <a:pt x="53" y="8"/>
                </a:cubicBezTo>
                <a:cubicBezTo>
                  <a:pt x="47" y="15"/>
                  <a:pt x="42" y="22"/>
                  <a:pt x="38" y="31"/>
                </a:cubicBezTo>
                <a:moveTo>
                  <a:pt x="41" y="36"/>
                </a:moveTo>
                <a:cubicBezTo>
                  <a:pt x="47" y="38"/>
                  <a:pt x="53" y="39"/>
                  <a:pt x="60" y="40"/>
                </a:cubicBezTo>
                <a:cubicBezTo>
                  <a:pt x="60" y="60"/>
                  <a:pt x="60" y="60"/>
                  <a:pt x="60" y="60"/>
                </a:cubicBezTo>
                <a:cubicBezTo>
                  <a:pt x="36" y="60"/>
                  <a:pt x="36" y="60"/>
                  <a:pt x="36" y="60"/>
                </a:cubicBezTo>
                <a:cubicBezTo>
                  <a:pt x="37" y="51"/>
                  <a:pt x="38" y="43"/>
                  <a:pt x="41" y="36"/>
                </a:cubicBezTo>
                <a:moveTo>
                  <a:pt x="60" y="64"/>
                </a:moveTo>
                <a:cubicBezTo>
                  <a:pt x="60" y="88"/>
                  <a:pt x="60" y="88"/>
                  <a:pt x="60" y="88"/>
                </a:cubicBezTo>
                <a:cubicBezTo>
                  <a:pt x="54" y="88"/>
                  <a:pt x="48" y="89"/>
                  <a:pt x="42" y="91"/>
                </a:cubicBezTo>
                <a:cubicBezTo>
                  <a:pt x="39" y="83"/>
                  <a:pt x="37" y="73"/>
                  <a:pt x="36" y="64"/>
                </a:cubicBezTo>
                <a:lnTo>
                  <a:pt x="60" y="64"/>
                </a:lnTo>
                <a:close/>
                <a:moveTo>
                  <a:pt x="53" y="115"/>
                </a:moveTo>
                <a:cubicBezTo>
                  <a:pt x="43" y="113"/>
                  <a:pt x="34" y="109"/>
                  <a:pt x="27" y="103"/>
                </a:cubicBezTo>
                <a:cubicBezTo>
                  <a:pt x="31" y="100"/>
                  <a:pt x="35" y="98"/>
                  <a:pt x="40" y="96"/>
                </a:cubicBezTo>
                <a:cubicBezTo>
                  <a:pt x="43" y="103"/>
                  <a:pt x="48" y="109"/>
                  <a:pt x="53" y="115"/>
                </a:cubicBezTo>
                <a:moveTo>
                  <a:pt x="64" y="116"/>
                </a:moveTo>
                <a:cubicBezTo>
                  <a:pt x="64" y="92"/>
                  <a:pt x="64" y="92"/>
                  <a:pt x="64" y="92"/>
                </a:cubicBezTo>
                <a:cubicBezTo>
                  <a:pt x="70" y="92"/>
                  <a:pt x="76" y="93"/>
                  <a:pt x="81" y="94"/>
                </a:cubicBezTo>
                <a:cubicBezTo>
                  <a:pt x="77" y="103"/>
                  <a:pt x="71" y="110"/>
                  <a:pt x="64" y="116"/>
                </a:cubicBezTo>
                <a:close/>
                <a:moveTo>
                  <a:pt x="85" y="96"/>
                </a:moveTo>
                <a:cubicBezTo>
                  <a:pt x="89" y="98"/>
                  <a:pt x="93" y="100"/>
                  <a:pt x="97" y="103"/>
                </a:cubicBezTo>
                <a:cubicBezTo>
                  <a:pt x="90" y="109"/>
                  <a:pt x="81" y="113"/>
                  <a:pt x="71" y="115"/>
                </a:cubicBezTo>
                <a:cubicBezTo>
                  <a:pt x="76" y="109"/>
                  <a:pt x="81" y="103"/>
                  <a:pt x="85" y="96"/>
                </a:cubicBezTo>
                <a:moveTo>
                  <a:pt x="82" y="91"/>
                </a:moveTo>
                <a:cubicBezTo>
                  <a:pt x="77" y="89"/>
                  <a:pt x="71" y="88"/>
                  <a:pt x="64" y="88"/>
                </a:cubicBezTo>
                <a:cubicBezTo>
                  <a:pt x="64" y="64"/>
                  <a:pt x="64" y="64"/>
                  <a:pt x="64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73"/>
                  <a:pt x="86" y="83"/>
                  <a:pt x="82" y="91"/>
                </a:cubicBezTo>
                <a:moveTo>
                  <a:pt x="64" y="60"/>
                </a:moveTo>
                <a:cubicBezTo>
                  <a:pt x="64" y="40"/>
                  <a:pt x="64" y="40"/>
                  <a:pt x="64" y="40"/>
                </a:cubicBezTo>
                <a:cubicBezTo>
                  <a:pt x="71" y="39"/>
                  <a:pt x="78" y="38"/>
                  <a:pt x="84" y="36"/>
                </a:cubicBezTo>
                <a:cubicBezTo>
                  <a:pt x="86" y="43"/>
                  <a:pt x="88" y="51"/>
                  <a:pt x="88" y="60"/>
                </a:cubicBezTo>
                <a:lnTo>
                  <a:pt x="64" y="60"/>
                </a:lnTo>
                <a:close/>
                <a:moveTo>
                  <a:pt x="22" y="26"/>
                </a:moveTo>
                <a:cubicBezTo>
                  <a:pt x="27" y="29"/>
                  <a:pt x="32" y="32"/>
                  <a:pt x="37" y="35"/>
                </a:cubicBezTo>
                <a:cubicBezTo>
                  <a:pt x="34" y="42"/>
                  <a:pt x="33" y="51"/>
                  <a:pt x="32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9" y="47"/>
                  <a:pt x="14" y="35"/>
                  <a:pt x="22" y="26"/>
                </a:cubicBezTo>
                <a:moveTo>
                  <a:pt x="8" y="64"/>
                </a:moveTo>
                <a:cubicBezTo>
                  <a:pt x="32" y="64"/>
                  <a:pt x="32" y="64"/>
                  <a:pt x="32" y="64"/>
                </a:cubicBezTo>
                <a:cubicBezTo>
                  <a:pt x="33" y="74"/>
                  <a:pt x="35" y="83"/>
                  <a:pt x="38" y="92"/>
                </a:cubicBezTo>
                <a:cubicBezTo>
                  <a:pt x="33" y="94"/>
                  <a:pt x="29" y="97"/>
                  <a:pt x="24" y="100"/>
                </a:cubicBezTo>
                <a:cubicBezTo>
                  <a:pt x="15" y="91"/>
                  <a:pt x="9" y="78"/>
                  <a:pt x="8" y="64"/>
                </a:cubicBezTo>
                <a:moveTo>
                  <a:pt x="100" y="100"/>
                </a:moveTo>
                <a:cubicBezTo>
                  <a:pt x="96" y="97"/>
                  <a:pt x="91" y="94"/>
                  <a:pt x="86" y="92"/>
                </a:cubicBezTo>
                <a:cubicBezTo>
                  <a:pt x="90" y="83"/>
                  <a:pt x="92" y="74"/>
                  <a:pt x="92" y="64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6" y="78"/>
                  <a:pt x="110" y="91"/>
                  <a:pt x="100" y="10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commondata" val="eyJoZGlkIjoiZTgzZmMyNjkzZjFhOGNlYjIxNjA2OTU0M2E0MGE0ZTkifQ=="/>
</p:tagLst>
</file>

<file path=ppt/theme/theme1.xml><?xml version="1.0" encoding="utf-8"?>
<a:theme xmlns:a="http://schemas.openxmlformats.org/drawingml/2006/main" name="Office Theme">
  <a:themeElements>
    <a:clrScheme name="视点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1714</Words>
  <Application>WPS 演示</Application>
  <PresentationFormat>宽屏</PresentationFormat>
  <Paragraphs>144</Paragraphs>
  <Slides>52</Slides>
  <Notes>36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52</vt:i4>
      </vt:variant>
    </vt:vector>
  </HeadingPairs>
  <TitlesOfParts>
    <vt:vector size="67" baseType="lpstr">
      <vt:lpstr>Arial</vt:lpstr>
      <vt:lpstr>宋体</vt:lpstr>
      <vt:lpstr>Wingdings</vt:lpstr>
      <vt:lpstr>微软雅黑</vt:lpstr>
      <vt:lpstr>Times New Roman</vt:lpstr>
      <vt:lpstr>Impact</vt:lpstr>
      <vt:lpstr>Leelawadee</vt:lpstr>
      <vt:lpstr>Calibri</vt:lpstr>
      <vt:lpstr>等线</vt:lpstr>
      <vt:lpstr>Arial Unicode MS</vt:lpstr>
      <vt:lpstr>等线 Light</vt:lpstr>
      <vt:lpstr>Calibri Light</vt:lpstr>
      <vt:lpstr>Office Theme</vt:lpstr>
      <vt:lpstr>Photoshop.Image.20</vt:lpstr>
      <vt:lpstr>Photoshop.Image.13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二月设计</dc:creator>
  <cp:lastModifiedBy>Administrator</cp:lastModifiedBy>
  <cp:revision>2442</cp:revision>
  <dcterms:created xsi:type="dcterms:W3CDTF">2014-11-26T08:06:00Z</dcterms:created>
  <dcterms:modified xsi:type="dcterms:W3CDTF">2024-02-28T01:55:14Z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F6C2E863594E4A42AE8AAB7A6F2F1856_13</vt:lpwstr>
  </property>
  <property fmtid="{D5CDD505-2E9C-101B-9397-08002B2CF9AE}" pid="3" name="KSOProductBuildVer">
    <vt:lpwstr>2052-12.1.0.16388</vt:lpwstr>
  </property>
</Properties>
</file>