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79" r:id="rId3"/>
    <p:sldId id="258" r:id="rId4"/>
    <p:sldId id="280" r:id="rId5"/>
    <p:sldId id="281" r:id="rId6"/>
    <p:sldId id="267" r:id="rId7"/>
    <p:sldId id="283" r:id="rId8"/>
    <p:sldId id="269" r:id="rId9"/>
    <p:sldId id="284" r:id="rId10"/>
    <p:sldId id="282" r:id="rId11"/>
    <p:sldId id="260" r:id="rId12"/>
    <p:sldId id="287" r:id="rId13"/>
    <p:sldId id="288" r:id="rId14"/>
    <p:sldId id="289" r:id="rId15"/>
    <p:sldId id="290" r:id="rId16"/>
    <p:sldId id="291" r:id="rId17"/>
    <p:sldId id="263" r:id="rId18"/>
    <p:sldId id="292" r:id="rId19"/>
    <p:sldId id="286" r:id="rId20"/>
    <p:sldId id="276" r:id="rId21"/>
  </p:sldIdLst>
  <p:sldSz cx="12192000" cy="6858000"/>
  <p:notesSz cx="6858000" cy="9144000"/>
  <p:embeddedFontLst>
    <p:embeddedFont>
      <p:font typeface="Calibri" pitchFamily="34" charset="0"/>
      <p:regular r:id="rId23"/>
      <p:bold r:id="rId24"/>
      <p:italic r:id="rId25"/>
      <p:boldItalic r:id="rId26"/>
    </p:embeddedFont>
    <p:embeddedFont>
      <p:font typeface="微软雅黑" pitchFamily="34" charset="-122"/>
      <p:regular r:id="rId27"/>
      <p:bold r:id="rId28"/>
    </p:embeddedFont>
    <p:embeddedFont>
      <p:font typeface="Calibri Light" charset="0"/>
      <p:regular r:id="rId29"/>
      <p:italic r:id="rId30"/>
    </p:embeddedFont>
    <p:embeddedFont>
      <p:font typeface="Vrinda" pitchFamily="34" charset="0"/>
      <p:regular r:id="rId31"/>
      <p:bold r:id="rId32"/>
    </p:embeddedFont>
    <p:embeddedFont>
      <p:font typeface="Agency FB" pitchFamily="34" charset="0"/>
      <p:regular r:id="rId33"/>
      <p:bold r:id="rId3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B4D9"/>
    <a:srgbClr val="373B44"/>
    <a:srgbClr val="B1B2B6"/>
    <a:srgbClr val="E7EDEA"/>
    <a:srgbClr val="7E7E7E"/>
    <a:srgbClr val="000000"/>
    <a:srgbClr val="5D5D5F"/>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673" autoAdjust="0"/>
    <p:restoredTop sz="94660"/>
  </p:normalViewPr>
  <p:slideViewPr>
    <p:cSldViewPr snapToGrid="0">
      <p:cViewPr>
        <p:scale>
          <a:sx n="70" d="100"/>
          <a:sy n="70" d="100"/>
        </p:scale>
        <p:origin x="-228" y="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FFD70D-E303-44B4-AB6C-9554E1BE40E1}" type="datetimeFigureOut">
              <a:rPr lang="zh-CN" altLang="en-US" smtClean="0"/>
              <a:t>2016/5/30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6DEC07-C93B-4252-A03D-9589626D74E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D6DEC07-C93B-4252-A03D-9589626D74E5}"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D6DEC07-C93B-4252-A03D-9589626D74E5}"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D6DEC07-C93B-4252-A03D-9589626D74E5}" type="slidenum">
              <a:rPr lang="zh-CN" altLang="en-US" smtClean="0"/>
              <a:t>14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D6DEC07-C93B-4252-A03D-9589626D74E5}" type="slidenum">
              <a:rPr lang="zh-CN" altLang="en-US" smtClean="0"/>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3477884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547379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98072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1922960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337223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1114301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294159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60269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1985236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1737233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120059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73B4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5793F-E7AD-4694-8488-CE4B67E89B0C}" type="datetimeFigureOut">
              <a:rPr lang="zh-CN" altLang="en-US" smtClean="0"/>
              <a:pPr/>
              <a:t>2016/5/30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292FD-2D13-4AC3-956B-B46DD7F3305B}" type="slidenum">
              <a:rPr lang="zh-CN" altLang="en-US" smtClean="0"/>
              <a:pPr/>
              <a:t>‹#›</a:t>
            </a:fld>
            <a:endParaRPr lang="zh-CN" altLang="en-US"/>
          </a:p>
        </p:txBody>
      </p:sp>
    </p:spTree>
    <p:extLst>
      <p:ext uri="{BB962C8B-B14F-4D97-AF65-F5344CB8AC3E}">
        <p14:creationId xmlns:p14="http://schemas.microsoft.com/office/powerpoint/2010/main" xmlns="" val="3017704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02" y="-28965"/>
            <a:ext cx="12201002" cy="6918496"/>
            <a:chOff x="-9002" y="-28965"/>
            <a:chExt cx="12201002" cy="6918496"/>
          </a:xfrm>
        </p:grpSpPr>
        <p:pic>
          <p:nvPicPr>
            <p:cNvPr id="23" name="图片 22"/>
            <p:cNvPicPr>
              <a:picLocks noChangeAspect="1"/>
            </p:cNvPicPr>
            <p:nvPr/>
          </p:nvPicPr>
          <p:blipFill rotWithShape="1">
            <a:blip r:embed="rId2">
              <a:extLst>
                <a:ext uri="{28A0092B-C50C-407E-A947-70E740481C1C}">
                  <a14:useLocalDpi xmlns:a14="http://schemas.microsoft.com/office/drawing/2010/main" xmlns="" val="0"/>
                </a:ext>
              </a:extLst>
            </a:blip>
            <a:srcRect b="9273"/>
            <a:stretch/>
          </p:blipFill>
          <p:spPr>
            <a:xfrm>
              <a:off x="-9002" y="-28965"/>
              <a:ext cx="12201001" cy="6918496"/>
            </a:xfrm>
            <a:prstGeom prst="rect">
              <a:avLst/>
            </a:prstGeom>
          </p:spPr>
        </p:pic>
        <p:sp>
          <p:nvSpPr>
            <p:cNvPr id="6" name="矩形 5"/>
            <p:cNvSpPr/>
            <p:nvPr/>
          </p:nvSpPr>
          <p:spPr>
            <a:xfrm>
              <a:off x="-4502" y="-13200"/>
              <a:ext cx="12196502" cy="6885954"/>
            </a:xfrm>
            <a:prstGeom prst="rect">
              <a:avLst/>
            </a:pr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1523356" y="3998243"/>
            <a:ext cx="8802410" cy="830997"/>
          </a:xfrm>
          <a:prstGeom prst="rect">
            <a:avLst/>
          </a:prstGeom>
          <a:noFill/>
        </p:spPr>
        <p:txBody>
          <a:bodyPr wrap="none" rtlCol="0">
            <a:spAutoFit/>
          </a:bodyPr>
          <a:lstStyle/>
          <a:p>
            <a:r>
              <a:rPr lang="zh-CN" altLang="en-US" sz="4800" b="1" dirty="0" smtClean="0">
                <a:solidFill>
                  <a:srgbClr val="E7EDEA"/>
                </a:solidFill>
                <a:effectLst>
                  <a:outerShdw blurRad="50800" dist="38100" dir="2700000" algn="tl" rotWithShape="0">
                    <a:prstClr val="black">
                      <a:alpha val="40000"/>
                    </a:prstClr>
                  </a:outerShdw>
                </a:effectLst>
                <a:latin typeface="百度综艺简体" panose="02010601030101010101" pitchFamily="2" charset="-122"/>
                <a:ea typeface="百度综艺简体" panose="02010601030101010101" pitchFamily="2" charset="-122"/>
              </a:rPr>
              <a:t>第十一章：知识产权与研发创新</a:t>
            </a:r>
            <a:endParaRPr lang="zh-CN" altLang="en-US" sz="4800" b="1" dirty="0">
              <a:solidFill>
                <a:srgbClr val="E7EDEA"/>
              </a:solidFill>
              <a:effectLst>
                <a:outerShdw blurRad="50800" dist="38100" dir="2700000" algn="tl" rotWithShape="0">
                  <a:prstClr val="black">
                    <a:alpha val="40000"/>
                  </a:prstClr>
                </a:outerShdw>
              </a:effectLst>
              <a:latin typeface="百度综艺简体" panose="02010601030101010101" pitchFamily="2" charset="-122"/>
              <a:ea typeface="百度综艺简体" panose="02010601030101010101" pitchFamily="2" charset="-122"/>
            </a:endParaRPr>
          </a:p>
        </p:txBody>
      </p:sp>
      <p:sp>
        <p:nvSpPr>
          <p:cNvPr id="7" name="文本框 18"/>
          <p:cNvSpPr txBox="1"/>
          <p:nvPr/>
        </p:nvSpPr>
        <p:spPr>
          <a:xfrm>
            <a:off x="8858220" y="6067933"/>
            <a:ext cx="3057247" cy="584775"/>
          </a:xfrm>
          <a:prstGeom prst="rect">
            <a:avLst/>
          </a:prstGeom>
          <a:noFill/>
        </p:spPr>
        <p:txBody>
          <a:bodyPr wrap="none" rtlCol="0">
            <a:spAutoFit/>
          </a:bodyPr>
          <a:lstStyle/>
          <a:p>
            <a:r>
              <a:rPr lang="zh-CN" altLang="en-US" sz="3200" dirty="0" smtClean="0">
                <a:solidFill>
                  <a:srgbClr val="E7EDEA"/>
                </a:solidFill>
                <a:effectLst>
                  <a:outerShdw blurRad="50800" dist="38100" dir="2700000" algn="tl" rotWithShape="0">
                    <a:prstClr val="black">
                      <a:alpha val="40000"/>
                    </a:prstClr>
                  </a:outerShdw>
                </a:effectLst>
                <a:latin typeface="百度综艺简体" panose="02010601030101010101" pitchFamily="2" charset="-122"/>
                <a:ea typeface="百度综艺简体" panose="02010601030101010101" pitchFamily="2" charset="-122"/>
              </a:rPr>
              <a:t>发表人：全春英</a:t>
            </a:r>
            <a:endParaRPr lang="zh-CN" altLang="en-US" sz="3200" dirty="0">
              <a:solidFill>
                <a:srgbClr val="E7EDEA"/>
              </a:solidFill>
              <a:effectLst>
                <a:outerShdw blurRad="50800" dist="38100" dir="2700000" algn="tl" rotWithShape="0">
                  <a:prstClr val="black">
                    <a:alpha val="40000"/>
                  </a:prstClr>
                </a:outerShdw>
              </a:effectLst>
              <a:latin typeface="百度综艺简体" panose="02010601030101010101" pitchFamily="2" charset="-122"/>
              <a:ea typeface="百度综艺简体" panose="02010601030101010101" pitchFamily="2" charset="-122"/>
            </a:endParaRPr>
          </a:p>
        </p:txBody>
      </p:sp>
    </p:spTree>
    <p:extLst>
      <p:ext uri="{BB962C8B-B14F-4D97-AF65-F5344CB8AC3E}">
        <p14:creationId xmlns:p14="http://schemas.microsoft.com/office/powerpoint/2010/main" xmlns="" val="220398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5240" y="3874770"/>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682507" y="4551166"/>
            <a:ext cx="9212778" cy="1077218"/>
          </a:xfrm>
          <a:prstGeom prst="rect">
            <a:avLst/>
          </a:prstGeom>
          <a:noFill/>
        </p:spPr>
        <p:txBody>
          <a:bodyPr wrap="none" rtlCol="0">
            <a:spAutoFit/>
          </a:bodyPr>
          <a:lstStyle/>
          <a:p>
            <a:r>
              <a:rPr lang="zh-CN" altLang="en-US" sz="3200" dirty="0" smtClean="0">
                <a:solidFill>
                  <a:schemeClr val="bg1"/>
                </a:solidFill>
                <a:latin typeface="Arial" panose="020B0604020202020204" pitchFamily="34" charset="0"/>
                <a:ea typeface="Adobe 繁黑體 Std B" panose="020B0700000000000000" pitchFamily="34" charset="-128"/>
                <a:cs typeface="Arial" panose="020B0604020202020204" pitchFamily="34" charset="0"/>
              </a:rPr>
              <a:t>没有战略就没有方向，知识产权环境怎么能不闷？</a:t>
            </a:r>
          </a:p>
          <a:p>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 name="组合 2"/>
          <p:cNvGrpSpPr/>
          <p:nvPr/>
        </p:nvGrpSpPr>
        <p:grpSpPr>
          <a:xfrm>
            <a:off x="1006441" y="4561025"/>
            <a:ext cx="876266" cy="680805"/>
            <a:chOff x="583361" y="4711151"/>
            <a:chExt cx="876266" cy="680805"/>
          </a:xfrm>
        </p:grpSpPr>
        <p:sp>
          <p:nvSpPr>
            <p:cNvPr id="26" name="文本框 25"/>
            <p:cNvSpPr txBox="1"/>
            <p:nvPr/>
          </p:nvSpPr>
          <p:spPr>
            <a:xfrm>
              <a:off x="583361" y="5022624"/>
              <a:ext cx="876266"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 1</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4" name="文本框 12"/>
          <p:cNvSpPr txBox="1"/>
          <p:nvPr/>
        </p:nvSpPr>
        <p:spPr>
          <a:xfrm rot="16200000">
            <a:off x="11713759" y="629650"/>
            <a:ext cx="672235" cy="276999"/>
          </a:xfrm>
          <a:prstGeom prst="rect">
            <a:avLst/>
          </a:prstGeom>
          <a:solidFill>
            <a:srgbClr val="00B4D9"/>
          </a:solid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2</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4753906" y="3941053"/>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10</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4" name="文本框 33"/>
          <p:cNvSpPr txBox="1"/>
          <p:nvPr/>
        </p:nvSpPr>
        <p:spPr>
          <a:xfrm>
            <a:off x="1220033" y="4944663"/>
            <a:ext cx="3461149"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知识产权信息检索</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传统专利地图及其效用存在疑虑，亟须在检索方法、步骤、信息系统搭配与信息判读分析上变革创新。</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36" name="椭圆 35"/>
          <p:cNvSpPr/>
          <p:nvPr/>
        </p:nvSpPr>
        <p:spPr>
          <a:xfrm>
            <a:off x="4549192" y="4940025"/>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11</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7" name="文本框 36"/>
          <p:cNvSpPr txBox="1"/>
          <p:nvPr/>
        </p:nvSpPr>
        <p:spPr>
          <a:xfrm>
            <a:off x="810601" y="5849582"/>
            <a:ext cx="3392910"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知识产权创造</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创造与布局尚未以有方、有序、有果、有量之专业方法进行，而是普遍随机提交创新发明提案及不连续申请作业</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39" name="椭圆 38"/>
          <p:cNvSpPr/>
          <p:nvPr/>
        </p:nvSpPr>
        <p:spPr>
          <a:xfrm>
            <a:off x="4098816" y="5857111"/>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12</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0" name="文本框 39"/>
          <p:cNvSpPr txBox="1"/>
          <p:nvPr/>
        </p:nvSpPr>
        <p:spPr>
          <a:xfrm>
            <a:off x="4618324" y="951239"/>
            <a:ext cx="3379263"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知识产权保护</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向来多以</a:t>
            </a:r>
            <a:r>
              <a:rPr lang="zh-CN" altLang="en-US" sz="1200" dirty="0" smtClean="0">
                <a:solidFill>
                  <a:srgbClr val="E7EDEA"/>
                </a:solidFill>
                <a:latin typeface="微软雅黑" panose="020B0503020204020204" pitchFamily="34" charset="-122"/>
                <a:ea typeface="微软雅黑" panose="020B0503020204020204" pitchFamily="34" charset="-122"/>
              </a:rPr>
              <a:t>“尊重知识产权”概念为基础，亟须厘清对“保护”认知的内涵、优化配套程序，而且跨国知识产权侵权诉讼因应机制亦欠缺。</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42" name="椭圆 41"/>
          <p:cNvSpPr/>
          <p:nvPr/>
        </p:nvSpPr>
        <p:spPr>
          <a:xfrm>
            <a:off x="7688178" y="5941681"/>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18</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3" name="文本框 42"/>
          <p:cNvSpPr txBox="1"/>
          <p:nvPr/>
        </p:nvSpPr>
        <p:spPr>
          <a:xfrm>
            <a:off x="5177885" y="2004800"/>
            <a:ext cx="3038067"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知识产权评价</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向来多援用有形财产评价及相关会计公式进行，并未融入知识产权特性与产业市场事实，而且欠缺可信赖的专业评价机制。</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61238" y="302177"/>
            <a:ext cx="4134465"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中国知识产权问题所在：</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19" name="椭圆 18"/>
          <p:cNvSpPr/>
          <p:nvPr/>
        </p:nvSpPr>
        <p:spPr>
          <a:xfrm>
            <a:off x="4032852" y="113189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7</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0" name="椭圆 19"/>
          <p:cNvSpPr/>
          <p:nvPr/>
        </p:nvSpPr>
        <p:spPr>
          <a:xfrm>
            <a:off x="172809" y="585629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6</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1" name="椭圆 20"/>
          <p:cNvSpPr/>
          <p:nvPr/>
        </p:nvSpPr>
        <p:spPr>
          <a:xfrm>
            <a:off x="4433184" y="2023543"/>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8</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2" name="椭圆 21"/>
          <p:cNvSpPr/>
          <p:nvPr/>
        </p:nvSpPr>
        <p:spPr>
          <a:xfrm>
            <a:off x="4722063" y="3008459"/>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9</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3" name="椭圆 22"/>
          <p:cNvSpPr/>
          <p:nvPr/>
        </p:nvSpPr>
        <p:spPr>
          <a:xfrm>
            <a:off x="575418" y="4948715"/>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5</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4" name="椭圆 23"/>
          <p:cNvSpPr/>
          <p:nvPr/>
        </p:nvSpPr>
        <p:spPr>
          <a:xfrm>
            <a:off x="877944" y="305395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3</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5" name="椭圆 24"/>
          <p:cNvSpPr/>
          <p:nvPr/>
        </p:nvSpPr>
        <p:spPr>
          <a:xfrm>
            <a:off x="880218" y="403886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4</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9" name="椭圆 28"/>
          <p:cNvSpPr/>
          <p:nvPr/>
        </p:nvSpPr>
        <p:spPr>
          <a:xfrm>
            <a:off x="636833" y="2021269"/>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2</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2" name="椭圆 31"/>
          <p:cNvSpPr/>
          <p:nvPr/>
        </p:nvSpPr>
        <p:spPr>
          <a:xfrm>
            <a:off x="163774" y="1081848"/>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rPr>
              <a:t>1</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5" name="椭圆 34"/>
          <p:cNvSpPr/>
          <p:nvPr/>
        </p:nvSpPr>
        <p:spPr>
          <a:xfrm>
            <a:off x="8152199" y="504652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17</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8" name="椭圆 37"/>
          <p:cNvSpPr/>
          <p:nvPr/>
        </p:nvSpPr>
        <p:spPr>
          <a:xfrm>
            <a:off x="7758691" y="1159187"/>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13</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1" name="椭圆 40"/>
          <p:cNvSpPr/>
          <p:nvPr/>
        </p:nvSpPr>
        <p:spPr>
          <a:xfrm>
            <a:off x="8102157" y="211680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14</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7" name="椭圆 46"/>
          <p:cNvSpPr/>
          <p:nvPr/>
        </p:nvSpPr>
        <p:spPr>
          <a:xfrm>
            <a:off x="8431980" y="308807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15</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8" name="椭圆 47"/>
          <p:cNvSpPr/>
          <p:nvPr/>
        </p:nvSpPr>
        <p:spPr>
          <a:xfrm>
            <a:off x="8447903" y="405933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16</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9" name="文本框 33"/>
          <p:cNvSpPr txBox="1"/>
          <p:nvPr/>
        </p:nvSpPr>
        <p:spPr>
          <a:xfrm>
            <a:off x="1467969" y="4018889"/>
            <a:ext cx="309038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知识产权价值</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数量甚多，但其价值并未产生与衍生，且亦欠缺优势知识产权价值的创造、呈现及评估方法与机制。</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0" name="文本框 33"/>
          <p:cNvSpPr txBox="1"/>
          <p:nvPr/>
        </p:nvSpPr>
        <p:spPr>
          <a:xfrm>
            <a:off x="1511187" y="3024878"/>
            <a:ext cx="306081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知识产权质量</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各国质量不佳，优质优势知识产权的创造与劣质知识产权的筛选的方法及配套机制非常不足。</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1" name="文本框 33"/>
          <p:cNvSpPr txBox="1"/>
          <p:nvPr/>
        </p:nvSpPr>
        <p:spPr>
          <a:xfrm>
            <a:off x="1240507" y="1989924"/>
            <a:ext cx="3304198"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知识产权形态</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较</a:t>
            </a:r>
            <a:r>
              <a:rPr lang="zh-CN" altLang="en-US" sz="1200" dirty="0" smtClean="0">
                <a:solidFill>
                  <a:srgbClr val="E7EDEA"/>
                </a:solidFill>
                <a:latin typeface="微软雅黑" panose="020B0503020204020204" pitchFamily="34" charset="-122"/>
                <a:ea typeface="微软雅黑" panose="020B0503020204020204" pitchFamily="34" charset="-122"/>
              </a:rPr>
              <a:t>着重于专利与商标的申请及著作权的保护，对商业秘密与植物新品种权的运营及知识产权形态的多样多元组合与运用极为欠缺。</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2" name="文本框 33"/>
          <p:cNvSpPr txBox="1"/>
          <p:nvPr/>
        </p:nvSpPr>
        <p:spPr>
          <a:xfrm>
            <a:off x="819699" y="1146036"/>
            <a:ext cx="3315573" cy="646331"/>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知识产权文化</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尚未成熟且未与运营融合，且未熟悉与掌握。</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3" name="文本框 39"/>
          <p:cNvSpPr txBox="1"/>
          <p:nvPr/>
        </p:nvSpPr>
        <p:spPr>
          <a:xfrm>
            <a:off x="5384875" y="3068915"/>
            <a:ext cx="2981203"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知识产权融资</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融资担保业务不发达，而且相关作业规则颇为欠缺。</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4" name="文本框 39"/>
          <p:cNvSpPr txBox="1"/>
          <p:nvPr/>
        </p:nvSpPr>
        <p:spPr>
          <a:xfrm>
            <a:off x="5387149" y="3917351"/>
            <a:ext cx="312905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知识产权运营机制</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教偏重于法律及技术层面作业，而尚未发展出特有的专业运营机制可与组织及其运营与流程并行同步作业。</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5" name="文本框 39"/>
          <p:cNvSpPr txBox="1"/>
          <p:nvPr/>
        </p:nvSpPr>
        <p:spPr>
          <a:xfrm>
            <a:off x="5116468" y="4834026"/>
            <a:ext cx="3154075"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知识产权商业模式</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长期以来穷于应付外国企业的侵权诉讼威胁与许可费追索，将较多资源投入到申请业务，而关键的长期获利的商业模式却忽略了。</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6" name="文本框 39"/>
          <p:cNvSpPr txBox="1"/>
          <p:nvPr/>
        </p:nvSpPr>
        <p:spPr>
          <a:xfrm>
            <a:off x="4668368" y="5805291"/>
            <a:ext cx="3124504"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知识产权营销</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尚未有学理与实务支撑，既有专利交易平台内容及作用贫乏，面临发展瓶颈。</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7" name="文本框 39"/>
          <p:cNvSpPr txBox="1"/>
          <p:nvPr/>
        </p:nvSpPr>
        <p:spPr>
          <a:xfrm>
            <a:off x="8426051" y="5863230"/>
            <a:ext cx="3543036"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商业秘密保护管理</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在相关的司法实务上，尚需解决诉讼程序上的问题。产学研各界商业秘密的专业管理机制亦相当不足。</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8" name="文本框 39"/>
          <p:cNvSpPr txBox="1"/>
          <p:nvPr/>
        </p:nvSpPr>
        <p:spPr>
          <a:xfrm>
            <a:off x="9110714" y="4078849"/>
            <a:ext cx="3081286"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知识产权专业服务</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专业服务组织提供优质且完善的服务能力与态度尚有不足，难以解决问题并创造价值。</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9" name="文本框 39"/>
          <p:cNvSpPr txBox="1"/>
          <p:nvPr/>
        </p:nvSpPr>
        <p:spPr>
          <a:xfrm>
            <a:off x="8840033" y="4913638"/>
            <a:ext cx="3351967"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知识产权专业人才</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从业人员大多欠缺跨领域知识、技能与跨国运营经验，亦不具备运营深度、广度与高度，难以提供匹配的专业服务。</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0" name="文本框 39"/>
          <p:cNvSpPr txBox="1"/>
          <p:nvPr/>
        </p:nvSpPr>
        <p:spPr>
          <a:xfrm>
            <a:off x="9101615" y="3018873"/>
            <a:ext cx="285382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知识产权滥用约制</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在先进国倡导的“尊重知识产权”下，对于所发生的滥用与逾越行为并未有适时可行的制约规范与救济措施。</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1" name="文本框 39"/>
          <p:cNvSpPr txBox="1"/>
          <p:nvPr/>
        </p:nvSpPr>
        <p:spPr>
          <a:xfrm>
            <a:off x="8789991" y="2134044"/>
            <a:ext cx="2824253" cy="646331"/>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知识产权财会税务</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现有法律未有具体可行的规范。</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2" name="文本框 39"/>
          <p:cNvSpPr txBox="1"/>
          <p:nvPr/>
        </p:nvSpPr>
        <p:spPr>
          <a:xfrm>
            <a:off x="8573901" y="1085441"/>
            <a:ext cx="2821980" cy="1200329"/>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知识产权交易环境</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现有政策与法律对跨国交易过度管制，与全球竞争时代有违。</a:t>
            </a:r>
            <a:endParaRPr lang="en-US" altLang="zh-CN" sz="1200" dirty="0" smtClean="0">
              <a:solidFill>
                <a:srgbClr val="E7EDEA"/>
              </a:solidFill>
              <a:latin typeface="微软雅黑" panose="020B0503020204020204" pitchFamily="34" charset="-122"/>
              <a:ea typeface="微软雅黑" panose="020B0503020204020204" pitchFamily="34" charset="-122"/>
            </a:endParaRPr>
          </a:p>
          <a:p>
            <a:endParaRPr lang="zh-CN" altLang="en-US" sz="2400" dirty="0">
              <a:solidFill>
                <a:srgbClr val="E7EDEA"/>
              </a:solidFill>
              <a:latin typeface="微软雅黑" panose="020B0503020204020204" pitchFamily="34" charset="-122"/>
              <a:ea typeface="微软雅黑" panose="020B0503020204020204" pitchFamily="34" charset="-122"/>
            </a:endParaRPr>
          </a:p>
        </p:txBody>
      </p:sp>
      <p:sp>
        <p:nvSpPr>
          <p:cNvPr id="63" name="文本框 12"/>
          <p:cNvSpPr txBox="1"/>
          <p:nvPr/>
        </p:nvSpPr>
        <p:spPr>
          <a:xfrm rot="16200000">
            <a:off x="11715362" y="629650"/>
            <a:ext cx="669030" cy="276999"/>
          </a:xfrm>
          <a:prstGeom prst="rect">
            <a:avLst/>
          </a:prstGeom>
          <a:solidFill>
            <a:srgbClr val="00B4D9"/>
          </a:solidFill>
        </p:spPr>
        <p:txBody>
          <a:bodyPr wrap="none" rtlCol="0">
            <a:spAutoFit/>
          </a:bodyPr>
          <a:lstStyle/>
          <a:p>
            <a:pPr algn="ctr"/>
            <a:r>
              <a:rPr lang="en-US" altLang="zh-CN" sz="1200" dirty="0" smtClean="0">
                <a:solidFill>
                  <a:srgbClr val="E7EDEA"/>
                </a:solidFill>
                <a:latin typeface="+mj-lt"/>
                <a:ea typeface="Adobe 繁黑體 Std B" panose="020B0700000000000000" pitchFamily="34" charset="-128"/>
                <a:cs typeface="Arial" panose="020B0604020202020204" pitchFamily="34" charset="0"/>
              </a:rPr>
              <a:t>Page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3</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340913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childTnLst>
                          </p:cTn>
                        </p:par>
                        <p:par>
                          <p:cTn id="74" fill="hold">
                            <p:stCondLst>
                              <p:cond delay="6000"/>
                            </p:stCondLst>
                            <p:childTnLst>
                              <p:par>
                                <p:cTn id="75" presetID="53" presetClass="entr" presetSubtype="16"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
                                          </p:val>
                                        </p:tav>
                                        <p:tav tm="100000">
                                          <p:val>
                                            <p:strVal val="#ppt_w"/>
                                          </p:val>
                                        </p:tav>
                                      </p:tavLst>
                                    </p:anim>
                                    <p:anim calcmode="lin" valueType="num">
                                      <p:cBhvr>
                                        <p:cTn id="84" dur="500" fill="hold"/>
                                        <p:tgtEl>
                                          <p:spTgt spid="38"/>
                                        </p:tgtEl>
                                        <p:attrNameLst>
                                          <p:attrName>ppt_h</p:attrName>
                                        </p:attrNameLst>
                                      </p:cBhvr>
                                      <p:tavLst>
                                        <p:tav tm="0">
                                          <p:val>
                                            <p:fltVal val="0"/>
                                          </p:val>
                                        </p:tav>
                                        <p:tav tm="100000">
                                          <p:val>
                                            <p:strVal val="#ppt_h"/>
                                          </p:val>
                                        </p:tav>
                                      </p:tavLst>
                                    </p:anim>
                                    <p:animEffect transition="in" filter="fade">
                                      <p:cBhvr>
                                        <p:cTn id="85" dur="500"/>
                                        <p:tgtEl>
                                          <p:spTgt spid="38"/>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p:cTn id="89" dur="500" fill="hold"/>
                                        <p:tgtEl>
                                          <p:spTgt spid="41"/>
                                        </p:tgtEl>
                                        <p:attrNameLst>
                                          <p:attrName>ppt_w</p:attrName>
                                        </p:attrNameLst>
                                      </p:cBhvr>
                                      <p:tavLst>
                                        <p:tav tm="0">
                                          <p:val>
                                            <p:fltVal val="0"/>
                                          </p:val>
                                        </p:tav>
                                        <p:tav tm="100000">
                                          <p:val>
                                            <p:strVal val="#ppt_w"/>
                                          </p:val>
                                        </p:tav>
                                      </p:tavLst>
                                    </p:anim>
                                    <p:anim calcmode="lin" valueType="num">
                                      <p:cBhvr>
                                        <p:cTn id="90" dur="500" fill="hold"/>
                                        <p:tgtEl>
                                          <p:spTgt spid="41"/>
                                        </p:tgtEl>
                                        <p:attrNameLst>
                                          <p:attrName>ppt_h</p:attrName>
                                        </p:attrNameLst>
                                      </p:cBhvr>
                                      <p:tavLst>
                                        <p:tav tm="0">
                                          <p:val>
                                            <p:fltVal val="0"/>
                                          </p:val>
                                        </p:tav>
                                        <p:tav tm="100000">
                                          <p:val>
                                            <p:strVal val="#ppt_h"/>
                                          </p:val>
                                        </p:tav>
                                      </p:tavLst>
                                    </p:anim>
                                    <p:animEffect transition="in" filter="fade">
                                      <p:cBhvr>
                                        <p:cTn id="91" dur="500"/>
                                        <p:tgtEl>
                                          <p:spTgt spid="41"/>
                                        </p:tgtEl>
                                      </p:cBhvr>
                                    </p:animEffect>
                                  </p:childTnLst>
                                </p:cTn>
                              </p:par>
                            </p:childTnLst>
                          </p:cTn>
                        </p:par>
                        <p:par>
                          <p:cTn id="92" fill="hold">
                            <p:stCondLst>
                              <p:cond delay="7500"/>
                            </p:stCondLst>
                            <p:childTnLst>
                              <p:par>
                                <p:cTn id="93" presetID="53" presetClass="entr" presetSubtype="16"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Effect transition="in" filter="fade">
                                      <p:cBhvr>
                                        <p:cTn id="97" dur="500"/>
                                        <p:tgtEl>
                                          <p:spTgt spid="47"/>
                                        </p:tgtEl>
                                      </p:cBhvr>
                                    </p:animEffect>
                                  </p:childTnLst>
                                </p:cTn>
                              </p:par>
                            </p:childTnLst>
                          </p:cTn>
                        </p:par>
                        <p:par>
                          <p:cTn id="98" fill="hold">
                            <p:stCondLst>
                              <p:cond delay="8000"/>
                            </p:stCondLst>
                            <p:childTnLst>
                              <p:par>
                                <p:cTn id="99" presetID="53" presetClass="entr" presetSubtype="16"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p:cTn id="101" dur="500" fill="hold"/>
                                        <p:tgtEl>
                                          <p:spTgt spid="48"/>
                                        </p:tgtEl>
                                        <p:attrNameLst>
                                          <p:attrName>ppt_w</p:attrName>
                                        </p:attrNameLst>
                                      </p:cBhvr>
                                      <p:tavLst>
                                        <p:tav tm="0">
                                          <p:val>
                                            <p:fltVal val="0"/>
                                          </p:val>
                                        </p:tav>
                                        <p:tav tm="100000">
                                          <p:val>
                                            <p:strVal val="#ppt_w"/>
                                          </p:val>
                                        </p:tav>
                                      </p:tavLst>
                                    </p:anim>
                                    <p:anim calcmode="lin" valueType="num">
                                      <p:cBhvr>
                                        <p:cTn id="102" dur="500" fill="hold"/>
                                        <p:tgtEl>
                                          <p:spTgt spid="48"/>
                                        </p:tgtEl>
                                        <p:attrNameLst>
                                          <p:attrName>ppt_h</p:attrName>
                                        </p:attrNameLst>
                                      </p:cBhvr>
                                      <p:tavLst>
                                        <p:tav tm="0">
                                          <p:val>
                                            <p:fltVal val="0"/>
                                          </p:val>
                                        </p:tav>
                                        <p:tav tm="100000">
                                          <p:val>
                                            <p:strVal val="#ppt_h"/>
                                          </p:val>
                                        </p:tav>
                                      </p:tavLst>
                                    </p:anim>
                                    <p:animEffect transition="in" filter="fade">
                                      <p:cBhvr>
                                        <p:cTn id="103" dur="500"/>
                                        <p:tgtEl>
                                          <p:spTgt spid="48"/>
                                        </p:tgtEl>
                                      </p:cBhvr>
                                    </p:animEffect>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childTnLst>
                          </p:cTn>
                        </p:par>
                        <p:par>
                          <p:cTn id="110" fill="hold">
                            <p:stCondLst>
                              <p:cond delay="9000"/>
                            </p:stCondLst>
                            <p:childTnLst>
                              <p:par>
                                <p:cTn id="111" presetID="53" presetClass="entr" presetSubtype="16"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 calcmode="lin" valueType="num">
                                      <p:cBhvr>
                                        <p:cTn id="113" dur="500" fill="hold"/>
                                        <p:tgtEl>
                                          <p:spTgt spid="42"/>
                                        </p:tgtEl>
                                        <p:attrNameLst>
                                          <p:attrName>ppt_w</p:attrName>
                                        </p:attrNameLst>
                                      </p:cBhvr>
                                      <p:tavLst>
                                        <p:tav tm="0">
                                          <p:val>
                                            <p:fltVal val="0"/>
                                          </p:val>
                                        </p:tav>
                                        <p:tav tm="100000">
                                          <p:val>
                                            <p:strVal val="#ppt_w"/>
                                          </p:val>
                                        </p:tav>
                                      </p:tavLst>
                                    </p:anim>
                                    <p:anim calcmode="lin" valueType="num">
                                      <p:cBhvr>
                                        <p:cTn id="114" dur="500" fill="hold"/>
                                        <p:tgtEl>
                                          <p:spTgt spid="42"/>
                                        </p:tgtEl>
                                        <p:attrNameLst>
                                          <p:attrName>ppt_h</p:attrName>
                                        </p:attrNameLst>
                                      </p:cBhvr>
                                      <p:tavLst>
                                        <p:tav tm="0">
                                          <p:val>
                                            <p:fltVal val="0"/>
                                          </p:val>
                                        </p:tav>
                                        <p:tav tm="100000">
                                          <p:val>
                                            <p:strVal val="#ppt_h"/>
                                          </p:val>
                                        </p:tav>
                                      </p:tavLst>
                                    </p:anim>
                                    <p:animEffect transition="in" filter="fade">
                                      <p:cBhvr>
                                        <p:cTn id="115" dur="500"/>
                                        <p:tgtEl>
                                          <p:spTgt spid="42"/>
                                        </p:tgtEl>
                                      </p:cBhvr>
                                    </p:animEffect>
                                  </p:childTnLst>
                                </p:cTn>
                              </p:par>
                            </p:childTnLst>
                          </p:cTn>
                        </p:par>
                        <p:par>
                          <p:cTn id="116" fill="hold">
                            <p:stCondLst>
                              <p:cond delay="9500"/>
                            </p:stCondLst>
                            <p:childTnLst>
                              <p:par>
                                <p:cTn id="117" presetID="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500" fill="hold"/>
                                        <p:tgtEl>
                                          <p:spTgt spid="52"/>
                                        </p:tgtEl>
                                        <p:attrNameLst>
                                          <p:attrName>ppt_x</p:attrName>
                                        </p:attrNameLst>
                                      </p:cBhvr>
                                      <p:tavLst>
                                        <p:tav tm="0">
                                          <p:val>
                                            <p:strVal val="1+#ppt_w/2"/>
                                          </p:val>
                                        </p:tav>
                                        <p:tav tm="100000">
                                          <p:val>
                                            <p:strVal val="#ppt_x"/>
                                          </p:val>
                                        </p:tav>
                                      </p:tavLst>
                                    </p:anim>
                                    <p:anim calcmode="lin" valueType="num">
                                      <p:cBhvr additive="base">
                                        <p:cTn id="120" dur="500" fill="hold"/>
                                        <p:tgtEl>
                                          <p:spTgt spid="52"/>
                                        </p:tgtEl>
                                        <p:attrNameLst>
                                          <p:attrName>ppt_y</p:attrName>
                                        </p:attrNameLst>
                                      </p:cBhvr>
                                      <p:tavLst>
                                        <p:tav tm="0">
                                          <p:val>
                                            <p:strVal val="#ppt_y"/>
                                          </p:val>
                                        </p:tav>
                                        <p:tav tm="100000">
                                          <p:val>
                                            <p:strVal val="#ppt_y"/>
                                          </p:val>
                                        </p:tav>
                                      </p:tavLst>
                                    </p:anim>
                                  </p:childTnLst>
                                </p:cTn>
                              </p:par>
                            </p:childTnLst>
                          </p:cTn>
                        </p:par>
                        <p:par>
                          <p:cTn id="121" fill="hold">
                            <p:stCondLst>
                              <p:cond delay="10000"/>
                            </p:stCondLst>
                            <p:childTnLst>
                              <p:par>
                                <p:cTn id="122" presetID="2" presetClass="entr" presetSubtype="2" fill="hold" grpId="0" nodeType="afterEffect">
                                  <p:stCondLst>
                                    <p:cond delay="0"/>
                                  </p:stCondLst>
                                  <p:childTnLst>
                                    <p:set>
                                      <p:cBhvr>
                                        <p:cTn id="123" dur="1" fill="hold">
                                          <p:stCondLst>
                                            <p:cond delay="0"/>
                                          </p:stCondLst>
                                        </p:cTn>
                                        <p:tgtEl>
                                          <p:spTgt spid="51"/>
                                        </p:tgtEl>
                                        <p:attrNameLst>
                                          <p:attrName>style.visibility</p:attrName>
                                        </p:attrNameLst>
                                      </p:cBhvr>
                                      <p:to>
                                        <p:strVal val="visible"/>
                                      </p:to>
                                    </p:set>
                                    <p:anim calcmode="lin" valueType="num">
                                      <p:cBhvr additive="base">
                                        <p:cTn id="124" dur="500" fill="hold"/>
                                        <p:tgtEl>
                                          <p:spTgt spid="51"/>
                                        </p:tgtEl>
                                        <p:attrNameLst>
                                          <p:attrName>ppt_x</p:attrName>
                                        </p:attrNameLst>
                                      </p:cBhvr>
                                      <p:tavLst>
                                        <p:tav tm="0">
                                          <p:val>
                                            <p:strVal val="1+#ppt_w/2"/>
                                          </p:val>
                                        </p:tav>
                                        <p:tav tm="100000">
                                          <p:val>
                                            <p:strVal val="#ppt_x"/>
                                          </p:val>
                                        </p:tav>
                                      </p:tavLst>
                                    </p:anim>
                                    <p:anim calcmode="lin" valueType="num">
                                      <p:cBhvr additive="base">
                                        <p:cTn id="125" dur="500" fill="hold"/>
                                        <p:tgtEl>
                                          <p:spTgt spid="51"/>
                                        </p:tgtEl>
                                        <p:attrNameLst>
                                          <p:attrName>ppt_y</p:attrName>
                                        </p:attrNameLst>
                                      </p:cBhvr>
                                      <p:tavLst>
                                        <p:tav tm="0">
                                          <p:val>
                                            <p:strVal val="#ppt_y"/>
                                          </p:val>
                                        </p:tav>
                                        <p:tav tm="100000">
                                          <p:val>
                                            <p:strVal val="#ppt_y"/>
                                          </p:val>
                                        </p:tav>
                                      </p:tavLst>
                                    </p:anim>
                                  </p:childTnLst>
                                </p:cTn>
                              </p:par>
                            </p:childTnLst>
                          </p:cTn>
                        </p:par>
                        <p:par>
                          <p:cTn id="126" fill="hold">
                            <p:stCondLst>
                              <p:cond delay="10500"/>
                            </p:stCondLst>
                            <p:childTnLst>
                              <p:par>
                                <p:cTn id="127" presetID="2" presetClass="entr" presetSubtype="2" fill="hold" grpId="0" nodeType="afterEffect">
                                  <p:stCondLst>
                                    <p:cond delay="0"/>
                                  </p:stCondLst>
                                  <p:childTnLst>
                                    <p:set>
                                      <p:cBhvr>
                                        <p:cTn id="128" dur="1" fill="hold">
                                          <p:stCondLst>
                                            <p:cond delay="0"/>
                                          </p:stCondLst>
                                        </p:cTn>
                                        <p:tgtEl>
                                          <p:spTgt spid="50"/>
                                        </p:tgtEl>
                                        <p:attrNameLst>
                                          <p:attrName>style.visibility</p:attrName>
                                        </p:attrNameLst>
                                      </p:cBhvr>
                                      <p:to>
                                        <p:strVal val="visible"/>
                                      </p:to>
                                    </p:set>
                                    <p:anim calcmode="lin" valueType="num">
                                      <p:cBhvr additive="base">
                                        <p:cTn id="129" dur="500" fill="hold"/>
                                        <p:tgtEl>
                                          <p:spTgt spid="50"/>
                                        </p:tgtEl>
                                        <p:attrNameLst>
                                          <p:attrName>ppt_x</p:attrName>
                                        </p:attrNameLst>
                                      </p:cBhvr>
                                      <p:tavLst>
                                        <p:tav tm="0">
                                          <p:val>
                                            <p:strVal val="1+#ppt_w/2"/>
                                          </p:val>
                                        </p:tav>
                                        <p:tav tm="100000">
                                          <p:val>
                                            <p:strVal val="#ppt_x"/>
                                          </p:val>
                                        </p:tav>
                                      </p:tavLst>
                                    </p:anim>
                                    <p:anim calcmode="lin" valueType="num">
                                      <p:cBhvr additive="base">
                                        <p:cTn id="130" dur="500" fill="hold"/>
                                        <p:tgtEl>
                                          <p:spTgt spid="50"/>
                                        </p:tgtEl>
                                        <p:attrNameLst>
                                          <p:attrName>ppt_y</p:attrName>
                                        </p:attrNameLst>
                                      </p:cBhvr>
                                      <p:tavLst>
                                        <p:tav tm="0">
                                          <p:val>
                                            <p:strVal val="#ppt_y"/>
                                          </p:val>
                                        </p:tav>
                                        <p:tav tm="100000">
                                          <p:val>
                                            <p:strVal val="#ppt_y"/>
                                          </p:val>
                                        </p:tav>
                                      </p:tavLst>
                                    </p:anim>
                                  </p:childTnLst>
                                </p:cTn>
                              </p:par>
                            </p:childTnLst>
                          </p:cTn>
                        </p:par>
                        <p:par>
                          <p:cTn id="131" fill="hold">
                            <p:stCondLst>
                              <p:cond delay="11000"/>
                            </p:stCondLst>
                            <p:childTnLst>
                              <p:par>
                                <p:cTn id="132" presetID="2" presetClass="entr" presetSubtype="2" fill="hold" grpId="0" nodeType="afterEffect">
                                  <p:stCondLst>
                                    <p:cond delay="0"/>
                                  </p:stCondLst>
                                  <p:childTnLst>
                                    <p:set>
                                      <p:cBhvr>
                                        <p:cTn id="133" dur="1" fill="hold">
                                          <p:stCondLst>
                                            <p:cond delay="0"/>
                                          </p:stCondLst>
                                        </p:cTn>
                                        <p:tgtEl>
                                          <p:spTgt spid="49"/>
                                        </p:tgtEl>
                                        <p:attrNameLst>
                                          <p:attrName>style.visibility</p:attrName>
                                        </p:attrNameLst>
                                      </p:cBhvr>
                                      <p:to>
                                        <p:strVal val="visible"/>
                                      </p:to>
                                    </p:set>
                                    <p:anim calcmode="lin" valueType="num">
                                      <p:cBhvr additive="base">
                                        <p:cTn id="134" dur="500" fill="hold"/>
                                        <p:tgtEl>
                                          <p:spTgt spid="49"/>
                                        </p:tgtEl>
                                        <p:attrNameLst>
                                          <p:attrName>ppt_x</p:attrName>
                                        </p:attrNameLst>
                                      </p:cBhvr>
                                      <p:tavLst>
                                        <p:tav tm="0">
                                          <p:val>
                                            <p:strVal val="1+#ppt_w/2"/>
                                          </p:val>
                                        </p:tav>
                                        <p:tav tm="100000">
                                          <p:val>
                                            <p:strVal val="#ppt_x"/>
                                          </p:val>
                                        </p:tav>
                                      </p:tavLst>
                                    </p:anim>
                                    <p:anim calcmode="lin" valueType="num">
                                      <p:cBhvr additive="base">
                                        <p:cTn id="135" dur="500" fill="hold"/>
                                        <p:tgtEl>
                                          <p:spTgt spid="49"/>
                                        </p:tgtEl>
                                        <p:attrNameLst>
                                          <p:attrName>ppt_y</p:attrName>
                                        </p:attrNameLst>
                                      </p:cBhvr>
                                      <p:tavLst>
                                        <p:tav tm="0">
                                          <p:val>
                                            <p:strVal val="#ppt_y"/>
                                          </p:val>
                                        </p:tav>
                                        <p:tav tm="100000">
                                          <p:val>
                                            <p:strVal val="#ppt_y"/>
                                          </p:val>
                                        </p:tav>
                                      </p:tavLst>
                                    </p:anim>
                                  </p:childTnLst>
                                </p:cTn>
                              </p:par>
                            </p:childTnLst>
                          </p:cTn>
                        </p:par>
                        <p:par>
                          <p:cTn id="136" fill="hold">
                            <p:stCondLst>
                              <p:cond delay="11500"/>
                            </p:stCondLst>
                            <p:childTnLst>
                              <p:par>
                                <p:cTn id="137" presetID="2" presetClass="entr" presetSubtype="2" fill="hold" grpId="0" nodeType="after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childTnLst>
                          </p:cTn>
                        </p:par>
                        <p:par>
                          <p:cTn id="141" fill="hold">
                            <p:stCondLst>
                              <p:cond delay="12000"/>
                            </p:stCondLst>
                            <p:childTnLst>
                              <p:par>
                                <p:cTn id="142" presetID="2" presetClass="entr" presetSubtype="2" fill="hold" grpId="0" nodeType="afterEffect">
                                  <p:stCondLst>
                                    <p:cond delay="0"/>
                                  </p:stCondLst>
                                  <p:childTnLst>
                                    <p:set>
                                      <p:cBhvr>
                                        <p:cTn id="143" dur="1" fill="hold">
                                          <p:stCondLst>
                                            <p:cond delay="0"/>
                                          </p:stCondLst>
                                        </p:cTn>
                                        <p:tgtEl>
                                          <p:spTgt spid="37"/>
                                        </p:tgtEl>
                                        <p:attrNameLst>
                                          <p:attrName>style.visibility</p:attrName>
                                        </p:attrNameLst>
                                      </p:cBhvr>
                                      <p:to>
                                        <p:strVal val="visible"/>
                                      </p:to>
                                    </p:set>
                                    <p:anim calcmode="lin" valueType="num">
                                      <p:cBhvr additive="base">
                                        <p:cTn id="144" dur="500" fill="hold"/>
                                        <p:tgtEl>
                                          <p:spTgt spid="37"/>
                                        </p:tgtEl>
                                        <p:attrNameLst>
                                          <p:attrName>ppt_x</p:attrName>
                                        </p:attrNameLst>
                                      </p:cBhvr>
                                      <p:tavLst>
                                        <p:tav tm="0">
                                          <p:val>
                                            <p:strVal val="1+#ppt_w/2"/>
                                          </p:val>
                                        </p:tav>
                                        <p:tav tm="100000">
                                          <p:val>
                                            <p:strVal val="#ppt_x"/>
                                          </p:val>
                                        </p:tav>
                                      </p:tavLst>
                                    </p:anim>
                                    <p:anim calcmode="lin" valueType="num">
                                      <p:cBhvr additive="base">
                                        <p:cTn id="145" dur="500" fill="hold"/>
                                        <p:tgtEl>
                                          <p:spTgt spid="37"/>
                                        </p:tgtEl>
                                        <p:attrNameLst>
                                          <p:attrName>ppt_y</p:attrName>
                                        </p:attrNameLst>
                                      </p:cBhvr>
                                      <p:tavLst>
                                        <p:tav tm="0">
                                          <p:val>
                                            <p:strVal val="#ppt_y"/>
                                          </p:val>
                                        </p:tav>
                                        <p:tav tm="100000">
                                          <p:val>
                                            <p:strVal val="#ppt_y"/>
                                          </p:val>
                                        </p:tav>
                                      </p:tavLst>
                                    </p:anim>
                                  </p:childTnLst>
                                </p:cTn>
                              </p:par>
                            </p:childTnLst>
                          </p:cTn>
                        </p:par>
                        <p:par>
                          <p:cTn id="146" fill="hold">
                            <p:stCondLst>
                              <p:cond delay="12500"/>
                            </p:stCondLst>
                            <p:childTnLst>
                              <p:par>
                                <p:cTn id="147" presetID="2" presetClass="entr" presetSubtype="2" fill="hold" grpId="0" nodeType="afterEffect">
                                  <p:stCondLst>
                                    <p:cond delay="0"/>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00" fill="hold"/>
                                        <p:tgtEl>
                                          <p:spTgt spid="40"/>
                                        </p:tgtEl>
                                        <p:attrNameLst>
                                          <p:attrName>ppt_x</p:attrName>
                                        </p:attrNameLst>
                                      </p:cBhvr>
                                      <p:tavLst>
                                        <p:tav tm="0">
                                          <p:val>
                                            <p:strVal val="1+#ppt_w/2"/>
                                          </p:val>
                                        </p:tav>
                                        <p:tav tm="100000">
                                          <p:val>
                                            <p:strVal val="#ppt_x"/>
                                          </p:val>
                                        </p:tav>
                                      </p:tavLst>
                                    </p:anim>
                                    <p:anim calcmode="lin" valueType="num">
                                      <p:cBhvr additive="base">
                                        <p:cTn id="150" dur="500" fill="hold"/>
                                        <p:tgtEl>
                                          <p:spTgt spid="40"/>
                                        </p:tgtEl>
                                        <p:attrNameLst>
                                          <p:attrName>ppt_y</p:attrName>
                                        </p:attrNameLst>
                                      </p:cBhvr>
                                      <p:tavLst>
                                        <p:tav tm="0">
                                          <p:val>
                                            <p:strVal val="#ppt_y"/>
                                          </p:val>
                                        </p:tav>
                                        <p:tav tm="100000">
                                          <p:val>
                                            <p:strVal val="#ppt_y"/>
                                          </p:val>
                                        </p:tav>
                                      </p:tavLst>
                                    </p:anim>
                                  </p:childTnLst>
                                </p:cTn>
                              </p:par>
                            </p:childTnLst>
                          </p:cTn>
                        </p:par>
                        <p:par>
                          <p:cTn id="151" fill="hold">
                            <p:stCondLst>
                              <p:cond delay="13000"/>
                            </p:stCondLst>
                            <p:childTnLst>
                              <p:par>
                                <p:cTn id="152" presetID="2" presetClass="entr" presetSubtype="2" fill="hold" grpId="0" nodeType="afterEffect">
                                  <p:stCondLst>
                                    <p:cond delay="0"/>
                                  </p:stCondLst>
                                  <p:childTnLst>
                                    <p:set>
                                      <p:cBhvr>
                                        <p:cTn id="153" dur="1" fill="hold">
                                          <p:stCondLst>
                                            <p:cond delay="0"/>
                                          </p:stCondLst>
                                        </p:cTn>
                                        <p:tgtEl>
                                          <p:spTgt spid="43"/>
                                        </p:tgtEl>
                                        <p:attrNameLst>
                                          <p:attrName>style.visibility</p:attrName>
                                        </p:attrNameLst>
                                      </p:cBhvr>
                                      <p:to>
                                        <p:strVal val="visible"/>
                                      </p:to>
                                    </p:set>
                                    <p:anim calcmode="lin" valueType="num">
                                      <p:cBhvr additive="base">
                                        <p:cTn id="154" dur="500" fill="hold"/>
                                        <p:tgtEl>
                                          <p:spTgt spid="43"/>
                                        </p:tgtEl>
                                        <p:attrNameLst>
                                          <p:attrName>ppt_x</p:attrName>
                                        </p:attrNameLst>
                                      </p:cBhvr>
                                      <p:tavLst>
                                        <p:tav tm="0">
                                          <p:val>
                                            <p:strVal val="1+#ppt_w/2"/>
                                          </p:val>
                                        </p:tav>
                                        <p:tav tm="100000">
                                          <p:val>
                                            <p:strVal val="#ppt_x"/>
                                          </p:val>
                                        </p:tav>
                                      </p:tavLst>
                                    </p:anim>
                                    <p:anim calcmode="lin" valueType="num">
                                      <p:cBhvr additive="base">
                                        <p:cTn id="155" dur="500" fill="hold"/>
                                        <p:tgtEl>
                                          <p:spTgt spid="43"/>
                                        </p:tgtEl>
                                        <p:attrNameLst>
                                          <p:attrName>ppt_y</p:attrName>
                                        </p:attrNameLst>
                                      </p:cBhvr>
                                      <p:tavLst>
                                        <p:tav tm="0">
                                          <p:val>
                                            <p:strVal val="#ppt_y"/>
                                          </p:val>
                                        </p:tav>
                                        <p:tav tm="100000">
                                          <p:val>
                                            <p:strVal val="#ppt_y"/>
                                          </p:val>
                                        </p:tav>
                                      </p:tavLst>
                                    </p:anim>
                                  </p:childTnLst>
                                </p:cTn>
                              </p:par>
                            </p:childTnLst>
                          </p:cTn>
                        </p:par>
                        <p:par>
                          <p:cTn id="156" fill="hold">
                            <p:stCondLst>
                              <p:cond delay="13500"/>
                            </p:stCondLst>
                            <p:childTnLst>
                              <p:par>
                                <p:cTn id="157" presetID="2" presetClass="entr" presetSubtype="2" fill="hold" grpId="0" nodeType="afterEffect">
                                  <p:stCondLst>
                                    <p:cond delay="0"/>
                                  </p:stCondLst>
                                  <p:childTnLst>
                                    <p:set>
                                      <p:cBhvr>
                                        <p:cTn id="158" dur="1" fill="hold">
                                          <p:stCondLst>
                                            <p:cond delay="0"/>
                                          </p:stCondLst>
                                        </p:cTn>
                                        <p:tgtEl>
                                          <p:spTgt spid="53"/>
                                        </p:tgtEl>
                                        <p:attrNameLst>
                                          <p:attrName>style.visibility</p:attrName>
                                        </p:attrNameLst>
                                      </p:cBhvr>
                                      <p:to>
                                        <p:strVal val="visible"/>
                                      </p:to>
                                    </p:set>
                                    <p:anim calcmode="lin" valueType="num">
                                      <p:cBhvr additive="base">
                                        <p:cTn id="159" dur="500" fill="hold"/>
                                        <p:tgtEl>
                                          <p:spTgt spid="53"/>
                                        </p:tgtEl>
                                        <p:attrNameLst>
                                          <p:attrName>ppt_x</p:attrName>
                                        </p:attrNameLst>
                                      </p:cBhvr>
                                      <p:tavLst>
                                        <p:tav tm="0">
                                          <p:val>
                                            <p:strVal val="1+#ppt_w/2"/>
                                          </p:val>
                                        </p:tav>
                                        <p:tav tm="100000">
                                          <p:val>
                                            <p:strVal val="#ppt_x"/>
                                          </p:val>
                                        </p:tav>
                                      </p:tavLst>
                                    </p:anim>
                                    <p:anim calcmode="lin" valueType="num">
                                      <p:cBhvr additive="base">
                                        <p:cTn id="160" dur="500" fill="hold"/>
                                        <p:tgtEl>
                                          <p:spTgt spid="53"/>
                                        </p:tgtEl>
                                        <p:attrNameLst>
                                          <p:attrName>ppt_y</p:attrName>
                                        </p:attrNameLst>
                                      </p:cBhvr>
                                      <p:tavLst>
                                        <p:tav tm="0">
                                          <p:val>
                                            <p:strVal val="#ppt_y"/>
                                          </p:val>
                                        </p:tav>
                                        <p:tav tm="100000">
                                          <p:val>
                                            <p:strVal val="#ppt_y"/>
                                          </p:val>
                                        </p:tav>
                                      </p:tavLst>
                                    </p:anim>
                                  </p:childTnLst>
                                </p:cTn>
                              </p:par>
                            </p:childTnLst>
                          </p:cTn>
                        </p:par>
                        <p:par>
                          <p:cTn id="161" fill="hold">
                            <p:stCondLst>
                              <p:cond delay="14000"/>
                            </p:stCondLst>
                            <p:childTnLst>
                              <p:par>
                                <p:cTn id="162" presetID="2" presetClass="entr" presetSubtype="2" fill="hold" grpId="0" nodeType="afterEffect">
                                  <p:stCondLst>
                                    <p:cond delay="0"/>
                                  </p:stCondLst>
                                  <p:childTnLst>
                                    <p:set>
                                      <p:cBhvr>
                                        <p:cTn id="163" dur="1" fill="hold">
                                          <p:stCondLst>
                                            <p:cond delay="0"/>
                                          </p:stCondLst>
                                        </p:cTn>
                                        <p:tgtEl>
                                          <p:spTgt spid="54"/>
                                        </p:tgtEl>
                                        <p:attrNameLst>
                                          <p:attrName>style.visibility</p:attrName>
                                        </p:attrNameLst>
                                      </p:cBhvr>
                                      <p:to>
                                        <p:strVal val="visible"/>
                                      </p:to>
                                    </p:set>
                                    <p:anim calcmode="lin" valueType="num">
                                      <p:cBhvr additive="base">
                                        <p:cTn id="164" dur="500" fill="hold"/>
                                        <p:tgtEl>
                                          <p:spTgt spid="54"/>
                                        </p:tgtEl>
                                        <p:attrNameLst>
                                          <p:attrName>ppt_x</p:attrName>
                                        </p:attrNameLst>
                                      </p:cBhvr>
                                      <p:tavLst>
                                        <p:tav tm="0">
                                          <p:val>
                                            <p:strVal val="1+#ppt_w/2"/>
                                          </p:val>
                                        </p:tav>
                                        <p:tav tm="100000">
                                          <p:val>
                                            <p:strVal val="#ppt_x"/>
                                          </p:val>
                                        </p:tav>
                                      </p:tavLst>
                                    </p:anim>
                                    <p:anim calcmode="lin" valueType="num">
                                      <p:cBhvr additive="base">
                                        <p:cTn id="165" dur="500" fill="hold"/>
                                        <p:tgtEl>
                                          <p:spTgt spid="54"/>
                                        </p:tgtEl>
                                        <p:attrNameLst>
                                          <p:attrName>ppt_y</p:attrName>
                                        </p:attrNameLst>
                                      </p:cBhvr>
                                      <p:tavLst>
                                        <p:tav tm="0">
                                          <p:val>
                                            <p:strVal val="#ppt_y"/>
                                          </p:val>
                                        </p:tav>
                                        <p:tav tm="100000">
                                          <p:val>
                                            <p:strVal val="#ppt_y"/>
                                          </p:val>
                                        </p:tav>
                                      </p:tavLst>
                                    </p:anim>
                                  </p:childTnLst>
                                </p:cTn>
                              </p:par>
                            </p:childTnLst>
                          </p:cTn>
                        </p:par>
                        <p:par>
                          <p:cTn id="166" fill="hold">
                            <p:stCondLst>
                              <p:cond delay="14500"/>
                            </p:stCondLst>
                            <p:childTnLst>
                              <p:par>
                                <p:cTn id="167" presetID="2" presetClass="entr" presetSubtype="2" fill="hold" grpId="0" nodeType="afterEffect">
                                  <p:stCondLst>
                                    <p:cond delay="0"/>
                                  </p:stCondLst>
                                  <p:childTnLst>
                                    <p:set>
                                      <p:cBhvr>
                                        <p:cTn id="168" dur="1" fill="hold">
                                          <p:stCondLst>
                                            <p:cond delay="0"/>
                                          </p:stCondLst>
                                        </p:cTn>
                                        <p:tgtEl>
                                          <p:spTgt spid="55"/>
                                        </p:tgtEl>
                                        <p:attrNameLst>
                                          <p:attrName>style.visibility</p:attrName>
                                        </p:attrNameLst>
                                      </p:cBhvr>
                                      <p:to>
                                        <p:strVal val="visible"/>
                                      </p:to>
                                    </p:set>
                                    <p:anim calcmode="lin" valueType="num">
                                      <p:cBhvr additive="base">
                                        <p:cTn id="169" dur="500" fill="hold"/>
                                        <p:tgtEl>
                                          <p:spTgt spid="55"/>
                                        </p:tgtEl>
                                        <p:attrNameLst>
                                          <p:attrName>ppt_x</p:attrName>
                                        </p:attrNameLst>
                                      </p:cBhvr>
                                      <p:tavLst>
                                        <p:tav tm="0">
                                          <p:val>
                                            <p:strVal val="1+#ppt_w/2"/>
                                          </p:val>
                                        </p:tav>
                                        <p:tav tm="100000">
                                          <p:val>
                                            <p:strVal val="#ppt_x"/>
                                          </p:val>
                                        </p:tav>
                                      </p:tavLst>
                                    </p:anim>
                                    <p:anim calcmode="lin" valueType="num">
                                      <p:cBhvr additive="base">
                                        <p:cTn id="170" dur="500" fill="hold"/>
                                        <p:tgtEl>
                                          <p:spTgt spid="55"/>
                                        </p:tgtEl>
                                        <p:attrNameLst>
                                          <p:attrName>ppt_y</p:attrName>
                                        </p:attrNameLst>
                                      </p:cBhvr>
                                      <p:tavLst>
                                        <p:tav tm="0">
                                          <p:val>
                                            <p:strVal val="#ppt_y"/>
                                          </p:val>
                                        </p:tav>
                                        <p:tav tm="100000">
                                          <p:val>
                                            <p:strVal val="#ppt_y"/>
                                          </p:val>
                                        </p:tav>
                                      </p:tavLst>
                                    </p:anim>
                                  </p:childTnLst>
                                </p:cTn>
                              </p:par>
                            </p:childTnLst>
                          </p:cTn>
                        </p:par>
                        <p:par>
                          <p:cTn id="171" fill="hold">
                            <p:stCondLst>
                              <p:cond delay="15000"/>
                            </p:stCondLst>
                            <p:childTnLst>
                              <p:par>
                                <p:cTn id="172" presetID="2" presetClass="entr" presetSubtype="2" fill="hold" grpId="0" nodeType="afterEffect">
                                  <p:stCondLst>
                                    <p:cond delay="0"/>
                                  </p:stCondLst>
                                  <p:childTnLst>
                                    <p:set>
                                      <p:cBhvr>
                                        <p:cTn id="173" dur="1" fill="hold">
                                          <p:stCondLst>
                                            <p:cond delay="0"/>
                                          </p:stCondLst>
                                        </p:cTn>
                                        <p:tgtEl>
                                          <p:spTgt spid="56"/>
                                        </p:tgtEl>
                                        <p:attrNameLst>
                                          <p:attrName>style.visibility</p:attrName>
                                        </p:attrNameLst>
                                      </p:cBhvr>
                                      <p:to>
                                        <p:strVal val="visible"/>
                                      </p:to>
                                    </p:set>
                                    <p:anim calcmode="lin" valueType="num">
                                      <p:cBhvr additive="base">
                                        <p:cTn id="174" dur="500" fill="hold"/>
                                        <p:tgtEl>
                                          <p:spTgt spid="56"/>
                                        </p:tgtEl>
                                        <p:attrNameLst>
                                          <p:attrName>ppt_x</p:attrName>
                                        </p:attrNameLst>
                                      </p:cBhvr>
                                      <p:tavLst>
                                        <p:tav tm="0">
                                          <p:val>
                                            <p:strVal val="1+#ppt_w/2"/>
                                          </p:val>
                                        </p:tav>
                                        <p:tav tm="100000">
                                          <p:val>
                                            <p:strVal val="#ppt_x"/>
                                          </p:val>
                                        </p:tav>
                                      </p:tavLst>
                                    </p:anim>
                                    <p:anim calcmode="lin" valueType="num">
                                      <p:cBhvr additive="base">
                                        <p:cTn id="175" dur="500" fill="hold"/>
                                        <p:tgtEl>
                                          <p:spTgt spid="56"/>
                                        </p:tgtEl>
                                        <p:attrNameLst>
                                          <p:attrName>ppt_y</p:attrName>
                                        </p:attrNameLst>
                                      </p:cBhvr>
                                      <p:tavLst>
                                        <p:tav tm="0">
                                          <p:val>
                                            <p:strVal val="#ppt_y"/>
                                          </p:val>
                                        </p:tav>
                                        <p:tav tm="100000">
                                          <p:val>
                                            <p:strVal val="#ppt_y"/>
                                          </p:val>
                                        </p:tav>
                                      </p:tavLst>
                                    </p:anim>
                                  </p:childTnLst>
                                </p:cTn>
                              </p:par>
                            </p:childTnLst>
                          </p:cTn>
                        </p:par>
                        <p:par>
                          <p:cTn id="176" fill="hold">
                            <p:stCondLst>
                              <p:cond delay="15500"/>
                            </p:stCondLst>
                            <p:childTnLst>
                              <p:par>
                                <p:cTn id="177" presetID="2" presetClass="entr" presetSubtype="2" fill="hold" grpId="0" nodeType="afterEffect">
                                  <p:stCondLst>
                                    <p:cond delay="0"/>
                                  </p:stCondLst>
                                  <p:childTnLst>
                                    <p:set>
                                      <p:cBhvr>
                                        <p:cTn id="178" dur="1" fill="hold">
                                          <p:stCondLst>
                                            <p:cond delay="0"/>
                                          </p:stCondLst>
                                        </p:cTn>
                                        <p:tgtEl>
                                          <p:spTgt spid="62"/>
                                        </p:tgtEl>
                                        <p:attrNameLst>
                                          <p:attrName>style.visibility</p:attrName>
                                        </p:attrNameLst>
                                      </p:cBhvr>
                                      <p:to>
                                        <p:strVal val="visible"/>
                                      </p:to>
                                    </p:set>
                                    <p:anim calcmode="lin" valueType="num">
                                      <p:cBhvr additive="base">
                                        <p:cTn id="179" dur="500" fill="hold"/>
                                        <p:tgtEl>
                                          <p:spTgt spid="62"/>
                                        </p:tgtEl>
                                        <p:attrNameLst>
                                          <p:attrName>ppt_x</p:attrName>
                                        </p:attrNameLst>
                                      </p:cBhvr>
                                      <p:tavLst>
                                        <p:tav tm="0">
                                          <p:val>
                                            <p:strVal val="1+#ppt_w/2"/>
                                          </p:val>
                                        </p:tav>
                                        <p:tav tm="100000">
                                          <p:val>
                                            <p:strVal val="#ppt_x"/>
                                          </p:val>
                                        </p:tav>
                                      </p:tavLst>
                                    </p:anim>
                                    <p:anim calcmode="lin" valueType="num">
                                      <p:cBhvr additive="base">
                                        <p:cTn id="180" dur="500" fill="hold"/>
                                        <p:tgtEl>
                                          <p:spTgt spid="62"/>
                                        </p:tgtEl>
                                        <p:attrNameLst>
                                          <p:attrName>ppt_y</p:attrName>
                                        </p:attrNameLst>
                                      </p:cBhvr>
                                      <p:tavLst>
                                        <p:tav tm="0">
                                          <p:val>
                                            <p:strVal val="#ppt_y"/>
                                          </p:val>
                                        </p:tav>
                                        <p:tav tm="100000">
                                          <p:val>
                                            <p:strVal val="#ppt_y"/>
                                          </p:val>
                                        </p:tav>
                                      </p:tavLst>
                                    </p:anim>
                                  </p:childTnLst>
                                </p:cTn>
                              </p:par>
                            </p:childTnLst>
                          </p:cTn>
                        </p:par>
                        <p:par>
                          <p:cTn id="181" fill="hold">
                            <p:stCondLst>
                              <p:cond delay="16000"/>
                            </p:stCondLst>
                            <p:childTnLst>
                              <p:par>
                                <p:cTn id="182" presetID="2" presetClass="entr" presetSubtype="2" fill="hold" grpId="0" nodeType="afterEffect">
                                  <p:stCondLst>
                                    <p:cond delay="0"/>
                                  </p:stCondLst>
                                  <p:childTnLst>
                                    <p:set>
                                      <p:cBhvr>
                                        <p:cTn id="183" dur="1" fill="hold">
                                          <p:stCondLst>
                                            <p:cond delay="0"/>
                                          </p:stCondLst>
                                        </p:cTn>
                                        <p:tgtEl>
                                          <p:spTgt spid="61"/>
                                        </p:tgtEl>
                                        <p:attrNameLst>
                                          <p:attrName>style.visibility</p:attrName>
                                        </p:attrNameLst>
                                      </p:cBhvr>
                                      <p:to>
                                        <p:strVal val="visible"/>
                                      </p:to>
                                    </p:set>
                                    <p:anim calcmode="lin" valueType="num">
                                      <p:cBhvr additive="base">
                                        <p:cTn id="184" dur="500" fill="hold"/>
                                        <p:tgtEl>
                                          <p:spTgt spid="61"/>
                                        </p:tgtEl>
                                        <p:attrNameLst>
                                          <p:attrName>ppt_x</p:attrName>
                                        </p:attrNameLst>
                                      </p:cBhvr>
                                      <p:tavLst>
                                        <p:tav tm="0">
                                          <p:val>
                                            <p:strVal val="1+#ppt_w/2"/>
                                          </p:val>
                                        </p:tav>
                                        <p:tav tm="100000">
                                          <p:val>
                                            <p:strVal val="#ppt_x"/>
                                          </p:val>
                                        </p:tav>
                                      </p:tavLst>
                                    </p:anim>
                                    <p:anim calcmode="lin" valueType="num">
                                      <p:cBhvr additive="base">
                                        <p:cTn id="185" dur="500" fill="hold"/>
                                        <p:tgtEl>
                                          <p:spTgt spid="61"/>
                                        </p:tgtEl>
                                        <p:attrNameLst>
                                          <p:attrName>ppt_y</p:attrName>
                                        </p:attrNameLst>
                                      </p:cBhvr>
                                      <p:tavLst>
                                        <p:tav tm="0">
                                          <p:val>
                                            <p:strVal val="#ppt_y"/>
                                          </p:val>
                                        </p:tav>
                                        <p:tav tm="100000">
                                          <p:val>
                                            <p:strVal val="#ppt_y"/>
                                          </p:val>
                                        </p:tav>
                                      </p:tavLst>
                                    </p:anim>
                                  </p:childTnLst>
                                </p:cTn>
                              </p:par>
                            </p:childTnLst>
                          </p:cTn>
                        </p:par>
                        <p:par>
                          <p:cTn id="186" fill="hold">
                            <p:stCondLst>
                              <p:cond delay="16500"/>
                            </p:stCondLst>
                            <p:childTnLst>
                              <p:par>
                                <p:cTn id="187" presetID="2" presetClass="entr" presetSubtype="2" fill="hold" grpId="0" nodeType="afterEffect">
                                  <p:stCondLst>
                                    <p:cond delay="0"/>
                                  </p:stCondLst>
                                  <p:childTnLst>
                                    <p:set>
                                      <p:cBhvr>
                                        <p:cTn id="188" dur="1" fill="hold">
                                          <p:stCondLst>
                                            <p:cond delay="0"/>
                                          </p:stCondLst>
                                        </p:cTn>
                                        <p:tgtEl>
                                          <p:spTgt spid="60"/>
                                        </p:tgtEl>
                                        <p:attrNameLst>
                                          <p:attrName>style.visibility</p:attrName>
                                        </p:attrNameLst>
                                      </p:cBhvr>
                                      <p:to>
                                        <p:strVal val="visible"/>
                                      </p:to>
                                    </p:set>
                                    <p:anim calcmode="lin" valueType="num">
                                      <p:cBhvr additive="base">
                                        <p:cTn id="189" dur="500" fill="hold"/>
                                        <p:tgtEl>
                                          <p:spTgt spid="60"/>
                                        </p:tgtEl>
                                        <p:attrNameLst>
                                          <p:attrName>ppt_x</p:attrName>
                                        </p:attrNameLst>
                                      </p:cBhvr>
                                      <p:tavLst>
                                        <p:tav tm="0">
                                          <p:val>
                                            <p:strVal val="1+#ppt_w/2"/>
                                          </p:val>
                                        </p:tav>
                                        <p:tav tm="100000">
                                          <p:val>
                                            <p:strVal val="#ppt_x"/>
                                          </p:val>
                                        </p:tav>
                                      </p:tavLst>
                                    </p:anim>
                                    <p:anim calcmode="lin" valueType="num">
                                      <p:cBhvr additive="base">
                                        <p:cTn id="190" dur="500" fill="hold"/>
                                        <p:tgtEl>
                                          <p:spTgt spid="60"/>
                                        </p:tgtEl>
                                        <p:attrNameLst>
                                          <p:attrName>ppt_y</p:attrName>
                                        </p:attrNameLst>
                                      </p:cBhvr>
                                      <p:tavLst>
                                        <p:tav tm="0">
                                          <p:val>
                                            <p:strVal val="#ppt_y"/>
                                          </p:val>
                                        </p:tav>
                                        <p:tav tm="100000">
                                          <p:val>
                                            <p:strVal val="#ppt_y"/>
                                          </p:val>
                                        </p:tav>
                                      </p:tavLst>
                                    </p:anim>
                                  </p:childTnLst>
                                </p:cTn>
                              </p:par>
                            </p:childTnLst>
                          </p:cTn>
                        </p:par>
                        <p:par>
                          <p:cTn id="191" fill="hold">
                            <p:stCondLst>
                              <p:cond delay="17000"/>
                            </p:stCondLst>
                            <p:childTnLst>
                              <p:par>
                                <p:cTn id="192" presetID="2" presetClass="entr" presetSubtype="2" fill="hold" grpId="0" nodeType="afterEffect">
                                  <p:stCondLst>
                                    <p:cond delay="0"/>
                                  </p:stCondLst>
                                  <p:childTnLst>
                                    <p:set>
                                      <p:cBhvr>
                                        <p:cTn id="193" dur="1" fill="hold">
                                          <p:stCondLst>
                                            <p:cond delay="0"/>
                                          </p:stCondLst>
                                        </p:cTn>
                                        <p:tgtEl>
                                          <p:spTgt spid="58"/>
                                        </p:tgtEl>
                                        <p:attrNameLst>
                                          <p:attrName>style.visibility</p:attrName>
                                        </p:attrNameLst>
                                      </p:cBhvr>
                                      <p:to>
                                        <p:strVal val="visible"/>
                                      </p:to>
                                    </p:set>
                                    <p:anim calcmode="lin" valueType="num">
                                      <p:cBhvr additive="base">
                                        <p:cTn id="194" dur="500" fill="hold"/>
                                        <p:tgtEl>
                                          <p:spTgt spid="58"/>
                                        </p:tgtEl>
                                        <p:attrNameLst>
                                          <p:attrName>ppt_x</p:attrName>
                                        </p:attrNameLst>
                                      </p:cBhvr>
                                      <p:tavLst>
                                        <p:tav tm="0">
                                          <p:val>
                                            <p:strVal val="1+#ppt_w/2"/>
                                          </p:val>
                                        </p:tav>
                                        <p:tav tm="100000">
                                          <p:val>
                                            <p:strVal val="#ppt_x"/>
                                          </p:val>
                                        </p:tav>
                                      </p:tavLst>
                                    </p:anim>
                                    <p:anim calcmode="lin" valueType="num">
                                      <p:cBhvr additive="base">
                                        <p:cTn id="195" dur="500" fill="hold"/>
                                        <p:tgtEl>
                                          <p:spTgt spid="58"/>
                                        </p:tgtEl>
                                        <p:attrNameLst>
                                          <p:attrName>ppt_y</p:attrName>
                                        </p:attrNameLst>
                                      </p:cBhvr>
                                      <p:tavLst>
                                        <p:tav tm="0">
                                          <p:val>
                                            <p:strVal val="#ppt_y"/>
                                          </p:val>
                                        </p:tav>
                                        <p:tav tm="100000">
                                          <p:val>
                                            <p:strVal val="#ppt_y"/>
                                          </p:val>
                                        </p:tav>
                                      </p:tavLst>
                                    </p:anim>
                                  </p:childTnLst>
                                </p:cTn>
                              </p:par>
                            </p:childTnLst>
                          </p:cTn>
                        </p:par>
                        <p:par>
                          <p:cTn id="196" fill="hold">
                            <p:stCondLst>
                              <p:cond delay="17500"/>
                            </p:stCondLst>
                            <p:childTnLst>
                              <p:par>
                                <p:cTn id="197" presetID="2" presetClass="entr" presetSubtype="2" fill="hold" grpId="0" nodeType="afterEffect">
                                  <p:stCondLst>
                                    <p:cond delay="0"/>
                                  </p:stCondLst>
                                  <p:childTnLst>
                                    <p:set>
                                      <p:cBhvr>
                                        <p:cTn id="198" dur="1" fill="hold">
                                          <p:stCondLst>
                                            <p:cond delay="0"/>
                                          </p:stCondLst>
                                        </p:cTn>
                                        <p:tgtEl>
                                          <p:spTgt spid="59"/>
                                        </p:tgtEl>
                                        <p:attrNameLst>
                                          <p:attrName>style.visibility</p:attrName>
                                        </p:attrNameLst>
                                      </p:cBhvr>
                                      <p:to>
                                        <p:strVal val="visible"/>
                                      </p:to>
                                    </p:set>
                                    <p:anim calcmode="lin" valueType="num">
                                      <p:cBhvr additive="base">
                                        <p:cTn id="199" dur="500" fill="hold"/>
                                        <p:tgtEl>
                                          <p:spTgt spid="59"/>
                                        </p:tgtEl>
                                        <p:attrNameLst>
                                          <p:attrName>ppt_x</p:attrName>
                                        </p:attrNameLst>
                                      </p:cBhvr>
                                      <p:tavLst>
                                        <p:tav tm="0">
                                          <p:val>
                                            <p:strVal val="1+#ppt_w/2"/>
                                          </p:val>
                                        </p:tav>
                                        <p:tav tm="100000">
                                          <p:val>
                                            <p:strVal val="#ppt_x"/>
                                          </p:val>
                                        </p:tav>
                                      </p:tavLst>
                                    </p:anim>
                                    <p:anim calcmode="lin" valueType="num">
                                      <p:cBhvr additive="base">
                                        <p:cTn id="200" dur="500" fill="hold"/>
                                        <p:tgtEl>
                                          <p:spTgt spid="59"/>
                                        </p:tgtEl>
                                        <p:attrNameLst>
                                          <p:attrName>ppt_y</p:attrName>
                                        </p:attrNameLst>
                                      </p:cBhvr>
                                      <p:tavLst>
                                        <p:tav tm="0">
                                          <p:val>
                                            <p:strVal val="#ppt_y"/>
                                          </p:val>
                                        </p:tav>
                                        <p:tav tm="100000">
                                          <p:val>
                                            <p:strVal val="#ppt_y"/>
                                          </p:val>
                                        </p:tav>
                                      </p:tavLst>
                                    </p:anim>
                                  </p:childTnLst>
                                </p:cTn>
                              </p:par>
                            </p:childTnLst>
                          </p:cTn>
                        </p:par>
                        <p:par>
                          <p:cTn id="201" fill="hold">
                            <p:stCondLst>
                              <p:cond delay="18000"/>
                            </p:stCondLst>
                            <p:childTnLst>
                              <p:par>
                                <p:cTn id="202" presetID="2" presetClass="entr" presetSubtype="2" fill="hold" grpId="0" nodeType="afterEffect">
                                  <p:stCondLst>
                                    <p:cond delay="0"/>
                                  </p:stCondLst>
                                  <p:childTnLst>
                                    <p:set>
                                      <p:cBhvr>
                                        <p:cTn id="203" dur="1" fill="hold">
                                          <p:stCondLst>
                                            <p:cond delay="0"/>
                                          </p:stCondLst>
                                        </p:cTn>
                                        <p:tgtEl>
                                          <p:spTgt spid="57"/>
                                        </p:tgtEl>
                                        <p:attrNameLst>
                                          <p:attrName>style.visibility</p:attrName>
                                        </p:attrNameLst>
                                      </p:cBhvr>
                                      <p:to>
                                        <p:strVal val="visible"/>
                                      </p:to>
                                    </p:set>
                                    <p:anim calcmode="lin" valueType="num">
                                      <p:cBhvr additive="base">
                                        <p:cTn id="204" dur="500" fill="hold"/>
                                        <p:tgtEl>
                                          <p:spTgt spid="57"/>
                                        </p:tgtEl>
                                        <p:attrNameLst>
                                          <p:attrName>ppt_x</p:attrName>
                                        </p:attrNameLst>
                                      </p:cBhvr>
                                      <p:tavLst>
                                        <p:tav tm="0">
                                          <p:val>
                                            <p:strVal val="1+#ppt_w/2"/>
                                          </p:val>
                                        </p:tav>
                                        <p:tav tm="100000">
                                          <p:val>
                                            <p:strVal val="#ppt_x"/>
                                          </p:val>
                                        </p:tav>
                                      </p:tavLst>
                                    </p:anim>
                                    <p:anim calcmode="lin" valueType="num">
                                      <p:cBhvr additive="base">
                                        <p:cTn id="205"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animBg="1"/>
      <p:bldP spid="37" grpId="0"/>
      <p:bldP spid="39" grpId="0" animBg="1"/>
      <p:bldP spid="40" grpId="0"/>
      <p:bldP spid="42" grpId="0" animBg="1"/>
      <p:bldP spid="43" grpId="0"/>
      <p:bldP spid="45" grpId="0"/>
      <p:bldP spid="19" grpId="0" animBg="1"/>
      <p:bldP spid="20" grpId="0" animBg="1"/>
      <p:bldP spid="21" grpId="0" animBg="1"/>
      <p:bldP spid="22" grpId="0" animBg="1"/>
      <p:bldP spid="23" grpId="0" animBg="1"/>
      <p:bldP spid="24" grpId="0" animBg="1"/>
      <p:bldP spid="25" grpId="0" animBg="1"/>
      <p:bldP spid="29" grpId="0" animBg="1"/>
      <p:bldP spid="32" grpId="0" animBg="1"/>
      <p:bldP spid="35" grpId="0" animBg="1"/>
      <p:bldP spid="38" grpId="0" animBg="1"/>
      <p:bldP spid="41"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4753906" y="3941053"/>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10</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4" name="文本框 33"/>
          <p:cNvSpPr txBox="1"/>
          <p:nvPr/>
        </p:nvSpPr>
        <p:spPr>
          <a:xfrm>
            <a:off x="1206385" y="4862777"/>
            <a:ext cx="3461149"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知识产权信息检索</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解决传统瓶颈，发展产业化专利信息地图，应涵盖产业、产品、技术等信息，结果必须能进行统计分析，据以辅助组织决策及运营。</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36" name="椭圆 35"/>
          <p:cNvSpPr/>
          <p:nvPr/>
        </p:nvSpPr>
        <p:spPr>
          <a:xfrm>
            <a:off x="4549192" y="4940025"/>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11</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7" name="文本框 36"/>
          <p:cNvSpPr txBox="1"/>
          <p:nvPr/>
        </p:nvSpPr>
        <p:spPr>
          <a:xfrm>
            <a:off x="810601" y="5849582"/>
            <a:ext cx="3392910"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知识产权创造</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运用产权信息并结合产业和技术信息，有计划、有方法、有流程与有纪律的方式进行。</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39" name="椭圆 38"/>
          <p:cNvSpPr/>
          <p:nvPr/>
        </p:nvSpPr>
        <p:spPr>
          <a:xfrm>
            <a:off x="4098816" y="5857111"/>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12</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0" name="文本框 39"/>
          <p:cNvSpPr txBox="1"/>
          <p:nvPr/>
        </p:nvSpPr>
        <p:spPr>
          <a:xfrm>
            <a:off x="4618324" y="951239"/>
            <a:ext cx="3379263"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知识产权保护</a:t>
            </a:r>
          </a:p>
          <a:p>
            <a:r>
              <a:rPr lang="zh-CN" altLang="en-US" sz="1200" dirty="0" smtClean="0">
                <a:solidFill>
                  <a:srgbClr val="E7EDEA"/>
                </a:solidFill>
                <a:latin typeface="微软雅黑" panose="020B0503020204020204" pitchFamily="34" charset="-122"/>
                <a:ea typeface="微软雅黑" panose="020B0503020204020204" pitchFamily="34" charset="-122"/>
              </a:rPr>
              <a:t>重新厘清保护目的，社会非难性及相应法律救济，强化对跨国侵权诉讼的应对与处理机制。</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42" name="椭圆 41"/>
          <p:cNvSpPr/>
          <p:nvPr/>
        </p:nvSpPr>
        <p:spPr>
          <a:xfrm>
            <a:off x="7688178" y="5941681"/>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18</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3" name="文本框 42"/>
          <p:cNvSpPr txBox="1"/>
          <p:nvPr/>
        </p:nvSpPr>
        <p:spPr>
          <a:xfrm>
            <a:off x="5177885" y="2004800"/>
            <a:ext cx="3038067"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知识产权评价</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确认评价目的目标，构建专业评价机制，建立可信赖的评价环境。</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61238" y="302177"/>
            <a:ext cx="3416320"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知识产权战略方向：</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19" name="椭圆 18"/>
          <p:cNvSpPr/>
          <p:nvPr/>
        </p:nvSpPr>
        <p:spPr>
          <a:xfrm>
            <a:off x="4032852" y="113189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7</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0" name="椭圆 19"/>
          <p:cNvSpPr/>
          <p:nvPr/>
        </p:nvSpPr>
        <p:spPr>
          <a:xfrm>
            <a:off x="172809" y="585629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6</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1" name="椭圆 20"/>
          <p:cNvSpPr/>
          <p:nvPr/>
        </p:nvSpPr>
        <p:spPr>
          <a:xfrm>
            <a:off x="4433184" y="2023543"/>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8</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2" name="椭圆 21"/>
          <p:cNvSpPr/>
          <p:nvPr/>
        </p:nvSpPr>
        <p:spPr>
          <a:xfrm>
            <a:off x="4722063" y="3008459"/>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9</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3" name="椭圆 22"/>
          <p:cNvSpPr/>
          <p:nvPr/>
        </p:nvSpPr>
        <p:spPr>
          <a:xfrm>
            <a:off x="575418" y="4948715"/>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5</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4" name="椭圆 23"/>
          <p:cNvSpPr/>
          <p:nvPr/>
        </p:nvSpPr>
        <p:spPr>
          <a:xfrm>
            <a:off x="877944" y="305395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3</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5" name="椭圆 24"/>
          <p:cNvSpPr/>
          <p:nvPr/>
        </p:nvSpPr>
        <p:spPr>
          <a:xfrm>
            <a:off x="880218" y="403886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4</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29" name="椭圆 28"/>
          <p:cNvSpPr/>
          <p:nvPr/>
        </p:nvSpPr>
        <p:spPr>
          <a:xfrm>
            <a:off x="636833" y="2021269"/>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2</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2" name="椭圆 31"/>
          <p:cNvSpPr/>
          <p:nvPr/>
        </p:nvSpPr>
        <p:spPr>
          <a:xfrm>
            <a:off x="163774" y="1081848"/>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rPr>
              <a:t>1</a:t>
            </a:r>
            <a:endParaRPr lang="zh-CN" altLang="en-US" sz="2400"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5" name="椭圆 34"/>
          <p:cNvSpPr/>
          <p:nvPr/>
        </p:nvSpPr>
        <p:spPr>
          <a:xfrm>
            <a:off x="8152199" y="504652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17</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38" name="椭圆 37"/>
          <p:cNvSpPr/>
          <p:nvPr/>
        </p:nvSpPr>
        <p:spPr>
          <a:xfrm>
            <a:off x="7758691" y="1159187"/>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13</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1" name="椭圆 40"/>
          <p:cNvSpPr/>
          <p:nvPr/>
        </p:nvSpPr>
        <p:spPr>
          <a:xfrm>
            <a:off x="8102157" y="211680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14</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7" name="椭圆 46"/>
          <p:cNvSpPr/>
          <p:nvPr/>
        </p:nvSpPr>
        <p:spPr>
          <a:xfrm>
            <a:off x="8431980" y="3088070"/>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15</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8" name="椭圆 47"/>
          <p:cNvSpPr/>
          <p:nvPr/>
        </p:nvSpPr>
        <p:spPr>
          <a:xfrm>
            <a:off x="8447903" y="4059334"/>
            <a:ext cx="640080" cy="640080"/>
          </a:xfrm>
          <a:prstGeom prst="ellipse">
            <a:avLst/>
          </a:prstGeom>
          <a:noFill/>
          <a:ln w="28575">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smtClean="0">
                <a:solidFill>
                  <a:srgbClr val="00B4D9"/>
                </a:solidFill>
                <a:latin typeface="Arial" panose="020B0604020202020204" pitchFamily="34" charset="0"/>
                <a:ea typeface="Adobe 繁黑體 Std B" panose="020B0700000000000000" pitchFamily="34" charset="-128"/>
                <a:cs typeface="Arial" panose="020B0604020202020204" pitchFamily="34" charset="0"/>
              </a:rPr>
              <a:t>16</a:t>
            </a:r>
            <a:endParaRPr lang="zh-CN" altLang="en-US" dirty="0">
              <a:solidFill>
                <a:srgbClr val="00B4D9"/>
              </a:solidFill>
              <a:latin typeface="Arial" panose="020B0604020202020204" pitchFamily="34" charset="0"/>
              <a:ea typeface="Adobe 繁黑體 Std B" panose="020B0700000000000000" pitchFamily="34" charset="-128"/>
              <a:cs typeface="Arial" panose="020B0604020202020204" pitchFamily="34" charset="0"/>
            </a:endParaRPr>
          </a:p>
        </p:txBody>
      </p:sp>
      <p:sp>
        <p:nvSpPr>
          <p:cNvPr id="49" name="文本框 33"/>
          <p:cNvSpPr txBox="1"/>
          <p:nvPr/>
        </p:nvSpPr>
        <p:spPr>
          <a:xfrm>
            <a:off x="1481617" y="3909707"/>
            <a:ext cx="309038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知识产权价值</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反应商业价值上，体现财务价值，呈现科技地位与市场声誉，应具体评估项目及因素，呈现评估结果之意义。</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0" name="文本框 33"/>
          <p:cNvSpPr txBox="1"/>
          <p:nvPr/>
        </p:nvSpPr>
        <p:spPr>
          <a:xfrm>
            <a:off x="1511187" y="3024878"/>
            <a:ext cx="3060814"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知识产权质量</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研发成果转化过程借由质量分析方法，评估是否继续维持与经营。</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1" name="文本框 33"/>
          <p:cNvSpPr txBox="1"/>
          <p:nvPr/>
        </p:nvSpPr>
        <p:spPr>
          <a:xfrm>
            <a:off x="1240507" y="1989924"/>
            <a:ext cx="3304198"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知识产权形态</a:t>
            </a:r>
          </a:p>
          <a:p>
            <a:r>
              <a:rPr lang="zh-CN" altLang="en-US" sz="1200" dirty="0" smtClean="0">
                <a:solidFill>
                  <a:srgbClr val="E7EDEA"/>
                </a:solidFill>
                <a:latin typeface="微软雅黑" panose="020B0503020204020204" pitchFamily="34" charset="-122"/>
                <a:ea typeface="微软雅黑" panose="020B0503020204020204" pitchFamily="34" charset="-122"/>
              </a:rPr>
              <a:t>多样</a:t>
            </a:r>
            <a:r>
              <a:rPr lang="zh-CN" altLang="en-US" sz="1200" dirty="0" smtClean="0">
                <a:solidFill>
                  <a:srgbClr val="E7EDEA"/>
                </a:solidFill>
                <a:latin typeface="微软雅黑" panose="020B0503020204020204" pitchFamily="34" charset="-122"/>
                <a:ea typeface="微软雅黑" panose="020B0503020204020204" pitchFamily="34" charset="-122"/>
              </a:rPr>
              <a:t>多元布局与运营，同时避免商业机密流失及过度专利化。</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2" name="文本框 33"/>
          <p:cNvSpPr txBox="1"/>
          <p:nvPr/>
        </p:nvSpPr>
        <p:spPr>
          <a:xfrm>
            <a:off x="819699" y="1146036"/>
            <a:ext cx="3315573"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知识产权文化</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积极塑造与发展，丰富支撑内涵，避免形式主义。</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3" name="文本框 39"/>
          <p:cNvSpPr txBox="1"/>
          <p:nvPr/>
        </p:nvSpPr>
        <p:spPr>
          <a:xfrm>
            <a:off x="5384875" y="3068915"/>
            <a:ext cx="3104032"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知识产权融资</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熟悉并发展知识产权作为融资担保的目标及配套机制，金融机构应发展相关作业规则。</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4" name="文本框 39"/>
          <p:cNvSpPr txBox="1"/>
          <p:nvPr/>
        </p:nvSpPr>
        <p:spPr>
          <a:xfrm>
            <a:off x="5387149" y="3917351"/>
            <a:ext cx="3129054"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知识产权运营机制</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需有专业组织与人才配套，与运营流程同步并相互渗透。</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5" name="文本框 39"/>
          <p:cNvSpPr txBox="1"/>
          <p:nvPr/>
        </p:nvSpPr>
        <p:spPr>
          <a:xfrm>
            <a:off x="5116468" y="4834026"/>
            <a:ext cx="3154075" cy="646331"/>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知识产权商业模式</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发展商业模式会带来诸多效益。</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6" name="文本框 39"/>
          <p:cNvSpPr txBox="1"/>
          <p:nvPr/>
        </p:nvSpPr>
        <p:spPr>
          <a:xfrm>
            <a:off x="4695663" y="5655165"/>
            <a:ext cx="3124504"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知识产权营销</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理论与实务发展考虑营销的属性特征，触媒与平台应考虑平台定位、营销机制与跨国运营。</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7" name="文本框 39"/>
          <p:cNvSpPr txBox="1"/>
          <p:nvPr/>
        </p:nvSpPr>
        <p:spPr>
          <a:xfrm>
            <a:off x="8426051" y="5863230"/>
            <a:ext cx="3543036"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商业秘密保护管理</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保护层面，行政与司法运作避免泄密，管理层面，强化职业伦理关系，建立相关管理机制与措施。</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8" name="文本框 39"/>
          <p:cNvSpPr txBox="1"/>
          <p:nvPr/>
        </p:nvSpPr>
        <p:spPr>
          <a:xfrm>
            <a:off x="9110714" y="4078849"/>
            <a:ext cx="3081286"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知识产权专业服务</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优化服务质量与服务设施，相关国际事实标准与专利池常设服务组织。</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59" name="文本框 39"/>
          <p:cNvSpPr txBox="1"/>
          <p:nvPr/>
        </p:nvSpPr>
        <p:spPr>
          <a:xfrm>
            <a:off x="8840033" y="4913638"/>
            <a:ext cx="3351967"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知识产权专业人才</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应增加跨领域知识与技能及跨国运营经验，官产学研界需训练专业人才。</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0" name="文本框 39"/>
          <p:cNvSpPr txBox="1"/>
          <p:nvPr/>
        </p:nvSpPr>
        <p:spPr>
          <a:xfrm>
            <a:off x="9101615" y="3018873"/>
            <a:ext cx="2853824" cy="830997"/>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知识产权滥用约制</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主管机关予以规范并制约，建立有关救济的程序与措施。</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1" name="文本框 39"/>
          <p:cNvSpPr txBox="1"/>
          <p:nvPr/>
        </p:nvSpPr>
        <p:spPr>
          <a:xfrm>
            <a:off x="8789991" y="2011214"/>
            <a:ext cx="3402009" cy="1015663"/>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知识产权财会税务</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会计规范检讨与调整，财税规范建立完善规则与机制。须向各利害关系人正确反映信息与整体价值，国际</a:t>
            </a:r>
            <a:r>
              <a:rPr lang="en-US" altLang="zh-CN" sz="1200" dirty="0" smtClean="0">
                <a:solidFill>
                  <a:srgbClr val="E7EDEA"/>
                </a:solidFill>
                <a:latin typeface="微软雅黑" panose="020B0503020204020204" pitchFamily="34" charset="-122"/>
                <a:ea typeface="微软雅黑" panose="020B0503020204020204" pitchFamily="34" charset="-122"/>
              </a:rPr>
              <a:t>-</a:t>
            </a:r>
            <a:r>
              <a:rPr lang="zh-CN" altLang="en-US" sz="1200" dirty="0" smtClean="0">
                <a:solidFill>
                  <a:srgbClr val="E7EDEA"/>
                </a:solidFill>
                <a:latin typeface="微软雅黑" panose="020B0503020204020204" pitchFamily="34" charset="-122"/>
                <a:ea typeface="微软雅黑" panose="020B0503020204020204" pitchFamily="34" charset="-122"/>
              </a:rPr>
              <a:t>国内，建立友善收税环境。</a:t>
            </a:r>
            <a:endParaRPr lang="zh-CN" altLang="en-US" sz="1200" dirty="0">
              <a:solidFill>
                <a:srgbClr val="E7EDEA"/>
              </a:solidFill>
              <a:latin typeface="微软雅黑" panose="020B0503020204020204" pitchFamily="34" charset="-122"/>
              <a:ea typeface="微软雅黑" panose="020B0503020204020204" pitchFamily="34" charset="-122"/>
            </a:endParaRPr>
          </a:p>
        </p:txBody>
      </p:sp>
      <p:sp>
        <p:nvSpPr>
          <p:cNvPr id="62" name="文本框 39"/>
          <p:cNvSpPr txBox="1"/>
          <p:nvPr/>
        </p:nvSpPr>
        <p:spPr>
          <a:xfrm>
            <a:off x="8573901" y="1085441"/>
            <a:ext cx="2821980" cy="1200329"/>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知识产权交易环境</a:t>
            </a:r>
            <a:endParaRPr lang="en-US" altLang="zh-CN" sz="2400" dirty="0" smtClean="0">
              <a:solidFill>
                <a:srgbClr val="E7EDEA"/>
              </a:solidFill>
              <a:latin typeface="微软雅黑" panose="020B0503020204020204" pitchFamily="34" charset="-122"/>
              <a:ea typeface="微软雅黑" panose="020B0503020204020204" pitchFamily="34" charset="-122"/>
            </a:endParaRPr>
          </a:p>
          <a:p>
            <a:r>
              <a:rPr lang="zh-CN" altLang="en-US" sz="1200" dirty="0" smtClean="0">
                <a:solidFill>
                  <a:srgbClr val="E7EDEA"/>
                </a:solidFill>
                <a:latin typeface="微软雅黑" panose="020B0503020204020204" pitchFamily="34" charset="-122"/>
                <a:ea typeface="微软雅黑" panose="020B0503020204020204" pitchFamily="34" charset="-122"/>
              </a:rPr>
              <a:t>融入知识产权全球化经营思维，以构建自由化的环境。</a:t>
            </a:r>
            <a:endParaRPr lang="en-US" altLang="zh-CN" sz="1200" dirty="0" smtClean="0">
              <a:solidFill>
                <a:srgbClr val="E7EDEA"/>
              </a:solidFill>
              <a:latin typeface="微软雅黑" panose="020B0503020204020204" pitchFamily="34" charset="-122"/>
              <a:ea typeface="微软雅黑" panose="020B0503020204020204" pitchFamily="34" charset="-122"/>
            </a:endParaRPr>
          </a:p>
          <a:p>
            <a:endParaRPr lang="zh-CN" altLang="en-US" sz="2400" dirty="0">
              <a:solidFill>
                <a:srgbClr val="E7EDEA"/>
              </a:solidFill>
              <a:latin typeface="微软雅黑" panose="020B0503020204020204" pitchFamily="34" charset="-122"/>
              <a:ea typeface="微软雅黑" panose="020B0503020204020204" pitchFamily="34" charset="-122"/>
            </a:endParaRPr>
          </a:p>
        </p:txBody>
      </p:sp>
      <p:sp>
        <p:nvSpPr>
          <p:cNvPr id="44" name="文本框 12"/>
          <p:cNvSpPr txBox="1"/>
          <p:nvPr/>
        </p:nvSpPr>
        <p:spPr>
          <a:xfrm rot="16200000">
            <a:off x="11713759" y="629650"/>
            <a:ext cx="672235" cy="276999"/>
          </a:xfrm>
          <a:prstGeom prst="rect">
            <a:avLst/>
          </a:prstGeom>
          <a:solidFill>
            <a:srgbClr val="00B4D9"/>
          </a:solid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4</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340913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childTnLst>
                          </p:cTn>
                        </p:par>
                        <p:par>
                          <p:cTn id="74" fill="hold">
                            <p:stCondLst>
                              <p:cond delay="6000"/>
                            </p:stCondLst>
                            <p:childTnLst>
                              <p:par>
                                <p:cTn id="75" presetID="53" presetClass="entr" presetSubtype="16"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
                                          </p:val>
                                        </p:tav>
                                        <p:tav tm="100000">
                                          <p:val>
                                            <p:strVal val="#ppt_w"/>
                                          </p:val>
                                        </p:tav>
                                      </p:tavLst>
                                    </p:anim>
                                    <p:anim calcmode="lin" valueType="num">
                                      <p:cBhvr>
                                        <p:cTn id="84" dur="500" fill="hold"/>
                                        <p:tgtEl>
                                          <p:spTgt spid="38"/>
                                        </p:tgtEl>
                                        <p:attrNameLst>
                                          <p:attrName>ppt_h</p:attrName>
                                        </p:attrNameLst>
                                      </p:cBhvr>
                                      <p:tavLst>
                                        <p:tav tm="0">
                                          <p:val>
                                            <p:fltVal val="0"/>
                                          </p:val>
                                        </p:tav>
                                        <p:tav tm="100000">
                                          <p:val>
                                            <p:strVal val="#ppt_h"/>
                                          </p:val>
                                        </p:tav>
                                      </p:tavLst>
                                    </p:anim>
                                    <p:animEffect transition="in" filter="fade">
                                      <p:cBhvr>
                                        <p:cTn id="85" dur="500"/>
                                        <p:tgtEl>
                                          <p:spTgt spid="38"/>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p:cTn id="89" dur="500" fill="hold"/>
                                        <p:tgtEl>
                                          <p:spTgt spid="41"/>
                                        </p:tgtEl>
                                        <p:attrNameLst>
                                          <p:attrName>ppt_w</p:attrName>
                                        </p:attrNameLst>
                                      </p:cBhvr>
                                      <p:tavLst>
                                        <p:tav tm="0">
                                          <p:val>
                                            <p:fltVal val="0"/>
                                          </p:val>
                                        </p:tav>
                                        <p:tav tm="100000">
                                          <p:val>
                                            <p:strVal val="#ppt_w"/>
                                          </p:val>
                                        </p:tav>
                                      </p:tavLst>
                                    </p:anim>
                                    <p:anim calcmode="lin" valueType="num">
                                      <p:cBhvr>
                                        <p:cTn id="90" dur="500" fill="hold"/>
                                        <p:tgtEl>
                                          <p:spTgt spid="41"/>
                                        </p:tgtEl>
                                        <p:attrNameLst>
                                          <p:attrName>ppt_h</p:attrName>
                                        </p:attrNameLst>
                                      </p:cBhvr>
                                      <p:tavLst>
                                        <p:tav tm="0">
                                          <p:val>
                                            <p:fltVal val="0"/>
                                          </p:val>
                                        </p:tav>
                                        <p:tav tm="100000">
                                          <p:val>
                                            <p:strVal val="#ppt_h"/>
                                          </p:val>
                                        </p:tav>
                                      </p:tavLst>
                                    </p:anim>
                                    <p:animEffect transition="in" filter="fade">
                                      <p:cBhvr>
                                        <p:cTn id="91" dur="500"/>
                                        <p:tgtEl>
                                          <p:spTgt spid="41"/>
                                        </p:tgtEl>
                                      </p:cBhvr>
                                    </p:animEffect>
                                  </p:childTnLst>
                                </p:cTn>
                              </p:par>
                            </p:childTnLst>
                          </p:cTn>
                        </p:par>
                        <p:par>
                          <p:cTn id="92" fill="hold">
                            <p:stCondLst>
                              <p:cond delay="7500"/>
                            </p:stCondLst>
                            <p:childTnLst>
                              <p:par>
                                <p:cTn id="93" presetID="53" presetClass="entr" presetSubtype="16"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Effect transition="in" filter="fade">
                                      <p:cBhvr>
                                        <p:cTn id="97" dur="500"/>
                                        <p:tgtEl>
                                          <p:spTgt spid="47"/>
                                        </p:tgtEl>
                                      </p:cBhvr>
                                    </p:animEffect>
                                  </p:childTnLst>
                                </p:cTn>
                              </p:par>
                            </p:childTnLst>
                          </p:cTn>
                        </p:par>
                        <p:par>
                          <p:cTn id="98" fill="hold">
                            <p:stCondLst>
                              <p:cond delay="8000"/>
                            </p:stCondLst>
                            <p:childTnLst>
                              <p:par>
                                <p:cTn id="99" presetID="53" presetClass="entr" presetSubtype="16"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p:cTn id="101" dur="500" fill="hold"/>
                                        <p:tgtEl>
                                          <p:spTgt spid="48"/>
                                        </p:tgtEl>
                                        <p:attrNameLst>
                                          <p:attrName>ppt_w</p:attrName>
                                        </p:attrNameLst>
                                      </p:cBhvr>
                                      <p:tavLst>
                                        <p:tav tm="0">
                                          <p:val>
                                            <p:fltVal val="0"/>
                                          </p:val>
                                        </p:tav>
                                        <p:tav tm="100000">
                                          <p:val>
                                            <p:strVal val="#ppt_w"/>
                                          </p:val>
                                        </p:tav>
                                      </p:tavLst>
                                    </p:anim>
                                    <p:anim calcmode="lin" valueType="num">
                                      <p:cBhvr>
                                        <p:cTn id="102" dur="500" fill="hold"/>
                                        <p:tgtEl>
                                          <p:spTgt spid="48"/>
                                        </p:tgtEl>
                                        <p:attrNameLst>
                                          <p:attrName>ppt_h</p:attrName>
                                        </p:attrNameLst>
                                      </p:cBhvr>
                                      <p:tavLst>
                                        <p:tav tm="0">
                                          <p:val>
                                            <p:fltVal val="0"/>
                                          </p:val>
                                        </p:tav>
                                        <p:tav tm="100000">
                                          <p:val>
                                            <p:strVal val="#ppt_h"/>
                                          </p:val>
                                        </p:tav>
                                      </p:tavLst>
                                    </p:anim>
                                    <p:animEffect transition="in" filter="fade">
                                      <p:cBhvr>
                                        <p:cTn id="103" dur="500"/>
                                        <p:tgtEl>
                                          <p:spTgt spid="48"/>
                                        </p:tgtEl>
                                      </p:cBhvr>
                                    </p:animEffect>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childTnLst>
                          </p:cTn>
                        </p:par>
                        <p:par>
                          <p:cTn id="110" fill="hold">
                            <p:stCondLst>
                              <p:cond delay="9000"/>
                            </p:stCondLst>
                            <p:childTnLst>
                              <p:par>
                                <p:cTn id="111" presetID="53" presetClass="entr" presetSubtype="16"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 calcmode="lin" valueType="num">
                                      <p:cBhvr>
                                        <p:cTn id="113" dur="500" fill="hold"/>
                                        <p:tgtEl>
                                          <p:spTgt spid="42"/>
                                        </p:tgtEl>
                                        <p:attrNameLst>
                                          <p:attrName>ppt_w</p:attrName>
                                        </p:attrNameLst>
                                      </p:cBhvr>
                                      <p:tavLst>
                                        <p:tav tm="0">
                                          <p:val>
                                            <p:fltVal val="0"/>
                                          </p:val>
                                        </p:tav>
                                        <p:tav tm="100000">
                                          <p:val>
                                            <p:strVal val="#ppt_w"/>
                                          </p:val>
                                        </p:tav>
                                      </p:tavLst>
                                    </p:anim>
                                    <p:anim calcmode="lin" valueType="num">
                                      <p:cBhvr>
                                        <p:cTn id="114" dur="500" fill="hold"/>
                                        <p:tgtEl>
                                          <p:spTgt spid="42"/>
                                        </p:tgtEl>
                                        <p:attrNameLst>
                                          <p:attrName>ppt_h</p:attrName>
                                        </p:attrNameLst>
                                      </p:cBhvr>
                                      <p:tavLst>
                                        <p:tav tm="0">
                                          <p:val>
                                            <p:fltVal val="0"/>
                                          </p:val>
                                        </p:tav>
                                        <p:tav tm="100000">
                                          <p:val>
                                            <p:strVal val="#ppt_h"/>
                                          </p:val>
                                        </p:tav>
                                      </p:tavLst>
                                    </p:anim>
                                    <p:animEffect transition="in" filter="fade">
                                      <p:cBhvr>
                                        <p:cTn id="115" dur="500"/>
                                        <p:tgtEl>
                                          <p:spTgt spid="42"/>
                                        </p:tgtEl>
                                      </p:cBhvr>
                                    </p:animEffect>
                                  </p:childTnLst>
                                </p:cTn>
                              </p:par>
                            </p:childTnLst>
                          </p:cTn>
                        </p:par>
                        <p:par>
                          <p:cTn id="116" fill="hold">
                            <p:stCondLst>
                              <p:cond delay="9500"/>
                            </p:stCondLst>
                            <p:childTnLst>
                              <p:par>
                                <p:cTn id="117" presetID="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500" fill="hold"/>
                                        <p:tgtEl>
                                          <p:spTgt spid="52"/>
                                        </p:tgtEl>
                                        <p:attrNameLst>
                                          <p:attrName>ppt_x</p:attrName>
                                        </p:attrNameLst>
                                      </p:cBhvr>
                                      <p:tavLst>
                                        <p:tav tm="0">
                                          <p:val>
                                            <p:strVal val="1+#ppt_w/2"/>
                                          </p:val>
                                        </p:tav>
                                        <p:tav tm="100000">
                                          <p:val>
                                            <p:strVal val="#ppt_x"/>
                                          </p:val>
                                        </p:tav>
                                      </p:tavLst>
                                    </p:anim>
                                    <p:anim calcmode="lin" valueType="num">
                                      <p:cBhvr additive="base">
                                        <p:cTn id="120" dur="500" fill="hold"/>
                                        <p:tgtEl>
                                          <p:spTgt spid="52"/>
                                        </p:tgtEl>
                                        <p:attrNameLst>
                                          <p:attrName>ppt_y</p:attrName>
                                        </p:attrNameLst>
                                      </p:cBhvr>
                                      <p:tavLst>
                                        <p:tav tm="0">
                                          <p:val>
                                            <p:strVal val="#ppt_y"/>
                                          </p:val>
                                        </p:tav>
                                        <p:tav tm="100000">
                                          <p:val>
                                            <p:strVal val="#ppt_y"/>
                                          </p:val>
                                        </p:tav>
                                      </p:tavLst>
                                    </p:anim>
                                  </p:childTnLst>
                                </p:cTn>
                              </p:par>
                            </p:childTnLst>
                          </p:cTn>
                        </p:par>
                        <p:par>
                          <p:cTn id="121" fill="hold">
                            <p:stCondLst>
                              <p:cond delay="10000"/>
                            </p:stCondLst>
                            <p:childTnLst>
                              <p:par>
                                <p:cTn id="122" presetID="2" presetClass="entr" presetSubtype="2" fill="hold" grpId="0" nodeType="afterEffect">
                                  <p:stCondLst>
                                    <p:cond delay="0"/>
                                  </p:stCondLst>
                                  <p:childTnLst>
                                    <p:set>
                                      <p:cBhvr>
                                        <p:cTn id="123" dur="1" fill="hold">
                                          <p:stCondLst>
                                            <p:cond delay="0"/>
                                          </p:stCondLst>
                                        </p:cTn>
                                        <p:tgtEl>
                                          <p:spTgt spid="51"/>
                                        </p:tgtEl>
                                        <p:attrNameLst>
                                          <p:attrName>style.visibility</p:attrName>
                                        </p:attrNameLst>
                                      </p:cBhvr>
                                      <p:to>
                                        <p:strVal val="visible"/>
                                      </p:to>
                                    </p:set>
                                    <p:anim calcmode="lin" valueType="num">
                                      <p:cBhvr additive="base">
                                        <p:cTn id="124" dur="500" fill="hold"/>
                                        <p:tgtEl>
                                          <p:spTgt spid="51"/>
                                        </p:tgtEl>
                                        <p:attrNameLst>
                                          <p:attrName>ppt_x</p:attrName>
                                        </p:attrNameLst>
                                      </p:cBhvr>
                                      <p:tavLst>
                                        <p:tav tm="0">
                                          <p:val>
                                            <p:strVal val="1+#ppt_w/2"/>
                                          </p:val>
                                        </p:tav>
                                        <p:tav tm="100000">
                                          <p:val>
                                            <p:strVal val="#ppt_x"/>
                                          </p:val>
                                        </p:tav>
                                      </p:tavLst>
                                    </p:anim>
                                    <p:anim calcmode="lin" valueType="num">
                                      <p:cBhvr additive="base">
                                        <p:cTn id="125" dur="500" fill="hold"/>
                                        <p:tgtEl>
                                          <p:spTgt spid="51"/>
                                        </p:tgtEl>
                                        <p:attrNameLst>
                                          <p:attrName>ppt_y</p:attrName>
                                        </p:attrNameLst>
                                      </p:cBhvr>
                                      <p:tavLst>
                                        <p:tav tm="0">
                                          <p:val>
                                            <p:strVal val="#ppt_y"/>
                                          </p:val>
                                        </p:tav>
                                        <p:tav tm="100000">
                                          <p:val>
                                            <p:strVal val="#ppt_y"/>
                                          </p:val>
                                        </p:tav>
                                      </p:tavLst>
                                    </p:anim>
                                  </p:childTnLst>
                                </p:cTn>
                              </p:par>
                            </p:childTnLst>
                          </p:cTn>
                        </p:par>
                        <p:par>
                          <p:cTn id="126" fill="hold">
                            <p:stCondLst>
                              <p:cond delay="10500"/>
                            </p:stCondLst>
                            <p:childTnLst>
                              <p:par>
                                <p:cTn id="127" presetID="2" presetClass="entr" presetSubtype="2" fill="hold" grpId="0" nodeType="afterEffect">
                                  <p:stCondLst>
                                    <p:cond delay="0"/>
                                  </p:stCondLst>
                                  <p:childTnLst>
                                    <p:set>
                                      <p:cBhvr>
                                        <p:cTn id="128" dur="1" fill="hold">
                                          <p:stCondLst>
                                            <p:cond delay="0"/>
                                          </p:stCondLst>
                                        </p:cTn>
                                        <p:tgtEl>
                                          <p:spTgt spid="50"/>
                                        </p:tgtEl>
                                        <p:attrNameLst>
                                          <p:attrName>style.visibility</p:attrName>
                                        </p:attrNameLst>
                                      </p:cBhvr>
                                      <p:to>
                                        <p:strVal val="visible"/>
                                      </p:to>
                                    </p:set>
                                    <p:anim calcmode="lin" valueType="num">
                                      <p:cBhvr additive="base">
                                        <p:cTn id="129" dur="500" fill="hold"/>
                                        <p:tgtEl>
                                          <p:spTgt spid="50"/>
                                        </p:tgtEl>
                                        <p:attrNameLst>
                                          <p:attrName>ppt_x</p:attrName>
                                        </p:attrNameLst>
                                      </p:cBhvr>
                                      <p:tavLst>
                                        <p:tav tm="0">
                                          <p:val>
                                            <p:strVal val="1+#ppt_w/2"/>
                                          </p:val>
                                        </p:tav>
                                        <p:tav tm="100000">
                                          <p:val>
                                            <p:strVal val="#ppt_x"/>
                                          </p:val>
                                        </p:tav>
                                      </p:tavLst>
                                    </p:anim>
                                    <p:anim calcmode="lin" valueType="num">
                                      <p:cBhvr additive="base">
                                        <p:cTn id="130" dur="500" fill="hold"/>
                                        <p:tgtEl>
                                          <p:spTgt spid="50"/>
                                        </p:tgtEl>
                                        <p:attrNameLst>
                                          <p:attrName>ppt_y</p:attrName>
                                        </p:attrNameLst>
                                      </p:cBhvr>
                                      <p:tavLst>
                                        <p:tav tm="0">
                                          <p:val>
                                            <p:strVal val="#ppt_y"/>
                                          </p:val>
                                        </p:tav>
                                        <p:tav tm="100000">
                                          <p:val>
                                            <p:strVal val="#ppt_y"/>
                                          </p:val>
                                        </p:tav>
                                      </p:tavLst>
                                    </p:anim>
                                  </p:childTnLst>
                                </p:cTn>
                              </p:par>
                            </p:childTnLst>
                          </p:cTn>
                        </p:par>
                        <p:par>
                          <p:cTn id="131" fill="hold">
                            <p:stCondLst>
                              <p:cond delay="11000"/>
                            </p:stCondLst>
                            <p:childTnLst>
                              <p:par>
                                <p:cTn id="132" presetID="2" presetClass="entr" presetSubtype="2" fill="hold" grpId="0" nodeType="afterEffect">
                                  <p:stCondLst>
                                    <p:cond delay="0"/>
                                  </p:stCondLst>
                                  <p:childTnLst>
                                    <p:set>
                                      <p:cBhvr>
                                        <p:cTn id="133" dur="1" fill="hold">
                                          <p:stCondLst>
                                            <p:cond delay="0"/>
                                          </p:stCondLst>
                                        </p:cTn>
                                        <p:tgtEl>
                                          <p:spTgt spid="49"/>
                                        </p:tgtEl>
                                        <p:attrNameLst>
                                          <p:attrName>style.visibility</p:attrName>
                                        </p:attrNameLst>
                                      </p:cBhvr>
                                      <p:to>
                                        <p:strVal val="visible"/>
                                      </p:to>
                                    </p:set>
                                    <p:anim calcmode="lin" valueType="num">
                                      <p:cBhvr additive="base">
                                        <p:cTn id="134" dur="500" fill="hold"/>
                                        <p:tgtEl>
                                          <p:spTgt spid="49"/>
                                        </p:tgtEl>
                                        <p:attrNameLst>
                                          <p:attrName>ppt_x</p:attrName>
                                        </p:attrNameLst>
                                      </p:cBhvr>
                                      <p:tavLst>
                                        <p:tav tm="0">
                                          <p:val>
                                            <p:strVal val="1+#ppt_w/2"/>
                                          </p:val>
                                        </p:tav>
                                        <p:tav tm="100000">
                                          <p:val>
                                            <p:strVal val="#ppt_x"/>
                                          </p:val>
                                        </p:tav>
                                      </p:tavLst>
                                    </p:anim>
                                    <p:anim calcmode="lin" valueType="num">
                                      <p:cBhvr additive="base">
                                        <p:cTn id="135" dur="500" fill="hold"/>
                                        <p:tgtEl>
                                          <p:spTgt spid="49"/>
                                        </p:tgtEl>
                                        <p:attrNameLst>
                                          <p:attrName>ppt_y</p:attrName>
                                        </p:attrNameLst>
                                      </p:cBhvr>
                                      <p:tavLst>
                                        <p:tav tm="0">
                                          <p:val>
                                            <p:strVal val="#ppt_y"/>
                                          </p:val>
                                        </p:tav>
                                        <p:tav tm="100000">
                                          <p:val>
                                            <p:strVal val="#ppt_y"/>
                                          </p:val>
                                        </p:tav>
                                      </p:tavLst>
                                    </p:anim>
                                  </p:childTnLst>
                                </p:cTn>
                              </p:par>
                            </p:childTnLst>
                          </p:cTn>
                        </p:par>
                        <p:par>
                          <p:cTn id="136" fill="hold">
                            <p:stCondLst>
                              <p:cond delay="11500"/>
                            </p:stCondLst>
                            <p:childTnLst>
                              <p:par>
                                <p:cTn id="137" presetID="2" presetClass="entr" presetSubtype="2" fill="hold" grpId="0" nodeType="after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childTnLst>
                          </p:cTn>
                        </p:par>
                        <p:par>
                          <p:cTn id="141" fill="hold">
                            <p:stCondLst>
                              <p:cond delay="12000"/>
                            </p:stCondLst>
                            <p:childTnLst>
                              <p:par>
                                <p:cTn id="142" presetID="2" presetClass="entr" presetSubtype="2" fill="hold" grpId="0" nodeType="afterEffect">
                                  <p:stCondLst>
                                    <p:cond delay="0"/>
                                  </p:stCondLst>
                                  <p:childTnLst>
                                    <p:set>
                                      <p:cBhvr>
                                        <p:cTn id="143" dur="1" fill="hold">
                                          <p:stCondLst>
                                            <p:cond delay="0"/>
                                          </p:stCondLst>
                                        </p:cTn>
                                        <p:tgtEl>
                                          <p:spTgt spid="37"/>
                                        </p:tgtEl>
                                        <p:attrNameLst>
                                          <p:attrName>style.visibility</p:attrName>
                                        </p:attrNameLst>
                                      </p:cBhvr>
                                      <p:to>
                                        <p:strVal val="visible"/>
                                      </p:to>
                                    </p:set>
                                    <p:anim calcmode="lin" valueType="num">
                                      <p:cBhvr additive="base">
                                        <p:cTn id="144" dur="500" fill="hold"/>
                                        <p:tgtEl>
                                          <p:spTgt spid="37"/>
                                        </p:tgtEl>
                                        <p:attrNameLst>
                                          <p:attrName>ppt_x</p:attrName>
                                        </p:attrNameLst>
                                      </p:cBhvr>
                                      <p:tavLst>
                                        <p:tav tm="0">
                                          <p:val>
                                            <p:strVal val="1+#ppt_w/2"/>
                                          </p:val>
                                        </p:tav>
                                        <p:tav tm="100000">
                                          <p:val>
                                            <p:strVal val="#ppt_x"/>
                                          </p:val>
                                        </p:tav>
                                      </p:tavLst>
                                    </p:anim>
                                    <p:anim calcmode="lin" valueType="num">
                                      <p:cBhvr additive="base">
                                        <p:cTn id="145" dur="500" fill="hold"/>
                                        <p:tgtEl>
                                          <p:spTgt spid="37"/>
                                        </p:tgtEl>
                                        <p:attrNameLst>
                                          <p:attrName>ppt_y</p:attrName>
                                        </p:attrNameLst>
                                      </p:cBhvr>
                                      <p:tavLst>
                                        <p:tav tm="0">
                                          <p:val>
                                            <p:strVal val="#ppt_y"/>
                                          </p:val>
                                        </p:tav>
                                        <p:tav tm="100000">
                                          <p:val>
                                            <p:strVal val="#ppt_y"/>
                                          </p:val>
                                        </p:tav>
                                      </p:tavLst>
                                    </p:anim>
                                  </p:childTnLst>
                                </p:cTn>
                              </p:par>
                            </p:childTnLst>
                          </p:cTn>
                        </p:par>
                        <p:par>
                          <p:cTn id="146" fill="hold">
                            <p:stCondLst>
                              <p:cond delay="12500"/>
                            </p:stCondLst>
                            <p:childTnLst>
                              <p:par>
                                <p:cTn id="147" presetID="2" presetClass="entr" presetSubtype="2" fill="hold" grpId="0" nodeType="afterEffect">
                                  <p:stCondLst>
                                    <p:cond delay="0"/>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00" fill="hold"/>
                                        <p:tgtEl>
                                          <p:spTgt spid="40"/>
                                        </p:tgtEl>
                                        <p:attrNameLst>
                                          <p:attrName>ppt_x</p:attrName>
                                        </p:attrNameLst>
                                      </p:cBhvr>
                                      <p:tavLst>
                                        <p:tav tm="0">
                                          <p:val>
                                            <p:strVal val="1+#ppt_w/2"/>
                                          </p:val>
                                        </p:tav>
                                        <p:tav tm="100000">
                                          <p:val>
                                            <p:strVal val="#ppt_x"/>
                                          </p:val>
                                        </p:tav>
                                      </p:tavLst>
                                    </p:anim>
                                    <p:anim calcmode="lin" valueType="num">
                                      <p:cBhvr additive="base">
                                        <p:cTn id="150" dur="500" fill="hold"/>
                                        <p:tgtEl>
                                          <p:spTgt spid="40"/>
                                        </p:tgtEl>
                                        <p:attrNameLst>
                                          <p:attrName>ppt_y</p:attrName>
                                        </p:attrNameLst>
                                      </p:cBhvr>
                                      <p:tavLst>
                                        <p:tav tm="0">
                                          <p:val>
                                            <p:strVal val="#ppt_y"/>
                                          </p:val>
                                        </p:tav>
                                        <p:tav tm="100000">
                                          <p:val>
                                            <p:strVal val="#ppt_y"/>
                                          </p:val>
                                        </p:tav>
                                      </p:tavLst>
                                    </p:anim>
                                  </p:childTnLst>
                                </p:cTn>
                              </p:par>
                            </p:childTnLst>
                          </p:cTn>
                        </p:par>
                        <p:par>
                          <p:cTn id="151" fill="hold">
                            <p:stCondLst>
                              <p:cond delay="13000"/>
                            </p:stCondLst>
                            <p:childTnLst>
                              <p:par>
                                <p:cTn id="152" presetID="2" presetClass="entr" presetSubtype="2" fill="hold" grpId="0" nodeType="afterEffect">
                                  <p:stCondLst>
                                    <p:cond delay="0"/>
                                  </p:stCondLst>
                                  <p:childTnLst>
                                    <p:set>
                                      <p:cBhvr>
                                        <p:cTn id="153" dur="1" fill="hold">
                                          <p:stCondLst>
                                            <p:cond delay="0"/>
                                          </p:stCondLst>
                                        </p:cTn>
                                        <p:tgtEl>
                                          <p:spTgt spid="43"/>
                                        </p:tgtEl>
                                        <p:attrNameLst>
                                          <p:attrName>style.visibility</p:attrName>
                                        </p:attrNameLst>
                                      </p:cBhvr>
                                      <p:to>
                                        <p:strVal val="visible"/>
                                      </p:to>
                                    </p:set>
                                    <p:anim calcmode="lin" valueType="num">
                                      <p:cBhvr additive="base">
                                        <p:cTn id="154" dur="500" fill="hold"/>
                                        <p:tgtEl>
                                          <p:spTgt spid="43"/>
                                        </p:tgtEl>
                                        <p:attrNameLst>
                                          <p:attrName>ppt_x</p:attrName>
                                        </p:attrNameLst>
                                      </p:cBhvr>
                                      <p:tavLst>
                                        <p:tav tm="0">
                                          <p:val>
                                            <p:strVal val="1+#ppt_w/2"/>
                                          </p:val>
                                        </p:tav>
                                        <p:tav tm="100000">
                                          <p:val>
                                            <p:strVal val="#ppt_x"/>
                                          </p:val>
                                        </p:tav>
                                      </p:tavLst>
                                    </p:anim>
                                    <p:anim calcmode="lin" valueType="num">
                                      <p:cBhvr additive="base">
                                        <p:cTn id="155" dur="500" fill="hold"/>
                                        <p:tgtEl>
                                          <p:spTgt spid="43"/>
                                        </p:tgtEl>
                                        <p:attrNameLst>
                                          <p:attrName>ppt_y</p:attrName>
                                        </p:attrNameLst>
                                      </p:cBhvr>
                                      <p:tavLst>
                                        <p:tav tm="0">
                                          <p:val>
                                            <p:strVal val="#ppt_y"/>
                                          </p:val>
                                        </p:tav>
                                        <p:tav tm="100000">
                                          <p:val>
                                            <p:strVal val="#ppt_y"/>
                                          </p:val>
                                        </p:tav>
                                      </p:tavLst>
                                    </p:anim>
                                  </p:childTnLst>
                                </p:cTn>
                              </p:par>
                            </p:childTnLst>
                          </p:cTn>
                        </p:par>
                        <p:par>
                          <p:cTn id="156" fill="hold">
                            <p:stCondLst>
                              <p:cond delay="13500"/>
                            </p:stCondLst>
                            <p:childTnLst>
                              <p:par>
                                <p:cTn id="157" presetID="2" presetClass="entr" presetSubtype="2" fill="hold" grpId="0" nodeType="afterEffect">
                                  <p:stCondLst>
                                    <p:cond delay="0"/>
                                  </p:stCondLst>
                                  <p:childTnLst>
                                    <p:set>
                                      <p:cBhvr>
                                        <p:cTn id="158" dur="1" fill="hold">
                                          <p:stCondLst>
                                            <p:cond delay="0"/>
                                          </p:stCondLst>
                                        </p:cTn>
                                        <p:tgtEl>
                                          <p:spTgt spid="53"/>
                                        </p:tgtEl>
                                        <p:attrNameLst>
                                          <p:attrName>style.visibility</p:attrName>
                                        </p:attrNameLst>
                                      </p:cBhvr>
                                      <p:to>
                                        <p:strVal val="visible"/>
                                      </p:to>
                                    </p:set>
                                    <p:anim calcmode="lin" valueType="num">
                                      <p:cBhvr additive="base">
                                        <p:cTn id="159" dur="500" fill="hold"/>
                                        <p:tgtEl>
                                          <p:spTgt spid="53"/>
                                        </p:tgtEl>
                                        <p:attrNameLst>
                                          <p:attrName>ppt_x</p:attrName>
                                        </p:attrNameLst>
                                      </p:cBhvr>
                                      <p:tavLst>
                                        <p:tav tm="0">
                                          <p:val>
                                            <p:strVal val="1+#ppt_w/2"/>
                                          </p:val>
                                        </p:tav>
                                        <p:tav tm="100000">
                                          <p:val>
                                            <p:strVal val="#ppt_x"/>
                                          </p:val>
                                        </p:tav>
                                      </p:tavLst>
                                    </p:anim>
                                    <p:anim calcmode="lin" valueType="num">
                                      <p:cBhvr additive="base">
                                        <p:cTn id="160" dur="500" fill="hold"/>
                                        <p:tgtEl>
                                          <p:spTgt spid="53"/>
                                        </p:tgtEl>
                                        <p:attrNameLst>
                                          <p:attrName>ppt_y</p:attrName>
                                        </p:attrNameLst>
                                      </p:cBhvr>
                                      <p:tavLst>
                                        <p:tav tm="0">
                                          <p:val>
                                            <p:strVal val="#ppt_y"/>
                                          </p:val>
                                        </p:tav>
                                        <p:tav tm="100000">
                                          <p:val>
                                            <p:strVal val="#ppt_y"/>
                                          </p:val>
                                        </p:tav>
                                      </p:tavLst>
                                    </p:anim>
                                  </p:childTnLst>
                                </p:cTn>
                              </p:par>
                            </p:childTnLst>
                          </p:cTn>
                        </p:par>
                        <p:par>
                          <p:cTn id="161" fill="hold">
                            <p:stCondLst>
                              <p:cond delay="14000"/>
                            </p:stCondLst>
                            <p:childTnLst>
                              <p:par>
                                <p:cTn id="162" presetID="2" presetClass="entr" presetSubtype="2" fill="hold" grpId="0" nodeType="afterEffect">
                                  <p:stCondLst>
                                    <p:cond delay="0"/>
                                  </p:stCondLst>
                                  <p:childTnLst>
                                    <p:set>
                                      <p:cBhvr>
                                        <p:cTn id="163" dur="1" fill="hold">
                                          <p:stCondLst>
                                            <p:cond delay="0"/>
                                          </p:stCondLst>
                                        </p:cTn>
                                        <p:tgtEl>
                                          <p:spTgt spid="54"/>
                                        </p:tgtEl>
                                        <p:attrNameLst>
                                          <p:attrName>style.visibility</p:attrName>
                                        </p:attrNameLst>
                                      </p:cBhvr>
                                      <p:to>
                                        <p:strVal val="visible"/>
                                      </p:to>
                                    </p:set>
                                    <p:anim calcmode="lin" valueType="num">
                                      <p:cBhvr additive="base">
                                        <p:cTn id="164" dur="500" fill="hold"/>
                                        <p:tgtEl>
                                          <p:spTgt spid="54"/>
                                        </p:tgtEl>
                                        <p:attrNameLst>
                                          <p:attrName>ppt_x</p:attrName>
                                        </p:attrNameLst>
                                      </p:cBhvr>
                                      <p:tavLst>
                                        <p:tav tm="0">
                                          <p:val>
                                            <p:strVal val="1+#ppt_w/2"/>
                                          </p:val>
                                        </p:tav>
                                        <p:tav tm="100000">
                                          <p:val>
                                            <p:strVal val="#ppt_x"/>
                                          </p:val>
                                        </p:tav>
                                      </p:tavLst>
                                    </p:anim>
                                    <p:anim calcmode="lin" valueType="num">
                                      <p:cBhvr additive="base">
                                        <p:cTn id="165" dur="500" fill="hold"/>
                                        <p:tgtEl>
                                          <p:spTgt spid="54"/>
                                        </p:tgtEl>
                                        <p:attrNameLst>
                                          <p:attrName>ppt_y</p:attrName>
                                        </p:attrNameLst>
                                      </p:cBhvr>
                                      <p:tavLst>
                                        <p:tav tm="0">
                                          <p:val>
                                            <p:strVal val="#ppt_y"/>
                                          </p:val>
                                        </p:tav>
                                        <p:tav tm="100000">
                                          <p:val>
                                            <p:strVal val="#ppt_y"/>
                                          </p:val>
                                        </p:tav>
                                      </p:tavLst>
                                    </p:anim>
                                  </p:childTnLst>
                                </p:cTn>
                              </p:par>
                            </p:childTnLst>
                          </p:cTn>
                        </p:par>
                        <p:par>
                          <p:cTn id="166" fill="hold">
                            <p:stCondLst>
                              <p:cond delay="14500"/>
                            </p:stCondLst>
                            <p:childTnLst>
                              <p:par>
                                <p:cTn id="167" presetID="2" presetClass="entr" presetSubtype="2" fill="hold" grpId="0" nodeType="afterEffect">
                                  <p:stCondLst>
                                    <p:cond delay="0"/>
                                  </p:stCondLst>
                                  <p:childTnLst>
                                    <p:set>
                                      <p:cBhvr>
                                        <p:cTn id="168" dur="1" fill="hold">
                                          <p:stCondLst>
                                            <p:cond delay="0"/>
                                          </p:stCondLst>
                                        </p:cTn>
                                        <p:tgtEl>
                                          <p:spTgt spid="55"/>
                                        </p:tgtEl>
                                        <p:attrNameLst>
                                          <p:attrName>style.visibility</p:attrName>
                                        </p:attrNameLst>
                                      </p:cBhvr>
                                      <p:to>
                                        <p:strVal val="visible"/>
                                      </p:to>
                                    </p:set>
                                    <p:anim calcmode="lin" valueType="num">
                                      <p:cBhvr additive="base">
                                        <p:cTn id="169" dur="500" fill="hold"/>
                                        <p:tgtEl>
                                          <p:spTgt spid="55"/>
                                        </p:tgtEl>
                                        <p:attrNameLst>
                                          <p:attrName>ppt_x</p:attrName>
                                        </p:attrNameLst>
                                      </p:cBhvr>
                                      <p:tavLst>
                                        <p:tav tm="0">
                                          <p:val>
                                            <p:strVal val="1+#ppt_w/2"/>
                                          </p:val>
                                        </p:tav>
                                        <p:tav tm="100000">
                                          <p:val>
                                            <p:strVal val="#ppt_x"/>
                                          </p:val>
                                        </p:tav>
                                      </p:tavLst>
                                    </p:anim>
                                    <p:anim calcmode="lin" valueType="num">
                                      <p:cBhvr additive="base">
                                        <p:cTn id="170" dur="500" fill="hold"/>
                                        <p:tgtEl>
                                          <p:spTgt spid="55"/>
                                        </p:tgtEl>
                                        <p:attrNameLst>
                                          <p:attrName>ppt_y</p:attrName>
                                        </p:attrNameLst>
                                      </p:cBhvr>
                                      <p:tavLst>
                                        <p:tav tm="0">
                                          <p:val>
                                            <p:strVal val="#ppt_y"/>
                                          </p:val>
                                        </p:tav>
                                        <p:tav tm="100000">
                                          <p:val>
                                            <p:strVal val="#ppt_y"/>
                                          </p:val>
                                        </p:tav>
                                      </p:tavLst>
                                    </p:anim>
                                  </p:childTnLst>
                                </p:cTn>
                              </p:par>
                            </p:childTnLst>
                          </p:cTn>
                        </p:par>
                        <p:par>
                          <p:cTn id="171" fill="hold">
                            <p:stCondLst>
                              <p:cond delay="15000"/>
                            </p:stCondLst>
                            <p:childTnLst>
                              <p:par>
                                <p:cTn id="172" presetID="2" presetClass="entr" presetSubtype="2" fill="hold" grpId="0" nodeType="afterEffect">
                                  <p:stCondLst>
                                    <p:cond delay="0"/>
                                  </p:stCondLst>
                                  <p:childTnLst>
                                    <p:set>
                                      <p:cBhvr>
                                        <p:cTn id="173" dur="1" fill="hold">
                                          <p:stCondLst>
                                            <p:cond delay="0"/>
                                          </p:stCondLst>
                                        </p:cTn>
                                        <p:tgtEl>
                                          <p:spTgt spid="56"/>
                                        </p:tgtEl>
                                        <p:attrNameLst>
                                          <p:attrName>style.visibility</p:attrName>
                                        </p:attrNameLst>
                                      </p:cBhvr>
                                      <p:to>
                                        <p:strVal val="visible"/>
                                      </p:to>
                                    </p:set>
                                    <p:anim calcmode="lin" valueType="num">
                                      <p:cBhvr additive="base">
                                        <p:cTn id="174" dur="500" fill="hold"/>
                                        <p:tgtEl>
                                          <p:spTgt spid="56"/>
                                        </p:tgtEl>
                                        <p:attrNameLst>
                                          <p:attrName>ppt_x</p:attrName>
                                        </p:attrNameLst>
                                      </p:cBhvr>
                                      <p:tavLst>
                                        <p:tav tm="0">
                                          <p:val>
                                            <p:strVal val="1+#ppt_w/2"/>
                                          </p:val>
                                        </p:tav>
                                        <p:tav tm="100000">
                                          <p:val>
                                            <p:strVal val="#ppt_x"/>
                                          </p:val>
                                        </p:tav>
                                      </p:tavLst>
                                    </p:anim>
                                    <p:anim calcmode="lin" valueType="num">
                                      <p:cBhvr additive="base">
                                        <p:cTn id="175" dur="500" fill="hold"/>
                                        <p:tgtEl>
                                          <p:spTgt spid="56"/>
                                        </p:tgtEl>
                                        <p:attrNameLst>
                                          <p:attrName>ppt_y</p:attrName>
                                        </p:attrNameLst>
                                      </p:cBhvr>
                                      <p:tavLst>
                                        <p:tav tm="0">
                                          <p:val>
                                            <p:strVal val="#ppt_y"/>
                                          </p:val>
                                        </p:tav>
                                        <p:tav tm="100000">
                                          <p:val>
                                            <p:strVal val="#ppt_y"/>
                                          </p:val>
                                        </p:tav>
                                      </p:tavLst>
                                    </p:anim>
                                  </p:childTnLst>
                                </p:cTn>
                              </p:par>
                            </p:childTnLst>
                          </p:cTn>
                        </p:par>
                        <p:par>
                          <p:cTn id="176" fill="hold">
                            <p:stCondLst>
                              <p:cond delay="15500"/>
                            </p:stCondLst>
                            <p:childTnLst>
                              <p:par>
                                <p:cTn id="177" presetID="2" presetClass="entr" presetSubtype="2" fill="hold" grpId="0" nodeType="afterEffect">
                                  <p:stCondLst>
                                    <p:cond delay="0"/>
                                  </p:stCondLst>
                                  <p:childTnLst>
                                    <p:set>
                                      <p:cBhvr>
                                        <p:cTn id="178" dur="1" fill="hold">
                                          <p:stCondLst>
                                            <p:cond delay="0"/>
                                          </p:stCondLst>
                                        </p:cTn>
                                        <p:tgtEl>
                                          <p:spTgt spid="62"/>
                                        </p:tgtEl>
                                        <p:attrNameLst>
                                          <p:attrName>style.visibility</p:attrName>
                                        </p:attrNameLst>
                                      </p:cBhvr>
                                      <p:to>
                                        <p:strVal val="visible"/>
                                      </p:to>
                                    </p:set>
                                    <p:anim calcmode="lin" valueType="num">
                                      <p:cBhvr additive="base">
                                        <p:cTn id="179" dur="500" fill="hold"/>
                                        <p:tgtEl>
                                          <p:spTgt spid="62"/>
                                        </p:tgtEl>
                                        <p:attrNameLst>
                                          <p:attrName>ppt_x</p:attrName>
                                        </p:attrNameLst>
                                      </p:cBhvr>
                                      <p:tavLst>
                                        <p:tav tm="0">
                                          <p:val>
                                            <p:strVal val="1+#ppt_w/2"/>
                                          </p:val>
                                        </p:tav>
                                        <p:tav tm="100000">
                                          <p:val>
                                            <p:strVal val="#ppt_x"/>
                                          </p:val>
                                        </p:tav>
                                      </p:tavLst>
                                    </p:anim>
                                    <p:anim calcmode="lin" valueType="num">
                                      <p:cBhvr additive="base">
                                        <p:cTn id="180" dur="500" fill="hold"/>
                                        <p:tgtEl>
                                          <p:spTgt spid="62"/>
                                        </p:tgtEl>
                                        <p:attrNameLst>
                                          <p:attrName>ppt_y</p:attrName>
                                        </p:attrNameLst>
                                      </p:cBhvr>
                                      <p:tavLst>
                                        <p:tav tm="0">
                                          <p:val>
                                            <p:strVal val="#ppt_y"/>
                                          </p:val>
                                        </p:tav>
                                        <p:tav tm="100000">
                                          <p:val>
                                            <p:strVal val="#ppt_y"/>
                                          </p:val>
                                        </p:tav>
                                      </p:tavLst>
                                    </p:anim>
                                  </p:childTnLst>
                                </p:cTn>
                              </p:par>
                            </p:childTnLst>
                          </p:cTn>
                        </p:par>
                        <p:par>
                          <p:cTn id="181" fill="hold">
                            <p:stCondLst>
                              <p:cond delay="16000"/>
                            </p:stCondLst>
                            <p:childTnLst>
                              <p:par>
                                <p:cTn id="182" presetID="2" presetClass="entr" presetSubtype="2" fill="hold" grpId="0" nodeType="afterEffect">
                                  <p:stCondLst>
                                    <p:cond delay="0"/>
                                  </p:stCondLst>
                                  <p:childTnLst>
                                    <p:set>
                                      <p:cBhvr>
                                        <p:cTn id="183" dur="1" fill="hold">
                                          <p:stCondLst>
                                            <p:cond delay="0"/>
                                          </p:stCondLst>
                                        </p:cTn>
                                        <p:tgtEl>
                                          <p:spTgt spid="61"/>
                                        </p:tgtEl>
                                        <p:attrNameLst>
                                          <p:attrName>style.visibility</p:attrName>
                                        </p:attrNameLst>
                                      </p:cBhvr>
                                      <p:to>
                                        <p:strVal val="visible"/>
                                      </p:to>
                                    </p:set>
                                    <p:anim calcmode="lin" valueType="num">
                                      <p:cBhvr additive="base">
                                        <p:cTn id="184" dur="500" fill="hold"/>
                                        <p:tgtEl>
                                          <p:spTgt spid="61"/>
                                        </p:tgtEl>
                                        <p:attrNameLst>
                                          <p:attrName>ppt_x</p:attrName>
                                        </p:attrNameLst>
                                      </p:cBhvr>
                                      <p:tavLst>
                                        <p:tav tm="0">
                                          <p:val>
                                            <p:strVal val="1+#ppt_w/2"/>
                                          </p:val>
                                        </p:tav>
                                        <p:tav tm="100000">
                                          <p:val>
                                            <p:strVal val="#ppt_x"/>
                                          </p:val>
                                        </p:tav>
                                      </p:tavLst>
                                    </p:anim>
                                    <p:anim calcmode="lin" valueType="num">
                                      <p:cBhvr additive="base">
                                        <p:cTn id="185" dur="500" fill="hold"/>
                                        <p:tgtEl>
                                          <p:spTgt spid="61"/>
                                        </p:tgtEl>
                                        <p:attrNameLst>
                                          <p:attrName>ppt_y</p:attrName>
                                        </p:attrNameLst>
                                      </p:cBhvr>
                                      <p:tavLst>
                                        <p:tav tm="0">
                                          <p:val>
                                            <p:strVal val="#ppt_y"/>
                                          </p:val>
                                        </p:tav>
                                        <p:tav tm="100000">
                                          <p:val>
                                            <p:strVal val="#ppt_y"/>
                                          </p:val>
                                        </p:tav>
                                      </p:tavLst>
                                    </p:anim>
                                  </p:childTnLst>
                                </p:cTn>
                              </p:par>
                            </p:childTnLst>
                          </p:cTn>
                        </p:par>
                        <p:par>
                          <p:cTn id="186" fill="hold">
                            <p:stCondLst>
                              <p:cond delay="16500"/>
                            </p:stCondLst>
                            <p:childTnLst>
                              <p:par>
                                <p:cTn id="187" presetID="2" presetClass="entr" presetSubtype="2" fill="hold" grpId="0" nodeType="afterEffect">
                                  <p:stCondLst>
                                    <p:cond delay="0"/>
                                  </p:stCondLst>
                                  <p:childTnLst>
                                    <p:set>
                                      <p:cBhvr>
                                        <p:cTn id="188" dur="1" fill="hold">
                                          <p:stCondLst>
                                            <p:cond delay="0"/>
                                          </p:stCondLst>
                                        </p:cTn>
                                        <p:tgtEl>
                                          <p:spTgt spid="60"/>
                                        </p:tgtEl>
                                        <p:attrNameLst>
                                          <p:attrName>style.visibility</p:attrName>
                                        </p:attrNameLst>
                                      </p:cBhvr>
                                      <p:to>
                                        <p:strVal val="visible"/>
                                      </p:to>
                                    </p:set>
                                    <p:anim calcmode="lin" valueType="num">
                                      <p:cBhvr additive="base">
                                        <p:cTn id="189" dur="500" fill="hold"/>
                                        <p:tgtEl>
                                          <p:spTgt spid="60"/>
                                        </p:tgtEl>
                                        <p:attrNameLst>
                                          <p:attrName>ppt_x</p:attrName>
                                        </p:attrNameLst>
                                      </p:cBhvr>
                                      <p:tavLst>
                                        <p:tav tm="0">
                                          <p:val>
                                            <p:strVal val="1+#ppt_w/2"/>
                                          </p:val>
                                        </p:tav>
                                        <p:tav tm="100000">
                                          <p:val>
                                            <p:strVal val="#ppt_x"/>
                                          </p:val>
                                        </p:tav>
                                      </p:tavLst>
                                    </p:anim>
                                    <p:anim calcmode="lin" valueType="num">
                                      <p:cBhvr additive="base">
                                        <p:cTn id="190" dur="500" fill="hold"/>
                                        <p:tgtEl>
                                          <p:spTgt spid="60"/>
                                        </p:tgtEl>
                                        <p:attrNameLst>
                                          <p:attrName>ppt_y</p:attrName>
                                        </p:attrNameLst>
                                      </p:cBhvr>
                                      <p:tavLst>
                                        <p:tav tm="0">
                                          <p:val>
                                            <p:strVal val="#ppt_y"/>
                                          </p:val>
                                        </p:tav>
                                        <p:tav tm="100000">
                                          <p:val>
                                            <p:strVal val="#ppt_y"/>
                                          </p:val>
                                        </p:tav>
                                      </p:tavLst>
                                    </p:anim>
                                  </p:childTnLst>
                                </p:cTn>
                              </p:par>
                            </p:childTnLst>
                          </p:cTn>
                        </p:par>
                        <p:par>
                          <p:cTn id="191" fill="hold">
                            <p:stCondLst>
                              <p:cond delay="17000"/>
                            </p:stCondLst>
                            <p:childTnLst>
                              <p:par>
                                <p:cTn id="192" presetID="2" presetClass="entr" presetSubtype="2" fill="hold" grpId="0" nodeType="afterEffect">
                                  <p:stCondLst>
                                    <p:cond delay="0"/>
                                  </p:stCondLst>
                                  <p:childTnLst>
                                    <p:set>
                                      <p:cBhvr>
                                        <p:cTn id="193" dur="1" fill="hold">
                                          <p:stCondLst>
                                            <p:cond delay="0"/>
                                          </p:stCondLst>
                                        </p:cTn>
                                        <p:tgtEl>
                                          <p:spTgt spid="58"/>
                                        </p:tgtEl>
                                        <p:attrNameLst>
                                          <p:attrName>style.visibility</p:attrName>
                                        </p:attrNameLst>
                                      </p:cBhvr>
                                      <p:to>
                                        <p:strVal val="visible"/>
                                      </p:to>
                                    </p:set>
                                    <p:anim calcmode="lin" valueType="num">
                                      <p:cBhvr additive="base">
                                        <p:cTn id="194" dur="500" fill="hold"/>
                                        <p:tgtEl>
                                          <p:spTgt spid="58"/>
                                        </p:tgtEl>
                                        <p:attrNameLst>
                                          <p:attrName>ppt_x</p:attrName>
                                        </p:attrNameLst>
                                      </p:cBhvr>
                                      <p:tavLst>
                                        <p:tav tm="0">
                                          <p:val>
                                            <p:strVal val="1+#ppt_w/2"/>
                                          </p:val>
                                        </p:tav>
                                        <p:tav tm="100000">
                                          <p:val>
                                            <p:strVal val="#ppt_x"/>
                                          </p:val>
                                        </p:tav>
                                      </p:tavLst>
                                    </p:anim>
                                    <p:anim calcmode="lin" valueType="num">
                                      <p:cBhvr additive="base">
                                        <p:cTn id="195" dur="500" fill="hold"/>
                                        <p:tgtEl>
                                          <p:spTgt spid="58"/>
                                        </p:tgtEl>
                                        <p:attrNameLst>
                                          <p:attrName>ppt_y</p:attrName>
                                        </p:attrNameLst>
                                      </p:cBhvr>
                                      <p:tavLst>
                                        <p:tav tm="0">
                                          <p:val>
                                            <p:strVal val="#ppt_y"/>
                                          </p:val>
                                        </p:tav>
                                        <p:tav tm="100000">
                                          <p:val>
                                            <p:strVal val="#ppt_y"/>
                                          </p:val>
                                        </p:tav>
                                      </p:tavLst>
                                    </p:anim>
                                  </p:childTnLst>
                                </p:cTn>
                              </p:par>
                            </p:childTnLst>
                          </p:cTn>
                        </p:par>
                        <p:par>
                          <p:cTn id="196" fill="hold">
                            <p:stCondLst>
                              <p:cond delay="17500"/>
                            </p:stCondLst>
                            <p:childTnLst>
                              <p:par>
                                <p:cTn id="197" presetID="2" presetClass="entr" presetSubtype="2" fill="hold" grpId="0" nodeType="afterEffect">
                                  <p:stCondLst>
                                    <p:cond delay="0"/>
                                  </p:stCondLst>
                                  <p:childTnLst>
                                    <p:set>
                                      <p:cBhvr>
                                        <p:cTn id="198" dur="1" fill="hold">
                                          <p:stCondLst>
                                            <p:cond delay="0"/>
                                          </p:stCondLst>
                                        </p:cTn>
                                        <p:tgtEl>
                                          <p:spTgt spid="59"/>
                                        </p:tgtEl>
                                        <p:attrNameLst>
                                          <p:attrName>style.visibility</p:attrName>
                                        </p:attrNameLst>
                                      </p:cBhvr>
                                      <p:to>
                                        <p:strVal val="visible"/>
                                      </p:to>
                                    </p:set>
                                    <p:anim calcmode="lin" valueType="num">
                                      <p:cBhvr additive="base">
                                        <p:cTn id="199" dur="500" fill="hold"/>
                                        <p:tgtEl>
                                          <p:spTgt spid="59"/>
                                        </p:tgtEl>
                                        <p:attrNameLst>
                                          <p:attrName>ppt_x</p:attrName>
                                        </p:attrNameLst>
                                      </p:cBhvr>
                                      <p:tavLst>
                                        <p:tav tm="0">
                                          <p:val>
                                            <p:strVal val="1+#ppt_w/2"/>
                                          </p:val>
                                        </p:tav>
                                        <p:tav tm="100000">
                                          <p:val>
                                            <p:strVal val="#ppt_x"/>
                                          </p:val>
                                        </p:tav>
                                      </p:tavLst>
                                    </p:anim>
                                    <p:anim calcmode="lin" valueType="num">
                                      <p:cBhvr additive="base">
                                        <p:cTn id="200" dur="500" fill="hold"/>
                                        <p:tgtEl>
                                          <p:spTgt spid="59"/>
                                        </p:tgtEl>
                                        <p:attrNameLst>
                                          <p:attrName>ppt_y</p:attrName>
                                        </p:attrNameLst>
                                      </p:cBhvr>
                                      <p:tavLst>
                                        <p:tav tm="0">
                                          <p:val>
                                            <p:strVal val="#ppt_y"/>
                                          </p:val>
                                        </p:tav>
                                        <p:tav tm="100000">
                                          <p:val>
                                            <p:strVal val="#ppt_y"/>
                                          </p:val>
                                        </p:tav>
                                      </p:tavLst>
                                    </p:anim>
                                  </p:childTnLst>
                                </p:cTn>
                              </p:par>
                            </p:childTnLst>
                          </p:cTn>
                        </p:par>
                        <p:par>
                          <p:cTn id="201" fill="hold">
                            <p:stCondLst>
                              <p:cond delay="18000"/>
                            </p:stCondLst>
                            <p:childTnLst>
                              <p:par>
                                <p:cTn id="202" presetID="2" presetClass="entr" presetSubtype="2" fill="hold" grpId="0" nodeType="afterEffect">
                                  <p:stCondLst>
                                    <p:cond delay="0"/>
                                  </p:stCondLst>
                                  <p:childTnLst>
                                    <p:set>
                                      <p:cBhvr>
                                        <p:cTn id="203" dur="1" fill="hold">
                                          <p:stCondLst>
                                            <p:cond delay="0"/>
                                          </p:stCondLst>
                                        </p:cTn>
                                        <p:tgtEl>
                                          <p:spTgt spid="57"/>
                                        </p:tgtEl>
                                        <p:attrNameLst>
                                          <p:attrName>style.visibility</p:attrName>
                                        </p:attrNameLst>
                                      </p:cBhvr>
                                      <p:to>
                                        <p:strVal val="visible"/>
                                      </p:to>
                                    </p:set>
                                    <p:anim calcmode="lin" valueType="num">
                                      <p:cBhvr additive="base">
                                        <p:cTn id="204" dur="500" fill="hold"/>
                                        <p:tgtEl>
                                          <p:spTgt spid="57"/>
                                        </p:tgtEl>
                                        <p:attrNameLst>
                                          <p:attrName>ppt_x</p:attrName>
                                        </p:attrNameLst>
                                      </p:cBhvr>
                                      <p:tavLst>
                                        <p:tav tm="0">
                                          <p:val>
                                            <p:strVal val="1+#ppt_w/2"/>
                                          </p:val>
                                        </p:tav>
                                        <p:tav tm="100000">
                                          <p:val>
                                            <p:strVal val="#ppt_x"/>
                                          </p:val>
                                        </p:tav>
                                      </p:tavLst>
                                    </p:anim>
                                    <p:anim calcmode="lin" valueType="num">
                                      <p:cBhvr additive="base">
                                        <p:cTn id="205"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animBg="1"/>
      <p:bldP spid="37" grpId="0"/>
      <p:bldP spid="39" grpId="0" animBg="1"/>
      <p:bldP spid="40" grpId="0"/>
      <p:bldP spid="42" grpId="0" animBg="1"/>
      <p:bldP spid="43" grpId="0"/>
      <p:bldP spid="45" grpId="0"/>
      <p:bldP spid="19" grpId="0" animBg="1"/>
      <p:bldP spid="20" grpId="0" animBg="1"/>
      <p:bldP spid="21" grpId="0" animBg="1"/>
      <p:bldP spid="22" grpId="0" animBg="1"/>
      <p:bldP spid="23" grpId="0" animBg="1"/>
      <p:bldP spid="24" grpId="0" animBg="1"/>
      <p:bldP spid="25" grpId="0" animBg="1"/>
      <p:bldP spid="29" grpId="0" animBg="1"/>
      <p:bldP spid="32" grpId="0" animBg="1"/>
      <p:bldP spid="35" grpId="0" animBg="1"/>
      <p:bldP spid="38" grpId="0" animBg="1"/>
      <p:bldP spid="41"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5240" y="3874770"/>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55714" y="4482926"/>
            <a:ext cx="7228261" cy="1077218"/>
          </a:xfrm>
          <a:prstGeom prst="rect">
            <a:avLst/>
          </a:prstGeom>
          <a:noFill/>
        </p:spPr>
        <p:txBody>
          <a:bodyPr wrap="non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“发明专利产业化”的不足与不满</a:t>
            </a:r>
            <a:r>
              <a:rPr lang="en-US" altLang="zh-CN" sz="3200" b="1" dirty="0" smtClean="0">
                <a:solidFill>
                  <a:srgbClr val="E7EDEA"/>
                </a:solidFill>
                <a:latin typeface="微软雅黑" panose="020B0503020204020204" pitchFamily="34" charset="-122"/>
                <a:ea typeface="微软雅黑" panose="020B0503020204020204" pitchFamily="34" charset="-122"/>
              </a:rPr>
              <a:t>——</a:t>
            </a:r>
          </a:p>
          <a:p>
            <a:r>
              <a:rPr lang="zh-CN" altLang="en-US" sz="3200" b="1" dirty="0" smtClean="0">
                <a:solidFill>
                  <a:srgbClr val="E7EDEA"/>
                </a:solidFill>
                <a:latin typeface="微软雅黑" panose="020B0503020204020204" pitchFamily="34" charset="-122"/>
                <a:ea typeface="微软雅黑" panose="020B0503020204020204" pitchFamily="34" charset="-122"/>
              </a:rPr>
              <a:t>                 探究其原因与对策</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76266" cy="680805"/>
            <a:chOff x="583361" y="4711151"/>
            <a:chExt cx="876266" cy="680805"/>
          </a:xfrm>
        </p:grpSpPr>
        <p:sp>
          <p:nvSpPr>
            <p:cNvPr id="26" name="文本框 25"/>
            <p:cNvSpPr txBox="1"/>
            <p:nvPr/>
          </p:nvSpPr>
          <p:spPr>
            <a:xfrm>
              <a:off x="583361" y="5022624"/>
              <a:ext cx="876266"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 2</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713759" y="629650"/>
            <a:ext cx="672235" cy="276999"/>
          </a:xfrm>
          <a:prstGeom prst="rect">
            <a:avLst/>
          </a:prstGeom>
          <a:solidFill>
            <a:srgbClr val="00B4D9"/>
          </a:solid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5</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732995" y="629650"/>
            <a:ext cx="633763"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6</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grpSp>
        <p:nvGrpSpPr>
          <p:cNvPr id="5" name="组合 4"/>
          <p:cNvGrpSpPr/>
          <p:nvPr/>
        </p:nvGrpSpPr>
        <p:grpSpPr>
          <a:xfrm>
            <a:off x="7584093" y="1654940"/>
            <a:ext cx="4330402" cy="2352737"/>
            <a:chOff x="732916" y="2247609"/>
            <a:chExt cx="5222093" cy="1623418"/>
          </a:xfrm>
        </p:grpSpPr>
        <p:sp>
          <p:nvSpPr>
            <p:cNvPr id="4" name="矩形 3"/>
            <p:cNvSpPr/>
            <p:nvPr/>
          </p:nvSpPr>
          <p:spPr>
            <a:xfrm>
              <a:off x="1599393" y="2247609"/>
              <a:ext cx="4355616" cy="1598455"/>
            </a:xfrm>
            <a:prstGeom prst="rect">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32916" y="2247609"/>
              <a:ext cx="914400" cy="1598455"/>
              <a:chOff x="732916" y="2247609"/>
              <a:chExt cx="914400" cy="1598455"/>
            </a:xfrm>
          </p:grpSpPr>
          <p:sp>
            <p:nvSpPr>
              <p:cNvPr id="2" name="矩形 1"/>
              <p:cNvSpPr/>
              <p:nvPr/>
            </p:nvSpPr>
            <p:spPr>
              <a:xfrm>
                <a:off x="732916" y="2247609"/>
                <a:ext cx="914400" cy="1598455"/>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0"/>
              <p:cNvSpPr>
                <a:spLocks noEditPoints="1"/>
              </p:cNvSpPr>
              <p:nvPr/>
            </p:nvSpPr>
            <p:spPr bwMode="auto">
              <a:xfrm>
                <a:off x="1069062" y="2929804"/>
                <a:ext cx="242108" cy="234064"/>
              </a:xfrm>
              <a:custGeom>
                <a:avLst/>
                <a:gdLst>
                  <a:gd name="T0" fmla="*/ 62 w 124"/>
                  <a:gd name="T1" fmla="*/ 0 h 120"/>
                  <a:gd name="T2" fmla="*/ 104 w 124"/>
                  <a:gd name="T3" fmla="*/ 42 h 120"/>
                  <a:gd name="T4" fmla="*/ 120 w 124"/>
                  <a:gd name="T5" fmla="*/ 86 h 120"/>
                  <a:gd name="T6" fmla="*/ 116 w 124"/>
                  <a:gd name="T7" fmla="*/ 96 h 120"/>
                  <a:gd name="T8" fmla="*/ 83 w 124"/>
                  <a:gd name="T9" fmla="*/ 96 h 120"/>
                  <a:gd name="T10" fmla="*/ 83 w 124"/>
                  <a:gd name="T11" fmla="*/ 99 h 120"/>
                  <a:gd name="T12" fmla="*/ 62 w 124"/>
                  <a:gd name="T13" fmla="*/ 120 h 120"/>
                  <a:gd name="T14" fmla="*/ 41 w 124"/>
                  <a:gd name="T15" fmla="*/ 99 h 120"/>
                  <a:gd name="T16" fmla="*/ 41 w 124"/>
                  <a:gd name="T17" fmla="*/ 96 h 120"/>
                  <a:gd name="T18" fmla="*/ 8 w 124"/>
                  <a:gd name="T19" fmla="*/ 96 h 120"/>
                  <a:gd name="T20" fmla="*/ 4 w 124"/>
                  <a:gd name="T21" fmla="*/ 86 h 120"/>
                  <a:gd name="T22" fmla="*/ 18 w 124"/>
                  <a:gd name="T23" fmla="*/ 64 h 120"/>
                  <a:gd name="T24" fmla="*/ 20 w 124"/>
                  <a:gd name="T25" fmla="*/ 42 h 120"/>
                  <a:gd name="T26" fmla="*/ 62 w 124"/>
                  <a:gd name="T27" fmla="*/ 0 h 120"/>
                  <a:gd name="T28" fmla="*/ 62 w 124"/>
                  <a:gd name="T29" fmla="*/ 6 h 120"/>
                  <a:gd name="T30" fmla="*/ 26 w 124"/>
                  <a:gd name="T31" fmla="*/ 42 h 120"/>
                  <a:gd name="T32" fmla="*/ 8 w 124"/>
                  <a:gd name="T33" fmla="*/ 90 h 120"/>
                  <a:gd name="T34" fmla="*/ 116 w 124"/>
                  <a:gd name="T35" fmla="*/ 90 h 120"/>
                  <a:gd name="T36" fmla="*/ 98 w 124"/>
                  <a:gd name="T37" fmla="*/ 42 h 120"/>
                  <a:gd name="T38" fmla="*/ 62 w 124"/>
                  <a:gd name="T39" fmla="*/ 6 h 120"/>
                  <a:gd name="T40" fmla="*/ 77 w 124"/>
                  <a:gd name="T41" fmla="*/ 96 h 120"/>
                  <a:gd name="T42" fmla="*/ 47 w 124"/>
                  <a:gd name="T43" fmla="*/ 96 h 120"/>
                  <a:gd name="T44" fmla="*/ 47 w 124"/>
                  <a:gd name="T45" fmla="*/ 99 h 120"/>
                  <a:gd name="T46" fmla="*/ 62 w 124"/>
                  <a:gd name="T47" fmla="*/ 114 h 120"/>
                  <a:gd name="T48" fmla="*/ 77 w 124"/>
                  <a:gd name="T49" fmla="*/ 99 h 120"/>
                  <a:gd name="T50" fmla="*/ 77 w 124"/>
                  <a:gd name="T51"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0">
                    <a:moveTo>
                      <a:pt x="62" y="0"/>
                    </a:moveTo>
                    <a:cubicBezTo>
                      <a:pt x="85" y="0"/>
                      <a:pt x="104" y="19"/>
                      <a:pt x="104" y="42"/>
                    </a:cubicBezTo>
                    <a:cubicBezTo>
                      <a:pt x="104" y="65"/>
                      <a:pt x="106" y="72"/>
                      <a:pt x="120" y="86"/>
                    </a:cubicBezTo>
                    <a:cubicBezTo>
                      <a:pt x="124" y="90"/>
                      <a:pt x="121" y="96"/>
                      <a:pt x="116" y="96"/>
                    </a:cubicBezTo>
                    <a:cubicBezTo>
                      <a:pt x="83" y="96"/>
                      <a:pt x="83" y="96"/>
                      <a:pt x="83" y="96"/>
                    </a:cubicBezTo>
                    <a:cubicBezTo>
                      <a:pt x="83" y="99"/>
                      <a:pt x="83" y="99"/>
                      <a:pt x="83" y="99"/>
                    </a:cubicBezTo>
                    <a:cubicBezTo>
                      <a:pt x="83" y="111"/>
                      <a:pt x="74" y="120"/>
                      <a:pt x="62" y="120"/>
                    </a:cubicBezTo>
                    <a:cubicBezTo>
                      <a:pt x="50" y="120"/>
                      <a:pt x="41" y="111"/>
                      <a:pt x="41" y="99"/>
                    </a:cubicBezTo>
                    <a:cubicBezTo>
                      <a:pt x="41" y="96"/>
                      <a:pt x="41" y="96"/>
                      <a:pt x="41" y="96"/>
                    </a:cubicBezTo>
                    <a:cubicBezTo>
                      <a:pt x="8" y="96"/>
                      <a:pt x="8" y="96"/>
                      <a:pt x="8" y="96"/>
                    </a:cubicBezTo>
                    <a:cubicBezTo>
                      <a:pt x="3" y="96"/>
                      <a:pt x="0" y="90"/>
                      <a:pt x="4" y="86"/>
                    </a:cubicBezTo>
                    <a:cubicBezTo>
                      <a:pt x="12" y="78"/>
                      <a:pt x="16" y="71"/>
                      <a:pt x="18" y="64"/>
                    </a:cubicBezTo>
                    <a:cubicBezTo>
                      <a:pt x="20" y="59"/>
                      <a:pt x="20" y="54"/>
                      <a:pt x="20" y="42"/>
                    </a:cubicBezTo>
                    <a:cubicBezTo>
                      <a:pt x="20" y="19"/>
                      <a:pt x="39" y="0"/>
                      <a:pt x="62" y="0"/>
                    </a:cubicBezTo>
                    <a:close/>
                    <a:moveTo>
                      <a:pt x="62" y="6"/>
                    </a:moveTo>
                    <a:cubicBezTo>
                      <a:pt x="42" y="6"/>
                      <a:pt x="26" y="22"/>
                      <a:pt x="26" y="42"/>
                    </a:cubicBezTo>
                    <a:cubicBezTo>
                      <a:pt x="26" y="60"/>
                      <a:pt x="26" y="72"/>
                      <a:pt x="8" y="90"/>
                    </a:cubicBezTo>
                    <a:cubicBezTo>
                      <a:pt x="116" y="90"/>
                      <a:pt x="116" y="90"/>
                      <a:pt x="116" y="90"/>
                    </a:cubicBezTo>
                    <a:cubicBezTo>
                      <a:pt x="98" y="72"/>
                      <a:pt x="98" y="60"/>
                      <a:pt x="98" y="42"/>
                    </a:cubicBezTo>
                    <a:cubicBezTo>
                      <a:pt x="98" y="22"/>
                      <a:pt x="82" y="6"/>
                      <a:pt x="62" y="6"/>
                    </a:cubicBezTo>
                    <a:close/>
                    <a:moveTo>
                      <a:pt x="77" y="96"/>
                    </a:moveTo>
                    <a:cubicBezTo>
                      <a:pt x="47" y="96"/>
                      <a:pt x="47" y="96"/>
                      <a:pt x="47" y="96"/>
                    </a:cubicBezTo>
                    <a:cubicBezTo>
                      <a:pt x="47" y="99"/>
                      <a:pt x="47" y="99"/>
                      <a:pt x="47" y="99"/>
                    </a:cubicBezTo>
                    <a:cubicBezTo>
                      <a:pt x="47" y="107"/>
                      <a:pt x="54" y="114"/>
                      <a:pt x="62" y="114"/>
                    </a:cubicBezTo>
                    <a:cubicBezTo>
                      <a:pt x="70" y="114"/>
                      <a:pt x="77" y="107"/>
                      <a:pt x="77" y="99"/>
                    </a:cubicBezTo>
                    <a:lnTo>
                      <a:pt x="77" y="96"/>
                    </a:lnTo>
                    <a:close/>
                  </a:path>
                </a:pathLst>
              </a:custGeom>
              <a:solidFill>
                <a:srgbClr val="E7EDEA"/>
              </a:solidFill>
              <a:ln>
                <a:solidFill>
                  <a:srgbClr val="E7EDEA"/>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1622956" y="2290487"/>
              <a:ext cx="4282680" cy="1580540"/>
              <a:chOff x="1672861" y="2360976"/>
              <a:chExt cx="4282680" cy="1580540"/>
            </a:xfrm>
          </p:grpSpPr>
          <p:sp>
            <p:nvSpPr>
              <p:cNvPr id="29" name="文本框 28"/>
              <p:cNvSpPr txBox="1"/>
              <p:nvPr/>
            </p:nvSpPr>
            <p:spPr>
              <a:xfrm>
                <a:off x="1788068" y="2360976"/>
                <a:ext cx="1707300" cy="233607"/>
              </a:xfrm>
              <a:prstGeom prst="rect">
                <a:avLst/>
              </a:prstGeom>
              <a:noFill/>
            </p:spPr>
            <p:txBody>
              <a:bodyPr wrap="none" rtlCol="0">
                <a:spAutoFit/>
              </a:bodyPr>
              <a:lstStyle/>
              <a:p>
                <a:r>
                  <a:rPr lang="zh-CN" altLang="en-US" sz="1600" dirty="0" smtClean="0">
                    <a:solidFill>
                      <a:srgbClr val="373B44"/>
                    </a:solidFill>
                    <a:latin typeface="微软雅黑" panose="020B0503020204020204" pitchFamily="34" charset="-122"/>
                    <a:ea typeface="微软雅黑" panose="020B0503020204020204" pitchFamily="34" charset="-122"/>
                  </a:rPr>
                  <a:t>产生诸多效益</a:t>
                </a:r>
                <a:endParaRPr lang="zh-CN" altLang="en-US" sz="1600" dirty="0">
                  <a:solidFill>
                    <a:srgbClr val="373B44"/>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672861" y="2552618"/>
                <a:ext cx="4282680" cy="1388898"/>
              </a:xfrm>
              <a:prstGeom prst="rect">
                <a:avLst/>
              </a:prstGeom>
              <a:noFill/>
            </p:spPr>
            <p:txBody>
              <a:bodyPr wrap="square" rtlCol="0">
                <a:spAutoFit/>
              </a:bodyPr>
              <a:lstStyle/>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1.</a:t>
                </a:r>
                <a:r>
                  <a:rPr lang="zh-CN" altLang="en-US" sz="1200" dirty="0" smtClean="0">
                    <a:solidFill>
                      <a:srgbClr val="373B44"/>
                    </a:solidFill>
                    <a:latin typeface="微软雅黑" panose="020B0503020204020204" pitchFamily="34" charset="-122"/>
                    <a:ea typeface="微软雅黑" panose="020B0503020204020204" pitchFamily="34" charset="-122"/>
                  </a:rPr>
                  <a:t>优化科研项目及其研发活动的流程效率。</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2.</a:t>
                </a:r>
                <a:r>
                  <a:rPr lang="zh-CN" altLang="en-US" sz="1200" dirty="0" smtClean="0">
                    <a:solidFill>
                      <a:srgbClr val="373B44"/>
                    </a:solidFill>
                    <a:latin typeface="微软雅黑" panose="020B0503020204020204" pitchFamily="34" charset="-122"/>
                    <a:ea typeface="微软雅黑" panose="020B0503020204020204" pitchFamily="34" charset="-122"/>
                  </a:rPr>
                  <a:t>优化研发成果转化成优势优质专利及其组合。</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3.</a:t>
                </a:r>
                <a:r>
                  <a:rPr lang="zh-CN" altLang="en-US" sz="1200" dirty="0" smtClean="0">
                    <a:solidFill>
                      <a:srgbClr val="373B44"/>
                    </a:solidFill>
                    <a:latin typeface="微软雅黑" panose="020B0503020204020204" pitchFamily="34" charset="-122"/>
                    <a:ea typeface="微软雅黑" panose="020B0503020204020204" pitchFamily="34" charset="-122"/>
                  </a:rPr>
                  <a:t>优化学研界研发成果再由产业界商品化及产业化或自行创业。</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4.</a:t>
                </a:r>
                <a:r>
                  <a:rPr lang="zh-CN" altLang="en-US" sz="1200" dirty="0" smtClean="0">
                    <a:solidFill>
                      <a:srgbClr val="373B44"/>
                    </a:solidFill>
                    <a:latin typeface="微软雅黑" panose="020B0503020204020204" pitchFamily="34" charset="-122"/>
                    <a:ea typeface="微软雅黑" panose="020B0503020204020204" pitchFamily="34" charset="-122"/>
                  </a:rPr>
                  <a:t>支持产业界于全球竞争所需的优质优势专利。</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5.</a:t>
                </a:r>
                <a:r>
                  <a:rPr lang="zh-CN" altLang="en-US" sz="1200" dirty="0" smtClean="0">
                    <a:solidFill>
                      <a:srgbClr val="373B44"/>
                    </a:solidFill>
                    <a:latin typeface="微软雅黑" panose="020B0503020204020204" pitchFamily="34" charset="-122"/>
                    <a:ea typeface="微软雅黑" panose="020B0503020204020204" pitchFamily="34" charset="-122"/>
                  </a:rPr>
                  <a:t>优化学研界专利货币化及多元获利模式。</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6.</a:t>
                </a:r>
                <a:r>
                  <a:rPr lang="zh-CN" altLang="en-US" sz="1200" dirty="0" smtClean="0">
                    <a:solidFill>
                      <a:srgbClr val="373B44"/>
                    </a:solidFill>
                    <a:latin typeface="微软雅黑" panose="020B0503020204020204" pitchFamily="34" charset="-122"/>
                    <a:ea typeface="微软雅黑" panose="020B0503020204020204" pitchFamily="34" charset="-122"/>
                  </a:rPr>
                  <a:t>优化政府科技预算投入与产出的投资报酬率及财务绩效。</a:t>
                </a:r>
                <a:endParaRPr lang="en-US" altLang="zh-CN" sz="1200" dirty="0" smtClean="0">
                  <a:solidFill>
                    <a:srgbClr val="373B44"/>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982639" y="4422041"/>
            <a:ext cx="10454185" cy="2435959"/>
            <a:chOff x="732916" y="3915866"/>
            <a:chExt cx="5270459" cy="1895680"/>
          </a:xfrm>
        </p:grpSpPr>
        <p:sp>
          <p:nvSpPr>
            <p:cNvPr id="7" name="矩形 6"/>
            <p:cNvSpPr/>
            <p:nvPr/>
          </p:nvSpPr>
          <p:spPr>
            <a:xfrm>
              <a:off x="1640336" y="3915866"/>
              <a:ext cx="4355616" cy="1598455"/>
            </a:xfrm>
            <a:prstGeom prst="rect">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32916" y="3915866"/>
              <a:ext cx="914400" cy="159845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17"/>
            <p:cNvGrpSpPr>
              <a:grpSpLocks noChangeAspect="1"/>
            </p:cNvGrpSpPr>
            <p:nvPr/>
          </p:nvGrpSpPr>
          <p:grpSpPr bwMode="auto">
            <a:xfrm>
              <a:off x="1042139" y="4588547"/>
              <a:ext cx="295954" cy="253092"/>
              <a:chOff x="3695" y="2036"/>
              <a:chExt cx="290" cy="248"/>
            </a:xfrm>
            <a:solidFill>
              <a:srgbClr val="E7EDEA"/>
            </a:solidFill>
          </p:grpSpPr>
          <p:sp>
            <p:nvSpPr>
              <p:cNvPr id="25" name="Freeform 18"/>
              <p:cNvSpPr>
                <a:spLocks noEditPoints="1"/>
              </p:cNvSpPr>
              <p:nvPr/>
            </p:nvSpPr>
            <p:spPr bwMode="auto">
              <a:xfrm>
                <a:off x="3743" y="2053"/>
                <a:ext cx="136" cy="170"/>
              </a:xfrm>
              <a:custGeom>
                <a:avLst/>
                <a:gdLst>
                  <a:gd name="T0" fmla="*/ 28 w 56"/>
                  <a:gd name="T1" fmla="*/ 70 h 70"/>
                  <a:gd name="T2" fmla="*/ 56 w 56"/>
                  <a:gd name="T3" fmla="*/ 35 h 70"/>
                  <a:gd name="T4" fmla="*/ 28 w 56"/>
                  <a:gd name="T5" fmla="*/ 0 h 70"/>
                  <a:gd name="T6" fmla="*/ 0 w 56"/>
                  <a:gd name="T7" fmla="*/ 35 h 70"/>
                  <a:gd name="T8" fmla="*/ 28 w 56"/>
                  <a:gd name="T9" fmla="*/ 70 h 70"/>
                  <a:gd name="T10" fmla="*/ 28 w 56"/>
                  <a:gd name="T11" fmla="*/ 6 h 70"/>
                  <a:gd name="T12" fmla="*/ 50 w 56"/>
                  <a:gd name="T13" fmla="*/ 35 h 70"/>
                  <a:gd name="T14" fmla="*/ 28 w 56"/>
                  <a:gd name="T15" fmla="*/ 64 h 70"/>
                  <a:gd name="T16" fmla="*/ 6 w 56"/>
                  <a:gd name="T17" fmla="*/ 35 h 70"/>
                  <a:gd name="T18" fmla="*/ 28 w 56"/>
                  <a:gd name="T19"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70">
                    <a:moveTo>
                      <a:pt x="28" y="70"/>
                    </a:moveTo>
                    <a:cubicBezTo>
                      <a:pt x="43" y="70"/>
                      <a:pt x="56" y="55"/>
                      <a:pt x="56" y="35"/>
                    </a:cubicBezTo>
                    <a:cubicBezTo>
                      <a:pt x="56" y="16"/>
                      <a:pt x="43" y="0"/>
                      <a:pt x="28" y="0"/>
                    </a:cubicBezTo>
                    <a:cubicBezTo>
                      <a:pt x="13" y="0"/>
                      <a:pt x="0" y="16"/>
                      <a:pt x="0" y="35"/>
                    </a:cubicBezTo>
                    <a:cubicBezTo>
                      <a:pt x="0" y="55"/>
                      <a:pt x="13" y="70"/>
                      <a:pt x="28" y="70"/>
                    </a:cubicBezTo>
                    <a:close/>
                    <a:moveTo>
                      <a:pt x="28" y="6"/>
                    </a:moveTo>
                    <a:cubicBezTo>
                      <a:pt x="40" y="6"/>
                      <a:pt x="50" y="19"/>
                      <a:pt x="50" y="35"/>
                    </a:cubicBezTo>
                    <a:cubicBezTo>
                      <a:pt x="50" y="51"/>
                      <a:pt x="40" y="64"/>
                      <a:pt x="28" y="64"/>
                    </a:cubicBezTo>
                    <a:cubicBezTo>
                      <a:pt x="16" y="64"/>
                      <a:pt x="6" y="51"/>
                      <a:pt x="6" y="35"/>
                    </a:cubicBezTo>
                    <a:cubicBezTo>
                      <a:pt x="6" y="19"/>
                      <a:pt x="16" y="6"/>
                      <a:pt x="28" y="6"/>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9"/>
              <p:cNvSpPr>
                <a:spLocks/>
              </p:cNvSpPr>
              <p:nvPr/>
            </p:nvSpPr>
            <p:spPr bwMode="auto">
              <a:xfrm>
                <a:off x="3847" y="2036"/>
                <a:ext cx="95" cy="146"/>
              </a:xfrm>
              <a:custGeom>
                <a:avLst/>
                <a:gdLst>
                  <a:gd name="T0" fmla="*/ 15 w 39"/>
                  <a:gd name="T1" fmla="*/ 6 h 60"/>
                  <a:gd name="T2" fmla="*/ 33 w 39"/>
                  <a:gd name="T3" fmla="*/ 30 h 60"/>
                  <a:gd name="T4" fmla="*/ 18 w 39"/>
                  <a:gd name="T5" fmla="*/ 54 h 60"/>
                  <a:gd name="T6" fmla="*/ 15 w 39"/>
                  <a:gd name="T7" fmla="*/ 60 h 60"/>
                  <a:gd name="T8" fmla="*/ 39 w 39"/>
                  <a:gd name="T9" fmla="*/ 30 h 60"/>
                  <a:gd name="T10" fmla="*/ 15 w 39"/>
                  <a:gd name="T11" fmla="*/ 0 h 60"/>
                  <a:gd name="T12" fmla="*/ 0 w 39"/>
                  <a:gd name="T13" fmla="*/ 6 h 60"/>
                  <a:gd name="T14" fmla="*/ 5 w 39"/>
                  <a:gd name="T15" fmla="*/ 10 h 60"/>
                  <a:gd name="T16" fmla="*/ 15 w 39"/>
                  <a:gd name="T17"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0">
                    <a:moveTo>
                      <a:pt x="15" y="6"/>
                    </a:moveTo>
                    <a:cubicBezTo>
                      <a:pt x="25" y="6"/>
                      <a:pt x="33" y="17"/>
                      <a:pt x="33" y="30"/>
                    </a:cubicBezTo>
                    <a:cubicBezTo>
                      <a:pt x="33" y="42"/>
                      <a:pt x="26" y="52"/>
                      <a:pt x="18" y="54"/>
                    </a:cubicBezTo>
                    <a:cubicBezTo>
                      <a:pt x="17" y="56"/>
                      <a:pt x="16" y="58"/>
                      <a:pt x="15" y="60"/>
                    </a:cubicBezTo>
                    <a:cubicBezTo>
                      <a:pt x="28" y="60"/>
                      <a:pt x="39" y="47"/>
                      <a:pt x="39" y="30"/>
                    </a:cubicBezTo>
                    <a:cubicBezTo>
                      <a:pt x="39" y="14"/>
                      <a:pt x="28" y="0"/>
                      <a:pt x="15" y="0"/>
                    </a:cubicBezTo>
                    <a:cubicBezTo>
                      <a:pt x="9" y="0"/>
                      <a:pt x="4" y="2"/>
                      <a:pt x="0" y="6"/>
                    </a:cubicBezTo>
                    <a:cubicBezTo>
                      <a:pt x="2" y="7"/>
                      <a:pt x="4" y="8"/>
                      <a:pt x="5" y="10"/>
                    </a:cubicBezTo>
                    <a:cubicBezTo>
                      <a:pt x="8" y="7"/>
                      <a:pt x="11" y="6"/>
                      <a:pt x="15" y="6"/>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0"/>
              <p:cNvSpPr>
                <a:spLocks/>
              </p:cNvSpPr>
              <p:nvPr/>
            </p:nvSpPr>
            <p:spPr bwMode="auto">
              <a:xfrm>
                <a:off x="3920" y="2172"/>
                <a:ext cx="65" cy="66"/>
              </a:xfrm>
              <a:custGeom>
                <a:avLst/>
                <a:gdLst>
                  <a:gd name="T0" fmla="*/ 13 w 27"/>
                  <a:gd name="T1" fmla="*/ 3 h 27"/>
                  <a:gd name="T2" fmla="*/ 6 w 27"/>
                  <a:gd name="T3" fmla="*/ 0 h 27"/>
                  <a:gd name="T4" fmla="*/ 1 w 27"/>
                  <a:gd name="T5" fmla="*/ 5 h 27"/>
                  <a:gd name="T6" fmla="*/ 21 w 27"/>
                  <a:gd name="T7" fmla="*/ 17 h 27"/>
                  <a:gd name="T8" fmla="*/ 13 w 27"/>
                  <a:gd name="T9" fmla="*/ 21 h 27"/>
                  <a:gd name="T10" fmla="*/ 0 w 27"/>
                  <a:gd name="T11" fmla="*/ 21 h 27"/>
                  <a:gd name="T12" fmla="*/ 7 w 27"/>
                  <a:gd name="T13" fmla="*/ 27 h 27"/>
                  <a:gd name="T14" fmla="*/ 13 w 27"/>
                  <a:gd name="T15" fmla="*/ 27 h 27"/>
                  <a:gd name="T16" fmla="*/ 27 w 27"/>
                  <a:gd name="T17" fmla="*/ 17 h 27"/>
                  <a:gd name="T18" fmla="*/ 13 w 27"/>
                  <a:gd name="T19"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3" y="3"/>
                    </a:moveTo>
                    <a:cubicBezTo>
                      <a:pt x="11" y="3"/>
                      <a:pt x="8" y="1"/>
                      <a:pt x="6" y="0"/>
                    </a:cubicBezTo>
                    <a:cubicBezTo>
                      <a:pt x="4" y="2"/>
                      <a:pt x="3" y="3"/>
                      <a:pt x="1" y="5"/>
                    </a:cubicBezTo>
                    <a:cubicBezTo>
                      <a:pt x="18" y="13"/>
                      <a:pt x="21" y="13"/>
                      <a:pt x="21" y="17"/>
                    </a:cubicBezTo>
                    <a:cubicBezTo>
                      <a:pt x="21" y="21"/>
                      <a:pt x="17" y="21"/>
                      <a:pt x="13" y="21"/>
                    </a:cubicBezTo>
                    <a:cubicBezTo>
                      <a:pt x="12" y="21"/>
                      <a:pt x="7" y="21"/>
                      <a:pt x="0" y="21"/>
                    </a:cubicBezTo>
                    <a:cubicBezTo>
                      <a:pt x="3" y="22"/>
                      <a:pt x="5" y="24"/>
                      <a:pt x="7" y="27"/>
                    </a:cubicBezTo>
                    <a:cubicBezTo>
                      <a:pt x="13" y="27"/>
                      <a:pt x="13" y="27"/>
                      <a:pt x="13" y="27"/>
                    </a:cubicBezTo>
                    <a:cubicBezTo>
                      <a:pt x="16" y="27"/>
                      <a:pt x="27" y="27"/>
                      <a:pt x="27" y="17"/>
                    </a:cubicBezTo>
                    <a:cubicBezTo>
                      <a:pt x="27" y="10"/>
                      <a:pt x="23" y="8"/>
                      <a:pt x="13" y="3"/>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
              <p:cNvSpPr>
                <a:spLocks/>
              </p:cNvSpPr>
              <p:nvPr/>
            </p:nvSpPr>
            <p:spPr bwMode="auto">
              <a:xfrm>
                <a:off x="3695" y="2213"/>
                <a:ext cx="232" cy="71"/>
              </a:xfrm>
              <a:custGeom>
                <a:avLst/>
                <a:gdLst>
                  <a:gd name="T0" fmla="*/ 80 w 96"/>
                  <a:gd name="T1" fmla="*/ 4 h 29"/>
                  <a:gd name="T2" fmla="*/ 71 w 96"/>
                  <a:gd name="T3" fmla="*/ 0 h 29"/>
                  <a:gd name="T4" fmla="*/ 66 w 96"/>
                  <a:gd name="T5" fmla="*/ 4 h 29"/>
                  <a:gd name="T6" fmla="*/ 90 w 96"/>
                  <a:gd name="T7" fmla="*/ 18 h 29"/>
                  <a:gd name="T8" fmla="*/ 81 w 96"/>
                  <a:gd name="T9" fmla="*/ 23 h 29"/>
                  <a:gd name="T10" fmla="*/ 15 w 96"/>
                  <a:gd name="T11" fmla="*/ 23 h 29"/>
                  <a:gd name="T12" fmla="*/ 6 w 96"/>
                  <a:gd name="T13" fmla="*/ 18 h 29"/>
                  <a:gd name="T14" fmla="*/ 30 w 96"/>
                  <a:gd name="T15" fmla="*/ 4 h 29"/>
                  <a:gd name="T16" fmla="*/ 25 w 96"/>
                  <a:gd name="T17" fmla="*/ 0 h 29"/>
                  <a:gd name="T18" fmla="*/ 16 w 96"/>
                  <a:gd name="T19" fmla="*/ 4 h 29"/>
                  <a:gd name="T20" fmla="*/ 0 w 96"/>
                  <a:gd name="T21" fmla="*/ 18 h 29"/>
                  <a:gd name="T22" fmla="*/ 15 w 96"/>
                  <a:gd name="T23" fmla="*/ 29 h 29"/>
                  <a:gd name="T24" fmla="*/ 81 w 96"/>
                  <a:gd name="T25" fmla="*/ 29 h 29"/>
                  <a:gd name="T26" fmla="*/ 96 w 96"/>
                  <a:gd name="T27" fmla="*/ 18 h 29"/>
                  <a:gd name="T28" fmla="*/ 80 w 96"/>
                  <a:gd name="T29"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29">
                    <a:moveTo>
                      <a:pt x="80" y="4"/>
                    </a:moveTo>
                    <a:cubicBezTo>
                      <a:pt x="78" y="3"/>
                      <a:pt x="74" y="1"/>
                      <a:pt x="71" y="0"/>
                    </a:cubicBezTo>
                    <a:cubicBezTo>
                      <a:pt x="69" y="1"/>
                      <a:pt x="68" y="3"/>
                      <a:pt x="66" y="4"/>
                    </a:cubicBezTo>
                    <a:cubicBezTo>
                      <a:pt x="86" y="14"/>
                      <a:pt x="90" y="14"/>
                      <a:pt x="90" y="18"/>
                    </a:cubicBezTo>
                    <a:cubicBezTo>
                      <a:pt x="90" y="23"/>
                      <a:pt x="85" y="23"/>
                      <a:pt x="81" y="23"/>
                    </a:cubicBezTo>
                    <a:cubicBezTo>
                      <a:pt x="76" y="23"/>
                      <a:pt x="20" y="23"/>
                      <a:pt x="15" y="23"/>
                    </a:cubicBezTo>
                    <a:cubicBezTo>
                      <a:pt x="11" y="23"/>
                      <a:pt x="6" y="23"/>
                      <a:pt x="6" y="18"/>
                    </a:cubicBezTo>
                    <a:cubicBezTo>
                      <a:pt x="6" y="14"/>
                      <a:pt x="10" y="14"/>
                      <a:pt x="30" y="4"/>
                    </a:cubicBezTo>
                    <a:cubicBezTo>
                      <a:pt x="28" y="3"/>
                      <a:pt x="27" y="1"/>
                      <a:pt x="25" y="0"/>
                    </a:cubicBezTo>
                    <a:cubicBezTo>
                      <a:pt x="22" y="1"/>
                      <a:pt x="18" y="3"/>
                      <a:pt x="16" y="4"/>
                    </a:cubicBezTo>
                    <a:cubicBezTo>
                      <a:pt x="5" y="9"/>
                      <a:pt x="0" y="11"/>
                      <a:pt x="0" y="18"/>
                    </a:cubicBezTo>
                    <a:cubicBezTo>
                      <a:pt x="0" y="29"/>
                      <a:pt x="11" y="29"/>
                      <a:pt x="15" y="29"/>
                    </a:cubicBezTo>
                    <a:cubicBezTo>
                      <a:pt x="81" y="29"/>
                      <a:pt x="81" y="29"/>
                      <a:pt x="81" y="29"/>
                    </a:cubicBezTo>
                    <a:cubicBezTo>
                      <a:pt x="85" y="29"/>
                      <a:pt x="96" y="29"/>
                      <a:pt x="96" y="18"/>
                    </a:cubicBezTo>
                    <a:cubicBezTo>
                      <a:pt x="96" y="11"/>
                      <a:pt x="91" y="9"/>
                      <a:pt x="80" y="4"/>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1643043" y="4011477"/>
              <a:ext cx="4360332" cy="1800069"/>
              <a:chOff x="1692948" y="2413709"/>
              <a:chExt cx="4360332" cy="1800069"/>
            </a:xfrm>
          </p:grpSpPr>
          <p:sp>
            <p:nvSpPr>
              <p:cNvPr id="33" name="文本框 32"/>
              <p:cNvSpPr txBox="1"/>
              <p:nvPr/>
            </p:nvSpPr>
            <p:spPr>
              <a:xfrm>
                <a:off x="1803820" y="2413709"/>
                <a:ext cx="3698275" cy="338554"/>
              </a:xfrm>
              <a:prstGeom prst="rect">
                <a:avLst/>
              </a:prstGeom>
              <a:noFill/>
            </p:spPr>
            <p:txBody>
              <a:bodyPr wrap="square" rtlCol="0">
                <a:spAutoFit/>
              </a:bodyPr>
              <a:lstStyle/>
              <a:p>
                <a:r>
                  <a:rPr lang="zh-CN" altLang="en-US" sz="1600" dirty="0" smtClean="0">
                    <a:solidFill>
                      <a:srgbClr val="373B44"/>
                    </a:solidFill>
                    <a:latin typeface="微软雅黑" panose="020B0503020204020204" pitchFamily="34" charset="-122"/>
                    <a:ea typeface="微软雅黑" panose="020B0503020204020204" pitchFamily="34" charset="-122"/>
                  </a:rPr>
                  <a:t>专利运营设施、能力及条件</a:t>
                </a:r>
                <a:endParaRPr lang="zh-CN" altLang="en-US" sz="1600" dirty="0">
                  <a:solidFill>
                    <a:srgbClr val="373B44"/>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692948" y="2647357"/>
                <a:ext cx="4360332" cy="1566421"/>
              </a:xfrm>
              <a:prstGeom prst="rect">
                <a:avLst/>
              </a:prstGeom>
              <a:noFill/>
            </p:spPr>
            <p:txBody>
              <a:bodyPr wrap="square" rtlCol="0">
                <a:spAutoFit/>
              </a:bodyPr>
              <a:lstStyle/>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1.</a:t>
                </a:r>
                <a:r>
                  <a:rPr lang="zh-CN" altLang="en-US" sz="1200" dirty="0" smtClean="0">
                    <a:solidFill>
                      <a:srgbClr val="373B44"/>
                    </a:solidFill>
                    <a:latin typeface="微软雅黑" panose="020B0503020204020204" pitchFamily="34" charset="-122"/>
                    <a:ea typeface="微软雅黑" panose="020B0503020204020204" pitchFamily="34" charset="-122"/>
                  </a:rPr>
                  <a:t>管理机制：组织、人力、流程、表单、系统、平台、数据库、会计、财务、税务及其相应管理机制。</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2.</a:t>
                </a:r>
                <a:r>
                  <a:rPr lang="zh-CN" altLang="en-US" sz="1200" dirty="0" smtClean="0">
                    <a:solidFill>
                      <a:srgbClr val="373B44"/>
                    </a:solidFill>
                    <a:latin typeface="微软雅黑" panose="020B0503020204020204" pitchFamily="34" charset="-122"/>
                    <a:ea typeface="微软雅黑" panose="020B0503020204020204" pitchFamily="34" charset="-122"/>
                  </a:rPr>
                  <a:t>部署机制：调查分析、布局、质量价值与价格管理、维持评估与管理、政策与布局、新技术新产品专利与技术监视。</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3.</a:t>
                </a:r>
                <a:r>
                  <a:rPr lang="zh-CN" altLang="en-US" sz="1200" dirty="0" smtClean="0">
                    <a:solidFill>
                      <a:srgbClr val="373B44"/>
                    </a:solidFill>
                    <a:latin typeface="微软雅黑" panose="020B0503020204020204" pitchFamily="34" charset="-122"/>
                    <a:ea typeface="微软雅黑" panose="020B0503020204020204" pitchFamily="34" charset="-122"/>
                  </a:rPr>
                  <a:t>保护机制：诉讼规划与执行、跨过专利诉讼运营、许可费追索、专利回避设计、专利无效主张、专利边境保护，商业秘密管理。</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4.</a:t>
                </a:r>
                <a:r>
                  <a:rPr lang="zh-CN" altLang="en-US" sz="1200" dirty="0" smtClean="0">
                    <a:solidFill>
                      <a:srgbClr val="373B44"/>
                    </a:solidFill>
                    <a:latin typeface="微软雅黑" panose="020B0503020204020204" pitchFamily="34" charset="-122"/>
                    <a:ea typeface="微软雅黑" panose="020B0503020204020204" pitchFamily="34" charset="-122"/>
                  </a:rPr>
                  <a:t>营销机制：营销与商业模式、事实标准与专利池、品牌经营与管理策略、营销平台构建与营销网络的参与。</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5.</a:t>
                </a:r>
                <a:r>
                  <a:rPr lang="zh-CN" altLang="en-US" sz="1200" dirty="0" smtClean="0">
                    <a:solidFill>
                      <a:srgbClr val="373B44"/>
                    </a:solidFill>
                    <a:latin typeface="微软雅黑" panose="020B0503020204020204" pitchFamily="34" charset="-122"/>
                    <a:ea typeface="微软雅黑" panose="020B0503020204020204" pitchFamily="34" charset="-122"/>
                  </a:rPr>
                  <a:t>交易机制：许可、转让、买卖、作价投资、融资担保、并购与投资相关评估与组合、国际税务配套、创业与并购与股票上市。</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endParaRPr lang="en-US" altLang="zh-CN" sz="1200" dirty="0" smtClean="0">
                  <a:solidFill>
                    <a:srgbClr val="373B44"/>
                  </a:solidFill>
                  <a:latin typeface="微软雅黑" panose="020B0503020204020204" pitchFamily="34" charset="-122"/>
                  <a:ea typeface="微软雅黑" panose="020B0503020204020204" pitchFamily="34" charset="-122"/>
                </a:endParaRPr>
              </a:p>
            </p:txBody>
          </p:sp>
        </p:grpSp>
      </p:grpSp>
      <p:sp>
        <p:nvSpPr>
          <p:cNvPr id="36" name="文本框 35"/>
          <p:cNvSpPr txBox="1"/>
          <p:nvPr/>
        </p:nvSpPr>
        <p:spPr>
          <a:xfrm>
            <a:off x="545910" y="220289"/>
            <a:ext cx="3775393"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发明专利产业化的对策</a:t>
            </a:r>
            <a:endParaRPr lang="zh-CN" altLang="en-US" sz="2800" dirty="0">
              <a:solidFill>
                <a:srgbClr val="E7EDEA"/>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357116" y="1774209"/>
            <a:ext cx="4678907" cy="2262612"/>
            <a:chOff x="357116" y="1774209"/>
            <a:chExt cx="4678907" cy="2262612"/>
          </a:xfrm>
        </p:grpSpPr>
        <p:grpSp>
          <p:nvGrpSpPr>
            <p:cNvPr id="44" name="组合 43"/>
            <p:cNvGrpSpPr/>
            <p:nvPr/>
          </p:nvGrpSpPr>
          <p:grpSpPr>
            <a:xfrm>
              <a:off x="357116" y="1774209"/>
              <a:ext cx="4678907" cy="2262612"/>
              <a:chOff x="732916" y="3915866"/>
              <a:chExt cx="5263036" cy="1598455"/>
            </a:xfrm>
          </p:grpSpPr>
          <p:sp>
            <p:nvSpPr>
              <p:cNvPr id="45" name="矩形 44"/>
              <p:cNvSpPr/>
              <p:nvPr/>
            </p:nvSpPr>
            <p:spPr>
              <a:xfrm>
                <a:off x="1640336" y="3915866"/>
                <a:ext cx="4355616" cy="1598455"/>
              </a:xfrm>
              <a:prstGeom prst="rect">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732916" y="3915866"/>
                <a:ext cx="914400" cy="159845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31"/>
              <p:cNvGrpSpPr/>
              <p:nvPr/>
            </p:nvGrpSpPr>
            <p:grpSpPr>
              <a:xfrm>
                <a:off x="1598906" y="3973987"/>
                <a:ext cx="4381696" cy="1434326"/>
                <a:chOff x="1648811" y="2376219"/>
                <a:chExt cx="4381696" cy="1434326"/>
              </a:xfrm>
            </p:grpSpPr>
            <p:sp>
              <p:nvSpPr>
                <p:cNvPr id="49" name="文本框 32"/>
                <p:cNvSpPr txBox="1"/>
                <p:nvPr/>
              </p:nvSpPr>
              <p:spPr>
                <a:xfrm>
                  <a:off x="1767144" y="2376219"/>
                  <a:ext cx="4040984" cy="413123"/>
                </a:xfrm>
                <a:prstGeom prst="rect">
                  <a:avLst/>
                </a:prstGeom>
                <a:noFill/>
              </p:spPr>
              <p:txBody>
                <a:bodyPr wrap="none" rtlCol="0">
                  <a:spAutoFit/>
                </a:bodyPr>
                <a:lstStyle/>
                <a:p>
                  <a:r>
                    <a:rPr lang="zh-CN" altLang="en-US" sz="1600" dirty="0" smtClean="0">
                      <a:solidFill>
                        <a:srgbClr val="373B44"/>
                      </a:solidFill>
                      <a:latin typeface="微软雅黑" panose="020B0503020204020204" pitchFamily="34" charset="-122"/>
                      <a:ea typeface="微软雅黑" panose="020B0503020204020204" pitchFamily="34" charset="-122"/>
                    </a:rPr>
                    <a:t>政府设置知识产权总体与个体组织</a:t>
                  </a:r>
                  <a:endParaRPr lang="en-US" altLang="zh-CN" sz="1600" dirty="0" smtClean="0">
                    <a:solidFill>
                      <a:srgbClr val="373B44"/>
                    </a:solidFill>
                    <a:latin typeface="微软雅黑" panose="020B0503020204020204" pitchFamily="34" charset="-122"/>
                    <a:ea typeface="微软雅黑" panose="020B0503020204020204" pitchFamily="34" charset="-122"/>
                  </a:endParaRPr>
                </a:p>
                <a:p>
                  <a:r>
                    <a:rPr lang="zh-CN" altLang="en-US" sz="1600" dirty="0" smtClean="0">
                      <a:solidFill>
                        <a:srgbClr val="373B44"/>
                      </a:solidFill>
                      <a:latin typeface="微软雅黑" panose="020B0503020204020204" pitchFamily="34" charset="-122"/>
                      <a:ea typeface="微软雅黑" panose="020B0503020204020204" pitchFamily="34" charset="-122"/>
                    </a:rPr>
                    <a:t>及其相应机制</a:t>
                  </a:r>
                  <a:endParaRPr lang="zh-CN" altLang="en-US" sz="1600" dirty="0">
                    <a:solidFill>
                      <a:srgbClr val="373B44"/>
                    </a:solidFill>
                    <a:latin typeface="微软雅黑" panose="020B0503020204020204" pitchFamily="34" charset="-122"/>
                    <a:ea typeface="微软雅黑" panose="020B0503020204020204" pitchFamily="34" charset="-122"/>
                  </a:endParaRPr>
                </a:p>
              </p:txBody>
            </p:sp>
            <p:sp>
              <p:nvSpPr>
                <p:cNvPr id="50" name="文本框 33"/>
                <p:cNvSpPr txBox="1"/>
                <p:nvPr/>
              </p:nvSpPr>
              <p:spPr>
                <a:xfrm>
                  <a:off x="1648811" y="2727728"/>
                  <a:ext cx="4381696" cy="1082817"/>
                </a:xfrm>
                <a:prstGeom prst="rect">
                  <a:avLst/>
                </a:prstGeom>
                <a:noFill/>
              </p:spPr>
              <p:txBody>
                <a:bodyPr wrap="square" rtlCol="0">
                  <a:spAutoFit/>
                </a:bodyPr>
                <a:lstStyle/>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1.</a:t>
                  </a:r>
                  <a:r>
                    <a:rPr lang="zh-CN" altLang="en-US" sz="1200" dirty="0" smtClean="0">
                      <a:solidFill>
                        <a:srgbClr val="373B44"/>
                      </a:solidFill>
                      <a:latin typeface="微软雅黑" panose="020B0503020204020204" pitchFamily="34" charset="-122"/>
                      <a:ea typeface="微软雅黑" panose="020B0503020204020204" pitchFamily="34" charset="-122"/>
                    </a:rPr>
                    <a:t>总体负责国家层面相关指标的制定与考核。</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2.</a:t>
                  </a:r>
                  <a:r>
                    <a:rPr lang="zh-CN" altLang="en-US" sz="1200" dirty="0" smtClean="0">
                      <a:solidFill>
                        <a:srgbClr val="373B44"/>
                      </a:solidFill>
                      <a:latin typeface="微软雅黑" panose="020B0503020204020204" pitchFamily="34" charset="-122"/>
                      <a:ea typeface="微软雅黑" panose="020B0503020204020204" pitchFamily="34" charset="-122"/>
                    </a:rPr>
                    <a:t>个体负责其所担负研发项目相关的指标的制定与考核。</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3.</a:t>
                  </a:r>
                  <a:r>
                    <a:rPr lang="zh-CN" altLang="en-US" sz="1200" dirty="0" smtClean="0">
                      <a:solidFill>
                        <a:srgbClr val="373B44"/>
                      </a:solidFill>
                      <a:latin typeface="微软雅黑" panose="020B0503020204020204" pitchFamily="34" charset="-122"/>
                      <a:ea typeface="微软雅黑" panose="020B0503020204020204" pitchFamily="34" charset="-122"/>
                    </a:rPr>
                    <a:t>总体与个体应配置专业人士。</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4.</a:t>
                  </a:r>
                  <a:r>
                    <a:rPr lang="zh-CN" altLang="en-US" sz="1200" dirty="0" smtClean="0">
                      <a:solidFill>
                        <a:srgbClr val="373B44"/>
                      </a:solidFill>
                      <a:latin typeface="微软雅黑" panose="020B0503020204020204" pitchFamily="34" charset="-122"/>
                      <a:ea typeface="微软雅黑" panose="020B0503020204020204" pitchFamily="34" charset="-122"/>
                    </a:rPr>
                    <a:t>总体与个体组织宜建立外部的国内外合格专业组织和专业人士及其网络关系与管理机制。</a:t>
                  </a:r>
                  <a:endParaRPr lang="en-US" altLang="zh-CN" sz="1200" dirty="0" smtClean="0">
                    <a:solidFill>
                      <a:srgbClr val="373B44"/>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rgbClr val="373B44"/>
                      </a:solidFill>
                      <a:latin typeface="微软雅黑" panose="020B0503020204020204" pitchFamily="34" charset="-122"/>
                      <a:ea typeface="微软雅黑" panose="020B0503020204020204" pitchFamily="34" charset="-122"/>
                    </a:rPr>
                    <a:t>5.</a:t>
                  </a:r>
                  <a:r>
                    <a:rPr lang="zh-CN" altLang="en-US" sz="1200" dirty="0" smtClean="0">
                      <a:solidFill>
                        <a:srgbClr val="373B44"/>
                      </a:solidFill>
                      <a:latin typeface="微软雅黑" panose="020B0503020204020204" pitchFamily="34" charset="-122"/>
                      <a:ea typeface="微软雅黑" panose="020B0503020204020204" pitchFamily="34" charset="-122"/>
                    </a:rPr>
                    <a:t>总体与个体组织宜并行同步。</a:t>
                  </a:r>
                  <a:endParaRPr lang="en-US" altLang="zh-CN" sz="1200" dirty="0" smtClean="0">
                    <a:solidFill>
                      <a:srgbClr val="373B44"/>
                    </a:solidFill>
                    <a:latin typeface="微软雅黑" panose="020B0503020204020204" pitchFamily="34" charset="-122"/>
                    <a:ea typeface="微软雅黑" panose="020B0503020204020204" pitchFamily="34" charset="-122"/>
                  </a:endParaRPr>
                </a:p>
              </p:txBody>
            </p:sp>
          </p:grpSp>
        </p:grpSp>
        <p:sp>
          <p:nvSpPr>
            <p:cNvPr id="55" name="Freeform 17"/>
            <p:cNvSpPr>
              <a:spLocks noEditPoints="1"/>
            </p:cNvSpPr>
            <p:nvPr/>
          </p:nvSpPr>
          <p:spPr bwMode="auto">
            <a:xfrm>
              <a:off x="562406" y="2756279"/>
              <a:ext cx="258162" cy="258160"/>
            </a:xfrm>
            <a:custGeom>
              <a:avLst/>
              <a:gdLst>
                <a:gd name="T0" fmla="*/ 114 w 120"/>
                <a:gd name="T1" fmla="*/ 18 h 120"/>
                <a:gd name="T2" fmla="*/ 78 w 120"/>
                <a:gd name="T3" fmla="*/ 18 h 120"/>
                <a:gd name="T4" fmla="*/ 78 w 120"/>
                <a:gd name="T5" fmla="*/ 6 h 120"/>
                <a:gd name="T6" fmla="*/ 72 w 120"/>
                <a:gd name="T7" fmla="*/ 0 h 120"/>
                <a:gd name="T8" fmla="*/ 48 w 120"/>
                <a:gd name="T9" fmla="*/ 0 h 120"/>
                <a:gd name="T10" fmla="*/ 42 w 120"/>
                <a:gd name="T11" fmla="*/ 6 h 120"/>
                <a:gd name="T12" fmla="*/ 42 w 120"/>
                <a:gd name="T13" fmla="*/ 18 h 120"/>
                <a:gd name="T14" fmla="*/ 6 w 120"/>
                <a:gd name="T15" fmla="*/ 18 h 120"/>
                <a:gd name="T16" fmla="*/ 0 w 120"/>
                <a:gd name="T17" fmla="*/ 24 h 120"/>
                <a:gd name="T18" fmla="*/ 0 w 120"/>
                <a:gd name="T19" fmla="*/ 114 h 120"/>
                <a:gd name="T20" fmla="*/ 6 w 120"/>
                <a:gd name="T21" fmla="*/ 120 h 120"/>
                <a:gd name="T22" fmla="*/ 114 w 120"/>
                <a:gd name="T23" fmla="*/ 120 h 120"/>
                <a:gd name="T24" fmla="*/ 120 w 120"/>
                <a:gd name="T25" fmla="*/ 114 h 120"/>
                <a:gd name="T26" fmla="*/ 120 w 120"/>
                <a:gd name="T27" fmla="*/ 24 h 120"/>
                <a:gd name="T28" fmla="*/ 114 w 120"/>
                <a:gd name="T29" fmla="*/ 18 h 120"/>
                <a:gd name="T30" fmla="*/ 48 w 120"/>
                <a:gd name="T31" fmla="*/ 6 h 120"/>
                <a:gd name="T32" fmla="*/ 72 w 120"/>
                <a:gd name="T33" fmla="*/ 6 h 120"/>
                <a:gd name="T34" fmla="*/ 72 w 120"/>
                <a:gd name="T35" fmla="*/ 18 h 120"/>
                <a:gd name="T36" fmla="*/ 48 w 120"/>
                <a:gd name="T37" fmla="*/ 18 h 120"/>
                <a:gd name="T38" fmla="*/ 48 w 120"/>
                <a:gd name="T39" fmla="*/ 6 h 120"/>
                <a:gd name="T40" fmla="*/ 114 w 120"/>
                <a:gd name="T41" fmla="*/ 114 h 120"/>
                <a:gd name="T42" fmla="*/ 6 w 120"/>
                <a:gd name="T43" fmla="*/ 114 h 120"/>
                <a:gd name="T44" fmla="*/ 6 w 120"/>
                <a:gd name="T45" fmla="*/ 54 h 120"/>
                <a:gd name="T46" fmla="*/ 48 w 120"/>
                <a:gd name="T47" fmla="*/ 54 h 120"/>
                <a:gd name="T48" fmla="*/ 48 w 120"/>
                <a:gd name="T49" fmla="*/ 60 h 120"/>
                <a:gd name="T50" fmla="*/ 54 w 120"/>
                <a:gd name="T51" fmla="*/ 66 h 120"/>
                <a:gd name="T52" fmla="*/ 66 w 120"/>
                <a:gd name="T53" fmla="*/ 66 h 120"/>
                <a:gd name="T54" fmla="*/ 72 w 120"/>
                <a:gd name="T55" fmla="*/ 60 h 120"/>
                <a:gd name="T56" fmla="*/ 72 w 120"/>
                <a:gd name="T57" fmla="*/ 54 h 120"/>
                <a:gd name="T58" fmla="*/ 114 w 120"/>
                <a:gd name="T59" fmla="*/ 54 h 120"/>
                <a:gd name="T60" fmla="*/ 114 w 120"/>
                <a:gd name="T61" fmla="*/ 114 h 120"/>
                <a:gd name="T62" fmla="*/ 54 w 120"/>
                <a:gd name="T63" fmla="*/ 54 h 120"/>
                <a:gd name="T64" fmla="*/ 66 w 120"/>
                <a:gd name="T65" fmla="*/ 54 h 120"/>
                <a:gd name="T66" fmla="*/ 66 w 120"/>
                <a:gd name="T67" fmla="*/ 60 h 120"/>
                <a:gd name="T68" fmla="*/ 54 w 120"/>
                <a:gd name="T69" fmla="*/ 60 h 120"/>
                <a:gd name="T70" fmla="*/ 54 w 120"/>
                <a:gd name="T71" fmla="*/ 54 h 120"/>
                <a:gd name="T72" fmla="*/ 6 w 120"/>
                <a:gd name="T73" fmla="*/ 48 h 120"/>
                <a:gd name="T74" fmla="*/ 6 w 120"/>
                <a:gd name="T75" fmla="*/ 24 h 120"/>
                <a:gd name="T76" fmla="*/ 48 w 120"/>
                <a:gd name="T77" fmla="*/ 24 h 120"/>
                <a:gd name="T78" fmla="*/ 72 w 120"/>
                <a:gd name="T79" fmla="*/ 24 h 120"/>
                <a:gd name="T80" fmla="*/ 114 w 120"/>
                <a:gd name="T81" fmla="*/ 24 h 120"/>
                <a:gd name="T82" fmla="*/ 114 w 120"/>
                <a:gd name="T83" fmla="*/ 48 h 120"/>
                <a:gd name="T84" fmla="*/ 6 w 120"/>
                <a:gd name="T8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20">
                  <a:moveTo>
                    <a:pt x="114" y="18"/>
                  </a:moveTo>
                  <a:cubicBezTo>
                    <a:pt x="78" y="18"/>
                    <a:pt x="78" y="18"/>
                    <a:pt x="78" y="18"/>
                  </a:cubicBezTo>
                  <a:cubicBezTo>
                    <a:pt x="78" y="6"/>
                    <a:pt x="78" y="6"/>
                    <a:pt x="78" y="6"/>
                  </a:cubicBezTo>
                  <a:cubicBezTo>
                    <a:pt x="78" y="3"/>
                    <a:pt x="75" y="0"/>
                    <a:pt x="72" y="0"/>
                  </a:cubicBezTo>
                  <a:cubicBezTo>
                    <a:pt x="48" y="0"/>
                    <a:pt x="48" y="0"/>
                    <a:pt x="48" y="0"/>
                  </a:cubicBezTo>
                  <a:cubicBezTo>
                    <a:pt x="45" y="0"/>
                    <a:pt x="42" y="3"/>
                    <a:pt x="42" y="6"/>
                  </a:cubicBezTo>
                  <a:cubicBezTo>
                    <a:pt x="42" y="18"/>
                    <a:pt x="42" y="18"/>
                    <a:pt x="42" y="18"/>
                  </a:cubicBezTo>
                  <a:cubicBezTo>
                    <a:pt x="6" y="18"/>
                    <a:pt x="6" y="18"/>
                    <a:pt x="6" y="18"/>
                  </a:cubicBezTo>
                  <a:cubicBezTo>
                    <a:pt x="3" y="18"/>
                    <a:pt x="0" y="21"/>
                    <a:pt x="0" y="24"/>
                  </a:cubicBezTo>
                  <a:cubicBezTo>
                    <a:pt x="0" y="114"/>
                    <a:pt x="0" y="114"/>
                    <a:pt x="0" y="114"/>
                  </a:cubicBezTo>
                  <a:cubicBezTo>
                    <a:pt x="0" y="117"/>
                    <a:pt x="3" y="120"/>
                    <a:pt x="6" y="120"/>
                  </a:cubicBezTo>
                  <a:cubicBezTo>
                    <a:pt x="114" y="120"/>
                    <a:pt x="114" y="120"/>
                    <a:pt x="114" y="120"/>
                  </a:cubicBezTo>
                  <a:cubicBezTo>
                    <a:pt x="117" y="120"/>
                    <a:pt x="120" y="117"/>
                    <a:pt x="120" y="114"/>
                  </a:cubicBezTo>
                  <a:cubicBezTo>
                    <a:pt x="120" y="24"/>
                    <a:pt x="120" y="24"/>
                    <a:pt x="120" y="24"/>
                  </a:cubicBezTo>
                  <a:cubicBezTo>
                    <a:pt x="120" y="21"/>
                    <a:pt x="117" y="18"/>
                    <a:pt x="114" y="18"/>
                  </a:cubicBezTo>
                  <a:close/>
                  <a:moveTo>
                    <a:pt x="48" y="6"/>
                  </a:moveTo>
                  <a:cubicBezTo>
                    <a:pt x="72" y="6"/>
                    <a:pt x="72" y="6"/>
                    <a:pt x="72" y="6"/>
                  </a:cubicBezTo>
                  <a:cubicBezTo>
                    <a:pt x="72" y="18"/>
                    <a:pt x="72" y="18"/>
                    <a:pt x="72" y="18"/>
                  </a:cubicBezTo>
                  <a:cubicBezTo>
                    <a:pt x="48" y="18"/>
                    <a:pt x="48" y="18"/>
                    <a:pt x="48" y="18"/>
                  </a:cubicBezTo>
                  <a:lnTo>
                    <a:pt x="48" y="6"/>
                  </a:lnTo>
                  <a:close/>
                  <a:moveTo>
                    <a:pt x="114" y="114"/>
                  </a:moveTo>
                  <a:cubicBezTo>
                    <a:pt x="6" y="114"/>
                    <a:pt x="6" y="114"/>
                    <a:pt x="6" y="114"/>
                  </a:cubicBezTo>
                  <a:cubicBezTo>
                    <a:pt x="6" y="54"/>
                    <a:pt x="6" y="54"/>
                    <a:pt x="6" y="54"/>
                  </a:cubicBezTo>
                  <a:cubicBezTo>
                    <a:pt x="48" y="54"/>
                    <a:pt x="48" y="54"/>
                    <a:pt x="48" y="54"/>
                  </a:cubicBezTo>
                  <a:cubicBezTo>
                    <a:pt x="48" y="60"/>
                    <a:pt x="48" y="60"/>
                    <a:pt x="48" y="60"/>
                  </a:cubicBezTo>
                  <a:cubicBezTo>
                    <a:pt x="48" y="63"/>
                    <a:pt x="51" y="66"/>
                    <a:pt x="54" y="66"/>
                  </a:cubicBezTo>
                  <a:cubicBezTo>
                    <a:pt x="66" y="66"/>
                    <a:pt x="66" y="66"/>
                    <a:pt x="66" y="66"/>
                  </a:cubicBezTo>
                  <a:cubicBezTo>
                    <a:pt x="69" y="66"/>
                    <a:pt x="72" y="63"/>
                    <a:pt x="72" y="60"/>
                  </a:cubicBezTo>
                  <a:cubicBezTo>
                    <a:pt x="72" y="54"/>
                    <a:pt x="72" y="54"/>
                    <a:pt x="72" y="54"/>
                  </a:cubicBezTo>
                  <a:cubicBezTo>
                    <a:pt x="114" y="54"/>
                    <a:pt x="114" y="54"/>
                    <a:pt x="114" y="54"/>
                  </a:cubicBezTo>
                  <a:lnTo>
                    <a:pt x="114" y="114"/>
                  </a:lnTo>
                  <a:close/>
                  <a:moveTo>
                    <a:pt x="54" y="54"/>
                  </a:moveTo>
                  <a:cubicBezTo>
                    <a:pt x="66" y="54"/>
                    <a:pt x="66" y="54"/>
                    <a:pt x="66" y="54"/>
                  </a:cubicBezTo>
                  <a:cubicBezTo>
                    <a:pt x="66" y="60"/>
                    <a:pt x="66" y="60"/>
                    <a:pt x="66" y="60"/>
                  </a:cubicBezTo>
                  <a:cubicBezTo>
                    <a:pt x="54" y="60"/>
                    <a:pt x="54" y="60"/>
                    <a:pt x="54" y="60"/>
                  </a:cubicBezTo>
                  <a:lnTo>
                    <a:pt x="54" y="54"/>
                  </a:lnTo>
                  <a:close/>
                  <a:moveTo>
                    <a:pt x="6" y="48"/>
                  </a:moveTo>
                  <a:cubicBezTo>
                    <a:pt x="6" y="24"/>
                    <a:pt x="6" y="24"/>
                    <a:pt x="6" y="24"/>
                  </a:cubicBezTo>
                  <a:cubicBezTo>
                    <a:pt x="48" y="24"/>
                    <a:pt x="48" y="24"/>
                    <a:pt x="48" y="24"/>
                  </a:cubicBezTo>
                  <a:cubicBezTo>
                    <a:pt x="72" y="24"/>
                    <a:pt x="72" y="24"/>
                    <a:pt x="72" y="24"/>
                  </a:cubicBezTo>
                  <a:cubicBezTo>
                    <a:pt x="114" y="24"/>
                    <a:pt x="114" y="24"/>
                    <a:pt x="114" y="24"/>
                  </a:cubicBezTo>
                  <a:cubicBezTo>
                    <a:pt x="114" y="48"/>
                    <a:pt x="114" y="48"/>
                    <a:pt x="114" y="48"/>
                  </a:cubicBezTo>
                  <a:lnTo>
                    <a:pt x="6" y="48"/>
                  </a:lnTo>
                  <a:close/>
                </a:path>
              </a:pathLst>
            </a:custGeom>
            <a:solidFill>
              <a:srgbClr val="E7EDEA"/>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6" name="右箭头 55"/>
          <p:cNvSpPr/>
          <p:nvPr/>
        </p:nvSpPr>
        <p:spPr>
          <a:xfrm>
            <a:off x="5295331" y="2661313"/>
            <a:ext cx="1992573" cy="559559"/>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上箭头 56"/>
          <p:cNvSpPr/>
          <p:nvPr/>
        </p:nvSpPr>
        <p:spPr>
          <a:xfrm>
            <a:off x="5745707" y="3098041"/>
            <a:ext cx="641445" cy="1255595"/>
          </a:xfrm>
          <a:prstGeom prst="upArrow">
            <a:avLst/>
          </a:prstGeom>
          <a:solidFill>
            <a:srgbClr val="00B4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ppt_x"/>
                                          </p:val>
                                        </p:tav>
                                        <p:tav tm="100000">
                                          <p:val>
                                            <p:strVal val="#ppt_x"/>
                                          </p:val>
                                        </p:tav>
                                      </p:tavLst>
                                    </p:anim>
                                    <p:anim calcmode="lin" valueType="num">
                                      <p:cBhvr additive="base">
                                        <p:cTn id="27" dur="500" fill="hold"/>
                                        <p:tgtEl>
                                          <p:spTgt spid="5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ppt_x"/>
                                          </p:val>
                                        </p:tav>
                                        <p:tav tm="100000">
                                          <p:val>
                                            <p:strVal val="#ppt_x"/>
                                          </p:val>
                                        </p:tav>
                                      </p:tavLst>
                                    </p:anim>
                                    <p:anim calcmode="lin" valueType="num">
                                      <p:cBhvr additive="base">
                                        <p:cTn id="3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5240" y="3874770"/>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55714" y="4482926"/>
            <a:ext cx="7160935" cy="584775"/>
          </a:xfrm>
          <a:prstGeom prst="rect">
            <a:avLst/>
          </a:prstGeom>
          <a:noFill/>
        </p:spPr>
        <p:txBody>
          <a:bodyPr wrap="non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创新、创业、知识产权下一步怎么走？</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76266" cy="680805"/>
            <a:chOff x="583361" y="4711151"/>
            <a:chExt cx="876266" cy="680805"/>
          </a:xfrm>
        </p:grpSpPr>
        <p:sp>
          <p:nvSpPr>
            <p:cNvPr id="26" name="文本框 25"/>
            <p:cNvSpPr txBox="1"/>
            <p:nvPr/>
          </p:nvSpPr>
          <p:spPr>
            <a:xfrm>
              <a:off x="583361" y="5022624"/>
              <a:ext cx="876266"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 3</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713759" y="629650"/>
            <a:ext cx="672235" cy="276999"/>
          </a:xfrm>
          <a:prstGeom prst="rect">
            <a:avLst/>
          </a:prstGeom>
          <a:solidFill>
            <a:srgbClr val="00B4D9"/>
          </a:solid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7</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054362" y="1965638"/>
            <a:ext cx="2625635" cy="4010297"/>
            <a:chOff x="9054362" y="1815737"/>
            <a:chExt cx="2625635" cy="4010297"/>
          </a:xfrm>
        </p:grpSpPr>
        <p:sp>
          <p:nvSpPr>
            <p:cNvPr id="78" name="矩形 77"/>
            <p:cNvSpPr/>
            <p:nvPr/>
          </p:nvSpPr>
          <p:spPr>
            <a:xfrm>
              <a:off x="9054362" y="1815737"/>
              <a:ext cx="2625635" cy="4010297"/>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9949167" y="2272936"/>
              <a:ext cx="836024" cy="836024"/>
            </a:xfrm>
            <a:prstGeom prst="ellipse">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9541405" y="3273271"/>
              <a:ext cx="1569661" cy="646331"/>
            </a:xfrm>
            <a:prstGeom prst="rect">
              <a:avLst/>
            </a:prstGeom>
            <a:noFill/>
          </p:spPr>
          <p:txBody>
            <a:bodyPr wrap="none" rtlCol="0">
              <a:spAutoFit/>
            </a:bodyPr>
            <a:lstStyle/>
            <a:p>
              <a:pPr algn="ctr"/>
              <a:r>
                <a:rPr lang="zh-CN" altLang="en-US" dirty="0" smtClean="0">
                  <a:solidFill>
                    <a:srgbClr val="E7EDEA"/>
                  </a:solidFill>
                  <a:latin typeface="微软雅黑" panose="020B0503020204020204" pitchFamily="34" charset="-122"/>
                  <a:ea typeface="微软雅黑" panose="020B0503020204020204" pitchFamily="34" charset="-122"/>
                </a:rPr>
                <a:t>执行到位</a:t>
              </a:r>
              <a:endParaRPr lang="en-US" altLang="zh-CN" dirty="0" smtClean="0">
                <a:solidFill>
                  <a:srgbClr val="E7EDEA"/>
                </a:solidFill>
                <a:latin typeface="微软雅黑" panose="020B0503020204020204" pitchFamily="34" charset="-122"/>
                <a:ea typeface="微软雅黑" panose="020B0503020204020204" pitchFamily="34" charset="-122"/>
              </a:endParaRPr>
            </a:p>
            <a:p>
              <a:pPr algn="ctr"/>
              <a:r>
                <a:rPr lang="zh-CN" altLang="en-US" dirty="0" smtClean="0">
                  <a:solidFill>
                    <a:srgbClr val="E7EDEA"/>
                  </a:solidFill>
                  <a:latin typeface="微软雅黑" panose="020B0503020204020204" pitchFamily="34" charset="-122"/>
                  <a:ea typeface="微软雅黑" panose="020B0503020204020204" pitchFamily="34" charset="-122"/>
                </a:rPr>
                <a:t>才有成果绩效</a:t>
              </a:r>
              <a:endParaRPr lang="zh-CN" altLang="en-US" dirty="0">
                <a:solidFill>
                  <a:srgbClr val="E7EDEA"/>
                </a:solidFill>
                <a:latin typeface="微软雅黑" panose="020B0503020204020204" pitchFamily="34" charset="-122"/>
                <a:ea typeface="微软雅黑" panose="020B0503020204020204" pitchFamily="34" charset="-122"/>
              </a:endParaRPr>
            </a:p>
          </p:txBody>
        </p:sp>
        <p:sp>
          <p:nvSpPr>
            <p:cNvPr id="43" name="Freeform 18"/>
            <p:cNvSpPr>
              <a:spLocks noEditPoints="1"/>
            </p:cNvSpPr>
            <p:nvPr/>
          </p:nvSpPr>
          <p:spPr bwMode="auto">
            <a:xfrm>
              <a:off x="10243832" y="2584911"/>
              <a:ext cx="246694" cy="245324"/>
            </a:xfrm>
            <a:custGeom>
              <a:avLst/>
              <a:gdLst>
                <a:gd name="T0" fmla="*/ 149 w 149"/>
                <a:gd name="T1" fmla="*/ 74 h 148"/>
                <a:gd name="T2" fmla="*/ 80 w 149"/>
                <a:gd name="T3" fmla="*/ 0 h 148"/>
                <a:gd name="T4" fmla="*/ 80 w 149"/>
                <a:gd name="T5" fmla="*/ 18 h 148"/>
                <a:gd name="T6" fmla="*/ 123 w 149"/>
                <a:gd name="T7" fmla="*/ 65 h 148"/>
                <a:gd name="T8" fmla="*/ 24 w 149"/>
                <a:gd name="T9" fmla="*/ 65 h 148"/>
                <a:gd name="T10" fmla="*/ 67 w 149"/>
                <a:gd name="T11" fmla="*/ 18 h 148"/>
                <a:gd name="T12" fmla="*/ 67 w 149"/>
                <a:gd name="T13" fmla="*/ 0 h 148"/>
                <a:gd name="T14" fmla="*/ 0 w 149"/>
                <a:gd name="T15" fmla="*/ 74 h 148"/>
                <a:gd name="T16" fmla="*/ 74 w 149"/>
                <a:gd name="T17" fmla="*/ 148 h 148"/>
                <a:gd name="T18" fmla="*/ 149 w 149"/>
                <a:gd name="T19" fmla="*/ 74 h 148"/>
                <a:gd name="T20" fmla="*/ 47 w 149"/>
                <a:gd name="T21" fmla="*/ 110 h 148"/>
                <a:gd name="T22" fmla="*/ 47 w 149"/>
                <a:gd name="T23" fmla="*/ 80 h 148"/>
                <a:gd name="T24" fmla="*/ 60 w 149"/>
                <a:gd name="T25" fmla="*/ 80 h 148"/>
                <a:gd name="T26" fmla="*/ 60 w 149"/>
                <a:gd name="T27" fmla="*/ 110 h 148"/>
                <a:gd name="T28" fmla="*/ 47 w 149"/>
                <a:gd name="T29" fmla="*/ 110 h 148"/>
                <a:gd name="T30" fmla="*/ 88 w 149"/>
                <a:gd name="T31" fmla="*/ 110 h 148"/>
                <a:gd name="T32" fmla="*/ 88 w 149"/>
                <a:gd name="T33" fmla="*/ 80 h 148"/>
                <a:gd name="T34" fmla="*/ 101 w 149"/>
                <a:gd name="T35" fmla="*/ 80 h 148"/>
                <a:gd name="T36" fmla="*/ 101 w 149"/>
                <a:gd name="T37" fmla="*/ 110 h 148"/>
                <a:gd name="T38" fmla="*/ 88 w 149"/>
                <a:gd name="T39" fmla="*/ 11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8">
                  <a:moveTo>
                    <a:pt x="149" y="74"/>
                  </a:moveTo>
                  <a:cubicBezTo>
                    <a:pt x="149" y="35"/>
                    <a:pt x="119" y="2"/>
                    <a:pt x="80" y="0"/>
                  </a:cubicBezTo>
                  <a:cubicBezTo>
                    <a:pt x="80" y="18"/>
                    <a:pt x="80" y="18"/>
                    <a:pt x="80" y="18"/>
                  </a:cubicBezTo>
                  <a:cubicBezTo>
                    <a:pt x="104" y="21"/>
                    <a:pt x="123" y="41"/>
                    <a:pt x="123" y="65"/>
                  </a:cubicBezTo>
                  <a:cubicBezTo>
                    <a:pt x="24" y="65"/>
                    <a:pt x="24" y="65"/>
                    <a:pt x="24" y="65"/>
                  </a:cubicBezTo>
                  <a:cubicBezTo>
                    <a:pt x="24" y="41"/>
                    <a:pt x="43" y="21"/>
                    <a:pt x="67" y="18"/>
                  </a:cubicBezTo>
                  <a:cubicBezTo>
                    <a:pt x="67" y="0"/>
                    <a:pt x="67" y="0"/>
                    <a:pt x="67" y="0"/>
                  </a:cubicBezTo>
                  <a:cubicBezTo>
                    <a:pt x="29" y="3"/>
                    <a:pt x="0" y="35"/>
                    <a:pt x="0" y="74"/>
                  </a:cubicBezTo>
                  <a:cubicBezTo>
                    <a:pt x="0" y="115"/>
                    <a:pt x="33" y="148"/>
                    <a:pt x="74" y="148"/>
                  </a:cubicBezTo>
                  <a:cubicBezTo>
                    <a:pt x="116" y="148"/>
                    <a:pt x="149" y="115"/>
                    <a:pt x="149" y="74"/>
                  </a:cubicBezTo>
                  <a:close/>
                  <a:moveTo>
                    <a:pt x="47" y="110"/>
                  </a:moveTo>
                  <a:cubicBezTo>
                    <a:pt x="47" y="80"/>
                    <a:pt x="47" y="80"/>
                    <a:pt x="47" y="80"/>
                  </a:cubicBezTo>
                  <a:cubicBezTo>
                    <a:pt x="60" y="80"/>
                    <a:pt x="60" y="80"/>
                    <a:pt x="60" y="80"/>
                  </a:cubicBezTo>
                  <a:cubicBezTo>
                    <a:pt x="60" y="110"/>
                    <a:pt x="60" y="110"/>
                    <a:pt x="60" y="110"/>
                  </a:cubicBezTo>
                  <a:lnTo>
                    <a:pt x="47" y="110"/>
                  </a:lnTo>
                  <a:close/>
                  <a:moveTo>
                    <a:pt x="88" y="110"/>
                  </a:moveTo>
                  <a:cubicBezTo>
                    <a:pt x="88" y="80"/>
                    <a:pt x="88" y="80"/>
                    <a:pt x="88" y="80"/>
                  </a:cubicBezTo>
                  <a:cubicBezTo>
                    <a:pt x="101" y="80"/>
                    <a:pt x="101" y="80"/>
                    <a:pt x="101" y="80"/>
                  </a:cubicBezTo>
                  <a:cubicBezTo>
                    <a:pt x="101" y="110"/>
                    <a:pt x="101" y="110"/>
                    <a:pt x="101" y="110"/>
                  </a:cubicBezTo>
                  <a:lnTo>
                    <a:pt x="88" y="110"/>
                  </a:lnTo>
                  <a:close/>
                </a:path>
              </a:pathLst>
            </a:custGeom>
            <a:solidFill>
              <a:srgbClr val="373B44"/>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6206059" y="1965638"/>
            <a:ext cx="2732259" cy="4053106"/>
            <a:chOff x="6206059" y="1815737"/>
            <a:chExt cx="2732259" cy="4053106"/>
          </a:xfrm>
        </p:grpSpPr>
        <p:sp>
          <p:nvSpPr>
            <p:cNvPr id="68" name="矩形 67"/>
            <p:cNvSpPr/>
            <p:nvPr/>
          </p:nvSpPr>
          <p:spPr>
            <a:xfrm>
              <a:off x="6206059" y="1815737"/>
              <a:ext cx="2625635" cy="4010297"/>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7100864" y="2272936"/>
              <a:ext cx="836024" cy="836024"/>
            </a:xfrm>
            <a:prstGeom prst="ellipse">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a:off x="6419680" y="3245975"/>
              <a:ext cx="2518638" cy="2622868"/>
              <a:chOff x="913157" y="4326678"/>
              <a:chExt cx="2518638" cy="2622868"/>
            </a:xfrm>
          </p:grpSpPr>
          <p:sp>
            <p:nvSpPr>
              <p:cNvPr id="71" name="文本框 70"/>
              <p:cNvSpPr txBox="1"/>
              <p:nvPr/>
            </p:nvSpPr>
            <p:spPr>
              <a:xfrm>
                <a:off x="1200228" y="4326678"/>
                <a:ext cx="1569660" cy="646331"/>
              </a:xfrm>
              <a:prstGeom prst="rect">
                <a:avLst/>
              </a:prstGeom>
              <a:noFill/>
            </p:spPr>
            <p:txBody>
              <a:bodyPr wrap="none" rtlCol="0">
                <a:spAutoFit/>
              </a:bodyPr>
              <a:lstStyle/>
              <a:p>
                <a:pPr algn="ctr"/>
                <a:r>
                  <a:rPr lang="zh-CN" altLang="en-US" dirty="0" smtClean="0">
                    <a:solidFill>
                      <a:srgbClr val="E7EDEA"/>
                    </a:solidFill>
                    <a:latin typeface="微软雅黑" panose="020B0503020204020204" pitchFamily="34" charset="-122"/>
                    <a:ea typeface="微软雅黑" panose="020B0503020204020204" pitchFamily="34" charset="-122"/>
                  </a:rPr>
                  <a:t>创新方法</a:t>
                </a:r>
                <a:endParaRPr lang="en-US" altLang="zh-CN" dirty="0" smtClean="0">
                  <a:solidFill>
                    <a:srgbClr val="E7EDEA"/>
                  </a:solidFill>
                  <a:latin typeface="微软雅黑" panose="020B0503020204020204" pitchFamily="34" charset="-122"/>
                  <a:ea typeface="微软雅黑" panose="020B0503020204020204" pitchFamily="34" charset="-122"/>
                </a:endParaRPr>
              </a:p>
              <a:p>
                <a:pPr algn="ctr"/>
                <a:r>
                  <a:rPr lang="zh-CN" altLang="en-US" dirty="0" smtClean="0">
                    <a:solidFill>
                      <a:srgbClr val="E7EDEA"/>
                    </a:solidFill>
                    <a:latin typeface="微软雅黑" panose="020B0503020204020204" pitchFamily="34" charset="-122"/>
                    <a:ea typeface="微软雅黑" panose="020B0503020204020204" pitchFamily="34" charset="-122"/>
                  </a:rPr>
                  <a:t>才能转型突破</a:t>
                </a:r>
                <a:endParaRPr lang="zh-CN" altLang="en-US" dirty="0">
                  <a:solidFill>
                    <a:srgbClr val="E7EDEA"/>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913157" y="4918221"/>
                <a:ext cx="2518638" cy="2031325"/>
              </a:xfrm>
              <a:prstGeom prst="rect">
                <a:avLst/>
              </a:prstGeom>
              <a:noFill/>
            </p:spPr>
            <p:txBody>
              <a:bodyPr wrap="none" rtlCol="0">
                <a:spAutoFit/>
              </a:bodyPr>
              <a:lstStyle/>
              <a:p>
                <a:r>
                  <a:rPr lang="en-US" altLang="zh-CN" sz="1400" dirty="0" smtClean="0">
                    <a:solidFill>
                      <a:srgbClr val="E7EDEA"/>
                    </a:solidFill>
                    <a:latin typeface="微软雅黑" panose="020B0503020204020204" pitchFamily="34" charset="-122"/>
                    <a:ea typeface="微软雅黑" panose="020B0503020204020204" pitchFamily="34" charset="-122"/>
                  </a:rPr>
                  <a:t>1.</a:t>
                </a:r>
                <a:r>
                  <a:rPr lang="zh-CN" altLang="en-US" sz="1400" dirty="0" smtClean="0">
                    <a:solidFill>
                      <a:srgbClr val="E7EDEA"/>
                    </a:solidFill>
                    <a:latin typeface="微软雅黑" panose="020B0503020204020204" pitchFamily="34" charset="-122"/>
                    <a:ea typeface="微软雅黑" panose="020B0503020204020204" pitchFamily="34" charset="-122"/>
                  </a:rPr>
                  <a:t>创新创业：掌握各领域投</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入发展趋势及其创新技术脉</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络，应快速且低成本的找到</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创新与创业领域及具体项目。</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en-US" altLang="zh-CN" sz="1400" dirty="0" smtClean="0">
                    <a:solidFill>
                      <a:srgbClr val="E7EDEA"/>
                    </a:solidFill>
                    <a:latin typeface="微软雅黑" panose="020B0503020204020204" pitchFamily="34" charset="-122"/>
                    <a:ea typeface="微软雅黑" panose="020B0503020204020204" pitchFamily="34" charset="-122"/>
                  </a:rPr>
                  <a:t>2.</a:t>
                </a:r>
                <a:r>
                  <a:rPr lang="zh-CN" altLang="en-US" sz="1400" dirty="0" smtClean="0">
                    <a:solidFill>
                      <a:srgbClr val="E7EDEA"/>
                    </a:solidFill>
                    <a:latin typeface="微软雅黑" panose="020B0503020204020204" pitchFamily="34" charset="-122"/>
                    <a:ea typeface="微软雅黑" panose="020B0503020204020204" pitchFamily="34" charset="-122"/>
                  </a:rPr>
                  <a:t>知识产权：彻悟</a:t>
                </a:r>
                <a:r>
                  <a:rPr lang="en-US" altLang="zh-CN" sz="1400" dirty="0" smtClean="0">
                    <a:solidFill>
                      <a:srgbClr val="E7EDEA"/>
                    </a:solidFill>
                    <a:latin typeface="微软雅黑" panose="020B0503020204020204" pitchFamily="34" charset="-122"/>
                    <a:ea typeface="微软雅黑" panose="020B0503020204020204" pitchFamily="34" charset="-122"/>
                  </a:rPr>
                  <a:t>30</a:t>
                </a:r>
                <a:r>
                  <a:rPr lang="zh-CN" altLang="en-US" sz="1400" dirty="0" smtClean="0">
                    <a:solidFill>
                      <a:srgbClr val="E7EDEA"/>
                    </a:solidFill>
                    <a:latin typeface="微软雅黑" panose="020B0503020204020204" pitchFamily="34" charset="-122"/>
                    <a:ea typeface="微软雅黑" panose="020B0503020204020204" pitchFamily="34" charset="-122"/>
                  </a:rPr>
                  <a:t>年来的</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相沿成习的观念、方法与工</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具之局限、谬误或积非成是</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的论述。</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endParaRPr lang="en-US" altLang="zh-CN" sz="1400" dirty="0">
                  <a:solidFill>
                    <a:srgbClr val="E7EDEA"/>
                  </a:solidFill>
                  <a:latin typeface="微软雅黑" panose="020B0503020204020204" pitchFamily="34" charset="-122"/>
                  <a:ea typeface="微软雅黑" panose="020B0503020204020204" pitchFamily="34" charset="-122"/>
                </a:endParaRPr>
              </a:p>
            </p:txBody>
          </p:sp>
        </p:grpSp>
        <p:grpSp>
          <p:nvGrpSpPr>
            <p:cNvPr id="44" name="Group 21"/>
            <p:cNvGrpSpPr>
              <a:grpSpLocks noChangeAspect="1"/>
            </p:cNvGrpSpPr>
            <p:nvPr/>
          </p:nvGrpSpPr>
          <p:grpSpPr bwMode="auto">
            <a:xfrm>
              <a:off x="7405802" y="2570377"/>
              <a:ext cx="226148" cy="241142"/>
              <a:chOff x="6796" y="1142"/>
              <a:chExt cx="362" cy="386"/>
            </a:xfrm>
            <a:solidFill>
              <a:srgbClr val="00B4D9"/>
            </a:solidFill>
          </p:grpSpPr>
          <p:sp>
            <p:nvSpPr>
              <p:cNvPr id="46" name="Freeform 22"/>
              <p:cNvSpPr>
                <a:spLocks/>
              </p:cNvSpPr>
              <p:nvPr/>
            </p:nvSpPr>
            <p:spPr bwMode="auto">
              <a:xfrm>
                <a:off x="7001" y="1157"/>
                <a:ext cx="65" cy="91"/>
              </a:xfrm>
              <a:custGeom>
                <a:avLst/>
                <a:gdLst>
                  <a:gd name="T0" fmla="*/ 5 w 65"/>
                  <a:gd name="T1" fmla="*/ 12 h 91"/>
                  <a:gd name="T2" fmla="*/ 0 w 65"/>
                  <a:gd name="T3" fmla="*/ 91 h 91"/>
                  <a:gd name="T4" fmla="*/ 53 w 65"/>
                  <a:gd name="T5" fmla="*/ 82 h 91"/>
                  <a:gd name="T6" fmla="*/ 65 w 65"/>
                  <a:gd name="T7" fmla="*/ 0 h 91"/>
                  <a:gd name="T8" fmla="*/ 5 w 65"/>
                  <a:gd name="T9" fmla="*/ 12 h 91"/>
                </a:gdLst>
                <a:ahLst/>
                <a:cxnLst>
                  <a:cxn ang="0">
                    <a:pos x="T0" y="T1"/>
                  </a:cxn>
                  <a:cxn ang="0">
                    <a:pos x="T2" y="T3"/>
                  </a:cxn>
                  <a:cxn ang="0">
                    <a:pos x="T4" y="T5"/>
                  </a:cxn>
                  <a:cxn ang="0">
                    <a:pos x="T6" y="T7"/>
                  </a:cxn>
                  <a:cxn ang="0">
                    <a:pos x="T8" y="T9"/>
                  </a:cxn>
                </a:cxnLst>
                <a:rect l="0" t="0" r="r" b="b"/>
                <a:pathLst>
                  <a:path w="65" h="91">
                    <a:moveTo>
                      <a:pt x="5" y="12"/>
                    </a:moveTo>
                    <a:lnTo>
                      <a:pt x="0" y="91"/>
                    </a:lnTo>
                    <a:lnTo>
                      <a:pt x="53" y="82"/>
                    </a:lnTo>
                    <a:lnTo>
                      <a:pt x="65" y="0"/>
                    </a:lnTo>
                    <a:lnTo>
                      <a:pt x="5"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3"/>
              <p:cNvSpPr>
                <a:spLocks/>
              </p:cNvSpPr>
              <p:nvPr/>
            </p:nvSpPr>
            <p:spPr bwMode="auto">
              <a:xfrm>
                <a:off x="7093" y="1142"/>
                <a:ext cx="60" cy="89"/>
              </a:xfrm>
              <a:custGeom>
                <a:avLst/>
                <a:gdLst>
                  <a:gd name="T0" fmla="*/ 5 w 60"/>
                  <a:gd name="T1" fmla="*/ 10 h 89"/>
                  <a:gd name="T2" fmla="*/ 0 w 60"/>
                  <a:gd name="T3" fmla="*/ 89 h 89"/>
                  <a:gd name="T4" fmla="*/ 60 w 60"/>
                  <a:gd name="T5" fmla="*/ 77 h 89"/>
                  <a:gd name="T6" fmla="*/ 43 w 60"/>
                  <a:gd name="T7" fmla="*/ 0 h 89"/>
                  <a:gd name="T8" fmla="*/ 5 w 60"/>
                  <a:gd name="T9" fmla="*/ 10 h 89"/>
                </a:gdLst>
                <a:ahLst/>
                <a:cxnLst>
                  <a:cxn ang="0">
                    <a:pos x="T0" y="T1"/>
                  </a:cxn>
                  <a:cxn ang="0">
                    <a:pos x="T2" y="T3"/>
                  </a:cxn>
                  <a:cxn ang="0">
                    <a:pos x="T4" y="T5"/>
                  </a:cxn>
                  <a:cxn ang="0">
                    <a:pos x="T6" y="T7"/>
                  </a:cxn>
                  <a:cxn ang="0">
                    <a:pos x="T8" y="T9"/>
                  </a:cxn>
                </a:cxnLst>
                <a:rect l="0" t="0" r="r" b="b"/>
                <a:pathLst>
                  <a:path w="60" h="89">
                    <a:moveTo>
                      <a:pt x="5" y="10"/>
                    </a:moveTo>
                    <a:lnTo>
                      <a:pt x="0" y="89"/>
                    </a:lnTo>
                    <a:lnTo>
                      <a:pt x="60" y="77"/>
                    </a:lnTo>
                    <a:lnTo>
                      <a:pt x="43" y="0"/>
                    </a:lnTo>
                    <a:lnTo>
                      <a:pt x="5"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4"/>
              <p:cNvSpPr>
                <a:spLocks/>
              </p:cNvSpPr>
              <p:nvPr/>
            </p:nvSpPr>
            <p:spPr bwMode="auto">
              <a:xfrm>
                <a:off x="6912" y="1176"/>
                <a:ext cx="63" cy="89"/>
              </a:xfrm>
              <a:custGeom>
                <a:avLst/>
                <a:gdLst>
                  <a:gd name="T0" fmla="*/ 7 w 63"/>
                  <a:gd name="T1" fmla="*/ 10 h 89"/>
                  <a:gd name="T2" fmla="*/ 0 w 63"/>
                  <a:gd name="T3" fmla="*/ 89 h 89"/>
                  <a:gd name="T4" fmla="*/ 51 w 63"/>
                  <a:gd name="T5" fmla="*/ 80 h 89"/>
                  <a:gd name="T6" fmla="*/ 63 w 63"/>
                  <a:gd name="T7" fmla="*/ 0 h 89"/>
                  <a:gd name="T8" fmla="*/ 7 w 63"/>
                  <a:gd name="T9" fmla="*/ 10 h 89"/>
                </a:gdLst>
                <a:ahLst/>
                <a:cxnLst>
                  <a:cxn ang="0">
                    <a:pos x="T0" y="T1"/>
                  </a:cxn>
                  <a:cxn ang="0">
                    <a:pos x="T2" y="T3"/>
                  </a:cxn>
                  <a:cxn ang="0">
                    <a:pos x="T4" y="T5"/>
                  </a:cxn>
                  <a:cxn ang="0">
                    <a:pos x="T6" y="T7"/>
                  </a:cxn>
                  <a:cxn ang="0">
                    <a:pos x="T8" y="T9"/>
                  </a:cxn>
                </a:cxnLst>
                <a:rect l="0" t="0" r="r" b="b"/>
                <a:pathLst>
                  <a:path w="63" h="89">
                    <a:moveTo>
                      <a:pt x="7" y="10"/>
                    </a:moveTo>
                    <a:lnTo>
                      <a:pt x="0" y="89"/>
                    </a:lnTo>
                    <a:lnTo>
                      <a:pt x="51" y="80"/>
                    </a:lnTo>
                    <a:lnTo>
                      <a:pt x="63" y="0"/>
                    </a:lnTo>
                    <a:lnTo>
                      <a:pt x="7"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5"/>
              <p:cNvSpPr>
                <a:spLocks/>
              </p:cNvSpPr>
              <p:nvPr/>
            </p:nvSpPr>
            <p:spPr bwMode="auto">
              <a:xfrm>
                <a:off x="6796" y="1193"/>
                <a:ext cx="89" cy="94"/>
              </a:xfrm>
              <a:custGeom>
                <a:avLst/>
                <a:gdLst>
                  <a:gd name="T0" fmla="*/ 0 w 89"/>
                  <a:gd name="T1" fmla="*/ 17 h 94"/>
                  <a:gd name="T2" fmla="*/ 14 w 89"/>
                  <a:gd name="T3" fmla="*/ 94 h 94"/>
                  <a:gd name="T4" fmla="*/ 75 w 89"/>
                  <a:gd name="T5" fmla="*/ 94 h 94"/>
                  <a:gd name="T6" fmla="*/ 89 w 89"/>
                  <a:gd name="T7" fmla="*/ 0 h 94"/>
                  <a:gd name="T8" fmla="*/ 0 w 89"/>
                  <a:gd name="T9" fmla="*/ 17 h 94"/>
                </a:gdLst>
                <a:ahLst/>
                <a:cxnLst>
                  <a:cxn ang="0">
                    <a:pos x="T0" y="T1"/>
                  </a:cxn>
                  <a:cxn ang="0">
                    <a:pos x="T2" y="T3"/>
                  </a:cxn>
                  <a:cxn ang="0">
                    <a:pos x="T4" y="T5"/>
                  </a:cxn>
                  <a:cxn ang="0">
                    <a:pos x="T6" y="T7"/>
                  </a:cxn>
                  <a:cxn ang="0">
                    <a:pos x="T8" y="T9"/>
                  </a:cxn>
                </a:cxnLst>
                <a:rect l="0" t="0" r="r" b="b"/>
                <a:pathLst>
                  <a:path w="89" h="94">
                    <a:moveTo>
                      <a:pt x="0" y="17"/>
                    </a:moveTo>
                    <a:lnTo>
                      <a:pt x="14" y="94"/>
                    </a:lnTo>
                    <a:lnTo>
                      <a:pt x="75" y="94"/>
                    </a:lnTo>
                    <a:lnTo>
                      <a:pt x="89" y="0"/>
                    </a:lnTo>
                    <a:lnTo>
                      <a:pt x="0" y="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noEditPoints="1"/>
              </p:cNvSpPr>
              <p:nvPr/>
            </p:nvSpPr>
            <p:spPr bwMode="auto">
              <a:xfrm>
                <a:off x="6810" y="1304"/>
                <a:ext cx="348" cy="224"/>
              </a:xfrm>
              <a:custGeom>
                <a:avLst/>
                <a:gdLst>
                  <a:gd name="T0" fmla="*/ 0 w 144"/>
                  <a:gd name="T1" fmla="*/ 0 h 93"/>
                  <a:gd name="T2" fmla="*/ 0 w 144"/>
                  <a:gd name="T3" fmla="*/ 93 h 93"/>
                  <a:gd name="T4" fmla="*/ 144 w 144"/>
                  <a:gd name="T5" fmla="*/ 93 h 93"/>
                  <a:gd name="T6" fmla="*/ 144 w 144"/>
                  <a:gd name="T7" fmla="*/ 0 h 93"/>
                  <a:gd name="T8" fmla="*/ 0 w 144"/>
                  <a:gd name="T9" fmla="*/ 0 h 93"/>
                  <a:gd name="T10" fmla="*/ 72 w 144"/>
                  <a:gd name="T11" fmla="*/ 80 h 93"/>
                  <a:gd name="T12" fmla="*/ 37 w 144"/>
                  <a:gd name="T13" fmla="*/ 46 h 93"/>
                  <a:gd name="T14" fmla="*/ 72 w 144"/>
                  <a:gd name="T15" fmla="*/ 12 h 93"/>
                  <a:gd name="T16" fmla="*/ 106 w 144"/>
                  <a:gd name="T17" fmla="*/ 46 h 93"/>
                  <a:gd name="T18" fmla="*/ 72 w 144"/>
                  <a:gd name="T19" fmla="*/ 8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93">
                    <a:moveTo>
                      <a:pt x="0" y="0"/>
                    </a:moveTo>
                    <a:cubicBezTo>
                      <a:pt x="0" y="93"/>
                      <a:pt x="0" y="93"/>
                      <a:pt x="0" y="93"/>
                    </a:cubicBezTo>
                    <a:cubicBezTo>
                      <a:pt x="144" y="93"/>
                      <a:pt x="144" y="93"/>
                      <a:pt x="144" y="93"/>
                    </a:cubicBezTo>
                    <a:cubicBezTo>
                      <a:pt x="144" y="0"/>
                      <a:pt x="144" y="0"/>
                      <a:pt x="144" y="0"/>
                    </a:cubicBezTo>
                    <a:lnTo>
                      <a:pt x="0" y="0"/>
                    </a:lnTo>
                    <a:close/>
                    <a:moveTo>
                      <a:pt x="72" y="80"/>
                    </a:moveTo>
                    <a:cubicBezTo>
                      <a:pt x="53" y="80"/>
                      <a:pt x="37" y="65"/>
                      <a:pt x="37" y="46"/>
                    </a:cubicBezTo>
                    <a:cubicBezTo>
                      <a:pt x="37" y="27"/>
                      <a:pt x="53" y="12"/>
                      <a:pt x="72" y="12"/>
                    </a:cubicBezTo>
                    <a:cubicBezTo>
                      <a:pt x="90" y="12"/>
                      <a:pt x="106" y="27"/>
                      <a:pt x="106" y="46"/>
                    </a:cubicBezTo>
                    <a:cubicBezTo>
                      <a:pt x="106" y="65"/>
                      <a:pt x="90" y="80"/>
                      <a:pt x="72"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7"/>
              <p:cNvSpPr>
                <a:spLocks/>
              </p:cNvSpPr>
              <p:nvPr/>
            </p:nvSpPr>
            <p:spPr bwMode="auto">
              <a:xfrm>
                <a:off x="6950" y="1371"/>
                <a:ext cx="85" cy="87"/>
              </a:xfrm>
              <a:custGeom>
                <a:avLst/>
                <a:gdLst>
                  <a:gd name="T0" fmla="*/ 0 w 85"/>
                  <a:gd name="T1" fmla="*/ 0 h 87"/>
                  <a:gd name="T2" fmla="*/ 0 w 85"/>
                  <a:gd name="T3" fmla="*/ 87 h 87"/>
                  <a:gd name="T4" fmla="*/ 85 w 85"/>
                  <a:gd name="T5" fmla="*/ 43 h 87"/>
                  <a:gd name="T6" fmla="*/ 0 w 85"/>
                  <a:gd name="T7" fmla="*/ 0 h 87"/>
                </a:gdLst>
                <a:ahLst/>
                <a:cxnLst>
                  <a:cxn ang="0">
                    <a:pos x="T0" y="T1"/>
                  </a:cxn>
                  <a:cxn ang="0">
                    <a:pos x="T2" y="T3"/>
                  </a:cxn>
                  <a:cxn ang="0">
                    <a:pos x="T4" y="T5"/>
                  </a:cxn>
                  <a:cxn ang="0">
                    <a:pos x="T6" y="T7"/>
                  </a:cxn>
                </a:cxnLst>
                <a:rect l="0" t="0" r="r" b="b"/>
                <a:pathLst>
                  <a:path w="85" h="87">
                    <a:moveTo>
                      <a:pt x="0" y="0"/>
                    </a:moveTo>
                    <a:lnTo>
                      <a:pt x="0" y="87"/>
                    </a:lnTo>
                    <a:lnTo>
                      <a:pt x="85" y="43"/>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3357755" y="1965638"/>
            <a:ext cx="2625635" cy="4010297"/>
            <a:chOff x="3357755" y="1815737"/>
            <a:chExt cx="2625635" cy="4010297"/>
          </a:xfrm>
        </p:grpSpPr>
        <p:sp>
          <p:nvSpPr>
            <p:cNvPr id="58" name="矩形 57"/>
            <p:cNvSpPr/>
            <p:nvPr/>
          </p:nvSpPr>
          <p:spPr>
            <a:xfrm>
              <a:off x="3357755" y="1815737"/>
              <a:ext cx="2625635" cy="4010297"/>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p:cNvSpPr/>
            <p:nvPr/>
          </p:nvSpPr>
          <p:spPr>
            <a:xfrm>
              <a:off x="4252560" y="2272936"/>
              <a:ext cx="836024" cy="836024"/>
            </a:xfrm>
            <a:prstGeom prst="ellipse">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3448547" y="3150442"/>
              <a:ext cx="2501878" cy="2489307"/>
              <a:chOff x="790328" y="4231145"/>
              <a:chExt cx="2501878" cy="2489307"/>
            </a:xfrm>
          </p:grpSpPr>
          <p:sp>
            <p:nvSpPr>
              <p:cNvPr id="61" name="文本框 60"/>
              <p:cNvSpPr txBox="1"/>
              <p:nvPr/>
            </p:nvSpPr>
            <p:spPr>
              <a:xfrm>
                <a:off x="995510" y="4231145"/>
                <a:ext cx="2031325" cy="646331"/>
              </a:xfrm>
              <a:prstGeom prst="rect">
                <a:avLst/>
              </a:prstGeom>
              <a:noFill/>
            </p:spPr>
            <p:txBody>
              <a:bodyPr wrap="none" rtlCol="0">
                <a:spAutoFit/>
              </a:bodyPr>
              <a:lstStyle/>
              <a:p>
                <a:pPr algn="ctr"/>
                <a:r>
                  <a:rPr lang="zh-CN" altLang="en-US" dirty="0" smtClean="0">
                    <a:solidFill>
                      <a:srgbClr val="E7EDEA"/>
                    </a:solidFill>
                    <a:latin typeface="微软雅黑" panose="020B0503020204020204" pitchFamily="34" charset="-122"/>
                    <a:ea typeface="微软雅黑" panose="020B0503020204020204" pitchFamily="34" charset="-122"/>
                  </a:rPr>
                  <a:t>界定议题</a:t>
                </a:r>
                <a:endParaRPr lang="en-US" altLang="zh-CN" dirty="0" smtClean="0">
                  <a:solidFill>
                    <a:srgbClr val="E7EDEA"/>
                  </a:solidFill>
                  <a:latin typeface="微软雅黑" panose="020B0503020204020204" pitchFamily="34" charset="-122"/>
                  <a:ea typeface="微软雅黑" panose="020B0503020204020204" pitchFamily="34" charset="-122"/>
                </a:endParaRPr>
              </a:p>
              <a:p>
                <a:pPr algn="ctr"/>
                <a:r>
                  <a:rPr lang="zh-CN" altLang="en-US" dirty="0" smtClean="0">
                    <a:solidFill>
                      <a:srgbClr val="E7EDEA"/>
                    </a:solidFill>
                    <a:latin typeface="微软雅黑" panose="020B0503020204020204" pitchFamily="34" charset="-122"/>
                    <a:ea typeface="微软雅黑" panose="020B0503020204020204" pitchFamily="34" charset="-122"/>
                  </a:rPr>
                  <a:t>才能掌握轻重缓急</a:t>
                </a:r>
                <a:endParaRPr lang="zh-CN" altLang="en-US" dirty="0">
                  <a:solidFill>
                    <a:srgbClr val="E7EDEA"/>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790328" y="4904570"/>
                <a:ext cx="2501878" cy="1815882"/>
              </a:xfrm>
              <a:prstGeom prst="rect">
                <a:avLst/>
              </a:prstGeom>
              <a:noFill/>
            </p:spPr>
            <p:txBody>
              <a:bodyPr wrap="square" rtlCol="0">
                <a:spAutoFit/>
              </a:bodyPr>
              <a:lstStyle/>
              <a:p>
                <a:r>
                  <a:rPr lang="en-US" altLang="zh-CN" sz="1400" dirty="0" smtClean="0">
                    <a:solidFill>
                      <a:srgbClr val="E7EDEA"/>
                    </a:solidFill>
                    <a:latin typeface="微软雅黑" panose="020B0503020204020204" pitchFamily="34" charset="-122"/>
                    <a:ea typeface="微软雅黑" panose="020B0503020204020204" pitchFamily="34" charset="-122"/>
                  </a:rPr>
                  <a:t>1.</a:t>
                </a:r>
                <a:r>
                  <a:rPr lang="zh-CN" altLang="en-US" sz="1400" dirty="0" smtClean="0">
                    <a:solidFill>
                      <a:srgbClr val="E7EDEA"/>
                    </a:solidFill>
                    <a:latin typeface="微软雅黑" panose="020B0503020204020204" pitchFamily="34" charset="-122"/>
                    <a:ea typeface="微软雅黑" panose="020B0503020204020204" pitchFamily="34" charset="-122"/>
                  </a:rPr>
                  <a:t>创新：破坏性创新，产品</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创新及平台创新。</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en-US" altLang="zh-CN" sz="1400" dirty="0" smtClean="0">
                    <a:solidFill>
                      <a:srgbClr val="E7EDEA"/>
                    </a:solidFill>
                    <a:latin typeface="微软雅黑" panose="020B0503020204020204" pitchFamily="34" charset="-122"/>
                    <a:ea typeface="微软雅黑" panose="020B0503020204020204" pitchFamily="34" charset="-122"/>
                  </a:rPr>
                  <a:t>2.</a:t>
                </a:r>
                <a:r>
                  <a:rPr lang="zh-CN" altLang="en-US" sz="1400" dirty="0" smtClean="0">
                    <a:solidFill>
                      <a:srgbClr val="E7EDEA"/>
                    </a:solidFill>
                    <a:latin typeface="微软雅黑" panose="020B0503020204020204" pitchFamily="34" charset="-122"/>
                    <a:ea typeface="微软雅黑" panose="020B0503020204020204" pitchFamily="34" charset="-122"/>
                  </a:rPr>
                  <a:t>创业：需将其人才、定位</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、策略、产品技术、策略联</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盟、投资架构、交易架构、</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资讯流、物流、资金流、知</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zh-CN" altLang="en-US" sz="1400" dirty="0" smtClean="0">
                    <a:solidFill>
                      <a:srgbClr val="E7EDEA"/>
                    </a:solidFill>
                    <a:latin typeface="微软雅黑" panose="020B0503020204020204" pitchFamily="34" charset="-122"/>
                    <a:ea typeface="微软雅黑" panose="020B0503020204020204" pitchFamily="34" charset="-122"/>
                  </a:rPr>
                  <a:t>识产权组合等配套。</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en-US" altLang="zh-CN" sz="1400" dirty="0" smtClean="0">
                    <a:solidFill>
                      <a:srgbClr val="E7EDEA"/>
                    </a:solidFill>
                    <a:latin typeface="微软雅黑" panose="020B0503020204020204" pitchFamily="34" charset="-122"/>
                    <a:ea typeface="微软雅黑" panose="020B0503020204020204" pitchFamily="34" charset="-122"/>
                  </a:rPr>
                  <a:t>3.</a:t>
                </a:r>
                <a:r>
                  <a:rPr lang="zh-CN" altLang="en-US" sz="1400" dirty="0" smtClean="0">
                    <a:solidFill>
                      <a:srgbClr val="E7EDEA"/>
                    </a:solidFill>
                    <a:latin typeface="微软雅黑" panose="020B0503020204020204" pitchFamily="34" charset="-122"/>
                    <a:ea typeface="微软雅黑" panose="020B0503020204020204" pitchFamily="34" charset="-122"/>
                  </a:rPr>
                  <a:t>知识产权</a:t>
                </a:r>
                <a:endParaRPr lang="en-US" altLang="zh-CN" sz="1400" dirty="0">
                  <a:solidFill>
                    <a:srgbClr val="E7EDEA"/>
                  </a:solidFill>
                  <a:latin typeface="微软雅黑" panose="020B0503020204020204" pitchFamily="34" charset="-122"/>
                  <a:ea typeface="微软雅黑" panose="020B0503020204020204" pitchFamily="34" charset="-122"/>
                </a:endParaRPr>
              </a:p>
            </p:txBody>
          </p:sp>
        </p:grpSp>
        <p:sp>
          <p:nvSpPr>
            <p:cNvPr id="40" name="Freeform 14"/>
            <p:cNvSpPr>
              <a:spLocks noEditPoints="1"/>
            </p:cNvSpPr>
            <p:nvPr/>
          </p:nvSpPr>
          <p:spPr bwMode="auto">
            <a:xfrm>
              <a:off x="4489357" y="2563911"/>
              <a:ext cx="362431" cy="287324"/>
            </a:xfrm>
            <a:custGeom>
              <a:avLst/>
              <a:gdLst>
                <a:gd name="T0" fmla="*/ 170 w 173"/>
                <a:gd name="T1" fmla="*/ 65 h 136"/>
                <a:gd name="T2" fmla="*/ 124 w 173"/>
                <a:gd name="T3" fmla="*/ 11 h 136"/>
                <a:gd name="T4" fmla="*/ 118 w 173"/>
                <a:gd name="T5" fmla="*/ 7 h 136"/>
                <a:gd name="T6" fmla="*/ 46 w 173"/>
                <a:gd name="T7" fmla="*/ 7 h 136"/>
                <a:gd name="T8" fmla="*/ 27 w 173"/>
                <a:gd name="T9" fmla="*/ 0 h 136"/>
                <a:gd name="T10" fmla="*/ 0 w 173"/>
                <a:gd name="T11" fmla="*/ 27 h 136"/>
                <a:gd name="T12" fmla="*/ 0 w 173"/>
                <a:gd name="T13" fmla="*/ 33 h 136"/>
                <a:gd name="T14" fmla="*/ 0 w 173"/>
                <a:gd name="T15" fmla="*/ 33 h 136"/>
                <a:gd name="T16" fmla="*/ 0 w 173"/>
                <a:gd name="T17" fmla="*/ 33 h 136"/>
                <a:gd name="T18" fmla="*/ 5 w 173"/>
                <a:gd name="T19" fmla="*/ 43 h 136"/>
                <a:gd name="T20" fmla="*/ 5 w 173"/>
                <a:gd name="T21" fmla="*/ 43 h 136"/>
                <a:gd name="T22" fmla="*/ 53 w 173"/>
                <a:gd name="T23" fmla="*/ 99 h 136"/>
                <a:gd name="T24" fmla="*/ 54 w 173"/>
                <a:gd name="T25" fmla="*/ 99 h 136"/>
                <a:gd name="T26" fmla="*/ 76 w 173"/>
                <a:gd name="T27" fmla="*/ 111 h 136"/>
                <a:gd name="T28" fmla="*/ 81 w 173"/>
                <a:gd name="T29" fmla="*/ 110 h 136"/>
                <a:gd name="T30" fmla="*/ 95 w 173"/>
                <a:gd name="T31" fmla="*/ 103 h 136"/>
                <a:gd name="T32" fmla="*/ 99 w 173"/>
                <a:gd name="T33" fmla="*/ 103 h 136"/>
                <a:gd name="T34" fmla="*/ 99 w 173"/>
                <a:gd name="T35" fmla="*/ 136 h 136"/>
                <a:gd name="T36" fmla="*/ 110 w 173"/>
                <a:gd name="T37" fmla="*/ 125 h 136"/>
                <a:gd name="T38" fmla="*/ 121 w 173"/>
                <a:gd name="T39" fmla="*/ 136 h 136"/>
                <a:gd name="T40" fmla="*/ 121 w 173"/>
                <a:gd name="T41" fmla="*/ 103 h 136"/>
                <a:gd name="T42" fmla="*/ 167 w 173"/>
                <a:gd name="T43" fmla="*/ 103 h 136"/>
                <a:gd name="T44" fmla="*/ 173 w 173"/>
                <a:gd name="T45" fmla="*/ 97 h 136"/>
                <a:gd name="T46" fmla="*/ 173 w 173"/>
                <a:gd name="T47" fmla="*/ 69 h 136"/>
                <a:gd name="T48" fmla="*/ 170 w 173"/>
                <a:gd name="T49" fmla="*/ 65 h 136"/>
                <a:gd name="T50" fmla="*/ 117 w 173"/>
                <a:gd name="T51" fmla="*/ 14 h 136"/>
                <a:gd name="T52" fmla="*/ 117 w 173"/>
                <a:gd name="T53" fmla="*/ 14 h 136"/>
                <a:gd name="T54" fmla="*/ 117 w 173"/>
                <a:gd name="T55" fmla="*/ 14 h 136"/>
                <a:gd name="T56" fmla="*/ 118 w 173"/>
                <a:gd name="T57" fmla="*/ 15 h 136"/>
                <a:gd name="T58" fmla="*/ 121 w 173"/>
                <a:gd name="T59" fmla="*/ 18 h 136"/>
                <a:gd name="T60" fmla="*/ 121 w 173"/>
                <a:gd name="T61" fmla="*/ 18 h 136"/>
                <a:gd name="T62" fmla="*/ 124 w 173"/>
                <a:gd name="T63" fmla="*/ 22 h 136"/>
                <a:gd name="T64" fmla="*/ 160 w 173"/>
                <a:gd name="T65" fmla="*/ 64 h 136"/>
                <a:gd name="T66" fmla="*/ 96 w 173"/>
                <a:gd name="T67" fmla="*/ 64 h 136"/>
                <a:gd name="T68" fmla="*/ 81 w 173"/>
                <a:gd name="T69" fmla="*/ 47 h 136"/>
                <a:gd name="T70" fmla="*/ 75 w 173"/>
                <a:gd name="T71" fmla="*/ 40 h 136"/>
                <a:gd name="T72" fmla="*/ 52 w 173"/>
                <a:gd name="T73" fmla="*/ 14 h 136"/>
                <a:gd name="T74" fmla="*/ 117 w 173"/>
                <a:gd name="T75" fmla="*/ 14 h 136"/>
                <a:gd name="T76" fmla="*/ 167 w 173"/>
                <a:gd name="T77" fmla="*/ 97 h 136"/>
                <a:gd name="T78" fmla="*/ 121 w 173"/>
                <a:gd name="T79" fmla="*/ 97 h 136"/>
                <a:gd name="T80" fmla="*/ 121 w 173"/>
                <a:gd name="T81" fmla="*/ 80 h 136"/>
                <a:gd name="T82" fmla="*/ 99 w 173"/>
                <a:gd name="T83" fmla="*/ 80 h 136"/>
                <a:gd name="T84" fmla="*/ 99 w 173"/>
                <a:gd name="T85" fmla="*/ 97 h 136"/>
                <a:gd name="T86" fmla="*/ 92 w 173"/>
                <a:gd name="T87" fmla="*/ 97 h 136"/>
                <a:gd name="T88" fmla="*/ 91 w 173"/>
                <a:gd name="T89" fmla="*/ 98 h 136"/>
                <a:gd name="T90" fmla="*/ 76 w 173"/>
                <a:gd name="T91" fmla="*/ 104 h 136"/>
                <a:gd name="T92" fmla="*/ 58 w 173"/>
                <a:gd name="T93" fmla="*/ 95 h 136"/>
                <a:gd name="T94" fmla="*/ 59 w 173"/>
                <a:gd name="T95" fmla="*/ 95 h 136"/>
                <a:gd name="T96" fmla="*/ 58 w 173"/>
                <a:gd name="T97" fmla="*/ 94 h 136"/>
                <a:gd name="T98" fmla="*/ 55 w 173"/>
                <a:gd name="T99" fmla="*/ 83 h 136"/>
                <a:gd name="T100" fmla="*/ 76 w 173"/>
                <a:gd name="T101" fmla="*/ 62 h 136"/>
                <a:gd name="T102" fmla="*/ 91 w 173"/>
                <a:gd name="T103" fmla="*/ 69 h 136"/>
                <a:gd name="T104" fmla="*/ 92 w 173"/>
                <a:gd name="T105" fmla="*/ 70 h 136"/>
                <a:gd name="T106" fmla="*/ 92 w 173"/>
                <a:gd name="T107" fmla="*/ 70 h 136"/>
                <a:gd name="T108" fmla="*/ 92 w 173"/>
                <a:gd name="T109" fmla="*/ 70 h 136"/>
                <a:gd name="T110" fmla="*/ 93 w 173"/>
                <a:gd name="T111" fmla="*/ 70 h 136"/>
                <a:gd name="T112" fmla="*/ 166 w 173"/>
                <a:gd name="T113" fmla="*/ 70 h 136"/>
                <a:gd name="T114" fmla="*/ 166 w 173"/>
                <a:gd name="T115" fmla="*/ 70 h 136"/>
                <a:gd name="T116" fmla="*/ 166 w 173"/>
                <a:gd name="T117" fmla="*/ 70 h 136"/>
                <a:gd name="T118" fmla="*/ 167 w 173"/>
                <a:gd name="T119" fmla="*/ 70 h 136"/>
                <a:gd name="T120" fmla="*/ 167 w 173"/>
                <a:gd name="T121" fmla="*/ 9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136">
                  <a:moveTo>
                    <a:pt x="170" y="65"/>
                  </a:moveTo>
                  <a:cubicBezTo>
                    <a:pt x="124" y="11"/>
                    <a:pt x="124" y="11"/>
                    <a:pt x="124" y="11"/>
                  </a:cubicBezTo>
                  <a:cubicBezTo>
                    <a:pt x="123" y="9"/>
                    <a:pt x="121" y="7"/>
                    <a:pt x="118" y="7"/>
                  </a:cubicBezTo>
                  <a:cubicBezTo>
                    <a:pt x="46" y="7"/>
                    <a:pt x="46" y="7"/>
                    <a:pt x="46" y="7"/>
                  </a:cubicBezTo>
                  <a:cubicBezTo>
                    <a:pt x="41" y="2"/>
                    <a:pt x="34" y="0"/>
                    <a:pt x="27" y="0"/>
                  </a:cubicBezTo>
                  <a:cubicBezTo>
                    <a:pt x="12" y="0"/>
                    <a:pt x="0" y="12"/>
                    <a:pt x="0" y="27"/>
                  </a:cubicBezTo>
                  <a:cubicBezTo>
                    <a:pt x="0" y="29"/>
                    <a:pt x="0" y="31"/>
                    <a:pt x="0" y="33"/>
                  </a:cubicBezTo>
                  <a:cubicBezTo>
                    <a:pt x="0" y="33"/>
                    <a:pt x="0" y="33"/>
                    <a:pt x="0" y="33"/>
                  </a:cubicBezTo>
                  <a:cubicBezTo>
                    <a:pt x="0" y="33"/>
                    <a:pt x="0" y="33"/>
                    <a:pt x="0" y="33"/>
                  </a:cubicBezTo>
                  <a:cubicBezTo>
                    <a:pt x="1" y="37"/>
                    <a:pt x="3" y="40"/>
                    <a:pt x="5" y="43"/>
                  </a:cubicBezTo>
                  <a:cubicBezTo>
                    <a:pt x="5" y="43"/>
                    <a:pt x="5" y="43"/>
                    <a:pt x="5" y="43"/>
                  </a:cubicBezTo>
                  <a:cubicBezTo>
                    <a:pt x="53" y="99"/>
                    <a:pt x="53" y="99"/>
                    <a:pt x="53" y="99"/>
                  </a:cubicBezTo>
                  <a:cubicBezTo>
                    <a:pt x="54" y="99"/>
                    <a:pt x="54" y="99"/>
                    <a:pt x="54" y="99"/>
                  </a:cubicBezTo>
                  <a:cubicBezTo>
                    <a:pt x="58" y="106"/>
                    <a:pt x="67" y="111"/>
                    <a:pt x="76" y="111"/>
                  </a:cubicBezTo>
                  <a:cubicBezTo>
                    <a:pt x="78" y="111"/>
                    <a:pt x="79" y="111"/>
                    <a:pt x="81" y="110"/>
                  </a:cubicBezTo>
                  <a:cubicBezTo>
                    <a:pt x="86" y="109"/>
                    <a:pt x="91" y="107"/>
                    <a:pt x="95" y="103"/>
                  </a:cubicBezTo>
                  <a:cubicBezTo>
                    <a:pt x="99" y="103"/>
                    <a:pt x="99" y="103"/>
                    <a:pt x="99" y="103"/>
                  </a:cubicBezTo>
                  <a:cubicBezTo>
                    <a:pt x="99" y="136"/>
                    <a:pt x="99" y="136"/>
                    <a:pt x="99" y="136"/>
                  </a:cubicBezTo>
                  <a:cubicBezTo>
                    <a:pt x="110" y="125"/>
                    <a:pt x="110" y="125"/>
                    <a:pt x="110" y="125"/>
                  </a:cubicBezTo>
                  <a:cubicBezTo>
                    <a:pt x="121" y="136"/>
                    <a:pt x="121" y="136"/>
                    <a:pt x="121" y="136"/>
                  </a:cubicBezTo>
                  <a:cubicBezTo>
                    <a:pt x="121" y="103"/>
                    <a:pt x="121" y="103"/>
                    <a:pt x="121" y="103"/>
                  </a:cubicBezTo>
                  <a:cubicBezTo>
                    <a:pt x="167" y="103"/>
                    <a:pt x="167" y="103"/>
                    <a:pt x="167" y="103"/>
                  </a:cubicBezTo>
                  <a:cubicBezTo>
                    <a:pt x="170" y="103"/>
                    <a:pt x="173" y="100"/>
                    <a:pt x="173" y="97"/>
                  </a:cubicBezTo>
                  <a:cubicBezTo>
                    <a:pt x="173" y="69"/>
                    <a:pt x="173" y="69"/>
                    <a:pt x="173" y="69"/>
                  </a:cubicBezTo>
                  <a:cubicBezTo>
                    <a:pt x="173" y="67"/>
                    <a:pt x="172" y="66"/>
                    <a:pt x="170" y="65"/>
                  </a:cubicBezTo>
                  <a:close/>
                  <a:moveTo>
                    <a:pt x="117" y="14"/>
                  </a:moveTo>
                  <a:cubicBezTo>
                    <a:pt x="117" y="14"/>
                    <a:pt x="117" y="14"/>
                    <a:pt x="117" y="14"/>
                  </a:cubicBezTo>
                  <a:cubicBezTo>
                    <a:pt x="117" y="14"/>
                    <a:pt x="117" y="14"/>
                    <a:pt x="117" y="14"/>
                  </a:cubicBezTo>
                  <a:cubicBezTo>
                    <a:pt x="118" y="15"/>
                    <a:pt x="118" y="15"/>
                    <a:pt x="118" y="15"/>
                  </a:cubicBezTo>
                  <a:cubicBezTo>
                    <a:pt x="121" y="18"/>
                    <a:pt x="121" y="18"/>
                    <a:pt x="121" y="18"/>
                  </a:cubicBezTo>
                  <a:cubicBezTo>
                    <a:pt x="121" y="18"/>
                    <a:pt x="121" y="18"/>
                    <a:pt x="121" y="18"/>
                  </a:cubicBezTo>
                  <a:cubicBezTo>
                    <a:pt x="124" y="22"/>
                    <a:pt x="124" y="22"/>
                    <a:pt x="124" y="22"/>
                  </a:cubicBezTo>
                  <a:cubicBezTo>
                    <a:pt x="160" y="64"/>
                    <a:pt x="160" y="64"/>
                    <a:pt x="160" y="64"/>
                  </a:cubicBezTo>
                  <a:cubicBezTo>
                    <a:pt x="96" y="64"/>
                    <a:pt x="96" y="64"/>
                    <a:pt x="96" y="64"/>
                  </a:cubicBezTo>
                  <a:cubicBezTo>
                    <a:pt x="81" y="47"/>
                    <a:pt x="81" y="47"/>
                    <a:pt x="81" y="47"/>
                  </a:cubicBezTo>
                  <a:cubicBezTo>
                    <a:pt x="75" y="40"/>
                    <a:pt x="75" y="40"/>
                    <a:pt x="75" y="40"/>
                  </a:cubicBezTo>
                  <a:cubicBezTo>
                    <a:pt x="52" y="14"/>
                    <a:pt x="52" y="14"/>
                    <a:pt x="52" y="14"/>
                  </a:cubicBezTo>
                  <a:lnTo>
                    <a:pt x="117" y="14"/>
                  </a:lnTo>
                  <a:close/>
                  <a:moveTo>
                    <a:pt x="167" y="97"/>
                  </a:moveTo>
                  <a:cubicBezTo>
                    <a:pt x="121" y="97"/>
                    <a:pt x="121" y="97"/>
                    <a:pt x="121" y="97"/>
                  </a:cubicBezTo>
                  <a:cubicBezTo>
                    <a:pt x="121" y="80"/>
                    <a:pt x="121" y="80"/>
                    <a:pt x="121" y="80"/>
                  </a:cubicBezTo>
                  <a:cubicBezTo>
                    <a:pt x="99" y="80"/>
                    <a:pt x="99" y="80"/>
                    <a:pt x="99" y="80"/>
                  </a:cubicBezTo>
                  <a:cubicBezTo>
                    <a:pt x="99" y="97"/>
                    <a:pt x="99" y="97"/>
                    <a:pt x="99" y="97"/>
                  </a:cubicBezTo>
                  <a:cubicBezTo>
                    <a:pt x="92" y="97"/>
                    <a:pt x="92" y="97"/>
                    <a:pt x="92" y="97"/>
                  </a:cubicBezTo>
                  <a:cubicBezTo>
                    <a:pt x="91" y="98"/>
                    <a:pt x="91" y="98"/>
                    <a:pt x="91" y="98"/>
                  </a:cubicBezTo>
                  <a:cubicBezTo>
                    <a:pt x="87" y="102"/>
                    <a:pt x="82" y="104"/>
                    <a:pt x="76" y="104"/>
                  </a:cubicBezTo>
                  <a:cubicBezTo>
                    <a:pt x="69" y="104"/>
                    <a:pt x="62" y="101"/>
                    <a:pt x="58" y="95"/>
                  </a:cubicBezTo>
                  <a:cubicBezTo>
                    <a:pt x="59" y="95"/>
                    <a:pt x="59" y="95"/>
                    <a:pt x="59" y="95"/>
                  </a:cubicBezTo>
                  <a:cubicBezTo>
                    <a:pt x="58" y="94"/>
                    <a:pt x="58" y="94"/>
                    <a:pt x="58" y="94"/>
                  </a:cubicBezTo>
                  <a:cubicBezTo>
                    <a:pt x="56" y="91"/>
                    <a:pt x="55" y="87"/>
                    <a:pt x="55" y="83"/>
                  </a:cubicBezTo>
                  <a:cubicBezTo>
                    <a:pt x="55" y="72"/>
                    <a:pt x="64" y="62"/>
                    <a:pt x="76" y="62"/>
                  </a:cubicBezTo>
                  <a:cubicBezTo>
                    <a:pt x="82" y="62"/>
                    <a:pt x="87" y="65"/>
                    <a:pt x="91" y="69"/>
                  </a:cubicBezTo>
                  <a:cubicBezTo>
                    <a:pt x="92" y="70"/>
                    <a:pt x="92" y="70"/>
                    <a:pt x="92" y="70"/>
                  </a:cubicBezTo>
                  <a:cubicBezTo>
                    <a:pt x="92" y="70"/>
                    <a:pt x="92" y="70"/>
                    <a:pt x="92" y="70"/>
                  </a:cubicBezTo>
                  <a:cubicBezTo>
                    <a:pt x="92" y="70"/>
                    <a:pt x="92" y="70"/>
                    <a:pt x="92" y="70"/>
                  </a:cubicBezTo>
                  <a:cubicBezTo>
                    <a:pt x="93" y="70"/>
                    <a:pt x="93" y="70"/>
                    <a:pt x="93" y="70"/>
                  </a:cubicBezTo>
                  <a:cubicBezTo>
                    <a:pt x="166" y="70"/>
                    <a:pt x="166" y="70"/>
                    <a:pt x="166" y="70"/>
                  </a:cubicBezTo>
                  <a:cubicBezTo>
                    <a:pt x="166" y="70"/>
                    <a:pt x="166" y="70"/>
                    <a:pt x="166" y="70"/>
                  </a:cubicBezTo>
                  <a:cubicBezTo>
                    <a:pt x="166" y="70"/>
                    <a:pt x="166" y="70"/>
                    <a:pt x="166" y="70"/>
                  </a:cubicBezTo>
                  <a:cubicBezTo>
                    <a:pt x="167" y="70"/>
                    <a:pt x="167" y="70"/>
                    <a:pt x="167" y="70"/>
                  </a:cubicBezTo>
                  <a:lnTo>
                    <a:pt x="167" y="97"/>
                  </a:lnTo>
                  <a:close/>
                </a:path>
              </a:pathLst>
            </a:custGeom>
            <a:solidFill>
              <a:srgbClr val="373B44"/>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 name="矩形 2"/>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rot="16200000">
            <a:off x="11710553" y="629650"/>
            <a:ext cx="678647"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200" dirty="0" smtClean="0">
                <a:solidFill>
                  <a:srgbClr val="E7EDEA"/>
                </a:solidFill>
                <a:latin typeface="Vrinda" panose="020B0502040204020203" pitchFamily="34" charset="0"/>
                <a:ea typeface="Adobe 繁黑體 Std B" panose="020B0700000000000000" pitchFamily="34" charset="-128"/>
                <a:cs typeface="Vrinda" panose="020B0502040204020203" pitchFamily="34" charset="0"/>
              </a:rPr>
              <a:t>8</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grpSp>
        <p:nvGrpSpPr>
          <p:cNvPr id="2" name="组合 1"/>
          <p:cNvGrpSpPr/>
          <p:nvPr/>
        </p:nvGrpSpPr>
        <p:grpSpPr>
          <a:xfrm>
            <a:off x="509451" y="1965638"/>
            <a:ext cx="2625635" cy="4010297"/>
            <a:chOff x="509451" y="1815737"/>
            <a:chExt cx="2625635" cy="4010297"/>
          </a:xfrm>
        </p:grpSpPr>
        <p:sp>
          <p:nvSpPr>
            <p:cNvPr id="7" name="矩形 6"/>
            <p:cNvSpPr/>
            <p:nvPr/>
          </p:nvSpPr>
          <p:spPr>
            <a:xfrm>
              <a:off x="509451" y="1815737"/>
              <a:ext cx="2625635" cy="4010297"/>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404256" y="2272936"/>
              <a:ext cx="836024" cy="836024"/>
              <a:chOff x="1404256" y="2272936"/>
              <a:chExt cx="836024" cy="836024"/>
            </a:xfrm>
          </p:grpSpPr>
          <p:sp>
            <p:nvSpPr>
              <p:cNvPr id="8" name="椭圆 7"/>
              <p:cNvSpPr/>
              <p:nvPr/>
            </p:nvSpPr>
            <p:spPr>
              <a:xfrm>
                <a:off x="1404256" y="2272936"/>
                <a:ext cx="836024" cy="836024"/>
              </a:xfrm>
              <a:prstGeom prst="ellipse">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8"/>
              <p:cNvGrpSpPr>
                <a:grpSpLocks noChangeAspect="1"/>
              </p:cNvGrpSpPr>
              <p:nvPr/>
            </p:nvGrpSpPr>
            <p:grpSpPr bwMode="auto">
              <a:xfrm>
                <a:off x="1640328" y="2543147"/>
                <a:ext cx="363880" cy="295602"/>
                <a:chOff x="3539" y="1430"/>
                <a:chExt cx="453" cy="368"/>
              </a:xfrm>
              <a:solidFill>
                <a:srgbClr val="373B44"/>
              </a:solidFill>
            </p:grpSpPr>
            <p:sp>
              <p:nvSpPr>
                <p:cNvPr id="36" name="Freeform 9"/>
                <p:cNvSpPr>
                  <a:spLocks noEditPoints="1"/>
                </p:cNvSpPr>
                <p:nvPr/>
              </p:nvSpPr>
              <p:spPr bwMode="auto">
                <a:xfrm>
                  <a:off x="3539" y="1430"/>
                  <a:ext cx="311" cy="317"/>
                </a:xfrm>
                <a:custGeom>
                  <a:avLst/>
                  <a:gdLst>
                    <a:gd name="T0" fmla="*/ 130 w 130"/>
                    <a:gd name="T1" fmla="*/ 53 h 132"/>
                    <a:gd name="T2" fmla="*/ 126 w 130"/>
                    <a:gd name="T3" fmla="*/ 39 h 132"/>
                    <a:gd name="T4" fmla="*/ 110 w 130"/>
                    <a:gd name="T5" fmla="*/ 18 h 132"/>
                    <a:gd name="T6" fmla="*/ 98 w 130"/>
                    <a:gd name="T7" fmla="*/ 10 h 132"/>
                    <a:gd name="T8" fmla="*/ 74 w 130"/>
                    <a:gd name="T9" fmla="*/ 0 h 132"/>
                    <a:gd name="T10" fmla="*/ 57 w 130"/>
                    <a:gd name="T11" fmla="*/ 0 h 132"/>
                    <a:gd name="T12" fmla="*/ 31 w 130"/>
                    <a:gd name="T13" fmla="*/ 10 h 132"/>
                    <a:gd name="T14" fmla="*/ 20 w 130"/>
                    <a:gd name="T15" fmla="*/ 19 h 132"/>
                    <a:gd name="T16" fmla="*/ 5 w 130"/>
                    <a:gd name="T17" fmla="*/ 39 h 132"/>
                    <a:gd name="T18" fmla="*/ 0 w 130"/>
                    <a:gd name="T19" fmla="*/ 53 h 132"/>
                    <a:gd name="T20" fmla="*/ 0 w 130"/>
                    <a:gd name="T21" fmla="*/ 78 h 132"/>
                    <a:gd name="T22" fmla="*/ 5 w 130"/>
                    <a:gd name="T23" fmla="*/ 93 h 132"/>
                    <a:gd name="T24" fmla="*/ 20 w 130"/>
                    <a:gd name="T25" fmla="*/ 114 h 132"/>
                    <a:gd name="T26" fmla="*/ 32 w 130"/>
                    <a:gd name="T27" fmla="*/ 122 h 132"/>
                    <a:gd name="T28" fmla="*/ 57 w 130"/>
                    <a:gd name="T29" fmla="*/ 132 h 132"/>
                    <a:gd name="T30" fmla="*/ 74 w 130"/>
                    <a:gd name="T31" fmla="*/ 132 h 132"/>
                    <a:gd name="T32" fmla="*/ 100 w 130"/>
                    <a:gd name="T33" fmla="*/ 122 h 132"/>
                    <a:gd name="T34" fmla="*/ 110 w 130"/>
                    <a:gd name="T35" fmla="*/ 113 h 132"/>
                    <a:gd name="T36" fmla="*/ 126 w 130"/>
                    <a:gd name="T37" fmla="*/ 93 h 132"/>
                    <a:gd name="T38" fmla="*/ 130 w 130"/>
                    <a:gd name="T39" fmla="*/ 78 h 132"/>
                    <a:gd name="T40" fmla="*/ 130 w 130"/>
                    <a:gd name="T41" fmla="*/ 53 h 132"/>
                    <a:gd name="T42" fmla="*/ 65 w 130"/>
                    <a:gd name="T43" fmla="*/ 91 h 132"/>
                    <a:gd name="T44" fmla="*/ 41 w 130"/>
                    <a:gd name="T45" fmla="*/ 66 h 132"/>
                    <a:gd name="T46" fmla="*/ 65 w 130"/>
                    <a:gd name="T47" fmla="*/ 41 h 132"/>
                    <a:gd name="T48" fmla="*/ 90 w 130"/>
                    <a:gd name="T49" fmla="*/ 66 h 132"/>
                    <a:gd name="T50" fmla="*/ 65 w 130"/>
                    <a:gd name="T51" fmla="*/ 9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132">
                      <a:moveTo>
                        <a:pt x="130" y="53"/>
                      </a:moveTo>
                      <a:cubicBezTo>
                        <a:pt x="129" y="48"/>
                        <a:pt x="127" y="44"/>
                        <a:pt x="126" y="39"/>
                      </a:cubicBezTo>
                      <a:cubicBezTo>
                        <a:pt x="109" y="43"/>
                        <a:pt x="103" y="28"/>
                        <a:pt x="110" y="18"/>
                      </a:cubicBezTo>
                      <a:cubicBezTo>
                        <a:pt x="108" y="14"/>
                        <a:pt x="104" y="11"/>
                        <a:pt x="98" y="10"/>
                      </a:cubicBezTo>
                      <a:cubicBezTo>
                        <a:pt x="91" y="21"/>
                        <a:pt x="72" y="15"/>
                        <a:pt x="74" y="0"/>
                      </a:cubicBezTo>
                      <a:cubicBezTo>
                        <a:pt x="68" y="0"/>
                        <a:pt x="62" y="0"/>
                        <a:pt x="57" y="0"/>
                      </a:cubicBezTo>
                      <a:cubicBezTo>
                        <a:pt x="58" y="16"/>
                        <a:pt x="39" y="20"/>
                        <a:pt x="31" y="10"/>
                      </a:cubicBezTo>
                      <a:cubicBezTo>
                        <a:pt x="27" y="12"/>
                        <a:pt x="21" y="14"/>
                        <a:pt x="20" y="19"/>
                      </a:cubicBezTo>
                      <a:cubicBezTo>
                        <a:pt x="28" y="29"/>
                        <a:pt x="21" y="43"/>
                        <a:pt x="5" y="39"/>
                      </a:cubicBezTo>
                      <a:cubicBezTo>
                        <a:pt x="3" y="44"/>
                        <a:pt x="1" y="48"/>
                        <a:pt x="0" y="53"/>
                      </a:cubicBezTo>
                      <a:cubicBezTo>
                        <a:pt x="14" y="56"/>
                        <a:pt x="14" y="76"/>
                        <a:pt x="0" y="78"/>
                      </a:cubicBezTo>
                      <a:cubicBezTo>
                        <a:pt x="1" y="83"/>
                        <a:pt x="3" y="88"/>
                        <a:pt x="5" y="93"/>
                      </a:cubicBezTo>
                      <a:cubicBezTo>
                        <a:pt x="22" y="89"/>
                        <a:pt x="28" y="103"/>
                        <a:pt x="20" y="114"/>
                      </a:cubicBezTo>
                      <a:cubicBezTo>
                        <a:pt x="23" y="118"/>
                        <a:pt x="27" y="121"/>
                        <a:pt x="32" y="122"/>
                      </a:cubicBezTo>
                      <a:cubicBezTo>
                        <a:pt x="39" y="111"/>
                        <a:pt x="59" y="117"/>
                        <a:pt x="57" y="132"/>
                      </a:cubicBezTo>
                      <a:cubicBezTo>
                        <a:pt x="62" y="132"/>
                        <a:pt x="68" y="132"/>
                        <a:pt x="74" y="132"/>
                      </a:cubicBezTo>
                      <a:cubicBezTo>
                        <a:pt x="72" y="116"/>
                        <a:pt x="91" y="112"/>
                        <a:pt x="100" y="122"/>
                      </a:cubicBezTo>
                      <a:cubicBezTo>
                        <a:pt x="104" y="119"/>
                        <a:pt x="109" y="118"/>
                        <a:pt x="110" y="113"/>
                      </a:cubicBezTo>
                      <a:cubicBezTo>
                        <a:pt x="102" y="103"/>
                        <a:pt x="110" y="89"/>
                        <a:pt x="126" y="93"/>
                      </a:cubicBezTo>
                      <a:cubicBezTo>
                        <a:pt x="127" y="88"/>
                        <a:pt x="129" y="83"/>
                        <a:pt x="130" y="78"/>
                      </a:cubicBezTo>
                      <a:cubicBezTo>
                        <a:pt x="116" y="75"/>
                        <a:pt x="116" y="57"/>
                        <a:pt x="130" y="53"/>
                      </a:cubicBezTo>
                      <a:close/>
                      <a:moveTo>
                        <a:pt x="65" y="91"/>
                      </a:moveTo>
                      <a:cubicBezTo>
                        <a:pt x="52" y="91"/>
                        <a:pt x="41" y="79"/>
                        <a:pt x="41" y="66"/>
                      </a:cubicBezTo>
                      <a:cubicBezTo>
                        <a:pt x="41" y="52"/>
                        <a:pt x="52" y="41"/>
                        <a:pt x="65" y="41"/>
                      </a:cubicBezTo>
                      <a:cubicBezTo>
                        <a:pt x="79" y="41"/>
                        <a:pt x="90" y="52"/>
                        <a:pt x="90" y="66"/>
                      </a:cubicBezTo>
                      <a:cubicBezTo>
                        <a:pt x="90" y="79"/>
                        <a:pt x="79" y="91"/>
                        <a:pt x="65"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
                <p:cNvSpPr>
                  <a:spLocks noEditPoints="1"/>
                </p:cNvSpPr>
                <p:nvPr/>
              </p:nvSpPr>
              <p:spPr bwMode="auto">
                <a:xfrm>
                  <a:off x="3821" y="1629"/>
                  <a:ext cx="171" cy="169"/>
                </a:xfrm>
                <a:custGeom>
                  <a:avLst/>
                  <a:gdLst>
                    <a:gd name="T0" fmla="*/ 71 w 71"/>
                    <a:gd name="T1" fmla="*/ 33 h 70"/>
                    <a:gd name="T2" fmla="*/ 69 w 71"/>
                    <a:gd name="T3" fmla="*/ 25 h 70"/>
                    <a:gd name="T4" fmla="*/ 62 w 71"/>
                    <a:gd name="T5" fmla="*/ 13 h 70"/>
                    <a:gd name="T6" fmla="*/ 57 w 71"/>
                    <a:gd name="T7" fmla="*/ 7 h 70"/>
                    <a:gd name="T8" fmla="*/ 44 w 71"/>
                    <a:gd name="T9" fmla="*/ 1 h 70"/>
                    <a:gd name="T10" fmla="*/ 35 w 71"/>
                    <a:gd name="T11" fmla="*/ 0 h 70"/>
                    <a:gd name="T12" fmla="*/ 21 w 71"/>
                    <a:gd name="T13" fmla="*/ 3 h 70"/>
                    <a:gd name="T14" fmla="*/ 15 w 71"/>
                    <a:gd name="T15" fmla="*/ 8 h 70"/>
                    <a:gd name="T16" fmla="*/ 5 w 71"/>
                    <a:gd name="T17" fmla="*/ 17 h 70"/>
                    <a:gd name="T18" fmla="*/ 2 w 71"/>
                    <a:gd name="T19" fmla="*/ 24 h 70"/>
                    <a:gd name="T20" fmla="*/ 0 w 71"/>
                    <a:gd name="T21" fmla="*/ 38 h 70"/>
                    <a:gd name="T22" fmla="*/ 2 w 71"/>
                    <a:gd name="T23" fmla="*/ 45 h 70"/>
                    <a:gd name="T24" fmla="*/ 9 w 71"/>
                    <a:gd name="T25" fmla="*/ 58 h 70"/>
                    <a:gd name="T26" fmla="*/ 14 w 71"/>
                    <a:gd name="T27" fmla="*/ 63 h 70"/>
                    <a:gd name="T28" fmla="*/ 27 w 71"/>
                    <a:gd name="T29" fmla="*/ 69 h 70"/>
                    <a:gd name="T30" fmla="*/ 36 w 71"/>
                    <a:gd name="T31" fmla="*/ 70 h 70"/>
                    <a:gd name="T32" fmla="*/ 50 w 71"/>
                    <a:gd name="T33" fmla="*/ 67 h 70"/>
                    <a:gd name="T34" fmla="*/ 56 w 71"/>
                    <a:gd name="T35" fmla="*/ 63 h 70"/>
                    <a:gd name="T36" fmla="*/ 66 w 71"/>
                    <a:gd name="T37" fmla="*/ 53 h 70"/>
                    <a:gd name="T38" fmla="*/ 69 w 71"/>
                    <a:gd name="T39" fmla="*/ 46 h 70"/>
                    <a:gd name="T40" fmla="*/ 71 w 71"/>
                    <a:gd name="T41" fmla="*/ 33 h 70"/>
                    <a:gd name="T42" fmla="*/ 34 w 71"/>
                    <a:gd name="T43" fmla="*/ 48 h 70"/>
                    <a:gd name="T44" fmla="*/ 22 w 71"/>
                    <a:gd name="T45" fmla="*/ 34 h 70"/>
                    <a:gd name="T46" fmla="*/ 37 w 71"/>
                    <a:gd name="T47" fmla="*/ 22 h 70"/>
                    <a:gd name="T48" fmla="*/ 48 w 71"/>
                    <a:gd name="T49" fmla="*/ 37 h 70"/>
                    <a:gd name="T50" fmla="*/ 34 w 71"/>
                    <a:gd name="T51" fmla="*/ 4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70">
                      <a:moveTo>
                        <a:pt x="71" y="33"/>
                      </a:moveTo>
                      <a:cubicBezTo>
                        <a:pt x="70" y="30"/>
                        <a:pt x="70" y="27"/>
                        <a:pt x="69" y="25"/>
                      </a:cubicBezTo>
                      <a:cubicBezTo>
                        <a:pt x="60" y="26"/>
                        <a:pt x="58" y="17"/>
                        <a:pt x="62" y="13"/>
                      </a:cubicBezTo>
                      <a:cubicBezTo>
                        <a:pt x="61" y="10"/>
                        <a:pt x="59" y="8"/>
                        <a:pt x="57" y="7"/>
                      </a:cubicBezTo>
                      <a:cubicBezTo>
                        <a:pt x="52" y="13"/>
                        <a:pt x="42" y="9"/>
                        <a:pt x="44" y="1"/>
                      </a:cubicBezTo>
                      <a:cubicBezTo>
                        <a:pt x="41" y="0"/>
                        <a:pt x="38" y="0"/>
                        <a:pt x="35" y="0"/>
                      </a:cubicBezTo>
                      <a:cubicBezTo>
                        <a:pt x="35" y="8"/>
                        <a:pt x="25" y="9"/>
                        <a:pt x="21" y="3"/>
                      </a:cubicBezTo>
                      <a:cubicBezTo>
                        <a:pt x="19" y="4"/>
                        <a:pt x="16" y="5"/>
                        <a:pt x="15" y="8"/>
                      </a:cubicBezTo>
                      <a:cubicBezTo>
                        <a:pt x="18" y="13"/>
                        <a:pt x="14" y="20"/>
                        <a:pt x="5" y="17"/>
                      </a:cubicBezTo>
                      <a:cubicBezTo>
                        <a:pt x="4" y="20"/>
                        <a:pt x="3" y="22"/>
                        <a:pt x="2" y="24"/>
                      </a:cubicBezTo>
                      <a:cubicBezTo>
                        <a:pt x="9" y="26"/>
                        <a:pt x="8" y="37"/>
                        <a:pt x="0" y="38"/>
                      </a:cubicBezTo>
                      <a:cubicBezTo>
                        <a:pt x="1" y="40"/>
                        <a:pt x="1" y="43"/>
                        <a:pt x="2" y="45"/>
                      </a:cubicBezTo>
                      <a:cubicBezTo>
                        <a:pt x="11" y="44"/>
                        <a:pt x="13" y="53"/>
                        <a:pt x="9" y="58"/>
                      </a:cubicBezTo>
                      <a:cubicBezTo>
                        <a:pt x="10" y="60"/>
                        <a:pt x="12" y="62"/>
                        <a:pt x="14" y="63"/>
                      </a:cubicBezTo>
                      <a:cubicBezTo>
                        <a:pt x="19" y="57"/>
                        <a:pt x="29" y="62"/>
                        <a:pt x="27" y="69"/>
                      </a:cubicBezTo>
                      <a:cubicBezTo>
                        <a:pt x="30" y="70"/>
                        <a:pt x="33" y="70"/>
                        <a:pt x="36" y="70"/>
                      </a:cubicBezTo>
                      <a:cubicBezTo>
                        <a:pt x="36" y="62"/>
                        <a:pt x="46" y="61"/>
                        <a:pt x="50" y="67"/>
                      </a:cubicBezTo>
                      <a:cubicBezTo>
                        <a:pt x="53" y="66"/>
                        <a:pt x="55" y="66"/>
                        <a:pt x="56" y="63"/>
                      </a:cubicBezTo>
                      <a:cubicBezTo>
                        <a:pt x="53" y="57"/>
                        <a:pt x="58" y="50"/>
                        <a:pt x="66" y="53"/>
                      </a:cubicBezTo>
                      <a:cubicBezTo>
                        <a:pt x="67" y="51"/>
                        <a:pt x="68" y="48"/>
                        <a:pt x="69" y="46"/>
                      </a:cubicBezTo>
                      <a:cubicBezTo>
                        <a:pt x="62" y="43"/>
                        <a:pt x="63" y="33"/>
                        <a:pt x="71" y="33"/>
                      </a:cubicBezTo>
                      <a:close/>
                      <a:moveTo>
                        <a:pt x="34" y="48"/>
                      </a:moveTo>
                      <a:cubicBezTo>
                        <a:pt x="27" y="47"/>
                        <a:pt x="22" y="41"/>
                        <a:pt x="22" y="34"/>
                      </a:cubicBezTo>
                      <a:cubicBezTo>
                        <a:pt x="23" y="26"/>
                        <a:pt x="30" y="21"/>
                        <a:pt x="37" y="22"/>
                      </a:cubicBezTo>
                      <a:cubicBezTo>
                        <a:pt x="44" y="23"/>
                        <a:pt x="49" y="29"/>
                        <a:pt x="48" y="37"/>
                      </a:cubicBezTo>
                      <a:cubicBezTo>
                        <a:pt x="48" y="44"/>
                        <a:pt x="41" y="49"/>
                        <a:pt x="34"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3" name="组合 52"/>
            <p:cNvGrpSpPr/>
            <p:nvPr/>
          </p:nvGrpSpPr>
          <p:grpSpPr>
            <a:xfrm>
              <a:off x="600710" y="3327862"/>
              <a:ext cx="2492991" cy="2230002"/>
              <a:chOff x="790795" y="4408565"/>
              <a:chExt cx="2492991" cy="2230002"/>
            </a:xfrm>
          </p:grpSpPr>
          <p:sp>
            <p:nvSpPr>
              <p:cNvPr id="54" name="文本框 53"/>
              <p:cNvSpPr txBox="1"/>
              <p:nvPr/>
            </p:nvSpPr>
            <p:spPr>
              <a:xfrm>
                <a:off x="790795" y="4408565"/>
                <a:ext cx="2492991" cy="369332"/>
              </a:xfrm>
              <a:prstGeom prst="rect">
                <a:avLst/>
              </a:prstGeom>
              <a:noFill/>
            </p:spPr>
            <p:txBody>
              <a:bodyPr wrap="none" rtlCol="0">
                <a:spAutoFit/>
              </a:bodyPr>
              <a:lstStyle/>
              <a:p>
                <a:pPr algn="ctr"/>
                <a:r>
                  <a:rPr lang="zh-CN" altLang="en-US" dirty="0" smtClean="0">
                    <a:solidFill>
                      <a:srgbClr val="E7EDEA"/>
                    </a:solidFill>
                    <a:latin typeface="微软雅黑" panose="020B0503020204020204" pitchFamily="34" charset="-122"/>
                    <a:ea typeface="微软雅黑" panose="020B0503020204020204" pitchFamily="34" charset="-122"/>
                  </a:rPr>
                  <a:t>掌握问题才能解决问题</a:t>
                </a:r>
                <a:endParaRPr lang="zh-CN" altLang="en-US" dirty="0">
                  <a:solidFill>
                    <a:srgbClr val="E7EDEA"/>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858565" y="4822685"/>
                <a:ext cx="2334027" cy="1815882"/>
              </a:xfrm>
              <a:prstGeom prst="rect">
                <a:avLst/>
              </a:prstGeom>
              <a:noFill/>
            </p:spPr>
            <p:txBody>
              <a:bodyPr wrap="square" rtlCol="0">
                <a:spAutoFit/>
              </a:bodyPr>
              <a:lstStyle/>
              <a:p>
                <a:r>
                  <a:rPr lang="en-US" altLang="zh-CN" sz="1400" dirty="0" smtClean="0">
                    <a:solidFill>
                      <a:srgbClr val="E7EDEA"/>
                    </a:solidFill>
                    <a:latin typeface="微软雅黑" panose="020B0503020204020204" pitchFamily="34" charset="-122"/>
                    <a:ea typeface="微软雅黑" panose="020B0503020204020204" pitchFamily="34" charset="-122"/>
                  </a:rPr>
                  <a:t>1.</a:t>
                </a:r>
                <a:r>
                  <a:rPr lang="zh-CN" altLang="en-US" sz="1400" dirty="0" smtClean="0">
                    <a:solidFill>
                      <a:srgbClr val="E7EDEA"/>
                    </a:solidFill>
                    <a:latin typeface="微软雅黑" panose="020B0503020204020204" pitchFamily="34" charset="-122"/>
                    <a:ea typeface="微软雅黑" panose="020B0503020204020204" pitchFamily="34" charset="-122"/>
                  </a:rPr>
                  <a:t>创新创业：早期阶段投资不足、运营机制流程不备、冒险精神欠缺、承担责任犹豫、失败配套措施未置、类型未予划分、风险投资法律财会法律环境落后，跟风充斥等。</a:t>
                </a:r>
                <a:endParaRPr lang="en-US" altLang="zh-CN" sz="1400" dirty="0" smtClean="0">
                  <a:solidFill>
                    <a:srgbClr val="E7EDEA"/>
                  </a:solidFill>
                  <a:latin typeface="微软雅黑" panose="020B0503020204020204" pitchFamily="34" charset="-122"/>
                  <a:ea typeface="微软雅黑" panose="020B0503020204020204" pitchFamily="34" charset="-122"/>
                </a:endParaRPr>
              </a:p>
              <a:p>
                <a:r>
                  <a:rPr lang="en-US" altLang="zh-CN" sz="1400" dirty="0" smtClean="0">
                    <a:solidFill>
                      <a:srgbClr val="E7EDEA"/>
                    </a:solidFill>
                    <a:latin typeface="微软雅黑" panose="020B0503020204020204" pitchFamily="34" charset="-122"/>
                    <a:ea typeface="微软雅黑" panose="020B0503020204020204" pitchFamily="34" charset="-122"/>
                  </a:rPr>
                  <a:t>2.</a:t>
                </a:r>
                <a:r>
                  <a:rPr lang="zh-CN" altLang="en-US" sz="1400" dirty="0" smtClean="0">
                    <a:solidFill>
                      <a:srgbClr val="E7EDEA"/>
                    </a:solidFill>
                    <a:latin typeface="微软雅黑" panose="020B0503020204020204" pitchFamily="34" charset="-122"/>
                    <a:ea typeface="微软雅黑" panose="020B0503020204020204" pitchFamily="34" charset="-122"/>
                  </a:rPr>
                  <a:t>知识产权</a:t>
                </a:r>
                <a:endParaRPr lang="en-US" altLang="zh-CN" sz="1400" dirty="0">
                  <a:solidFill>
                    <a:srgbClr val="E7EDEA"/>
                  </a:solidFill>
                  <a:latin typeface="微软雅黑" panose="020B0503020204020204" pitchFamily="34" charset="-122"/>
                  <a:ea typeface="微软雅黑" panose="020B0503020204020204" pitchFamily="34" charset="-122"/>
                </a:endParaRPr>
              </a:p>
            </p:txBody>
          </p:sp>
        </p:grpSp>
      </p:grpSp>
      <p:sp>
        <p:nvSpPr>
          <p:cNvPr id="42" name="文本框 41"/>
          <p:cNvSpPr txBox="1"/>
          <p:nvPr/>
        </p:nvSpPr>
        <p:spPr>
          <a:xfrm>
            <a:off x="165703" y="274881"/>
            <a:ext cx="11680554" cy="523220"/>
          </a:xfrm>
          <a:prstGeom prst="rect">
            <a:avLst/>
          </a:prstGeom>
          <a:noFill/>
        </p:spPr>
        <p:txBody>
          <a:bodyPr wrap="squar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创新、创业与知识产权项目，尚需积极作为并寻求外界合格专业协同</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94507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5240" y="3874770"/>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310305" y="4605756"/>
            <a:ext cx="7160935" cy="584775"/>
          </a:xfrm>
          <a:prstGeom prst="rect">
            <a:avLst/>
          </a:prstGeom>
          <a:noFill/>
        </p:spPr>
        <p:txBody>
          <a:bodyPr wrap="non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国家要脱胎换骨，产业转型脚步得加快</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76266" cy="680805"/>
            <a:chOff x="583361" y="4711151"/>
            <a:chExt cx="876266" cy="680805"/>
          </a:xfrm>
        </p:grpSpPr>
        <p:sp>
          <p:nvSpPr>
            <p:cNvPr id="26" name="文本框 25"/>
            <p:cNvSpPr txBox="1"/>
            <p:nvPr/>
          </p:nvSpPr>
          <p:spPr>
            <a:xfrm>
              <a:off x="583361" y="5022624"/>
              <a:ext cx="876266"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 4</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718568" y="629650"/>
            <a:ext cx="662618" cy="276999"/>
          </a:xfrm>
          <a:prstGeom prst="rect">
            <a:avLst/>
          </a:prstGeom>
          <a:solidFill>
            <a:srgbClr val="00B4D9"/>
          </a:solidFill>
        </p:spPr>
        <p:txBody>
          <a:bodyPr wrap="none" rtlCol="0">
            <a:spAutoFit/>
          </a:bodyPr>
          <a:lstStyle/>
          <a:p>
            <a:pPr algn="ctr"/>
            <a:r>
              <a:rPr lang="en-US" altLang="zh-CN" sz="1200" dirty="0" smtClean="0">
                <a:solidFill>
                  <a:srgbClr val="E7EDEA"/>
                </a:solidFill>
                <a:latin typeface="+mj-lt"/>
                <a:ea typeface="Adobe 繁黑體 Std B" panose="020B0700000000000000" pitchFamily="34" charset="-128"/>
                <a:cs typeface="Arial" panose="020B0604020202020204" pitchFamily="34" charset="0"/>
              </a:rPr>
              <a:t>Page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9</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677691" y="629650"/>
            <a:ext cx="744371"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200" dirty="0" smtClean="0">
                <a:solidFill>
                  <a:srgbClr val="E7EDEA"/>
                </a:solidFill>
                <a:latin typeface="Vrinda" panose="020B0502040204020203" pitchFamily="34" charset="0"/>
                <a:ea typeface="Adobe 繁黑體 Std B" panose="020B0700000000000000" pitchFamily="34" charset="-128"/>
                <a:cs typeface="Vrinda" panose="020B0502040204020203" pitchFamily="34" charset="0"/>
              </a:rPr>
              <a:t>10</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
        <p:nvSpPr>
          <p:cNvPr id="36" name="文本框 35"/>
          <p:cNvSpPr txBox="1"/>
          <p:nvPr/>
        </p:nvSpPr>
        <p:spPr>
          <a:xfrm>
            <a:off x="220295" y="220289"/>
            <a:ext cx="3416320"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中国科技产业的发展</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38" name="文本框 35"/>
          <p:cNvSpPr txBox="1"/>
          <p:nvPr/>
        </p:nvSpPr>
        <p:spPr>
          <a:xfrm>
            <a:off x="729812" y="1412193"/>
            <a:ext cx="10096034"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○中国</a:t>
            </a:r>
            <a:r>
              <a:rPr lang="zh-CN" altLang="en-US" sz="2800" dirty="0" smtClean="0">
                <a:solidFill>
                  <a:srgbClr val="E7EDEA"/>
                </a:solidFill>
                <a:latin typeface="微软雅黑" panose="020B0503020204020204" pitchFamily="34" charset="-122"/>
                <a:ea typeface="微软雅黑" panose="020B0503020204020204" pitchFamily="34" charset="-122"/>
              </a:rPr>
              <a:t>科技产业</a:t>
            </a:r>
            <a:r>
              <a:rPr lang="zh-CN" altLang="en-US" sz="2800" dirty="0" smtClean="0">
                <a:solidFill>
                  <a:srgbClr val="E7EDEA"/>
                </a:solidFill>
                <a:latin typeface="微软雅黑" panose="020B0503020204020204" pitchFamily="34" charset="-122"/>
                <a:ea typeface="微软雅黑" panose="020B0503020204020204" pitchFamily="34" charset="-122"/>
              </a:rPr>
              <a:t>发展的结果：“技术不自主”与“市场不自主”</a:t>
            </a:r>
            <a:endParaRPr lang="zh-CN" altLang="en-US" sz="2800" dirty="0">
              <a:solidFill>
                <a:srgbClr val="E7EDEA"/>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11607" y="3125337"/>
            <a:ext cx="3564358" cy="3290058"/>
            <a:chOff x="802925" y="2107201"/>
            <a:chExt cx="4789715" cy="4007943"/>
          </a:xfrm>
        </p:grpSpPr>
        <p:sp>
          <p:nvSpPr>
            <p:cNvPr id="41" name="任意多边形 40"/>
            <p:cNvSpPr/>
            <p:nvPr/>
          </p:nvSpPr>
          <p:spPr>
            <a:xfrm>
              <a:off x="802925" y="5017273"/>
              <a:ext cx="4789715" cy="535718"/>
            </a:xfrm>
            <a:custGeom>
              <a:avLst/>
              <a:gdLst>
                <a:gd name="connsiteX0" fmla="*/ 0 w 4789715"/>
                <a:gd name="connsiteY0" fmla="*/ 0 h 535718"/>
                <a:gd name="connsiteX1" fmla="*/ 4789715 w 4789715"/>
                <a:gd name="connsiteY1" fmla="*/ 0 h 535718"/>
                <a:gd name="connsiteX2" fmla="*/ 4789715 w 4789715"/>
                <a:gd name="connsiteY2" fmla="*/ 370217 h 535718"/>
                <a:gd name="connsiteX3" fmla="*/ 4624214 w 4789715"/>
                <a:gd name="connsiteY3" fmla="*/ 535718 h 535718"/>
                <a:gd name="connsiteX4" fmla="*/ 165501 w 4789715"/>
                <a:gd name="connsiteY4" fmla="*/ 535718 h 535718"/>
                <a:gd name="connsiteX5" fmla="*/ 0 w 4789715"/>
                <a:gd name="connsiteY5" fmla="*/ 370217 h 53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89715" h="535718">
                  <a:moveTo>
                    <a:pt x="0" y="0"/>
                  </a:moveTo>
                  <a:lnTo>
                    <a:pt x="4789715" y="0"/>
                  </a:lnTo>
                  <a:lnTo>
                    <a:pt x="4789715" y="370217"/>
                  </a:lnTo>
                  <a:cubicBezTo>
                    <a:pt x="4789715" y="461621"/>
                    <a:pt x="4715618" y="535718"/>
                    <a:pt x="4624214" y="535718"/>
                  </a:cubicBezTo>
                  <a:lnTo>
                    <a:pt x="165501" y="535718"/>
                  </a:lnTo>
                  <a:cubicBezTo>
                    <a:pt x="74097" y="535718"/>
                    <a:pt x="0" y="461621"/>
                    <a:pt x="0" y="370217"/>
                  </a:cubicBezTo>
                  <a:close/>
                </a:path>
              </a:pathLst>
            </a:custGeom>
            <a:solidFill>
              <a:srgbClr val="E7ED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802925" y="2107201"/>
              <a:ext cx="4789715" cy="2910072"/>
            </a:xfrm>
            <a:custGeom>
              <a:avLst/>
              <a:gdLst>
                <a:gd name="connsiteX0" fmla="*/ 165501 w 4789715"/>
                <a:gd name="connsiteY0" fmla="*/ 0 h 2910072"/>
                <a:gd name="connsiteX1" fmla="*/ 4624214 w 4789715"/>
                <a:gd name="connsiteY1" fmla="*/ 0 h 2910072"/>
                <a:gd name="connsiteX2" fmla="*/ 4789715 w 4789715"/>
                <a:gd name="connsiteY2" fmla="*/ 165501 h 2910072"/>
                <a:gd name="connsiteX3" fmla="*/ 4789715 w 4789715"/>
                <a:gd name="connsiteY3" fmla="*/ 2910072 h 2910072"/>
                <a:gd name="connsiteX4" fmla="*/ 0 w 4789715"/>
                <a:gd name="connsiteY4" fmla="*/ 2910072 h 2910072"/>
                <a:gd name="connsiteX5" fmla="*/ 0 w 4789715"/>
                <a:gd name="connsiteY5" fmla="*/ 165501 h 2910072"/>
                <a:gd name="connsiteX6" fmla="*/ 165501 w 4789715"/>
                <a:gd name="connsiteY6" fmla="*/ 0 h 29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715" h="2910072">
                  <a:moveTo>
                    <a:pt x="165501" y="0"/>
                  </a:moveTo>
                  <a:lnTo>
                    <a:pt x="4624214" y="0"/>
                  </a:lnTo>
                  <a:cubicBezTo>
                    <a:pt x="4715618" y="0"/>
                    <a:pt x="4789715" y="74097"/>
                    <a:pt x="4789715" y="165501"/>
                  </a:cubicBezTo>
                  <a:lnTo>
                    <a:pt x="4789715" y="2910072"/>
                  </a:lnTo>
                  <a:lnTo>
                    <a:pt x="0" y="2910072"/>
                  </a:lnTo>
                  <a:lnTo>
                    <a:pt x="0" y="165501"/>
                  </a:lnTo>
                  <a:cubicBezTo>
                    <a:pt x="0" y="74097"/>
                    <a:pt x="74097" y="0"/>
                    <a:pt x="165501" y="0"/>
                  </a:cubicBezTo>
                  <a:close/>
                </a:path>
              </a:pathLst>
            </a:custGeom>
            <a:solidFill>
              <a:srgbClr val="212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27"/>
            <p:cNvGrpSpPr/>
            <p:nvPr/>
          </p:nvGrpSpPr>
          <p:grpSpPr>
            <a:xfrm>
              <a:off x="2319859" y="5546251"/>
              <a:ext cx="1755847" cy="568893"/>
              <a:chOff x="5851356" y="5550236"/>
              <a:chExt cx="1755847" cy="568893"/>
            </a:xfrm>
          </p:grpSpPr>
          <p:sp>
            <p:nvSpPr>
              <p:cNvPr id="45" name="任意多边形 44"/>
              <p:cNvSpPr/>
              <p:nvPr/>
            </p:nvSpPr>
            <p:spPr>
              <a:xfrm>
                <a:off x="5851356" y="5550236"/>
                <a:ext cx="1755847" cy="568893"/>
              </a:xfrm>
              <a:custGeom>
                <a:avLst/>
                <a:gdLst>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083391 w 1755847"/>
                  <a:gd name="connsiteY10" fmla="*/ 566423 h 568893"/>
                  <a:gd name="connsiteX11" fmla="*/ 1083391 w 1755847"/>
                  <a:gd name="connsiteY11" fmla="*/ 568893 h 568893"/>
                  <a:gd name="connsiteX12" fmla="*/ 452204 w 1755847"/>
                  <a:gd name="connsiteY12" fmla="*/ 568893 h 568893"/>
                  <a:gd name="connsiteX13" fmla="*/ 452204 w 1755847"/>
                  <a:gd name="connsiteY13" fmla="*/ 567232 h 568893"/>
                  <a:gd name="connsiteX14" fmla="*/ 124 w 1755847"/>
                  <a:gd name="connsiteY14" fmla="*/ 568893 h 568893"/>
                  <a:gd name="connsiteX15" fmla="*/ 30609 w 1755847"/>
                  <a:gd name="connsiteY15" fmla="*/ 520709 h 568893"/>
                  <a:gd name="connsiteX16" fmla="*/ 207689 w 1755847"/>
                  <a:gd name="connsiteY16" fmla="*/ 477021 h 568893"/>
                  <a:gd name="connsiteX17" fmla="*/ 238730 w 1755847"/>
                  <a:gd name="connsiteY17" fmla="*/ 374839 h 568893"/>
                  <a:gd name="connsiteX18" fmla="*/ 273560 w 1755847"/>
                  <a:gd name="connsiteY18"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083391 w 1755847"/>
                  <a:gd name="connsiteY10" fmla="*/ 566423 h 568893"/>
                  <a:gd name="connsiteX11" fmla="*/ 452204 w 1755847"/>
                  <a:gd name="connsiteY11" fmla="*/ 568893 h 568893"/>
                  <a:gd name="connsiteX12" fmla="*/ 452204 w 1755847"/>
                  <a:gd name="connsiteY12" fmla="*/ 567232 h 568893"/>
                  <a:gd name="connsiteX13" fmla="*/ 124 w 1755847"/>
                  <a:gd name="connsiteY13" fmla="*/ 568893 h 568893"/>
                  <a:gd name="connsiteX14" fmla="*/ 30609 w 1755847"/>
                  <a:gd name="connsiteY14" fmla="*/ 520709 h 568893"/>
                  <a:gd name="connsiteX15" fmla="*/ 207689 w 1755847"/>
                  <a:gd name="connsiteY15" fmla="*/ 477021 h 568893"/>
                  <a:gd name="connsiteX16" fmla="*/ 238730 w 1755847"/>
                  <a:gd name="connsiteY16" fmla="*/ 374839 h 568893"/>
                  <a:gd name="connsiteX17" fmla="*/ 273560 w 1755847"/>
                  <a:gd name="connsiteY17"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452204 w 1755847"/>
                  <a:gd name="connsiteY10" fmla="*/ 568893 h 568893"/>
                  <a:gd name="connsiteX11" fmla="*/ 452204 w 1755847"/>
                  <a:gd name="connsiteY11" fmla="*/ 567232 h 568893"/>
                  <a:gd name="connsiteX12" fmla="*/ 124 w 1755847"/>
                  <a:gd name="connsiteY12" fmla="*/ 568893 h 568893"/>
                  <a:gd name="connsiteX13" fmla="*/ 30609 w 1755847"/>
                  <a:gd name="connsiteY13" fmla="*/ 520709 h 568893"/>
                  <a:gd name="connsiteX14" fmla="*/ 207689 w 1755847"/>
                  <a:gd name="connsiteY14" fmla="*/ 477021 h 568893"/>
                  <a:gd name="connsiteX15" fmla="*/ 238730 w 1755847"/>
                  <a:gd name="connsiteY15" fmla="*/ 374839 h 568893"/>
                  <a:gd name="connsiteX16" fmla="*/ 273560 w 1755847"/>
                  <a:gd name="connsiteY16"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452204 w 1755847"/>
                  <a:gd name="connsiteY10" fmla="*/ 568893 h 568893"/>
                  <a:gd name="connsiteX11" fmla="*/ 124 w 1755847"/>
                  <a:gd name="connsiteY11" fmla="*/ 568893 h 568893"/>
                  <a:gd name="connsiteX12" fmla="*/ 30609 w 1755847"/>
                  <a:gd name="connsiteY12" fmla="*/ 520709 h 568893"/>
                  <a:gd name="connsiteX13" fmla="*/ 207689 w 1755847"/>
                  <a:gd name="connsiteY13" fmla="*/ 477021 h 568893"/>
                  <a:gd name="connsiteX14" fmla="*/ 238730 w 1755847"/>
                  <a:gd name="connsiteY14" fmla="*/ 374839 h 568893"/>
                  <a:gd name="connsiteX15" fmla="*/ 273560 w 1755847"/>
                  <a:gd name="connsiteY15"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24 w 1755847"/>
                  <a:gd name="connsiteY10" fmla="*/ 568893 h 568893"/>
                  <a:gd name="connsiteX11" fmla="*/ 30609 w 1755847"/>
                  <a:gd name="connsiteY11" fmla="*/ 520709 h 568893"/>
                  <a:gd name="connsiteX12" fmla="*/ 207689 w 1755847"/>
                  <a:gd name="connsiteY12" fmla="*/ 477021 h 568893"/>
                  <a:gd name="connsiteX13" fmla="*/ 238730 w 1755847"/>
                  <a:gd name="connsiteY13" fmla="*/ 374839 h 568893"/>
                  <a:gd name="connsiteX14" fmla="*/ 273560 w 1755847"/>
                  <a:gd name="connsiteY14" fmla="*/ 0 h 56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5847" h="568893">
                    <a:moveTo>
                      <a:pt x="273560" y="0"/>
                    </a:moveTo>
                    <a:lnTo>
                      <a:pt x="452204" y="0"/>
                    </a:lnTo>
                    <a:lnTo>
                      <a:pt x="869912" y="0"/>
                    </a:lnTo>
                    <a:lnTo>
                      <a:pt x="885935" y="0"/>
                    </a:lnTo>
                    <a:lnTo>
                      <a:pt x="1083391" y="0"/>
                    </a:lnTo>
                    <a:lnTo>
                      <a:pt x="1482287" y="0"/>
                    </a:lnTo>
                    <a:cubicBezTo>
                      <a:pt x="1484009" y="5563"/>
                      <a:pt x="1516918" y="366043"/>
                      <a:pt x="1517117" y="374839"/>
                    </a:cubicBezTo>
                    <a:cubicBezTo>
                      <a:pt x="1524186" y="440922"/>
                      <a:pt x="1532036" y="454842"/>
                      <a:pt x="1548158" y="477021"/>
                    </a:cubicBezTo>
                    <a:cubicBezTo>
                      <a:pt x="1590318" y="499838"/>
                      <a:pt x="1690644" y="505397"/>
                      <a:pt x="1725238" y="520709"/>
                    </a:cubicBezTo>
                    <a:cubicBezTo>
                      <a:pt x="1753854" y="533033"/>
                      <a:pt x="1756566" y="538973"/>
                      <a:pt x="1755723" y="568893"/>
                    </a:cubicBezTo>
                    <a:lnTo>
                      <a:pt x="124" y="568893"/>
                    </a:lnTo>
                    <a:cubicBezTo>
                      <a:pt x="-719" y="538973"/>
                      <a:pt x="1993" y="533033"/>
                      <a:pt x="30609" y="520709"/>
                    </a:cubicBezTo>
                    <a:cubicBezTo>
                      <a:pt x="65203" y="505397"/>
                      <a:pt x="165529" y="499838"/>
                      <a:pt x="207689" y="477021"/>
                    </a:cubicBezTo>
                    <a:cubicBezTo>
                      <a:pt x="223811" y="454842"/>
                      <a:pt x="231661" y="440922"/>
                      <a:pt x="238730" y="374839"/>
                    </a:cubicBezTo>
                    <a:cubicBezTo>
                      <a:pt x="238929" y="366043"/>
                      <a:pt x="271838" y="5563"/>
                      <a:pt x="273560" y="0"/>
                    </a:cubicBezTo>
                    <a:close/>
                  </a:path>
                </a:pathLst>
              </a:custGeom>
              <a:solidFill>
                <a:srgbClr val="E7ED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6111526" y="5550236"/>
                <a:ext cx="1235505" cy="130725"/>
              </a:xfrm>
              <a:custGeom>
                <a:avLst/>
                <a:gdLst>
                  <a:gd name="connsiteX0" fmla="*/ 12620 w 1235505"/>
                  <a:gd name="connsiteY0" fmla="*/ 0 h 130725"/>
                  <a:gd name="connsiteX1" fmla="*/ 1222885 w 1235505"/>
                  <a:gd name="connsiteY1" fmla="*/ 0 h 130725"/>
                  <a:gd name="connsiteX2" fmla="*/ 1224099 w 1235505"/>
                  <a:gd name="connsiteY2" fmla="*/ 11407 h 130725"/>
                  <a:gd name="connsiteX3" fmla="*/ 1233841 w 1235505"/>
                  <a:gd name="connsiteY3" fmla="*/ 112791 h 130725"/>
                  <a:gd name="connsiteX4" fmla="*/ 1235505 w 1235505"/>
                  <a:gd name="connsiteY4" fmla="*/ 130725 h 130725"/>
                  <a:gd name="connsiteX5" fmla="*/ 0 w 1235505"/>
                  <a:gd name="connsiteY5" fmla="*/ 130725 h 130725"/>
                  <a:gd name="connsiteX6" fmla="*/ 1665 w 1235505"/>
                  <a:gd name="connsiteY6" fmla="*/ 112791 h 130725"/>
                  <a:gd name="connsiteX7" fmla="*/ 11406 w 1235505"/>
                  <a:gd name="connsiteY7" fmla="*/ 11407 h 13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5505" h="130725">
                    <a:moveTo>
                      <a:pt x="12620" y="0"/>
                    </a:moveTo>
                    <a:lnTo>
                      <a:pt x="1222885" y="0"/>
                    </a:lnTo>
                    <a:lnTo>
                      <a:pt x="1224099" y="11407"/>
                    </a:lnTo>
                    <a:cubicBezTo>
                      <a:pt x="1226229" y="32220"/>
                      <a:pt x="1229809" y="69695"/>
                      <a:pt x="1233841" y="112791"/>
                    </a:cubicBezTo>
                    <a:lnTo>
                      <a:pt x="1235505" y="130725"/>
                    </a:lnTo>
                    <a:lnTo>
                      <a:pt x="0" y="130725"/>
                    </a:lnTo>
                    <a:lnTo>
                      <a:pt x="1665" y="112791"/>
                    </a:lnTo>
                    <a:cubicBezTo>
                      <a:pt x="5696" y="69695"/>
                      <a:pt x="9276" y="32220"/>
                      <a:pt x="11406" y="11407"/>
                    </a:cubicBezTo>
                    <a:close/>
                  </a:path>
                </a:pathLst>
              </a:custGeom>
              <a:solidFill>
                <a:srgbClr val="E2E3E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7" name="图片 46"/>
          <p:cNvPicPr>
            <a:picLocks noChangeAspect="1"/>
          </p:cNvPicPr>
          <p:nvPr/>
        </p:nvPicPr>
        <p:blipFill rotWithShape="1">
          <a:blip r:embed="rId2">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val="0"/>
              </a:ext>
            </a:extLst>
          </a:blip>
          <a:srcRect b="8799"/>
          <a:stretch/>
        </p:blipFill>
        <p:spPr>
          <a:xfrm>
            <a:off x="395785" y="3258358"/>
            <a:ext cx="3357349" cy="2146156"/>
          </a:xfrm>
          <a:prstGeom prst="rect">
            <a:avLst/>
          </a:prstGeom>
          <a:ln w="12700">
            <a:solidFill>
              <a:srgbClr val="00B4D9"/>
            </a:solidFill>
          </a:ln>
        </p:spPr>
      </p:pic>
      <p:sp>
        <p:nvSpPr>
          <p:cNvPr id="49" name="文本框 35"/>
          <p:cNvSpPr txBox="1"/>
          <p:nvPr/>
        </p:nvSpPr>
        <p:spPr>
          <a:xfrm>
            <a:off x="4507967" y="2761047"/>
            <a:ext cx="7725192" cy="2246769"/>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主要因素：</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一则没有足够的“优质”与“优势”知识产权。</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二则没有专业知识产权经营机制而又不知所措，</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甚至时常等待不会发生“被告”的奇迹。</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endParaRPr lang="zh-CN" altLang="en-US" sz="2800" dirty="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000"/>
                                        <p:tgtEl>
                                          <p:spTgt spid="40"/>
                                        </p:tgtEl>
                                      </p:cBhvr>
                                    </p:animEffect>
                                    <p:anim calcmode="lin" valueType="num">
                                      <p:cBhvr>
                                        <p:cTn id="12" dur="1000" fill="hold"/>
                                        <p:tgtEl>
                                          <p:spTgt spid="40"/>
                                        </p:tgtEl>
                                        <p:attrNameLst>
                                          <p:attrName>ppt_x</p:attrName>
                                        </p:attrNameLst>
                                      </p:cBhvr>
                                      <p:tavLst>
                                        <p:tav tm="0">
                                          <p:val>
                                            <p:strVal val="#ppt_x"/>
                                          </p:val>
                                        </p:tav>
                                        <p:tav tm="100000">
                                          <p:val>
                                            <p:strVal val="#ppt_x"/>
                                          </p:val>
                                        </p:tav>
                                      </p:tavLst>
                                    </p:anim>
                                    <p:anim calcmode="lin" valueType="num">
                                      <p:cBhvr>
                                        <p:cTn id="13" dur="900" decel="100000" fill="hold"/>
                                        <p:tgtEl>
                                          <p:spTgt spid="4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0545" y="247586"/>
            <a:ext cx="4665603" cy="523220"/>
          </a:xfrm>
          <a:prstGeom prst="rect">
            <a:avLst/>
          </a:prstGeom>
          <a:noFill/>
        </p:spPr>
        <p:txBody>
          <a:bodyPr wrap="squar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脱胎换骨，产业转型</a:t>
            </a:r>
            <a:endParaRPr lang="zh-CN" altLang="en-US" sz="2800" dirty="0">
              <a:solidFill>
                <a:srgbClr val="E7EDEA"/>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39818" y="2991968"/>
            <a:ext cx="2954655" cy="3402510"/>
            <a:chOff x="5839865" y="2828643"/>
            <a:chExt cx="2954655" cy="3402510"/>
          </a:xfrm>
        </p:grpSpPr>
        <p:sp>
          <p:nvSpPr>
            <p:cNvPr id="15" name="文本框 14"/>
            <p:cNvSpPr txBox="1"/>
            <p:nvPr/>
          </p:nvSpPr>
          <p:spPr>
            <a:xfrm>
              <a:off x="5987632" y="2828643"/>
              <a:ext cx="2441694"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国家知识产权战略纲领：</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839865" y="3258031"/>
              <a:ext cx="2954655" cy="2973122"/>
            </a:xfrm>
            <a:prstGeom prst="rect">
              <a:avLst/>
            </a:prstGeom>
            <a:noFill/>
          </p:spPr>
          <p:txBody>
            <a:bodyPr wrap="none" rtlCol="0">
              <a:spAutoFit/>
            </a:bodyPr>
            <a:lstStyle/>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国家高度贴近全球竞争与发展</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引导产出产业全球竞争所需优势优</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质专利。</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3.</a:t>
              </a:r>
              <a:r>
                <a:rPr lang="zh-CN" altLang="en-US" sz="1200" dirty="0" smtClean="0">
                  <a:solidFill>
                    <a:schemeClr val="bg1"/>
                  </a:solidFill>
                  <a:latin typeface="微软雅黑" panose="020B0503020204020204" pitchFamily="34" charset="-122"/>
                  <a:ea typeface="微软雅黑" panose="020B0503020204020204" pitchFamily="34" charset="-122"/>
                </a:rPr>
                <a:t>驱使各界建立知识产权专业运营机制。</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树立部分产业技术自主与市场自主的</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国家目标，及在全球主要国家运营自由、</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优势竞争、多元获利的运营目标。</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应创新智慧资源结构方法（</a:t>
              </a:r>
              <a:r>
                <a:rPr lang="en-US" altLang="zh-CN" sz="1200" dirty="0" smtClean="0">
                  <a:solidFill>
                    <a:schemeClr val="bg1"/>
                  </a:solidFill>
                  <a:latin typeface="微软雅黑" panose="020B0503020204020204" pitchFamily="34" charset="-122"/>
                  <a:ea typeface="微软雅黑" panose="020B0503020204020204" pitchFamily="34" charset="-122"/>
                </a:rPr>
                <a:t>IRP</a:t>
              </a:r>
              <a:r>
                <a:rPr lang="zh-CN" altLang="en-US" sz="1200" dirty="0" smtClean="0">
                  <a:solidFill>
                    <a:schemeClr val="bg1"/>
                  </a:solidFill>
                  <a:latin typeface="微软雅黑" panose="020B0503020204020204" pitchFamily="34" charset="-122"/>
                  <a:ea typeface="微软雅黑" panose="020B0503020204020204" pitchFamily="34" charset="-122"/>
                </a:rPr>
                <a:t>），变</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革并解决知识产权长期运营的瓶颈</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注入产权营销与商业模式的运营概念，</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摆脱保护知识产权的初级层次。</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726051" y="1890897"/>
            <a:ext cx="2238500" cy="817418"/>
            <a:chOff x="5884905" y="2300330"/>
            <a:chExt cx="2238500" cy="817418"/>
          </a:xfrm>
        </p:grpSpPr>
        <p:sp>
          <p:nvSpPr>
            <p:cNvPr id="10" name="矩形 9"/>
            <p:cNvSpPr/>
            <p:nvPr/>
          </p:nvSpPr>
          <p:spPr>
            <a:xfrm>
              <a:off x="5884905" y="2300330"/>
              <a:ext cx="2238500" cy="817418"/>
            </a:xfrm>
            <a:prstGeom prst="rect">
              <a:avLst/>
            </a:prstGeom>
            <a:solidFill>
              <a:srgbClr val="B1B2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6975767" y="2451624"/>
              <a:ext cx="0" cy="514831"/>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7219755" y="2416652"/>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有感</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stretch>
              <a:fillRect/>
            </a:stretch>
          </p:blipFill>
          <p:spPr>
            <a:xfrm>
              <a:off x="6154875" y="2498292"/>
              <a:ext cx="461250" cy="461250"/>
            </a:xfrm>
            <a:prstGeom prst="rect">
              <a:avLst/>
            </a:prstGeom>
          </p:spPr>
        </p:pic>
      </p:grpSp>
      <p:grpSp>
        <p:nvGrpSpPr>
          <p:cNvPr id="23" name="组合 22"/>
          <p:cNvGrpSpPr/>
          <p:nvPr/>
        </p:nvGrpSpPr>
        <p:grpSpPr>
          <a:xfrm>
            <a:off x="6230902" y="3715298"/>
            <a:ext cx="2646878" cy="2597966"/>
            <a:chOff x="5798922" y="2842290"/>
            <a:chExt cx="2646878" cy="2597966"/>
          </a:xfrm>
        </p:grpSpPr>
        <p:sp>
          <p:nvSpPr>
            <p:cNvPr id="24" name="文本框 23"/>
            <p:cNvSpPr txBox="1"/>
            <p:nvPr/>
          </p:nvSpPr>
          <p:spPr>
            <a:xfrm>
              <a:off x="5851155" y="2842290"/>
              <a:ext cx="2441694" cy="830997"/>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法律虽重要</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跨</a:t>
              </a:r>
              <a:r>
                <a:rPr lang="zh-CN" altLang="en-US" sz="1600" dirty="0" smtClean="0">
                  <a:solidFill>
                    <a:schemeClr val="bg1"/>
                  </a:solidFill>
                  <a:latin typeface="微软雅黑" panose="020B0503020204020204" pitchFamily="34" charset="-122"/>
                  <a:ea typeface="微软雅黑" panose="020B0503020204020204" pitchFamily="34" charset="-122"/>
                </a:rPr>
                <a:t>领域整合度</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与跨国运营经验更是关键</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798922" y="3667463"/>
              <a:ext cx="2646878" cy="1772793"/>
            </a:xfrm>
            <a:prstGeom prst="rect">
              <a:avLst/>
            </a:prstGeom>
            <a:noFill/>
          </p:spPr>
          <p:txBody>
            <a:bodyPr wrap="non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具有跨领域整合度与跨国运营经验的</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博识”实务人员，才足以提供具有</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高度、广度与深度的整合服务，而其</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组织才能适时建立知识产权组织，部</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属知识产权人才，构建系统及制定策</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略，并运营有效的知识产权业务，反</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之，则徒有形式而已。</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316887" y="2737058"/>
            <a:ext cx="2238500" cy="851785"/>
            <a:chOff x="8787131" y="2300330"/>
            <a:chExt cx="2238500" cy="851785"/>
          </a:xfrm>
        </p:grpSpPr>
        <p:sp>
          <p:nvSpPr>
            <p:cNvPr id="20" name="矩形 19"/>
            <p:cNvSpPr/>
            <p:nvPr/>
          </p:nvSpPr>
          <p:spPr>
            <a:xfrm>
              <a:off x="8787131" y="2300330"/>
              <a:ext cx="2238500" cy="817418"/>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9877993" y="2451624"/>
              <a:ext cx="0" cy="514831"/>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9903617" y="2321118"/>
              <a:ext cx="1107996" cy="830997"/>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  整合</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与经验</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093244" y="2479558"/>
              <a:ext cx="461250" cy="461250"/>
            </a:xfrm>
            <a:prstGeom prst="rect">
              <a:avLst/>
            </a:prstGeom>
          </p:spPr>
        </p:pic>
      </p:grpSp>
      <p:grpSp>
        <p:nvGrpSpPr>
          <p:cNvPr id="32" name="组合 31"/>
          <p:cNvGrpSpPr/>
          <p:nvPr/>
        </p:nvGrpSpPr>
        <p:grpSpPr>
          <a:xfrm>
            <a:off x="3164905" y="3050396"/>
            <a:ext cx="3108543" cy="4272834"/>
            <a:chOff x="5785275" y="2733108"/>
            <a:chExt cx="3108543" cy="4272834"/>
          </a:xfrm>
        </p:grpSpPr>
        <p:sp>
          <p:nvSpPr>
            <p:cNvPr id="33" name="文本框 32"/>
            <p:cNvSpPr txBox="1"/>
            <p:nvPr/>
          </p:nvSpPr>
          <p:spPr>
            <a:xfrm>
              <a:off x="6192347" y="2733108"/>
              <a:ext cx="203132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科技预算成果</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及知识产权绩效指标</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5785275" y="3190188"/>
              <a:ext cx="3108543" cy="3815754"/>
            </a:xfrm>
            <a:prstGeom prst="rect">
              <a:avLst/>
            </a:prstGeom>
            <a:noFill/>
          </p:spPr>
          <p:txBody>
            <a:bodyPr wrap="square" rtlCol="0">
              <a:spAutoFit/>
            </a:bodyPr>
            <a:lstStyle/>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研发预算投入与知识产权运营产出比</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率是极微的。</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建立评价指标：</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第一：除成果评估，建立流程管理机制。</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第二：除专利外，增列其他知识产权项目。</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第三：除质与量形式外，侧重专利技术的</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价值。</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第四：有关专利质量评估是否具备要件。</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第五：增列其他获利指标，及获得运营自</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由及优势竞争的程度。有关促进民间研发</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与投产评估宜删除</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第六：因技术转让产业形成投资所造就就</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业行为项目宜删除。</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3510195" y="2106589"/>
            <a:ext cx="2238500" cy="837574"/>
            <a:chOff x="5884905" y="4372118"/>
            <a:chExt cx="2238500" cy="837574"/>
          </a:xfrm>
        </p:grpSpPr>
        <p:sp>
          <p:nvSpPr>
            <p:cNvPr id="29" name="矩形 28"/>
            <p:cNvSpPr/>
            <p:nvPr/>
          </p:nvSpPr>
          <p:spPr>
            <a:xfrm>
              <a:off x="5884905" y="4392274"/>
              <a:ext cx="2238500" cy="817418"/>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6975767" y="4543568"/>
              <a:ext cx="0" cy="514831"/>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096926" y="4372118"/>
              <a:ext cx="800219" cy="830997"/>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脱胎</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换骨</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4"/>
            <a:stretch>
              <a:fillRect/>
            </a:stretch>
          </p:blipFill>
          <p:spPr>
            <a:xfrm>
              <a:off x="6173318" y="4639146"/>
              <a:ext cx="461250" cy="371250"/>
            </a:xfrm>
            <a:prstGeom prst="rect">
              <a:avLst/>
            </a:prstGeom>
          </p:spPr>
        </p:pic>
      </p:grpSp>
      <p:grpSp>
        <p:nvGrpSpPr>
          <p:cNvPr id="41" name="组合 40"/>
          <p:cNvGrpSpPr/>
          <p:nvPr/>
        </p:nvGrpSpPr>
        <p:grpSpPr>
          <a:xfrm>
            <a:off x="8952931" y="4039738"/>
            <a:ext cx="2555105" cy="1480874"/>
            <a:chOff x="5709511" y="2507800"/>
            <a:chExt cx="2555105" cy="1480874"/>
          </a:xfrm>
        </p:grpSpPr>
        <p:sp>
          <p:nvSpPr>
            <p:cNvPr id="42" name="文本框 41"/>
            <p:cNvSpPr txBox="1"/>
            <p:nvPr/>
          </p:nvSpPr>
          <p:spPr>
            <a:xfrm>
              <a:off x="5709511" y="2507800"/>
              <a:ext cx="2388358"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知识产权虽是“软实力”但扎根确是“硬功夫”</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771626" y="3176144"/>
              <a:ext cx="2492990" cy="812530"/>
            </a:xfrm>
            <a:prstGeom prst="rect">
              <a:avLst/>
            </a:prstGeom>
            <a:noFill/>
          </p:spPr>
          <p:txBody>
            <a:bodyPr wrap="non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商品及服务若要获得知识产权软实</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力的注入，则专业知识产权经营机</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制的建设和发展亟须硬功夫配套。</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019143" y="3109384"/>
            <a:ext cx="2238500" cy="817418"/>
            <a:chOff x="8787131" y="4392274"/>
            <a:chExt cx="2238500" cy="817418"/>
          </a:xfrm>
        </p:grpSpPr>
        <p:sp>
          <p:nvSpPr>
            <p:cNvPr id="38" name="矩形 37"/>
            <p:cNvSpPr/>
            <p:nvPr/>
          </p:nvSpPr>
          <p:spPr>
            <a:xfrm>
              <a:off x="8787131" y="4392274"/>
              <a:ext cx="2238500" cy="817418"/>
            </a:xfrm>
            <a:prstGeom prst="rect">
              <a:avLst/>
            </a:prstGeom>
            <a:solidFill>
              <a:srgbClr val="0B0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9877993" y="4543568"/>
              <a:ext cx="0" cy="514831"/>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9876321" y="4563187"/>
              <a:ext cx="1107996"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硬功夫</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5"/>
            <a:stretch>
              <a:fillRect/>
            </a:stretch>
          </p:blipFill>
          <p:spPr>
            <a:xfrm>
              <a:off x="9064125" y="4575534"/>
              <a:ext cx="461250" cy="461250"/>
            </a:xfrm>
            <a:prstGeom prst="rect">
              <a:avLst/>
            </a:prstGeom>
          </p:spPr>
        </p:pic>
      </p:grpSp>
      <p:sp>
        <p:nvSpPr>
          <p:cNvPr id="53" name="矩形 52"/>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rot="16200000">
            <a:off x="11690515" y="629650"/>
            <a:ext cx="718723"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200" dirty="0" smtClean="0">
                <a:solidFill>
                  <a:srgbClr val="E7EDEA"/>
                </a:solidFill>
                <a:latin typeface="Vrinda" panose="020B0502040204020203" pitchFamily="34" charset="0"/>
                <a:ea typeface="Adobe 繁黑體 Std B" panose="020B0700000000000000" pitchFamily="34" charset="-128"/>
                <a:cs typeface="Vrinda" panose="020B0502040204020203" pitchFamily="34" charset="0"/>
              </a:rPr>
              <a:t>11</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44950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anim calcmode="lin" valueType="num">
                                      <p:cBhvr>
                                        <p:cTn id="23" dur="500" fill="hold"/>
                                        <p:tgtEl>
                                          <p:spTgt spid="56"/>
                                        </p:tgtEl>
                                        <p:attrNameLst>
                                          <p:attrName>ppt_x</p:attrName>
                                        </p:attrNameLst>
                                      </p:cBhvr>
                                      <p:tavLst>
                                        <p:tav tm="0">
                                          <p:val>
                                            <p:strVal val="#ppt_x"/>
                                          </p:val>
                                        </p:tav>
                                        <p:tav tm="100000">
                                          <p:val>
                                            <p:strVal val="#ppt_x"/>
                                          </p:val>
                                        </p:tav>
                                      </p:tavLst>
                                    </p:anim>
                                    <p:anim calcmode="lin" valueType="num">
                                      <p:cBhvr>
                                        <p:cTn id="24" dur="5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anim calcmode="lin" valueType="num">
                                      <p:cBhvr>
                                        <p:cTn id="28" dur="500" fill="hold"/>
                                        <p:tgtEl>
                                          <p:spTgt spid="32"/>
                                        </p:tgtEl>
                                        <p:attrNameLst>
                                          <p:attrName>ppt_x</p:attrName>
                                        </p:attrNameLst>
                                      </p:cBhvr>
                                      <p:tavLst>
                                        <p:tav tm="0">
                                          <p:val>
                                            <p:strVal val="#ppt_x"/>
                                          </p:val>
                                        </p:tav>
                                        <p:tav tm="100000">
                                          <p:val>
                                            <p:strVal val="#ppt_x"/>
                                          </p:val>
                                        </p:tav>
                                      </p:tavLst>
                                    </p:anim>
                                    <p:anim calcmode="lin" valueType="num">
                                      <p:cBhvr>
                                        <p:cTn id="29" dur="5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anim calcmode="lin" valueType="num">
                                      <p:cBhvr>
                                        <p:cTn id="34" dur="500" fill="hold"/>
                                        <p:tgtEl>
                                          <p:spTgt spid="3"/>
                                        </p:tgtEl>
                                        <p:attrNameLst>
                                          <p:attrName>ppt_x</p:attrName>
                                        </p:attrNameLst>
                                      </p:cBhvr>
                                      <p:tavLst>
                                        <p:tav tm="0">
                                          <p:val>
                                            <p:strVal val="#ppt_x"/>
                                          </p:val>
                                        </p:tav>
                                        <p:tav tm="100000">
                                          <p:val>
                                            <p:strVal val="#ppt_x"/>
                                          </p:val>
                                        </p:tav>
                                      </p:tavLst>
                                    </p:anim>
                                    <p:anim calcmode="lin" valueType="num">
                                      <p:cBhvr>
                                        <p:cTn id="35" dur="5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7" presetClass="entr" presetSubtype="0" fill="hold"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anim calcmode="lin" valueType="num">
                                      <p:cBhvr>
                                        <p:cTn id="45" dur="500" fill="hold"/>
                                        <p:tgtEl>
                                          <p:spTgt spid="55"/>
                                        </p:tgtEl>
                                        <p:attrNameLst>
                                          <p:attrName>ppt_x</p:attrName>
                                        </p:attrNameLst>
                                      </p:cBhvr>
                                      <p:tavLst>
                                        <p:tav tm="0">
                                          <p:val>
                                            <p:strVal val="#ppt_x"/>
                                          </p:val>
                                        </p:tav>
                                        <p:tav tm="100000">
                                          <p:val>
                                            <p:strVal val="#ppt_x"/>
                                          </p:val>
                                        </p:tav>
                                      </p:tavLst>
                                    </p:anim>
                                    <p:anim calcmode="lin" valueType="num">
                                      <p:cBhvr>
                                        <p:cTn id="46" dur="500" fill="hold"/>
                                        <p:tgtEl>
                                          <p:spTgt spid="5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anim calcmode="lin" valueType="num">
                                      <p:cBhvr>
                                        <p:cTn id="50" dur="500" fill="hold"/>
                                        <p:tgtEl>
                                          <p:spTgt spid="41"/>
                                        </p:tgtEl>
                                        <p:attrNameLst>
                                          <p:attrName>ppt_x</p:attrName>
                                        </p:attrNameLst>
                                      </p:cBhvr>
                                      <p:tavLst>
                                        <p:tav tm="0">
                                          <p:val>
                                            <p:strVal val="#ppt_x"/>
                                          </p:val>
                                        </p:tav>
                                        <p:tav tm="100000">
                                          <p:val>
                                            <p:strVal val="#ppt_x"/>
                                          </p:val>
                                        </p:tav>
                                      </p:tavLst>
                                    </p:anim>
                                    <p:anim calcmode="lin" valueType="num">
                                      <p:cBhvr>
                                        <p:cTn id="51"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5240" y="3874770"/>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010054" y="4646699"/>
            <a:ext cx="8802410" cy="584775"/>
          </a:xfrm>
          <a:prstGeom prst="rect">
            <a:avLst/>
          </a:prstGeom>
          <a:noFill/>
        </p:spPr>
        <p:txBody>
          <a:bodyPr wrap="non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知识产权自主鸿沟难跨越，科技预算要有新思维</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76266" cy="680805"/>
            <a:chOff x="583361" y="4711151"/>
            <a:chExt cx="876266" cy="680805"/>
          </a:xfrm>
        </p:grpSpPr>
        <p:sp>
          <p:nvSpPr>
            <p:cNvPr id="26" name="文本框 25"/>
            <p:cNvSpPr txBox="1"/>
            <p:nvPr/>
          </p:nvSpPr>
          <p:spPr>
            <a:xfrm>
              <a:off x="583361" y="5022624"/>
              <a:ext cx="876266"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 5</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682919" y="670593"/>
            <a:ext cx="741165" cy="276999"/>
          </a:xfrm>
          <a:prstGeom prst="rect">
            <a:avLst/>
          </a:prstGeom>
          <a:solidFill>
            <a:srgbClr val="00B4D9"/>
          </a:solidFill>
        </p:spPr>
        <p:txBody>
          <a:bodyPr wrap="none" rtlCol="0">
            <a:spAutoFit/>
          </a:bodyPr>
          <a:lstStyle/>
          <a:p>
            <a:pPr algn="ctr"/>
            <a:r>
              <a:rPr lang="en-US" altLang="zh-CN" sz="1200" dirty="0" smtClean="0">
                <a:solidFill>
                  <a:srgbClr val="E7EDEA"/>
                </a:solidFill>
                <a:latin typeface="+mj-lt"/>
                <a:ea typeface="Adobe 繁黑體 Std B" panose="020B0700000000000000" pitchFamily="34" charset="-128"/>
                <a:cs typeface="Arial" panose="020B0604020202020204" pitchFamily="34" charset="0"/>
              </a:rPr>
              <a:t>Page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12</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693721" y="629650"/>
            <a:ext cx="712311"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13</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
        <p:nvSpPr>
          <p:cNvPr id="36" name="文本框 35"/>
          <p:cNvSpPr txBox="1"/>
          <p:nvPr/>
        </p:nvSpPr>
        <p:spPr>
          <a:xfrm>
            <a:off x="220295" y="220289"/>
            <a:ext cx="9879628"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“创新强国”“知识产权维新”不再是口号？从抓对问题做起</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38" name="文本框 35"/>
          <p:cNvSpPr txBox="1"/>
          <p:nvPr/>
        </p:nvSpPr>
        <p:spPr>
          <a:xfrm>
            <a:off x="729812" y="1412193"/>
            <a:ext cx="10634643" cy="954107"/>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○中国台湾地区</a:t>
            </a:r>
            <a:r>
              <a:rPr lang="en-US" altLang="zh-CN" sz="2800" dirty="0" smtClean="0">
                <a:solidFill>
                  <a:srgbClr val="E7EDEA"/>
                </a:solidFill>
                <a:latin typeface="微软雅黑" panose="020B0503020204020204" pitchFamily="34" charset="-122"/>
                <a:ea typeface="微软雅黑" panose="020B0503020204020204" pitchFamily="34" charset="-122"/>
              </a:rPr>
              <a:t>2010</a:t>
            </a:r>
            <a:r>
              <a:rPr lang="zh-CN" altLang="en-US" sz="2800" dirty="0" smtClean="0">
                <a:solidFill>
                  <a:srgbClr val="E7EDEA"/>
                </a:solidFill>
                <a:latin typeface="微软雅黑" panose="020B0503020204020204" pitchFamily="34" charset="-122"/>
                <a:ea typeface="微软雅黑" panose="020B0503020204020204" pitchFamily="34" charset="-122"/>
              </a:rPr>
              <a:t>年的两个纠正案</a:t>
            </a:r>
            <a:r>
              <a:rPr lang="en-US" altLang="zh-CN" sz="2800" dirty="0" smtClean="0">
                <a:solidFill>
                  <a:srgbClr val="E7EDEA"/>
                </a:solidFill>
                <a:latin typeface="微软雅黑" panose="020B0503020204020204" pitchFamily="34" charset="-122"/>
                <a:ea typeface="微软雅黑" panose="020B0503020204020204" pitchFamily="34" charset="-122"/>
              </a:rPr>
              <a:t>——</a:t>
            </a:r>
            <a:r>
              <a:rPr lang="zh-CN" altLang="en-US" sz="2800" dirty="0" smtClean="0">
                <a:solidFill>
                  <a:srgbClr val="E7EDEA"/>
                </a:solidFill>
                <a:latin typeface="微软雅黑" panose="020B0503020204020204" pitchFamily="34" charset="-122"/>
                <a:ea typeface="微软雅黑" panose="020B0503020204020204" pitchFamily="34" charset="-122"/>
              </a:rPr>
              <a:t>科技预算要“抓对问题”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endParaRPr lang="zh-CN" altLang="en-US" sz="2800" dirty="0">
              <a:solidFill>
                <a:srgbClr val="E7EDEA"/>
              </a:solidFill>
              <a:latin typeface="微软雅黑" panose="020B0503020204020204" pitchFamily="34" charset="-122"/>
              <a:ea typeface="微软雅黑" panose="020B0503020204020204" pitchFamily="34" charset="-122"/>
            </a:endParaRPr>
          </a:p>
        </p:txBody>
      </p:sp>
      <p:grpSp>
        <p:nvGrpSpPr>
          <p:cNvPr id="2" name="组合 39"/>
          <p:cNvGrpSpPr/>
          <p:nvPr/>
        </p:nvGrpSpPr>
        <p:grpSpPr>
          <a:xfrm>
            <a:off x="311607" y="3125337"/>
            <a:ext cx="3564358" cy="3290058"/>
            <a:chOff x="802925" y="2107201"/>
            <a:chExt cx="4789715" cy="4007943"/>
          </a:xfrm>
        </p:grpSpPr>
        <p:sp>
          <p:nvSpPr>
            <p:cNvPr id="41" name="任意多边形 40"/>
            <p:cNvSpPr/>
            <p:nvPr/>
          </p:nvSpPr>
          <p:spPr>
            <a:xfrm>
              <a:off x="802925" y="5017273"/>
              <a:ext cx="4789715" cy="535718"/>
            </a:xfrm>
            <a:custGeom>
              <a:avLst/>
              <a:gdLst>
                <a:gd name="connsiteX0" fmla="*/ 0 w 4789715"/>
                <a:gd name="connsiteY0" fmla="*/ 0 h 535718"/>
                <a:gd name="connsiteX1" fmla="*/ 4789715 w 4789715"/>
                <a:gd name="connsiteY1" fmla="*/ 0 h 535718"/>
                <a:gd name="connsiteX2" fmla="*/ 4789715 w 4789715"/>
                <a:gd name="connsiteY2" fmla="*/ 370217 h 535718"/>
                <a:gd name="connsiteX3" fmla="*/ 4624214 w 4789715"/>
                <a:gd name="connsiteY3" fmla="*/ 535718 h 535718"/>
                <a:gd name="connsiteX4" fmla="*/ 165501 w 4789715"/>
                <a:gd name="connsiteY4" fmla="*/ 535718 h 535718"/>
                <a:gd name="connsiteX5" fmla="*/ 0 w 4789715"/>
                <a:gd name="connsiteY5" fmla="*/ 370217 h 53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89715" h="535718">
                  <a:moveTo>
                    <a:pt x="0" y="0"/>
                  </a:moveTo>
                  <a:lnTo>
                    <a:pt x="4789715" y="0"/>
                  </a:lnTo>
                  <a:lnTo>
                    <a:pt x="4789715" y="370217"/>
                  </a:lnTo>
                  <a:cubicBezTo>
                    <a:pt x="4789715" y="461621"/>
                    <a:pt x="4715618" y="535718"/>
                    <a:pt x="4624214" y="535718"/>
                  </a:cubicBezTo>
                  <a:lnTo>
                    <a:pt x="165501" y="535718"/>
                  </a:lnTo>
                  <a:cubicBezTo>
                    <a:pt x="74097" y="535718"/>
                    <a:pt x="0" y="461621"/>
                    <a:pt x="0" y="370217"/>
                  </a:cubicBezTo>
                  <a:close/>
                </a:path>
              </a:pathLst>
            </a:custGeom>
            <a:solidFill>
              <a:srgbClr val="E7ED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802925" y="2107201"/>
              <a:ext cx="4789715" cy="2910072"/>
            </a:xfrm>
            <a:custGeom>
              <a:avLst/>
              <a:gdLst>
                <a:gd name="connsiteX0" fmla="*/ 165501 w 4789715"/>
                <a:gd name="connsiteY0" fmla="*/ 0 h 2910072"/>
                <a:gd name="connsiteX1" fmla="*/ 4624214 w 4789715"/>
                <a:gd name="connsiteY1" fmla="*/ 0 h 2910072"/>
                <a:gd name="connsiteX2" fmla="*/ 4789715 w 4789715"/>
                <a:gd name="connsiteY2" fmla="*/ 165501 h 2910072"/>
                <a:gd name="connsiteX3" fmla="*/ 4789715 w 4789715"/>
                <a:gd name="connsiteY3" fmla="*/ 2910072 h 2910072"/>
                <a:gd name="connsiteX4" fmla="*/ 0 w 4789715"/>
                <a:gd name="connsiteY4" fmla="*/ 2910072 h 2910072"/>
                <a:gd name="connsiteX5" fmla="*/ 0 w 4789715"/>
                <a:gd name="connsiteY5" fmla="*/ 165501 h 2910072"/>
                <a:gd name="connsiteX6" fmla="*/ 165501 w 4789715"/>
                <a:gd name="connsiteY6" fmla="*/ 0 h 29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715" h="2910072">
                  <a:moveTo>
                    <a:pt x="165501" y="0"/>
                  </a:moveTo>
                  <a:lnTo>
                    <a:pt x="4624214" y="0"/>
                  </a:lnTo>
                  <a:cubicBezTo>
                    <a:pt x="4715618" y="0"/>
                    <a:pt x="4789715" y="74097"/>
                    <a:pt x="4789715" y="165501"/>
                  </a:cubicBezTo>
                  <a:lnTo>
                    <a:pt x="4789715" y="2910072"/>
                  </a:lnTo>
                  <a:lnTo>
                    <a:pt x="0" y="2910072"/>
                  </a:lnTo>
                  <a:lnTo>
                    <a:pt x="0" y="165501"/>
                  </a:lnTo>
                  <a:cubicBezTo>
                    <a:pt x="0" y="74097"/>
                    <a:pt x="74097" y="0"/>
                    <a:pt x="165501" y="0"/>
                  </a:cubicBezTo>
                  <a:close/>
                </a:path>
              </a:pathLst>
            </a:custGeom>
            <a:solidFill>
              <a:srgbClr val="212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7"/>
            <p:cNvGrpSpPr/>
            <p:nvPr/>
          </p:nvGrpSpPr>
          <p:grpSpPr>
            <a:xfrm>
              <a:off x="2319859" y="5546251"/>
              <a:ext cx="1755847" cy="568893"/>
              <a:chOff x="5851356" y="5550236"/>
              <a:chExt cx="1755847" cy="568893"/>
            </a:xfrm>
          </p:grpSpPr>
          <p:sp>
            <p:nvSpPr>
              <p:cNvPr id="45" name="任意多边形 44"/>
              <p:cNvSpPr/>
              <p:nvPr/>
            </p:nvSpPr>
            <p:spPr>
              <a:xfrm>
                <a:off x="5851356" y="5550236"/>
                <a:ext cx="1755847" cy="568893"/>
              </a:xfrm>
              <a:custGeom>
                <a:avLst/>
                <a:gdLst>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083391 w 1755847"/>
                  <a:gd name="connsiteY10" fmla="*/ 566423 h 568893"/>
                  <a:gd name="connsiteX11" fmla="*/ 1083391 w 1755847"/>
                  <a:gd name="connsiteY11" fmla="*/ 568893 h 568893"/>
                  <a:gd name="connsiteX12" fmla="*/ 452204 w 1755847"/>
                  <a:gd name="connsiteY12" fmla="*/ 568893 h 568893"/>
                  <a:gd name="connsiteX13" fmla="*/ 452204 w 1755847"/>
                  <a:gd name="connsiteY13" fmla="*/ 567232 h 568893"/>
                  <a:gd name="connsiteX14" fmla="*/ 124 w 1755847"/>
                  <a:gd name="connsiteY14" fmla="*/ 568893 h 568893"/>
                  <a:gd name="connsiteX15" fmla="*/ 30609 w 1755847"/>
                  <a:gd name="connsiteY15" fmla="*/ 520709 h 568893"/>
                  <a:gd name="connsiteX16" fmla="*/ 207689 w 1755847"/>
                  <a:gd name="connsiteY16" fmla="*/ 477021 h 568893"/>
                  <a:gd name="connsiteX17" fmla="*/ 238730 w 1755847"/>
                  <a:gd name="connsiteY17" fmla="*/ 374839 h 568893"/>
                  <a:gd name="connsiteX18" fmla="*/ 273560 w 1755847"/>
                  <a:gd name="connsiteY18"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083391 w 1755847"/>
                  <a:gd name="connsiteY10" fmla="*/ 566423 h 568893"/>
                  <a:gd name="connsiteX11" fmla="*/ 452204 w 1755847"/>
                  <a:gd name="connsiteY11" fmla="*/ 568893 h 568893"/>
                  <a:gd name="connsiteX12" fmla="*/ 452204 w 1755847"/>
                  <a:gd name="connsiteY12" fmla="*/ 567232 h 568893"/>
                  <a:gd name="connsiteX13" fmla="*/ 124 w 1755847"/>
                  <a:gd name="connsiteY13" fmla="*/ 568893 h 568893"/>
                  <a:gd name="connsiteX14" fmla="*/ 30609 w 1755847"/>
                  <a:gd name="connsiteY14" fmla="*/ 520709 h 568893"/>
                  <a:gd name="connsiteX15" fmla="*/ 207689 w 1755847"/>
                  <a:gd name="connsiteY15" fmla="*/ 477021 h 568893"/>
                  <a:gd name="connsiteX16" fmla="*/ 238730 w 1755847"/>
                  <a:gd name="connsiteY16" fmla="*/ 374839 h 568893"/>
                  <a:gd name="connsiteX17" fmla="*/ 273560 w 1755847"/>
                  <a:gd name="connsiteY17"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452204 w 1755847"/>
                  <a:gd name="connsiteY10" fmla="*/ 568893 h 568893"/>
                  <a:gd name="connsiteX11" fmla="*/ 452204 w 1755847"/>
                  <a:gd name="connsiteY11" fmla="*/ 567232 h 568893"/>
                  <a:gd name="connsiteX12" fmla="*/ 124 w 1755847"/>
                  <a:gd name="connsiteY12" fmla="*/ 568893 h 568893"/>
                  <a:gd name="connsiteX13" fmla="*/ 30609 w 1755847"/>
                  <a:gd name="connsiteY13" fmla="*/ 520709 h 568893"/>
                  <a:gd name="connsiteX14" fmla="*/ 207689 w 1755847"/>
                  <a:gd name="connsiteY14" fmla="*/ 477021 h 568893"/>
                  <a:gd name="connsiteX15" fmla="*/ 238730 w 1755847"/>
                  <a:gd name="connsiteY15" fmla="*/ 374839 h 568893"/>
                  <a:gd name="connsiteX16" fmla="*/ 273560 w 1755847"/>
                  <a:gd name="connsiteY16"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452204 w 1755847"/>
                  <a:gd name="connsiteY10" fmla="*/ 568893 h 568893"/>
                  <a:gd name="connsiteX11" fmla="*/ 124 w 1755847"/>
                  <a:gd name="connsiteY11" fmla="*/ 568893 h 568893"/>
                  <a:gd name="connsiteX12" fmla="*/ 30609 w 1755847"/>
                  <a:gd name="connsiteY12" fmla="*/ 520709 h 568893"/>
                  <a:gd name="connsiteX13" fmla="*/ 207689 w 1755847"/>
                  <a:gd name="connsiteY13" fmla="*/ 477021 h 568893"/>
                  <a:gd name="connsiteX14" fmla="*/ 238730 w 1755847"/>
                  <a:gd name="connsiteY14" fmla="*/ 374839 h 568893"/>
                  <a:gd name="connsiteX15" fmla="*/ 273560 w 1755847"/>
                  <a:gd name="connsiteY15" fmla="*/ 0 h 568893"/>
                  <a:gd name="connsiteX0" fmla="*/ 273560 w 1755847"/>
                  <a:gd name="connsiteY0" fmla="*/ 0 h 568893"/>
                  <a:gd name="connsiteX1" fmla="*/ 452204 w 1755847"/>
                  <a:gd name="connsiteY1" fmla="*/ 0 h 568893"/>
                  <a:gd name="connsiteX2" fmla="*/ 869912 w 1755847"/>
                  <a:gd name="connsiteY2" fmla="*/ 0 h 568893"/>
                  <a:gd name="connsiteX3" fmla="*/ 885935 w 1755847"/>
                  <a:gd name="connsiteY3" fmla="*/ 0 h 568893"/>
                  <a:gd name="connsiteX4" fmla="*/ 1083391 w 1755847"/>
                  <a:gd name="connsiteY4" fmla="*/ 0 h 568893"/>
                  <a:gd name="connsiteX5" fmla="*/ 1482287 w 1755847"/>
                  <a:gd name="connsiteY5" fmla="*/ 0 h 568893"/>
                  <a:gd name="connsiteX6" fmla="*/ 1517117 w 1755847"/>
                  <a:gd name="connsiteY6" fmla="*/ 374839 h 568893"/>
                  <a:gd name="connsiteX7" fmla="*/ 1548158 w 1755847"/>
                  <a:gd name="connsiteY7" fmla="*/ 477021 h 568893"/>
                  <a:gd name="connsiteX8" fmla="*/ 1725238 w 1755847"/>
                  <a:gd name="connsiteY8" fmla="*/ 520709 h 568893"/>
                  <a:gd name="connsiteX9" fmla="*/ 1755723 w 1755847"/>
                  <a:gd name="connsiteY9" fmla="*/ 568893 h 568893"/>
                  <a:gd name="connsiteX10" fmla="*/ 124 w 1755847"/>
                  <a:gd name="connsiteY10" fmla="*/ 568893 h 568893"/>
                  <a:gd name="connsiteX11" fmla="*/ 30609 w 1755847"/>
                  <a:gd name="connsiteY11" fmla="*/ 520709 h 568893"/>
                  <a:gd name="connsiteX12" fmla="*/ 207689 w 1755847"/>
                  <a:gd name="connsiteY12" fmla="*/ 477021 h 568893"/>
                  <a:gd name="connsiteX13" fmla="*/ 238730 w 1755847"/>
                  <a:gd name="connsiteY13" fmla="*/ 374839 h 568893"/>
                  <a:gd name="connsiteX14" fmla="*/ 273560 w 1755847"/>
                  <a:gd name="connsiteY14" fmla="*/ 0 h 56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5847" h="568893">
                    <a:moveTo>
                      <a:pt x="273560" y="0"/>
                    </a:moveTo>
                    <a:lnTo>
                      <a:pt x="452204" y="0"/>
                    </a:lnTo>
                    <a:lnTo>
                      <a:pt x="869912" y="0"/>
                    </a:lnTo>
                    <a:lnTo>
                      <a:pt x="885935" y="0"/>
                    </a:lnTo>
                    <a:lnTo>
                      <a:pt x="1083391" y="0"/>
                    </a:lnTo>
                    <a:lnTo>
                      <a:pt x="1482287" y="0"/>
                    </a:lnTo>
                    <a:cubicBezTo>
                      <a:pt x="1484009" y="5563"/>
                      <a:pt x="1516918" y="366043"/>
                      <a:pt x="1517117" y="374839"/>
                    </a:cubicBezTo>
                    <a:cubicBezTo>
                      <a:pt x="1524186" y="440922"/>
                      <a:pt x="1532036" y="454842"/>
                      <a:pt x="1548158" y="477021"/>
                    </a:cubicBezTo>
                    <a:cubicBezTo>
                      <a:pt x="1590318" y="499838"/>
                      <a:pt x="1690644" y="505397"/>
                      <a:pt x="1725238" y="520709"/>
                    </a:cubicBezTo>
                    <a:cubicBezTo>
                      <a:pt x="1753854" y="533033"/>
                      <a:pt x="1756566" y="538973"/>
                      <a:pt x="1755723" y="568893"/>
                    </a:cubicBezTo>
                    <a:lnTo>
                      <a:pt x="124" y="568893"/>
                    </a:lnTo>
                    <a:cubicBezTo>
                      <a:pt x="-719" y="538973"/>
                      <a:pt x="1993" y="533033"/>
                      <a:pt x="30609" y="520709"/>
                    </a:cubicBezTo>
                    <a:cubicBezTo>
                      <a:pt x="65203" y="505397"/>
                      <a:pt x="165529" y="499838"/>
                      <a:pt x="207689" y="477021"/>
                    </a:cubicBezTo>
                    <a:cubicBezTo>
                      <a:pt x="223811" y="454842"/>
                      <a:pt x="231661" y="440922"/>
                      <a:pt x="238730" y="374839"/>
                    </a:cubicBezTo>
                    <a:cubicBezTo>
                      <a:pt x="238929" y="366043"/>
                      <a:pt x="271838" y="5563"/>
                      <a:pt x="273560" y="0"/>
                    </a:cubicBezTo>
                    <a:close/>
                  </a:path>
                </a:pathLst>
              </a:custGeom>
              <a:solidFill>
                <a:srgbClr val="E7ED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6111526" y="5550236"/>
                <a:ext cx="1235505" cy="130725"/>
              </a:xfrm>
              <a:custGeom>
                <a:avLst/>
                <a:gdLst>
                  <a:gd name="connsiteX0" fmla="*/ 12620 w 1235505"/>
                  <a:gd name="connsiteY0" fmla="*/ 0 h 130725"/>
                  <a:gd name="connsiteX1" fmla="*/ 1222885 w 1235505"/>
                  <a:gd name="connsiteY1" fmla="*/ 0 h 130725"/>
                  <a:gd name="connsiteX2" fmla="*/ 1224099 w 1235505"/>
                  <a:gd name="connsiteY2" fmla="*/ 11407 h 130725"/>
                  <a:gd name="connsiteX3" fmla="*/ 1233841 w 1235505"/>
                  <a:gd name="connsiteY3" fmla="*/ 112791 h 130725"/>
                  <a:gd name="connsiteX4" fmla="*/ 1235505 w 1235505"/>
                  <a:gd name="connsiteY4" fmla="*/ 130725 h 130725"/>
                  <a:gd name="connsiteX5" fmla="*/ 0 w 1235505"/>
                  <a:gd name="connsiteY5" fmla="*/ 130725 h 130725"/>
                  <a:gd name="connsiteX6" fmla="*/ 1665 w 1235505"/>
                  <a:gd name="connsiteY6" fmla="*/ 112791 h 130725"/>
                  <a:gd name="connsiteX7" fmla="*/ 11406 w 1235505"/>
                  <a:gd name="connsiteY7" fmla="*/ 11407 h 13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5505" h="130725">
                    <a:moveTo>
                      <a:pt x="12620" y="0"/>
                    </a:moveTo>
                    <a:lnTo>
                      <a:pt x="1222885" y="0"/>
                    </a:lnTo>
                    <a:lnTo>
                      <a:pt x="1224099" y="11407"/>
                    </a:lnTo>
                    <a:cubicBezTo>
                      <a:pt x="1226229" y="32220"/>
                      <a:pt x="1229809" y="69695"/>
                      <a:pt x="1233841" y="112791"/>
                    </a:cubicBezTo>
                    <a:lnTo>
                      <a:pt x="1235505" y="130725"/>
                    </a:lnTo>
                    <a:lnTo>
                      <a:pt x="0" y="130725"/>
                    </a:lnTo>
                    <a:lnTo>
                      <a:pt x="1665" y="112791"/>
                    </a:lnTo>
                    <a:cubicBezTo>
                      <a:pt x="5696" y="69695"/>
                      <a:pt x="9276" y="32220"/>
                      <a:pt x="11406" y="11407"/>
                    </a:cubicBezTo>
                    <a:close/>
                  </a:path>
                </a:pathLst>
              </a:custGeom>
              <a:solidFill>
                <a:srgbClr val="E2E3E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7" name="图片 46"/>
          <p:cNvPicPr>
            <a:picLocks noChangeAspect="1"/>
          </p:cNvPicPr>
          <p:nvPr/>
        </p:nvPicPr>
        <p:blipFill rotWithShape="1">
          <a:blip r:embed="rId2">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val="0"/>
              </a:ext>
            </a:extLst>
          </a:blip>
          <a:srcRect b="8799"/>
          <a:stretch/>
        </p:blipFill>
        <p:spPr>
          <a:xfrm>
            <a:off x="395785" y="3258358"/>
            <a:ext cx="3357349" cy="2146156"/>
          </a:xfrm>
          <a:prstGeom prst="rect">
            <a:avLst/>
          </a:prstGeom>
          <a:ln w="12700">
            <a:solidFill>
              <a:srgbClr val="00B4D9"/>
            </a:solidFill>
          </a:ln>
        </p:spPr>
      </p:pic>
      <p:sp>
        <p:nvSpPr>
          <p:cNvPr id="49" name="文本框 35"/>
          <p:cNvSpPr txBox="1"/>
          <p:nvPr/>
        </p:nvSpPr>
        <p:spPr>
          <a:xfrm>
            <a:off x="4507967" y="2761047"/>
            <a:ext cx="3353803" cy="2677656"/>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主要问题：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en-US" altLang="zh-CN" sz="2800" dirty="0" smtClean="0">
                <a:solidFill>
                  <a:srgbClr val="E7EDEA"/>
                </a:solidFill>
                <a:latin typeface="微软雅黑" panose="020B0503020204020204" pitchFamily="34" charset="-122"/>
                <a:ea typeface="微软雅黑" panose="020B0503020204020204" pitchFamily="34" charset="-122"/>
              </a:rPr>
              <a:t>1.</a:t>
            </a:r>
            <a:r>
              <a:rPr lang="zh-CN" altLang="en-US" sz="2800" dirty="0" smtClean="0">
                <a:solidFill>
                  <a:srgbClr val="E7EDEA"/>
                </a:solidFill>
                <a:latin typeface="微软雅黑" panose="020B0503020204020204" pitchFamily="34" charset="-122"/>
                <a:ea typeface="微软雅黑" panose="020B0503020204020204" pitchFamily="34" charset="-122"/>
              </a:rPr>
              <a:t>科技政策制定问题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en-US" altLang="zh-CN" sz="2800" dirty="0" smtClean="0">
                <a:solidFill>
                  <a:srgbClr val="E7EDEA"/>
                </a:solidFill>
                <a:latin typeface="微软雅黑" panose="020B0503020204020204" pitchFamily="34" charset="-122"/>
                <a:ea typeface="微软雅黑" panose="020B0503020204020204" pitchFamily="34" charset="-122"/>
              </a:rPr>
              <a:t>2.</a:t>
            </a:r>
            <a:r>
              <a:rPr lang="zh-CN" altLang="en-US" sz="2800" dirty="0" smtClean="0">
                <a:solidFill>
                  <a:srgbClr val="E7EDEA"/>
                </a:solidFill>
                <a:latin typeface="微软雅黑" panose="020B0503020204020204" pitchFamily="34" charset="-122"/>
                <a:ea typeface="微软雅黑" panose="020B0503020204020204" pitchFamily="34" charset="-122"/>
              </a:rPr>
              <a:t>科技预算配置问题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en-US" altLang="zh-CN" sz="2800" dirty="0" smtClean="0">
                <a:solidFill>
                  <a:srgbClr val="E7EDEA"/>
                </a:solidFill>
                <a:latin typeface="微软雅黑" panose="020B0503020204020204" pitchFamily="34" charset="-122"/>
                <a:ea typeface="微软雅黑" panose="020B0503020204020204" pitchFamily="34" charset="-122"/>
              </a:rPr>
              <a:t>3.</a:t>
            </a:r>
            <a:r>
              <a:rPr lang="zh-CN" altLang="en-US" sz="2800" dirty="0" smtClean="0">
                <a:solidFill>
                  <a:srgbClr val="E7EDEA"/>
                </a:solidFill>
                <a:latin typeface="微软雅黑" panose="020B0503020204020204" pitchFamily="34" charset="-122"/>
                <a:ea typeface="微软雅黑" panose="020B0503020204020204" pitchFamily="34" charset="-122"/>
              </a:rPr>
              <a:t>科技项目执行问题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en-US" altLang="zh-CN" sz="2800" dirty="0" smtClean="0">
                <a:solidFill>
                  <a:srgbClr val="E7EDEA"/>
                </a:solidFill>
                <a:latin typeface="微软雅黑" panose="020B0503020204020204" pitchFamily="34" charset="-122"/>
                <a:ea typeface="微软雅黑" panose="020B0503020204020204" pitchFamily="34" charset="-122"/>
              </a:rPr>
              <a:t>4.</a:t>
            </a:r>
            <a:r>
              <a:rPr lang="zh-CN" altLang="en-US" sz="2800" dirty="0" smtClean="0">
                <a:solidFill>
                  <a:srgbClr val="E7EDEA"/>
                </a:solidFill>
                <a:latin typeface="微软雅黑" panose="020B0503020204020204" pitchFamily="34" charset="-122"/>
                <a:ea typeface="微软雅黑" panose="020B0503020204020204" pitchFamily="34" charset="-122"/>
              </a:rPr>
              <a:t>研发成果转化问题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en-US" altLang="zh-CN" sz="2800" dirty="0" smtClean="0">
                <a:solidFill>
                  <a:srgbClr val="E7EDEA"/>
                </a:solidFill>
                <a:latin typeface="微软雅黑" panose="020B0503020204020204" pitchFamily="34" charset="-122"/>
                <a:ea typeface="微软雅黑" panose="020B0503020204020204" pitchFamily="34" charset="-122"/>
              </a:rPr>
              <a:t>5.</a:t>
            </a:r>
            <a:r>
              <a:rPr lang="zh-CN" altLang="en-US" sz="2800" dirty="0" smtClean="0">
                <a:solidFill>
                  <a:srgbClr val="E7EDEA"/>
                </a:solidFill>
                <a:latin typeface="微软雅黑" panose="020B0503020204020204" pitchFamily="34" charset="-122"/>
                <a:ea typeface="微软雅黑" panose="020B0503020204020204" pitchFamily="34" charset="-122"/>
              </a:rPr>
              <a:t>知识产权运营问题</a:t>
            </a:r>
            <a:endParaRPr lang="en-US" altLang="zh-CN" sz="2800" dirty="0" smtClean="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693721" y="629650"/>
            <a:ext cx="712311"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14</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
        <p:nvSpPr>
          <p:cNvPr id="36" name="文本框 35"/>
          <p:cNvSpPr txBox="1"/>
          <p:nvPr/>
        </p:nvSpPr>
        <p:spPr>
          <a:xfrm>
            <a:off x="220295" y="220289"/>
            <a:ext cx="10238700" cy="954107"/>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科技政策制定应植基于产业信息专业分析，并据以配置科技预算</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切合产业发展需求</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38" name="文本框 35"/>
          <p:cNvSpPr txBox="1"/>
          <p:nvPr/>
        </p:nvSpPr>
        <p:spPr>
          <a:xfrm>
            <a:off x="716165" y="1821626"/>
            <a:ext cx="10814179" cy="2246769"/>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○科技政策制定时，没有深入相关产业的信息，则会欠缺客观依据，</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a:t>
            </a:r>
            <a:r>
              <a:rPr lang="zh-CN" altLang="en-US" sz="2800" dirty="0" smtClean="0">
                <a:solidFill>
                  <a:srgbClr val="E7EDEA"/>
                </a:solidFill>
                <a:latin typeface="微软雅黑" panose="020B0503020204020204" pitchFamily="34" charset="-122"/>
                <a:ea typeface="微软雅黑" panose="020B0503020204020204" pitchFamily="34" charset="-122"/>
              </a:rPr>
              <a:t>难以切合产业发展。同时，所需的产业情报信息又大多欠缺或经</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不起论证。</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○科学预算的配置应着重于要达到何等效果，以及如何制定指标及</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事后验证。</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693721" y="629650"/>
            <a:ext cx="712311"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14</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
        <p:nvSpPr>
          <p:cNvPr id="36" name="文本框 35"/>
          <p:cNvSpPr txBox="1"/>
          <p:nvPr/>
        </p:nvSpPr>
        <p:spPr>
          <a:xfrm>
            <a:off x="220295" y="220289"/>
            <a:ext cx="8443337" cy="523220"/>
          </a:xfrm>
          <a:prstGeom prst="rect">
            <a:avLst/>
          </a:prstGeom>
          <a:noFill/>
        </p:spPr>
        <p:txBody>
          <a:bodyPr wrap="non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管控科技研发项目执行，转化优质知识产权运营营销</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
        <p:nvSpPr>
          <p:cNvPr id="38" name="文本框 35"/>
          <p:cNvSpPr txBox="1"/>
          <p:nvPr/>
        </p:nvSpPr>
        <p:spPr>
          <a:xfrm>
            <a:off x="716165" y="1821626"/>
            <a:ext cx="11061853" cy="3108543"/>
          </a:xfrm>
          <a:prstGeom prst="rect">
            <a:avLst/>
          </a:prstGeom>
          <a:noFill/>
        </p:spPr>
        <p:txBody>
          <a:bodyPr wrap="squar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○科技研发项目执行的问题，主要在于欠缺基本研发管理的技能与纪律，应具体制定作业要求及相应的考核与控制机制。</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○关于研发成果转化问题，是各产学研不知道如何转化成有价值的知识产权，这个问题涉及长期人才的培养与训练，初期可以将优质的研发成寻求外部专业组织的协助，做出保护与部署。</a:t>
            </a:r>
            <a:endParaRPr lang="en-US" altLang="zh-CN" sz="2800" dirty="0" smtClean="0">
              <a:solidFill>
                <a:srgbClr val="E7EDEA"/>
              </a:solidFill>
              <a:latin typeface="微软雅黑" panose="020B0503020204020204" pitchFamily="34" charset="-122"/>
              <a:ea typeface="微软雅黑" panose="020B0503020204020204" pitchFamily="34" charset="-122"/>
            </a:endParaRPr>
          </a:p>
          <a:p>
            <a:r>
              <a:rPr lang="zh-CN" altLang="en-US" sz="2800" dirty="0" smtClean="0">
                <a:solidFill>
                  <a:srgbClr val="E7EDEA"/>
                </a:solidFill>
                <a:latin typeface="微软雅黑" panose="020B0503020204020204" pitchFamily="34" charset="-122"/>
                <a:ea typeface="微软雅黑" panose="020B0503020204020204" pitchFamily="34" charset="-122"/>
              </a:rPr>
              <a:t>○知识产权的营销也应寻求外部专业组织的协助，创新知识产权运营的商业模式，才能使有质量，有价值的知识产权能够真正创造价值。</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38100" y="3929361"/>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768944" y="4428335"/>
            <a:ext cx="9423056" cy="1077218"/>
          </a:xfrm>
          <a:prstGeom prst="rect">
            <a:avLst/>
          </a:prstGeom>
          <a:noFill/>
        </p:spPr>
        <p:txBody>
          <a:bodyPr wrap="squar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产学合作成功</a:t>
            </a:r>
            <a:r>
              <a:rPr lang="en-US" altLang="zh-CN" sz="3200" b="1" dirty="0" smtClean="0">
                <a:solidFill>
                  <a:srgbClr val="E7EDEA"/>
                </a:solidFill>
                <a:latin typeface="微软雅黑" panose="020B0503020204020204" pitchFamily="34" charset="-122"/>
                <a:ea typeface="微软雅黑" panose="020B0503020204020204" pitchFamily="34" charset="-122"/>
              </a:rPr>
              <a:t>4</a:t>
            </a:r>
            <a:r>
              <a:rPr lang="zh-CN" altLang="en-US" sz="3200" b="1" dirty="0" smtClean="0">
                <a:solidFill>
                  <a:srgbClr val="E7EDEA"/>
                </a:solidFill>
                <a:latin typeface="微软雅黑" panose="020B0503020204020204" pitchFamily="34" charset="-122"/>
                <a:ea typeface="微软雅黑" panose="020B0503020204020204" pitchFamily="34" charset="-122"/>
              </a:rPr>
              <a:t>要件</a:t>
            </a:r>
            <a:r>
              <a:rPr lang="en-US" altLang="zh-CN" sz="3200" b="1" dirty="0" smtClean="0">
                <a:solidFill>
                  <a:srgbClr val="E7EDEA"/>
                </a:solidFill>
                <a:latin typeface="微软雅黑" panose="020B0503020204020204" pitchFamily="34" charset="-122"/>
                <a:ea typeface="微软雅黑" panose="020B0503020204020204" pitchFamily="34" charset="-122"/>
              </a:rPr>
              <a:t>——</a:t>
            </a:r>
          </a:p>
          <a:p>
            <a:r>
              <a:rPr lang="zh-CN" altLang="en-US" sz="3200" b="1" dirty="0" smtClean="0">
                <a:solidFill>
                  <a:srgbClr val="E7EDEA"/>
                </a:solidFill>
                <a:latin typeface="微软雅黑" panose="020B0503020204020204" pitchFamily="34" charset="-122"/>
                <a:ea typeface="微软雅黑" panose="020B0503020204020204" pitchFamily="34" charset="-122"/>
              </a:rPr>
              <a:t>产业需求、知识产权能量、</a:t>
            </a:r>
            <a:r>
              <a:rPr lang="zh-CN" altLang="en-US" sz="3200" b="1" dirty="0" smtClean="0">
                <a:solidFill>
                  <a:srgbClr val="E7EDEA"/>
                </a:solidFill>
                <a:latin typeface="微软雅黑" panose="020B0503020204020204" pitchFamily="34" charset="-122"/>
                <a:ea typeface="微软雅黑" panose="020B0503020204020204" pitchFamily="34" charset="-122"/>
              </a:rPr>
              <a:t>合作模式、人员专业</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07337" cy="680805"/>
            <a:chOff x="583361" y="4711151"/>
            <a:chExt cx="807337" cy="680805"/>
          </a:xfrm>
        </p:grpSpPr>
        <p:sp>
          <p:nvSpPr>
            <p:cNvPr id="26" name="文本框 25"/>
            <p:cNvSpPr txBox="1"/>
            <p:nvPr/>
          </p:nvSpPr>
          <p:spPr>
            <a:xfrm>
              <a:off x="583361" y="5022624"/>
              <a:ext cx="807337"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Part6</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682919" y="670593"/>
            <a:ext cx="741165" cy="276999"/>
          </a:xfrm>
          <a:prstGeom prst="rect">
            <a:avLst/>
          </a:prstGeom>
          <a:solidFill>
            <a:srgbClr val="00B4D9"/>
          </a:solidFill>
        </p:spPr>
        <p:txBody>
          <a:bodyPr wrap="none" rtlCol="0">
            <a:spAutoFit/>
          </a:bodyPr>
          <a:lstStyle/>
          <a:p>
            <a:pPr algn="ctr"/>
            <a:r>
              <a:rPr lang="en-US" altLang="zh-CN" sz="1200" dirty="0" smtClean="0">
                <a:solidFill>
                  <a:srgbClr val="E7EDEA"/>
                </a:solidFill>
                <a:latin typeface="+mj-lt"/>
                <a:ea typeface="Adobe 繁黑體 Std B" panose="020B0700000000000000" pitchFamily="34" charset="-128"/>
                <a:cs typeface="Arial" panose="020B0604020202020204" pitchFamily="34" charset="0"/>
              </a:rPr>
              <a:t>Page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16</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941237" y="2017344"/>
            <a:ext cx="4332516" cy="4344873"/>
            <a:chOff x="3941237" y="2017344"/>
            <a:chExt cx="4332516" cy="4344873"/>
          </a:xfrm>
        </p:grpSpPr>
        <p:grpSp>
          <p:nvGrpSpPr>
            <p:cNvPr id="5" name="组合 4"/>
            <p:cNvGrpSpPr/>
            <p:nvPr/>
          </p:nvGrpSpPr>
          <p:grpSpPr>
            <a:xfrm>
              <a:off x="3941237" y="2017344"/>
              <a:ext cx="4332516" cy="4332516"/>
              <a:chOff x="3941237" y="2017344"/>
              <a:chExt cx="4332516" cy="4332516"/>
            </a:xfrm>
          </p:grpSpPr>
          <p:sp>
            <p:nvSpPr>
              <p:cNvPr id="9" name="椭圆 8"/>
              <p:cNvSpPr/>
              <p:nvPr/>
            </p:nvSpPr>
            <p:spPr>
              <a:xfrm>
                <a:off x="3941237" y="2017344"/>
                <a:ext cx="4332516" cy="4332516"/>
              </a:xfrm>
              <a:prstGeom prst="ellipse">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4"/>
              <p:cNvGrpSpPr>
                <a:grpSpLocks noChangeAspect="1"/>
              </p:cNvGrpSpPr>
              <p:nvPr/>
            </p:nvGrpSpPr>
            <p:grpSpPr bwMode="auto">
              <a:xfrm flipH="1">
                <a:off x="5955989" y="2347982"/>
                <a:ext cx="280022" cy="279058"/>
                <a:chOff x="1316" y="1103"/>
                <a:chExt cx="291" cy="290"/>
              </a:xfrm>
              <a:solidFill>
                <a:srgbClr val="E7EDEA"/>
              </a:solidFill>
            </p:grpSpPr>
            <p:sp>
              <p:nvSpPr>
                <p:cNvPr id="14" name="Freeform 5"/>
                <p:cNvSpPr>
                  <a:spLocks noEditPoints="1"/>
                </p:cNvSpPr>
                <p:nvPr/>
              </p:nvSpPr>
              <p:spPr bwMode="auto">
                <a:xfrm>
                  <a:off x="1316" y="1103"/>
                  <a:ext cx="291" cy="290"/>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1367" y="1154"/>
                  <a:ext cx="189" cy="116"/>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4407854" y="2962933"/>
              <a:ext cx="3399283" cy="3399283"/>
              <a:chOff x="4407854" y="2962933"/>
              <a:chExt cx="3399283" cy="3399283"/>
            </a:xfrm>
          </p:grpSpPr>
          <p:sp>
            <p:nvSpPr>
              <p:cNvPr id="10" name="椭圆 9"/>
              <p:cNvSpPr/>
              <p:nvPr/>
            </p:nvSpPr>
            <p:spPr>
              <a:xfrm>
                <a:off x="4407854" y="2962933"/>
                <a:ext cx="3399283" cy="3399283"/>
              </a:xfrm>
              <a:prstGeom prst="ellipse">
                <a:avLst/>
              </a:prstGeom>
              <a:solidFill>
                <a:srgbClr val="37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6" name="Group 9"/>
              <p:cNvGrpSpPr>
                <a:grpSpLocks noChangeAspect="1"/>
              </p:cNvGrpSpPr>
              <p:nvPr/>
            </p:nvGrpSpPr>
            <p:grpSpPr bwMode="auto">
              <a:xfrm>
                <a:off x="5955068" y="3311515"/>
                <a:ext cx="281864" cy="282835"/>
                <a:chOff x="1171" y="1698"/>
                <a:chExt cx="290" cy="291"/>
              </a:xfrm>
              <a:solidFill>
                <a:srgbClr val="E7EDEA"/>
              </a:solidFill>
            </p:grpSpPr>
            <p:sp>
              <p:nvSpPr>
                <p:cNvPr id="17" name="Freeform 10"/>
                <p:cNvSpPr>
                  <a:spLocks noEditPoints="1"/>
                </p:cNvSpPr>
                <p:nvPr/>
              </p:nvSpPr>
              <p:spPr bwMode="auto">
                <a:xfrm>
                  <a:off x="1193" y="1727"/>
                  <a:ext cx="246" cy="262"/>
                </a:xfrm>
                <a:custGeom>
                  <a:avLst/>
                  <a:gdLst>
                    <a:gd name="T0" fmla="*/ 102 w 102"/>
                    <a:gd name="T1" fmla="*/ 51 h 108"/>
                    <a:gd name="T2" fmla="*/ 51 w 102"/>
                    <a:gd name="T3" fmla="*/ 0 h 108"/>
                    <a:gd name="T4" fmla="*/ 0 w 102"/>
                    <a:gd name="T5" fmla="*/ 51 h 108"/>
                    <a:gd name="T6" fmla="*/ 17 w 102"/>
                    <a:gd name="T7" fmla="*/ 89 h 108"/>
                    <a:gd name="T8" fmla="*/ 4 w 102"/>
                    <a:gd name="T9" fmla="*/ 103 h 108"/>
                    <a:gd name="T10" fmla="*/ 4 w 102"/>
                    <a:gd name="T11" fmla="*/ 107 h 108"/>
                    <a:gd name="T12" fmla="*/ 8 w 102"/>
                    <a:gd name="T13" fmla="*/ 107 h 108"/>
                    <a:gd name="T14" fmla="*/ 22 w 102"/>
                    <a:gd name="T15" fmla="*/ 93 h 108"/>
                    <a:gd name="T16" fmla="*/ 51 w 102"/>
                    <a:gd name="T17" fmla="*/ 102 h 108"/>
                    <a:gd name="T18" fmla="*/ 80 w 102"/>
                    <a:gd name="T19" fmla="*/ 93 h 108"/>
                    <a:gd name="T20" fmla="*/ 94 w 102"/>
                    <a:gd name="T21" fmla="*/ 107 h 108"/>
                    <a:gd name="T22" fmla="*/ 98 w 102"/>
                    <a:gd name="T23" fmla="*/ 107 h 108"/>
                    <a:gd name="T24" fmla="*/ 98 w 102"/>
                    <a:gd name="T25" fmla="*/ 103 h 108"/>
                    <a:gd name="T26" fmla="*/ 85 w 102"/>
                    <a:gd name="T27" fmla="*/ 89 h 108"/>
                    <a:gd name="T28" fmla="*/ 102 w 102"/>
                    <a:gd name="T29" fmla="*/ 51 h 108"/>
                    <a:gd name="T30" fmla="*/ 51 w 102"/>
                    <a:gd name="T31" fmla="*/ 96 h 108"/>
                    <a:gd name="T32" fmla="*/ 6 w 102"/>
                    <a:gd name="T33" fmla="*/ 51 h 108"/>
                    <a:gd name="T34" fmla="*/ 51 w 102"/>
                    <a:gd name="T35" fmla="*/ 6 h 108"/>
                    <a:gd name="T36" fmla="*/ 96 w 102"/>
                    <a:gd name="T37" fmla="*/ 51 h 108"/>
                    <a:gd name="T38" fmla="*/ 51 w 102"/>
                    <a:gd name="T3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102" y="51"/>
                      </a:moveTo>
                      <a:cubicBezTo>
                        <a:pt x="102" y="23"/>
                        <a:pt x="79" y="0"/>
                        <a:pt x="51" y="0"/>
                      </a:cubicBezTo>
                      <a:cubicBezTo>
                        <a:pt x="23" y="0"/>
                        <a:pt x="0" y="23"/>
                        <a:pt x="0" y="51"/>
                      </a:cubicBezTo>
                      <a:cubicBezTo>
                        <a:pt x="0" y="66"/>
                        <a:pt x="7" y="80"/>
                        <a:pt x="17" y="89"/>
                      </a:cubicBezTo>
                      <a:cubicBezTo>
                        <a:pt x="4" y="103"/>
                        <a:pt x="4" y="103"/>
                        <a:pt x="4" y="103"/>
                      </a:cubicBezTo>
                      <a:cubicBezTo>
                        <a:pt x="3" y="104"/>
                        <a:pt x="3" y="106"/>
                        <a:pt x="4" y="107"/>
                      </a:cubicBezTo>
                      <a:cubicBezTo>
                        <a:pt x="5" y="108"/>
                        <a:pt x="7" y="108"/>
                        <a:pt x="8" y="107"/>
                      </a:cubicBezTo>
                      <a:cubicBezTo>
                        <a:pt x="22" y="93"/>
                        <a:pt x="22" y="93"/>
                        <a:pt x="22" y="93"/>
                      </a:cubicBezTo>
                      <a:cubicBezTo>
                        <a:pt x="30" y="99"/>
                        <a:pt x="40" y="102"/>
                        <a:pt x="51" y="102"/>
                      </a:cubicBezTo>
                      <a:cubicBezTo>
                        <a:pt x="62" y="102"/>
                        <a:pt x="72" y="99"/>
                        <a:pt x="80" y="93"/>
                      </a:cubicBezTo>
                      <a:cubicBezTo>
                        <a:pt x="94" y="107"/>
                        <a:pt x="94" y="107"/>
                        <a:pt x="94" y="107"/>
                      </a:cubicBezTo>
                      <a:cubicBezTo>
                        <a:pt x="95" y="108"/>
                        <a:pt x="97" y="108"/>
                        <a:pt x="98" y="107"/>
                      </a:cubicBezTo>
                      <a:cubicBezTo>
                        <a:pt x="99" y="106"/>
                        <a:pt x="99" y="104"/>
                        <a:pt x="98" y="103"/>
                      </a:cubicBezTo>
                      <a:cubicBezTo>
                        <a:pt x="85" y="89"/>
                        <a:pt x="85" y="89"/>
                        <a:pt x="85" y="89"/>
                      </a:cubicBezTo>
                      <a:cubicBezTo>
                        <a:pt x="95" y="80"/>
                        <a:pt x="102" y="66"/>
                        <a:pt x="102" y="51"/>
                      </a:cubicBezTo>
                      <a:close/>
                      <a:moveTo>
                        <a:pt x="51" y="96"/>
                      </a:moveTo>
                      <a:cubicBezTo>
                        <a:pt x="26" y="96"/>
                        <a:pt x="6" y="76"/>
                        <a:pt x="6" y="51"/>
                      </a:cubicBezTo>
                      <a:cubicBezTo>
                        <a:pt x="6" y="26"/>
                        <a:pt x="26" y="6"/>
                        <a:pt x="51" y="6"/>
                      </a:cubicBezTo>
                      <a:cubicBezTo>
                        <a:pt x="76" y="6"/>
                        <a:pt x="96" y="26"/>
                        <a:pt x="96" y="51"/>
                      </a:cubicBezTo>
                      <a:cubicBezTo>
                        <a:pt x="96" y="76"/>
                        <a:pt x="76" y="96"/>
                        <a:pt x="51"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noEditPoints="1"/>
                </p:cNvSpPr>
                <p:nvPr/>
              </p:nvSpPr>
              <p:spPr bwMode="auto">
                <a:xfrm>
                  <a:off x="1244" y="1756"/>
                  <a:ext cx="94" cy="117"/>
                </a:xfrm>
                <a:custGeom>
                  <a:avLst/>
                  <a:gdLst>
                    <a:gd name="T0" fmla="*/ 33 w 39"/>
                    <a:gd name="T1" fmla="*/ 31 h 48"/>
                    <a:gd name="T2" fmla="*/ 33 w 39"/>
                    <a:gd name="T3" fmla="*/ 0 h 48"/>
                    <a:gd name="T4" fmla="*/ 27 w 39"/>
                    <a:gd name="T5" fmla="*/ 0 h 48"/>
                    <a:gd name="T6" fmla="*/ 27 w 39"/>
                    <a:gd name="T7" fmla="*/ 31 h 48"/>
                    <a:gd name="T8" fmla="*/ 22 w 39"/>
                    <a:gd name="T9" fmla="*/ 36 h 48"/>
                    <a:gd name="T10" fmla="*/ 0 w 39"/>
                    <a:gd name="T11" fmla="*/ 36 h 48"/>
                    <a:gd name="T12" fmla="*/ 0 w 39"/>
                    <a:gd name="T13" fmla="*/ 42 h 48"/>
                    <a:gd name="T14" fmla="*/ 22 w 39"/>
                    <a:gd name="T15" fmla="*/ 42 h 48"/>
                    <a:gd name="T16" fmla="*/ 30 w 39"/>
                    <a:gd name="T17" fmla="*/ 48 h 48"/>
                    <a:gd name="T18" fmla="*/ 39 w 39"/>
                    <a:gd name="T19" fmla="*/ 39 h 48"/>
                    <a:gd name="T20" fmla="*/ 33 w 39"/>
                    <a:gd name="T21" fmla="*/ 31 h 48"/>
                    <a:gd name="T22" fmla="*/ 30 w 39"/>
                    <a:gd name="T23" fmla="*/ 42 h 48"/>
                    <a:gd name="T24" fmla="*/ 27 w 39"/>
                    <a:gd name="T25" fmla="*/ 39 h 48"/>
                    <a:gd name="T26" fmla="*/ 30 w 39"/>
                    <a:gd name="T27" fmla="*/ 36 h 48"/>
                    <a:gd name="T28" fmla="*/ 33 w 39"/>
                    <a:gd name="T29" fmla="*/ 39 h 48"/>
                    <a:gd name="T30" fmla="*/ 30 w 39"/>
                    <a:gd name="T3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8">
                      <a:moveTo>
                        <a:pt x="33" y="31"/>
                      </a:moveTo>
                      <a:cubicBezTo>
                        <a:pt x="33" y="0"/>
                        <a:pt x="33" y="0"/>
                        <a:pt x="33" y="0"/>
                      </a:cubicBezTo>
                      <a:cubicBezTo>
                        <a:pt x="27" y="0"/>
                        <a:pt x="27" y="0"/>
                        <a:pt x="27" y="0"/>
                      </a:cubicBezTo>
                      <a:cubicBezTo>
                        <a:pt x="27" y="31"/>
                        <a:pt x="27" y="31"/>
                        <a:pt x="27" y="31"/>
                      </a:cubicBezTo>
                      <a:cubicBezTo>
                        <a:pt x="24" y="31"/>
                        <a:pt x="22" y="33"/>
                        <a:pt x="22" y="36"/>
                      </a:cubicBezTo>
                      <a:cubicBezTo>
                        <a:pt x="0" y="36"/>
                        <a:pt x="0" y="36"/>
                        <a:pt x="0" y="36"/>
                      </a:cubicBezTo>
                      <a:cubicBezTo>
                        <a:pt x="0" y="42"/>
                        <a:pt x="0" y="42"/>
                        <a:pt x="0" y="42"/>
                      </a:cubicBezTo>
                      <a:cubicBezTo>
                        <a:pt x="22" y="42"/>
                        <a:pt x="22" y="42"/>
                        <a:pt x="22" y="42"/>
                      </a:cubicBezTo>
                      <a:cubicBezTo>
                        <a:pt x="23" y="45"/>
                        <a:pt x="26" y="48"/>
                        <a:pt x="30" y="48"/>
                      </a:cubicBezTo>
                      <a:cubicBezTo>
                        <a:pt x="35" y="48"/>
                        <a:pt x="39" y="44"/>
                        <a:pt x="39" y="39"/>
                      </a:cubicBezTo>
                      <a:cubicBezTo>
                        <a:pt x="39" y="35"/>
                        <a:pt x="36" y="32"/>
                        <a:pt x="33" y="31"/>
                      </a:cubicBezTo>
                      <a:close/>
                      <a:moveTo>
                        <a:pt x="30" y="42"/>
                      </a:moveTo>
                      <a:cubicBezTo>
                        <a:pt x="28" y="42"/>
                        <a:pt x="27" y="41"/>
                        <a:pt x="27" y="39"/>
                      </a:cubicBezTo>
                      <a:cubicBezTo>
                        <a:pt x="27" y="37"/>
                        <a:pt x="28" y="36"/>
                        <a:pt x="30" y="36"/>
                      </a:cubicBezTo>
                      <a:cubicBezTo>
                        <a:pt x="32" y="36"/>
                        <a:pt x="33" y="37"/>
                        <a:pt x="33" y="39"/>
                      </a:cubicBezTo>
                      <a:cubicBezTo>
                        <a:pt x="33" y="41"/>
                        <a:pt x="32" y="42"/>
                        <a:pt x="3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1171" y="1698"/>
                  <a:ext cx="102" cy="99"/>
                </a:xfrm>
                <a:custGeom>
                  <a:avLst/>
                  <a:gdLst>
                    <a:gd name="T0" fmla="*/ 6 w 42"/>
                    <a:gd name="T1" fmla="*/ 24 h 41"/>
                    <a:gd name="T2" fmla="*/ 24 w 42"/>
                    <a:gd name="T3" fmla="*/ 6 h 41"/>
                    <a:gd name="T4" fmla="*/ 37 w 42"/>
                    <a:gd name="T5" fmla="*/ 11 h 41"/>
                    <a:gd name="T6" fmla="*/ 42 w 42"/>
                    <a:gd name="T7" fmla="*/ 9 h 41"/>
                    <a:gd name="T8" fmla="*/ 24 w 42"/>
                    <a:gd name="T9" fmla="*/ 0 h 41"/>
                    <a:gd name="T10" fmla="*/ 0 w 42"/>
                    <a:gd name="T11" fmla="*/ 24 h 41"/>
                    <a:gd name="T12" fmla="*/ 7 w 42"/>
                    <a:gd name="T13" fmla="*/ 41 h 41"/>
                    <a:gd name="T14" fmla="*/ 10 w 42"/>
                    <a:gd name="T15" fmla="*/ 35 h 41"/>
                    <a:gd name="T16" fmla="*/ 6 w 42"/>
                    <a:gd name="T17"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6" y="24"/>
                      </a:moveTo>
                      <a:cubicBezTo>
                        <a:pt x="6" y="14"/>
                        <a:pt x="14" y="6"/>
                        <a:pt x="24" y="6"/>
                      </a:cubicBezTo>
                      <a:cubicBezTo>
                        <a:pt x="29" y="6"/>
                        <a:pt x="33" y="8"/>
                        <a:pt x="37" y="11"/>
                      </a:cubicBezTo>
                      <a:cubicBezTo>
                        <a:pt x="38" y="10"/>
                        <a:pt x="40" y="9"/>
                        <a:pt x="42" y="9"/>
                      </a:cubicBezTo>
                      <a:cubicBezTo>
                        <a:pt x="38" y="3"/>
                        <a:pt x="31" y="0"/>
                        <a:pt x="24" y="0"/>
                      </a:cubicBezTo>
                      <a:cubicBezTo>
                        <a:pt x="11" y="0"/>
                        <a:pt x="0" y="11"/>
                        <a:pt x="0" y="24"/>
                      </a:cubicBezTo>
                      <a:cubicBezTo>
                        <a:pt x="0" y="31"/>
                        <a:pt x="3" y="37"/>
                        <a:pt x="7" y="41"/>
                      </a:cubicBezTo>
                      <a:cubicBezTo>
                        <a:pt x="8" y="39"/>
                        <a:pt x="9" y="37"/>
                        <a:pt x="10" y="35"/>
                      </a:cubicBezTo>
                      <a:cubicBezTo>
                        <a:pt x="8" y="32"/>
                        <a:pt x="6" y="28"/>
                        <a:pt x="6" y="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p:cNvSpPr>
                <p:nvPr/>
              </p:nvSpPr>
              <p:spPr bwMode="auto">
                <a:xfrm>
                  <a:off x="1360" y="1698"/>
                  <a:ext cx="101" cy="99"/>
                </a:xfrm>
                <a:custGeom>
                  <a:avLst/>
                  <a:gdLst>
                    <a:gd name="T0" fmla="*/ 18 w 42"/>
                    <a:gd name="T1" fmla="*/ 0 h 41"/>
                    <a:gd name="T2" fmla="*/ 0 w 42"/>
                    <a:gd name="T3" fmla="*/ 9 h 41"/>
                    <a:gd name="T4" fmla="*/ 5 w 42"/>
                    <a:gd name="T5" fmla="*/ 11 h 41"/>
                    <a:gd name="T6" fmla="*/ 18 w 42"/>
                    <a:gd name="T7" fmla="*/ 6 h 41"/>
                    <a:gd name="T8" fmla="*/ 36 w 42"/>
                    <a:gd name="T9" fmla="*/ 24 h 41"/>
                    <a:gd name="T10" fmla="*/ 32 w 42"/>
                    <a:gd name="T11" fmla="*/ 35 h 41"/>
                    <a:gd name="T12" fmla="*/ 35 w 42"/>
                    <a:gd name="T13" fmla="*/ 41 h 41"/>
                    <a:gd name="T14" fmla="*/ 42 w 42"/>
                    <a:gd name="T15" fmla="*/ 24 h 41"/>
                    <a:gd name="T16" fmla="*/ 18 w 42"/>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18" y="0"/>
                      </a:moveTo>
                      <a:cubicBezTo>
                        <a:pt x="11" y="0"/>
                        <a:pt x="4" y="3"/>
                        <a:pt x="0" y="9"/>
                      </a:cubicBezTo>
                      <a:cubicBezTo>
                        <a:pt x="2" y="9"/>
                        <a:pt x="4" y="10"/>
                        <a:pt x="5" y="11"/>
                      </a:cubicBezTo>
                      <a:cubicBezTo>
                        <a:pt x="9" y="8"/>
                        <a:pt x="13" y="6"/>
                        <a:pt x="18" y="6"/>
                      </a:cubicBezTo>
                      <a:cubicBezTo>
                        <a:pt x="28" y="6"/>
                        <a:pt x="36" y="14"/>
                        <a:pt x="36" y="24"/>
                      </a:cubicBezTo>
                      <a:cubicBezTo>
                        <a:pt x="36" y="28"/>
                        <a:pt x="34" y="32"/>
                        <a:pt x="32" y="35"/>
                      </a:cubicBezTo>
                      <a:cubicBezTo>
                        <a:pt x="33" y="37"/>
                        <a:pt x="34" y="39"/>
                        <a:pt x="35" y="41"/>
                      </a:cubicBezTo>
                      <a:cubicBezTo>
                        <a:pt x="39" y="37"/>
                        <a:pt x="42" y="31"/>
                        <a:pt x="42" y="24"/>
                      </a:cubicBezTo>
                      <a:cubicBezTo>
                        <a:pt x="42" y="11"/>
                        <a:pt x="31"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4860858" y="3868943"/>
              <a:ext cx="2493274" cy="2493274"/>
              <a:chOff x="4860858" y="3868943"/>
              <a:chExt cx="2493274" cy="2493274"/>
            </a:xfrm>
          </p:grpSpPr>
          <p:sp>
            <p:nvSpPr>
              <p:cNvPr id="11" name="椭圆 10"/>
              <p:cNvSpPr/>
              <p:nvPr/>
            </p:nvSpPr>
            <p:spPr>
              <a:xfrm>
                <a:off x="4860858" y="3868943"/>
                <a:ext cx="2493274" cy="2493274"/>
              </a:xfrm>
              <a:prstGeom prst="ellipse">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7"/>
              <p:cNvSpPr>
                <a:spLocks noEditPoints="1"/>
              </p:cNvSpPr>
              <p:nvPr/>
            </p:nvSpPr>
            <p:spPr bwMode="auto">
              <a:xfrm>
                <a:off x="5966919" y="4298476"/>
                <a:ext cx="258162" cy="258160"/>
              </a:xfrm>
              <a:custGeom>
                <a:avLst/>
                <a:gdLst>
                  <a:gd name="T0" fmla="*/ 114 w 120"/>
                  <a:gd name="T1" fmla="*/ 18 h 120"/>
                  <a:gd name="T2" fmla="*/ 78 w 120"/>
                  <a:gd name="T3" fmla="*/ 18 h 120"/>
                  <a:gd name="T4" fmla="*/ 78 w 120"/>
                  <a:gd name="T5" fmla="*/ 6 h 120"/>
                  <a:gd name="T6" fmla="*/ 72 w 120"/>
                  <a:gd name="T7" fmla="*/ 0 h 120"/>
                  <a:gd name="T8" fmla="*/ 48 w 120"/>
                  <a:gd name="T9" fmla="*/ 0 h 120"/>
                  <a:gd name="T10" fmla="*/ 42 w 120"/>
                  <a:gd name="T11" fmla="*/ 6 h 120"/>
                  <a:gd name="T12" fmla="*/ 42 w 120"/>
                  <a:gd name="T13" fmla="*/ 18 h 120"/>
                  <a:gd name="T14" fmla="*/ 6 w 120"/>
                  <a:gd name="T15" fmla="*/ 18 h 120"/>
                  <a:gd name="T16" fmla="*/ 0 w 120"/>
                  <a:gd name="T17" fmla="*/ 24 h 120"/>
                  <a:gd name="T18" fmla="*/ 0 w 120"/>
                  <a:gd name="T19" fmla="*/ 114 h 120"/>
                  <a:gd name="T20" fmla="*/ 6 w 120"/>
                  <a:gd name="T21" fmla="*/ 120 h 120"/>
                  <a:gd name="T22" fmla="*/ 114 w 120"/>
                  <a:gd name="T23" fmla="*/ 120 h 120"/>
                  <a:gd name="T24" fmla="*/ 120 w 120"/>
                  <a:gd name="T25" fmla="*/ 114 h 120"/>
                  <a:gd name="T26" fmla="*/ 120 w 120"/>
                  <a:gd name="T27" fmla="*/ 24 h 120"/>
                  <a:gd name="T28" fmla="*/ 114 w 120"/>
                  <a:gd name="T29" fmla="*/ 18 h 120"/>
                  <a:gd name="T30" fmla="*/ 48 w 120"/>
                  <a:gd name="T31" fmla="*/ 6 h 120"/>
                  <a:gd name="T32" fmla="*/ 72 w 120"/>
                  <a:gd name="T33" fmla="*/ 6 h 120"/>
                  <a:gd name="T34" fmla="*/ 72 w 120"/>
                  <a:gd name="T35" fmla="*/ 18 h 120"/>
                  <a:gd name="T36" fmla="*/ 48 w 120"/>
                  <a:gd name="T37" fmla="*/ 18 h 120"/>
                  <a:gd name="T38" fmla="*/ 48 w 120"/>
                  <a:gd name="T39" fmla="*/ 6 h 120"/>
                  <a:gd name="T40" fmla="*/ 114 w 120"/>
                  <a:gd name="T41" fmla="*/ 114 h 120"/>
                  <a:gd name="T42" fmla="*/ 6 w 120"/>
                  <a:gd name="T43" fmla="*/ 114 h 120"/>
                  <a:gd name="T44" fmla="*/ 6 w 120"/>
                  <a:gd name="T45" fmla="*/ 54 h 120"/>
                  <a:gd name="T46" fmla="*/ 48 w 120"/>
                  <a:gd name="T47" fmla="*/ 54 h 120"/>
                  <a:gd name="T48" fmla="*/ 48 w 120"/>
                  <a:gd name="T49" fmla="*/ 60 h 120"/>
                  <a:gd name="T50" fmla="*/ 54 w 120"/>
                  <a:gd name="T51" fmla="*/ 66 h 120"/>
                  <a:gd name="T52" fmla="*/ 66 w 120"/>
                  <a:gd name="T53" fmla="*/ 66 h 120"/>
                  <a:gd name="T54" fmla="*/ 72 w 120"/>
                  <a:gd name="T55" fmla="*/ 60 h 120"/>
                  <a:gd name="T56" fmla="*/ 72 w 120"/>
                  <a:gd name="T57" fmla="*/ 54 h 120"/>
                  <a:gd name="T58" fmla="*/ 114 w 120"/>
                  <a:gd name="T59" fmla="*/ 54 h 120"/>
                  <a:gd name="T60" fmla="*/ 114 w 120"/>
                  <a:gd name="T61" fmla="*/ 114 h 120"/>
                  <a:gd name="T62" fmla="*/ 54 w 120"/>
                  <a:gd name="T63" fmla="*/ 54 h 120"/>
                  <a:gd name="T64" fmla="*/ 66 w 120"/>
                  <a:gd name="T65" fmla="*/ 54 h 120"/>
                  <a:gd name="T66" fmla="*/ 66 w 120"/>
                  <a:gd name="T67" fmla="*/ 60 h 120"/>
                  <a:gd name="T68" fmla="*/ 54 w 120"/>
                  <a:gd name="T69" fmla="*/ 60 h 120"/>
                  <a:gd name="T70" fmla="*/ 54 w 120"/>
                  <a:gd name="T71" fmla="*/ 54 h 120"/>
                  <a:gd name="T72" fmla="*/ 6 w 120"/>
                  <a:gd name="T73" fmla="*/ 48 h 120"/>
                  <a:gd name="T74" fmla="*/ 6 w 120"/>
                  <a:gd name="T75" fmla="*/ 24 h 120"/>
                  <a:gd name="T76" fmla="*/ 48 w 120"/>
                  <a:gd name="T77" fmla="*/ 24 h 120"/>
                  <a:gd name="T78" fmla="*/ 72 w 120"/>
                  <a:gd name="T79" fmla="*/ 24 h 120"/>
                  <a:gd name="T80" fmla="*/ 114 w 120"/>
                  <a:gd name="T81" fmla="*/ 24 h 120"/>
                  <a:gd name="T82" fmla="*/ 114 w 120"/>
                  <a:gd name="T83" fmla="*/ 48 h 120"/>
                  <a:gd name="T84" fmla="*/ 6 w 120"/>
                  <a:gd name="T8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20">
                    <a:moveTo>
                      <a:pt x="114" y="18"/>
                    </a:moveTo>
                    <a:cubicBezTo>
                      <a:pt x="78" y="18"/>
                      <a:pt x="78" y="18"/>
                      <a:pt x="78" y="18"/>
                    </a:cubicBezTo>
                    <a:cubicBezTo>
                      <a:pt x="78" y="6"/>
                      <a:pt x="78" y="6"/>
                      <a:pt x="78" y="6"/>
                    </a:cubicBezTo>
                    <a:cubicBezTo>
                      <a:pt x="78" y="3"/>
                      <a:pt x="75" y="0"/>
                      <a:pt x="72" y="0"/>
                    </a:cubicBezTo>
                    <a:cubicBezTo>
                      <a:pt x="48" y="0"/>
                      <a:pt x="48" y="0"/>
                      <a:pt x="48" y="0"/>
                    </a:cubicBezTo>
                    <a:cubicBezTo>
                      <a:pt x="45" y="0"/>
                      <a:pt x="42" y="3"/>
                      <a:pt x="42" y="6"/>
                    </a:cubicBezTo>
                    <a:cubicBezTo>
                      <a:pt x="42" y="18"/>
                      <a:pt x="42" y="18"/>
                      <a:pt x="42" y="18"/>
                    </a:cubicBezTo>
                    <a:cubicBezTo>
                      <a:pt x="6" y="18"/>
                      <a:pt x="6" y="18"/>
                      <a:pt x="6" y="18"/>
                    </a:cubicBezTo>
                    <a:cubicBezTo>
                      <a:pt x="3" y="18"/>
                      <a:pt x="0" y="21"/>
                      <a:pt x="0" y="24"/>
                    </a:cubicBezTo>
                    <a:cubicBezTo>
                      <a:pt x="0" y="114"/>
                      <a:pt x="0" y="114"/>
                      <a:pt x="0" y="114"/>
                    </a:cubicBezTo>
                    <a:cubicBezTo>
                      <a:pt x="0" y="117"/>
                      <a:pt x="3" y="120"/>
                      <a:pt x="6" y="120"/>
                    </a:cubicBezTo>
                    <a:cubicBezTo>
                      <a:pt x="114" y="120"/>
                      <a:pt x="114" y="120"/>
                      <a:pt x="114" y="120"/>
                    </a:cubicBezTo>
                    <a:cubicBezTo>
                      <a:pt x="117" y="120"/>
                      <a:pt x="120" y="117"/>
                      <a:pt x="120" y="114"/>
                    </a:cubicBezTo>
                    <a:cubicBezTo>
                      <a:pt x="120" y="24"/>
                      <a:pt x="120" y="24"/>
                      <a:pt x="120" y="24"/>
                    </a:cubicBezTo>
                    <a:cubicBezTo>
                      <a:pt x="120" y="21"/>
                      <a:pt x="117" y="18"/>
                      <a:pt x="114" y="18"/>
                    </a:cubicBezTo>
                    <a:close/>
                    <a:moveTo>
                      <a:pt x="48" y="6"/>
                    </a:moveTo>
                    <a:cubicBezTo>
                      <a:pt x="72" y="6"/>
                      <a:pt x="72" y="6"/>
                      <a:pt x="72" y="6"/>
                    </a:cubicBezTo>
                    <a:cubicBezTo>
                      <a:pt x="72" y="18"/>
                      <a:pt x="72" y="18"/>
                      <a:pt x="72" y="18"/>
                    </a:cubicBezTo>
                    <a:cubicBezTo>
                      <a:pt x="48" y="18"/>
                      <a:pt x="48" y="18"/>
                      <a:pt x="48" y="18"/>
                    </a:cubicBezTo>
                    <a:lnTo>
                      <a:pt x="48" y="6"/>
                    </a:lnTo>
                    <a:close/>
                    <a:moveTo>
                      <a:pt x="114" y="114"/>
                    </a:moveTo>
                    <a:cubicBezTo>
                      <a:pt x="6" y="114"/>
                      <a:pt x="6" y="114"/>
                      <a:pt x="6" y="114"/>
                    </a:cubicBezTo>
                    <a:cubicBezTo>
                      <a:pt x="6" y="54"/>
                      <a:pt x="6" y="54"/>
                      <a:pt x="6" y="54"/>
                    </a:cubicBezTo>
                    <a:cubicBezTo>
                      <a:pt x="48" y="54"/>
                      <a:pt x="48" y="54"/>
                      <a:pt x="48" y="54"/>
                    </a:cubicBezTo>
                    <a:cubicBezTo>
                      <a:pt x="48" y="60"/>
                      <a:pt x="48" y="60"/>
                      <a:pt x="48" y="60"/>
                    </a:cubicBezTo>
                    <a:cubicBezTo>
                      <a:pt x="48" y="63"/>
                      <a:pt x="51" y="66"/>
                      <a:pt x="54" y="66"/>
                    </a:cubicBezTo>
                    <a:cubicBezTo>
                      <a:pt x="66" y="66"/>
                      <a:pt x="66" y="66"/>
                      <a:pt x="66" y="66"/>
                    </a:cubicBezTo>
                    <a:cubicBezTo>
                      <a:pt x="69" y="66"/>
                      <a:pt x="72" y="63"/>
                      <a:pt x="72" y="60"/>
                    </a:cubicBezTo>
                    <a:cubicBezTo>
                      <a:pt x="72" y="54"/>
                      <a:pt x="72" y="54"/>
                      <a:pt x="72" y="54"/>
                    </a:cubicBezTo>
                    <a:cubicBezTo>
                      <a:pt x="114" y="54"/>
                      <a:pt x="114" y="54"/>
                      <a:pt x="114" y="54"/>
                    </a:cubicBezTo>
                    <a:lnTo>
                      <a:pt x="114" y="114"/>
                    </a:lnTo>
                    <a:close/>
                    <a:moveTo>
                      <a:pt x="54" y="54"/>
                    </a:moveTo>
                    <a:cubicBezTo>
                      <a:pt x="66" y="54"/>
                      <a:pt x="66" y="54"/>
                      <a:pt x="66" y="54"/>
                    </a:cubicBezTo>
                    <a:cubicBezTo>
                      <a:pt x="66" y="60"/>
                      <a:pt x="66" y="60"/>
                      <a:pt x="66" y="60"/>
                    </a:cubicBezTo>
                    <a:cubicBezTo>
                      <a:pt x="54" y="60"/>
                      <a:pt x="54" y="60"/>
                      <a:pt x="54" y="60"/>
                    </a:cubicBezTo>
                    <a:lnTo>
                      <a:pt x="54" y="54"/>
                    </a:lnTo>
                    <a:close/>
                    <a:moveTo>
                      <a:pt x="6" y="48"/>
                    </a:moveTo>
                    <a:cubicBezTo>
                      <a:pt x="6" y="24"/>
                      <a:pt x="6" y="24"/>
                      <a:pt x="6" y="24"/>
                    </a:cubicBezTo>
                    <a:cubicBezTo>
                      <a:pt x="48" y="24"/>
                      <a:pt x="48" y="24"/>
                      <a:pt x="48" y="24"/>
                    </a:cubicBezTo>
                    <a:cubicBezTo>
                      <a:pt x="72" y="24"/>
                      <a:pt x="72" y="24"/>
                      <a:pt x="72" y="24"/>
                    </a:cubicBezTo>
                    <a:cubicBezTo>
                      <a:pt x="114" y="24"/>
                      <a:pt x="114" y="24"/>
                      <a:pt x="114" y="24"/>
                    </a:cubicBezTo>
                    <a:cubicBezTo>
                      <a:pt x="114" y="48"/>
                      <a:pt x="114" y="48"/>
                      <a:pt x="114" y="48"/>
                    </a:cubicBezTo>
                    <a:lnTo>
                      <a:pt x="6" y="48"/>
                    </a:lnTo>
                    <a:close/>
                  </a:path>
                </a:pathLst>
              </a:custGeom>
              <a:solidFill>
                <a:srgbClr val="E7EDEA"/>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393561" y="4934347"/>
              <a:ext cx="1427869" cy="1427869"/>
              <a:chOff x="5393561" y="4934347"/>
              <a:chExt cx="1427869" cy="1427869"/>
            </a:xfrm>
          </p:grpSpPr>
          <p:sp>
            <p:nvSpPr>
              <p:cNvPr id="12" name="椭圆 11"/>
              <p:cNvSpPr/>
              <p:nvPr/>
            </p:nvSpPr>
            <p:spPr>
              <a:xfrm>
                <a:off x="5393561" y="4934347"/>
                <a:ext cx="1427869" cy="1427869"/>
              </a:xfrm>
              <a:prstGeom prst="ellipse">
                <a:avLst/>
              </a:prstGeom>
              <a:solidFill>
                <a:srgbClr val="37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21"/>
              <p:cNvSpPr>
                <a:spLocks noEditPoints="1"/>
              </p:cNvSpPr>
              <p:nvPr/>
            </p:nvSpPr>
            <p:spPr bwMode="auto">
              <a:xfrm>
                <a:off x="5935037" y="5591102"/>
                <a:ext cx="321926" cy="238668"/>
              </a:xfrm>
              <a:custGeom>
                <a:avLst/>
                <a:gdLst>
                  <a:gd name="T0" fmla="*/ 86 w 120"/>
                  <a:gd name="T1" fmla="*/ 1 h 88"/>
                  <a:gd name="T2" fmla="*/ 65 w 120"/>
                  <a:gd name="T3" fmla="*/ 16 h 88"/>
                  <a:gd name="T4" fmla="*/ 69 w 120"/>
                  <a:gd name="T5" fmla="*/ 27 h 88"/>
                  <a:gd name="T6" fmla="*/ 53 w 120"/>
                  <a:gd name="T7" fmla="*/ 25 h 88"/>
                  <a:gd name="T8" fmla="*/ 57 w 120"/>
                  <a:gd name="T9" fmla="*/ 20 h 88"/>
                  <a:gd name="T10" fmla="*/ 41 w 120"/>
                  <a:gd name="T11" fmla="*/ 1 h 88"/>
                  <a:gd name="T12" fmla="*/ 1 w 120"/>
                  <a:gd name="T13" fmla="*/ 34 h 88"/>
                  <a:gd name="T14" fmla="*/ 1 w 120"/>
                  <a:gd name="T15" fmla="*/ 41 h 88"/>
                  <a:gd name="T16" fmla="*/ 20 w 120"/>
                  <a:gd name="T17" fmla="*/ 57 h 88"/>
                  <a:gd name="T18" fmla="*/ 24 w 120"/>
                  <a:gd name="T19" fmla="*/ 54 h 88"/>
                  <a:gd name="T20" fmla="*/ 50 w 120"/>
                  <a:gd name="T21" fmla="*/ 85 h 88"/>
                  <a:gd name="T22" fmla="*/ 61 w 120"/>
                  <a:gd name="T23" fmla="*/ 86 h 88"/>
                  <a:gd name="T24" fmla="*/ 69 w 120"/>
                  <a:gd name="T25" fmla="*/ 80 h 88"/>
                  <a:gd name="T26" fmla="*/ 77 w 120"/>
                  <a:gd name="T27" fmla="*/ 75 h 88"/>
                  <a:gd name="T28" fmla="*/ 85 w 120"/>
                  <a:gd name="T29" fmla="*/ 70 h 88"/>
                  <a:gd name="T30" fmla="*/ 97 w 120"/>
                  <a:gd name="T31" fmla="*/ 55 h 88"/>
                  <a:gd name="T32" fmla="*/ 104 w 120"/>
                  <a:gd name="T33" fmla="*/ 55 h 88"/>
                  <a:gd name="T34" fmla="*/ 119 w 120"/>
                  <a:gd name="T35" fmla="*/ 34 h 88"/>
                  <a:gd name="T36" fmla="*/ 6 w 120"/>
                  <a:gd name="T37" fmla="*/ 37 h 88"/>
                  <a:gd name="T38" fmla="*/ 50 w 120"/>
                  <a:gd name="T39" fmla="*/ 20 h 88"/>
                  <a:gd name="T40" fmla="*/ 81 w 120"/>
                  <a:gd name="T41" fmla="*/ 65 h 88"/>
                  <a:gd name="T42" fmla="*/ 78 w 120"/>
                  <a:gd name="T43" fmla="*/ 65 h 88"/>
                  <a:gd name="T44" fmla="*/ 74 w 120"/>
                  <a:gd name="T45" fmla="*/ 70 h 88"/>
                  <a:gd name="T46" fmla="*/ 72 w 120"/>
                  <a:gd name="T47" fmla="*/ 70 h 88"/>
                  <a:gd name="T48" fmla="*/ 67 w 120"/>
                  <a:gd name="T49" fmla="*/ 71 h 88"/>
                  <a:gd name="T50" fmla="*/ 65 w 120"/>
                  <a:gd name="T51" fmla="*/ 76 h 88"/>
                  <a:gd name="T52" fmla="*/ 62 w 120"/>
                  <a:gd name="T53" fmla="*/ 75 h 88"/>
                  <a:gd name="T54" fmla="*/ 57 w 120"/>
                  <a:gd name="T55" fmla="*/ 80 h 88"/>
                  <a:gd name="T56" fmla="*/ 56 w 120"/>
                  <a:gd name="T57" fmla="*/ 82 h 88"/>
                  <a:gd name="T58" fmla="*/ 46 w 120"/>
                  <a:gd name="T59" fmla="*/ 73 h 88"/>
                  <a:gd name="T60" fmla="*/ 48 w 120"/>
                  <a:gd name="T61" fmla="*/ 30 h 88"/>
                  <a:gd name="T62" fmla="*/ 44 w 120"/>
                  <a:gd name="T63" fmla="*/ 41 h 88"/>
                  <a:gd name="T64" fmla="*/ 40 w 120"/>
                  <a:gd name="T65" fmla="*/ 49 h 88"/>
                  <a:gd name="T66" fmla="*/ 48 w 120"/>
                  <a:gd name="T67" fmla="*/ 55 h 88"/>
                  <a:gd name="T68" fmla="*/ 64 w 120"/>
                  <a:gd name="T69" fmla="*/ 47 h 88"/>
                  <a:gd name="T70" fmla="*/ 81 w 120"/>
                  <a:gd name="T71" fmla="*/ 65 h 88"/>
                  <a:gd name="T72" fmla="*/ 67 w 120"/>
                  <a:gd name="T73" fmla="*/ 42 h 88"/>
                  <a:gd name="T74" fmla="*/ 56 w 120"/>
                  <a:gd name="T75" fmla="*/ 45 h 88"/>
                  <a:gd name="T76" fmla="*/ 46 w 120"/>
                  <a:gd name="T77" fmla="*/ 48 h 88"/>
                  <a:gd name="T78" fmla="*/ 62 w 120"/>
                  <a:gd name="T79" fmla="*/ 34 h 88"/>
                  <a:gd name="T80" fmla="*/ 93 w 120"/>
                  <a:gd name="T81" fmla="*/ 51 h 88"/>
                  <a:gd name="T82" fmla="*/ 83 w 120"/>
                  <a:gd name="T83" fmla="*/ 57 h 88"/>
                  <a:gd name="T84" fmla="*/ 70 w 120"/>
                  <a:gd name="T85" fmla="*/ 20 h 88"/>
                  <a:gd name="T86" fmla="*/ 114 w 120"/>
                  <a:gd name="T87" fmla="*/ 3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8">
                    <a:moveTo>
                      <a:pt x="119" y="34"/>
                    </a:moveTo>
                    <a:cubicBezTo>
                      <a:pt x="86" y="1"/>
                      <a:pt x="86" y="1"/>
                      <a:pt x="86" y="1"/>
                    </a:cubicBezTo>
                    <a:cubicBezTo>
                      <a:pt x="85" y="0"/>
                      <a:pt x="81" y="0"/>
                      <a:pt x="79" y="1"/>
                    </a:cubicBezTo>
                    <a:cubicBezTo>
                      <a:pt x="65" y="16"/>
                      <a:pt x="65" y="16"/>
                      <a:pt x="65" y="16"/>
                    </a:cubicBezTo>
                    <a:cubicBezTo>
                      <a:pt x="63" y="18"/>
                      <a:pt x="63" y="21"/>
                      <a:pt x="65" y="23"/>
                    </a:cubicBezTo>
                    <a:cubicBezTo>
                      <a:pt x="69" y="27"/>
                      <a:pt x="69" y="27"/>
                      <a:pt x="69" y="27"/>
                    </a:cubicBezTo>
                    <a:cubicBezTo>
                      <a:pt x="66" y="27"/>
                      <a:pt x="63" y="28"/>
                      <a:pt x="62" y="28"/>
                    </a:cubicBezTo>
                    <a:cubicBezTo>
                      <a:pt x="53" y="25"/>
                      <a:pt x="53" y="25"/>
                      <a:pt x="53" y="25"/>
                    </a:cubicBezTo>
                    <a:cubicBezTo>
                      <a:pt x="55" y="23"/>
                      <a:pt x="55" y="23"/>
                      <a:pt x="55" y="23"/>
                    </a:cubicBezTo>
                    <a:cubicBezTo>
                      <a:pt x="56" y="22"/>
                      <a:pt x="57" y="21"/>
                      <a:pt x="57" y="20"/>
                    </a:cubicBezTo>
                    <a:cubicBezTo>
                      <a:pt x="57" y="18"/>
                      <a:pt x="56" y="17"/>
                      <a:pt x="55" y="16"/>
                    </a:cubicBezTo>
                    <a:cubicBezTo>
                      <a:pt x="41" y="1"/>
                      <a:pt x="41" y="1"/>
                      <a:pt x="41" y="1"/>
                    </a:cubicBezTo>
                    <a:cubicBezTo>
                      <a:pt x="39" y="0"/>
                      <a:pt x="35" y="0"/>
                      <a:pt x="34" y="1"/>
                    </a:cubicBezTo>
                    <a:cubicBezTo>
                      <a:pt x="1" y="34"/>
                      <a:pt x="1" y="34"/>
                      <a:pt x="1" y="34"/>
                    </a:cubicBezTo>
                    <a:cubicBezTo>
                      <a:pt x="1" y="35"/>
                      <a:pt x="0" y="36"/>
                      <a:pt x="0" y="37"/>
                    </a:cubicBezTo>
                    <a:cubicBezTo>
                      <a:pt x="0" y="38"/>
                      <a:pt x="1" y="40"/>
                      <a:pt x="1" y="41"/>
                    </a:cubicBezTo>
                    <a:cubicBezTo>
                      <a:pt x="16" y="55"/>
                      <a:pt x="16" y="55"/>
                      <a:pt x="16" y="55"/>
                    </a:cubicBezTo>
                    <a:cubicBezTo>
                      <a:pt x="17" y="56"/>
                      <a:pt x="18" y="57"/>
                      <a:pt x="20" y="57"/>
                    </a:cubicBezTo>
                    <a:cubicBezTo>
                      <a:pt x="21" y="57"/>
                      <a:pt x="22" y="56"/>
                      <a:pt x="23" y="55"/>
                    </a:cubicBezTo>
                    <a:cubicBezTo>
                      <a:pt x="24" y="54"/>
                      <a:pt x="24" y="54"/>
                      <a:pt x="24" y="54"/>
                    </a:cubicBezTo>
                    <a:cubicBezTo>
                      <a:pt x="27" y="60"/>
                      <a:pt x="35" y="71"/>
                      <a:pt x="42" y="77"/>
                    </a:cubicBezTo>
                    <a:cubicBezTo>
                      <a:pt x="50" y="85"/>
                      <a:pt x="50" y="85"/>
                      <a:pt x="50" y="85"/>
                    </a:cubicBezTo>
                    <a:cubicBezTo>
                      <a:pt x="52" y="87"/>
                      <a:pt x="54" y="88"/>
                      <a:pt x="56" y="88"/>
                    </a:cubicBezTo>
                    <a:cubicBezTo>
                      <a:pt x="58" y="88"/>
                      <a:pt x="60" y="87"/>
                      <a:pt x="61" y="86"/>
                    </a:cubicBezTo>
                    <a:cubicBezTo>
                      <a:pt x="63" y="84"/>
                      <a:pt x="63" y="83"/>
                      <a:pt x="63" y="82"/>
                    </a:cubicBezTo>
                    <a:cubicBezTo>
                      <a:pt x="65" y="82"/>
                      <a:pt x="68" y="82"/>
                      <a:pt x="69" y="80"/>
                    </a:cubicBezTo>
                    <a:cubicBezTo>
                      <a:pt x="71" y="79"/>
                      <a:pt x="71" y="77"/>
                      <a:pt x="71" y="76"/>
                    </a:cubicBezTo>
                    <a:cubicBezTo>
                      <a:pt x="73" y="77"/>
                      <a:pt x="76" y="77"/>
                      <a:pt x="77" y="75"/>
                    </a:cubicBezTo>
                    <a:cubicBezTo>
                      <a:pt x="79" y="73"/>
                      <a:pt x="79" y="72"/>
                      <a:pt x="79" y="71"/>
                    </a:cubicBezTo>
                    <a:cubicBezTo>
                      <a:pt x="81" y="71"/>
                      <a:pt x="84" y="71"/>
                      <a:pt x="85" y="70"/>
                    </a:cubicBezTo>
                    <a:cubicBezTo>
                      <a:pt x="87" y="68"/>
                      <a:pt x="88" y="66"/>
                      <a:pt x="87" y="62"/>
                    </a:cubicBezTo>
                    <a:cubicBezTo>
                      <a:pt x="89" y="60"/>
                      <a:pt x="93" y="58"/>
                      <a:pt x="97" y="55"/>
                    </a:cubicBezTo>
                    <a:cubicBezTo>
                      <a:pt x="98" y="56"/>
                      <a:pt x="99" y="57"/>
                      <a:pt x="100" y="57"/>
                    </a:cubicBezTo>
                    <a:cubicBezTo>
                      <a:pt x="102" y="57"/>
                      <a:pt x="103" y="56"/>
                      <a:pt x="104" y="55"/>
                    </a:cubicBezTo>
                    <a:cubicBezTo>
                      <a:pt x="119" y="41"/>
                      <a:pt x="119" y="41"/>
                      <a:pt x="119" y="41"/>
                    </a:cubicBezTo>
                    <a:cubicBezTo>
                      <a:pt x="120" y="39"/>
                      <a:pt x="120" y="36"/>
                      <a:pt x="119" y="34"/>
                    </a:cubicBezTo>
                    <a:close/>
                    <a:moveTo>
                      <a:pt x="20" y="50"/>
                    </a:moveTo>
                    <a:cubicBezTo>
                      <a:pt x="6" y="37"/>
                      <a:pt x="6" y="37"/>
                      <a:pt x="6" y="37"/>
                    </a:cubicBezTo>
                    <a:cubicBezTo>
                      <a:pt x="37" y="6"/>
                      <a:pt x="37" y="6"/>
                      <a:pt x="37" y="6"/>
                    </a:cubicBezTo>
                    <a:cubicBezTo>
                      <a:pt x="50" y="20"/>
                      <a:pt x="50" y="20"/>
                      <a:pt x="50" y="20"/>
                    </a:cubicBezTo>
                    <a:lnTo>
                      <a:pt x="20" y="50"/>
                    </a:lnTo>
                    <a:close/>
                    <a:moveTo>
                      <a:pt x="81" y="65"/>
                    </a:moveTo>
                    <a:cubicBezTo>
                      <a:pt x="81" y="65"/>
                      <a:pt x="81" y="65"/>
                      <a:pt x="80" y="65"/>
                    </a:cubicBezTo>
                    <a:cubicBezTo>
                      <a:pt x="80" y="65"/>
                      <a:pt x="79" y="65"/>
                      <a:pt x="78" y="65"/>
                    </a:cubicBezTo>
                    <a:cubicBezTo>
                      <a:pt x="77" y="65"/>
                      <a:pt x="76" y="65"/>
                      <a:pt x="75" y="66"/>
                    </a:cubicBezTo>
                    <a:cubicBezTo>
                      <a:pt x="74" y="67"/>
                      <a:pt x="74" y="69"/>
                      <a:pt x="74" y="70"/>
                    </a:cubicBezTo>
                    <a:cubicBezTo>
                      <a:pt x="73" y="70"/>
                      <a:pt x="73" y="70"/>
                      <a:pt x="73" y="71"/>
                    </a:cubicBezTo>
                    <a:cubicBezTo>
                      <a:pt x="73" y="71"/>
                      <a:pt x="73" y="70"/>
                      <a:pt x="72" y="70"/>
                    </a:cubicBezTo>
                    <a:cubicBezTo>
                      <a:pt x="72" y="70"/>
                      <a:pt x="71" y="70"/>
                      <a:pt x="70" y="70"/>
                    </a:cubicBezTo>
                    <a:cubicBezTo>
                      <a:pt x="69" y="70"/>
                      <a:pt x="68" y="71"/>
                      <a:pt x="67" y="71"/>
                    </a:cubicBezTo>
                    <a:cubicBezTo>
                      <a:pt x="66" y="73"/>
                      <a:pt x="66" y="74"/>
                      <a:pt x="65" y="75"/>
                    </a:cubicBezTo>
                    <a:cubicBezTo>
                      <a:pt x="65" y="76"/>
                      <a:pt x="65" y="76"/>
                      <a:pt x="65" y="76"/>
                    </a:cubicBezTo>
                    <a:cubicBezTo>
                      <a:pt x="65" y="76"/>
                      <a:pt x="65" y="76"/>
                      <a:pt x="64" y="76"/>
                    </a:cubicBezTo>
                    <a:cubicBezTo>
                      <a:pt x="64" y="76"/>
                      <a:pt x="63" y="75"/>
                      <a:pt x="62" y="75"/>
                    </a:cubicBezTo>
                    <a:cubicBezTo>
                      <a:pt x="61" y="75"/>
                      <a:pt x="60" y="76"/>
                      <a:pt x="59" y="77"/>
                    </a:cubicBezTo>
                    <a:cubicBezTo>
                      <a:pt x="58" y="78"/>
                      <a:pt x="58" y="80"/>
                      <a:pt x="57" y="80"/>
                    </a:cubicBezTo>
                    <a:cubicBezTo>
                      <a:pt x="57" y="81"/>
                      <a:pt x="57" y="81"/>
                      <a:pt x="57" y="81"/>
                    </a:cubicBezTo>
                    <a:cubicBezTo>
                      <a:pt x="56" y="82"/>
                      <a:pt x="56" y="82"/>
                      <a:pt x="56" y="82"/>
                    </a:cubicBezTo>
                    <a:cubicBezTo>
                      <a:pt x="55" y="82"/>
                      <a:pt x="55" y="82"/>
                      <a:pt x="54" y="81"/>
                    </a:cubicBezTo>
                    <a:cubicBezTo>
                      <a:pt x="46" y="73"/>
                      <a:pt x="46" y="73"/>
                      <a:pt x="46" y="73"/>
                    </a:cubicBezTo>
                    <a:cubicBezTo>
                      <a:pt x="39" y="66"/>
                      <a:pt x="31" y="55"/>
                      <a:pt x="28" y="50"/>
                    </a:cubicBezTo>
                    <a:cubicBezTo>
                      <a:pt x="48" y="30"/>
                      <a:pt x="48" y="30"/>
                      <a:pt x="48" y="30"/>
                    </a:cubicBezTo>
                    <a:cubicBezTo>
                      <a:pt x="53" y="31"/>
                      <a:pt x="53" y="31"/>
                      <a:pt x="53" y="31"/>
                    </a:cubicBezTo>
                    <a:cubicBezTo>
                      <a:pt x="49" y="34"/>
                      <a:pt x="46" y="38"/>
                      <a:pt x="44" y="41"/>
                    </a:cubicBezTo>
                    <a:cubicBezTo>
                      <a:pt x="43" y="42"/>
                      <a:pt x="42" y="43"/>
                      <a:pt x="42" y="43"/>
                    </a:cubicBezTo>
                    <a:cubicBezTo>
                      <a:pt x="40" y="45"/>
                      <a:pt x="39" y="47"/>
                      <a:pt x="40" y="49"/>
                    </a:cubicBezTo>
                    <a:cubicBezTo>
                      <a:pt x="41" y="51"/>
                      <a:pt x="42" y="52"/>
                      <a:pt x="43" y="53"/>
                    </a:cubicBezTo>
                    <a:cubicBezTo>
                      <a:pt x="45" y="55"/>
                      <a:pt x="46" y="55"/>
                      <a:pt x="48" y="55"/>
                    </a:cubicBezTo>
                    <a:cubicBezTo>
                      <a:pt x="52" y="55"/>
                      <a:pt x="56" y="53"/>
                      <a:pt x="59" y="50"/>
                    </a:cubicBezTo>
                    <a:cubicBezTo>
                      <a:pt x="60" y="49"/>
                      <a:pt x="62" y="48"/>
                      <a:pt x="64" y="47"/>
                    </a:cubicBezTo>
                    <a:cubicBezTo>
                      <a:pt x="70" y="52"/>
                      <a:pt x="75" y="57"/>
                      <a:pt x="79" y="61"/>
                    </a:cubicBezTo>
                    <a:cubicBezTo>
                      <a:pt x="82" y="64"/>
                      <a:pt x="81" y="65"/>
                      <a:pt x="81" y="65"/>
                    </a:cubicBezTo>
                    <a:close/>
                    <a:moveTo>
                      <a:pt x="83" y="57"/>
                    </a:moveTo>
                    <a:cubicBezTo>
                      <a:pt x="78" y="51"/>
                      <a:pt x="72" y="46"/>
                      <a:pt x="67" y="42"/>
                    </a:cubicBezTo>
                    <a:cubicBezTo>
                      <a:pt x="66" y="41"/>
                      <a:pt x="64" y="41"/>
                      <a:pt x="62" y="42"/>
                    </a:cubicBezTo>
                    <a:cubicBezTo>
                      <a:pt x="60" y="42"/>
                      <a:pt x="58" y="43"/>
                      <a:pt x="56" y="45"/>
                    </a:cubicBezTo>
                    <a:cubicBezTo>
                      <a:pt x="53" y="47"/>
                      <a:pt x="50" y="49"/>
                      <a:pt x="48" y="49"/>
                    </a:cubicBezTo>
                    <a:cubicBezTo>
                      <a:pt x="48" y="49"/>
                      <a:pt x="47" y="48"/>
                      <a:pt x="46" y="48"/>
                    </a:cubicBezTo>
                    <a:cubicBezTo>
                      <a:pt x="46" y="48"/>
                      <a:pt x="47" y="46"/>
                      <a:pt x="48" y="45"/>
                    </a:cubicBezTo>
                    <a:cubicBezTo>
                      <a:pt x="52" y="41"/>
                      <a:pt x="56" y="36"/>
                      <a:pt x="62" y="34"/>
                    </a:cubicBezTo>
                    <a:cubicBezTo>
                      <a:pt x="67" y="32"/>
                      <a:pt x="70" y="33"/>
                      <a:pt x="75" y="33"/>
                    </a:cubicBezTo>
                    <a:cubicBezTo>
                      <a:pt x="93" y="51"/>
                      <a:pt x="93" y="51"/>
                      <a:pt x="93" y="51"/>
                    </a:cubicBezTo>
                    <a:cubicBezTo>
                      <a:pt x="89" y="53"/>
                      <a:pt x="86" y="55"/>
                      <a:pt x="84" y="57"/>
                    </a:cubicBezTo>
                    <a:cubicBezTo>
                      <a:pt x="84" y="57"/>
                      <a:pt x="84" y="57"/>
                      <a:pt x="83" y="57"/>
                    </a:cubicBezTo>
                    <a:close/>
                    <a:moveTo>
                      <a:pt x="100" y="50"/>
                    </a:moveTo>
                    <a:cubicBezTo>
                      <a:pt x="70" y="20"/>
                      <a:pt x="70" y="20"/>
                      <a:pt x="70" y="20"/>
                    </a:cubicBezTo>
                    <a:cubicBezTo>
                      <a:pt x="83" y="6"/>
                      <a:pt x="83" y="6"/>
                      <a:pt x="83" y="6"/>
                    </a:cubicBezTo>
                    <a:cubicBezTo>
                      <a:pt x="114" y="37"/>
                      <a:pt x="114" y="37"/>
                      <a:pt x="114" y="37"/>
                    </a:cubicBezTo>
                    <a:lnTo>
                      <a:pt x="100" y="50"/>
                    </a:lnTo>
                    <a:close/>
                  </a:path>
                </a:pathLst>
              </a:custGeom>
              <a:solidFill>
                <a:srgbClr val="E7EDEA"/>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4" name="矩形 53"/>
          <p:cNvSpPr/>
          <p:nvPr/>
        </p:nvSpPr>
        <p:spPr>
          <a:xfrm>
            <a:off x="11873680" y="360642"/>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rot="16200000">
            <a:off x="11693720" y="629650"/>
            <a:ext cx="712311"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17</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
        <p:nvSpPr>
          <p:cNvPr id="51" name="文本框 50"/>
          <p:cNvSpPr txBox="1"/>
          <p:nvPr/>
        </p:nvSpPr>
        <p:spPr>
          <a:xfrm>
            <a:off x="438660" y="506892"/>
            <a:ext cx="3464600" cy="461665"/>
          </a:xfrm>
          <a:prstGeom prst="rect">
            <a:avLst/>
          </a:prstGeom>
          <a:noFill/>
        </p:spPr>
        <p:txBody>
          <a:bodyPr wrap="square" rtlCol="0">
            <a:spAutoFit/>
          </a:bodyPr>
          <a:lstStyle/>
          <a:p>
            <a:r>
              <a:rPr lang="zh-CN" altLang="en-US" sz="2400" dirty="0" smtClean="0">
                <a:solidFill>
                  <a:srgbClr val="E7EDEA"/>
                </a:solidFill>
                <a:latin typeface="微软雅黑" panose="020B0503020204020204" pitchFamily="34" charset="-122"/>
                <a:ea typeface="微软雅黑" panose="020B0503020204020204" pitchFamily="34" charset="-122"/>
              </a:rPr>
              <a:t>产学合作成功的</a:t>
            </a:r>
            <a:r>
              <a:rPr lang="en-US" altLang="zh-CN" sz="2400" dirty="0" smtClean="0">
                <a:solidFill>
                  <a:srgbClr val="E7EDEA"/>
                </a:solidFill>
                <a:latin typeface="微软雅黑" panose="020B0503020204020204" pitchFamily="34" charset="-122"/>
                <a:ea typeface="微软雅黑" panose="020B0503020204020204" pitchFamily="34" charset="-122"/>
              </a:rPr>
              <a:t>4</a:t>
            </a:r>
            <a:r>
              <a:rPr lang="zh-CN" altLang="en-US" sz="2400" dirty="0" smtClean="0">
                <a:solidFill>
                  <a:srgbClr val="E7EDEA"/>
                </a:solidFill>
                <a:latin typeface="微软雅黑" panose="020B0503020204020204" pitchFamily="34" charset="-122"/>
                <a:ea typeface="微软雅黑" panose="020B0503020204020204" pitchFamily="34" charset="-122"/>
              </a:rPr>
              <a:t>要件</a:t>
            </a:r>
            <a:endParaRPr lang="zh-CN" altLang="en-US" sz="2400" dirty="0">
              <a:solidFill>
                <a:srgbClr val="E7EDEA"/>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58305" y="2402008"/>
            <a:ext cx="3758853" cy="3205038"/>
            <a:chOff x="458305" y="3043517"/>
            <a:chExt cx="3758853" cy="2499233"/>
          </a:xfrm>
        </p:grpSpPr>
        <p:grpSp>
          <p:nvGrpSpPr>
            <p:cNvPr id="26" name="组合 25"/>
            <p:cNvGrpSpPr/>
            <p:nvPr/>
          </p:nvGrpSpPr>
          <p:grpSpPr>
            <a:xfrm>
              <a:off x="1147957" y="3044030"/>
              <a:ext cx="3069201" cy="1214898"/>
              <a:chOff x="1022340" y="4478437"/>
              <a:chExt cx="3069201" cy="1214898"/>
            </a:xfrm>
          </p:grpSpPr>
          <p:sp>
            <p:nvSpPr>
              <p:cNvPr id="30" name="文本框 29"/>
              <p:cNvSpPr txBox="1"/>
              <p:nvPr/>
            </p:nvSpPr>
            <p:spPr>
              <a:xfrm>
                <a:off x="1022340" y="4478437"/>
                <a:ext cx="3069201" cy="407998"/>
              </a:xfrm>
              <a:prstGeom prst="rect">
                <a:avLst/>
              </a:prstGeom>
              <a:noFill/>
            </p:spPr>
            <p:txBody>
              <a:bodyPr wrap="square" rtlCol="0">
                <a:spAutoFit/>
              </a:bodyPr>
              <a:lstStyle/>
              <a:p>
                <a:r>
                  <a:rPr lang="zh-CN" altLang="en-US" sz="1400" dirty="0" smtClean="0">
                    <a:solidFill>
                      <a:srgbClr val="00B4D9"/>
                    </a:solidFill>
                    <a:latin typeface="微软雅黑" panose="020B0503020204020204" pitchFamily="34" charset="-122"/>
                    <a:ea typeface="微软雅黑" panose="020B0503020204020204" pitchFamily="34" charset="-122"/>
                  </a:rPr>
                  <a:t>产学合作的成效来自于产业方需求的优质与优势知识产权被满足</a:t>
                </a:r>
                <a:endParaRPr lang="zh-CN" altLang="en-US" sz="1400" dirty="0">
                  <a:solidFill>
                    <a:srgbClr val="00B4D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63282" y="4930139"/>
                <a:ext cx="2755304" cy="763196"/>
              </a:xfrm>
              <a:prstGeom prst="rect">
                <a:avLst/>
              </a:prstGeom>
              <a:noFill/>
            </p:spPr>
            <p:txBody>
              <a:bodyPr wrap="square" rtlCol="0">
                <a:spAutoFit/>
              </a:bodyPr>
              <a:lstStyle/>
              <a:p>
                <a:pPr>
                  <a:lnSpc>
                    <a:spcPct val="120000"/>
                  </a:lnSpc>
                </a:pPr>
                <a:r>
                  <a:rPr lang="zh-CN" altLang="en-US" sz="1200" dirty="0" smtClean="0">
                    <a:solidFill>
                      <a:srgbClr val="E7EDEA"/>
                    </a:solidFill>
                    <a:latin typeface="微软雅黑" panose="020B0503020204020204" pitchFamily="34" charset="-122"/>
                    <a:ea typeface="微软雅黑" panose="020B0503020204020204" pitchFamily="34" charset="-122"/>
                  </a:rPr>
                  <a:t>学研单位在决定研发项目时，是否考虑到产业发展需求的“优质”与“优势”知识产权，是影响产学合作成效的关键。</a:t>
                </a:r>
                <a:endParaRPr lang="en-US" altLang="zh-CN" sz="1200" dirty="0">
                  <a:solidFill>
                    <a:srgbClr val="E7EDEA"/>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147956" y="4436542"/>
              <a:ext cx="2850838" cy="1106208"/>
              <a:chOff x="1022339" y="4361372"/>
              <a:chExt cx="2850838" cy="1106208"/>
            </a:xfrm>
          </p:grpSpPr>
          <p:sp>
            <p:nvSpPr>
              <p:cNvPr id="28" name="文本框 27"/>
              <p:cNvSpPr txBox="1"/>
              <p:nvPr/>
            </p:nvSpPr>
            <p:spPr>
              <a:xfrm>
                <a:off x="1049634" y="4361372"/>
                <a:ext cx="2782599" cy="407998"/>
              </a:xfrm>
              <a:prstGeom prst="rect">
                <a:avLst/>
              </a:prstGeom>
              <a:noFill/>
            </p:spPr>
            <p:txBody>
              <a:bodyPr wrap="square" rtlCol="0">
                <a:spAutoFit/>
              </a:bodyPr>
              <a:lstStyle/>
              <a:p>
                <a:r>
                  <a:rPr lang="zh-CN" altLang="en-US" sz="1400" dirty="0" smtClean="0">
                    <a:solidFill>
                      <a:srgbClr val="00B4D9"/>
                    </a:solidFill>
                    <a:latin typeface="微软雅黑" panose="020B0503020204020204" pitchFamily="34" charset="-122"/>
                    <a:ea typeface="微软雅黑" panose="020B0503020204020204" pitchFamily="34" charset="-122"/>
                  </a:rPr>
                  <a:t>研发成果需易于取得符合产业发展与需求</a:t>
                </a:r>
                <a:endParaRPr lang="zh-CN" altLang="en-US" sz="1400" dirty="0">
                  <a:solidFill>
                    <a:srgbClr val="00B4D9"/>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022339" y="4704384"/>
                <a:ext cx="2850838" cy="763196"/>
              </a:xfrm>
              <a:prstGeom prst="rect">
                <a:avLst/>
              </a:prstGeom>
              <a:noFill/>
            </p:spPr>
            <p:txBody>
              <a:bodyPr wrap="square" rtlCol="0">
                <a:spAutoFit/>
              </a:bodyPr>
              <a:lstStyle/>
              <a:p>
                <a:pPr>
                  <a:lnSpc>
                    <a:spcPct val="120000"/>
                  </a:lnSpc>
                </a:pPr>
                <a:r>
                  <a:rPr lang="zh-CN" altLang="en-US" sz="1200" dirty="0" smtClean="0">
                    <a:solidFill>
                      <a:srgbClr val="E7EDEA"/>
                    </a:solidFill>
                    <a:latin typeface="微软雅黑" panose="020B0503020204020204" pitchFamily="34" charset="-122"/>
                    <a:ea typeface="微软雅黑" panose="020B0503020204020204" pitchFamily="34" charset="-122"/>
                  </a:rPr>
                  <a:t>自</a:t>
                </a:r>
                <a:r>
                  <a:rPr lang="en-US" altLang="zh-CN" sz="1200" dirty="0" smtClean="0">
                    <a:solidFill>
                      <a:srgbClr val="E7EDEA"/>
                    </a:solidFill>
                    <a:latin typeface="微软雅黑" panose="020B0503020204020204" pitchFamily="34" charset="-122"/>
                    <a:ea typeface="微软雅黑" panose="020B0503020204020204" pitchFamily="34" charset="-122"/>
                  </a:rPr>
                  <a:t>2009</a:t>
                </a:r>
                <a:r>
                  <a:rPr lang="zh-CN" altLang="en-US" sz="1200" dirty="0" smtClean="0">
                    <a:solidFill>
                      <a:srgbClr val="E7EDEA"/>
                    </a:solidFill>
                    <a:latin typeface="微软雅黑" panose="020B0503020204020204" pitchFamily="34" charset="-122"/>
                    <a:ea typeface="微软雅黑" panose="020B0503020204020204" pitchFamily="34" charset="-122"/>
                  </a:rPr>
                  <a:t>年以来，中国台湾地区重新分类整理各项研发成果信息平台，使产业界易于取得，但未来仍可以在政策制定、预算配置和指标订定这三方面进行努力。</a:t>
                </a:r>
                <a:endParaRPr lang="en-US" altLang="zh-CN" sz="1200" dirty="0">
                  <a:solidFill>
                    <a:srgbClr val="E7EDEA"/>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58305" y="3043517"/>
              <a:ext cx="640081" cy="640079"/>
              <a:chOff x="458306" y="3043517"/>
              <a:chExt cx="640081" cy="640079"/>
            </a:xfrm>
          </p:grpSpPr>
          <p:sp>
            <p:nvSpPr>
              <p:cNvPr id="34" name="椭圆 33"/>
              <p:cNvSpPr/>
              <p:nvPr/>
            </p:nvSpPr>
            <p:spPr>
              <a:xfrm>
                <a:off x="458306" y="3043517"/>
                <a:ext cx="640081" cy="640079"/>
              </a:xfrm>
              <a:prstGeom prst="ellipse">
                <a:avLst/>
              </a:prstGeom>
              <a:noFill/>
              <a:ln w="12700">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21"/>
              <p:cNvSpPr>
                <a:spLocks noEditPoints="1"/>
              </p:cNvSpPr>
              <p:nvPr/>
            </p:nvSpPr>
            <p:spPr bwMode="auto">
              <a:xfrm>
                <a:off x="631897" y="3273250"/>
                <a:ext cx="321926" cy="238668"/>
              </a:xfrm>
              <a:custGeom>
                <a:avLst/>
                <a:gdLst>
                  <a:gd name="T0" fmla="*/ 86 w 120"/>
                  <a:gd name="T1" fmla="*/ 1 h 88"/>
                  <a:gd name="T2" fmla="*/ 65 w 120"/>
                  <a:gd name="T3" fmla="*/ 16 h 88"/>
                  <a:gd name="T4" fmla="*/ 69 w 120"/>
                  <a:gd name="T5" fmla="*/ 27 h 88"/>
                  <a:gd name="T6" fmla="*/ 53 w 120"/>
                  <a:gd name="T7" fmla="*/ 25 h 88"/>
                  <a:gd name="T8" fmla="*/ 57 w 120"/>
                  <a:gd name="T9" fmla="*/ 20 h 88"/>
                  <a:gd name="T10" fmla="*/ 41 w 120"/>
                  <a:gd name="T11" fmla="*/ 1 h 88"/>
                  <a:gd name="T12" fmla="*/ 1 w 120"/>
                  <a:gd name="T13" fmla="*/ 34 h 88"/>
                  <a:gd name="T14" fmla="*/ 1 w 120"/>
                  <a:gd name="T15" fmla="*/ 41 h 88"/>
                  <a:gd name="T16" fmla="*/ 20 w 120"/>
                  <a:gd name="T17" fmla="*/ 57 h 88"/>
                  <a:gd name="T18" fmla="*/ 24 w 120"/>
                  <a:gd name="T19" fmla="*/ 54 h 88"/>
                  <a:gd name="T20" fmla="*/ 50 w 120"/>
                  <a:gd name="T21" fmla="*/ 85 h 88"/>
                  <a:gd name="T22" fmla="*/ 61 w 120"/>
                  <a:gd name="T23" fmla="*/ 86 h 88"/>
                  <a:gd name="T24" fmla="*/ 69 w 120"/>
                  <a:gd name="T25" fmla="*/ 80 h 88"/>
                  <a:gd name="T26" fmla="*/ 77 w 120"/>
                  <a:gd name="T27" fmla="*/ 75 h 88"/>
                  <a:gd name="T28" fmla="*/ 85 w 120"/>
                  <a:gd name="T29" fmla="*/ 70 h 88"/>
                  <a:gd name="T30" fmla="*/ 97 w 120"/>
                  <a:gd name="T31" fmla="*/ 55 h 88"/>
                  <a:gd name="T32" fmla="*/ 104 w 120"/>
                  <a:gd name="T33" fmla="*/ 55 h 88"/>
                  <a:gd name="T34" fmla="*/ 119 w 120"/>
                  <a:gd name="T35" fmla="*/ 34 h 88"/>
                  <a:gd name="T36" fmla="*/ 6 w 120"/>
                  <a:gd name="T37" fmla="*/ 37 h 88"/>
                  <a:gd name="T38" fmla="*/ 50 w 120"/>
                  <a:gd name="T39" fmla="*/ 20 h 88"/>
                  <a:gd name="T40" fmla="*/ 81 w 120"/>
                  <a:gd name="T41" fmla="*/ 65 h 88"/>
                  <a:gd name="T42" fmla="*/ 78 w 120"/>
                  <a:gd name="T43" fmla="*/ 65 h 88"/>
                  <a:gd name="T44" fmla="*/ 74 w 120"/>
                  <a:gd name="T45" fmla="*/ 70 h 88"/>
                  <a:gd name="T46" fmla="*/ 72 w 120"/>
                  <a:gd name="T47" fmla="*/ 70 h 88"/>
                  <a:gd name="T48" fmla="*/ 67 w 120"/>
                  <a:gd name="T49" fmla="*/ 71 h 88"/>
                  <a:gd name="T50" fmla="*/ 65 w 120"/>
                  <a:gd name="T51" fmla="*/ 76 h 88"/>
                  <a:gd name="T52" fmla="*/ 62 w 120"/>
                  <a:gd name="T53" fmla="*/ 75 h 88"/>
                  <a:gd name="T54" fmla="*/ 57 w 120"/>
                  <a:gd name="T55" fmla="*/ 80 h 88"/>
                  <a:gd name="T56" fmla="*/ 56 w 120"/>
                  <a:gd name="T57" fmla="*/ 82 h 88"/>
                  <a:gd name="T58" fmla="*/ 46 w 120"/>
                  <a:gd name="T59" fmla="*/ 73 h 88"/>
                  <a:gd name="T60" fmla="*/ 48 w 120"/>
                  <a:gd name="T61" fmla="*/ 30 h 88"/>
                  <a:gd name="T62" fmla="*/ 44 w 120"/>
                  <a:gd name="T63" fmla="*/ 41 h 88"/>
                  <a:gd name="T64" fmla="*/ 40 w 120"/>
                  <a:gd name="T65" fmla="*/ 49 h 88"/>
                  <a:gd name="T66" fmla="*/ 48 w 120"/>
                  <a:gd name="T67" fmla="*/ 55 h 88"/>
                  <a:gd name="T68" fmla="*/ 64 w 120"/>
                  <a:gd name="T69" fmla="*/ 47 h 88"/>
                  <a:gd name="T70" fmla="*/ 81 w 120"/>
                  <a:gd name="T71" fmla="*/ 65 h 88"/>
                  <a:gd name="T72" fmla="*/ 67 w 120"/>
                  <a:gd name="T73" fmla="*/ 42 h 88"/>
                  <a:gd name="T74" fmla="*/ 56 w 120"/>
                  <a:gd name="T75" fmla="*/ 45 h 88"/>
                  <a:gd name="T76" fmla="*/ 46 w 120"/>
                  <a:gd name="T77" fmla="*/ 48 h 88"/>
                  <a:gd name="T78" fmla="*/ 62 w 120"/>
                  <a:gd name="T79" fmla="*/ 34 h 88"/>
                  <a:gd name="T80" fmla="*/ 93 w 120"/>
                  <a:gd name="T81" fmla="*/ 51 h 88"/>
                  <a:gd name="T82" fmla="*/ 83 w 120"/>
                  <a:gd name="T83" fmla="*/ 57 h 88"/>
                  <a:gd name="T84" fmla="*/ 70 w 120"/>
                  <a:gd name="T85" fmla="*/ 20 h 88"/>
                  <a:gd name="T86" fmla="*/ 114 w 120"/>
                  <a:gd name="T87" fmla="*/ 3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8">
                    <a:moveTo>
                      <a:pt x="119" y="34"/>
                    </a:moveTo>
                    <a:cubicBezTo>
                      <a:pt x="86" y="1"/>
                      <a:pt x="86" y="1"/>
                      <a:pt x="86" y="1"/>
                    </a:cubicBezTo>
                    <a:cubicBezTo>
                      <a:pt x="85" y="0"/>
                      <a:pt x="81" y="0"/>
                      <a:pt x="79" y="1"/>
                    </a:cubicBezTo>
                    <a:cubicBezTo>
                      <a:pt x="65" y="16"/>
                      <a:pt x="65" y="16"/>
                      <a:pt x="65" y="16"/>
                    </a:cubicBezTo>
                    <a:cubicBezTo>
                      <a:pt x="63" y="18"/>
                      <a:pt x="63" y="21"/>
                      <a:pt x="65" y="23"/>
                    </a:cubicBezTo>
                    <a:cubicBezTo>
                      <a:pt x="69" y="27"/>
                      <a:pt x="69" y="27"/>
                      <a:pt x="69" y="27"/>
                    </a:cubicBezTo>
                    <a:cubicBezTo>
                      <a:pt x="66" y="27"/>
                      <a:pt x="63" y="28"/>
                      <a:pt x="62" y="28"/>
                    </a:cubicBezTo>
                    <a:cubicBezTo>
                      <a:pt x="53" y="25"/>
                      <a:pt x="53" y="25"/>
                      <a:pt x="53" y="25"/>
                    </a:cubicBezTo>
                    <a:cubicBezTo>
                      <a:pt x="55" y="23"/>
                      <a:pt x="55" y="23"/>
                      <a:pt x="55" y="23"/>
                    </a:cubicBezTo>
                    <a:cubicBezTo>
                      <a:pt x="56" y="22"/>
                      <a:pt x="57" y="21"/>
                      <a:pt x="57" y="20"/>
                    </a:cubicBezTo>
                    <a:cubicBezTo>
                      <a:pt x="57" y="18"/>
                      <a:pt x="56" y="17"/>
                      <a:pt x="55" y="16"/>
                    </a:cubicBezTo>
                    <a:cubicBezTo>
                      <a:pt x="41" y="1"/>
                      <a:pt x="41" y="1"/>
                      <a:pt x="41" y="1"/>
                    </a:cubicBezTo>
                    <a:cubicBezTo>
                      <a:pt x="39" y="0"/>
                      <a:pt x="35" y="0"/>
                      <a:pt x="34" y="1"/>
                    </a:cubicBezTo>
                    <a:cubicBezTo>
                      <a:pt x="1" y="34"/>
                      <a:pt x="1" y="34"/>
                      <a:pt x="1" y="34"/>
                    </a:cubicBezTo>
                    <a:cubicBezTo>
                      <a:pt x="1" y="35"/>
                      <a:pt x="0" y="36"/>
                      <a:pt x="0" y="37"/>
                    </a:cubicBezTo>
                    <a:cubicBezTo>
                      <a:pt x="0" y="38"/>
                      <a:pt x="1" y="40"/>
                      <a:pt x="1" y="41"/>
                    </a:cubicBezTo>
                    <a:cubicBezTo>
                      <a:pt x="16" y="55"/>
                      <a:pt x="16" y="55"/>
                      <a:pt x="16" y="55"/>
                    </a:cubicBezTo>
                    <a:cubicBezTo>
                      <a:pt x="17" y="56"/>
                      <a:pt x="18" y="57"/>
                      <a:pt x="20" y="57"/>
                    </a:cubicBezTo>
                    <a:cubicBezTo>
                      <a:pt x="21" y="57"/>
                      <a:pt x="22" y="56"/>
                      <a:pt x="23" y="55"/>
                    </a:cubicBezTo>
                    <a:cubicBezTo>
                      <a:pt x="24" y="54"/>
                      <a:pt x="24" y="54"/>
                      <a:pt x="24" y="54"/>
                    </a:cubicBezTo>
                    <a:cubicBezTo>
                      <a:pt x="27" y="60"/>
                      <a:pt x="35" y="71"/>
                      <a:pt x="42" y="77"/>
                    </a:cubicBezTo>
                    <a:cubicBezTo>
                      <a:pt x="50" y="85"/>
                      <a:pt x="50" y="85"/>
                      <a:pt x="50" y="85"/>
                    </a:cubicBezTo>
                    <a:cubicBezTo>
                      <a:pt x="52" y="87"/>
                      <a:pt x="54" y="88"/>
                      <a:pt x="56" y="88"/>
                    </a:cubicBezTo>
                    <a:cubicBezTo>
                      <a:pt x="58" y="88"/>
                      <a:pt x="60" y="87"/>
                      <a:pt x="61" y="86"/>
                    </a:cubicBezTo>
                    <a:cubicBezTo>
                      <a:pt x="63" y="84"/>
                      <a:pt x="63" y="83"/>
                      <a:pt x="63" y="82"/>
                    </a:cubicBezTo>
                    <a:cubicBezTo>
                      <a:pt x="65" y="82"/>
                      <a:pt x="68" y="82"/>
                      <a:pt x="69" y="80"/>
                    </a:cubicBezTo>
                    <a:cubicBezTo>
                      <a:pt x="71" y="79"/>
                      <a:pt x="71" y="77"/>
                      <a:pt x="71" y="76"/>
                    </a:cubicBezTo>
                    <a:cubicBezTo>
                      <a:pt x="73" y="77"/>
                      <a:pt x="76" y="77"/>
                      <a:pt x="77" y="75"/>
                    </a:cubicBezTo>
                    <a:cubicBezTo>
                      <a:pt x="79" y="73"/>
                      <a:pt x="79" y="72"/>
                      <a:pt x="79" y="71"/>
                    </a:cubicBezTo>
                    <a:cubicBezTo>
                      <a:pt x="81" y="71"/>
                      <a:pt x="84" y="71"/>
                      <a:pt x="85" y="70"/>
                    </a:cubicBezTo>
                    <a:cubicBezTo>
                      <a:pt x="87" y="68"/>
                      <a:pt x="88" y="66"/>
                      <a:pt x="87" y="62"/>
                    </a:cubicBezTo>
                    <a:cubicBezTo>
                      <a:pt x="89" y="60"/>
                      <a:pt x="93" y="58"/>
                      <a:pt x="97" y="55"/>
                    </a:cubicBezTo>
                    <a:cubicBezTo>
                      <a:pt x="98" y="56"/>
                      <a:pt x="99" y="57"/>
                      <a:pt x="100" y="57"/>
                    </a:cubicBezTo>
                    <a:cubicBezTo>
                      <a:pt x="102" y="57"/>
                      <a:pt x="103" y="56"/>
                      <a:pt x="104" y="55"/>
                    </a:cubicBezTo>
                    <a:cubicBezTo>
                      <a:pt x="119" y="41"/>
                      <a:pt x="119" y="41"/>
                      <a:pt x="119" y="41"/>
                    </a:cubicBezTo>
                    <a:cubicBezTo>
                      <a:pt x="120" y="39"/>
                      <a:pt x="120" y="36"/>
                      <a:pt x="119" y="34"/>
                    </a:cubicBezTo>
                    <a:close/>
                    <a:moveTo>
                      <a:pt x="20" y="50"/>
                    </a:moveTo>
                    <a:cubicBezTo>
                      <a:pt x="6" y="37"/>
                      <a:pt x="6" y="37"/>
                      <a:pt x="6" y="37"/>
                    </a:cubicBezTo>
                    <a:cubicBezTo>
                      <a:pt x="37" y="6"/>
                      <a:pt x="37" y="6"/>
                      <a:pt x="37" y="6"/>
                    </a:cubicBezTo>
                    <a:cubicBezTo>
                      <a:pt x="50" y="20"/>
                      <a:pt x="50" y="20"/>
                      <a:pt x="50" y="20"/>
                    </a:cubicBezTo>
                    <a:lnTo>
                      <a:pt x="20" y="50"/>
                    </a:lnTo>
                    <a:close/>
                    <a:moveTo>
                      <a:pt x="81" y="65"/>
                    </a:moveTo>
                    <a:cubicBezTo>
                      <a:pt x="81" y="65"/>
                      <a:pt x="81" y="65"/>
                      <a:pt x="80" y="65"/>
                    </a:cubicBezTo>
                    <a:cubicBezTo>
                      <a:pt x="80" y="65"/>
                      <a:pt x="79" y="65"/>
                      <a:pt x="78" y="65"/>
                    </a:cubicBezTo>
                    <a:cubicBezTo>
                      <a:pt x="77" y="65"/>
                      <a:pt x="76" y="65"/>
                      <a:pt x="75" y="66"/>
                    </a:cubicBezTo>
                    <a:cubicBezTo>
                      <a:pt x="74" y="67"/>
                      <a:pt x="74" y="69"/>
                      <a:pt x="74" y="70"/>
                    </a:cubicBezTo>
                    <a:cubicBezTo>
                      <a:pt x="73" y="70"/>
                      <a:pt x="73" y="70"/>
                      <a:pt x="73" y="71"/>
                    </a:cubicBezTo>
                    <a:cubicBezTo>
                      <a:pt x="73" y="71"/>
                      <a:pt x="73" y="70"/>
                      <a:pt x="72" y="70"/>
                    </a:cubicBezTo>
                    <a:cubicBezTo>
                      <a:pt x="72" y="70"/>
                      <a:pt x="71" y="70"/>
                      <a:pt x="70" y="70"/>
                    </a:cubicBezTo>
                    <a:cubicBezTo>
                      <a:pt x="69" y="70"/>
                      <a:pt x="68" y="71"/>
                      <a:pt x="67" y="71"/>
                    </a:cubicBezTo>
                    <a:cubicBezTo>
                      <a:pt x="66" y="73"/>
                      <a:pt x="66" y="74"/>
                      <a:pt x="65" y="75"/>
                    </a:cubicBezTo>
                    <a:cubicBezTo>
                      <a:pt x="65" y="76"/>
                      <a:pt x="65" y="76"/>
                      <a:pt x="65" y="76"/>
                    </a:cubicBezTo>
                    <a:cubicBezTo>
                      <a:pt x="65" y="76"/>
                      <a:pt x="65" y="76"/>
                      <a:pt x="64" y="76"/>
                    </a:cubicBezTo>
                    <a:cubicBezTo>
                      <a:pt x="64" y="76"/>
                      <a:pt x="63" y="75"/>
                      <a:pt x="62" y="75"/>
                    </a:cubicBezTo>
                    <a:cubicBezTo>
                      <a:pt x="61" y="75"/>
                      <a:pt x="60" y="76"/>
                      <a:pt x="59" y="77"/>
                    </a:cubicBezTo>
                    <a:cubicBezTo>
                      <a:pt x="58" y="78"/>
                      <a:pt x="58" y="80"/>
                      <a:pt x="57" y="80"/>
                    </a:cubicBezTo>
                    <a:cubicBezTo>
                      <a:pt x="57" y="81"/>
                      <a:pt x="57" y="81"/>
                      <a:pt x="57" y="81"/>
                    </a:cubicBezTo>
                    <a:cubicBezTo>
                      <a:pt x="56" y="82"/>
                      <a:pt x="56" y="82"/>
                      <a:pt x="56" y="82"/>
                    </a:cubicBezTo>
                    <a:cubicBezTo>
                      <a:pt x="55" y="82"/>
                      <a:pt x="55" y="82"/>
                      <a:pt x="54" y="81"/>
                    </a:cubicBezTo>
                    <a:cubicBezTo>
                      <a:pt x="46" y="73"/>
                      <a:pt x="46" y="73"/>
                      <a:pt x="46" y="73"/>
                    </a:cubicBezTo>
                    <a:cubicBezTo>
                      <a:pt x="39" y="66"/>
                      <a:pt x="31" y="55"/>
                      <a:pt x="28" y="50"/>
                    </a:cubicBezTo>
                    <a:cubicBezTo>
                      <a:pt x="48" y="30"/>
                      <a:pt x="48" y="30"/>
                      <a:pt x="48" y="30"/>
                    </a:cubicBezTo>
                    <a:cubicBezTo>
                      <a:pt x="53" y="31"/>
                      <a:pt x="53" y="31"/>
                      <a:pt x="53" y="31"/>
                    </a:cubicBezTo>
                    <a:cubicBezTo>
                      <a:pt x="49" y="34"/>
                      <a:pt x="46" y="38"/>
                      <a:pt x="44" y="41"/>
                    </a:cubicBezTo>
                    <a:cubicBezTo>
                      <a:pt x="43" y="42"/>
                      <a:pt x="42" y="43"/>
                      <a:pt x="42" y="43"/>
                    </a:cubicBezTo>
                    <a:cubicBezTo>
                      <a:pt x="40" y="45"/>
                      <a:pt x="39" y="47"/>
                      <a:pt x="40" y="49"/>
                    </a:cubicBezTo>
                    <a:cubicBezTo>
                      <a:pt x="41" y="51"/>
                      <a:pt x="42" y="52"/>
                      <a:pt x="43" y="53"/>
                    </a:cubicBezTo>
                    <a:cubicBezTo>
                      <a:pt x="45" y="55"/>
                      <a:pt x="46" y="55"/>
                      <a:pt x="48" y="55"/>
                    </a:cubicBezTo>
                    <a:cubicBezTo>
                      <a:pt x="52" y="55"/>
                      <a:pt x="56" y="53"/>
                      <a:pt x="59" y="50"/>
                    </a:cubicBezTo>
                    <a:cubicBezTo>
                      <a:pt x="60" y="49"/>
                      <a:pt x="62" y="48"/>
                      <a:pt x="64" y="47"/>
                    </a:cubicBezTo>
                    <a:cubicBezTo>
                      <a:pt x="70" y="52"/>
                      <a:pt x="75" y="57"/>
                      <a:pt x="79" y="61"/>
                    </a:cubicBezTo>
                    <a:cubicBezTo>
                      <a:pt x="82" y="64"/>
                      <a:pt x="81" y="65"/>
                      <a:pt x="81" y="65"/>
                    </a:cubicBezTo>
                    <a:close/>
                    <a:moveTo>
                      <a:pt x="83" y="57"/>
                    </a:moveTo>
                    <a:cubicBezTo>
                      <a:pt x="78" y="51"/>
                      <a:pt x="72" y="46"/>
                      <a:pt x="67" y="42"/>
                    </a:cubicBezTo>
                    <a:cubicBezTo>
                      <a:pt x="66" y="41"/>
                      <a:pt x="64" y="41"/>
                      <a:pt x="62" y="42"/>
                    </a:cubicBezTo>
                    <a:cubicBezTo>
                      <a:pt x="60" y="42"/>
                      <a:pt x="58" y="43"/>
                      <a:pt x="56" y="45"/>
                    </a:cubicBezTo>
                    <a:cubicBezTo>
                      <a:pt x="53" y="47"/>
                      <a:pt x="50" y="49"/>
                      <a:pt x="48" y="49"/>
                    </a:cubicBezTo>
                    <a:cubicBezTo>
                      <a:pt x="48" y="49"/>
                      <a:pt x="47" y="48"/>
                      <a:pt x="46" y="48"/>
                    </a:cubicBezTo>
                    <a:cubicBezTo>
                      <a:pt x="46" y="48"/>
                      <a:pt x="47" y="46"/>
                      <a:pt x="48" y="45"/>
                    </a:cubicBezTo>
                    <a:cubicBezTo>
                      <a:pt x="52" y="41"/>
                      <a:pt x="56" y="36"/>
                      <a:pt x="62" y="34"/>
                    </a:cubicBezTo>
                    <a:cubicBezTo>
                      <a:pt x="67" y="32"/>
                      <a:pt x="70" y="33"/>
                      <a:pt x="75" y="33"/>
                    </a:cubicBezTo>
                    <a:cubicBezTo>
                      <a:pt x="93" y="51"/>
                      <a:pt x="93" y="51"/>
                      <a:pt x="93" y="51"/>
                    </a:cubicBezTo>
                    <a:cubicBezTo>
                      <a:pt x="89" y="53"/>
                      <a:pt x="86" y="55"/>
                      <a:pt x="84" y="57"/>
                    </a:cubicBezTo>
                    <a:cubicBezTo>
                      <a:pt x="84" y="57"/>
                      <a:pt x="84" y="57"/>
                      <a:pt x="83" y="57"/>
                    </a:cubicBezTo>
                    <a:close/>
                    <a:moveTo>
                      <a:pt x="100" y="50"/>
                    </a:moveTo>
                    <a:cubicBezTo>
                      <a:pt x="70" y="20"/>
                      <a:pt x="70" y="20"/>
                      <a:pt x="70" y="20"/>
                    </a:cubicBezTo>
                    <a:cubicBezTo>
                      <a:pt x="83" y="6"/>
                      <a:pt x="83" y="6"/>
                      <a:pt x="83" y="6"/>
                    </a:cubicBezTo>
                    <a:cubicBezTo>
                      <a:pt x="114" y="37"/>
                      <a:pt x="114" y="37"/>
                      <a:pt x="114" y="37"/>
                    </a:cubicBezTo>
                    <a:lnTo>
                      <a:pt x="100" y="50"/>
                    </a:lnTo>
                    <a:close/>
                  </a:path>
                </a:pathLst>
              </a:custGeom>
              <a:solidFill>
                <a:srgbClr val="00B4D9"/>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458305" y="4570810"/>
              <a:ext cx="640081" cy="640079"/>
              <a:chOff x="458304" y="4570810"/>
              <a:chExt cx="640081" cy="640079"/>
            </a:xfrm>
          </p:grpSpPr>
          <p:sp>
            <p:nvSpPr>
              <p:cNvPr id="32" name="椭圆 31"/>
              <p:cNvSpPr/>
              <p:nvPr/>
            </p:nvSpPr>
            <p:spPr>
              <a:xfrm>
                <a:off x="458304" y="4570810"/>
                <a:ext cx="640081" cy="640079"/>
              </a:xfrm>
              <a:prstGeom prst="ellipse">
                <a:avLst/>
              </a:prstGeom>
              <a:noFill/>
              <a:ln w="12700">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17"/>
              <p:cNvSpPr>
                <a:spLocks noEditPoints="1"/>
              </p:cNvSpPr>
              <p:nvPr/>
            </p:nvSpPr>
            <p:spPr bwMode="auto">
              <a:xfrm>
                <a:off x="649263" y="4761769"/>
                <a:ext cx="258162" cy="258160"/>
              </a:xfrm>
              <a:custGeom>
                <a:avLst/>
                <a:gdLst>
                  <a:gd name="T0" fmla="*/ 114 w 120"/>
                  <a:gd name="T1" fmla="*/ 18 h 120"/>
                  <a:gd name="T2" fmla="*/ 78 w 120"/>
                  <a:gd name="T3" fmla="*/ 18 h 120"/>
                  <a:gd name="T4" fmla="*/ 78 w 120"/>
                  <a:gd name="T5" fmla="*/ 6 h 120"/>
                  <a:gd name="T6" fmla="*/ 72 w 120"/>
                  <a:gd name="T7" fmla="*/ 0 h 120"/>
                  <a:gd name="T8" fmla="*/ 48 w 120"/>
                  <a:gd name="T9" fmla="*/ 0 h 120"/>
                  <a:gd name="T10" fmla="*/ 42 w 120"/>
                  <a:gd name="T11" fmla="*/ 6 h 120"/>
                  <a:gd name="T12" fmla="*/ 42 w 120"/>
                  <a:gd name="T13" fmla="*/ 18 h 120"/>
                  <a:gd name="T14" fmla="*/ 6 w 120"/>
                  <a:gd name="T15" fmla="*/ 18 h 120"/>
                  <a:gd name="T16" fmla="*/ 0 w 120"/>
                  <a:gd name="T17" fmla="*/ 24 h 120"/>
                  <a:gd name="T18" fmla="*/ 0 w 120"/>
                  <a:gd name="T19" fmla="*/ 114 h 120"/>
                  <a:gd name="T20" fmla="*/ 6 w 120"/>
                  <a:gd name="T21" fmla="*/ 120 h 120"/>
                  <a:gd name="T22" fmla="*/ 114 w 120"/>
                  <a:gd name="T23" fmla="*/ 120 h 120"/>
                  <a:gd name="T24" fmla="*/ 120 w 120"/>
                  <a:gd name="T25" fmla="*/ 114 h 120"/>
                  <a:gd name="T26" fmla="*/ 120 w 120"/>
                  <a:gd name="T27" fmla="*/ 24 h 120"/>
                  <a:gd name="T28" fmla="*/ 114 w 120"/>
                  <a:gd name="T29" fmla="*/ 18 h 120"/>
                  <a:gd name="T30" fmla="*/ 48 w 120"/>
                  <a:gd name="T31" fmla="*/ 6 h 120"/>
                  <a:gd name="T32" fmla="*/ 72 w 120"/>
                  <a:gd name="T33" fmla="*/ 6 h 120"/>
                  <a:gd name="T34" fmla="*/ 72 w 120"/>
                  <a:gd name="T35" fmla="*/ 18 h 120"/>
                  <a:gd name="T36" fmla="*/ 48 w 120"/>
                  <a:gd name="T37" fmla="*/ 18 h 120"/>
                  <a:gd name="T38" fmla="*/ 48 w 120"/>
                  <a:gd name="T39" fmla="*/ 6 h 120"/>
                  <a:gd name="T40" fmla="*/ 114 w 120"/>
                  <a:gd name="T41" fmla="*/ 114 h 120"/>
                  <a:gd name="T42" fmla="*/ 6 w 120"/>
                  <a:gd name="T43" fmla="*/ 114 h 120"/>
                  <a:gd name="T44" fmla="*/ 6 w 120"/>
                  <a:gd name="T45" fmla="*/ 54 h 120"/>
                  <a:gd name="T46" fmla="*/ 48 w 120"/>
                  <a:gd name="T47" fmla="*/ 54 h 120"/>
                  <a:gd name="T48" fmla="*/ 48 w 120"/>
                  <a:gd name="T49" fmla="*/ 60 h 120"/>
                  <a:gd name="T50" fmla="*/ 54 w 120"/>
                  <a:gd name="T51" fmla="*/ 66 h 120"/>
                  <a:gd name="T52" fmla="*/ 66 w 120"/>
                  <a:gd name="T53" fmla="*/ 66 h 120"/>
                  <a:gd name="T54" fmla="*/ 72 w 120"/>
                  <a:gd name="T55" fmla="*/ 60 h 120"/>
                  <a:gd name="T56" fmla="*/ 72 w 120"/>
                  <a:gd name="T57" fmla="*/ 54 h 120"/>
                  <a:gd name="T58" fmla="*/ 114 w 120"/>
                  <a:gd name="T59" fmla="*/ 54 h 120"/>
                  <a:gd name="T60" fmla="*/ 114 w 120"/>
                  <a:gd name="T61" fmla="*/ 114 h 120"/>
                  <a:gd name="T62" fmla="*/ 54 w 120"/>
                  <a:gd name="T63" fmla="*/ 54 h 120"/>
                  <a:gd name="T64" fmla="*/ 66 w 120"/>
                  <a:gd name="T65" fmla="*/ 54 h 120"/>
                  <a:gd name="T66" fmla="*/ 66 w 120"/>
                  <a:gd name="T67" fmla="*/ 60 h 120"/>
                  <a:gd name="T68" fmla="*/ 54 w 120"/>
                  <a:gd name="T69" fmla="*/ 60 h 120"/>
                  <a:gd name="T70" fmla="*/ 54 w 120"/>
                  <a:gd name="T71" fmla="*/ 54 h 120"/>
                  <a:gd name="T72" fmla="*/ 6 w 120"/>
                  <a:gd name="T73" fmla="*/ 48 h 120"/>
                  <a:gd name="T74" fmla="*/ 6 w 120"/>
                  <a:gd name="T75" fmla="*/ 24 h 120"/>
                  <a:gd name="T76" fmla="*/ 48 w 120"/>
                  <a:gd name="T77" fmla="*/ 24 h 120"/>
                  <a:gd name="T78" fmla="*/ 72 w 120"/>
                  <a:gd name="T79" fmla="*/ 24 h 120"/>
                  <a:gd name="T80" fmla="*/ 114 w 120"/>
                  <a:gd name="T81" fmla="*/ 24 h 120"/>
                  <a:gd name="T82" fmla="*/ 114 w 120"/>
                  <a:gd name="T83" fmla="*/ 48 h 120"/>
                  <a:gd name="T84" fmla="*/ 6 w 120"/>
                  <a:gd name="T8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20">
                    <a:moveTo>
                      <a:pt x="114" y="18"/>
                    </a:moveTo>
                    <a:cubicBezTo>
                      <a:pt x="78" y="18"/>
                      <a:pt x="78" y="18"/>
                      <a:pt x="78" y="18"/>
                    </a:cubicBezTo>
                    <a:cubicBezTo>
                      <a:pt x="78" y="6"/>
                      <a:pt x="78" y="6"/>
                      <a:pt x="78" y="6"/>
                    </a:cubicBezTo>
                    <a:cubicBezTo>
                      <a:pt x="78" y="3"/>
                      <a:pt x="75" y="0"/>
                      <a:pt x="72" y="0"/>
                    </a:cubicBezTo>
                    <a:cubicBezTo>
                      <a:pt x="48" y="0"/>
                      <a:pt x="48" y="0"/>
                      <a:pt x="48" y="0"/>
                    </a:cubicBezTo>
                    <a:cubicBezTo>
                      <a:pt x="45" y="0"/>
                      <a:pt x="42" y="3"/>
                      <a:pt x="42" y="6"/>
                    </a:cubicBezTo>
                    <a:cubicBezTo>
                      <a:pt x="42" y="18"/>
                      <a:pt x="42" y="18"/>
                      <a:pt x="42" y="18"/>
                    </a:cubicBezTo>
                    <a:cubicBezTo>
                      <a:pt x="6" y="18"/>
                      <a:pt x="6" y="18"/>
                      <a:pt x="6" y="18"/>
                    </a:cubicBezTo>
                    <a:cubicBezTo>
                      <a:pt x="3" y="18"/>
                      <a:pt x="0" y="21"/>
                      <a:pt x="0" y="24"/>
                    </a:cubicBezTo>
                    <a:cubicBezTo>
                      <a:pt x="0" y="114"/>
                      <a:pt x="0" y="114"/>
                      <a:pt x="0" y="114"/>
                    </a:cubicBezTo>
                    <a:cubicBezTo>
                      <a:pt x="0" y="117"/>
                      <a:pt x="3" y="120"/>
                      <a:pt x="6" y="120"/>
                    </a:cubicBezTo>
                    <a:cubicBezTo>
                      <a:pt x="114" y="120"/>
                      <a:pt x="114" y="120"/>
                      <a:pt x="114" y="120"/>
                    </a:cubicBezTo>
                    <a:cubicBezTo>
                      <a:pt x="117" y="120"/>
                      <a:pt x="120" y="117"/>
                      <a:pt x="120" y="114"/>
                    </a:cubicBezTo>
                    <a:cubicBezTo>
                      <a:pt x="120" y="24"/>
                      <a:pt x="120" y="24"/>
                      <a:pt x="120" y="24"/>
                    </a:cubicBezTo>
                    <a:cubicBezTo>
                      <a:pt x="120" y="21"/>
                      <a:pt x="117" y="18"/>
                      <a:pt x="114" y="18"/>
                    </a:cubicBezTo>
                    <a:close/>
                    <a:moveTo>
                      <a:pt x="48" y="6"/>
                    </a:moveTo>
                    <a:cubicBezTo>
                      <a:pt x="72" y="6"/>
                      <a:pt x="72" y="6"/>
                      <a:pt x="72" y="6"/>
                    </a:cubicBezTo>
                    <a:cubicBezTo>
                      <a:pt x="72" y="18"/>
                      <a:pt x="72" y="18"/>
                      <a:pt x="72" y="18"/>
                    </a:cubicBezTo>
                    <a:cubicBezTo>
                      <a:pt x="48" y="18"/>
                      <a:pt x="48" y="18"/>
                      <a:pt x="48" y="18"/>
                    </a:cubicBezTo>
                    <a:lnTo>
                      <a:pt x="48" y="6"/>
                    </a:lnTo>
                    <a:close/>
                    <a:moveTo>
                      <a:pt x="114" y="114"/>
                    </a:moveTo>
                    <a:cubicBezTo>
                      <a:pt x="6" y="114"/>
                      <a:pt x="6" y="114"/>
                      <a:pt x="6" y="114"/>
                    </a:cubicBezTo>
                    <a:cubicBezTo>
                      <a:pt x="6" y="54"/>
                      <a:pt x="6" y="54"/>
                      <a:pt x="6" y="54"/>
                    </a:cubicBezTo>
                    <a:cubicBezTo>
                      <a:pt x="48" y="54"/>
                      <a:pt x="48" y="54"/>
                      <a:pt x="48" y="54"/>
                    </a:cubicBezTo>
                    <a:cubicBezTo>
                      <a:pt x="48" y="60"/>
                      <a:pt x="48" y="60"/>
                      <a:pt x="48" y="60"/>
                    </a:cubicBezTo>
                    <a:cubicBezTo>
                      <a:pt x="48" y="63"/>
                      <a:pt x="51" y="66"/>
                      <a:pt x="54" y="66"/>
                    </a:cubicBezTo>
                    <a:cubicBezTo>
                      <a:pt x="66" y="66"/>
                      <a:pt x="66" y="66"/>
                      <a:pt x="66" y="66"/>
                    </a:cubicBezTo>
                    <a:cubicBezTo>
                      <a:pt x="69" y="66"/>
                      <a:pt x="72" y="63"/>
                      <a:pt x="72" y="60"/>
                    </a:cubicBezTo>
                    <a:cubicBezTo>
                      <a:pt x="72" y="54"/>
                      <a:pt x="72" y="54"/>
                      <a:pt x="72" y="54"/>
                    </a:cubicBezTo>
                    <a:cubicBezTo>
                      <a:pt x="114" y="54"/>
                      <a:pt x="114" y="54"/>
                      <a:pt x="114" y="54"/>
                    </a:cubicBezTo>
                    <a:lnTo>
                      <a:pt x="114" y="114"/>
                    </a:lnTo>
                    <a:close/>
                    <a:moveTo>
                      <a:pt x="54" y="54"/>
                    </a:moveTo>
                    <a:cubicBezTo>
                      <a:pt x="66" y="54"/>
                      <a:pt x="66" y="54"/>
                      <a:pt x="66" y="54"/>
                    </a:cubicBezTo>
                    <a:cubicBezTo>
                      <a:pt x="66" y="60"/>
                      <a:pt x="66" y="60"/>
                      <a:pt x="66" y="60"/>
                    </a:cubicBezTo>
                    <a:cubicBezTo>
                      <a:pt x="54" y="60"/>
                      <a:pt x="54" y="60"/>
                      <a:pt x="54" y="60"/>
                    </a:cubicBezTo>
                    <a:lnTo>
                      <a:pt x="54" y="54"/>
                    </a:lnTo>
                    <a:close/>
                    <a:moveTo>
                      <a:pt x="6" y="48"/>
                    </a:moveTo>
                    <a:cubicBezTo>
                      <a:pt x="6" y="24"/>
                      <a:pt x="6" y="24"/>
                      <a:pt x="6" y="24"/>
                    </a:cubicBezTo>
                    <a:cubicBezTo>
                      <a:pt x="48" y="24"/>
                      <a:pt x="48" y="24"/>
                      <a:pt x="48" y="24"/>
                    </a:cubicBezTo>
                    <a:cubicBezTo>
                      <a:pt x="72" y="24"/>
                      <a:pt x="72" y="24"/>
                      <a:pt x="72" y="24"/>
                    </a:cubicBezTo>
                    <a:cubicBezTo>
                      <a:pt x="114" y="24"/>
                      <a:pt x="114" y="24"/>
                      <a:pt x="114" y="24"/>
                    </a:cubicBezTo>
                    <a:cubicBezTo>
                      <a:pt x="114" y="48"/>
                      <a:pt x="114" y="48"/>
                      <a:pt x="114" y="48"/>
                    </a:cubicBezTo>
                    <a:lnTo>
                      <a:pt x="6" y="48"/>
                    </a:lnTo>
                    <a:close/>
                  </a:path>
                </a:pathLst>
              </a:custGeom>
              <a:solidFill>
                <a:srgbClr val="00B4D9"/>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0" name="组合 69"/>
          <p:cNvGrpSpPr/>
          <p:nvPr/>
        </p:nvGrpSpPr>
        <p:grpSpPr>
          <a:xfrm>
            <a:off x="8393368" y="2402004"/>
            <a:ext cx="3493830" cy="3513620"/>
            <a:chOff x="8632373" y="3043517"/>
            <a:chExt cx="3064671" cy="2494836"/>
          </a:xfrm>
        </p:grpSpPr>
        <p:sp>
          <p:nvSpPr>
            <p:cNvPr id="38" name="椭圆 37"/>
            <p:cNvSpPr/>
            <p:nvPr/>
          </p:nvSpPr>
          <p:spPr>
            <a:xfrm flipH="1">
              <a:off x="11056961" y="3043517"/>
              <a:ext cx="640081" cy="640079"/>
            </a:xfrm>
            <a:prstGeom prst="ellipse">
              <a:avLst/>
            </a:prstGeom>
            <a:noFill/>
            <a:ln w="12700">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flipH="1">
              <a:off x="8632373" y="3054672"/>
              <a:ext cx="2454129" cy="1353507"/>
              <a:chOff x="943229" y="4489079"/>
              <a:chExt cx="2454129" cy="1353507"/>
            </a:xfrm>
          </p:grpSpPr>
          <p:sp>
            <p:nvSpPr>
              <p:cNvPr id="45" name="文本框 44"/>
              <p:cNvSpPr txBox="1"/>
              <p:nvPr/>
            </p:nvSpPr>
            <p:spPr>
              <a:xfrm>
                <a:off x="979140" y="4489079"/>
                <a:ext cx="2394408" cy="407998"/>
              </a:xfrm>
              <a:prstGeom prst="rect">
                <a:avLst/>
              </a:prstGeom>
              <a:noFill/>
            </p:spPr>
            <p:txBody>
              <a:bodyPr wrap="square" rtlCol="0">
                <a:spAutoFit/>
              </a:bodyPr>
              <a:lstStyle/>
              <a:p>
                <a:r>
                  <a:rPr lang="zh-CN" altLang="en-US" sz="1400" dirty="0" smtClean="0">
                    <a:solidFill>
                      <a:srgbClr val="00B4D9"/>
                    </a:solidFill>
                    <a:latin typeface="微软雅黑" panose="020B0503020204020204" pitchFamily="34" charset="-122"/>
                    <a:ea typeface="微软雅黑" panose="020B0503020204020204" pitchFamily="34" charset="-122"/>
                  </a:rPr>
                  <a:t>产学合作模式类型化及流程化，明确各方关系，提升成果价值</a:t>
                </a:r>
                <a:endParaRPr lang="zh-CN" altLang="en-US" sz="1400" dirty="0">
                  <a:solidFill>
                    <a:srgbClr val="00B4D9"/>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943229" y="4906590"/>
                <a:ext cx="2454129" cy="935996"/>
              </a:xfrm>
              <a:prstGeom prst="rect">
                <a:avLst/>
              </a:prstGeom>
              <a:noFill/>
            </p:spPr>
            <p:txBody>
              <a:bodyPr wrap="square" rtlCol="0">
                <a:spAutoFit/>
              </a:bodyPr>
              <a:lstStyle/>
              <a:p>
                <a:pPr>
                  <a:lnSpc>
                    <a:spcPct val="120000"/>
                  </a:lnSpc>
                </a:pPr>
                <a:r>
                  <a:rPr lang="zh-CN" altLang="en-US" sz="1200" dirty="0" smtClean="0">
                    <a:solidFill>
                      <a:srgbClr val="E7EDEA"/>
                    </a:solidFill>
                    <a:latin typeface="微软雅黑" panose="020B0503020204020204" pitchFamily="34" charset="-122"/>
                    <a:ea typeface="微软雅黑" panose="020B0503020204020204" pitchFamily="34" charset="-122"/>
                  </a:rPr>
                  <a:t>产学合作的合作模式是多样化的，其流程亦各有别，绝非一纸合同可以通案适用，以及执行各种类型合作模式的全流程，亦均影响产学合作最终成败与效果，亟须加以深化与提升。</a:t>
                </a:r>
                <a:endParaRPr lang="en-US" altLang="zh-CN" sz="1200" dirty="0">
                  <a:solidFill>
                    <a:srgbClr val="E7EDEA"/>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flipH="1">
              <a:off x="8644207" y="4415257"/>
              <a:ext cx="2490185" cy="1123096"/>
              <a:chOff x="895339" y="4340087"/>
              <a:chExt cx="2490185" cy="1123096"/>
            </a:xfrm>
          </p:grpSpPr>
          <p:sp>
            <p:nvSpPr>
              <p:cNvPr id="48" name="文本框 47"/>
              <p:cNvSpPr txBox="1"/>
              <p:nvPr/>
            </p:nvSpPr>
            <p:spPr>
              <a:xfrm>
                <a:off x="1038998" y="4340087"/>
                <a:ext cx="2346526" cy="407998"/>
              </a:xfrm>
              <a:prstGeom prst="rect">
                <a:avLst/>
              </a:prstGeom>
              <a:noFill/>
            </p:spPr>
            <p:txBody>
              <a:bodyPr wrap="square" rtlCol="0">
                <a:spAutoFit/>
              </a:bodyPr>
              <a:lstStyle/>
              <a:p>
                <a:r>
                  <a:rPr lang="zh-CN" altLang="en-US" sz="1400" dirty="0" smtClean="0">
                    <a:solidFill>
                      <a:srgbClr val="00B4D9"/>
                    </a:solidFill>
                    <a:latin typeface="微软雅黑" panose="020B0503020204020204" pitchFamily="34" charset="-122"/>
                    <a:ea typeface="微软雅黑" panose="020B0503020204020204" pitchFamily="34" charset="-122"/>
                  </a:rPr>
                  <a:t>提升产学合作相关人员专业、经验与伦理，符合产业要求水平</a:t>
                </a:r>
                <a:endParaRPr lang="zh-CN" altLang="en-US" sz="1400" dirty="0">
                  <a:solidFill>
                    <a:srgbClr val="00B4D9"/>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895339" y="4768239"/>
                <a:ext cx="2478071" cy="694944"/>
              </a:xfrm>
              <a:prstGeom prst="rect">
                <a:avLst/>
              </a:prstGeom>
              <a:noFill/>
            </p:spPr>
            <p:txBody>
              <a:bodyPr wrap="square" rtlCol="0">
                <a:spAutoFit/>
              </a:bodyPr>
              <a:lstStyle/>
              <a:p>
                <a:pPr>
                  <a:lnSpc>
                    <a:spcPct val="120000"/>
                  </a:lnSpc>
                </a:pPr>
                <a:r>
                  <a:rPr lang="zh-CN" altLang="en-US" sz="1200" dirty="0" smtClean="0">
                    <a:solidFill>
                      <a:srgbClr val="E7EDEA"/>
                    </a:solidFill>
                    <a:latin typeface="微软雅黑" panose="020B0503020204020204" pitchFamily="34" charset="-122"/>
                    <a:ea typeface="微软雅黑" panose="020B0503020204020204" pitchFamily="34" charset="-122"/>
                  </a:rPr>
                  <a:t>相关人员是否具备或能持续增进相关产业基础知识与经验，直接关系与影响产学合作，而最重要的是相关人员的伦理性要求。</a:t>
                </a:r>
                <a:endParaRPr lang="en-US" altLang="zh-CN" sz="1200" dirty="0">
                  <a:solidFill>
                    <a:srgbClr val="E7EDEA"/>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11236990" y="3254007"/>
              <a:ext cx="280022" cy="279058"/>
              <a:chOff x="6108389" y="2500382"/>
              <a:chExt cx="280022" cy="279058"/>
            </a:xfrm>
          </p:grpSpPr>
          <p:sp>
            <p:nvSpPr>
              <p:cNvPr id="60" name="Freeform 5"/>
              <p:cNvSpPr>
                <a:spLocks noEditPoints="1"/>
              </p:cNvSpPr>
              <p:nvPr/>
            </p:nvSpPr>
            <p:spPr bwMode="auto">
              <a:xfrm flipH="1">
                <a:off x="6108389" y="2500382"/>
                <a:ext cx="280022" cy="279058"/>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solidFill>
                <a:srgbClr val="00B4D9"/>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flipH="1">
                <a:off x="6157465" y="2549458"/>
                <a:ext cx="181870" cy="111623"/>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solidFill>
                <a:srgbClr val="00B4D9"/>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组合 67"/>
            <p:cNvGrpSpPr/>
            <p:nvPr/>
          </p:nvGrpSpPr>
          <p:grpSpPr>
            <a:xfrm>
              <a:off x="11056963" y="4570810"/>
              <a:ext cx="640081" cy="640079"/>
              <a:chOff x="11056963" y="4570810"/>
              <a:chExt cx="640081" cy="640079"/>
            </a:xfrm>
          </p:grpSpPr>
          <p:sp>
            <p:nvSpPr>
              <p:cNvPr id="42" name="椭圆 41"/>
              <p:cNvSpPr/>
              <p:nvPr/>
            </p:nvSpPr>
            <p:spPr>
              <a:xfrm flipH="1">
                <a:off x="11056963" y="4570810"/>
                <a:ext cx="640081" cy="640079"/>
              </a:xfrm>
              <a:prstGeom prst="ellipse">
                <a:avLst/>
              </a:prstGeom>
              <a:noFill/>
              <a:ln w="12700">
                <a:solidFill>
                  <a:srgbClr val="E7E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p:cNvGrpSpPr/>
              <p:nvPr/>
            </p:nvGrpSpPr>
            <p:grpSpPr>
              <a:xfrm>
                <a:off x="11236071" y="4749432"/>
                <a:ext cx="281864" cy="282835"/>
                <a:chOff x="6107468" y="3463915"/>
                <a:chExt cx="281864" cy="282835"/>
              </a:xfrm>
            </p:grpSpPr>
            <p:sp>
              <p:nvSpPr>
                <p:cNvPr id="63" name="Freeform 10"/>
                <p:cNvSpPr>
                  <a:spLocks noEditPoints="1"/>
                </p:cNvSpPr>
                <p:nvPr/>
              </p:nvSpPr>
              <p:spPr bwMode="auto">
                <a:xfrm>
                  <a:off x="6128851" y="3492101"/>
                  <a:ext cx="239098" cy="254649"/>
                </a:xfrm>
                <a:custGeom>
                  <a:avLst/>
                  <a:gdLst>
                    <a:gd name="T0" fmla="*/ 102 w 102"/>
                    <a:gd name="T1" fmla="*/ 51 h 108"/>
                    <a:gd name="T2" fmla="*/ 51 w 102"/>
                    <a:gd name="T3" fmla="*/ 0 h 108"/>
                    <a:gd name="T4" fmla="*/ 0 w 102"/>
                    <a:gd name="T5" fmla="*/ 51 h 108"/>
                    <a:gd name="T6" fmla="*/ 17 w 102"/>
                    <a:gd name="T7" fmla="*/ 89 h 108"/>
                    <a:gd name="T8" fmla="*/ 4 w 102"/>
                    <a:gd name="T9" fmla="*/ 103 h 108"/>
                    <a:gd name="T10" fmla="*/ 4 w 102"/>
                    <a:gd name="T11" fmla="*/ 107 h 108"/>
                    <a:gd name="T12" fmla="*/ 8 w 102"/>
                    <a:gd name="T13" fmla="*/ 107 h 108"/>
                    <a:gd name="T14" fmla="*/ 22 w 102"/>
                    <a:gd name="T15" fmla="*/ 93 h 108"/>
                    <a:gd name="T16" fmla="*/ 51 w 102"/>
                    <a:gd name="T17" fmla="*/ 102 h 108"/>
                    <a:gd name="T18" fmla="*/ 80 w 102"/>
                    <a:gd name="T19" fmla="*/ 93 h 108"/>
                    <a:gd name="T20" fmla="*/ 94 w 102"/>
                    <a:gd name="T21" fmla="*/ 107 h 108"/>
                    <a:gd name="T22" fmla="*/ 98 w 102"/>
                    <a:gd name="T23" fmla="*/ 107 h 108"/>
                    <a:gd name="T24" fmla="*/ 98 w 102"/>
                    <a:gd name="T25" fmla="*/ 103 h 108"/>
                    <a:gd name="T26" fmla="*/ 85 w 102"/>
                    <a:gd name="T27" fmla="*/ 89 h 108"/>
                    <a:gd name="T28" fmla="*/ 102 w 102"/>
                    <a:gd name="T29" fmla="*/ 51 h 108"/>
                    <a:gd name="T30" fmla="*/ 51 w 102"/>
                    <a:gd name="T31" fmla="*/ 96 h 108"/>
                    <a:gd name="T32" fmla="*/ 6 w 102"/>
                    <a:gd name="T33" fmla="*/ 51 h 108"/>
                    <a:gd name="T34" fmla="*/ 51 w 102"/>
                    <a:gd name="T35" fmla="*/ 6 h 108"/>
                    <a:gd name="T36" fmla="*/ 96 w 102"/>
                    <a:gd name="T37" fmla="*/ 51 h 108"/>
                    <a:gd name="T38" fmla="*/ 51 w 102"/>
                    <a:gd name="T3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102" y="51"/>
                      </a:moveTo>
                      <a:cubicBezTo>
                        <a:pt x="102" y="23"/>
                        <a:pt x="79" y="0"/>
                        <a:pt x="51" y="0"/>
                      </a:cubicBezTo>
                      <a:cubicBezTo>
                        <a:pt x="23" y="0"/>
                        <a:pt x="0" y="23"/>
                        <a:pt x="0" y="51"/>
                      </a:cubicBezTo>
                      <a:cubicBezTo>
                        <a:pt x="0" y="66"/>
                        <a:pt x="7" y="80"/>
                        <a:pt x="17" y="89"/>
                      </a:cubicBezTo>
                      <a:cubicBezTo>
                        <a:pt x="4" y="103"/>
                        <a:pt x="4" y="103"/>
                        <a:pt x="4" y="103"/>
                      </a:cubicBezTo>
                      <a:cubicBezTo>
                        <a:pt x="3" y="104"/>
                        <a:pt x="3" y="106"/>
                        <a:pt x="4" y="107"/>
                      </a:cubicBezTo>
                      <a:cubicBezTo>
                        <a:pt x="5" y="108"/>
                        <a:pt x="7" y="108"/>
                        <a:pt x="8" y="107"/>
                      </a:cubicBezTo>
                      <a:cubicBezTo>
                        <a:pt x="22" y="93"/>
                        <a:pt x="22" y="93"/>
                        <a:pt x="22" y="93"/>
                      </a:cubicBezTo>
                      <a:cubicBezTo>
                        <a:pt x="30" y="99"/>
                        <a:pt x="40" y="102"/>
                        <a:pt x="51" y="102"/>
                      </a:cubicBezTo>
                      <a:cubicBezTo>
                        <a:pt x="62" y="102"/>
                        <a:pt x="72" y="99"/>
                        <a:pt x="80" y="93"/>
                      </a:cubicBezTo>
                      <a:cubicBezTo>
                        <a:pt x="94" y="107"/>
                        <a:pt x="94" y="107"/>
                        <a:pt x="94" y="107"/>
                      </a:cubicBezTo>
                      <a:cubicBezTo>
                        <a:pt x="95" y="108"/>
                        <a:pt x="97" y="108"/>
                        <a:pt x="98" y="107"/>
                      </a:cubicBezTo>
                      <a:cubicBezTo>
                        <a:pt x="99" y="106"/>
                        <a:pt x="99" y="104"/>
                        <a:pt x="98" y="103"/>
                      </a:cubicBezTo>
                      <a:cubicBezTo>
                        <a:pt x="85" y="89"/>
                        <a:pt x="85" y="89"/>
                        <a:pt x="85" y="89"/>
                      </a:cubicBezTo>
                      <a:cubicBezTo>
                        <a:pt x="95" y="80"/>
                        <a:pt x="102" y="66"/>
                        <a:pt x="102" y="51"/>
                      </a:cubicBezTo>
                      <a:close/>
                      <a:moveTo>
                        <a:pt x="51" y="96"/>
                      </a:moveTo>
                      <a:cubicBezTo>
                        <a:pt x="26" y="96"/>
                        <a:pt x="6" y="76"/>
                        <a:pt x="6" y="51"/>
                      </a:cubicBezTo>
                      <a:cubicBezTo>
                        <a:pt x="6" y="26"/>
                        <a:pt x="26" y="6"/>
                        <a:pt x="51" y="6"/>
                      </a:cubicBezTo>
                      <a:cubicBezTo>
                        <a:pt x="76" y="6"/>
                        <a:pt x="96" y="26"/>
                        <a:pt x="96" y="51"/>
                      </a:cubicBezTo>
                      <a:cubicBezTo>
                        <a:pt x="96" y="76"/>
                        <a:pt x="76" y="96"/>
                        <a:pt x="51" y="96"/>
                      </a:cubicBezTo>
                      <a:close/>
                    </a:path>
                  </a:pathLst>
                </a:custGeom>
                <a:solidFill>
                  <a:srgbClr val="00B4D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1"/>
                <p:cNvSpPr>
                  <a:spLocks noEditPoints="1"/>
                </p:cNvSpPr>
                <p:nvPr/>
              </p:nvSpPr>
              <p:spPr bwMode="auto">
                <a:xfrm>
                  <a:off x="6178420" y="3520288"/>
                  <a:ext cx="91363" cy="113717"/>
                </a:xfrm>
                <a:custGeom>
                  <a:avLst/>
                  <a:gdLst>
                    <a:gd name="T0" fmla="*/ 33 w 39"/>
                    <a:gd name="T1" fmla="*/ 31 h 48"/>
                    <a:gd name="T2" fmla="*/ 33 w 39"/>
                    <a:gd name="T3" fmla="*/ 0 h 48"/>
                    <a:gd name="T4" fmla="*/ 27 w 39"/>
                    <a:gd name="T5" fmla="*/ 0 h 48"/>
                    <a:gd name="T6" fmla="*/ 27 w 39"/>
                    <a:gd name="T7" fmla="*/ 31 h 48"/>
                    <a:gd name="T8" fmla="*/ 22 w 39"/>
                    <a:gd name="T9" fmla="*/ 36 h 48"/>
                    <a:gd name="T10" fmla="*/ 0 w 39"/>
                    <a:gd name="T11" fmla="*/ 36 h 48"/>
                    <a:gd name="T12" fmla="*/ 0 w 39"/>
                    <a:gd name="T13" fmla="*/ 42 h 48"/>
                    <a:gd name="T14" fmla="*/ 22 w 39"/>
                    <a:gd name="T15" fmla="*/ 42 h 48"/>
                    <a:gd name="T16" fmla="*/ 30 w 39"/>
                    <a:gd name="T17" fmla="*/ 48 h 48"/>
                    <a:gd name="T18" fmla="*/ 39 w 39"/>
                    <a:gd name="T19" fmla="*/ 39 h 48"/>
                    <a:gd name="T20" fmla="*/ 33 w 39"/>
                    <a:gd name="T21" fmla="*/ 31 h 48"/>
                    <a:gd name="T22" fmla="*/ 30 w 39"/>
                    <a:gd name="T23" fmla="*/ 42 h 48"/>
                    <a:gd name="T24" fmla="*/ 27 w 39"/>
                    <a:gd name="T25" fmla="*/ 39 h 48"/>
                    <a:gd name="T26" fmla="*/ 30 w 39"/>
                    <a:gd name="T27" fmla="*/ 36 h 48"/>
                    <a:gd name="T28" fmla="*/ 33 w 39"/>
                    <a:gd name="T29" fmla="*/ 39 h 48"/>
                    <a:gd name="T30" fmla="*/ 30 w 39"/>
                    <a:gd name="T3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8">
                      <a:moveTo>
                        <a:pt x="33" y="31"/>
                      </a:moveTo>
                      <a:cubicBezTo>
                        <a:pt x="33" y="0"/>
                        <a:pt x="33" y="0"/>
                        <a:pt x="33" y="0"/>
                      </a:cubicBezTo>
                      <a:cubicBezTo>
                        <a:pt x="27" y="0"/>
                        <a:pt x="27" y="0"/>
                        <a:pt x="27" y="0"/>
                      </a:cubicBezTo>
                      <a:cubicBezTo>
                        <a:pt x="27" y="31"/>
                        <a:pt x="27" y="31"/>
                        <a:pt x="27" y="31"/>
                      </a:cubicBezTo>
                      <a:cubicBezTo>
                        <a:pt x="24" y="31"/>
                        <a:pt x="22" y="33"/>
                        <a:pt x="22" y="36"/>
                      </a:cubicBezTo>
                      <a:cubicBezTo>
                        <a:pt x="0" y="36"/>
                        <a:pt x="0" y="36"/>
                        <a:pt x="0" y="36"/>
                      </a:cubicBezTo>
                      <a:cubicBezTo>
                        <a:pt x="0" y="42"/>
                        <a:pt x="0" y="42"/>
                        <a:pt x="0" y="42"/>
                      </a:cubicBezTo>
                      <a:cubicBezTo>
                        <a:pt x="22" y="42"/>
                        <a:pt x="22" y="42"/>
                        <a:pt x="22" y="42"/>
                      </a:cubicBezTo>
                      <a:cubicBezTo>
                        <a:pt x="23" y="45"/>
                        <a:pt x="26" y="48"/>
                        <a:pt x="30" y="48"/>
                      </a:cubicBezTo>
                      <a:cubicBezTo>
                        <a:pt x="35" y="48"/>
                        <a:pt x="39" y="44"/>
                        <a:pt x="39" y="39"/>
                      </a:cubicBezTo>
                      <a:cubicBezTo>
                        <a:pt x="39" y="35"/>
                        <a:pt x="36" y="32"/>
                        <a:pt x="33" y="31"/>
                      </a:cubicBezTo>
                      <a:close/>
                      <a:moveTo>
                        <a:pt x="30" y="42"/>
                      </a:moveTo>
                      <a:cubicBezTo>
                        <a:pt x="28" y="42"/>
                        <a:pt x="27" y="41"/>
                        <a:pt x="27" y="39"/>
                      </a:cubicBezTo>
                      <a:cubicBezTo>
                        <a:pt x="27" y="37"/>
                        <a:pt x="28" y="36"/>
                        <a:pt x="30" y="36"/>
                      </a:cubicBezTo>
                      <a:cubicBezTo>
                        <a:pt x="32" y="36"/>
                        <a:pt x="33" y="37"/>
                        <a:pt x="33" y="39"/>
                      </a:cubicBezTo>
                      <a:cubicBezTo>
                        <a:pt x="33" y="41"/>
                        <a:pt x="32" y="42"/>
                        <a:pt x="30" y="42"/>
                      </a:cubicBezTo>
                      <a:close/>
                    </a:path>
                  </a:pathLst>
                </a:custGeom>
                <a:solidFill>
                  <a:srgbClr val="00B4D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12"/>
                <p:cNvSpPr>
                  <a:spLocks/>
                </p:cNvSpPr>
                <p:nvPr/>
              </p:nvSpPr>
              <p:spPr bwMode="auto">
                <a:xfrm>
                  <a:off x="6107468" y="3463915"/>
                  <a:ext cx="99138" cy="96222"/>
                </a:xfrm>
                <a:custGeom>
                  <a:avLst/>
                  <a:gdLst>
                    <a:gd name="T0" fmla="*/ 6 w 42"/>
                    <a:gd name="T1" fmla="*/ 24 h 41"/>
                    <a:gd name="T2" fmla="*/ 24 w 42"/>
                    <a:gd name="T3" fmla="*/ 6 h 41"/>
                    <a:gd name="T4" fmla="*/ 37 w 42"/>
                    <a:gd name="T5" fmla="*/ 11 h 41"/>
                    <a:gd name="T6" fmla="*/ 42 w 42"/>
                    <a:gd name="T7" fmla="*/ 9 h 41"/>
                    <a:gd name="T8" fmla="*/ 24 w 42"/>
                    <a:gd name="T9" fmla="*/ 0 h 41"/>
                    <a:gd name="T10" fmla="*/ 0 w 42"/>
                    <a:gd name="T11" fmla="*/ 24 h 41"/>
                    <a:gd name="T12" fmla="*/ 7 w 42"/>
                    <a:gd name="T13" fmla="*/ 41 h 41"/>
                    <a:gd name="T14" fmla="*/ 10 w 42"/>
                    <a:gd name="T15" fmla="*/ 35 h 41"/>
                    <a:gd name="T16" fmla="*/ 6 w 42"/>
                    <a:gd name="T17"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6" y="24"/>
                      </a:moveTo>
                      <a:cubicBezTo>
                        <a:pt x="6" y="14"/>
                        <a:pt x="14" y="6"/>
                        <a:pt x="24" y="6"/>
                      </a:cubicBezTo>
                      <a:cubicBezTo>
                        <a:pt x="29" y="6"/>
                        <a:pt x="33" y="8"/>
                        <a:pt x="37" y="11"/>
                      </a:cubicBezTo>
                      <a:cubicBezTo>
                        <a:pt x="38" y="10"/>
                        <a:pt x="40" y="9"/>
                        <a:pt x="42" y="9"/>
                      </a:cubicBezTo>
                      <a:cubicBezTo>
                        <a:pt x="38" y="3"/>
                        <a:pt x="31" y="0"/>
                        <a:pt x="24" y="0"/>
                      </a:cubicBezTo>
                      <a:cubicBezTo>
                        <a:pt x="11" y="0"/>
                        <a:pt x="0" y="11"/>
                        <a:pt x="0" y="24"/>
                      </a:cubicBezTo>
                      <a:cubicBezTo>
                        <a:pt x="0" y="31"/>
                        <a:pt x="3" y="37"/>
                        <a:pt x="7" y="41"/>
                      </a:cubicBezTo>
                      <a:cubicBezTo>
                        <a:pt x="8" y="39"/>
                        <a:pt x="9" y="37"/>
                        <a:pt x="10" y="35"/>
                      </a:cubicBezTo>
                      <a:cubicBezTo>
                        <a:pt x="8" y="32"/>
                        <a:pt x="6" y="28"/>
                        <a:pt x="6" y="24"/>
                      </a:cubicBezTo>
                      <a:close/>
                    </a:path>
                  </a:pathLst>
                </a:custGeom>
                <a:solidFill>
                  <a:srgbClr val="00B4D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13"/>
                <p:cNvSpPr>
                  <a:spLocks/>
                </p:cNvSpPr>
                <p:nvPr/>
              </p:nvSpPr>
              <p:spPr bwMode="auto">
                <a:xfrm>
                  <a:off x="6291166" y="3463915"/>
                  <a:ext cx="98166" cy="96222"/>
                </a:xfrm>
                <a:custGeom>
                  <a:avLst/>
                  <a:gdLst>
                    <a:gd name="T0" fmla="*/ 18 w 42"/>
                    <a:gd name="T1" fmla="*/ 0 h 41"/>
                    <a:gd name="T2" fmla="*/ 0 w 42"/>
                    <a:gd name="T3" fmla="*/ 9 h 41"/>
                    <a:gd name="T4" fmla="*/ 5 w 42"/>
                    <a:gd name="T5" fmla="*/ 11 h 41"/>
                    <a:gd name="T6" fmla="*/ 18 w 42"/>
                    <a:gd name="T7" fmla="*/ 6 h 41"/>
                    <a:gd name="T8" fmla="*/ 36 w 42"/>
                    <a:gd name="T9" fmla="*/ 24 h 41"/>
                    <a:gd name="T10" fmla="*/ 32 w 42"/>
                    <a:gd name="T11" fmla="*/ 35 h 41"/>
                    <a:gd name="T12" fmla="*/ 35 w 42"/>
                    <a:gd name="T13" fmla="*/ 41 h 41"/>
                    <a:gd name="T14" fmla="*/ 42 w 42"/>
                    <a:gd name="T15" fmla="*/ 24 h 41"/>
                    <a:gd name="T16" fmla="*/ 18 w 42"/>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18" y="0"/>
                      </a:moveTo>
                      <a:cubicBezTo>
                        <a:pt x="11" y="0"/>
                        <a:pt x="4" y="3"/>
                        <a:pt x="0" y="9"/>
                      </a:cubicBezTo>
                      <a:cubicBezTo>
                        <a:pt x="2" y="9"/>
                        <a:pt x="4" y="10"/>
                        <a:pt x="5" y="11"/>
                      </a:cubicBezTo>
                      <a:cubicBezTo>
                        <a:pt x="9" y="8"/>
                        <a:pt x="13" y="6"/>
                        <a:pt x="18" y="6"/>
                      </a:cubicBezTo>
                      <a:cubicBezTo>
                        <a:pt x="28" y="6"/>
                        <a:pt x="36" y="14"/>
                        <a:pt x="36" y="24"/>
                      </a:cubicBezTo>
                      <a:cubicBezTo>
                        <a:pt x="36" y="28"/>
                        <a:pt x="34" y="32"/>
                        <a:pt x="32" y="35"/>
                      </a:cubicBezTo>
                      <a:cubicBezTo>
                        <a:pt x="33" y="37"/>
                        <a:pt x="34" y="39"/>
                        <a:pt x="35" y="41"/>
                      </a:cubicBezTo>
                      <a:cubicBezTo>
                        <a:pt x="39" y="37"/>
                        <a:pt x="42" y="31"/>
                        <a:pt x="42" y="24"/>
                      </a:cubicBezTo>
                      <a:cubicBezTo>
                        <a:pt x="42" y="11"/>
                        <a:pt x="31" y="0"/>
                        <a:pt x="18" y="0"/>
                      </a:cubicBezTo>
                      <a:close/>
                    </a:path>
                  </a:pathLst>
                </a:custGeom>
                <a:solidFill>
                  <a:srgbClr val="00B4D9"/>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xmlns="" val="402809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500" fill="hold"/>
                                        <p:tgtEl>
                                          <p:spTgt spid="71"/>
                                        </p:tgtEl>
                                        <p:attrNameLst>
                                          <p:attrName>ppt_x</p:attrName>
                                        </p:attrNameLst>
                                      </p:cBhvr>
                                      <p:tavLst>
                                        <p:tav tm="0">
                                          <p:val>
                                            <p:strVal val="#ppt_x"/>
                                          </p:val>
                                        </p:tav>
                                        <p:tav tm="100000">
                                          <p:val>
                                            <p:strVal val="#ppt_x"/>
                                          </p:val>
                                        </p:tav>
                                      </p:tavLst>
                                    </p:anim>
                                    <p:anim calcmode="lin" valueType="num">
                                      <p:cBhvr additive="base">
                                        <p:cTn id="12" dur="500" fill="hold"/>
                                        <p:tgtEl>
                                          <p:spTgt spid="7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500" fill="hold"/>
                                        <p:tgtEl>
                                          <p:spTgt spid="69"/>
                                        </p:tgtEl>
                                        <p:attrNameLst>
                                          <p:attrName>ppt_x</p:attrName>
                                        </p:attrNameLst>
                                      </p:cBhvr>
                                      <p:tavLst>
                                        <p:tav tm="0">
                                          <p:val>
                                            <p:strVal val="1+#ppt_w/2"/>
                                          </p:val>
                                        </p:tav>
                                        <p:tav tm="100000">
                                          <p:val>
                                            <p:strVal val="#ppt_x"/>
                                          </p:val>
                                        </p:tav>
                                      </p:tavLst>
                                    </p:anim>
                                    <p:anim calcmode="lin" valueType="num">
                                      <p:cBhvr additive="base">
                                        <p:cTn id="17" dur="500" fill="hold"/>
                                        <p:tgtEl>
                                          <p:spTgt spid="6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0-#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
            <a:ext cx="12230100" cy="6858001"/>
            <a:chOff x="6518910" y="-857251"/>
            <a:chExt cx="12230100" cy="6858001"/>
          </a:xfrm>
        </p:grpSpPr>
        <p:pic>
          <p:nvPicPr>
            <p:cNvPr id="19" name="图片 18"/>
            <p:cNvPicPr>
              <a:picLocks noChangeAspect="1"/>
            </p:cNvPicPr>
            <p:nvPr/>
          </p:nvPicPr>
          <p:blipFill rotWithShape="1">
            <a:blip r:embed="rId2">
              <a:extLst>
                <a:ext uri="{28A0092B-C50C-407E-A947-70E740481C1C}">
                  <a14:useLocalDpi xmlns:a14="http://schemas.microsoft.com/office/drawing/2010/main" xmlns="" val="0"/>
                </a:ext>
              </a:extLst>
            </a:blip>
            <a:srcRect b="10075"/>
            <a:stretch/>
          </p:blipFill>
          <p:spPr>
            <a:xfrm>
              <a:off x="6537960" y="-857251"/>
              <a:ext cx="12192000" cy="6858001"/>
            </a:xfrm>
            <a:prstGeom prst="rect">
              <a:avLst/>
            </a:prstGeom>
          </p:spPr>
        </p:pic>
        <p:sp>
          <p:nvSpPr>
            <p:cNvPr id="20" name="矩形 19"/>
            <p:cNvSpPr/>
            <p:nvPr/>
          </p:nvSpPr>
          <p:spPr>
            <a:xfrm>
              <a:off x="6518910" y="-857251"/>
              <a:ext cx="12230100" cy="6858000"/>
            </a:xfrm>
            <a:prstGeom prst="rect">
              <a:avLst/>
            </a:prstGeom>
            <a:solidFill>
              <a:srgbClr val="0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38100" y="3929361"/>
            <a:ext cx="12230100" cy="2080260"/>
          </a:xfrm>
          <a:prstGeom prst="rect">
            <a:avLst/>
          </a:prstGeom>
          <a:solidFill>
            <a:srgbClr val="00B4D9">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768944" y="4428335"/>
            <a:ext cx="9423056" cy="584775"/>
          </a:xfrm>
          <a:prstGeom prst="rect">
            <a:avLst/>
          </a:prstGeom>
          <a:noFill/>
        </p:spPr>
        <p:txBody>
          <a:bodyPr wrap="square" rtlCol="0">
            <a:spAutoFit/>
          </a:bodyPr>
          <a:lstStyle/>
          <a:p>
            <a:r>
              <a:rPr lang="zh-CN" altLang="en-US" sz="3200" b="1" dirty="0" smtClean="0">
                <a:solidFill>
                  <a:srgbClr val="E7EDEA"/>
                </a:solidFill>
                <a:latin typeface="微软雅黑" panose="020B0503020204020204" pitchFamily="34" charset="-122"/>
                <a:ea typeface="微软雅黑" panose="020B0503020204020204" pitchFamily="34" charset="-122"/>
              </a:rPr>
              <a:t>产学合作的专利权争夺：不在共有，而在运营</a:t>
            </a:r>
            <a:endParaRPr lang="zh-CN" altLang="en-US" sz="3200" b="1" dirty="0">
              <a:solidFill>
                <a:srgbClr val="E7EDEA"/>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486034" y="4592961"/>
            <a:ext cx="0" cy="758831"/>
          </a:xfrm>
          <a:prstGeom prst="line">
            <a:avLst/>
          </a:prstGeom>
          <a:ln w="127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06441" y="4561025"/>
            <a:ext cx="807337" cy="680805"/>
            <a:chOff x="583361" y="4711151"/>
            <a:chExt cx="807337" cy="680805"/>
          </a:xfrm>
        </p:grpSpPr>
        <p:sp>
          <p:nvSpPr>
            <p:cNvPr id="26" name="文本框 25"/>
            <p:cNvSpPr txBox="1"/>
            <p:nvPr/>
          </p:nvSpPr>
          <p:spPr>
            <a:xfrm>
              <a:off x="583361" y="5022624"/>
              <a:ext cx="807337" cy="369332"/>
            </a:xfrm>
            <a:prstGeom prst="rect">
              <a:avLst/>
            </a:prstGeom>
            <a:noFill/>
          </p:spPr>
          <p:txBody>
            <a:bodyPr wrap="none" rtlCol="0">
              <a:spAutoFit/>
            </a:bodyPr>
            <a:lstStyle/>
            <a:p>
              <a:r>
                <a:rPr lang="en-US" altLang="zh-CN" b="1" dirty="0" smtClean="0">
                  <a:solidFill>
                    <a:srgbClr val="E7EDEA"/>
                  </a:solidFill>
                  <a:latin typeface="微软雅黑" panose="020B0503020204020204" pitchFamily="34" charset="-122"/>
                  <a:ea typeface="微软雅黑" panose="020B0503020204020204" pitchFamily="34" charset="-122"/>
                </a:rPr>
                <a:t>Part7</a:t>
              </a:r>
              <a:endParaRPr lang="zh-CN" altLang="en-US" b="1" dirty="0">
                <a:solidFill>
                  <a:srgbClr val="E7EDEA"/>
                </a:solidFill>
                <a:latin typeface="微软雅黑" panose="020B0503020204020204" pitchFamily="34" charset="-122"/>
                <a:ea typeface="微软雅黑" panose="020B0503020204020204" pitchFamily="34" charset="-122"/>
              </a:endParaRPr>
            </a:p>
          </p:txBody>
        </p:sp>
        <p:sp>
          <p:nvSpPr>
            <p:cNvPr id="27" name="Freeform 147"/>
            <p:cNvSpPr>
              <a:spLocks noEditPoints="1"/>
            </p:cNvSpPr>
            <p:nvPr/>
          </p:nvSpPr>
          <p:spPr bwMode="auto">
            <a:xfrm>
              <a:off x="647919" y="4711151"/>
              <a:ext cx="328492" cy="311472"/>
            </a:xfrm>
            <a:custGeom>
              <a:avLst/>
              <a:gdLst>
                <a:gd name="T0" fmla="*/ 149 w 193"/>
                <a:gd name="T1" fmla="*/ 172 h 183"/>
                <a:gd name="T2" fmla="*/ 85 w 193"/>
                <a:gd name="T3" fmla="*/ 183 h 183"/>
                <a:gd name="T4" fmla="*/ 10 w 193"/>
                <a:gd name="T5" fmla="*/ 47 h 183"/>
                <a:gd name="T6" fmla="*/ 30 w 193"/>
                <a:gd name="T7" fmla="*/ 49 h 183"/>
                <a:gd name="T8" fmla="*/ 28 w 193"/>
                <a:gd name="T9" fmla="*/ 88 h 183"/>
                <a:gd name="T10" fmla="*/ 35 w 193"/>
                <a:gd name="T11" fmla="*/ 96 h 183"/>
                <a:gd name="T12" fmla="*/ 36 w 193"/>
                <a:gd name="T13" fmla="*/ 96 h 183"/>
                <a:gd name="T14" fmla="*/ 43 w 193"/>
                <a:gd name="T15" fmla="*/ 88 h 183"/>
                <a:gd name="T16" fmla="*/ 41 w 193"/>
                <a:gd name="T17" fmla="*/ 49 h 183"/>
                <a:gd name="T18" fmla="*/ 60 w 193"/>
                <a:gd name="T19" fmla="*/ 47 h 183"/>
                <a:gd name="T20" fmla="*/ 100 w 193"/>
                <a:gd name="T21" fmla="*/ 66 h 183"/>
                <a:gd name="T22" fmla="*/ 58 w 193"/>
                <a:gd name="T23" fmla="*/ 111 h 183"/>
                <a:gd name="T24" fmla="*/ 43 w 193"/>
                <a:gd name="T25" fmla="*/ 183 h 183"/>
                <a:gd name="T26" fmla="*/ 31 w 193"/>
                <a:gd name="T27" fmla="*/ 122 h 183"/>
                <a:gd name="T28" fmla="*/ 9 w 193"/>
                <a:gd name="T29" fmla="*/ 183 h 183"/>
                <a:gd name="T30" fmla="*/ 0 w 193"/>
                <a:gd name="T31" fmla="*/ 101 h 183"/>
                <a:gd name="T32" fmla="*/ 161 w 193"/>
                <a:gd name="T33" fmla="*/ 42 h 183"/>
                <a:gd name="T34" fmla="*/ 149 w 193"/>
                <a:gd name="T35" fmla="*/ 77 h 183"/>
                <a:gd name="T36" fmla="*/ 143 w 193"/>
                <a:gd name="T37" fmla="*/ 77 h 183"/>
                <a:gd name="T38" fmla="*/ 122 w 193"/>
                <a:gd name="T39" fmla="*/ 99 h 183"/>
                <a:gd name="T40" fmla="*/ 118 w 193"/>
                <a:gd name="T41" fmla="*/ 101 h 183"/>
                <a:gd name="T42" fmla="*/ 84 w 193"/>
                <a:gd name="T43" fmla="*/ 97 h 183"/>
                <a:gd name="T44" fmla="*/ 100 w 193"/>
                <a:gd name="T45" fmla="*/ 84 h 183"/>
                <a:gd name="T46" fmla="*/ 104 w 193"/>
                <a:gd name="T47" fmla="*/ 84 h 183"/>
                <a:gd name="T48" fmla="*/ 129 w 193"/>
                <a:gd name="T49" fmla="*/ 60 h 183"/>
                <a:gd name="T50" fmla="*/ 135 w 193"/>
                <a:gd name="T51" fmla="*/ 59 h 183"/>
                <a:gd name="T52" fmla="*/ 161 w 193"/>
                <a:gd name="T53" fmla="*/ 42 h 183"/>
                <a:gd name="T54" fmla="*/ 193 w 193"/>
                <a:gd name="T55" fmla="*/ 6 h 183"/>
                <a:gd name="T56" fmla="*/ 125 w 193"/>
                <a:gd name="T57" fmla="*/ 136 h 183"/>
                <a:gd name="T58" fmla="*/ 107 w 193"/>
                <a:gd name="T59" fmla="*/ 168 h 183"/>
                <a:gd name="T60" fmla="*/ 72 w 193"/>
                <a:gd name="T61" fmla="*/ 136 h 183"/>
                <a:gd name="T62" fmla="*/ 180 w 193"/>
                <a:gd name="T63" fmla="*/ 123 h 183"/>
                <a:gd name="T64" fmla="*/ 67 w 193"/>
                <a:gd name="T65" fmla="*/ 19 h 183"/>
                <a:gd name="T66" fmla="*/ 36 w 193"/>
                <a:gd name="T67" fmla="*/ 0 h 183"/>
                <a:gd name="T68" fmla="*/ 53 w 193"/>
                <a:gd name="T69" fmla="*/ 11 h 183"/>
                <a:gd name="T70" fmla="*/ 53 w 193"/>
                <a:gd name="T71" fmla="*/ 32 h 183"/>
                <a:gd name="T72" fmla="*/ 36 w 193"/>
                <a:gd name="T73" fmla="*/ 41 h 183"/>
                <a:gd name="T74" fmla="*/ 17 w 193"/>
                <a:gd name="T75" fmla="*/ 32 h 183"/>
                <a:gd name="T76" fmla="*/ 17 w 193"/>
                <a:gd name="T77" fmla="*/ 11 h 183"/>
                <a:gd name="T78" fmla="*/ 36 w 193"/>
                <a:gd name="T7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3">
                  <a:moveTo>
                    <a:pt x="85" y="172"/>
                  </a:moveTo>
                  <a:lnTo>
                    <a:pt x="149" y="172"/>
                  </a:lnTo>
                  <a:lnTo>
                    <a:pt x="149" y="183"/>
                  </a:lnTo>
                  <a:lnTo>
                    <a:pt x="85" y="183"/>
                  </a:lnTo>
                  <a:lnTo>
                    <a:pt x="85" y="172"/>
                  </a:lnTo>
                  <a:close/>
                  <a:moveTo>
                    <a:pt x="10" y="47"/>
                  </a:moveTo>
                  <a:lnTo>
                    <a:pt x="32" y="47"/>
                  </a:lnTo>
                  <a:lnTo>
                    <a:pt x="30" y="49"/>
                  </a:lnTo>
                  <a:lnTo>
                    <a:pt x="32" y="54"/>
                  </a:lnTo>
                  <a:lnTo>
                    <a:pt x="28" y="88"/>
                  </a:lnTo>
                  <a:lnTo>
                    <a:pt x="35" y="95"/>
                  </a:lnTo>
                  <a:lnTo>
                    <a:pt x="35" y="96"/>
                  </a:lnTo>
                  <a:lnTo>
                    <a:pt x="35" y="95"/>
                  </a:lnTo>
                  <a:lnTo>
                    <a:pt x="36" y="96"/>
                  </a:lnTo>
                  <a:lnTo>
                    <a:pt x="36" y="95"/>
                  </a:lnTo>
                  <a:lnTo>
                    <a:pt x="43" y="88"/>
                  </a:lnTo>
                  <a:lnTo>
                    <a:pt x="38" y="54"/>
                  </a:lnTo>
                  <a:lnTo>
                    <a:pt x="41" y="49"/>
                  </a:lnTo>
                  <a:lnTo>
                    <a:pt x="38" y="47"/>
                  </a:lnTo>
                  <a:lnTo>
                    <a:pt x="60" y="47"/>
                  </a:lnTo>
                  <a:lnTo>
                    <a:pt x="109" y="49"/>
                  </a:lnTo>
                  <a:lnTo>
                    <a:pt x="100" y="66"/>
                  </a:lnTo>
                  <a:lnTo>
                    <a:pt x="57" y="67"/>
                  </a:lnTo>
                  <a:lnTo>
                    <a:pt x="58" y="111"/>
                  </a:lnTo>
                  <a:lnTo>
                    <a:pt x="62" y="183"/>
                  </a:lnTo>
                  <a:lnTo>
                    <a:pt x="43" y="183"/>
                  </a:lnTo>
                  <a:lnTo>
                    <a:pt x="39" y="122"/>
                  </a:lnTo>
                  <a:lnTo>
                    <a:pt x="31" y="122"/>
                  </a:lnTo>
                  <a:lnTo>
                    <a:pt x="28" y="183"/>
                  </a:lnTo>
                  <a:lnTo>
                    <a:pt x="9" y="183"/>
                  </a:lnTo>
                  <a:lnTo>
                    <a:pt x="14" y="111"/>
                  </a:lnTo>
                  <a:lnTo>
                    <a:pt x="0" y="101"/>
                  </a:lnTo>
                  <a:lnTo>
                    <a:pt x="10" y="47"/>
                  </a:lnTo>
                  <a:close/>
                  <a:moveTo>
                    <a:pt x="161" y="42"/>
                  </a:moveTo>
                  <a:lnTo>
                    <a:pt x="167" y="46"/>
                  </a:lnTo>
                  <a:lnTo>
                    <a:pt x="149" y="77"/>
                  </a:lnTo>
                  <a:lnTo>
                    <a:pt x="147" y="81"/>
                  </a:lnTo>
                  <a:lnTo>
                    <a:pt x="143" y="77"/>
                  </a:lnTo>
                  <a:lnTo>
                    <a:pt x="134" y="67"/>
                  </a:lnTo>
                  <a:lnTo>
                    <a:pt x="122" y="99"/>
                  </a:lnTo>
                  <a:lnTo>
                    <a:pt x="121" y="103"/>
                  </a:lnTo>
                  <a:lnTo>
                    <a:pt x="118" y="101"/>
                  </a:lnTo>
                  <a:lnTo>
                    <a:pt x="101" y="90"/>
                  </a:lnTo>
                  <a:lnTo>
                    <a:pt x="84" y="97"/>
                  </a:lnTo>
                  <a:lnTo>
                    <a:pt x="81" y="90"/>
                  </a:lnTo>
                  <a:lnTo>
                    <a:pt x="100" y="84"/>
                  </a:lnTo>
                  <a:lnTo>
                    <a:pt x="102" y="83"/>
                  </a:lnTo>
                  <a:lnTo>
                    <a:pt x="104" y="84"/>
                  </a:lnTo>
                  <a:lnTo>
                    <a:pt x="118" y="94"/>
                  </a:lnTo>
                  <a:lnTo>
                    <a:pt x="129" y="60"/>
                  </a:lnTo>
                  <a:lnTo>
                    <a:pt x="130" y="54"/>
                  </a:lnTo>
                  <a:lnTo>
                    <a:pt x="135" y="59"/>
                  </a:lnTo>
                  <a:lnTo>
                    <a:pt x="146" y="70"/>
                  </a:lnTo>
                  <a:lnTo>
                    <a:pt x="161" y="42"/>
                  </a:lnTo>
                  <a:close/>
                  <a:moveTo>
                    <a:pt x="67" y="6"/>
                  </a:moveTo>
                  <a:lnTo>
                    <a:pt x="193" y="6"/>
                  </a:lnTo>
                  <a:lnTo>
                    <a:pt x="193" y="136"/>
                  </a:lnTo>
                  <a:lnTo>
                    <a:pt x="125" y="136"/>
                  </a:lnTo>
                  <a:lnTo>
                    <a:pt x="125" y="168"/>
                  </a:lnTo>
                  <a:lnTo>
                    <a:pt x="107" y="168"/>
                  </a:lnTo>
                  <a:lnTo>
                    <a:pt x="107" y="136"/>
                  </a:lnTo>
                  <a:lnTo>
                    <a:pt x="72" y="136"/>
                  </a:lnTo>
                  <a:lnTo>
                    <a:pt x="72" y="123"/>
                  </a:lnTo>
                  <a:lnTo>
                    <a:pt x="180" y="123"/>
                  </a:lnTo>
                  <a:lnTo>
                    <a:pt x="180" y="19"/>
                  </a:lnTo>
                  <a:lnTo>
                    <a:pt x="67" y="19"/>
                  </a:lnTo>
                  <a:lnTo>
                    <a:pt x="67" y="6"/>
                  </a:lnTo>
                  <a:close/>
                  <a:moveTo>
                    <a:pt x="36" y="0"/>
                  </a:moveTo>
                  <a:lnTo>
                    <a:pt x="46" y="3"/>
                  </a:lnTo>
                  <a:lnTo>
                    <a:pt x="53" y="11"/>
                  </a:lnTo>
                  <a:lnTo>
                    <a:pt x="57" y="21"/>
                  </a:lnTo>
                  <a:lnTo>
                    <a:pt x="53" y="32"/>
                  </a:lnTo>
                  <a:lnTo>
                    <a:pt x="46" y="39"/>
                  </a:lnTo>
                  <a:lnTo>
                    <a:pt x="36" y="41"/>
                  </a:lnTo>
                  <a:lnTo>
                    <a:pt x="25" y="39"/>
                  </a:lnTo>
                  <a:lnTo>
                    <a:pt x="17" y="32"/>
                  </a:lnTo>
                  <a:lnTo>
                    <a:pt x="15" y="21"/>
                  </a:lnTo>
                  <a:lnTo>
                    <a:pt x="17" y="11"/>
                  </a:lnTo>
                  <a:lnTo>
                    <a:pt x="25" y="3"/>
                  </a:lnTo>
                  <a:lnTo>
                    <a:pt x="36" y="0"/>
                  </a:lnTo>
                  <a:close/>
                </a:path>
              </a:pathLst>
            </a:custGeom>
            <a:solidFill>
              <a:srgbClr val="E7EDE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 name="文本框 12"/>
          <p:cNvSpPr txBox="1"/>
          <p:nvPr/>
        </p:nvSpPr>
        <p:spPr>
          <a:xfrm rot="16200000">
            <a:off x="11682918" y="656945"/>
            <a:ext cx="741165" cy="276999"/>
          </a:xfrm>
          <a:prstGeom prst="rect">
            <a:avLst/>
          </a:prstGeom>
          <a:solidFill>
            <a:srgbClr val="00B4D9"/>
          </a:solidFill>
        </p:spPr>
        <p:txBody>
          <a:bodyPr wrap="none" rtlCol="0">
            <a:spAutoFit/>
          </a:bodyPr>
          <a:lstStyle/>
          <a:p>
            <a:pPr algn="ctr"/>
            <a:r>
              <a:rPr lang="en-US" altLang="zh-CN" sz="1200" dirty="0" smtClean="0">
                <a:solidFill>
                  <a:srgbClr val="E7EDEA"/>
                </a:solidFill>
                <a:latin typeface="+mj-lt"/>
                <a:ea typeface="Adobe 繁黑體 Std B" panose="020B0700000000000000" pitchFamily="34" charset="-128"/>
                <a:cs typeface="Arial" panose="020B0604020202020204" pitchFamily="34" charset="0"/>
              </a:rPr>
              <a:t>Page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18</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spTree>
    <p:extLst>
      <p:ext uri="{BB962C8B-B14F-4D97-AF65-F5344CB8AC3E}">
        <p14:creationId xmlns:p14="http://schemas.microsoft.com/office/powerpoint/2010/main" xmlns="" val="22660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77304" y="401585"/>
            <a:ext cx="314696" cy="81501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rot="16200000">
            <a:off x="11679294" y="629650"/>
            <a:ext cx="741165" cy="276999"/>
          </a:xfrm>
          <a:prstGeom prst="rect">
            <a:avLst/>
          </a:prstGeom>
          <a:noFill/>
        </p:spPr>
        <p:txBody>
          <a:bodyPr wrap="none" rtlCol="0">
            <a:spAutoFit/>
          </a:bodyPr>
          <a:lstStyle/>
          <a:p>
            <a:pPr algn="ctr"/>
            <a:r>
              <a:rPr lang="en-US" altLang="zh-CN" sz="1200" dirty="0">
                <a:solidFill>
                  <a:srgbClr val="E7EDEA"/>
                </a:solidFill>
                <a:latin typeface="+mj-lt"/>
                <a:ea typeface="Adobe 繁黑體 Std B" panose="020B0700000000000000" pitchFamily="34" charset="-128"/>
                <a:cs typeface="Arial" panose="020B0604020202020204" pitchFamily="34" charset="0"/>
              </a:rPr>
              <a:t>Page</a:t>
            </a:r>
            <a:r>
              <a:rPr lang="en-US" altLang="zh-CN" sz="1100" dirty="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100" dirty="0" smtClean="0">
                <a:solidFill>
                  <a:srgbClr val="E7EDEA"/>
                </a:solidFill>
                <a:latin typeface="Arial" panose="020B0604020202020204" pitchFamily="34" charset="0"/>
                <a:ea typeface="Adobe 繁黑體 Std B" panose="020B0700000000000000" pitchFamily="34" charset="-128"/>
                <a:cs typeface="Arial" panose="020B0604020202020204" pitchFamily="34" charset="0"/>
              </a:rPr>
              <a:t>  </a:t>
            </a:r>
            <a:r>
              <a:rPr lang="en-US" altLang="zh-CN" sz="1200" dirty="0" smtClean="0">
                <a:solidFill>
                  <a:srgbClr val="E7EDEA"/>
                </a:solidFill>
                <a:latin typeface="Vrinda" panose="020B0502040204020203" pitchFamily="34" charset="0"/>
                <a:ea typeface="Adobe 繁黑體 Std B" panose="020B0700000000000000" pitchFamily="34" charset="-128"/>
                <a:cs typeface="Vrinda" panose="020B0502040204020203" pitchFamily="34" charset="0"/>
              </a:rPr>
              <a:t>19</a:t>
            </a:r>
            <a:endParaRPr lang="zh-CN" altLang="en-US" sz="1200" dirty="0">
              <a:solidFill>
                <a:srgbClr val="E7EDEA"/>
              </a:solidFill>
              <a:latin typeface="Vrinda" panose="020B0502040204020203" pitchFamily="34" charset="0"/>
              <a:ea typeface="Adobe 繁黑體 Std B" panose="020B0700000000000000" pitchFamily="34" charset="-128"/>
              <a:cs typeface="Vrinda" panose="020B0502040204020203" pitchFamily="34" charset="0"/>
            </a:endParaRPr>
          </a:p>
        </p:txBody>
      </p:sp>
      <p:pic>
        <p:nvPicPr>
          <p:cNvPr id="14" name="图片 13"/>
          <p:cNvPicPr>
            <a:picLocks noChangeAspect="1"/>
          </p:cNvPicPr>
          <p:nvPr/>
        </p:nvPicPr>
        <p:blipFill rotWithShape="1">
          <a:blip r:embed="rId2">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val="0"/>
              </a:ext>
            </a:extLst>
          </a:blip>
          <a:srcRect b="8799"/>
          <a:stretch/>
        </p:blipFill>
        <p:spPr>
          <a:xfrm>
            <a:off x="6519031" y="2487452"/>
            <a:ext cx="4986423" cy="3266712"/>
          </a:xfrm>
          <a:prstGeom prst="rect">
            <a:avLst/>
          </a:prstGeom>
          <a:ln w="12700">
            <a:solidFill>
              <a:srgbClr val="00B4D9"/>
            </a:solidFill>
          </a:ln>
        </p:spPr>
      </p:pic>
      <p:grpSp>
        <p:nvGrpSpPr>
          <p:cNvPr id="3" name="组合 4"/>
          <p:cNvGrpSpPr/>
          <p:nvPr/>
        </p:nvGrpSpPr>
        <p:grpSpPr>
          <a:xfrm>
            <a:off x="732916" y="2487452"/>
            <a:ext cx="5263036" cy="1598455"/>
            <a:chOff x="732916" y="2247609"/>
            <a:chExt cx="5263036" cy="1598455"/>
          </a:xfrm>
        </p:grpSpPr>
        <p:sp>
          <p:nvSpPr>
            <p:cNvPr id="4" name="矩形 3"/>
            <p:cNvSpPr/>
            <p:nvPr/>
          </p:nvSpPr>
          <p:spPr>
            <a:xfrm>
              <a:off x="1640336" y="2247609"/>
              <a:ext cx="4355616" cy="1598455"/>
            </a:xfrm>
            <a:prstGeom prst="rect">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2"/>
            <p:cNvGrpSpPr/>
            <p:nvPr/>
          </p:nvGrpSpPr>
          <p:grpSpPr>
            <a:xfrm>
              <a:off x="732916" y="2247609"/>
              <a:ext cx="914400" cy="1598455"/>
              <a:chOff x="732916" y="2247609"/>
              <a:chExt cx="914400" cy="1598455"/>
            </a:xfrm>
          </p:grpSpPr>
          <p:sp>
            <p:nvSpPr>
              <p:cNvPr id="2" name="矩形 1"/>
              <p:cNvSpPr/>
              <p:nvPr/>
            </p:nvSpPr>
            <p:spPr>
              <a:xfrm>
                <a:off x="732916" y="2247609"/>
                <a:ext cx="914400" cy="1598455"/>
              </a:xfrm>
              <a:prstGeom prst="rect">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0"/>
              <p:cNvSpPr>
                <a:spLocks noEditPoints="1"/>
              </p:cNvSpPr>
              <p:nvPr/>
            </p:nvSpPr>
            <p:spPr bwMode="auto">
              <a:xfrm>
                <a:off x="1069062" y="2929804"/>
                <a:ext cx="242108" cy="234064"/>
              </a:xfrm>
              <a:custGeom>
                <a:avLst/>
                <a:gdLst>
                  <a:gd name="T0" fmla="*/ 62 w 124"/>
                  <a:gd name="T1" fmla="*/ 0 h 120"/>
                  <a:gd name="T2" fmla="*/ 104 w 124"/>
                  <a:gd name="T3" fmla="*/ 42 h 120"/>
                  <a:gd name="T4" fmla="*/ 120 w 124"/>
                  <a:gd name="T5" fmla="*/ 86 h 120"/>
                  <a:gd name="T6" fmla="*/ 116 w 124"/>
                  <a:gd name="T7" fmla="*/ 96 h 120"/>
                  <a:gd name="T8" fmla="*/ 83 w 124"/>
                  <a:gd name="T9" fmla="*/ 96 h 120"/>
                  <a:gd name="T10" fmla="*/ 83 w 124"/>
                  <a:gd name="T11" fmla="*/ 99 h 120"/>
                  <a:gd name="T12" fmla="*/ 62 w 124"/>
                  <a:gd name="T13" fmla="*/ 120 h 120"/>
                  <a:gd name="T14" fmla="*/ 41 w 124"/>
                  <a:gd name="T15" fmla="*/ 99 h 120"/>
                  <a:gd name="T16" fmla="*/ 41 w 124"/>
                  <a:gd name="T17" fmla="*/ 96 h 120"/>
                  <a:gd name="T18" fmla="*/ 8 w 124"/>
                  <a:gd name="T19" fmla="*/ 96 h 120"/>
                  <a:gd name="T20" fmla="*/ 4 w 124"/>
                  <a:gd name="T21" fmla="*/ 86 h 120"/>
                  <a:gd name="T22" fmla="*/ 18 w 124"/>
                  <a:gd name="T23" fmla="*/ 64 h 120"/>
                  <a:gd name="T24" fmla="*/ 20 w 124"/>
                  <a:gd name="T25" fmla="*/ 42 h 120"/>
                  <a:gd name="T26" fmla="*/ 62 w 124"/>
                  <a:gd name="T27" fmla="*/ 0 h 120"/>
                  <a:gd name="T28" fmla="*/ 62 w 124"/>
                  <a:gd name="T29" fmla="*/ 6 h 120"/>
                  <a:gd name="T30" fmla="*/ 26 w 124"/>
                  <a:gd name="T31" fmla="*/ 42 h 120"/>
                  <a:gd name="T32" fmla="*/ 8 w 124"/>
                  <a:gd name="T33" fmla="*/ 90 h 120"/>
                  <a:gd name="T34" fmla="*/ 116 w 124"/>
                  <a:gd name="T35" fmla="*/ 90 h 120"/>
                  <a:gd name="T36" fmla="*/ 98 w 124"/>
                  <a:gd name="T37" fmla="*/ 42 h 120"/>
                  <a:gd name="T38" fmla="*/ 62 w 124"/>
                  <a:gd name="T39" fmla="*/ 6 h 120"/>
                  <a:gd name="T40" fmla="*/ 77 w 124"/>
                  <a:gd name="T41" fmla="*/ 96 h 120"/>
                  <a:gd name="T42" fmla="*/ 47 w 124"/>
                  <a:gd name="T43" fmla="*/ 96 h 120"/>
                  <a:gd name="T44" fmla="*/ 47 w 124"/>
                  <a:gd name="T45" fmla="*/ 99 h 120"/>
                  <a:gd name="T46" fmla="*/ 62 w 124"/>
                  <a:gd name="T47" fmla="*/ 114 h 120"/>
                  <a:gd name="T48" fmla="*/ 77 w 124"/>
                  <a:gd name="T49" fmla="*/ 99 h 120"/>
                  <a:gd name="T50" fmla="*/ 77 w 124"/>
                  <a:gd name="T51"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0">
                    <a:moveTo>
                      <a:pt x="62" y="0"/>
                    </a:moveTo>
                    <a:cubicBezTo>
                      <a:pt x="85" y="0"/>
                      <a:pt x="104" y="19"/>
                      <a:pt x="104" y="42"/>
                    </a:cubicBezTo>
                    <a:cubicBezTo>
                      <a:pt x="104" y="65"/>
                      <a:pt x="106" y="72"/>
                      <a:pt x="120" y="86"/>
                    </a:cubicBezTo>
                    <a:cubicBezTo>
                      <a:pt x="124" y="90"/>
                      <a:pt x="121" y="96"/>
                      <a:pt x="116" y="96"/>
                    </a:cubicBezTo>
                    <a:cubicBezTo>
                      <a:pt x="83" y="96"/>
                      <a:pt x="83" y="96"/>
                      <a:pt x="83" y="96"/>
                    </a:cubicBezTo>
                    <a:cubicBezTo>
                      <a:pt x="83" y="99"/>
                      <a:pt x="83" y="99"/>
                      <a:pt x="83" y="99"/>
                    </a:cubicBezTo>
                    <a:cubicBezTo>
                      <a:pt x="83" y="111"/>
                      <a:pt x="74" y="120"/>
                      <a:pt x="62" y="120"/>
                    </a:cubicBezTo>
                    <a:cubicBezTo>
                      <a:pt x="50" y="120"/>
                      <a:pt x="41" y="111"/>
                      <a:pt x="41" y="99"/>
                    </a:cubicBezTo>
                    <a:cubicBezTo>
                      <a:pt x="41" y="96"/>
                      <a:pt x="41" y="96"/>
                      <a:pt x="41" y="96"/>
                    </a:cubicBezTo>
                    <a:cubicBezTo>
                      <a:pt x="8" y="96"/>
                      <a:pt x="8" y="96"/>
                      <a:pt x="8" y="96"/>
                    </a:cubicBezTo>
                    <a:cubicBezTo>
                      <a:pt x="3" y="96"/>
                      <a:pt x="0" y="90"/>
                      <a:pt x="4" y="86"/>
                    </a:cubicBezTo>
                    <a:cubicBezTo>
                      <a:pt x="12" y="78"/>
                      <a:pt x="16" y="71"/>
                      <a:pt x="18" y="64"/>
                    </a:cubicBezTo>
                    <a:cubicBezTo>
                      <a:pt x="20" y="59"/>
                      <a:pt x="20" y="54"/>
                      <a:pt x="20" y="42"/>
                    </a:cubicBezTo>
                    <a:cubicBezTo>
                      <a:pt x="20" y="19"/>
                      <a:pt x="39" y="0"/>
                      <a:pt x="62" y="0"/>
                    </a:cubicBezTo>
                    <a:close/>
                    <a:moveTo>
                      <a:pt x="62" y="6"/>
                    </a:moveTo>
                    <a:cubicBezTo>
                      <a:pt x="42" y="6"/>
                      <a:pt x="26" y="22"/>
                      <a:pt x="26" y="42"/>
                    </a:cubicBezTo>
                    <a:cubicBezTo>
                      <a:pt x="26" y="60"/>
                      <a:pt x="26" y="72"/>
                      <a:pt x="8" y="90"/>
                    </a:cubicBezTo>
                    <a:cubicBezTo>
                      <a:pt x="116" y="90"/>
                      <a:pt x="116" y="90"/>
                      <a:pt x="116" y="90"/>
                    </a:cubicBezTo>
                    <a:cubicBezTo>
                      <a:pt x="98" y="72"/>
                      <a:pt x="98" y="60"/>
                      <a:pt x="98" y="42"/>
                    </a:cubicBezTo>
                    <a:cubicBezTo>
                      <a:pt x="98" y="22"/>
                      <a:pt x="82" y="6"/>
                      <a:pt x="62" y="6"/>
                    </a:cubicBezTo>
                    <a:close/>
                    <a:moveTo>
                      <a:pt x="77" y="96"/>
                    </a:moveTo>
                    <a:cubicBezTo>
                      <a:pt x="47" y="96"/>
                      <a:pt x="47" y="96"/>
                      <a:pt x="47" y="96"/>
                    </a:cubicBezTo>
                    <a:cubicBezTo>
                      <a:pt x="47" y="99"/>
                      <a:pt x="47" y="99"/>
                      <a:pt x="47" y="99"/>
                    </a:cubicBezTo>
                    <a:cubicBezTo>
                      <a:pt x="47" y="107"/>
                      <a:pt x="54" y="114"/>
                      <a:pt x="62" y="114"/>
                    </a:cubicBezTo>
                    <a:cubicBezTo>
                      <a:pt x="70" y="114"/>
                      <a:pt x="77" y="107"/>
                      <a:pt x="77" y="99"/>
                    </a:cubicBezTo>
                    <a:lnTo>
                      <a:pt x="77" y="96"/>
                    </a:lnTo>
                    <a:close/>
                  </a:path>
                </a:pathLst>
              </a:custGeom>
              <a:solidFill>
                <a:srgbClr val="E7EDEA"/>
              </a:solidFill>
              <a:ln>
                <a:solidFill>
                  <a:srgbClr val="E7EDEA"/>
                </a:solidFill>
              </a:ln>
            </p:spPr>
            <p:txBody>
              <a:bodyPr vert="horz" wrap="square" lIns="91440" tIns="45720" rIns="91440" bIns="45720" numCol="1" anchor="t" anchorCtr="0" compatLnSpc="1">
                <a:prstTxWarp prst="textNoShape">
                  <a:avLst/>
                </a:prstTxWarp>
              </a:bodyPr>
              <a:lstStyle/>
              <a:p>
                <a:endParaRPr lang="zh-CN" altLang="en-US"/>
              </a:p>
            </p:txBody>
          </p:sp>
        </p:grpSp>
        <p:sp>
          <p:nvSpPr>
            <p:cNvPr id="30" name="文本框 29"/>
            <p:cNvSpPr txBox="1"/>
            <p:nvPr/>
          </p:nvSpPr>
          <p:spPr>
            <a:xfrm>
              <a:off x="1818047" y="2766555"/>
              <a:ext cx="3863719" cy="812530"/>
            </a:xfrm>
            <a:prstGeom prst="rect">
              <a:avLst/>
            </a:prstGeom>
            <a:noFill/>
          </p:spPr>
          <p:txBody>
            <a:bodyPr wrap="square" rtlCol="0">
              <a:spAutoFit/>
            </a:bodyPr>
            <a:lstStyle/>
            <a:p>
              <a:pPr>
                <a:lnSpc>
                  <a:spcPct val="130000"/>
                </a:lnSpc>
              </a:pPr>
              <a:r>
                <a:rPr lang="zh-CN" altLang="en-US" sz="1200" dirty="0" smtClean="0">
                  <a:solidFill>
                    <a:srgbClr val="373B44"/>
                  </a:solidFill>
                  <a:latin typeface="微软雅黑" panose="020B0503020204020204" pitchFamily="34" charset="-122"/>
                  <a:ea typeface="微软雅黑" panose="020B0503020204020204" pitchFamily="34" charset="-122"/>
                </a:rPr>
                <a:t>合作研发各方应可以协议一方拥有专利权并承担运营专利价值链义务，而未拥有专利权之他方则享有共同权益与监督权力。</a:t>
              </a:r>
              <a:endParaRPr lang="en-US" altLang="zh-CN" sz="1200" dirty="0" smtClean="0">
                <a:solidFill>
                  <a:srgbClr val="373B44"/>
                </a:solidFill>
                <a:latin typeface="微软雅黑" panose="020B0503020204020204" pitchFamily="34" charset="-122"/>
                <a:ea typeface="微软雅黑" panose="020B0503020204020204" pitchFamily="34" charset="-122"/>
              </a:endParaRPr>
            </a:p>
          </p:txBody>
        </p:sp>
      </p:grpSp>
      <p:grpSp>
        <p:nvGrpSpPr>
          <p:cNvPr id="9" name="组合 5"/>
          <p:cNvGrpSpPr/>
          <p:nvPr/>
        </p:nvGrpSpPr>
        <p:grpSpPr>
          <a:xfrm>
            <a:off x="732916" y="4155709"/>
            <a:ext cx="5263036" cy="1598455"/>
            <a:chOff x="732916" y="3915866"/>
            <a:chExt cx="5263036" cy="1598455"/>
          </a:xfrm>
        </p:grpSpPr>
        <p:sp>
          <p:nvSpPr>
            <p:cNvPr id="7" name="矩形 6"/>
            <p:cNvSpPr/>
            <p:nvPr/>
          </p:nvSpPr>
          <p:spPr>
            <a:xfrm>
              <a:off x="1640336" y="3915866"/>
              <a:ext cx="4355616" cy="1598455"/>
            </a:xfrm>
            <a:prstGeom prst="rect">
              <a:avLst/>
            </a:prstGeom>
            <a:solidFill>
              <a:srgbClr val="E7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32916" y="3915866"/>
              <a:ext cx="914400" cy="1598455"/>
            </a:xfrm>
            <a:prstGeom prst="rect">
              <a:avLst/>
            </a:prstGeom>
            <a:solidFill>
              <a:srgbClr val="00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17"/>
            <p:cNvGrpSpPr>
              <a:grpSpLocks noChangeAspect="1"/>
            </p:cNvGrpSpPr>
            <p:nvPr/>
          </p:nvGrpSpPr>
          <p:grpSpPr bwMode="auto">
            <a:xfrm>
              <a:off x="1042139" y="4588547"/>
              <a:ext cx="295954" cy="253092"/>
              <a:chOff x="3695" y="2036"/>
              <a:chExt cx="290" cy="248"/>
            </a:xfrm>
            <a:solidFill>
              <a:srgbClr val="E7EDEA"/>
            </a:solidFill>
          </p:grpSpPr>
          <p:sp>
            <p:nvSpPr>
              <p:cNvPr id="25" name="Freeform 18"/>
              <p:cNvSpPr>
                <a:spLocks noEditPoints="1"/>
              </p:cNvSpPr>
              <p:nvPr/>
            </p:nvSpPr>
            <p:spPr bwMode="auto">
              <a:xfrm>
                <a:off x="3743" y="2053"/>
                <a:ext cx="136" cy="170"/>
              </a:xfrm>
              <a:custGeom>
                <a:avLst/>
                <a:gdLst>
                  <a:gd name="T0" fmla="*/ 28 w 56"/>
                  <a:gd name="T1" fmla="*/ 70 h 70"/>
                  <a:gd name="T2" fmla="*/ 56 w 56"/>
                  <a:gd name="T3" fmla="*/ 35 h 70"/>
                  <a:gd name="T4" fmla="*/ 28 w 56"/>
                  <a:gd name="T5" fmla="*/ 0 h 70"/>
                  <a:gd name="T6" fmla="*/ 0 w 56"/>
                  <a:gd name="T7" fmla="*/ 35 h 70"/>
                  <a:gd name="T8" fmla="*/ 28 w 56"/>
                  <a:gd name="T9" fmla="*/ 70 h 70"/>
                  <a:gd name="T10" fmla="*/ 28 w 56"/>
                  <a:gd name="T11" fmla="*/ 6 h 70"/>
                  <a:gd name="T12" fmla="*/ 50 w 56"/>
                  <a:gd name="T13" fmla="*/ 35 h 70"/>
                  <a:gd name="T14" fmla="*/ 28 w 56"/>
                  <a:gd name="T15" fmla="*/ 64 h 70"/>
                  <a:gd name="T16" fmla="*/ 6 w 56"/>
                  <a:gd name="T17" fmla="*/ 35 h 70"/>
                  <a:gd name="T18" fmla="*/ 28 w 56"/>
                  <a:gd name="T19"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70">
                    <a:moveTo>
                      <a:pt x="28" y="70"/>
                    </a:moveTo>
                    <a:cubicBezTo>
                      <a:pt x="43" y="70"/>
                      <a:pt x="56" y="55"/>
                      <a:pt x="56" y="35"/>
                    </a:cubicBezTo>
                    <a:cubicBezTo>
                      <a:pt x="56" y="16"/>
                      <a:pt x="43" y="0"/>
                      <a:pt x="28" y="0"/>
                    </a:cubicBezTo>
                    <a:cubicBezTo>
                      <a:pt x="13" y="0"/>
                      <a:pt x="0" y="16"/>
                      <a:pt x="0" y="35"/>
                    </a:cubicBezTo>
                    <a:cubicBezTo>
                      <a:pt x="0" y="55"/>
                      <a:pt x="13" y="70"/>
                      <a:pt x="28" y="70"/>
                    </a:cubicBezTo>
                    <a:close/>
                    <a:moveTo>
                      <a:pt x="28" y="6"/>
                    </a:moveTo>
                    <a:cubicBezTo>
                      <a:pt x="40" y="6"/>
                      <a:pt x="50" y="19"/>
                      <a:pt x="50" y="35"/>
                    </a:cubicBezTo>
                    <a:cubicBezTo>
                      <a:pt x="50" y="51"/>
                      <a:pt x="40" y="64"/>
                      <a:pt x="28" y="64"/>
                    </a:cubicBezTo>
                    <a:cubicBezTo>
                      <a:pt x="16" y="64"/>
                      <a:pt x="6" y="51"/>
                      <a:pt x="6" y="35"/>
                    </a:cubicBezTo>
                    <a:cubicBezTo>
                      <a:pt x="6" y="19"/>
                      <a:pt x="16" y="6"/>
                      <a:pt x="28" y="6"/>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9"/>
              <p:cNvSpPr>
                <a:spLocks/>
              </p:cNvSpPr>
              <p:nvPr/>
            </p:nvSpPr>
            <p:spPr bwMode="auto">
              <a:xfrm>
                <a:off x="3847" y="2036"/>
                <a:ext cx="95" cy="146"/>
              </a:xfrm>
              <a:custGeom>
                <a:avLst/>
                <a:gdLst>
                  <a:gd name="T0" fmla="*/ 15 w 39"/>
                  <a:gd name="T1" fmla="*/ 6 h 60"/>
                  <a:gd name="T2" fmla="*/ 33 w 39"/>
                  <a:gd name="T3" fmla="*/ 30 h 60"/>
                  <a:gd name="T4" fmla="*/ 18 w 39"/>
                  <a:gd name="T5" fmla="*/ 54 h 60"/>
                  <a:gd name="T6" fmla="*/ 15 w 39"/>
                  <a:gd name="T7" fmla="*/ 60 h 60"/>
                  <a:gd name="T8" fmla="*/ 39 w 39"/>
                  <a:gd name="T9" fmla="*/ 30 h 60"/>
                  <a:gd name="T10" fmla="*/ 15 w 39"/>
                  <a:gd name="T11" fmla="*/ 0 h 60"/>
                  <a:gd name="T12" fmla="*/ 0 w 39"/>
                  <a:gd name="T13" fmla="*/ 6 h 60"/>
                  <a:gd name="T14" fmla="*/ 5 w 39"/>
                  <a:gd name="T15" fmla="*/ 10 h 60"/>
                  <a:gd name="T16" fmla="*/ 15 w 39"/>
                  <a:gd name="T17"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0">
                    <a:moveTo>
                      <a:pt x="15" y="6"/>
                    </a:moveTo>
                    <a:cubicBezTo>
                      <a:pt x="25" y="6"/>
                      <a:pt x="33" y="17"/>
                      <a:pt x="33" y="30"/>
                    </a:cubicBezTo>
                    <a:cubicBezTo>
                      <a:pt x="33" y="42"/>
                      <a:pt x="26" y="52"/>
                      <a:pt x="18" y="54"/>
                    </a:cubicBezTo>
                    <a:cubicBezTo>
                      <a:pt x="17" y="56"/>
                      <a:pt x="16" y="58"/>
                      <a:pt x="15" y="60"/>
                    </a:cubicBezTo>
                    <a:cubicBezTo>
                      <a:pt x="28" y="60"/>
                      <a:pt x="39" y="47"/>
                      <a:pt x="39" y="30"/>
                    </a:cubicBezTo>
                    <a:cubicBezTo>
                      <a:pt x="39" y="14"/>
                      <a:pt x="28" y="0"/>
                      <a:pt x="15" y="0"/>
                    </a:cubicBezTo>
                    <a:cubicBezTo>
                      <a:pt x="9" y="0"/>
                      <a:pt x="4" y="2"/>
                      <a:pt x="0" y="6"/>
                    </a:cubicBezTo>
                    <a:cubicBezTo>
                      <a:pt x="2" y="7"/>
                      <a:pt x="4" y="8"/>
                      <a:pt x="5" y="10"/>
                    </a:cubicBezTo>
                    <a:cubicBezTo>
                      <a:pt x="8" y="7"/>
                      <a:pt x="11" y="6"/>
                      <a:pt x="15" y="6"/>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0"/>
              <p:cNvSpPr>
                <a:spLocks/>
              </p:cNvSpPr>
              <p:nvPr/>
            </p:nvSpPr>
            <p:spPr bwMode="auto">
              <a:xfrm>
                <a:off x="3920" y="2172"/>
                <a:ext cx="65" cy="66"/>
              </a:xfrm>
              <a:custGeom>
                <a:avLst/>
                <a:gdLst>
                  <a:gd name="T0" fmla="*/ 13 w 27"/>
                  <a:gd name="T1" fmla="*/ 3 h 27"/>
                  <a:gd name="T2" fmla="*/ 6 w 27"/>
                  <a:gd name="T3" fmla="*/ 0 h 27"/>
                  <a:gd name="T4" fmla="*/ 1 w 27"/>
                  <a:gd name="T5" fmla="*/ 5 h 27"/>
                  <a:gd name="T6" fmla="*/ 21 w 27"/>
                  <a:gd name="T7" fmla="*/ 17 h 27"/>
                  <a:gd name="T8" fmla="*/ 13 w 27"/>
                  <a:gd name="T9" fmla="*/ 21 h 27"/>
                  <a:gd name="T10" fmla="*/ 0 w 27"/>
                  <a:gd name="T11" fmla="*/ 21 h 27"/>
                  <a:gd name="T12" fmla="*/ 7 w 27"/>
                  <a:gd name="T13" fmla="*/ 27 h 27"/>
                  <a:gd name="T14" fmla="*/ 13 w 27"/>
                  <a:gd name="T15" fmla="*/ 27 h 27"/>
                  <a:gd name="T16" fmla="*/ 27 w 27"/>
                  <a:gd name="T17" fmla="*/ 17 h 27"/>
                  <a:gd name="T18" fmla="*/ 13 w 27"/>
                  <a:gd name="T19"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3" y="3"/>
                    </a:moveTo>
                    <a:cubicBezTo>
                      <a:pt x="11" y="3"/>
                      <a:pt x="8" y="1"/>
                      <a:pt x="6" y="0"/>
                    </a:cubicBezTo>
                    <a:cubicBezTo>
                      <a:pt x="4" y="2"/>
                      <a:pt x="3" y="3"/>
                      <a:pt x="1" y="5"/>
                    </a:cubicBezTo>
                    <a:cubicBezTo>
                      <a:pt x="18" y="13"/>
                      <a:pt x="21" y="13"/>
                      <a:pt x="21" y="17"/>
                    </a:cubicBezTo>
                    <a:cubicBezTo>
                      <a:pt x="21" y="21"/>
                      <a:pt x="17" y="21"/>
                      <a:pt x="13" y="21"/>
                    </a:cubicBezTo>
                    <a:cubicBezTo>
                      <a:pt x="12" y="21"/>
                      <a:pt x="7" y="21"/>
                      <a:pt x="0" y="21"/>
                    </a:cubicBezTo>
                    <a:cubicBezTo>
                      <a:pt x="3" y="22"/>
                      <a:pt x="5" y="24"/>
                      <a:pt x="7" y="27"/>
                    </a:cubicBezTo>
                    <a:cubicBezTo>
                      <a:pt x="13" y="27"/>
                      <a:pt x="13" y="27"/>
                      <a:pt x="13" y="27"/>
                    </a:cubicBezTo>
                    <a:cubicBezTo>
                      <a:pt x="16" y="27"/>
                      <a:pt x="27" y="27"/>
                      <a:pt x="27" y="17"/>
                    </a:cubicBezTo>
                    <a:cubicBezTo>
                      <a:pt x="27" y="10"/>
                      <a:pt x="23" y="8"/>
                      <a:pt x="13" y="3"/>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
              <p:cNvSpPr>
                <a:spLocks/>
              </p:cNvSpPr>
              <p:nvPr/>
            </p:nvSpPr>
            <p:spPr bwMode="auto">
              <a:xfrm>
                <a:off x="3695" y="2213"/>
                <a:ext cx="232" cy="71"/>
              </a:xfrm>
              <a:custGeom>
                <a:avLst/>
                <a:gdLst>
                  <a:gd name="T0" fmla="*/ 80 w 96"/>
                  <a:gd name="T1" fmla="*/ 4 h 29"/>
                  <a:gd name="T2" fmla="*/ 71 w 96"/>
                  <a:gd name="T3" fmla="*/ 0 h 29"/>
                  <a:gd name="T4" fmla="*/ 66 w 96"/>
                  <a:gd name="T5" fmla="*/ 4 h 29"/>
                  <a:gd name="T6" fmla="*/ 90 w 96"/>
                  <a:gd name="T7" fmla="*/ 18 h 29"/>
                  <a:gd name="T8" fmla="*/ 81 w 96"/>
                  <a:gd name="T9" fmla="*/ 23 h 29"/>
                  <a:gd name="T10" fmla="*/ 15 w 96"/>
                  <a:gd name="T11" fmla="*/ 23 h 29"/>
                  <a:gd name="T12" fmla="*/ 6 w 96"/>
                  <a:gd name="T13" fmla="*/ 18 h 29"/>
                  <a:gd name="T14" fmla="*/ 30 w 96"/>
                  <a:gd name="T15" fmla="*/ 4 h 29"/>
                  <a:gd name="T16" fmla="*/ 25 w 96"/>
                  <a:gd name="T17" fmla="*/ 0 h 29"/>
                  <a:gd name="T18" fmla="*/ 16 w 96"/>
                  <a:gd name="T19" fmla="*/ 4 h 29"/>
                  <a:gd name="T20" fmla="*/ 0 w 96"/>
                  <a:gd name="T21" fmla="*/ 18 h 29"/>
                  <a:gd name="T22" fmla="*/ 15 w 96"/>
                  <a:gd name="T23" fmla="*/ 29 h 29"/>
                  <a:gd name="T24" fmla="*/ 81 w 96"/>
                  <a:gd name="T25" fmla="*/ 29 h 29"/>
                  <a:gd name="T26" fmla="*/ 96 w 96"/>
                  <a:gd name="T27" fmla="*/ 18 h 29"/>
                  <a:gd name="T28" fmla="*/ 80 w 96"/>
                  <a:gd name="T29"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29">
                    <a:moveTo>
                      <a:pt x="80" y="4"/>
                    </a:moveTo>
                    <a:cubicBezTo>
                      <a:pt x="78" y="3"/>
                      <a:pt x="74" y="1"/>
                      <a:pt x="71" y="0"/>
                    </a:cubicBezTo>
                    <a:cubicBezTo>
                      <a:pt x="69" y="1"/>
                      <a:pt x="68" y="3"/>
                      <a:pt x="66" y="4"/>
                    </a:cubicBezTo>
                    <a:cubicBezTo>
                      <a:pt x="86" y="14"/>
                      <a:pt x="90" y="14"/>
                      <a:pt x="90" y="18"/>
                    </a:cubicBezTo>
                    <a:cubicBezTo>
                      <a:pt x="90" y="23"/>
                      <a:pt x="85" y="23"/>
                      <a:pt x="81" y="23"/>
                    </a:cubicBezTo>
                    <a:cubicBezTo>
                      <a:pt x="76" y="23"/>
                      <a:pt x="20" y="23"/>
                      <a:pt x="15" y="23"/>
                    </a:cubicBezTo>
                    <a:cubicBezTo>
                      <a:pt x="11" y="23"/>
                      <a:pt x="6" y="23"/>
                      <a:pt x="6" y="18"/>
                    </a:cubicBezTo>
                    <a:cubicBezTo>
                      <a:pt x="6" y="14"/>
                      <a:pt x="10" y="14"/>
                      <a:pt x="30" y="4"/>
                    </a:cubicBezTo>
                    <a:cubicBezTo>
                      <a:pt x="28" y="3"/>
                      <a:pt x="27" y="1"/>
                      <a:pt x="25" y="0"/>
                    </a:cubicBezTo>
                    <a:cubicBezTo>
                      <a:pt x="22" y="1"/>
                      <a:pt x="18" y="3"/>
                      <a:pt x="16" y="4"/>
                    </a:cubicBezTo>
                    <a:cubicBezTo>
                      <a:pt x="5" y="9"/>
                      <a:pt x="0" y="11"/>
                      <a:pt x="0" y="18"/>
                    </a:cubicBezTo>
                    <a:cubicBezTo>
                      <a:pt x="0" y="29"/>
                      <a:pt x="11" y="29"/>
                      <a:pt x="15" y="29"/>
                    </a:cubicBezTo>
                    <a:cubicBezTo>
                      <a:pt x="81" y="29"/>
                      <a:pt x="81" y="29"/>
                      <a:pt x="81" y="29"/>
                    </a:cubicBezTo>
                    <a:cubicBezTo>
                      <a:pt x="85" y="29"/>
                      <a:pt x="96" y="29"/>
                      <a:pt x="96" y="18"/>
                    </a:cubicBezTo>
                    <a:cubicBezTo>
                      <a:pt x="96" y="11"/>
                      <a:pt x="91" y="9"/>
                      <a:pt x="80" y="4"/>
                    </a:cubicBezTo>
                    <a:close/>
                  </a:path>
                </a:pathLst>
              </a:custGeom>
              <a:grpFill/>
              <a:ln w="9525">
                <a:solidFill>
                  <a:srgbClr val="E7EDE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4" name="文本框 33"/>
            <p:cNvSpPr txBox="1"/>
            <p:nvPr/>
          </p:nvSpPr>
          <p:spPr>
            <a:xfrm>
              <a:off x="1845342" y="4202800"/>
              <a:ext cx="3863719" cy="1052596"/>
            </a:xfrm>
            <a:prstGeom prst="rect">
              <a:avLst/>
            </a:prstGeom>
            <a:noFill/>
          </p:spPr>
          <p:txBody>
            <a:bodyPr wrap="square" rtlCol="0">
              <a:spAutoFit/>
            </a:bodyPr>
            <a:lstStyle/>
            <a:p>
              <a:pPr>
                <a:lnSpc>
                  <a:spcPct val="130000"/>
                </a:lnSpc>
              </a:pPr>
              <a:r>
                <a:rPr lang="zh-CN" altLang="en-US" sz="1200" dirty="0" smtClean="0">
                  <a:solidFill>
                    <a:srgbClr val="373B44"/>
                  </a:solidFill>
                  <a:latin typeface="微软雅黑" panose="020B0503020204020204" pitchFamily="34" charset="-122"/>
                  <a:ea typeface="微软雅黑" panose="020B0503020204020204" pitchFamily="34" charset="-122"/>
                </a:rPr>
                <a:t>若承担运营专业价值链义务一方无资源可以支持合作研发项目所涉及的专利业务，则未拥有专利权的他方应要求运营一方寻求国际专业服务组织为合作研发专利项目提供全套服务，确保权益共享。</a:t>
              </a:r>
              <a:endParaRPr lang="en-US" altLang="zh-CN" sz="1200" dirty="0" smtClean="0">
                <a:solidFill>
                  <a:srgbClr val="373B44"/>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06648" y="206641"/>
            <a:ext cx="10465901" cy="954107"/>
          </a:xfrm>
          <a:prstGeom prst="rect">
            <a:avLst/>
          </a:prstGeom>
          <a:noFill/>
        </p:spPr>
        <p:txBody>
          <a:bodyPr wrap="square" rtlCol="0">
            <a:spAutoFit/>
          </a:bodyPr>
          <a:lstStyle/>
          <a:p>
            <a:r>
              <a:rPr lang="zh-CN" altLang="en-US" sz="2800" dirty="0" smtClean="0">
                <a:solidFill>
                  <a:srgbClr val="E7EDEA"/>
                </a:solidFill>
                <a:latin typeface="微软雅黑" panose="020B0503020204020204" pitchFamily="34" charset="-122"/>
                <a:ea typeface="微软雅黑" panose="020B0503020204020204" pitchFamily="34" charset="-122"/>
              </a:rPr>
              <a:t>“共有专利权”方式最终恐将使各方“空有”专利权之应有部分，但却难以从“共有专利权”中获得多元经济报酬</a:t>
            </a:r>
            <a:endParaRPr lang="zh-CN" altLang="en-US" sz="2800" dirty="0">
              <a:solidFill>
                <a:srgbClr val="E7EDE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325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6" name="图片 5"/>
          <p:cNvPicPr>
            <a:picLocks noChangeAspect="1"/>
          </p:cNvPicPr>
          <p:nvPr/>
        </p:nvPicPr>
        <p:blipFill rotWithShape="1">
          <a:blip r:embed="rId2">
            <a:extLst>
              <a:ext uri="{28A0092B-C50C-407E-A947-70E740481C1C}">
                <a14:useLocalDpi xmlns:a14="http://schemas.microsoft.com/office/drawing/2010/main" xmlns="" val="0"/>
              </a:ext>
            </a:extLst>
          </a:blip>
          <a:srcRect b="9273"/>
          <a:stretch/>
        </p:blipFill>
        <p:spPr>
          <a:xfrm>
            <a:off x="-9002" y="-28965"/>
            <a:ext cx="12201001" cy="6918496"/>
          </a:xfrm>
          <a:prstGeom prst="rect">
            <a:avLst/>
          </a:prstGeom>
        </p:spPr>
      </p:pic>
      <p:sp>
        <p:nvSpPr>
          <p:cNvPr id="7" name="矩形 6"/>
          <p:cNvSpPr/>
          <p:nvPr/>
        </p:nvSpPr>
        <p:spPr>
          <a:xfrm>
            <a:off x="-4502" y="-13200"/>
            <a:ext cx="12196502" cy="6885954"/>
          </a:xfrm>
          <a:prstGeom prst="rect">
            <a:avLst/>
          </a:pr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832927" y="1813173"/>
            <a:ext cx="6526146" cy="3231654"/>
          </a:xfrm>
          <a:prstGeom prst="rect">
            <a:avLst/>
          </a:prstGeom>
          <a:noFill/>
        </p:spPr>
        <p:txBody>
          <a:bodyPr wrap="none" rtlCol="0">
            <a:spAutoFit/>
          </a:bodyPr>
          <a:lstStyle/>
          <a:p>
            <a:r>
              <a:rPr lang="en-US" altLang="zh-CN" sz="20400" dirty="0" smtClean="0">
                <a:solidFill>
                  <a:srgbClr val="E7EDEA"/>
                </a:solidFill>
                <a:effectLst>
                  <a:outerShdw blurRad="50800" dist="38100" dir="2700000" algn="tl" rotWithShape="0">
                    <a:prstClr val="black">
                      <a:alpha val="40000"/>
                    </a:prstClr>
                  </a:outerShdw>
                </a:effectLst>
                <a:latin typeface="Agency FB" panose="020B0503020202020204" pitchFamily="34" charset="0"/>
                <a:ea typeface="造字工房力黑（非商用）常规体" pitchFamily="50" charset="-122"/>
              </a:rPr>
              <a:t>THANKS</a:t>
            </a:r>
            <a:endParaRPr lang="zh-CN" altLang="en-US" sz="20400" dirty="0">
              <a:solidFill>
                <a:srgbClr val="E7EDEA"/>
              </a:solidFill>
              <a:effectLst>
                <a:outerShdw blurRad="50800" dist="38100" dir="2700000" algn="tl" rotWithShape="0">
                  <a:prstClr val="black">
                    <a:alpha val="40000"/>
                  </a:prstClr>
                </a:outerShdw>
              </a:effectLst>
              <a:latin typeface="Agency FB" panose="020B0503020202020204" pitchFamily="34" charset="0"/>
              <a:ea typeface="造字工房力黑（非商用）常规体" pitchFamily="50" charset="-122"/>
            </a:endParaRPr>
          </a:p>
        </p:txBody>
      </p:sp>
    </p:spTree>
    <p:extLst>
      <p:ext uri="{BB962C8B-B14F-4D97-AF65-F5344CB8AC3E}">
        <p14:creationId xmlns:p14="http://schemas.microsoft.com/office/powerpoint/2010/main" xmlns="" val="290212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1167</TotalTime>
  <Words>2652</Words>
  <Application>Microsoft Office PowerPoint</Application>
  <PresentationFormat>自定义</PresentationFormat>
  <Paragraphs>283</Paragraphs>
  <Slides>20</Slides>
  <Notes>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vt:lpstr>
      <vt:lpstr>宋体</vt:lpstr>
      <vt:lpstr>Calibri</vt:lpstr>
      <vt:lpstr>百度综艺简体</vt:lpstr>
      <vt:lpstr>Adobe 繁黑體 Std B</vt:lpstr>
      <vt:lpstr>微软雅黑</vt:lpstr>
      <vt:lpstr>Calibri Light</vt:lpstr>
      <vt:lpstr>Vrinda</vt:lpstr>
      <vt:lpstr>Agency FB</vt:lpstr>
      <vt:lpstr>造字工房力黑（非商用）常规体</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HWJ</dc:creator>
  <cp:lastModifiedBy>acer</cp:lastModifiedBy>
  <cp:revision>88</cp:revision>
  <dcterms:created xsi:type="dcterms:W3CDTF">2015-09-13T13:17:49Z</dcterms:created>
  <dcterms:modified xsi:type="dcterms:W3CDTF">2016-05-30T17:45:45Z</dcterms:modified>
</cp:coreProperties>
</file>