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62" r:id="rId3"/>
    <p:sldMasterId id="2147483674" r:id="rId4"/>
    <p:sldMasterId id="2147483686" r:id="rId5"/>
    <p:sldMasterId id="2147483688" r:id="rId6"/>
  </p:sldMasterIdLst>
  <p:notesMasterIdLst>
    <p:notesMasterId r:id="rId19"/>
  </p:notesMasterIdLst>
  <p:sldIdLst>
    <p:sldId id="290" r:id="rId7"/>
    <p:sldId id="459" r:id="rId8"/>
    <p:sldId id="606" r:id="rId9"/>
    <p:sldId id="607" r:id="rId10"/>
    <p:sldId id="461" r:id="rId11"/>
    <p:sldId id="599" r:id="rId12"/>
    <p:sldId id="590" r:id="rId13"/>
    <p:sldId id="600" r:id="rId14"/>
    <p:sldId id="601" r:id="rId15"/>
    <p:sldId id="602" r:id="rId16"/>
    <p:sldId id="603" r:id="rId17"/>
    <p:sldId id="588" r:id="rId18"/>
  </p:sldIdLst>
  <p:sldSz cx="12192000" cy="6858000"/>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59">
          <p15:clr>
            <a:srgbClr val="A4A3A4"/>
          </p15:clr>
        </p15:guide>
        <p15:guide id="2" pos="38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070505"/>
    <a:srgbClr val="1C1268"/>
    <a:srgbClr val="99CCFF"/>
    <a:srgbClr val="660033"/>
    <a:srgbClr val="8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29"/>
    <p:restoredTop sz="94660"/>
  </p:normalViewPr>
  <p:slideViewPr>
    <p:cSldViewPr showGuides="1">
      <p:cViewPr varScale="1">
        <p:scale>
          <a:sx n="89" d="100"/>
          <a:sy n="89" d="100"/>
        </p:scale>
        <p:origin x="90" y="45"/>
      </p:cViewPr>
      <p:guideLst>
        <p:guide orient="horz" pos="2159"/>
        <p:guide pos="3849"/>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74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353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buFontTx/>
              <a:buNone/>
              <a:defRPr kumimoji="1" sz="1200" b="0">
                <a:latin typeface="Arial Narrow" panose="020B060602020203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19353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buFontTx/>
              <a:buNone/>
              <a:defRPr kumimoji="1" sz="1200" b="0">
                <a:latin typeface="Arial Narrow" panose="020B060602020203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36868" name="Rectangle 4"/>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19354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第五级</a:t>
            </a:r>
          </a:p>
        </p:txBody>
      </p:sp>
      <p:sp>
        <p:nvSpPr>
          <p:cNvPr id="19354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buFontTx/>
              <a:buNone/>
              <a:defRPr kumimoji="1" sz="1200" b="0">
                <a:latin typeface="Arial Narrow" panose="020B060602020203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19354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p>
            <a:pPr lvl="0" algn="r" eaLnBrk="1" hangingPunct="1"/>
            <a:fld id="{9A0DB2DC-4C9A-4742-B13C-FB6460FD3503}" type="slidenum">
              <a:rPr lang="zh-CN" altLang="en-US" sz="1200" b="0" dirty="0">
                <a:latin typeface="Arial Narrow" panose="020B0606020202030204" pitchFamily="34" charset="0"/>
                <a:ea typeface="宋体" panose="02010600030101010101" pitchFamily="2" charset="-122"/>
              </a:rPr>
              <a:t>‹#›</a:t>
            </a:fld>
            <a:endParaRPr lang="zh-CN" altLang="en-US" sz="1200" b="0" dirty="0">
              <a:latin typeface="Arial Narrow" panose="020B060602020203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b="0" dirty="0">
                <a:latin typeface="Arial Narrow" panose="020B0606020202030204" pitchFamily="34" charset="0"/>
                <a:ea typeface="宋体" panose="02010600030101010101" pitchFamily="2" charset="-122"/>
              </a:rPr>
              <a:t>1</a:t>
            </a:fld>
            <a:endParaRPr lang="zh-CN" altLang="en-US" sz="1200" b="0" dirty="0">
              <a:latin typeface="Arial Narrow" panose="020B0606020202030204" pitchFamily="34" charset="0"/>
              <a:ea typeface="宋体" panose="02010600030101010101" pitchFamily="2" charset="-122"/>
            </a:endParaRPr>
          </a:p>
        </p:txBody>
      </p:sp>
      <p:sp>
        <p:nvSpPr>
          <p:cNvPr id="37891" name="Rectangle 2"/>
          <p:cNvSpPr>
            <a:spLocks noGrp="1" noRot="1" noChangeAspect="1" noTextEdit="1"/>
          </p:cNvSpPr>
          <p:nvPr>
            <p:ph type="sldImg"/>
          </p:nvPr>
        </p:nvSpPr>
        <p:spPr/>
      </p:sp>
      <p:sp>
        <p:nvSpPr>
          <p:cNvPr id="37892" name="Rectangle 3"/>
          <p:cNvSpPr>
            <a:spLocks noGrp="1"/>
          </p:cNvSpPr>
          <p:nvPr>
            <p:ph type="body"/>
          </p:nvPr>
        </p:nvSpPr>
        <p:spPr/>
        <p:txBody>
          <a:bodyPr wrap="square" lIns="91440" tIns="45720" rIns="91440" bIns="45720" anchor="t"/>
          <a:lstStyle/>
          <a:p>
            <a:pPr lvl="0" eaLnBrk="1" hangingPunct="1"/>
            <a:r>
              <a:rPr lang="zh-CN" altLang="en-US" dirty="0"/>
              <a:t>首页</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DFDFD"/>
        </a:solidFill>
        <a:effectLst/>
      </p:bgPr>
    </p:bg>
    <p:spTree>
      <p:nvGrpSpPr>
        <p:cNvPr id="1" name=""/>
        <p:cNvGrpSpPr/>
        <p:nvPr/>
      </p:nvGrpSpPr>
      <p:grpSpPr>
        <a:xfrm>
          <a:off x="0" y="0"/>
          <a:ext cx="0" cy="0"/>
          <a:chOff x="0" y="0"/>
          <a:chExt cx="0" cy="0"/>
        </a:xfrm>
      </p:grpSpPr>
      <p:sp>
        <p:nvSpPr>
          <p:cNvPr id="2" name="AutoShape 4" descr="QH0305Í¼Êé¹Ý-Ç®ºþ¹ÝN"/>
          <p:cNvSpPr>
            <a:spLocks noChangeAspect="1" noChangeArrowheads="1"/>
          </p:cNvSpPr>
          <p:nvPr/>
        </p:nvSpPr>
        <p:spPr bwMode="auto">
          <a:xfrm>
            <a:off x="1013883" y="1485900"/>
            <a:ext cx="10164233" cy="3886200"/>
          </a:xfrm>
          <a:prstGeom prst="rect">
            <a:avLst/>
          </a:prstGeom>
          <a:no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3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3" name="AutoShape 5" descr="QH0305Í¼Êé¹Ý-Ç®ºþ¹ÝN"/>
          <p:cNvSpPr>
            <a:spLocks noChangeAspect="1" noChangeArrowheads="1"/>
          </p:cNvSpPr>
          <p:nvPr/>
        </p:nvSpPr>
        <p:spPr bwMode="auto">
          <a:xfrm>
            <a:off x="1013883" y="1485900"/>
            <a:ext cx="10164233" cy="3886200"/>
          </a:xfrm>
          <a:prstGeom prst="rect">
            <a:avLst/>
          </a:prstGeom>
          <a:no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3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pic>
        <p:nvPicPr>
          <p:cNvPr id="7172" name="Picture 18" descr="GIF000"/>
          <p:cNvPicPr>
            <a:picLocks noChangeAspect="1"/>
          </p:cNvPicPr>
          <p:nvPr userDrawn="1"/>
        </p:nvPicPr>
        <p:blipFill>
          <a:blip r:embed="rId2"/>
          <a:stretch>
            <a:fillRect/>
          </a:stretch>
        </p:blipFill>
        <p:spPr>
          <a:xfrm>
            <a:off x="0" y="0"/>
            <a:ext cx="912284" cy="381000"/>
          </a:xfrm>
          <a:prstGeom prst="rect">
            <a:avLst/>
          </a:prstGeom>
          <a:noFill/>
          <a:ln w="9525">
            <a:noFill/>
          </a:ln>
        </p:spPr>
      </p:pic>
      <p:sp>
        <p:nvSpPr>
          <p:cNvPr id="6" name="Text Box 22"/>
          <p:cNvSpPr txBox="1">
            <a:spLocks noChangeArrowheads="1"/>
          </p:cNvSpPr>
          <p:nvPr/>
        </p:nvSpPr>
        <p:spPr bwMode="auto">
          <a:xfrm>
            <a:off x="196814" y="6381328"/>
            <a:ext cx="3234890" cy="266996"/>
          </a:xfrm>
          <a:prstGeom prst="rect">
            <a:avLst/>
          </a:prstGeom>
          <a:noFill/>
          <a:ln>
            <a:noFill/>
          </a:ln>
        </p:spPr>
        <p:txBody>
          <a:bodyPr wrap="square" lIns="0" tIns="0" rIns="0" bIns="0">
            <a:spAutoFit/>
          </a:bodyPr>
          <a:lstStyle>
            <a:lvl1pPr eaLnBrk="0" hangingPunct="0">
              <a:defRPr kumimoji="1" sz="2400" b="1">
                <a:solidFill>
                  <a:schemeClr val="tx1"/>
                </a:solidFill>
                <a:latin typeface="Arial Narrow" panose="020B0606020202030204" pitchFamily="34" charset="0"/>
                <a:ea typeface="微软雅黑" panose="020B0503020204020204" pitchFamily="34" charset="-122"/>
              </a:defRPr>
            </a:lvl1pPr>
            <a:lvl2pPr marL="742950" indent="-285750" eaLnBrk="0" hangingPunct="0">
              <a:defRPr kumimoji="1" sz="2400" b="1">
                <a:solidFill>
                  <a:schemeClr val="tx1"/>
                </a:solidFill>
                <a:latin typeface="Arial Narrow" panose="020B0606020202030204" pitchFamily="34" charset="0"/>
                <a:ea typeface="微软雅黑" panose="020B0503020204020204" pitchFamily="34" charset="-122"/>
              </a:defRPr>
            </a:lvl2pPr>
            <a:lvl3pPr marL="1143000" indent="-228600" eaLnBrk="0" hangingPunct="0">
              <a:defRPr kumimoji="1" sz="2400" b="1">
                <a:solidFill>
                  <a:schemeClr val="tx1"/>
                </a:solidFill>
                <a:latin typeface="Arial Narrow" panose="020B0606020202030204" pitchFamily="34" charset="0"/>
                <a:ea typeface="微软雅黑" panose="020B0503020204020204" pitchFamily="34" charset="-122"/>
              </a:defRPr>
            </a:lvl3pPr>
            <a:lvl4pPr marL="1600200" indent="-228600" eaLnBrk="0" hangingPunct="0">
              <a:defRPr kumimoji="1" sz="2400" b="1">
                <a:solidFill>
                  <a:schemeClr val="tx1"/>
                </a:solidFill>
                <a:latin typeface="Arial Narrow" panose="020B0606020202030204" pitchFamily="34" charset="0"/>
                <a:ea typeface="微软雅黑" panose="020B0503020204020204" pitchFamily="34" charset="-122"/>
              </a:defRPr>
            </a:lvl4pPr>
            <a:lvl5pPr marL="2057400" indent="-228600" eaLnBrk="0" hangingPunct="0">
              <a:defRPr kumimoji="1" sz="2400" b="1">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a:t>
            </a:r>
            <a:r>
              <a:rPr kumimoji="1" lang="zh-CN" altLang="en-US"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电子商务数据分析</a:t>
            </a:r>
            <a:r>
              <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a:t>
            </a:r>
            <a:r>
              <a:rPr kumimoji="1" lang="zh-CN" altLang="en-US"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编写组</a:t>
            </a:r>
            <a:endPar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endParaRPr>
          </a:p>
        </p:txBody>
      </p:sp>
      <p:pic>
        <p:nvPicPr>
          <p:cNvPr id="7175" name="Picture 11" descr="BJ2001"/>
          <p:cNvPicPr>
            <a:picLocks noChangeAspect="1"/>
          </p:cNvPicPr>
          <p:nvPr userDrawn="1"/>
        </p:nvPicPr>
        <p:blipFill>
          <a:blip r:embed="rId3"/>
          <a:stretch>
            <a:fillRect/>
          </a:stretch>
        </p:blipFill>
        <p:spPr>
          <a:xfrm>
            <a:off x="7112000" y="5638800"/>
            <a:ext cx="4876800" cy="838200"/>
          </a:xfrm>
          <a:prstGeom prst="rect">
            <a:avLst/>
          </a:prstGeom>
          <a:noFill/>
          <a:ln w="9525">
            <a:noFill/>
          </a:ln>
        </p:spPr>
      </p:pic>
      <p:pic>
        <p:nvPicPr>
          <p:cNvPr id="7176" name="Picture 18" descr="GIF000"/>
          <p:cNvPicPr>
            <a:picLocks noChangeAspect="1"/>
          </p:cNvPicPr>
          <p:nvPr userDrawn="1"/>
        </p:nvPicPr>
        <p:blipFill>
          <a:blip r:embed="rId2"/>
          <a:stretch>
            <a:fillRect/>
          </a:stretch>
        </p:blipFill>
        <p:spPr>
          <a:xfrm>
            <a:off x="0" y="0"/>
            <a:ext cx="912284" cy="381000"/>
          </a:xfrm>
          <a:prstGeom prst="rect">
            <a:avLst/>
          </a:prstGeom>
          <a:noFill/>
          <a:ln w="9525">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205728"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205728"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205728"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9" name="日期占位符 3"/>
          <p:cNvSpPr>
            <a:spLocks noGrp="1"/>
          </p:cNvSpPr>
          <p:nvPr>
            <p:ph type="dt" sz="half" idx="2"/>
          </p:nvPr>
        </p:nvSpPr>
        <p:spPr bwMode="auto">
          <a:xfrm>
            <a:off x="609600" y="6245225"/>
            <a:ext cx="2844800" cy="476250"/>
          </a:xfrm>
          <a:prstGeom prst="rect">
            <a:avLst/>
          </a:prstGeom>
        </p:spPr>
        <p:txBody>
          <a:bodyPr vert="horz" wrap="square" lIns="91440" tIns="45720" rIns="91440" bIns="45720" numCol="1" anchor="t" anchorCtr="0" compatLnSpc="1"/>
          <a:lstStyle>
            <a:lvl1pPr>
              <a:buFontTx/>
              <a:buNone/>
              <a:defRPr kumimoji="1">
                <a:latin typeface="Arial Narrow" panose="020B0606020202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BE87AA5-0C8A-4F02-A31F-AC1F3318F036}" type="datetime1">
              <a:rPr kumimoji="1" lang="zh-CN" altLang="en-US" sz="1400" b="0"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rPr>
              <a:t>2020/8/28</a:t>
            </a:fld>
            <a:endParaRPr kumimoji="1" lang="zh-CN" altLang="en-US" sz="1400" b="0"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0" name="页脚占位符 4"/>
          <p:cNvSpPr>
            <a:spLocks noGrp="1"/>
          </p:cNvSpPr>
          <p:nvPr>
            <p:ph type="ftr" sz="quarter" idx="3"/>
          </p:nvPr>
        </p:nvSpPr>
        <p:spPr bwMode="auto">
          <a:xfrm>
            <a:off x="4165600" y="6245225"/>
            <a:ext cx="3860800" cy="476250"/>
          </a:xfrm>
          <a:prstGeom prst="rect">
            <a:avLst/>
          </a:prstGeom>
        </p:spPr>
        <p:txBody>
          <a:bodyPr vert="horz" wrap="square" lIns="91440" tIns="45720" rIns="91440" bIns="45720" numCol="1" anchor="t" anchorCtr="0" compatLnSpc="1"/>
          <a:lstStyle>
            <a:lvl1pPr>
              <a:buFontTx/>
              <a:buNone/>
              <a:defRPr kumimoji="1">
                <a:latin typeface="Arial Narrow" panose="020B060602020203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1400" b="0"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1" name="灯片编号占位符 5"/>
          <p:cNvSpPr>
            <a:spLocks noGrp="1"/>
          </p:cNvSpPr>
          <p:nvPr>
            <p:ph type="sldNum" sz="quarter" idx="4"/>
          </p:nvPr>
        </p:nvSpPr>
        <p:spPr bwMode="auto">
          <a:xfrm>
            <a:off x="8737600" y="6245225"/>
            <a:ext cx="2844800" cy="476250"/>
          </a:xfrm>
          <a:prstGeom prst="rect">
            <a:avLst/>
          </a:prstGeom>
        </p:spPr>
        <p:txBody>
          <a:bodyPr vert="horz" wrap="square" lIns="91440" tIns="45720" rIns="91440" bIns="45720" numCol="1" anchor="t" anchorCtr="0" compatLnSpc="1"/>
          <a:lstStyle/>
          <a:p>
            <a:pPr algn="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DFDFD"/>
        </a:solidFill>
        <a:effectLst/>
      </p:bgPr>
    </p:bg>
    <p:spTree>
      <p:nvGrpSpPr>
        <p:cNvPr id="1" name=""/>
        <p:cNvGrpSpPr/>
        <p:nvPr/>
      </p:nvGrpSpPr>
      <p:grpSpPr>
        <a:xfrm>
          <a:off x="0" y="0"/>
          <a:ext cx="0" cy="0"/>
          <a:chOff x="0" y="0"/>
          <a:chExt cx="0" cy="0"/>
        </a:xfrm>
      </p:grpSpPr>
      <p:sp>
        <p:nvSpPr>
          <p:cNvPr id="2" name="AutoShape 4" descr="QH0305Í¼Êé¹Ý-Ç®ºþ¹ÝN"/>
          <p:cNvSpPr>
            <a:spLocks noChangeAspect="1" noChangeArrowheads="1"/>
          </p:cNvSpPr>
          <p:nvPr/>
        </p:nvSpPr>
        <p:spPr bwMode="auto">
          <a:xfrm>
            <a:off x="1013883" y="1485900"/>
            <a:ext cx="10164233" cy="3886200"/>
          </a:xfrm>
          <a:prstGeom prst="rect">
            <a:avLst/>
          </a:prstGeom>
          <a:no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3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3" name="AutoShape 5" descr="QH0305Í¼Êé¹Ý-Ç®ºþ¹ÝN"/>
          <p:cNvSpPr>
            <a:spLocks noChangeAspect="1" noChangeArrowheads="1"/>
          </p:cNvSpPr>
          <p:nvPr/>
        </p:nvSpPr>
        <p:spPr bwMode="auto">
          <a:xfrm>
            <a:off x="1013883" y="1485900"/>
            <a:ext cx="10164233" cy="3886200"/>
          </a:xfrm>
          <a:prstGeom prst="rect">
            <a:avLst/>
          </a:prstGeom>
          <a:no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3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pic>
        <p:nvPicPr>
          <p:cNvPr id="7172" name="Picture 18" descr="GIF000"/>
          <p:cNvPicPr>
            <a:picLocks noChangeAspect="1"/>
          </p:cNvPicPr>
          <p:nvPr userDrawn="1"/>
        </p:nvPicPr>
        <p:blipFill>
          <a:blip r:embed="rId2"/>
          <a:stretch>
            <a:fillRect/>
          </a:stretch>
        </p:blipFill>
        <p:spPr>
          <a:xfrm>
            <a:off x="0" y="0"/>
            <a:ext cx="912284" cy="381000"/>
          </a:xfrm>
          <a:prstGeom prst="rect">
            <a:avLst/>
          </a:prstGeom>
          <a:noFill/>
          <a:ln w="9525">
            <a:noFill/>
          </a:ln>
        </p:spPr>
      </p:pic>
      <p:sp>
        <p:nvSpPr>
          <p:cNvPr id="6" name="Text Box 22"/>
          <p:cNvSpPr txBox="1">
            <a:spLocks noChangeArrowheads="1"/>
          </p:cNvSpPr>
          <p:nvPr/>
        </p:nvSpPr>
        <p:spPr bwMode="auto">
          <a:xfrm>
            <a:off x="119336" y="6453336"/>
            <a:ext cx="3240360" cy="266996"/>
          </a:xfrm>
          <a:prstGeom prst="rect">
            <a:avLst/>
          </a:prstGeom>
          <a:noFill/>
          <a:ln>
            <a:noFill/>
          </a:ln>
        </p:spPr>
        <p:txBody>
          <a:bodyPr wrap="square" lIns="0" tIns="0" rIns="0" bIns="0">
            <a:spAutoFit/>
          </a:bodyPr>
          <a:lstStyle>
            <a:lvl1pPr eaLnBrk="0" hangingPunct="0">
              <a:defRPr kumimoji="1" sz="2400" b="1">
                <a:solidFill>
                  <a:schemeClr val="tx1"/>
                </a:solidFill>
                <a:latin typeface="Arial Narrow" panose="020B0606020202030204" pitchFamily="34" charset="0"/>
                <a:ea typeface="微软雅黑" panose="020B0503020204020204" pitchFamily="34" charset="-122"/>
              </a:defRPr>
            </a:lvl1pPr>
            <a:lvl2pPr marL="742950" indent="-285750" eaLnBrk="0" hangingPunct="0">
              <a:defRPr kumimoji="1" sz="2400" b="1">
                <a:solidFill>
                  <a:schemeClr val="tx1"/>
                </a:solidFill>
                <a:latin typeface="Arial Narrow" panose="020B0606020202030204" pitchFamily="34" charset="0"/>
                <a:ea typeface="微软雅黑" panose="020B0503020204020204" pitchFamily="34" charset="-122"/>
              </a:defRPr>
            </a:lvl2pPr>
            <a:lvl3pPr marL="1143000" indent="-228600" eaLnBrk="0" hangingPunct="0">
              <a:defRPr kumimoji="1" sz="2400" b="1">
                <a:solidFill>
                  <a:schemeClr val="tx1"/>
                </a:solidFill>
                <a:latin typeface="Arial Narrow" panose="020B0606020202030204" pitchFamily="34" charset="0"/>
                <a:ea typeface="微软雅黑" panose="020B0503020204020204" pitchFamily="34" charset="-122"/>
              </a:defRPr>
            </a:lvl3pPr>
            <a:lvl4pPr marL="1600200" indent="-228600" eaLnBrk="0" hangingPunct="0">
              <a:defRPr kumimoji="1" sz="2400" b="1">
                <a:solidFill>
                  <a:schemeClr val="tx1"/>
                </a:solidFill>
                <a:latin typeface="Arial Narrow" panose="020B0606020202030204" pitchFamily="34" charset="0"/>
                <a:ea typeface="微软雅黑" panose="020B0503020204020204" pitchFamily="34" charset="-122"/>
              </a:defRPr>
            </a:lvl4pPr>
            <a:lvl5pPr marL="2057400" indent="-228600" eaLnBrk="0" hangingPunct="0">
              <a:defRPr kumimoji="1" sz="2400" b="1">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a:t>
            </a:r>
            <a:r>
              <a:rPr kumimoji="1" lang="zh-CN" altLang="en-US"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电子商务数据分析</a:t>
            </a:r>
            <a:r>
              <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a:t>
            </a:r>
            <a:r>
              <a:rPr kumimoji="1" lang="zh-CN" altLang="en-US"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编写组</a:t>
            </a:r>
            <a:endPar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endParaRPr>
          </a:p>
        </p:txBody>
      </p:sp>
      <p:pic>
        <p:nvPicPr>
          <p:cNvPr id="7175" name="Picture 11" descr="BJ2001"/>
          <p:cNvPicPr>
            <a:picLocks noChangeAspect="1"/>
          </p:cNvPicPr>
          <p:nvPr userDrawn="1"/>
        </p:nvPicPr>
        <p:blipFill>
          <a:blip r:embed="rId3"/>
          <a:stretch>
            <a:fillRect/>
          </a:stretch>
        </p:blipFill>
        <p:spPr>
          <a:xfrm>
            <a:off x="7112000" y="5638800"/>
            <a:ext cx="4876800" cy="838200"/>
          </a:xfrm>
          <a:prstGeom prst="rect">
            <a:avLst/>
          </a:prstGeom>
          <a:noFill/>
          <a:ln w="9525">
            <a:noFill/>
          </a:ln>
        </p:spPr>
      </p:pic>
      <p:pic>
        <p:nvPicPr>
          <p:cNvPr id="7176" name="Picture 18" descr="GIF000"/>
          <p:cNvPicPr>
            <a:picLocks noChangeAspect="1"/>
          </p:cNvPicPr>
          <p:nvPr userDrawn="1"/>
        </p:nvPicPr>
        <p:blipFill>
          <a:blip r:embed="rId2"/>
          <a:stretch>
            <a:fillRect/>
          </a:stretch>
        </p:blipFill>
        <p:spPr>
          <a:xfrm>
            <a:off x="0" y="0"/>
            <a:ext cx="912284" cy="381000"/>
          </a:xfrm>
          <a:prstGeom prst="rect">
            <a:avLst/>
          </a:prstGeom>
          <a:noFill/>
          <a:ln w="9525">
            <a:noFill/>
          </a:ln>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3.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35.xml"/><Relationship Id="rId4"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rtl="0" eaLnBrk="0" fontAlgn="base" hangingPunct="0">
        <a:spcBef>
          <a:spcPct val="0"/>
        </a:spcBef>
        <a:spcAft>
          <a:spcPct val="0"/>
        </a:spcAft>
        <a:defRPr sz="4400" i="1">
          <a:solidFill>
            <a:schemeClr val="tx2"/>
          </a:solidFill>
          <a:latin typeface="Arial" panose="020B0604020202020204" pitchFamily="34" charset="0"/>
          <a:ea typeface="Arial" panose="020B0604020202020204" pitchFamily="34" charset="0"/>
          <a:cs typeface="Arial" panose="020B0604020202020204" pitchFamily="34" charset="0"/>
        </a:defRPr>
      </a:lvl1pPr>
      <a:lvl2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2pPr>
      <a:lvl3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3pPr>
      <a:lvl4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4pPr>
      <a:lvl5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5pPr>
      <a:lvl6pPr marL="4572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tx2"/>
        </a:buClr>
        <a:buSzPct val="65000"/>
        <a:buFont typeface="Wingdings" panose="05000000000000000000" pitchFamily="2" charset="2"/>
        <a:buChar char="v"/>
        <a:defRPr sz="3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SzPct val="6500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6pPr>
      <a:lvl7pPr marL="29718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7pPr>
      <a:lvl8pPr marL="34290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8pPr>
      <a:lvl9pPr marL="38862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9pPr>
    </p:bodyStyle>
    <p:otherStyle>
      <a:defPPr>
        <a:defRPr lang="zh-CN"/>
      </a:defPPr>
      <a:lvl1pPr marL="0" algn="l" defTabSz="914400" rtl="0" eaLnBrk="1" latinLnBrk="0" hangingPunct="1">
        <a:defRPr sz="1800" kern="1200">
          <a:solidFill>
            <a:schemeClr val="tx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Arial" panose="020B0604020202020204" pitchFamily="34" charset="0"/>
          <a:ea typeface="+mn-ea"/>
          <a:cs typeface="+mn-cs"/>
        </a:defRPr>
      </a:lvl2pPr>
      <a:lvl3pPr marL="914400" algn="l" defTabSz="914400" rtl="0" eaLnBrk="1" latinLnBrk="0" hangingPunct="1">
        <a:defRPr sz="1800" kern="1200">
          <a:solidFill>
            <a:schemeClr val="tx1"/>
          </a:solidFill>
          <a:latin typeface="Arial" panose="020B0604020202020204" pitchFamily="34" charset="0"/>
          <a:ea typeface="+mn-ea"/>
          <a:cs typeface="+mn-cs"/>
        </a:defRPr>
      </a:lvl3pPr>
      <a:lvl4pPr marL="1371600" algn="l" defTabSz="914400" rtl="0" eaLnBrk="1" latinLnBrk="0" hangingPunct="1">
        <a:defRPr sz="1800" kern="1200">
          <a:solidFill>
            <a:schemeClr val="tx1"/>
          </a:solidFill>
          <a:latin typeface="Arial" panose="020B0604020202020204" pitchFamily="34" charset="0"/>
          <a:ea typeface="+mn-ea"/>
          <a:cs typeface="+mn-cs"/>
        </a:defRPr>
      </a:lvl4pPr>
      <a:lvl5pPr marL="1828800" algn="l" defTabSz="914400" rtl="0" eaLnBrk="1" latinLnBrk="0" hangingPunct="1">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3074"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3075"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3076"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077"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078"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4098"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4099"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
        <p:nvSpPr>
          <p:cNvPr id="2055" name="Rectangle 7"/>
          <p:cNvSpPr>
            <a:spLocks noChangeArrowheads="1"/>
          </p:cNvSpPr>
          <p:nvPr/>
        </p:nvSpPr>
        <p:spPr bwMode="auto">
          <a:xfrm>
            <a:off x="-46567" y="6126163"/>
            <a:ext cx="12287250" cy="758825"/>
          </a:xfrm>
          <a:prstGeom prst="rect">
            <a:avLst/>
          </a:prstGeom>
          <a:solidFill>
            <a:srgbClr val="845866"/>
          </a:solid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4104" name="Picture 8" descr="未标题-3"/>
          <p:cNvPicPr>
            <a:picLocks noChangeAspect="1"/>
          </p:cNvPicPr>
          <p:nvPr userDrawn="1"/>
        </p:nvPicPr>
        <p:blipFill>
          <a:blip r:embed="rId14"/>
          <a:stretch>
            <a:fillRect/>
          </a:stretch>
        </p:blipFill>
        <p:spPr>
          <a:xfrm>
            <a:off x="609600" y="4941888"/>
            <a:ext cx="1109133" cy="16129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5122"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5123"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4100"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101"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102"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
        <p:nvSpPr>
          <p:cNvPr id="3079" name="Rectangle 7"/>
          <p:cNvSpPr>
            <a:spLocks noChangeArrowheads="1"/>
          </p:cNvSpPr>
          <p:nvPr/>
        </p:nvSpPr>
        <p:spPr bwMode="auto">
          <a:xfrm>
            <a:off x="-46567" y="6126163"/>
            <a:ext cx="12287250" cy="758825"/>
          </a:xfrm>
          <a:prstGeom prst="rect">
            <a:avLst/>
          </a:prstGeom>
          <a:solidFill>
            <a:srgbClr val="845866"/>
          </a:solid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5128" name="Picture 8" descr="未标题-4"/>
          <p:cNvPicPr>
            <a:picLocks noChangeAspect="1"/>
          </p:cNvPicPr>
          <p:nvPr userDrawn="1"/>
        </p:nvPicPr>
        <p:blipFill>
          <a:blip r:embed="rId14"/>
          <a:stretch>
            <a:fillRect/>
          </a:stretch>
        </p:blipFill>
        <p:spPr>
          <a:xfrm>
            <a:off x="10608733" y="4602163"/>
            <a:ext cx="1413933" cy="1643062"/>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6146"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6147"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5124"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981694B5-5169-4609-A9EB-7CF8C33FC92A}"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125"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126"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
        <p:nvSpPr>
          <p:cNvPr id="4103" name="Rectangle 7"/>
          <p:cNvSpPr>
            <a:spLocks noChangeArrowheads="1"/>
          </p:cNvSpPr>
          <p:nvPr/>
        </p:nvSpPr>
        <p:spPr bwMode="auto">
          <a:xfrm>
            <a:off x="-46567" y="6126163"/>
            <a:ext cx="12287250" cy="758825"/>
          </a:xfrm>
          <a:prstGeom prst="rect">
            <a:avLst/>
          </a:prstGeom>
          <a:solidFill>
            <a:srgbClr val="845866"/>
          </a:solid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6152" name="Picture 8" descr="未标题-2"/>
          <p:cNvPicPr>
            <a:picLocks noChangeAspect="1"/>
          </p:cNvPicPr>
          <p:nvPr userDrawn="1"/>
        </p:nvPicPr>
        <p:blipFill>
          <a:blip r:embed="rId4"/>
          <a:stretch>
            <a:fillRect/>
          </a:stretch>
        </p:blipFill>
        <p:spPr>
          <a:xfrm>
            <a:off x="241300" y="5164138"/>
            <a:ext cx="1198033" cy="155733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87" r:id="rId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9" r:id="rId1"/>
  </p:sldLayoutIdLst>
  <p:hf sldNum="0" hdr="0" ftr="0" dt="0"/>
  <p:txStyles>
    <p:titleStyle>
      <a:lvl1pPr algn="ctr" rtl="0" eaLnBrk="0" fontAlgn="base" hangingPunct="0">
        <a:spcBef>
          <a:spcPct val="0"/>
        </a:spcBef>
        <a:spcAft>
          <a:spcPct val="0"/>
        </a:spcAft>
        <a:defRPr sz="4400" i="1">
          <a:solidFill>
            <a:schemeClr val="tx2"/>
          </a:solidFill>
          <a:latin typeface="Arial" panose="020B0604020202020204" pitchFamily="34" charset="0"/>
          <a:ea typeface="Arial" panose="020B0604020202020204" pitchFamily="34" charset="0"/>
          <a:cs typeface="Arial" panose="020B0604020202020204" pitchFamily="34" charset="0"/>
        </a:defRPr>
      </a:lvl1pPr>
      <a:lvl2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2pPr>
      <a:lvl3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3pPr>
      <a:lvl4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4pPr>
      <a:lvl5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5pPr>
      <a:lvl6pPr marL="4572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tx2"/>
        </a:buClr>
        <a:buSzPct val="65000"/>
        <a:buFont typeface="Wingdings" panose="05000000000000000000" pitchFamily="2" charset="2"/>
        <a:buChar char="v"/>
        <a:defRPr sz="3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SzPct val="6500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6pPr>
      <a:lvl7pPr marL="29718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7pPr>
      <a:lvl8pPr marL="34290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8pPr>
      <a:lvl9pPr marL="38862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9pPr>
    </p:bodyStyle>
    <p:otherStyle>
      <a:defPPr>
        <a:defRPr lang="zh-CN"/>
      </a:defPPr>
      <a:lvl1pPr marL="0" algn="l" defTabSz="914400" rtl="0" eaLnBrk="1" latinLnBrk="0" hangingPunct="1">
        <a:defRPr sz="1800" kern="1200">
          <a:solidFill>
            <a:schemeClr val="tx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Arial" panose="020B0604020202020204" pitchFamily="34" charset="0"/>
          <a:ea typeface="+mn-ea"/>
          <a:cs typeface="+mn-cs"/>
        </a:defRPr>
      </a:lvl2pPr>
      <a:lvl3pPr marL="914400" algn="l" defTabSz="914400" rtl="0" eaLnBrk="1" latinLnBrk="0" hangingPunct="1">
        <a:defRPr sz="1800" kern="1200">
          <a:solidFill>
            <a:schemeClr val="tx1"/>
          </a:solidFill>
          <a:latin typeface="Arial" panose="020B0604020202020204" pitchFamily="34" charset="0"/>
          <a:ea typeface="+mn-ea"/>
          <a:cs typeface="+mn-cs"/>
        </a:defRPr>
      </a:lvl3pPr>
      <a:lvl4pPr marL="1371600" algn="l" defTabSz="914400" rtl="0" eaLnBrk="1" latinLnBrk="0" hangingPunct="1">
        <a:defRPr sz="1800" kern="1200">
          <a:solidFill>
            <a:schemeClr val="tx1"/>
          </a:solidFill>
          <a:latin typeface="Arial" panose="020B0604020202020204" pitchFamily="34" charset="0"/>
          <a:ea typeface="+mn-ea"/>
          <a:cs typeface="+mn-cs"/>
        </a:defRPr>
      </a:lvl4pPr>
      <a:lvl5pPr marL="1828800" algn="l" defTabSz="914400" rtl="0" eaLnBrk="1" latinLnBrk="0" hangingPunct="1">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1.bin"/><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6" name="Text Box 4"/>
          <p:cNvSpPr txBox="1"/>
          <p:nvPr/>
        </p:nvSpPr>
        <p:spPr>
          <a:xfrm>
            <a:off x="589915" y="603885"/>
            <a:ext cx="8329295" cy="829945"/>
          </a:xfrm>
          <a:prstGeom prst="rect">
            <a:avLst/>
          </a:prstGeom>
          <a:noFill/>
          <a:ln w="9525">
            <a:noFill/>
          </a:ln>
        </p:spPr>
        <p:txBody>
          <a:bodyPr wrap="square">
            <a:spAutoFit/>
          </a:bodyPr>
          <a:lstStyle/>
          <a:p>
            <a:pPr>
              <a:defRPr/>
            </a:pPr>
            <a:r>
              <a:rPr lang="en-US" altLang="zh-CN" sz="4800" b="1" kern="10" dirty="0">
                <a:ln w="12700">
                  <a:solidFill>
                    <a:srgbClr val="EAEAEA"/>
                  </a:solidFill>
                  <a:round/>
                </a:ln>
                <a:solidFill>
                  <a:schemeClr val="bg2"/>
                </a:solidFill>
                <a:effectLst>
                  <a:outerShdw dist="35921" dir="2700000" sy="50000" kx="2115830" algn="bl" rotWithShape="0">
                    <a:srgbClr val="C0C0C0"/>
                  </a:outerShdw>
                </a:effectLst>
                <a:latin typeface="隶书" panose="02010509060101010101" pitchFamily="49" charset="-122"/>
                <a:ea typeface="隶书" panose="02010509060101010101" pitchFamily="49" charset="-122"/>
              </a:rPr>
              <a:t>1.1</a:t>
            </a:r>
            <a:r>
              <a:rPr lang="zh-CN" altLang="en-US" sz="4800" b="1" kern="10" dirty="0">
                <a:ln w="12700">
                  <a:solidFill>
                    <a:srgbClr val="EAEAEA"/>
                  </a:solidFill>
                  <a:round/>
                </a:ln>
                <a:solidFill>
                  <a:schemeClr val="bg2"/>
                </a:solidFill>
                <a:effectLst>
                  <a:outerShdw dist="35921" dir="2700000" sy="50000" kx="2115830" algn="bl" rotWithShape="0">
                    <a:srgbClr val="C0C0C0"/>
                  </a:outerShdw>
                </a:effectLst>
                <a:latin typeface="隶书" panose="02010509060101010101" pitchFamily="49" charset="-122"/>
                <a:ea typeface="隶书" panose="02010509060101010101" pitchFamily="49" charset="-122"/>
              </a:rPr>
              <a:t>电子商务数据分析概述</a:t>
            </a:r>
          </a:p>
        </p:txBody>
      </p:sp>
      <p:sp>
        <p:nvSpPr>
          <p:cNvPr id="8" name="Rectangle 4"/>
          <p:cNvSpPr/>
          <p:nvPr/>
        </p:nvSpPr>
        <p:spPr>
          <a:xfrm>
            <a:off x="589975" y="1899935"/>
            <a:ext cx="4608512" cy="504056"/>
          </a:xfrm>
          <a:prstGeom prst="rect">
            <a:avLst/>
          </a:prstGeom>
          <a:noFill/>
          <a:ln w="9525">
            <a:noFill/>
          </a:ln>
        </p:spPr>
        <p:txBody>
          <a:bodyPr/>
          <a:lstStyle/>
          <a:p>
            <a:r>
              <a:rPr lang="zh-CN" altLang="en-US" sz="28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教学目的与要求：</a:t>
            </a:r>
            <a:r>
              <a:rPr lang="en-US" altLang="zh-CN" sz="28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800" dirty="0">
                <a:solidFill>
                  <a:srgbClr val="0000FF"/>
                </a:solidFill>
                <a:latin typeface="Arial" panose="020B0604020202020204" pitchFamily="34" charset="0"/>
                <a:ea typeface="华文隶书" panose="02010800040101010101" pitchFamily="2" charset="-122"/>
              </a:rPr>
              <a:t>    </a:t>
            </a:r>
            <a:r>
              <a:rPr lang="zh-CN" altLang="en-US" sz="2800" dirty="0">
                <a:solidFill>
                  <a:srgbClr val="0000FF"/>
                </a:solidFill>
                <a:latin typeface="Arial" panose="020B0604020202020204" pitchFamily="34" charset="0"/>
                <a:ea typeface="华文隶书" panose="02010800040101010101" pitchFamily="2" charset="-122"/>
              </a:rPr>
              <a:t> </a:t>
            </a:r>
            <a:endParaRPr lang="en-US" altLang="zh-CN" sz="2800" dirty="0">
              <a:solidFill>
                <a:srgbClr val="0000FF"/>
              </a:solidFill>
              <a:latin typeface="Arial" panose="020B0604020202020204" pitchFamily="34" charset="0"/>
              <a:ea typeface="华文隶书" panose="02010800040101010101" pitchFamily="2" charset="-122"/>
            </a:endParaRPr>
          </a:p>
        </p:txBody>
      </p:sp>
      <p:sp>
        <p:nvSpPr>
          <p:cNvPr id="9" name="Rectangle 9"/>
          <p:cNvSpPr/>
          <p:nvPr/>
        </p:nvSpPr>
        <p:spPr>
          <a:xfrm>
            <a:off x="1064260" y="2554923"/>
            <a:ext cx="8401050" cy="3258185"/>
          </a:xfrm>
          <a:prstGeom prst="rect">
            <a:avLst/>
          </a:prstGeom>
          <a:noFill/>
          <a:ln w="9525">
            <a:noFill/>
          </a:ln>
        </p:spPr>
        <p:txBody>
          <a:bodyPr wrap="square" tIns="152352" bIns="152352" anchor="ctr">
            <a:spAutoFit/>
          </a:bodyPr>
          <a:lstStyle/>
          <a:p>
            <a:pPr indent="266700" defTabSz="914400" eaLnBrk="0" hangingPunct="0">
              <a:lnSpc>
                <a:spcPct val="200000"/>
              </a:lnSpc>
              <a:buChar char="•"/>
              <a:tabLst>
                <a:tab pos="266700" algn="l"/>
              </a:tabLst>
            </a:pPr>
            <a:r>
              <a:rPr lang="zh-CN" altLang="zh-CN" dirty="0">
                <a:solidFill>
                  <a:schemeClr val="bg2"/>
                </a:solidFill>
                <a:latin typeface="微软雅黑" panose="020B0503020204020204" pitchFamily="34" charset="-122"/>
                <a:cs typeface="Times New Roman" panose="02020603050405020304" pitchFamily="18" charset="0"/>
                <a:sym typeface="+mn-ea"/>
              </a:rPr>
              <a:t>解释电子商务数据分析的含义</a:t>
            </a:r>
            <a:endParaRPr lang="zh-CN" altLang="zh-CN" dirty="0">
              <a:solidFill>
                <a:schemeClr val="bg2"/>
              </a:solidFill>
              <a:latin typeface="微软雅黑" panose="020B0503020204020204" pitchFamily="34" charset="-122"/>
              <a:cs typeface="Times New Roman" panose="02020603050405020304" pitchFamily="18" charset="0"/>
            </a:endParaRPr>
          </a:p>
          <a:p>
            <a:pPr indent="266700" defTabSz="914400" eaLnBrk="0" hangingPunct="0">
              <a:lnSpc>
                <a:spcPct val="200000"/>
              </a:lnSpc>
              <a:buChar char="•"/>
              <a:tabLst>
                <a:tab pos="266700" algn="l"/>
              </a:tabLst>
            </a:pPr>
            <a:r>
              <a:rPr lang="zh-CN" altLang="zh-CN" dirty="0">
                <a:solidFill>
                  <a:schemeClr val="bg2"/>
                </a:solidFill>
                <a:latin typeface="微软雅黑" panose="020B0503020204020204" pitchFamily="34" charset="-122"/>
                <a:cs typeface="Times New Roman" panose="02020603050405020304" pitchFamily="18" charset="0"/>
                <a:sym typeface="+mn-ea"/>
              </a:rPr>
              <a:t>描述电子商务数据分析的基本特点</a:t>
            </a:r>
            <a:endParaRPr lang="zh-CN" altLang="en-US" b="1" dirty="0">
              <a:solidFill>
                <a:schemeClr val="bg2"/>
              </a:solidFill>
              <a:latin typeface="微软雅黑" panose="020B0503020204020204" pitchFamily="34" charset="-122"/>
              <a:ea typeface="微软雅黑" panose="020B0503020204020204" pitchFamily="34" charset="-122"/>
            </a:endParaRPr>
          </a:p>
          <a:p>
            <a:pPr indent="266700" defTabSz="0" eaLnBrk="0" hangingPunct="0">
              <a:lnSpc>
                <a:spcPct val="200000"/>
              </a:lnSpc>
              <a:buFont typeface="Arial" panose="020B0604020202020204" pitchFamily="34" charset="0"/>
              <a:buChar char="•"/>
              <a:tabLst>
                <a:tab pos="266700" algn="l"/>
              </a:tabLst>
            </a:pPr>
            <a:r>
              <a:rPr lang="zh-CN" altLang="zh-CN" dirty="0">
                <a:solidFill>
                  <a:schemeClr val="bg2"/>
                </a:solidFill>
                <a:latin typeface="微软雅黑" panose="020B0503020204020204" pitchFamily="34" charset="-122"/>
                <a:cs typeface="Times New Roman" panose="02020603050405020304" pitchFamily="18" charset="0"/>
                <a:sym typeface="+mn-ea"/>
              </a:rPr>
              <a:t>陈述电子商务数据分析的主要作用</a:t>
            </a:r>
          </a:p>
          <a:p>
            <a:pPr indent="266700" defTabSz="0" eaLnBrk="0" hangingPunct="0">
              <a:lnSpc>
                <a:spcPct val="200000"/>
              </a:lnSpc>
              <a:buFont typeface="Arial" panose="020B0604020202020204" pitchFamily="34" charset="0"/>
              <a:buChar char="•"/>
              <a:tabLst>
                <a:tab pos="266700" algn="l"/>
              </a:tabLst>
            </a:pPr>
            <a:r>
              <a:rPr lang="zh-CN" altLang="zh-CN" dirty="0">
                <a:solidFill>
                  <a:schemeClr val="bg2"/>
                </a:solidFill>
                <a:latin typeface="微软雅黑" panose="020B0503020204020204" pitchFamily="34" charset="-122"/>
                <a:cs typeface="Times New Roman" panose="02020603050405020304" pitchFamily="18" charset="0"/>
                <a:sym typeface="+mn-ea"/>
              </a:rPr>
              <a:t>说明电子商务数据分析的一般流程</a:t>
            </a:r>
          </a:p>
        </p:txBody>
      </p:sp>
      <p:graphicFrame>
        <p:nvGraphicFramePr>
          <p:cNvPr id="2" name="对象 1"/>
          <p:cNvGraphicFramePr/>
          <p:nvPr/>
        </p:nvGraphicFramePr>
        <p:xfrm>
          <a:off x="6722745" y="2306955"/>
          <a:ext cx="4842510" cy="3260090"/>
        </p:xfrm>
        <a:graphic>
          <a:graphicData uri="http://schemas.openxmlformats.org/presentationml/2006/ole">
            <mc:AlternateContent xmlns:mc="http://schemas.openxmlformats.org/markup-compatibility/2006">
              <mc:Choice xmlns:v="urn:schemas-microsoft-com:vml" Requires="v">
                <p:oleObj spid="_x0000_s1026" r:id="rId5" imgW="4838700" imgH="3257550" progId="Paint.Picture">
                  <p:embed/>
                </p:oleObj>
              </mc:Choice>
              <mc:Fallback>
                <p:oleObj r:id="rId5" imgW="4838700" imgH="3257550" progId="Paint.Picture">
                  <p:embed/>
                  <p:pic>
                    <p:nvPicPr>
                      <p:cNvPr id="0" name="图片 2"/>
                      <p:cNvPicPr/>
                      <p:nvPr/>
                    </p:nvPicPr>
                    <p:blipFill>
                      <a:blip r:embed="rId6"/>
                      <a:stretch>
                        <a:fillRect/>
                      </a:stretch>
                    </p:blipFill>
                    <p:spPr>
                      <a:xfrm>
                        <a:off x="6722745" y="2306955"/>
                        <a:ext cx="4842510" cy="3260090"/>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48836"/>
                                        </p:tgtEl>
                                        <p:attrNameLst>
                                          <p:attrName>style.visibility</p:attrName>
                                        </p:attrNameLst>
                                      </p:cBhvr>
                                      <p:to>
                                        <p:strVal val="visible"/>
                                      </p:to>
                                    </p:set>
                                    <p:anim calcmode="lin" valueType="num">
                                      <p:cBhvr>
                                        <p:cTn id="7" dur="500" fill="hold"/>
                                        <p:tgtEl>
                                          <p:spTgt spid="248836"/>
                                        </p:tgtEl>
                                        <p:attrNameLst>
                                          <p:attrName>ppt_x</p:attrName>
                                        </p:attrNameLst>
                                      </p:cBhvr>
                                      <p:tavLst>
                                        <p:tav tm="0">
                                          <p:val>
                                            <p:strVal val="#ppt_x-#ppt_w/2"/>
                                          </p:val>
                                        </p:tav>
                                        <p:tav tm="100000">
                                          <p:val>
                                            <p:strVal val="#ppt_x"/>
                                          </p:val>
                                        </p:tav>
                                      </p:tavLst>
                                    </p:anim>
                                    <p:anim calcmode="lin" valueType="num">
                                      <p:cBhvr>
                                        <p:cTn id="8" dur="500" fill="hold"/>
                                        <p:tgtEl>
                                          <p:spTgt spid="248836"/>
                                        </p:tgtEl>
                                        <p:attrNameLst>
                                          <p:attrName>ppt_y</p:attrName>
                                        </p:attrNameLst>
                                      </p:cBhvr>
                                      <p:tavLst>
                                        <p:tav tm="0">
                                          <p:val>
                                            <p:strVal val="#ppt_y"/>
                                          </p:val>
                                        </p:tav>
                                        <p:tav tm="100000">
                                          <p:val>
                                            <p:strVal val="#ppt_y"/>
                                          </p:val>
                                        </p:tav>
                                      </p:tavLst>
                                    </p:anim>
                                    <p:anim calcmode="lin" valueType="num">
                                      <p:cBhvr>
                                        <p:cTn id="9" dur="500" fill="hold"/>
                                        <p:tgtEl>
                                          <p:spTgt spid="248836"/>
                                        </p:tgtEl>
                                        <p:attrNameLst>
                                          <p:attrName>ppt_w</p:attrName>
                                        </p:attrNameLst>
                                      </p:cBhvr>
                                      <p:tavLst>
                                        <p:tav tm="0">
                                          <p:val>
                                            <p:fltVal val="0"/>
                                          </p:val>
                                        </p:tav>
                                        <p:tav tm="100000">
                                          <p:val>
                                            <p:strVal val="#ppt_w"/>
                                          </p:val>
                                        </p:tav>
                                      </p:tavLst>
                                    </p:anim>
                                    <p:anim calcmode="lin" valueType="num">
                                      <p:cBhvr>
                                        <p:cTn id="10" dur="500" fill="hold"/>
                                        <p:tgtEl>
                                          <p:spTgt spid="24883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4" name="chimes.wav"/>
                                        </p:tgtEl>
                                      </p:cMediaNode>
                                    </p:audio>
                                  </p:sub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ox(out)">
                                      <p:cBhvr>
                                        <p:cTn id="15" dur="500"/>
                                        <p:tgtEl>
                                          <p:spTgt spid="8"/>
                                        </p:tgtEl>
                                      </p:cBhvr>
                                    </p:animEffect>
                                  </p:childTnLst>
                                  <p:subTnLst>
                                    <p:audio>
                                      <p:cMediaNode>
                                        <p:cTn display="0" masterRel="sameClick">
                                          <p:stCondLst>
                                            <p:cond evt="begin" delay="0">
                                              <p:tn val="13"/>
                                            </p:cond>
                                          </p:stCondLst>
                                          <p:endCondLst>
                                            <p:cond evt="onStopAudio" delay="0">
                                              <p:tgtEl>
                                                <p:sldTgt/>
                                              </p:tgtEl>
                                            </p:cond>
                                          </p:endCondLst>
                                        </p:cTn>
                                        <p:tgtEl>
                                          <p:sndTgt r:embed="rId4"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ox(in)">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735965" y="544195"/>
            <a:ext cx="9436100" cy="4486275"/>
          </a:xfrm>
          <a:prstGeom prst="rect">
            <a:avLst/>
          </a:prstGeom>
          <a:noFill/>
          <a:ln w="9525">
            <a:noFill/>
          </a:ln>
        </p:spPr>
        <p:txBody>
          <a:bodyPr/>
          <a:lstStyle/>
          <a:p>
            <a:pPr>
              <a:lnSpc>
                <a:spcPct val="150000"/>
              </a:lnSpc>
            </a:pPr>
            <a:r>
              <a:rPr lang="zh-CN" altLang="en-US" sz="3200">
                <a:solidFill>
                  <a:srgbClr val="0000FF"/>
                </a:solidFill>
                <a:latin typeface="微软雅黑" panose="020B0503020204020204" pitchFamily="34" charset="-122"/>
              </a:rPr>
              <a:t>一</a:t>
            </a:r>
            <a:r>
              <a:rPr lang="zh-CN" altLang="en-US" sz="3200" dirty="0">
                <a:solidFill>
                  <a:srgbClr val="0000FF"/>
                </a:solidFill>
                <a:latin typeface="微软雅黑" panose="020B0503020204020204" pitchFamily="34" charset="-122"/>
              </a:rPr>
              <a:t>、</a:t>
            </a:r>
            <a:r>
              <a:rPr lang="zh-CN" sz="3200" dirty="0">
                <a:solidFill>
                  <a:srgbClr val="0000FF"/>
                </a:solidFill>
                <a:latin typeface="微软雅黑" panose="020B0503020204020204" pitchFamily="34" charset="-122"/>
              </a:rPr>
              <a:t>电子商务数据分析的含义</a:t>
            </a:r>
          </a:p>
          <a:p>
            <a:pPr algn="l">
              <a:lnSpc>
                <a:spcPct val="150000"/>
              </a:lnSpc>
              <a:buClrTx/>
              <a:buSzTx/>
            </a:pPr>
            <a:r>
              <a:rPr lang="zh-CN" altLang="zh-CN" sz="2800" dirty="0">
                <a:solidFill>
                  <a:schemeClr val="bg2"/>
                </a:solidFill>
                <a:latin typeface="微软雅黑" panose="020B0503020204020204" pitchFamily="34" charset="-122"/>
              </a:rPr>
              <a:t>电子商务数据分析</a:t>
            </a:r>
            <a:r>
              <a:rPr b="0">
                <a:solidFill>
                  <a:schemeClr val="bg2"/>
                </a:solidFill>
              </a:rPr>
              <a:t>（Data Analysis in E-Commerce）</a:t>
            </a:r>
            <a:r>
              <a:rPr lang="en-US" altLang="zh-CN" b="0" dirty="0">
                <a:solidFill>
                  <a:schemeClr val="bg2"/>
                </a:solidFill>
                <a:latin typeface="微软雅黑" panose="020B0503020204020204" pitchFamily="34" charset="-122"/>
                <a:sym typeface="+mn-ea"/>
              </a:rPr>
              <a:t>:</a:t>
            </a:r>
            <a:r>
              <a:rPr>
                <a:solidFill>
                  <a:srgbClr val="0000FF"/>
                </a:solidFill>
              </a:rPr>
              <a:t>是</a:t>
            </a:r>
            <a:r>
              <a:rPr sz="2400">
                <a:solidFill>
                  <a:srgbClr val="0000FF"/>
                </a:solidFill>
              </a:rPr>
              <a:t>指用适当的数理统计、数据挖掘以及大数据分析等方法对收集的大量电子商务数据进行分析与挖掘，为提取有用信息和形成结论而对数据加以详细研究和概括总结的过程。</a:t>
            </a:r>
          </a:p>
          <a:p>
            <a:pPr algn="l">
              <a:lnSpc>
                <a:spcPct val="150000"/>
              </a:lnSpc>
              <a:buClrTx/>
              <a:buSzTx/>
            </a:pPr>
            <a:r>
              <a:rPr>
                <a:solidFill>
                  <a:schemeClr val="bg2"/>
                </a:solidFill>
                <a:sym typeface="+mn-ea"/>
              </a:rPr>
              <a:t>数据</a:t>
            </a:r>
            <a:r>
              <a:rPr b="0">
                <a:solidFill>
                  <a:schemeClr val="bg2"/>
                </a:solidFill>
                <a:sym typeface="+mn-ea"/>
              </a:rPr>
              <a:t>（Data）</a:t>
            </a:r>
            <a:r>
              <a:rPr lang="en-US" b="0">
                <a:solidFill>
                  <a:schemeClr val="bg2"/>
                </a:solidFill>
                <a:sym typeface="+mn-ea"/>
              </a:rPr>
              <a:t>:</a:t>
            </a:r>
            <a:r>
              <a:rPr b="0">
                <a:solidFill>
                  <a:schemeClr val="bg2"/>
                </a:solidFill>
                <a:sym typeface="+mn-ea"/>
              </a:rPr>
              <a:t>是已知的用于进行推理或估算的基础性事实，是对客观事物的逻辑归纳。</a:t>
            </a:r>
            <a:endParaRPr>
              <a:solidFill>
                <a:schemeClr val="bg2"/>
              </a:solidFill>
            </a:endParaRPr>
          </a:p>
          <a:p>
            <a:pPr algn="l">
              <a:lnSpc>
                <a:spcPct val="150000"/>
              </a:lnSpc>
              <a:buClrTx/>
              <a:buSzTx/>
            </a:pPr>
            <a:endParaRPr lang="zh-CN" altLang="zh-CN" sz="2400" dirty="0">
              <a:solidFill>
                <a:srgbClr val="0000FF"/>
              </a:solidFill>
              <a:latin typeface="微软雅黑" panose="020B0503020204020204" pitchFamily="34" charset="-122"/>
            </a:endParaRPr>
          </a:p>
        </p:txBody>
      </p:sp>
      <p:sp>
        <p:nvSpPr>
          <p:cNvPr id="3" name="圆角矩形标注 2"/>
          <p:cNvSpPr/>
          <p:nvPr/>
        </p:nvSpPr>
        <p:spPr>
          <a:xfrm>
            <a:off x="3851910" y="4921250"/>
            <a:ext cx="6103620" cy="1636109"/>
          </a:xfrm>
          <a:prstGeom prst="wedgeRoundRectCallout">
            <a:avLst>
              <a:gd name="adj1" fmla="val -49979"/>
              <a:gd name="adj2" fmla="val -95407"/>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sz="2000">
                <a:solidFill>
                  <a:schemeClr val="bg2"/>
                </a:solidFill>
                <a:sym typeface="+mn-ea"/>
              </a:rPr>
              <a:t>数据</a:t>
            </a:r>
            <a:r>
              <a:rPr sz="2000" b="0">
                <a:solidFill>
                  <a:schemeClr val="bg2"/>
                </a:solidFill>
                <a:sym typeface="+mn-ea"/>
              </a:rPr>
              <a:t>可以是用符号和字母等方式对客观事物进行的直观描述，也可以是表达知识的字符集或信息的各种表现形式。</a:t>
            </a:r>
            <a:endParaRPr lang="zh-CN" altLang="zh-CN" sz="2000" b="0" i="0" u="none" strike="noStrike" cap="none" normalizeH="0" baseline="0" dirty="0">
              <a:solidFill>
                <a:schemeClr val="bg2"/>
              </a:solidFill>
              <a:latin typeface="微软雅黑" panose="020B0503020204020204" pitchFamily="34" charset="-122"/>
              <a:sym typeface="+mn-ea"/>
            </a:endParaRPr>
          </a:p>
        </p:txBody>
      </p:sp>
      <p:sp>
        <p:nvSpPr>
          <p:cNvPr id="4" name="圆角矩形标注 3"/>
          <p:cNvSpPr/>
          <p:nvPr/>
        </p:nvSpPr>
        <p:spPr>
          <a:xfrm>
            <a:off x="8070850" y="317500"/>
            <a:ext cx="3944620" cy="1124510"/>
          </a:xfrm>
          <a:prstGeom prst="wedgeRoundRectCallout">
            <a:avLst>
              <a:gd name="adj1" fmla="val -103381"/>
              <a:gd name="adj2" fmla="val 64745"/>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sz="2000">
                <a:solidFill>
                  <a:schemeClr val="bg2"/>
                </a:solidFill>
                <a:sym typeface="+mn-ea"/>
              </a:rPr>
              <a:t>电子商务</a:t>
            </a:r>
            <a:r>
              <a:rPr sz="2000">
                <a:solidFill>
                  <a:schemeClr val="bg2"/>
                </a:solidFill>
                <a:sym typeface="+mn-ea"/>
              </a:rPr>
              <a:t>数据</a:t>
            </a:r>
            <a:r>
              <a:rPr lang="zh-CN" sz="2000">
                <a:solidFill>
                  <a:schemeClr val="bg2"/>
                </a:solidFill>
                <a:sym typeface="+mn-ea"/>
              </a:rPr>
              <a:t>分析</a:t>
            </a:r>
            <a:r>
              <a:rPr sz="2000" b="0">
                <a:solidFill>
                  <a:schemeClr val="bg2"/>
                </a:solidFill>
                <a:sym typeface="+mn-ea"/>
              </a:rPr>
              <a:t>是进行</a:t>
            </a:r>
            <a:r>
              <a:rPr lang="zh-CN" sz="2000" b="0">
                <a:solidFill>
                  <a:schemeClr val="bg2"/>
                </a:solidFill>
                <a:sym typeface="+mn-ea"/>
              </a:rPr>
              <a:t>对象</a:t>
            </a:r>
            <a:r>
              <a:rPr sz="2000" b="0">
                <a:solidFill>
                  <a:schemeClr val="bg2"/>
                </a:solidFill>
                <a:sym typeface="+mn-ea"/>
              </a:rPr>
              <a:t>测量、评估和预测的基础。</a:t>
            </a:r>
            <a:endParaRPr lang="zh-CN" altLang="zh-CN" sz="2000" b="0" i="0" u="none" strike="noStrike" cap="none" normalizeH="0" baseline="0" dirty="0">
              <a:solidFill>
                <a:schemeClr val="bg2"/>
              </a:solidFill>
              <a:latin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1" nodeType="clickEffect">
                                  <p:stCondLst>
                                    <p:cond delay="0"/>
                                  </p:stCondLst>
                                  <p:childTnLst>
                                    <p:anim calcmode="lin" valueType="num">
                                      <p:cBhvr additive="base">
                                        <p:cTn id="30" dur="500"/>
                                        <p:tgtEl>
                                          <p:spTgt spid="3"/>
                                        </p:tgtEl>
                                        <p:attrNameLst>
                                          <p:attrName>ppt_x</p:attrName>
                                        </p:attrNameLst>
                                      </p:cBhvr>
                                      <p:tavLst>
                                        <p:tav tm="0">
                                          <p:val>
                                            <p:strVal val="ppt_x"/>
                                          </p:val>
                                        </p:tav>
                                        <p:tav tm="100000">
                                          <p:val>
                                            <p:strVal val="ppt_x"/>
                                          </p:val>
                                        </p:tav>
                                      </p:tavLst>
                                    </p:anim>
                                    <p:anim calcmode="lin" valueType="num">
                                      <p:cBhvr additive="base">
                                        <p:cTn id="31" dur="500"/>
                                        <p:tgtEl>
                                          <p:spTgt spid="3"/>
                                        </p:tgtEl>
                                        <p:attrNameLst>
                                          <p:attrName>ppt_y</p:attrName>
                                        </p:attrNameLst>
                                      </p:cBhvr>
                                      <p:tavLst>
                                        <p:tav tm="0">
                                          <p:val>
                                            <p:strVal val="ppt_y"/>
                                          </p:val>
                                        </p:tav>
                                        <p:tav tm="100000">
                                          <p:val>
                                            <p:strVal val="1+ppt_h/2"/>
                                          </p:val>
                                        </p:tav>
                                      </p:tavLst>
                                    </p:anim>
                                    <p:set>
                                      <p:cBhvr>
                                        <p:cTn id="32" dur="1" fill="hold">
                                          <p:stCondLst>
                                            <p:cond delay="499"/>
                                          </p:stCondLst>
                                        </p:cTn>
                                        <p:tgtEl>
                                          <p:spTgt spid="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1" nodeType="clickEffect">
                                  <p:stCondLst>
                                    <p:cond delay="0"/>
                                  </p:stCondLst>
                                  <p:childTnLst>
                                    <p:anim calcmode="lin" valueType="num">
                                      <p:cBhvr additive="base">
                                        <p:cTn id="42" dur="500"/>
                                        <p:tgtEl>
                                          <p:spTgt spid="4"/>
                                        </p:tgtEl>
                                        <p:attrNameLst>
                                          <p:attrName>ppt_x</p:attrName>
                                        </p:attrNameLst>
                                      </p:cBhvr>
                                      <p:tavLst>
                                        <p:tav tm="0">
                                          <p:val>
                                            <p:strVal val="ppt_x"/>
                                          </p:val>
                                        </p:tav>
                                        <p:tav tm="100000">
                                          <p:val>
                                            <p:strVal val="ppt_x"/>
                                          </p:val>
                                        </p:tav>
                                      </p:tavLst>
                                    </p:anim>
                                    <p:anim calcmode="lin" valueType="num">
                                      <p:cBhvr additive="base">
                                        <p:cTn id="43" dur="500"/>
                                        <p:tgtEl>
                                          <p:spTgt spid="4"/>
                                        </p:tgtEl>
                                        <p:attrNameLst>
                                          <p:attrName>ppt_y</p:attrName>
                                        </p:attrNameLst>
                                      </p:cBhvr>
                                      <p:tavLst>
                                        <p:tav tm="0">
                                          <p:val>
                                            <p:strVal val="ppt_y"/>
                                          </p:val>
                                        </p:tav>
                                        <p:tav tm="100000">
                                          <p:val>
                                            <p:strVal val="1+ppt_h/2"/>
                                          </p:val>
                                        </p:tav>
                                      </p:tavLst>
                                    </p:anim>
                                    <p:set>
                                      <p:cBhvr>
                                        <p:cTn id="44"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ldLvl="0" animBg="1"/>
      <p:bldP spid="3" grpId="1" bldLvl="0" animBg="1"/>
      <p:bldP spid="4" grpId="0" bldLvl="0" animBg="1"/>
      <p:bldP spid="4" grpId="1"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131445" y="638810"/>
            <a:ext cx="7118350" cy="4883785"/>
          </a:xfrm>
          <a:prstGeom prst="rect">
            <a:avLst/>
          </a:prstGeom>
          <a:noFill/>
          <a:ln w="9525">
            <a:noFill/>
          </a:ln>
        </p:spPr>
        <p:txBody>
          <a:bodyPr/>
          <a:lstStyle/>
          <a:p>
            <a:pPr>
              <a:lnSpc>
                <a:spcPct val="200000"/>
              </a:lnSpc>
            </a:pPr>
            <a:r>
              <a:rPr lang="zh-CN" altLang="zh-CN" sz="3200" dirty="0">
                <a:solidFill>
                  <a:srgbClr val="0000FF"/>
                </a:solidFill>
                <a:latin typeface="微软雅黑" panose="020B0503020204020204" pitchFamily="34" charset="-122"/>
              </a:rPr>
              <a:t>二、电子商务数据分析的基本特点</a:t>
            </a:r>
            <a:endParaRPr lang="en-US" altLang="zh-CN" sz="3735">
              <a:solidFill>
                <a:srgbClr val="0000FF"/>
              </a:solidFill>
              <a:latin typeface="微软雅黑" panose="020B0503020204020204" pitchFamily="34" charset="-122"/>
            </a:endParaRPr>
          </a:p>
          <a:p>
            <a:pPr>
              <a:lnSpc>
                <a:spcPct val="150000"/>
              </a:lnSpc>
            </a:pPr>
            <a:r>
              <a:rPr lang="zh-CN" altLang="zh-CN" sz="2800" dirty="0">
                <a:solidFill>
                  <a:schemeClr val="bg2"/>
                </a:solidFill>
                <a:latin typeface="Arial" panose="020B0604020202020204" pitchFamily="34" charset="0"/>
              </a:rPr>
              <a:t>（</a:t>
            </a:r>
            <a:r>
              <a:rPr lang="en-US" altLang="zh-CN" sz="2800" dirty="0">
                <a:solidFill>
                  <a:schemeClr val="bg2"/>
                </a:solidFill>
                <a:latin typeface="Arial" panose="020B0604020202020204" pitchFamily="34" charset="0"/>
              </a:rPr>
              <a:t>1</a:t>
            </a:r>
            <a:r>
              <a:rPr lang="zh-CN" altLang="en-US" sz="2800" dirty="0">
                <a:solidFill>
                  <a:schemeClr val="bg2"/>
                </a:solidFill>
                <a:latin typeface="Arial" panose="020B0604020202020204" pitchFamily="34" charset="0"/>
              </a:rPr>
              <a:t>）</a:t>
            </a:r>
            <a:r>
              <a:rPr lang="zh-CN" altLang="zh-CN" sz="2800" dirty="0">
                <a:solidFill>
                  <a:schemeClr val="bg2"/>
                </a:solidFill>
                <a:latin typeface="Arial" panose="020B0604020202020204" pitchFamily="34" charset="0"/>
              </a:rPr>
              <a:t>电子商务数据分析涉及多个学科领域知识；</a:t>
            </a:r>
            <a:endParaRPr lang="en-US" altLang="zh-CN" sz="2800">
              <a:solidFill>
                <a:schemeClr val="bg2"/>
              </a:solidFill>
              <a:latin typeface="Arial" panose="020B0604020202020204" pitchFamily="34" charset="0"/>
            </a:endParaRPr>
          </a:p>
          <a:p>
            <a:pPr>
              <a:lnSpc>
                <a:spcPct val="150000"/>
              </a:lnSpc>
            </a:pPr>
            <a:r>
              <a:rPr lang="zh-CN" altLang="zh-CN" sz="2800" dirty="0">
                <a:solidFill>
                  <a:schemeClr val="bg2"/>
                </a:solidFill>
                <a:latin typeface="Arial" panose="020B0604020202020204" pitchFamily="34" charset="0"/>
              </a:rPr>
              <a:t>（</a:t>
            </a:r>
            <a:r>
              <a:rPr lang="en-US" altLang="zh-CN" sz="2800" dirty="0">
                <a:solidFill>
                  <a:schemeClr val="bg2"/>
                </a:solidFill>
                <a:latin typeface="Arial" panose="020B0604020202020204" pitchFamily="34" charset="0"/>
              </a:rPr>
              <a:t>2</a:t>
            </a:r>
            <a:r>
              <a:rPr lang="zh-CN" altLang="en-US" sz="2800" dirty="0">
                <a:solidFill>
                  <a:schemeClr val="bg2"/>
                </a:solidFill>
                <a:latin typeface="Arial" panose="020B0604020202020204" pitchFamily="34" charset="0"/>
              </a:rPr>
              <a:t>）</a:t>
            </a:r>
            <a:r>
              <a:rPr lang="zh-CN" altLang="zh-CN" sz="2800" dirty="0">
                <a:solidFill>
                  <a:schemeClr val="bg2"/>
                </a:solidFill>
                <a:latin typeface="Arial" panose="020B0604020202020204" pitchFamily="34" charset="0"/>
              </a:rPr>
              <a:t>电子商务数据分析的对象大多为半结构化和非结构化数据；</a:t>
            </a:r>
            <a:endParaRPr lang="en-US" altLang="zh-CN" sz="2800">
              <a:solidFill>
                <a:schemeClr val="bg2"/>
              </a:solidFill>
              <a:latin typeface="Arial" panose="020B0604020202020204" pitchFamily="34" charset="0"/>
            </a:endParaRPr>
          </a:p>
          <a:p>
            <a:pPr>
              <a:lnSpc>
                <a:spcPct val="150000"/>
              </a:lnSpc>
            </a:pPr>
            <a:r>
              <a:rPr lang="zh-CN" altLang="zh-CN" sz="2800" dirty="0">
                <a:solidFill>
                  <a:schemeClr val="bg2"/>
                </a:solidFill>
                <a:latin typeface="Arial" panose="020B0604020202020204" pitchFamily="34" charset="0"/>
              </a:rPr>
              <a:t>（</a:t>
            </a:r>
            <a:r>
              <a:rPr lang="en-US" altLang="zh-CN" sz="2800" dirty="0">
                <a:solidFill>
                  <a:schemeClr val="bg2"/>
                </a:solidFill>
                <a:latin typeface="Arial" panose="020B0604020202020204" pitchFamily="34" charset="0"/>
              </a:rPr>
              <a:t>3</a:t>
            </a:r>
            <a:r>
              <a:rPr lang="zh-CN" altLang="en-US" sz="2800" dirty="0">
                <a:solidFill>
                  <a:schemeClr val="bg2"/>
                </a:solidFill>
                <a:latin typeface="Arial" panose="020B0604020202020204" pitchFamily="34" charset="0"/>
              </a:rPr>
              <a:t>）</a:t>
            </a:r>
            <a:r>
              <a:rPr lang="zh-CN" altLang="zh-CN" sz="2800" dirty="0">
                <a:solidFill>
                  <a:schemeClr val="bg2"/>
                </a:solidFill>
                <a:latin typeface="Arial" panose="020B0604020202020204" pitchFamily="34" charset="0"/>
              </a:rPr>
              <a:t>电子商务数据分析往往需要借助大数据处理模式。</a:t>
            </a:r>
          </a:p>
        </p:txBody>
      </p:sp>
      <p:sp>
        <p:nvSpPr>
          <p:cNvPr id="3" name="圆角矩形标注 2"/>
          <p:cNvSpPr/>
          <p:nvPr/>
        </p:nvSpPr>
        <p:spPr>
          <a:xfrm>
            <a:off x="6946900" y="541655"/>
            <a:ext cx="4687570" cy="2659755"/>
          </a:xfrm>
          <a:prstGeom prst="wedgeRoundRectCallout">
            <a:avLst>
              <a:gd name="adj1" fmla="val -62936"/>
              <a:gd name="adj2" fmla="val -2163"/>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计算机科学为电子商务数据分析提供工具</a:t>
            </a:r>
            <a:r>
              <a:rPr lang="zh-CN" altLang="en-US" sz="2000" dirty="0">
                <a:solidFill>
                  <a:srgbClr val="000000"/>
                </a:solidFill>
                <a:latin typeface="微软雅黑" panose="020B0503020204020204" pitchFamily="34" charset="-122"/>
                <a:sym typeface="+mn-ea"/>
              </a:rPr>
              <a:t>；</a:t>
            </a:r>
            <a:r>
              <a:rPr lang="en-US" altLang="zh-CN" sz="2000" dirty="0">
                <a:solidFill>
                  <a:srgbClr val="000000"/>
                </a:solidFill>
                <a:latin typeface="微软雅黑" panose="020B0503020204020204" pitchFamily="34" charset="-122"/>
                <a:sym typeface="+mn-ea"/>
              </a:rPr>
              <a:t>人工智能可以模拟智能行为算法</a:t>
            </a:r>
            <a:r>
              <a:rPr lang="zh-CN" altLang="en-US" sz="2000" dirty="0">
                <a:solidFill>
                  <a:srgbClr val="000000"/>
                </a:solidFill>
                <a:latin typeface="微软雅黑" panose="020B0503020204020204" pitchFamily="34" charset="-122"/>
                <a:sym typeface="+mn-ea"/>
              </a:rPr>
              <a:t>；数学为电子商务数据分析提供诸多数学技术；专业领域知识是电子商务数据分析中不可或缺的重要基础。</a:t>
            </a:r>
          </a:p>
        </p:txBody>
      </p:sp>
      <p:sp>
        <p:nvSpPr>
          <p:cNvPr id="5" name="圆角矩形标注 4"/>
          <p:cNvSpPr/>
          <p:nvPr/>
        </p:nvSpPr>
        <p:spPr>
          <a:xfrm>
            <a:off x="131445" y="4354830"/>
            <a:ext cx="10410190" cy="2147694"/>
          </a:xfrm>
          <a:prstGeom prst="wedgeRoundRectCallout">
            <a:avLst>
              <a:gd name="adj1" fmla="val 134"/>
              <a:gd name="adj2" fmla="val -93964"/>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sz="2000" dirty="0">
                <a:solidFill>
                  <a:srgbClr val="000000"/>
                </a:solidFill>
                <a:latin typeface="微软雅黑" panose="020B0503020204020204" pitchFamily="34" charset="-122"/>
                <a:sym typeface="+mn-ea"/>
              </a:rPr>
              <a:t>完全结构化数据</a:t>
            </a:r>
            <a:r>
              <a:rPr lang="zh-CN" sz="2000" dirty="0">
                <a:solidFill>
                  <a:srgbClr val="000000"/>
                </a:solidFill>
                <a:latin typeface="微软雅黑" panose="020B0503020204020204" pitchFamily="34" charset="-122"/>
                <a:sym typeface="+mn-ea"/>
              </a:rPr>
              <a:t>是指</a:t>
            </a:r>
            <a:r>
              <a:rPr sz="2000" dirty="0">
                <a:solidFill>
                  <a:srgbClr val="000000"/>
                </a:solidFill>
                <a:latin typeface="微软雅黑" panose="020B0503020204020204" pitchFamily="34" charset="-122"/>
                <a:sym typeface="+mn-ea"/>
              </a:rPr>
              <a:t>可以用二维表结构来逻辑表达实现的数据，如关系型数据库、面向对象数据库中的数据</a:t>
            </a:r>
            <a:r>
              <a:rPr lang="zh-CN" altLang="en-US" sz="2000" dirty="0">
                <a:solidFill>
                  <a:srgbClr val="000000"/>
                </a:solidFill>
                <a:latin typeface="微软雅黑" panose="020B0503020204020204" pitchFamily="34" charset="-122"/>
                <a:sym typeface="+mn-ea"/>
              </a:rPr>
              <a:t>；非结构化数据是指不方便用数据库二维逻辑表来表现的数据，包括所有格式的全文文本、图像、声音、影视、超媒体信息等；半结构化数据是指介于完全结构化数据和完全非结构的数据之间的数据，如XML文档就属于半结构化数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ldLvl="0" animBg="1"/>
      <p:bldP spid="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131445" y="638810"/>
            <a:ext cx="7118350" cy="4883785"/>
          </a:xfrm>
          <a:prstGeom prst="rect">
            <a:avLst/>
          </a:prstGeom>
          <a:noFill/>
          <a:ln w="9525">
            <a:noFill/>
          </a:ln>
        </p:spPr>
        <p:txBody>
          <a:bodyPr/>
          <a:lstStyle/>
          <a:p>
            <a:pPr>
              <a:lnSpc>
                <a:spcPct val="200000"/>
              </a:lnSpc>
            </a:pPr>
            <a:r>
              <a:rPr lang="zh-CN" altLang="zh-CN" sz="3200" dirty="0">
                <a:solidFill>
                  <a:srgbClr val="0000FF"/>
                </a:solidFill>
                <a:latin typeface="微软雅黑" panose="020B0503020204020204" pitchFamily="34" charset="-122"/>
              </a:rPr>
              <a:t>二、电子商务数据分析的基本特点</a:t>
            </a:r>
            <a:endParaRPr lang="en-US" altLang="zh-CN" sz="3735">
              <a:solidFill>
                <a:srgbClr val="0000FF"/>
              </a:solidFill>
              <a:latin typeface="微软雅黑" panose="020B0503020204020204" pitchFamily="34" charset="-122"/>
            </a:endParaRPr>
          </a:p>
          <a:p>
            <a:pPr>
              <a:lnSpc>
                <a:spcPct val="150000"/>
              </a:lnSpc>
            </a:pPr>
            <a:r>
              <a:rPr lang="zh-CN" altLang="zh-CN" sz="2800" dirty="0">
                <a:solidFill>
                  <a:schemeClr val="bg2"/>
                </a:solidFill>
                <a:latin typeface="Arial" panose="020B0604020202020204" pitchFamily="34" charset="0"/>
              </a:rPr>
              <a:t>（</a:t>
            </a:r>
            <a:r>
              <a:rPr lang="en-US" altLang="zh-CN" sz="2800" dirty="0">
                <a:solidFill>
                  <a:schemeClr val="bg2"/>
                </a:solidFill>
                <a:latin typeface="Arial" panose="020B0604020202020204" pitchFamily="34" charset="0"/>
              </a:rPr>
              <a:t>1</a:t>
            </a:r>
            <a:r>
              <a:rPr lang="zh-CN" altLang="en-US" sz="2800" dirty="0">
                <a:solidFill>
                  <a:schemeClr val="bg2"/>
                </a:solidFill>
                <a:latin typeface="Arial" panose="020B0604020202020204" pitchFamily="34" charset="0"/>
              </a:rPr>
              <a:t>）</a:t>
            </a:r>
            <a:r>
              <a:rPr lang="zh-CN" altLang="zh-CN" sz="2800" dirty="0">
                <a:solidFill>
                  <a:schemeClr val="bg2"/>
                </a:solidFill>
                <a:latin typeface="Arial" panose="020B0604020202020204" pitchFamily="34" charset="0"/>
              </a:rPr>
              <a:t>电子商务数据分析涉及多个学科领域知识；</a:t>
            </a:r>
            <a:endParaRPr lang="en-US" altLang="zh-CN" sz="2800">
              <a:solidFill>
                <a:schemeClr val="bg2"/>
              </a:solidFill>
              <a:latin typeface="Arial" panose="020B0604020202020204" pitchFamily="34" charset="0"/>
            </a:endParaRPr>
          </a:p>
          <a:p>
            <a:pPr>
              <a:lnSpc>
                <a:spcPct val="150000"/>
              </a:lnSpc>
            </a:pPr>
            <a:r>
              <a:rPr lang="zh-CN" altLang="zh-CN" sz="2800" dirty="0">
                <a:solidFill>
                  <a:schemeClr val="bg2"/>
                </a:solidFill>
                <a:latin typeface="Arial" panose="020B0604020202020204" pitchFamily="34" charset="0"/>
              </a:rPr>
              <a:t>（</a:t>
            </a:r>
            <a:r>
              <a:rPr lang="en-US" altLang="zh-CN" sz="2800" dirty="0">
                <a:solidFill>
                  <a:schemeClr val="bg2"/>
                </a:solidFill>
                <a:latin typeface="Arial" panose="020B0604020202020204" pitchFamily="34" charset="0"/>
              </a:rPr>
              <a:t>2</a:t>
            </a:r>
            <a:r>
              <a:rPr lang="zh-CN" altLang="en-US" sz="2800" dirty="0">
                <a:solidFill>
                  <a:schemeClr val="bg2"/>
                </a:solidFill>
                <a:latin typeface="Arial" panose="020B0604020202020204" pitchFamily="34" charset="0"/>
              </a:rPr>
              <a:t>）</a:t>
            </a:r>
            <a:r>
              <a:rPr lang="zh-CN" altLang="zh-CN" sz="2800" dirty="0">
                <a:solidFill>
                  <a:schemeClr val="bg2"/>
                </a:solidFill>
                <a:latin typeface="Arial" panose="020B0604020202020204" pitchFamily="34" charset="0"/>
              </a:rPr>
              <a:t>电子商务数据分析的对象大多为半结构化和非结构化数据；</a:t>
            </a:r>
            <a:endParaRPr lang="en-US" altLang="zh-CN" sz="2800">
              <a:solidFill>
                <a:schemeClr val="bg2"/>
              </a:solidFill>
              <a:latin typeface="Arial" panose="020B0604020202020204" pitchFamily="34" charset="0"/>
            </a:endParaRPr>
          </a:p>
          <a:p>
            <a:pPr>
              <a:lnSpc>
                <a:spcPct val="150000"/>
              </a:lnSpc>
            </a:pPr>
            <a:r>
              <a:rPr lang="zh-CN" altLang="zh-CN" sz="2800" dirty="0">
                <a:solidFill>
                  <a:schemeClr val="bg2"/>
                </a:solidFill>
                <a:latin typeface="Arial" panose="020B0604020202020204" pitchFamily="34" charset="0"/>
              </a:rPr>
              <a:t>（</a:t>
            </a:r>
            <a:r>
              <a:rPr lang="en-US" altLang="zh-CN" sz="2800" dirty="0">
                <a:solidFill>
                  <a:schemeClr val="bg2"/>
                </a:solidFill>
                <a:latin typeface="Arial" panose="020B0604020202020204" pitchFamily="34" charset="0"/>
              </a:rPr>
              <a:t>3</a:t>
            </a:r>
            <a:r>
              <a:rPr lang="zh-CN" altLang="en-US" sz="2800" dirty="0">
                <a:solidFill>
                  <a:schemeClr val="bg2"/>
                </a:solidFill>
                <a:latin typeface="Arial" panose="020B0604020202020204" pitchFamily="34" charset="0"/>
              </a:rPr>
              <a:t>）</a:t>
            </a:r>
            <a:r>
              <a:rPr lang="zh-CN" altLang="zh-CN" sz="2800" dirty="0">
                <a:solidFill>
                  <a:schemeClr val="bg2"/>
                </a:solidFill>
                <a:latin typeface="Arial" panose="020B0604020202020204" pitchFamily="34" charset="0"/>
              </a:rPr>
              <a:t>电子商务数据分析往往需要借助大数据处理模式。</a:t>
            </a:r>
          </a:p>
        </p:txBody>
      </p:sp>
      <p:sp>
        <p:nvSpPr>
          <p:cNvPr id="3" name="圆角矩形标注 2"/>
          <p:cNvSpPr/>
          <p:nvPr/>
        </p:nvSpPr>
        <p:spPr>
          <a:xfrm>
            <a:off x="7823835" y="272415"/>
            <a:ext cx="3954145" cy="5093916"/>
          </a:xfrm>
          <a:prstGeom prst="wedgeRoundRectCallout">
            <a:avLst>
              <a:gd name="adj1" fmla="val -75212"/>
              <a:gd name="adj2" fmla="val 36712"/>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sz="2000" dirty="0">
                <a:solidFill>
                  <a:srgbClr val="000000"/>
                </a:solidFill>
                <a:latin typeface="微软雅黑" panose="020B0503020204020204" pitchFamily="34" charset="-122"/>
                <a:sym typeface="+mn-ea"/>
              </a:rPr>
              <a:t>大数据（Big Data）是一种规模大到在获取、存储、管理、分析方面大大超出了传统数据库软件工具能力范围的数据集合，无法在一定时间范围内用常规软件工具进行捕捉、管理和处理</a:t>
            </a:r>
            <a:r>
              <a:rPr lang="zh-CN" altLang="en-US" sz="2000" dirty="0">
                <a:solidFill>
                  <a:srgbClr val="000000"/>
                </a:solidFill>
                <a:latin typeface="微软雅黑" panose="020B0503020204020204" pitchFamily="34" charset="-122"/>
                <a:sym typeface="+mn-ea"/>
              </a:rPr>
              <a:t>；在电子商务领域内，大批量信息处理如果是以PB、EB、ZB为计量单位，则这些信息就构成了大数据。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130810" y="532765"/>
            <a:ext cx="6300470" cy="5363210"/>
          </a:xfrm>
          <a:prstGeom prst="rect">
            <a:avLst/>
          </a:prstGeom>
          <a:noFill/>
          <a:ln w="9525">
            <a:noFill/>
          </a:ln>
        </p:spPr>
        <p:txBody>
          <a:bodyPr/>
          <a:lstStyle/>
          <a:p>
            <a:pPr algn="just">
              <a:lnSpc>
                <a:spcPct val="150000"/>
              </a:lnSpc>
            </a:pPr>
            <a:r>
              <a:rPr lang="zh-CN" altLang="zh-CN" sz="3200" dirty="0">
                <a:solidFill>
                  <a:srgbClr val="0000FF"/>
                </a:solidFill>
                <a:latin typeface="微软雅黑" panose="020B0503020204020204" pitchFamily="34" charset="-122"/>
                <a:sym typeface="+mn-ea"/>
              </a:rPr>
              <a:t>三、电子商务数据分析的主要作用</a:t>
            </a:r>
          </a:p>
          <a:p>
            <a:pPr algn="just">
              <a:lnSpc>
                <a:spcPct val="150000"/>
              </a:lnSpc>
            </a:pPr>
            <a:r>
              <a:rPr lang="en-US" dirty="0">
                <a:solidFill>
                  <a:schemeClr val="bg2"/>
                </a:solidFill>
                <a:latin typeface="微软雅黑" panose="020B0503020204020204" pitchFamily="34" charset="-122"/>
              </a:rPr>
              <a:t>1</a:t>
            </a:r>
            <a:r>
              <a:rPr lang="en-US" altLang="zh-CN" dirty="0">
                <a:solidFill>
                  <a:schemeClr val="bg2"/>
                </a:solidFill>
                <a:latin typeface="微软雅黑" panose="020B0503020204020204" pitchFamily="34" charset="-122"/>
              </a:rPr>
              <a:t>.</a:t>
            </a:r>
            <a:r>
              <a:rPr lang="zh-CN" altLang="zh-CN" dirty="0">
                <a:solidFill>
                  <a:schemeClr val="bg2"/>
                </a:solidFill>
                <a:latin typeface="Arial" panose="020B0604020202020204" pitchFamily="34" charset="0"/>
              </a:rPr>
              <a:t>评价、诊断作用</a:t>
            </a:r>
          </a:p>
          <a:p>
            <a:pPr algn="just">
              <a:lnSpc>
                <a:spcPct val="150000"/>
              </a:lnSpc>
            </a:pPr>
            <a:r>
              <a:rPr lang="zh-CN" altLang="zh-CN" dirty="0">
                <a:solidFill>
                  <a:schemeClr val="bg2"/>
                </a:solidFill>
                <a:latin typeface="Arial" panose="020B0604020202020204" pitchFamily="34" charset="0"/>
              </a:rPr>
              <a:t>        </a:t>
            </a:r>
            <a:r>
              <a:rPr lang="zh-CN" altLang="zh-CN" b="0" dirty="0">
                <a:solidFill>
                  <a:schemeClr val="bg2"/>
                </a:solidFill>
                <a:latin typeface="Arial" panose="020B0604020202020204" pitchFamily="34" charset="0"/>
              </a:rPr>
              <a:t>能够帮助电商企业或电子商务经营者评价经营绩效，找出问题的来源和解决方案。</a:t>
            </a:r>
          </a:p>
          <a:p>
            <a:pPr algn="just">
              <a:lnSpc>
                <a:spcPct val="150000"/>
              </a:lnSpc>
            </a:pPr>
            <a:r>
              <a:rPr lang="en-US" sz="2800" dirty="0">
                <a:solidFill>
                  <a:schemeClr val="bg2"/>
                </a:solidFill>
                <a:latin typeface="微软雅黑" panose="020B0503020204020204" pitchFamily="34" charset="-122"/>
              </a:rPr>
              <a:t>2.</a:t>
            </a:r>
            <a:r>
              <a:rPr lang="zh-CN" altLang="zh-CN" sz="2800" dirty="0">
                <a:solidFill>
                  <a:schemeClr val="bg2"/>
                </a:solidFill>
                <a:latin typeface="Arial" panose="020B0604020202020204" pitchFamily="34" charset="0"/>
              </a:rPr>
              <a:t>预测作用</a:t>
            </a:r>
          </a:p>
          <a:p>
            <a:pPr algn="just">
              <a:lnSpc>
                <a:spcPct val="150000"/>
              </a:lnSpc>
              <a:buClrTx/>
              <a:buSzTx/>
            </a:pPr>
            <a:r>
              <a:rPr lang="zh-CN" altLang="zh-CN" b="0" dirty="0">
                <a:solidFill>
                  <a:schemeClr val="bg2"/>
                </a:solidFill>
              </a:rPr>
              <a:t>（1）分析某些指标异常变化的原因预测市场变化趋势。</a:t>
            </a:r>
          </a:p>
          <a:p>
            <a:pPr algn="just">
              <a:lnSpc>
                <a:spcPct val="150000"/>
              </a:lnSpc>
              <a:buClrTx/>
              <a:buSzTx/>
            </a:pPr>
            <a:r>
              <a:rPr lang="zh-CN" altLang="zh-CN" b="0" dirty="0">
                <a:solidFill>
                  <a:schemeClr val="bg2"/>
                </a:solidFill>
              </a:rPr>
              <a:t>（2）分析顾客访问企业网站的行为数据预测库存与消费需求。</a:t>
            </a:r>
            <a:endParaRPr lang="zh-CN" altLang="zh-CN" b="0" dirty="0">
              <a:solidFill>
                <a:srgbClr val="0000FF"/>
              </a:solidFill>
              <a:latin typeface="Arial Narrow" panose="020B0606020202030204" pitchFamily="34" charset="0"/>
            </a:endParaRPr>
          </a:p>
        </p:txBody>
      </p:sp>
      <p:sp>
        <p:nvSpPr>
          <p:cNvPr id="7" name="圆角矩形标注 6"/>
          <p:cNvSpPr/>
          <p:nvPr/>
        </p:nvSpPr>
        <p:spPr>
          <a:xfrm>
            <a:off x="6840220" y="240665"/>
            <a:ext cx="5252085" cy="5682275"/>
          </a:xfrm>
          <a:prstGeom prst="wedgeRoundRectCallout">
            <a:avLst>
              <a:gd name="adj1" fmla="val -63613"/>
              <a:gd name="adj2" fmla="val -6919"/>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b="1" dirty="0">
                <a:solidFill>
                  <a:srgbClr val="000000"/>
                </a:solidFill>
                <a:latin typeface="微软雅黑" panose="020B0503020204020204" pitchFamily="34" charset="-122"/>
                <a:sym typeface="+mn-ea"/>
              </a:rPr>
              <a:t>例如：①通过分析用户访问路径，可以判断访问者是否在按照预先设想的流程访问网页，进而诊断网站的设计是否存在问题；</a:t>
            </a:r>
            <a:r>
              <a:rPr lang="zh-CN" altLang="zh-CN" sz="2000" dirty="0">
                <a:solidFill>
                  <a:srgbClr val="000000"/>
                </a:solidFill>
                <a:latin typeface="微软雅黑" panose="020B0503020204020204" pitchFamily="34" charset="-122"/>
                <a:sym typeface="+mn-ea"/>
              </a:rPr>
              <a:t>②</a:t>
            </a:r>
            <a:r>
              <a:rPr lang="zh-CN" altLang="zh-CN" sz="2000" b="1" dirty="0">
                <a:solidFill>
                  <a:srgbClr val="000000"/>
                </a:solidFill>
                <a:latin typeface="微软雅黑" panose="020B0503020204020204" pitchFamily="34" charset="-122"/>
                <a:sym typeface="+mn-ea"/>
              </a:rPr>
              <a:t>通过对商品名称搜索量的分析，可以判断网站是否有利于搜索引擎的搜索；</a:t>
            </a:r>
            <a:r>
              <a:rPr lang="zh-CN" altLang="zh-CN" sz="2000" dirty="0">
                <a:solidFill>
                  <a:srgbClr val="000000"/>
                </a:solidFill>
                <a:latin typeface="微软雅黑" panose="020B0503020204020204" pitchFamily="34" charset="-122"/>
                <a:sym typeface="+mn-ea"/>
              </a:rPr>
              <a:t>③</a:t>
            </a:r>
            <a:r>
              <a:rPr lang="zh-CN" altLang="zh-CN" sz="2000" b="1" dirty="0">
                <a:solidFill>
                  <a:srgbClr val="000000"/>
                </a:solidFill>
                <a:latin typeface="微软雅黑" panose="020B0503020204020204" pitchFamily="34" charset="-122"/>
                <a:sym typeface="+mn-ea"/>
              </a:rPr>
              <a:t>通过分析网店访问者浏览时间的长短，可以判断网店是否有利于浏览、是否能给浏览者提供美好的交流体验；④通过分析用户对电子邮件信息接收过程的开信率、阅读率、删除率等指标，可以评价电子邮件营销的效果等。</a:t>
            </a:r>
            <a:endParaRPr lang="zh-CN" altLang="zh-CN" sz="2000" i="0" u="none" strike="noStrike" cap="none" normalizeH="0" baseline="0" dirty="0">
              <a:solidFill>
                <a:srgbClr val="000000"/>
              </a:solidFill>
              <a:latin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additive="base">
                                        <p:cTn id="6" dur="500"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additive="base">
                                        <p:cTn id="9" dur="500" fill="hold"/>
                                        <p:tgtEl>
                                          <p:spTgt spid="2">
                                            <p:txEl>
                                              <p:pRg st="0" end="0"/>
                                            </p:txEl>
                                          </p:spTgt>
                                        </p:tgtEl>
                                        <p:attrNameLst>
                                          <p:attrName>ppt_w</p:attrName>
                                        </p:attrNameLst>
                                      </p:cBhvr>
                                      <p:tavLst>
                                        <p:tav tm="0">
                                          <p:val>
                                            <p:fltVal val="0"/>
                                          </p:val>
                                        </p:tav>
                                        <p:tav tm="100000">
                                          <p:val>
                                            <p:strVal val="#ppt_w"/>
                                          </p:val>
                                        </p:tav>
                                      </p:tavLst>
                                    </p:anim>
                                    <p:anim calcmode="lin" valueType="num">
                                      <p:cBhvr additive="base">
                                        <p:cTn id="10" dur="5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p:cTn id="23"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2">
                                            <p:txEl>
                                              <p:pRg st="1" end="1"/>
                                            </p:txEl>
                                          </p:spTgt>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 calcmode="lin" valueType="num">
                                      <p:cBhvr>
                                        <p:cTn id="2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xit" presetSubtype="4" fill="hold" grpId="1" nodeType="clickEffect">
                                  <p:stCondLst>
                                    <p:cond delay="0"/>
                                  </p:stCondLst>
                                  <p:childTnLst>
                                    <p:anim calcmode="lin" valueType="num">
                                      <p:cBhvr additive="base">
                                        <p:cTn id="38" dur="500"/>
                                        <p:tgtEl>
                                          <p:spTgt spid="7"/>
                                        </p:tgtEl>
                                        <p:attrNameLst>
                                          <p:attrName>ppt_x</p:attrName>
                                        </p:attrNameLst>
                                      </p:cBhvr>
                                      <p:tavLst>
                                        <p:tav tm="0">
                                          <p:val>
                                            <p:strVal val="ppt_x"/>
                                          </p:val>
                                        </p:tav>
                                        <p:tav tm="100000">
                                          <p:val>
                                            <p:strVal val="ppt_x"/>
                                          </p:val>
                                        </p:tav>
                                      </p:tavLst>
                                    </p:anim>
                                    <p:anim calcmode="lin" valueType="num">
                                      <p:cBhvr additive="base">
                                        <p:cTn id="39" dur="500"/>
                                        <p:tgtEl>
                                          <p:spTgt spid="7"/>
                                        </p:tgtEl>
                                        <p:attrNameLst>
                                          <p:attrName>ppt_y</p:attrName>
                                        </p:attrNameLst>
                                      </p:cBhvr>
                                      <p:tavLst>
                                        <p:tav tm="0">
                                          <p:val>
                                            <p:strVal val="ppt_y"/>
                                          </p:val>
                                        </p:tav>
                                        <p:tav tm="100000">
                                          <p:val>
                                            <p:strVal val="1+ppt_h/2"/>
                                          </p:val>
                                        </p:tav>
                                      </p:tavLst>
                                    </p:anim>
                                    <p:set>
                                      <p:cBhvr>
                                        <p:cTn id="40" dur="1" fill="hold">
                                          <p:stCondLst>
                                            <p:cond delay="499"/>
                                          </p:stCondLst>
                                        </p:cTn>
                                        <p:tgtEl>
                                          <p:spTgt spid="7"/>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7" presetClass="entr" presetSubtype="10" fill="hold" nodeType="clickEffect">
                                  <p:stCondLst>
                                    <p:cond delay="0"/>
                                  </p:stCondLst>
                                  <p:childTnLst>
                                    <p:set>
                                      <p:cBhvr>
                                        <p:cTn id="44" dur="1" fill="hold">
                                          <p:stCondLst>
                                            <p:cond delay="0"/>
                                          </p:stCondLst>
                                        </p:cTn>
                                        <p:tgtEl>
                                          <p:spTgt spid="2">
                                            <p:txEl>
                                              <p:pRg st="3" end="3"/>
                                            </p:txEl>
                                          </p:spTgt>
                                        </p:tgtEl>
                                        <p:attrNameLst>
                                          <p:attrName>style.visibility</p:attrName>
                                        </p:attrNameLst>
                                      </p:cBhvr>
                                      <p:to>
                                        <p:strVal val="visible"/>
                                      </p:to>
                                    </p:set>
                                    <p:anim calcmode="lin" valueType="num">
                                      <p:cBhvr>
                                        <p:cTn id="45"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46" dur="500" fill="hold"/>
                                        <p:tgtEl>
                                          <p:spTgt spid="2">
                                            <p:txEl>
                                              <p:pRg st="3" end="3"/>
                                            </p:txEl>
                                          </p:spTgt>
                                        </p:tgtEl>
                                        <p:attrNameLst>
                                          <p:attrName>ppt_h</p:attrName>
                                        </p:attrNameLst>
                                      </p:cBhvr>
                                      <p:tavLst>
                                        <p:tav tm="0">
                                          <p:val>
                                            <p:strVal val="#ppt_h"/>
                                          </p:val>
                                        </p:tav>
                                        <p:tav tm="100000">
                                          <p:val>
                                            <p:strVal val="#ppt_h"/>
                                          </p:val>
                                        </p:tav>
                                      </p:tavLst>
                                    </p:anim>
                                  </p:childTnLst>
                                </p:cTn>
                              </p:par>
                              <p:par>
                                <p:cTn id="47" presetID="17" presetClass="entr" presetSubtype="10" fill="hold" nodeType="withEffect">
                                  <p:stCondLst>
                                    <p:cond delay="0"/>
                                  </p:stCondLst>
                                  <p:childTnLst>
                                    <p:set>
                                      <p:cBhvr>
                                        <p:cTn id="48" dur="1" fill="hold">
                                          <p:stCondLst>
                                            <p:cond delay="0"/>
                                          </p:stCondLst>
                                        </p:cTn>
                                        <p:tgtEl>
                                          <p:spTgt spid="2">
                                            <p:txEl>
                                              <p:pRg st="4" end="4"/>
                                            </p:txEl>
                                          </p:spTgt>
                                        </p:tgtEl>
                                        <p:attrNameLst>
                                          <p:attrName>style.visibility</p:attrName>
                                        </p:attrNameLst>
                                      </p:cBhvr>
                                      <p:to>
                                        <p:strVal val="visible"/>
                                      </p:to>
                                    </p:set>
                                    <p:anim calcmode="lin" valueType="num">
                                      <p:cBhvr>
                                        <p:cTn id="4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4" end="4"/>
                                            </p:txEl>
                                          </p:spTgt>
                                        </p:tgtEl>
                                        <p:attrNameLst>
                                          <p:attrName>ppt_h</p:attrName>
                                        </p:attrNameLst>
                                      </p:cBhvr>
                                      <p:tavLst>
                                        <p:tav tm="0">
                                          <p:val>
                                            <p:strVal val="#ppt_h"/>
                                          </p:val>
                                        </p:tav>
                                        <p:tav tm="100000">
                                          <p:val>
                                            <p:strVal val="#ppt_h"/>
                                          </p:val>
                                        </p:tav>
                                      </p:tavLst>
                                    </p:anim>
                                  </p:childTnLst>
                                </p:cTn>
                              </p:par>
                              <p:par>
                                <p:cTn id="51" presetID="17" presetClass="entr" presetSubtype="10" fill="hold" nodeType="withEffect">
                                  <p:stCondLst>
                                    <p:cond delay="0"/>
                                  </p:stCondLst>
                                  <p:childTnLst>
                                    <p:set>
                                      <p:cBhvr>
                                        <p:cTn id="52" dur="1" fill="hold">
                                          <p:stCondLst>
                                            <p:cond delay="0"/>
                                          </p:stCondLst>
                                        </p:cTn>
                                        <p:tgtEl>
                                          <p:spTgt spid="2">
                                            <p:txEl>
                                              <p:pRg st="5" end="5"/>
                                            </p:txEl>
                                          </p:spTgt>
                                        </p:tgtEl>
                                        <p:attrNameLst>
                                          <p:attrName>style.visibility</p:attrName>
                                        </p:attrNameLst>
                                      </p:cBhvr>
                                      <p:to>
                                        <p:strVal val="visible"/>
                                      </p:to>
                                    </p:set>
                                    <p:anim calcmode="lin" valueType="num">
                                      <p:cBhvr>
                                        <p:cTn id="5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54" dur="500" fill="hold"/>
                                        <p:tgtEl>
                                          <p:spTgt spid="2">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ldLvl="0" animBg="1"/>
      <p:bldP spid="7" grpId="1"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130810" y="532765"/>
            <a:ext cx="6300470" cy="5363210"/>
          </a:xfrm>
          <a:prstGeom prst="rect">
            <a:avLst/>
          </a:prstGeom>
          <a:noFill/>
          <a:ln w="9525">
            <a:noFill/>
          </a:ln>
        </p:spPr>
        <p:txBody>
          <a:bodyPr/>
          <a:lstStyle/>
          <a:p>
            <a:pPr algn="just">
              <a:lnSpc>
                <a:spcPct val="150000"/>
              </a:lnSpc>
            </a:pPr>
            <a:r>
              <a:rPr lang="zh-CN" altLang="zh-CN" sz="3200" dirty="0">
                <a:solidFill>
                  <a:srgbClr val="0000FF"/>
                </a:solidFill>
                <a:latin typeface="微软雅黑" panose="020B0503020204020204" pitchFamily="34" charset="-122"/>
                <a:sym typeface="+mn-ea"/>
              </a:rPr>
              <a:t>三、电子商务数据分析的主要作用</a:t>
            </a:r>
          </a:p>
          <a:p>
            <a:pPr algn="just">
              <a:lnSpc>
                <a:spcPct val="150000"/>
              </a:lnSpc>
            </a:pPr>
            <a:r>
              <a:rPr lang="en-US" dirty="0">
                <a:solidFill>
                  <a:schemeClr val="bg2"/>
                </a:solidFill>
                <a:latin typeface="微软雅黑" panose="020B0503020204020204" pitchFamily="34" charset="-122"/>
              </a:rPr>
              <a:t>1</a:t>
            </a:r>
            <a:r>
              <a:rPr lang="en-US" altLang="zh-CN" dirty="0">
                <a:solidFill>
                  <a:schemeClr val="bg2"/>
                </a:solidFill>
                <a:latin typeface="微软雅黑" panose="020B0503020204020204" pitchFamily="34" charset="-122"/>
              </a:rPr>
              <a:t>.</a:t>
            </a:r>
            <a:r>
              <a:rPr lang="zh-CN" altLang="zh-CN" dirty="0">
                <a:solidFill>
                  <a:schemeClr val="bg2"/>
                </a:solidFill>
                <a:latin typeface="Arial" panose="020B0604020202020204" pitchFamily="34" charset="0"/>
              </a:rPr>
              <a:t>评价、诊断作用</a:t>
            </a:r>
          </a:p>
          <a:p>
            <a:pPr algn="just">
              <a:lnSpc>
                <a:spcPct val="150000"/>
              </a:lnSpc>
            </a:pPr>
            <a:r>
              <a:rPr lang="zh-CN" altLang="zh-CN" dirty="0">
                <a:solidFill>
                  <a:schemeClr val="bg2"/>
                </a:solidFill>
                <a:latin typeface="Arial" panose="020B0604020202020204" pitchFamily="34" charset="0"/>
              </a:rPr>
              <a:t>        </a:t>
            </a:r>
            <a:r>
              <a:rPr lang="zh-CN" altLang="zh-CN" b="0" dirty="0">
                <a:solidFill>
                  <a:schemeClr val="bg2"/>
                </a:solidFill>
                <a:latin typeface="Arial" panose="020B0604020202020204" pitchFamily="34" charset="0"/>
              </a:rPr>
              <a:t>能够帮助电商企业或电子商务经营者评价经营绩效，找出问题的来源和解决方案。</a:t>
            </a:r>
          </a:p>
          <a:p>
            <a:pPr algn="just">
              <a:lnSpc>
                <a:spcPct val="150000"/>
              </a:lnSpc>
            </a:pPr>
            <a:r>
              <a:rPr lang="en-US" sz="2800" dirty="0">
                <a:solidFill>
                  <a:schemeClr val="bg2"/>
                </a:solidFill>
                <a:latin typeface="微软雅黑" panose="020B0503020204020204" pitchFamily="34" charset="-122"/>
              </a:rPr>
              <a:t>2.</a:t>
            </a:r>
            <a:r>
              <a:rPr lang="zh-CN" altLang="zh-CN" sz="2800" dirty="0">
                <a:solidFill>
                  <a:schemeClr val="bg2"/>
                </a:solidFill>
                <a:latin typeface="Arial" panose="020B0604020202020204" pitchFamily="34" charset="0"/>
              </a:rPr>
              <a:t>预测作用</a:t>
            </a:r>
          </a:p>
          <a:p>
            <a:pPr algn="just">
              <a:lnSpc>
                <a:spcPct val="150000"/>
              </a:lnSpc>
              <a:buClrTx/>
              <a:buSzTx/>
            </a:pPr>
            <a:r>
              <a:rPr lang="zh-CN" altLang="zh-CN" b="0" dirty="0">
                <a:solidFill>
                  <a:schemeClr val="bg2"/>
                </a:solidFill>
              </a:rPr>
              <a:t>（1）分析某些指标异常变化的原因预测市场变化趋势。</a:t>
            </a:r>
          </a:p>
          <a:p>
            <a:pPr algn="just">
              <a:lnSpc>
                <a:spcPct val="150000"/>
              </a:lnSpc>
              <a:buClrTx/>
              <a:buSzTx/>
            </a:pPr>
            <a:r>
              <a:rPr lang="zh-CN" altLang="zh-CN" b="0" dirty="0">
                <a:solidFill>
                  <a:schemeClr val="bg2"/>
                </a:solidFill>
              </a:rPr>
              <a:t>（2）分析顾客访问企业网站的行为数据预测库存与消费需求。</a:t>
            </a:r>
            <a:endParaRPr lang="zh-CN" altLang="zh-CN" b="0" dirty="0">
              <a:solidFill>
                <a:srgbClr val="0000FF"/>
              </a:solidFill>
              <a:latin typeface="Arial Narrow" panose="020B0606020202030204" pitchFamily="34" charset="0"/>
            </a:endParaRPr>
          </a:p>
        </p:txBody>
      </p:sp>
      <p:sp>
        <p:nvSpPr>
          <p:cNvPr id="7" name="圆角矩形标注 6"/>
          <p:cNvSpPr/>
          <p:nvPr/>
        </p:nvSpPr>
        <p:spPr>
          <a:xfrm>
            <a:off x="7557135" y="532765"/>
            <a:ext cx="4408170" cy="2147684"/>
          </a:xfrm>
          <a:prstGeom prst="wedgeRoundRectCallout">
            <a:avLst>
              <a:gd name="adj1" fmla="val -87741"/>
              <a:gd name="adj2" fmla="val 93815"/>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对于一些数据的异常增加或减少，一定要分析其产生的原因与市场时机，这对平台以后的发展及政策导向非常有借鉴意义。</a:t>
            </a:r>
            <a:endParaRPr lang="zh-CN" altLang="zh-CN" sz="2000" i="0" u="none" strike="noStrike" cap="none" normalizeH="0" baseline="0" dirty="0">
              <a:solidFill>
                <a:srgbClr val="000000"/>
              </a:solidFill>
              <a:latin typeface="微软雅黑" panose="020B0503020204020204" pitchFamily="34" charset="-122"/>
            </a:endParaRPr>
          </a:p>
        </p:txBody>
      </p:sp>
      <p:sp>
        <p:nvSpPr>
          <p:cNvPr id="3" name="圆角矩形标注 2"/>
          <p:cNvSpPr/>
          <p:nvPr/>
        </p:nvSpPr>
        <p:spPr>
          <a:xfrm>
            <a:off x="7652385" y="3222625"/>
            <a:ext cx="4408170" cy="3170876"/>
          </a:xfrm>
          <a:prstGeom prst="wedgeRoundRectCallout">
            <a:avLst>
              <a:gd name="adj1" fmla="val -89570"/>
              <a:gd name="adj2" fmla="val 13220"/>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通过分析顾客访问行为数据，可以帮助企业判断顾客的消费行为和消费心理等极具价值的信息，了解商家的销售与库存情况，并进一步预测预测顾客的消费需求，进而推出相应的产品或服务。</a:t>
            </a:r>
            <a:endParaRPr lang="zh-CN" altLang="zh-CN" sz="2000" i="0" u="none" strike="noStrike" cap="none" normalizeH="0" baseline="0" dirty="0">
              <a:solidFill>
                <a:srgbClr val="000000"/>
              </a:solidFill>
              <a:latin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3742889" name="组合 113"/>
          <p:cNvGrpSpPr/>
          <p:nvPr/>
        </p:nvGrpSpPr>
        <p:grpSpPr>
          <a:xfrm>
            <a:off x="546100" y="1233023"/>
            <a:ext cx="10668000" cy="4967117"/>
            <a:chOff x="1947" y="2871"/>
            <a:chExt cx="6541" cy="4006"/>
          </a:xfrm>
        </p:grpSpPr>
        <p:grpSp>
          <p:nvGrpSpPr>
            <p:cNvPr id="1073742890" name="组合 107"/>
            <p:cNvGrpSpPr/>
            <p:nvPr/>
          </p:nvGrpSpPr>
          <p:grpSpPr>
            <a:xfrm>
              <a:off x="1947" y="2915"/>
              <a:ext cx="6474" cy="3893"/>
              <a:chOff x="1947" y="2915"/>
              <a:chExt cx="6474" cy="3893"/>
            </a:xfrm>
          </p:grpSpPr>
          <p:sp>
            <p:nvSpPr>
              <p:cNvPr id="1073742891" name="矩形 82"/>
              <p:cNvSpPr/>
              <p:nvPr/>
            </p:nvSpPr>
            <p:spPr>
              <a:xfrm>
                <a:off x="1947"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识别商务需求</a:t>
                </a:r>
                <a:endParaRPr lang="zh-CN" altLang="en-US"/>
              </a:p>
              <a:p>
                <a:endParaRPr lang="zh-CN" altLang="en-US"/>
              </a:p>
            </p:txBody>
          </p:sp>
          <p:sp>
            <p:nvSpPr>
              <p:cNvPr id="1073742892" name="矩形 83"/>
              <p:cNvSpPr/>
              <p:nvPr/>
            </p:nvSpPr>
            <p:spPr>
              <a:xfrm>
                <a:off x="3674"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数据采集</a:t>
                </a:r>
              </a:p>
              <a:p>
                <a:endParaRPr lang="zh-CN" altLang="en-US">
                  <a:solidFill>
                    <a:schemeClr val="bg2"/>
                  </a:solidFill>
                </a:endParaRPr>
              </a:p>
            </p:txBody>
          </p:sp>
          <p:sp>
            <p:nvSpPr>
              <p:cNvPr id="1073742893" name="矩形 84"/>
              <p:cNvSpPr/>
              <p:nvPr/>
            </p:nvSpPr>
            <p:spPr>
              <a:xfrm>
                <a:off x="5401"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数据预处理</a:t>
                </a:r>
              </a:p>
              <a:p>
                <a:endParaRPr lang="zh-CN" altLang="en-US"/>
              </a:p>
            </p:txBody>
          </p:sp>
          <p:sp>
            <p:nvSpPr>
              <p:cNvPr id="1073742894" name="矩形 85"/>
              <p:cNvSpPr/>
              <p:nvPr/>
            </p:nvSpPr>
            <p:spPr>
              <a:xfrm>
                <a:off x="7348" y="2915"/>
                <a:ext cx="1073" cy="4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数据审查</a:t>
                </a:r>
              </a:p>
              <a:p>
                <a:endParaRPr lang="zh-CN" altLang="en-US"/>
              </a:p>
            </p:txBody>
          </p:sp>
          <p:sp>
            <p:nvSpPr>
              <p:cNvPr id="1073742895" name="矩形 86"/>
              <p:cNvSpPr/>
              <p:nvPr/>
            </p:nvSpPr>
            <p:spPr>
              <a:xfrm>
                <a:off x="7348" y="3502"/>
                <a:ext cx="1073" cy="380"/>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数据清洗</a:t>
                </a:r>
              </a:p>
              <a:p>
                <a:endParaRPr lang="zh-CN" altLang="en-US"/>
              </a:p>
            </p:txBody>
          </p:sp>
          <p:sp>
            <p:nvSpPr>
              <p:cNvPr id="1073742896" name="矩形 87"/>
              <p:cNvSpPr/>
              <p:nvPr/>
            </p:nvSpPr>
            <p:spPr>
              <a:xfrm>
                <a:off x="7348" y="410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数据转换</a:t>
                </a:r>
              </a:p>
              <a:p>
                <a:endParaRPr lang="zh-CN" altLang="en-US"/>
              </a:p>
            </p:txBody>
          </p:sp>
          <p:sp>
            <p:nvSpPr>
              <p:cNvPr id="1073742897" name="矩形 88"/>
              <p:cNvSpPr/>
              <p:nvPr/>
            </p:nvSpPr>
            <p:spPr>
              <a:xfrm>
                <a:off x="7348" y="4677"/>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数据验证</a:t>
                </a:r>
              </a:p>
              <a:p>
                <a:endParaRPr lang="zh-CN" altLang="en-US"/>
              </a:p>
            </p:txBody>
          </p:sp>
          <p:sp>
            <p:nvSpPr>
              <p:cNvPr id="1073742898" name="矩形 89"/>
              <p:cNvSpPr/>
              <p:nvPr/>
            </p:nvSpPr>
            <p:spPr>
              <a:xfrm>
                <a:off x="5459" y="5714"/>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数据分析</a:t>
                </a:r>
              </a:p>
              <a:p>
                <a:endParaRPr lang="zh-CN" altLang="en-US"/>
              </a:p>
            </p:txBody>
          </p:sp>
          <p:sp>
            <p:nvSpPr>
              <p:cNvPr id="1073742899" name="矩形 90"/>
              <p:cNvSpPr/>
              <p:nvPr/>
            </p:nvSpPr>
            <p:spPr>
              <a:xfrm>
                <a:off x="3719" y="5714"/>
                <a:ext cx="1338"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数据可视化展现</a:t>
                </a:r>
                <a:endParaRPr lang="zh-CN" altLang="en-US"/>
              </a:p>
              <a:p>
                <a:endParaRPr lang="zh-CN" altLang="en-US"/>
              </a:p>
            </p:txBody>
          </p:sp>
          <p:sp>
            <p:nvSpPr>
              <p:cNvPr id="1073742900" name="矩形 91"/>
              <p:cNvSpPr/>
              <p:nvPr/>
            </p:nvSpPr>
            <p:spPr>
              <a:xfrm>
                <a:off x="1947" y="5541"/>
                <a:ext cx="1382" cy="7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数据分析报告的撰写与应用</a:t>
                </a:r>
              </a:p>
              <a:p>
                <a:endParaRPr lang="zh-CN" altLang="en-US">
                  <a:solidFill>
                    <a:schemeClr val="bg2"/>
                  </a:solidFill>
                </a:endParaRPr>
              </a:p>
            </p:txBody>
          </p:sp>
          <p:sp>
            <p:nvSpPr>
              <p:cNvPr id="1073742901" name="矩形 93"/>
              <p:cNvSpPr/>
              <p:nvPr/>
            </p:nvSpPr>
            <p:spPr>
              <a:xfrm>
                <a:off x="7348" y="539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探索性分析</a:t>
                </a:r>
              </a:p>
              <a:p>
                <a:endParaRPr lang="zh-CN" altLang="en-US"/>
              </a:p>
            </p:txBody>
          </p:sp>
          <p:sp>
            <p:nvSpPr>
              <p:cNvPr id="1073742902" name="矩形 94"/>
              <p:cNvSpPr/>
              <p:nvPr/>
            </p:nvSpPr>
            <p:spPr>
              <a:xfrm>
                <a:off x="7348" y="592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建模分析</a:t>
                </a:r>
              </a:p>
              <a:p>
                <a:endParaRPr lang="zh-CN" altLang="en-US"/>
              </a:p>
            </p:txBody>
          </p:sp>
          <p:sp>
            <p:nvSpPr>
              <p:cNvPr id="1073742903" name="矩形 95"/>
              <p:cNvSpPr/>
              <p:nvPr/>
            </p:nvSpPr>
            <p:spPr>
              <a:xfrm>
                <a:off x="7348" y="6405"/>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推断分析</a:t>
                </a:r>
              </a:p>
              <a:p>
                <a:endParaRPr lang="zh-CN" altLang="en-US"/>
              </a:p>
            </p:txBody>
          </p:sp>
          <p:cxnSp>
            <p:nvCxnSpPr>
              <p:cNvPr id="1073742904" name="自选图形 96"/>
              <p:cNvCxnSpPr/>
              <p:nvPr/>
            </p:nvCxnSpPr>
            <p:spPr>
              <a:xfrm>
                <a:off x="3260"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5" name="自选图形 97"/>
              <p:cNvCxnSpPr/>
              <p:nvPr/>
            </p:nvCxnSpPr>
            <p:spPr>
              <a:xfrm>
                <a:off x="4984"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6" name="自选图形 98"/>
              <p:cNvCxnSpPr/>
              <p:nvPr/>
            </p:nvCxnSpPr>
            <p:spPr>
              <a:xfrm flipV="1">
                <a:off x="6714" y="3111"/>
                <a:ext cx="634" cy="691"/>
              </a:xfrm>
              <a:prstGeom prst="straightConnector1">
                <a:avLst/>
              </a:prstGeom>
              <a:ln w="12700" cap="flat" cmpd="sng">
                <a:solidFill>
                  <a:srgbClr val="000000"/>
                </a:solidFill>
                <a:prstDash val="solid"/>
                <a:headEnd type="none" w="med" len="med"/>
                <a:tailEnd type="triangle" w="med" len="med"/>
              </a:ln>
            </p:spPr>
          </p:cxnSp>
          <p:cxnSp>
            <p:nvCxnSpPr>
              <p:cNvPr id="1073742907" name="自选图形 99"/>
              <p:cNvCxnSpPr/>
              <p:nvPr/>
            </p:nvCxnSpPr>
            <p:spPr>
              <a:xfrm flipV="1">
                <a:off x="6714" y="3733"/>
                <a:ext cx="634" cy="69"/>
              </a:xfrm>
              <a:prstGeom prst="straightConnector1">
                <a:avLst/>
              </a:prstGeom>
              <a:ln w="12700" cap="flat" cmpd="sng">
                <a:solidFill>
                  <a:srgbClr val="000000"/>
                </a:solidFill>
                <a:prstDash val="solid"/>
                <a:headEnd type="none" w="med" len="med"/>
                <a:tailEnd type="triangle" w="med" len="med"/>
              </a:ln>
            </p:spPr>
          </p:cxnSp>
          <p:cxnSp>
            <p:nvCxnSpPr>
              <p:cNvPr id="1073742908" name="自选图形 100"/>
              <p:cNvCxnSpPr/>
              <p:nvPr/>
            </p:nvCxnSpPr>
            <p:spPr>
              <a:xfrm>
                <a:off x="6714" y="3802"/>
                <a:ext cx="634" cy="542"/>
              </a:xfrm>
              <a:prstGeom prst="straightConnector1">
                <a:avLst/>
              </a:prstGeom>
              <a:ln w="12700" cap="flat" cmpd="sng">
                <a:solidFill>
                  <a:srgbClr val="000000"/>
                </a:solidFill>
                <a:prstDash val="solid"/>
                <a:headEnd type="none" w="med" len="med"/>
                <a:tailEnd type="triangle" w="med" len="med"/>
              </a:ln>
            </p:spPr>
          </p:cxnSp>
          <p:cxnSp>
            <p:nvCxnSpPr>
              <p:cNvPr id="1073742909" name="自选图形 101"/>
              <p:cNvCxnSpPr/>
              <p:nvPr/>
            </p:nvCxnSpPr>
            <p:spPr>
              <a:xfrm>
                <a:off x="6714" y="3802"/>
                <a:ext cx="634" cy="1119"/>
              </a:xfrm>
              <a:prstGeom prst="straightConnector1">
                <a:avLst/>
              </a:prstGeom>
              <a:ln w="12700" cap="flat" cmpd="sng">
                <a:solidFill>
                  <a:srgbClr val="000000"/>
                </a:solidFill>
                <a:prstDash val="solid"/>
                <a:headEnd type="none" w="med" len="med"/>
                <a:tailEnd type="triangle" w="med" len="med"/>
              </a:ln>
            </p:spPr>
          </p:cxnSp>
          <p:cxnSp>
            <p:nvCxnSpPr>
              <p:cNvPr id="1073742910" name="自选图形 102"/>
              <p:cNvCxnSpPr/>
              <p:nvPr/>
            </p:nvCxnSpPr>
            <p:spPr>
              <a:xfrm flipH="1">
                <a:off x="5057" y="5921"/>
                <a:ext cx="402" cy="0"/>
              </a:xfrm>
              <a:prstGeom prst="straightConnector1">
                <a:avLst/>
              </a:prstGeom>
              <a:ln w="12700" cap="flat" cmpd="sng">
                <a:solidFill>
                  <a:srgbClr val="000000"/>
                </a:solidFill>
                <a:prstDash val="solid"/>
                <a:headEnd type="none" w="med" len="med"/>
                <a:tailEnd type="triangle" w="med" len="med"/>
              </a:ln>
            </p:spPr>
          </p:cxnSp>
          <p:cxnSp>
            <p:nvCxnSpPr>
              <p:cNvPr id="1073742911" name="自选图形 103"/>
              <p:cNvCxnSpPr/>
              <p:nvPr/>
            </p:nvCxnSpPr>
            <p:spPr>
              <a:xfrm flipV="1">
                <a:off x="6772" y="5541"/>
                <a:ext cx="576" cy="380"/>
              </a:xfrm>
              <a:prstGeom prst="straightConnector1">
                <a:avLst/>
              </a:prstGeom>
              <a:ln w="12700" cap="flat" cmpd="sng">
                <a:solidFill>
                  <a:srgbClr val="000000"/>
                </a:solidFill>
                <a:prstDash val="solid"/>
                <a:headEnd type="none" w="med" len="med"/>
                <a:tailEnd type="triangle" w="med" len="med"/>
              </a:ln>
            </p:spPr>
          </p:cxnSp>
          <p:cxnSp>
            <p:nvCxnSpPr>
              <p:cNvPr id="1073742912" name="自选图形 104"/>
              <p:cNvCxnSpPr/>
              <p:nvPr/>
            </p:nvCxnSpPr>
            <p:spPr>
              <a:xfrm>
                <a:off x="6772" y="5921"/>
                <a:ext cx="576" cy="186"/>
              </a:xfrm>
              <a:prstGeom prst="straightConnector1">
                <a:avLst/>
              </a:prstGeom>
              <a:ln w="12700" cap="flat" cmpd="sng">
                <a:solidFill>
                  <a:srgbClr val="000000"/>
                </a:solidFill>
                <a:prstDash val="solid"/>
                <a:headEnd type="none" w="med" len="med"/>
                <a:tailEnd type="triangle" w="med" len="med"/>
              </a:ln>
            </p:spPr>
          </p:cxnSp>
          <p:cxnSp>
            <p:nvCxnSpPr>
              <p:cNvPr id="1073742913" name="自选图形 105"/>
              <p:cNvCxnSpPr/>
              <p:nvPr/>
            </p:nvCxnSpPr>
            <p:spPr>
              <a:xfrm>
                <a:off x="6772" y="5921"/>
                <a:ext cx="576" cy="669"/>
              </a:xfrm>
              <a:prstGeom prst="straightConnector1">
                <a:avLst/>
              </a:prstGeom>
              <a:ln w="12700" cap="flat" cmpd="sng">
                <a:solidFill>
                  <a:srgbClr val="000000"/>
                </a:solidFill>
                <a:prstDash val="solid"/>
                <a:headEnd type="none" w="med" len="med"/>
                <a:tailEnd type="triangle" w="med" len="med"/>
              </a:ln>
            </p:spPr>
          </p:cxnSp>
          <p:cxnSp>
            <p:nvCxnSpPr>
              <p:cNvPr id="1073742914" name="自选图形 106"/>
              <p:cNvCxnSpPr/>
              <p:nvPr/>
            </p:nvCxnSpPr>
            <p:spPr>
              <a:xfrm flipH="1">
                <a:off x="3329" y="5945"/>
                <a:ext cx="390" cy="0"/>
              </a:xfrm>
              <a:prstGeom prst="straightConnector1">
                <a:avLst/>
              </a:prstGeom>
              <a:ln w="12700" cap="flat" cmpd="sng">
                <a:solidFill>
                  <a:srgbClr val="000000"/>
                </a:solidFill>
                <a:prstDash val="solid"/>
                <a:headEnd type="none" w="med" len="med"/>
                <a:tailEnd type="triangle" w="med" len="med"/>
              </a:ln>
            </p:spPr>
          </p:cxnSp>
        </p:grpSp>
        <p:grpSp>
          <p:nvGrpSpPr>
            <p:cNvPr id="1073742915" name="组合 112"/>
            <p:cNvGrpSpPr/>
            <p:nvPr/>
          </p:nvGrpSpPr>
          <p:grpSpPr>
            <a:xfrm>
              <a:off x="5253" y="2871"/>
              <a:ext cx="3235" cy="4006"/>
              <a:chOff x="5253" y="2871"/>
              <a:chExt cx="3235" cy="4006"/>
            </a:xfrm>
          </p:grpSpPr>
          <p:sp>
            <p:nvSpPr>
              <p:cNvPr id="1073742916" name="矩形 108"/>
              <p:cNvSpPr/>
              <p:nvPr/>
            </p:nvSpPr>
            <p:spPr>
              <a:xfrm>
                <a:off x="5253" y="2871"/>
                <a:ext cx="3235" cy="2405"/>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solidFill>
                    <a:schemeClr val="bg2"/>
                  </a:solidFill>
                </a:endParaRPr>
              </a:p>
            </p:txBody>
          </p:sp>
          <p:sp>
            <p:nvSpPr>
              <p:cNvPr id="1073742917" name="矩形 109"/>
              <p:cNvSpPr/>
              <p:nvPr/>
            </p:nvSpPr>
            <p:spPr>
              <a:xfrm>
                <a:off x="5253" y="5311"/>
                <a:ext cx="3235" cy="1566"/>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p>
            </p:txBody>
          </p:sp>
          <p:cxnSp>
            <p:nvCxnSpPr>
              <p:cNvPr id="1073742918" name="自选图形 110"/>
              <p:cNvCxnSpPr/>
              <p:nvPr/>
            </p:nvCxnSpPr>
            <p:spPr>
              <a:xfrm>
                <a:off x="6080" y="4101"/>
                <a:ext cx="0" cy="1613"/>
              </a:xfrm>
              <a:prstGeom prst="straightConnector1">
                <a:avLst/>
              </a:prstGeom>
              <a:ln w="12700" cap="flat" cmpd="sng">
                <a:solidFill>
                  <a:srgbClr val="000000"/>
                </a:solidFill>
                <a:prstDash val="solid"/>
                <a:headEnd type="none" w="med" len="med"/>
                <a:tailEnd type="triangle" w="med" len="med"/>
              </a:ln>
            </p:spPr>
          </p:cxnSp>
        </p:grpSp>
      </p:grpSp>
      <p:sp>
        <p:nvSpPr>
          <p:cNvPr id="2" name="Rectangle 2"/>
          <p:cNvSpPr txBox="1"/>
          <p:nvPr/>
        </p:nvSpPr>
        <p:spPr>
          <a:xfrm>
            <a:off x="210185" y="260985"/>
            <a:ext cx="7076440" cy="6335395"/>
          </a:xfrm>
          <a:prstGeom prst="rect">
            <a:avLst/>
          </a:prstGeom>
          <a:noFill/>
          <a:ln w="9525">
            <a:noFill/>
          </a:ln>
        </p:spPr>
        <p:txBody>
          <a:bodyPr/>
          <a:lstStyle/>
          <a:p>
            <a:pPr>
              <a:lnSpc>
                <a:spcPct val="150000"/>
              </a:lnSpc>
            </a:pPr>
            <a:r>
              <a:rPr lang="zh-CN" altLang="zh-CN" sz="3200" dirty="0">
                <a:solidFill>
                  <a:srgbClr val="0000FF"/>
                </a:solidFill>
                <a:latin typeface="微软雅黑" panose="020B0503020204020204" pitchFamily="34" charset="-122"/>
                <a:sym typeface="+mn-ea"/>
              </a:rPr>
              <a:t>四、电子商务数据分析的一般流程</a:t>
            </a:r>
          </a:p>
          <a:p>
            <a:pPr>
              <a:lnSpc>
                <a:spcPct val="150000"/>
              </a:lnSpc>
            </a:pPr>
            <a:endParaRPr lang="zh-CN" altLang="zh-CN" dirty="0">
              <a:solidFill>
                <a:srgbClr val="0000FF"/>
              </a:solidFill>
              <a:latin typeface="Arial Narrow" panose="020B0606020202030204" pitchFamily="34" charset="0"/>
            </a:endParaRPr>
          </a:p>
        </p:txBody>
      </p:sp>
      <p:sp>
        <p:nvSpPr>
          <p:cNvPr id="4" name="圆角矩形标注 3"/>
          <p:cNvSpPr/>
          <p:nvPr/>
        </p:nvSpPr>
        <p:spPr>
          <a:xfrm>
            <a:off x="210185" y="4355465"/>
            <a:ext cx="5408295" cy="1636575"/>
          </a:xfrm>
          <a:prstGeom prst="wedgeRoundRectCallout">
            <a:avLst>
              <a:gd name="adj1" fmla="val -26376"/>
              <a:gd name="adj2" fmla="val -144264"/>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b="1" dirty="0">
                <a:solidFill>
                  <a:srgbClr val="000000"/>
                </a:solidFill>
                <a:latin typeface="微软雅黑" panose="020B0503020204020204" pitchFamily="34" charset="-122"/>
                <a:ea typeface="微软雅黑" panose="020B0503020204020204" pitchFamily="34" charset="-122"/>
                <a:sym typeface="+mn-ea"/>
              </a:rPr>
              <a:t>识别商务需求是确保电子商务数据分析过程有效性的首要条件，可以为采集数据、分析数据提供清晰的目标。</a:t>
            </a:r>
          </a:p>
        </p:txBody>
      </p:sp>
      <p:sp>
        <p:nvSpPr>
          <p:cNvPr id="5" name="圆角矩形标注 4"/>
          <p:cNvSpPr/>
          <p:nvPr/>
        </p:nvSpPr>
        <p:spPr>
          <a:xfrm>
            <a:off x="6657340" y="595630"/>
            <a:ext cx="4180840" cy="4654403"/>
          </a:xfrm>
          <a:prstGeom prst="wedgeRoundRectCallout">
            <a:avLst>
              <a:gd name="adj1" fmla="val -87348"/>
              <a:gd name="adj2" fmla="val -9998"/>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进行数据采集前，数据分析师需要对收集数据的内容、渠道、方法进行策划。策划时应考虑：①将识别的商务需求转化为具体的数据要求；②明确由谁在何时何处，通过何种渠道和方法采集数据；③记录表应便于使用；④采取有效措施，防止数据丢失和虚假数据对系统的干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grpId="0" nodeType="clickEffect">
                                  <p:stCondLst>
                                    <p:cond delay="0"/>
                                  </p:stCondLst>
                                  <p:childTnLst>
                                    <p:set>
                                      <p:cBhvr additive="base">
                                        <p:cTn id="6" dur="500"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ppt_y+#ppt_h/2"/>
                                          </p:val>
                                        </p:tav>
                                        <p:tav tm="100000">
                                          <p:val>
                                            <p:strVal val="#ppt_y"/>
                                          </p:val>
                                        </p:tav>
                                      </p:tavLst>
                                    </p:anim>
                                    <p:anim calcmode="lin" valueType="num">
                                      <p:cBhvr additive="base">
                                        <p:cTn id="9" dur="500" fill="hold"/>
                                        <p:tgtEl>
                                          <p:spTgt spid="4"/>
                                        </p:tgtEl>
                                        <p:attrNameLst>
                                          <p:attrName>ppt_w</p:attrName>
                                        </p:attrNameLst>
                                      </p:cBhvr>
                                      <p:tavLst>
                                        <p:tav tm="0">
                                          <p:val>
                                            <p:strVal val="#ppt_w"/>
                                          </p:val>
                                        </p:tav>
                                        <p:tav tm="100000">
                                          <p:val>
                                            <p:strVal val="#ppt_w"/>
                                          </p:val>
                                        </p:tav>
                                      </p:tavLst>
                                    </p:anim>
                                    <p:anim calcmode="lin" valueType="num">
                                      <p:cBhvr additive="base">
                                        <p:cTn id="10"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grpId="1" nodeType="clickEffect">
                                  <p:stCondLst>
                                    <p:cond delay="0"/>
                                  </p:stCondLst>
                                  <p:childTnLst>
                                    <p:anim calcmode="lin" valueType="num">
                                      <p:cBhvr additive="base">
                                        <p:cTn id="14" dur="500"/>
                                        <p:tgtEl>
                                          <p:spTgt spid="4"/>
                                        </p:tgtEl>
                                        <p:attrNameLst>
                                          <p:attrName>ppt_x</p:attrName>
                                        </p:attrNameLst>
                                      </p:cBhvr>
                                      <p:tavLst>
                                        <p:tav tm="0">
                                          <p:val>
                                            <p:strVal val="ppt_x"/>
                                          </p:val>
                                        </p:tav>
                                        <p:tav tm="100000">
                                          <p:val>
                                            <p:strVal val="ppt_x"/>
                                          </p:val>
                                        </p:tav>
                                      </p:tavLst>
                                    </p:anim>
                                    <p:anim calcmode="lin" valueType="num">
                                      <p:cBhvr additive="base">
                                        <p:cTn id="15" dur="500"/>
                                        <p:tgtEl>
                                          <p:spTgt spid="4"/>
                                        </p:tgtEl>
                                        <p:attrNameLst>
                                          <p:attrName>ppt_y</p:attrName>
                                        </p:attrNameLst>
                                      </p:cBhvr>
                                      <p:tavLst>
                                        <p:tav tm="0">
                                          <p:val>
                                            <p:strVal val="ppt_y"/>
                                          </p:val>
                                        </p:tav>
                                        <p:tav tm="100000">
                                          <p:val>
                                            <p:strVal val="1+ppt_h/2"/>
                                          </p:val>
                                        </p:tav>
                                      </p:tavLst>
                                    </p:anim>
                                    <p:set>
                                      <p:cBhvr>
                                        <p:cTn id="16" dur="1" fill="hold">
                                          <p:stCondLst>
                                            <p:cond delay="499"/>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grpId="1" nodeType="clickEffect">
                                  <p:stCondLst>
                                    <p:cond delay="0"/>
                                  </p:stCondLst>
                                  <p:childTnLst>
                                    <p:anim calcmode="lin" valueType="num">
                                      <p:cBhvr additive="base">
                                        <p:cTn id="26" dur="500"/>
                                        <p:tgtEl>
                                          <p:spTgt spid="5"/>
                                        </p:tgtEl>
                                        <p:attrNameLst>
                                          <p:attrName>ppt_x</p:attrName>
                                        </p:attrNameLst>
                                      </p:cBhvr>
                                      <p:tavLst>
                                        <p:tav tm="0">
                                          <p:val>
                                            <p:strVal val="ppt_x"/>
                                          </p:val>
                                        </p:tav>
                                        <p:tav tm="100000">
                                          <p:val>
                                            <p:strVal val="ppt_x"/>
                                          </p:val>
                                        </p:tav>
                                      </p:tavLst>
                                    </p:anim>
                                    <p:anim calcmode="lin" valueType="num">
                                      <p:cBhvr additive="base">
                                        <p:cTn id="27" dur="500"/>
                                        <p:tgtEl>
                                          <p:spTgt spid="5"/>
                                        </p:tgtEl>
                                        <p:attrNameLst>
                                          <p:attrName>ppt_y</p:attrName>
                                        </p:attrNameLst>
                                      </p:cBhvr>
                                      <p:tavLst>
                                        <p:tav tm="0">
                                          <p:val>
                                            <p:strVal val="ppt_y"/>
                                          </p:val>
                                        </p:tav>
                                        <p:tav tm="100000">
                                          <p:val>
                                            <p:strVal val="1+ppt_h/2"/>
                                          </p:val>
                                        </p:tav>
                                      </p:tavLst>
                                    </p:anim>
                                    <p:set>
                                      <p:cBhvr>
                                        <p:cTn id="28"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5" grpId="0" bldLvl="0" animBg="1"/>
      <p:bldP spid="5" grpId="1"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3742889" name="组合 113"/>
          <p:cNvGrpSpPr/>
          <p:nvPr/>
        </p:nvGrpSpPr>
        <p:grpSpPr>
          <a:xfrm>
            <a:off x="546100" y="1233023"/>
            <a:ext cx="10668000" cy="4967117"/>
            <a:chOff x="1947" y="2871"/>
            <a:chExt cx="6541" cy="4006"/>
          </a:xfrm>
        </p:grpSpPr>
        <p:grpSp>
          <p:nvGrpSpPr>
            <p:cNvPr id="1073742890" name="组合 107"/>
            <p:cNvGrpSpPr/>
            <p:nvPr/>
          </p:nvGrpSpPr>
          <p:grpSpPr>
            <a:xfrm>
              <a:off x="1947" y="2915"/>
              <a:ext cx="6474" cy="3893"/>
              <a:chOff x="1947" y="2915"/>
              <a:chExt cx="6474" cy="3893"/>
            </a:xfrm>
          </p:grpSpPr>
          <p:sp>
            <p:nvSpPr>
              <p:cNvPr id="1073742891" name="矩形 82"/>
              <p:cNvSpPr/>
              <p:nvPr/>
            </p:nvSpPr>
            <p:spPr>
              <a:xfrm>
                <a:off x="1947"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识别商务需求</a:t>
                </a:r>
                <a:endParaRPr lang="zh-CN" altLang="en-US"/>
              </a:p>
              <a:p>
                <a:endParaRPr lang="zh-CN" altLang="en-US"/>
              </a:p>
            </p:txBody>
          </p:sp>
          <p:sp>
            <p:nvSpPr>
              <p:cNvPr id="1073742892" name="矩形 83"/>
              <p:cNvSpPr/>
              <p:nvPr/>
            </p:nvSpPr>
            <p:spPr>
              <a:xfrm>
                <a:off x="3674"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数据采集</a:t>
                </a:r>
              </a:p>
              <a:p>
                <a:endParaRPr lang="zh-CN" altLang="en-US">
                  <a:solidFill>
                    <a:schemeClr val="bg2"/>
                  </a:solidFill>
                </a:endParaRPr>
              </a:p>
            </p:txBody>
          </p:sp>
          <p:sp>
            <p:nvSpPr>
              <p:cNvPr id="1073742893" name="矩形 84"/>
              <p:cNvSpPr/>
              <p:nvPr/>
            </p:nvSpPr>
            <p:spPr>
              <a:xfrm>
                <a:off x="5401"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数据预处理</a:t>
                </a:r>
              </a:p>
              <a:p>
                <a:endParaRPr lang="zh-CN" altLang="en-US"/>
              </a:p>
            </p:txBody>
          </p:sp>
          <p:sp>
            <p:nvSpPr>
              <p:cNvPr id="1073742894" name="矩形 85"/>
              <p:cNvSpPr/>
              <p:nvPr/>
            </p:nvSpPr>
            <p:spPr>
              <a:xfrm>
                <a:off x="7348" y="2915"/>
                <a:ext cx="1073" cy="4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数据审查</a:t>
                </a:r>
              </a:p>
              <a:p>
                <a:endParaRPr lang="zh-CN" altLang="en-US"/>
              </a:p>
            </p:txBody>
          </p:sp>
          <p:sp>
            <p:nvSpPr>
              <p:cNvPr id="1073742895" name="矩形 86"/>
              <p:cNvSpPr/>
              <p:nvPr/>
            </p:nvSpPr>
            <p:spPr>
              <a:xfrm>
                <a:off x="7348" y="3502"/>
                <a:ext cx="1073" cy="380"/>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数据清洗</a:t>
                </a:r>
              </a:p>
              <a:p>
                <a:endParaRPr lang="zh-CN" altLang="en-US"/>
              </a:p>
            </p:txBody>
          </p:sp>
          <p:sp>
            <p:nvSpPr>
              <p:cNvPr id="1073742896" name="矩形 87"/>
              <p:cNvSpPr/>
              <p:nvPr/>
            </p:nvSpPr>
            <p:spPr>
              <a:xfrm>
                <a:off x="7348" y="410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数据转换</a:t>
                </a:r>
              </a:p>
              <a:p>
                <a:endParaRPr lang="zh-CN" altLang="en-US"/>
              </a:p>
            </p:txBody>
          </p:sp>
          <p:sp>
            <p:nvSpPr>
              <p:cNvPr id="1073742897" name="矩形 88"/>
              <p:cNvSpPr/>
              <p:nvPr/>
            </p:nvSpPr>
            <p:spPr>
              <a:xfrm>
                <a:off x="7348" y="4677"/>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数据验证</a:t>
                </a:r>
              </a:p>
              <a:p>
                <a:endParaRPr lang="zh-CN" altLang="en-US"/>
              </a:p>
            </p:txBody>
          </p:sp>
          <p:sp>
            <p:nvSpPr>
              <p:cNvPr id="1073742898" name="矩形 89"/>
              <p:cNvSpPr/>
              <p:nvPr/>
            </p:nvSpPr>
            <p:spPr>
              <a:xfrm>
                <a:off x="5459" y="5714"/>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数据分析</a:t>
                </a:r>
              </a:p>
              <a:p>
                <a:endParaRPr lang="zh-CN" altLang="en-US"/>
              </a:p>
            </p:txBody>
          </p:sp>
          <p:sp>
            <p:nvSpPr>
              <p:cNvPr id="1073742899" name="矩形 90"/>
              <p:cNvSpPr/>
              <p:nvPr/>
            </p:nvSpPr>
            <p:spPr>
              <a:xfrm>
                <a:off x="3719" y="5714"/>
                <a:ext cx="1338"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数据可视化展现</a:t>
                </a:r>
                <a:endParaRPr lang="zh-CN" altLang="en-US"/>
              </a:p>
              <a:p>
                <a:endParaRPr lang="zh-CN" altLang="en-US"/>
              </a:p>
            </p:txBody>
          </p:sp>
          <p:sp>
            <p:nvSpPr>
              <p:cNvPr id="1073742900" name="矩形 91"/>
              <p:cNvSpPr/>
              <p:nvPr/>
            </p:nvSpPr>
            <p:spPr>
              <a:xfrm>
                <a:off x="1947" y="5541"/>
                <a:ext cx="1382" cy="7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数据分析报告的撰写与应用</a:t>
                </a:r>
              </a:p>
              <a:p>
                <a:endParaRPr lang="zh-CN" altLang="en-US">
                  <a:solidFill>
                    <a:schemeClr val="bg2"/>
                  </a:solidFill>
                </a:endParaRPr>
              </a:p>
            </p:txBody>
          </p:sp>
          <p:sp>
            <p:nvSpPr>
              <p:cNvPr id="1073742901" name="矩形 93"/>
              <p:cNvSpPr/>
              <p:nvPr/>
            </p:nvSpPr>
            <p:spPr>
              <a:xfrm>
                <a:off x="7348" y="539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探索性分析</a:t>
                </a:r>
              </a:p>
              <a:p>
                <a:endParaRPr lang="zh-CN" altLang="en-US"/>
              </a:p>
            </p:txBody>
          </p:sp>
          <p:sp>
            <p:nvSpPr>
              <p:cNvPr id="1073742902" name="矩形 94"/>
              <p:cNvSpPr/>
              <p:nvPr/>
            </p:nvSpPr>
            <p:spPr>
              <a:xfrm>
                <a:off x="7348" y="592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建模分析</a:t>
                </a:r>
              </a:p>
              <a:p>
                <a:endParaRPr lang="zh-CN" altLang="en-US"/>
              </a:p>
            </p:txBody>
          </p:sp>
          <p:sp>
            <p:nvSpPr>
              <p:cNvPr id="1073742903" name="矩形 95"/>
              <p:cNvSpPr/>
              <p:nvPr/>
            </p:nvSpPr>
            <p:spPr>
              <a:xfrm>
                <a:off x="7348" y="6405"/>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推断分析</a:t>
                </a:r>
              </a:p>
              <a:p>
                <a:endParaRPr lang="zh-CN" altLang="en-US"/>
              </a:p>
            </p:txBody>
          </p:sp>
          <p:cxnSp>
            <p:nvCxnSpPr>
              <p:cNvPr id="1073742904" name="自选图形 96"/>
              <p:cNvCxnSpPr/>
              <p:nvPr/>
            </p:nvCxnSpPr>
            <p:spPr>
              <a:xfrm>
                <a:off x="3260"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5" name="自选图形 97"/>
              <p:cNvCxnSpPr/>
              <p:nvPr/>
            </p:nvCxnSpPr>
            <p:spPr>
              <a:xfrm>
                <a:off x="4984"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6" name="自选图形 98"/>
              <p:cNvCxnSpPr/>
              <p:nvPr/>
            </p:nvCxnSpPr>
            <p:spPr>
              <a:xfrm flipV="1">
                <a:off x="6714" y="3111"/>
                <a:ext cx="634" cy="691"/>
              </a:xfrm>
              <a:prstGeom prst="straightConnector1">
                <a:avLst/>
              </a:prstGeom>
              <a:ln w="12700" cap="flat" cmpd="sng">
                <a:solidFill>
                  <a:srgbClr val="000000"/>
                </a:solidFill>
                <a:prstDash val="solid"/>
                <a:headEnd type="none" w="med" len="med"/>
                <a:tailEnd type="triangle" w="med" len="med"/>
              </a:ln>
            </p:spPr>
          </p:cxnSp>
          <p:cxnSp>
            <p:nvCxnSpPr>
              <p:cNvPr id="1073742907" name="自选图形 99"/>
              <p:cNvCxnSpPr/>
              <p:nvPr/>
            </p:nvCxnSpPr>
            <p:spPr>
              <a:xfrm flipV="1">
                <a:off x="6714" y="3733"/>
                <a:ext cx="634" cy="69"/>
              </a:xfrm>
              <a:prstGeom prst="straightConnector1">
                <a:avLst/>
              </a:prstGeom>
              <a:ln w="12700" cap="flat" cmpd="sng">
                <a:solidFill>
                  <a:srgbClr val="000000"/>
                </a:solidFill>
                <a:prstDash val="solid"/>
                <a:headEnd type="none" w="med" len="med"/>
                <a:tailEnd type="triangle" w="med" len="med"/>
              </a:ln>
            </p:spPr>
          </p:cxnSp>
          <p:cxnSp>
            <p:nvCxnSpPr>
              <p:cNvPr id="1073742908" name="自选图形 100"/>
              <p:cNvCxnSpPr/>
              <p:nvPr/>
            </p:nvCxnSpPr>
            <p:spPr>
              <a:xfrm>
                <a:off x="6714" y="3802"/>
                <a:ext cx="634" cy="542"/>
              </a:xfrm>
              <a:prstGeom prst="straightConnector1">
                <a:avLst/>
              </a:prstGeom>
              <a:ln w="12700" cap="flat" cmpd="sng">
                <a:solidFill>
                  <a:srgbClr val="000000"/>
                </a:solidFill>
                <a:prstDash val="solid"/>
                <a:headEnd type="none" w="med" len="med"/>
                <a:tailEnd type="triangle" w="med" len="med"/>
              </a:ln>
            </p:spPr>
          </p:cxnSp>
          <p:cxnSp>
            <p:nvCxnSpPr>
              <p:cNvPr id="1073742909" name="自选图形 101"/>
              <p:cNvCxnSpPr/>
              <p:nvPr/>
            </p:nvCxnSpPr>
            <p:spPr>
              <a:xfrm>
                <a:off x="6714" y="3802"/>
                <a:ext cx="634" cy="1119"/>
              </a:xfrm>
              <a:prstGeom prst="straightConnector1">
                <a:avLst/>
              </a:prstGeom>
              <a:ln w="12700" cap="flat" cmpd="sng">
                <a:solidFill>
                  <a:srgbClr val="000000"/>
                </a:solidFill>
                <a:prstDash val="solid"/>
                <a:headEnd type="none" w="med" len="med"/>
                <a:tailEnd type="triangle" w="med" len="med"/>
              </a:ln>
            </p:spPr>
          </p:cxnSp>
          <p:cxnSp>
            <p:nvCxnSpPr>
              <p:cNvPr id="1073742910" name="自选图形 102"/>
              <p:cNvCxnSpPr/>
              <p:nvPr/>
            </p:nvCxnSpPr>
            <p:spPr>
              <a:xfrm flipH="1">
                <a:off x="5057" y="5921"/>
                <a:ext cx="402" cy="0"/>
              </a:xfrm>
              <a:prstGeom prst="straightConnector1">
                <a:avLst/>
              </a:prstGeom>
              <a:ln w="12700" cap="flat" cmpd="sng">
                <a:solidFill>
                  <a:srgbClr val="000000"/>
                </a:solidFill>
                <a:prstDash val="solid"/>
                <a:headEnd type="none" w="med" len="med"/>
                <a:tailEnd type="triangle" w="med" len="med"/>
              </a:ln>
            </p:spPr>
          </p:cxnSp>
          <p:cxnSp>
            <p:nvCxnSpPr>
              <p:cNvPr id="1073742911" name="自选图形 103"/>
              <p:cNvCxnSpPr/>
              <p:nvPr/>
            </p:nvCxnSpPr>
            <p:spPr>
              <a:xfrm flipV="1">
                <a:off x="6772" y="5541"/>
                <a:ext cx="576" cy="380"/>
              </a:xfrm>
              <a:prstGeom prst="straightConnector1">
                <a:avLst/>
              </a:prstGeom>
              <a:ln w="12700" cap="flat" cmpd="sng">
                <a:solidFill>
                  <a:srgbClr val="000000"/>
                </a:solidFill>
                <a:prstDash val="solid"/>
                <a:headEnd type="none" w="med" len="med"/>
                <a:tailEnd type="triangle" w="med" len="med"/>
              </a:ln>
            </p:spPr>
          </p:cxnSp>
          <p:cxnSp>
            <p:nvCxnSpPr>
              <p:cNvPr id="1073742912" name="自选图形 104"/>
              <p:cNvCxnSpPr/>
              <p:nvPr/>
            </p:nvCxnSpPr>
            <p:spPr>
              <a:xfrm>
                <a:off x="6772" y="5921"/>
                <a:ext cx="576" cy="186"/>
              </a:xfrm>
              <a:prstGeom prst="straightConnector1">
                <a:avLst/>
              </a:prstGeom>
              <a:ln w="12700" cap="flat" cmpd="sng">
                <a:solidFill>
                  <a:srgbClr val="000000"/>
                </a:solidFill>
                <a:prstDash val="solid"/>
                <a:headEnd type="none" w="med" len="med"/>
                <a:tailEnd type="triangle" w="med" len="med"/>
              </a:ln>
            </p:spPr>
          </p:cxnSp>
          <p:cxnSp>
            <p:nvCxnSpPr>
              <p:cNvPr id="1073742913" name="自选图形 105"/>
              <p:cNvCxnSpPr/>
              <p:nvPr/>
            </p:nvCxnSpPr>
            <p:spPr>
              <a:xfrm>
                <a:off x="6772" y="5921"/>
                <a:ext cx="576" cy="669"/>
              </a:xfrm>
              <a:prstGeom prst="straightConnector1">
                <a:avLst/>
              </a:prstGeom>
              <a:ln w="12700" cap="flat" cmpd="sng">
                <a:solidFill>
                  <a:srgbClr val="000000"/>
                </a:solidFill>
                <a:prstDash val="solid"/>
                <a:headEnd type="none" w="med" len="med"/>
                <a:tailEnd type="triangle" w="med" len="med"/>
              </a:ln>
            </p:spPr>
          </p:cxnSp>
          <p:cxnSp>
            <p:nvCxnSpPr>
              <p:cNvPr id="1073742914" name="自选图形 106"/>
              <p:cNvCxnSpPr/>
              <p:nvPr/>
            </p:nvCxnSpPr>
            <p:spPr>
              <a:xfrm flipH="1">
                <a:off x="3329" y="5945"/>
                <a:ext cx="390" cy="0"/>
              </a:xfrm>
              <a:prstGeom prst="straightConnector1">
                <a:avLst/>
              </a:prstGeom>
              <a:ln w="12700" cap="flat" cmpd="sng">
                <a:solidFill>
                  <a:srgbClr val="000000"/>
                </a:solidFill>
                <a:prstDash val="solid"/>
                <a:headEnd type="none" w="med" len="med"/>
                <a:tailEnd type="triangle" w="med" len="med"/>
              </a:ln>
            </p:spPr>
          </p:cxnSp>
        </p:grpSp>
        <p:grpSp>
          <p:nvGrpSpPr>
            <p:cNvPr id="1073742915" name="组合 112"/>
            <p:cNvGrpSpPr/>
            <p:nvPr/>
          </p:nvGrpSpPr>
          <p:grpSpPr>
            <a:xfrm>
              <a:off x="5253" y="2871"/>
              <a:ext cx="3235" cy="4006"/>
              <a:chOff x="5253" y="2871"/>
              <a:chExt cx="3235" cy="4006"/>
            </a:xfrm>
          </p:grpSpPr>
          <p:sp>
            <p:nvSpPr>
              <p:cNvPr id="1073742916" name="矩形 108"/>
              <p:cNvSpPr/>
              <p:nvPr/>
            </p:nvSpPr>
            <p:spPr>
              <a:xfrm>
                <a:off x="5253" y="2871"/>
                <a:ext cx="3235" cy="2405"/>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solidFill>
                    <a:schemeClr val="bg2"/>
                  </a:solidFill>
                </a:endParaRPr>
              </a:p>
            </p:txBody>
          </p:sp>
          <p:sp>
            <p:nvSpPr>
              <p:cNvPr id="1073742917" name="矩形 109"/>
              <p:cNvSpPr/>
              <p:nvPr/>
            </p:nvSpPr>
            <p:spPr>
              <a:xfrm>
                <a:off x="5253" y="5311"/>
                <a:ext cx="3235" cy="1566"/>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p>
            </p:txBody>
          </p:sp>
          <p:cxnSp>
            <p:nvCxnSpPr>
              <p:cNvPr id="1073742918" name="自选图形 110"/>
              <p:cNvCxnSpPr/>
              <p:nvPr/>
            </p:nvCxnSpPr>
            <p:spPr>
              <a:xfrm>
                <a:off x="6080" y="4101"/>
                <a:ext cx="0" cy="1613"/>
              </a:xfrm>
              <a:prstGeom prst="straightConnector1">
                <a:avLst/>
              </a:prstGeom>
              <a:ln w="12700" cap="flat" cmpd="sng">
                <a:solidFill>
                  <a:srgbClr val="000000"/>
                </a:solidFill>
                <a:prstDash val="solid"/>
                <a:headEnd type="none" w="med" len="med"/>
                <a:tailEnd type="triangle" w="med" len="med"/>
              </a:ln>
            </p:spPr>
          </p:cxnSp>
        </p:grpSp>
      </p:grpSp>
      <p:sp>
        <p:nvSpPr>
          <p:cNvPr id="2" name="Rectangle 2"/>
          <p:cNvSpPr txBox="1"/>
          <p:nvPr/>
        </p:nvSpPr>
        <p:spPr>
          <a:xfrm>
            <a:off x="210185" y="260985"/>
            <a:ext cx="7076440" cy="6335395"/>
          </a:xfrm>
          <a:prstGeom prst="rect">
            <a:avLst/>
          </a:prstGeom>
          <a:noFill/>
          <a:ln w="9525">
            <a:noFill/>
          </a:ln>
        </p:spPr>
        <p:txBody>
          <a:bodyPr/>
          <a:lstStyle/>
          <a:p>
            <a:pPr>
              <a:lnSpc>
                <a:spcPct val="150000"/>
              </a:lnSpc>
            </a:pPr>
            <a:r>
              <a:rPr lang="zh-CN" altLang="zh-CN" sz="3200" dirty="0">
                <a:solidFill>
                  <a:srgbClr val="0000FF"/>
                </a:solidFill>
                <a:latin typeface="微软雅黑" panose="020B0503020204020204" pitchFamily="34" charset="-122"/>
                <a:sym typeface="+mn-ea"/>
              </a:rPr>
              <a:t>四、电子商务数据分析的一般流程</a:t>
            </a:r>
          </a:p>
          <a:p>
            <a:pPr>
              <a:lnSpc>
                <a:spcPct val="150000"/>
              </a:lnSpc>
            </a:pPr>
            <a:endParaRPr lang="zh-CN" altLang="zh-CN" dirty="0">
              <a:solidFill>
                <a:srgbClr val="0000FF"/>
              </a:solidFill>
              <a:latin typeface="Arial Narrow" panose="020B0606020202030204" pitchFamily="34" charset="0"/>
            </a:endParaRPr>
          </a:p>
        </p:txBody>
      </p:sp>
      <p:sp>
        <p:nvSpPr>
          <p:cNvPr id="4" name="圆角矩形标注 3"/>
          <p:cNvSpPr/>
          <p:nvPr/>
        </p:nvSpPr>
        <p:spPr>
          <a:xfrm>
            <a:off x="496570" y="2172970"/>
            <a:ext cx="4895215" cy="2147690"/>
          </a:xfrm>
          <a:prstGeom prst="wedgeRoundRectCallout">
            <a:avLst>
              <a:gd name="adj1" fmla="val 135834"/>
              <a:gd name="adj2" fmla="val -77792"/>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b="1" dirty="0">
                <a:solidFill>
                  <a:srgbClr val="000000"/>
                </a:solidFill>
                <a:latin typeface="微软雅黑" panose="020B0503020204020204" pitchFamily="34" charset="-122"/>
                <a:ea typeface="微软雅黑" panose="020B0503020204020204" pitchFamily="34" charset="-122"/>
                <a:sym typeface="+mn-ea"/>
              </a:rPr>
              <a:t>检查数据的数量（记录数）是否满足分析的最低要求，变量值的内容是否与研究目的要求一致，检查各个变量的数据类型等。</a:t>
            </a:r>
          </a:p>
        </p:txBody>
      </p:sp>
      <p:sp>
        <p:nvSpPr>
          <p:cNvPr id="5" name="圆角矩形标注 4"/>
          <p:cNvSpPr/>
          <p:nvPr/>
        </p:nvSpPr>
        <p:spPr>
          <a:xfrm>
            <a:off x="6602095" y="3449320"/>
            <a:ext cx="5156835" cy="2659279"/>
          </a:xfrm>
          <a:prstGeom prst="wedgeRoundRectCallout">
            <a:avLst>
              <a:gd name="adj1" fmla="val 16814"/>
              <a:gd name="adj2" fmla="val -88516"/>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针对数据审查过程中发现的明显错误值、缺失值、异常值、可疑数据、重复数据，选用适当的方法进行“清理”，使“脏”数据变为“干净”数据，保证后续的数据分析得出可靠的结论。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additive="base">
                                        <p:cTn id="6" dur="500"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anim calcmode="lin" valueType="num">
                                      <p:cBhvr additive="base">
                                        <p:cTn id="9" dur="500" fill="hold"/>
                                        <p:tgtEl>
                                          <p:spTgt spid="4"/>
                                        </p:tgtEl>
                                        <p:attrNameLst>
                                          <p:attrName>ppt_w</p:attrName>
                                        </p:attrNameLst>
                                      </p:cBhvr>
                                      <p:tavLst>
                                        <p:tav tm="0">
                                          <p:val>
                                            <p:fltVal val="0"/>
                                          </p:val>
                                        </p:tav>
                                        <p:tav tm="100000">
                                          <p:val>
                                            <p:strVal val="#ppt_w"/>
                                          </p:val>
                                        </p:tav>
                                      </p:tavLst>
                                    </p:anim>
                                    <p:anim calcmode="lin" valueType="num">
                                      <p:cBhvr additive="base">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grpId="1" nodeType="clickEffect">
                                  <p:stCondLst>
                                    <p:cond delay="0"/>
                                  </p:stCondLst>
                                  <p:childTnLst>
                                    <p:anim calcmode="lin" valueType="num">
                                      <p:cBhvr additive="base">
                                        <p:cTn id="14" dur="500"/>
                                        <p:tgtEl>
                                          <p:spTgt spid="4"/>
                                        </p:tgtEl>
                                        <p:attrNameLst>
                                          <p:attrName>ppt_x</p:attrName>
                                        </p:attrNameLst>
                                      </p:cBhvr>
                                      <p:tavLst>
                                        <p:tav tm="0">
                                          <p:val>
                                            <p:strVal val="ppt_x"/>
                                          </p:val>
                                        </p:tav>
                                        <p:tav tm="100000">
                                          <p:val>
                                            <p:strVal val="ppt_x"/>
                                          </p:val>
                                        </p:tav>
                                      </p:tavLst>
                                    </p:anim>
                                    <p:anim calcmode="lin" valueType="num">
                                      <p:cBhvr additive="base">
                                        <p:cTn id="15" dur="500"/>
                                        <p:tgtEl>
                                          <p:spTgt spid="4"/>
                                        </p:tgtEl>
                                        <p:attrNameLst>
                                          <p:attrName>ppt_y</p:attrName>
                                        </p:attrNameLst>
                                      </p:cBhvr>
                                      <p:tavLst>
                                        <p:tav tm="0">
                                          <p:val>
                                            <p:strVal val="ppt_y"/>
                                          </p:val>
                                        </p:tav>
                                        <p:tav tm="100000">
                                          <p:val>
                                            <p:strVal val="1+ppt_h/2"/>
                                          </p:val>
                                        </p:tav>
                                      </p:tavLst>
                                    </p:anim>
                                    <p:set>
                                      <p:cBhvr>
                                        <p:cTn id="16" dur="1" fill="hold">
                                          <p:stCondLst>
                                            <p:cond delay="499"/>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grpId="1" nodeType="clickEffect">
                                  <p:stCondLst>
                                    <p:cond delay="0"/>
                                  </p:stCondLst>
                                  <p:childTnLst>
                                    <p:anim calcmode="lin" valueType="num">
                                      <p:cBhvr additive="base">
                                        <p:cTn id="26" dur="500"/>
                                        <p:tgtEl>
                                          <p:spTgt spid="5"/>
                                        </p:tgtEl>
                                        <p:attrNameLst>
                                          <p:attrName>ppt_x</p:attrName>
                                        </p:attrNameLst>
                                      </p:cBhvr>
                                      <p:tavLst>
                                        <p:tav tm="0">
                                          <p:val>
                                            <p:strVal val="ppt_x"/>
                                          </p:val>
                                        </p:tav>
                                        <p:tav tm="100000">
                                          <p:val>
                                            <p:strVal val="ppt_x"/>
                                          </p:val>
                                        </p:tav>
                                      </p:tavLst>
                                    </p:anim>
                                    <p:anim calcmode="lin" valueType="num">
                                      <p:cBhvr additive="base">
                                        <p:cTn id="27" dur="500"/>
                                        <p:tgtEl>
                                          <p:spTgt spid="5"/>
                                        </p:tgtEl>
                                        <p:attrNameLst>
                                          <p:attrName>ppt_y</p:attrName>
                                        </p:attrNameLst>
                                      </p:cBhvr>
                                      <p:tavLst>
                                        <p:tav tm="0">
                                          <p:val>
                                            <p:strVal val="ppt_y"/>
                                          </p:val>
                                        </p:tav>
                                        <p:tav tm="100000">
                                          <p:val>
                                            <p:strVal val="1+ppt_h/2"/>
                                          </p:val>
                                        </p:tav>
                                      </p:tavLst>
                                    </p:anim>
                                    <p:set>
                                      <p:cBhvr>
                                        <p:cTn id="28"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ldLvl="0" animBg="1"/>
      <p:bldP spid="4" grpId="1" bldLvl="0" animBg="1"/>
      <p:bldP spid="5" grpId="0" bldLvl="0" animBg="1"/>
      <p:bldP spid="5" grpId="1"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3742889" name="组合 113"/>
          <p:cNvGrpSpPr/>
          <p:nvPr/>
        </p:nvGrpSpPr>
        <p:grpSpPr>
          <a:xfrm>
            <a:off x="546100" y="1233023"/>
            <a:ext cx="10668000" cy="4967117"/>
            <a:chOff x="1947" y="2871"/>
            <a:chExt cx="6541" cy="4006"/>
          </a:xfrm>
        </p:grpSpPr>
        <p:grpSp>
          <p:nvGrpSpPr>
            <p:cNvPr id="1073742890" name="组合 107"/>
            <p:cNvGrpSpPr/>
            <p:nvPr/>
          </p:nvGrpSpPr>
          <p:grpSpPr>
            <a:xfrm>
              <a:off x="1947" y="2915"/>
              <a:ext cx="6474" cy="3893"/>
              <a:chOff x="1947" y="2915"/>
              <a:chExt cx="6474" cy="3893"/>
            </a:xfrm>
          </p:grpSpPr>
          <p:sp>
            <p:nvSpPr>
              <p:cNvPr id="1073742891" name="矩形 82"/>
              <p:cNvSpPr/>
              <p:nvPr/>
            </p:nvSpPr>
            <p:spPr>
              <a:xfrm>
                <a:off x="1947"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识别商务需求</a:t>
                </a:r>
                <a:endParaRPr lang="zh-CN" altLang="en-US"/>
              </a:p>
              <a:p>
                <a:endParaRPr lang="zh-CN" altLang="en-US"/>
              </a:p>
            </p:txBody>
          </p:sp>
          <p:sp>
            <p:nvSpPr>
              <p:cNvPr id="1073742892" name="矩形 83"/>
              <p:cNvSpPr/>
              <p:nvPr/>
            </p:nvSpPr>
            <p:spPr>
              <a:xfrm>
                <a:off x="3674"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数据采集</a:t>
                </a:r>
              </a:p>
              <a:p>
                <a:endParaRPr lang="zh-CN" altLang="en-US">
                  <a:solidFill>
                    <a:schemeClr val="bg2"/>
                  </a:solidFill>
                </a:endParaRPr>
              </a:p>
            </p:txBody>
          </p:sp>
          <p:sp>
            <p:nvSpPr>
              <p:cNvPr id="1073742893" name="矩形 84"/>
              <p:cNvSpPr/>
              <p:nvPr/>
            </p:nvSpPr>
            <p:spPr>
              <a:xfrm>
                <a:off x="5401"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数据预处理</a:t>
                </a:r>
              </a:p>
              <a:p>
                <a:endParaRPr lang="zh-CN" altLang="en-US"/>
              </a:p>
            </p:txBody>
          </p:sp>
          <p:sp>
            <p:nvSpPr>
              <p:cNvPr id="1073742894" name="矩形 85"/>
              <p:cNvSpPr/>
              <p:nvPr/>
            </p:nvSpPr>
            <p:spPr>
              <a:xfrm>
                <a:off x="7348" y="2915"/>
                <a:ext cx="1073" cy="4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数据审查</a:t>
                </a:r>
              </a:p>
              <a:p>
                <a:endParaRPr lang="zh-CN" altLang="en-US"/>
              </a:p>
            </p:txBody>
          </p:sp>
          <p:sp>
            <p:nvSpPr>
              <p:cNvPr id="1073742895" name="矩形 86"/>
              <p:cNvSpPr/>
              <p:nvPr/>
            </p:nvSpPr>
            <p:spPr>
              <a:xfrm>
                <a:off x="7348" y="3502"/>
                <a:ext cx="1073" cy="380"/>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数据清洗</a:t>
                </a:r>
              </a:p>
              <a:p>
                <a:endParaRPr lang="zh-CN" altLang="en-US"/>
              </a:p>
            </p:txBody>
          </p:sp>
          <p:sp>
            <p:nvSpPr>
              <p:cNvPr id="1073742896" name="矩形 87"/>
              <p:cNvSpPr/>
              <p:nvPr/>
            </p:nvSpPr>
            <p:spPr>
              <a:xfrm>
                <a:off x="7348" y="410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数据转换</a:t>
                </a:r>
              </a:p>
              <a:p>
                <a:endParaRPr lang="zh-CN" altLang="en-US"/>
              </a:p>
            </p:txBody>
          </p:sp>
          <p:sp>
            <p:nvSpPr>
              <p:cNvPr id="1073742897" name="矩形 88"/>
              <p:cNvSpPr/>
              <p:nvPr/>
            </p:nvSpPr>
            <p:spPr>
              <a:xfrm>
                <a:off x="7348" y="4677"/>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数据验证</a:t>
                </a:r>
              </a:p>
              <a:p>
                <a:endParaRPr lang="zh-CN" altLang="en-US"/>
              </a:p>
            </p:txBody>
          </p:sp>
          <p:sp>
            <p:nvSpPr>
              <p:cNvPr id="1073742898" name="矩形 89"/>
              <p:cNvSpPr/>
              <p:nvPr/>
            </p:nvSpPr>
            <p:spPr>
              <a:xfrm>
                <a:off x="5459" y="5714"/>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数据分析</a:t>
                </a:r>
              </a:p>
              <a:p>
                <a:endParaRPr lang="zh-CN" altLang="en-US"/>
              </a:p>
            </p:txBody>
          </p:sp>
          <p:sp>
            <p:nvSpPr>
              <p:cNvPr id="1073742899" name="矩形 90"/>
              <p:cNvSpPr/>
              <p:nvPr/>
            </p:nvSpPr>
            <p:spPr>
              <a:xfrm>
                <a:off x="3719" y="5714"/>
                <a:ext cx="1338"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数据可视化展现</a:t>
                </a:r>
                <a:endParaRPr lang="zh-CN" altLang="en-US"/>
              </a:p>
              <a:p>
                <a:endParaRPr lang="zh-CN" altLang="en-US"/>
              </a:p>
            </p:txBody>
          </p:sp>
          <p:sp>
            <p:nvSpPr>
              <p:cNvPr id="1073742900" name="矩形 91"/>
              <p:cNvSpPr/>
              <p:nvPr/>
            </p:nvSpPr>
            <p:spPr>
              <a:xfrm>
                <a:off x="1947" y="5541"/>
                <a:ext cx="1382" cy="7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数据分析报告的撰写与应用</a:t>
                </a:r>
              </a:p>
              <a:p>
                <a:endParaRPr lang="zh-CN" altLang="en-US">
                  <a:solidFill>
                    <a:schemeClr val="bg2"/>
                  </a:solidFill>
                </a:endParaRPr>
              </a:p>
            </p:txBody>
          </p:sp>
          <p:sp>
            <p:nvSpPr>
              <p:cNvPr id="1073742901" name="矩形 93"/>
              <p:cNvSpPr/>
              <p:nvPr/>
            </p:nvSpPr>
            <p:spPr>
              <a:xfrm>
                <a:off x="7348" y="539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探索性分析</a:t>
                </a:r>
              </a:p>
              <a:p>
                <a:endParaRPr lang="zh-CN" altLang="en-US"/>
              </a:p>
            </p:txBody>
          </p:sp>
          <p:sp>
            <p:nvSpPr>
              <p:cNvPr id="1073742902" name="矩形 94"/>
              <p:cNvSpPr/>
              <p:nvPr/>
            </p:nvSpPr>
            <p:spPr>
              <a:xfrm>
                <a:off x="7348" y="592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建模分析</a:t>
                </a:r>
              </a:p>
              <a:p>
                <a:endParaRPr lang="zh-CN" altLang="en-US"/>
              </a:p>
            </p:txBody>
          </p:sp>
          <p:sp>
            <p:nvSpPr>
              <p:cNvPr id="1073742903" name="矩形 95"/>
              <p:cNvSpPr/>
              <p:nvPr/>
            </p:nvSpPr>
            <p:spPr>
              <a:xfrm>
                <a:off x="7348" y="6405"/>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推断分析</a:t>
                </a:r>
              </a:p>
              <a:p>
                <a:endParaRPr lang="zh-CN" altLang="en-US"/>
              </a:p>
            </p:txBody>
          </p:sp>
          <p:cxnSp>
            <p:nvCxnSpPr>
              <p:cNvPr id="1073742904" name="自选图形 96"/>
              <p:cNvCxnSpPr/>
              <p:nvPr/>
            </p:nvCxnSpPr>
            <p:spPr>
              <a:xfrm>
                <a:off x="3260"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5" name="自选图形 97"/>
              <p:cNvCxnSpPr/>
              <p:nvPr/>
            </p:nvCxnSpPr>
            <p:spPr>
              <a:xfrm>
                <a:off x="4984"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6" name="自选图形 98"/>
              <p:cNvCxnSpPr/>
              <p:nvPr/>
            </p:nvCxnSpPr>
            <p:spPr>
              <a:xfrm flipV="1">
                <a:off x="6714" y="3111"/>
                <a:ext cx="634" cy="691"/>
              </a:xfrm>
              <a:prstGeom prst="straightConnector1">
                <a:avLst/>
              </a:prstGeom>
              <a:ln w="12700" cap="flat" cmpd="sng">
                <a:solidFill>
                  <a:srgbClr val="000000"/>
                </a:solidFill>
                <a:prstDash val="solid"/>
                <a:headEnd type="none" w="med" len="med"/>
                <a:tailEnd type="triangle" w="med" len="med"/>
              </a:ln>
            </p:spPr>
          </p:cxnSp>
          <p:cxnSp>
            <p:nvCxnSpPr>
              <p:cNvPr id="1073742907" name="自选图形 99"/>
              <p:cNvCxnSpPr/>
              <p:nvPr/>
            </p:nvCxnSpPr>
            <p:spPr>
              <a:xfrm flipV="1">
                <a:off x="6714" y="3733"/>
                <a:ext cx="634" cy="69"/>
              </a:xfrm>
              <a:prstGeom prst="straightConnector1">
                <a:avLst/>
              </a:prstGeom>
              <a:ln w="12700" cap="flat" cmpd="sng">
                <a:solidFill>
                  <a:srgbClr val="000000"/>
                </a:solidFill>
                <a:prstDash val="solid"/>
                <a:headEnd type="none" w="med" len="med"/>
                <a:tailEnd type="triangle" w="med" len="med"/>
              </a:ln>
            </p:spPr>
          </p:cxnSp>
          <p:cxnSp>
            <p:nvCxnSpPr>
              <p:cNvPr id="1073742908" name="自选图形 100"/>
              <p:cNvCxnSpPr/>
              <p:nvPr/>
            </p:nvCxnSpPr>
            <p:spPr>
              <a:xfrm>
                <a:off x="6714" y="3802"/>
                <a:ext cx="634" cy="542"/>
              </a:xfrm>
              <a:prstGeom prst="straightConnector1">
                <a:avLst/>
              </a:prstGeom>
              <a:ln w="12700" cap="flat" cmpd="sng">
                <a:solidFill>
                  <a:srgbClr val="000000"/>
                </a:solidFill>
                <a:prstDash val="solid"/>
                <a:headEnd type="none" w="med" len="med"/>
                <a:tailEnd type="triangle" w="med" len="med"/>
              </a:ln>
            </p:spPr>
          </p:cxnSp>
          <p:cxnSp>
            <p:nvCxnSpPr>
              <p:cNvPr id="1073742909" name="自选图形 101"/>
              <p:cNvCxnSpPr/>
              <p:nvPr/>
            </p:nvCxnSpPr>
            <p:spPr>
              <a:xfrm>
                <a:off x="6714" y="3802"/>
                <a:ext cx="634" cy="1119"/>
              </a:xfrm>
              <a:prstGeom prst="straightConnector1">
                <a:avLst/>
              </a:prstGeom>
              <a:ln w="12700" cap="flat" cmpd="sng">
                <a:solidFill>
                  <a:srgbClr val="000000"/>
                </a:solidFill>
                <a:prstDash val="solid"/>
                <a:headEnd type="none" w="med" len="med"/>
                <a:tailEnd type="triangle" w="med" len="med"/>
              </a:ln>
            </p:spPr>
          </p:cxnSp>
          <p:cxnSp>
            <p:nvCxnSpPr>
              <p:cNvPr id="1073742910" name="自选图形 102"/>
              <p:cNvCxnSpPr/>
              <p:nvPr/>
            </p:nvCxnSpPr>
            <p:spPr>
              <a:xfrm flipH="1">
                <a:off x="5057" y="5921"/>
                <a:ext cx="402" cy="0"/>
              </a:xfrm>
              <a:prstGeom prst="straightConnector1">
                <a:avLst/>
              </a:prstGeom>
              <a:ln w="12700" cap="flat" cmpd="sng">
                <a:solidFill>
                  <a:srgbClr val="000000"/>
                </a:solidFill>
                <a:prstDash val="solid"/>
                <a:headEnd type="none" w="med" len="med"/>
                <a:tailEnd type="triangle" w="med" len="med"/>
              </a:ln>
            </p:spPr>
          </p:cxnSp>
          <p:cxnSp>
            <p:nvCxnSpPr>
              <p:cNvPr id="1073742911" name="自选图形 103"/>
              <p:cNvCxnSpPr/>
              <p:nvPr/>
            </p:nvCxnSpPr>
            <p:spPr>
              <a:xfrm flipV="1">
                <a:off x="6772" y="5541"/>
                <a:ext cx="576" cy="380"/>
              </a:xfrm>
              <a:prstGeom prst="straightConnector1">
                <a:avLst/>
              </a:prstGeom>
              <a:ln w="12700" cap="flat" cmpd="sng">
                <a:solidFill>
                  <a:srgbClr val="000000"/>
                </a:solidFill>
                <a:prstDash val="solid"/>
                <a:headEnd type="none" w="med" len="med"/>
                <a:tailEnd type="triangle" w="med" len="med"/>
              </a:ln>
            </p:spPr>
          </p:cxnSp>
          <p:cxnSp>
            <p:nvCxnSpPr>
              <p:cNvPr id="1073742912" name="自选图形 104"/>
              <p:cNvCxnSpPr/>
              <p:nvPr/>
            </p:nvCxnSpPr>
            <p:spPr>
              <a:xfrm>
                <a:off x="6772" y="5921"/>
                <a:ext cx="576" cy="186"/>
              </a:xfrm>
              <a:prstGeom prst="straightConnector1">
                <a:avLst/>
              </a:prstGeom>
              <a:ln w="12700" cap="flat" cmpd="sng">
                <a:solidFill>
                  <a:srgbClr val="000000"/>
                </a:solidFill>
                <a:prstDash val="solid"/>
                <a:headEnd type="none" w="med" len="med"/>
                <a:tailEnd type="triangle" w="med" len="med"/>
              </a:ln>
            </p:spPr>
          </p:cxnSp>
          <p:cxnSp>
            <p:nvCxnSpPr>
              <p:cNvPr id="1073742913" name="自选图形 105"/>
              <p:cNvCxnSpPr/>
              <p:nvPr/>
            </p:nvCxnSpPr>
            <p:spPr>
              <a:xfrm>
                <a:off x="6772" y="5921"/>
                <a:ext cx="576" cy="669"/>
              </a:xfrm>
              <a:prstGeom prst="straightConnector1">
                <a:avLst/>
              </a:prstGeom>
              <a:ln w="12700" cap="flat" cmpd="sng">
                <a:solidFill>
                  <a:srgbClr val="000000"/>
                </a:solidFill>
                <a:prstDash val="solid"/>
                <a:headEnd type="none" w="med" len="med"/>
                <a:tailEnd type="triangle" w="med" len="med"/>
              </a:ln>
            </p:spPr>
          </p:cxnSp>
          <p:cxnSp>
            <p:nvCxnSpPr>
              <p:cNvPr id="1073742914" name="自选图形 106"/>
              <p:cNvCxnSpPr/>
              <p:nvPr/>
            </p:nvCxnSpPr>
            <p:spPr>
              <a:xfrm flipH="1">
                <a:off x="3329" y="5945"/>
                <a:ext cx="390" cy="0"/>
              </a:xfrm>
              <a:prstGeom prst="straightConnector1">
                <a:avLst/>
              </a:prstGeom>
              <a:ln w="12700" cap="flat" cmpd="sng">
                <a:solidFill>
                  <a:srgbClr val="000000"/>
                </a:solidFill>
                <a:prstDash val="solid"/>
                <a:headEnd type="none" w="med" len="med"/>
                <a:tailEnd type="triangle" w="med" len="med"/>
              </a:ln>
            </p:spPr>
          </p:cxnSp>
        </p:grpSp>
        <p:grpSp>
          <p:nvGrpSpPr>
            <p:cNvPr id="1073742915" name="组合 112"/>
            <p:cNvGrpSpPr/>
            <p:nvPr/>
          </p:nvGrpSpPr>
          <p:grpSpPr>
            <a:xfrm>
              <a:off x="5253" y="2871"/>
              <a:ext cx="3235" cy="4006"/>
              <a:chOff x="5253" y="2871"/>
              <a:chExt cx="3235" cy="4006"/>
            </a:xfrm>
          </p:grpSpPr>
          <p:sp>
            <p:nvSpPr>
              <p:cNvPr id="1073742916" name="矩形 108"/>
              <p:cNvSpPr/>
              <p:nvPr/>
            </p:nvSpPr>
            <p:spPr>
              <a:xfrm>
                <a:off x="5253" y="2871"/>
                <a:ext cx="3235" cy="2405"/>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solidFill>
                    <a:schemeClr val="bg2"/>
                  </a:solidFill>
                </a:endParaRPr>
              </a:p>
            </p:txBody>
          </p:sp>
          <p:sp>
            <p:nvSpPr>
              <p:cNvPr id="1073742917" name="矩形 109"/>
              <p:cNvSpPr/>
              <p:nvPr/>
            </p:nvSpPr>
            <p:spPr>
              <a:xfrm>
                <a:off x="5253" y="5311"/>
                <a:ext cx="3235" cy="1566"/>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p>
            </p:txBody>
          </p:sp>
          <p:cxnSp>
            <p:nvCxnSpPr>
              <p:cNvPr id="1073742918" name="自选图形 110"/>
              <p:cNvCxnSpPr/>
              <p:nvPr/>
            </p:nvCxnSpPr>
            <p:spPr>
              <a:xfrm>
                <a:off x="6080" y="4101"/>
                <a:ext cx="0" cy="1613"/>
              </a:xfrm>
              <a:prstGeom prst="straightConnector1">
                <a:avLst/>
              </a:prstGeom>
              <a:ln w="12700" cap="flat" cmpd="sng">
                <a:solidFill>
                  <a:srgbClr val="000000"/>
                </a:solidFill>
                <a:prstDash val="solid"/>
                <a:headEnd type="none" w="med" len="med"/>
                <a:tailEnd type="triangle" w="med" len="med"/>
              </a:ln>
            </p:spPr>
          </p:cxnSp>
        </p:grpSp>
      </p:grpSp>
      <p:sp>
        <p:nvSpPr>
          <p:cNvPr id="2" name="Rectangle 2"/>
          <p:cNvSpPr txBox="1"/>
          <p:nvPr/>
        </p:nvSpPr>
        <p:spPr>
          <a:xfrm>
            <a:off x="210185" y="260985"/>
            <a:ext cx="7076440" cy="6335395"/>
          </a:xfrm>
          <a:prstGeom prst="rect">
            <a:avLst/>
          </a:prstGeom>
          <a:noFill/>
          <a:ln w="9525">
            <a:noFill/>
          </a:ln>
        </p:spPr>
        <p:txBody>
          <a:bodyPr/>
          <a:lstStyle/>
          <a:p>
            <a:pPr>
              <a:lnSpc>
                <a:spcPct val="150000"/>
              </a:lnSpc>
            </a:pPr>
            <a:r>
              <a:rPr lang="zh-CN" altLang="zh-CN" sz="3200" dirty="0">
                <a:solidFill>
                  <a:srgbClr val="0000FF"/>
                </a:solidFill>
                <a:latin typeface="微软雅黑" panose="020B0503020204020204" pitchFamily="34" charset="-122"/>
                <a:sym typeface="+mn-ea"/>
              </a:rPr>
              <a:t>四、电子商务数据分析的一般流程</a:t>
            </a:r>
          </a:p>
          <a:p>
            <a:pPr>
              <a:lnSpc>
                <a:spcPct val="150000"/>
              </a:lnSpc>
            </a:pPr>
            <a:endParaRPr lang="zh-CN" altLang="zh-CN" dirty="0">
              <a:solidFill>
                <a:srgbClr val="0000FF"/>
              </a:solidFill>
              <a:latin typeface="Arial Narrow" panose="020B0606020202030204" pitchFamily="34" charset="0"/>
            </a:endParaRPr>
          </a:p>
        </p:txBody>
      </p:sp>
      <p:sp>
        <p:nvSpPr>
          <p:cNvPr id="4" name="圆角矩形标注 3"/>
          <p:cNvSpPr/>
          <p:nvPr/>
        </p:nvSpPr>
        <p:spPr>
          <a:xfrm>
            <a:off x="581660" y="2197735"/>
            <a:ext cx="5073650" cy="1174464"/>
          </a:xfrm>
          <a:prstGeom prst="wedgeRoundRectCallout">
            <a:avLst>
              <a:gd name="adj1" fmla="val 126695"/>
              <a:gd name="adj2" fmla="val 1395"/>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b="1" dirty="0">
                <a:solidFill>
                  <a:srgbClr val="000000"/>
                </a:solidFill>
                <a:latin typeface="微软雅黑" panose="020B0503020204020204" pitchFamily="34" charset="-122"/>
                <a:ea typeface="微软雅黑" panose="020B0503020204020204" pitchFamily="34" charset="-122"/>
                <a:sym typeface="+mn-ea"/>
              </a:rPr>
              <a:t>对于性质、计量单位不同</a:t>
            </a:r>
            <a:r>
              <a:rPr lang="zh-CN" altLang="zh-CN" sz="2000" dirty="0">
                <a:solidFill>
                  <a:srgbClr val="000000"/>
                </a:solidFill>
                <a:latin typeface="微软雅黑" panose="020B0503020204020204" pitchFamily="34" charset="-122"/>
                <a:sym typeface="+mn-ea"/>
              </a:rPr>
              <a:t>的统计指标</a:t>
            </a:r>
            <a:r>
              <a:rPr lang="zh-CN" altLang="zh-CN" sz="2000" b="1" dirty="0">
                <a:solidFill>
                  <a:srgbClr val="000000"/>
                </a:solidFill>
                <a:latin typeface="微软雅黑" panose="020B0503020204020204" pitchFamily="34" charset="-122"/>
                <a:ea typeface="微软雅黑" panose="020B0503020204020204" pitchFamily="34" charset="-122"/>
                <a:sym typeface="+mn-ea"/>
              </a:rPr>
              <a:t>，需要在分析前对数据进行转换。</a:t>
            </a:r>
          </a:p>
        </p:txBody>
      </p:sp>
      <p:sp>
        <p:nvSpPr>
          <p:cNvPr id="5" name="圆角矩形标注 4"/>
          <p:cNvSpPr/>
          <p:nvPr/>
        </p:nvSpPr>
        <p:spPr>
          <a:xfrm>
            <a:off x="5938520" y="4543425"/>
            <a:ext cx="5692775" cy="1628253"/>
          </a:xfrm>
          <a:prstGeom prst="wedgeRoundRectCallout">
            <a:avLst>
              <a:gd name="adj1" fmla="val 25382"/>
              <a:gd name="adj2" fmla="val -91062"/>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该步骤的目的是初步评估和判断数据是否满足统计分析的需要，从而决定是否需要增加或减少数据量。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additive="base">
                                        <p:cTn id="6" dur="500"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anim calcmode="lin" valueType="num">
                                      <p:cBhvr additive="base">
                                        <p:cTn id="9" dur="500" fill="hold"/>
                                        <p:tgtEl>
                                          <p:spTgt spid="4"/>
                                        </p:tgtEl>
                                        <p:attrNameLst>
                                          <p:attrName>ppt_w</p:attrName>
                                        </p:attrNameLst>
                                      </p:cBhvr>
                                      <p:tavLst>
                                        <p:tav tm="0">
                                          <p:val>
                                            <p:fltVal val="0"/>
                                          </p:val>
                                        </p:tav>
                                        <p:tav tm="100000">
                                          <p:val>
                                            <p:strVal val="#ppt_w"/>
                                          </p:val>
                                        </p:tav>
                                      </p:tavLst>
                                    </p:anim>
                                    <p:anim calcmode="lin" valueType="num">
                                      <p:cBhvr additive="base">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grpId="1" nodeType="clickEffect">
                                  <p:stCondLst>
                                    <p:cond delay="0"/>
                                  </p:stCondLst>
                                  <p:childTnLst>
                                    <p:anim calcmode="lin" valueType="num">
                                      <p:cBhvr additive="base">
                                        <p:cTn id="14" dur="500"/>
                                        <p:tgtEl>
                                          <p:spTgt spid="4"/>
                                        </p:tgtEl>
                                        <p:attrNameLst>
                                          <p:attrName>ppt_x</p:attrName>
                                        </p:attrNameLst>
                                      </p:cBhvr>
                                      <p:tavLst>
                                        <p:tav tm="0">
                                          <p:val>
                                            <p:strVal val="ppt_x"/>
                                          </p:val>
                                        </p:tav>
                                        <p:tav tm="100000">
                                          <p:val>
                                            <p:strVal val="ppt_x"/>
                                          </p:val>
                                        </p:tav>
                                      </p:tavLst>
                                    </p:anim>
                                    <p:anim calcmode="lin" valueType="num">
                                      <p:cBhvr additive="base">
                                        <p:cTn id="15" dur="500"/>
                                        <p:tgtEl>
                                          <p:spTgt spid="4"/>
                                        </p:tgtEl>
                                        <p:attrNameLst>
                                          <p:attrName>ppt_y</p:attrName>
                                        </p:attrNameLst>
                                      </p:cBhvr>
                                      <p:tavLst>
                                        <p:tav tm="0">
                                          <p:val>
                                            <p:strVal val="ppt_y"/>
                                          </p:val>
                                        </p:tav>
                                        <p:tav tm="100000">
                                          <p:val>
                                            <p:strVal val="1+ppt_h/2"/>
                                          </p:val>
                                        </p:tav>
                                      </p:tavLst>
                                    </p:anim>
                                    <p:set>
                                      <p:cBhvr>
                                        <p:cTn id="16" dur="1" fill="hold">
                                          <p:stCondLst>
                                            <p:cond delay="499"/>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grpId="1" nodeType="clickEffect">
                                  <p:stCondLst>
                                    <p:cond delay="0"/>
                                  </p:stCondLst>
                                  <p:childTnLst>
                                    <p:anim calcmode="lin" valueType="num">
                                      <p:cBhvr additive="base">
                                        <p:cTn id="26" dur="500"/>
                                        <p:tgtEl>
                                          <p:spTgt spid="5"/>
                                        </p:tgtEl>
                                        <p:attrNameLst>
                                          <p:attrName>ppt_x</p:attrName>
                                        </p:attrNameLst>
                                      </p:cBhvr>
                                      <p:tavLst>
                                        <p:tav tm="0">
                                          <p:val>
                                            <p:strVal val="ppt_x"/>
                                          </p:val>
                                        </p:tav>
                                        <p:tav tm="100000">
                                          <p:val>
                                            <p:strVal val="ppt_x"/>
                                          </p:val>
                                        </p:tav>
                                      </p:tavLst>
                                    </p:anim>
                                    <p:anim calcmode="lin" valueType="num">
                                      <p:cBhvr additive="base">
                                        <p:cTn id="27" dur="500"/>
                                        <p:tgtEl>
                                          <p:spTgt spid="5"/>
                                        </p:tgtEl>
                                        <p:attrNameLst>
                                          <p:attrName>ppt_y</p:attrName>
                                        </p:attrNameLst>
                                      </p:cBhvr>
                                      <p:tavLst>
                                        <p:tav tm="0">
                                          <p:val>
                                            <p:strVal val="ppt_y"/>
                                          </p:val>
                                        </p:tav>
                                        <p:tav tm="100000">
                                          <p:val>
                                            <p:strVal val="1+ppt_h/2"/>
                                          </p:val>
                                        </p:tav>
                                      </p:tavLst>
                                    </p:anim>
                                    <p:set>
                                      <p:cBhvr>
                                        <p:cTn id="28"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ldLvl="0" animBg="1"/>
      <p:bldP spid="4" grpId="1" bldLvl="0" animBg="1"/>
      <p:bldP spid="5" grpId="0" bldLvl="0" animBg="1"/>
      <p:bldP spid="5" grpId="1"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3742889" name="组合 113"/>
          <p:cNvGrpSpPr/>
          <p:nvPr/>
        </p:nvGrpSpPr>
        <p:grpSpPr>
          <a:xfrm>
            <a:off x="546100" y="1233023"/>
            <a:ext cx="10668000" cy="4967117"/>
            <a:chOff x="1947" y="2871"/>
            <a:chExt cx="6541" cy="4006"/>
          </a:xfrm>
        </p:grpSpPr>
        <p:grpSp>
          <p:nvGrpSpPr>
            <p:cNvPr id="1073742890" name="组合 107"/>
            <p:cNvGrpSpPr/>
            <p:nvPr/>
          </p:nvGrpSpPr>
          <p:grpSpPr>
            <a:xfrm>
              <a:off x="1947" y="2915"/>
              <a:ext cx="6474" cy="3893"/>
              <a:chOff x="1947" y="2915"/>
              <a:chExt cx="6474" cy="3893"/>
            </a:xfrm>
          </p:grpSpPr>
          <p:sp>
            <p:nvSpPr>
              <p:cNvPr id="1073742891" name="矩形 82"/>
              <p:cNvSpPr/>
              <p:nvPr/>
            </p:nvSpPr>
            <p:spPr>
              <a:xfrm>
                <a:off x="1947"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识别商务需求</a:t>
                </a:r>
                <a:endParaRPr lang="zh-CN" altLang="en-US"/>
              </a:p>
              <a:p>
                <a:endParaRPr lang="zh-CN" altLang="en-US"/>
              </a:p>
            </p:txBody>
          </p:sp>
          <p:sp>
            <p:nvSpPr>
              <p:cNvPr id="1073742892" name="矩形 83"/>
              <p:cNvSpPr/>
              <p:nvPr/>
            </p:nvSpPr>
            <p:spPr>
              <a:xfrm>
                <a:off x="3674"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数据采集</a:t>
                </a:r>
              </a:p>
              <a:p>
                <a:endParaRPr lang="zh-CN" altLang="en-US">
                  <a:solidFill>
                    <a:schemeClr val="bg2"/>
                  </a:solidFill>
                </a:endParaRPr>
              </a:p>
            </p:txBody>
          </p:sp>
          <p:sp>
            <p:nvSpPr>
              <p:cNvPr id="1073742893" name="矩形 84"/>
              <p:cNvSpPr/>
              <p:nvPr/>
            </p:nvSpPr>
            <p:spPr>
              <a:xfrm>
                <a:off x="5401"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数据预处理</a:t>
                </a:r>
              </a:p>
              <a:p>
                <a:endParaRPr lang="zh-CN" altLang="en-US"/>
              </a:p>
            </p:txBody>
          </p:sp>
          <p:sp>
            <p:nvSpPr>
              <p:cNvPr id="1073742894" name="矩形 85"/>
              <p:cNvSpPr/>
              <p:nvPr/>
            </p:nvSpPr>
            <p:spPr>
              <a:xfrm>
                <a:off x="7348" y="2915"/>
                <a:ext cx="1073" cy="4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数据审查</a:t>
                </a:r>
              </a:p>
              <a:p>
                <a:endParaRPr lang="zh-CN" altLang="en-US"/>
              </a:p>
            </p:txBody>
          </p:sp>
          <p:sp>
            <p:nvSpPr>
              <p:cNvPr id="1073742895" name="矩形 86"/>
              <p:cNvSpPr/>
              <p:nvPr/>
            </p:nvSpPr>
            <p:spPr>
              <a:xfrm>
                <a:off x="7348" y="3502"/>
                <a:ext cx="1073" cy="380"/>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数据清洗</a:t>
                </a:r>
              </a:p>
              <a:p>
                <a:endParaRPr lang="zh-CN" altLang="en-US"/>
              </a:p>
            </p:txBody>
          </p:sp>
          <p:sp>
            <p:nvSpPr>
              <p:cNvPr id="1073742896" name="矩形 87"/>
              <p:cNvSpPr/>
              <p:nvPr/>
            </p:nvSpPr>
            <p:spPr>
              <a:xfrm>
                <a:off x="7348" y="410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数据转换</a:t>
                </a:r>
              </a:p>
              <a:p>
                <a:endParaRPr lang="zh-CN" altLang="en-US"/>
              </a:p>
            </p:txBody>
          </p:sp>
          <p:sp>
            <p:nvSpPr>
              <p:cNvPr id="1073742897" name="矩形 88"/>
              <p:cNvSpPr/>
              <p:nvPr/>
            </p:nvSpPr>
            <p:spPr>
              <a:xfrm>
                <a:off x="7348" y="4677"/>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数据验证</a:t>
                </a:r>
              </a:p>
              <a:p>
                <a:endParaRPr lang="zh-CN" altLang="en-US"/>
              </a:p>
            </p:txBody>
          </p:sp>
          <p:sp>
            <p:nvSpPr>
              <p:cNvPr id="1073742898" name="矩形 89"/>
              <p:cNvSpPr/>
              <p:nvPr/>
            </p:nvSpPr>
            <p:spPr>
              <a:xfrm>
                <a:off x="5459" y="5714"/>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数据分析</a:t>
                </a:r>
              </a:p>
              <a:p>
                <a:endParaRPr lang="zh-CN" altLang="en-US"/>
              </a:p>
            </p:txBody>
          </p:sp>
          <p:sp>
            <p:nvSpPr>
              <p:cNvPr id="1073742899" name="矩形 90"/>
              <p:cNvSpPr/>
              <p:nvPr/>
            </p:nvSpPr>
            <p:spPr>
              <a:xfrm>
                <a:off x="3719" y="5714"/>
                <a:ext cx="1338"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数据可视化展现</a:t>
                </a:r>
                <a:endParaRPr lang="zh-CN" altLang="en-US"/>
              </a:p>
              <a:p>
                <a:endParaRPr lang="zh-CN" altLang="en-US"/>
              </a:p>
            </p:txBody>
          </p:sp>
          <p:sp>
            <p:nvSpPr>
              <p:cNvPr id="1073742900" name="矩形 91"/>
              <p:cNvSpPr/>
              <p:nvPr/>
            </p:nvSpPr>
            <p:spPr>
              <a:xfrm>
                <a:off x="1947" y="5541"/>
                <a:ext cx="1382" cy="7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数据分析报告的撰写与应用</a:t>
                </a:r>
              </a:p>
              <a:p>
                <a:endParaRPr lang="zh-CN" altLang="en-US">
                  <a:solidFill>
                    <a:schemeClr val="bg2"/>
                  </a:solidFill>
                </a:endParaRPr>
              </a:p>
            </p:txBody>
          </p:sp>
          <p:sp>
            <p:nvSpPr>
              <p:cNvPr id="1073742901" name="矩形 93"/>
              <p:cNvSpPr/>
              <p:nvPr/>
            </p:nvSpPr>
            <p:spPr>
              <a:xfrm>
                <a:off x="7348" y="539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探索性分析</a:t>
                </a:r>
              </a:p>
              <a:p>
                <a:endParaRPr lang="zh-CN" altLang="en-US"/>
              </a:p>
            </p:txBody>
          </p:sp>
          <p:sp>
            <p:nvSpPr>
              <p:cNvPr id="1073742902" name="矩形 94"/>
              <p:cNvSpPr/>
              <p:nvPr/>
            </p:nvSpPr>
            <p:spPr>
              <a:xfrm>
                <a:off x="7348" y="592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建模分析</a:t>
                </a:r>
              </a:p>
              <a:p>
                <a:endParaRPr lang="zh-CN" altLang="en-US"/>
              </a:p>
            </p:txBody>
          </p:sp>
          <p:sp>
            <p:nvSpPr>
              <p:cNvPr id="1073742903" name="矩形 95"/>
              <p:cNvSpPr/>
              <p:nvPr/>
            </p:nvSpPr>
            <p:spPr>
              <a:xfrm>
                <a:off x="7348" y="6405"/>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推断分析</a:t>
                </a:r>
              </a:p>
              <a:p>
                <a:endParaRPr lang="zh-CN" altLang="en-US"/>
              </a:p>
            </p:txBody>
          </p:sp>
          <p:cxnSp>
            <p:nvCxnSpPr>
              <p:cNvPr id="1073742904" name="自选图形 96"/>
              <p:cNvCxnSpPr/>
              <p:nvPr/>
            </p:nvCxnSpPr>
            <p:spPr>
              <a:xfrm>
                <a:off x="3260"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5" name="自选图形 97"/>
              <p:cNvCxnSpPr/>
              <p:nvPr/>
            </p:nvCxnSpPr>
            <p:spPr>
              <a:xfrm>
                <a:off x="4984"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6" name="自选图形 98"/>
              <p:cNvCxnSpPr/>
              <p:nvPr/>
            </p:nvCxnSpPr>
            <p:spPr>
              <a:xfrm flipV="1">
                <a:off x="6714" y="3111"/>
                <a:ext cx="634" cy="691"/>
              </a:xfrm>
              <a:prstGeom prst="straightConnector1">
                <a:avLst/>
              </a:prstGeom>
              <a:ln w="12700" cap="flat" cmpd="sng">
                <a:solidFill>
                  <a:srgbClr val="000000"/>
                </a:solidFill>
                <a:prstDash val="solid"/>
                <a:headEnd type="none" w="med" len="med"/>
                <a:tailEnd type="triangle" w="med" len="med"/>
              </a:ln>
            </p:spPr>
          </p:cxnSp>
          <p:cxnSp>
            <p:nvCxnSpPr>
              <p:cNvPr id="1073742907" name="自选图形 99"/>
              <p:cNvCxnSpPr/>
              <p:nvPr/>
            </p:nvCxnSpPr>
            <p:spPr>
              <a:xfrm flipV="1">
                <a:off x="6714" y="3733"/>
                <a:ext cx="634" cy="69"/>
              </a:xfrm>
              <a:prstGeom prst="straightConnector1">
                <a:avLst/>
              </a:prstGeom>
              <a:ln w="12700" cap="flat" cmpd="sng">
                <a:solidFill>
                  <a:srgbClr val="000000"/>
                </a:solidFill>
                <a:prstDash val="solid"/>
                <a:headEnd type="none" w="med" len="med"/>
                <a:tailEnd type="triangle" w="med" len="med"/>
              </a:ln>
            </p:spPr>
          </p:cxnSp>
          <p:cxnSp>
            <p:nvCxnSpPr>
              <p:cNvPr id="1073742908" name="自选图形 100"/>
              <p:cNvCxnSpPr/>
              <p:nvPr/>
            </p:nvCxnSpPr>
            <p:spPr>
              <a:xfrm>
                <a:off x="6714" y="3802"/>
                <a:ext cx="634" cy="542"/>
              </a:xfrm>
              <a:prstGeom prst="straightConnector1">
                <a:avLst/>
              </a:prstGeom>
              <a:ln w="12700" cap="flat" cmpd="sng">
                <a:solidFill>
                  <a:srgbClr val="000000"/>
                </a:solidFill>
                <a:prstDash val="solid"/>
                <a:headEnd type="none" w="med" len="med"/>
                <a:tailEnd type="triangle" w="med" len="med"/>
              </a:ln>
            </p:spPr>
          </p:cxnSp>
          <p:cxnSp>
            <p:nvCxnSpPr>
              <p:cNvPr id="1073742909" name="自选图形 101"/>
              <p:cNvCxnSpPr/>
              <p:nvPr/>
            </p:nvCxnSpPr>
            <p:spPr>
              <a:xfrm>
                <a:off x="6714" y="3802"/>
                <a:ext cx="634" cy="1119"/>
              </a:xfrm>
              <a:prstGeom prst="straightConnector1">
                <a:avLst/>
              </a:prstGeom>
              <a:ln w="12700" cap="flat" cmpd="sng">
                <a:solidFill>
                  <a:srgbClr val="000000"/>
                </a:solidFill>
                <a:prstDash val="solid"/>
                <a:headEnd type="none" w="med" len="med"/>
                <a:tailEnd type="triangle" w="med" len="med"/>
              </a:ln>
            </p:spPr>
          </p:cxnSp>
          <p:cxnSp>
            <p:nvCxnSpPr>
              <p:cNvPr id="1073742910" name="自选图形 102"/>
              <p:cNvCxnSpPr/>
              <p:nvPr/>
            </p:nvCxnSpPr>
            <p:spPr>
              <a:xfrm flipH="1">
                <a:off x="5057" y="5921"/>
                <a:ext cx="402" cy="0"/>
              </a:xfrm>
              <a:prstGeom prst="straightConnector1">
                <a:avLst/>
              </a:prstGeom>
              <a:ln w="12700" cap="flat" cmpd="sng">
                <a:solidFill>
                  <a:srgbClr val="000000"/>
                </a:solidFill>
                <a:prstDash val="solid"/>
                <a:headEnd type="none" w="med" len="med"/>
                <a:tailEnd type="triangle" w="med" len="med"/>
              </a:ln>
            </p:spPr>
          </p:cxnSp>
          <p:cxnSp>
            <p:nvCxnSpPr>
              <p:cNvPr id="1073742911" name="自选图形 103"/>
              <p:cNvCxnSpPr/>
              <p:nvPr/>
            </p:nvCxnSpPr>
            <p:spPr>
              <a:xfrm flipV="1">
                <a:off x="6772" y="5541"/>
                <a:ext cx="576" cy="380"/>
              </a:xfrm>
              <a:prstGeom prst="straightConnector1">
                <a:avLst/>
              </a:prstGeom>
              <a:ln w="12700" cap="flat" cmpd="sng">
                <a:solidFill>
                  <a:srgbClr val="000000"/>
                </a:solidFill>
                <a:prstDash val="solid"/>
                <a:headEnd type="none" w="med" len="med"/>
                <a:tailEnd type="triangle" w="med" len="med"/>
              </a:ln>
            </p:spPr>
          </p:cxnSp>
          <p:cxnSp>
            <p:nvCxnSpPr>
              <p:cNvPr id="1073742912" name="自选图形 104"/>
              <p:cNvCxnSpPr/>
              <p:nvPr/>
            </p:nvCxnSpPr>
            <p:spPr>
              <a:xfrm>
                <a:off x="6772" y="5921"/>
                <a:ext cx="576" cy="186"/>
              </a:xfrm>
              <a:prstGeom prst="straightConnector1">
                <a:avLst/>
              </a:prstGeom>
              <a:ln w="12700" cap="flat" cmpd="sng">
                <a:solidFill>
                  <a:srgbClr val="000000"/>
                </a:solidFill>
                <a:prstDash val="solid"/>
                <a:headEnd type="none" w="med" len="med"/>
                <a:tailEnd type="triangle" w="med" len="med"/>
              </a:ln>
            </p:spPr>
          </p:cxnSp>
          <p:cxnSp>
            <p:nvCxnSpPr>
              <p:cNvPr id="1073742913" name="自选图形 105"/>
              <p:cNvCxnSpPr/>
              <p:nvPr/>
            </p:nvCxnSpPr>
            <p:spPr>
              <a:xfrm>
                <a:off x="6772" y="5921"/>
                <a:ext cx="576" cy="669"/>
              </a:xfrm>
              <a:prstGeom prst="straightConnector1">
                <a:avLst/>
              </a:prstGeom>
              <a:ln w="12700" cap="flat" cmpd="sng">
                <a:solidFill>
                  <a:srgbClr val="000000"/>
                </a:solidFill>
                <a:prstDash val="solid"/>
                <a:headEnd type="none" w="med" len="med"/>
                <a:tailEnd type="triangle" w="med" len="med"/>
              </a:ln>
            </p:spPr>
          </p:cxnSp>
          <p:cxnSp>
            <p:nvCxnSpPr>
              <p:cNvPr id="1073742914" name="自选图形 106"/>
              <p:cNvCxnSpPr/>
              <p:nvPr/>
            </p:nvCxnSpPr>
            <p:spPr>
              <a:xfrm flipH="1">
                <a:off x="3329" y="5945"/>
                <a:ext cx="390" cy="0"/>
              </a:xfrm>
              <a:prstGeom prst="straightConnector1">
                <a:avLst/>
              </a:prstGeom>
              <a:ln w="12700" cap="flat" cmpd="sng">
                <a:solidFill>
                  <a:srgbClr val="000000"/>
                </a:solidFill>
                <a:prstDash val="solid"/>
                <a:headEnd type="none" w="med" len="med"/>
                <a:tailEnd type="triangle" w="med" len="med"/>
              </a:ln>
            </p:spPr>
          </p:cxnSp>
        </p:grpSp>
        <p:grpSp>
          <p:nvGrpSpPr>
            <p:cNvPr id="1073742915" name="组合 112"/>
            <p:cNvGrpSpPr/>
            <p:nvPr/>
          </p:nvGrpSpPr>
          <p:grpSpPr>
            <a:xfrm>
              <a:off x="5253" y="2871"/>
              <a:ext cx="3235" cy="4006"/>
              <a:chOff x="5253" y="2871"/>
              <a:chExt cx="3235" cy="4006"/>
            </a:xfrm>
          </p:grpSpPr>
          <p:sp>
            <p:nvSpPr>
              <p:cNvPr id="1073742916" name="矩形 108"/>
              <p:cNvSpPr/>
              <p:nvPr/>
            </p:nvSpPr>
            <p:spPr>
              <a:xfrm>
                <a:off x="5253" y="2871"/>
                <a:ext cx="3235" cy="2405"/>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solidFill>
                    <a:schemeClr val="bg2"/>
                  </a:solidFill>
                </a:endParaRPr>
              </a:p>
            </p:txBody>
          </p:sp>
          <p:sp>
            <p:nvSpPr>
              <p:cNvPr id="1073742917" name="矩形 109"/>
              <p:cNvSpPr/>
              <p:nvPr/>
            </p:nvSpPr>
            <p:spPr>
              <a:xfrm>
                <a:off x="5253" y="5311"/>
                <a:ext cx="3235" cy="1566"/>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p>
            </p:txBody>
          </p:sp>
          <p:cxnSp>
            <p:nvCxnSpPr>
              <p:cNvPr id="1073742918" name="自选图形 110"/>
              <p:cNvCxnSpPr/>
              <p:nvPr/>
            </p:nvCxnSpPr>
            <p:spPr>
              <a:xfrm>
                <a:off x="6080" y="4101"/>
                <a:ext cx="0" cy="1613"/>
              </a:xfrm>
              <a:prstGeom prst="straightConnector1">
                <a:avLst/>
              </a:prstGeom>
              <a:ln w="12700" cap="flat" cmpd="sng">
                <a:solidFill>
                  <a:srgbClr val="000000"/>
                </a:solidFill>
                <a:prstDash val="solid"/>
                <a:headEnd type="none" w="med" len="med"/>
                <a:tailEnd type="triangle" w="med" len="med"/>
              </a:ln>
            </p:spPr>
          </p:cxnSp>
        </p:grpSp>
      </p:grpSp>
      <p:sp>
        <p:nvSpPr>
          <p:cNvPr id="2" name="Rectangle 2"/>
          <p:cNvSpPr txBox="1"/>
          <p:nvPr/>
        </p:nvSpPr>
        <p:spPr>
          <a:xfrm>
            <a:off x="210185" y="260985"/>
            <a:ext cx="7076440" cy="6335395"/>
          </a:xfrm>
          <a:prstGeom prst="rect">
            <a:avLst/>
          </a:prstGeom>
          <a:noFill/>
          <a:ln w="9525">
            <a:noFill/>
          </a:ln>
        </p:spPr>
        <p:txBody>
          <a:bodyPr/>
          <a:lstStyle/>
          <a:p>
            <a:pPr>
              <a:lnSpc>
                <a:spcPct val="150000"/>
              </a:lnSpc>
            </a:pPr>
            <a:r>
              <a:rPr lang="zh-CN" altLang="zh-CN" sz="3200" dirty="0">
                <a:solidFill>
                  <a:srgbClr val="0000FF"/>
                </a:solidFill>
                <a:latin typeface="微软雅黑" panose="020B0503020204020204" pitchFamily="34" charset="-122"/>
                <a:sym typeface="+mn-ea"/>
              </a:rPr>
              <a:t>四、电子商务数据分析的一般流程</a:t>
            </a:r>
          </a:p>
          <a:p>
            <a:pPr>
              <a:lnSpc>
                <a:spcPct val="150000"/>
              </a:lnSpc>
            </a:pPr>
            <a:endParaRPr lang="zh-CN" altLang="zh-CN" dirty="0">
              <a:solidFill>
                <a:srgbClr val="0000FF"/>
              </a:solidFill>
              <a:latin typeface="Arial Narrow" panose="020B0606020202030204" pitchFamily="34" charset="0"/>
            </a:endParaRPr>
          </a:p>
        </p:txBody>
      </p:sp>
      <p:sp>
        <p:nvSpPr>
          <p:cNvPr id="4" name="圆角矩形标注 3"/>
          <p:cNvSpPr/>
          <p:nvPr/>
        </p:nvSpPr>
        <p:spPr>
          <a:xfrm>
            <a:off x="5937885" y="1270635"/>
            <a:ext cx="5721350" cy="1636581"/>
          </a:xfrm>
          <a:prstGeom prst="wedgeRoundRectCallout">
            <a:avLst>
              <a:gd name="adj1" fmla="val 26004"/>
              <a:gd name="adj2" fmla="val 145915"/>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当数据刚取得时，可能看不出规律，需要通过作图、造表、用各种形式的方程拟合，计算某些特征量等手段探索规律性的可能形式。</a:t>
            </a:r>
            <a:endParaRPr lang="zh-CN" altLang="zh-CN" sz="2000" b="1" dirty="0">
              <a:solidFill>
                <a:srgbClr val="000000"/>
              </a:solidFill>
              <a:latin typeface="微软雅黑" panose="020B0503020204020204" pitchFamily="34" charset="-122"/>
              <a:ea typeface="微软雅黑" panose="020B0503020204020204" pitchFamily="34" charset="-122"/>
              <a:sym typeface="+mn-ea"/>
            </a:endParaRPr>
          </a:p>
        </p:txBody>
      </p:sp>
      <p:sp>
        <p:nvSpPr>
          <p:cNvPr id="5" name="圆角矩形标注 4"/>
          <p:cNvSpPr/>
          <p:nvPr/>
        </p:nvSpPr>
        <p:spPr>
          <a:xfrm>
            <a:off x="245110" y="3282315"/>
            <a:ext cx="5692775" cy="2147560"/>
          </a:xfrm>
          <a:prstGeom prst="wedgeRoundRectCallout">
            <a:avLst>
              <a:gd name="adj1" fmla="val 112721"/>
              <a:gd name="adj2" fmla="val 40855"/>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在探索性分析的基础上，采用数据分析的软件工具和方法进行数据建模，或者从几类可能的数据模型中挑选一定的模型，然后进行统计分析、挖掘、预测处理。</a:t>
            </a:r>
          </a:p>
        </p:txBody>
      </p:sp>
      <p:sp>
        <p:nvSpPr>
          <p:cNvPr id="3" name="圆角矩形标注 2"/>
          <p:cNvSpPr/>
          <p:nvPr/>
        </p:nvSpPr>
        <p:spPr>
          <a:xfrm>
            <a:off x="2183765" y="5614670"/>
            <a:ext cx="5692775" cy="1124174"/>
          </a:xfrm>
          <a:prstGeom prst="wedgeRoundRectCallout">
            <a:avLst>
              <a:gd name="adj1" fmla="val 79682"/>
              <a:gd name="adj2" fmla="val -29886"/>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即运用数理统计方法对所构建或选定模型的可靠程度和精确程度做出推断。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withEffect">
                                  <p:stCondLst>
                                    <p:cond delay="0"/>
                                  </p:stCondLst>
                                  <p:childTnLst>
                                    <p:set>
                                      <p:cBhvr additive="base">
                                        <p:cTn id="6" dur="500"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ppt_y-#ppt_h/2"/>
                                          </p:val>
                                        </p:tav>
                                        <p:tav tm="100000">
                                          <p:val>
                                            <p:strVal val="#ppt_y"/>
                                          </p:val>
                                        </p:tav>
                                      </p:tavLst>
                                    </p:anim>
                                    <p:anim calcmode="lin" valueType="num">
                                      <p:cBhvr additive="base">
                                        <p:cTn id="9" dur="500" fill="hold"/>
                                        <p:tgtEl>
                                          <p:spTgt spid="4"/>
                                        </p:tgtEl>
                                        <p:attrNameLst>
                                          <p:attrName>ppt_w</p:attrName>
                                        </p:attrNameLst>
                                      </p:cBhvr>
                                      <p:tavLst>
                                        <p:tav tm="0">
                                          <p:val>
                                            <p:strVal val="#ppt_w"/>
                                          </p:val>
                                        </p:tav>
                                        <p:tav tm="100000">
                                          <p:val>
                                            <p:strVal val="#ppt_w"/>
                                          </p:val>
                                        </p:tav>
                                      </p:tavLst>
                                    </p:anim>
                                    <p:anim calcmode="lin" valueType="num">
                                      <p:cBhvr additive="base">
                                        <p:cTn id="10"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grpId="1" nodeType="clickEffect">
                                  <p:stCondLst>
                                    <p:cond delay="0"/>
                                  </p:stCondLst>
                                  <p:childTnLst>
                                    <p:anim calcmode="lin" valueType="num">
                                      <p:cBhvr additive="base">
                                        <p:cTn id="14" dur="500"/>
                                        <p:tgtEl>
                                          <p:spTgt spid="4"/>
                                        </p:tgtEl>
                                        <p:attrNameLst>
                                          <p:attrName>ppt_x</p:attrName>
                                        </p:attrNameLst>
                                      </p:cBhvr>
                                      <p:tavLst>
                                        <p:tav tm="0">
                                          <p:val>
                                            <p:strVal val="ppt_x"/>
                                          </p:val>
                                        </p:tav>
                                        <p:tav tm="100000">
                                          <p:val>
                                            <p:strVal val="ppt_x"/>
                                          </p:val>
                                        </p:tav>
                                      </p:tavLst>
                                    </p:anim>
                                    <p:anim calcmode="lin" valueType="num">
                                      <p:cBhvr additive="base">
                                        <p:cTn id="15" dur="500"/>
                                        <p:tgtEl>
                                          <p:spTgt spid="4"/>
                                        </p:tgtEl>
                                        <p:attrNameLst>
                                          <p:attrName>ppt_y</p:attrName>
                                        </p:attrNameLst>
                                      </p:cBhvr>
                                      <p:tavLst>
                                        <p:tav tm="0">
                                          <p:val>
                                            <p:strVal val="ppt_y"/>
                                          </p:val>
                                        </p:tav>
                                        <p:tav tm="100000">
                                          <p:val>
                                            <p:strVal val="1+ppt_h/2"/>
                                          </p:val>
                                        </p:tav>
                                      </p:tavLst>
                                    </p:anim>
                                    <p:set>
                                      <p:cBhvr>
                                        <p:cTn id="16" dur="1" fill="hold">
                                          <p:stCondLst>
                                            <p:cond delay="499"/>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grpId="1" nodeType="clickEffect">
                                  <p:stCondLst>
                                    <p:cond delay="0"/>
                                  </p:stCondLst>
                                  <p:childTnLst>
                                    <p:anim calcmode="lin" valueType="num">
                                      <p:cBhvr additive="base">
                                        <p:cTn id="26" dur="500"/>
                                        <p:tgtEl>
                                          <p:spTgt spid="5"/>
                                        </p:tgtEl>
                                        <p:attrNameLst>
                                          <p:attrName>ppt_x</p:attrName>
                                        </p:attrNameLst>
                                      </p:cBhvr>
                                      <p:tavLst>
                                        <p:tav tm="0">
                                          <p:val>
                                            <p:strVal val="ppt_x"/>
                                          </p:val>
                                        </p:tav>
                                        <p:tav tm="100000">
                                          <p:val>
                                            <p:strVal val="ppt_x"/>
                                          </p:val>
                                        </p:tav>
                                      </p:tavLst>
                                    </p:anim>
                                    <p:anim calcmode="lin" valueType="num">
                                      <p:cBhvr additive="base">
                                        <p:cTn id="27" dur="500"/>
                                        <p:tgtEl>
                                          <p:spTgt spid="5"/>
                                        </p:tgtEl>
                                        <p:attrNameLst>
                                          <p:attrName>ppt_y</p:attrName>
                                        </p:attrNameLst>
                                      </p:cBhvr>
                                      <p:tavLst>
                                        <p:tav tm="0">
                                          <p:val>
                                            <p:strVal val="ppt_y"/>
                                          </p:val>
                                        </p:tav>
                                        <p:tav tm="100000">
                                          <p:val>
                                            <p:strVal val="1+ppt_h/2"/>
                                          </p:val>
                                        </p:tav>
                                      </p:tavLst>
                                    </p:anim>
                                    <p:set>
                                      <p:cBhvr>
                                        <p:cTn id="28" dur="1" fill="hold">
                                          <p:stCondLst>
                                            <p:cond delay="499"/>
                                          </p:stCondLst>
                                        </p:cTn>
                                        <p:tgtEl>
                                          <p:spTgt spid="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xit" presetSubtype="4" fill="hold" grpId="1" nodeType="clickEffect">
                                  <p:stCondLst>
                                    <p:cond delay="0"/>
                                  </p:stCondLst>
                                  <p:childTnLst>
                                    <p:anim calcmode="lin" valueType="num">
                                      <p:cBhvr additive="base">
                                        <p:cTn id="38" dur="500"/>
                                        <p:tgtEl>
                                          <p:spTgt spid="3"/>
                                        </p:tgtEl>
                                        <p:attrNameLst>
                                          <p:attrName>ppt_x</p:attrName>
                                        </p:attrNameLst>
                                      </p:cBhvr>
                                      <p:tavLst>
                                        <p:tav tm="0">
                                          <p:val>
                                            <p:strVal val="ppt_x"/>
                                          </p:val>
                                        </p:tav>
                                        <p:tav tm="100000">
                                          <p:val>
                                            <p:strVal val="ppt_x"/>
                                          </p:val>
                                        </p:tav>
                                      </p:tavLst>
                                    </p:anim>
                                    <p:anim calcmode="lin" valueType="num">
                                      <p:cBhvr additive="base">
                                        <p:cTn id="39" dur="500"/>
                                        <p:tgtEl>
                                          <p:spTgt spid="3"/>
                                        </p:tgtEl>
                                        <p:attrNameLst>
                                          <p:attrName>ppt_y</p:attrName>
                                        </p:attrNameLst>
                                      </p:cBhvr>
                                      <p:tavLst>
                                        <p:tav tm="0">
                                          <p:val>
                                            <p:strVal val="ppt_y"/>
                                          </p:val>
                                        </p:tav>
                                        <p:tav tm="100000">
                                          <p:val>
                                            <p:strVal val="1+ppt_h/2"/>
                                          </p:val>
                                        </p:tav>
                                      </p:tavLst>
                                    </p:anim>
                                    <p:set>
                                      <p:cBhvr>
                                        <p:cTn id="40"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ldLvl="0" animBg="1"/>
      <p:bldP spid="4" grpId="1" bldLvl="0" animBg="1"/>
      <p:bldP spid="5" grpId="0" bldLvl="0" animBg="1"/>
      <p:bldP spid="5" grpId="1" bldLvl="0" animBg="1"/>
      <p:bldP spid="3" grpId="0" bldLvl="0" animBg="1"/>
      <p:bldP spid="3" grpId="1"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3742889" name="组合 113"/>
          <p:cNvGrpSpPr/>
          <p:nvPr/>
        </p:nvGrpSpPr>
        <p:grpSpPr>
          <a:xfrm>
            <a:off x="546100" y="1233023"/>
            <a:ext cx="10668000" cy="4967117"/>
            <a:chOff x="1947" y="2871"/>
            <a:chExt cx="6541" cy="4006"/>
          </a:xfrm>
        </p:grpSpPr>
        <p:grpSp>
          <p:nvGrpSpPr>
            <p:cNvPr id="1073742890" name="组合 107"/>
            <p:cNvGrpSpPr/>
            <p:nvPr/>
          </p:nvGrpSpPr>
          <p:grpSpPr>
            <a:xfrm>
              <a:off x="1947" y="2915"/>
              <a:ext cx="6474" cy="3893"/>
              <a:chOff x="1947" y="2915"/>
              <a:chExt cx="6474" cy="3893"/>
            </a:xfrm>
          </p:grpSpPr>
          <p:sp>
            <p:nvSpPr>
              <p:cNvPr id="1073742891" name="矩形 82"/>
              <p:cNvSpPr/>
              <p:nvPr/>
            </p:nvSpPr>
            <p:spPr>
              <a:xfrm>
                <a:off x="1947"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识别商务需求</a:t>
                </a:r>
                <a:endParaRPr lang="zh-CN" altLang="en-US"/>
              </a:p>
              <a:p>
                <a:endParaRPr lang="zh-CN" altLang="en-US"/>
              </a:p>
            </p:txBody>
          </p:sp>
          <p:sp>
            <p:nvSpPr>
              <p:cNvPr id="1073742892" name="矩形 83"/>
              <p:cNvSpPr/>
              <p:nvPr/>
            </p:nvSpPr>
            <p:spPr>
              <a:xfrm>
                <a:off x="3674"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数据采集</a:t>
                </a:r>
              </a:p>
              <a:p>
                <a:endParaRPr lang="zh-CN" altLang="en-US">
                  <a:solidFill>
                    <a:schemeClr val="bg2"/>
                  </a:solidFill>
                </a:endParaRPr>
              </a:p>
            </p:txBody>
          </p:sp>
          <p:sp>
            <p:nvSpPr>
              <p:cNvPr id="1073742893" name="矩形 84"/>
              <p:cNvSpPr/>
              <p:nvPr/>
            </p:nvSpPr>
            <p:spPr>
              <a:xfrm>
                <a:off x="5401" y="3629"/>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数据预处理</a:t>
                </a:r>
              </a:p>
              <a:p>
                <a:endParaRPr lang="zh-CN" altLang="en-US"/>
              </a:p>
            </p:txBody>
          </p:sp>
          <p:sp>
            <p:nvSpPr>
              <p:cNvPr id="1073742894" name="矩形 85"/>
              <p:cNvSpPr/>
              <p:nvPr/>
            </p:nvSpPr>
            <p:spPr>
              <a:xfrm>
                <a:off x="7348" y="2915"/>
                <a:ext cx="1073" cy="4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数据审查</a:t>
                </a:r>
              </a:p>
              <a:p>
                <a:endParaRPr lang="zh-CN" altLang="en-US"/>
              </a:p>
            </p:txBody>
          </p:sp>
          <p:sp>
            <p:nvSpPr>
              <p:cNvPr id="1073742895" name="矩形 86"/>
              <p:cNvSpPr/>
              <p:nvPr/>
            </p:nvSpPr>
            <p:spPr>
              <a:xfrm>
                <a:off x="7348" y="3502"/>
                <a:ext cx="1073" cy="380"/>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数据清洗</a:t>
                </a:r>
              </a:p>
              <a:p>
                <a:endParaRPr lang="zh-CN" altLang="en-US"/>
              </a:p>
            </p:txBody>
          </p:sp>
          <p:sp>
            <p:nvSpPr>
              <p:cNvPr id="1073742896" name="矩形 87"/>
              <p:cNvSpPr/>
              <p:nvPr/>
            </p:nvSpPr>
            <p:spPr>
              <a:xfrm>
                <a:off x="7348" y="410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数据转换</a:t>
                </a:r>
              </a:p>
              <a:p>
                <a:endParaRPr lang="zh-CN" altLang="en-US"/>
              </a:p>
            </p:txBody>
          </p:sp>
          <p:sp>
            <p:nvSpPr>
              <p:cNvPr id="1073742897" name="矩形 88"/>
              <p:cNvSpPr/>
              <p:nvPr/>
            </p:nvSpPr>
            <p:spPr>
              <a:xfrm>
                <a:off x="7348" y="4677"/>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数据验证</a:t>
                </a:r>
              </a:p>
              <a:p>
                <a:endParaRPr lang="zh-CN" altLang="en-US"/>
              </a:p>
            </p:txBody>
          </p:sp>
          <p:sp>
            <p:nvSpPr>
              <p:cNvPr id="1073742898" name="矩形 89"/>
              <p:cNvSpPr/>
              <p:nvPr/>
            </p:nvSpPr>
            <p:spPr>
              <a:xfrm>
                <a:off x="5459" y="5714"/>
                <a:ext cx="1313"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数据分析</a:t>
                </a:r>
              </a:p>
              <a:p>
                <a:endParaRPr lang="zh-CN" altLang="en-US"/>
              </a:p>
            </p:txBody>
          </p:sp>
          <p:sp>
            <p:nvSpPr>
              <p:cNvPr id="1073742899" name="矩形 90"/>
              <p:cNvSpPr/>
              <p:nvPr/>
            </p:nvSpPr>
            <p:spPr>
              <a:xfrm>
                <a:off x="3719" y="5714"/>
                <a:ext cx="1338" cy="472"/>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数据可视化展现</a:t>
                </a:r>
                <a:endParaRPr lang="zh-CN" altLang="en-US"/>
              </a:p>
              <a:p>
                <a:endParaRPr lang="zh-CN" altLang="en-US"/>
              </a:p>
            </p:txBody>
          </p:sp>
          <p:sp>
            <p:nvSpPr>
              <p:cNvPr id="1073742900" name="矩形 91"/>
              <p:cNvSpPr/>
              <p:nvPr/>
            </p:nvSpPr>
            <p:spPr>
              <a:xfrm>
                <a:off x="1947" y="5541"/>
                <a:ext cx="1382" cy="714"/>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solidFill>
                      <a:schemeClr val="bg2"/>
                    </a:solidFill>
                  </a:rPr>
                  <a:t>数据分析报告的撰写与应用</a:t>
                </a:r>
              </a:p>
              <a:p>
                <a:endParaRPr lang="zh-CN" altLang="en-US">
                  <a:solidFill>
                    <a:schemeClr val="bg2"/>
                  </a:solidFill>
                </a:endParaRPr>
              </a:p>
            </p:txBody>
          </p:sp>
          <p:sp>
            <p:nvSpPr>
              <p:cNvPr id="1073742901" name="矩形 93"/>
              <p:cNvSpPr/>
              <p:nvPr/>
            </p:nvSpPr>
            <p:spPr>
              <a:xfrm>
                <a:off x="7348" y="539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探索性分析</a:t>
                </a:r>
              </a:p>
              <a:p>
                <a:endParaRPr lang="zh-CN" altLang="en-US"/>
              </a:p>
            </p:txBody>
          </p:sp>
          <p:sp>
            <p:nvSpPr>
              <p:cNvPr id="1073742902" name="矩形 94"/>
              <p:cNvSpPr/>
              <p:nvPr/>
            </p:nvSpPr>
            <p:spPr>
              <a:xfrm>
                <a:off x="7348" y="5921"/>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建模分析</a:t>
                </a:r>
              </a:p>
              <a:p>
                <a:endParaRPr lang="zh-CN" altLang="en-US"/>
              </a:p>
            </p:txBody>
          </p:sp>
          <p:sp>
            <p:nvSpPr>
              <p:cNvPr id="1073742903" name="矩形 95"/>
              <p:cNvSpPr/>
              <p:nvPr/>
            </p:nvSpPr>
            <p:spPr>
              <a:xfrm>
                <a:off x="7348" y="6405"/>
                <a:ext cx="1073" cy="403"/>
              </a:xfrm>
              <a:prstGeom prst="rect">
                <a:avLst/>
              </a:prstGeom>
              <a:solidFill>
                <a:srgbClr val="FFFFFF"/>
              </a:solidFill>
              <a:ln w="9525" cap="flat" cmpd="sng">
                <a:solidFill>
                  <a:srgbClr val="000000"/>
                </a:solidFill>
                <a:prstDash val="solid"/>
                <a:miter/>
                <a:headEnd type="none" w="med" len="med"/>
                <a:tailEnd type="none" w="med" len="med"/>
              </a:ln>
            </p:spPr>
            <p:txBody>
              <a:bodyPr vert="horz" wrap="square" lIns="0" tIns="72000" rIns="0" bIns="0" anchor="t"/>
              <a:lstStyle/>
              <a:p>
                <a:pPr algn="ctr"/>
                <a:r>
                  <a:rPr lang="zh-CN" altLang="en-US"/>
                  <a:t>推断分析</a:t>
                </a:r>
              </a:p>
              <a:p>
                <a:endParaRPr lang="zh-CN" altLang="en-US"/>
              </a:p>
            </p:txBody>
          </p:sp>
          <p:cxnSp>
            <p:nvCxnSpPr>
              <p:cNvPr id="1073742904" name="自选图形 96"/>
              <p:cNvCxnSpPr/>
              <p:nvPr/>
            </p:nvCxnSpPr>
            <p:spPr>
              <a:xfrm>
                <a:off x="3260"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5" name="自选图形 97"/>
              <p:cNvCxnSpPr/>
              <p:nvPr/>
            </p:nvCxnSpPr>
            <p:spPr>
              <a:xfrm>
                <a:off x="4984" y="3885"/>
                <a:ext cx="414" cy="0"/>
              </a:xfrm>
              <a:prstGeom prst="straightConnector1">
                <a:avLst/>
              </a:prstGeom>
              <a:ln w="12700" cap="flat" cmpd="sng">
                <a:solidFill>
                  <a:srgbClr val="000000"/>
                </a:solidFill>
                <a:prstDash val="solid"/>
                <a:headEnd type="none" w="med" len="med"/>
                <a:tailEnd type="triangle" w="med" len="med"/>
              </a:ln>
            </p:spPr>
          </p:cxnSp>
          <p:cxnSp>
            <p:nvCxnSpPr>
              <p:cNvPr id="1073742906" name="自选图形 98"/>
              <p:cNvCxnSpPr/>
              <p:nvPr/>
            </p:nvCxnSpPr>
            <p:spPr>
              <a:xfrm flipV="1">
                <a:off x="6714" y="3111"/>
                <a:ext cx="634" cy="691"/>
              </a:xfrm>
              <a:prstGeom prst="straightConnector1">
                <a:avLst/>
              </a:prstGeom>
              <a:ln w="12700" cap="flat" cmpd="sng">
                <a:solidFill>
                  <a:srgbClr val="000000"/>
                </a:solidFill>
                <a:prstDash val="solid"/>
                <a:headEnd type="none" w="med" len="med"/>
                <a:tailEnd type="triangle" w="med" len="med"/>
              </a:ln>
            </p:spPr>
          </p:cxnSp>
          <p:cxnSp>
            <p:nvCxnSpPr>
              <p:cNvPr id="1073742907" name="自选图形 99"/>
              <p:cNvCxnSpPr/>
              <p:nvPr/>
            </p:nvCxnSpPr>
            <p:spPr>
              <a:xfrm flipV="1">
                <a:off x="6714" y="3733"/>
                <a:ext cx="634" cy="69"/>
              </a:xfrm>
              <a:prstGeom prst="straightConnector1">
                <a:avLst/>
              </a:prstGeom>
              <a:ln w="12700" cap="flat" cmpd="sng">
                <a:solidFill>
                  <a:srgbClr val="000000"/>
                </a:solidFill>
                <a:prstDash val="solid"/>
                <a:headEnd type="none" w="med" len="med"/>
                <a:tailEnd type="triangle" w="med" len="med"/>
              </a:ln>
            </p:spPr>
          </p:cxnSp>
          <p:cxnSp>
            <p:nvCxnSpPr>
              <p:cNvPr id="1073742908" name="自选图形 100"/>
              <p:cNvCxnSpPr/>
              <p:nvPr/>
            </p:nvCxnSpPr>
            <p:spPr>
              <a:xfrm>
                <a:off x="6714" y="3802"/>
                <a:ext cx="634" cy="542"/>
              </a:xfrm>
              <a:prstGeom prst="straightConnector1">
                <a:avLst/>
              </a:prstGeom>
              <a:ln w="12700" cap="flat" cmpd="sng">
                <a:solidFill>
                  <a:srgbClr val="000000"/>
                </a:solidFill>
                <a:prstDash val="solid"/>
                <a:headEnd type="none" w="med" len="med"/>
                <a:tailEnd type="triangle" w="med" len="med"/>
              </a:ln>
            </p:spPr>
          </p:cxnSp>
          <p:cxnSp>
            <p:nvCxnSpPr>
              <p:cNvPr id="1073742909" name="自选图形 101"/>
              <p:cNvCxnSpPr/>
              <p:nvPr/>
            </p:nvCxnSpPr>
            <p:spPr>
              <a:xfrm>
                <a:off x="6714" y="3802"/>
                <a:ext cx="634" cy="1119"/>
              </a:xfrm>
              <a:prstGeom prst="straightConnector1">
                <a:avLst/>
              </a:prstGeom>
              <a:ln w="12700" cap="flat" cmpd="sng">
                <a:solidFill>
                  <a:srgbClr val="000000"/>
                </a:solidFill>
                <a:prstDash val="solid"/>
                <a:headEnd type="none" w="med" len="med"/>
                <a:tailEnd type="triangle" w="med" len="med"/>
              </a:ln>
            </p:spPr>
          </p:cxnSp>
          <p:cxnSp>
            <p:nvCxnSpPr>
              <p:cNvPr id="1073742910" name="自选图形 102"/>
              <p:cNvCxnSpPr/>
              <p:nvPr/>
            </p:nvCxnSpPr>
            <p:spPr>
              <a:xfrm flipH="1">
                <a:off x="5057" y="5921"/>
                <a:ext cx="402" cy="0"/>
              </a:xfrm>
              <a:prstGeom prst="straightConnector1">
                <a:avLst/>
              </a:prstGeom>
              <a:ln w="12700" cap="flat" cmpd="sng">
                <a:solidFill>
                  <a:srgbClr val="000000"/>
                </a:solidFill>
                <a:prstDash val="solid"/>
                <a:headEnd type="none" w="med" len="med"/>
                <a:tailEnd type="triangle" w="med" len="med"/>
              </a:ln>
            </p:spPr>
          </p:cxnSp>
          <p:cxnSp>
            <p:nvCxnSpPr>
              <p:cNvPr id="1073742911" name="自选图形 103"/>
              <p:cNvCxnSpPr/>
              <p:nvPr/>
            </p:nvCxnSpPr>
            <p:spPr>
              <a:xfrm flipV="1">
                <a:off x="6772" y="5541"/>
                <a:ext cx="576" cy="380"/>
              </a:xfrm>
              <a:prstGeom prst="straightConnector1">
                <a:avLst/>
              </a:prstGeom>
              <a:ln w="12700" cap="flat" cmpd="sng">
                <a:solidFill>
                  <a:srgbClr val="000000"/>
                </a:solidFill>
                <a:prstDash val="solid"/>
                <a:headEnd type="none" w="med" len="med"/>
                <a:tailEnd type="triangle" w="med" len="med"/>
              </a:ln>
            </p:spPr>
          </p:cxnSp>
          <p:cxnSp>
            <p:nvCxnSpPr>
              <p:cNvPr id="1073742912" name="自选图形 104"/>
              <p:cNvCxnSpPr/>
              <p:nvPr/>
            </p:nvCxnSpPr>
            <p:spPr>
              <a:xfrm>
                <a:off x="6772" y="5921"/>
                <a:ext cx="576" cy="186"/>
              </a:xfrm>
              <a:prstGeom prst="straightConnector1">
                <a:avLst/>
              </a:prstGeom>
              <a:ln w="12700" cap="flat" cmpd="sng">
                <a:solidFill>
                  <a:srgbClr val="000000"/>
                </a:solidFill>
                <a:prstDash val="solid"/>
                <a:headEnd type="none" w="med" len="med"/>
                <a:tailEnd type="triangle" w="med" len="med"/>
              </a:ln>
            </p:spPr>
          </p:cxnSp>
          <p:cxnSp>
            <p:nvCxnSpPr>
              <p:cNvPr id="1073742913" name="自选图形 105"/>
              <p:cNvCxnSpPr/>
              <p:nvPr/>
            </p:nvCxnSpPr>
            <p:spPr>
              <a:xfrm>
                <a:off x="6772" y="5921"/>
                <a:ext cx="576" cy="669"/>
              </a:xfrm>
              <a:prstGeom prst="straightConnector1">
                <a:avLst/>
              </a:prstGeom>
              <a:ln w="12700" cap="flat" cmpd="sng">
                <a:solidFill>
                  <a:srgbClr val="000000"/>
                </a:solidFill>
                <a:prstDash val="solid"/>
                <a:headEnd type="none" w="med" len="med"/>
                <a:tailEnd type="triangle" w="med" len="med"/>
              </a:ln>
            </p:spPr>
          </p:cxnSp>
          <p:cxnSp>
            <p:nvCxnSpPr>
              <p:cNvPr id="1073742914" name="自选图形 106"/>
              <p:cNvCxnSpPr/>
              <p:nvPr/>
            </p:nvCxnSpPr>
            <p:spPr>
              <a:xfrm flipH="1">
                <a:off x="3329" y="5945"/>
                <a:ext cx="390" cy="0"/>
              </a:xfrm>
              <a:prstGeom prst="straightConnector1">
                <a:avLst/>
              </a:prstGeom>
              <a:ln w="12700" cap="flat" cmpd="sng">
                <a:solidFill>
                  <a:srgbClr val="000000"/>
                </a:solidFill>
                <a:prstDash val="solid"/>
                <a:headEnd type="none" w="med" len="med"/>
                <a:tailEnd type="triangle" w="med" len="med"/>
              </a:ln>
            </p:spPr>
          </p:cxnSp>
        </p:grpSp>
        <p:grpSp>
          <p:nvGrpSpPr>
            <p:cNvPr id="1073742915" name="组合 112"/>
            <p:cNvGrpSpPr/>
            <p:nvPr/>
          </p:nvGrpSpPr>
          <p:grpSpPr>
            <a:xfrm>
              <a:off x="5253" y="2871"/>
              <a:ext cx="3235" cy="4006"/>
              <a:chOff x="5253" y="2871"/>
              <a:chExt cx="3235" cy="4006"/>
            </a:xfrm>
          </p:grpSpPr>
          <p:sp>
            <p:nvSpPr>
              <p:cNvPr id="1073742916" name="矩形 108"/>
              <p:cNvSpPr/>
              <p:nvPr/>
            </p:nvSpPr>
            <p:spPr>
              <a:xfrm>
                <a:off x="5253" y="2871"/>
                <a:ext cx="3235" cy="2405"/>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solidFill>
                    <a:schemeClr val="bg2"/>
                  </a:solidFill>
                </a:endParaRPr>
              </a:p>
            </p:txBody>
          </p:sp>
          <p:sp>
            <p:nvSpPr>
              <p:cNvPr id="1073742917" name="矩形 109"/>
              <p:cNvSpPr/>
              <p:nvPr/>
            </p:nvSpPr>
            <p:spPr>
              <a:xfrm>
                <a:off x="5253" y="5311"/>
                <a:ext cx="3235" cy="1566"/>
              </a:xfrm>
              <a:prstGeom prst="rect">
                <a:avLst/>
              </a:prstGeom>
              <a:solidFill>
                <a:srgbClr val="FFFFFF">
                  <a:alpha val="0"/>
                </a:srgbClr>
              </a:solidFill>
              <a:ln w="9525" cap="flat" cmpd="sng">
                <a:solidFill>
                  <a:srgbClr val="000000"/>
                </a:solidFill>
                <a:prstDash val="lgDash"/>
                <a:miter/>
                <a:headEnd type="none" w="med" len="med"/>
                <a:tailEnd type="none" w="med" len="med"/>
              </a:ln>
            </p:spPr>
            <p:txBody>
              <a:bodyPr/>
              <a:lstStyle/>
              <a:p>
                <a:endParaRPr lang="zh-CN" altLang="en-US"/>
              </a:p>
            </p:txBody>
          </p:sp>
          <p:cxnSp>
            <p:nvCxnSpPr>
              <p:cNvPr id="1073742918" name="自选图形 110"/>
              <p:cNvCxnSpPr/>
              <p:nvPr/>
            </p:nvCxnSpPr>
            <p:spPr>
              <a:xfrm>
                <a:off x="6080" y="4101"/>
                <a:ext cx="0" cy="1613"/>
              </a:xfrm>
              <a:prstGeom prst="straightConnector1">
                <a:avLst/>
              </a:prstGeom>
              <a:ln w="12700" cap="flat" cmpd="sng">
                <a:solidFill>
                  <a:srgbClr val="000000"/>
                </a:solidFill>
                <a:prstDash val="solid"/>
                <a:headEnd type="none" w="med" len="med"/>
                <a:tailEnd type="triangle" w="med" len="med"/>
              </a:ln>
            </p:spPr>
          </p:cxnSp>
        </p:grpSp>
      </p:grpSp>
      <p:sp>
        <p:nvSpPr>
          <p:cNvPr id="2" name="Rectangle 2"/>
          <p:cNvSpPr txBox="1"/>
          <p:nvPr/>
        </p:nvSpPr>
        <p:spPr>
          <a:xfrm>
            <a:off x="210185" y="260985"/>
            <a:ext cx="7076440" cy="6335395"/>
          </a:xfrm>
          <a:prstGeom prst="rect">
            <a:avLst/>
          </a:prstGeom>
          <a:noFill/>
          <a:ln w="9525">
            <a:noFill/>
          </a:ln>
        </p:spPr>
        <p:txBody>
          <a:bodyPr/>
          <a:lstStyle/>
          <a:p>
            <a:pPr>
              <a:lnSpc>
                <a:spcPct val="150000"/>
              </a:lnSpc>
            </a:pPr>
            <a:r>
              <a:rPr lang="zh-CN" altLang="zh-CN" sz="3200" dirty="0">
                <a:solidFill>
                  <a:srgbClr val="0000FF"/>
                </a:solidFill>
                <a:latin typeface="微软雅黑" panose="020B0503020204020204" pitchFamily="34" charset="-122"/>
                <a:sym typeface="+mn-ea"/>
              </a:rPr>
              <a:t>四、电子商务数据分析的一般流程</a:t>
            </a:r>
          </a:p>
          <a:p>
            <a:pPr>
              <a:lnSpc>
                <a:spcPct val="150000"/>
              </a:lnSpc>
            </a:pPr>
            <a:endParaRPr lang="zh-CN" altLang="zh-CN" dirty="0">
              <a:solidFill>
                <a:srgbClr val="0000FF"/>
              </a:solidFill>
              <a:latin typeface="Arial Narrow" panose="020B0606020202030204" pitchFamily="34" charset="0"/>
            </a:endParaRPr>
          </a:p>
        </p:txBody>
      </p:sp>
      <p:sp>
        <p:nvSpPr>
          <p:cNvPr id="4" name="圆角矩形标注 3"/>
          <p:cNvSpPr/>
          <p:nvPr/>
        </p:nvSpPr>
        <p:spPr>
          <a:xfrm>
            <a:off x="6179185" y="1329055"/>
            <a:ext cx="5073650" cy="2664247"/>
          </a:xfrm>
          <a:prstGeom prst="wedgeRoundRectCallout">
            <a:avLst>
              <a:gd name="adj1" fmla="val -70550"/>
              <a:gd name="adj2" fmla="val 77390"/>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数据可视化展现常用的图形包括饼形图、折线图、柱形图或条形图、散点图、雷达图、金字塔图、矩阵图、漏斗图、帕雷托图等，直观地让数据分析师表述想要呈现的信息、观点和建议。</a:t>
            </a:r>
            <a:endParaRPr lang="zh-CN" altLang="zh-CN" sz="2000" b="1" dirty="0">
              <a:solidFill>
                <a:srgbClr val="000000"/>
              </a:solidFill>
              <a:latin typeface="微软雅黑" panose="020B0503020204020204" pitchFamily="34" charset="-122"/>
              <a:ea typeface="微软雅黑" panose="020B0503020204020204" pitchFamily="34" charset="-122"/>
              <a:sym typeface="+mn-ea"/>
            </a:endParaRPr>
          </a:p>
        </p:txBody>
      </p:sp>
      <p:sp>
        <p:nvSpPr>
          <p:cNvPr id="5" name="圆角矩形标注 4"/>
          <p:cNvSpPr/>
          <p:nvPr/>
        </p:nvSpPr>
        <p:spPr>
          <a:xfrm>
            <a:off x="245110" y="1844040"/>
            <a:ext cx="5692775" cy="1627299"/>
          </a:xfrm>
          <a:prstGeom prst="wedgeRoundRectCallout">
            <a:avLst>
              <a:gd name="adj1" fmla="val -25850"/>
              <a:gd name="adj2" fmla="val 117422"/>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2000" dirty="0">
                <a:solidFill>
                  <a:srgbClr val="000000"/>
                </a:solidFill>
                <a:latin typeface="微软雅黑" panose="020B0503020204020204" pitchFamily="34" charset="-122"/>
                <a:sym typeface="+mn-ea"/>
              </a:rPr>
              <a:t>综合呈现整个分析成果，把数据分析的目的、过程、结果及应用方案完成呈现出来，为达成商业目的提供参考。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grpId="0" nodeType="clickEffect">
                                  <p:stCondLst>
                                    <p:cond delay="0"/>
                                  </p:stCondLst>
                                  <p:childTnLst>
                                    <p:set>
                                      <p:cBhvr additive="base">
                                        <p:cTn id="6" dur="500"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anim calcmode="lin" valueType="num">
                                      <p:cBhvr additive="base">
                                        <p:cTn id="9" dur="500" fill="hold"/>
                                        <p:tgtEl>
                                          <p:spTgt spid="4"/>
                                        </p:tgtEl>
                                        <p:attrNameLst>
                                          <p:attrName>ppt_w</p:attrName>
                                        </p:attrNameLst>
                                      </p:cBhvr>
                                      <p:tavLst>
                                        <p:tav tm="0">
                                          <p:val>
                                            <p:fltVal val="0"/>
                                          </p:val>
                                        </p:tav>
                                        <p:tav tm="100000">
                                          <p:val>
                                            <p:strVal val="#ppt_w"/>
                                          </p:val>
                                        </p:tav>
                                      </p:tavLst>
                                    </p:anim>
                                    <p:anim calcmode="lin" valueType="num">
                                      <p:cBhvr additive="base">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grpId="1" nodeType="clickEffect">
                                  <p:stCondLst>
                                    <p:cond delay="0"/>
                                  </p:stCondLst>
                                  <p:childTnLst>
                                    <p:anim calcmode="lin" valueType="num">
                                      <p:cBhvr additive="base">
                                        <p:cTn id="14" dur="500"/>
                                        <p:tgtEl>
                                          <p:spTgt spid="4"/>
                                        </p:tgtEl>
                                        <p:attrNameLst>
                                          <p:attrName>ppt_x</p:attrName>
                                        </p:attrNameLst>
                                      </p:cBhvr>
                                      <p:tavLst>
                                        <p:tav tm="0">
                                          <p:val>
                                            <p:strVal val="ppt_x"/>
                                          </p:val>
                                        </p:tav>
                                        <p:tav tm="100000">
                                          <p:val>
                                            <p:strVal val="ppt_x"/>
                                          </p:val>
                                        </p:tav>
                                      </p:tavLst>
                                    </p:anim>
                                    <p:anim calcmode="lin" valueType="num">
                                      <p:cBhvr additive="base">
                                        <p:cTn id="15" dur="500"/>
                                        <p:tgtEl>
                                          <p:spTgt spid="4"/>
                                        </p:tgtEl>
                                        <p:attrNameLst>
                                          <p:attrName>ppt_y</p:attrName>
                                        </p:attrNameLst>
                                      </p:cBhvr>
                                      <p:tavLst>
                                        <p:tav tm="0">
                                          <p:val>
                                            <p:strVal val="ppt_y"/>
                                          </p:val>
                                        </p:tav>
                                        <p:tav tm="100000">
                                          <p:val>
                                            <p:strVal val="1+ppt_h/2"/>
                                          </p:val>
                                        </p:tav>
                                      </p:tavLst>
                                    </p:anim>
                                    <p:set>
                                      <p:cBhvr>
                                        <p:cTn id="16" dur="1" fill="hold">
                                          <p:stCondLst>
                                            <p:cond delay="499"/>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0" nodeType="clickEffect">
                                  <p:stCondLst>
                                    <p:cond delay="0"/>
                                  </p:stCondLst>
                                  <p:childTnLst>
                                    <p:set>
                                      <p:cBhvr>
                                        <p:cTn id="20" dur="2000" fill="hold">
                                          <p:stCondLst>
                                            <p:cond delay="0"/>
                                          </p:stCondLst>
                                        </p:cTn>
                                        <p:tgtEl>
                                          <p:spTgt spid="5"/>
                                        </p:tgtEl>
                                        <p:attrNameLst>
                                          <p:attrName>style.visibility</p:attrName>
                                        </p:attrNameLst>
                                      </p:cBhvr>
                                      <p:to>
                                        <p:strVal val="visible"/>
                                      </p:to>
                                    </p:set>
                                    <p:anim calcmode="lin" valueType="num">
                                      <p:cBhvr additive="base">
                                        <p:cTn id="21" dur="2000" fill="hold"/>
                                        <p:tgtEl>
                                          <p:spTgt spid="5"/>
                                        </p:tgtEl>
                                        <p:attrNameLst>
                                          <p:attrName>ppt_x</p:attrName>
                                        </p:attrNameLst>
                                      </p:cBhvr>
                                      <p:tavLst>
                                        <p:tav tm="0">
                                          <p:val>
                                            <p:strVal val="#ppt_x"/>
                                          </p:val>
                                        </p:tav>
                                        <p:tav tm="100000">
                                          <p:val>
                                            <p:strVal val="#ppt_x"/>
                                          </p:val>
                                        </p:tav>
                                      </p:tavLst>
                                    </p:anim>
                                    <p:anim calcmode="lin" valueType="num">
                                      <p:cBhvr additive="base">
                                        <p:cTn id="22"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grpId="1" nodeType="clickEffect">
                                  <p:stCondLst>
                                    <p:cond delay="0"/>
                                  </p:stCondLst>
                                  <p:childTnLst>
                                    <p:anim calcmode="lin" valueType="num">
                                      <p:cBhvr additive="base">
                                        <p:cTn id="26" dur="500"/>
                                        <p:tgtEl>
                                          <p:spTgt spid="5"/>
                                        </p:tgtEl>
                                        <p:attrNameLst>
                                          <p:attrName>ppt_x</p:attrName>
                                        </p:attrNameLst>
                                      </p:cBhvr>
                                      <p:tavLst>
                                        <p:tav tm="0">
                                          <p:val>
                                            <p:strVal val="ppt_x"/>
                                          </p:val>
                                        </p:tav>
                                        <p:tav tm="100000">
                                          <p:val>
                                            <p:strVal val="ppt_x"/>
                                          </p:val>
                                        </p:tav>
                                      </p:tavLst>
                                    </p:anim>
                                    <p:anim calcmode="lin" valueType="num">
                                      <p:cBhvr additive="base">
                                        <p:cTn id="27" dur="500"/>
                                        <p:tgtEl>
                                          <p:spTgt spid="5"/>
                                        </p:tgtEl>
                                        <p:attrNameLst>
                                          <p:attrName>ppt_y</p:attrName>
                                        </p:attrNameLst>
                                      </p:cBhvr>
                                      <p:tavLst>
                                        <p:tav tm="0">
                                          <p:val>
                                            <p:strVal val="ppt_y"/>
                                          </p:val>
                                        </p:tav>
                                        <p:tav tm="100000">
                                          <p:val>
                                            <p:strVal val="1+ppt_h/2"/>
                                          </p:val>
                                        </p:tav>
                                      </p:tavLst>
                                    </p:anim>
                                    <p:set>
                                      <p:cBhvr>
                                        <p:cTn id="28"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ldLvl="0" animBg="1"/>
      <p:bldP spid="4" grpId="1" bldLvl="0" animBg="1"/>
      <p:bldP spid="5" grpId="0" bldLvl="0" animBg="1"/>
      <p:bldP spid="5" grpId="1"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424" y="4197085"/>
            <a:ext cx="6816757" cy="189738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CN" altLang="en-US" sz="11735" b="1" spc="50" dirty="0">
                <a:ln w="11430"/>
                <a:solidFill>
                  <a:srgbClr val="0000FF"/>
                </a:solidFill>
                <a:effectLst>
                  <a:outerShdw blurRad="76200" dist="50800" dir="5400000" algn="tl" rotWithShape="0">
                    <a:srgbClr val="000000">
                      <a:alpha val="65000"/>
                    </a:srgbClr>
                  </a:outerShdw>
                </a:effectLst>
                <a:latin typeface="华文行楷" panose="02010800040101010101" pitchFamily="2" charset="-122"/>
                <a:ea typeface="华文行楷" panose="02010800040101010101" pitchFamily="2" charset="-122"/>
              </a:rPr>
              <a:t>谢 谢！</a:t>
            </a:r>
          </a:p>
        </p:txBody>
      </p:sp>
      <p:pic>
        <p:nvPicPr>
          <p:cNvPr id="3" name="Picture 2" descr="C:\Program Files\Microsoft Office\MEDIA\CAGCAT10\j0205582.wmf"/>
          <p:cNvPicPr>
            <a:picLocks noChangeAspect="1" noChangeArrowheads="1"/>
          </p:cNvPicPr>
          <p:nvPr/>
        </p:nvPicPr>
        <p:blipFill>
          <a:blip r:embed="rId2" cstate="print"/>
          <a:srcRect/>
          <a:stretch>
            <a:fillRect/>
          </a:stretch>
        </p:blipFill>
        <p:spPr bwMode="auto">
          <a:xfrm>
            <a:off x="7344139" y="2276872"/>
            <a:ext cx="3695700" cy="1797231"/>
          </a:xfrm>
          <a:prstGeom prst="rect">
            <a:avLst/>
          </a:prstGeom>
          <a:noFill/>
          <a:ln w="9525">
            <a:noFill/>
            <a:miter lim="800000"/>
            <a:headEnd/>
            <a:tailEnd/>
          </a:ln>
        </p:spPr>
      </p:pic>
      <p:sp>
        <p:nvSpPr>
          <p:cNvPr id="4" name="AutoShape 7"/>
          <p:cNvSpPr>
            <a:spLocks noChangeArrowheads="1"/>
          </p:cNvSpPr>
          <p:nvPr/>
        </p:nvSpPr>
        <p:spPr bwMode="auto">
          <a:xfrm>
            <a:off x="3023659" y="2771174"/>
            <a:ext cx="1631951" cy="837087"/>
          </a:xfrm>
          <a:prstGeom prst="smileyFace">
            <a:avLst>
              <a:gd name="adj" fmla="val 4653"/>
            </a:avLst>
          </a:prstGeom>
          <a:solidFill>
            <a:srgbClr val="CCFFCC"/>
          </a:solidFill>
          <a:ln w="9525">
            <a:solidFill>
              <a:schemeClr val="tx1"/>
            </a:solidFill>
            <a:round/>
          </a:ln>
        </p:spPr>
        <p:txBody>
          <a:bodyPr wrap="square" anchor="ctr">
            <a:spAutoFit/>
          </a:bodyPr>
          <a:lstStyle/>
          <a:p>
            <a:endParaRPr kumimoji="1" lang="zh-CN" altLang="en-US" sz="3200">
              <a:latin typeface="Times New Roman" panose="02020603050405020304" pitchFamily="18" charset="0"/>
            </a:endParaRPr>
          </a:p>
        </p:txBody>
      </p:sp>
      <p:sp>
        <p:nvSpPr>
          <p:cNvPr id="5" name="Rectangle 8"/>
          <p:cNvSpPr>
            <a:spLocks noChangeArrowheads="1"/>
          </p:cNvSpPr>
          <p:nvPr/>
        </p:nvSpPr>
        <p:spPr bwMode="auto">
          <a:xfrm>
            <a:off x="431372" y="836712"/>
            <a:ext cx="6720747" cy="1322070"/>
          </a:xfrm>
          <a:prstGeom prst="rect">
            <a:avLst/>
          </a:prstGeom>
          <a:noFill/>
          <a:ln w="9525">
            <a:noFill/>
            <a:miter lim="800000"/>
          </a:ln>
        </p:spPr>
        <p:txBody>
          <a:bodyPr wrap="square">
            <a:spAutoFit/>
          </a:bodyPr>
          <a:lstStyle/>
          <a:p>
            <a:pPr algn="ctr"/>
            <a:r>
              <a:rPr kumimoji="1" lang="en-US" altLang="zh-CN" sz="8000" b="1" dirty="0">
                <a:solidFill>
                  <a:srgbClr val="FF0066"/>
                </a:solidFill>
                <a:latin typeface="华文琥珀" panose="02010800040101010101" pitchFamily="2" charset="-122"/>
                <a:ea typeface="华文琥珀" panose="02010800040101010101" pitchFamily="2" charset="-122"/>
              </a:rPr>
              <a:t>THE  END</a:t>
            </a:r>
            <a:endParaRPr kumimoji="1" lang="zh-CN" altLang="en-US" sz="8000" b="1" dirty="0">
              <a:solidFill>
                <a:srgbClr val="FF0066"/>
              </a:solidFill>
              <a:latin typeface="华文琥珀" panose="02010800040101010101" pitchFamily="2" charset="-122"/>
              <a:ea typeface="华文琥珀"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heme/theme1.xml><?xml version="1.0" encoding="utf-8"?>
<a:theme xmlns:a="http://schemas.openxmlformats.org/drawingml/2006/main" name="3_默认设计模板">
  <a:themeElements>
    <a:clrScheme name="默认设计模板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fontScheme name="3_默认设计模板">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1440" tIns="45720" rIns="91440" bIns="4572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1" lang="en-US" sz="2400" b="0"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1440" tIns="45720" rIns="91440" bIns="4572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1" lang="en-US" sz="2400" b="0"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lnDef>
  </a:objectDefaults>
  <a:extraClrSchemeLst>
    <a:extraClrScheme>
      <a:clrScheme name="默认设计模板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默认设计模板 2">
        <a:dk1>
          <a:srgbClr val="463634"/>
        </a:dk1>
        <a:lt1>
          <a:srgbClr val="FFFFCC"/>
        </a:lt1>
        <a:dk2>
          <a:srgbClr val="795241"/>
        </a:dk2>
        <a:lt2>
          <a:srgbClr val="000000"/>
        </a:lt2>
        <a:accent1>
          <a:srgbClr val="F9DBD3"/>
        </a:accent1>
        <a:accent2>
          <a:srgbClr val="DACA9C"/>
        </a:accent2>
        <a:accent3>
          <a:srgbClr val="FFFFE2"/>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默认设计模板">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自定义设计方案_2">
  <a:themeElements>
    <a:clrScheme name="自定义设计方案_2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2">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_2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2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自定义设计方案_3">
  <a:themeElements>
    <a:clrScheme name="自定义设计方案_3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3">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_3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3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默认设计模板">
  <a:themeElements>
    <a:clrScheme name="默认设计模板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fontScheme name="3_默认设计模板">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1440" tIns="45720" rIns="91440" bIns="4572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1" lang="en-US" sz="2400" b="0"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1440" tIns="45720" rIns="91440" bIns="4572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1" lang="en-US" sz="2400" b="0"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lnDef>
  </a:objectDefaults>
  <a:extraClrSchemeLst>
    <a:extraClrScheme>
      <a:clrScheme name="默认设计模板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默认设计模板 2">
        <a:dk1>
          <a:srgbClr val="463634"/>
        </a:dk1>
        <a:lt1>
          <a:srgbClr val="FFFFCC"/>
        </a:lt1>
        <a:dk2>
          <a:srgbClr val="795241"/>
        </a:dk2>
        <a:lt2>
          <a:srgbClr val="000000"/>
        </a:lt2>
        <a:accent1>
          <a:srgbClr val="F9DBD3"/>
        </a:accent1>
        <a:accent2>
          <a:srgbClr val="DACA9C"/>
        </a:accent2>
        <a:accent3>
          <a:srgbClr val="FFFFE2"/>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1224</Words>
  <Application>Microsoft Office PowerPoint</Application>
  <PresentationFormat>宽屏</PresentationFormat>
  <Paragraphs>122</Paragraphs>
  <Slides>12</Slides>
  <Notes>6</Notes>
  <HiddenSlides>0</HiddenSlides>
  <MMClips>0</MMClips>
  <ScaleCrop>false</ScaleCrop>
  <HeadingPairs>
    <vt:vector size="8" baseType="variant">
      <vt:variant>
        <vt:lpstr>已用的字体</vt:lpstr>
      </vt:variant>
      <vt:variant>
        <vt:i4>8</vt:i4>
      </vt:variant>
      <vt:variant>
        <vt:lpstr>主题</vt:lpstr>
      </vt:variant>
      <vt:variant>
        <vt:i4>6</vt:i4>
      </vt:variant>
      <vt:variant>
        <vt:lpstr>嵌入 OLE 服务器</vt:lpstr>
      </vt:variant>
      <vt:variant>
        <vt:i4>1</vt:i4>
      </vt:variant>
      <vt:variant>
        <vt:lpstr>幻灯片标题</vt:lpstr>
      </vt:variant>
      <vt:variant>
        <vt:i4>12</vt:i4>
      </vt:variant>
    </vt:vector>
  </HeadingPairs>
  <TitlesOfParts>
    <vt:vector size="27" baseType="lpstr">
      <vt:lpstr>华文行楷</vt:lpstr>
      <vt:lpstr>华文琥珀</vt:lpstr>
      <vt:lpstr>隶书</vt:lpstr>
      <vt:lpstr>微软雅黑</vt:lpstr>
      <vt:lpstr>Arial</vt:lpstr>
      <vt:lpstr>Arial Narrow</vt:lpstr>
      <vt:lpstr>Times New Roman</vt:lpstr>
      <vt:lpstr>Wingdings</vt:lpstr>
      <vt:lpstr>3_默认设计模板</vt:lpstr>
      <vt:lpstr>自定义设计方案</vt:lpstr>
      <vt:lpstr>默认设计模板</vt:lpstr>
      <vt:lpstr>自定义设计方案_2</vt:lpstr>
      <vt:lpstr>自定义设计方案_3</vt:lpstr>
      <vt:lpstr>1_默认设计模板</vt:lpstr>
      <vt:lpstr>Bitmap Image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c:creator>
  <cp:lastModifiedBy>陈 晴光</cp:lastModifiedBy>
  <cp:revision>543</cp:revision>
  <dcterms:created xsi:type="dcterms:W3CDTF">2004-08-11T01:15:00Z</dcterms:created>
  <dcterms:modified xsi:type="dcterms:W3CDTF">2020-08-28T14:34:24Z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