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483" r:id="rId4"/>
    <p:sldId id="546" r:id="rId5"/>
    <p:sldId id="542" r:id="rId7"/>
    <p:sldId id="543" r:id="rId8"/>
    <p:sldId id="544" r:id="rId9"/>
    <p:sldId id="545" r:id="rId10"/>
    <p:sldId id="496" r:id="rId11"/>
    <p:sldId id="529" r:id="rId12"/>
    <p:sldId id="322" r:id="rId13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marL="0" lvl="0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FF00"/>
    <a:srgbClr val="33CCFF"/>
    <a:srgbClr val="9999FF"/>
    <a:srgbClr val="FF0000"/>
    <a:srgbClr val="1D6AE7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93"/>
    <p:restoredTop sz="94273"/>
  </p:normalViewPr>
  <p:slideViewPr>
    <p:cSldViewPr showGuides="1">
      <p:cViewPr>
        <p:scale>
          <a:sx n="75" d="100"/>
          <a:sy n="75" d="100"/>
        </p:scale>
        <p:origin x="-2664" y="-8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16" name="Rectangle 4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>
                <a:ea typeface="宋体" panose="02010600030101010101" pitchFamily="2" charset="-122"/>
              </a:rPr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2227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2228" name="슬라이드 번호 개체 틀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>
                <a:latin typeface="Times New Roman" panose="02020603050405020304" pitchFamily="18" charset="0"/>
                <a:ea typeface="宋体" panose="02010600030101010101" pitchFamily="2" charset="-122"/>
              </a:rPr>
            </a:fld>
            <a:endParaRPr lang="zh-CN" altLang="en-US" sz="12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슬라이드 노트 개체 틀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2228" name="슬라이드 번호 개체 틀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>
                <a:latin typeface="Times New Roman" panose="02020603050405020304" pitchFamily="18" charset="0"/>
                <a:ea typeface="宋体" panose="02010600030101010101" pitchFamily="2" charset="-122"/>
              </a:rPr>
            </a:fld>
            <a:endParaRPr lang="zh-CN" altLang="en-US" sz="12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image" Target="../media/image2.jpeg"/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image" Target="../media/image2.jpeg"/><Relationship Id="rId3" Type="http://schemas.openxmlformats.org/officeDocument/2006/relationships/image" Target="../media/image1.png"/><Relationship Id="rId2" Type="http://schemas.openxmlformats.org/officeDocument/2006/relationships/oleObject" Target="../embeddings/oleObject3.bin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588" y="3803650"/>
            <a:ext cx="9142413" cy="130175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0" y="0"/>
          <a:ext cx="9144000" cy="262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2" imgW="13004800" imgH="4572000" progId="">
                  <p:embed/>
                </p:oleObj>
              </mc:Choice>
              <mc:Fallback>
                <p:oleObj name="" r:id="rId2" imgW="13004800" imgH="4572000" progId="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9144000" cy="2622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2678113"/>
            <a:ext cx="9144000" cy="1071563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3" name="AutoShape 11"/>
          <p:cNvSpPr/>
          <p:nvPr/>
        </p:nvSpPr>
        <p:spPr>
          <a:xfrm>
            <a:off x="685800" y="3429000"/>
            <a:ext cx="7620000" cy="685800"/>
          </a:xfrm>
          <a:prstGeom prst="roundRect">
            <a:avLst>
              <a:gd name="adj" fmla="val 38449"/>
            </a:avLst>
          </a:prstGeom>
          <a:solidFill>
            <a:schemeClr val="bg1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054" name="Picture 14" descr="延大校徽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77200" y="5943600"/>
            <a:ext cx="914400" cy="819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6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14400" y="2895600"/>
            <a:ext cx="7304088" cy="3810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ctrTitle"/>
          </p:nvPr>
        </p:nvSpPr>
        <p:spPr>
          <a:xfrm>
            <a:off x="762000" y="3432175"/>
            <a:ext cx="7620000" cy="682625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18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p>
            <a:pPr algn="r">
              <a:buNone/>
            </a:pPr>
            <a:fld id="{9A0DB2DC-4C9A-4742-B13C-FB6460FD3503}" type="slidenum">
              <a:rPr lang="zh-CN" altLang="en-US" sz="1200" dirty="0">
                <a:ea typeface="宋体" panose="02010600030101010101" pitchFamily="2" charset="-122"/>
              </a:rPr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374650"/>
            <a:ext cx="2057400" cy="59499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374650"/>
            <a:ext cx="6019800" cy="59499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588" y="3803650"/>
            <a:ext cx="9142413" cy="130175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0" y="0"/>
          <a:ext cx="9144000" cy="262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2" imgW="13004800" imgH="4572000" progId="">
                  <p:embed/>
                </p:oleObj>
              </mc:Choice>
              <mc:Fallback>
                <p:oleObj name="" r:id="rId2" imgW="13004800" imgH="4572000" progId="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9144000" cy="2622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2678113"/>
            <a:ext cx="9144000" cy="1071563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3" name="AutoShape 11"/>
          <p:cNvSpPr/>
          <p:nvPr/>
        </p:nvSpPr>
        <p:spPr>
          <a:xfrm>
            <a:off x="685800" y="3429000"/>
            <a:ext cx="7620000" cy="685800"/>
          </a:xfrm>
          <a:prstGeom prst="roundRect">
            <a:avLst>
              <a:gd name="adj" fmla="val 38449"/>
            </a:avLst>
          </a:prstGeom>
          <a:solidFill>
            <a:schemeClr val="bg1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054" name="Picture 14" descr="延大校徽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77200" y="5943600"/>
            <a:ext cx="914400" cy="819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6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14400" y="2895600"/>
            <a:ext cx="7304088" cy="3810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ctrTitle"/>
          </p:nvPr>
        </p:nvSpPr>
        <p:spPr>
          <a:xfrm>
            <a:off x="762000" y="3432175"/>
            <a:ext cx="7620000" cy="682625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18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p>
            <a:pPr algn="r">
              <a:buNone/>
            </a:pPr>
            <a:fld id="{9A0DB2DC-4C9A-4742-B13C-FB6460FD3503}" type="slidenum">
              <a:rPr lang="zh-CN" altLang="en-US" sz="1200" dirty="0">
                <a:ea typeface="宋体" panose="02010600030101010101" pitchFamily="2" charset="-122"/>
              </a:rPr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374650"/>
            <a:ext cx="2057400" cy="59499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374650"/>
            <a:ext cx="6019800" cy="59499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vmlDrawing" Target="../drawings/vmlDrawing2.vml"/><Relationship Id="rId14" Type="http://schemas.openxmlformats.org/officeDocument/2006/relationships/image" Target="../media/image3.jpeg"/><Relationship Id="rId13" Type="http://schemas.openxmlformats.org/officeDocument/2006/relationships/image" Target="../media/image1.png"/><Relationship Id="rId12" Type="http://schemas.openxmlformats.org/officeDocument/2006/relationships/oleObject" Target="../embeddings/oleObject2.bin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5" Type="http://schemas.openxmlformats.org/officeDocument/2006/relationships/vmlDrawing" Target="../drawings/vmlDrawing4.vml"/><Relationship Id="rId14" Type="http://schemas.openxmlformats.org/officeDocument/2006/relationships/image" Target="../media/image3.jpeg"/><Relationship Id="rId13" Type="http://schemas.openxmlformats.org/officeDocument/2006/relationships/image" Target="../media/image1.png"/><Relationship Id="rId12" Type="http://schemas.openxmlformats.org/officeDocument/2006/relationships/oleObject" Target="../embeddings/oleObject4.bin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641350"/>
            <a:ext cx="9144000" cy="9207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88" y="766763"/>
            <a:ext cx="9142413" cy="1366838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-9525" y="0"/>
          <a:ext cx="91535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2" imgW="13004800" imgH="4572000" progId="">
                  <p:embed/>
                </p:oleObj>
              </mc:Choice>
              <mc:Fallback>
                <p:oleObj name="" r:id="rId12" imgW="13004800" imgH="4572000" progId="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-9525" y="0"/>
                        <a:ext cx="9153525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AutoShape 5"/>
          <p:cNvSpPr>
            <a:spLocks noChangeArrowheads="1"/>
          </p:cNvSpPr>
          <p:nvPr/>
        </p:nvSpPr>
        <p:spPr bwMode="auto">
          <a:xfrm>
            <a:off x="609600" y="381000"/>
            <a:ext cx="7366000" cy="644525"/>
          </a:xfrm>
          <a:prstGeom prst="roundRect">
            <a:avLst>
              <a:gd name="adj" fmla="val 4187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38100">
            <a:solidFill>
              <a:schemeClr val="bg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51054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4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34" name="Rectangle 10"/>
          <p:cNvSpPr>
            <a:spLocks noGrp="1"/>
          </p:cNvSpPr>
          <p:nvPr>
            <p:ph type="title"/>
          </p:nvPr>
        </p:nvSpPr>
        <p:spPr>
          <a:xfrm>
            <a:off x="838200" y="374650"/>
            <a:ext cx="7010400" cy="563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35" name="AutoShape 12"/>
          <p:cNvSpPr/>
          <p:nvPr/>
        </p:nvSpPr>
        <p:spPr>
          <a:xfrm rot="5400000">
            <a:off x="8447088" y="-185737"/>
            <a:ext cx="273050" cy="860425"/>
          </a:xfrm>
          <a:prstGeom prst="moon">
            <a:avLst>
              <a:gd name="adj" fmla="val 21208"/>
            </a:avLst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36" name="Picture 13" descr="延大校徽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9600" y="76200"/>
            <a:ext cx="762000" cy="6826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641350"/>
            <a:ext cx="9144000" cy="9207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88" y="766763"/>
            <a:ext cx="9142413" cy="1366838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-9525" y="0"/>
          <a:ext cx="91535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2" imgW="13004800" imgH="4572000" progId="">
                  <p:embed/>
                </p:oleObj>
              </mc:Choice>
              <mc:Fallback>
                <p:oleObj name="" r:id="rId12" imgW="13004800" imgH="4572000" progId="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-9525" y="0"/>
                        <a:ext cx="9153525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AutoShape 5"/>
          <p:cNvSpPr>
            <a:spLocks noChangeArrowheads="1"/>
          </p:cNvSpPr>
          <p:nvPr/>
        </p:nvSpPr>
        <p:spPr bwMode="auto">
          <a:xfrm>
            <a:off x="609600" y="381000"/>
            <a:ext cx="7366000" cy="644525"/>
          </a:xfrm>
          <a:prstGeom prst="roundRect">
            <a:avLst>
              <a:gd name="adj" fmla="val 4187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38100">
            <a:solidFill>
              <a:schemeClr val="bg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51054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4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34" name="Rectangle 10"/>
          <p:cNvSpPr>
            <a:spLocks noGrp="1"/>
          </p:cNvSpPr>
          <p:nvPr>
            <p:ph type="title"/>
          </p:nvPr>
        </p:nvSpPr>
        <p:spPr>
          <a:xfrm>
            <a:off x="838200" y="374650"/>
            <a:ext cx="7010400" cy="563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35" name="AutoShape 12"/>
          <p:cNvSpPr/>
          <p:nvPr/>
        </p:nvSpPr>
        <p:spPr>
          <a:xfrm rot="5400000">
            <a:off x="8447088" y="-185737"/>
            <a:ext cx="273050" cy="860425"/>
          </a:xfrm>
          <a:prstGeom prst="moon">
            <a:avLst>
              <a:gd name="adj" fmla="val 21208"/>
            </a:avLst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36" name="Picture 13" descr="延大校徽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9600" y="76200"/>
            <a:ext cx="762000" cy="6826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5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内容占位符 1"/>
          <p:cNvSpPr>
            <a:spLocks noGrp="1"/>
          </p:cNvSpPr>
          <p:nvPr>
            <p:ph idx="1"/>
          </p:nvPr>
        </p:nvSpPr>
        <p:spPr>
          <a:xfrm>
            <a:off x="468313" y="1700213"/>
            <a:ext cx="8147050" cy="3557587"/>
          </a:xfrm>
          <a:ln/>
        </p:spPr>
        <p:txBody>
          <a:bodyPr vert="horz" wrap="square" lIns="91440" tIns="45720" rIns="91440" bIns="45720" anchor="t" anchorCtr="0"/>
          <a:p>
            <a:pPr>
              <a:buFont typeface="Wingdings" panose="05000000000000000000" pitchFamily="2" charset="2"/>
              <a:buChar char=""/>
            </a:pPr>
            <a:r>
              <a:rPr lang="zh-CN" altLang="en-US" dirty="0">
                <a:ea typeface="宋体" panose="02010600030101010101" pitchFamily="2" charset="-122"/>
              </a:rPr>
              <a:t>信息</a:t>
            </a:r>
            <a:endParaRPr lang="en-US" altLang="zh-CN" dirty="0">
              <a:ea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"/>
            </a:pPr>
            <a:r>
              <a:rPr lang="zh-CN" altLang="en-US" dirty="0">
                <a:ea typeface="宋体" panose="02010600030101010101" pitchFamily="2" charset="-122"/>
              </a:rPr>
              <a:t>资源</a:t>
            </a:r>
            <a:endParaRPr lang="en-US" altLang="zh-CN" dirty="0">
              <a:ea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"/>
            </a:pPr>
            <a:r>
              <a:rPr lang="zh-CN" altLang="en-US" dirty="0">
                <a:ea typeface="宋体" panose="02010600030101010101" pitchFamily="2" charset="-122"/>
              </a:rPr>
              <a:t>平台</a:t>
            </a:r>
            <a:endParaRPr lang="en-US" altLang="zh-CN" dirty="0">
              <a:ea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"/>
            </a:pPr>
            <a:endParaRPr lang="en-US" altLang="zh-CN" dirty="0">
              <a:ea typeface="宋体" panose="02010600030101010101" pitchFamily="2" charset="-122"/>
            </a:endParaRPr>
          </a:p>
          <a:p>
            <a:pPr lvl="1">
              <a:buFont typeface="Wingdings" panose="05000000000000000000" pitchFamily="2" charset="2"/>
              <a:buChar char=""/>
            </a:pP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zh-CN" altLang="en-US" dirty="0">
                <a:ea typeface="宋体" panose="02010600030101010101" pitchFamily="2" charset="-122"/>
              </a:rPr>
              <a:t>通过一个故事及一个案例，了解电商！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4099" name="标题 2"/>
          <p:cNvSpPr>
            <a:spLocks noGrp="1"/>
          </p:cNvSpPr>
          <p:nvPr>
            <p:ph type="title"/>
          </p:nvPr>
        </p:nvSpPr>
        <p:spPr>
          <a:xfrm>
            <a:off x="303213" y="285750"/>
            <a:ext cx="8555037" cy="939800"/>
          </a:xfrm>
          <a:ln/>
        </p:spPr>
        <p:txBody>
          <a:bodyPr vert="horz" wrap="square" lIns="91440" tIns="45720" rIns="91440" bIns="45720" anchor="ctr" anchorCtr="0"/>
          <a:p>
            <a:r>
              <a:rPr lang="zh-CN" altLang="en-US" dirty="0">
                <a:ea typeface="宋体" panose="02010600030101010101" pitchFamily="2" charset="-122"/>
              </a:rPr>
              <a:t>创业思维三要素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0" y="4419600"/>
          <a:ext cx="2879725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3537585" imgH="2145030" progId="MS_ClipArt_Gallery.2">
                  <p:embed/>
                </p:oleObj>
              </mc:Choice>
              <mc:Fallback>
                <p:oleObj name="" r:id="rId1" imgW="3537585" imgH="2145030" progId="MS_ClipArt_Gallery.2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4419600"/>
                        <a:ext cx="2879725" cy="1990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1" name="WordArt 4"/>
          <p:cNvSpPr>
            <a:spLocks noTextEdit="1"/>
          </p:cNvSpPr>
          <p:nvPr/>
        </p:nvSpPr>
        <p:spPr>
          <a:xfrm>
            <a:off x="755650" y="1520825"/>
            <a:ext cx="3673475" cy="14033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71431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华文隶书" panose="02010800040101010101" charset="-122"/>
                <a:ea typeface="华文隶书" panose="02010800040101010101" charset="-122"/>
              </a:rPr>
              <a:t>如何想到什么是资源</a:t>
            </a:r>
            <a:endParaRPr lang="zh-CN" altLang="en-US" sz="36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00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17412" name="WordArt 5"/>
          <p:cNvSpPr>
            <a:spLocks noTextEdit="1"/>
          </p:cNvSpPr>
          <p:nvPr/>
        </p:nvSpPr>
        <p:spPr>
          <a:xfrm>
            <a:off x="1447800" y="2097088"/>
            <a:ext cx="3671888" cy="14033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71431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华文隶书" panose="02010800040101010101" charset="-122"/>
                <a:ea typeface="华文隶书" panose="02010800040101010101" charset="-122"/>
              </a:rPr>
              <a:t>想到后如何知道在哪儿有资源</a:t>
            </a:r>
            <a:endParaRPr lang="zh-CN" altLang="en-US" sz="36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00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17413" name="WordArt 6"/>
          <p:cNvSpPr>
            <a:spLocks noTextEdit="1"/>
          </p:cNvSpPr>
          <p:nvPr/>
        </p:nvSpPr>
        <p:spPr>
          <a:xfrm>
            <a:off x="3352800" y="2276475"/>
            <a:ext cx="3671888" cy="14049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71431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华文隶书" panose="02010800040101010101" charset="-122"/>
                <a:ea typeface="华文隶书" panose="02010800040101010101" charset="-122"/>
              </a:rPr>
              <a:t>知道资源在哪儿，如何去挖掘</a:t>
            </a:r>
            <a:endParaRPr lang="zh-CN" altLang="en-US" sz="36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00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17414" name="WordArt 7"/>
          <p:cNvSpPr>
            <a:spLocks noTextEdit="1"/>
          </p:cNvSpPr>
          <p:nvPr/>
        </p:nvSpPr>
        <p:spPr>
          <a:xfrm>
            <a:off x="4500563" y="3824288"/>
            <a:ext cx="3671887" cy="140493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71431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华文隶书" panose="02010800040101010101" charset="-122"/>
                <a:ea typeface="华文隶书" panose="02010800040101010101" charset="-122"/>
              </a:rPr>
              <a:t>如何让别人帮自己挖资源</a:t>
            </a:r>
            <a:endParaRPr lang="zh-CN" altLang="en-US" sz="36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00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17415" name="WordArt 8"/>
          <p:cNvSpPr>
            <a:spLocks noTextEdit="1"/>
          </p:cNvSpPr>
          <p:nvPr/>
        </p:nvSpPr>
        <p:spPr>
          <a:xfrm>
            <a:off x="4572000" y="2852738"/>
            <a:ext cx="3671888" cy="140493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71431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华文隶书" panose="02010800040101010101" charset="-122"/>
                <a:ea typeface="华文隶书" panose="02010800040101010101" charset="-122"/>
              </a:rPr>
              <a:t>如何充分利用别人的资源</a:t>
            </a:r>
            <a:endParaRPr lang="zh-CN" altLang="en-US" sz="36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00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17416" name="标题 1"/>
          <p:cNvSpPr>
            <a:spLocks noGrp="1"/>
          </p:cNvSpPr>
          <p:nvPr>
            <p:ph type="title"/>
          </p:nvPr>
        </p:nvSpPr>
        <p:spPr>
          <a:xfrm>
            <a:off x="303213" y="285750"/>
            <a:ext cx="8555037" cy="939800"/>
          </a:xfrm>
        </p:spPr>
        <p:txBody>
          <a:bodyPr vert="horz" wrap="square" lIns="91440" tIns="45720" rIns="91440" bIns="45720" anchor="ctr" anchorCtr="0"/>
          <a:p>
            <a:r>
              <a:rPr lang="zh-CN" altLang="en-US" dirty="0">
                <a:ea typeface="宋体" panose="02010600030101010101" pitchFamily="2" charset="-122"/>
              </a:rPr>
              <a:t>资源整合的核心</a:t>
            </a:r>
            <a:r>
              <a:rPr lang="zh-CN" altLang="en-US" dirty="0">
                <a:ea typeface="宋体" panose="02010600030101010101" pitchFamily="2" charset="-122"/>
              </a:rPr>
              <a:t>要素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7417" name="TextBox 2"/>
          <p:cNvSpPr txBox="1"/>
          <p:nvPr/>
        </p:nvSpPr>
        <p:spPr>
          <a:xfrm>
            <a:off x="3635375" y="5661025"/>
            <a:ext cx="4897438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团队建设的核心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要素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信息、资源、</a:t>
            </a:r>
            <a:r>
              <a:rPr lang="zh-CN" altLang="en-US"/>
              <a:t>平台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 altLang="zh-CN"/>
              <a:t>     </a:t>
            </a:r>
            <a:r>
              <a:rPr lang="zh-CN" altLang="en-US"/>
              <a:t>在美国一个农村，住着一个老头，他有三个儿子。大儿子、二儿子都在城里工作，小儿子和他在一起，父子相依为命。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  </a:t>
            </a:r>
            <a:r>
              <a:rPr lang="zh-CN" altLang="en-US"/>
              <a:t>突然有一天，一个人找到老头，对他说： 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“尊敬的老人家，我想把你的小儿子带到城里去工作？”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　　老头气愤地说：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“不行，绝对不行，你滚出去吧！”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信息、资源、</a:t>
            </a:r>
            <a:r>
              <a:rPr lang="zh-CN" altLang="en-US"/>
              <a:t>平台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/>
              <a:t>这个人说：“如果我在城里给你的儿子找个对象，可以吗？”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  </a:t>
            </a:r>
            <a:r>
              <a:rPr lang="zh-CN" altLang="en-US"/>
              <a:t>老头摇摇头：“不行，快滚出去吧！”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这个人又说：“如果我给你儿子找的对象，也就是你未来的儿媳妇是洛克菲勒的女儿呢？”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 </a:t>
            </a:r>
            <a:r>
              <a:rPr lang="zh-CN" altLang="en-US"/>
              <a:t>老头想了又想，终于</a:t>
            </a:r>
            <a:r>
              <a:rPr lang="zh-CN" altLang="en-US"/>
              <a:t>答应让儿子当上洛克菲勒的女婿这件事打动了。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信息、资源、</a:t>
            </a:r>
            <a:r>
              <a:rPr lang="zh-CN" altLang="en-US"/>
              <a:t>平台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 altLang="zh-CN"/>
              <a:t>    </a:t>
            </a:r>
            <a:r>
              <a:rPr lang="zh-CN" altLang="en-US"/>
              <a:t>过了几天，这个人找到了美国首富石油大王洛克菲勒，对他说：“尊敬的洛 克菲勒先生，我想给你的女儿找个对象？”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　　洛克菲勒说：“快滚出去吧！”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　　这个人又说 : “如果我给你女儿找的对象，也就是你未来的女婿是世界银行的副总裁，可以吗？”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　　洛克菲勒还是同意了。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信息、资源、</a:t>
            </a:r>
            <a:r>
              <a:rPr lang="zh-CN" altLang="en-US"/>
              <a:t>平台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/>
              <a:t>　又过了几天，这个人找到了世界银行总裁，对他说：“尊敬的总裁先生，你应该马上任命一个副总裁！”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　总裁先生头说 :“不可能，这里这么多副总裁，我为什么还要任命一个副总裁呢，而且必须马上？”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这个人说 : 如果你任命的这个副总裁是洛克菲勒的女婿，可以吗？”总裁先生 当然同意了。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0" y="4419600"/>
          <a:ext cx="2879725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3537585" imgH="2145030" progId="MS_ClipArt_Gallery.2">
                  <p:embed/>
                </p:oleObj>
              </mc:Choice>
              <mc:Fallback>
                <p:oleObj name="" r:id="rId1" imgW="3537585" imgH="2145030" progId="MS_ClipArt_Gallery.2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4419600"/>
                        <a:ext cx="2879725" cy="1990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1" name="WordArt 4"/>
          <p:cNvSpPr>
            <a:spLocks noTextEdit="1"/>
          </p:cNvSpPr>
          <p:nvPr/>
        </p:nvSpPr>
        <p:spPr>
          <a:xfrm>
            <a:off x="755650" y="1520825"/>
            <a:ext cx="3673475" cy="14033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71431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华文隶书" panose="02010800040101010101" charset="-122"/>
                <a:ea typeface="华文隶书" panose="02010800040101010101" charset="-122"/>
              </a:rPr>
              <a:t>如何想到什么是资源</a:t>
            </a:r>
            <a:endParaRPr lang="zh-CN" altLang="en-US" sz="36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00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17412" name="WordArt 5"/>
          <p:cNvSpPr>
            <a:spLocks noTextEdit="1"/>
          </p:cNvSpPr>
          <p:nvPr/>
        </p:nvSpPr>
        <p:spPr>
          <a:xfrm>
            <a:off x="1447800" y="2097088"/>
            <a:ext cx="3671888" cy="14033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71431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华文隶书" panose="02010800040101010101" charset="-122"/>
                <a:ea typeface="华文隶书" panose="02010800040101010101" charset="-122"/>
              </a:rPr>
              <a:t>想到后如何知道在哪儿有资源</a:t>
            </a:r>
            <a:endParaRPr lang="zh-CN" altLang="en-US" sz="36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00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17413" name="WordArt 6"/>
          <p:cNvSpPr>
            <a:spLocks noTextEdit="1"/>
          </p:cNvSpPr>
          <p:nvPr/>
        </p:nvSpPr>
        <p:spPr>
          <a:xfrm>
            <a:off x="3352800" y="2276475"/>
            <a:ext cx="3671888" cy="14049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71431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华文隶书" panose="02010800040101010101" charset="-122"/>
                <a:ea typeface="华文隶书" panose="02010800040101010101" charset="-122"/>
              </a:rPr>
              <a:t>知道资源在哪儿，如何去挖掘</a:t>
            </a:r>
            <a:endParaRPr lang="zh-CN" altLang="en-US" sz="36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00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17414" name="WordArt 7"/>
          <p:cNvSpPr>
            <a:spLocks noTextEdit="1"/>
          </p:cNvSpPr>
          <p:nvPr/>
        </p:nvSpPr>
        <p:spPr>
          <a:xfrm>
            <a:off x="4500563" y="3824288"/>
            <a:ext cx="3671887" cy="140493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71431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华文隶书" panose="02010800040101010101" charset="-122"/>
                <a:ea typeface="华文隶书" panose="02010800040101010101" charset="-122"/>
              </a:rPr>
              <a:t>如何让别人帮自己挖资源</a:t>
            </a:r>
            <a:endParaRPr lang="zh-CN" altLang="en-US" sz="36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00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17415" name="WordArt 8"/>
          <p:cNvSpPr>
            <a:spLocks noTextEdit="1"/>
          </p:cNvSpPr>
          <p:nvPr/>
        </p:nvSpPr>
        <p:spPr>
          <a:xfrm>
            <a:off x="4572000" y="2852738"/>
            <a:ext cx="3671888" cy="140493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71431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华文隶书" panose="02010800040101010101" charset="-122"/>
                <a:ea typeface="华文隶书" panose="02010800040101010101" charset="-122"/>
              </a:rPr>
              <a:t>如何充分利用别人的资源</a:t>
            </a:r>
            <a:endParaRPr lang="zh-CN" altLang="en-US" sz="36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00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17416" name="标题 1"/>
          <p:cNvSpPr>
            <a:spLocks noGrp="1"/>
          </p:cNvSpPr>
          <p:nvPr>
            <p:ph type="title"/>
          </p:nvPr>
        </p:nvSpPr>
        <p:spPr>
          <a:xfrm>
            <a:off x="303213" y="285750"/>
            <a:ext cx="8555037" cy="939800"/>
          </a:xfrm>
          <a:ln/>
        </p:spPr>
        <p:txBody>
          <a:bodyPr vert="horz" wrap="square" lIns="91440" tIns="45720" rIns="91440" bIns="45720" anchor="ctr" anchorCtr="0"/>
          <a:p>
            <a:r>
              <a:rPr lang="zh-CN" altLang="en-US" dirty="0">
                <a:ea typeface="宋体" panose="02010600030101010101" pitchFamily="2" charset="-122"/>
              </a:rPr>
              <a:t>有目标的进行创业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7417" name="TextBox 2"/>
          <p:cNvSpPr txBox="1"/>
          <p:nvPr/>
        </p:nvSpPr>
        <p:spPr>
          <a:xfrm>
            <a:off x="3635375" y="5661025"/>
            <a:ext cx="4897438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我的第三个儿子是？需要推销吗？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内容占位符 1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>
              <a:buFont typeface="Wingdings" panose="05000000000000000000" pitchFamily="2" charset="2"/>
              <a:buChar char=""/>
            </a:pPr>
            <a:r>
              <a:rPr lang="zh-CN" altLang="en-US" dirty="0">
                <a:ea typeface="宋体" panose="02010600030101010101" pitchFamily="2" charset="-122"/>
              </a:rPr>
              <a:t>信息、资源、平台</a:t>
            </a:r>
            <a:endParaRPr lang="en-US" altLang="zh-CN" dirty="0">
              <a:ea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"/>
            </a:pPr>
            <a:endParaRPr lang="en-US" altLang="zh-CN" dirty="0">
              <a:ea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"/>
            </a:pP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zh-CN" altLang="en-US" dirty="0">
                <a:ea typeface="宋体" panose="02010600030101010101" pitchFamily="2" charset="-122"/>
              </a:rPr>
              <a:t>信息流，比资金流还要重要！！</a:t>
            </a:r>
            <a:endParaRPr lang="en-US" altLang="zh-CN" dirty="0">
              <a:ea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"/>
            </a:pPr>
            <a:endParaRPr lang="en-US" altLang="zh-CN" dirty="0">
              <a:ea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"/>
            </a:pP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zh-CN" altLang="en-US" dirty="0">
                <a:ea typeface="宋体" panose="02010600030101010101" pitchFamily="2" charset="-122"/>
              </a:rPr>
              <a:t>不要忘记，今天我讲的“第一个故事”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36867" name="标题 2"/>
          <p:cNvSpPr>
            <a:spLocks noGrp="1"/>
          </p:cNvSpPr>
          <p:nvPr>
            <p:ph type="title"/>
          </p:nvPr>
        </p:nvSpPr>
        <p:spPr>
          <a:xfrm>
            <a:off x="303213" y="285750"/>
            <a:ext cx="8555037" cy="939800"/>
          </a:xfrm>
          <a:ln/>
        </p:spPr>
        <p:txBody>
          <a:bodyPr vert="horz" wrap="square" lIns="91440" tIns="45720" rIns="91440" bIns="45720" anchor="ctr" anchorCtr="0"/>
          <a:p>
            <a:r>
              <a:rPr lang="zh-CN" altLang="en-US" dirty="0">
                <a:ea typeface="宋体" panose="02010600030101010101" pitchFamily="2" charset="-122"/>
              </a:rPr>
              <a:t>总结！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Rectangle 2"/>
          <p:cNvSpPr>
            <a:spLocks noGrp="1"/>
          </p:cNvSpPr>
          <p:nvPr>
            <p:ph type="subTitle" idx="1"/>
          </p:nvPr>
        </p:nvSpPr>
        <p:spPr>
          <a:xfrm>
            <a:off x="1219200" y="2971800"/>
            <a:ext cx="6400800" cy="381000"/>
          </a:xfrm>
          <a:ln/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90000"/>
              </a:lnSpc>
              <a:buSzTx/>
            </a:pPr>
            <a:r>
              <a:rPr lang="zh-CN" altLang="en-US" sz="2000" dirty="0">
                <a:latin typeface="+mn-lt"/>
                <a:ea typeface="宋体" panose="02010600030101010101" pitchFamily="2" charset="-122"/>
                <a:cs typeface="+mn-cs"/>
              </a:rPr>
              <a:t>延边大学经济管理学院  崔基哲</a:t>
            </a:r>
            <a:endParaRPr lang="zh-CN" altLang="en-US" sz="20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1" name="WordArt 3"/>
          <p:cNvSpPr/>
          <p:nvPr/>
        </p:nvSpPr>
        <p:spPr>
          <a:xfrm>
            <a:off x="2176463" y="3482975"/>
            <a:ext cx="4724400" cy="5302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  <a:normAutofit/>
          </a:bodyPr>
          <a:p>
            <a:pPr algn="ctr"/>
            <a:r>
              <a:rPr lang="zh-CN" altLang="en-US" sz="5400" b="1">
                <a:ln w="19050" cap="flat" cmpd="sng">
                  <a:solidFill>
                    <a:schemeClr val="bg1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1"/>
                  <a:tileRect/>
                </a:gradFill>
                <a:effectLst>
                  <a:outerShdw dist="71842" dir="2699999" algn="ctr" rotWithShape="0">
                    <a:schemeClr val="bg2">
                      <a:alpha val="50000"/>
                    </a:schemeClr>
                  </a:outerShdw>
                </a:effectLst>
                <a:latin typeface="Verdana" panose="020B0604030504040204" charset="0"/>
                <a:ea typeface="Verdana" panose="020B0604030504040204" charset="0"/>
              </a:rPr>
              <a:t>Thank You !</a:t>
            </a:r>
            <a:endParaRPr lang="zh-CN" altLang="en-US" sz="5400" b="1">
              <a:ln w="19050" cap="flat" cmpd="sng">
                <a:solidFill>
                  <a:schemeClr val="bg1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1"/>
                <a:tileRect/>
              </a:gradFill>
              <a:effectLst>
                <a:outerShdw dist="71842" dir="2699999" algn="ctr" rotWithShape="0">
                  <a:schemeClr val="bg2">
                    <a:alpha val="50000"/>
                  </a:schemeClr>
                </a:outerShdw>
              </a:effectLst>
              <a:latin typeface="Verdana" panose="020B0604030504040204" charset="0"/>
              <a:ea typeface="Verdana" panose="020B0604030504040204" charset="0"/>
            </a:endParaRPr>
          </a:p>
        </p:txBody>
      </p:sp>
      <p:sp>
        <p:nvSpPr>
          <p:cNvPr id="37892" name="Rectangle 4"/>
          <p:cNvSpPr/>
          <p:nvPr/>
        </p:nvSpPr>
        <p:spPr>
          <a:xfrm>
            <a:off x="1524000" y="5181600"/>
            <a:ext cx="7086600" cy="381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www.themegallery.com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78714d28-3caa-401e-a88d-9835c3ba3d06"/>
  <p:tag name="COMMONDATA" val="eyJoZGlkIjoiMjA2NDNiY2EzMGI5M2I1ZTE3NzcyZjVmOTAxNDViMWQifQ==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D1259"/>
      </a:dk1>
      <a:lt1>
        <a:srgbClr val="FFFFFF"/>
      </a:lt1>
      <a:dk2>
        <a:srgbClr val="0E4AA2"/>
      </a:dk2>
      <a:lt2>
        <a:srgbClr val="C0C0C0"/>
      </a:lt2>
      <a:accent1>
        <a:srgbClr val="3191D3"/>
      </a:accent1>
      <a:accent2>
        <a:srgbClr val="81CFEB"/>
      </a:accent2>
      <a:accent3>
        <a:srgbClr val="FFFFFF"/>
      </a:accent3>
      <a:accent4>
        <a:srgbClr val="090E4B"/>
      </a:accent4>
      <a:accent5>
        <a:srgbClr val="ADC7E6"/>
      </a:accent5>
      <a:accent6>
        <a:srgbClr val="74BBD5"/>
      </a:accent6>
      <a:hlink>
        <a:srgbClr val="6FB7B7"/>
      </a:hlink>
      <a:folHlink>
        <a:srgbClr val="DCCA42"/>
      </a:folHlink>
    </a:clrScheme>
    <a:fontScheme name="默认设计模板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默认设计模板 1">
        <a:dk1>
          <a:srgbClr val="0D1259"/>
        </a:dk1>
        <a:lt1>
          <a:srgbClr val="FFFFFF"/>
        </a:lt1>
        <a:dk2>
          <a:srgbClr val="0E4AA2"/>
        </a:dk2>
        <a:lt2>
          <a:srgbClr val="C0C0C0"/>
        </a:lt2>
        <a:accent1>
          <a:srgbClr val="3191D3"/>
        </a:accent1>
        <a:accent2>
          <a:srgbClr val="81CFEB"/>
        </a:accent2>
        <a:accent3>
          <a:srgbClr val="FFFFFF"/>
        </a:accent3>
        <a:accent4>
          <a:srgbClr val="090E4B"/>
        </a:accent4>
        <a:accent5>
          <a:srgbClr val="ADC7E6"/>
        </a:accent5>
        <a:accent6>
          <a:srgbClr val="74BBD5"/>
        </a:accent6>
        <a:hlink>
          <a:srgbClr val="6FB7B7"/>
        </a:hlink>
        <a:folHlink>
          <a:srgbClr val="DCCA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542F81"/>
        </a:dk1>
        <a:lt1>
          <a:srgbClr val="FFFFFF"/>
        </a:lt1>
        <a:dk2>
          <a:srgbClr val="0E4AA2"/>
        </a:dk2>
        <a:lt2>
          <a:srgbClr val="C0C0C0"/>
        </a:lt2>
        <a:accent1>
          <a:srgbClr val="2B59D9"/>
        </a:accent1>
        <a:accent2>
          <a:srgbClr val="EFA441"/>
        </a:accent2>
        <a:accent3>
          <a:srgbClr val="FFFFFF"/>
        </a:accent3>
        <a:accent4>
          <a:srgbClr val="46276D"/>
        </a:accent4>
        <a:accent5>
          <a:srgbClr val="ACB5E9"/>
        </a:accent5>
        <a:accent6>
          <a:srgbClr val="D9943A"/>
        </a:accent6>
        <a:hlink>
          <a:srgbClr val="63C398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E3558"/>
        </a:dk1>
        <a:lt1>
          <a:srgbClr val="FFFFFF"/>
        </a:lt1>
        <a:dk2>
          <a:srgbClr val="006666"/>
        </a:dk2>
        <a:lt2>
          <a:srgbClr val="969696"/>
        </a:lt2>
        <a:accent1>
          <a:srgbClr val="E3BE05"/>
        </a:accent1>
        <a:accent2>
          <a:srgbClr val="4BC77A"/>
        </a:accent2>
        <a:accent3>
          <a:srgbClr val="FFFFFF"/>
        </a:accent3>
        <a:accent4>
          <a:srgbClr val="0A2C4A"/>
        </a:accent4>
        <a:accent5>
          <a:srgbClr val="EFDBAA"/>
        </a:accent5>
        <a:accent6>
          <a:srgbClr val="43B46E"/>
        </a:accent6>
        <a:hlink>
          <a:srgbClr val="CC33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默认设计模板 1">
      <a:dk1>
        <a:srgbClr val="0D1259"/>
      </a:dk1>
      <a:lt1>
        <a:srgbClr val="FFFFFF"/>
      </a:lt1>
      <a:dk2>
        <a:srgbClr val="0E4AA2"/>
      </a:dk2>
      <a:lt2>
        <a:srgbClr val="C0C0C0"/>
      </a:lt2>
      <a:accent1>
        <a:srgbClr val="3191D3"/>
      </a:accent1>
      <a:accent2>
        <a:srgbClr val="81CFEB"/>
      </a:accent2>
      <a:accent3>
        <a:srgbClr val="FFFFFF"/>
      </a:accent3>
      <a:accent4>
        <a:srgbClr val="090E4B"/>
      </a:accent4>
      <a:accent5>
        <a:srgbClr val="ADC7E6"/>
      </a:accent5>
      <a:accent6>
        <a:srgbClr val="74BBD5"/>
      </a:accent6>
      <a:hlink>
        <a:srgbClr val="6FB7B7"/>
      </a:hlink>
      <a:folHlink>
        <a:srgbClr val="DCCA42"/>
      </a:folHlink>
    </a:clrScheme>
    <a:fontScheme name="默认设计模板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默认设计模板 1">
        <a:dk1>
          <a:srgbClr val="0D1259"/>
        </a:dk1>
        <a:lt1>
          <a:srgbClr val="FFFFFF"/>
        </a:lt1>
        <a:dk2>
          <a:srgbClr val="0E4AA2"/>
        </a:dk2>
        <a:lt2>
          <a:srgbClr val="C0C0C0"/>
        </a:lt2>
        <a:accent1>
          <a:srgbClr val="3191D3"/>
        </a:accent1>
        <a:accent2>
          <a:srgbClr val="81CFEB"/>
        </a:accent2>
        <a:accent3>
          <a:srgbClr val="FFFFFF"/>
        </a:accent3>
        <a:accent4>
          <a:srgbClr val="090E4B"/>
        </a:accent4>
        <a:accent5>
          <a:srgbClr val="ADC7E6"/>
        </a:accent5>
        <a:accent6>
          <a:srgbClr val="74BBD5"/>
        </a:accent6>
        <a:hlink>
          <a:srgbClr val="6FB7B7"/>
        </a:hlink>
        <a:folHlink>
          <a:srgbClr val="DCCA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542F81"/>
        </a:dk1>
        <a:lt1>
          <a:srgbClr val="FFFFFF"/>
        </a:lt1>
        <a:dk2>
          <a:srgbClr val="0E4AA2"/>
        </a:dk2>
        <a:lt2>
          <a:srgbClr val="C0C0C0"/>
        </a:lt2>
        <a:accent1>
          <a:srgbClr val="2B59D9"/>
        </a:accent1>
        <a:accent2>
          <a:srgbClr val="EFA441"/>
        </a:accent2>
        <a:accent3>
          <a:srgbClr val="FFFFFF"/>
        </a:accent3>
        <a:accent4>
          <a:srgbClr val="46276D"/>
        </a:accent4>
        <a:accent5>
          <a:srgbClr val="ACB5E9"/>
        </a:accent5>
        <a:accent6>
          <a:srgbClr val="D9943A"/>
        </a:accent6>
        <a:hlink>
          <a:srgbClr val="63C398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E3558"/>
        </a:dk1>
        <a:lt1>
          <a:srgbClr val="FFFFFF"/>
        </a:lt1>
        <a:dk2>
          <a:srgbClr val="006666"/>
        </a:dk2>
        <a:lt2>
          <a:srgbClr val="969696"/>
        </a:lt2>
        <a:accent1>
          <a:srgbClr val="E3BE05"/>
        </a:accent1>
        <a:accent2>
          <a:srgbClr val="4BC77A"/>
        </a:accent2>
        <a:accent3>
          <a:srgbClr val="FFFFFF"/>
        </a:accent3>
        <a:accent4>
          <a:srgbClr val="0A2C4A"/>
        </a:accent4>
        <a:accent5>
          <a:srgbClr val="EFDBAA"/>
        </a:accent5>
        <a:accent6>
          <a:srgbClr val="43B46E"/>
        </a:accent6>
        <a:hlink>
          <a:srgbClr val="CC33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821</Words>
  <Application>WPS 演示</Application>
  <PresentationFormat>全屏显示(4:3)</PresentationFormat>
  <Paragraphs>81</Paragraphs>
  <Slides>9</Slides>
  <Notes>13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4" baseType="lpstr">
      <vt:lpstr>Arial</vt:lpstr>
      <vt:lpstr>宋体</vt:lpstr>
      <vt:lpstr>Wingdings</vt:lpstr>
      <vt:lpstr>黑体</vt:lpstr>
      <vt:lpstr>方正舒体</vt:lpstr>
      <vt:lpstr>Times New Roman</vt:lpstr>
      <vt:lpstr>Wingdings 3</vt:lpstr>
      <vt:lpstr>微软雅黑</vt:lpstr>
      <vt:lpstr>Arial Unicode MS</vt:lpstr>
      <vt:lpstr>华文隶书</vt:lpstr>
      <vt:lpstr>Verdana</vt:lpstr>
      <vt:lpstr>默认设计模板</vt:lpstr>
      <vt:lpstr>1_默认设计模板</vt:lpstr>
      <vt:lpstr>MS_ClipArt_Gallery.2</vt:lpstr>
      <vt:lpstr>MS_ClipArt_Gallery.2</vt:lpstr>
      <vt:lpstr>PowerPoint 演示文稿</vt:lpstr>
      <vt:lpstr>有目标的进行创业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Guilddesign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Sung Ha, Park</dc:creator>
  <cp:lastModifiedBy>崔基哲</cp:lastModifiedBy>
  <cp:revision>198</cp:revision>
  <dcterms:created xsi:type="dcterms:W3CDTF">2004-07-21T02:43:03Z</dcterms:created>
  <dcterms:modified xsi:type="dcterms:W3CDTF">2022-11-07T04:16:21Z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2052-11.1.0.12598</vt:lpwstr>
  </property>
  <property fmtid="{D5CDD505-2E9C-101B-9397-08002B2CF9AE}" pid="3" name="ICV">
    <vt:lpwstr>5BE68E85B9AB41369CBE4655BBF12BE7</vt:lpwstr>
  </property>
</Properties>
</file>