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emf" ContentType="image/x-e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87"/>
  </p:handoutMasterIdLst>
  <p:sldIdLst>
    <p:sldId id="1138" r:id="rId3"/>
    <p:sldId id="1139" r:id="rId5"/>
    <p:sldId id="1142" r:id="rId6"/>
    <p:sldId id="1148" r:id="rId7"/>
    <p:sldId id="1149" r:id="rId8"/>
    <p:sldId id="1150" r:id="rId9"/>
    <p:sldId id="1151" r:id="rId10"/>
    <p:sldId id="1242" r:id="rId11"/>
    <p:sldId id="1152" r:id="rId12"/>
    <p:sldId id="1153" r:id="rId13"/>
    <p:sldId id="1154" r:id="rId14"/>
    <p:sldId id="1155" r:id="rId15"/>
    <p:sldId id="1156" r:id="rId16"/>
    <p:sldId id="1157" r:id="rId17"/>
    <p:sldId id="1158" r:id="rId18"/>
    <p:sldId id="1238" r:id="rId19"/>
    <p:sldId id="1239" r:id="rId20"/>
    <p:sldId id="1240" r:id="rId21"/>
    <p:sldId id="1241" r:id="rId22"/>
    <p:sldId id="1159" r:id="rId23"/>
    <p:sldId id="1160" r:id="rId24"/>
    <p:sldId id="1161" r:id="rId25"/>
    <p:sldId id="1162" r:id="rId26"/>
    <p:sldId id="1163" r:id="rId27"/>
    <p:sldId id="1164" r:id="rId28"/>
    <p:sldId id="1165" r:id="rId29"/>
    <p:sldId id="1166" r:id="rId30"/>
    <p:sldId id="1167" r:id="rId31"/>
    <p:sldId id="1168" r:id="rId32"/>
    <p:sldId id="1169" r:id="rId33"/>
    <p:sldId id="1243" r:id="rId34"/>
    <p:sldId id="1170" r:id="rId35"/>
    <p:sldId id="1171" r:id="rId36"/>
    <p:sldId id="1172" r:id="rId37"/>
    <p:sldId id="1173" r:id="rId38"/>
    <p:sldId id="1174" r:id="rId39"/>
    <p:sldId id="1175" r:id="rId40"/>
    <p:sldId id="1176" r:id="rId41"/>
    <p:sldId id="1178" r:id="rId42"/>
    <p:sldId id="1177" r:id="rId43"/>
    <p:sldId id="1179" r:id="rId44"/>
    <p:sldId id="1180" r:id="rId45"/>
    <p:sldId id="1181" r:id="rId46"/>
    <p:sldId id="1182" r:id="rId47"/>
    <p:sldId id="1183" r:id="rId48"/>
    <p:sldId id="1185" r:id="rId49"/>
    <p:sldId id="1184" r:id="rId50"/>
    <p:sldId id="1186" r:id="rId51"/>
    <p:sldId id="1188" r:id="rId52"/>
    <p:sldId id="1187" r:id="rId53"/>
    <p:sldId id="1190" r:id="rId54"/>
    <p:sldId id="1192" r:id="rId55"/>
    <p:sldId id="1193" r:id="rId56"/>
    <p:sldId id="1194" r:id="rId57"/>
    <p:sldId id="1195" r:id="rId58"/>
    <p:sldId id="1196" r:id="rId59"/>
    <p:sldId id="1244" r:id="rId60"/>
    <p:sldId id="1197" r:id="rId61"/>
    <p:sldId id="1245" r:id="rId62"/>
    <p:sldId id="1198" r:id="rId63"/>
    <p:sldId id="1199" r:id="rId64"/>
    <p:sldId id="1200" r:id="rId65"/>
    <p:sldId id="1201" r:id="rId66"/>
    <p:sldId id="1202" r:id="rId67"/>
    <p:sldId id="1203" r:id="rId68"/>
    <p:sldId id="1204" r:id="rId69"/>
    <p:sldId id="1205" r:id="rId70"/>
    <p:sldId id="1206" r:id="rId71"/>
    <p:sldId id="1223" r:id="rId72"/>
    <p:sldId id="1224" r:id="rId73"/>
    <p:sldId id="1225" r:id="rId74"/>
    <p:sldId id="1226" r:id="rId75"/>
    <p:sldId id="1227" r:id="rId76"/>
    <p:sldId id="1228" r:id="rId77"/>
    <p:sldId id="1229" r:id="rId78"/>
    <p:sldId id="1230" r:id="rId79"/>
    <p:sldId id="1231" r:id="rId80"/>
    <p:sldId id="1232" r:id="rId81"/>
    <p:sldId id="1233" r:id="rId82"/>
    <p:sldId id="1234" r:id="rId83"/>
    <p:sldId id="1235" r:id="rId84"/>
    <p:sldId id="1236" r:id="rId85"/>
    <p:sldId id="1147" r:id="rId86"/>
  </p:sldIdLst>
  <p:sldSz cx="12192000" cy="6858000"/>
  <p:notesSz cx="6858000" cy="9144000"/>
  <p:custDataLst>
    <p:tags r:id="rId9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6" userDrawn="1">
          <p15:clr>
            <a:srgbClr val="A4A3A4"/>
          </p15:clr>
        </p15:guide>
        <p15:guide id="2" pos="5110" userDrawn="1">
          <p15:clr>
            <a:srgbClr val="A4A3A4"/>
          </p15:clr>
        </p15:guide>
        <p15:guide id="6" pos="982" userDrawn="1">
          <p15:clr>
            <a:srgbClr val="A4A3A4"/>
          </p15:clr>
        </p15:guide>
        <p15:guide id="7" pos="9536" userDrawn="1">
          <p15:clr>
            <a:srgbClr val="A4A3A4"/>
          </p15:clr>
        </p15:guide>
        <p15:guide id="8" orient="horz" pos="2614" userDrawn="1">
          <p15:clr>
            <a:srgbClr val="A4A3A4"/>
          </p15:clr>
        </p15:guide>
        <p15:guide id="9" pos="3840" userDrawn="1">
          <p15:clr>
            <a:srgbClr val="A4A3A4"/>
          </p15:clr>
        </p15:guide>
        <p15:guide id="10" pos="529" userDrawn="1">
          <p15:clr>
            <a:srgbClr val="A4A3A4"/>
          </p15:clr>
        </p15:guide>
        <p15:guide id="11" pos="71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 id="2" name="UPC"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7F09"/>
    <a:srgbClr val="000000"/>
    <a:srgbClr val="3FA30C"/>
    <a:srgbClr val="FFFFFF"/>
    <a:srgbClr val="3D3D3D"/>
    <a:srgbClr val="39594E"/>
    <a:srgbClr val="8EC320"/>
    <a:srgbClr val="006835"/>
    <a:srgbClr val="EF4454"/>
    <a:srgbClr val="FCB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1" autoAdjust="0"/>
    <p:restoredTop sz="92281" autoAdjust="0"/>
  </p:normalViewPr>
  <p:slideViewPr>
    <p:cSldViewPr snapToGrid="0" showGuides="1">
      <p:cViewPr varScale="1">
        <p:scale>
          <a:sx n="107" d="100"/>
          <a:sy n="107" d="100"/>
        </p:scale>
        <p:origin x="648" y="108"/>
      </p:cViewPr>
      <p:guideLst>
        <p:guide orient="horz" pos="2886"/>
        <p:guide pos="5110"/>
        <p:guide pos="982"/>
        <p:guide pos="9536"/>
        <p:guide orient="horz" pos="2614"/>
        <p:guide pos="3840"/>
        <p:guide pos="529"/>
        <p:guide pos="7152"/>
      </p:guideLst>
    </p:cSldViewPr>
  </p:slideViewPr>
  <p:notesTextViewPr>
    <p:cViewPr>
      <p:scale>
        <a:sx n="1" d="1"/>
        <a:sy n="1" d="1"/>
      </p:scale>
      <p:origin x="0" y="0"/>
    </p:cViewPr>
  </p:notesTextViewPr>
  <p:sorterViewPr>
    <p:cViewPr>
      <p:scale>
        <a:sx n="64" d="100"/>
        <a:sy n="64" d="100"/>
      </p:scale>
      <p:origin x="0" y="27102"/>
    </p:cViewPr>
  </p:sorterViewPr>
  <p:notesViewPr>
    <p:cSldViewPr snapToGrid="0">
      <p:cViewPr varScale="1">
        <p:scale>
          <a:sx n="88" d="100"/>
          <a:sy n="88" d="100"/>
        </p:scale>
        <p:origin x="3822" y="102"/>
      </p:cViewPr>
      <p:guideLst/>
    </p:cSldViewPr>
  </p:notesViewPr>
  <p:gridSpacing cx="457200" cy="457200"/>
</p:viewPr>
</file>

<file path=ppt/_rels/presentation.xml.rels><?xml version="1.0" encoding="UTF-8" standalone="yes"?>
<Relationships xmlns="http://schemas.openxmlformats.org/package/2006/relationships"><Relationship Id="rId92" Type="http://schemas.openxmlformats.org/officeDocument/2006/relationships/tags" Target="tags/tag12.xml"/><Relationship Id="rId91" Type="http://schemas.openxmlformats.org/officeDocument/2006/relationships/commentAuthors" Target="commentAuthors.xml"/><Relationship Id="rId90" Type="http://schemas.openxmlformats.org/officeDocument/2006/relationships/tableStyles" Target="tableStyles.xml"/><Relationship Id="rId9" Type="http://schemas.openxmlformats.org/officeDocument/2006/relationships/slide" Target="slides/slide6.xml"/><Relationship Id="rId89" Type="http://schemas.openxmlformats.org/officeDocument/2006/relationships/viewProps" Target="viewProps.xml"/><Relationship Id="rId88" Type="http://schemas.openxmlformats.org/officeDocument/2006/relationships/presProps" Target="presProps.xml"/><Relationship Id="rId87" Type="http://schemas.openxmlformats.org/officeDocument/2006/relationships/handoutMaster" Target="handoutMasters/handoutMaster1.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097CBD0-BF70-4B88-8151-81945FADAEFB}"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zh-CN" altLang="en-US"/>
        </a:p>
      </dgm:t>
    </dgm:pt>
    <dgm:pt modelId="{E6627611-8844-40BB-8F83-4CBFC19C6B86}">
      <dgm:prSet phldrT="[文本]" custT="1"/>
      <dgm:spPr/>
      <dgm:t>
        <a:bodyPr/>
        <a:lstStyle/>
        <a:p>
          <a:r>
            <a:rPr lang="en-US" altLang="zh-CN" sz="1600" smtClean="0">
              <a:latin typeface="微软雅黑" panose="020B0503020204020204" pitchFamily="34" charset="-122"/>
              <a:ea typeface="微软雅黑" panose="020B0503020204020204" pitchFamily="34" charset="-122"/>
            </a:rPr>
            <a:t>DoS</a:t>
          </a:r>
          <a:endParaRPr lang="zh-CN" altLang="en-US" sz="1600" dirty="0">
            <a:latin typeface="微软雅黑" panose="020B0503020204020204" pitchFamily="34" charset="-122"/>
            <a:ea typeface="微软雅黑" panose="020B0503020204020204" pitchFamily="34" charset="-122"/>
          </a:endParaRPr>
        </a:p>
      </dgm:t>
    </dgm:pt>
    <dgm:pt modelId="{FE1F885D-60F3-4050-B87C-AF49D7456C31}" cxnId="{7AAD0BCE-8B16-4F0A-8E78-FEE6A6B6EDF6}" type="par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B6FEA35B-8287-49BC-91B3-E8505EC346A4}" cxnId="{7AAD0BCE-8B16-4F0A-8E78-FEE6A6B6EDF6}"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96B327B8-EDE1-41E7-85F7-C9CD58AC1C32}">
      <dgm:prSet phldrT="[文本]" custT="1"/>
      <dgm:spPr/>
      <dgm:t>
        <a:bodyPr/>
        <a:lstStyle/>
        <a:p>
          <a:r>
            <a:rPr lang="zh-CN" altLang="en-US" sz="1600" smtClean="0">
              <a:latin typeface="微软雅黑" panose="020B0503020204020204" pitchFamily="34" charset="-122"/>
              <a:ea typeface="微软雅黑" panose="020B0503020204020204" pitchFamily="34" charset="-122"/>
            </a:rPr>
            <a:t>消耗资源</a:t>
          </a:r>
          <a:endParaRPr lang="zh-CN" altLang="en-US" sz="1600" dirty="0">
            <a:latin typeface="微软雅黑" panose="020B0503020204020204" pitchFamily="34" charset="-122"/>
            <a:ea typeface="微软雅黑" panose="020B0503020204020204" pitchFamily="34" charset="-122"/>
          </a:endParaRPr>
        </a:p>
      </dgm:t>
    </dgm:pt>
    <dgm:pt modelId="{2F7B6C49-F298-49EF-9493-F4B56F55D1B9}" cxnId="{3082196E-EDD8-4E91-A64A-823747FBDDF9}"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F9441FD5-695C-46C1-94D1-534BDAB042BE}" cxnId="{3082196E-EDD8-4E91-A64A-823747FBDDF9}"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CB20EFEF-E80F-4D4E-ABC5-253712EF39D1}">
      <dgm:prSet phldrT="[文本]" custT="1"/>
      <dgm:spPr/>
      <dgm:t>
        <a:bodyPr/>
        <a:lstStyle/>
        <a:p>
          <a:r>
            <a:rPr lang="zh-CN" altLang="en-US" sz="1600" smtClean="0">
              <a:latin typeface="微软雅黑" panose="020B0503020204020204" pitchFamily="34" charset="-122"/>
              <a:ea typeface="微软雅黑" panose="020B0503020204020204" pitchFamily="34" charset="-122"/>
            </a:rPr>
            <a:t>主机资源</a:t>
          </a:r>
          <a:endParaRPr lang="zh-CN" altLang="en-US" sz="1600" dirty="0">
            <a:latin typeface="微软雅黑" panose="020B0503020204020204" pitchFamily="34" charset="-122"/>
            <a:ea typeface="微软雅黑" panose="020B0503020204020204" pitchFamily="34" charset="-122"/>
          </a:endParaRPr>
        </a:p>
      </dgm:t>
    </dgm:pt>
    <dgm:pt modelId="{BE7DA3FD-B470-4CCF-AC55-DCA3F2243DAC}" cxnId="{1A7311E3-FA38-4B86-8E4F-DC0CEA25E9BB}"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7D5593AE-4A71-435E-8848-4DC4CC774174}" cxnId="{1A7311E3-FA38-4B86-8E4F-DC0CEA25E9BB}"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0804EBE8-0BF9-4002-A9D2-3E6350B38381}">
      <dgm:prSet phldrT="[文本]" custT="1"/>
      <dgm:spPr/>
      <dgm:t>
        <a:bodyPr/>
        <a:lstStyle/>
        <a:p>
          <a:r>
            <a:rPr lang="zh-CN" altLang="en-US" sz="1600" smtClean="0">
              <a:latin typeface="微软雅黑" panose="020B0503020204020204" pitchFamily="34" charset="-122"/>
              <a:ea typeface="微软雅黑" panose="020B0503020204020204" pitchFamily="34" charset="-122"/>
            </a:rPr>
            <a:t>带宽</a:t>
          </a:r>
          <a:endParaRPr lang="zh-CN" altLang="en-US" sz="1600" dirty="0">
            <a:latin typeface="微软雅黑" panose="020B0503020204020204" pitchFamily="34" charset="-122"/>
            <a:ea typeface="微软雅黑" panose="020B0503020204020204" pitchFamily="34" charset="-122"/>
          </a:endParaRPr>
        </a:p>
      </dgm:t>
    </dgm:pt>
    <dgm:pt modelId="{26573117-CDC5-4BAE-B1FA-5411B1046E38}" cxnId="{802B4FA5-4DFE-44C9-8AAF-2360E88A9205}"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6973AEBD-91A8-442E-A998-9D5D5F061572}" cxnId="{802B4FA5-4DFE-44C9-8AAF-2360E88A9205}"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C612DB06-620B-42F8-9153-A30B2A8D58A2}">
      <dgm:prSet phldrT="[文本]" custT="1"/>
      <dgm:spPr/>
      <dgm:t>
        <a:bodyPr/>
        <a:lstStyle/>
        <a:p>
          <a:r>
            <a:rPr lang="zh-CN" altLang="en-US" sz="1600" smtClean="0">
              <a:latin typeface="微软雅黑" panose="020B0503020204020204" pitchFamily="34" charset="-122"/>
              <a:ea typeface="微软雅黑" panose="020B0503020204020204" pitchFamily="34" charset="-122"/>
            </a:rPr>
            <a:t>利用漏洞</a:t>
          </a:r>
          <a:endParaRPr lang="zh-CN" altLang="en-US" sz="1600" dirty="0">
            <a:latin typeface="微软雅黑" panose="020B0503020204020204" pitchFamily="34" charset="-122"/>
            <a:ea typeface="微软雅黑" panose="020B0503020204020204" pitchFamily="34" charset="-122"/>
          </a:endParaRPr>
        </a:p>
      </dgm:t>
    </dgm:pt>
    <dgm:pt modelId="{C46488D0-1B06-43D0-8565-6007C912F685}" cxnId="{4D3F05F8-253D-4C55-9813-23E5D4F86A8A}"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CDD038BC-993E-4BDC-B9B1-7879A55AEA09}" cxnId="{4D3F05F8-253D-4C55-9813-23E5D4F86A8A}"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1D478C7F-833C-4959-BB86-5EE23DAA34BE}">
      <dgm:prSet phldrT="[文本]" custT="1"/>
      <dgm:spPr/>
      <dgm:t>
        <a:bodyPr/>
        <a:lstStyle/>
        <a:p>
          <a:r>
            <a:rPr lang="zh-CN" altLang="en-US" sz="1600" smtClean="0">
              <a:latin typeface="微软雅黑" panose="020B0503020204020204" pitchFamily="34" charset="-122"/>
              <a:ea typeface="微软雅黑" panose="020B0503020204020204" pitchFamily="34" charset="-122"/>
            </a:rPr>
            <a:t>系统漏洞</a:t>
          </a:r>
          <a:endParaRPr lang="zh-CN" altLang="en-US" sz="1600" dirty="0">
            <a:latin typeface="微软雅黑" panose="020B0503020204020204" pitchFamily="34" charset="-122"/>
            <a:ea typeface="微软雅黑" panose="020B0503020204020204" pitchFamily="34" charset="-122"/>
          </a:endParaRPr>
        </a:p>
      </dgm:t>
    </dgm:pt>
    <dgm:pt modelId="{41A7124D-FAB3-4FC3-BA5C-A5B39A3D1D5E}" cxnId="{D76F156C-B8C1-45E6-9B5A-48EACE378226}"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E128549B-744F-4EBB-AC96-AD42F8D029E1}" cxnId="{D76F156C-B8C1-45E6-9B5A-48EACE378226}"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ECD0CA7D-D510-43C0-A6C2-C6088F5D6BDA}">
      <dgm:prSet phldrT="[文本]" custT="1"/>
      <dgm:spPr/>
      <dgm:t>
        <a:bodyPr/>
        <a:lstStyle/>
        <a:p>
          <a:r>
            <a:rPr lang="zh-CN" altLang="en-US" sz="1600" smtClean="0">
              <a:latin typeface="微软雅黑" panose="020B0503020204020204" pitchFamily="34" charset="-122"/>
              <a:ea typeface="微软雅黑" panose="020B0503020204020204" pitchFamily="34" charset="-122"/>
            </a:rPr>
            <a:t>管理策略</a:t>
          </a:r>
          <a:endParaRPr lang="zh-CN" altLang="en-US" sz="1600" dirty="0">
            <a:latin typeface="微软雅黑" panose="020B0503020204020204" pitchFamily="34" charset="-122"/>
            <a:ea typeface="微软雅黑" panose="020B0503020204020204" pitchFamily="34" charset="-122"/>
          </a:endParaRPr>
        </a:p>
      </dgm:t>
    </dgm:pt>
    <dgm:pt modelId="{001591D6-79A7-4DB7-BA9F-30613DE37DC1}" cxnId="{CCF9D2F3-E06F-4702-A2A6-B49A21DBD798}"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4483C590-0563-470E-81DA-EA190E28A2B7}" cxnId="{CCF9D2F3-E06F-4702-A2A6-B49A21DBD798}"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61EFF94A-E3F2-4B1C-9BEE-E54B8C307D3D}">
      <dgm:prSet phldrT="[文本]" custT="1"/>
      <dgm:spPr/>
      <dgm:t>
        <a:bodyPr/>
        <a:lstStyle/>
        <a:p>
          <a:r>
            <a:rPr lang="zh-CN" altLang="en-US" sz="1600" smtClean="0">
              <a:latin typeface="微软雅黑" panose="020B0503020204020204" pitchFamily="34" charset="-122"/>
              <a:ea typeface="微软雅黑" panose="020B0503020204020204" pitchFamily="34" charset="-122"/>
            </a:rPr>
            <a:t>三层协议</a:t>
          </a:r>
          <a:endParaRPr lang="zh-CN" altLang="en-US" sz="1600" dirty="0">
            <a:latin typeface="微软雅黑" panose="020B0503020204020204" pitchFamily="34" charset="-122"/>
            <a:ea typeface="微软雅黑" panose="020B0503020204020204" pitchFamily="34" charset="-122"/>
          </a:endParaRPr>
        </a:p>
      </dgm:t>
    </dgm:pt>
    <dgm:pt modelId="{704AD38D-CF0C-458F-ABCF-9B514E637FA1}" cxnId="{3CD32EA8-A20E-483F-A26D-EA616A59669C}"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2D178B36-6EE0-4F95-971A-93816224DE8E}" cxnId="{3CD32EA8-A20E-483F-A26D-EA616A59669C}"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1BB66AEC-7DED-4842-ADE9-D6A703E1E6DC}">
      <dgm:prSet phldrT="[文本]" custT="1"/>
      <dgm:spPr/>
      <dgm:t>
        <a:bodyPr/>
        <a:lstStyle/>
        <a:p>
          <a:r>
            <a:rPr lang="zh-CN" altLang="en-US" sz="1600" smtClean="0">
              <a:latin typeface="微软雅黑" panose="020B0503020204020204" pitchFamily="34" charset="-122"/>
              <a:ea typeface="微软雅黑" panose="020B0503020204020204" pitchFamily="34" charset="-122"/>
            </a:rPr>
            <a:t>四层协议</a:t>
          </a:r>
          <a:endParaRPr lang="zh-CN" altLang="en-US" sz="1600" dirty="0">
            <a:latin typeface="微软雅黑" panose="020B0503020204020204" pitchFamily="34" charset="-122"/>
            <a:ea typeface="微软雅黑" panose="020B0503020204020204" pitchFamily="34" charset="-122"/>
          </a:endParaRPr>
        </a:p>
      </dgm:t>
    </dgm:pt>
    <dgm:pt modelId="{F8E7FF3A-35EB-4740-9D60-C3242F095C42}" cxnId="{3DE5C53E-2376-41DE-8C88-BB50F4DFE873}"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ACB77887-ABD6-465B-A588-B25697886963}" cxnId="{3DE5C53E-2376-41DE-8C88-BB50F4DFE873}"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161E48C5-5B5D-4F77-8965-2AAE2F6E2CC4}">
      <dgm:prSet phldrT="[文本]" custT="1"/>
      <dgm:spPr/>
      <dgm:t>
        <a:bodyPr/>
        <a:lstStyle/>
        <a:p>
          <a:r>
            <a:rPr lang="zh-CN" altLang="en-US" sz="1600" smtClean="0">
              <a:latin typeface="微软雅黑" panose="020B0503020204020204" pitchFamily="34" charset="-122"/>
              <a:ea typeface="微软雅黑" panose="020B0503020204020204" pitchFamily="34" charset="-122"/>
            </a:rPr>
            <a:t>死亡之</a:t>
          </a:r>
          <a:r>
            <a:rPr lang="en-US" altLang="zh-CN" sz="1600" smtClean="0">
              <a:latin typeface="微软雅黑" panose="020B0503020204020204" pitchFamily="34" charset="-122"/>
              <a:ea typeface="微软雅黑" panose="020B0503020204020204" pitchFamily="34" charset="-122"/>
            </a:rPr>
            <a:t>ping</a:t>
          </a:r>
          <a:r>
            <a:rPr lang="zh-CN" altLang="en-US" sz="1600" smtClean="0">
              <a:latin typeface="微软雅黑" panose="020B0503020204020204" pitchFamily="34" charset="-122"/>
              <a:ea typeface="微软雅黑" panose="020B0503020204020204" pitchFamily="34" charset="-122"/>
            </a:rPr>
            <a:t>、</a:t>
          </a:r>
          <a:r>
            <a:rPr lang="en-US" altLang="zh-CN" sz="1600" smtClean="0">
              <a:latin typeface="微软雅黑" panose="020B0503020204020204" pitchFamily="34" charset="-122"/>
              <a:ea typeface="微软雅黑" panose="020B0503020204020204" pitchFamily="34" charset="-122"/>
            </a:rPr>
            <a:t>smurf</a:t>
          </a:r>
          <a:r>
            <a:rPr lang="zh-CN" altLang="en-US" sz="1600" smtClean="0">
              <a:latin typeface="微软雅黑" panose="020B0503020204020204" pitchFamily="34" charset="-122"/>
              <a:ea typeface="微软雅黑" panose="020B0503020204020204" pitchFamily="34" charset="-122"/>
            </a:rPr>
            <a:t>等</a:t>
          </a:r>
          <a:endParaRPr lang="zh-CN" altLang="en-US" sz="1600" dirty="0">
            <a:latin typeface="微软雅黑" panose="020B0503020204020204" pitchFamily="34" charset="-122"/>
            <a:ea typeface="微软雅黑" panose="020B0503020204020204" pitchFamily="34" charset="-122"/>
          </a:endParaRPr>
        </a:p>
      </dgm:t>
    </dgm:pt>
    <dgm:pt modelId="{A67F999A-C9C8-401C-A38D-FD29ED0ED9B8}" cxnId="{E423F20A-C55A-4DBE-9D64-DAF844517BFE}"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6550E64F-6D01-448E-A747-392BB6BFE5B2}" cxnId="{E423F20A-C55A-4DBE-9D64-DAF844517BFE}"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9CD2AF49-A426-4D41-9001-CF9C49531170}">
      <dgm:prSet phldrT="[文本]" custT="1"/>
      <dgm:spPr/>
      <dgm:t>
        <a:bodyPr/>
        <a:lstStyle/>
        <a:p>
          <a:r>
            <a:rPr lang="zh-CN" altLang="en-US" sz="1600" smtClean="0">
              <a:latin typeface="微软雅黑" panose="020B0503020204020204" pitchFamily="34" charset="-122"/>
              <a:ea typeface="微软雅黑" panose="020B0503020204020204" pitchFamily="34" charset="-122"/>
            </a:rPr>
            <a:t>应用层协议</a:t>
          </a:r>
          <a:endParaRPr lang="zh-CN" altLang="en-US" sz="1600" dirty="0">
            <a:latin typeface="微软雅黑" panose="020B0503020204020204" pitchFamily="34" charset="-122"/>
            <a:ea typeface="微软雅黑" panose="020B0503020204020204" pitchFamily="34" charset="-122"/>
          </a:endParaRPr>
        </a:p>
      </dgm:t>
    </dgm:pt>
    <dgm:pt modelId="{AE6F4DA2-5D37-4F28-B45F-31B51C578C58}" cxnId="{A9B400F6-4B76-45B8-A91D-93D3B7D74E28}"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CBAE2AE2-8A8A-469B-9878-7591DD399148}" cxnId="{A9B400F6-4B76-45B8-A91D-93D3B7D74E28}"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9AD078AE-BB28-4A40-8A41-69DC9B18B262}">
      <dgm:prSet phldrT="[文本]" custT="1"/>
      <dgm:spPr/>
      <dgm:t>
        <a:bodyPr/>
        <a:lstStyle/>
        <a:p>
          <a:r>
            <a:rPr lang="zh-CN" altLang="en-US" sz="1600" smtClean="0">
              <a:latin typeface="微软雅黑" panose="020B0503020204020204" pitchFamily="34" charset="-122"/>
              <a:ea typeface="微软雅黑" panose="020B0503020204020204" pitchFamily="34" charset="-122"/>
            </a:rPr>
            <a:t>账户锁定</a:t>
          </a:r>
          <a:endParaRPr lang="zh-CN" altLang="en-US" sz="1600" dirty="0">
            <a:latin typeface="微软雅黑" panose="020B0503020204020204" pitchFamily="34" charset="-122"/>
            <a:ea typeface="微软雅黑" panose="020B0503020204020204" pitchFamily="34" charset="-122"/>
          </a:endParaRPr>
        </a:p>
      </dgm:t>
    </dgm:pt>
    <dgm:pt modelId="{970D75D2-1714-4870-B849-F5CDE958CEDB}" cxnId="{A00DF076-510A-4FFA-B30B-0E1AADB29F0C}"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1ADDD4BD-54F4-4AA5-90DE-348E53DD25AB}" cxnId="{A00DF076-510A-4FFA-B30B-0E1AADB29F0C}"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94185257-0201-4963-A649-705125D4EBBA}">
      <dgm:prSet phldrT="[文本]" custT="1"/>
      <dgm:spPr/>
      <dgm:t>
        <a:bodyPr/>
        <a:lstStyle/>
        <a:p>
          <a:r>
            <a:rPr lang="en-US" altLang="zh-CN" sz="1600" smtClean="0">
              <a:latin typeface="微软雅黑" panose="020B0503020204020204" pitchFamily="34" charset="-122"/>
              <a:ea typeface="微软雅黑" panose="020B0503020204020204" pitchFamily="34" charset="-122"/>
            </a:rPr>
            <a:t>SYN flood</a:t>
          </a:r>
          <a:r>
            <a:rPr lang="zh-CN" altLang="en-US" sz="1600" smtClean="0">
              <a:latin typeface="微软雅黑" panose="020B0503020204020204" pitchFamily="34" charset="-122"/>
              <a:ea typeface="微软雅黑" panose="020B0503020204020204" pitchFamily="34" charset="-122"/>
            </a:rPr>
            <a:t>、</a:t>
          </a:r>
          <a:r>
            <a:rPr lang="en-US" altLang="zh-CN" sz="1600" smtClean="0">
              <a:latin typeface="微软雅黑" panose="020B0503020204020204" pitchFamily="34" charset="-122"/>
              <a:ea typeface="微软雅黑" panose="020B0503020204020204" pitchFamily="34" charset="-122"/>
            </a:rPr>
            <a:t>UDP flood</a:t>
          </a:r>
          <a:r>
            <a:rPr lang="zh-CN" altLang="en-US" sz="1600" smtClean="0">
              <a:latin typeface="微软雅黑" panose="020B0503020204020204" pitchFamily="34" charset="-122"/>
              <a:ea typeface="微软雅黑" panose="020B0503020204020204" pitchFamily="34" charset="-122"/>
            </a:rPr>
            <a:t>等</a:t>
          </a:r>
          <a:endParaRPr lang="zh-CN" altLang="en-US" sz="1600" dirty="0">
            <a:latin typeface="微软雅黑" panose="020B0503020204020204" pitchFamily="34" charset="-122"/>
            <a:ea typeface="微软雅黑" panose="020B0503020204020204" pitchFamily="34" charset="-122"/>
          </a:endParaRPr>
        </a:p>
      </dgm:t>
    </dgm:pt>
    <dgm:pt modelId="{A6B772FF-6184-4A4B-A08F-216AB4298B65}" cxnId="{65FE4230-0723-41FC-BE7B-958114899133}"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3C4FE22B-0419-43C7-A6BF-AC58FCF0B25A}" cxnId="{65FE4230-0723-41FC-BE7B-958114899133}"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12479AF3-D801-4CB5-9037-8FF105D8646C}">
      <dgm:prSet phldrT="[文本]" custT="1"/>
      <dgm:spPr/>
      <dgm:t>
        <a:bodyPr/>
        <a:lstStyle/>
        <a:p>
          <a:r>
            <a:rPr lang="en-US" sz="1600" smtClean="0">
              <a:latin typeface="微软雅黑" panose="020B0503020204020204" pitchFamily="34" charset="-122"/>
              <a:ea typeface="微软雅黑" panose="020B0503020204020204" pitchFamily="34" charset="-122"/>
            </a:rPr>
            <a:t>CC</a:t>
          </a:r>
          <a:r>
            <a:rPr lang="zh-CN" altLang="en-US" sz="1600" smtClean="0">
              <a:latin typeface="微软雅黑" panose="020B0503020204020204" pitchFamily="34" charset="-122"/>
              <a:ea typeface="微软雅黑" panose="020B0503020204020204" pitchFamily="34" charset="-122"/>
            </a:rPr>
            <a:t>、</a:t>
          </a:r>
          <a:r>
            <a:rPr lang="en-US" sz="1600" smtClean="0">
              <a:latin typeface="微软雅黑" panose="020B0503020204020204" pitchFamily="34" charset="-122"/>
              <a:ea typeface="微软雅黑" panose="020B0503020204020204" pitchFamily="34" charset="-122"/>
            </a:rPr>
            <a:t>NTP Flood</a:t>
          </a:r>
          <a:r>
            <a:rPr lang="zh-CN" altLang="zh-CN" sz="1600" smtClean="0">
              <a:latin typeface="微软雅黑" panose="020B0503020204020204" pitchFamily="34" charset="-122"/>
              <a:ea typeface="微软雅黑" panose="020B0503020204020204" pitchFamily="34" charset="-122"/>
            </a:rPr>
            <a:t>、</a:t>
          </a:r>
          <a:r>
            <a:rPr lang="en-US" sz="1600" smtClean="0">
              <a:latin typeface="微软雅黑" panose="020B0503020204020204" pitchFamily="34" charset="-122"/>
              <a:ea typeface="微软雅黑" panose="020B0503020204020204" pitchFamily="34" charset="-122"/>
            </a:rPr>
            <a:t> DNS Flood</a:t>
          </a:r>
          <a:r>
            <a:rPr lang="zh-CN" altLang="en-US" sz="1600" smtClean="0">
              <a:latin typeface="微软雅黑" panose="020B0503020204020204" pitchFamily="34" charset="-122"/>
              <a:ea typeface="微软雅黑" panose="020B0503020204020204" pitchFamily="34" charset="-122"/>
            </a:rPr>
            <a:t>等</a:t>
          </a:r>
          <a:endParaRPr lang="zh-CN" altLang="en-US" sz="1600" dirty="0">
            <a:latin typeface="微软雅黑" panose="020B0503020204020204" pitchFamily="34" charset="-122"/>
            <a:ea typeface="微软雅黑" panose="020B0503020204020204" pitchFamily="34" charset="-122"/>
          </a:endParaRPr>
        </a:p>
      </dgm:t>
    </dgm:pt>
    <dgm:pt modelId="{1E44A67B-1675-4B82-9105-B416CEC1348A}" cxnId="{2E1DC9B8-08F7-4EA8-9284-1D484B6569CE}"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F0F9E52A-55E5-46EF-8C5B-F25EB0F0EF2B}" cxnId="{2E1DC9B8-08F7-4EA8-9284-1D484B6569CE}"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60E2DDE0-0A66-45B0-A666-883C6927F118}">
      <dgm:prSet phldrT="[文本]" custT="1"/>
      <dgm:spPr/>
      <dgm:t>
        <a:bodyPr/>
        <a:lstStyle/>
        <a:p>
          <a:r>
            <a:rPr lang="zh-CN" altLang="en-US" sz="1600" smtClean="0">
              <a:latin typeface="微软雅黑" panose="020B0503020204020204" pitchFamily="34" charset="-122"/>
              <a:ea typeface="微软雅黑" panose="020B0503020204020204" pitchFamily="34" charset="-122"/>
            </a:rPr>
            <a:t>蠕虫病毒等</a:t>
          </a:r>
          <a:endParaRPr lang="zh-CN" altLang="en-US" sz="1600" dirty="0">
            <a:latin typeface="微软雅黑" panose="020B0503020204020204" pitchFamily="34" charset="-122"/>
            <a:ea typeface="微软雅黑" panose="020B0503020204020204" pitchFamily="34" charset="-122"/>
          </a:endParaRPr>
        </a:p>
      </dgm:t>
    </dgm:pt>
    <dgm:pt modelId="{0274E497-279C-4A16-AD21-94F5712833A4}" cxnId="{AC3CEE4C-32CD-4A20-A6C0-14148200F169}"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2639B834-12DF-458F-9D83-55F2DC952539}" cxnId="{AC3CEE4C-32CD-4A20-A6C0-14148200F169}"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02A692E2-1442-4378-BF97-349C3937621E}">
      <dgm:prSet phldrT="[文本]" custT="1"/>
      <dgm:spPr/>
      <dgm:t>
        <a:bodyPr/>
        <a:lstStyle/>
        <a:p>
          <a:r>
            <a:rPr lang="en-US" altLang="zh-CN" sz="1600" smtClean="0">
              <a:latin typeface="微软雅黑" panose="020B0503020204020204" pitchFamily="34" charset="-122"/>
              <a:ea typeface="微软雅黑" panose="020B0503020204020204" pitchFamily="34" charset="-122"/>
            </a:rPr>
            <a:t>UDP flood</a:t>
          </a:r>
          <a:r>
            <a:rPr lang="zh-CN" altLang="en-US" sz="1600" smtClean="0">
              <a:latin typeface="微软雅黑" panose="020B0503020204020204" pitchFamily="34" charset="-122"/>
              <a:ea typeface="微软雅黑" panose="020B0503020204020204" pitchFamily="34" charset="-122"/>
            </a:rPr>
            <a:t>等</a:t>
          </a:r>
          <a:endParaRPr lang="zh-CN" altLang="en-US" sz="1600" dirty="0">
            <a:latin typeface="微软雅黑" panose="020B0503020204020204" pitchFamily="34" charset="-122"/>
            <a:ea typeface="微软雅黑" panose="020B0503020204020204" pitchFamily="34" charset="-122"/>
          </a:endParaRPr>
        </a:p>
      </dgm:t>
    </dgm:pt>
    <dgm:pt modelId="{C3F744FA-1E41-4512-A6F1-70926321D575}" cxnId="{4454801D-8D5D-423D-BE92-30F5AECF9ADE}" type="parTrans">
      <dgm:prSet custT="1"/>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14C118FD-45AE-4302-A108-EAFAD1C33D3B}" cxnId="{4454801D-8D5D-423D-BE92-30F5AECF9ADE}" type="sibTrans">
      <dgm:prSet/>
      <dgm:spPr/>
      <dgm:t>
        <a:bodyPr/>
        <a:lstStyle/>
        <a:p>
          <a:endParaRPr lang="zh-CN" altLang="en-US" sz="1600">
            <a:solidFill>
              <a:schemeClr val="tx1"/>
            </a:solidFill>
            <a:latin typeface="微软雅黑" panose="020B0503020204020204" pitchFamily="34" charset="-122"/>
            <a:ea typeface="微软雅黑" panose="020B0503020204020204" pitchFamily="34" charset="-122"/>
          </a:endParaRPr>
        </a:p>
      </dgm:t>
    </dgm:pt>
    <dgm:pt modelId="{86F38B84-57EC-46B4-B383-7C6C0C14540D}" type="pres">
      <dgm:prSet presAssocID="{F097CBD0-BF70-4B88-8151-81945FADAEFB}" presName="diagram" presStyleCnt="0">
        <dgm:presLayoutVars>
          <dgm:chPref val="1"/>
          <dgm:dir/>
          <dgm:animOne val="branch"/>
          <dgm:animLvl val="lvl"/>
          <dgm:resizeHandles val="exact"/>
        </dgm:presLayoutVars>
      </dgm:prSet>
      <dgm:spPr/>
      <dgm:t>
        <a:bodyPr/>
        <a:lstStyle/>
        <a:p>
          <a:endParaRPr lang="zh-CN" altLang="en-US"/>
        </a:p>
      </dgm:t>
    </dgm:pt>
    <dgm:pt modelId="{90D8B1E2-2D80-4D95-B731-D80FC11B082C}" type="pres">
      <dgm:prSet presAssocID="{E6627611-8844-40BB-8F83-4CBFC19C6B86}" presName="root1" presStyleCnt="0"/>
      <dgm:spPr/>
      <dgm:t>
        <a:bodyPr/>
        <a:lstStyle/>
        <a:p>
          <a:endParaRPr lang="zh-CN" altLang="en-US"/>
        </a:p>
      </dgm:t>
    </dgm:pt>
    <dgm:pt modelId="{92AA9E10-1E6B-4E70-A299-B1E65A097198}" type="pres">
      <dgm:prSet presAssocID="{E6627611-8844-40BB-8F83-4CBFC19C6B86}" presName="LevelOneTextNode" presStyleLbl="node0" presStyleIdx="0" presStyleCnt="1">
        <dgm:presLayoutVars>
          <dgm:chPref val="3"/>
        </dgm:presLayoutVars>
      </dgm:prSet>
      <dgm:spPr/>
      <dgm:t>
        <a:bodyPr/>
        <a:lstStyle/>
        <a:p>
          <a:endParaRPr lang="zh-CN" altLang="en-US"/>
        </a:p>
      </dgm:t>
    </dgm:pt>
    <dgm:pt modelId="{61B583BC-8665-458C-9F0C-8BF34978EA61}" type="pres">
      <dgm:prSet presAssocID="{E6627611-8844-40BB-8F83-4CBFC19C6B86}" presName="level2hierChild" presStyleCnt="0"/>
      <dgm:spPr/>
      <dgm:t>
        <a:bodyPr/>
        <a:lstStyle/>
        <a:p>
          <a:endParaRPr lang="zh-CN" altLang="en-US"/>
        </a:p>
      </dgm:t>
    </dgm:pt>
    <dgm:pt modelId="{CE3E7569-26BB-46C7-86B9-6139948377D4}" type="pres">
      <dgm:prSet presAssocID="{2F7B6C49-F298-49EF-9493-F4B56F55D1B9}" presName="conn2-1" presStyleLbl="parChTrans1D2" presStyleIdx="0" presStyleCnt="3"/>
      <dgm:spPr/>
      <dgm:t>
        <a:bodyPr/>
        <a:lstStyle/>
        <a:p>
          <a:endParaRPr lang="zh-CN" altLang="en-US"/>
        </a:p>
      </dgm:t>
    </dgm:pt>
    <dgm:pt modelId="{EDA185E4-4081-4B1B-ADAC-B5DB943C9AF4}" type="pres">
      <dgm:prSet presAssocID="{2F7B6C49-F298-49EF-9493-F4B56F55D1B9}" presName="connTx" presStyleLbl="parChTrans1D2" presStyleIdx="0" presStyleCnt="3"/>
      <dgm:spPr/>
      <dgm:t>
        <a:bodyPr/>
        <a:lstStyle/>
        <a:p>
          <a:endParaRPr lang="zh-CN" altLang="en-US"/>
        </a:p>
      </dgm:t>
    </dgm:pt>
    <dgm:pt modelId="{90995D21-5177-4DD4-9A17-1F8BBF3CC3D9}" type="pres">
      <dgm:prSet presAssocID="{96B327B8-EDE1-41E7-85F7-C9CD58AC1C32}" presName="root2" presStyleCnt="0"/>
      <dgm:spPr/>
      <dgm:t>
        <a:bodyPr/>
        <a:lstStyle/>
        <a:p>
          <a:endParaRPr lang="zh-CN" altLang="en-US"/>
        </a:p>
      </dgm:t>
    </dgm:pt>
    <dgm:pt modelId="{6C19CE10-BDEF-40AC-9AD5-3F445DD97F13}" type="pres">
      <dgm:prSet presAssocID="{96B327B8-EDE1-41E7-85F7-C9CD58AC1C32}" presName="LevelTwoTextNode" presStyleLbl="node2" presStyleIdx="0" presStyleCnt="3">
        <dgm:presLayoutVars>
          <dgm:chPref val="3"/>
        </dgm:presLayoutVars>
      </dgm:prSet>
      <dgm:spPr/>
      <dgm:t>
        <a:bodyPr/>
        <a:lstStyle/>
        <a:p>
          <a:endParaRPr lang="zh-CN" altLang="en-US"/>
        </a:p>
      </dgm:t>
    </dgm:pt>
    <dgm:pt modelId="{74879F37-D0F0-463F-AD55-AEC7DC9595D2}" type="pres">
      <dgm:prSet presAssocID="{96B327B8-EDE1-41E7-85F7-C9CD58AC1C32}" presName="level3hierChild" presStyleCnt="0"/>
      <dgm:spPr/>
      <dgm:t>
        <a:bodyPr/>
        <a:lstStyle/>
        <a:p>
          <a:endParaRPr lang="zh-CN" altLang="en-US"/>
        </a:p>
      </dgm:t>
    </dgm:pt>
    <dgm:pt modelId="{DE6ADF8B-53A0-4D37-A5FE-13598037D623}" type="pres">
      <dgm:prSet presAssocID="{BE7DA3FD-B470-4CCF-AC55-DCA3F2243DAC}" presName="conn2-1" presStyleLbl="parChTrans1D3" presStyleIdx="0" presStyleCnt="4"/>
      <dgm:spPr/>
      <dgm:t>
        <a:bodyPr/>
        <a:lstStyle/>
        <a:p>
          <a:endParaRPr lang="zh-CN" altLang="en-US"/>
        </a:p>
      </dgm:t>
    </dgm:pt>
    <dgm:pt modelId="{0353D2EB-7586-43D0-9597-CFA7401D5330}" type="pres">
      <dgm:prSet presAssocID="{BE7DA3FD-B470-4CCF-AC55-DCA3F2243DAC}" presName="connTx" presStyleLbl="parChTrans1D3" presStyleIdx="0" presStyleCnt="4"/>
      <dgm:spPr/>
      <dgm:t>
        <a:bodyPr/>
        <a:lstStyle/>
        <a:p>
          <a:endParaRPr lang="zh-CN" altLang="en-US"/>
        </a:p>
      </dgm:t>
    </dgm:pt>
    <dgm:pt modelId="{04822765-E933-408C-B6DC-C189975A33E5}" type="pres">
      <dgm:prSet presAssocID="{CB20EFEF-E80F-4D4E-ABC5-253712EF39D1}" presName="root2" presStyleCnt="0"/>
      <dgm:spPr/>
      <dgm:t>
        <a:bodyPr/>
        <a:lstStyle/>
        <a:p>
          <a:endParaRPr lang="zh-CN" altLang="en-US"/>
        </a:p>
      </dgm:t>
    </dgm:pt>
    <dgm:pt modelId="{8CA69549-2E12-4363-955A-559FF8C472AB}" type="pres">
      <dgm:prSet presAssocID="{CB20EFEF-E80F-4D4E-ABC5-253712EF39D1}" presName="LevelTwoTextNode" presStyleLbl="node3" presStyleIdx="0" presStyleCnt="4">
        <dgm:presLayoutVars>
          <dgm:chPref val="3"/>
        </dgm:presLayoutVars>
      </dgm:prSet>
      <dgm:spPr/>
      <dgm:t>
        <a:bodyPr/>
        <a:lstStyle/>
        <a:p>
          <a:endParaRPr lang="zh-CN" altLang="en-US"/>
        </a:p>
      </dgm:t>
    </dgm:pt>
    <dgm:pt modelId="{46F051CA-4F6F-43ED-8A83-3E8EE6434714}" type="pres">
      <dgm:prSet presAssocID="{CB20EFEF-E80F-4D4E-ABC5-253712EF39D1}" presName="level3hierChild" presStyleCnt="0"/>
      <dgm:spPr/>
      <dgm:t>
        <a:bodyPr/>
        <a:lstStyle/>
        <a:p>
          <a:endParaRPr lang="zh-CN" altLang="en-US"/>
        </a:p>
      </dgm:t>
    </dgm:pt>
    <dgm:pt modelId="{09F28D3F-B8C6-47A1-BB35-200FE095375B}" type="pres">
      <dgm:prSet presAssocID="{704AD38D-CF0C-458F-ABCF-9B514E637FA1}" presName="conn2-1" presStyleLbl="parChTrans1D4" presStyleIdx="0" presStyleCnt="8"/>
      <dgm:spPr/>
      <dgm:t>
        <a:bodyPr/>
        <a:lstStyle/>
        <a:p>
          <a:endParaRPr lang="zh-CN" altLang="en-US"/>
        </a:p>
      </dgm:t>
    </dgm:pt>
    <dgm:pt modelId="{BD2EBE03-48C6-4D27-9CEF-85C989ACB985}" type="pres">
      <dgm:prSet presAssocID="{704AD38D-CF0C-458F-ABCF-9B514E637FA1}" presName="connTx" presStyleLbl="parChTrans1D4" presStyleIdx="0" presStyleCnt="8"/>
      <dgm:spPr/>
      <dgm:t>
        <a:bodyPr/>
        <a:lstStyle/>
        <a:p>
          <a:endParaRPr lang="zh-CN" altLang="en-US"/>
        </a:p>
      </dgm:t>
    </dgm:pt>
    <dgm:pt modelId="{AE7C58FB-E499-4B0A-BDDD-20578043695D}" type="pres">
      <dgm:prSet presAssocID="{61EFF94A-E3F2-4B1C-9BEE-E54B8C307D3D}" presName="root2" presStyleCnt="0"/>
      <dgm:spPr/>
      <dgm:t>
        <a:bodyPr/>
        <a:lstStyle/>
        <a:p>
          <a:endParaRPr lang="zh-CN" altLang="en-US"/>
        </a:p>
      </dgm:t>
    </dgm:pt>
    <dgm:pt modelId="{01D2E85F-0B2D-4176-BFAB-B7D62AECB7F0}" type="pres">
      <dgm:prSet presAssocID="{61EFF94A-E3F2-4B1C-9BEE-E54B8C307D3D}" presName="LevelTwoTextNode" presStyleLbl="node4" presStyleIdx="0" presStyleCnt="8">
        <dgm:presLayoutVars>
          <dgm:chPref val="3"/>
        </dgm:presLayoutVars>
      </dgm:prSet>
      <dgm:spPr/>
      <dgm:t>
        <a:bodyPr/>
        <a:lstStyle/>
        <a:p>
          <a:endParaRPr lang="zh-CN" altLang="en-US"/>
        </a:p>
      </dgm:t>
    </dgm:pt>
    <dgm:pt modelId="{0B19CF86-1766-46B4-AC50-FB4109E557E3}" type="pres">
      <dgm:prSet presAssocID="{61EFF94A-E3F2-4B1C-9BEE-E54B8C307D3D}" presName="level3hierChild" presStyleCnt="0"/>
      <dgm:spPr/>
      <dgm:t>
        <a:bodyPr/>
        <a:lstStyle/>
        <a:p>
          <a:endParaRPr lang="zh-CN" altLang="en-US"/>
        </a:p>
      </dgm:t>
    </dgm:pt>
    <dgm:pt modelId="{EF513FB9-2235-4638-AA40-30AB91748449}" type="pres">
      <dgm:prSet presAssocID="{A67F999A-C9C8-401C-A38D-FD29ED0ED9B8}" presName="conn2-1" presStyleLbl="parChTrans1D4" presStyleIdx="1" presStyleCnt="8"/>
      <dgm:spPr/>
      <dgm:t>
        <a:bodyPr/>
        <a:lstStyle/>
        <a:p>
          <a:endParaRPr lang="zh-CN" altLang="en-US"/>
        </a:p>
      </dgm:t>
    </dgm:pt>
    <dgm:pt modelId="{6E91A6B7-A165-4AE7-AE66-9816C92F0752}" type="pres">
      <dgm:prSet presAssocID="{A67F999A-C9C8-401C-A38D-FD29ED0ED9B8}" presName="connTx" presStyleLbl="parChTrans1D4" presStyleIdx="1" presStyleCnt="8"/>
      <dgm:spPr/>
      <dgm:t>
        <a:bodyPr/>
        <a:lstStyle/>
        <a:p>
          <a:endParaRPr lang="zh-CN" altLang="en-US"/>
        </a:p>
      </dgm:t>
    </dgm:pt>
    <dgm:pt modelId="{E6F1DDAA-F2AD-4936-87A4-5A14397B8A85}" type="pres">
      <dgm:prSet presAssocID="{161E48C5-5B5D-4F77-8965-2AAE2F6E2CC4}" presName="root2" presStyleCnt="0"/>
      <dgm:spPr/>
      <dgm:t>
        <a:bodyPr/>
        <a:lstStyle/>
        <a:p>
          <a:endParaRPr lang="zh-CN" altLang="en-US"/>
        </a:p>
      </dgm:t>
    </dgm:pt>
    <dgm:pt modelId="{C930DBE5-4715-40F2-8177-6AB3D1FE2E74}" type="pres">
      <dgm:prSet presAssocID="{161E48C5-5B5D-4F77-8965-2AAE2F6E2CC4}" presName="LevelTwoTextNode" presStyleLbl="node4" presStyleIdx="1" presStyleCnt="8" custScaleX="265032">
        <dgm:presLayoutVars>
          <dgm:chPref val="3"/>
        </dgm:presLayoutVars>
      </dgm:prSet>
      <dgm:spPr/>
      <dgm:t>
        <a:bodyPr/>
        <a:lstStyle/>
        <a:p>
          <a:endParaRPr lang="zh-CN" altLang="en-US"/>
        </a:p>
      </dgm:t>
    </dgm:pt>
    <dgm:pt modelId="{53315FB2-108E-4FD9-B62F-869BA5A4DDCB}" type="pres">
      <dgm:prSet presAssocID="{161E48C5-5B5D-4F77-8965-2AAE2F6E2CC4}" presName="level3hierChild" presStyleCnt="0"/>
      <dgm:spPr/>
      <dgm:t>
        <a:bodyPr/>
        <a:lstStyle/>
        <a:p>
          <a:endParaRPr lang="zh-CN" altLang="en-US"/>
        </a:p>
      </dgm:t>
    </dgm:pt>
    <dgm:pt modelId="{29FE9A0E-3DDD-4D97-94DB-CF3F952B2A87}" type="pres">
      <dgm:prSet presAssocID="{F8E7FF3A-35EB-4740-9D60-C3242F095C42}" presName="conn2-1" presStyleLbl="parChTrans1D4" presStyleIdx="2" presStyleCnt="8"/>
      <dgm:spPr/>
      <dgm:t>
        <a:bodyPr/>
        <a:lstStyle/>
        <a:p>
          <a:endParaRPr lang="zh-CN" altLang="en-US"/>
        </a:p>
      </dgm:t>
    </dgm:pt>
    <dgm:pt modelId="{F17565EC-84B3-45A3-904A-1B927B68EDE2}" type="pres">
      <dgm:prSet presAssocID="{F8E7FF3A-35EB-4740-9D60-C3242F095C42}" presName="connTx" presStyleLbl="parChTrans1D4" presStyleIdx="2" presStyleCnt="8"/>
      <dgm:spPr/>
      <dgm:t>
        <a:bodyPr/>
        <a:lstStyle/>
        <a:p>
          <a:endParaRPr lang="zh-CN" altLang="en-US"/>
        </a:p>
      </dgm:t>
    </dgm:pt>
    <dgm:pt modelId="{A858D62A-B80D-451B-ACA7-565532130D26}" type="pres">
      <dgm:prSet presAssocID="{1BB66AEC-7DED-4842-ADE9-D6A703E1E6DC}" presName="root2" presStyleCnt="0"/>
      <dgm:spPr/>
      <dgm:t>
        <a:bodyPr/>
        <a:lstStyle/>
        <a:p>
          <a:endParaRPr lang="zh-CN" altLang="en-US"/>
        </a:p>
      </dgm:t>
    </dgm:pt>
    <dgm:pt modelId="{8B4692EE-9054-492A-BB6B-1D959394D58F}" type="pres">
      <dgm:prSet presAssocID="{1BB66AEC-7DED-4842-ADE9-D6A703E1E6DC}" presName="LevelTwoTextNode" presStyleLbl="node4" presStyleIdx="2" presStyleCnt="8">
        <dgm:presLayoutVars>
          <dgm:chPref val="3"/>
        </dgm:presLayoutVars>
      </dgm:prSet>
      <dgm:spPr/>
      <dgm:t>
        <a:bodyPr/>
        <a:lstStyle/>
        <a:p>
          <a:endParaRPr lang="zh-CN" altLang="en-US"/>
        </a:p>
      </dgm:t>
    </dgm:pt>
    <dgm:pt modelId="{4348700E-8252-4AE3-9E21-B728C3FFDA7D}" type="pres">
      <dgm:prSet presAssocID="{1BB66AEC-7DED-4842-ADE9-D6A703E1E6DC}" presName="level3hierChild" presStyleCnt="0"/>
      <dgm:spPr/>
      <dgm:t>
        <a:bodyPr/>
        <a:lstStyle/>
        <a:p>
          <a:endParaRPr lang="zh-CN" altLang="en-US"/>
        </a:p>
      </dgm:t>
    </dgm:pt>
    <dgm:pt modelId="{D38BA694-5CB4-49E7-83AF-25CE85B94BD7}" type="pres">
      <dgm:prSet presAssocID="{A6B772FF-6184-4A4B-A08F-216AB4298B65}" presName="conn2-1" presStyleLbl="parChTrans1D4" presStyleIdx="3" presStyleCnt="8"/>
      <dgm:spPr/>
      <dgm:t>
        <a:bodyPr/>
        <a:lstStyle/>
        <a:p>
          <a:endParaRPr lang="zh-CN" altLang="en-US"/>
        </a:p>
      </dgm:t>
    </dgm:pt>
    <dgm:pt modelId="{CC77C877-8DE5-4E20-91A7-E691DA6C5F70}" type="pres">
      <dgm:prSet presAssocID="{A6B772FF-6184-4A4B-A08F-216AB4298B65}" presName="connTx" presStyleLbl="parChTrans1D4" presStyleIdx="3" presStyleCnt="8"/>
      <dgm:spPr/>
      <dgm:t>
        <a:bodyPr/>
        <a:lstStyle/>
        <a:p>
          <a:endParaRPr lang="zh-CN" altLang="en-US"/>
        </a:p>
      </dgm:t>
    </dgm:pt>
    <dgm:pt modelId="{66A6304D-01FC-446B-8EDC-1E06E316413F}" type="pres">
      <dgm:prSet presAssocID="{94185257-0201-4963-A649-705125D4EBBA}" presName="root2" presStyleCnt="0"/>
      <dgm:spPr/>
      <dgm:t>
        <a:bodyPr/>
        <a:lstStyle/>
        <a:p>
          <a:endParaRPr lang="zh-CN" altLang="en-US"/>
        </a:p>
      </dgm:t>
    </dgm:pt>
    <dgm:pt modelId="{1B09710E-37EA-4D52-ACB4-0D336BEBEB85}" type="pres">
      <dgm:prSet presAssocID="{94185257-0201-4963-A649-705125D4EBBA}" presName="LevelTwoTextNode" presStyleLbl="node4" presStyleIdx="3" presStyleCnt="8" custScaleX="263651">
        <dgm:presLayoutVars>
          <dgm:chPref val="3"/>
        </dgm:presLayoutVars>
      </dgm:prSet>
      <dgm:spPr/>
      <dgm:t>
        <a:bodyPr/>
        <a:lstStyle/>
        <a:p>
          <a:endParaRPr lang="zh-CN" altLang="en-US"/>
        </a:p>
      </dgm:t>
    </dgm:pt>
    <dgm:pt modelId="{F192EC39-243E-43F9-ADEA-26BCD8D63D6D}" type="pres">
      <dgm:prSet presAssocID="{94185257-0201-4963-A649-705125D4EBBA}" presName="level3hierChild" presStyleCnt="0"/>
      <dgm:spPr/>
      <dgm:t>
        <a:bodyPr/>
        <a:lstStyle/>
        <a:p>
          <a:endParaRPr lang="zh-CN" altLang="en-US"/>
        </a:p>
      </dgm:t>
    </dgm:pt>
    <dgm:pt modelId="{27850EE9-504A-4E10-B69F-4324CBF2E5CF}" type="pres">
      <dgm:prSet presAssocID="{AE6F4DA2-5D37-4F28-B45F-31B51C578C58}" presName="conn2-1" presStyleLbl="parChTrans1D4" presStyleIdx="4" presStyleCnt="8"/>
      <dgm:spPr/>
      <dgm:t>
        <a:bodyPr/>
        <a:lstStyle/>
        <a:p>
          <a:endParaRPr lang="zh-CN" altLang="en-US"/>
        </a:p>
      </dgm:t>
    </dgm:pt>
    <dgm:pt modelId="{B0FE6025-E8CC-4A32-8801-09F914EBB94D}" type="pres">
      <dgm:prSet presAssocID="{AE6F4DA2-5D37-4F28-B45F-31B51C578C58}" presName="connTx" presStyleLbl="parChTrans1D4" presStyleIdx="4" presStyleCnt="8"/>
      <dgm:spPr/>
      <dgm:t>
        <a:bodyPr/>
        <a:lstStyle/>
        <a:p>
          <a:endParaRPr lang="zh-CN" altLang="en-US"/>
        </a:p>
      </dgm:t>
    </dgm:pt>
    <dgm:pt modelId="{CAFEDB09-503E-450C-B1B8-F40AE90DE056}" type="pres">
      <dgm:prSet presAssocID="{9CD2AF49-A426-4D41-9001-CF9C49531170}" presName="root2" presStyleCnt="0"/>
      <dgm:spPr/>
      <dgm:t>
        <a:bodyPr/>
        <a:lstStyle/>
        <a:p>
          <a:endParaRPr lang="zh-CN" altLang="en-US"/>
        </a:p>
      </dgm:t>
    </dgm:pt>
    <dgm:pt modelId="{310B408E-DA2C-4B9A-9752-84B343FDD1E1}" type="pres">
      <dgm:prSet presAssocID="{9CD2AF49-A426-4D41-9001-CF9C49531170}" presName="LevelTwoTextNode" presStyleLbl="node4" presStyleIdx="4" presStyleCnt="8">
        <dgm:presLayoutVars>
          <dgm:chPref val="3"/>
        </dgm:presLayoutVars>
      </dgm:prSet>
      <dgm:spPr/>
      <dgm:t>
        <a:bodyPr/>
        <a:lstStyle/>
        <a:p>
          <a:endParaRPr lang="zh-CN" altLang="en-US"/>
        </a:p>
      </dgm:t>
    </dgm:pt>
    <dgm:pt modelId="{5770CF10-3829-4910-A03E-26E3B6B693E2}" type="pres">
      <dgm:prSet presAssocID="{9CD2AF49-A426-4D41-9001-CF9C49531170}" presName="level3hierChild" presStyleCnt="0"/>
      <dgm:spPr/>
      <dgm:t>
        <a:bodyPr/>
        <a:lstStyle/>
        <a:p>
          <a:endParaRPr lang="zh-CN" altLang="en-US"/>
        </a:p>
      </dgm:t>
    </dgm:pt>
    <dgm:pt modelId="{BD37A724-44DA-4F41-AC0E-2BB099153D25}" type="pres">
      <dgm:prSet presAssocID="{1E44A67B-1675-4B82-9105-B416CEC1348A}" presName="conn2-1" presStyleLbl="parChTrans1D4" presStyleIdx="5" presStyleCnt="8"/>
      <dgm:spPr/>
      <dgm:t>
        <a:bodyPr/>
        <a:lstStyle/>
        <a:p>
          <a:endParaRPr lang="zh-CN" altLang="en-US"/>
        </a:p>
      </dgm:t>
    </dgm:pt>
    <dgm:pt modelId="{6ED4ACD8-7BC7-414E-99C6-6E9088439042}" type="pres">
      <dgm:prSet presAssocID="{1E44A67B-1675-4B82-9105-B416CEC1348A}" presName="connTx" presStyleLbl="parChTrans1D4" presStyleIdx="5" presStyleCnt="8"/>
      <dgm:spPr/>
      <dgm:t>
        <a:bodyPr/>
        <a:lstStyle/>
        <a:p>
          <a:endParaRPr lang="zh-CN" altLang="en-US"/>
        </a:p>
      </dgm:t>
    </dgm:pt>
    <dgm:pt modelId="{7C9EA5B1-45CA-4D28-BB1A-16FBC28C3D1B}" type="pres">
      <dgm:prSet presAssocID="{12479AF3-D801-4CB5-9037-8FF105D8646C}" presName="root2" presStyleCnt="0"/>
      <dgm:spPr/>
      <dgm:t>
        <a:bodyPr/>
        <a:lstStyle/>
        <a:p>
          <a:endParaRPr lang="zh-CN" altLang="en-US"/>
        </a:p>
      </dgm:t>
    </dgm:pt>
    <dgm:pt modelId="{0AD67082-3CEF-4C0D-B78C-C877AB20F980}" type="pres">
      <dgm:prSet presAssocID="{12479AF3-D801-4CB5-9037-8FF105D8646C}" presName="LevelTwoTextNode" presStyleLbl="node4" presStyleIdx="5" presStyleCnt="8" custScaleX="263824">
        <dgm:presLayoutVars>
          <dgm:chPref val="3"/>
        </dgm:presLayoutVars>
      </dgm:prSet>
      <dgm:spPr/>
      <dgm:t>
        <a:bodyPr/>
        <a:lstStyle/>
        <a:p>
          <a:endParaRPr lang="zh-CN" altLang="en-US"/>
        </a:p>
      </dgm:t>
    </dgm:pt>
    <dgm:pt modelId="{E55FDB35-02A8-41F9-811B-7B71DA3C1E23}" type="pres">
      <dgm:prSet presAssocID="{12479AF3-D801-4CB5-9037-8FF105D8646C}" presName="level3hierChild" presStyleCnt="0"/>
      <dgm:spPr/>
      <dgm:t>
        <a:bodyPr/>
        <a:lstStyle/>
        <a:p>
          <a:endParaRPr lang="zh-CN" altLang="en-US"/>
        </a:p>
      </dgm:t>
    </dgm:pt>
    <dgm:pt modelId="{7E0E661D-18BA-4148-A185-A3378396DCC6}" type="pres">
      <dgm:prSet presAssocID="{26573117-CDC5-4BAE-B1FA-5411B1046E38}" presName="conn2-1" presStyleLbl="parChTrans1D3" presStyleIdx="1" presStyleCnt="4"/>
      <dgm:spPr/>
      <dgm:t>
        <a:bodyPr/>
        <a:lstStyle/>
        <a:p>
          <a:endParaRPr lang="zh-CN" altLang="en-US"/>
        </a:p>
      </dgm:t>
    </dgm:pt>
    <dgm:pt modelId="{1722054E-1EA8-4A6D-9826-61474C8C1AA2}" type="pres">
      <dgm:prSet presAssocID="{26573117-CDC5-4BAE-B1FA-5411B1046E38}" presName="connTx" presStyleLbl="parChTrans1D3" presStyleIdx="1" presStyleCnt="4"/>
      <dgm:spPr/>
      <dgm:t>
        <a:bodyPr/>
        <a:lstStyle/>
        <a:p>
          <a:endParaRPr lang="zh-CN" altLang="en-US"/>
        </a:p>
      </dgm:t>
    </dgm:pt>
    <dgm:pt modelId="{C89FBEE9-4CC9-41DE-AA06-EE1D1DA747F0}" type="pres">
      <dgm:prSet presAssocID="{0804EBE8-0BF9-4002-A9D2-3E6350B38381}" presName="root2" presStyleCnt="0"/>
      <dgm:spPr/>
      <dgm:t>
        <a:bodyPr/>
        <a:lstStyle/>
        <a:p>
          <a:endParaRPr lang="zh-CN" altLang="en-US"/>
        </a:p>
      </dgm:t>
    </dgm:pt>
    <dgm:pt modelId="{8365D900-ED25-4E26-8C4A-53A1A5CCBB28}" type="pres">
      <dgm:prSet presAssocID="{0804EBE8-0BF9-4002-A9D2-3E6350B38381}" presName="LevelTwoTextNode" presStyleLbl="node3" presStyleIdx="1" presStyleCnt="4" custScaleX="97499">
        <dgm:presLayoutVars>
          <dgm:chPref val="3"/>
        </dgm:presLayoutVars>
      </dgm:prSet>
      <dgm:spPr/>
      <dgm:t>
        <a:bodyPr/>
        <a:lstStyle/>
        <a:p>
          <a:endParaRPr lang="zh-CN" altLang="en-US"/>
        </a:p>
      </dgm:t>
    </dgm:pt>
    <dgm:pt modelId="{B0B1F81C-DC47-44C0-ADC3-55327BD58FB2}" type="pres">
      <dgm:prSet presAssocID="{0804EBE8-0BF9-4002-A9D2-3E6350B38381}" presName="level3hierChild" presStyleCnt="0"/>
      <dgm:spPr/>
      <dgm:t>
        <a:bodyPr/>
        <a:lstStyle/>
        <a:p>
          <a:endParaRPr lang="zh-CN" altLang="en-US"/>
        </a:p>
      </dgm:t>
    </dgm:pt>
    <dgm:pt modelId="{F49D4184-799F-4CC6-A65C-C95DF225FABF}" type="pres">
      <dgm:prSet presAssocID="{C3F744FA-1E41-4512-A6F1-70926321D575}" presName="conn2-1" presStyleLbl="parChTrans1D4" presStyleIdx="6" presStyleCnt="8"/>
      <dgm:spPr/>
      <dgm:t>
        <a:bodyPr/>
        <a:lstStyle/>
        <a:p>
          <a:endParaRPr lang="zh-CN" altLang="en-US"/>
        </a:p>
      </dgm:t>
    </dgm:pt>
    <dgm:pt modelId="{F569971E-89C2-4EDE-8A32-5F36F9BAF4E2}" type="pres">
      <dgm:prSet presAssocID="{C3F744FA-1E41-4512-A6F1-70926321D575}" presName="connTx" presStyleLbl="parChTrans1D4" presStyleIdx="6" presStyleCnt="8"/>
      <dgm:spPr/>
      <dgm:t>
        <a:bodyPr/>
        <a:lstStyle/>
        <a:p>
          <a:endParaRPr lang="zh-CN" altLang="en-US"/>
        </a:p>
      </dgm:t>
    </dgm:pt>
    <dgm:pt modelId="{FB79A3CA-5628-42C5-AE8D-D087D31B20F7}" type="pres">
      <dgm:prSet presAssocID="{02A692E2-1442-4378-BF97-349C3937621E}" presName="root2" presStyleCnt="0"/>
      <dgm:spPr/>
      <dgm:t>
        <a:bodyPr/>
        <a:lstStyle/>
        <a:p>
          <a:endParaRPr lang="zh-CN" altLang="en-US"/>
        </a:p>
      </dgm:t>
    </dgm:pt>
    <dgm:pt modelId="{4B37C876-A2B4-483B-AE18-EF1062638FA1}" type="pres">
      <dgm:prSet presAssocID="{02A692E2-1442-4378-BF97-349C3937621E}" presName="LevelTwoTextNode" presStyleLbl="node4" presStyleIdx="6" presStyleCnt="8">
        <dgm:presLayoutVars>
          <dgm:chPref val="3"/>
        </dgm:presLayoutVars>
      </dgm:prSet>
      <dgm:spPr/>
      <dgm:t>
        <a:bodyPr/>
        <a:lstStyle/>
        <a:p>
          <a:endParaRPr lang="zh-CN" altLang="en-US"/>
        </a:p>
      </dgm:t>
    </dgm:pt>
    <dgm:pt modelId="{95E7AB69-BDE2-49FE-ABEF-2210103BDF6B}" type="pres">
      <dgm:prSet presAssocID="{02A692E2-1442-4378-BF97-349C3937621E}" presName="level3hierChild" presStyleCnt="0"/>
      <dgm:spPr/>
      <dgm:t>
        <a:bodyPr/>
        <a:lstStyle/>
        <a:p>
          <a:endParaRPr lang="zh-CN" altLang="en-US"/>
        </a:p>
      </dgm:t>
    </dgm:pt>
    <dgm:pt modelId="{6A0F4831-D414-4FE1-A14C-A466916D6B48}" type="pres">
      <dgm:prSet presAssocID="{C46488D0-1B06-43D0-8565-6007C912F685}" presName="conn2-1" presStyleLbl="parChTrans1D2" presStyleIdx="1" presStyleCnt="3"/>
      <dgm:spPr/>
      <dgm:t>
        <a:bodyPr/>
        <a:lstStyle/>
        <a:p>
          <a:endParaRPr lang="zh-CN" altLang="en-US"/>
        </a:p>
      </dgm:t>
    </dgm:pt>
    <dgm:pt modelId="{4D0B1643-215A-4C2D-9FC1-031C8794F41D}" type="pres">
      <dgm:prSet presAssocID="{C46488D0-1B06-43D0-8565-6007C912F685}" presName="connTx" presStyleLbl="parChTrans1D2" presStyleIdx="1" presStyleCnt="3"/>
      <dgm:spPr/>
      <dgm:t>
        <a:bodyPr/>
        <a:lstStyle/>
        <a:p>
          <a:endParaRPr lang="zh-CN" altLang="en-US"/>
        </a:p>
      </dgm:t>
    </dgm:pt>
    <dgm:pt modelId="{5F936FED-2649-43B8-B434-E6CC4ECD3DCE}" type="pres">
      <dgm:prSet presAssocID="{C612DB06-620B-42F8-9153-A30B2A8D58A2}" presName="root2" presStyleCnt="0"/>
      <dgm:spPr/>
      <dgm:t>
        <a:bodyPr/>
        <a:lstStyle/>
        <a:p>
          <a:endParaRPr lang="zh-CN" altLang="en-US"/>
        </a:p>
      </dgm:t>
    </dgm:pt>
    <dgm:pt modelId="{BA260FBC-8A85-4327-8511-AE56786F6125}" type="pres">
      <dgm:prSet presAssocID="{C612DB06-620B-42F8-9153-A30B2A8D58A2}" presName="LevelTwoTextNode" presStyleLbl="node2" presStyleIdx="1" presStyleCnt="3">
        <dgm:presLayoutVars>
          <dgm:chPref val="3"/>
        </dgm:presLayoutVars>
      </dgm:prSet>
      <dgm:spPr/>
      <dgm:t>
        <a:bodyPr/>
        <a:lstStyle/>
        <a:p>
          <a:endParaRPr lang="zh-CN" altLang="en-US"/>
        </a:p>
      </dgm:t>
    </dgm:pt>
    <dgm:pt modelId="{7ADF14A7-03F9-40D6-8FF2-8A0FBBF62553}" type="pres">
      <dgm:prSet presAssocID="{C612DB06-620B-42F8-9153-A30B2A8D58A2}" presName="level3hierChild" presStyleCnt="0"/>
      <dgm:spPr/>
      <dgm:t>
        <a:bodyPr/>
        <a:lstStyle/>
        <a:p>
          <a:endParaRPr lang="zh-CN" altLang="en-US"/>
        </a:p>
      </dgm:t>
    </dgm:pt>
    <dgm:pt modelId="{A165BB45-5F9C-4F56-862C-CB0B5E82F3F6}" type="pres">
      <dgm:prSet presAssocID="{41A7124D-FAB3-4FC3-BA5C-A5B39A3D1D5E}" presName="conn2-1" presStyleLbl="parChTrans1D3" presStyleIdx="2" presStyleCnt="4"/>
      <dgm:spPr/>
      <dgm:t>
        <a:bodyPr/>
        <a:lstStyle/>
        <a:p>
          <a:endParaRPr lang="zh-CN" altLang="en-US"/>
        </a:p>
      </dgm:t>
    </dgm:pt>
    <dgm:pt modelId="{8A4594FC-A86E-4687-84E9-9ED8AFFC5140}" type="pres">
      <dgm:prSet presAssocID="{41A7124D-FAB3-4FC3-BA5C-A5B39A3D1D5E}" presName="connTx" presStyleLbl="parChTrans1D3" presStyleIdx="2" presStyleCnt="4"/>
      <dgm:spPr/>
      <dgm:t>
        <a:bodyPr/>
        <a:lstStyle/>
        <a:p>
          <a:endParaRPr lang="zh-CN" altLang="en-US"/>
        </a:p>
      </dgm:t>
    </dgm:pt>
    <dgm:pt modelId="{F564749C-5E5F-47A7-B800-178653421B6B}" type="pres">
      <dgm:prSet presAssocID="{1D478C7F-833C-4959-BB86-5EE23DAA34BE}" presName="root2" presStyleCnt="0"/>
      <dgm:spPr/>
      <dgm:t>
        <a:bodyPr/>
        <a:lstStyle/>
        <a:p>
          <a:endParaRPr lang="zh-CN" altLang="en-US"/>
        </a:p>
      </dgm:t>
    </dgm:pt>
    <dgm:pt modelId="{5DB7E9F0-7044-4841-94E5-89E75A2D17BD}" type="pres">
      <dgm:prSet presAssocID="{1D478C7F-833C-4959-BB86-5EE23DAA34BE}" presName="LevelTwoTextNode" presStyleLbl="node3" presStyleIdx="2" presStyleCnt="4">
        <dgm:presLayoutVars>
          <dgm:chPref val="3"/>
        </dgm:presLayoutVars>
      </dgm:prSet>
      <dgm:spPr/>
      <dgm:t>
        <a:bodyPr/>
        <a:lstStyle/>
        <a:p>
          <a:endParaRPr lang="zh-CN" altLang="en-US"/>
        </a:p>
      </dgm:t>
    </dgm:pt>
    <dgm:pt modelId="{83308EEB-6D2D-4DAE-A6C0-4D0C6F4145DD}" type="pres">
      <dgm:prSet presAssocID="{1D478C7F-833C-4959-BB86-5EE23DAA34BE}" presName="level3hierChild" presStyleCnt="0"/>
      <dgm:spPr/>
      <dgm:t>
        <a:bodyPr/>
        <a:lstStyle/>
        <a:p>
          <a:endParaRPr lang="zh-CN" altLang="en-US"/>
        </a:p>
      </dgm:t>
    </dgm:pt>
    <dgm:pt modelId="{4E7F367E-2092-4D4E-864A-FA20F59D2DCC}" type="pres">
      <dgm:prSet presAssocID="{0274E497-279C-4A16-AD21-94F5712833A4}" presName="conn2-1" presStyleLbl="parChTrans1D4" presStyleIdx="7" presStyleCnt="8"/>
      <dgm:spPr/>
      <dgm:t>
        <a:bodyPr/>
        <a:lstStyle/>
        <a:p>
          <a:endParaRPr lang="zh-CN" altLang="en-US"/>
        </a:p>
      </dgm:t>
    </dgm:pt>
    <dgm:pt modelId="{BC89CE9D-CDEA-4883-9DF1-CD16D8708534}" type="pres">
      <dgm:prSet presAssocID="{0274E497-279C-4A16-AD21-94F5712833A4}" presName="connTx" presStyleLbl="parChTrans1D4" presStyleIdx="7" presStyleCnt="8"/>
      <dgm:spPr/>
      <dgm:t>
        <a:bodyPr/>
        <a:lstStyle/>
        <a:p>
          <a:endParaRPr lang="zh-CN" altLang="en-US"/>
        </a:p>
      </dgm:t>
    </dgm:pt>
    <dgm:pt modelId="{439BD170-A6A2-4ECA-A27B-23326223ABA9}" type="pres">
      <dgm:prSet presAssocID="{60E2DDE0-0A66-45B0-A666-883C6927F118}" presName="root2" presStyleCnt="0"/>
      <dgm:spPr/>
      <dgm:t>
        <a:bodyPr/>
        <a:lstStyle/>
        <a:p>
          <a:endParaRPr lang="zh-CN" altLang="en-US"/>
        </a:p>
      </dgm:t>
    </dgm:pt>
    <dgm:pt modelId="{692E7420-8C1B-429C-ABCA-0A8AE4547357}" type="pres">
      <dgm:prSet presAssocID="{60E2DDE0-0A66-45B0-A666-883C6927F118}" presName="LevelTwoTextNode" presStyleLbl="node4" presStyleIdx="7" presStyleCnt="8">
        <dgm:presLayoutVars>
          <dgm:chPref val="3"/>
        </dgm:presLayoutVars>
      </dgm:prSet>
      <dgm:spPr/>
      <dgm:t>
        <a:bodyPr/>
        <a:lstStyle/>
        <a:p>
          <a:endParaRPr lang="zh-CN" altLang="en-US"/>
        </a:p>
      </dgm:t>
    </dgm:pt>
    <dgm:pt modelId="{9EBEE411-D8AC-4E5E-99D4-105F9198CBEE}" type="pres">
      <dgm:prSet presAssocID="{60E2DDE0-0A66-45B0-A666-883C6927F118}" presName="level3hierChild" presStyleCnt="0"/>
      <dgm:spPr/>
      <dgm:t>
        <a:bodyPr/>
        <a:lstStyle/>
        <a:p>
          <a:endParaRPr lang="zh-CN" altLang="en-US"/>
        </a:p>
      </dgm:t>
    </dgm:pt>
    <dgm:pt modelId="{D193476E-DE46-43A6-AAD4-6D6E3DC65EB6}" type="pres">
      <dgm:prSet presAssocID="{001591D6-79A7-4DB7-BA9F-30613DE37DC1}" presName="conn2-1" presStyleLbl="parChTrans1D2" presStyleIdx="2" presStyleCnt="3"/>
      <dgm:spPr/>
      <dgm:t>
        <a:bodyPr/>
        <a:lstStyle/>
        <a:p>
          <a:endParaRPr lang="zh-CN" altLang="en-US"/>
        </a:p>
      </dgm:t>
    </dgm:pt>
    <dgm:pt modelId="{A2663E9A-FED9-44EA-BC24-CF8C4F87DD2E}" type="pres">
      <dgm:prSet presAssocID="{001591D6-79A7-4DB7-BA9F-30613DE37DC1}" presName="connTx" presStyleLbl="parChTrans1D2" presStyleIdx="2" presStyleCnt="3"/>
      <dgm:spPr/>
      <dgm:t>
        <a:bodyPr/>
        <a:lstStyle/>
        <a:p>
          <a:endParaRPr lang="zh-CN" altLang="en-US"/>
        </a:p>
      </dgm:t>
    </dgm:pt>
    <dgm:pt modelId="{D006609E-EDA2-4565-9A99-CCA720C8CE2C}" type="pres">
      <dgm:prSet presAssocID="{ECD0CA7D-D510-43C0-A6C2-C6088F5D6BDA}" presName="root2" presStyleCnt="0"/>
      <dgm:spPr/>
      <dgm:t>
        <a:bodyPr/>
        <a:lstStyle/>
        <a:p>
          <a:endParaRPr lang="zh-CN" altLang="en-US"/>
        </a:p>
      </dgm:t>
    </dgm:pt>
    <dgm:pt modelId="{1A32FB72-239A-4A66-B4F5-562753527E3D}" type="pres">
      <dgm:prSet presAssocID="{ECD0CA7D-D510-43C0-A6C2-C6088F5D6BDA}" presName="LevelTwoTextNode" presStyleLbl="node2" presStyleIdx="2" presStyleCnt="3">
        <dgm:presLayoutVars>
          <dgm:chPref val="3"/>
        </dgm:presLayoutVars>
      </dgm:prSet>
      <dgm:spPr/>
      <dgm:t>
        <a:bodyPr/>
        <a:lstStyle/>
        <a:p>
          <a:endParaRPr lang="zh-CN" altLang="en-US"/>
        </a:p>
      </dgm:t>
    </dgm:pt>
    <dgm:pt modelId="{EFC907D7-DE1C-47E1-BBC6-CF486F202962}" type="pres">
      <dgm:prSet presAssocID="{ECD0CA7D-D510-43C0-A6C2-C6088F5D6BDA}" presName="level3hierChild" presStyleCnt="0"/>
      <dgm:spPr/>
      <dgm:t>
        <a:bodyPr/>
        <a:lstStyle/>
        <a:p>
          <a:endParaRPr lang="zh-CN" altLang="en-US"/>
        </a:p>
      </dgm:t>
    </dgm:pt>
    <dgm:pt modelId="{65AF6893-A616-4106-B206-3C08A2B7879F}" type="pres">
      <dgm:prSet presAssocID="{970D75D2-1714-4870-B849-F5CDE958CEDB}" presName="conn2-1" presStyleLbl="parChTrans1D3" presStyleIdx="3" presStyleCnt="4"/>
      <dgm:spPr/>
      <dgm:t>
        <a:bodyPr/>
        <a:lstStyle/>
        <a:p>
          <a:endParaRPr lang="zh-CN" altLang="en-US"/>
        </a:p>
      </dgm:t>
    </dgm:pt>
    <dgm:pt modelId="{940B288C-F324-4CEE-B34A-E8128B3602F9}" type="pres">
      <dgm:prSet presAssocID="{970D75D2-1714-4870-B849-F5CDE958CEDB}" presName="connTx" presStyleLbl="parChTrans1D3" presStyleIdx="3" presStyleCnt="4"/>
      <dgm:spPr/>
      <dgm:t>
        <a:bodyPr/>
        <a:lstStyle/>
        <a:p>
          <a:endParaRPr lang="zh-CN" altLang="en-US"/>
        </a:p>
      </dgm:t>
    </dgm:pt>
    <dgm:pt modelId="{3D23288E-07A0-4DB7-897B-C9A145B9F0B1}" type="pres">
      <dgm:prSet presAssocID="{9AD078AE-BB28-4A40-8A41-69DC9B18B262}" presName="root2" presStyleCnt="0"/>
      <dgm:spPr/>
      <dgm:t>
        <a:bodyPr/>
        <a:lstStyle/>
        <a:p>
          <a:endParaRPr lang="zh-CN" altLang="en-US"/>
        </a:p>
      </dgm:t>
    </dgm:pt>
    <dgm:pt modelId="{9CAD0DFF-88A5-422A-AFBD-846DE024A0C4}" type="pres">
      <dgm:prSet presAssocID="{9AD078AE-BB28-4A40-8A41-69DC9B18B262}" presName="LevelTwoTextNode" presStyleLbl="node3" presStyleIdx="3" presStyleCnt="4">
        <dgm:presLayoutVars>
          <dgm:chPref val="3"/>
        </dgm:presLayoutVars>
      </dgm:prSet>
      <dgm:spPr/>
      <dgm:t>
        <a:bodyPr/>
        <a:lstStyle/>
        <a:p>
          <a:endParaRPr lang="zh-CN" altLang="en-US"/>
        </a:p>
      </dgm:t>
    </dgm:pt>
    <dgm:pt modelId="{944731B2-900C-4E9D-943D-9DD1D0FF63A1}" type="pres">
      <dgm:prSet presAssocID="{9AD078AE-BB28-4A40-8A41-69DC9B18B262}" presName="level3hierChild" presStyleCnt="0"/>
      <dgm:spPr/>
      <dgm:t>
        <a:bodyPr/>
        <a:lstStyle/>
        <a:p>
          <a:endParaRPr lang="zh-CN" altLang="en-US"/>
        </a:p>
      </dgm:t>
    </dgm:pt>
  </dgm:ptLst>
  <dgm:cxnLst>
    <dgm:cxn modelId="{596D4A2A-AECA-40CF-B028-DB9300717B13}" type="presOf" srcId="{9AD078AE-BB28-4A40-8A41-69DC9B18B262}" destId="{9CAD0DFF-88A5-422A-AFBD-846DE024A0C4}" srcOrd="0" destOrd="0" presId="urn:microsoft.com/office/officeart/2005/8/layout/hierarchy2"/>
    <dgm:cxn modelId="{F51AFD36-A3E6-4E0D-BC9D-60659CEC2F42}" type="presOf" srcId="{C46488D0-1B06-43D0-8565-6007C912F685}" destId="{6A0F4831-D414-4FE1-A14C-A466916D6B48}" srcOrd="0" destOrd="0" presId="urn:microsoft.com/office/officeart/2005/8/layout/hierarchy2"/>
    <dgm:cxn modelId="{FCD711FD-5F12-4ED4-A318-7A250B23B36B}" type="presOf" srcId="{AE6F4DA2-5D37-4F28-B45F-31B51C578C58}" destId="{27850EE9-504A-4E10-B69F-4324CBF2E5CF}" srcOrd="0" destOrd="0" presId="urn:microsoft.com/office/officeart/2005/8/layout/hierarchy2"/>
    <dgm:cxn modelId="{1F4726D3-7F49-40ED-8CC4-178D7969C0DE}" type="presOf" srcId="{41A7124D-FAB3-4FC3-BA5C-A5B39A3D1D5E}" destId="{8A4594FC-A86E-4687-84E9-9ED8AFFC5140}" srcOrd="1" destOrd="0" presId="urn:microsoft.com/office/officeart/2005/8/layout/hierarchy2"/>
    <dgm:cxn modelId="{3DE5C53E-2376-41DE-8C88-BB50F4DFE873}" srcId="{CB20EFEF-E80F-4D4E-ABC5-253712EF39D1}" destId="{1BB66AEC-7DED-4842-ADE9-D6A703E1E6DC}" srcOrd="1" destOrd="0" parTransId="{F8E7FF3A-35EB-4740-9D60-C3242F095C42}" sibTransId="{ACB77887-ABD6-465B-A588-B25697886963}"/>
    <dgm:cxn modelId="{AA822CAA-0C60-493C-9439-44ABB518D35F}" type="presOf" srcId="{94185257-0201-4963-A649-705125D4EBBA}" destId="{1B09710E-37EA-4D52-ACB4-0D336BEBEB85}" srcOrd="0" destOrd="0" presId="urn:microsoft.com/office/officeart/2005/8/layout/hierarchy2"/>
    <dgm:cxn modelId="{5ECEF3AD-5D4A-4D32-B033-32FDF3A372DD}" type="presOf" srcId="{161E48C5-5B5D-4F77-8965-2AAE2F6E2CC4}" destId="{C930DBE5-4715-40F2-8177-6AB3D1FE2E74}" srcOrd="0" destOrd="0" presId="urn:microsoft.com/office/officeart/2005/8/layout/hierarchy2"/>
    <dgm:cxn modelId="{1487C9DE-536E-4453-8423-B9847E55BBE2}" type="presOf" srcId="{1E44A67B-1675-4B82-9105-B416CEC1348A}" destId="{BD37A724-44DA-4F41-AC0E-2BB099153D25}" srcOrd="0" destOrd="0" presId="urn:microsoft.com/office/officeart/2005/8/layout/hierarchy2"/>
    <dgm:cxn modelId="{0E5AD40F-5A4A-4B02-BAC6-2B67D054FB9E}" type="presOf" srcId="{26573117-CDC5-4BAE-B1FA-5411B1046E38}" destId="{7E0E661D-18BA-4148-A185-A3378396DCC6}" srcOrd="0" destOrd="0" presId="urn:microsoft.com/office/officeart/2005/8/layout/hierarchy2"/>
    <dgm:cxn modelId="{1A7311E3-FA38-4B86-8E4F-DC0CEA25E9BB}" srcId="{96B327B8-EDE1-41E7-85F7-C9CD58AC1C32}" destId="{CB20EFEF-E80F-4D4E-ABC5-253712EF39D1}" srcOrd="0" destOrd="0" parTransId="{BE7DA3FD-B470-4CCF-AC55-DCA3F2243DAC}" sibTransId="{7D5593AE-4A71-435E-8848-4DC4CC774174}"/>
    <dgm:cxn modelId="{D4919F23-4F1A-4345-891B-7558459800DB}" type="presOf" srcId="{C3F744FA-1E41-4512-A6F1-70926321D575}" destId="{F569971E-89C2-4EDE-8A32-5F36F9BAF4E2}" srcOrd="1" destOrd="0" presId="urn:microsoft.com/office/officeart/2005/8/layout/hierarchy2"/>
    <dgm:cxn modelId="{3CD32EA8-A20E-483F-A26D-EA616A59669C}" srcId="{CB20EFEF-E80F-4D4E-ABC5-253712EF39D1}" destId="{61EFF94A-E3F2-4B1C-9BEE-E54B8C307D3D}" srcOrd="0" destOrd="0" parTransId="{704AD38D-CF0C-458F-ABCF-9B514E637FA1}" sibTransId="{2D178B36-6EE0-4F95-971A-93816224DE8E}"/>
    <dgm:cxn modelId="{724AA419-D682-4F80-9F81-1DEDAF03523F}" type="presOf" srcId="{001591D6-79A7-4DB7-BA9F-30613DE37DC1}" destId="{A2663E9A-FED9-44EA-BC24-CF8C4F87DD2E}" srcOrd="1" destOrd="0" presId="urn:microsoft.com/office/officeart/2005/8/layout/hierarchy2"/>
    <dgm:cxn modelId="{B738BA36-F129-4F6C-BFC0-2185324B0BA6}" type="presOf" srcId="{CB20EFEF-E80F-4D4E-ABC5-253712EF39D1}" destId="{8CA69549-2E12-4363-955A-559FF8C472AB}" srcOrd="0" destOrd="0" presId="urn:microsoft.com/office/officeart/2005/8/layout/hierarchy2"/>
    <dgm:cxn modelId="{24955569-7DE3-4E96-9369-5BC26A3B3088}" type="presOf" srcId="{9CD2AF49-A426-4D41-9001-CF9C49531170}" destId="{310B408E-DA2C-4B9A-9752-84B343FDD1E1}" srcOrd="0" destOrd="0" presId="urn:microsoft.com/office/officeart/2005/8/layout/hierarchy2"/>
    <dgm:cxn modelId="{6B6A4C00-98EF-499C-98AA-1B56370A201C}" type="presOf" srcId="{BE7DA3FD-B470-4CCF-AC55-DCA3F2243DAC}" destId="{0353D2EB-7586-43D0-9597-CFA7401D5330}" srcOrd="1" destOrd="0" presId="urn:microsoft.com/office/officeart/2005/8/layout/hierarchy2"/>
    <dgm:cxn modelId="{2E1DC9B8-08F7-4EA8-9284-1D484B6569CE}" srcId="{9CD2AF49-A426-4D41-9001-CF9C49531170}" destId="{12479AF3-D801-4CB5-9037-8FF105D8646C}" srcOrd="0" destOrd="0" parTransId="{1E44A67B-1675-4B82-9105-B416CEC1348A}" sibTransId="{F0F9E52A-55E5-46EF-8C5B-F25EB0F0EF2B}"/>
    <dgm:cxn modelId="{CCF9D2F3-E06F-4702-A2A6-B49A21DBD798}" srcId="{E6627611-8844-40BB-8F83-4CBFC19C6B86}" destId="{ECD0CA7D-D510-43C0-A6C2-C6088F5D6BDA}" srcOrd="2" destOrd="0" parTransId="{001591D6-79A7-4DB7-BA9F-30613DE37DC1}" sibTransId="{4483C590-0563-470E-81DA-EA190E28A2B7}"/>
    <dgm:cxn modelId="{4D3F05F8-253D-4C55-9813-23E5D4F86A8A}" srcId="{E6627611-8844-40BB-8F83-4CBFC19C6B86}" destId="{C612DB06-620B-42F8-9153-A30B2A8D58A2}" srcOrd="1" destOrd="0" parTransId="{C46488D0-1B06-43D0-8565-6007C912F685}" sibTransId="{CDD038BC-993E-4BDC-B9B1-7879A55AEA09}"/>
    <dgm:cxn modelId="{E1C88F1E-B93A-4AE7-8DE4-511EB8685C54}" type="presOf" srcId="{BE7DA3FD-B470-4CCF-AC55-DCA3F2243DAC}" destId="{DE6ADF8B-53A0-4D37-A5FE-13598037D623}" srcOrd="0" destOrd="0" presId="urn:microsoft.com/office/officeart/2005/8/layout/hierarchy2"/>
    <dgm:cxn modelId="{1CD996FC-F0B9-4051-B3DA-46BCC58D12F2}" type="presOf" srcId="{12479AF3-D801-4CB5-9037-8FF105D8646C}" destId="{0AD67082-3CEF-4C0D-B78C-C877AB20F980}" srcOrd="0" destOrd="0" presId="urn:microsoft.com/office/officeart/2005/8/layout/hierarchy2"/>
    <dgm:cxn modelId="{6082A723-E35A-4D64-AA85-41D73431AA89}" type="presOf" srcId="{001591D6-79A7-4DB7-BA9F-30613DE37DC1}" destId="{D193476E-DE46-43A6-AAD4-6D6E3DC65EB6}" srcOrd="0" destOrd="0" presId="urn:microsoft.com/office/officeart/2005/8/layout/hierarchy2"/>
    <dgm:cxn modelId="{3082196E-EDD8-4E91-A64A-823747FBDDF9}" srcId="{E6627611-8844-40BB-8F83-4CBFC19C6B86}" destId="{96B327B8-EDE1-41E7-85F7-C9CD58AC1C32}" srcOrd="0" destOrd="0" parTransId="{2F7B6C49-F298-49EF-9493-F4B56F55D1B9}" sibTransId="{F9441FD5-695C-46C1-94D1-534BDAB042BE}"/>
    <dgm:cxn modelId="{D76F156C-B8C1-45E6-9B5A-48EACE378226}" srcId="{C612DB06-620B-42F8-9153-A30B2A8D58A2}" destId="{1D478C7F-833C-4959-BB86-5EE23DAA34BE}" srcOrd="0" destOrd="0" parTransId="{41A7124D-FAB3-4FC3-BA5C-A5B39A3D1D5E}" sibTransId="{E128549B-744F-4EBB-AC96-AD42F8D029E1}"/>
    <dgm:cxn modelId="{510A8047-3E8A-46B1-8960-7C1EEF696FA6}" type="presOf" srcId="{AE6F4DA2-5D37-4F28-B45F-31B51C578C58}" destId="{B0FE6025-E8CC-4A32-8801-09F914EBB94D}" srcOrd="1" destOrd="0" presId="urn:microsoft.com/office/officeart/2005/8/layout/hierarchy2"/>
    <dgm:cxn modelId="{56939565-DB80-4ABB-8F9F-D48E94301C3C}" type="presOf" srcId="{970D75D2-1714-4870-B849-F5CDE958CEDB}" destId="{65AF6893-A616-4106-B206-3C08A2B7879F}" srcOrd="0" destOrd="0" presId="urn:microsoft.com/office/officeart/2005/8/layout/hierarchy2"/>
    <dgm:cxn modelId="{3DC496BC-F856-4EAE-8336-C9F85A1B251E}" type="presOf" srcId="{1D478C7F-833C-4959-BB86-5EE23DAA34BE}" destId="{5DB7E9F0-7044-4841-94E5-89E75A2D17BD}" srcOrd="0" destOrd="0" presId="urn:microsoft.com/office/officeart/2005/8/layout/hierarchy2"/>
    <dgm:cxn modelId="{E423F20A-C55A-4DBE-9D64-DAF844517BFE}" srcId="{61EFF94A-E3F2-4B1C-9BEE-E54B8C307D3D}" destId="{161E48C5-5B5D-4F77-8965-2AAE2F6E2CC4}" srcOrd="0" destOrd="0" parTransId="{A67F999A-C9C8-401C-A38D-FD29ED0ED9B8}" sibTransId="{6550E64F-6D01-448E-A747-392BB6BFE5B2}"/>
    <dgm:cxn modelId="{6A35401A-2AB8-483B-A7F6-889C4FF780A6}" type="presOf" srcId="{F097CBD0-BF70-4B88-8151-81945FADAEFB}" destId="{86F38B84-57EC-46B4-B383-7C6C0C14540D}" srcOrd="0" destOrd="0" presId="urn:microsoft.com/office/officeart/2005/8/layout/hierarchy2"/>
    <dgm:cxn modelId="{9D6647EA-0A42-409A-B14C-23C86A7F671A}" type="presOf" srcId="{2F7B6C49-F298-49EF-9493-F4B56F55D1B9}" destId="{EDA185E4-4081-4B1B-ADAC-B5DB943C9AF4}" srcOrd="1" destOrd="0" presId="urn:microsoft.com/office/officeart/2005/8/layout/hierarchy2"/>
    <dgm:cxn modelId="{3097E5E0-7E1C-49D9-AE8F-992EAB314BC5}" type="presOf" srcId="{2F7B6C49-F298-49EF-9493-F4B56F55D1B9}" destId="{CE3E7569-26BB-46C7-86B9-6139948377D4}" srcOrd="0" destOrd="0" presId="urn:microsoft.com/office/officeart/2005/8/layout/hierarchy2"/>
    <dgm:cxn modelId="{22C42F49-B68D-4A49-89B6-9966320FEE0F}" type="presOf" srcId="{C3F744FA-1E41-4512-A6F1-70926321D575}" destId="{F49D4184-799F-4CC6-A65C-C95DF225FABF}" srcOrd="0" destOrd="0" presId="urn:microsoft.com/office/officeart/2005/8/layout/hierarchy2"/>
    <dgm:cxn modelId="{E43F0725-645D-4FD5-9F07-4A5D101324AE}" type="presOf" srcId="{F8E7FF3A-35EB-4740-9D60-C3242F095C42}" destId="{F17565EC-84B3-45A3-904A-1B927B68EDE2}" srcOrd="1" destOrd="0" presId="urn:microsoft.com/office/officeart/2005/8/layout/hierarchy2"/>
    <dgm:cxn modelId="{4454801D-8D5D-423D-BE92-30F5AECF9ADE}" srcId="{0804EBE8-0BF9-4002-A9D2-3E6350B38381}" destId="{02A692E2-1442-4378-BF97-349C3937621E}" srcOrd="0" destOrd="0" parTransId="{C3F744FA-1E41-4512-A6F1-70926321D575}" sibTransId="{14C118FD-45AE-4302-A108-EAFAD1C33D3B}"/>
    <dgm:cxn modelId="{1FAFC36D-8973-4E3A-8358-C582E3B9D8FB}" type="presOf" srcId="{61EFF94A-E3F2-4B1C-9BEE-E54B8C307D3D}" destId="{01D2E85F-0B2D-4176-BFAB-B7D62AECB7F0}" srcOrd="0" destOrd="0" presId="urn:microsoft.com/office/officeart/2005/8/layout/hierarchy2"/>
    <dgm:cxn modelId="{81C429B6-3AB2-436C-B43D-5BA76C5ADBFA}" type="presOf" srcId="{F8E7FF3A-35EB-4740-9D60-C3242F095C42}" destId="{29FE9A0E-3DDD-4D97-94DB-CF3F952B2A87}" srcOrd="0" destOrd="0" presId="urn:microsoft.com/office/officeart/2005/8/layout/hierarchy2"/>
    <dgm:cxn modelId="{5C4D8A38-04E5-43BF-B077-2A66A2644EAF}" type="presOf" srcId="{26573117-CDC5-4BAE-B1FA-5411B1046E38}" destId="{1722054E-1EA8-4A6D-9826-61474C8C1AA2}" srcOrd="1" destOrd="0" presId="urn:microsoft.com/office/officeart/2005/8/layout/hierarchy2"/>
    <dgm:cxn modelId="{2BD2E84C-8074-4EA6-B9D4-0E59DFDA1F20}" type="presOf" srcId="{A67F999A-C9C8-401C-A38D-FD29ED0ED9B8}" destId="{6E91A6B7-A165-4AE7-AE66-9816C92F0752}" srcOrd="1" destOrd="0" presId="urn:microsoft.com/office/officeart/2005/8/layout/hierarchy2"/>
    <dgm:cxn modelId="{9727ED2E-A329-4330-9528-F499F0C2C3DA}" type="presOf" srcId="{E6627611-8844-40BB-8F83-4CBFC19C6B86}" destId="{92AA9E10-1E6B-4E70-A299-B1E65A097198}" srcOrd="0" destOrd="0" presId="urn:microsoft.com/office/officeart/2005/8/layout/hierarchy2"/>
    <dgm:cxn modelId="{65FE4230-0723-41FC-BE7B-958114899133}" srcId="{1BB66AEC-7DED-4842-ADE9-D6A703E1E6DC}" destId="{94185257-0201-4963-A649-705125D4EBBA}" srcOrd="0" destOrd="0" parTransId="{A6B772FF-6184-4A4B-A08F-216AB4298B65}" sibTransId="{3C4FE22B-0419-43C7-A6BF-AC58FCF0B25A}"/>
    <dgm:cxn modelId="{9535F0A1-062C-444B-A2F7-D14E8AD32369}" type="presOf" srcId="{41A7124D-FAB3-4FC3-BA5C-A5B39A3D1D5E}" destId="{A165BB45-5F9C-4F56-862C-CB0B5E82F3F6}" srcOrd="0" destOrd="0" presId="urn:microsoft.com/office/officeart/2005/8/layout/hierarchy2"/>
    <dgm:cxn modelId="{EEA4C1EA-0E48-4FFE-BA0D-FE0141D6C21F}" type="presOf" srcId="{704AD38D-CF0C-458F-ABCF-9B514E637FA1}" destId="{09F28D3F-B8C6-47A1-BB35-200FE095375B}" srcOrd="0" destOrd="0" presId="urn:microsoft.com/office/officeart/2005/8/layout/hierarchy2"/>
    <dgm:cxn modelId="{AC3CEE4C-32CD-4A20-A6C0-14148200F169}" srcId="{1D478C7F-833C-4959-BB86-5EE23DAA34BE}" destId="{60E2DDE0-0A66-45B0-A666-883C6927F118}" srcOrd="0" destOrd="0" parTransId="{0274E497-279C-4A16-AD21-94F5712833A4}" sibTransId="{2639B834-12DF-458F-9D83-55F2DC952539}"/>
    <dgm:cxn modelId="{047534FE-5E4D-40D0-8E0D-AFD2FB176902}" type="presOf" srcId="{1BB66AEC-7DED-4842-ADE9-D6A703E1E6DC}" destId="{8B4692EE-9054-492A-BB6B-1D959394D58F}" srcOrd="0" destOrd="0" presId="urn:microsoft.com/office/officeart/2005/8/layout/hierarchy2"/>
    <dgm:cxn modelId="{CC6383C4-248E-47D0-BCA4-E1CF5A5AE86E}" type="presOf" srcId="{02A692E2-1442-4378-BF97-349C3937621E}" destId="{4B37C876-A2B4-483B-AE18-EF1062638FA1}" srcOrd="0" destOrd="0" presId="urn:microsoft.com/office/officeart/2005/8/layout/hierarchy2"/>
    <dgm:cxn modelId="{F641421E-F29E-413A-A3E2-7621521D54A0}" type="presOf" srcId="{0274E497-279C-4A16-AD21-94F5712833A4}" destId="{BC89CE9D-CDEA-4883-9DF1-CD16D8708534}" srcOrd="1" destOrd="0" presId="urn:microsoft.com/office/officeart/2005/8/layout/hierarchy2"/>
    <dgm:cxn modelId="{1C61C307-BEC2-4BA6-BC36-8F191FEAC532}" type="presOf" srcId="{1E44A67B-1675-4B82-9105-B416CEC1348A}" destId="{6ED4ACD8-7BC7-414E-99C6-6E9088439042}" srcOrd="1" destOrd="0" presId="urn:microsoft.com/office/officeart/2005/8/layout/hierarchy2"/>
    <dgm:cxn modelId="{46F71E78-4267-46ED-902B-E1FBAA88B3FF}" type="presOf" srcId="{60E2DDE0-0A66-45B0-A666-883C6927F118}" destId="{692E7420-8C1B-429C-ABCA-0A8AE4547357}" srcOrd="0" destOrd="0" presId="urn:microsoft.com/office/officeart/2005/8/layout/hierarchy2"/>
    <dgm:cxn modelId="{8A7B919B-0B71-475A-BC71-44E07A711085}" type="presOf" srcId="{970D75D2-1714-4870-B849-F5CDE958CEDB}" destId="{940B288C-F324-4CEE-B34A-E8128B3602F9}" srcOrd="1" destOrd="0" presId="urn:microsoft.com/office/officeart/2005/8/layout/hierarchy2"/>
    <dgm:cxn modelId="{59BFCC56-42A7-490F-A681-C618E53FBA6B}" type="presOf" srcId="{C612DB06-620B-42F8-9153-A30B2A8D58A2}" destId="{BA260FBC-8A85-4327-8511-AE56786F6125}" srcOrd="0" destOrd="0" presId="urn:microsoft.com/office/officeart/2005/8/layout/hierarchy2"/>
    <dgm:cxn modelId="{E74830D4-756D-4012-BD6D-A24D9ED9456E}" type="presOf" srcId="{704AD38D-CF0C-458F-ABCF-9B514E637FA1}" destId="{BD2EBE03-48C6-4D27-9CEF-85C989ACB985}" srcOrd="1" destOrd="0" presId="urn:microsoft.com/office/officeart/2005/8/layout/hierarchy2"/>
    <dgm:cxn modelId="{A9425FA7-E504-4CA2-AD29-40E4909996AD}" type="presOf" srcId="{0274E497-279C-4A16-AD21-94F5712833A4}" destId="{4E7F367E-2092-4D4E-864A-FA20F59D2DCC}" srcOrd="0" destOrd="0" presId="urn:microsoft.com/office/officeart/2005/8/layout/hierarchy2"/>
    <dgm:cxn modelId="{A9B400F6-4B76-45B8-A91D-93D3B7D74E28}" srcId="{CB20EFEF-E80F-4D4E-ABC5-253712EF39D1}" destId="{9CD2AF49-A426-4D41-9001-CF9C49531170}" srcOrd="2" destOrd="0" parTransId="{AE6F4DA2-5D37-4F28-B45F-31B51C578C58}" sibTransId="{CBAE2AE2-8A8A-469B-9878-7591DD399148}"/>
    <dgm:cxn modelId="{40A7C807-D255-4FCD-BFE1-C7BB3EDAE3FC}" type="presOf" srcId="{ECD0CA7D-D510-43C0-A6C2-C6088F5D6BDA}" destId="{1A32FB72-239A-4A66-B4F5-562753527E3D}" srcOrd="0" destOrd="0" presId="urn:microsoft.com/office/officeart/2005/8/layout/hierarchy2"/>
    <dgm:cxn modelId="{A00DF076-510A-4FFA-B30B-0E1AADB29F0C}" srcId="{ECD0CA7D-D510-43C0-A6C2-C6088F5D6BDA}" destId="{9AD078AE-BB28-4A40-8A41-69DC9B18B262}" srcOrd="0" destOrd="0" parTransId="{970D75D2-1714-4870-B849-F5CDE958CEDB}" sibTransId="{1ADDD4BD-54F4-4AA5-90DE-348E53DD25AB}"/>
    <dgm:cxn modelId="{E1D11784-BF24-45A8-9562-8FCF102CC1B0}" type="presOf" srcId="{A6B772FF-6184-4A4B-A08F-216AB4298B65}" destId="{D38BA694-5CB4-49E7-83AF-25CE85B94BD7}" srcOrd="0" destOrd="0" presId="urn:microsoft.com/office/officeart/2005/8/layout/hierarchy2"/>
    <dgm:cxn modelId="{802B4FA5-4DFE-44C9-8AAF-2360E88A9205}" srcId="{96B327B8-EDE1-41E7-85F7-C9CD58AC1C32}" destId="{0804EBE8-0BF9-4002-A9D2-3E6350B38381}" srcOrd="1" destOrd="0" parTransId="{26573117-CDC5-4BAE-B1FA-5411B1046E38}" sibTransId="{6973AEBD-91A8-442E-A998-9D5D5F061572}"/>
    <dgm:cxn modelId="{EF5E6117-6493-481F-BAC4-CFF1C9C92900}" type="presOf" srcId="{A67F999A-C9C8-401C-A38D-FD29ED0ED9B8}" destId="{EF513FB9-2235-4638-AA40-30AB91748449}" srcOrd="0" destOrd="0" presId="urn:microsoft.com/office/officeart/2005/8/layout/hierarchy2"/>
    <dgm:cxn modelId="{06EB11CD-548E-42B5-A487-052DC6942BBE}" type="presOf" srcId="{C46488D0-1B06-43D0-8565-6007C912F685}" destId="{4D0B1643-215A-4C2D-9FC1-031C8794F41D}" srcOrd="1" destOrd="0" presId="urn:microsoft.com/office/officeart/2005/8/layout/hierarchy2"/>
    <dgm:cxn modelId="{E48F66AE-7E03-492B-AC97-3237C1DEFF3D}" type="presOf" srcId="{96B327B8-EDE1-41E7-85F7-C9CD58AC1C32}" destId="{6C19CE10-BDEF-40AC-9AD5-3F445DD97F13}" srcOrd="0" destOrd="0" presId="urn:microsoft.com/office/officeart/2005/8/layout/hierarchy2"/>
    <dgm:cxn modelId="{7AAD0BCE-8B16-4F0A-8E78-FEE6A6B6EDF6}" srcId="{F097CBD0-BF70-4B88-8151-81945FADAEFB}" destId="{E6627611-8844-40BB-8F83-4CBFC19C6B86}" srcOrd="0" destOrd="0" parTransId="{FE1F885D-60F3-4050-B87C-AF49D7456C31}" sibTransId="{B6FEA35B-8287-49BC-91B3-E8505EC346A4}"/>
    <dgm:cxn modelId="{66A37B36-8121-45AB-B84B-FDA6BD69FE1C}" type="presOf" srcId="{0804EBE8-0BF9-4002-A9D2-3E6350B38381}" destId="{8365D900-ED25-4E26-8C4A-53A1A5CCBB28}" srcOrd="0" destOrd="0" presId="urn:microsoft.com/office/officeart/2005/8/layout/hierarchy2"/>
    <dgm:cxn modelId="{14D8B62C-B066-4264-9A73-8E90D1F6869F}" type="presOf" srcId="{A6B772FF-6184-4A4B-A08F-216AB4298B65}" destId="{CC77C877-8DE5-4E20-91A7-E691DA6C5F70}" srcOrd="1" destOrd="0" presId="urn:microsoft.com/office/officeart/2005/8/layout/hierarchy2"/>
    <dgm:cxn modelId="{BB5673B7-FC27-4D24-8F63-5D0CA753362B}" type="presParOf" srcId="{86F38B84-57EC-46B4-B383-7C6C0C14540D}" destId="{90D8B1E2-2D80-4D95-B731-D80FC11B082C}" srcOrd="0" destOrd="0" presId="urn:microsoft.com/office/officeart/2005/8/layout/hierarchy2"/>
    <dgm:cxn modelId="{3417E676-8362-4594-9978-2A2BBDDBC26E}" type="presParOf" srcId="{90D8B1E2-2D80-4D95-B731-D80FC11B082C}" destId="{92AA9E10-1E6B-4E70-A299-B1E65A097198}" srcOrd="0" destOrd="0" presId="urn:microsoft.com/office/officeart/2005/8/layout/hierarchy2"/>
    <dgm:cxn modelId="{CBE16FB2-452B-490C-8D66-16D0AF3B25D7}" type="presParOf" srcId="{90D8B1E2-2D80-4D95-B731-D80FC11B082C}" destId="{61B583BC-8665-458C-9F0C-8BF34978EA61}" srcOrd="1" destOrd="0" presId="urn:microsoft.com/office/officeart/2005/8/layout/hierarchy2"/>
    <dgm:cxn modelId="{6646C65E-0A8F-4ED6-9D92-71DFCEAD3AE6}" type="presParOf" srcId="{61B583BC-8665-458C-9F0C-8BF34978EA61}" destId="{CE3E7569-26BB-46C7-86B9-6139948377D4}" srcOrd="0" destOrd="0" presId="urn:microsoft.com/office/officeart/2005/8/layout/hierarchy2"/>
    <dgm:cxn modelId="{60597C7D-9FA3-4DD0-B6F8-864F56CB9322}" type="presParOf" srcId="{CE3E7569-26BB-46C7-86B9-6139948377D4}" destId="{EDA185E4-4081-4B1B-ADAC-B5DB943C9AF4}" srcOrd="0" destOrd="0" presId="urn:microsoft.com/office/officeart/2005/8/layout/hierarchy2"/>
    <dgm:cxn modelId="{9E1313EF-789C-43D6-B156-ECE492452BC5}" type="presParOf" srcId="{61B583BC-8665-458C-9F0C-8BF34978EA61}" destId="{90995D21-5177-4DD4-9A17-1F8BBF3CC3D9}" srcOrd="1" destOrd="0" presId="urn:microsoft.com/office/officeart/2005/8/layout/hierarchy2"/>
    <dgm:cxn modelId="{C266EEC1-1FF8-447C-99BE-4148FF2A538A}" type="presParOf" srcId="{90995D21-5177-4DD4-9A17-1F8BBF3CC3D9}" destId="{6C19CE10-BDEF-40AC-9AD5-3F445DD97F13}" srcOrd="0" destOrd="0" presId="urn:microsoft.com/office/officeart/2005/8/layout/hierarchy2"/>
    <dgm:cxn modelId="{33066492-8B11-4F84-9CBE-26D4788A8D13}" type="presParOf" srcId="{90995D21-5177-4DD4-9A17-1F8BBF3CC3D9}" destId="{74879F37-D0F0-463F-AD55-AEC7DC9595D2}" srcOrd="1" destOrd="0" presId="urn:microsoft.com/office/officeart/2005/8/layout/hierarchy2"/>
    <dgm:cxn modelId="{BDFE1124-8EAC-42A5-A9A7-C4E341382B70}" type="presParOf" srcId="{74879F37-D0F0-463F-AD55-AEC7DC9595D2}" destId="{DE6ADF8B-53A0-4D37-A5FE-13598037D623}" srcOrd="0" destOrd="0" presId="urn:microsoft.com/office/officeart/2005/8/layout/hierarchy2"/>
    <dgm:cxn modelId="{E1191090-FE18-4094-B49C-B4DC43DEE49A}" type="presParOf" srcId="{DE6ADF8B-53A0-4D37-A5FE-13598037D623}" destId="{0353D2EB-7586-43D0-9597-CFA7401D5330}" srcOrd="0" destOrd="0" presId="urn:microsoft.com/office/officeart/2005/8/layout/hierarchy2"/>
    <dgm:cxn modelId="{7EFFB5DB-CAF1-4BC5-80CF-BCD3F45CFB77}" type="presParOf" srcId="{74879F37-D0F0-463F-AD55-AEC7DC9595D2}" destId="{04822765-E933-408C-B6DC-C189975A33E5}" srcOrd="1" destOrd="0" presId="urn:microsoft.com/office/officeart/2005/8/layout/hierarchy2"/>
    <dgm:cxn modelId="{B223EBC9-58E0-4F68-A979-9000E845EDBB}" type="presParOf" srcId="{04822765-E933-408C-B6DC-C189975A33E5}" destId="{8CA69549-2E12-4363-955A-559FF8C472AB}" srcOrd="0" destOrd="0" presId="urn:microsoft.com/office/officeart/2005/8/layout/hierarchy2"/>
    <dgm:cxn modelId="{0898F609-C597-4BF7-BDE3-436E236C665D}" type="presParOf" srcId="{04822765-E933-408C-B6DC-C189975A33E5}" destId="{46F051CA-4F6F-43ED-8A83-3E8EE6434714}" srcOrd="1" destOrd="0" presId="urn:microsoft.com/office/officeart/2005/8/layout/hierarchy2"/>
    <dgm:cxn modelId="{C7D88B28-5DB9-4B5F-80EB-BFD3BBE2A492}" type="presParOf" srcId="{46F051CA-4F6F-43ED-8A83-3E8EE6434714}" destId="{09F28D3F-B8C6-47A1-BB35-200FE095375B}" srcOrd="0" destOrd="0" presId="urn:microsoft.com/office/officeart/2005/8/layout/hierarchy2"/>
    <dgm:cxn modelId="{E91AFF9A-1716-4785-B06F-6B3666C6634F}" type="presParOf" srcId="{09F28D3F-B8C6-47A1-BB35-200FE095375B}" destId="{BD2EBE03-48C6-4D27-9CEF-85C989ACB985}" srcOrd="0" destOrd="0" presId="urn:microsoft.com/office/officeart/2005/8/layout/hierarchy2"/>
    <dgm:cxn modelId="{3C944EB7-6AB1-4718-BB2C-70DE8C512ADE}" type="presParOf" srcId="{46F051CA-4F6F-43ED-8A83-3E8EE6434714}" destId="{AE7C58FB-E499-4B0A-BDDD-20578043695D}" srcOrd="1" destOrd="0" presId="urn:microsoft.com/office/officeart/2005/8/layout/hierarchy2"/>
    <dgm:cxn modelId="{04EF671B-DBA3-476F-9AB6-3AB1A0181B14}" type="presParOf" srcId="{AE7C58FB-E499-4B0A-BDDD-20578043695D}" destId="{01D2E85F-0B2D-4176-BFAB-B7D62AECB7F0}" srcOrd="0" destOrd="0" presId="urn:microsoft.com/office/officeart/2005/8/layout/hierarchy2"/>
    <dgm:cxn modelId="{A09AAF79-59D5-4EEE-8322-A5D33CB2D054}" type="presParOf" srcId="{AE7C58FB-E499-4B0A-BDDD-20578043695D}" destId="{0B19CF86-1766-46B4-AC50-FB4109E557E3}" srcOrd="1" destOrd="0" presId="urn:microsoft.com/office/officeart/2005/8/layout/hierarchy2"/>
    <dgm:cxn modelId="{BCD5160D-1FC1-4C6C-BA6D-32C009078F35}" type="presParOf" srcId="{0B19CF86-1766-46B4-AC50-FB4109E557E3}" destId="{EF513FB9-2235-4638-AA40-30AB91748449}" srcOrd="0" destOrd="0" presId="urn:microsoft.com/office/officeart/2005/8/layout/hierarchy2"/>
    <dgm:cxn modelId="{41C7E98C-EF6D-437E-82F8-1D7161466851}" type="presParOf" srcId="{EF513FB9-2235-4638-AA40-30AB91748449}" destId="{6E91A6B7-A165-4AE7-AE66-9816C92F0752}" srcOrd="0" destOrd="0" presId="urn:microsoft.com/office/officeart/2005/8/layout/hierarchy2"/>
    <dgm:cxn modelId="{3A49DD1F-FB5C-4529-9F29-1620508DA642}" type="presParOf" srcId="{0B19CF86-1766-46B4-AC50-FB4109E557E3}" destId="{E6F1DDAA-F2AD-4936-87A4-5A14397B8A85}" srcOrd="1" destOrd="0" presId="urn:microsoft.com/office/officeart/2005/8/layout/hierarchy2"/>
    <dgm:cxn modelId="{7079B4BE-A0B5-499E-B28D-80506DA7EB05}" type="presParOf" srcId="{E6F1DDAA-F2AD-4936-87A4-5A14397B8A85}" destId="{C930DBE5-4715-40F2-8177-6AB3D1FE2E74}" srcOrd="0" destOrd="0" presId="urn:microsoft.com/office/officeart/2005/8/layout/hierarchy2"/>
    <dgm:cxn modelId="{FF7D5F5B-8FFE-4A4D-825D-631BE37A3DB3}" type="presParOf" srcId="{E6F1DDAA-F2AD-4936-87A4-5A14397B8A85}" destId="{53315FB2-108E-4FD9-B62F-869BA5A4DDCB}" srcOrd="1" destOrd="0" presId="urn:microsoft.com/office/officeart/2005/8/layout/hierarchy2"/>
    <dgm:cxn modelId="{44F5DB83-4A07-495D-BA80-BC4C5BA3B2A9}" type="presParOf" srcId="{46F051CA-4F6F-43ED-8A83-3E8EE6434714}" destId="{29FE9A0E-3DDD-4D97-94DB-CF3F952B2A87}" srcOrd="2" destOrd="0" presId="urn:microsoft.com/office/officeart/2005/8/layout/hierarchy2"/>
    <dgm:cxn modelId="{E35C6B92-EAF2-4681-A4D5-C3DCAE70090B}" type="presParOf" srcId="{29FE9A0E-3DDD-4D97-94DB-CF3F952B2A87}" destId="{F17565EC-84B3-45A3-904A-1B927B68EDE2}" srcOrd="0" destOrd="0" presId="urn:microsoft.com/office/officeart/2005/8/layout/hierarchy2"/>
    <dgm:cxn modelId="{EC76672F-9C9C-47DA-A8D2-D8D952D83485}" type="presParOf" srcId="{46F051CA-4F6F-43ED-8A83-3E8EE6434714}" destId="{A858D62A-B80D-451B-ACA7-565532130D26}" srcOrd="3" destOrd="0" presId="urn:microsoft.com/office/officeart/2005/8/layout/hierarchy2"/>
    <dgm:cxn modelId="{90E3A88A-5F28-4F43-98E0-7652F0D03A29}" type="presParOf" srcId="{A858D62A-B80D-451B-ACA7-565532130D26}" destId="{8B4692EE-9054-492A-BB6B-1D959394D58F}" srcOrd="0" destOrd="0" presId="urn:microsoft.com/office/officeart/2005/8/layout/hierarchy2"/>
    <dgm:cxn modelId="{8204D645-2E3D-4AE2-B189-21E6E8FE6404}" type="presParOf" srcId="{A858D62A-B80D-451B-ACA7-565532130D26}" destId="{4348700E-8252-4AE3-9E21-B728C3FFDA7D}" srcOrd="1" destOrd="0" presId="urn:microsoft.com/office/officeart/2005/8/layout/hierarchy2"/>
    <dgm:cxn modelId="{8F52F33A-0108-4D93-95EC-E6C6D2B085D4}" type="presParOf" srcId="{4348700E-8252-4AE3-9E21-B728C3FFDA7D}" destId="{D38BA694-5CB4-49E7-83AF-25CE85B94BD7}" srcOrd="0" destOrd="0" presId="urn:microsoft.com/office/officeart/2005/8/layout/hierarchy2"/>
    <dgm:cxn modelId="{F36E795B-41AC-4643-949D-489EA7A015DE}" type="presParOf" srcId="{D38BA694-5CB4-49E7-83AF-25CE85B94BD7}" destId="{CC77C877-8DE5-4E20-91A7-E691DA6C5F70}" srcOrd="0" destOrd="0" presId="urn:microsoft.com/office/officeart/2005/8/layout/hierarchy2"/>
    <dgm:cxn modelId="{90FC0428-A6F6-4970-8672-315959C4FFC9}" type="presParOf" srcId="{4348700E-8252-4AE3-9E21-B728C3FFDA7D}" destId="{66A6304D-01FC-446B-8EDC-1E06E316413F}" srcOrd="1" destOrd="0" presId="urn:microsoft.com/office/officeart/2005/8/layout/hierarchy2"/>
    <dgm:cxn modelId="{EB921634-712E-4AF8-B13C-5C2D6CB3A9B8}" type="presParOf" srcId="{66A6304D-01FC-446B-8EDC-1E06E316413F}" destId="{1B09710E-37EA-4D52-ACB4-0D336BEBEB85}" srcOrd="0" destOrd="0" presId="urn:microsoft.com/office/officeart/2005/8/layout/hierarchy2"/>
    <dgm:cxn modelId="{8C7320C5-5C15-4FB9-97C5-556CB0A56CFC}" type="presParOf" srcId="{66A6304D-01FC-446B-8EDC-1E06E316413F}" destId="{F192EC39-243E-43F9-ADEA-26BCD8D63D6D}" srcOrd="1" destOrd="0" presId="urn:microsoft.com/office/officeart/2005/8/layout/hierarchy2"/>
    <dgm:cxn modelId="{9E224C8E-1DB2-4C85-ABAD-9AF2CEE89FFD}" type="presParOf" srcId="{46F051CA-4F6F-43ED-8A83-3E8EE6434714}" destId="{27850EE9-504A-4E10-B69F-4324CBF2E5CF}" srcOrd="4" destOrd="0" presId="urn:microsoft.com/office/officeart/2005/8/layout/hierarchy2"/>
    <dgm:cxn modelId="{801475F5-D9A7-448F-AD9F-351352320A87}" type="presParOf" srcId="{27850EE9-504A-4E10-B69F-4324CBF2E5CF}" destId="{B0FE6025-E8CC-4A32-8801-09F914EBB94D}" srcOrd="0" destOrd="0" presId="urn:microsoft.com/office/officeart/2005/8/layout/hierarchy2"/>
    <dgm:cxn modelId="{69B1D8EC-F991-44C4-88CC-1DD304D098B0}" type="presParOf" srcId="{46F051CA-4F6F-43ED-8A83-3E8EE6434714}" destId="{CAFEDB09-503E-450C-B1B8-F40AE90DE056}" srcOrd="5" destOrd="0" presId="urn:microsoft.com/office/officeart/2005/8/layout/hierarchy2"/>
    <dgm:cxn modelId="{DC54135A-E347-4619-9360-26253AF79404}" type="presParOf" srcId="{CAFEDB09-503E-450C-B1B8-F40AE90DE056}" destId="{310B408E-DA2C-4B9A-9752-84B343FDD1E1}" srcOrd="0" destOrd="0" presId="urn:microsoft.com/office/officeart/2005/8/layout/hierarchy2"/>
    <dgm:cxn modelId="{CA0EAF48-610F-4F8A-84C6-71291932B83B}" type="presParOf" srcId="{CAFEDB09-503E-450C-B1B8-F40AE90DE056}" destId="{5770CF10-3829-4910-A03E-26E3B6B693E2}" srcOrd="1" destOrd="0" presId="urn:microsoft.com/office/officeart/2005/8/layout/hierarchy2"/>
    <dgm:cxn modelId="{79384FC1-A22F-4045-9D27-E7067A55816B}" type="presParOf" srcId="{5770CF10-3829-4910-A03E-26E3B6B693E2}" destId="{BD37A724-44DA-4F41-AC0E-2BB099153D25}" srcOrd="0" destOrd="0" presId="urn:microsoft.com/office/officeart/2005/8/layout/hierarchy2"/>
    <dgm:cxn modelId="{39DB084D-CA7C-4C6D-BBEA-2E4A34E431E3}" type="presParOf" srcId="{BD37A724-44DA-4F41-AC0E-2BB099153D25}" destId="{6ED4ACD8-7BC7-414E-99C6-6E9088439042}" srcOrd="0" destOrd="0" presId="urn:microsoft.com/office/officeart/2005/8/layout/hierarchy2"/>
    <dgm:cxn modelId="{AB7A9453-5D55-46F6-9CBA-D8B10C962958}" type="presParOf" srcId="{5770CF10-3829-4910-A03E-26E3B6B693E2}" destId="{7C9EA5B1-45CA-4D28-BB1A-16FBC28C3D1B}" srcOrd="1" destOrd="0" presId="urn:microsoft.com/office/officeart/2005/8/layout/hierarchy2"/>
    <dgm:cxn modelId="{7C18DA3B-19AC-4643-B037-35D5E211B6E9}" type="presParOf" srcId="{7C9EA5B1-45CA-4D28-BB1A-16FBC28C3D1B}" destId="{0AD67082-3CEF-4C0D-B78C-C877AB20F980}" srcOrd="0" destOrd="0" presId="urn:microsoft.com/office/officeart/2005/8/layout/hierarchy2"/>
    <dgm:cxn modelId="{D8E1E8AE-B20F-4DF7-8F3E-326B2C2EACD6}" type="presParOf" srcId="{7C9EA5B1-45CA-4D28-BB1A-16FBC28C3D1B}" destId="{E55FDB35-02A8-41F9-811B-7B71DA3C1E23}" srcOrd="1" destOrd="0" presId="urn:microsoft.com/office/officeart/2005/8/layout/hierarchy2"/>
    <dgm:cxn modelId="{C176F8DC-37BF-43F7-A075-2A9F7064ADFD}" type="presParOf" srcId="{74879F37-D0F0-463F-AD55-AEC7DC9595D2}" destId="{7E0E661D-18BA-4148-A185-A3378396DCC6}" srcOrd="2" destOrd="0" presId="urn:microsoft.com/office/officeart/2005/8/layout/hierarchy2"/>
    <dgm:cxn modelId="{F11C7438-C99B-4BF2-AEB0-F41093A4B61C}" type="presParOf" srcId="{7E0E661D-18BA-4148-A185-A3378396DCC6}" destId="{1722054E-1EA8-4A6D-9826-61474C8C1AA2}" srcOrd="0" destOrd="0" presId="urn:microsoft.com/office/officeart/2005/8/layout/hierarchy2"/>
    <dgm:cxn modelId="{F59C420C-DA2C-4557-A240-347CB3BA58CA}" type="presParOf" srcId="{74879F37-D0F0-463F-AD55-AEC7DC9595D2}" destId="{C89FBEE9-4CC9-41DE-AA06-EE1D1DA747F0}" srcOrd="3" destOrd="0" presId="urn:microsoft.com/office/officeart/2005/8/layout/hierarchy2"/>
    <dgm:cxn modelId="{DED578F6-05B3-498D-A848-35E9AB523612}" type="presParOf" srcId="{C89FBEE9-4CC9-41DE-AA06-EE1D1DA747F0}" destId="{8365D900-ED25-4E26-8C4A-53A1A5CCBB28}" srcOrd="0" destOrd="0" presId="urn:microsoft.com/office/officeart/2005/8/layout/hierarchy2"/>
    <dgm:cxn modelId="{1C507DAE-3616-428D-85E9-06A9B9816EE0}" type="presParOf" srcId="{C89FBEE9-4CC9-41DE-AA06-EE1D1DA747F0}" destId="{B0B1F81C-DC47-44C0-ADC3-55327BD58FB2}" srcOrd="1" destOrd="0" presId="urn:microsoft.com/office/officeart/2005/8/layout/hierarchy2"/>
    <dgm:cxn modelId="{7D694E1C-2BBF-4A49-BD5F-35665BC8E96F}" type="presParOf" srcId="{B0B1F81C-DC47-44C0-ADC3-55327BD58FB2}" destId="{F49D4184-799F-4CC6-A65C-C95DF225FABF}" srcOrd="0" destOrd="0" presId="urn:microsoft.com/office/officeart/2005/8/layout/hierarchy2"/>
    <dgm:cxn modelId="{B64E5F0A-7079-485E-8E0F-22F9E9262D41}" type="presParOf" srcId="{F49D4184-799F-4CC6-A65C-C95DF225FABF}" destId="{F569971E-89C2-4EDE-8A32-5F36F9BAF4E2}" srcOrd="0" destOrd="0" presId="urn:microsoft.com/office/officeart/2005/8/layout/hierarchy2"/>
    <dgm:cxn modelId="{17E92197-ABAB-440C-9468-3F69C8947FF6}" type="presParOf" srcId="{B0B1F81C-DC47-44C0-ADC3-55327BD58FB2}" destId="{FB79A3CA-5628-42C5-AE8D-D087D31B20F7}" srcOrd="1" destOrd="0" presId="urn:microsoft.com/office/officeart/2005/8/layout/hierarchy2"/>
    <dgm:cxn modelId="{878D2217-DCEF-4E9A-8D3C-0979F1904A74}" type="presParOf" srcId="{FB79A3CA-5628-42C5-AE8D-D087D31B20F7}" destId="{4B37C876-A2B4-483B-AE18-EF1062638FA1}" srcOrd="0" destOrd="0" presId="urn:microsoft.com/office/officeart/2005/8/layout/hierarchy2"/>
    <dgm:cxn modelId="{C5BA868A-E207-4DA5-8BFF-025491E6C5B2}" type="presParOf" srcId="{FB79A3CA-5628-42C5-AE8D-D087D31B20F7}" destId="{95E7AB69-BDE2-49FE-ABEF-2210103BDF6B}" srcOrd="1" destOrd="0" presId="urn:microsoft.com/office/officeart/2005/8/layout/hierarchy2"/>
    <dgm:cxn modelId="{35B7A725-8C1F-4533-9164-1A7F55F78929}" type="presParOf" srcId="{61B583BC-8665-458C-9F0C-8BF34978EA61}" destId="{6A0F4831-D414-4FE1-A14C-A466916D6B48}" srcOrd="2" destOrd="0" presId="urn:microsoft.com/office/officeart/2005/8/layout/hierarchy2"/>
    <dgm:cxn modelId="{429EFC0D-9AF7-4CAE-AA5D-B77454ED0937}" type="presParOf" srcId="{6A0F4831-D414-4FE1-A14C-A466916D6B48}" destId="{4D0B1643-215A-4C2D-9FC1-031C8794F41D}" srcOrd="0" destOrd="0" presId="urn:microsoft.com/office/officeart/2005/8/layout/hierarchy2"/>
    <dgm:cxn modelId="{2E02A6CB-5C7F-4086-9A6F-6BE18CA4C44D}" type="presParOf" srcId="{61B583BC-8665-458C-9F0C-8BF34978EA61}" destId="{5F936FED-2649-43B8-B434-E6CC4ECD3DCE}" srcOrd="3" destOrd="0" presId="urn:microsoft.com/office/officeart/2005/8/layout/hierarchy2"/>
    <dgm:cxn modelId="{9A082DA4-D4C7-4666-88CB-D6D09E16874B}" type="presParOf" srcId="{5F936FED-2649-43B8-B434-E6CC4ECD3DCE}" destId="{BA260FBC-8A85-4327-8511-AE56786F6125}" srcOrd="0" destOrd="0" presId="urn:microsoft.com/office/officeart/2005/8/layout/hierarchy2"/>
    <dgm:cxn modelId="{4816DFA8-1375-4CC8-A4A4-B8C7DE8EEFCF}" type="presParOf" srcId="{5F936FED-2649-43B8-B434-E6CC4ECD3DCE}" destId="{7ADF14A7-03F9-40D6-8FF2-8A0FBBF62553}" srcOrd="1" destOrd="0" presId="urn:microsoft.com/office/officeart/2005/8/layout/hierarchy2"/>
    <dgm:cxn modelId="{2F42EA78-0351-4C41-9D73-1FD8089FB076}" type="presParOf" srcId="{7ADF14A7-03F9-40D6-8FF2-8A0FBBF62553}" destId="{A165BB45-5F9C-4F56-862C-CB0B5E82F3F6}" srcOrd="0" destOrd="0" presId="urn:microsoft.com/office/officeart/2005/8/layout/hierarchy2"/>
    <dgm:cxn modelId="{AE05205D-9E87-4EB0-8FB6-2CD438F1C77D}" type="presParOf" srcId="{A165BB45-5F9C-4F56-862C-CB0B5E82F3F6}" destId="{8A4594FC-A86E-4687-84E9-9ED8AFFC5140}" srcOrd="0" destOrd="0" presId="urn:microsoft.com/office/officeart/2005/8/layout/hierarchy2"/>
    <dgm:cxn modelId="{8164C582-2E30-44ED-8567-53B6CBB17BB2}" type="presParOf" srcId="{7ADF14A7-03F9-40D6-8FF2-8A0FBBF62553}" destId="{F564749C-5E5F-47A7-B800-178653421B6B}" srcOrd="1" destOrd="0" presId="urn:microsoft.com/office/officeart/2005/8/layout/hierarchy2"/>
    <dgm:cxn modelId="{E69668FD-C400-439C-8AB7-A416AE28EC73}" type="presParOf" srcId="{F564749C-5E5F-47A7-B800-178653421B6B}" destId="{5DB7E9F0-7044-4841-94E5-89E75A2D17BD}" srcOrd="0" destOrd="0" presId="urn:microsoft.com/office/officeart/2005/8/layout/hierarchy2"/>
    <dgm:cxn modelId="{51A5DC34-6CDD-46C4-9D54-3AF4C6A9CD7A}" type="presParOf" srcId="{F564749C-5E5F-47A7-B800-178653421B6B}" destId="{83308EEB-6D2D-4DAE-A6C0-4D0C6F4145DD}" srcOrd="1" destOrd="0" presId="urn:microsoft.com/office/officeart/2005/8/layout/hierarchy2"/>
    <dgm:cxn modelId="{409DFB5E-CEC1-49E7-B18D-DD9AC0F6F107}" type="presParOf" srcId="{83308EEB-6D2D-4DAE-A6C0-4D0C6F4145DD}" destId="{4E7F367E-2092-4D4E-864A-FA20F59D2DCC}" srcOrd="0" destOrd="0" presId="urn:microsoft.com/office/officeart/2005/8/layout/hierarchy2"/>
    <dgm:cxn modelId="{141E9CEB-D3E7-4909-A280-53DCDEA43F43}" type="presParOf" srcId="{4E7F367E-2092-4D4E-864A-FA20F59D2DCC}" destId="{BC89CE9D-CDEA-4883-9DF1-CD16D8708534}" srcOrd="0" destOrd="0" presId="urn:microsoft.com/office/officeart/2005/8/layout/hierarchy2"/>
    <dgm:cxn modelId="{38774604-F58E-43FF-8263-3E02FB978C39}" type="presParOf" srcId="{83308EEB-6D2D-4DAE-A6C0-4D0C6F4145DD}" destId="{439BD170-A6A2-4ECA-A27B-23326223ABA9}" srcOrd="1" destOrd="0" presId="urn:microsoft.com/office/officeart/2005/8/layout/hierarchy2"/>
    <dgm:cxn modelId="{81499394-D1F1-48DE-ADCD-40DE8B692333}" type="presParOf" srcId="{439BD170-A6A2-4ECA-A27B-23326223ABA9}" destId="{692E7420-8C1B-429C-ABCA-0A8AE4547357}" srcOrd="0" destOrd="0" presId="urn:microsoft.com/office/officeart/2005/8/layout/hierarchy2"/>
    <dgm:cxn modelId="{D11C746F-B348-49BE-BFB7-00B78BE1E525}" type="presParOf" srcId="{439BD170-A6A2-4ECA-A27B-23326223ABA9}" destId="{9EBEE411-D8AC-4E5E-99D4-105F9198CBEE}" srcOrd="1" destOrd="0" presId="urn:microsoft.com/office/officeart/2005/8/layout/hierarchy2"/>
    <dgm:cxn modelId="{69596AD5-1D82-4131-B743-47C68818D53C}" type="presParOf" srcId="{61B583BC-8665-458C-9F0C-8BF34978EA61}" destId="{D193476E-DE46-43A6-AAD4-6D6E3DC65EB6}" srcOrd="4" destOrd="0" presId="urn:microsoft.com/office/officeart/2005/8/layout/hierarchy2"/>
    <dgm:cxn modelId="{998036E8-E1E3-4E09-9429-7CA2C53390E7}" type="presParOf" srcId="{D193476E-DE46-43A6-AAD4-6D6E3DC65EB6}" destId="{A2663E9A-FED9-44EA-BC24-CF8C4F87DD2E}" srcOrd="0" destOrd="0" presId="urn:microsoft.com/office/officeart/2005/8/layout/hierarchy2"/>
    <dgm:cxn modelId="{D404C9CA-0614-4513-B60E-C5A2869DF741}" type="presParOf" srcId="{61B583BC-8665-458C-9F0C-8BF34978EA61}" destId="{D006609E-EDA2-4565-9A99-CCA720C8CE2C}" srcOrd="5" destOrd="0" presId="urn:microsoft.com/office/officeart/2005/8/layout/hierarchy2"/>
    <dgm:cxn modelId="{D524593F-80B6-4F23-944E-22D7C3F54F58}" type="presParOf" srcId="{D006609E-EDA2-4565-9A99-CCA720C8CE2C}" destId="{1A32FB72-239A-4A66-B4F5-562753527E3D}" srcOrd="0" destOrd="0" presId="urn:microsoft.com/office/officeart/2005/8/layout/hierarchy2"/>
    <dgm:cxn modelId="{B2E3DD41-71C1-4ADA-906C-FB6576B9E6A1}" type="presParOf" srcId="{D006609E-EDA2-4565-9A99-CCA720C8CE2C}" destId="{EFC907D7-DE1C-47E1-BBC6-CF486F202962}" srcOrd="1" destOrd="0" presId="urn:microsoft.com/office/officeart/2005/8/layout/hierarchy2"/>
    <dgm:cxn modelId="{7E99EDF6-4A3D-40B4-81A8-4495B43DA212}" type="presParOf" srcId="{EFC907D7-DE1C-47E1-BBC6-CF486F202962}" destId="{65AF6893-A616-4106-B206-3C08A2B7879F}" srcOrd="0" destOrd="0" presId="urn:microsoft.com/office/officeart/2005/8/layout/hierarchy2"/>
    <dgm:cxn modelId="{E89E4525-7D9F-43AC-A8C5-C457476FFE27}" type="presParOf" srcId="{65AF6893-A616-4106-B206-3C08A2B7879F}" destId="{940B288C-F324-4CEE-B34A-E8128B3602F9}" srcOrd="0" destOrd="0" presId="urn:microsoft.com/office/officeart/2005/8/layout/hierarchy2"/>
    <dgm:cxn modelId="{F80585CA-8E3B-4EB7-9FA6-17D9545B3D04}" type="presParOf" srcId="{EFC907D7-DE1C-47E1-BBC6-CF486F202962}" destId="{3D23288E-07A0-4DB7-897B-C9A145B9F0B1}" srcOrd="1" destOrd="0" presId="urn:microsoft.com/office/officeart/2005/8/layout/hierarchy2"/>
    <dgm:cxn modelId="{F2948E9E-DFAF-4892-BAA1-10E070746140}" type="presParOf" srcId="{3D23288E-07A0-4DB7-897B-C9A145B9F0B1}" destId="{9CAD0DFF-88A5-422A-AFBD-846DE024A0C4}" srcOrd="0" destOrd="0" presId="urn:microsoft.com/office/officeart/2005/8/layout/hierarchy2"/>
    <dgm:cxn modelId="{C9953282-08D7-4005-8DBE-7E7254DE40AA}" type="presParOf" srcId="{3D23288E-07A0-4DB7-897B-C9A145B9F0B1}" destId="{944731B2-900C-4E9D-943D-9DD1D0FF63A1}" srcOrd="1" destOrd="0" presId="urn:microsoft.com/office/officeart/2005/8/layout/hierarchy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518775" cy="4352925"/>
        <a:chOff x="0" y="0"/>
        <a:chExt cx="10518775" cy="4352925"/>
      </a:xfrm>
    </dsp:grpSpPr>
    <dsp:sp modelId="{92AA9E10-1E6B-4E70-A299-B1E65A097198}">
      <dsp:nvSpPr>
        <dsp:cNvPr id="3" name="圆角矩形 2"/>
        <dsp:cNvSpPr/>
      </dsp:nvSpPr>
      <dsp:spPr bwMode="white">
        <a:xfrm>
          <a:off x="0" y="2590822"/>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smtClean="0">
              <a:latin typeface="微软雅黑" panose="020B0503020204020204" pitchFamily="34" charset="-122"/>
              <a:ea typeface="微软雅黑" panose="020B0503020204020204" pitchFamily="34" charset="-122"/>
            </a:rPr>
            <a:t>DoS</a:t>
          </a:r>
          <a:endParaRPr lang="zh-CN" altLang="en-US" sz="1600" dirty="0">
            <a:latin typeface="微软雅黑" panose="020B0503020204020204" pitchFamily="34" charset="-122"/>
            <a:ea typeface="微软雅黑" panose="020B0503020204020204" pitchFamily="34" charset="-122"/>
          </a:endParaRPr>
        </a:p>
      </dsp:txBody>
      <dsp:txXfrm>
        <a:off x="0" y="2590822"/>
        <a:ext cx="1274954" cy="637477"/>
      </dsp:txXfrm>
    </dsp:sp>
    <dsp:sp modelId="{CE3E7569-26BB-46C7-86B9-6139948377D4}">
      <dsp:nvSpPr>
        <dsp:cNvPr id="4" name="任意多边形 3"/>
        <dsp:cNvSpPr/>
      </dsp:nvSpPr>
      <dsp:spPr bwMode="white">
        <a:xfrm>
          <a:off x="923870" y="2346557"/>
          <a:ext cx="1212149" cy="26361"/>
        </a:xfrm>
        <a:custGeom>
          <a:avLst/>
          <a:gdLst/>
          <a:ahLst/>
          <a:cxnLst/>
          <a:pathLst>
            <a:path w="1909" h="42">
              <a:moveTo>
                <a:pt x="553" y="887"/>
              </a:moveTo>
              <a:lnTo>
                <a:pt x="1356" y="-845"/>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923870" y="2346557"/>
        <a:ext cx="1212149" cy="26361"/>
      </dsp:txXfrm>
    </dsp:sp>
    <dsp:sp modelId="{6C19CE10-BDEF-40AC-9AD5-3F445DD97F13}">
      <dsp:nvSpPr>
        <dsp:cNvPr id="5" name="圆角矩形 4"/>
        <dsp:cNvSpPr/>
      </dsp:nvSpPr>
      <dsp:spPr bwMode="white">
        <a:xfrm>
          <a:off x="1784935" y="1491175"/>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消耗资源</a:t>
          </a:r>
          <a:endParaRPr lang="zh-CN" altLang="en-US" sz="1600" dirty="0">
            <a:latin typeface="微软雅黑" panose="020B0503020204020204" pitchFamily="34" charset="-122"/>
            <a:ea typeface="微软雅黑" panose="020B0503020204020204" pitchFamily="34" charset="-122"/>
          </a:endParaRPr>
        </a:p>
      </dsp:txBody>
      <dsp:txXfrm>
        <a:off x="1784935" y="1491175"/>
        <a:ext cx="1274954" cy="637477"/>
      </dsp:txXfrm>
    </dsp:sp>
    <dsp:sp modelId="{DE6ADF8B-53A0-4D37-A5FE-13598037D623}">
      <dsp:nvSpPr>
        <dsp:cNvPr id="6" name="任意多边形 5"/>
        <dsp:cNvSpPr/>
      </dsp:nvSpPr>
      <dsp:spPr bwMode="white">
        <a:xfrm>
          <a:off x="2868361" y="1430184"/>
          <a:ext cx="893036" cy="26361"/>
        </a:xfrm>
        <a:custGeom>
          <a:avLst/>
          <a:gdLst/>
          <a:ahLst/>
          <a:cxnLst/>
          <a:pathLst>
            <a:path w="1406" h="42">
              <a:moveTo>
                <a:pt x="302" y="598"/>
              </a:moveTo>
              <a:lnTo>
                <a:pt x="1105" y="-556"/>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2868361" y="1430184"/>
        <a:ext cx="893036" cy="26361"/>
      </dsp:txXfrm>
    </dsp:sp>
    <dsp:sp modelId="{8CA69549-2E12-4363-955A-559FF8C472AB}">
      <dsp:nvSpPr>
        <dsp:cNvPr id="7" name="圆角矩形 6"/>
        <dsp:cNvSpPr/>
      </dsp:nvSpPr>
      <dsp:spPr bwMode="white">
        <a:xfrm>
          <a:off x="3569870" y="758077"/>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主机资源</a:t>
          </a:r>
          <a:endParaRPr lang="zh-CN" altLang="en-US" sz="1600" dirty="0">
            <a:latin typeface="微软雅黑" panose="020B0503020204020204" pitchFamily="34" charset="-122"/>
            <a:ea typeface="微软雅黑" panose="020B0503020204020204" pitchFamily="34" charset="-122"/>
          </a:endParaRPr>
        </a:p>
      </dsp:txBody>
      <dsp:txXfrm>
        <a:off x="3569870" y="758077"/>
        <a:ext cx="1274954" cy="637477"/>
      </dsp:txXfrm>
    </dsp:sp>
    <dsp:sp modelId="{09F28D3F-B8C6-47A1-BB35-200FE095375B}">
      <dsp:nvSpPr>
        <dsp:cNvPr id="8" name="任意多边形 7"/>
        <dsp:cNvSpPr/>
      </dsp:nvSpPr>
      <dsp:spPr bwMode="white">
        <a:xfrm>
          <a:off x="4653296" y="697086"/>
          <a:ext cx="893036" cy="26361"/>
        </a:xfrm>
        <a:custGeom>
          <a:avLst/>
          <a:gdLst/>
          <a:ahLst/>
          <a:cxnLst/>
          <a:pathLst>
            <a:path w="1406" h="42">
              <a:moveTo>
                <a:pt x="302" y="598"/>
              </a:moveTo>
              <a:lnTo>
                <a:pt x="1105" y="-556"/>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4653296" y="697086"/>
        <a:ext cx="893036" cy="26361"/>
      </dsp:txXfrm>
    </dsp:sp>
    <dsp:sp modelId="{01D2E85F-0B2D-4176-BFAB-B7D62AECB7F0}">
      <dsp:nvSpPr>
        <dsp:cNvPr id="9" name="圆角矩形 8"/>
        <dsp:cNvSpPr/>
      </dsp:nvSpPr>
      <dsp:spPr bwMode="white">
        <a:xfrm>
          <a:off x="5354805" y="24978"/>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三层协议</a:t>
          </a:r>
          <a:endParaRPr lang="zh-CN" altLang="en-US" sz="1600" dirty="0">
            <a:latin typeface="微软雅黑" panose="020B0503020204020204" pitchFamily="34" charset="-122"/>
            <a:ea typeface="微软雅黑" panose="020B0503020204020204" pitchFamily="34" charset="-122"/>
          </a:endParaRPr>
        </a:p>
      </dsp:txBody>
      <dsp:txXfrm>
        <a:off x="5354805" y="24978"/>
        <a:ext cx="1274954" cy="637477"/>
      </dsp:txXfrm>
    </dsp:sp>
    <dsp:sp modelId="{EF513FB9-2235-4638-AA40-30AB91748449}">
      <dsp:nvSpPr>
        <dsp:cNvPr id="10" name="任意多边形 9"/>
        <dsp:cNvSpPr/>
      </dsp:nvSpPr>
      <dsp:spPr bwMode="white">
        <a:xfrm>
          <a:off x="6629759" y="330536"/>
          <a:ext cx="509981" cy="26361"/>
        </a:xfrm>
        <a:custGeom>
          <a:avLst/>
          <a:gdLst/>
          <a:ahLst/>
          <a:cxnLst/>
          <a:pathLst>
            <a:path w="803" h="42">
              <a:moveTo>
                <a:pt x="0" y="21"/>
              </a:moveTo>
              <a:lnTo>
                <a:pt x="803" y="21"/>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6629759" y="330536"/>
        <a:ext cx="509981" cy="26361"/>
      </dsp:txXfrm>
    </dsp:sp>
    <dsp:sp modelId="{C930DBE5-4715-40F2-8177-6AB3D1FE2E74}">
      <dsp:nvSpPr>
        <dsp:cNvPr id="11" name="圆角矩形 10"/>
        <dsp:cNvSpPr/>
      </dsp:nvSpPr>
      <dsp:spPr bwMode="white">
        <a:xfrm>
          <a:off x="7139740" y="24978"/>
          <a:ext cx="3379035"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死亡之</a:t>
          </a:r>
          <a:r>
            <a:rPr lang="en-US" altLang="zh-CN" sz="1600" smtClean="0">
              <a:latin typeface="微软雅黑" panose="020B0503020204020204" pitchFamily="34" charset="-122"/>
              <a:ea typeface="微软雅黑" panose="020B0503020204020204" pitchFamily="34" charset="-122"/>
            </a:rPr>
            <a:t>ping</a:t>
          </a:r>
          <a:r>
            <a:rPr lang="zh-CN" altLang="en-US" sz="1600" smtClean="0">
              <a:latin typeface="微软雅黑" panose="020B0503020204020204" pitchFamily="34" charset="-122"/>
              <a:ea typeface="微软雅黑" panose="020B0503020204020204" pitchFamily="34" charset="-122"/>
            </a:rPr>
            <a:t>、</a:t>
          </a:r>
          <a:r>
            <a:rPr lang="en-US" altLang="zh-CN" sz="1600" smtClean="0">
              <a:latin typeface="微软雅黑" panose="020B0503020204020204" pitchFamily="34" charset="-122"/>
              <a:ea typeface="微软雅黑" panose="020B0503020204020204" pitchFamily="34" charset="-122"/>
            </a:rPr>
            <a:t>smurf</a:t>
          </a:r>
          <a:r>
            <a:rPr lang="zh-CN" altLang="en-US" sz="1600" smtClean="0">
              <a:latin typeface="微软雅黑" panose="020B0503020204020204" pitchFamily="34" charset="-122"/>
              <a:ea typeface="微软雅黑" panose="020B0503020204020204" pitchFamily="34" charset="-122"/>
            </a:rPr>
            <a:t>等</a:t>
          </a:r>
          <a:endParaRPr lang="zh-CN" altLang="en-US" sz="1600" dirty="0">
            <a:latin typeface="微软雅黑" panose="020B0503020204020204" pitchFamily="34" charset="-122"/>
            <a:ea typeface="微软雅黑" panose="020B0503020204020204" pitchFamily="34" charset="-122"/>
          </a:endParaRPr>
        </a:p>
      </dsp:txBody>
      <dsp:txXfrm>
        <a:off x="7139740" y="24978"/>
        <a:ext cx="3379035" cy="637477"/>
      </dsp:txXfrm>
    </dsp:sp>
    <dsp:sp modelId="{29FE9A0E-3DDD-4D97-94DB-CF3F952B2A87}">
      <dsp:nvSpPr>
        <dsp:cNvPr id="12" name="任意多边形 11"/>
        <dsp:cNvSpPr/>
      </dsp:nvSpPr>
      <dsp:spPr bwMode="white">
        <a:xfrm>
          <a:off x="4844824" y="1063635"/>
          <a:ext cx="509981" cy="26361"/>
        </a:xfrm>
        <a:custGeom>
          <a:avLst/>
          <a:gdLst/>
          <a:ahLst/>
          <a:cxnLst/>
          <a:pathLst>
            <a:path w="803" h="42">
              <a:moveTo>
                <a:pt x="0" y="21"/>
              </a:moveTo>
              <a:lnTo>
                <a:pt x="803" y="21"/>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4844824" y="1063635"/>
        <a:ext cx="509981" cy="26361"/>
      </dsp:txXfrm>
    </dsp:sp>
    <dsp:sp modelId="{8B4692EE-9054-492A-BB6B-1D959394D58F}">
      <dsp:nvSpPr>
        <dsp:cNvPr id="13" name="圆角矩形 12"/>
        <dsp:cNvSpPr/>
      </dsp:nvSpPr>
      <dsp:spPr bwMode="white">
        <a:xfrm>
          <a:off x="5354805" y="758077"/>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四层协议</a:t>
          </a:r>
          <a:endParaRPr lang="zh-CN" altLang="en-US" sz="1600" dirty="0">
            <a:latin typeface="微软雅黑" panose="020B0503020204020204" pitchFamily="34" charset="-122"/>
            <a:ea typeface="微软雅黑" panose="020B0503020204020204" pitchFamily="34" charset="-122"/>
          </a:endParaRPr>
        </a:p>
      </dsp:txBody>
      <dsp:txXfrm>
        <a:off x="5354805" y="758077"/>
        <a:ext cx="1274954" cy="637477"/>
      </dsp:txXfrm>
    </dsp:sp>
    <dsp:sp modelId="{D38BA694-5CB4-49E7-83AF-25CE85B94BD7}">
      <dsp:nvSpPr>
        <dsp:cNvPr id="14" name="任意多边形 13"/>
        <dsp:cNvSpPr/>
      </dsp:nvSpPr>
      <dsp:spPr bwMode="white">
        <a:xfrm>
          <a:off x="6629759" y="1063635"/>
          <a:ext cx="509981" cy="26361"/>
        </a:xfrm>
        <a:custGeom>
          <a:avLst/>
          <a:gdLst/>
          <a:ahLst/>
          <a:cxnLst/>
          <a:pathLst>
            <a:path w="803" h="42">
              <a:moveTo>
                <a:pt x="0" y="21"/>
              </a:moveTo>
              <a:lnTo>
                <a:pt x="803" y="21"/>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6629759" y="1063635"/>
        <a:ext cx="509981" cy="26361"/>
      </dsp:txXfrm>
    </dsp:sp>
    <dsp:sp modelId="{1B09710E-37EA-4D52-ACB4-0D336BEBEB85}">
      <dsp:nvSpPr>
        <dsp:cNvPr id="15" name="圆角矩形 14"/>
        <dsp:cNvSpPr/>
      </dsp:nvSpPr>
      <dsp:spPr bwMode="white">
        <a:xfrm>
          <a:off x="7139740" y="758077"/>
          <a:ext cx="3361428"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smtClean="0">
              <a:latin typeface="微软雅黑" panose="020B0503020204020204" pitchFamily="34" charset="-122"/>
              <a:ea typeface="微软雅黑" panose="020B0503020204020204" pitchFamily="34" charset="-122"/>
            </a:rPr>
            <a:t>SYN flood</a:t>
          </a:r>
          <a:r>
            <a:rPr lang="zh-CN" altLang="en-US" sz="1600" smtClean="0">
              <a:latin typeface="微软雅黑" panose="020B0503020204020204" pitchFamily="34" charset="-122"/>
              <a:ea typeface="微软雅黑" panose="020B0503020204020204" pitchFamily="34" charset="-122"/>
            </a:rPr>
            <a:t>、</a:t>
          </a:r>
          <a:r>
            <a:rPr lang="en-US" altLang="zh-CN" sz="1600" smtClean="0">
              <a:latin typeface="微软雅黑" panose="020B0503020204020204" pitchFamily="34" charset="-122"/>
              <a:ea typeface="微软雅黑" panose="020B0503020204020204" pitchFamily="34" charset="-122"/>
            </a:rPr>
            <a:t>UDP flood</a:t>
          </a:r>
          <a:r>
            <a:rPr lang="zh-CN" altLang="en-US" sz="1600" smtClean="0">
              <a:latin typeface="微软雅黑" panose="020B0503020204020204" pitchFamily="34" charset="-122"/>
              <a:ea typeface="微软雅黑" panose="020B0503020204020204" pitchFamily="34" charset="-122"/>
            </a:rPr>
            <a:t>等</a:t>
          </a:r>
          <a:endParaRPr lang="zh-CN" altLang="en-US" sz="1600" dirty="0">
            <a:latin typeface="微软雅黑" panose="020B0503020204020204" pitchFamily="34" charset="-122"/>
            <a:ea typeface="微软雅黑" panose="020B0503020204020204" pitchFamily="34" charset="-122"/>
          </a:endParaRPr>
        </a:p>
      </dsp:txBody>
      <dsp:txXfrm>
        <a:off x="7139740" y="758077"/>
        <a:ext cx="3361428" cy="637477"/>
      </dsp:txXfrm>
    </dsp:sp>
    <dsp:sp modelId="{27850EE9-504A-4E10-B69F-4324CBF2E5CF}">
      <dsp:nvSpPr>
        <dsp:cNvPr id="16" name="任意多边形 15"/>
        <dsp:cNvSpPr/>
      </dsp:nvSpPr>
      <dsp:spPr bwMode="white">
        <a:xfrm>
          <a:off x="4653296" y="1430184"/>
          <a:ext cx="893036" cy="26361"/>
        </a:xfrm>
        <a:custGeom>
          <a:avLst/>
          <a:gdLst/>
          <a:ahLst/>
          <a:cxnLst/>
          <a:pathLst>
            <a:path w="1406" h="42">
              <a:moveTo>
                <a:pt x="302" y="-556"/>
              </a:moveTo>
              <a:lnTo>
                <a:pt x="1105" y="598"/>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4653296" y="1430184"/>
        <a:ext cx="893036" cy="26361"/>
      </dsp:txXfrm>
    </dsp:sp>
    <dsp:sp modelId="{310B408E-DA2C-4B9A-9752-84B343FDD1E1}">
      <dsp:nvSpPr>
        <dsp:cNvPr id="17" name="圆角矩形 16"/>
        <dsp:cNvSpPr/>
      </dsp:nvSpPr>
      <dsp:spPr bwMode="white">
        <a:xfrm>
          <a:off x="5354805" y="1491175"/>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应用层协议</a:t>
          </a:r>
          <a:endParaRPr lang="zh-CN" altLang="en-US" sz="1600" dirty="0">
            <a:latin typeface="微软雅黑" panose="020B0503020204020204" pitchFamily="34" charset="-122"/>
            <a:ea typeface="微软雅黑" panose="020B0503020204020204" pitchFamily="34" charset="-122"/>
          </a:endParaRPr>
        </a:p>
      </dsp:txBody>
      <dsp:txXfrm>
        <a:off x="5354805" y="1491175"/>
        <a:ext cx="1274954" cy="637477"/>
      </dsp:txXfrm>
    </dsp:sp>
    <dsp:sp modelId="{BD37A724-44DA-4F41-AC0E-2BB099153D25}">
      <dsp:nvSpPr>
        <dsp:cNvPr id="18" name="任意多边形 17"/>
        <dsp:cNvSpPr/>
      </dsp:nvSpPr>
      <dsp:spPr bwMode="white">
        <a:xfrm>
          <a:off x="6629759" y="1796733"/>
          <a:ext cx="509981" cy="26361"/>
        </a:xfrm>
        <a:custGeom>
          <a:avLst/>
          <a:gdLst/>
          <a:ahLst/>
          <a:cxnLst/>
          <a:pathLst>
            <a:path w="803" h="42">
              <a:moveTo>
                <a:pt x="0" y="21"/>
              </a:moveTo>
              <a:lnTo>
                <a:pt x="803" y="21"/>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6629759" y="1796733"/>
        <a:ext cx="509981" cy="26361"/>
      </dsp:txXfrm>
    </dsp:sp>
    <dsp:sp modelId="{0AD67082-3CEF-4C0D-B78C-C877AB20F980}">
      <dsp:nvSpPr>
        <dsp:cNvPr id="19" name="圆角矩形 18"/>
        <dsp:cNvSpPr/>
      </dsp:nvSpPr>
      <dsp:spPr bwMode="white">
        <a:xfrm>
          <a:off x="7139740" y="1491175"/>
          <a:ext cx="336363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600" smtClean="0">
              <a:latin typeface="微软雅黑" panose="020B0503020204020204" pitchFamily="34" charset="-122"/>
              <a:ea typeface="微软雅黑" panose="020B0503020204020204" pitchFamily="34" charset="-122"/>
            </a:rPr>
            <a:t>CC</a:t>
          </a:r>
          <a:r>
            <a:rPr lang="zh-CN" altLang="en-US" sz="1600" smtClean="0">
              <a:latin typeface="微软雅黑" panose="020B0503020204020204" pitchFamily="34" charset="-122"/>
              <a:ea typeface="微软雅黑" panose="020B0503020204020204" pitchFamily="34" charset="-122"/>
            </a:rPr>
            <a:t>、</a:t>
          </a:r>
          <a:r>
            <a:rPr lang="en-US" sz="1600" smtClean="0">
              <a:latin typeface="微软雅黑" panose="020B0503020204020204" pitchFamily="34" charset="-122"/>
              <a:ea typeface="微软雅黑" panose="020B0503020204020204" pitchFamily="34" charset="-122"/>
            </a:rPr>
            <a:t>NTP Flood</a:t>
          </a:r>
          <a:r>
            <a:rPr lang="zh-CN" altLang="zh-CN" sz="1600" smtClean="0">
              <a:latin typeface="微软雅黑" panose="020B0503020204020204" pitchFamily="34" charset="-122"/>
              <a:ea typeface="微软雅黑" panose="020B0503020204020204" pitchFamily="34" charset="-122"/>
            </a:rPr>
            <a:t>、</a:t>
          </a:r>
          <a:r>
            <a:rPr lang="en-US" sz="1600" smtClean="0">
              <a:latin typeface="微软雅黑" panose="020B0503020204020204" pitchFamily="34" charset="-122"/>
              <a:ea typeface="微软雅黑" panose="020B0503020204020204" pitchFamily="34" charset="-122"/>
            </a:rPr>
            <a:t> DNS Flood</a:t>
          </a:r>
          <a:r>
            <a:rPr lang="zh-CN" altLang="en-US" sz="1600" smtClean="0">
              <a:latin typeface="微软雅黑" panose="020B0503020204020204" pitchFamily="34" charset="-122"/>
              <a:ea typeface="微软雅黑" panose="020B0503020204020204" pitchFamily="34" charset="-122"/>
            </a:rPr>
            <a:t>等</a:t>
          </a:r>
          <a:endParaRPr lang="zh-CN" altLang="en-US" sz="1600" dirty="0">
            <a:latin typeface="微软雅黑" panose="020B0503020204020204" pitchFamily="34" charset="-122"/>
            <a:ea typeface="微软雅黑" panose="020B0503020204020204" pitchFamily="34" charset="-122"/>
          </a:endParaRPr>
        </a:p>
      </dsp:txBody>
      <dsp:txXfrm>
        <a:off x="7139740" y="1491175"/>
        <a:ext cx="3363634" cy="637477"/>
      </dsp:txXfrm>
    </dsp:sp>
    <dsp:sp modelId="{7E0E661D-18BA-4148-A185-A3378396DCC6}">
      <dsp:nvSpPr>
        <dsp:cNvPr id="20" name="任意多边形 19"/>
        <dsp:cNvSpPr/>
      </dsp:nvSpPr>
      <dsp:spPr bwMode="white">
        <a:xfrm>
          <a:off x="2868361" y="2163282"/>
          <a:ext cx="893036" cy="26361"/>
        </a:xfrm>
        <a:custGeom>
          <a:avLst/>
          <a:gdLst/>
          <a:ahLst/>
          <a:cxnLst/>
          <a:pathLst>
            <a:path w="1406" h="42">
              <a:moveTo>
                <a:pt x="302" y="-556"/>
              </a:moveTo>
              <a:lnTo>
                <a:pt x="1105" y="598"/>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2868361" y="2163282"/>
        <a:ext cx="893036" cy="26361"/>
      </dsp:txXfrm>
    </dsp:sp>
    <dsp:sp modelId="{8365D900-ED25-4E26-8C4A-53A1A5CCBB28}">
      <dsp:nvSpPr>
        <dsp:cNvPr id="21" name="圆角矩形 20"/>
        <dsp:cNvSpPr/>
      </dsp:nvSpPr>
      <dsp:spPr bwMode="white">
        <a:xfrm>
          <a:off x="3569870" y="2224273"/>
          <a:ext cx="1243067"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带宽</a:t>
          </a:r>
          <a:endParaRPr lang="zh-CN" altLang="en-US" sz="1600" dirty="0">
            <a:latin typeface="微软雅黑" panose="020B0503020204020204" pitchFamily="34" charset="-122"/>
            <a:ea typeface="微软雅黑" panose="020B0503020204020204" pitchFamily="34" charset="-122"/>
          </a:endParaRPr>
        </a:p>
      </dsp:txBody>
      <dsp:txXfrm>
        <a:off x="3569870" y="2224273"/>
        <a:ext cx="1243067" cy="637477"/>
      </dsp:txXfrm>
    </dsp:sp>
    <dsp:sp modelId="{F49D4184-799F-4CC6-A65C-C95DF225FABF}">
      <dsp:nvSpPr>
        <dsp:cNvPr id="22" name="任意多边形 21"/>
        <dsp:cNvSpPr/>
      </dsp:nvSpPr>
      <dsp:spPr bwMode="white">
        <a:xfrm>
          <a:off x="4812937" y="2529831"/>
          <a:ext cx="509981" cy="26361"/>
        </a:xfrm>
        <a:custGeom>
          <a:avLst/>
          <a:gdLst/>
          <a:ahLst/>
          <a:cxnLst/>
          <a:pathLst>
            <a:path w="803" h="42">
              <a:moveTo>
                <a:pt x="0" y="21"/>
              </a:moveTo>
              <a:lnTo>
                <a:pt x="803" y="21"/>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4812937" y="2529831"/>
        <a:ext cx="509981" cy="26361"/>
      </dsp:txXfrm>
    </dsp:sp>
    <dsp:sp modelId="{4B37C876-A2B4-483B-AE18-EF1062638FA1}">
      <dsp:nvSpPr>
        <dsp:cNvPr id="23" name="圆角矩形 22"/>
        <dsp:cNvSpPr/>
      </dsp:nvSpPr>
      <dsp:spPr bwMode="white">
        <a:xfrm>
          <a:off x="5322918" y="2224273"/>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smtClean="0">
              <a:latin typeface="微软雅黑" panose="020B0503020204020204" pitchFamily="34" charset="-122"/>
              <a:ea typeface="微软雅黑" panose="020B0503020204020204" pitchFamily="34" charset="-122"/>
            </a:rPr>
            <a:t>UDP flood</a:t>
          </a:r>
          <a:r>
            <a:rPr lang="zh-CN" altLang="en-US" sz="1600" smtClean="0">
              <a:latin typeface="微软雅黑" panose="020B0503020204020204" pitchFamily="34" charset="-122"/>
              <a:ea typeface="微软雅黑" panose="020B0503020204020204" pitchFamily="34" charset="-122"/>
            </a:rPr>
            <a:t>等</a:t>
          </a:r>
          <a:endParaRPr lang="zh-CN" altLang="en-US" sz="1600" dirty="0">
            <a:latin typeface="微软雅黑" panose="020B0503020204020204" pitchFamily="34" charset="-122"/>
            <a:ea typeface="微软雅黑" panose="020B0503020204020204" pitchFamily="34" charset="-122"/>
          </a:endParaRPr>
        </a:p>
      </dsp:txBody>
      <dsp:txXfrm>
        <a:off x="5322918" y="2224273"/>
        <a:ext cx="1274954" cy="637477"/>
      </dsp:txXfrm>
    </dsp:sp>
    <dsp:sp modelId="{6A0F4831-D414-4FE1-A14C-A466916D6B48}">
      <dsp:nvSpPr>
        <dsp:cNvPr id="24" name="任意多边形 23"/>
        <dsp:cNvSpPr/>
      </dsp:nvSpPr>
      <dsp:spPr bwMode="white">
        <a:xfrm>
          <a:off x="1215922" y="3079655"/>
          <a:ext cx="628044" cy="26361"/>
        </a:xfrm>
        <a:custGeom>
          <a:avLst/>
          <a:gdLst/>
          <a:ahLst/>
          <a:cxnLst/>
          <a:pathLst>
            <a:path w="989" h="42">
              <a:moveTo>
                <a:pt x="93" y="-268"/>
              </a:moveTo>
              <a:lnTo>
                <a:pt x="896" y="309"/>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1215922" y="3079655"/>
        <a:ext cx="628044" cy="26361"/>
      </dsp:txXfrm>
    </dsp:sp>
    <dsp:sp modelId="{BA260FBC-8A85-4327-8511-AE56786F6125}">
      <dsp:nvSpPr>
        <dsp:cNvPr id="25" name="圆角矩形 24"/>
        <dsp:cNvSpPr/>
      </dsp:nvSpPr>
      <dsp:spPr bwMode="white">
        <a:xfrm>
          <a:off x="1784935" y="2957372"/>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利用漏洞</a:t>
          </a:r>
          <a:endParaRPr lang="zh-CN" altLang="en-US" sz="1600" dirty="0">
            <a:latin typeface="微软雅黑" panose="020B0503020204020204" pitchFamily="34" charset="-122"/>
            <a:ea typeface="微软雅黑" panose="020B0503020204020204" pitchFamily="34" charset="-122"/>
          </a:endParaRPr>
        </a:p>
      </dsp:txBody>
      <dsp:txXfrm>
        <a:off x="1784935" y="2957372"/>
        <a:ext cx="1274954" cy="637477"/>
      </dsp:txXfrm>
    </dsp:sp>
    <dsp:sp modelId="{A165BB45-5F9C-4F56-862C-CB0B5E82F3F6}">
      <dsp:nvSpPr>
        <dsp:cNvPr id="26" name="任意多边形 25"/>
        <dsp:cNvSpPr/>
      </dsp:nvSpPr>
      <dsp:spPr bwMode="white">
        <a:xfrm>
          <a:off x="3059889" y="3262930"/>
          <a:ext cx="509981" cy="26361"/>
        </a:xfrm>
        <a:custGeom>
          <a:avLst/>
          <a:gdLst/>
          <a:ahLst/>
          <a:cxnLst/>
          <a:pathLst>
            <a:path w="803" h="42">
              <a:moveTo>
                <a:pt x="0" y="21"/>
              </a:moveTo>
              <a:lnTo>
                <a:pt x="803" y="21"/>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3059889" y="3262930"/>
        <a:ext cx="509981" cy="26361"/>
      </dsp:txXfrm>
    </dsp:sp>
    <dsp:sp modelId="{5DB7E9F0-7044-4841-94E5-89E75A2D17BD}">
      <dsp:nvSpPr>
        <dsp:cNvPr id="27" name="圆角矩形 26"/>
        <dsp:cNvSpPr/>
      </dsp:nvSpPr>
      <dsp:spPr bwMode="white">
        <a:xfrm>
          <a:off x="3569870" y="2957372"/>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系统漏洞</a:t>
          </a:r>
          <a:endParaRPr lang="zh-CN" altLang="en-US" sz="1600" dirty="0">
            <a:latin typeface="微软雅黑" panose="020B0503020204020204" pitchFamily="34" charset="-122"/>
            <a:ea typeface="微软雅黑" panose="020B0503020204020204" pitchFamily="34" charset="-122"/>
          </a:endParaRPr>
        </a:p>
      </dsp:txBody>
      <dsp:txXfrm>
        <a:off x="3569870" y="2957372"/>
        <a:ext cx="1274954" cy="637477"/>
      </dsp:txXfrm>
    </dsp:sp>
    <dsp:sp modelId="{4E7F367E-2092-4D4E-864A-FA20F59D2DCC}">
      <dsp:nvSpPr>
        <dsp:cNvPr id="28" name="任意多边形 27"/>
        <dsp:cNvSpPr/>
      </dsp:nvSpPr>
      <dsp:spPr bwMode="white">
        <a:xfrm>
          <a:off x="4844824" y="3262930"/>
          <a:ext cx="509981" cy="26361"/>
        </a:xfrm>
        <a:custGeom>
          <a:avLst/>
          <a:gdLst/>
          <a:ahLst/>
          <a:cxnLst/>
          <a:pathLst>
            <a:path w="803" h="42">
              <a:moveTo>
                <a:pt x="0" y="21"/>
              </a:moveTo>
              <a:lnTo>
                <a:pt x="803" y="21"/>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4844824" y="3262930"/>
        <a:ext cx="509981" cy="26361"/>
      </dsp:txXfrm>
    </dsp:sp>
    <dsp:sp modelId="{692E7420-8C1B-429C-ABCA-0A8AE4547357}">
      <dsp:nvSpPr>
        <dsp:cNvPr id="29" name="圆角矩形 28"/>
        <dsp:cNvSpPr/>
      </dsp:nvSpPr>
      <dsp:spPr bwMode="white">
        <a:xfrm>
          <a:off x="5354805" y="2957372"/>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蠕虫病毒等</a:t>
          </a:r>
          <a:endParaRPr lang="zh-CN" altLang="en-US" sz="1600" dirty="0">
            <a:latin typeface="微软雅黑" panose="020B0503020204020204" pitchFamily="34" charset="-122"/>
            <a:ea typeface="微软雅黑" panose="020B0503020204020204" pitchFamily="34" charset="-122"/>
          </a:endParaRPr>
        </a:p>
      </dsp:txBody>
      <dsp:txXfrm>
        <a:off x="5354805" y="2957372"/>
        <a:ext cx="1274954" cy="637477"/>
      </dsp:txXfrm>
    </dsp:sp>
    <dsp:sp modelId="{D193476E-DE46-43A6-AAD4-6D6E3DC65EB6}">
      <dsp:nvSpPr>
        <dsp:cNvPr id="30" name="任意多边形 29"/>
        <dsp:cNvSpPr/>
      </dsp:nvSpPr>
      <dsp:spPr bwMode="white">
        <a:xfrm>
          <a:off x="923870" y="3446204"/>
          <a:ext cx="1212149" cy="26361"/>
        </a:xfrm>
        <a:custGeom>
          <a:avLst/>
          <a:gdLst/>
          <a:ahLst/>
          <a:cxnLst/>
          <a:pathLst>
            <a:path w="1909" h="42">
              <a:moveTo>
                <a:pt x="553" y="-845"/>
              </a:moveTo>
              <a:lnTo>
                <a:pt x="1356" y="887"/>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923870" y="3446204"/>
        <a:ext cx="1212149" cy="26361"/>
      </dsp:txXfrm>
    </dsp:sp>
    <dsp:sp modelId="{1A32FB72-239A-4A66-B4F5-562753527E3D}">
      <dsp:nvSpPr>
        <dsp:cNvPr id="31" name="圆角矩形 30"/>
        <dsp:cNvSpPr/>
      </dsp:nvSpPr>
      <dsp:spPr bwMode="white">
        <a:xfrm>
          <a:off x="1784935" y="3690470"/>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管理策略</a:t>
          </a:r>
          <a:endParaRPr lang="zh-CN" altLang="en-US" sz="1600" dirty="0">
            <a:latin typeface="微软雅黑" panose="020B0503020204020204" pitchFamily="34" charset="-122"/>
            <a:ea typeface="微软雅黑" panose="020B0503020204020204" pitchFamily="34" charset="-122"/>
          </a:endParaRPr>
        </a:p>
      </dsp:txBody>
      <dsp:txXfrm>
        <a:off x="1784935" y="3690470"/>
        <a:ext cx="1274954" cy="637477"/>
      </dsp:txXfrm>
    </dsp:sp>
    <dsp:sp modelId="{65AF6893-A616-4106-B206-3C08A2B7879F}">
      <dsp:nvSpPr>
        <dsp:cNvPr id="32" name="任意多边形 31"/>
        <dsp:cNvSpPr/>
      </dsp:nvSpPr>
      <dsp:spPr bwMode="white">
        <a:xfrm>
          <a:off x="3059889" y="3996028"/>
          <a:ext cx="509981" cy="26361"/>
        </a:xfrm>
        <a:custGeom>
          <a:avLst/>
          <a:gdLst/>
          <a:ahLst/>
          <a:cxnLst/>
          <a:pathLst>
            <a:path w="803" h="42">
              <a:moveTo>
                <a:pt x="0" y="21"/>
              </a:moveTo>
              <a:lnTo>
                <a:pt x="803" y="21"/>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600">
            <a:solidFill>
              <a:schemeClr val="tx1"/>
            </a:solidFill>
            <a:latin typeface="微软雅黑" panose="020B0503020204020204" pitchFamily="34" charset="-122"/>
            <a:ea typeface="微软雅黑" panose="020B0503020204020204" pitchFamily="34" charset="-122"/>
          </a:endParaRPr>
        </a:p>
      </dsp:txBody>
      <dsp:txXfrm>
        <a:off x="3059889" y="3996028"/>
        <a:ext cx="509981" cy="26361"/>
      </dsp:txXfrm>
    </dsp:sp>
    <dsp:sp modelId="{9CAD0DFF-88A5-422A-AFBD-846DE024A0C4}">
      <dsp:nvSpPr>
        <dsp:cNvPr id="33" name="圆角矩形 32"/>
        <dsp:cNvSpPr/>
      </dsp:nvSpPr>
      <dsp:spPr bwMode="white">
        <a:xfrm>
          <a:off x="3569870" y="3690470"/>
          <a:ext cx="1274954" cy="637477"/>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smtClean="0">
              <a:latin typeface="微软雅黑" panose="020B0503020204020204" pitchFamily="34" charset="-122"/>
              <a:ea typeface="微软雅黑" panose="020B0503020204020204" pitchFamily="34" charset="-122"/>
            </a:rPr>
            <a:t>账户锁定</a:t>
          </a:r>
          <a:endParaRPr lang="zh-CN" altLang="en-US" sz="1600" dirty="0">
            <a:latin typeface="微软雅黑" panose="020B0503020204020204" pitchFamily="34" charset="-122"/>
            <a:ea typeface="微软雅黑" panose="020B0503020204020204" pitchFamily="34" charset="-122"/>
          </a:endParaRPr>
        </a:p>
      </dsp:txBody>
      <dsp:txXfrm>
        <a:off x="3569870" y="3690470"/>
        <a:ext cx="1274954" cy="63747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image" Target="../media/image5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9E7B7F8-81FA-46DC-8926-8D6B124E54D6}"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标题 1"/>
          <p:cNvSpPr>
            <a:spLocks noGrp="1"/>
          </p:cNvSpPr>
          <p:nvPr>
            <p:ph type="title"/>
          </p:nvPr>
        </p:nvSpPr>
        <p:spPr>
          <a:xfrm>
            <a:off x="843020" y="282288"/>
            <a:ext cx="10329072" cy="537552"/>
          </a:xfrm>
        </p:spPr>
        <p:txBody>
          <a:bodyPr>
            <a:normAutofit/>
          </a:bodyPr>
          <a:lstStyle>
            <a:lvl1pPr>
              <a:defRPr sz="28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cxnSp>
        <p:nvCxnSpPr>
          <p:cNvPr id="5" name="直接连接符​ 11"/>
          <p:cNvCxnSpPr/>
          <p:nvPr userDrawn="1"/>
        </p:nvCxnSpPr>
        <p:spPr>
          <a:xfrm>
            <a:off x="314693" y="843924"/>
            <a:ext cx="11549061"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724" b="100000" l="952" r="89524"/>
                    </a14:imgEffect>
                  </a14:imgLayer>
                </a14:imgProps>
              </a:ext>
              <a:ext uri="{28A0092B-C50C-407E-A947-70E740481C1C}">
                <a14:useLocalDpi xmlns:a14="http://schemas.microsoft.com/office/drawing/2010/main" val="0"/>
              </a:ext>
            </a:extLst>
          </a:blip>
          <a:stretch>
            <a:fillRect/>
          </a:stretch>
        </p:blipFill>
        <p:spPr>
          <a:xfrm>
            <a:off x="314693" y="226206"/>
            <a:ext cx="436625" cy="482787"/>
          </a:xfrm>
          <a:prstGeom prst="rect">
            <a:avLst/>
          </a:prstGeom>
          <a:noFill/>
          <a:ln>
            <a:noFill/>
          </a:ln>
        </p:spPr>
      </p:pic>
      <p:sp>
        <p:nvSpPr>
          <p:cNvPr id="12" name="文本框 11"/>
          <p:cNvSpPr txBox="1"/>
          <p:nvPr userDrawn="1"/>
        </p:nvSpPr>
        <p:spPr>
          <a:xfrm>
            <a:off x="11255984" y="467599"/>
            <a:ext cx="621323" cy="369300"/>
          </a:xfrm>
          <a:prstGeom prst="rect">
            <a:avLst/>
          </a:prstGeom>
          <a:noFill/>
        </p:spPr>
        <p:txBody>
          <a:bodyPr wrap="square" rtlCol="0">
            <a:spAutoFit/>
          </a:bodyPr>
          <a:lstStyle/>
          <a:p>
            <a:pPr algn="r"/>
            <a:fld id="{4E979A47-1483-4B2A-A384-086102EF5D5A}" type="slidenum">
              <a:rPr lang="zh-CN" altLang="en-US" b="1" smtClean="0">
                <a:solidFill>
                  <a:schemeClr val="accent1"/>
                </a:solidFill>
                <a:latin typeface="微软雅黑" panose="020B0503020204020204" pitchFamily="34" charset="-122"/>
                <a:ea typeface="微软雅黑" panose="020B0503020204020204" pitchFamily="34" charset="-122"/>
              </a:rPr>
            </a:fld>
            <a:endParaRPr lang="zh-CN" altLang="en-US"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hf hdr="0" ftr="0" dt="0"/>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4.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fld>
            <a:endParaRPr lang="en-US" dirty="0"/>
          </a:p>
        </p:txBody>
      </p:sp>
      <p:pic>
        <p:nvPicPr>
          <p:cNvPr id="7" name="图片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Requires="p14">
      <p:transition spd="slow" p14:dur="5000"/>
    </mc:Choice>
    <mc:Fallback>
      <p:transition spd="slow"/>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vmlDrawing" Target="../drawings/vmlDrawing1.vml"/><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5.wmf"/><Relationship Id="rId1"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0" Type="http://schemas.openxmlformats.org/officeDocument/2006/relationships/notesSlide" Target="../notesSlides/notesSlide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8.w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8.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1.wmf"/><Relationship Id="rId1" Type="http://schemas.openxmlformats.org/officeDocument/2006/relationships/image" Target="../media/image8.wmf"/></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1.wmf"/><Relationship Id="rId1" Type="http://schemas.openxmlformats.org/officeDocument/2006/relationships/image" Target="../media/image8.wmf"/></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vmlDrawing" Target="../drawings/vmlDrawing2.vml"/><Relationship Id="rId6" Type="http://schemas.openxmlformats.org/officeDocument/2006/relationships/slideLayout" Target="../slideLayouts/slideLayout2.xml"/><Relationship Id="rId5" Type="http://schemas.openxmlformats.org/officeDocument/2006/relationships/image" Target="../media/image11.wmf"/><Relationship Id="rId4" Type="http://schemas.openxmlformats.org/officeDocument/2006/relationships/image" Target="../media/image13.emf"/><Relationship Id="rId3" Type="http://schemas.openxmlformats.org/officeDocument/2006/relationships/oleObject" Target="../embeddings/oleObject2.bin"/><Relationship Id="rId2" Type="http://schemas.openxmlformats.org/officeDocument/2006/relationships/image" Target="../media/image12.emf"/><Relationship Id="rId1" Type="http://schemas.openxmlformats.org/officeDocument/2006/relationships/image" Target="../media/image8.wmf"/></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vmlDrawing" Target="../drawings/vmlDrawing3.vml"/><Relationship Id="rId6" Type="http://schemas.openxmlformats.org/officeDocument/2006/relationships/slideLayout" Target="../slideLayouts/slideLayout2.xml"/><Relationship Id="rId5" Type="http://schemas.openxmlformats.org/officeDocument/2006/relationships/image" Target="../media/image11.wmf"/><Relationship Id="rId4" Type="http://schemas.openxmlformats.org/officeDocument/2006/relationships/image" Target="../media/image13.emf"/><Relationship Id="rId3" Type="http://schemas.openxmlformats.org/officeDocument/2006/relationships/oleObject" Target="../embeddings/oleObject3.bin"/><Relationship Id="rId2" Type="http://schemas.openxmlformats.org/officeDocument/2006/relationships/image" Target="../media/image12.emf"/><Relationship Id="rId1" Type="http://schemas.openxmlformats.org/officeDocument/2006/relationships/image" Target="../media/image8.wmf"/></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vmlDrawing" Target="../drawings/vmlDrawing4.vml"/><Relationship Id="rId6" Type="http://schemas.openxmlformats.org/officeDocument/2006/relationships/slideLayout" Target="../slideLayouts/slideLayout2.xml"/><Relationship Id="rId5" Type="http://schemas.openxmlformats.org/officeDocument/2006/relationships/image" Target="../media/image11.wmf"/><Relationship Id="rId4" Type="http://schemas.openxmlformats.org/officeDocument/2006/relationships/image" Target="../media/image13.emf"/><Relationship Id="rId3" Type="http://schemas.openxmlformats.org/officeDocument/2006/relationships/oleObject" Target="../embeddings/oleObject4.bin"/><Relationship Id="rId2" Type="http://schemas.openxmlformats.org/officeDocument/2006/relationships/image" Target="../media/image12.emf"/><Relationship Id="rId1" Type="http://schemas.openxmlformats.org/officeDocument/2006/relationships/image" Target="../media/image8.wmf"/></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11.wmf"/><Relationship Id="rId1" Type="http://schemas.openxmlformats.org/officeDocument/2006/relationships/image" Target="../media/image8.wmf"/></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26.png"/><Relationship Id="rId1"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32.png"/><Relationship Id="rId1" Type="http://schemas.openxmlformats.org/officeDocument/2006/relationships/image" Target="../media/image31.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36.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vmlDrawing" Target="../drawings/vmlDrawing5.vml"/><Relationship Id="rId3" Type="http://schemas.openxmlformats.org/officeDocument/2006/relationships/slideLayout" Target="../slideLayouts/slideLayout2.xml"/><Relationship Id="rId2" Type="http://schemas.openxmlformats.org/officeDocument/2006/relationships/image" Target="../media/image38.wmf"/><Relationship Id="rId1" Type="http://schemas.openxmlformats.org/officeDocument/2006/relationships/oleObject" Target="../embeddings/oleObject5.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2.xml"/><Relationship Id="rId2" Type="http://schemas.openxmlformats.org/officeDocument/2006/relationships/image" Target="../media/image42.png"/><Relationship Id="rId1" Type="http://schemas.openxmlformats.org/officeDocument/2006/relationships/image" Target="../media/image4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45.wmf"/><Relationship Id="rId7" Type="http://schemas.openxmlformats.org/officeDocument/2006/relationships/image" Target="../media/image44.png"/><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 Id="rId3" Type="http://schemas.openxmlformats.org/officeDocument/2006/relationships/oleObject" Target="../embeddings/oleObject7.bin"/><Relationship Id="rId2" Type="http://schemas.openxmlformats.org/officeDocument/2006/relationships/image" Target="../media/image43.png"/><Relationship Id="rId11" Type="http://schemas.openxmlformats.org/officeDocument/2006/relationships/notesSlide" Target="../notesSlides/notesSlide45.xml"/><Relationship Id="rId10" Type="http://schemas.openxmlformats.org/officeDocument/2006/relationships/vmlDrawing" Target="../drawings/vmlDrawing6.vml"/><Relationship Id="rId1" Type="http://schemas.openxmlformats.org/officeDocument/2006/relationships/oleObject" Target="../embeddings/oleObject6.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7" Type="http://schemas.openxmlformats.org/officeDocument/2006/relationships/notesSlide" Target="../notesSlides/notesSlide47.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7.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9" Type="http://schemas.openxmlformats.org/officeDocument/2006/relationships/oleObject" Target="../embeddings/oleObject14.bin"/><Relationship Id="rId8" Type="http://schemas.openxmlformats.org/officeDocument/2006/relationships/oleObject" Target="../embeddings/oleObject13.bin"/><Relationship Id="rId7" Type="http://schemas.openxmlformats.org/officeDocument/2006/relationships/oleObject" Target="../embeddings/oleObject12.bin"/><Relationship Id="rId6" Type="http://schemas.openxmlformats.org/officeDocument/2006/relationships/image" Target="../media/image52.png"/><Relationship Id="rId5" Type="http://schemas.openxmlformats.org/officeDocument/2006/relationships/oleObject" Target="../embeddings/oleObject11.bin"/><Relationship Id="rId4" Type="http://schemas.openxmlformats.org/officeDocument/2006/relationships/image" Target="../media/image51.jpeg"/><Relationship Id="rId3" Type="http://schemas.openxmlformats.org/officeDocument/2006/relationships/image" Target="../media/image50.wmf"/><Relationship Id="rId2" Type="http://schemas.openxmlformats.org/officeDocument/2006/relationships/image" Target="../media/image49.wmf"/><Relationship Id="rId18" Type="http://schemas.openxmlformats.org/officeDocument/2006/relationships/notesSlide" Target="../notesSlides/notesSlide52.xml"/><Relationship Id="rId17" Type="http://schemas.openxmlformats.org/officeDocument/2006/relationships/vmlDrawing" Target="../drawings/vmlDrawing7.vml"/><Relationship Id="rId16" Type="http://schemas.openxmlformats.org/officeDocument/2006/relationships/slideLayout" Target="../slideLayouts/slideLayout2.xml"/><Relationship Id="rId15" Type="http://schemas.openxmlformats.org/officeDocument/2006/relationships/image" Target="../media/image54.jpeg"/><Relationship Id="rId14" Type="http://schemas.openxmlformats.org/officeDocument/2006/relationships/oleObject" Target="../embeddings/oleObject18.bin"/><Relationship Id="rId13" Type="http://schemas.openxmlformats.org/officeDocument/2006/relationships/image" Target="../media/image53.emf"/><Relationship Id="rId12" Type="http://schemas.openxmlformats.org/officeDocument/2006/relationships/oleObject" Target="../embeddings/oleObject17.bin"/><Relationship Id="rId11" Type="http://schemas.openxmlformats.org/officeDocument/2006/relationships/oleObject" Target="../embeddings/oleObject16.bin"/><Relationship Id="rId10" Type="http://schemas.openxmlformats.org/officeDocument/2006/relationships/oleObject" Target="../embeddings/oleObject15.bin"/><Relationship Id="rId1" Type="http://schemas.openxmlformats.org/officeDocument/2006/relationships/image" Target="../media/image48.wmf"/></Relationships>
</file>

<file path=ppt/slides/_rels/slide61.xml.rels><?xml version="1.0" encoding="UTF-8" standalone="yes"?>
<Relationships xmlns="http://schemas.openxmlformats.org/package/2006/relationships"><Relationship Id="rId7" Type="http://schemas.openxmlformats.org/officeDocument/2006/relationships/notesSlide" Target="../notesSlides/notesSlide53.xml"/><Relationship Id="rId6" Type="http://schemas.openxmlformats.org/officeDocument/2006/relationships/slideLayout" Target="../slideLayouts/slideLayout2.xml"/><Relationship Id="rId5" Type="http://schemas.openxmlformats.org/officeDocument/2006/relationships/image" Target="../media/image50.wmf"/><Relationship Id="rId4" Type="http://schemas.openxmlformats.org/officeDocument/2006/relationships/image" Target="../media/image49.wmf"/><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2.xml"/><Relationship Id="rId2" Type="http://schemas.openxmlformats.org/officeDocument/2006/relationships/image" Target="../media/image59.png"/><Relationship Id="rId1" Type="http://schemas.openxmlformats.org/officeDocument/2006/relationships/image" Target="../media/image58.png"/></Relationships>
</file>

<file path=ppt/slides/_rels/slide64.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2.xml"/><Relationship Id="rId2" Type="http://schemas.openxmlformats.org/officeDocument/2006/relationships/image" Target="../media/image59.png"/><Relationship Id="rId1" Type="http://schemas.openxmlformats.org/officeDocument/2006/relationships/image" Target="../media/image58.pn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2.xml"/><Relationship Id="rId2" Type="http://schemas.openxmlformats.org/officeDocument/2006/relationships/image" Target="../media/image59.png"/><Relationship Id="rId1" Type="http://schemas.openxmlformats.org/officeDocument/2006/relationships/image" Target="../media/image58.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image" Target="../media/image60.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image" Target="../media/image61.png"/></Relationships>
</file>

<file path=ppt/slides/_rels/slide74.xml.rels><?xml version="1.0" encoding="UTF-8" standalone="yes"?>
<Relationships xmlns="http://schemas.openxmlformats.org/package/2006/relationships"><Relationship Id="rId5" Type="http://schemas.openxmlformats.org/officeDocument/2006/relationships/notesSlide" Target="../notesSlides/notesSlide66.xml"/><Relationship Id="rId4" Type="http://schemas.openxmlformats.org/officeDocument/2006/relationships/vmlDrawing" Target="../drawings/vmlDrawing8.vml"/><Relationship Id="rId3" Type="http://schemas.openxmlformats.org/officeDocument/2006/relationships/slideLayout" Target="../slideLayouts/slideLayout2.xml"/><Relationship Id="rId2" Type="http://schemas.openxmlformats.org/officeDocument/2006/relationships/image" Target="../media/image62.emf"/><Relationship Id="rId1" Type="http://schemas.openxmlformats.org/officeDocument/2006/relationships/oleObject" Target="../embeddings/oleObject19.bin"/></Relationships>
</file>

<file path=ppt/slides/_rels/slide75.xml.rels><?xml version="1.0" encoding="UTF-8" standalone="yes"?>
<Relationships xmlns="http://schemas.openxmlformats.org/package/2006/relationships"><Relationship Id="rId5" Type="http://schemas.openxmlformats.org/officeDocument/2006/relationships/notesSlide" Target="../notesSlides/notesSlide67.xml"/><Relationship Id="rId4" Type="http://schemas.openxmlformats.org/officeDocument/2006/relationships/vmlDrawing" Target="../drawings/vmlDrawing9.vml"/><Relationship Id="rId3" Type="http://schemas.openxmlformats.org/officeDocument/2006/relationships/slideLayout" Target="../slideLayouts/slideLayout2.xml"/><Relationship Id="rId2" Type="http://schemas.openxmlformats.org/officeDocument/2006/relationships/image" Target="../media/image63.png"/><Relationship Id="rId1" Type="http://schemas.openxmlformats.org/officeDocument/2006/relationships/oleObject" Target="../embeddings/oleObject20.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image" Target="../media/image64.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5" Type="http://schemas.openxmlformats.org/officeDocument/2006/relationships/notesSlide" Target="../notesSlides/notesSlide74.xml"/><Relationship Id="rId4" Type="http://schemas.openxmlformats.org/officeDocument/2006/relationships/vmlDrawing" Target="../drawings/vmlDrawing10.vml"/><Relationship Id="rId3" Type="http://schemas.openxmlformats.org/officeDocument/2006/relationships/slideLayout" Target="../slideLayouts/slideLayout2.xml"/><Relationship Id="rId2" Type="http://schemas.openxmlformats.org/officeDocument/2006/relationships/image" Target="../media/image65.png"/><Relationship Id="rId1" Type="http://schemas.openxmlformats.org/officeDocument/2006/relationships/oleObject" Target="../embeddings/oleObject21.bin"/></Relationships>
</file>

<file path=ppt/slides/_rels/slide83.xml.rels><?xml version="1.0" encoding="UTF-8" standalone="yes"?>
<Relationships xmlns="http://schemas.openxmlformats.org/package/2006/relationships"><Relationship Id="rId7" Type="http://schemas.openxmlformats.org/officeDocument/2006/relationships/notesSlide" Target="../notesSlides/notesSlide75.xml"/><Relationship Id="rId6" Type="http://schemas.openxmlformats.org/officeDocument/2006/relationships/vmlDrawing" Target="../drawings/vmlDrawing11.vml"/><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tags" Target="../tags/tag11.xml"/><Relationship Id="rId2" Type="http://schemas.openxmlformats.org/officeDocument/2006/relationships/image" Target="../media/image5.wmf"/><Relationship Id="rId1" Type="http://schemas.openxmlformats.org/officeDocument/2006/relationships/oleObject" Target="../embeddings/oleObject2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spid="_x0000_s1172" name="Image" r:id="rId1" imgW="18288000" imgH="7181850" progId="Photoshop.Image.20">
                  <p:embed/>
                </p:oleObj>
              </mc:Choice>
              <mc:Fallback>
                <p:oleObj name="Image" r:id="rId1" imgW="18288000" imgH="7181850" progId="Photoshop.Image.20">
                  <p:embed/>
                  <p:pic>
                    <p:nvPicPr>
                      <p:cNvPr id="0" name="图片 1171"/>
                      <p:cNvPicPr/>
                      <p:nvPr/>
                    </p:nvPicPr>
                    <p:blipFill>
                      <a:blip r:embed="rId2"/>
                      <a:stretch>
                        <a:fillRect/>
                      </a:stretch>
                    </p:blipFill>
                    <p:spPr>
                      <a:xfrm>
                        <a:off x="0" y="0"/>
                        <a:ext cx="12192000" cy="6858000"/>
                      </a:xfrm>
                      <a:prstGeom prst="rect">
                        <a:avLst/>
                      </a:prstGeom>
                    </p:spPr>
                  </p:pic>
                </p:oleObj>
              </mc:Fallback>
            </mc:AlternateContent>
          </a:graphicData>
        </a:graphic>
      </p:graphicFrame>
      <p:sp>
        <p:nvSpPr>
          <p:cNvPr id="7" name="PA_矩形 5"/>
          <p:cNvSpPr/>
          <p:nvPr>
            <p:custDataLst>
              <p:tags r:id="rId3"/>
            </p:custDataLst>
          </p:nvPr>
        </p:nvSpPr>
        <p:spPr>
          <a:xfrm>
            <a:off x="0" y="2686767"/>
            <a:ext cx="12192000" cy="1234358"/>
          </a:xfrm>
          <a:prstGeom prst="rect">
            <a:avLst/>
          </a:prstGeom>
          <a:solidFill>
            <a:schemeClr val="accent1">
              <a:alpha val="80000"/>
            </a:schemeClr>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p>
        </p:txBody>
      </p:sp>
      <p:sp>
        <p:nvSpPr>
          <p:cNvPr id="8" name="PA_文本框 59"/>
          <p:cNvSpPr txBox="1"/>
          <p:nvPr>
            <p:custDataLst>
              <p:tags r:id="rId4"/>
            </p:custDataLst>
          </p:nvPr>
        </p:nvSpPr>
        <p:spPr>
          <a:xfrm>
            <a:off x="838200" y="2904433"/>
            <a:ext cx="9417963"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第</a:t>
            </a:r>
            <a:r>
              <a:rPr lang="en-US" altLang="zh-CN" sz="4800" b="1" smtClean="0">
                <a:solidFill>
                  <a:schemeClr val="bg1"/>
                </a:solidFill>
                <a:latin typeface="微软雅黑" panose="020B0503020204020204" pitchFamily="34" charset="-122"/>
                <a:ea typeface="微软雅黑" panose="020B0503020204020204" pitchFamily="34" charset="-122"/>
              </a:rPr>
              <a:t>2</a:t>
            </a:r>
            <a:r>
              <a:rPr lang="zh-CN" altLang="en-US" sz="4800" b="1" smtClean="0">
                <a:solidFill>
                  <a:schemeClr val="bg1"/>
                </a:solidFill>
                <a:latin typeface="微软雅黑" panose="020B0503020204020204" pitchFamily="34" charset="-122"/>
                <a:ea typeface="微软雅黑" panose="020B0503020204020204" pitchFamily="34" charset="-122"/>
              </a:rPr>
              <a:t>章</a:t>
            </a:r>
            <a:r>
              <a:rPr lang="en-US" altLang="zh-CN" sz="4800" b="1" dirty="0">
                <a:solidFill>
                  <a:schemeClr val="bg1"/>
                </a:solidFill>
                <a:latin typeface="微软雅黑" panose="020B0503020204020204" pitchFamily="34" charset="-122"/>
                <a:ea typeface="微软雅黑" panose="020B0503020204020204" pitchFamily="34" charset="-122"/>
              </a:rPr>
              <a:t>	</a:t>
            </a:r>
            <a:r>
              <a:rPr lang="zh-CN" altLang="en-US" sz="4800" b="1" dirty="0">
                <a:solidFill>
                  <a:schemeClr val="bg1"/>
                </a:solidFill>
                <a:latin typeface="微软雅黑" panose="020B0503020204020204" pitchFamily="34" charset="-122"/>
                <a:ea typeface="微软雅黑" panose="020B0503020204020204" pitchFamily="34" charset="-122"/>
              </a:rPr>
              <a:t>黑客常用的攻击</a:t>
            </a:r>
            <a:r>
              <a:rPr lang="zh-CN" altLang="en-US" sz="4800" b="1" dirty="0" smtClean="0">
                <a:solidFill>
                  <a:schemeClr val="bg1"/>
                </a:solidFill>
                <a:latin typeface="微软雅黑" panose="020B0503020204020204" pitchFamily="34" charset="-122"/>
                <a:ea typeface="微软雅黑" panose="020B0503020204020204" pitchFamily="34" charset="-122"/>
              </a:rPr>
              <a:t>方法（下）</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792698" y="183671"/>
            <a:ext cx="3416320" cy="523220"/>
          </a:xfrm>
          <a:prstGeom prst="rect">
            <a:avLst/>
          </a:prstGeom>
        </p:spPr>
        <p:txBody>
          <a:bodyPr wrap="none">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计算机网络安全技术</a:t>
            </a:r>
            <a:endParaRPr lang="zh-CN" altLang="en-US" sz="2800" dirty="0">
              <a:solidFill>
                <a:schemeClr val="bg1"/>
              </a:solidFill>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64641" y="6206826"/>
            <a:ext cx="2185913" cy="454992"/>
          </a:xfrm>
          <a:prstGeom prst="rect">
            <a:avLst/>
          </a:prstGeom>
        </p:spPr>
      </p:pic>
      <p:sp>
        <p:nvSpPr>
          <p:cNvPr id="12" name="Freeform 58"/>
          <p:cNvSpPr>
            <a:spLocks noEditPoints="1"/>
          </p:cNvSpPr>
          <p:nvPr/>
        </p:nvSpPr>
        <p:spPr bwMode="auto">
          <a:xfrm>
            <a:off x="355887" y="251940"/>
            <a:ext cx="403255" cy="403256"/>
          </a:xfrm>
          <a:custGeom>
            <a:avLst/>
            <a:gdLst>
              <a:gd name="T0" fmla="*/ 0 w 124"/>
              <a:gd name="T1" fmla="*/ 62 h 124"/>
              <a:gd name="T2" fmla="*/ 124 w 124"/>
              <a:gd name="T3" fmla="*/ 62 h 124"/>
              <a:gd name="T4" fmla="*/ 116 w 124"/>
              <a:gd name="T5" fmla="*/ 60 h 124"/>
              <a:gd name="T6" fmla="*/ 88 w 124"/>
              <a:gd name="T7" fmla="*/ 35 h 124"/>
              <a:gd name="T8" fmla="*/ 116 w 124"/>
              <a:gd name="T9" fmla="*/ 60 h 124"/>
              <a:gd name="T10" fmla="*/ 44 w 124"/>
              <a:gd name="T11" fmla="*/ 94 h 124"/>
              <a:gd name="T12" fmla="*/ 60 w 124"/>
              <a:gd name="T13" fmla="*/ 116 h 124"/>
              <a:gd name="T14" fmla="*/ 82 w 124"/>
              <a:gd name="T15" fmla="*/ 32 h 124"/>
              <a:gd name="T16" fmla="*/ 64 w 124"/>
              <a:gd name="T17" fmla="*/ 8 h 124"/>
              <a:gd name="T18" fmla="*/ 71 w 124"/>
              <a:gd name="T19" fmla="*/ 8 h 124"/>
              <a:gd name="T20" fmla="*/ 86 w 124"/>
              <a:gd name="T21" fmla="*/ 31 h 124"/>
              <a:gd name="T22" fmla="*/ 60 w 124"/>
              <a:gd name="T23" fmla="*/ 8 h 124"/>
              <a:gd name="T24" fmla="*/ 42 w 124"/>
              <a:gd name="T25" fmla="*/ 32 h 124"/>
              <a:gd name="T26" fmla="*/ 60 w 124"/>
              <a:gd name="T27" fmla="*/ 8 h 124"/>
              <a:gd name="T28" fmla="*/ 25 w 124"/>
              <a:gd name="T29" fmla="*/ 23 h 124"/>
              <a:gd name="T30" fmla="*/ 38 w 124"/>
              <a:gd name="T31" fmla="*/ 31 h 124"/>
              <a:gd name="T32" fmla="*/ 60 w 124"/>
              <a:gd name="T33" fmla="*/ 40 h 124"/>
              <a:gd name="T34" fmla="*/ 36 w 124"/>
              <a:gd name="T35" fmla="*/ 60 h 124"/>
              <a:gd name="T36" fmla="*/ 60 w 124"/>
              <a:gd name="T37" fmla="*/ 64 h 124"/>
              <a:gd name="T38" fmla="*/ 42 w 124"/>
              <a:gd name="T39" fmla="*/ 91 h 124"/>
              <a:gd name="T40" fmla="*/ 60 w 124"/>
              <a:gd name="T41" fmla="*/ 64 h 124"/>
              <a:gd name="T42" fmla="*/ 27 w 124"/>
              <a:gd name="T43" fmla="*/ 103 h 124"/>
              <a:gd name="T44" fmla="*/ 53 w 124"/>
              <a:gd name="T45" fmla="*/ 115 h 124"/>
              <a:gd name="T46" fmla="*/ 64 w 124"/>
              <a:gd name="T47" fmla="*/ 92 h 124"/>
              <a:gd name="T48" fmla="*/ 64 w 124"/>
              <a:gd name="T49" fmla="*/ 116 h 124"/>
              <a:gd name="T50" fmla="*/ 97 w 124"/>
              <a:gd name="T51" fmla="*/ 103 h 124"/>
              <a:gd name="T52" fmla="*/ 85 w 124"/>
              <a:gd name="T53" fmla="*/ 96 h 124"/>
              <a:gd name="T54" fmla="*/ 64 w 124"/>
              <a:gd name="T55" fmla="*/ 88 h 124"/>
              <a:gd name="T56" fmla="*/ 88 w 124"/>
              <a:gd name="T57" fmla="*/ 64 h 124"/>
              <a:gd name="T58" fmla="*/ 64 w 124"/>
              <a:gd name="T59" fmla="*/ 60 h 124"/>
              <a:gd name="T60" fmla="*/ 84 w 124"/>
              <a:gd name="T61" fmla="*/ 36 h 124"/>
              <a:gd name="T62" fmla="*/ 64 w 124"/>
              <a:gd name="T63" fmla="*/ 60 h 124"/>
              <a:gd name="T64" fmla="*/ 37 w 124"/>
              <a:gd name="T65" fmla="*/ 35 h 124"/>
              <a:gd name="T66" fmla="*/ 8 w 124"/>
              <a:gd name="T67" fmla="*/ 60 h 124"/>
              <a:gd name="T68" fmla="*/ 8 w 124"/>
              <a:gd name="T69" fmla="*/ 64 h 124"/>
              <a:gd name="T70" fmla="*/ 38 w 124"/>
              <a:gd name="T71" fmla="*/ 92 h 124"/>
              <a:gd name="T72" fmla="*/ 8 w 124"/>
              <a:gd name="T73" fmla="*/ 64 h 124"/>
              <a:gd name="T74" fmla="*/ 86 w 124"/>
              <a:gd name="T75" fmla="*/ 92 h 124"/>
              <a:gd name="T76" fmla="*/ 116 w 124"/>
              <a:gd name="T77"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moveTo>
                  <a:pt x="116" y="60"/>
                </a:moveTo>
                <a:cubicBezTo>
                  <a:pt x="92" y="60"/>
                  <a:pt x="92" y="60"/>
                  <a:pt x="92" y="60"/>
                </a:cubicBezTo>
                <a:cubicBezTo>
                  <a:pt x="92" y="51"/>
                  <a:pt x="90" y="42"/>
                  <a:pt x="88" y="35"/>
                </a:cubicBezTo>
                <a:cubicBezTo>
                  <a:pt x="93" y="32"/>
                  <a:pt x="98" y="29"/>
                  <a:pt x="103" y="26"/>
                </a:cubicBezTo>
                <a:cubicBezTo>
                  <a:pt x="111" y="35"/>
                  <a:pt x="116" y="47"/>
                  <a:pt x="116" y="60"/>
                </a:cubicBezTo>
                <a:moveTo>
                  <a:pt x="60" y="116"/>
                </a:moveTo>
                <a:cubicBezTo>
                  <a:pt x="53" y="110"/>
                  <a:pt x="48" y="103"/>
                  <a:pt x="44" y="94"/>
                </a:cubicBezTo>
                <a:cubicBezTo>
                  <a:pt x="49" y="93"/>
                  <a:pt x="55" y="92"/>
                  <a:pt x="60" y="92"/>
                </a:cubicBezTo>
                <a:cubicBezTo>
                  <a:pt x="60" y="116"/>
                  <a:pt x="60" y="116"/>
                  <a:pt x="60" y="116"/>
                </a:cubicBezTo>
                <a:close/>
                <a:moveTo>
                  <a:pt x="64" y="8"/>
                </a:moveTo>
                <a:cubicBezTo>
                  <a:pt x="72" y="14"/>
                  <a:pt x="78" y="22"/>
                  <a:pt x="82" y="32"/>
                </a:cubicBezTo>
                <a:cubicBezTo>
                  <a:pt x="77" y="34"/>
                  <a:pt x="71" y="35"/>
                  <a:pt x="64" y="36"/>
                </a:cubicBezTo>
                <a:cubicBezTo>
                  <a:pt x="64" y="8"/>
                  <a:pt x="64" y="8"/>
                  <a:pt x="64" y="8"/>
                </a:cubicBezTo>
                <a:cubicBezTo>
                  <a:pt x="64" y="8"/>
                  <a:pt x="64" y="8"/>
                  <a:pt x="64" y="8"/>
                </a:cubicBezTo>
                <a:moveTo>
                  <a:pt x="71" y="8"/>
                </a:moveTo>
                <a:cubicBezTo>
                  <a:pt x="82" y="10"/>
                  <a:pt x="92" y="15"/>
                  <a:pt x="100" y="23"/>
                </a:cubicBezTo>
                <a:cubicBezTo>
                  <a:pt x="96" y="26"/>
                  <a:pt x="91" y="29"/>
                  <a:pt x="86" y="31"/>
                </a:cubicBezTo>
                <a:cubicBezTo>
                  <a:pt x="82" y="22"/>
                  <a:pt x="77" y="15"/>
                  <a:pt x="71" y="8"/>
                </a:cubicBezTo>
                <a:moveTo>
                  <a:pt x="60" y="8"/>
                </a:moveTo>
                <a:cubicBezTo>
                  <a:pt x="60" y="36"/>
                  <a:pt x="60" y="36"/>
                  <a:pt x="60" y="36"/>
                </a:cubicBezTo>
                <a:cubicBezTo>
                  <a:pt x="54" y="35"/>
                  <a:pt x="48" y="34"/>
                  <a:pt x="42" y="32"/>
                </a:cubicBezTo>
                <a:cubicBezTo>
                  <a:pt x="46" y="22"/>
                  <a:pt x="52" y="14"/>
                  <a:pt x="60" y="8"/>
                </a:cubicBezTo>
                <a:cubicBezTo>
                  <a:pt x="60" y="8"/>
                  <a:pt x="60" y="8"/>
                  <a:pt x="60" y="8"/>
                </a:cubicBezTo>
                <a:moveTo>
                  <a:pt x="38" y="31"/>
                </a:moveTo>
                <a:cubicBezTo>
                  <a:pt x="33" y="29"/>
                  <a:pt x="29" y="26"/>
                  <a:pt x="25" y="23"/>
                </a:cubicBezTo>
                <a:cubicBezTo>
                  <a:pt x="32" y="15"/>
                  <a:pt x="42" y="10"/>
                  <a:pt x="53" y="8"/>
                </a:cubicBezTo>
                <a:cubicBezTo>
                  <a:pt x="47" y="15"/>
                  <a:pt x="42" y="22"/>
                  <a:pt x="38" y="31"/>
                </a:cubicBezTo>
                <a:moveTo>
                  <a:pt x="41" y="36"/>
                </a:moveTo>
                <a:cubicBezTo>
                  <a:pt x="47" y="38"/>
                  <a:pt x="53" y="39"/>
                  <a:pt x="60" y="40"/>
                </a:cubicBezTo>
                <a:cubicBezTo>
                  <a:pt x="60" y="60"/>
                  <a:pt x="60" y="60"/>
                  <a:pt x="60" y="60"/>
                </a:cubicBezTo>
                <a:cubicBezTo>
                  <a:pt x="36" y="60"/>
                  <a:pt x="36" y="60"/>
                  <a:pt x="36" y="60"/>
                </a:cubicBezTo>
                <a:cubicBezTo>
                  <a:pt x="37" y="51"/>
                  <a:pt x="38" y="43"/>
                  <a:pt x="41" y="36"/>
                </a:cubicBezTo>
                <a:moveTo>
                  <a:pt x="60" y="64"/>
                </a:moveTo>
                <a:cubicBezTo>
                  <a:pt x="60" y="88"/>
                  <a:pt x="60" y="88"/>
                  <a:pt x="60" y="88"/>
                </a:cubicBezTo>
                <a:cubicBezTo>
                  <a:pt x="54" y="88"/>
                  <a:pt x="48" y="89"/>
                  <a:pt x="42" y="91"/>
                </a:cubicBezTo>
                <a:cubicBezTo>
                  <a:pt x="39" y="83"/>
                  <a:pt x="37" y="73"/>
                  <a:pt x="36" y="64"/>
                </a:cubicBezTo>
                <a:lnTo>
                  <a:pt x="60" y="64"/>
                </a:lnTo>
                <a:close/>
                <a:moveTo>
                  <a:pt x="53" y="115"/>
                </a:moveTo>
                <a:cubicBezTo>
                  <a:pt x="43" y="113"/>
                  <a:pt x="34" y="109"/>
                  <a:pt x="27" y="103"/>
                </a:cubicBezTo>
                <a:cubicBezTo>
                  <a:pt x="31" y="100"/>
                  <a:pt x="35" y="98"/>
                  <a:pt x="40" y="96"/>
                </a:cubicBezTo>
                <a:cubicBezTo>
                  <a:pt x="43" y="103"/>
                  <a:pt x="48" y="109"/>
                  <a:pt x="53" y="115"/>
                </a:cubicBezTo>
                <a:moveTo>
                  <a:pt x="64" y="116"/>
                </a:moveTo>
                <a:cubicBezTo>
                  <a:pt x="64" y="92"/>
                  <a:pt x="64" y="92"/>
                  <a:pt x="64" y="92"/>
                </a:cubicBezTo>
                <a:cubicBezTo>
                  <a:pt x="70" y="92"/>
                  <a:pt x="76" y="93"/>
                  <a:pt x="81" y="94"/>
                </a:cubicBezTo>
                <a:cubicBezTo>
                  <a:pt x="77" y="103"/>
                  <a:pt x="71" y="110"/>
                  <a:pt x="64" y="116"/>
                </a:cubicBezTo>
                <a:close/>
                <a:moveTo>
                  <a:pt x="85" y="96"/>
                </a:moveTo>
                <a:cubicBezTo>
                  <a:pt x="89" y="98"/>
                  <a:pt x="93" y="100"/>
                  <a:pt x="97" y="103"/>
                </a:cubicBezTo>
                <a:cubicBezTo>
                  <a:pt x="90" y="109"/>
                  <a:pt x="81" y="113"/>
                  <a:pt x="71" y="115"/>
                </a:cubicBezTo>
                <a:cubicBezTo>
                  <a:pt x="76" y="109"/>
                  <a:pt x="81" y="103"/>
                  <a:pt x="85" y="96"/>
                </a:cubicBezTo>
                <a:moveTo>
                  <a:pt x="82" y="91"/>
                </a:moveTo>
                <a:cubicBezTo>
                  <a:pt x="77" y="89"/>
                  <a:pt x="71" y="88"/>
                  <a:pt x="64" y="88"/>
                </a:cubicBezTo>
                <a:cubicBezTo>
                  <a:pt x="64" y="64"/>
                  <a:pt x="64" y="64"/>
                  <a:pt x="64" y="64"/>
                </a:cubicBezTo>
                <a:cubicBezTo>
                  <a:pt x="88" y="64"/>
                  <a:pt x="88" y="64"/>
                  <a:pt x="88" y="64"/>
                </a:cubicBezTo>
                <a:cubicBezTo>
                  <a:pt x="88" y="73"/>
                  <a:pt x="86" y="83"/>
                  <a:pt x="82" y="91"/>
                </a:cubicBezTo>
                <a:moveTo>
                  <a:pt x="64" y="60"/>
                </a:moveTo>
                <a:cubicBezTo>
                  <a:pt x="64" y="40"/>
                  <a:pt x="64" y="40"/>
                  <a:pt x="64" y="40"/>
                </a:cubicBezTo>
                <a:cubicBezTo>
                  <a:pt x="71" y="39"/>
                  <a:pt x="78" y="38"/>
                  <a:pt x="84" y="36"/>
                </a:cubicBezTo>
                <a:cubicBezTo>
                  <a:pt x="86" y="43"/>
                  <a:pt x="88" y="51"/>
                  <a:pt x="88" y="60"/>
                </a:cubicBezTo>
                <a:lnTo>
                  <a:pt x="64" y="60"/>
                </a:lnTo>
                <a:close/>
                <a:moveTo>
                  <a:pt x="22" y="26"/>
                </a:moveTo>
                <a:cubicBezTo>
                  <a:pt x="27" y="29"/>
                  <a:pt x="32" y="32"/>
                  <a:pt x="37" y="35"/>
                </a:cubicBezTo>
                <a:cubicBezTo>
                  <a:pt x="34" y="42"/>
                  <a:pt x="33" y="51"/>
                  <a:pt x="32" y="60"/>
                </a:cubicBezTo>
                <a:cubicBezTo>
                  <a:pt x="8" y="60"/>
                  <a:pt x="8" y="60"/>
                  <a:pt x="8" y="60"/>
                </a:cubicBezTo>
                <a:cubicBezTo>
                  <a:pt x="9" y="47"/>
                  <a:pt x="14" y="35"/>
                  <a:pt x="22" y="26"/>
                </a:cubicBezTo>
                <a:moveTo>
                  <a:pt x="8" y="64"/>
                </a:moveTo>
                <a:cubicBezTo>
                  <a:pt x="32" y="64"/>
                  <a:pt x="32" y="64"/>
                  <a:pt x="32" y="64"/>
                </a:cubicBezTo>
                <a:cubicBezTo>
                  <a:pt x="33" y="74"/>
                  <a:pt x="35" y="83"/>
                  <a:pt x="38" y="92"/>
                </a:cubicBezTo>
                <a:cubicBezTo>
                  <a:pt x="33" y="94"/>
                  <a:pt x="29" y="97"/>
                  <a:pt x="24" y="100"/>
                </a:cubicBezTo>
                <a:cubicBezTo>
                  <a:pt x="15" y="91"/>
                  <a:pt x="9" y="78"/>
                  <a:pt x="8" y="64"/>
                </a:cubicBezTo>
                <a:moveTo>
                  <a:pt x="100" y="100"/>
                </a:moveTo>
                <a:cubicBezTo>
                  <a:pt x="96" y="97"/>
                  <a:pt x="91" y="94"/>
                  <a:pt x="86" y="92"/>
                </a:cubicBezTo>
                <a:cubicBezTo>
                  <a:pt x="90" y="83"/>
                  <a:pt x="92" y="74"/>
                  <a:pt x="92" y="64"/>
                </a:cubicBezTo>
                <a:cubicBezTo>
                  <a:pt x="116" y="64"/>
                  <a:pt x="116" y="64"/>
                  <a:pt x="116" y="64"/>
                </a:cubicBezTo>
                <a:cubicBezTo>
                  <a:pt x="116" y="78"/>
                  <a:pt x="110" y="91"/>
                  <a:pt x="100" y="100"/>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7" name="任意多边形 36"/>
          <p:cNvSpPr/>
          <p:nvPr/>
        </p:nvSpPr>
        <p:spPr bwMode="auto">
          <a:xfrm>
            <a:off x="-26406" y="832338"/>
            <a:ext cx="4961466" cy="5357447"/>
          </a:xfrm>
          <a:custGeom>
            <a:avLst/>
            <a:gdLst>
              <a:gd name="connsiteX0" fmla="*/ 0 w 7112227"/>
              <a:gd name="connsiteY0" fmla="*/ 0 h 4261259"/>
              <a:gd name="connsiteX1" fmla="*/ 4629551 w 7112227"/>
              <a:gd name="connsiteY1" fmla="*/ 0 h 4261259"/>
              <a:gd name="connsiteX2" fmla="*/ 7112227 w 7112227"/>
              <a:gd name="connsiteY2" fmla="*/ 4261259 h 4261259"/>
              <a:gd name="connsiteX3" fmla="*/ 0 w 7112227"/>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7112227" h="4261259">
                <a:moveTo>
                  <a:pt x="0" y="0"/>
                </a:moveTo>
                <a:lnTo>
                  <a:pt x="4629551" y="0"/>
                </a:lnTo>
                <a:lnTo>
                  <a:pt x="7112227" y="4261259"/>
                </a:lnTo>
                <a:lnTo>
                  <a:pt x="0" y="4261259"/>
                </a:lnTo>
                <a:close/>
              </a:path>
            </a:pathLst>
          </a:custGeom>
          <a:solidFill>
            <a:schemeClr val="accent1"/>
          </a:solidFill>
          <a:ln w="0">
            <a:noFill/>
            <a:prstDash val="solid"/>
            <a:round/>
          </a:ln>
        </p:spPr>
        <p:txBody>
          <a:bodyPr vert="horz" wrap="square" lIns="121900" tIns="60949" rIns="121900" bIns="60949" numCol="1" anchor="t" anchorCtr="0" compatLnSpc="1">
            <a:noAutofit/>
          </a:bodyPr>
          <a:lstStyle/>
          <a:p>
            <a:endParaRPr lang="zh-CN" altLang="en-US" sz="2490">
              <a:latin typeface="Arial" panose="020B0604020202020204" pitchFamily="34" charset="0"/>
              <a:ea typeface="微软雅黑" panose="020B0503020204020204" pitchFamily="34" charset="-122"/>
              <a:sym typeface="Arial" panose="020B0604020202020204" pitchFamily="34" charset="0"/>
            </a:endParaRPr>
          </a:p>
        </p:txBody>
      </p:sp>
      <p:sp>
        <p:nvSpPr>
          <p:cNvPr id="38" name="MH_Number_1"/>
          <p:cNvSpPr/>
          <p:nvPr>
            <p:custDataLst>
              <p:tags r:id="rId1"/>
            </p:custDataLst>
          </p:nvPr>
        </p:nvSpPr>
        <p:spPr>
          <a:xfrm>
            <a:off x="3172613" y="1327771"/>
            <a:ext cx="480000" cy="480000"/>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2.5</a:t>
            </a:r>
            <a:endPar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9" name="MH_Entry_1"/>
          <p:cNvSpPr/>
          <p:nvPr>
            <p:custDataLst>
              <p:tags r:id="rId2"/>
            </p:custDataLst>
          </p:nvPr>
        </p:nvSpPr>
        <p:spPr>
          <a:xfrm>
            <a:off x="3748123" y="1383106"/>
            <a:ext cx="4910033" cy="3693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en-US" altLang="zh-CN" sz="2400" dirty="0">
                <a:solidFill>
                  <a:sysClr val="windowText" lastClr="000000"/>
                </a:solidFill>
                <a:latin typeface="微软雅黑" panose="020B0503020204020204" pitchFamily="34" charset="-122"/>
                <a:ea typeface="微软雅黑" panose="020B0503020204020204" pitchFamily="34" charset="-122"/>
              </a:rPr>
              <a:t>ARP</a:t>
            </a:r>
            <a:r>
              <a:rPr lang="zh-CN" altLang="en-US" sz="2400" dirty="0">
                <a:solidFill>
                  <a:sysClr val="windowText" lastClr="000000"/>
                </a:solidFill>
                <a:latin typeface="微软雅黑" panose="020B0503020204020204" pitchFamily="34" charset="-122"/>
                <a:ea typeface="微软雅黑" panose="020B0503020204020204" pitchFamily="34" charset="-122"/>
              </a:rPr>
              <a:t>欺骗</a:t>
            </a:r>
            <a:endParaRPr lang="zh-CN" altLang="en-US" sz="2400" dirty="0">
              <a:solidFill>
                <a:sysClr val="windowText" lastClr="000000"/>
              </a:solidFill>
              <a:latin typeface="微软雅黑" panose="020B0503020204020204" pitchFamily="34" charset="-122"/>
              <a:ea typeface="微软雅黑" panose="020B0503020204020204" pitchFamily="34" charset="-122"/>
            </a:endParaRPr>
          </a:p>
        </p:txBody>
      </p:sp>
      <p:sp>
        <p:nvSpPr>
          <p:cNvPr id="40" name="MH_Number_2"/>
          <p:cNvSpPr/>
          <p:nvPr>
            <p:custDataLst>
              <p:tags r:id="rId3"/>
            </p:custDataLst>
          </p:nvPr>
        </p:nvSpPr>
        <p:spPr>
          <a:xfrm>
            <a:off x="3514119" y="2332069"/>
            <a:ext cx="480000" cy="480000"/>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2.6</a:t>
            </a:r>
            <a:endPar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1" name="MH_Entry_2"/>
          <p:cNvSpPr/>
          <p:nvPr>
            <p:custDataLst>
              <p:tags r:id="rId4"/>
            </p:custDataLst>
          </p:nvPr>
        </p:nvSpPr>
        <p:spPr>
          <a:xfrm>
            <a:off x="4126694" y="2375973"/>
            <a:ext cx="5982448" cy="3693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400"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木马</a:t>
            </a:r>
            <a:endParaRPr lang="zh-CN" altLang="en-US" sz="2400" dirty="0">
              <a:solidFill>
                <a:schemeClr val="tx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MH_Number_3"/>
          <p:cNvSpPr/>
          <p:nvPr>
            <p:custDataLst>
              <p:tags r:id="rId5"/>
            </p:custDataLst>
          </p:nvPr>
        </p:nvSpPr>
        <p:spPr>
          <a:xfrm>
            <a:off x="3878603" y="3383354"/>
            <a:ext cx="480000" cy="480000"/>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2.7</a:t>
            </a:r>
            <a:endPar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55" name="MH_Entry_3"/>
          <p:cNvSpPr/>
          <p:nvPr>
            <p:custDataLst>
              <p:tags r:id="rId6"/>
            </p:custDataLst>
          </p:nvPr>
        </p:nvSpPr>
        <p:spPr>
          <a:xfrm>
            <a:off x="4473363" y="3410507"/>
            <a:ext cx="6205600" cy="43332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nSpc>
                <a:spcPct val="130000"/>
              </a:lnSpc>
            </a:pPr>
            <a:r>
              <a:rPr lang="zh-CN" altLang="en-US" sz="2400"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拒绝服务攻击</a:t>
            </a:r>
            <a:endParaRPr lang="zh-CN" altLang="en-US" sz="2400" dirty="0">
              <a:solidFill>
                <a:schemeClr val="tx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MH_Number_4"/>
          <p:cNvSpPr/>
          <p:nvPr>
            <p:custDataLst>
              <p:tags r:id="rId7"/>
            </p:custDataLst>
          </p:nvPr>
        </p:nvSpPr>
        <p:spPr>
          <a:xfrm>
            <a:off x="4222054" y="4470954"/>
            <a:ext cx="480000" cy="480000"/>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2.8</a:t>
            </a:r>
            <a:endPar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57" name="MH_Entry_4"/>
          <p:cNvSpPr/>
          <p:nvPr>
            <p:custDataLst>
              <p:tags r:id="rId8"/>
            </p:custDataLst>
          </p:nvPr>
        </p:nvSpPr>
        <p:spPr>
          <a:xfrm>
            <a:off x="4796572" y="4545344"/>
            <a:ext cx="6456885" cy="3693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400" dirty="0">
                <a:solidFill>
                  <a:schemeClr val="tx1"/>
                </a:solidFill>
                <a:latin typeface="微软雅黑" panose="020B0503020204020204" pitchFamily="34" charset="-122"/>
                <a:ea typeface="微软雅黑" panose="020B0503020204020204" pitchFamily="34" charset="-122"/>
                <a:sym typeface="Arial" panose="020B0604020202020204" pitchFamily="34" charset="0"/>
              </a:rPr>
              <a:t>缓冲区溢出</a:t>
            </a:r>
            <a:endParaRPr lang="zh-CN" altLang="en-US" sz="2400" dirty="0">
              <a:solidFill>
                <a:schemeClr val="tx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0" name="矩形 59"/>
          <p:cNvSpPr/>
          <p:nvPr/>
        </p:nvSpPr>
        <p:spPr>
          <a:xfrm>
            <a:off x="378274" y="4470954"/>
            <a:ext cx="2879431" cy="767848"/>
          </a:xfrm>
          <a:prstGeom prst="rect">
            <a:avLst/>
          </a:prstGeom>
          <a:no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730" dirty="0">
                <a:latin typeface="微软雅黑" panose="020B0503020204020204" pitchFamily="34" charset="-122"/>
                <a:ea typeface="微软雅黑" panose="020B0503020204020204" pitchFamily="34" charset="-122"/>
              </a:rPr>
              <a:t>学习目标</a:t>
            </a:r>
            <a:endParaRPr lang="zh-CN" altLang="en-US" dirty="0">
              <a:latin typeface="微软雅黑" panose="020B0503020204020204" pitchFamily="34" charset="-122"/>
              <a:ea typeface="微软雅黑" panose="020B0503020204020204" pitchFamily="34" charset="-122"/>
            </a:endParaRPr>
          </a:p>
        </p:txBody>
      </p:sp>
      <p:sp>
        <p:nvSpPr>
          <p:cNvPr id="20" name="任意多边形 36"/>
          <p:cNvSpPr/>
          <p:nvPr/>
        </p:nvSpPr>
        <p:spPr bwMode="auto">
          <a:xfrm rot="10800000">
            <a:off x="9622505" y="846151"/>
            <a:ext cx="4961466" cy="5357447"/>
          </a:xfrm>
          <a:custGeom>
            <a:avLst/>
            <a:gdLst>
              <a:gd name="connsiteX0" fmla="*/ 0 w 7112227"/>
              <a:gd name="connsiteY0" fmla="*/ 0 h 4261259"/>
              <a:gd name="connsiteX1" fmla="*/ 4629551 w 7112227"/>
              <a:gd name="connsiteY1" fmla="*/ 0 h 4261259"/>
              <a:gd name="connsiteX2" fmla="*/ 7112227 w 7112227"/>
              <a:gd name="connsiteY2" fmla="*/ 4261259 h 4261259"/>
              <a:gd name="connsiteX3" fmla="*/ 0 w 7112227"/>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7112227" h="4261259">
                <a:moveTo>
                  <a:pt x="0" y="0"/>
                </a:moveTo>
                <a:lnTo>
                  <a:pt x="4629551" y="0"/>
                </a:lnTo>
                <a:lnTo>
                  <a:pt x="7112227" y="4261259"/>
                </a:lnTo>
                <a:lnTo>
                  <a:pt x="0" y="4261259"/>
                </a:lnTo>
                <a:close/>
              </a:path>
            </a:pathLst>
          </a:custGeom>
          <a:solidFill>
            <a:schemeClr val="accent1"/>
          </a:solidFill>
          <a:ln w="0">
            <a:noFill/>
            <a:prstDash val="solid"/>
            <a:round/>
          </a:ln>
        </p:spPr>
        <p:txBody>
          <a:bodyPr vert="horz" wrap="square" lIns="121900" tIns="60949" rIns="121900" bIns="60949" numCol="1" anchor="t" anchorCtr="0" compatLnSpc="1">
            <a:noAutofit/>
          </a:bodyPr>
          <a:lstStyle/>
          <a:p>
            <a:endParaRPr lang="zh-CN" altLang="en-US" sz="249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1205368" y="3095817"/>
            <a:ext cx="988115" cy="1095013"/>
            <a:chOff x="2602460" y="3116648"/>
            <a:chExt cx="370834" cy="500500"/>
          </a:xfrm>
        </p:grpSpPr>
        <p:sp>
          <p:nvSpPr>
            <p:cNvPr id="113" name="Freeform 41"/>
            <p:cNvSpPr/>
            <p:nvPr/>
          </p:nvSpPr>
          <p:spPr bwMode="auto">
            <a:xfrm>
              <a:off x="2662458" y="3116648"/>
              <a:ext cx="310836" cy="403323"/>
            </a:xfrm>
            <a:custGeom>
              <a:avLst/>
              <a:gdLst>
                <a:gd name="T0" fmla="*/ 533 w 594"/>
                <a:gd name="T1" fmla="*/ 0 h 771"/>
                <a:gd name="T2" fmla="*/ 63 w 594"/>
                <a:gd name="T3" fmla="*/ 0 h 771"/>
                <a:gd name="T4" fmla="*/ 0 w 594"/>
                <a:gd name="T5" fmla="*/ 61 h 771"/>
                <a:gd name="T6" fmla="*/ 0 w 594"/>
                <a:gd name="T7" fmla="*/ 554 h 771"/>
                <a:gd name="T8" fmla="*/ 10 w 594"/>
                <a:gd name="T9" fmla="*/ 536 h 771"/>
                <a:gd name="T10" fmla="*/ 57 w 594"/>
                <a:gd name="T11" fmla="*/ 445 h 771"/>
                <a:gd name="T12" fmla="*/ 57 w 594"/>
                <a:gd name="T13" fmla="*/ 61 h 771"/>
                <a:gd name="T14" fmla="*/ 63 w 594"/>
                <a:gd name="T15" fmla="*/ 56 h 771"/>
                <a:gd name="T16" fmla="*/ 533 w 594"/>
                <a:gd name="T17" fmla="*/ 56 h 771"/>
                <a:gd name="T18" fmla="*/ 537 w 594"/>
                <a:gd name="T19" fmla="*/ 61 h 771"/>
                <a:gd name="T20" fmla="*/ 537 w 594"/>
                <a:gd name="T21" fmla="*/ 708 h 771"/>
                <a:gd name="T22" fmla="*/ 533 w 594"/>
                <a:gd name="T23" fmla="*/ 714 h 771"/>
                <a:gd name="T24" fmla="*/ 255 w 594"/>
                <a:gd name="T25" fmla="*/ 714 h 771"/>
                <a:gd name="T26" fmla="*/ 258 w 594"/>
                <a:gd name="T27" fmla="*/ 771 h 771"/>
                <a:gd name="T28" fmla="*/ 533 w 594"/>
                <a:gd name="T29" fmla="*/ 771 h 771"/>
                <a:gd name="T30" fmla="*/ 594 w 594"/>
                <a:gd name="T31" fmla="*/ 708 h 771"/>
                <a:gd name="T32" fmla="*/ 594 w 594"/>
                <a:gd name="T33" fmla="*/ 61 h 771"/>
                <a:gd name="T34" fmla="*/ 533 w 594"/>
                <a:gd name="T35"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4" h="771">
                  <a:moveTo>
                    <a:pt x="533" y="0"/>
                  </a:moveTo>
                  <a:cubicBezTo>
                    <a:pt x="63" y="0"/>
                    <a:pt x="63" y="0"/>
                    <a:pt x="63" y="0"/>
                  </a:cubicBezTo>
                  <a:cubicBezTo>
                    <a:pt x="28" y="0"/>
                    <a:pt x="0" y="28"/>
                    <a:pt x="0" y="61"/>
                  </a:cubicBezTo>
                  <a:cubicBezTo>
                    <a:pt x="0" y="554"/>
                    <a:pt x="0" y="554"/>
                    <a:pt x="0" y="554"/>
                  </a:cubicBezTo>
                  <a:cubicBezTo>
                    <a:pt x="10" y="536"/>
                    <a:pt x="10" y="536"/>
                    <a:pt x="10" y="536"/>
                  </a:cubicBezTo>
                  <a:cubicBezTo>
                    <a:pt x="57" y="445"/>
                    <a:pt x="57" y="445"/>
                    <a:pt x="57" y="445"/>
                  </a:cubicBezTo>
                  <a:cubicBezTo>
                    <a:pt x="57" y="61"/>
                    <a:pt x="57" y="61"/>
                    <a:pt x="57" y="61"/>
                  </a:cubicBezTo>
                  <a:cubicBezTo>
                    <a:pt x="57" y="58"/>
                    <a:pt x="59" y="56"/>
                    <a:pt x="63" y="56"/>
                  </a:cubicBezTo>
                  <a:cubicBezTo>
                    <a:pt x="533" y="56"/>
                    <a:pt x="533" y="56"/>
                    <a:pt x="533" y="56"/>
                  </a:cubicBezTo>
                  <a:cubicBezTo>
                    <a:pt x="535" y="56"/>
                    <a:pt x="537" y="58"/>
                    <a:pt x="537" y="61"/>
                  </a:cubicBezTo>
                  <a:cubicBezTo>
                    <a:pt x="537" y="708"/>
                    <a:pt x="537" y="708"/>
                    <a:pt x="537" y="708"/>
                  </a:cubicBezTo>
                  <a:cubicBezTo>
                    <a:pt x="537" y="712"/>
                    <a:pt x="535" y="714"/>
                    <a:pt x="533" y="714"/>
                  </a:cubicBezTo>
                  <a:cubicBezTo>
                    <a:pt x="255" y="714"/>
                    <a:pt x="255" y="714"/>
                    <a:pt x="255" y="714"/>
                  </a:cubicBezTo>
                  <a:cubicBezTo>
                    <a:pt x="266" y="734"/>
                    <a:pt x="266" y="755"/>
                    <a:pt x="258" y="771"/>
                  </a:cubicBezTo>
                  <a:cubicBezTo>
                    <a:pt x="533" y="771"/>
                    <a:pt x="533" y="771"/>
                    <a:pt x="533" y="771"/>
                  </a:cubicBezTo>
                  <a:cubicBezTo>
                    <a:pt x="568" y="771"/>
                    <a:pt x="594" y="742"/>
                    <a:pt x="594" y="708"/>
                  </a:cubicBezTo>
                  <a:cubicBezTo>
                    <a:pt x="594" y="61"/>
                    <a:pt x="594" y="61"/>
                    <a:pt x="594" y="61"/>
                  </a:cubicBezTo>
                  <a:cubicBezTo>
                    <a:pt x="594" y="28"/>
                    <a:pt x="568" y="0"/>
                    <a:pt x="533" y="0"/>
                  </a:cubicBezTo>
                  <a:close/>
                </a:path>
              </a:pathLst>
            </a:custGeom>
            <a:solidFill>
              <a:srgbClr val="FFFFFF"/>
            </a:solidFill>
            <a:ln>
              <a:noFill/>
            </a:ln>
          </p:spPr>
          <p:txBody>
            <a:bodyPr vert="horz" wrap="square" lIns="91427" tIns="45713" rIns="91427" bIns="45713" numCol="1" anchor="t" anchorCtr="0" compatLnSpc="1"/>
            <a:lstStyle/>
            <a:p>
              <a:pPr>
                <a:defRPr/>
              </a:pPr>
              <a:endParaRPr lang="en-US" kern="0" dirty="0">
                <a:solidFill>
                  <a:srgbClr val="FFFFFF"/>
                </a:solidFill>
              </a:endParaRPr>
            </a:p>
          </p:txBody>
        </p:sp>
        <p:sp>
          <p:nvSpPr>
            <p:cNvPr id="114" name="Freeform 42"/>
            <p:cNvSpPr/>
            <p:nvPr/>
          </p:nvSpPr>
          <p:spPr bwMode="auto">
            <a:xfrm>
              <a:off x="2602460" y="3328049"/>
              <a:ext cx="178886" cy="289099"/>
            </a:xfrm>
            <a:custGeom>
              <a:avLst/>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FFFFFF"/>
            </a:solidFill>
            <a:ln>
              <a:noFill/>
            </a:ln>
          </p:spPr>
          <p:txBody>
            <a:bodyPr vert="horz" wrap="square" lIns="91427" tIns="45713" rIns="91427" bIns="45713" numCol="1" anchor="t" anchorCtr="0" compatLnSpc="1"/>
            <a:lstStyle/>
            <a:p>
              <a:pPr>
                <a:defRPr/>
              </a:pPr>
              <a:endParaRPr lang="en-US" kern="0" dirty="0">
                <a:solidFill>
                  <a:srgbClr val="FFFFFF"/>
                </a:solidFill>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1          _3"/>
          <p:cNvSpPr txBox="1"/>
          <p:nvPr/>
        </p:nvSpPr>
        <p:spPr>
          <a:xfrm>
            <a:off x="971550" y="1236791"/>
            <a:ext cx="5240629" cy="179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en-US" altLang="zh-CN" dirty="0">
                <a:sym typeface="Arial" panose="020B0604020202020204" pitchFamily="34" charset="0"/>
              </a:rPr>
              <a:t>Address Resolution Protocol</a:t>
            </a:r>
            <a:r>
              <a:rPr lang="zh-CN" altLang="en-US" dirty="0">
                <a:sym typeface="Arial" panose="020B0604020202020204" pitchFamily="34" charset="0"/>
              </a:rPr>
              <a:t>即地址解析协议，解析</a:t>
            </a:r>
            <a:r>
              <a:rPr lang="en-US" altLang="zh-CN" dirty="0">
                <a:sym typeface="Arial" panose="020B0604020202020204" pitchFamily="34" charset="0"/>
              </a:rPr>
              <a:t>IP</a:t>
            </a:r>
            <a:r>
              <a:rPr lang="zh-CN" altLang="en-US" dirty="0">
                <a:sym typeface="Arial" panose="020B0604020202020204" pitchFamily="34" charset="0"/>
              </a:rPr>
              <a:t>地址与</a:t>
            </a:r>
            <a:r>
              <a:rPr lang="en-US" altLang="zh-CN" dirty="0">
                <a:sym typeface="Arial" panose="020B0604020202020204" pitchFamily="34" charset="0"/>
              </a:rPr>
              <a:t>MAC</a:t>
            </a:r>
            <a:r>
              <a:rPr lang="zh-CN" altLang="en-US" dirty="0">
                <a:sym typeface="Arial" panose="020B0604020202020204" pitchFamily="34" charset="0"/>
              </a:rPr>
              <a:t>地址的对应关系</a:t>
            </a:r>
            <a:r>
              <a:rPr lang="zh-CN" altLang="en-US" dirty="0" smtClean="0">
                <a:sym typeface="Arial" panose="020B0604020202020204" pitchFamily="34" charset="0"/>
              </a:rPr>
              <a:t>。</a:t>
            </a:r>
            <a:endParaRPr lang="en-US" altLang="zh-CN" dirty="0" smtClean="0">
              <a:sym typeface="Arial" panose="020B0604020202020204" pitchFamily="34" charset="0"/>
            </a:endParaRPr>
          </a:p>
          <a:p>
            <a:r>
              <a:rPr lang="en-US" altLang="zh-CN" dirty="0">
                <a:sym typeface="Arial" panose="020B0604020202020204" pitchFamily="34" charset="0"/>
              </a:rPr>
              <a:t>ARP</a:t>
            </a:r>
            <a:r>
              <a:rPr lang="zh-CN" altLang="en-US" dirty="0">
                <a:sym typeface="Arial" panose="020B0604020202020204" pitchFamily="34" charset="0"/>
              </a:rPr>
              <a:t>协议的基本功能</a:t>
            </a:r>
            <a:r>
              <a:rPr lang="zh-CN" altLang="en-US" dirty="0" smtClean="0">
                <a:sym typeface="Arial" panose="020B0604020202020204" pitchFamily="34" charset="0"/>
              </a:rPr>
              <a:t>就是：查询</a:t>
            </a:r>
            <a:r>
              <a:rPr lang="zh-CN" altLang="en-US" dirty="0">
                <a:sym typeface="Arial" panose="020B0604020202020204" pitchFamily="34" charset="0"/>
              </a:rPr>
              <a:t>目标设备的</a:t>
            </a:r>
            <a:r>
              <a:rPr lang="en-US" altLang="zh-CN" dirty="0">
                <a:sym typeface="Arial" panose="020B0604020202020204" pitchFamily="34" charset="0"/>
              </a:rPr>
              <a:t>MAC</a:t>
            </a:r>
            <a:r>
              <a:rPr lang="zh-CN" altLang="en-US" dirty="0">
                <a:sym typeface="Arial" panose="020B0604020202020204" pitchFamily="34" charset="0"/>
              </a:rPr>
              <a:t>地址，完成数据封装</a:t>
            </a:r>
            <a:r>
              <a:rPr lang="zh-CN" altLang="en-US" dirty="0" smtClean="0">
                <a:sym typeface="Arial" panose="020B0604020202020204" pitchFamily="34" charset="0"/>
              </a:rPr>
              <a:t>。</a:t>
            </a:r>
            <a:endParaRPr lang="zh-CN" altLang="en-US" dirty="0">
              <a:sym typeface="Arial" panose="020B0604020202020204" pitchFamily="34" charset="0"/>
            </a:endParaRPr>
          </a:p>
        </p:txBody>
      </p:sp>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 name="组合 4"/>
          <p:cNvGrpSpPr/>
          <p:nvPr/>
        </p:nvGrpSpPr>
        <p:grpSpPr>
          <a:xfrm>
            <a:off x="6787164" y="1236791"/>
            <a:ext cx="5404836" cy="5621209"/>
            <a:chOff x="6787164" y="1236791"/>
            <a:chExt cx="5404836" cy="5621209"/>
          </a:xfrm>
        </p:grpSpPr>
        <p:pic>
          <p:nvPicPr>
            <p:cNvPr id="2" name="图片 1"/>
            <p:cNvPicPr>
              <a:picLocks noChangeAspect="1"/>
            </p:cNvPicPr>
            <p:nvPr/>
          </p:nvPicPr>
          <p:blipFill>
            <a:blip r:embed="rId1"/>
            <a:stretch>
              <a:fillRect/>
            </a:stretch>
          </p:blipFill>
          <p:spPr>
            <a:xfrm>
              <a:off x="6787165" y="1236792"/>
              <a:ext cx="5404835" cy="5621208"/>
            </a:xfrm>
            <a:prstGeom prst="rect">
              <a:avLst/>
            </a:prstGeom>
          </p:spPr>
        </p:pic>
        <p:sp>
          <p:nvSpPr>
            <p:cNvPr id="4" name="矩形 3"/>
            <p:cNvSpPr/>
            <p:nvPr/>
          </p:nvSpPr>
          <p:spPr>
            <a:xfrm>
              <a:off x="6787164" y="1236791"/>
              <a:ext cx="5404835" cy="562120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3" y="1611170"/>
            <a:ext cx="348907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ARP</a:t>
            </a:r>
            <a:r>
              <a:rPr lang="zh-CN" altLang="en-US" sz="2400" dirty="0">
                <a:latin typeface="微软雅黑" panose="020B0503020204020204" pitchFamily="34" charset="-122"/>
                <a:ea typeface="微软雅黑" panose="020B0503020204020204" pitchFamily="34" charset="-122"/>
                <a:cs typeface="+mn-ea"/>
                <a:sym typeface="+mn-lt"/>
              </a:rPr>
              <a:t>协议工作原理</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602932"/>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16" name="Picture 3"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14892" y="5238539"/>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030769" y="2586904"/>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916666" y="2637686"/>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6"/>
          <p:cNvSpPr txBox="1">
            <a:spLocks noChangeArrowheads="1"/>
          </p:cNvSpPr>
          <p:nvPr/>
        </p:nvSpPr>
        <p:spPr bwMode="auto">
          <a:xfrm>
            <a:off x="9376672" y="2728725"/>
            <a:ext cx="2483633"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bb:bb:bb:bb:bb:bb</a:t>
            </a:r>
            <a:endParaRPr kumimoji="1" lang="en-US" altLang="zh-CN" sz="1800" dirty="0">
              <a:latin typeface="微软雅黑" panose="020B0503020204020204" pitchFamily="34" charset="-122"/>
              <a:ea typeface="微软雅黑" panose="020B0503020204020204" pitchFamily="34" charset="-122"/>
            </a:endParaRPr>
          </a:p>
        </p:txBody>
      </p:sp>
      <p:sp>
        <p:nvSpPr>
          <p:cNvPr id="20" name="Text Box 7"/>
          <p:cNvSpPr txBox="1">
            <a:spLocks noChangeArrowheads="1"/>
          </p:cNvSpPr>
          <p:nvPr/>
        </p:nvSpPr>
        <p:spPr bwMode="auto">
          <a:xfrm>
            <a:off x="1086636" y="5423205"/>
            <a:ext cx="1930947"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cc:cc:cc:cc:cc:cc</a:t>
            </a:r>
            <a:endParaRPr kumimoji="1" lang="en-US" altLang="zh-CN" sz="1800" dirty="0">
              <a:latin typeface="微软雅黑" panose="020B0503020204020204" pitchFamily="34" charset="-122"/>
              <a:ea typeface="微软雅黑" panose="020B0503020204020204" pitchFamily="34" charset="-122"/>
            </a:endParaRPr>
          </a:p>
        </p:txBody>
      </p:sp>
      <p:sp>
        <p:nvSpPr>
          <p:cNvPr id="21" name="Text Box 8"/>
          <p:cNvSpPr txBox="1">
            <a:spLocks noChangeArrowheads="1"/>
          </p:cNvSpPr>
          <p:nvPr/>
        </p:nvSpPr>
        <p:spPr bwMode="auto">
          <a:xfrm>
            <a:off x="1358946" y="2514112"/>
            <a:ext cx="2266563"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aa:aa:aa:aa:aa:aa</a:t>
            </a:r>
            <a:endParaRPr kumimoji="1" lang="en-US" altLang="zh-CN" sz="1800" dirty="0">
              <a:latin typeface="微软雅黑" panose="020B0503020204020204" pitchFamily="34" charset="-122"/>
              <a:ea typeface="微软雅黑" panose="020B0503020204020204" pitchFamily="34" charset="-122"/>
            </a:endParaRPr>
          </a:p>
        </p:txBody>
      </p:sp>
      <p:sp>
        <p:nvSpPr>
          <p:cNvPr id="23" name="Text Box 9"/>
          <p:cNvSpPr txBox="1">
            <a:spLocks noChangeArrowheads="1"/>
          </p:cNvSpPr>
          <p:nvPr/>
        </p:nvSpPr>
        <p:spPr bwMode="auto">
          <a:xfrm>
            <a:off x="949302" y="2888581"/>
            <a:ext cx="246407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dirty="0">
                <a:latin typeface="微软雅黑" panose="020B0503020204020204" pitchFamily="34" charset="-122"/>
                <a:ea typeface="微软雅黑" panose="020B0503020204020204" pitchFamily="34" charset="-122"/>
              </a:rPr>
              <a:t>主机</a:t>
            </a:r>
            <a:r>
              <a:rPr kumimoji="1" lang="en-US" altLang="zh-CN" sz="1800" dirty="0" smtClean="0">
                <a:latin typeface="微软雅黑" panose="020B0503020204020204" pitchFamily="34" charset="-122"/>
                <a:ea typeface="微软雅黑" panose="020B0503020204020204" pitchFamily="34" charset="-122"/>
              </a:rPr>
              <a:t>A</a:t>
            </a:r>
            <a:r>
              <a:rPr kumimoji="1" lang="zh-CN" altLang="en-US" sz="1800" dirty="0" smtClean="0">
                <a:latin typeface="微软雅黑" panose="020B0503020204020204" pitchFamily="34" charset="-122"/>
                <a:ea typeface="微软雅黑" panose="020B0503020204020204" pitchFamily="34" charset="-122"/>
              </a:rPr>
              <a:t>：</a:t>
            </a:r>
            <a:r>
              <a:rPr kumimoji="1" lang="en-US" altLang="zh-CN" sz="1800" dirty="0" smtClean="0">
                <a:latin typeface="微软雅黑" panose="020B0503020204020204" pitchFamily="34" charset="-122"/>
                <a:ea typeface="微软雅黑" panose="020B0503020204020204" pitchFamily="34" charset="-122"/>
              </a:rPr>
              <a:t>192.168.1.1</a:t>
            </a:r>
            <a:endParaRPr kumimoji="1" lang="en-US" altLang="zh-CN" sz="1800" dirty="0">
              <a:latin typeface="微软雅黑" panose="020B0503020204020204" pitchFamily="34" charset="-122"/>
              <a:ea typeface="微软雅黑" panose="020B0503020204020204" pitchFamily="34" charset="-122"/>
            </a:endParaRPr>
          </a:p>
        </p:txBody>
      </p:sp>
      <p:sp>
        <p:nvSpPr>
          <p:cNvPr id="24" name="Text Box 10"/>
          <p:cNvSpPr txBox="1">
            <a:spLocks noChangeArrowheads="1"/>
          </p:cNvSpPr>
          <p:nvPr/>
        </p:nvSpPr>
        <p:spPr bwMode="auto">
          <a:xfrm>
            <a:off x="9376672" y="3143081"/>
            <a:ext cx="2124250"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r>
              <a:rPr kumimoji="1" lang="zh-CN" altLang="en-US" sz="1800" dirty="0">
                <a:latin typeface="微软雅黑" panose="020B0503020204020204" pitchFamily="34" charset="-122"/>
                <a:ea typeface="微软雅黑" panose="020B0503020204020204" pitchFamily="34" charset="-122"/>
              </a:rPr>
              <a:t>主机</a:t>
            </a:r>
            <a:r>
              <a:rPr kumimoji="1" lang="en-US" altLang="zh-CN" sz="1800" dirty="0">
                <a:latin typeface="微软雅黑" panose="020B0503020204020204" pitchFamily="34" charset="-122"/>
                <a:ea typeface="微软雅黑" panose="020B0503020204020204" pitchFamily="34" charset="-122"/>
              </a:rPr>
              <a:t>B:192.168.1.2</a:t>
            </a:r>
            <a:endParaRPr kumimoji="1" lang="en-US" altLang="zh-CN" sz="1800" dirty="0">
              <a:latin typeface="微软雅黑" panose="020B0503020204020204" pitchFamily="34" charset="-122"/>
              <a:ea typeface="微软雅黑" panose="020B0503020204020204" pitchFamily="34" charset="-122"/>
            </a:endParaRPr>
          </a:p>
        </p:txBody>
      </p:sp>
      <p:grpSp>
        <p:nvGrpSpPr>
          <p:cNvPr id="25" name="组合 24"/>
          <p:cNvGrpSpPr/>
          <p:nvPr/>
        </p:nvGrpSpPr>
        <p:grpSpPr bwMode="auto">
          <a:xfrm>
            <a:off x="4686849" y="3227887"/>
            <a:ext cx="3439104" cy="2582258"/>
            <a:chOff x="3048000" y="2667000"/>
            <a:chExt cx="2496108" cy="1828800"/>
          </a:xfrm>
        </p:grpSpPr>
        <p:sp>
          <p:nvSpPr>
            <p:cNvPr id="27" name="Line 11"/>
            <p:cNvSpPr>
              <a:spLocks noChangeShapeType="1"/>
            </p:cNvSpPr>
            <p:nvPr/>
          </p:nvSpPr>
          <p:spPr bwMode="auto">
            <a:xfrm flipH="1" flipV="1">
              <a:off x="3048000" y="2667000"/>
              <a:ext cx="2424100" cy="5916"/>
            </a:xfrm>
            <a:prstGeom prst="line">
              <a:avLst/>
            </a:prstGeom>
            <a:noFill/>
            <a:ln w="38100">
              <a:solidFill>
                <a:schemeClr val="accent1"/>
              </a:solidFill>
              <a:miter lim="800000"/>
              <a:tailEnd type="triangle" w="med" len="med"/>
            </a:ln>
            <a:extLst>
              <a:ext uri="{909E8E84-426E-40DD-AFC4-6F175D3DCCD1}">
                <a14:hiddenFill xmlns:a14="http://schemas.microsoft.com/office/drawing/2010/main">
                  <a:noFill/>
                </a14:hiddenFill>
              </a:ext>
            </a:extLst>
          </p:spPr>
          <p:txBody>
            <a:bodyPr wrap="none"/>
            <a:lstStyle/>
            <a:p>
              <a:endParaRPr lang="zh-CN" altLang="en-US" sz="1800">
                <a:latin typeface="微软雅黑" panose="020B0503020204020204" pitchFamily="34" charset="-122"/>
                <a:ea typeface="微软雅黑" panose="020B0503020204020204" pitchFamily="34" charset="-122"/>
              </a:endParaRPr>
            </a:p>
          </p:txBody>
        </p:sp>
        <p:sp>
          <p:nvSpPr>
            <p:cNvPr id="28" name="Line 12"/>
            <p:cNvSpPr>
              <a:spLocks noChangeShapeType="1"/>
            </p:cNvSpPr>
            <p:nvPr/>
          </p:nvSpPr>
          <p:spPr bwMode="auto">
            <a:xfrm flipH="1">
              <a:off x="3200400" y="3212976"/>
              <a:ext cx="2343708" cy="1282824"/>
            </a:xfrm>
            <a:prstGeom prst="line">
              <a:avLst/>
            </a:prstGeom>
            <a:ln w="38100">
              <a:solidFill>
                <a:schemeClr val="accent1"/>
              </a:solidFill>
              <a:headEnd type="none" w="lg" len="lg"/>
              <a:tailEnd type="triangle" w="med" len="med"/>
            </a:ln>
          </p:spPr>
          <p:style>
            <a:lnRef idx="1">
              <a:schemeClr val="accent2"/>
            </a:lnRef>
            <a:fillRef idx="0">
              <a:schemeClr val="accent2"/>
            </a:fillRef>
            <a:effectRef idx="0">
              <a:schemeClr val="accent2"/>
            </a:effectRef>
            <a:fontRef idx="minor">
              <a:schemeClr val="tx1"/>
            </a:fontRef>
          </p:style>
          <p:txBody>
            <a:bodyPr wrap="none"/>
            <a:lstStyle/>
            <a:p>
              <a:endParaRPr lang="zh-CN" altLang="en-US" sz="1800">
                <a:latin typeface="微软雅黑" panose="020B0503020204020204" pitchFamily="34" charset="-122"/>
                <a:ea typeface="微软雅黑" panose="020B0503020204020204" pitchFamily="34" charset="-122"/>
              </a:endParaRPr>
            </a:p>
          </p:txBody>
        </p:sp>
      </p:grpSp>
      <p:grpSp>
        <p:nvGrpSpPr>
          <p:cNvPr id="29" name="组合 28"/>
          <p:cNvGrpSpPr/>
          <p:nvPr/>
        </p:nvGrpSpPr>
        <p:grpSpPr bwMode="auto">
          <a:xfrm>
            <a:off x="4887621" y="2807773"/>
            <a:ext cx="3548764" cy="2495722"/>
            <a:chOff x="3412215" y="1837264"/>
            <a:chExt cx="2660773" cy="2494870"/>
          </a:xfrm>
        </p:grpSpPr>
        <p:sp>
          <p:nvSpPr>
            <p:cNvPr id="30" name="Text Box 13"/>
            <p:cNvSpPr txBox="1">
              <a:spLocks noChangeArrowheads="1"/>
            </p:cNvSpPr>
            <p:nvPr/>
          </p:nvSpPr>
          <p:spPr bwMode="auto">
            <a:xfrm>
              <a:off x="3412215" y="1837264"/>
              <a:ext cx="2660773" cy="369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Who has </a:t>
              </a:r>
              <a:r>
                <a:rPr kumimoji="1" lang="en-US" altLang="zh-CN" sz="1800" dirty="0" smtClean="0">
                  <a:latin typeface="微软雅黑" panose="020B0503020204020204" pitchFamily="34" charset="-122"/>
                  <a:ea typeface="微软雅黑" panose="020B0503020204020204" pitchFamily="34" charset="-122"/>
                </a:rPr>
                <a:t>192.168.1.1</a:t>
              </a:r>
              <a:endParaRPr kumimoji="1" lang="en-US" altLang="zh-CN" sz="1800" dirty="0">
                <a:latin typeface="微软雅黑" panose="020B0503020204020204" pitchFamily="34" charset="-122"/>
                <a:ea typeface="微软雅黑" panose="020B0503020204020204" pitchFamily="34" charset="-122"/>
              </a:endParaRPr>
            </a:p>
          </p:txBody>
        </p:sp>
        <p:sp>
          <p:nvSpPr>
            <p:cNvPr id="31" name="Text Box 14"/>
            <p:cNvSpPr txBox="1">
              <a:spLocks noChangeArrowheads="1"/>
            </p:cNvSpPr>
            <p:nvPr/>
          </p:nvSpPr>
          <p:spPr bwMode="auto">
            <a:xfrm rot="19698264">
              <a:off x="3902609" y="3962928"/>
              <a:ext cx="1853557" cy="369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Who has 192.168.1.1</a:t>
              </a:r>
              <a:endParaRPr kumimoji="1" lang="en-US" altLang="zh-CN" sz="1800" dirty="0">
                <a:latin typeface="微软雅黑" panose="020B0503020204020204" pitchFamily="34" charset="-122"/>
                <a:ea typeface="微软雅黑" panose="020B0503020204020204" pitchFamily="34" charset="-122"/>
              </a:endParaRPr>
            </a:p>
          </p:txBody>
        </p:sp>
      </p:grpSp>
      <p:sp>
        <p:nvSpPr>
          <p:cNvPr id="32" name="Line 15"/>
          <p:cNvSpPr>
            <a:spLocks noChangeShapeType="1"/>
          </p:cNvSpPr>
          <p:nvPr/>
        </p:nvSpPr>
        <p:spPr bwMode="auto">
          <a:xfrm flipV="1">
            <a:off x="4785300" y="3688884"/>
            <a:ext cx="3131366" cy="3176"/>
          </a:xfrm>
          <a:prstGeom prst="line">
            <a:avLst/>
          </a:prstGeom>
          <a:noFill/>
          <a:ln w="38100">
            <a:solidFill>
              <a:schemeClr val="tx2">
                <a:lumMod val="50000"/>
                <a:lumOff val="50000"/>
              </a:schemeClr>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33" name="Text Box 18"/>
          <p:cNvSpPr txBox="1">
            <a:spLocks noChangeArrowheads="1"/>
          </p:cNvSpPr>
          <p:nvPr/>
        </p:nvSpPr>
        <p:spPr bwMode="auto">
          <a:xfrm>
            <a:off x="963152" y="5836420"/>
            <a:ext cx="2357801"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r>
              <a:rPr kumimoji="1" lang="zh-CN" altLang="en-US" sz="1800" dirty="0">
                <a:latin typeface="微软雅黑" panose="020B0503020204020204" pitchFamily="34" charset="-122"/>
                <a:ea typeface="微软雅黑" panose="020B0503020204020204" pitchFamily="34" charset="-122"/>
              </a:rPr>
              <a:t>主机</a:t>
            </a:r>
            <a:r>
              <a:rPr kumimoji="1" lang="en-US" altLang="zh-CN" sz="1800" dirty="0" smtClean="0">
                <a:latin typeface="微软雅黑" panose="020B0503020204020204" pitchFamily="34" charset="-122"/>
                <a:ea typeface="微软雅黑" panose="020B0503020204020204" pitchFamily="34" charset="-122"/>
              </a:rPr>
              <a:t>C</a:t>
            </a:r>
            <a:r>
              <a:rPr kumimoji="1" lang="zh-CN" altLang="en-US" sz="1800" dirty="0" smtClean="0">
                <a:latin typeface="微软雅黑" panose="020B0503020204020204" pitchFamily="34" charset="-122"/>
                <a:ea typeface="微软雅黑" panose="020B0503020204020204" pitchFamily="34" charset="-122"/>
              </a:rPr>
              <a:t>：</a:t>
            </a:r>
            <a:r>
              <a:rPr kumimoji="1" lang="en-US" altLang="zh-CN" sz="1800" dirty="0" smtClean="0">
                <a:latin typeface="微软雅黑" panose="020B0503020204020204" pitchFamily="34" charset="-122"/>
                <a:ea typeface="微软雅黑" panose="020B0503020204020204" pitchFamily="34" charset="-122"/>
              </a:rPr>
              <a:t>192.168.1.3</a:t>
            </a:r>
            <a:endParaRPr kumimoji="1" lang="en-US" altLang="zh-CN" sz="1800" dirty="0">
              <a:latin typeface="微软雅黑" panose="020B0503020204020204" pitchFamily="34" charset="-122"/>
              <a:ea typeface="微软雅黑" panose="020B0503020204020204" pitchFamily="34" charset="-122"/>
            </a:endParaRPr>
          </a:p>
        </p:txBody>
      </p:sp>
      <p:sp>
        <p:nvSpPr>
          <p:cNvPr id="34" name="矩形标注 33"/>
          <p:cNvSpPr/>
          <p:nvPr/>
        </p:nvSpPr>
        <p:spPr>
          <a:xfrm>
            <a:off x="8125953" y="1979722"/>
            <a:ext cx="1729242" cy="429518"/>
          </a:xfrm>
          <a:prstGeom prst="wedgeRectCallout">
            <a:avLst>
              <a:gd name="adj1" fmla="val -19864"/>
              <a:gd name="adj2" fmla="val 956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pPr>
              <a:defRPr/>
            </a:pPr>
            <a:r>
              <a:rPr lang="en-US" altLang="zh-CN" sz="1800" b="1" dirty="0">
                <a:solidFill>
                  <a:schemeClr val="tx1"/>
                </a:solidFill>
                <a:latin typeface="微软雅黑" panose="020B0503020204020204" pitchFamily="34" charset="-122"/>
                <a:ea typeface="微软雅黑" panose="020B0503020204020204" pitchFamily="34" charset="-122"/>
              </a:rPr>
              <a:t>ARP</a:t>
            </a:r>
            <a:r>
              <a:rPr lang="zh-CN" altLang="en-US" sz="1800" b="1" dirty="0">
                <a:solidFill>
                  <a:schemeClr val="tx1"/>
                </a:solidFill>
                <a:latin typeface="微软雅黑" panose="020B0503020204020204" pitchFamily="34" charset="-122"/>
                <a:ea typeface="微软雅黑" panose="020B0503020204020204" pitchFamily="34" charset="-122"/>
              </a:rPr>
              <a:t> </a:t>
            </a:r>
            <a:r>
              <a:rPr lang="en-US" altLang="zh-CN" sz="1800" b="1" dirty="0">
                <a:solidFill>
                  <a:schemeClr val="tx1"/>
                </a:solidFill>
                <a:latin typeface="微软雅黑" panose="020B0503020204020204" pitchFamily="34" charset="-122"/>
                <a:ea typeface="微软雅黑" panose="020B0503020204020204" pitchFamily="34" charset="-122"/>
              </a:rPr>
              <a:t>request</a:t>
            </a:r>
            <a:endParaRPr kumimoji="1" lang="en-US" altLang="zh-CN" sz="1800" dirty="0">
              <a:solidFill>
                <a:schemeClr val="tx1"/>
              </a:solidFill>
              <a:latin typeface="微软雅黑" panose="020B0503020204020204" pitchFamily="34" charset="-122"/>
              <a:ea typeface="微软雅黑" panose="020B0503020204020204" pitchFamily="34" charset="-122"/>
            </a:endParaRPr>
          </a:p>
        </p:txBody>
      </p:sp>
      <p:sp>
        <p:nvSpPr>
          <p:cNvPr id="35" name="矩形标注 34"/>
          <p:cNvSpPr/>
          <p:nvPr/>
        </p:nvSpPr>
        <p:spPr>
          <a:xfrm>
            <a:off x="1800676" y="3987951"/>
            <a:ext cx="3936422" cy="791995"/>
          </a:xfrm>
          <a:prstGeom prst="wedgeRectCallout">
            <a:avLst>
              <a:gd name="adj1" fmla="val 5448"/>
              <a:gd name="adj2" fmla="val -982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pPr>
              <a:defRPr/>
            </a:pPr>
            <a:r>
              <a:rPr lang="en-US" altLang="zh-CN" sz="1800" b="1" dirty="0">
                <a:solidFill>
                  <a:srgbClr val="FF0000"/>
                </a:solidFill>
                <a:latin typeface="微软雅黑" panose="020B0503020204020204" pitchFamily="34" charset="-122"/>
                <a:ea typeface="微软雅黑" panose="020B0503020204020204" pitchFamily="34" charset="-122"/>
              </a:rPr>
              <a:t>ARP</a:t>
            </a:r>
            <a:r>
              <a:rPr lang="zh-CN" altLang="en-US" sz="1800" b="1" dirty="0">
                <a:solidFill>
                  <a:srgbClr val="FF0000"/>
                </a:solidFill>
                <a:latin typeface="微软雅黑" panose="020B0503020204020204" pitchFamily="34" charset="-122"/>
                <a:ea typeface="微软雅黑" panose="020B0503020204020204" pitchFamily="34" charset="-122"/>
              </a:rPr>
              <a:t> </a:t>
            </a:r>
            <a:r>
              <a:rPr lang="en-US" altLang="zh-CN" sz="1800" b="1" dirty="0">
                <a:solidFill>
                  <a:srgbClr val="FF0000"/>
                </a:solidFill>
                <a:latin typeface="微软雅黑" panose="020B0503020204020204" pitchFamily="34" charset="-122"/>
                <a:ea typeface="微软雅黑" panose="020B0503020204020204" pitchFamily="34" charset="-122"/>
              </a:rPr>
              <a:t>reply</a:t>
            </a:r>
            <a:endParaRPr lang="en-US" altLang="zh-CN" sz="1800" b="1" dirty="0">
              <a:solidFill>
                <a:srgbClr val="FF0000"/>
              </a:solidFill>
              <a:latin typeface="微软雅黑" panose="020B0503020204020204" pitchFamily="34" charset="-122"/>
              <a:ea typeface="微软雅黑" panose="020B0503020204020204" pitchFamily="34" charset="-122"/>
            </a:endParaRPr>
          </a:p>
          <a:p>
            <a:r>
              <a:rPr kumimoji="1" lang="en-US" altLang="zh-CN" sz="1800" dirty="0">
                <a:solidFill>
                  <a:schemeClr val="accent1"/>
                </a:solidFill>
                <a:latin typeface="微软雅黑" panose="020B0503020204020204" pitchFamily="34" charset="-122"/>
                <a:ea typeface="微软雅黑" panose="020B0503020204020204" pitchFamily="34" charset="-122"/>
              </a:rPr>
              <a:t>192.168.1.1 is at  aa:aa:aa:aa:aa:aa</a:t>
            </a:r>
            <a:endParaRPr kumimoji="1" lang="en-US" altLang="zh-CN" sz="18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3" y="1297405"/>
            <a:ext cx="348907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ARP Cache</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289167"/>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36" name="1          _3"/>
          <p:cNvSpPr txBox="1"/>
          <p:nvPr/>
        </p:nvSpPr>
        <p:spPr>
          <a:xfrm>
            <a:off x="1654973" y="1882249"/>
            <a:ext cx="987363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285750" indent="-285750">
              <a:lnSpc>
                <a:spcPct val="130000"/>
              </a:lnSpc>
              <a:spcBef>
                <a:spcPts val="0"/>
              </a:spcBef>
              <a:buClr>
                <a:srgbClr val="F07F09"/>
              </a:buClr>
              <a:buFont typeface="Wingdings" panose="05000000000000000000" pitchFamily="2" charset="2"/>
              <a:buChar char="Ø"/>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zh-CN" altLang="en-US" dirty="0">
                <a:sym typeface="Arial" panose="020B0604020202020204" pitchFamily="34" charset="0"/>
              </a:rPr>
              <a:t>在安装了以太网网络适配器（既网卡）或</a:t>
            </a:r>
            <a:r>
              <a:rPr lang="en-US" altLang="zh-CN" dirty="0">
                <a:sym typeface="Arial" panose="020B0604020202020204" pitchFamily="34" charset="0"/>
              </a:rPr>
              <a:t>TCP/IP</a:t>
            </a:r>
            <a:r>
              <a:rPr lang="zh-CN" altLang="en-US" dirty="0">
                <a:sym typeface="Arial" panose="020B0604020202020204" pitchFamily="34" charset="0"/>
              </a:rPr>
              <a:t>协议的计算机中，都有</a:t>
            </a:r>
            <a:r>
              <a:rPr lang="en-US" altLang="zh-CN" dirty="0">
                <a:sym typeface="Arial" panose="020B0604020202020204" pitchFamily="34" charset="0"/>
              </a:rPr>
              <a:t>ARP Cache</a:t>
            </a:r>
            <a:r>
              <a:rPr lang="zh-CN" altLang="en-US" dirty="0">
                <a:sym typeface="Arial" panose="020B0604020202020204" pitchFamily="34" charset="0"/>
              </a:rPr>
              <a:t>用来保存</a:t>
            </a:r>
            <a:r>
              <a:rPr lang="en-US" altLang="zh-CN" dirty="0">
                <a:sym typeface="Arial" panose="020B0604020202020204" pitchFamily="34" charset="0"/>
              </a:rPr>
              <a:t>IP</a:t>
            </a:r>
            <a:r>
              <a:rPr lang="zh-CN" altLang="en-US" dirty="0">
                <a:sym typeface="Arial" panose="020B0604020202020204" pitchFamily="34" charset="0"/>
              </a:rPr>
              <a:t>地址以及解析的</a:t>
            </a:r>
            <a:r>
              <a:rPr lang="en-US" altLang="zh-CN" dirty="0">
                <a:sym typeface="Arial" panose="020B0604020202020204" pitchFamily="34" charset="0"/>
              </a:rPr>
              <a:t>MAC</a:t>
            </a:r>
            <a:r>
              <a:rPr lang="zh-CN" altLang="en-US" dirty="0">
                <a:sym typeface="Arial" panose="020B0604020202020204" pitchFamily="34" charset="0"/>
              </a:rPr>
              <a:t>地址</a:t>
            </a:r>
            <a:r>
              <a:rPr lang="zh-CN" altLang="en-US" dirty="0" smtClean="0">
                <a:sym typeface="Arial" panose="020B0604020202020204" pitchFamily="34" charset="0"/>
              </a:rPr>
              <a:t>。</a:t>
            </a:r>
            <a:endParaRPr lang="en-US" altLang="zh-CN" dirty="0" smtClean="0">
              <a:sym typeface="Arial" panose="020B0604020202020204" pitchFamily="34" charset="0"/>
            </a:endParaRPr>
          </a:p>
          <a:p>
            <a:r>
              <a:rPr lang="en-US" altLang="zh-CN" dirty="0">
                <a:sym typeface="Arial" panose="020B0604020202020204" pitchFamily="34" charset="0"/>
              </a:rPr>
              <a:t>Windows </a:t>
            </a:r>
            <a:r>
              <a:rPr lang="zh-CN" altLang="en-US" dirty="0">
                <a:sym typeface="Arial" panose="020B0604020202020204" pitchFamily="34" charset="0"/>
              </a:rPr>
              <a:t>系统默认的</a:t>
            </a:r>
            <a:r>
              <a:rPr lang="en-US" altLang="zh-CN" dirty="0">
                <a:sym typeface="Arial" panose="020B0604020202020204" pitchFamily="34" charset="0"/>
              </a:rPr>
              <a:t>ARP</a:t>
            </a:r>
            <a:r>
              <a:rPr lang="zh-CN" altLang="en-US" dirty="0">
                <a:sym typeface="Arial" panose="020B0604020202020204" pitchFamily="34" charset="0"/>
              </a:rPr>
              <a:t>缓存表的生存时间是</a:t>
            </a:r>
            <a:r>
              <a:rPr lang="en-US" altLang="zh-CN" dirty="0">
                <a:sym typeface="Arial" panose="020B0604020202020204" pitchFamily="34" charset="0"/>
              </a:rPr>
              <a:t>120</a:t>
            </a:r>
            <a:r>
              <a:rPr lang="zh-CN" altLang="en-US" dirty="0">
                <a:sym typeface="Arial" panose="020B0604020202020204" pitchFamily="34" charset="0"/>
              </a:rPr>
              <a:t>秒，最大生命期限是</a:t>
            </a:r>
            <a:r>
              <a:rPr lang="en-US" altLang="zh-CN" dirty="0">
                <a:sym typeface="Arial" panose="020B0604020202020204" pitchFamily="34" charset="0"/>
              </a:rPr>
              <a:t>10</a:t>
            </a:r>
            <a:r>
              <a:rPr lang="zh-CN" altLang="en-US" dirty="0">
                <a:sym typeface="Arial" panose="020B0604020202020204" pitchFamily="34" charset="0"/>
              </a:rPr>
              <a:t>分钟</a:t>
            </a:r>
            <a:r>
              <a:rPr lang="zh-CN" altLang="en-US" dirty="0" smtClean="0">
                <a:sym typeface="Arial" panose="020B0604020202020204" pitchFamily="34" charset="0"/>
              </a:rPr>
              <a:t>。</a:t>
            </a:r>
            <a:endParaRPr lang="zh-CN" altLang="en-US" dirty="0">
              <a:sym typeface="Arial" panose="020B0604020202020204" pitchFamily="34" charset="0"/>
            </a:endParaRPr>
          </a:p>
        </p:txBody>
      </p:sp>
      <p:pic>
        <p:nvPicPr>
          <p:cNvPr id="37" name="图片 3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50911" y="3255114"/>
            <a:ext cx="7052101" cy="277084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3" y="1297405"/>
            <a:ext cx="348907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ARP</a:t>
            </a:r>
            <a:r>
              <a:rPr lang="zh-CN" altLang="en-US" sz="2400" dirty="0">
                <a:latin typeface="微软雅黑" panose="020B0503020204020204" pitchFamily="34" charset="-122"/>
                <a:ea typeface="微软雅黑" panose="020B0503020204020204" pitchFamily="34" charset="-122"/>
                <a:cs typeface="+mn-ea"/>
                <a:sym typeface="+mn-lt"/>
              </a:rPr>
              <a:t>缓存的更新</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289167"/>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16" name="Picture 3"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785723" y="5551489"/>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836536" y="3128403"/>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22433" y="3179185"/>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6"/>
          <p:cNvSpPr txBox="1">
            <a:spLocks noChangeArrowheads="1"/>
          </p:cNvSpPr>
          <p:nvPr/>
        </p:nvSpPr>
        <p:spPr bwMode="auto">
          <a:xfrm>
            <a:off x="9158690" y="3270224"/>
            <a:ext cx="2270124"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bb:bb:bb:bb:bb:bb</a:t>
            </a:r>
            <a:endParaRPr kumimoji="1" lang="en-US" altLang="zh-CN" sz="1800" dirty="0">
              <a:latin typeface="微软雅黑" panose="020B0503020204020204" pitchFamily="34" charset="-122"/>
              <a:ea typeface="微软雅黑" panose="020B0503020204020204" pitchFamily="34" charset="-122"/>
            </a:endParaRPr>
          </a:p>
        </p:txBody>
      </p:sp>
      <p:sp>
        <p:nvSpPr>
          <p:cNvPr id="20" name="Text Box 7"/>
          <p:cNvSpPr txBox="1">
            <a:spLocks noChangeArrowheads="1"/>
          </p:cNvSpPr>
          <p:nvPr/>
        </p:nvSpPr>
        <p:spPr bwMode="auto">
          <a:xfrm>
            <a:off x="1184372" y="5551489"/>
            <a:ext cx="189399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cc:cc:cc:cc:cc:cc</a:t>
            </a:r>
            <a:endParaRPr kumimoji="1" lang="en-US" altLang="zh-CN" sz="1800" dirty="0">
              <a:latin typeface="微软雅黑" panose="020B0503020204020204" pitchFamily="34" charset="-122"/>
              <a:ea typeface="微软雅黑" panose="020B0503020204020204" pitchFamily="34" charset="-122"/>
            </a:endParaRPr>
          </a:p>
        </p:txBody>
      </p:sp>
      <p:sp>
        <p:nvSpPr>
          <p:cNvPr id="21" name="Text Box 8"/>
          <p:cNvSpPr txBox="1">
            <a:spLocks noChangeArrowheads="1"/>
          </p:cNvSpPr>
          <p:nvPr/>
        </p:nvSpPr>
        <p:spPr bwMode="auto">
          <a:xfrm>
            <a:off x="1079005" y="3104401"/>
            <a:ext cx="2090587"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aa:aa:aa:aa:aa:aa</a:t>
            </a:r>
            <a:endParaRPr kumimoji="1" lang="en-US" altLang="zh-CN" sz="1800" dirty="0">
              <a:latin typeface="微软雅黑" panose="020B0503020204020204" pitchFamily="34" charset="-122"/>
              <a:ea typeface="微软雅黑" panose="020B0503020204020204" pitchFamily="34" charset="-122"/>
            </a:endParaRPr>
          </a:p>
        </p:txBody>
      </p:sp>
      <p:sp>
        <p:nvSpPr>
          <p:cNvPr id="23" name="Text Box 10"/>
          <p:cNvSpPr txBox="1">
            <a:spLocks noChangeArrowheads="1"/>
          </p:cNvSpPr>
          <p:nvPr/>
        </p:nvSpPr>
        <p:spPr bwMode="auto">
          <a:xfrm>
            <a:off x="9198934" y="3700000"/>
            <a:ext cx="2311451"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r>
              <a:rPr kumimoji="1" lang="zh-CN" altLang="en-US" sz="1800" dirty="0">
                <a:latin typeface="微软雅黑" panose="020B0503020204020204" pitchFamily="34" charset="-122"/>
                <a:ea typeface="微软雅黑" panose="020B0503020204020204" pitchFamily="34" charset="-122"/>
              </a:rPr>
              <a:t>主机</a:t>
            </a:r>
            <a:r>
              <a:rPr kumimoji="1" lang="en-US" altLang="zh-CN" sz="1800" dirty="0" smtClean="0">
                <a:latin typeface="微软雅黑" panose="020B0503020204020204" pitchFamily="34" charset="-122"/>
                <a:ea typeface="微软雅黑" panose="020B0503020204020204" pitchFamily="34" charset="-122"/>
              </a:rPr>
              <a:t>B</a:t>
            </a:r>
            <a:r>
              <a:rPr kumimoji="1" lang="zh-CN" altLang="en-US" sz="1800" dirty="0" smtClean="0">
                <a:latin typeface="微软雅黑" panose="020B0503020204020204" pitchFamily="34" charset="-122"/>
                <a:ea typeface="微软雅黑" panose="020B0503020204020204" pitchFamily="34" charset="-122"/>
              </a:rPr>
              <a:t>：</a:t>
            </a:r>
            <a:r>
              <a:rPr kumimoji="1" lang="en-US" altLang="zh-CN" sz="1800" dirty="0" smtClean="0">
                <a:latin typeface="微软雅黑" panose="020B0503020204020204" pitchFamily="34" charset="-122"/>
                <a:ea typeface="微软雅黑" panose="020B0503020204020204" pitchFamily="34" charset="-122"/>
              </a:rPr>
              <a:t>192.168.1.2</a:t>
            </a:r>
            <a:endParaRPr kumimoji="1" lang="en-US" altLang="zh-CN" sz="1800" dirty="0">
              <a:latin typeface="微软雅黑" panose="020B0503020204020204" pitchFamily="34" charset="-122"/>
              <a:ea typeface="微软雅黑" panose="020B0503020204020204" pitchFamily="34" charset="-122"/>
            </a:endParaRPr>
          </a:p>
        </p:txBody>
      </p:sp>
      <p:grpSp>
        <p:nvGrpSpPr>
          <p:cNvPr id="24" name="组合 23"/>
          <p:cNvGrpSpPr/>
          <p:nvPr/>
        </p:nvGrpSpPr>
        <p:grpSpPr bwMode="auto">
          <a:xfrm>
            <a:off x="4398809" y="3817021"/>
            <a:ext cx="3521241" cy="2092492"/>
            <a:chOff x="3048000" y="2667000"/>
            <a:chExt cx="2496108" cy="1828800"/>
          </a:xfrm>
        </p:grpSpPr>
        <p:sp>
          <p:nvSpPr>
            <p:cNvPr id="25" name="Line 11"/>
            <p:cNvSpPr>
              <a:spLocks noChangeShapeType="1"/>
            </p:cNvSpPr>
            <p:nvPr/>
          </p:nvSpPr>
          <p:spPr bwMode="auto">
            <a:xfrm flipH="1" flipV="1">
              <a:off x="3048000" y="2667000"/>
              <a:ext cx="2424100" cy="5916"/>
            </a:xfrm>
            <a:prstGeom prst="line">
              <a:avLst/>
            </a:prstGeom>
            <a:noFill/>
            <a:ln w="38100">
              <a:solidFill>
                <a:schemeClr val="accent1"/>
              </a:solidFill>
              <a:miter lim="800000"/>
              <a:tailEnd type="triangle" w="med" len="med"/>
            </a:ln>
            <a:extLst>
              <a:ext uri="{909E8E84-426E-40DD-AFC4-6F175D3DCCD1}">
                <a14:hiddenFill xmlns:a14="http://schemas.microsoft.com/office/drawing/2010/main">
                  <a:noFill/>
                </a14:hiddenFill>
              </a:ext>
            </a:extLst>
          </p:spPr>
          <p:txBody>
            <a:bodyPr wrap="none"/>
            <a:lstStyle/>
            <a:p>
              <a:endParaRPr lang="zh-CN" altLang="en-US" sz="1800">
                <a:latin typeface="微软雅黑" panose="020B0503020204020204" pitchFamily="34" charset="-122"/>
                <a:ea typeface="微软雅黑" panose="020B0503020204020204" pitchFamily="34" charset="-122"/>
              </a:endParaRPr>
            </a:p>
          </p:txBody>
        </p:sp>
        <p:sp>
          <p:nvSpPr>
            <p:cNvPr id="26" name="Line 12"/>
            <p:cNvSpPr>
              <a:spLocks noChangeShapeType="1"/>
            </p:cNvSpPr>
            <p:nvPr/>
          </p:nvSpPr>
          <p:spPr bwMode="auto">
            <a:xfrm flipH="1">
              <a:off x="3200400" y="3212976"/>
              <a:ext cx="2343708" cy="1282824"/>
            </a:xfrm>
            <a:prstGeom prst="line">
              <a:avLst/>
            </a:prstGeom>
            <a:ln w="38100">
              <a:solidFill>
                <a:schemeClr val="accent1"/>
              </a:solidFill>
              <a:headEnd type="none" w="lg" len="lg"/>
              <a:tailEnd type="triangle" w="med" len="med"/>
            </a:ln>
          </p:spPr>
          <p:style>
            <a:lnRef idx="1">
              <a:schemeClr val="accent2"/>
            </a:lnRef>
            <a:fillRef idx="0">
              <a:schemeClr val="accent2"/>
            </a:fillRef>
            <a:effectRef idx="0">
              <a:schemeClr val="accent2"/>
            </a:effectRef>
            <a:fontRef idx="minor">
              <a:schemeClr val="tx1"/>
            </a:fontRef>
          </p:style>
          <p:txBody>
            <a:bodyPr wrap="none"/>
            <a:lstStyle/>
            <a:p>
              <a:endParaRPr lang="zh-CN" altLang="en-US" sz="1800">
                <a:latin typeface="微软雅黑" panose="020B0503020204020204" pitchFamily="34" charset="-122"/>
                <a:ea typeface="微软雅黑" panose="020B0503020204020204" pitchFamily="34" charset="-122"/>
              </a:endParaRPr>
            </a:p>
          </p:txBody>
        </p:sp>
      </p:grpSp>
      <p:sp>
        <p:nvSpPr>
          <p:cNvPr id="27" name="Text Box 17"/>
          <p:cNvSpPr txBox="1">
            <a:spLocks noChangeArrowheads="1"/>
          </p:cNvSpPr>
          <p:nvPr/>
        </p:nvSpPr>
        <p:spPr bwMode="auto">
          <a:xfrm>
            <a:off x="9318762" y="4198394"/>
            <a:ext cx="2071793" cy="66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收到</a:t>
            </a:r>
            <a:r>
              <a:rPr kumimoji="1" lang="en-US" altLang="zh-CN" sz="1800" b="1" dirty="0">
                <a:latin typeface="微软雅黑" panose="020B0503020204020204" pitchFamily="34" charset="-122"/>
                <a:ea typeface="微软雅黑" panose="020B0503020204020204" pitchFamily="34" charset="-122"/>
              </a:rPr>
              <a:t>ARP reply</a:t>
            </a:r>
            <a:r>
              <a:rPr kumimoji="1" lang="zh-CN" altLang="en-US" sz="1800" b="1" dirty="0">
                <a:latin typeface="微软雅黑" panose="020B0503020204020204" pitchFamily="34" charset="-122"/>
                <a:ea typeface="微软雅黑" panose="020B0503020204020204" pitchFamily="34" charset="-122"/>
              </a:rPr>
              <a:t>，我会缓存起来</a:t>
            </a:r>
            <a:r>
              <a:rPr kumimoji="1" lang="en-US" altLang="zh-CN" sz="1800" b="1" dirty="0">
                <a:latin typeface="微软雅黑" panose="020B0503020204020204" pitchFamily="34" charset="-122"/>
                <a:ea typeface="微软雅黑" panose="020B0503020204020204" pitchFamily="34" charset="-122"/>
              </a:rPr>
              <a:t>!</a:t>
            </a:r>
            <a:endParaRPr kumimoji="1" lang="en-US" altLang="zh-CN" sz="1800" b="1" dirty="0">
              <a:latin typeface="微软雅黑" panose="020B0503020204020204" pitchFamily="34" charset="-122"/>
              <a:ea typeface="微软雅黑" panose="020B0503020204020204" pitchFamily="34" charset="-122"/>
            </a:endParaRPr>
          </a:p>
        </p:txBody>
      </p:sp>
      <p:sp>
        <p:nvSpPr>
          <p:cNvPr id="28" name="Text Box 18"/>
          <p:cNvSpPr txBox="1">
            <a:spLocks noChangeArrowheads="1"/>
          </p:cNvSpPr>
          <p:nvPr/>
        </p:nvSpPr>
        <p:spPr bwMode="auto">
          <a:xfrm>
            <a:off x="1093462" y="5938429"/>
            <a:ext cx="2373082"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dirty="0">
                <a:latin typeface="微软雅黑" panose="020B0503020204020204" pitchFamily="34" charset="-122"/>
                <a:ea typeface="微软雅黑" panose="020B0503020204020204" pitchFamily="34" charset="-122"/>
              </a:rPr>
              <a:t>主机</a:t>
            </a:r>
            <a:r>
              <a:rPr kumimoji="1" lang="en-US" altLang="zh-CN" sz="1800" dirty="0" smtClean="0">
                <a:latin typeface="微软雅黑" panose="020B0503020204020204" pitchFamily="34" charset="-122"/>
                <a:ea typeface="微软雅黑" panose="020B0503020204020204" pitchFamily="34" charset="-122"/>
              </a:rPr>
              <a:t>C</a:t>
            </a:r>
            <a:r>
              <a:rPr kumimoji="1" lang="zh-CN" altLang="en-US" sz="1800" dirty="0" smtClean="0">
                <a:latin typeface="微软雅黑" panose="020B0503020204020204" pitchFamily="34" charset="-122"/>
                <a:ea typeface="微软雅黑" panose="020B0503020204020204" pitchFamily="34" charset="-122"/>
              </a:rPr>
              <a:t>：</a:t>
            </a:r>
            <a:r>
              <a:rPr kumimoji="1" lang="en-US" altLang="zh-CN" sz="1800" dirty="0" smtClean="0">
                <a:latin typeface="微软雅黑" panose="020B0503020204020204" pitchFamily="34" charset="-122"/>
                <a:ea typeface="微软雅黑" panose="020B0503020204020204" pitchFamily="34" charset="-122"/>
              </a:rPr>
              <a:t>192.168.1.3</a:t>
            </a:r>
            <a:endParaRPr kumimoji="1" lang="en-US" altLang="zh-CN" sz="1800" dirty="0">
              <a:latin typeface="微软雅黑" panose="020B0503020204020204" pitchFamily="34" charset="-122"/>
              <a:ea typeface="微软雅黑" panose="020B0503020204020204" pitchFamily="34" charset="-122"/>
            </a:endParaRPr>
          </a:p>
        </p:txBody>
      </p:sp>
      <p:sp>
        <p:nvSpPr>
          <p:cNvPr id="29" name="矩形标注 28"/>
          <p:cNvSpPr/>
          <p:nvPr/>
        </p:nvSpPr>
        <p:spPr>
          <a:xfrm>
            <a:off x="7532845" y="1928762"/>
            <a:ext cx="4129654" cy="1105156"/>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pPr>
              <a:defRPr/>
            </a:pPr>
            <a:r>
              <a:rPr lang="zh-CN" altLang="en-US" sz="1800" b="1" dirty="0">
                <a:solidFill>
                  <a:schemeClr val="tx1"/>
                </a:solidFill>
                <a:latin typeface="微软雅黑" panose="020B0503020204020204" pitchFamily="34" charset="-122"/>
                <a:ea typeface="微软雅黑" panose="020B0503020204020204" pitchFamily="34" charset="-122"/>
              </a:rPr>
              <a:t>缓存里</a:t>
            </a:r>
            <a:r>
              <a:rPr lang="en-US" altLang="zh-CN" sz="1800" b="1" dirty="0">
                <a:solidFill>
                  <a:schemeClr val="tx1"/>
                </a:solidFill>
                <a:latin typeface="微软雅黑" panose="020B0503020204020204" pitchFamily="34" charset="-122"/>
                <a:ea typeface="微软雅黑" panose="020B0503020204020204" pitchFamily="34" charset="-122"/>
              </a:rPr>
              <a:t>ARP</a:t>
            </a:r>
            <a:r>
              <a:rPr lang="zh-CN" altLang="en-US" sz="1800" b="1" dirty="0">
                <a:solidFill>
                  <a:schemeClr val="tx1"/>
                </a:solidFill>
                <a:latin typeface="微软雅黑" panose="020B0503020204020204" pitchFamily="34" charset="-122"/>
                <a:ea typeface="微软雅黑" panose="020B0503020204020204" pitchFamily="34" charset="-122"/>
              </a:rPr>
              <a:t>记录</a:t>
            </a:r>
            <a:endParaRPr lang="en-US" altLang="zh-CN" sz="1800" dirty="0">
              <a:solidFill>
                <a:schemeClr val="tx1"/>
              </a:solidFill>
              <a:latin typeface="微软雅黑" panose="020B0503020204020204" pitchFamily="34" charset="-122"/>
              <a:ea typeface="微软雅黑" panose="020B0503020204020204" pitchFamily="34" charset="-122"/>
            </a:endParaRPr>
          </a:p>
          <a:p>
            <a:pPr eaLnBrk="1" hangingPunct="1">
              <a:defRPr/>
            </a:pPr>
            <a:r>
              <a:rPr lang="en-US" altLang="zh-CN" sz="1800" dirty="0">
                <a:solidFill>
                  <a:schemeClr val="tx1"/>
                </a:solidFill>
                <a:latin typeface="微软雅黑" panose="020B0503020204020204" pitchFamily="34" charset="-122"/>
                <a:ea typeface="微软雅黑" panose="020B0503020204020204" pitchFamily="34" charset="-122"/>
              </a:rPr>
              <a:t>Internet</a:t>
            </a:r>
            <a:r>
              <a:rPr lang="zh-CN" altLang="en-US" sz="1800" dirty="0">
                <a:solidFill>
                  <a:schemeClr val="tx1"/>
                </a:solidFill>
                <a:latin typeface="微软雅黑" panose="020B0503020204020204" pitchFamily="34" charset="-122"/>
                <a:ea typeface="微软雅黑" panose="020B0503020204020204" pitchFamily="34" charset="-122"/>
              </a:rPr>
              <a:t>地址       物理地址</a:t>
            </a:r>
            <a:r>
              <a:rPr lang="en-US" altLang="zh-CN" sz="1800" dirty="0">
                <a:solidFill>
                  <a:schemeClr val="tx1"/>
                </a:solidFill>
                <a:latin typeface="微软雅黑" panose="020B0503020204020204" pitchFamily="34" charset="-122"/>
                <a:ea typeface="微软雅黑" panose="020B0503020204020204" pitchFamily="34" charset="-122"/>
              </a:rPr>
              <a:t>192.168.1.1       aa:aa:aa:aa:aa:aa</a:t>
            </a:r>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30" name="矩形标注 29"/>
          <p:cNvSpPr/>
          <p:nvPr/>
        </p:nvSpPr>
        <p:spPr>
          <a:xfrm>
            <a:off x="1296441" y="1979941"/>
            <a:ext cx="4790593" cy="1037627"/>
          </a:xfrm>
          <a:prstGeom prst="wedgeRectCallout">
            <a:avLst>
              <a:gd name="adj1" fmla="val 9336"/>
              <a:gd name="adj2" fmla="val 65470"/>
            </a:avLst>
          </a:prstGeom>
          <a:noFill/>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pPr eaLnBrk="1" hangingPunct="1">
              <a:defRPr/>
            </a:pPr>
            <a:r>
              <a:rPr lang="zh-CN" altLang="en-US" sz="1800" b="1" dirty="0">
                <a:solidFill>
                  <a:schemeClr val="tx1"/>
                </a:solidFill>
                <a:latin typeface="微软雅黑" panose="020B0503020204020204" pitchFamily="34" charset="-122"/>
                <a:ea typeface="微软雅黑" panose="020B0503020204020204" pitchFamily="34" charset="-122"/>
              </a:rPr>
              <a:t>缓存里</a:t>
            </a:r>
            <a:r>
              <a:rPr lang="en-US" altLang="zh-CN" sz="1800" b="1" dirty="0">
                <a:solidFill>
                  <a:schemeClr val="tx1"/>
                </a:solidFill>
                <a:latin typeface="微软雅黑" panose="020B0503020204020204" pitchFamily="34" charset="-122"/>
                <a:ea typeface="微软雅黑" panose="020B0503020204020204" pitchFamily="34" charset="-122"/>
              </a:rPr>
              <a:t>ARP</a:t>
            </a:r>
            <a:r>
              <a:rPr lang="zh-CN" altLang="en-US" sz="1800" b="1" dirty="0">
                <a:solidFill>
                  <a:schemeClr val="tx1"/>
                </a:solidFill>
                <a:latin typeface="微软雅黑" panose="020B0503020204020204" pitchFamily="34" charset="-122"/>
                <a:ea typeface="微软雅黑" panose="020B0503020204020204" pitchFamily="34" charset="-122"/>
              </a:rPr>
              <a:t>记录</a:t>
            </a:r>
            <a:endParaRPr lang="en-US" altLang="zh-CN" sz="1800" b="1" dirty="0">
              <a:solidFill>
                <a:schemeClr val="tx1"/>
              </a:solidFill>
              <a:latin typeface="微软雅黑" panose="020B0503020204020204" pitchFamily="34" charset="-122"/>
              <a:ea typeface="微软雅黑" panose="020B0503020204020204" pitchFamily="34" charset="-122"/>
            </a:endParaRPr>
          </a:p>
          <a:p>
            <a:pPr eaLnBrk="1" hangingPunct="1">
              <a:defRPr/>
            </a:pPr>
            <a:r>
              <a:rPr lang="en-US" altLang="zh-CN" sz="1800" dirty="0">
                <a:solidFill>
                  <a:schemeClr val="tx1"/>
                </a:solidFill>
                <a:latin typeface="微软雅黑" panose="020B0503020204020204" pitchFamily="34" charset="-122"/>
                <a:ea typeface="微软雅黑" panose="020B0503020204020204" pitchFamily="34" charset="-122"/>
              </a:rPr>
              <a:t>Internet</a:t>
            </a:r>
            <a:r>
              <a:rPr lang="zh-CN" altLang="en-US" sz="1800" dirty="0">
                <a:solidFill>
                  <a:schemeClr val="tx1"/>
                </a:solidFill>
                <a:latin typeface="微软雅黑" panose="020B0503020204020204" pitchFamily="34" charset="-122"/>
                <a:ea typeface="微软雅黑" panose="020B0503020204020204" pitchFamily="34" charset="-122"/>
              </a:rPr>
              <a:t>地址       物理地址</a:t>
            </a:r>
            <a:endParaRPr lang="en-US" altLang="zh-CN" sz="1800" dirty="0">
              <a:solidFill>
                <a:schemeClr val="tx1"/>
              </a:solidFill>
              <a:latin typeface="微软雅黑" panose="020B0503020204020204" pitchFamily="34" charset="-122"/>
              <a:ea typeface="微软雅黑" panose="020B0503020204020204" pitchFamily="34" charset="-122"/>
            </a:endParaRPr>
          </a:p>
          <a:p>
            <a:pPr>
              <a:defRPr/>
            </a:pPr>
            <a:r>
              <a:rPr lang="en-US" altLang="zh-CN" sz="1800" dirty="0">
                <a:solidFill>
                  <a:schemeClr val="tx1"/>
                </a:solidFill>
                <a:latin typeface="微软雅黑" panose="020B0503020204020204" pitchFamily="34" charset="-122"/>
                <a:ea typeface="微软雅黑" panose="020B0503020204020204" pitchFamily="34" charset="-122"/>
              </a:rPr>
              <a:t>192.168.1.2       </a:t>
            </a:r>
            <a:r>
              <a:rPr kumimoji="1" lang="en-US" altLang="zh-CN" sz="1800" dirty="0">
                <a:solidFill>
                  <a:schemeClr val="tx1"/>
                </a:solidFill>
                <a:latin typeface="微软雅黑" panose="020B0503020204020204" pitchFamily="34" charset="-122"/>
                <a:ea typeface="微软雅黑" panose="020B0503020204020204" pitchFamily="34" charset="-122"/>
              </a:rPr>
              <a:t>bb:bb:bb:bb:bb:bb</a:t>
            </a:r>
            <a:endParaRPr kumimoji="1" lang="en-US" altLang="zh-CN" sz="1800" dirty="0">
              <a:solidFill>
                <a:schemeClr val="tx1"/>
              </a:solidFill>
              <a:latin typeface="微软雅黑" panose="020B0503020204020204" pitchFamily="34" charset="-122"/>
              <a:ea typeface="微软雅黑" panose="020B0503020204020204" pitchFamily="34" charset="-122"/>
            </a:endParaRPr>
          </a:p>
        </p:txBody>
      </p:sp>
      <p:sp>
        <p:nvSpPr>
          <p:cNvPr id="31" name="Text Box 17"/>
          <p:cNvSpPr txBox="1">
            <a:spLocks noChangeArrowheads="1"/>
          </p:cNvSpPr>
          <p:nvPr/>
        </p:nvSpPr>
        <p:spPr bwMode="auto">
          <a:xfrm>
            <a:off x="4303804" y="6104067"/>
            <a:ext cx="361624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这个</a:t>
            </a:r>
            <a:r>
              <a:rPr kumimoji="1" lang="en-US" altLang="zh-CN" sz="1800" b="1" dirty="0">
                <a:latin typeface="微软雅黑" panose="020B0503020204020204" pitchFamily="34" charset="-122"/>
                <a:ea typeface="微软雅黑" panose="020B0503020204020204" pitchFamily="34" charset="-122"/>
              </a:rPr>
              <a:t>ARP request </a:t>
            </a:r>
            <a:r>
              <a:rPr kumimoji="1" lang="zh-CN" altLang="en-US" sz="1800" b="1" dirty="0">
                <a:latin typeface="微软雅黑" panose="020B0503020204020204" pitchFamily="34" charset="-122"/>
                <a:ea typeface="微软雅黑" panose="020B0503020204020204" pitchFamily="34" charset="-122"/>
              </a:rPr>
              <a:t>和我没关系</a:t>
            </a:r>
            <a:endParaRPr kumimoji="1" lang="en-US" altLang="zh-CN" sz="1800" b="1" dirty="0">
              <a:latin typeface="微软雅黑" panose="020B0503020204020204" pitchFamily="34" charset="-122"/>
              <a:ea typeface="微软雅黑" panose="020B0503020204020204" pitchFamily="34" charset="-122"/>
            </a:endParaRPr>
          </a:p>
        </p:txBody>
      </p:sp>
      <p:sp>
        <p:nvSpPr>
          <p:cNvPr id="32" name="Line 15"/>
          <p:cNvSpPr>
            <a:spLocks noChangeShapeType="1"/>
          </p:cNvSpPr>
          <p:nvPr/>
        </p:nvSpPr>
        <p:spPr bwMode="auto">
          <a:xfrm flipV="1">
            <a:off x="4398809" y="4121831"/>
            <a:ext cx="3351015" cy="0"/>
          </a:xfrm>
          <a:prstGeom prst="line">
            <a:avLst/>
          </a:prstGeom>
          <a:noFill/>
          <a:ln w="38100">
            <a:solidFill>
              <a:schemeClr val="tx2">
                <a:lumMod val="50000"/>
                <a:lumOff val="50000"/>
              </a:schemeClr>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dirty="0">
              <a:latin typeface="微软雅黑" panose="020B0503020204020204" pitchFamily="34" charset="-122"/>
              <a:ea typeface="微软雅黑" panose="020B0503020204020204" pitchFamily="34" charset="-122"/>
            </a:endParaRPr>
          </a:p>
        </p:txBody>
      </p:sp>
      <p:sp>
        <p:nvSpPr>
          <p:cNvPr id="33" name="Text Box 17"/>
          <p:cNvSpPr txBox="1">
            <a:spLocks noChangeArrowheads="1"/>
          </p:cNvSpPr>
          <p:nvPr/>
        </p:nvSpPr>
        <p:spPr bwMode="auto">
          <a:xfrm>
            <a:off x="4272793" y="3154009"/>
            <a:ext cx="3375164"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这个</a:t>
            </a:r>
            <a:r>
              <a:rPr kumimoji="1" lang="en-US" altLang="zh-CN" sz="1800" b="1" dirty="0">
                <a:latin typeface="微软雅黑" panose="020B0503020204020204" pitchFamily="34" charset="-122"/>
                <a:ea typeface="微软雅黑" panose="020B0503020204020204" pitchFamily="34" charset="-122"/>
              </a:rPr>
              <a:t>ARP request </a:t>
            </a:r>
            <a:r>
              <a:rPr kumimoji="1" lang="zh-CN" altLang="en-US" sz="1800" b="1" dirty="0">
                <a:latin typeface="微软雅黑" panose="020B0503020204020204" pitchFamily="34" charset="-122"/>
                <a:ea typeface="微软雅黑" panose="020B0503020204020204" pitchFamily="34" charset="-122"/>
              </a:rPr>
              <a:t>和我有关系</a:t>
            </a:r>
            <a:endParaRPr kumimoji="1" lang="en-US" altLang="zh-CN" sz="1800" b="1" dirty="0">
              <a:latin typeface="微软雅黑" panose="020B0503020204020204" pitchFamily="34" charset="-122"/>
              <a:ea typeface="微软雅黑" panose="020B0503020204020204" pitchFamily="34" charset="-122"/>
            </a:endParaRPr>
          </a:p>
        </p:txBody>
      </p:sp>
      <p:sp>
        <p:nvSpPr>
          <p:cNvPr id="34" name="矩形 33"/>
          <p:cNvSpPr/>
          <p:nvPr/>
        </p:nvSpPr>
        <p:spPr>
          <a:xfrm rot="20203806">
            <a:off x="5821502" y="5146748"/>
            <a:ext cx="2217274" cy="338554"/>
          </a:xfrm>
          <a:prstGeom prst="rect">
            <a:avLst/>
          </a:prstGeom>
        </p:spPr>
        <p:txBody>
          <a:bodyPr wrap="none">
            <a:spAutoFit/>
          </a:bodyPr>
          <a:lstStyle/>
          <a:p>
            <a:r>
              <a:rPr kumimoji="1" lang="en-US" altLang="zh-CN" sz="1600" dirty="0">
                <a:latin typeface="微软雅黑" panose="020B0503020204020204" pitchFamily="34" charset="-122"/>
                <a:ea typeface="微软雅黑" panose="020B0503020204020204" pitchFamily="34" charset="-122"/>
              </a:rPr>
              <a:t>Who has 192.168.1.1</a:t>
            </a:r>
            <a:endParaRPr kumimoji="1" lang="en-US" altLang="zh-CN" sz="1600" dirty="0">
              <a:latin typeface="微软雅黑" panose="020B0503020204020204" pitchFamily="34" charset="-122"/>
              <a:ea typeface="微软雅黑" panose="020B0503020204020204" pitchFamily="34" charset="-122"/>
            </a:endParaRPr>
          </a:p>
        </p:txBody>
      </p:sp>
      <p:sp>
        <p:nvSpPr>
          <p:cNvPr id="35" name="矩形 34"/>
          <p:cNvSpPr/>
          <p:nvPr/>
        </p:nvSpPr>
        <p:spPr>
          <a:xfrm>
            <a:off x="5000002" y="3487887"/>
            <a:ext cx="2217274" cy="338554"/>
          </a:xfrm>
          <a:prstGeom prst="rect">
            <a:avLst/>
          </a:prstGeom>
        </p:spPr>
        <p:txBody>
          <a:bodyPr wrap="none">
            <a:spAutoFit/>
          </a:bodyPr>
          <a:lstStyle/>
          <a:p>
            <a:r>
              <a:rPr kumimoji="1" lang="en-US" altLang="zh-CN" sz="1600" dirty="0">
                <a:latin typeface="微软雅黑" panose="020B0503020204020204" pitchFamily="34" charset="-122"/>
                <a:ea typeface="微软雅黑" panose="020B0503020204020204" pitchFamily="34" charset="-122"/>
              </a:rPr>
              <a:t>Who has 192.168.1.1</a:t>
            </a:r>
            <a:endParaRPr kumimoji="1" lang="en-US" altLang="zh-CN" sz="1600" dirty="0">
              <a:latin typeface="微软雅黑" panose="020B0503020204020204" pitchFamily="34" charset="-122"/>
              <a:ea typeface="微软雅黑" panose="020B0503020204020204" pitchFamily="34" charset="-122"/>
            </a:endParaRPr>
          </a:p>
        </p:txBody>
      </p:sp>
      <p:sp>
        <p:nvSpPr>
          <p:cNvPr id="38" name="Text Box 9"/>
          <p:cNvSpPr txBox="1">
            <a:spLocks noChangeArrowheads="1"/>
          </p:cNvSpPr>
          <p:nvPr/>
        </p:nvSpPr>
        <p:spPr bwMode="auto">
          <a:xfrm>
            <a:off x="663389" y="3572245"/>
            <a:ext cx="255575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dirty="0">
                <a:latin typeface="微软雅黑" panose="020B0503020204020204" pitchFamily="34" charset="-122"/>
                <a:ea typeface="微软雅黑" panose="020B0503020204020204" pitchFamily="34" charset="-122"/>
              </a:rPr>
              <a:t>主机</a:t>
            </a:r>
            <a:r>
              <a:rPr kumimoji="1" lang="en-US" altLang="zh-CN" sz="1800" dirty="0" smtClean="0">
                <a:latin typeface="微软雅黑" panose="020B0503020204020204" pitchFamily="34" charset="-122"/>
                <a:ea typeface="微软雅黑" panose="020B0503020204020204" pitchFamily="34" charset="-122"/>
              </a:rPr>
              <a:t>A</a:t>
            </a:r>
            <a:r>
              <a:rPr kumimoji="1" lang="zh-CN" altLang="en-US" sz="1800" dirty="0" smtClean="0">
                <a:latin typeface="微软雅黑" panose="020B0503020204020204" pitchFamily="34" charset="-122"/>
                <a:ea typeface="微软雅黑" panose="020B0503020204020204" pitchFamily="34" charset="-122"/>
              </a:rPr>
              <a:t>：</a:t>
            </a:r>
            <a:r>
              <a:rPr kumimoji="1" lang="en-US" altLang="zh-CN" sz="1800" dirty="0" smtClean="0">
                <a:latin typeface="微软雅黑" panose="020B0503020204020204" pitchFamily="34" charset="-122"/>
                <a:ea typeface="微软雅黑" panose="020B0503020204020204" pitchFamily="34" charset="-122"/>
              </a:rPr>
              <a:t>192.168.1.1</a:t>
            </a:r>
            <a:endParaRPr kumimoji="1" lang="en-US" altLang="zh-CN" sz="1800" dirty="0">
              <a:latin typeface="微软雅黑" panose="020B0503020204020204" pitchFamily="34" charset="-122"/>
              <a:ea typeface="微软雅黑" panose="020B0503020204020204" pitchFamily="34" charset="-122"/>
            </a:endParaRPr>
          </a:p>
        </p:txBody>
      </p:sp>
      <p:sp>
        <p:nvSpPr>
          <p:cNvPr id="39" name="矩形 38"/>
          <p:cNvSpPr/>
          <p:nvPr/>
        </p:nvSpPr>
        <p:spPr>
          <a:xfrm>
            <a:off x="5477838" y="4198394"/>
            <a:ext cx="1192955" cy="338554"/>
          </a:xfrm>
          <a:prstGeom prst="rect">
            <a:avLst/>
          </a:prstGeom>
        </p:spPr>
        <p:txBody>
          <a:bodyPr wrap="none">
            <a:spAutoFit/>
          </a:bodyPr>
          <a:lstStyle/>
          <a:p>
            <a:r>
              <a:rPr kumimoji="1" lang="en-US" altLang="zh-CN" sz="1600" b="1" dirty="0">
                <a:latin typeface="微软雅黑" panose="020B0503020204020204" pitchFamily="34" charset="-122"/>
                <a:ea typeface="微软雅黑" panose="020B0503020204020204" pitchFamily="34" charset="-122"/>
              </a:rPr>
              <a:t>ARP reply</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9" grpId="0" animBg="1"/>
      <p:bldP spid="30" grpId="0" animBg="1"/>
      <p:bldP spid="31" grpId="0" autoUpdateAnimBg="0"/>
      <p:bldP spid="32" grpId="0" animBg="1"/>
      <p:bldP spid="33" grpId="0" autoUpdateAnimBg="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3" y="1494257"/>
            <a:ext cx="348907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ARP</a:t>
            </a:r>
            <a:r>
              <a:rPr lang="zh-CN" altLang="en-US" sz="2400" dirty="0">
                <a:latin typeface="微软雅黑" panose="020B0503020204020204" pitchFamily="34" charset="-122"/>
                <a:ea typeface="微软雅黑" panose="020B0503020204020204" pitchFamily="34" charset="-122"/>
                <a:cs typeface="+mn-ea"/>
                <a:sym typeface="+mn-lt"/>
              </a:rPr>
              <a:t>协议实现的特点</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486019"/>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36" name="椭圆 35"/>
          <p:cNvSpPr/>
          <p:nvPr/>
        </p:nvSpPr>
        <p:spPr>
          <a:xfrm>
            <a:off x="1430504" y="2875044"/>
            <a:ext cx="3134366" cy="3135600"/>
          </a:xfrm>
          <a:prstGeom prst="ellipse">
            <a:avLst/>
          </a:prstGeom>
          <a:solidFill>
            <a:schemeClr val="accent1"/>
          </a:solidFill>
          <a:ln w="190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椭圆 36"/>
          <p:cNvSpPr/>
          <p:nvPr/>
        </p:nvSpPr>
        <p:spPr>
          <a:xfrm>
            <a:off x="2757280" y="3803844"/>
            <a:ext cx="2205394" cy="2206800"/>
          </a:xfrm>
          <a:prstGeom prst="ellipse">
            <a:avLst/>
          </a:prstGeom>
          <a:solidFill>
            <a:schemeClr val="accent1">
              <a:alpha val="50000"/>
            </a:schemeClr>
          </a:solidFill>
          <a:ln w="190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0" name="椭圆 39"/>
          <p:cNvSpPr/>
          <p:nvPr/>
        </p:nvSpPr>
        <p:spPr>
          <a:xfrm>
            <a:off x="4045432" y="4509444"/>
            <a:ext cx="1502107" cy="1501200"/>
          </a:xfrm>
          <a:prstGeom prst="ellipse">
            <a:avLst/>
          </a:prstGeom>
          <a:solidFill>
            <a:schemeClr val="accent1">
              <a:alpha val="50000"/>
            </a:schemeClr>
          </a:solidFill>
          <a:ln w="190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41" name="直接连接符 40"/>
          <p:cNvCxnSpPr/>
          <p:nvPr/>
        </p:nvCxnSpPr>
        <p:spPr>
          <a:xfrm>
            <a:off x="2963740" y="2793833"/>
            <a:ext cx="1832745" cy="0"/>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378261" y="4042639"/>
            <a:ext cx="1355654" cy="0"/>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568882" y="5509941"/>
            <a:ext cx="590451" cy="0"/>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091802" y="2550623"/>
            <a:ext cx="6996012" cy="406971"/>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无法判断来源和数据包内容的真伪</a:t>
            </a:r>
            <a:endParaRPr lang="zh-CN" altLang="en-US" b="1" dirty="0">
              <a:latin typeface="微软雅黑" panose="020B0503020204020204" pitchFamily="34" charset="-122"/>
              <a:ea typeface="微软雅黑" panose="020B0503020204020204" pitchFamily="34" charset="-122"/>
            </a:endParaRPr>
          </a:p>
        </p:txBody>
      </p:sp>
      <p:sp>
        <p:nvSpPr>
          <p:cNvPr id="45" name="文本框 44"/>
          <p:cNvSpPr txBox="1"/>
          <p:nvPr/>
        </p:nvSpPr>
        <p:spPr>
          <a:xfrm>
            <a:off x="6124449" y="3826796"/>
            <a:ext cx="6518652" cy="406971"/>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无需请求可以应答</a:t>
            </a:r>
            <a:endParaRPr lang="zh-CN" altLang="en-US" b="1" dirty="0">
              <a:latin typeface="微软雅黑" panose="020B0503020204020204" pitchFamily="34" charset="-122"/>
              <a:ea typeface="微软雅黑" panose="020B0503020204020204" pitchFamily="34" charset="-122"/>
            </a:endParaRPr>
          </a:p>
        </p:txBody>
      </p:sp>
      <p:sp>
        <p:nvSpPr>
          <p:cNvPr id="46" name="文本框 45"/>
          <p:cNvSpPr txBox="1"/>
          <p:nvPr/>
        </p:nvSpPr>
        <p:spPr>
          <a:xfrm>
            <a:off x="6323398" y="5306455"/>
            <a:ext cx="6204690" cy="406971"/>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接受</a:t>
            </a:r>
            <a:r>
              <a:rPr lang="en-US" altLang="zh-CN" b="1" dirty="0">
                <a:latin typeface="微软雅黑" panose="020B0503020204020204" pitchFamily="34" charset="-122"/>
                <a:ea typeface="微软雅黑" panose="020B0503020204020204" pitchFamily="34" charset="-122"/>
              </a:rPr>
              <a:t>ARP request</a:t>
            </a:r>
            <a:r>
              <a:rPr lang="zh-CN" altLang="en-US" b="1" dirty="0">
                <a:latin typeface="微软雅黑" panose="020B0503020204020204" pitchFamily="34" charset="-122"/>
                <a:ea typeface="微软雅黑" panose="020B0503020204020204" pitchFamily="34" charset="-122"/>
              </a:rPr>
              <a:t>单播包</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4" name="图片 103"/>
          <p:cNvPicPr/>
          <p:nvPr/>
        </p:nvPicPr>
        <p:blipFill>
          <a:blip r:embed="rId1"/>
          <a:stretch>
            <a:fillRect/>
          </a:stretch>
        </p:blipFill>
        <p:spPr>
          <a:xfrm>
            <a:off x="610235" y="1240155"/>
            <a:ext cx="11315065" cy="439864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3" y="1305998"/>
            <a:ext cx="4078942"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基于</a:t>
            </a:r>
            <a:r>
              <a:rPr lang="en-US" altLang="zh-CN" sz="2400" dirty="0">
                <a:latin typeface="微软雅黑" panose="020B0503020204020204" pitchFamily="34" charset="-122"/>
                <a:ea typeface="微软雅黑" panose="020B0503020204020204" pitchFamily="34" charset="-122"/>
                <a:cs typeface="+mn-ea"/>
                <a:sym typeface="+mn-lt"/>
              </a:rPr>
              <a:t>ARP request</a:t>
            </a:r>
            <a:r>
              <a:rPr lang="zh-CN" altLang="en-US" sz="2400" dirty="0">
                <a:latin typeface="微软雅黑" panose="020B0503020204020204" pitchFamily="34" charset="-122"/>
                <a:ea typeface="微软雅黑" panose="020B0503020204020204" pitchFamily="34" charset="-122"/>
                <a:cs typeface="+mn-ea"/>
                <a:sym typeface="+mn-lt"/>
              </a:rPr>
              <a:t>的欺骗</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297760"/>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21" name="Picture 4"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18290" y="2186673"/>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5"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22433" y="2983016"/>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6"/>
          <p:cNvSpPr txBox="1">
            <a:spLocks noChangeArrowheads="1"/>
          </p:cNvSpPr>
          <p:nvPr/>
        </p:nvSpPr>
        <p:spPr bwMode="auto">
          <a:xfrm>
            <a:off x="9158690" y="3074055"/>
            <a:ext cx="2270124"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bb:bb:bb:bb:bb:bb</a:t>
            </a:r>
            <a:endParaRPr kumimoji="1" lang="en-US" altLang="zh-CN" sz="1800" dirty="0">
              <a:latin typeface="微软雅黑" panose="020B0503020204020204" pitchFamily="34" charset="-122"/>
              <a:ea typeface="微软雅黑" panose="020B0503020204020204" pitchFamily="34" charset="-122"/>
            </a:endParaRPr>
          </a:p>
        </p:txBody>
      </p:sp>
      <p:sp>
        <p:nvSpPr>
          <p:cNvPr id="25" name="Text Box 7"/>
          <p:cNvSpPr txBox="1">
            <a:spLocks noChangeArrowheads="1"/>
          </p:cNvSpPr>
          <p:nvPr/>
        </p:nvSpPr>
        <p:spPr bwMode="auto">
          <a:xfrm>
            <a:off x="1276940" y="5503503"/>
            <a:ext cx="189399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cc:cc:cc:cc:cc:cc</a:t>
            </a:r>
            <a:endParaRPr kumimoji="1" lang="en-US" altLang="zh-CN" sz="1800" dirty="0">
              <a:latin typeface="微软雅黑" panose="020B0503020204020204" pitchFamily="34" charset="-122"/>
              <a:ea typeface="微软雅黑" panose="020B0503020204020204" pitchFamily="34" charset="-122"/>
            </a:endParaRPr>
          </a:p>
        </p:txBody>
      </p:sp>
      <p:sp>
        <p:nvSpPr>
          <p:cNvPr id="26" name="Text Box 8"/>
          <p:cNvSpPr txBox="1">
            <a:spLocks noChangeArrowheads="1"/>
          </p:cNvSpPr>
          <p:nvPr/>
        </p:nvSpPr>
        <p:spPr bwMode="auto">
          <a:xfrm>
            <a:off x="1654973" y="2186673"/>
            <a:ext cx="2090587"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aa:aa:aa:aa:aa:aa</a:t>
            </a:r>
            <a:endParaRPr kumimoji="1" lang="en-US" altLang="zh-CN" sz="1800" dirty="0">
              <a:latin typeface="微软雅黑" panose="020B0503020204020204" pitchFamily="34" charset="-122"/>
              <a:ea typeface="微软雅黑" panose="020B0503020204020204" pitchFamily="34" charset="-122"/>
            </a:endParaRPr>
          </a:p>
        </p:txBody>
      </p:sp>
      <p:sp>
        <p:nvSpPr>
          <p:cNvPr id="27" name="Text Box 9"/>
          <p:cNvSpPr txBox="1">
            <a:spLocks noChangeArrowheads="1"/>
          </p:cNvSpPr>
          <p:nvPr/>
        </p:nvSpPr>
        <p:spPr bwMode="auto">
          <a:xfrm>
            <a:off x="1470212" y="2573613"/>
            <a:ext cx="2591548"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dirty="0">
                <a:latin typeface="微软雅黑" panose="020B0503020204020204" pitchFamily="34" charset="-122"/>
                <a:ea typeface="微软雅黑" panose="020B0503020204020204" pitchFamily="34" charset="-122"/>
              </a:rPr>
              <a:t>主机</a:t>
            </a:r>
            <a:r>
              <a:rPr kumimoji="1" lang="en-US" altLang="zh-CN" sz="1800" dirty="0">
                <a:latin typeface="微软雅黑" panose="020B0503020204020204" pitchFamily="34" charset="-122"/>
                <a:ea typeface="微软雅黑" panose="020B0503020204020204" pitchFamily="34" charset="-122"/>
              </a:rPr>
              <a:t>A</a:t>
            </a:r>
            <a:r>
              <a:rPr kumimoji="1" lang="zh-CN" altLang="en-US" sz="1800" dirty="0">
                <a:latin typeface="微软雅黑" panose="020B0503020204020204" pitchFamily="34" charset="-122"/>
                <a:ea typeface="微软雅黑" panose="020B0503020204020204" pitchFamily="34" charset="-122"/>
              </a:rPr>
              <a:t>：</a:t>
            </a:r>
            <a:r>
              <a:rPr kumimoji="1" lang="en-US" altLang="zh-CN" sz="1800" dirty="0">
                <a:latin typeface="微软雅黑" panose="020B0503020204020204" pitchFamily="34" charset="-122"/>
                <a:ea typeface="微软雅黑" panose="020B0503020204020204" pitchFamily="34" charset="-122"/>
              </a:rPr>
              <a:t>192.168.1.1</a:t>
            </a:r>
            <a:endParaRPr kumimoji="1" lang="en-US" altLang="zh-CN" sz="1800" dirty="0">
              <a:latin typeface="微软雅黑" panose="020B0503020204020204" pitchFamily="34" charset="-122"/>
              <a:ea typeface="微软雅黑" panose="020B0503020204020204" pitchFamily="34" charset="-122"/>
            </a:endParaRPr>
          </a:p>
        </p:txBody>
      </p:sp>
      <p:sp>
        <p:nvSpPr>
          <p:cNvPr id="28" name="Text Box 10"/>
          <p:cNvSpPr txBox="1">
            <a:spLocks noChangeArrowheads="1"/>
          </p:cNvSpPr>
          <p:nvPr/>
        </p:nvSpPr>
        <p:spPr bwMode="auto">
          <a:xfrm>
            <a:off x="9351049" y="3535594"/>
            <a:ext cx="2302184"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dirty="0">
                <a:latin typeface="微软雅黑" panose="020B0503020204020204" pitchFamily="34" charset="-122"/>
                <a:ea typeface="微软雅黑" panose="020B0503020204020204" pitchFamily="34" charset="-122"/>
              </a:rPr>
              <a:t>主机</a:t>
            </a:r>
            <a:r>
              <a:rPr kumimoji="1" lang="en-US" altLang="zh-CN" sz="1800" dirty="0">
                <a:latin typeface="微软雅黑" panose="020B0503020204020204" pitchFamily="34" charset="-122"/>
                <a:ea typeface="微软雅黑" panose="020B0503020204020204" pitchFamily="34" charset="-122"/>
              </a:rPr>
              <a:t>B</a:t>
            </a:r>
            <a:r>
              <a:rPr kumimoji="1" lang="zh-CN" altLang="en-US" sz="1800" dirty="0">
                <a:latin typeface="微软雅黑" panose="020B0503020204020204" pitchFamily="34" charset="-122"/>
                <a:ea typeface="微软雅黑" panose="020B0503020204020204" pitchFamily="34" charset="-122"/>
              </a:rPr>
              <a:t>：</a:t>
            </a:r>
            <a:r>
              <a:rPr kumimoji="1" lang="en-US" altLang="zh-CN" sz="1800" dirty="0">
                <a:latin typeface="微软雅黑" panose="020B0503020204020204" pitchFamily="34" charset="-122"/>
                <a:ea typeface="微软雅黑" panose="020B0503020204020204" pitchFamily="34" charset="-122"/>
              </a:rPr>
              <a:t>192.168.1.2</a:t>
            </a:r>
            <a:endParaRPr kumimoji="1" lang="en-US" altLang="zh-CN" sz="1800" dirty="0">
              <a:latin typeface="微软雅黑" panose="020B0503020204020204" pitchFamily="34" charset="-122"/>
              <a:ea typeface="微软雅黑" panose="020B0503020204020204" pitchFamily="34" charset="-122"/>
            </a:endParaRPr>
          </a:p>
        </p:txBody>
      </p:sp>
      <p:sp>
        <p:nvSpPr>
          <p:cNvPr id="29" name="Text Box 17"/>
          <p:cNvSpPr txBox="1">
            <a:spLocks noChangeArrowheads="1"/>
          </p:cNvSpPr>
          <p:nvPr/>
        </p:nvSpPr>
        <p:spPr bwMode="auto">
          <a:xfrm>
            <a:off x="7798340" y="1722559"/>
            <a:ext cx="2720699"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从</a:t>
            </a:r>
            <a:r>
              <a:rPr kumimoji="1" lang="en-US" altLang="zh-CN" sz="1800" b="1" dirty="0">
                <a:latin typeface="微软雅黑" panose="020B0503020204020204" pitchFamily="34" charset="-122"/>
                <a:ea typeface="微软雅黑" panose="020B0503020204020204" pitchFamily="34" charset="-122"/>
              </a:rPr>
              <a:t>ARP request</a:t>
            </a:r>
            <a:r>
              <a:rPr kumimoji="1" lang="zh-CN" altLang="en-US" sz="1800" b="1" dirty="0">
                <a:latin typeface="微软雅黑" panose="020B0503020204020204" pitchFamily="34" charset="-122"/>
                <a:ea typeface="微软雅黑" panose="020B0503020204020204" pitchFamily="34" charset="-122"/>
              </a:rPr>
              <a:t>里学习</a:t>
            </a:r>
            <a:endParaRPr kumimoji="1" lang="en-US" altLang="zh-CN" sz="1800" b="1" dirty="0">
              <a:latin typeface="微软雅黑" panose="020B0503020204020204" pitchFamily="34" charset="-122"/>
              <a:ea typeface="微软雅黑" panose="020B0503020204020204" pitchFamily="34" charset="-122"/>
            </a:endParaRPr>
          </a:p>
        </p:txBody>
      </p:sp>
      <p:sp>
        <p:nvSpPr>
          <p:cNvPr id="30" name="Text Box 18"/>
          <p:cNvSpPr txBox="1">
            <a:spLocks noChangeArrowheads="1"/>
          </p:cNvSpPr>
          <p:nvPr/>
        </p:nvSpPr>
        <p:spPr bwMode="auto">
          <a:xfrm>
            <a:off x="1105400" y="5957889"/>
            <a:ext cx="2438532"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dirty="0">
                <a:latin typeface="微软雅黑" panose="020B0503020204020204" pitchFamily="34" charset="-122"/>
                <a:ea typeface="微软雅黑" panose="020B0503020204020204" pitchFamily="34" charset="-122"/>
              </a:rPr>
              <a:t>主机</a:t>
            </a:r>
            <a:r>
              <a:rPr kumimoji="1" lang="en-US" altLang="zh-CN" sz="1800" dirty="0">
                <a:latin typeface="微软雅黑" panose="020B0503020204020204" pitchFamily="34" charset="-122"/>
                <a:ea typeface="微软雅黑" panose="020B0503020204020204" pitchFamily="34" charset="-122"/>
              </a:rPr>
              <a:t>C</a:t>
            </a:r>
            <a:r>
              <a:rPr kumimoji="1" lang="zh-CN" altLang="en-US" sz="1800" dirty="0">
                <a:latin typeface="微软雅黑" panose="020B0503020204020204" pitchFamily="34" charset="-122"/>
                <a:ea typeface="微软雅黑" panose="020B0503020204020204" pitchFamily="34" charset="-122"/>
              </a:rPr>
              <a:t>：</a:t>
            </a:r>
            <a:r>
              <a:rPr kumimoji="1" lang="en-US" altLang="zh-CN" sz="1800" dirty="0">
                <a:latin typeface="微软雅黑" panose="020B0503020204020204" pitchFamily="34" charset="-122"/>
                <a:ea typeface="微软雅黑" panose="020B0503020204020204" pitchFamily="34" charset="-122"/>
              </a:rPr>
              <a:t>192.168.1.3</a:t>
            </a:r>
            <a:endParaRPr kumimoji="1" lang="en-US" altLang="zh-CN" sz="1800" dirty="0">
              <a:latin typeface="微软雅黑" panose="020B0503020204020204" pitchFamily="34" charset="-122"/>
              <a:ea typeface="微软雅黑" panose="020B0503020204020204" pitchFamily="34" charset="-122"/>
            </a:endParaRPr>
          </a:p>
        </p:txBody>
      </p:sp>
      <p:sp>
        <p:nvSpPr>
          <p:cNvPr id="32" name="Line 15"/>
          <p:cNvSpPr>
            <a:spLocks noChangeShapeType="1"/>
          </p:cNvSpPr>
          <p:nvPr/>
        </p:nvSpPr>
        <p:spPr bwMode="auto">
          <a:xfrm flipV="1">
            <a:off x="4572930" y="3925662"/>
            <a:ext cx="3176893" cy="1623128"/>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33" name="Text Box 17"/>
          <p:cNvSpPr txBox="1">
            <a:spLocks noChangeArrowheads="1"/>
          </p:cNvSpPr>
          <p:nvPr/>
        </p:nvSpPr>
        <p:spPr bwMode="auto">
          <a:xfrm>
            <a:off x="4572930" y="5895766"/>
            <a:ext cx="219693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b="1" dirty="0">
                <a:latin typeface="微软雅黑" panose="020B0503020204020204" pitchFamily="34" charset="-122"/>
                <a:ea typeface="微软雅黑" panose="020B0503020204020204" pitchFamily="34" charset="-122"/>
              </a:rPr>
              <a:t>ARP </a:t>
            </a:r>
            <a:r>
              <a:rPr kumimoji="1" lang="zh-CN" altLang="en-US" sz="1800" b="1" dirty="0">
                <a:latin typeface="微软雅黑" panose="020B0503020204020204" pitchFamily="34" charset="-122"/>
                <a:ea typeface="微软雅黑" panose="020B0503020204020204" pitchFamily="34" charset="-122"/>
              </a:rPr>
              <a:t>欺骗的攻击者</a:t>
            </a:r>
            <a:endParaRPr kumimoji="1" lang="en-US" altLang="zh-CN" sz="1800" b="1" dirty="0">
              <a:latin typeface="微软雅黑" panose="020B0503020204020204" pitchFamily="34" charset="-122"/>
              <a:ea typeface="微软雅黑" panose="020B0503020204020204" pitchFamily="34" charset="-122"/>
            </a:endParaRPr>
          </a:p>
        </p:txBody>
      </p:sp>
      <p:sp>
        <p:nvSpPr>
          <p:cNvPr id="34" name="矩形标注 33"/>
          <p:cNvSpPr/>
          <p:nvPr/>
        </p:nvSpPr>
        <p:spPr>
          <a:xfrm>
            <a:off x="1959683" y="3853950"/>
            <a:ext cx="3812846" cy="1011251"/>
          </a:xfrm>
          <a:prstGeom prst="wedgeRectCallout">
            <a:avLst>
              <a:gd name="adj1" fmla="val 4775"/>
              <a:gd name="adj2" fmla="val 88283"/>
            </a:avLst>
          </a:prstGeom>
          <a:noFill/>
          <a:ln>
            <a:solidFill>
              <a:schemeClr val="accent1"/>
            </a:solidFill>
          </a:ln>
          <a:effectLst/>
        </p:spPr>
        <p:style>
          <a:lnRef idx="2">
            <a:schemeClr val="accent4">
              <a:shade val="50000"/>
            </a:schemeClr>
          </a:lnRef>
          <a:fillRef idx="1">
            <a:schemeClr val="accent4"/>
          </a:fillRef>
          <a:effectRef idx="0">
            <a:schemeClr val="accent4"/>
          </a:effectRef>
          <a:fontRef idx="minor">
            <a:schemeClr val="lt1"/>
          </a:fontRef>
        </p:style>
        <p:txBody>
          <a:bodyPr lIns="108878" tIns="54439" rIns="108878" bIns="54439" anchor="ctr"/>
          <a:lstStyle/>
          <a:p>
            <a:pPr>
              <a:defRPr/>
            </a:pPr>
            <a:r>
              <a:rPr lang="en-US" altLang="zh-CN" sz="1800" b="1" dirty="0">
                <a:solidFill>
                  <a:schemeClr val="tx1"/>
                </a:solidFill>
                <a:latin typeface="微软雅黑" panose="020B0503020204020204" pitchFamily="34" charset="-122"/>
                <a:ea typeface="微软雅黑" panose="020B0503020204020204" pitchFamily="34" charset="-122"/>
              </a:rPr>
              <a:t>ARP</a:t>
            </a:r>
            <a:r>
              <a:rPr lang="zh-CN" altLang="en-US" sz="1800" b="1" dirty="0">
                <a:solidFill>
                  <a:schemeClr val="tx1"/>
                </a:solidFill>
                <a:latin typeface="微软雅黑" panose="020B0503020204020204" pitchFamily="34" charset="-122"/>
                <a:ea typeface="微软雅黑" panose="020B0503020204020204" pitchFamily="34" charset="-122"/>
              </a:rPr>
              <a:t> </a:t>
            </a:r>
            <a:r>
              <a:rPr lang="en-US" altLang="zh-CN" sz="1800" b="1" dirty="0">
                <a:solidFill>
                  <a:schemeClr val="tx1"/>
                </a:solidFill>
                <a:latin typeface="微软雅黑" panose="020B0503020204020204" pitchFamily="34" charset="-122"/>
                <a:ea typeface="微软雅黑" panose="020B0503020204020204" pitchFamily="34" charset="-122"/>
              </a:rPr>
              <a:t>request</a:t>
            </a:r>
            <a:endParaRPr lang="en-US" altLang="zh-CN" sz="1800" b="1" dirty="0">
              <a:solidFill>
                <a:schemeClr val="tx1"/>
              </a:solidFill>
              <a:latin typeface="微软雅黑" panose="020B0503020204020204" pitchFamily="34" charset="-122"/>
              <a:ea typeface="微软雅黑" panose="020B0503020204020204" pitchFamily="34" charset="-122"/>
            </a:endParaRPr>
          </a:p>
          <a:p>
            <a:r>
              <a:rPr kumimoji="1" lang="en-US" altLang="zh-CN" sz="1800" dirty="0">
                <a:solidFill>
                  <a:schemeClr val="tx1"/>
                </a:solidFill>
                <a:latin typeface="微软雅黑" panose="020B0503020204020204" pitchFamily="34" charset="-122"/>
                <a:ea typeface="微软雅黑" panose="020B0503020204020204" pitchFamily="34" charset="-122"/>
              </a:rPr>
              <a:t>Who has 192.168.1.2  </a:t>
            </a:r>
            <a:endParaRPr kumimoji="1" lang="en-US" altLang="zh-CN" sz="1800" dirty="0">
              <a:solidFill>
                <a:schemeClr val="tx1"/>
              </a:solidFill>
              <a:latin typeface="微软雅黑" panose="020B0503020204020204" pitchFamily="34" charset="-122"/>
              <a:ea typeface="微软雅黑" panose="020B0503020204020204" pitchFamily="34" charset="-122"/>
            </a:endParaRPr>
          </a:p>
          <a:p>
            <a:r>
              <a:rPr kumimoji="1" lang="en-US" altLang="zh-CN" sz="1800" dirty="0">
                <a:solidFill>
                  <a:schemeClr val="tx1"/>
                </a:solidFill>
                <a:latin typeface="微软雅黑" panose="020B0503020204020204" pitchFamily="34" charset="-122"/>
                <a:ea typeface="微软雅黑" panose="020B0503020204020204" pitchFamily="34" charset="-122"/>
              </a:rPr>
              <a:t>Tell  192.168.1.1 cc:cc:cc:cc:cc:cc</a:t>
            </a:r>
            <a:endParaRPr kumimoji="1" lang="en-US" altLang="zh-CN" sz="1800" dirty="0">
              <a:solidFill>
                <a:schemeClr val="tx1"/>
              </a:solidFill>
              <a:latin typeface="微软雅黑" panose="020B0503020204020204" pitchFamily="34" charset="-122"/>
              <a:ea typeface="微软雅黑" panose="020B0503020204020204" pitchFamily="34" charset="-122"/>
            </a:endParaRPr>
          </a:p>
        </p:txBody>
      </p:sp>
      <p:sp>
        <p:nvSpPr>
          <p:cNvPr id="35" name="矩形标注 34"/>
          <p:cNvSpPr/>
          <p:nvPr/>
        </p:nvSpPr>
        <p:spPr>
          <a:xfrm>
            <a:off x="7457920" y="2118802"/>
            <a:ext cx="3780177" cy="740640"/>
          </a:xfrm>
          <a:prstGeom prst="wedgeRectCallou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pPr eaLnBrk="1" hangingPunct="1">
              <a:defRPr/>
            </a:pPr>
            <a:r>
              <a:rPr lang="en-US" altLang="zh-CN" sz="1800" dirty="0">
                <a:solidFill>
                  <a:schemeClr val="tx1"/>
                </a:solidFill>
                <a:latin typeface="微软雅黑" panose="020B0503020204020204" pitchFamily="34" charset="-122"/>
                <a:ea typeface="微软雅黑" panose="020B0503020204020204" pitchFamily="34" charset="-122"/>
              </a:rPr>
              <a:t>Internet</a:t>
            </a:r>
            <a:r>
              <a:rPr lang="zh-CN" altLang="en-US" sz="1800" dirty="0">
                <a:solidFill>
                  <a:schemeClr val="tx1"/>
                </a:solidFill>
                <a:latin typeface="微软雅黑" panose="020B0503020204020204" pitchFamily="34" charset="-122"/>
                <a:ea typeface="微软雅黑" panose="020B0503020204020204" pitchFamily="34" charset="-122"/>
              </a:rPr>
              <a:t>地址       物理地址</a:t>
            </a:r>
            <a:r>
              <a:rPr lang="en-US" altLang="zh-CN" sz="1800" dirty="0">
                <a:solidFill>
                  <a:schemeClr val="tx1"/>
                </a:solidFill>
                <a:latin typeface="微软雅黑" panose="020B0503020204020204" pitchFamily="34" charset="-122"/>
                <a:ea typeface="微软雅黑" panose="020B0503020204020204" pitchFamily="34" charset="-122"/>
              </a:rPr>
              <a:t>192.168.1.1       cc:cc:cc:cc:cc:cc</a:t>
            </a:r>
            <a:endParaRPr lang="zh-CN" altLang="en-US" sz="1800" dirty="0">
              <a:solidFill>
                <a:schemeClr val="tx1"/>
              </a:solidFill>
              <a:latin typeface="微软雅黑" panose="020B0503020204020204" pitchFamily="34" charset="-122"/>
              <a:ea typeface="微软雅黑" panose="020B0503020204020204" pitchFamily="34" charset="-122"/>
            </a:endParaRPr>
          </a:p>
        </p:txBody>
      </p:sp>
      <p:pic>
        <p:nvPicPr>
          <p:cNvPr id="38" name="Picture 30" descr="EndUserLe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7944" y="5211911"/>
            <a:ext cx="1076325" cy="1500188"/>
          </a:xfrm>
          <a:prstGeom prst="rect">
            <a:avLst/>
          </a:prstGeom>
          <a:noFill/>
          <a:extLst>
            <a:ext uri="{909E8E84-426E-40DD-AFC4-6F175D3DCCD1}">
              <a14:hiddenFill xmlns:a14="http://schemas.microsoft.com/office/drawing/2010/main">
                <a:solidFill>
                  <a:srgbClr val="FFFFFF"/>
                </a:solidFill>
              </a14:hiddenFill>
            </a:ext>
          </a:extLst>
        </p:spPr>
      </p:pic>
      <p:sp>
        <p:nvSpPr>
          <p:cNvPr id="39" name="Text Box 17"/>
          <p:cNvSpPr txBox="1">
            <a:spLocks noChangeArrowheads="1"/>
          </p:cNvSpPr>
          <p:nvPr/>
        </p:nvSpPr>
        <p:spPr bwMode="auto">
          <a:xfrm>
            <a:off x="8194072" y="4136984"/>
            <a:ext cx="1371957"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被攻击者</a:t>
            </a:r>
            <a:endParaRPr kumimoji="1" lang="en-US" altLang="zh-CN" sz="1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2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utoUpdateAnimBg="0"/>
      <p:bldP spid="32" grpId="0" animBg="1"/>
      <p:bldP spid="34" grpId="0" animBg="1"/>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3" y="1305998"/>
            <a:ext cx="4078942"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基于</a:t>
            </a:r>
            <a:r>
              <a:rPr lang="en-US" altLang="zh-CN" sz="2400" dirty="0">
                <a:latin typeface="微软雅黑" panose="020B0503020204020204" pitchFamily="34" charset="-122"/>
                <a:ea typeface="微软雅黑" panose="020B0503020204020204" pitchFamily="34" charset="-122"/>
                <a:cs typeface="+mn-ea"/>
                <a:sym typeface="+mn-lt"/>
              </a:rPr>
              <a:t>ARP reply</a:t>
            </a:r>
            <a:r>
              <a:rPr lang="zh-CN" altLang="en-US" sz="2400" dirty="0">
                <a:latin typeface="微软雅黑" panose="020B0503020204020204" pitchFamily="34" charset="-122"/>
                <a:ea typeface="微软雅黑" panose="020B0503020204020204" pitchFamily="34" charset="-122"/>
                <a:cs typeface="+mn-ea"/>
                <a:sym typeface="+mn-lt"/>
              </a:rPr>
              <a:t>的欺骗</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297760"/>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37" name="Picture 4"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62429" y="2214921"/>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5"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78998" y="2573904"/>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 Box 6"/>
          <p:cNvSpPr txBox="1">
            <a:spLocks noChangeArrowheads="1"/>
          </p:cNvSpPr>
          <p:nvPr/>
        </p:nvSpPr>
        <p:spPr bwMode="auto">
          <a:xfrm>
            <a:off x="9015254" y="2664942"/>
            <a:ext cx="2301929" cy="1033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bb:bb:bb:bb:bb:bb</a:t>
            </a:r>
            <a:endParaRPr kumimoji="1" lang="en-US" altLang="zh-CN" sz="1800" dirty="0">
              <a:latin typeface="微软雅黑" panose="020B0503020204020204" pitchFamily="34" charset="-122"/>
              <a:ea typeface="微软雅黑" panose="020B0503020204020204" pitchFamily="34" charset="-122"/>
            </a:endParaRPr>
          </a:p>
          <a:p>
            <a:r>
              <a:rPr kumimoji="1" lang="en-US" altLang="zh-CN" sz="1800" dirty="0" smtClean="0">
                <a:latin typeface="微软雅黑" panose="020B0503020204020204" pitchFamily="34" charset="-122"/>
                <a:ea typeface="微软雅黑" panose="020B0503020204020204" pitchFamily="34" charset="-122"/>
              </a:rPr>
              <a:t>192.168.1.2</a:t>
            </a:r>
            <a:endParaRPr kumimoji="1" lang="en-US" altLang="zh-CN" sz="1800" dirty="0">
              <a:latin typeface="微软雅黑" panose="020B0503020204020204" pitchFamily="34" charset="-122"/>
              <a:ea typeface="微软雅黑" panose="020B0503020204020204" pitchFamily="34" charset="-122"/>
            </a:endParaRPr>
          </a:p>
          <a:p>
            <a:r>
              <a:rPr kumimoji="1" lang="zh-CN" altLang="en-US" sz="2400" dirty="0" smtClean="0">
                <a:latin typeface="微软雅黑" panose="020B0503020204020204" pitchFamily="34" charset="-122"/>
                <a:ea typeface="微软雅黑" panose="020B0503020204020204" pitchFamily="34" charset="-122"/>
              </a:rPr>
              <a:t>被</a:t>
            </a:r>
            <a:r>
              <a:rPr kumimoji="1" lang="zh-CN" altLang="en-US" sz="2400" dirty="0">
                <a:latin typeface="微软雅黑" panose="020B0503020204020204" pitchFamily="34" charset="-122"/>
                <a:ea typeface="微软雅黑" panose="020B0503020204020204" pitchFamily="34" charset="-122"/>
              </a:rPr>
              <a:t>攻击者</a:t>
            </a:r>
            <a:endParaRPr kumimoji="1" lang="en-US" altLang="zh-CN" sz="2400" dirty="0">
              <a:latin typeface="微软雅黑" panose="020B0503020204020204" pitchFamily="34" charset="-122"/>
              <a:ea typeface="微软雅黑" panose="020B0503020204020204" pitchFamily="34" charset="-122"/>
            </a:endParaRPr>
          </a:p>
        </p:txBody>
      </p:sp>
      <p:sp>
        <p:nvSpPr>
          <p:cNvPr id="42" name="Text Box 7"/>
          <p:cNvSpPr txBox="1">
            <a:spLocks noChangeArrowheads="1"/>
          </p:cNvSpPr>
          <p:nvPr/>
        </p:nvSpPr>
        <p:spPr bwMode="auto">
          <a:xfrm>
            <a:off x="1276940" y="4781027"/>
            <a:ext cx="189399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cc:cc:cc:cc:cc:cc</a:t>
            </a:r>
            <a:endParaRPr kumimoji="1" lang="en-US" altLang="zh-CN" sz="1800" dirty="0">
              <a:latin typeface="微软雅黑" panose="020B0503020204020204" pitchFamily="34" charset="-122"/>
              <a:ea typeface="微软雅黑" panose="020B0503020204020204" pitchFamily="34" charset="-122"/>
            </a:endParaRPr>
          </a:p>
        </p:txBody>
      </p:sp>
      <p:sp>
        <p:nvSpPr>
          <p:cNvPr id="43" name="Text Box 8"/>
          <p:cNvSpPr txBox="1">
            <a:spLocks noChangeArrowheads="1"/>
          </p:cNvSpPr>
          <p:nvPr/>
        </p:nvSpPr>
        <p:spPr bwMode="auto">
          <a:xfrm>
            <a:off x="1197254" y="2450330"/>
            <a:ext cx="2090587"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aa:aa:aa:aa:aa:aa</a:t>
            </a:r>
            <a:endParaRPr kumimoji="1" lang="en-US" altLang="zh-CN" sz="1800" dirty="0">
              <a:latin typeface="微软雅黑" panose="020B0503020204020204" pitchFamily="34" charset="-122"/>
              <a:ea typeface="微软雅黑" panose="020B0503020204020204" pitchFamily="34" charset="-122"/>
            </a:endParaRPr>
          </a:p>
        </p:txBody>
      </p:sp>
      <p:sp>
        <p:nvSpPr>
          <p:cNvPr id="44" name="Text Box 9"/>
          <p:cNvSpPr txBox="1">
            <a:spLocks noChangeArrowheads="1"/>
          </p:cNvSpPr>
          <p:nvPr/>
        </p:nvSpPr>
        <p:spPr bwMode="auto">
          <a:xfrm>
            <a:off x="1357553" y="2824799"/>
            <a:ext cx="146541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192.168.1.1</a:t>
            </a:r>
            <a:endParaRPr kumimoji="1" lang="en-US" altLang="zh-CN" sz="1800" dirty="0">
              <a:latin typeface="微软雅黑" panose="020B0503020204020204" pitchFamily="34" charset="-122"/>
              <a:ea typeface="微软雅黑" panose="020B0503020204020204" pitchFamily="34" charset="-122"/>
            </a:endParaRPr>
          </a:p>
        </p:txBody>
      </p:sp>
      <p:sp>
        <p:nvSpPr>
          <p:cNvPr id="45" name="Text Box 17"/>
          <p:cNvSpPr txBox="1">
            <a:spLocks noChangeArrowheads="1"/>
          </p:cNvSpPr>
          <p:nvPr/>
        </p:nvSpPr>
        <p:spPr bwMode="auto">
          <a:xfrm>
            <a:off x="9130321" y="3770240"/>
            <a:ext cx="2071793" cy="66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收到</a:t>
            </a:r>
            <a:r>
              <a:rPr kumimoji="1" lang="en-US" altLang="zh-CN" sz="1800" b="1" dirty="0">
                <a:latin typeface="微软雅黑" panose="020B0503020204020204" pitchFamily="34" charset="-122"/>
                <a:ea typeface="微软雅黑" panose="020B0503020204020204" pitchFamily="34" charset="-122"/>
              </a:rPr>
              <a:t>ARP reply</a:t>
            </a:r>
            <a:r>
              <a:rPr kumimoji="1" lang="zh-CN" altLang="en-US" sz="1800" b="1" dirty="0">
                <a:latin typeface="微软雅黑" panose="020B0503020204020204" pitchFamily="34" charset="-122"/>
                <a:ea typeface="微软雅黑" panose="020B0503020204020204" pitchFamily="34" charset="-122"/>
              </a:rPr>
              <a:t>，我会缓存起来</a:t>
            </a:r>
            <a:r>
              <a:rPr kumimoji="1" lang="en-US" altLang="zh-CN" sz="1800" b="1" dirty="0">
                <a:latin typeface="微软雅黑" panose="020B0503020204020204" pitchFamily="34" charset="-122"/>
                <a:ea typeface="微软雅黑" panose="020B0503020204020204" pitchFamily="34" charset="-122"/>
              </a:rPr>
              <a:t>!</a:t>
            </a:r>
            <a:endParaRPr kumimoji="1" lang="en-US" altLang="zh-CN" sz="1800" b="1" dirty="0">
              <a:latin typeface="微软雅黑" panose="020B0503020204020204" pitchFamily="34" charset="-122"/>
              <a:ea typeface="微软雅黑" panose="020B0503020204020204" pitchFamily="34" charset="-122"/>
            </a:endParaRPr>
          </a:p>
        </p:txBody>
      </p:sp>
      <p:sp>
        <p:nvSpPr>
          <p:cNvPr id="46" name="Text Box 18"/>
          <p:cNvSpPr txBox="1">
            <a:spLocks noChangeArrowheads="1"/>
          </p:cNvSpPr>
          <p:nvPr/>
        </p:nvSpPr>
        <p:spPr bwMode="auto">
          <a:xfrm>
            <a:off x="1433257" y="5194242"/>
            <a:ext cx="146541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192.168.1.3</a:t>
            </a:r>
            <a:endParaRPr kumimoji="1" lang="en-US" altLang="zh-CN" sz="1800" dirty="0">
              <a:latin typeface="微软雅黑" panose="020B0503020204020204" pitchFamily="34" charset="-122"/>
              <a:ea typeface="微软雅黑" panose="020B0503020204020204" pitchFamily="34" charset="-122"/>
            </a:endParaRPr>
          </a:p>
        </p:txBody>
      </p:sp>
      <p:sp>
        <p:nvSpPr>
          <p:cNvPr id="47" name="Line 15"/>
          <p:cNvSpPr>
            <a:spLocks noChangeShapeType="1"/>
          </p:cNvSpPr>
          <p:nvPr/>
        </p:nvSpPr>
        <p:spPr bwMode="auto">
          <a:xfrm flipV="1">
            <a:off x="4429495" y="3516550"/>
            <a:ext cx="3176893" cy="1623128"/>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48" name="Text Box 17"/>
          <p:cNvSpPr txBox="1">
            <a:spLocks noChangeArrowheads="1"/>
          </p:cNvSpPr>
          <p:nvPr/>
        </p:nvSpPr>
        <p:spPr bwMode="auto">
          <a:xfrm>
            <a:off x="1078071" y="5676983"/>
            <a:ext cx="219693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b="1" dirty="0">
                <a:latin typeface="微软雅黑" panose="020B0503020204020204" pitchFamily="34" charset="-122"/>
                <a:ea typeface="微软雅黑" panose="020B0503020204020204" pitchFamily="34" charset="-122"/>
              </a:rPr>
              <a:t>ARP </a:t>
            </a:r>
            <a:r>
              <a:rPr kumimoji="1" lang="zh-CN" altLang="en-US" sz="1800" b="1" dirty="0">
                <a:latin typeface="微软雅黑" panose="020B0503020204020204" pitchFamily="34" charset="-122"/>
                <a:ea typeface="微软雅黑" panose="020B0503020204020204" pitchFamily="34" charset="-122"/>
              </a:rPr>
              <a:t>欺骗的攻击者</a:t>
            </a:r>
            <a:endParaRPr kumimoji="1" lang="en-US" altLang="zh-CN" sz="1800" b="1" dirty="0">
              <a:latin typeface="微软雅黑" panose="020B0503020204020204" pitchFamily="34" charset="-122"/>
              <a:ea typeface="微软雅黑" panose="020B0503020204020204" pitchFamily="34" charset="-122"/>
            </a:endParaRPr>
          </a:p>
        </p:txBody>
      </p:sp>
      <p:sp>
        <p:nvSpPr>
          <p:cNvPr id="49" name="矩形标注 48"/>
          <p:cNvSpPr/>
          <p:nvPr/>
        </p:nvSpPr>
        <p:spPr>
          <a:xfrm>
            <a:off x="1788021" y="3770240"/>
            <a:ext cx="3812846" cy="724395"/>
          </a:xfrm>
          <a:prstGeom prst="wedgeRectCallout">
            <a:avLst>
              <a:gd name="adj1" fmla="val 4775"/>
              <a:gd name="adj2" fmla="val 88283"/>
            </a:avLst>
          </a:prstGeom>
          <a:noFill/>
          <a:ln>
            <a:solidFill>
              <a:schemeClr val="accent1"/>
            </a:solidFill>
          </a:ln>
          <a:effectLst/>
        </p:spPr>
        <p:style>
          <a:lnRef idx="2">
            <a:schemeClr val="accent4">
              <a:shade val="50000"/>
            </a:schemeClr>
          </a:lnRef>
          <a:fillRef idx="1">
            <a:schemeClr val="accent4"/>
          </a:fillRef>
          <a:effectRef idx="0">
            <a:schemeClr val="accent4"/>
          </a:effectRef>
          <a:fontRef idx="minor">
            <a:schemeClr val="lt1"/>
          </a:fontRef>
        </p:style>
        <p:txBody>
          <a:bodyPr lIns="108878" tIns="54439" rIns="108878" bIns="54439" anchor="ctr"/>
          <a:lstStyle/>
          <a:p>
            <a:pPr>
              <a:defRPr/>
            </a:pPr>
            <a:r>
              <a:rPr lang="en-US" altLang="zh-CN" sz="1800" b="1" dirty="0">
                <a:solidFill>
                  <a:schemeClr val="tx1"/>
                </a:solidFill>
                <a:latin typeface="微软雅黑" panose="020B0503020204020204" pitchFamily="34" charset="-122"/>
                <a:ea typeface="微软雅黑" panose="020B0503020204020204" pitchFamily="34" charset="-122"/>
              </a:rPr>
              <a:t>ARP</a:t>
            </a:r>
            <a:r>
              <a:rPr lang="zh-CN" altLang="en-US" sz="1800" b="1" dirty="0">
                <a:solidFill>
                  <a:schemeClr val="tx1"/>
                </a:solidFill>
                <a:latin typeface="微软雅黑" panose="020B0503020204020204" pitchFamily="34" charset="-122"/>
                <a:ea typeface="微软雅黑" panose="020B0503020204020204" pitchFamily="34" charset="-122"/>
              </a:rPr>
              <a:t> </a:t>
            </a:r>
            <a:r>
              <a:rPr lang="en-US" altLang="zh-CN" sz="1800" b="1" dirty="0">
                <a:solidFill>
                  <a:schemeClr val="tx1"/>
                </a:solidFill>
                <a:latin typeface="微软雅黑" panose="020B0503020204020204" pitchFamily="34" charset="-122"/>
                <a:ea typeface="微软雅黑" panose="020B0503020204020204" pitchFamily="34" charset="-122"/>
              </a:rPr>
              <a:t>reply</a:t>
            </a:r>
            <a:endParaRPr lang="en-US" altLang="zh-CN" sz="1800" b="1" dirty="0">
              <a:solidFill>
                <a:schemeClr val="tx1"/>
              </a:solidFill>
              <a:latin typeface="微软雅黑" panose="020B0503020204020204" pitchFamily="34" charset="-122"/>
              <a:ea typeface="微软雅黑" panose="020B0503020204020204" pitchFamily="34" charset="-122"/>
            </a:endParaRPr>
          </a:p>
          <a:p>
            <a:r>
              <a:rPr kumimoji="1" lang="en-US" altLang="zh-CN" sz="1800" dirty="0">
                <a:solidFill>
                  <a:schemeClr val="tx1"/>
                </a:solidFill>
                <a:latin typeface="微软雅黑" panose="020B0503020204020204" pitchFamily="34" charset="-122"/>
                <a:ea typeface="微软雅黑" panose="020B0503020204020204" pitchFamily="34" charset="-122"/>
              </a:rPr>
              <a:t>192.168.1.1 is at  cc:cc:cc:cc:cc:cc</a:t>
            </a:r>
            <a:endParaRPr kumimoji="1" lang="en-US" altLang="zh-CN" sz="1800" dirty="0">
              <a:solidFill>
                <a:schemeClr val="tx1"/>
              </a:solidFill>
              <a:latin typeface="微软雅黑" panose="020B0503020204020204" pitchFamily="34" charset="-122"/>
              <a:ea typeface="微软雅黑" panose="020B0503020204020204" pitchFamily="34" charset="-122"/>
            </a:endParaRPr>
          </a:p>
        </p:txBody>
      </p:sp>
      <p:sp>
        <p:nvSpPr>
          <p:cNvPr id="50" name="矩形标注 49"/>
          <p:cNvSpPr/>
          <p:nvPr/>
        </p:nvSpPr>
        <p:spPr>
          <a:xfrm>
            <a:off x="7299140" y="1563257"/>
            <a:ext cx="3780177" cy="740640"/>
          </a:xfrm>
          <a:prstGeom prst="wedgeRectCallou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pPr eaLnBrk="1" hangingPunct="1">
              <a:defRPr/>
            </a:pPr>
            <a:r>
              <a:rPr lang="en-US" altLang="zh-CN" sz="1800" dirty="0">
                <a:solidFill>
                  <a:schemeClr val="tx1"/>
                </a:solidFill>
                <a:latin typeface="微软雅黑" panose="020B0503020204020204" pitchFamily="34" charset="-122"/>
                <a:ea typeface="微软雅黑" panose="020B0503020204020204" pitchFamily="34" charset="-122"/>
              </a:rPr>
              <a:t>Internet</a:t>
            </a:r>
            <a:r>
              <a:rPr lang="zh-CN" altLang="en-US" sz="1800" dirty="0">
                <a:solidFill>
                  <a:schemeClr val="tx1"/>
                </a:solidFill>
                <a:latin typeface="微软雅黑" panose="020B0503020204020204" pitchFamily="34" charset="-122"/>
                <a:ea typeface="微软雅黑" panose="020B0503020204020204" pitchFamily="34" charset="-122"/>
              </a:rPr>
              <a:t>地址       物理地址</a:t>
            </a:r>
            <a:r>
              <a:rPr lang="en-US" altLang="zh-CN" sz="1800" dirty="0">
                <a:solidFill>
                  <a:schemeClr val="tx1"/>
                </a:solidFill>
                <a:latin typeface="微软雅黑" panose="020B0503020204020204" pitchFamily="34" charset="-122"/>
                <a:ea typeface="微软雅黑" panose="020B0503020204020204" pitchFamily="34" charset="-122"/>
              </a:rPr>
              <a:t>192.168.1.1       cc:cc:cc:cc:cc:cc</a:t>
            </a:r>
            <a:endParaRPr lang="zh-CN" altLang="en-US" sz="1800" dirty="0">
              <a:solidFill>
                <a:schemeClr val="tx1"/>
              </a:solidFill>
              <a:latin typeface="微软雅黑" panose="020B0503020204020204" pitchFamily="34" charset="-122"/>
              <a:ea typeface="微软雅黑" panose="020B0503020204020204" pitchFamily="34" charset="-122"/>
            </a:endParaRPr>
          </a:p>
        </p:txBody>
      </p:sp>
      <p:pic>
        <p:nvPicPr>
          <p:cNvPr id="52" name="Picture 30" descr="EndUserLe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9079" y="4802799"/>
            <a:ext cx="1076325" cy="15001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4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utoUpdateAnimBg="0"/>
      <p:bldP spid="47" grpId="0" animBg="1"/>
      <p:bldP spid="49" grpId="0" animBg="1"/>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3" y="1305998"/>
            <a:ext cx="4078942"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ARP</a:t>
            </a:r>
            <a:r>
              <a:rPr lang="zh-CN" altLang="en-US" sz="2400" dirty="0">
                <a:latin typeface="微软雅黑" panose="020B0503020204020204" pitchFamily="34" charset="-122"/>
                <a:ea typeface="微软雅黑" panose="020B0503020204020204" pitchFamily="34" charset="-122"/>
                <a:cs typeface="+mn-ea"/>
                <a:sym typeface="+mn-lt"/>
              </a:rPr>
              <a:t>欺骗</a:t>
            </a:r>
            <a:r>
              <a:rPr lang="en-US" altLang="zh-CN" sz="2400" dirty="0">
                <a:latin typeface="微软雅黑" panose="020B0503020204020204" pitchFamily="34" charset="-122"/>
                <a:ea typeface="微软雅黑" panose="020B0503020204020204" pitchFamily="34" charset="-122"/>
                <a:cs typeface="+mn-ea"/>
                <a:sym typeface="+mn-lt"/>
              </a:rPr>
              <a:t>+</a:t>
            </a:r>
            <a:r>
              <a:rPr lang="zh-CN" altLang="en-US" sz="2400" dirty="0">
                <a:latin typeface="微软雅黑" panose="020B0503020204020204" pitchFamily="34" charset="-122"/>
                <a:ea typeface="微软雅黑" panose="020B0503020204020204" pitchFamily="34" charset="-122"/>
                <a:cs typeface="+mn-ea"/>
                <a:sym typeface="+mn-lt"/>
              </a:rPr>
              <a:t>中间人攻击</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297760"/>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25" name="Picture 5"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07253" y="3414224"/>
            <a:ext cx="1018763" cy="82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6"/>
          <p:cNvSpPr txBox="1">
            <a:spLocks noChangeArrowheads="1"/>
          </p:cNvSpPr>
          <p:nvPr/>
        </p:nvSpPr>
        <p:spPr bwMode="auto">
          <a:xfrm>
            <a:off x="8855761" y="3387708"/>
            <a:ext cx="2270124"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bb:bb:bb:bb:bb:bb</a:t>
            </a:r>
            <a:endParaRPr kumimoji="1" lang="en-US" altLang="zh-CN" sz="1800" dirty="0">
              <a:latin typeface="微软雅黑" panose="020B0503020204020204" pitchFamily="34" charset="-122"/>
              <a:ea typeface="微软雅黑" panose="020B0503020204020204" pitchFamily="34" charset="-122"/>
            </a:endParaRPr>
          </a:p>
        </p:txBody>
      </p:sp>
      <p:sp>
        <p:nvSpPr>
          <p:cNvPr id="27" name="Text Box 7"/>
          <p:cNvSpPr txBox="1">
            <a:spLocks noChangeArrowheads="1"/>
          </p:cNvSpPr>
          <p:nvPr/>
        </p:nvSpPr>
        <p:spPr bwMode="auto">
          <a:xfrm>
            <a:off x="1815933" y="4700177"/>
            <a:ext cx="189399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cc:cc:cc:cc:cc:cc</a:t>
            </a:r>
            <a:endParaRPr kumimoji="1" lang="en-US" altLang="zh-CN" sz="1800" dirty="0">
              <a:latin typeface="微软雅黑" panose="020B0503020204020204" pitchFamily="34" charset="-122"/>
              <a:ea typeface="微软雅黑" panose="020B0503020204020204" pitchFamily="34" charset="-122"/>
            </a:endParaRPr>
          </a:p>
        </p:txBody>
      </p:sp>
      <p:sp>
        <p:nvSpPr>
          <p:cNvPr id="28" name="Text Box 8"/>
          <p:cNvSpPr txBox="1">
            <a:spLocks noChangeArrowheads="1"/>
          </p:cNvSpPr>
          <p:nvPr/>
        </p:nvSpPr>
        <p:spPr bwMode="auto">
          <a:xfrm>
            <a:off x="1654973" y="3514322"/>
            <a:ext cx="2090587"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aa:aa:aa:aa:aa:aa</a:t>
            </a:r>
            <a:endParaRPr kumimoji="1" lang="en-US" altLang="zh-CN" sz="1800" dirty="0">
              <a:latin typeface="微软雅黑" panose="020B0503020204020204" pitchFamily="34" charset="-122"/>
              <a:ea typeface="微软雅黑" panose="020B0503020204020204" pitchFamily="34" charset="-122"/>
            </a:endParaRPr>
          </a:p>
        </p:txBody>
      </p:sp>
      <p:sp>
        <p:nvSpPr>
          <p:cNvPr id="29" name="Text Box 9"/>
          <p:cNvSpPr txBox="1">
            <a:spLocks noChangeArrowheads="1"/>
          </p:cNvSpPr>
          <p:nvPr/>
        </p:nvSpPr>
        <p:spPr bwMode="auto">
          <a:xfrm>
            <a:off x="1578146" y="3880155"/>
            <a:ext cx="2167414"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网关</a:t>
            </a:r>
            <a:r>
              <a:rPr kumimoji="1" lang="zh-CN" altLang="en-US" sz="1800" dirty="0">
                <a:latin typeface="微软雅黑" panose="020B0503020204020204" pitchFamily="34" charset="-122"/>
                <a:ea typeface="微软雅黑" panose="020B0503020204020204" pitchFamily="34" charset="-122"/>
              </a:rPr>
              <a:t>：</a:t>
            </a:r>
            <a:r>
              <a:rPr kumimoji="1" lang="en-US" altLang="zh-CN" sz="1800" dirty="0">
                <a:latin typeface="微软雅黑" panose="020B0503020204020204" pitchFamily="34" charset="-122"/>
                <a:ea typeface="微软雅黑" panose="020B0503020204020204" pitchFamily="34" charset="-122"/>
              </a:rPr>
              <a:t>192.168.1.1</a:t>
            </a:r>
            <a:endParaRPr kumimoji="1" lang="en-US" altLang="zh-CN" sz="1800" dirty="0">
              <a:latin typeface="微软雅黑" panose="020B0503020204020204" pitchFamily="34" charset="-122"/>
              <a:ea typeface="微软雅黑" panose="020B0503020204020204" pitchFamily="34" charset="-122"/>
            </a:endParaRPr>
          </a:p>
        </p:txBody>
      </p:sp>
      <p:sp>
        <p:nvSpPr>
          <p:cNvPr id="30" name="Text Box 10"/>
          <p:cNvSpPr txBox="1">
            <a:spLocks noChangeArrowheads="1"/>
          </p:cNvSpPr>
          <p:nvPr/>
        </p:nvSpPr>
        <p:spPr bwMode="auto">
          <a:xfrm>
            <a:off x="9048120" y="3849247"/>
            <a:ext cx="146541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192.168.1.2</a:t>
            </a:r>
            <a:endParaRPr kumimoji="1" lang="en-US" altLang="zh-CN" sz="1800" dirty="0">
              <a:latin typeface="微软雅黑" panose="020B0503020204020204" pitchFamily="34" charset="-122"/>
              <a:ea typeface="微软雅黑" panose="020B0503020204020204" pitchFamily="34" charset="-122"/>
            </a:endParaRPr>
          </a:p>
        </p:txBody>
      </p:sp>
      <p:sp>
        <p:nvSpPr>
          <p:cNvPr id="31" name="Text Box 18"/>
          <p:cNvSpPr txBox="1">
            <a:spLocks noChangeArrowheads="1"/>
          </p:cNvSpPr>
          <p:nvPr/>
        </p:nvSpPr>
        <p:spPr bwMode="auto">
          <a:xfrm>
            <a:off x="1972250" y="5113392"/>
            <a:ext cx="146541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192.168.1.3</a:t>
            </a:r>
            <a:endParaRPr kumimoji="1" lang="en-US" altLang="zh-CN" sz="1800" dirty="0">
              <a:latin typeface="微软雅黑" panose="020B0503020204020204" pitchFamily="34" charset="-122"/>
              <a:ea typeface="微软雅黑" panose="020B0503020204020204" pitchFamily="34" charset="-122"/>
            </a:endParaRPr>
          </a:p>
        </p:txBody>
      </p:sp>
      <p:sp>
        <p:nvSpPr>
          <p:cNvPr id="32" name="Line 15"/>
          <p:cNvSpPr>
            <a:spLocks noChangeShapeType="1"/>
          </p:cNvSpPr>
          <p:nvPr/>
        </p:nvSpPr>
        <p:spPr bwMode="auto">
          <a:xfrm flipH="1">
            <a:off x="4817319" y="3982164"/>
            <a:ext cx="3063833" cy="45099"/>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33" name="Text Box 17"/>
          <p:cNvSpPr txBox="1">
            <a:spLocks noChangeArrowheads="1"/>
          </p:cNvSpPr>
          <p:nvPr/>
        </p:nvSpPr>
        <p:spPr bwMode="auto">
          <a:xfrm>
            <a:off x="1630018" y="5500332"/>
            <a:ext cx="219693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b="1" dirty="0">
                <a:latin typeface="微软雅黑" panose="020B0503020204020204" pitchFamily="34" charset="-122"/>
                <a:ea typeface="微软雅黑" panose="020B0503020204020204" pitchFamily="34" charset="-122"/>
              </a:rPr>
              <a:t>ARP </a:t>
            </a:r>
            <a:r>
              <a:rPr kumimoji="1" lang="zh-CN" altLang="en-US" sz="1800" b="1" dirty="0">
                <a:latin typeface="微软雅黑" panose="020B0503020204020204" pitchFamily="34" charset="-122"/>
                <a:ea typeface="微软雅黑" panose="020B0503020204020204" pitchFamily="34" charset="-122"/>
              </a:rPr>
              <a:t>欺骗的攻击者</a:t>
            </a:r>
            <a:endParaRPr kumimoji="1" lang="en-US" altLang="zh-CN" sz="1800" b="1" dirty="0">
              <a:latin typeface="微软雅黑" panose="020B0503020204020204" pitchFamily="34" charset="-122"/>
              <a:ea typeface="微软雅黑" panose="020B0503020204020204" pitchFamily="34" charset="-122"/>
            </a:endParaRPr>
          </a:p>
        </p:txBody>
      </p:sp>
      <p:grpSp>
        <p:nvGrpSpPr>
          <p:cNvPr id="34" name="Group 3"/>
          <p:cNvGrpSpPr/>
          <p:nvPr/>
        </p:nvGrpSpPr>
        <p:grpSpPr bwMode="auto">
          <a:xfrm>
            <a:off x="5068300" y="1958853"/>
            <a:ext cx="1036309" cy="864010"/>
            <a:chOff x="528" y="1906"/>
            <a:chExt cx="1248" cy="1248"/>
          </a:xfrm>
        </p:grpSpPr>
        <p:pic>
          <p:nvPicPr>
            <p:cNvPr id="35" name="Picture 4" descr="地球"/>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 y="1906"/>
              <a:ext cx="124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WordArt 5"/>
            <p:cNvSpPr>
              <a:spLocks noChangeArrowheads="1" noChangeShapeType="1" noTextEdit="1"/>
            </p:cNvSpPr>
            <p:nvPr/>
          </p:nvSpPr>
          <p:spPr bwMode="auto">
            <a:xfrm>
              <a:off x="576" y="2400"/>
              <a:ext cx="1152" cy="398"/>
            </a:xfrm>
            <a:prstGeom prst="rect">
              <a:avLst/>
            </a:prstGeom>
            <a:extLst>
              <a:ext uri="{91240B29-F687-4F45-9708-019B960494DF}">
                <a14:hiddenLine xmlns:a14="http://schemas.microsoft.com/office/drawing/2010/main" w="9525">
                  <a:solidFill>
                    <a:srgbClr val="FF6600"/>
                  </a:solidFill>
                  <a:round/>
                </a14:hiddenLine>
              </a:ext>
            </a:extLst>
          </p:spPr>
          <p:txBody>
            <a:bodyPr wrap="none" numCol="1" fromWordArt="1">
              <a:prstTxWarp prst="textCanDown">
                <a:avLst>
                  <a:gd name="adj" fmla="val 33333"/>
                </a:avLst>
              </a:prstTxWarp>
            </a:bodyPr>
            <a:ls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ctr"/>
              <a:r>
                <a:rPr lang="en-US" altLang="zh-CN" sz="3600" b="1" kern="10" dirty="0">
                  <a:effectLst>
                    <a:outerShdw dist="35921" dir="2700000" algn="ctr" rotWithShape="0">
                      <a:schemeClr val="tx1"/>
                    </a:outerShdw>
                  </a:effectLst>
                  <a:latin typeface="微软雅黑" panose="020B0503020204020204" pitchFamily="34" charset="-122"/>
                  <a:ea typeface="微软雅黑" panose="020B0503020204020204" pitchFamily="34" charset="-122"/>
                  <a:cs typeface="Arial" panose="020B0604020202020204"/>
                </a:rPr>
                <a:t>Internet</a:t>
              </a:r>
              <a:endParaRPr lang="zh-CN" altLang="en-US" sz="3600" b="1" kern="10">
                <a:effectLst>
                  <a:outerShdw dist="35921" dir="2700000" algn="ctr" rotWithShape="0">
                    <a:schemeClr val="tx1"/>
                  </a:outerShdw>
                </a:effectLst>
                <a:latin typeface="微软雅黑" panose="020B0503020204020204" pitchFamily="34" charset="-122"/>
                <a:ea typeface="微软雅黑" panose="020B0503020204020204" pitchFamily="34" charset="-122"/>
                <a:cs typeface="Arial" panose="020B0604020202020204"/>
              </a:endParaRPr>
            </a:p>
          </p:txBody>
        </p:sp>
      </p:grpSp>
      <p:graphicFrame>
        <p:nvGraphicFramePr>
          <p:cNvPr id="38" name="对象 37"/>
          <p:cNvGraphicFramePr>
            <a:graphicFrameLocks noChangeAspect="1"/>
          </p:cNvGraphicFramePr>
          <p:nvPr/>
        </p:nvGraphicFramePr>
        <p:xfrm>
          <a:off x="3763511" y="3607695"/>
          <a:ext cx="666750" cy="590550"/>
        </p:xfrm>
        <a:graphic>
          <a:graphicData uri="http://schemas.openxmlformats.org/presentationml/2006/ole">
            <mc:AlternateContent xmlns:mc="http://schemas.openxmlformats.org/markup-compatibility/2006">
              <mc:Choice xmlns:v="urn:schemas-microsoft-com:vml" Requires="v">
                <p:oleObj spid="_x0000_s3151" name="CorelDRAW" r:id="rId3" imgW="5094605" imgH="4521835" progId="">
                  <p:embed/>
                </p:oleObj>
              </mc:Choice>
              <mc:Fallback>
                <p:oleObj name="CorelDRAW" r:id="rId3" imgW="5094605" imgH="4521835" progId="">
                  <p:embed/>
                  <p:pic>
                    <p:nvPicPr>
                      <p:cNvPr id="0" name="图片 31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3511" y="3607695"/>
                        <a:ext cx="666750"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 name="Line 15"/>
          <p:cNvSpPr>
            <a:spLocks noChangeShapeType="1"/>
          </p:cNvSpPr>
          <p:nvPr/>
        </p:nvSpPr>
        <p:spPr bwMode="auto">
          <a:xfrm flipV="1">
            <a:off x="4358936" y="2576399"/>
            <a:ext cx="709364" cy="924494"/>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51" name="Line 15"/>
          <p:cNvSpPr>
            <a:spLocks noChangeShapeType="1"/>
          </p:cNvSpPr>
          <p:nvPr/>
        </p:nvSpPr>
        <p:spPr bwMode="auto">
          <a:xfrm flipV="1">
            <a:off x="4867997" y="3623057"/>
            <a:ext cx="2993636" cy="59237"/>
          </a:xfrm>
          <a:prstGeom prst="line">
            <a:avLst/>
          </a:prstGeom>
          <a:noFill/>
          <a:ln w="38100">
            <a:solidFill>
              <a:schemeClr val="tx2">
                <a:lumMod val="50000"/>
                <a:lumOff val="50000"/>
              </a:schemeClr>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53" name="Line 15"/>
          <p:cNvSpPr>
            <a:spLocks noChangeShapeType="1"/>
          </p:cNvSpPr>
          <p:nvPr/>
        </p:nvSpPr>
        <p:spPr bwMode="auto">
          <a:xfrm flipH="1">
            <a:off x="4713617" y="2852480"/>
            <a:ext cx="593767" cy="755214"/>
          </a:xfrm>
          <a:prstGeom prst="line">
            <a:avLst/>
          </a:prstGeom>
          <a:noFill/>
          <a:ln w="38100">
            <a:solidFill>
              <a:schemeClr val="tx2">
                <a:lumMod val="50000"/>
                <a:lumOff val="50000"/>
              </a:schemeClr>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54" name="爆炸形 2 53"/>
          <p:cNvSpPr/>
          <p:nvPr/>
        </p:nvSpPr>
        <p:spPr>
          <a:xfrm>
            <a:off x="8895310" y="2300858"/>
            <a:ext cx="1531942" cy="737788"/>
          </a:xfrm>
          <a:prstGeom prst="irregularSeal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上网</a:t>
            </a:r>
            <a:endParaRPr lang="zh-CN" altLang="en-US" dirty="0">
              <a:solidFill>
                <a:schemeClr val="tx1"/>
              </a:solidFill>
              <a:latin typeface="微软雅黑" panose="020B0503020204020204" pitchFamily="34" charset="-122"/>
              <a:ea typeface="微软雅黑" panose="020B0503020204020204" pitchFamily="34" charset="-122"/>
            </a:endParaRPr>
          </a:p>
        </p:txBody>
      </p:sp>
      <p:pic>
        <p:nvPicPr>
          <p:cNvPr id="55" name="Picture 30" descr="EndUserLef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0773" y="4536669"/>
            <a:ext cx="1076325" cy="15001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9" grpId="0" animBg="1"/>
      <p:bldP spid="51" grpId="0" animBg="1"/>
      <p:bldP spid="53" grpId="0" animBg="1"/>
      <p:bldP spid="5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2" y="106612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ARP</a:t>
            </a:r>
            <a:r>
              <a:rPr lang="zh-CN" altLang="en-US" sz="2400" dirty="0">
                <a:latin typeface="微软雅黑" panose="020B0503020204020204" pitchFamily="34" charset="-122"/>
                <a:ea typeface="微软雅黑" panose="020B0503020204020204" pitchFamily="34" charset="-122"/>
                <a:cs typeface="+mn-ea"/>
                <a:sym typeface="+mn-lt"/>
              </a:rPr>
              <a:t>欺骗</a:t>
            </a:r>
            <a:r>
              <a:rPr lang="en-US" altLang="zh-CN" sz="2400" dirty="0">
                <a:latin typeface="微软雅黑" panose="020B0503020204020204" pitchFamily="34" charset="-122"/>
                <a:ea typeface="微软雅黑" panose="020B0503020204020204" pitchFamily="34" charset="-122"/>
                <a:cs typeface="+mn-ea"/>
                <a:sym typeface="+mn-lt"/>
              </a:rPr>
              <a:t>+</a:t>
            </a:r>
            <a:r>
              <a:rPr lang="zh-CN" altLang="en-US" sz="2400" dirty="0">
                <a:latin typeface="微软雅黑" panose="020B0503020204020204" pitchFamily="34" charset="-122"/>
                <a:ea typeface="微软雅黑" panose="020B0503020204020204" pitchFamily="34" charset="-122"/>
                <a:cs typeface="+mn-ea"/>
                <a:sym typeface="+mn-lt"/>
              </a:rPr>
              <a:t>中间人</a:t>
            </a:r>
            <a:r>
              <a:rPr lang="zh-CN" altLang="en-US" sz="2400" dirty="0" smtClean="0">
                <a:latin typeface="微软雅黑" panose="020B0503020204020204" pitchFamily="34" charset="-122"/>
                <a:ea typeface="微软雅黑" panose="020B0503020204020204" pitchFamily="34" charset="-122"/>
                <a:cs typeface="+mn-ea"/>
                <a:sym typeface="+mn-lt"/>
              </a:rPr>
              <a:t>攻击（单项欺骗）</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057888"/>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37" name="Picture 5"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316283" y="3700918"/>
            <a:ext cx="1018763" cy="82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 Box 6"/>
          <p:cNvSpPr txBox="1">
            <a:spLocks noChangeArrowheads="1"/>
          </p:cNvSpPr>
          <p:nvPr/>
        </p:nvSpPr>
        <p:spPr bwMode="auto">
          <a:xfrm>
            <a:off x="9423402" y="3726015"/>
            <a:ext cx="2270124"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bb:bb:bb:bb:bb:bb</a:t>
            </a:r>
            <a:endParaRPr kumimoji="1" lang="en-US" altLang="zh-CN" sz="1800" dirty="0">
              <a:latin typeface="微软雅黑" panose="020B0503020204020204" pitchFamily="34" charset="-122"/>
              <a:ea typeface="微软雅黑" panose="020B0503020204020204" pitchFamily="34" charset="-122"/>
            </a:endParaRPr>
          </a:p>
        </p:txBody>
      </p:sp>
      <p:sp>
        <p:nvSpPr>
          <p:cNvPr id="41" name="Text Box 7"/>
          <p:cNvSpPr txBox="1">
            <a:spLocks noChangeArrowheads="1"/>
          </p:cNvSpPr>
          <p:nvPr/>
        </p:nvSpPr>
        <p:spPr bwMode="auto">
          <a:xfrm>
            <a:off x="2023613" y="5390917"/>
            <a:ext cx="189399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cc:cc:cc:cc:cc:cc</a:t>
            </a:r>
            <a:endParaRPr kumimoji="1" lang="en-US" altLang="zh-CN" sz="1800" dirty="0">
              <a:latin typeface="微软雅黑" panose="020B0503020204020204" pitchFamily="34" charset="-122"/>
              <a:ea typeface="微软雅黑" panose="020B0503020204020204" pitchFamily="34" charset="-122"/>
            </a:endParaRPr>
          </a:p>
        </p:txBody>
      </p:sp>
      <p:sp>
        <p:nvSpPr>
          <p:cNvPr id="42" name="Text Box 8"/>
          <p:cNvSpPr txBox="1">
            <a:spLocks noChangeArrowheads="1"/>
          </p:cNvSpPr>
          <p:nvPr/>
        </p:nvSpPr>
        <p:spPr bwMode="auto">
          <a:xfrm>
            <a:off x="2317914" y="3894389"/>
            <a:ext cx="2090587"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aa:aa:aa:aa:aa:aa</a:t>
            </a:r>
            <a:endParaRPr kumimoji="1" lang="en-US" altLang="zh-CN" sz="1800" dirty="0">
              <a:latin typeface="微软雅黑" panose="020B0503020204020204" pitchFamily="34" charset="-122"/>
              <a:ea typeface="微软雅黑" panose="020B0503020204020204" pitchFamily="34" charset="-122"/>
            </a:endParaRPr>
          </a:p>
        </p:txBody>
      </p:sp>
      <p:sp>
        <p:nvSpPr>
          <p:cNvPr id="43" name="Text Box 9"/>
          <p:cNvSpPr txBox="1">
            <a:spLocks noChangeArrowheads="1"/>
          </p:cNvSpPr>
          <p:nvPr/>
        </p:nvSpPr>
        <p:spPr bwMode="auto">
          <a:xfrm>
            <a:off x="1975682" y="4268858"/>
            <a:ext cx="263960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网关</a:t>
            </a:r>
            <a:r>
              <a:rPr kumimoji="1" lang="zh-CN" altLang="en-US" sz="1800" dirty="0">
                <a:latin typeface="微软雅黑" panose="020B0503020204020204" pitchFamily="34" charset="-122"/>
                <a:ea typeface="微软雅黑" panose="020B0503020204020204" pitchFamily="34" charset="-122"/>
              </a:rPr>
              <a:t>：</a:t>
            </a:r>
            <a:r>
              <a:rPr kumimoji="1" lang="en-US" altLang="zh-CN" sz="1800" dirty="0">
                <a:latin typeface="微软雅黑" panose="020B0503020204020204" pitchFamily="34" charset="-122"/>
                <a:ea typeface="微软雅黑" panose="020B0503020204020204" pitchFamily="34" charset="-122"/>
              </a:rPr>
              <a:t>192.168.1.1</a:t>
            </a:r>
            <a:endParaRPr kumimoji="1" lang="en-US" altLang="zh-CN" sz="1800" dirty="0">
              <a:latin typeface="微软雅黑" panose="020B0503020204020204" pitchFamily="34" charset="-122"/>
              <a:ea typeface="微软雅黑" panose="020B0503020204020204" pitchFamily="34" charset="-122"/>
            </a:endParaRPr>
          </a:p>
        </p:txBody>
      </p:sp>
      <p:sp>
        <p:nvSpPr>
          <p:cNvPr id="44" name="Text Box 10"/>
          <p:cNvSpPr txBox="1">
            <a:spLocks noChangeArrowheads="1"/>
          </p:cNvSpPr>
          <p:nvPr/>
        </p:nvSpPr>
        <p:spPr bwMode="auto">
          <a:xfrm>
            <a:off x="9577774" y="4092398"/>
            <a:ext cx="1444577"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Tahoma" panose="020B0604030504040204" pitchFamily="34" charset="0"/>
                <a:ea typeface="宋体" panose="02010600030101010101" pitchFamily="2" charset="-122"/>
              </a:rPr>
              <a:t>192.168.1.2</a:t>
            </a:r>
            <a:endParaRPr kumimoji="1" lang="en-US" altLang="zh-CN" sz="1800" dirty="0">
              <a:latin typeface="Tahoma" panose="020B0604030504040204" pitchFamily="34" charset="0"/>
              <a:ea typeface="宋体" panose="02010600030101010101" pitchFamily="2" charset="-122"/>
            </a:endParaRPr>
          </a:p>
        </p:txBody>
      </p:sp>
      <p:sp>
        <p:nvSpPr>
          <p:cNvPr id="45" name="Text Box 18"/>
          <p:cNvSpPr txBox="1">
            <a:spLocks noChangeArrowheads="1"/>
          </p:cNvSpPr>
          <p:nvPr/>
        </p:nvSpPr>
        <p:spPr bwMode="auto">
          <a:xfrm>
            <a:off x="2179930" y="5804132"/>
            <a:ext cx="146541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192.168.1.3</a:t>
            </a:r>
            <a:endParaRPr kumimoji="1" lang="en-US" altLang="zh-CN" sz="1800" dirty="0">
              <a:latin typeface="微软雅黑" panose="020B0503020204020204" pitchFamily="34" charset="-122"/>
              <a:ea typeface="微软雅黑" panose="020B0503020204020204" pitchFamily="34" charset="-122"/>
            </a:endParaRPr>
          </a:p>
        </p:txBody>
      </p:sp>
      <p:sp>
        <p:nvSpPr>
          <p:cNvPr id="46" name="Line 15"/>
          <p:cNvSpPr>
            <a:spLocks noChangeShapeType="1"/>
          </p:cNvSpPr>
          <p:nvPr/>
        </p:nvSpPr>
        <p:spPr bwMode="auto">
          <a:xfrm flipH="1">
            <a:off x="5185302" y="4355928"/>
            <a:ext cx="3380887" cy="1460207"/>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p>
        </p:txBody>
      </p:sp>
      <p:sp>
        <p:nvSpPr>
          <p:cNvPr id="47" name="Text Box 17"/>
          <p:cNvSpPr txBox="1">
            <a:spLocks noChangeArrowheads="1"/>
          </p:cNvSpPr>
          <p:nvPr/>
        </p:nvSpPr>
        <p:spPr bwMode="auto">
          <a:xfrm>
            <a:off x="2019720" y="6152326"/>
            <a:ext cx="1965373"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b="1" dirty="0">
                <a:latin typeface="微软雅黑" panose="020B0503020204020204" pitchFamily="34" charset="-122"/>
                <a:ea typeface="微软雅黑" panose="020B0503020204020204" pitchFamily="34" charset="-122"/>
              </a:rPr>
              <a:t>ARP </a:t>
            </a:r>
            <a:r>
              <a:rPr kumimoji="1" lang="zh-CN" altLang="en-US" sz="1800" b="1" dirty="0">
                <a:latin typeface="微软雅黑" panose="020B0503020204020204" pitchFamily="34" charset="-122"/>
                <a:ea typeface="微软雅黑" panose="020B0503020204020204" pitchFamily="34" charset="-122"/>
              </a:rPr>
              <a:t>欺骗</a:t>
            </a:r>
            <a:r>
              <a:rPr kumimoji="1" lang="en-US" altLang="zh-CN" sz="1800" b="1" dirty="0">
                <a:latin typeface="微软雅黑" panose="020B0503020204020204" pitchFamily="34" charset="-122"/>
                <a:ea typeface="微软雅黑" panose="020B0503020204020204" pitchFamily="34" charset="-122"/>
              </a:rPr>
              <a:t>+</a:t>
            </a:r>
            <a:r>
              <a:rPr kumimoji="1" lang="zh-CN" altLang="en-US" sz="1800" b="1" dirty="0">
                <a:latin typeface="微软雅黑" panose="020B0503020204020204" pitchFamily="34" charset="-122"/>
                <a:ea typeface="微软雅黑" panose="020B0503020204020204" pitchFamily="34" charset="-122"/>
              </a:rPr>
              <a:t>代理</a:t>
            </a:r>
            <a:endParaRPr kumimoji="1" lang="en-US" altLang="zh-CN" sz="1800" b="1" dirty="0">
              <a:latin typeface="微软雅黑" panose="020B0503020204020204" pitchFamily="34" charset="-122"/>
              <a:ea typeface="微软雅黑" panose="020B0503020204020204" pitchFamily="34" charset="-122"/>
            </a:endParaRPr>
          </a:p>
        </p:txBody>
      </p:sp>
      <p:grpSp>
        <p:nvGrpSpPr>
          <p:cNvPr id="48" name="Group 3"/>
          <p:cNvGrpSpPr/>
          <p:nvPr/>
        </p:nvGrpSpPr>
        <p:grpSpPr bwMode="auto">
          <a:xfrm>
            <a:off x="5677330" y="2245547"/>
            <a:ext cx="1036309" cy="864010"/>
            <a:chOff x="528" y="1906"/>
            <a:chExt cx="1248" cy="1248"/>
          </a:xfrm>
        </p:grpSpPr>
        <p:pic>
          <p:nvPicPr>
            <p:cNvPr id="49" name="Picture 4" descr="地球"/>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 y="1906"/>
              <a:ext cx="124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WordArt 5"/>
            <p:cNvSpPr>
              <a:spLocks noChangeArrowheads="1" noChangeShapeType="1" noTextEdit="1"/>
            </p:cNvSpPr>
            <p:nvPr/>
          </p:nvSpPr>
          <p:spPr bwMode="auto">
            <a:xfrm>
              <a:off x="576" y="2400"/>
              <a:ext cx="1152" cy="398"/>
            </a:xfrm>
            <a:prstGeom prst="rect">
              <a:avLst/>
            </a:prstGeom>
            <a:extLst>
              <a:ext uri="{91240B29-F687-4F45-9708-019B960494DF}">
                <a14:hiddenLine xmlns:a14="http://schemas.microsoft.com/office/drawing/2010/main" w="9525">
                  <a:solidFill>
                    <a:srgbClr val="FF6600"/>
                  </a:solidFill>
                  <a:round/>
                </a14:hiddenLine>
              </a:ext>
            </a:extLst>
          </p:spPr>
          <p:txBody>
            <a:bodyPr wrap="none" numCol="1" fromWordArt="1">
              <a:prstTxWarp prst="textCanDown">
                <a:avLst>
                  <a:gd name="adj" fmla="val 33333"/>
                </a:avLst>
              </a:prstTxWarp>
            </a:bodyPr>
            <a:ls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ctr"/>
              <a:r>
                <a:rPr lang="en-US" altLang="zh-CN" sz="3600" b="1" kern="10" dirty="0">
                  <a:solidFill>
                    <a:srgbClr val="FFFFCC"/>
                  </a:solidFill>
                  <a:effectLst>
                    <a:outerShdw dist="35921" dir="2700000" algn="ctr" rotWithShape="0">
                      <a:schemeClr val="tx1"/>
                    </a:outerShdw>
                  </a:effectLst>
                  <a:latin typeface="Arial" panose="020B0604020202020204"/>
                  <a:cs typeface="Arial" panose="020B0604020202020204"/>
                </a:rPr>
                <a:t>Internet</a:t>
              </a:r>
              <a:endParaRPr lang="zh-CN" altLang="en-US" sz="3600" b="1" kern="10">
                <a:solidFill>
                  <a:srgbClr val="FFFFCC"/>
                </a:solidFill>
                <a:effectLst>
                  <a:outerShdw dist="35921" dir="2700000" algn="ctr" rotWithShape="0">
                    <a:schemeClr val="tx1"/>
                  </a:outerShdw>
                </a:effectLst>
                <a:latin typeface="Arial" panose="020B0604020202020204"/>
                <a:cs typeface="Arial" panose="020B0604020202020204"/>
              </a:endParaRPr>
            </a:p>
          </p:txBody>
        </p:sp>
      </p:grpSp>
      <p:graphicFrame>
        <p:nvGraphicFramePr>
          <p:cNvPr id="52" name="对象 51"/>
          <p:cNvGraphicFramePr>
            <a:graphicFrameLocks noChangeAspect="1"/>
          </p:cNvGraphicFramePr>
          <p:nvPr/>
        </p:nvGraphicFramePr>
        <p:xfrm>
          <a:off x="4372541" y="3894389"/>
          <a:ext cx="666750" cy="590550"/>
        </p:xfrm>
        <a:graphic>
          <a:graphicData uri="http://schemas.openxmlformats.org/presentationml/2006/ole">
            <mc:AlternateContent xmlns:mc="http://schemas.openxmlformats.org/markup-compatibility/2006">
              <mc:Choice xmlns:v="urn:schemas-microsoft-com:vml" Requires="v">
                <p:oleObj spid="_x0000_s4174" name="CorelDRAW" r:id="rId3" imgW="5094605" imgH="4521835" progId="">
                  <p:embed/>
                </p:oleObj>
              </mc:Choice>
              <mc:Fallback>
                <p:oleObj name="CorelDRAW" r:id="rId3" imgW="5094605" imgH="4521835" progId="">
                  <p:embed/>
                  <p:pic>
                    <p:nvPicPr>
                      <p:cNvPr id="0" name="图片 4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2541" y="3894389"/>
                        <a:ext cx="666750"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 name="Line 15"/>
          <p:cNvSpPr>
            <a:spLocks noChangeShapeType="1"/>
          </p:cNvSpPr>
          <p:nvPr/>
        </p:nvSpPr>
        <p:spPr bwMode="auto">
          <a:xfrm flipV="1">
            <a:off x="4743375" y="4521564"/>
            <a:ext cx="0" cy="1130447"/>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p>
        </p:txBody>
      </p:sp>
      <p:sp>
        <p:nvSpPr>
          <p:cNvPr id="57" name="Line 15"/>
          <p:cNvSpPr>
            <a:spLocks noChangeShapeType="1"/>
          </p:cNvSpPr>
          <p:nvPr/>
        </p:nvSpPr>
        <p:spPr bwMode="auto">
          <a:xfrm flipV="1">
            <a:off x="5378927" y="4239239"/>
            <a:ext cx="2993636" cy="59237"/>
          </a:xfrm>
          <a:prstGeom prst="line">
            <a:avLst/>
          </a:prstGeom>
          <a:noFill/>
          <a:ln w="38100">
            <a:solidFill>
              <a:schemeClr val="bg1">
                <a:lumMod val="65000"/>
              </a:schemeClr>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p>
        </p:txBody>
      </p:sp>
      <p:sp>
        <p:nvSpPr>
          <p:cNvPr id="58" name="Line 15"/>
          <p:cNvSpPr>
            <a:spLocks noChangeShapeType="1"/>
          </p:cNvSpPr>
          <p:nvPr/>
        </p:nvSpPr>
        <p:spPr bwMode="auto">
          <a:xfrm flipH="1">
            <a:off x="5322647" y="3139174"/>
            <a:ext cx="593767" cy="755214"/>
          </a:xfrm>
          <a:prstGeom prst="line">
            <a:avLst/>
          </a:prstGeom>
          <a:noFill/>
          <a:ln w="38100">
            <a:solidFill>
              <a:schemeClr val="bg1">
                <a:lumMod val="65000"/>
              </a:schemeClr>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p>
        </p:txBody>
      </p:sp>
      <p:sp>
        <p:nvSpPr>
          <p:cNvPr id="59" name="矩形标注 58"/>
          <p:cNvSpPr/>
          <p:nvPr/>
        </p:nvSpPr>
        <p:spPr>
          <a:xfrm>
            <a:off x="7844119" y="2301015"/>
            <a:ext cx="3780177" cy="1081911"/>
          </a:xfrm>
          <a:prstGeom prst="wedgeRectCallou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pPr eaLnBrk="1" hangingPunct="1">
              <a:defRPr/>
            </a:pPr>
            <a:r>
              <a:rPr lang="zh-CN" altLang="en-US" sz="1600" dirty="0">
                <a:solidFill>
                  <a:schemeClr val="tx1"/>
                </a:solidFill>
                <a:latin typeface="微软雅黑" panose="020B0503020204020204" pitchFamily="34" charset="-122"/>
                <a:ea typeface="微软雅黑" panose="020B0503020204020204" pitchFamily="34" charset="-122"/>
              </a:rPr>
              <a:t>缓存里</a:t>
            </a:r>
            <a:r>
              <a:rPr lang="en-US" altLang="zh-CN" sz="1600" dirty="0">
                <a:solidFill>
                  <a:schemeClr val="tx1"/>
                </a:solidFill>
                <a:latin typeface="微软雅黑" panose="020B0503020204020204" pitchFamily="34" charset="-122"/>
                <a:ea typeface="微软雅黑" panose="020B0503020204020204" pitchFamily="34" charset="-122"/>
              </a:rPr>
              <a:t>ARP</a:t>
            </a:r>
            <a:r>
              <a:rPr lang="zh-CN" altLang="en-US" sz="1600" dirty="0">
                <a:solidFill>
                  <a:schemeClr val="tx1"/>
                </a:solidFill>
                <a:latin typeface="微软雅黑" panose="020B0503020204020204" pitchFamily="34" charset="-122"/>
                <a:ea typeface="微软雅黑" panose="020B0503020204020204" pitchFamily="34" charset="-122"/>
              </a:rPr>
              <a:t>记录</a:t>
            </a:r>
            <a:endParaRPr lang="en-US" altLang="zh-CN" sz="1600" dirty="0">
              <a:solidFill>
                <a:schemeClr val="tx1"/>
              </a:solidFill>
              <a:latin typeface="微软雅黑" panose="020B0503020204020204" pitchFamily="34" charset="-122"/>
              <a:ea typeface="微软雅黑" panose="020B0503020204020204" pitchFamily="34" charset="-122"/>
            </a:endParaRPr>
          </a:p>
          <a:p>
            <a:pPr eaLnBrk="1" hangingPunct="1">
              <a:defRPr/>
            </a:pPr>
            <a:r>
              <a:rPr lang="en-US" altLang="zh-CN" sz="1600" dirty="0">
                <a:solidFill>
                  <a:schemeClr val="tx1"/>
                </a:solidFill>
                <a:latin typeface="微软雅黑" panose="020B0503020204020204" pitchFamily="34" charset="-122"/>
                <a:ea typeface="微软雅黑" panose="020B0503020204020204" pitchFamily="34" charset="-122"/>
              </a:rPr>
              <a:t>Internet</a:t>
            </a:r>
            <a:r>
              <a:rPr lang="zh-CN" altLang="en-US" sz="1600" dirty="0">
                <a:solidFill>
                  <a:schemeClr val="tx1"/>
                </a:solidFill>
                <a:latin typeface="微软雅黑" panose="020B0503020204020204" pitchFamily="34" charset="-122"/>
                <a:ea typeface="微软雅黑" panose="020B0503020204020204" pitchFamily="34" charset="-122"/>
              </a:rPr>
              <a:t>地址       物理地址</a:t>
            </a:r>
            <a:r>
              <a:rPr lang="en-US" altLang="zh-CN" sz="1600" b="1" dirty="0">
                <a:solidFill>
                  <a:schemeClr val="tx1"/>
                </a:solidFill>
                <a:latin typeface="微软雅黑" panose="020B0503020204020204" pitchFamily="34" charset="-122"/>
                <a:ea typeface="微软雅黑" panose="020B0503020204020204" pitchFamily="34" charset="-122"/>
              </a:rPr>
              <a:t>192.168.1.1       cc:cc:cc:cc:cc:cc</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60" name="Line 15"/>
          <p:cNvSpPr>
            <a:spLocks noChangeShapeType="1"/>
          </p:cNvSpPr>
          <p:nvPr/>
        </p:nvSpPr>
        <p:spPr bwMode="auto">
          <a:xfrm flipV="1">
            <a:off x="4756290" y="2863092"/>
            <a:ext cx="863240" cy="944906"/>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p>
        </p:txBody>
      </p:sp>
      <p:sp>
        <p:nvSpPr>
          <p:cNvPr id="61" name="爆炸形 2 60"/>
          <p:cNvSpPr/>
          <p:nvPr/>
        </p:nvSpPr>
        <p:spPr>
          <a:xfrm>
            <a:off x="9472953" y="4479338"/>
            <a:ext cx="1997871" cy="957384"/>
          </a:xfrm>
          <a:prstGeom prst="irregularSeal2">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被攻击者 </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62" name="矩形标注 61"/>
          <p:cNvSpPr/>
          <p:nvPr/>
        </p:nvSpPr>
        <p:spPr>
          <a:xfrm>
            <a:off x="1149848" y="2379095"/>
            <a:ext cx="3780177" cy="1140825"/>
          </a:xfrm>
          <a:prstGeom prst="wedgeRectCallout">
            <a:avLst>
              <a:gd name="adj1" fmla="val 36786"/>
              <a:gd name="adj2" fmla="val 7871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pPr>
              <a:defRPr/>
            </a:pPr>
            <a:r>
              <a:rPr lang="zh-CN" altLang="en-US" sz="1600" dirty="0">
                <a:solidFill>
                  <a:schemeClr val="tx1"/>
                </a:solidFill>
                <a:latin typeface="微软雅黑" panose="020B0503020204020204" pitchFamily="34" charset="-122"/>
                <a:ea typeface="微软雅黑" panose="020B0503020204020204" pitchFamily="34" charset="-122"/>
              </a:rPr>
              <a:t>缓存里</a:t>
            </a:r>
            <a:r>
              <a:rPr lang="en-US" altLang="zh-CN" sz="1600" dirty="0">
                <a:solidFill>
                  <a:schemeClr val="tx1"/>
                </a:solidFill>
                <a:latin typeface="微软雅黑" panose="020B0503020204020204" pitchFamily="34" charset="-122"/>
                <a:ea typeface="微软雅黑" panose="020B0503020204020204" pitchFamily="34" charset="-122"/>
              </a:rPr>
              <a:t>ARP</a:t>
            </a:r>
            <a:r>
              <a:rPr lang="zh-CN" altLang="en-US" sz="1600" dirty="0">
                <a:solidFill>
                  <a:schemeClr val="tx1"/>
                </a:solidFill>
                <a:latin typeface="微软雅黑" panose="020B0503020204020204" pitchFamily="34" charset="-122"/>
                <a:ea typeface="微软雅黑" panose="020B0503020204020204" pitchFamily="34" charset="-122"/>
              </a:rPr>
              <a:t>记录</a:t>
            </a:r>
            <a:endParaRPr lang="en-US" altLang="zh-CN" sz="1600" dirty="0">
              <a:solidFill>
                <a:schemeClr val="tx1"/>
              </a:solidFill>
              <a:latin typeface="微软雅黑" panose="020B0503020204020204" pitchFamily="34" charset="-122"/>
              <a:ea typeface="微软雅黑" panose="020B0503020204020204" pitchFamily="34" charset="-122"/>
            </a:endParaRPr>
          </a:p>
          <a:p>
            <a:pPr eaLnBrk="1" hangingPunct="1">
              <a:defRPr/>
            </a:pPr>
            <a:r>
              <a:rPr lang="en-US" altLang="zh-CN" sz="1600" dirty="0">
                <a:solidFill>
                  <a:schemeClr val="tx1"/>
                </a:solidFill>
                <a:latin typeface="微软雅黑" panose="020B0503020204020204" pitchFamily="34" charset="-122"/>
                <a:ea typeface="微软雅黑" panose="020B0503020204020204" pitchFamily="34" charset="-122"/>
              </a:rPr>
              <a:t>Internet</a:t>
            </a:r>
            <a:r>
              <a:rPr lang="zh-CN" altLang="en-US" sz="1600" dirty="0">
                <a:solidFill>
                  <a:schemeClr val="tx1"/>
                </a:solidFill>
                <a:latin typeface="微软雅黑" panose="020B0503020204020204" pitchFamily="34" charset="-122"/>
                <a:ea typeface="微软雅黑" panose="020B0503020204020204" pitchFamily="34" charset="-122"/>
              </a:rPr>
              <a:t>地址       物理地址</a:t>
            </a:r>
            <a:r>
              <a:rPr lang="en-US" altLang="zh-CN" sz="1600" dirty="0">
                <a:solidFill>
                  <a:schemeClr val="tx1"/>
                </a:solidFill>
                <a:latin typeface="微软雅黑" panose="020B0503020204020204" pitchFamily="34" charset="-122"/>
                <a:ea typeface="微软雅黑" panose="020B0503020204020204" pitchFamily="34" charset="-122"/>
              </a:rPr>
              <a:t>192.168.1.2       bb:bb:bb:bb:bb:bb</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63" name="线形标注 1 1"/>
          <p:cNvSpPr/>
          <p:nvPr/>
        </p:nvSpPr>
        <p:spPr>
          <a:xfrm>
            <a:off x="2528342" y="1864280"/>
            <a:ext cx="722288" cy="396739"/>
          </a:xfrm>
          <a:prstGeom prst="borderCallout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正常</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64" name="线形标注 1 29"/>
          <p:cNvSpPr/>
          <p:nvPr/>
        </p:nvSpPr>
        <p:spPr>
          <a:xfrm>
            <a:off x="9850107" y="1842014"/>
            <a:ext cx="722288" cy="396739"/>
          </a:xfrm>
          <a:prstGeom prst="borderCallout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错误</a:t>
            </a:r>
            <a:endParaRPr lang="zh-CN" altLang="en-US" dirty="0">
              <a:solidFill>
                <a:schemeClr val="tx1"/>
              </a:solidFill>
              <a:latin typeface="微软雅黑" panose="020B0503020204020204" pitchFamily="34" charset="-122"/>
              <a:ea typeface="微软雅黑" panose="020B0503020204020204" pitchFamily="34" charset="-122"/>
            </a:endParaRPr>
          </a:p>
        </p:txBody>
      </p:sp>
      <p:pic>
        <p:nvPicPr>
          <p:cNvPr id="65" name="Picture 30" descr="EndUserLef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5971" y="5186020"/>
            <a:ext cx="1076325" cy="15001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60" grpId="0" animBg="1"/>
      <p:bldP spid="6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2" y="105498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ARP</a:t>
            </a:r>
            <a:r>
              <a:rPr lang="zh-CN" altLang="en-US" sz="2400" dirty="0">
                <a:latin typeface="微软雅黑" panose="020B0503020204020204" pitchFamily="34" charset="-122"/>
                <a:ea typeface="微软雅黑" panose="020B0503020204020204" pitchFamily="34" charset="-122"/>
                <a:cs typeface="+mn-ea"/>
                <a:sym typeface="+mn-lt"/>
              </a:rPr>
              <a:t>欺骗</a:t>
            </a:r>
            <a:r>
              <a:rPr lang="en-US" altLang="zh-CN" sz="2400" dirty="0">
                <a:latin typeface="微软雅黑" panose="020B0503020204020204" pitchFamily="34" charset="-122"/>
                <a:ea typeface="微软雅黑" panose="020B0503020204020204" pitchFamily="34" charset="-122"/>
                <a:cs typeface="+mn-ea"/>
                <a:sym typeface="+mn-lt"/>
              </a:rPr>
              <a:t>+</a:t>
            </a:r>
            <a:r>
              <a:rPr lang="zh-CN" altLang="en-US" sz="2400" dirty="0">
                <a:latin typeface="微软雅黑" panose="020B0503020204020204" pitchFamily="34" charset="-122"/>
                <a:ea typeface="微软雅黑" panose="020B0503020204020204" pitchFamily="34" charset="-122"/>
                <a:cs typeface="+mn-ea"/>
                <a:sym typeface="+mn-lt"/>
              </a:rPr>
              <a:t>中间人</a:t>
            </a:r>
            <a:r>
              <a:rPr lang="zh-CN" altLang="en-US" sz="2400" dirty="0" smtClean="0">
                <a:latin typeface="微软雅黑" panose="020B0503020204020204" pitchFamily="34" charset="-122"/>
                <a:ea typeface="微软雅黑" panose="020B0503020204020204" pitchFamily="34" charset="-122"/>
                <a:cs typeface="+mn-ea"/>
                <a:sym typeface="+mn-lt"/>
              </a:rPr>
              <a:t>攻击（双</a:t>
            </a:r>
            <a:r>
              <a:rPr lang="zh-CN" altLang="en-US" sz="2400" dirty="0">
                <a:latin typeface="微软雅黑" panose="020B0503020204020204" pitchFamily="34" charset="-122"/>
                <a:ea typeface="微软雅黑" panose="020B0503020204020204" pitchFamily="34" charset="-122"/>
                <a:cs typeface="+mn-ea"/>
                <a:sym typeface="+mn-lt"/>
              </a:rPr>
              <a:t>项</a:t>
            </a:r>
            <a:r>
              <a:rPr lang="zh-CN" altLang="en-US" sz="2400" dirty="0" smtClean="0">
                <a:latin typeface="微软雅黑" panose="020B0503020204020204" pitchFamily="34" charset="-122"/>
                <a:ea typeface="微软雅黑" panose="020B0503020204020204" pitchFamily="34" charset="-122"/>
                <a:cs typeface="+mn-ea"/>
                <a:sym typeface="+mn-lt"/>
              </a:rPr>
              <a:t>欺骗）</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046748"/>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34" name="Picture 5"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102521" y="3399748"/>
            <a:ext cx="1018763" cy="82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6"/>
          <p:cNvSpPr txBox="1">
            <a:spLocks noChangeArrowheads="1"/>
          </p:cNvSpPr>
          <p:nvPr/>
        </p:nvSpPr>
        <p:spPr bwMode="auto">
          <a:xfrm>
            <a:off x="9185584" y="3206279"/>
            <a:ext cx="2270124"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bb:bb:bb:bb:bb:bb</a:t>
            </a:r>
            <a:endParaRPr kumimoji="1" lang="en-US" altLang="zh-CN" sz="1800" dirty="0">
              <a:latin typeface="微软雅黑" panose="020B0503020204020204" pitchFamily="34" charset="-122"/>
              <a:ea typeface="微软雅黑" panose="020B0503020204020204" pitchFamily="34" charset="-122"/>
            </a:endParaRPr>
          </a:p>
        </p:txBody>
      </p:sp>
      <p:sp>
        <p:nvSpPr>
          <p:cNvPr id="36" name="Text Box 7"/>
          <p:cNvSpPr txBox="1">
            <a:spLocks noChangeArrowheads="1"/>
          </p:cNvSpPr>
          <p:nvPr/>
        </p:nvSpPr>
        <p:spPr bwMode="auto">
          <a:xfrm>
            <a:off x="2113758" y="5201964"/>
            <a:ext cx="189399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cc:cc:cc:cc:cc:cc</a:t>
            </a:r>
            <a:endParaRPr kumimoji="1" lang="en-US" altLang="zh-CN" sz="1800" dirty="0">
              <a:latin typeface="微软雅黑" panose="020B0503020204020204" pitchFamily="34" charset="-122"/>
              <a:ea typeface="微软雅黑" panose="020B0503020204020204" pitchFamily="34" charset="-122"/>
            </a:endParaRPr>
          </a:p>
        </p:txBody>
      </p:sp>
      <p:sp>
        <p:nvSpPr>
          <p:cNvPr id="38" name="Text Box 8"/>
          <p:cNvSpPr txBox="1">
            <a:spLocks noChangeArrowheads="1"/>
          </p:cNvSpPr>
          <p:nvPr/>
        </p:nvSpPr>
        <p:spPr bwMode="auto">
          <a:xfrm>
            <a:off x="1807340" y="3577201"/>
            <a:ext cx="2090587"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aa:aa:aa:aa:aa:aa</a:t>
            </a:r>
            <a:endParaRPr kumimoji="1" lang="en-US" altLang="zh-CN" sz="1800" dirty="0">
              <a:latin typeface="微软雅黑" panose="020B0503020204020204" pitchFamily="34" charset="-122"/>
              <a:ea typeface="微软雅黑" panose="020B0503020204020204" pitchFamily="34" charset="-122"/>
            </a:endParaRPr>
          </a:p>
        </p:txBody>
      </p:sp>
      <p:sp>
        <p:nvSpPr>
          <p:cNvPr id="39" name="Text Box 9"/>
          <p:cNvSpPr txBox="1">
            <a:spLocks noChangeArrowheads="1"/>
          </p:cNvSpPr>
          <p:nvPr/>
        </p:nvSpPr>
        <p:spPr bwMode="auto">
          <a:xfrm>
            <a:off x="1740518" y="3935593"/>
            <a:ext cx="2179888"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网关</a:t>
            </a:r>
            <a:r>
              <a:rPr kumimoji="1" lang="zh-CN" altLang="en-US" sz="1800" dirty="0">
                <a:latin typeface="微软雅黑" panose="020B0503020204020204" pitchFamily="34" charset="-122"/>
                <a:ea typeface="微软雅黑" panose="020B0503020204020204" pitchFamily="34" charset="-122"/>
              </a:rPr>
              <a:t>：</a:t>
            </a:r>
            <a:r>
              <a:rPr kumimoji="1" lang="en-US" altLang="zh-CN" sz="1800" dirty="0">
                <a:latin typeface="微软雅黑" panose="020B0503020204020204" pitchFamily="34" charset="-122"/>
                <a:ea typeface="微软雅黑" panose="020B0503020204020204" pitchFamily="34" charset="-122"/>
              </a:rPr>
              <a:t>192.168.1.1</a:t>
            </a:r>
            <a:endParaRPr kumimoji="1" lang="en-US" altLang="zh-CN" sz="1800" dirty="0">
              <a:latin typeface="微软雅黑" panose="020B0503020204020204" pitchFamily="34" charset="-122"/>
              <a:ea typeface="微软雅黑" panose="020B0503020204020204" pitchFamily="34" charset="-122"/>
            </a:endParaRPr>
          </a:p>
        </p:txBody>
      </p:sp>
      <p:sp>
        <p:nvSpPr>
          <p:cNvPr id="51" name="Text Box 10"/>
          <p:cNvSpPr txBox="1">
            <a:spLocks noChangeArrowheads="1"/>
          </p:cNvSpPr>
          <p:nvPr/>
        </p:nvSpPr>
        <p:spPr bwMode="auto">
          <a:xfrm>
            <a:off x="9367523" y="3580748"/>
            <a:ext cx="146541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192.168.1.2</a:t>
            </a:r>
            <a:endParaRPr kumimoji="1" lang="en-US" altLang="zh-CN" sz="1800" dirty="0">
              <a:latin typeface="微软雅黑" panose="020B0503020204020204" pitchFamily="34" charset="-122"/>
              <a:ea typeface="微软雅黑" panose="020B0503020204020204" pitchFamily="34" charset="-122"/>
            </a:endParaRPr>
          </a:p>
        </p:txBody>
      </p:sp>
      <p:sp>
        <p:nvSpPr>
          <p:cNvPr id="53" name="Text Box 18"/>
          <p:cNvSpPr txBox="1">
            <a:spLocks noChangeArrowheads="1"/>
          </p:cNvSpPr>
          <p:nvPr/>
        </p:nvSpPr>
        <p:spPr bwMode="auto">
          <a:xfrm>
            <a:off x="2328047" y="5588904"/>
            <a:ext cx="146541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192.168.1.3</a:t>
            </a:r>
            <a:endParaRPr kumimoji="1" lang="en-US" altLang="zh-CN" sz="1800" dirty="0">
              <a:latin typeface="微软雅黑" panose="020B0503020204020204" pitchFamily="34" charset="-122"/>
              <a:ea typeface="微软雅黑" panose="020B0503020204020204" pitchFamily="34" charset="-122"/>
            </a:endParaRPr>
          </a:p>
        </p:txBody>
      </p:sp>
      <p:sp>
        <p:nvSpPr>
          <p:cNvPr id="54" name="Line 15"/>
          <p:cNvSpPr>
            <a:spLocks noChangeShapeType="1"/>
          </p:cNvSpPr>
          <p:nvPr/>
        </p:nvSpPr>
        <p:spPr bwMode="auto">
          <a:xfrm flipH="1">
            <a:off x="5042500" y="4270894"/>
            <a:ext cx="3380887" cy="1460207"/>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55" name="Text Box 17"/>
          <p:cNvSpPr txBox="1">
            <a:spLocks noChangeArrowheads="1"/>
          </p:cNvSpPr>
          <p:nvPr/>
        </p:nvSpPr>
        <p:spPr bwMode="auto">
          <a:xfrm>
            <a:off x="1985789" y="5986284"/>
            <a:ext cx="1965373"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b="1" dirty="0">
                <a:latin typeface="微软雅黑" panose="020B0503020204020204" pitchFamily="34" charset="-122"/>
                <a:ea typeface="微软雅黑" panose="020B0503020204020204" pitchFamily="34" charset="-122"/>
              </a:rPr>
              <a:t>ARP </a:t>
            </a:r>
            <a:r>
              <a:rPr kumimoji="1" lang="zh-CN" altLang="en-US" sz="1800" b="1" dirty="0">
                <a:latin typeface="微软雅黑" panose="020B0503020204020204" pitchFamily="34" charset="-122"/>
                <a:ea typeface="微软雅黑" panose="020B0503020204020204" pitchFamily="34" charset="-122"/>
              </a:rPr>
              <a:t>欺骗</a:t>
            </a:r>
            <a:r>
              <a:rPr kumimoji="1" lang="en-US" altLang="zh-CN" sz="1800" b="1" dirty="0">
                <a:latin typeface="微软雅黑" panose="020B0503020204020204" pitchFamily="34" charset="-122"/>
                <a:ea typeface="微软雅黑" panose="020B0503020204020204" pitchFamily="34" charset="-122"/>
              </a:rPr>
              <a:t>+</a:t>
            </a:r>
            <a:r>
              <a:rPr kumimoji="1" lang="zh-CN" altLang="en-US" sz="1800" b="1" dirty="0">
                <a:latin typeface="微软雅黑" panose="020B0503020204020204" pitchFamily="34" charset="-122"/>
                <a:ea typeface="微软雅黑" panose="020B0503020204020204" pitchFamily="34" charset="-122"/>
              </a:rPr>
              <a:t>代理</a:t>
            </a:r>
            <a:endParaRPr kumimoji="1" lang="en-US" altLang="zh-CN" sz="1800" b="1" dirty="0">
              <a:latin typeface="微软雅黑" panose="020B0503020204020204" pitchFamily="34" charset="-122"/>
              <a:ea typeface="微软雅黑" panose="020B0503020204020204" pitchFamily="34" charset="-122"/>
            </a:endParaRPr>
          </a:p>
        </p:txBody>
      </p:sp>
      <p:grpSp>
        <p:nvGrpSpPr>
          <p:cNvPr id="65" name="Group 3"/>
          <p:cNvGrpSpPr/>
          <p:nvPr/>
        </p:nvGrpSpPr>
        <p:grpSpPr bwMode="auto">
          <a:xfrm>
            <a:off x="5463568" y="1944377"/>
            <a:ext cx="1036309" cy="864010"/>
            <a:chOff x="528" y="1906"/>
            <a:chExt cx="1248" cy="1248"/>
          </a:xfrm>
        </p:grpSpPr>
        <p:pic>
          <p:nvPicPr>
            <p:cNvPr id="66" name="Picture 4" descr="地球"/>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 y="1906"/>
              <a:ext cx="124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WordArt 5"/>
            <p:cNvSpPr>
              <a:spLocks noChangeArrowheads="1" noChangeShapeType="1" noTextEdit="1"/>
            </p:cNvSpPr>
            <p:nvPr/>
          </p:nvSpPr>
          <p:spPr bwMode="auto">
            <a:xfrm>
              <a:off x="576" y="2400"/>
              <a:ext cx="1152" cy="398"/>
            </a:xfrm>
            <a:prstGeom prst="rect">
              <a:avLst/>
            </a:prstGeom>
            <a:extLst>
              <a:ext uri="{91240B29-F687-4F45-9708-019B960494DF}">
                <a14:hiddenLine xmlns:a14="http://schemas.microsoft.com/office/drawing/2010/main" w="9525">
                  <a:solidFill>
                    <a:srgbClr val="FF6600"/>
                  </a:solidFill>
                  <a:round/>
                </a14:hiddenLine>
              </a:ext>
            </a:extLst>
          </p:spPr>
          <p:txBody>
            <a:bodyPr wrap="none" numCol="1" fromWordArt="1">
              <a:prstTxWarp prst="textCanDown">
                <a:avLst>
                  <a:gd name="adj" fmla="val 33333"/>
                </a:avLst>
              </a:prstTxWarp>
            </a:bodyPr>
            <a:ls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ctr"/>
              <a:r>
                <a:rPr lang="en-US" altLang="zh-CN" sz="3600" b="1" kern="10" dirty="0">
                  <a:solidFill>
                    <a:srgbClr val="FFFFCC"/>
                  </a:solidFill>
                  <a:effectLst>
                    <a:outerShdw dist="35921" dir="2700000" algn="ctr" rotWithShape="0">
                      <a:schemeClr val="tx1"/>
                    </a:outerShdw>
                  </a:effectLst>
                  <a:latin typeface="Arial" panose="020B0604020202020204"/>
                  <a:cs typeface="Arial" panose="020B0604020202020204"/>
                </a:rPr>
                <a:t>Internet</a:t>
              </a:r>
              <a:endParaRPr lang="zh-CN" altLang="en-US" sz="3600" b="1" kern="10">
                <a:solidFill>
                  <a:srgbClr val="FFFFCC"/>
                </a:solidFill>
                <a:effectLst>
                  <a:outerShdw dist="35921" dir="2700000" algn="ctr" rotWithShape="0">
                    <a:schemeClr val="tx1"/>
                  </a:outerShdw>
                </a:effectLst>
                <a:latin typeface="Arial" panose="020B0604020202020204"/>
                <a:cs typeface="Arial" panose="020B0604020202020204"/>
              </a:endParaRPr>
            </a:p>
          </p:txBody>
        </p:sp>
      </p:grpSp>
      <p:graphicFrame>
        <p:nvGraphicFramePr>
          <p:cNvPr id="68" name="对象 67"/>
          <p:cNvGraphicFramePr>
            <a:graphicFrameLocks noChangeAspect="1"/>
          </p:cNvGraphicFramePr>
          <p:nvPr/>
        </p:nvGraphicFramePr>
        <p:xfrm>
          <a:off x="4158779" y="3593219"/>
          <a:ext cx="666750" cy="590550"/>
        </p:xfrm>
        <a:graphic>
          <a:graphicData uri="http://schemas.openxmlformats.org/presentationml/2006/ole">
            <mc:AlternateContent xmlns:mc="http://schemas.openxmlformats.org/markup-compatibility/2006">
              <mc:Choice xmlns:v="urn:schemas-microsoft-com:vml" Requires="v">
                <p:oleObj spid="_x0000_s5197" name="CorelDRAW" r:id="rId3" imgW="5094605" imgH="4521835" progId="">
                  <p:embed/>
                </p:oleObj>
              </mc:Choice>
              <mc:Fallback>
                <p:oleObj name="CorelDRAW" r:id="rId3" imgW="5094605" imgH="4521835" progId="">
                  <p:embed/>
                  <p:pic>
                    <p:nvPicPr>
                      <p:cNvPr id="0" name="图片 51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8779" y="3593219"/>
                        <a:ext cx="666750"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9" name="Line 15"/>
          <p:cNvSpPr>
            <a:spLocks noChangeShapeType="1"/>
          </p:cNvSpPr>
          <p:nvPr/>
        </p:nvSpPr>
        <p:spPr bwMode="auto">
          <a:xfrm flipV="1">
            <a:off x="4529613" y="4220394"/>
            <a:ext cx="0" cy="1130447"/>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70" name="Line 15"/>
          <p:cNvSpPr>
            <a:spLocks noChangeShapeType="1"/>
          </p:cNvSpPr>
          <p:nvPr/>
        </p:nvSpPr>
        <p:spPr bwMode="auto">
          <a:xfrm>
            <a:off x="5042500" y="4009776"/>
            <a:ext cx="0" cy="1164518"/>
          </a:xfrm>
          <a:prstGeom prst="line">
            <a:avLst/>
          </a:prstGeom>
          <a:noFill/>
          <a:ln w="38100">
            <a:solidFill>
              <a:schemeClr val="tx2">
                <a:lumMod val="50000"/>
                <a:lumOff val="50000"/>
              </a:schemeClr>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71" name="Line 15"/>
          <p:cNvSpPr>
            <a:spLocks noChangeShapeType="1"/>
          </p:cNvSpPr>
          <p:nvPr/>
        </p:nvSpPr>
        <p:spPr bwMode="auto">
          <a:xfrm flipH="1">
            <a:off x="5108885" y="2838004"/>
            <a:ext cx="593767" cy="755214"/>
          </a:xfrm>
          <a:prstGeom prst="line">
            <a:avLst/>
          </a:prstGeom>
          <a:noFill/>
          <a:ln w="38100">
            <a:solidFill>
              <a:schemeClr val="tx2">
                <a:lumMod val="50000"/>
                <a:lumOff val="50000"/>
              </a:schemeClr>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72" name="矩形标注 71"/>
          <p:cNvSpPr/>
          <p:nvPr/>
        </p:nvSpPr>
        <p:spPr>
          <a:xfrm>
            <a:off x="7630357" y="2018976"/>
            <a:ext cx="3780177" cy="1062780"/>
          </a:xfrm>
          <a:prstGeom prst="wedgeRectCallou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pPr>
              <a:defRPr/>
            </a:pPr>
            <a:r>
              <a:rPr lang="zh-CN" altLang="en-US" sz="1600" dirty="0">
                <a:solidFill>
                  <a:schemeClr val="tx1"/>
                </a:solidFill>
                <a:latin typeface="微软雅黑" panose="020B0503020204020204" pitchFamily="34" charset="-122"/>
                <a:ea typeface="微软雅黑" panose="020B0503020204020204" pitchFamily="34" charset="-122"/>
              </a:rPr>
              <a:t>缓存里</a:t>
            </a:r>
            <a:r>
              <a:rPr lang="en-US" altLang="zh-CN" sz="1600" dirty="0">
                <a:solidFill>
                  <a:schemeClr val="tx1"/>
                </a:solidFill>
                <a:latin typeface="微软雅黑" panose="020B0503020204020204" pitchFamily="34" charset="-122"/>
                <a:ea typeface="微软雅黑" panose="020B0503020204020204" pitchFamily="34" charset="-122"/>
              </a:rPr>
              <a:t>ARP</a:t>
            </a:r>
            <a:r>
              <a:rPr lang="zh-CN" altLang="en-US" sz="1600" dirty="0">
                <a:solidFill>
                  <a:schemeClr val="tx1"/>
                </a:solidFill>
                <a:latin typeface="微软雅黑" panose="020B0503020204020204" pitchFamily="34" charset="-122"/>
                <a:ea typeface="微软雅黑" panose="020B0503020204020204" pitchFamily="34" charset="-122"/>
              </a:rPr>
              <a:t>记录</a:t>
            </a:r>
            <a:endParaRPr lang="en-US" altLang="zh-CN" sz="1600" dirty="0">
              <a:solidFill>
                <a:schemeClr val="tx1"/>
              </a:solidFill>
              <a:latin typeface="微软雅黑" panose="020B0503020204020204" pitchFamily="34" charset="-122"/>
              <a:ea typeface="微软雅黑" panose="020B0503020204020204" pitchFamily="34" charset="-122"/>
            </a:endParaRPr>
          </a:p>
          <a:p>
            <a:pPr eaLnBrk="1" hangingPunct="1">
              <a:defRPr/>
            </a:pPr>
            <a:r>
              <a:rPr lang="en-US" altLang="zh-CN" sz="1600" dirty="0">
                <a:solidFill>
                  <a:schemeClr val="tx1"/>
                </a:solidFill>
                <a:latin typeface="微软雅黑" panose="020B0503020204020204" pitchFamily="34" charset="-122"/>
                <a:ea typeface="微软雅黑" panose="020B0503020204020204" pitchFamily="34" charset="-122"/>
              </a:rPr>
              <a:t>Internet</a:t>
            </a:r>
            <a:r>
              <a:rPr lang="zh-CN" altLang="en-US" sz="1600" dirty="0">
                <a:solidFill>
                  <a:schemeClr val="tx1"/>
                </a:solidFill>
                <a:latin typeface="微软雅黑" panose="020B0503020204020204" pitchFamily="34" charset="-122"/>
                <a:ea typeface="微软雅黑" panose="020B0503020204020204" pitchFamily="34" charset="-122"/>
              </a:rPr>
              <a:t>地址       物理地址</a:t>
            </a:r>
            <a:r>
              <a:rPr lang="en-US" altLang="zh-CN" sz="1600" b="1" dirty="0">
                <a:solidFill>
                  <a:schemeClr val="tx1"/>
                </a:solidFill>
                <a:latin typeface="微软雅黑" panose="020B0503020204020204" pitchFamily="34" charset="-122"/>
                <a:ea typeface="微软雅黑" panose="020B0503020204020204" pitchFamily="34" charset="-122"/>
              </a:rPr>
              <a:t>192.168.1.1       cc:cc:cc:cc:cc:cc</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73" name="Line 15"/>
          <p:cNvSpPr>
            <a:spLocks noChangeShapeType="1"/>
          </p:cNvSpPr>
          <p:nvPr/>
        </p:nvSpPr>
        <p:spPr bwMode="auto">
          <a:xfrm flipV="1">
            <a:off x="4542528" y="2561922"/>
            <a:ext cx="863240" cy="944906"/>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74" name="爆炸形 2 73"/>
          <p:cNvSpPr/>
          <p:nvPr/>
        </p:nvSpPr>
        <p:spPr>
          <a:xfrm>
            <a:off x="9185584" y="4012334"/>
            <a:ext cx="1997871" cy="957384"/>
          </a:xfrm>
          <a:prstGeom prst="irregularSeal2">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被攻击者 </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75" name="矩形标注 74"/>
          <p:cNvSpPr/>
          <p:nvPr/>
        </p:nvSpPr>
        <p:spPr>
          <a:xfrm>
            <a:off x="1013583" y="2167853"/>
            <a:ext cx="3780177" cy="1070910"/>
          </a:xfrm>
          <a:prstGeom prst="wedgeRectCallout">
            <a:avLst>
              <a:gd name="adj1" fmla="val 31079"/>
              <a:gd name="adj2" fmla="val 7689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lstStyle/>
          <a:p>
            <a:r>
              <a:rPr lang="zh-CN" altLang="en-US" sz="1600" dirty="0">
                <a:solidFill>
                  <a:schemeClr val="tx1"/>
                </a:solidFill>
                <a:latin typeface="微软雅黑" panose="020B0503020204020204" pitchFamily="34" charset="-122"/>
                <a:ea typeface="微软雅黑" panose="020B0503020204020204" pitchFamily="34" charset="-122"/>
              </a:rPr>
              <a:t>缓存里</a:t>
            </a:r>
            <a:r>
              <a:rPr lang="en-US" altLang="zh-CN" sz="1600" dirty="0">
                <a:solidFill>
                  <a:schemeClr val="tx1"/>
                </a:solidFill>
                <a:latin typeface="微软雅黑" panose="020B0503020204020204" pitchFamily="34" charset="-122"/>
                <a:ea typeface="微软雅黑" panose="020B0503020204020204" pitchFamily="34" charset="-122"/>
              </a:rPr>
              <a:t>ARP</a:t>
            </a:r>
            <a:r>
              <a:rPr lang="zh-CN" altLang="en-US" sz="1600" dirty="0">
                <a:solidFill>
                  <a:schemeClr val="tx1"/>
                </a:solidFill>
                <a:latin typeface="微软雅黑" panose="020B0503020204020204" pitchFamily="34" charset="-122"/>
                <a:ea typeface="微软雅黑" panose="020B0503020204020204" pitchFamily="34" charset="-122"/>
              </a:rPr>
              <a:t>记录</a:t>
            </a:r>
            <a:endParaRPr lang="en-US" altLang="zh-CN" sz="1600" dirty="0">
              <a:solidFill>
                <a:schemeClr val="tx1"/>
              </a:solidFill>
              <a:latin typeface="微软雅黑" panose="020B0503020204020204" pitchFamily="34" charset="-122"/>
              <a:ea typeface="微软雅黑" panose="020B0503020204020204" pitchFamily="34" charset="-122"/>
            </a:endParaRPr>
          </a:p>
          <a:p>
            <a:r>
              <a:rPr lang="en-US" altLang="zh-CN" sz="1600" dirty="0">
                <a:solidFill>
                  <a:schemeClr val="tx1"/>
                </a:solidFill>
                <a:latin typeface="微软雅黑" panose="020B0503020204020204" pitchFamily="34" charset="-122"/>
                <a:ea typeface="微软雅黑" panose="020B0503020204020204" pitchFamily="34" charset="-122"/>
              </a:rPr>
              <a:t>Internet</a:t>
            </a:r>
            <a:r>
              <a:rPr lang="zh-CN" altLang="en-US" sz="1600" dirty="0">
                <a:solidFill>
                  <a:schemeClr val="tx1"/>
                </a:solidFill>
                <a:latin typeface="微软雅黑" panose="020B0503020204020204" pitchFamily="34" charset="-122"/>
                <a:ea typeface="微软雅黑" panose="020B0503020204020204" pitchFamily="34" charset="-122"/>
              </a:rPr>
              <a:t>地址       物理地址</a:t>
            </a:r>
            <a:r>
              <a:rPr lang="en-US" altLang="zh-CN" sz="1600" dirty="0">
                <a:solidFill>
                  <a:schemeClr val="tx1"/>
                </a:solidFill>
                <a:latin typeface="微软雅黑" panose="020B0503020204020204" pitchFamily="34" charset="-122"/>
                <a:ea typeface="微软雅黑" panose="020B0503020204020204" pitchFamily="34" charset="-122"/>
              </a:rPr>
              <a:t>192.168.1.2       </a:t>
            </a:r>
            <a:r>
              <a:rPr kumimoji="1" lang="en-US" altLang="zh-CN" sz="1600" b="1" dirty="0">
                <a:solidFill>
                  <a:schemeClr val="tx1"/>
                </a:solidFill>
                <a:latin typeface="微软雅黑" panose="020B0503020204020204" pitchFamily="34" charset="-122"/>
                <a:ea typeface="微软雅黑" panose="020B0503020204020204" pitchFamily="34" charset="-122"/>
              </a:rPr>
              <a:t>cc:cc:cc:cc:cc:cc</a:t>
            </a:r>
            <a:endParaRPr kumimoji="1" lang="en-US" altLang="zh-CN" sz="1600" b="1" dirty="0">
              <a:solidFill>
                <a:schemeClr val="tx1"/>
              </a:solidFill>
              <a:latin typeface="微软雅黑" panose="020B0503020204020204" pitchFamily="34" charset="-122"/>
              <a:ea typeface="微软雅黑" panose="020B0503020204020204" pitchFamily="34" charset="-122"/>
            </a:endParaRPr>
          </a:p>
        </p:txBody>
      </p:sp>
      <p:pic>
        <p:nvPicPr>
          <p:cNvPr id="76" name="Picture 30" descr="EndUserLef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3836" y="5208499"/>
            <a:ext cx="1076325" cy="1500188"/>
          </a:xfrm>
          <a:prstGeom prst="rect">
            <a:avLst/>
          </a:prstGeom>
          <a:noFill/>
          <a:extLst>
            <a:ext uri="{909E8E84-426E-40DD-AFC4-6F175D3DCCD1}">
              <a14:hiddenFill xmlns:a14="http://schemas.microsoft.com/office/drawing/2010/main">
                <a:solidFill>
                  <a:srgbClr val="FFFFFF"/>
                </a:solidFill>
              </a14:hiddenFill>
            </a:ext>
          </a:extLst>
        </p:spPr>
      </p:pic>
      <p:sp>
        <p:nvSpPr>
          <p:cNvPr id="77" name="Line 15"/>
          <p:cNvSpPr>
            <a:spLocks noChangeShapeType="1"/>
          </p:cNvSpPr>
          <p:nvPr/>
        </p:nvSpPr>
        <p:spPr bwMode="auto">
          <a:xfrm flipV="1">
            <a:off x="5042500" y="4090467"/>
            <a:ext cx="3268701" cy="1260373"/>
          </a:xfrm>
          <a:prstGeom prst="line">
            <a:avLst/>
          </a:prstGeom>
          <a:noFill/>
          <a:ln w="38100">
            <a:solidFill>
              <a:schemeClr val="tx2">
                <a:lumMod val="50000"/>
                <a:lumOff val="50000"/>
              </a:schemeClr>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78" name="线形标注 1 77"/>
          <p:cNvSpPr/>
          <p:nvPr/>
        </p:nvSpPr>
        <p:spPr>
          <a:xfrm>
            <a:off x="9739087" y="1547638"/>
            <a:ext cx="722288" cy="396739"/>
          </a:xfrm>
          <a:prstGeom prst="borderCallout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错误</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79" name="线形标注 1 78"/>
          <p:cNvSpPr/>
          <p:nvPr/>
        </p:nvSpPr>
        <p:spPr>
          <a:xfrm>
            <a:off x="2246188" y="1672239"/>
            <a:ext cx="722288" cy="396739"/>
          </a:xfrm>
          <a:prstGeom prst="borderCallout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错误</a:t>
            </a:r>
            <a:endParaRPr lang="zh-CN" altLang="en-US"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9" grpId="0" animBg="1"/>
      <p:bldP spid="70" grpId="0" animBg="1"/>
      <p:bldP spid="71" grpId="0" animBg="1"/>
      <p:bldP spid="73" grpId="0" animBg="1"/>
      <p:bldP spid="74" grpId="0" animBg="1"/>
      <p:bldP spid="7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2" y="105498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利用</a:t>
            </a:r>
            <a:r>
              <a:rPr lang="en-US" altLang="zh-CN" sz="2400" dirty="0">
                <a:latin typeface="微软雅黑" panose="020B0503020204020204" pitchFamily="34" charset="-122"/>
                <a:ea typeface="微软雅黑" panose="020B0503020204020204" pitchFamily="34" charset="-122"/>
                <a:cs typeface="+mn-ea"/>
                <a:sym typeface="+mn-lt"/>
              </a:rPr>
              <a:t>SwitchSniffer</a:t>
            </a:r>
            <a:r>
              <a:rPr lang="zh-CN" altLang="en-US" sz="2400" dirty="0">
                <a:latin typeface="微软雅黑" panose="020B0503020204020204" pitchFamily="34" charset="-122"/>
                <a:ea typeface="微软雅黑" panose="020B0503020204020204" pitchFamily="34" charset="-122"/>
                <a:cs typeface="+mn-ea"/>
                <a:sym typeface="+mn-lt"/>
              </a:rPr>
              <a:t>完成</a:t>
            </a:r>
            <a:r>
              <a:rPr lang="en-US" altLang="zh-CN" sz="2400" dirty="0">
                <a:latin typeface="微软雅黑" panose="020B0503020204020204" pitchFamily="34" charset="-122"/>
                <a:ea typeface="微软雅黑" panose="020B0503020204020204" pitchFamily="34" charset="-122"/>
                <a:cs typeface="+mn-ea"/>
                <a:sym typeface="+mn-lt"/>
              </a:rPr>
              <a:t>ARP</a:t>
            </a:r>
            <a:r>
              <a:rPr lang="zh-CN" altLang="en-US" sz="2400" dirty="0">
                <a:latin typeface="微软雅黑" panose="020B0503020204020204" pitchFamily="34" charset="-122"/>
                <a:ea typeface="微软雅黑" panose="020B0503020204020204" pitchFamily="34" charset="-122"/>
                <a:cs typeface="+mn-ea"/>
                <a:sym typeface="+mn-lt"/>
              </a:rPr>
              <a:t>欺骗</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046748"/>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37" name="Picture 4"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59519" y="2225217"/>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5" descr="0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952294" y="1950150"/>
            <a:ext cx="1371957" cy="110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 Box 9"/>
          <p:cNvSpPr txBox="1">
            <a:spLocks noChangeArrowheads="1"/>
          </p:cNvSpPr>
          <p:nvPr/>
        </p:nvSpPr>
        <p:spPr bwMode="auto">
          <a:xfrm>
            <a:off x="772178" y="2312578"/>
            <a:ext cx="2279742" cy="756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GW</a:t>
            </a:r>
            <a:r>
              <a:rPr kumimoji="1" lang="zh-CN" altLang="en-US" sz="1800" dirty="0">
                <a:latin typeface="微软雅黑" panose="020B0503020204020204" pitchFamily="34" charset="-122"/>
                <a:ea typeface="微软雅黑" panose="020B0503020204020204" pitchFamily="34" charset="-122"/>
              </a:rPr>
              <a:t>：</a:t>
            </a:r>
            <a:r>
              <a:rPr kumimoji="1" lang="en-US" altLang="zh-CN" sz="1800" dirty="0">
                <a:latin typeface="微软雅黑" panose="020B0503020204020204" pitchFamily="34" charset="-122"/>
                <a:ea typeface="微软雅黑" panose="020B0503020204020204" pitchFamily="34" charset="-122"/>
              </a:rPr>
              <a:t>10.3.40.254</a:t>
            </a:r>
            <a:endParaRPr kumimoji="1" lang="en-US" altLang="zh-CN" sz="1800" dirty="0">
              <a:latin typeface="微软雅黑" panose="020B0503020204020204" pitchFamily="34" charset="-122"/>
              <a:ea typeface="微软雅黑" panose="020B0503020204020204" pitchFamily="34" charset="-122"/>
            </a:endParaRPr>
          </a:p>
          <a:p>
            <a:r>
              <a:rPr kumimoji="1" lang="en-US" altLang="zh-CN" sz="1800" dirty="0">
                <a:latin typeface="微软雅黑" panose="020B0503020204020204" pitchFamily="34" charset="-122"/>
                <a:ea typeface="微软雅黑" panose="020B0503020204020204" pitchFamily="34" charset="-122"/>
              </a:rPr>
              <a:t>00:0f:e2:50:</a:t>
            </a:r>
            <a:r>
              <a:rPr kumimoji="1" lang="en-US" altLang="zh-CN" sz="2400" dirty="0">
                <a:latin typeface="微软雅黑" panose="020B0503020204020204" pitchFamily="34" charset="-122"/>
                <a:ea typeface="微软雅黑" panose="020B0503020204020204" pitchFamily="34" charset="-122"/>
              </a:rPr>
              <a:t>4b:a0</a:t>
            </a:r>
            <a:endParaRPr kumimoji="1" lang="en-US" altLang="zh-CN" sz="2400" dirty="0">
              <a:latin typeface="微软雅黑" panose="020B0503020204020204" pitchFamily="34" charset="-122"/>
              <a:ea typeface="微软雅黑" panose="020B0503020204020204" pitchFamily="34" charset="-122"/>
            </a:endParaRPr>
          </a:p>
        </p:txBody>
      </p:sp>
      <p:sp>
        <p:nvSpPr>
          <p:cNvPr id="42" name="Text Box 17"/>
          <p:cNvSpPr txBox="1">
            <a:spLocks noChangeArrowheads="1"/>
          </p:cNvSpPr>
          <p:nvPr/>
        </p:nvSpPr>
        <p:spPr bwMode="auto">
          <a:xfrm>
            <a:off x="9620548" y="2690714"/>
            <a:ext cx="1255745"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zh-CN" altLang="en-US" sz="1800" b="1" dirty="0">
                <a:latin typeface="微软雅黑" panose="020B0503020204020204" pitchFamily="34" charset="-122"/>
                <a:ea typeface="微软雅黑" panose="020B0503020204020204" pitchFamily="34" charset="-122"/>
              </a:rPr>
              <a:t>被攻击者</a:t>
            </a:r>
            <a:endParaRPr kumimoji="1" lang="en-US" altLang="zh-CN" sz="1800" b="1" dirty="0">
              <a:latin typeface="微软雅黑" panose="020B0503020204020204" pitchFamily="34" charset="-122"/>
              <a:ea typeface="微软雅黑" panose="020B0503020204020204" pitchFamily="34" charset="-122"/>
            </a:endParaRPr>
          </a:p>
        </p:txBody>
      </p:sp>
      <p:sp>
        <p:nvSpPr>
          <p:cNvPr id="43" name="Line 15"/>
          <p:cNvSpPr>
            <a:spLocks noChangeShapeType="1"/>
          </p:cNvSpPr>
          <p:nvPr/>
        </p:nvSpPr>
        <p:spPr bwMode="auto">
          <a:xfrm flipH="1" flipV="1">
            <a:off x="4078397" y="3136903"/>
            <a:ext cx="1294411" cy="1429658"/>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44" name="Text Box 17"/>
          <p:cNvSpPr txBox="1">
            <a:spLocks noChangeArrowheads="1"/>
          </p:cNvSpPr>
          <p:nvPr/>
        </p:nvSpPr>
        <p:spPr bwMode="auto">
          <a:xfrm>
            <a:off x="2598429" y="5254988"/>
            <a:ext cx="2196936" cy="3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b="1" dirty="0">
                <a:latin typeface="微软雅黑" panose="020B0503020204020204" pitchFamily="34" charset="-122"/>
                <a:ea typeface="微软雅黑" panose="020B0503020204020204" pitchFamily="34" charset="-122"/>
              </a:rPr>
              <a:t>ARP </a:t>
            </a:r>
            <a:r>
              <a:rPr kumimoji="1" lang="zh-CN" altLang="en-US" sz="1800" b="1" dirty="0">
                <a:latin typeface="微软雅黑" panose="020B0503020204020204" pitchFamily="34" charset="-122"/>
                <a:ea typeface="微软雅黑" panose="020B0503020204020204" pitchFamily="34" charset="-122"/>
              </a:rPr>
              <a:t>欺骗的攻击者</a:t>
            </a:r>
            <a:endParaRPr kumimoji="1" lang="en-US" altLang="zh-CN" sz="1800" b="1" dirty="0">
              <a:latin typeface="微软雅黑" panose="020B0503020204020204" pitchFamily="34" charset="-122"/>
              <a:ea typeface="微软雅黑" panose="020B0503020204020204" pitchFamily="34" charset="-122"/>
            </a:endParaRPr>
          </a:p>
        </p:txBody>
      </p:sp>
      <p:pic>
        <p:nvPicPr>
          <p:cNvPr id="45" name="Picture 30" descr="EndUserLe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5875" y="4371963"/>
            <a:ext cx="1076325" cy="1500188"/>
          </a:xfrm>
          <a:prstGeom prst="rect">
            <a:avLst/>
          </a:prstGeom>
          <a:noFill/>
          <a:extLst>
            <a:ext uri="{909E8E84-426E-40DD-AFC4-6F175D3DCCD1}">
              <a14:hiddenFill xmlns:a14="http://schemas.microsoft.com/office/drawing/2010/main">
                <a:solidFill>
                  <a:srgbClr val="FFFFFF"/>
                </a:solidFill>
              </a14:hiddenFill>
            </a:ext>
          </a:extLst>
        </p:spPr>
      </p:pic>
      <p:sp>
        <p:nvSpPr>
          <p:cNvPr id="46" name="Text Box 9"/>
          <p:cNvSpPr txBox="1">
            <a:spLocks noChangeArrowheads="1"/>
          </p:cNvSpPr>
          <p:nvPr/>
        </p:nvSpPr>
        <p:spPr bwMode="auto">
          <a:xfrm>
            <a:off x="2600203" y="4485273"/>
            <a:ext cx="2175546" cy="694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PC1: 10.3.40.100</a:t>
            </a:r>
            <a:endParaRPr kumimoji="1" lang="en-US" altLang="zh-CN" sz="1800" dirty="0">
              <a:latin typeface="微软雅黑" panose="020B0503020204020204" pitchFamily="34" charset="-122"/>
              <a:ea typeface="微软雅黑" panose="020B0503020204020204" pitchFamily="34" charset="-122"/>
            </a:endParaRPr>
          </a:p>
          <a:p>
            <a:r>
              <a:rPr kumimoji="1" lang="en-US" altLang="zh-CN" sz="1800" dirty="0">
                <a:latin typeface="微软雅黑" panose="020B0503020204020204" pitchFamily="34" charset="-122"/>
                <a:ea typeface="微软雅黑" panose="020B0503020204020204" pitchFamily="34" charset="-122"/>
              </a:rPr>
              <a:t>00:0c:29:e1:</a:t>
            </a:r>
            <a:r>
              <a:rPr kumimoji="1" lang="en-US" altLang="zh-CN" sz="2000" dirty="0">
                <a:latin typeface="微软雅黑" panose="020B0503020204020204" pitchFamily="34" charset="-122"/>
                <a:ea typeface="微软雅黑" panose="020B0503020204020204" pitchFamily="34" charset="-122"/>
              </a:rPr>
              <a:t>b4:ae</a:t>
            </a:r>
            <a:endParaRPr kumimoji="1" lang="en-US" altLang="zh-CN" sz="2000" dirty="0">
              <a:latin typeface="微软雅黑" panose="020B0503020204020204" pitchFamily="34" charset="-122"/>
              <a:ea typeface="微软雅黑" panose="020B0503020204020204" pitchFamily="34" charset="-122"/>
            </a:endParaRPr>
          </a:p>
        </p:txBody>
      </p:sp>
      <p:sp>
        <p:nvSpPr>
          <p:cNvPr id="47" name="Text Box 9"/>
          <p:cNvSpPr txBox="1">
            <a:spLocks noChangeArrowheads="1"/>
          </p:cNvSpPr>
          <p:nvPr/>
        </p:nvSpPr>
        <p:spPr bwMode="auto">
          <a:xfrm>
            <a:off x="9491210" y="2016508"/>
            <a:ext cx="2114632" cy="66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pPr eaLnBrk="1" hangingPunct="1"/>
            <a:r>
              <a:rPr kumimoji="1" lang="en-US" altLang="zh-CN" sz="1800" dirty="0">
                <a:latin typeface="微软雅黑" panose="020B0503020204020204" pitchFamily="34" charset="-122"/>
                <a:ea typeface="微软雅黑" panose="020B0503020204020204" pitchFamily="34" charset="-122"/>
              </a:rPr>
              <a:t>PC2: 10.3.40.5</a:t>
            </a:r>
            <a:endParaRPr kumimoji="1" lang="en-US" altLang="zh-CN" sz="1800" dirty="0">
              <a:latin typeface="微软雅黑" panose="020B0503020204020204" pitchFamily="34" charset="-122"/>
              <a:ea typeface="微软雅黑" panose="020B0503020204020204" pitchFamily="34" charset="-122"/>
            </a:endParaRPr>
          </a:p>
          <a:p>
            <a:r>
              <a:rPr kumimoji="1" lang="en-US" altLang="zh-CN" sz="1800" dirty="0">
                <a:latin typeface="微软雅黑" panose="020B0503020204020204" pitchFamily="34" charset="-122"/>
                <a:ea typeface="微软雅黑" panose="020B0503020204020204" pitchFamily="34" charset="-122"/>
              </a:rPr>
              <a:t>dc:4a:3e:46:45:0e</a:t>
            </a:r>
            <a:endParaRPr kumimoji="1" lang="en-US" altLang="zh-CN" sz="1800" dirty="0">
              <a:latin typeface="微软雅黑" panose="020B0503020204020204" pitchFamily="34" charset="-122"/>
              <a:ea typeface="微软雅黑" panose="020B0503020204020204" pitchFamily="34" charset="-122"/>
            </a:endParaRPr>
          </a:p>
        </p:txBody>
      </p:sp>
      <p:sp>
        <p:nvSpPr>
          <p:cNvPr id="48" name="Line 15"/>
          <p:cNvSpPr>
            <a:spLocks noChangeShapeType="1"/>
          </p:cNvSpPr>
          <p:nvPr/>
        </p:nvSpPr>
        <p:spPr bwMode="auto">
          <a:xfrm flipH="1">
            <a:off x="6002200" y="2885094"/>
            <a:ext cx="2470066" cy="1932148"/>
          </a:xfrm>
          <a:prstGeom prst="line">
            <a:avLst/>
          </a:prstGeom>
          <a:noFill/>
          <a:ln w="38100">
            <a:solidFill>
              <a:schemeClr val="accent1"/>
            </a:solidFill>
            <a:prstDash val="lgDash"/>
            <a:miter lim="800000"/>
            <a:tailEnd type="triangle" w="lg" len="lg"/>
          </a:ln>
          <a:extLst>
            <a:ext uri="{909E8E84-426E-40DD-AFC4-6F175D3DCCD1}">
              <a14:hiddenFill xmlns:a14="http://schemas.microsoft.com/office/drawing/2010/main">
                <a:noFill/>
              </a14:hiddenFill>
            </a:ext>
          </a:extLst>
        </p:spPr>
        <p:txBody>
          <a:bodyPr wrap="none" lIns="108878" tIns="54439" rIns="108878" bIns="54439"/>
          <a:lstStyle/>
          <a:p>
            <a:endParaRPr lang="zh-CN" altLang="en-US" sz="1800">
              <a:latin typeface="微软雅黑" panose="020B0503020204020204" pitchFamily="34" charset="-122"/>
              <a:ea typeface="微软雅黑" panose="020B0503020204020204" pitchFamily="34" charset="-122"/>
            </a:endParaRPr>
          </a:p>
        </p:txBody>
      </p:sp>
      <p:sp>
        <p:nvSpPr>
          <p:cNvPr id="49" name="Text Box 17"/>
          <p:cNvSpPr txBox="1">
            <a:spLocks noChangeArrowheads="1"/>
          </p:cNvSpPr>
          <p:nvPr/>
        </p:nvSpPr>
        <p:spPr bwMode="auto">
          <a:xfrm>
            <a:off x="5954422" y="5012727"/>
            <a:ext cx="2679798" cy="66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78" tIns="54439" rIns="108878" bIns="54439">
            <a:spAutoFit/>
          </a:bodyPr>
          <a:lstStyle>
            <a:lvl1pPr>
              <a:defRPr sz="2800">
                <a:solidFill>
                  <a:schemeClr val="tx1"/>
                </a:solidFill>
                <a:latin typeface="黑体" panose="02010609060101010101" pitchFamily="2" charset="-122"/>
                <a:ea typeface="黑体" panose="02010609060101010101" pitchFamily="2" charset="-122"/>
              </a:defRPr>
            </a:lvl1pPr>
            <a:lvl2pPr>
              <a:defRPr sz="2600">
                <a:solidFill>
                  <a:schemeClr val="tx1"/>
                </a:solidFill>
                <a:latin typeface="黑体" panose="02010609060101010101" pitchFamily="2" charset="-122"/>
                <a:ea typeface="黑体" panose="02010609060101010101" pitchFamily="2" charset="-122"/>
              </a:defRPr>
            </a:lvl2pPr>
            <a:lvl3pPr>
              <a:defRPr sz="2400">
                <a:solidFill>
                  <a:schemeClr val="tx1"/>
                </a:solidFill>
                <a:latin typeface="黑体" panose="02010609060101010101" pitchFamily="2" charset="-122"/>
                <a:ea typeface="黑体" panose="02010609060101010101" pitchFamily="2" charset="-122"/>
              </a:defRPr>
            </a:lvl3pPr>
            <a:lvl4pPr>
              <a:defRPr sz="2000">
                <a:solidFill>
                  <a:schemeClr val="tx1"/>
                </a:solidFill>
                <a:latin typeface="Arial" panose="020B0604020202020204" pitchFamily="34" charset="0"/>
                <a:ea typeface="黑体" panose="02010609060101010101" pitchFamily="2" charset="-122"/>
              </a:defRPr>
            </a:lvl4pPr>
            <a:lvl5pPr>
              <a:defRPr sz="2000">
                <a:solidFill>
                  <a:schemeClr val="tx1"/>
                </a:solidFill>
                <a:latin typeface="Arial" panose="020B0604020202020204" pitchFamily="34" charset="0"/>
                <a:ea typeface="黑体" panose="02010609060101010101" pitchFamily="2" charset="-122"/>
              </a:defRPr>
            </a:lvl5pPr>
            <a:lvl6pPr eaLnBrk="0" hangingPunct="0">
              <a:defRPr sz="2000">
                <a:solidFill>
                  <a:schemeClr val="tx1"/>
                </a:solidFill>
                <a:latin typeface="Arial" panose="020B0604020202020204" pitchFamily="34" charset="0"/>
                <a:ea typeface="黑体" panose="02010609060101010101" pitchFamily="2" charset="-122"/>
              </a:defRPr>
            </a:lvl6pPr>
            <a:lvl7pPr eaLnBrk="0" hangingPunct="0">
              <a:defRPr sz="2000">
                <a:solidFill>
                  <a:schemeClr val="tx1"/>
                </a:solidFill>
                <a:latin typeface="Arial" panose="020B0604020202020204" pitchFamily="34" charset="0"/>
                <a:ea typeface="黑体" panose="02010609060101010101" pitchFamily="2" charset="-122"/>
              </a:defRPr>
            </a:lvl7pPr>
            <a:lvl8pPr eaLnBrk="0" hangingPunct="0">
              <a:defRPr sz="2000">
                <a:solidFill>
                  <a:schemeClr val="tx1"/>
                </a:solidFill>
                <a:latin typeface="Arial" panose="020B0604020202020204" pitchFamily="34" charset="0"/>
                <a:ea typeface="黑体" panose="02010609060101010101" pitchFamily="2" charset="-122"/>
              </a:defRPr>
            </a:lvl8pPr>
            <a:lvl9pPr eaLnBrk="0" hangingPunct="0">
              <a:defRPr sz="2000">
                <a:solidFill>
                  <a:schemeClr val="tx1"/>
                </a:solidFill>
                <a:latin typeface="Arial" panose="020B0604020202020204" pitchFamily="34" charset="0"/>
                <a:ea typeface="黑体" panose="02010609060101010101" pitchFamily="2" charset="-122"/>
              </a:defRPr>
            </a:lvl9pPr>
          </a:lstStyle>
          <a:p>
            <a:r>
              <a:rPr lang="zh-CN" altLang="en-US" sz="1800" dirty="0" smtClean="0">
                <a:latin typeface="微软雅黑" panose="020B0503020204020204" pitchFamily="34" charset="-122"/>
                <a:ea typeface="微软雅黑" panose="020B0503020204020204" pitchFamily="34" charset="-122"/>
              </a:rPr>
              <a:t>安装：</a:t>
            </a:r>
            <a:r>
              <a:rPr lang="en-US" altLang="zh-CN" sz="1800" b="1" dirty="0" smtClean="0">
                <a:latin typeface="微软雅黑" panose="020B0503020204020204" pitchFamily="34" charset="-122"/>
                <a:ea typeface="微软雅黑" panose="020B0503020204020204" pitchFamily="34" charset="-122"/>
              </a:rPr>
              <a:t>SwitchSniffer</a:t>
            </a:r>
            <a:endParaRPr lang="en-US" altLang="zh-CN" sz="1800" b="1" dirty="0">
              <a:latin typeface="微软雅黑" panose="020B0503020204020204" pitchFamily="34" charset="-122"/>
              <a:ea typeface="微软雅黑" panose="020B0503020204020204" pitchFamily="34" charset="-122"/>
            </a:endParaRPr>
          </a:p>
          <a:p>
            <a:r>
              <a:rPr kumimoji="1" lang="en-US" altLang="zh-CN" sz="1800" b="1" dirty="0">
                <a:latin typeface="微软雅黑" panose="020B0503020204020204" pitchFamily="34" charset="-122"/>
                <a:ea typeface="微软雅黑" panose="020B0503020204020204" pitchFamily="34" charset="-122"/>
              </a:rPr>
              <a:t>         </a:t>
            </a:r>
            <a:r>
              <a:rPr kumimoji="1" lang="en-US" altLang="zh-CN" sz="1800" b="1" dirty="0" err="1">
                <a:latin typeface="微软雅黑" panose="020B0503020204020204" pitchFamily="34" charset="-122"/>
                <a:ea typeface="微软雅黑" panose="020B0503020204020204" pitchFamily="34" charset="-122"/>
              </a:rPr>
              <a:t>wireshark</a:t>
            </a:r>
            <a:endParaRPr kumimoji="1" lang="en-US" altLang="zh-CN" sz="1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2" y="105498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欺骗前</a:t>
            </a:r>
            <a:r>
              <a:rPr lang="en-US" altLang="zh-CN" sz="2400" dirty="0">
                <a:latin typeface="微软雅黑" panose="020B0503020204020204" pitchFamily="34" charset="-122"/>
                <a:ea typeface="微软雅黑" panose="020B0503020204020204" pitchFamily="34" charset="-122"/>
                <a:cs typeface="+mn-ea"/>
                <a:sym typeface="+mn-lt"/>
              </a:rPr>
              <a:t>PC2</a:t>
            </a:r>
            <a:r>
              <a:rPr lang="zh-CN" altLang="en-US" sz="2400" dirty="0">
                <a:latin typeface="微软雅黑" panose="020B0503020204020204" pitchFamily="34" charset="-122"/>
                <a:ea typeface="微软雅黑" panose="020B0503020204020204" pitchFamily="34" charset="-122"/>
                <a:cs typeface="+mn-ea"/>
                <a:sym typeface="+mn-lt"/>
              </a:rPr>
              <a:t>的</a:t>
            </a:r>
            <a:r>
              <a:rPr lang="en-US" altLang="zh-CN" sz="2400" dirty="0" err="1">
                <a:latin typeface="微软雅黑" panose="020B0503020204020204" pitchFamily="34" charset="-122"/>
                <a:ea typeface="微软雅黑" panose="020B0503020204020204" pitchFamily="34" charset="-122"/>
                <a:cs typeface="+mn-ea"/>
                <a:sym typeface="+mn-lt"/>
              </a:rPr>
              <a:t>arp</a:t>
            </a:r>
            <a:r>
              <a:rPr lang="zh-CN" altLang="en-US" sz="2400" dirty="0">
                <a:latin typeface="微软雅黑" panose="020B0503020204020204" pitchFamily="34" charset="-122"/>
                <a:ea typeface="微软雅黑" panose="020B0503020204020204" pitchFamily="34" charset="-122"/>
                <a:cs typeface="+mn-ea"/>
                <a:sym typeface="+mn-lt"/>
              </a:rPr>
              <a:t>缓存</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046748"/>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2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59470" y="1767314"/>
            <a:ext cx="6266545" cy="4477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图片 23"/>
          <p:cNvPicPr>
            <a:picLocks noChangeAspect="1"/>
          </p:cNvPicPr>
          <p:nvPr/>
        </p:nvPicPr>
        <p:blipFill>
          <a:blip r:embed="rId2"/>
          <a:stretch>
            <a:fillRect/>
          </a:stretch>
        </p:blipFill>
        <p:spPr>
          <a:xfrm>
            <a:off x="7463719" y="2661955"/>
            <a:ext cx="3294893" cy="279755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0" name="图片 99"/>
          <p:cNvPicPr/>
          <p:nvPr/>
        </p:nvPicPr>
        <p:blipFill>
          <a:blip r:embed="rId1"/>
          <a:stretch>
            <a:fillRect/>
          </a:stretch>
        </p:blipFill>
        <p:spPr>
          <a:xfrm>
            <a:off x="1132205" y="384175"/>
            <a:ext cx="9928225" cy="608965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nvPicPr>
        <p:blipFill>
          <a:blip r:embed="rId1"/>
          <a:stretch>
            <a:fillRect/>
          </a:stretch>
        </p:blipFill>
        <p:spPr>
          <a:xfrm>
            <a:off x="1233805" y="262255"/>
            <a:ext cx="9605010" cy="640524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 name="图片 101"/>
          <p:cNvPicPr/>
          <p:nvPr/>
        </p:nvPicPr>
        <p:blipFill>
          <a:blip r:embed="rId1"/>
          <a:stretch>
            <a:fillRect/>
          </a:stretch>
        </p:blipFill>
        <p:spPr>
          <a:xfrm>
            <a:off x="655955" y="603250"/>
            <a:ext cx="11048365" cy="586422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3" name="图片 102"/>
          <p:cNvPicPr/>
          <p:nvPr/>
        </p:nvPicPr>
        <p:blipFill>
          <a:blip r:embed="rId1"/>
          <a:stretch>
            <a:fillRect/>
          </a:stretch>
        </p:blipFill>
        <p:spPr>
          <a:xfrm>
            <a:off x="228283" y="171450"/>
            <a:ext cx="11458575" cy="651510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2" y="105498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SwitchSniffer</a:t>
            </a:r>
            <a:r>
              <a:rPr lang="zh-CN" altLang="en-US" sz="2400" dirty="0">
                <a:latin typeface="微软雅黑" panose="020B0503020204020204" pitchFamily="34" charset="-122"/>
                <a:ea typeface="微软雅黑" panose="020B0503020204020204" pitchFamily="34" charset="-122"/>
                <a:cs typeface="+mn-ea"/>
                <a:sym typeface="+mn-lt"/>
              </a:rPr>
              <a:t>设置</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046748"/>
            <a:ext cx="423141" cy="412674"/>
            <a:chOff x="5865813" y="3209925"/>
            <a:chExt cx="449263" cy="438150"/>
          </a:xfrm>
          <a:solidFill>
            <a:schemeClr val="accent1"/>
          </a:solidFill>
        </p:grpSpPr>
        <p:sp>
          <p:nvSpPr>
            <p:cNvPr id="1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17"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61919" y="1715042"/>
            <a:ext cx="8336730" cy="4370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圆角矩形 17"/>
          <p:cNvSpPr/>
          <p:nvPr/>
        </p:nvSpPr>
        <p:spPr>
          <a:xfrm>
            <a:off x="6773576" y="3417063"/>
            <a:ext cx="1852551" cy="1151906"/>
          </a:xfrm>
          <a:prstGeom prst="roundRect">
            <a:avLst/>
          </a:prstGeom>
          <a:solidFill>
            <a:schemeClr val="accent1">
              <a:alpha val="2000"/>
            </a:schemeClr>
          </a:solid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左箭头 18"/>
          <p:cNvSpPr/>
          <p:nvPr/>
        </p:nvSpPr>
        <p:spPr>
          <a:xfrm>
            <a:off x="8693427" y="4285789"/>
            <a:ext cx="308759" cy="142503"/>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04639" y="1090202"/>
            <a:ext cx="9661973" cy="525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椭圆 18"/>
          <p:cNvSpPr/>
          <p:nvPr/>
        </p:nvSpPr>
        <p:spPr>
          <a:xfrm>
            <a:off x="1104639" y="1410836"/>
            <a:ext cx="689035" cy="633467"/>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38754" y="1236569"/>
            <a:ext cx="8860304" cy="5135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椭圆 5"/>
          <p:cNvSpPr/>
          <p:nvPr/>
        </p:nvSpPr>
        <p:spPr>
          <a:xfrm>
            <a:off x="2448412" y="1345858"/>
            <a:ext cx="980884" cy="730835"/>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2195" y="2418411"/>
            <a:ext cx="5787809" cy="2898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椭圆 7"/>
          <p:cNvSpPr/>
          <p:nvPr/>
        </p:nvSpPr>
        <p:spPr>
          <a:xfrm>
            <a:off x="5357867" y="2880930"/>
            <a:ext cx="1692293" cy="926989"/>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507300" y="2880930"/>
            <a:ext cx="1692293" cy="926989"/>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00083" y="1060917"/>
            <a:ext cx="9761538" cy="538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椭圆 10"/>
          <p:cNvSpPr/>
          <p:nvPr/>
        </p:nvSpPr>
        <p:spPr>
          <a:xfrm>
            <a:off x="1449720" y="2780922"/>
            <a:ext cx="1555667" cy="374072"/>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794105" y="1415259"/>
            <a:ext cx="724395" cy="558139"/>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280992" y="5283874"/>
            <a:ext cx="1632585" cy="558139"/>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2" y="105498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欺骗后</a:t>
            </a:r>
            <a:r>
              <a:rPr lang="en-US" altLang="zh-CN" sz="2400" dirty="0">
                <a:latin typeface="微软雅黑" panose="020B0503020204020204" pitchFamily="34" charset="-122"/>
                <a:ea typeface="微软雅黑" panose="020B0503020204020204" pitchFamily="34" charset="-122"/>
                <a:cs typeface="+mn-ea"/>
                <a:sym typeface="+mn-lt"/>
              </a:rPr>
              <a:t>PC2</a:t>
            </a:r>
            <a:r>
              <a:rPr lang="zh-CN" altLang="en-US" sz="2400" dirty="0">
                <a:latin typeface="微软雅黑" panose="020B0503020204020204" pitchFamily="34" charset="-122"/>
                <a:ea typeface="微软雅黑" panose="020B0503020204020204" pitchFamily="34" charset="-122"/>
                <a:cs typeface="+mn-ea"/>
                <a:sym typeface="+mn-lt"/>
              </a:rPr>
              <a:t>的</a:t>
            </a:r>
            <a:r>
              <a:rPr lang="en-US" altLang="zh-CN" sz="2400" dirty="0" err="1">
                <a:latin typeface="微软雅黑" panose="020B0503020204020204" pitchFamily="34" charset="-122"/>
                <a:ea typeface="微软雅黑" panose="020B0503020204020204" pitchFamily="34" charset="-122"/>
                <a:cs typeface="+mn-ea"/>
                <a:sym typeface="+mn-lt"/>
              </a:rPr>
              <a:t>arp</a:t>
            </a:r>
            <a:r>
              <a:rPr lang="zh-CN" altLang="en-US" sz="2400" dirty="0">
                <a:latin typeface="微软雅黑" panose="020B0503020204020204" pitchFamily="34" charset="-122"/>
                <a:ea typeface="微软雅黑" panose="020B0503020204020204" pitchFamily="34" charset="-122"/>
                <a:cs typeface="+mn-ea"/>
                <a:sym typeface="+mn-lt"/>
              </a:rPr>
              <a:t>缓存</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046748"/>
            <a:ext cx="423141" cy="412674"/>
            <a:chOff x="5865813" y="3209925"/>
            <a:chExt cx="449263" cy="438150"/>
          </a:xfrm>
          <a:solidFill>
            <a:schemeClr val="accent1"/>
          </a:solidFill>
        </p:grpSpPr>
        <p:sp>
          <p:nvSpPr>
            <p:cNvPr id="14"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5"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6"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7"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8"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9"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24"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76940" y="3622960"/>
            <a:ext cx="6389688"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5" name="直接连接符 24"/>
          <p:cNvCxnSpPr/>
          <p:nvPr/>
        </p:nvCxnSpPr>
        <p:spPr>
          <a:xfrm>
            <a:off x="1276940" y="5134884"/>
            <a:ext cx="384760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2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940" y="1755334"/>
            <a:ext cx="6380162"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7" name="直接连接符 26"/>
          <p:cNvCxnSpPr/>
          <p:nvPr/>
        </p:nvCxnSpPr>
        <p:spPr>
          <a:xfrm>
            <a:off x="1276940" y="3291595"/>
            <a:ext cx="384760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6277997" y="4405466"/>
            <a:ext cx="1235033" cy="923330"/>
          </a:xfrm>
          <a:prstGeom prst="rect">
            <a:avLst/>
          </a:prstGeom>
          <a:noFill/>
        </p:spPr>
        <p:txBody>
          <a:bodyPr wrap="square" lIns="91440" tIns="45720" rIns="91440" bIns="45720">
            <a:spAutoFit/>
          </a:bodyPr>
          <a:lstStyle/>
          <a:p>
            <a:pPr algn="ctr"/>
            <a:r>
              <a:rPr lang="zh-CN" altLang="en-US" sz="5400" b="0" cap="none" spc="0" dirty="0">
                <a:ln w="10160">
                  <a:solidFill>
                    <a:schemeClr val="accent1"/>
                  </a:solidFill>
                  <a:prstDash val="solid"/>
                </a:ln>
                <a:solidFill>
                  <a:srgbClr val="FF0000"/>
                </a:solidFill>
                <a:effectLst>
                  <a:outerShdw blurRad="38100" dist="32000" dir="5400000" algn="tl">
                    <a:srgbClr val="000000">
                      <a:alpha val="30000"/>
                    </a:srgbClr>
                  </a:outerShdw>
                </a:effectLst>
                <a:latin typeface="微软雅黑" panose="020B0503020204020204" pitchFamily="34" charset="-122"/>
                <a:ea typeface="微软雅黑" panose="020B0503020204020204" pitchFamily="34" charset="-122"/>
              </a:rPr>
              <a:t>后</a:t>
            </a:r>
            <a:endParaRPr lang="zh-CN" altLang="en-US" sz="5400" b="0" cap="none" spc="0" dirty="0">
              <a:ln w="10160">
                <a:solidFill>
                  <a:schemeClr val="accent1"/>
                </a:solidFill>
                <a:prstDash val="solid"/>
              </a:ln>
              <a:solidFill>
                <a:srgbClr val="FF0000"/>
              </a:solidFill>
              <a:effectLst>
                <a:outerShdw blurRad="38100" dist="32000" dir="5400000" algn="tl">
                  <a:srgbClr val="000000">
                    <a:alpha val="30000"/>
                  </a:srgbClr>
                </a:outerShdw>
              </a:effectLst>
              <a:latin typeface="微软雅黑" panose="020B0503020204020204" pitchFamily="34" charset="-122"/>
              <a:ea typeface="微软雅黑" panose="020B0503020204020204" pitchFamily="34" charset="-122"/>
            </a:endParaRPr>
          </a:p>
        </p:txBody>
      </p:sp>
      <p:sp>
        <p:nvSpPr>
          <p:cNvPr id="29" name="矩形 28"/>
          <p:cNvSpPr/>
          <p:nvPr/>
        </p:nvSpPr>
        <p:spPr>
          <a:xfrm>
            <a:off x="6277997" y="2542771"/>
            <a:ext cx="1235033" cy="923330"/>
          </a:xfrm>
          <a:prstGeom prst="rect">
            <a:avLst/>
          </a:prstGeom>
          <a:noFill/>
        </p:spPr>
        <p:txBody>
          <a:bodyPr wrap="square" lIns="91440" tIns="45720" rIns="91440" bIns="45720">
            <a:spAutoFit/>
          </a:bodyPr>
          <a:lstStyle/>
          <a:p>
            <a:pPr algn="ctr"/>
            <a:r>
              <a:rPr lang="zh-CN" altLang="en-US" sz="5400" b="0" cap="none" spc="0" dirty="0">
                <a:ln w="10160">
                  <a:solidFill>
                    <a:schemeClr val="accent1"/>
                  </a:solidFill>
                  <a:prstDash val="solid"/>
                </a:ln>
                <a:solidFill>
                  <a:srgbClr val="FF0000"/>
                </a:solidFill>
                <a:effectLst>
                  <a:outerShdw blurRad="38100" dist="32000" dir="5400000" algn="tl">
                    <a:srgbClr val="000000">
                      <a:alpha val="30000"/>
                    </a:srgbClr>
                  </a:outerShdw>
                </a:effectLst>
                <a:latin typeface="微软雅黑" panose="020B0503020204020204" pitchFamily="34" charset="-122"/>
                <a:ea typeface="微软雅黑" panose="020B0503020204020204" pitchFamily="34" charset="-122"/>
              </a:rPr>
              <a:t>前</a:t>
            </a:r>
            <a:endParaRPr lang="zh-CN" altLang="en-US" sz="5400" b="0" cap="none" spc="0" dirty="0">
              <a:ln w="10160">
                <a:solidFill>
                  <a:schemeClr val="accent1"/>
                </a:solidFill>
                <a:prstDash val="solid"/>
              </a:ln>
              <a:solidFill>
                <a:srgbClr val="FF0000"/>
              </a:solidFill>
              <a:effectLst>
                <a:outerShdw blurRad="38100" dist="32000" dir="5400000" algn="tl">
                  <a:srgbClr val="000000">
                    <a:alpha val="30000"/>
                  </a:srgbClr>
                </a:outerShdw>
              </a:effectLst>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a:blip r:embed="rId3"/>
          <a:stretch>
            <a:fillRect/>
          </a:stretch>
        </p:blipFill>
        <p:spPr>
          <a:xfrm>
            <a:off x="7666628" y="2328796"/>
            <a:ext cx="3455364" cy="3000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2" y="105498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10.3.40.5 ping10.3.40.254</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046748"/>
            <a:ext cx="423141" cy="412674"/>
            <a:chOff x="5865813" y="3209925"/>
            <a:chExt cx="449263" cy="438150"/>
          </a:xfrm>
          <a:solidFill>
            <a:schemeClr val="accent1"/>
          </a:solidFill>
        </p:grpSpPr>
        <p:sp>
          <p:nvSpPr>
            <p:cNvPr id="14"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5"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6"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7"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8"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9"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20"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30125" y="1677324"/>
            <a:ext cx="9466262" cy="454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文本框 20"/>
          <p:cNvSpPr txBox="1"/>
          <p:nvPr/>
        </p:nvSpPr>
        <p:spPr>
          <a:xfrm>
            <a:off x="6602278" y="1679288"/>
            <a:ext cx="4330638" cy="400110"/>
          </a:xfrm>
          <a:prstGeom prst="rect">
            <a:avLst/>
          </a:prstGeom>
          <a:pattFill prst="pct5">
            <a:fgClr>
              <a:schemeClr val="accent1"/>
            </a:fgClr>
            <a:bgClr>
              <a:schemeClr val="bg1"/>
            </a:bgClr>
          </a:pattFill>
        </p:spPr>
        <p:txBody>
          <a:bodyPr wrap="square" rtlCol="0">
            <a:spAutoFit/>
          </a:bodyPr>
          <a:lstStyle/>
          <a:p>
            <a:r>
              <a:rPr lang="en-US" altLang="zh-CN" sz="2000" b="1" dirty="0" err="1">
                <a:latin typeface="微软雅黑" panose="020B0503020204020204" pitchFamily="34" charset="-122"/>
                <a:ea typeface="微软雅黑" panose="020B0503020204020204" pitchFamily="34" charset="-122"/>
              </a:rPr>
              <a:t>Wireshark</a:t>
            </a:r>
            <a:r>
              <a:rPr lang="zh-CN" altLang="en-US" sz="2000" b="1" dirty="0">
                <a:latin typeface="微软雅黑" panose="020B0503020204020204" pitchFamily="34" charset="-122"/>
                <a:ea typeface="微软雅黑" panose="020B0503020204020204" pitchFamily="34" charset="-122"/>
              </a:rPr>
              <a:t>安装在</a:t>
            </a:r>
            <a:r>
              <a:rPr lang="en-US" altLang="zh-CN" sz="2000" b="1" dirty="0">
                <a:latin typeface="微软雅黑" panose="020B0503020204020204" pitchFamily="34" charset="-122"/>
                <a:ea typeface="微软雅黑" panose="020B0503020204020204" pitchFamily="34" charset="-122"/>
              </a:rPr>
              <a:t>10.3.40.100</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2" y="105498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双向欺骗</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046748"/>
            <a:ext cx="423141" cy="412674"/>
            <a:chOff x="5865813" y="3209925"/>
            <a:chExt cx="449263" cy="438150"/>
          </a:xfrm>
          <a:solidFill>
            <a:schemeClr val="accent1"/>
          </a:solidFill>
        </p:grpSpPr>
        <p:sp>
          <p:nvSpPr>
            <p:cNvPr id="14"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5"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6"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7"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8"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9"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23"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59757" y="1683445"/>
            <a:ext cx="7723188"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椭圆 23"/>
          <p:cNvSpPr/>
          <p:nvPr/>
        </p:nvSpPr>
        <p:spPr>
          <a:xfrm>
            <a:off x="5078446" y="2795580"/>
            <a:ext cx="1080655" cy="805172"/>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Rectangle 3"/>
          <p:cNvSpPr txBox="1"/>
          <p:nvPr/>
        </p:nvSpPr>
        <p:spPr bwMode="auto">
          <a:xfrm>
            <a:off x="1654972" y="105498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截获双向数据包</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1121440" y="1046748"/>
            <a:ext cx="423141" cy="412674"/>
            <a:chOff x="5865813" y="3209925"/>
            <a:chExt cx="449263" cy="438150"/>
          </a:xfrm>
          <a:solidFill>
            <a:schemeClr val="accent1"/>
          </a:solidFill>
        </p:grpSpPr>
        <p:sp>
          <p:nvSpPr>
            <p:cNvPr id="14"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5"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6"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7"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8"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9"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2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79752" y="1950150"/>
            <a:ext cx="9980892" cy="391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协议</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简介</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3"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61994" y="985773"/>
            <a:ext cx="10029936" cy="5450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椭圆 20"/>
          <p:cNvSpPr/>
          <p:nvPr/>
        </p:nvSpPr>
        <p:spPr>
          <a:xfrm>
            <a:off x="1377653" y="2495099"/>
            <a:ext cx="8494334" cy="280376"/>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232361" y="5398371"/>
            <a:ext cx="1619946" cy="704076"/>
          </a:xfrm>
          <a:prstGeom prst="ellipse">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2.5.2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欺骗的防御</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同心圆 6"/>
          <p:cNvSpPr/>
          <p:nvPr/>
        </p:nvSpPr>
        <p:spPr>
          <a:xfrm>
            <a:off x="2176092" y="2338574"/>
            <a:ext cx="1803488" cy="1803486"/>
          </a:xfrm>
          <a:prstGeom prst="donut">
            <a:avLst>
              <a:gd name="adj" fmla="val 9243"/>
            </a:avLst>
          </a:prstGeom>
          <a:solidFill>
            <a:schemeClr val="accent1"/>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6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同心圆 7"/>
          <p:cNvSpPr/>
          <p:nvPr/>
        </p:nvSpPr>
        <p:spPr>
          <a:xfrm>
            <a:off x="5258003" y="2338574"/>
            <a:ext cx="1803488" cy="1803486"/>
          </a:xfrm>
          <a:prstGeom prst="donut">
            <a:avLst>
              <a:gd name="adj" fmla="val 9243"/>
            </a:avLst>
          </a:prstGeom>
          <a:solidFill>
            <a:schemeClr val="accent1"/>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600" b="1" dirty="0" smtClean="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2064950" y="4355415"/>
            <a:ext cx="2025772" cy="973472"/>
          </a:xfrm>
          <a:prstGeom prst="rect">
            <a:avLst/>
          </a:prstGeom>
          <a:noFill/>
        </p:spPr>
        <p:txBody>
          <a:bodyPr wrap="square" rtlCol="0">
            <a:spAutoFit/>
          </a:bodyPr>
          <a:lstStyle/>
          <a:p>
            <a:pPr algn="ctr">
              <a:lnSpc>
                <a:spcPct val="125000"/>
              </a:lnSpc>
            </a:pPr>
            <a:r>
              <a:rPr lang="en-US" altLang="zh-CN" sz="2400" dirty="0">
                <a:latin typeface="微软雅黑" panose="020B0503020204020204" pitchFamily="34" charset="-122"/>
                <a:ea typeface="微软雅黑" panose="020B0503020204020204" pitchFamily="34" charset="-122"/>
              </a:rPr>
              <a:t>MAC</a:t>
            </a:r>
            <a:r>
              <a:rPr lang="zh-CN" altLang="en-US" sz="2400" dirty="0">
                <a:latin typeface="微软雅黑" panose="020B0503020204020204" pitchFamily="34" charset="-122"/>
                <a:ea typeface="微软雅黑" panose="020B0503020204020204" pitchFamily="34" charset="-122"/>
              </a:rPr>
              <a:t>的静态绑定</a:t>
            </a:r>
            <a:endParaRPr lang="zh-CN" altLang="en-US" sz="24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5142480" y="4390553"/>
            <a:ext cx="2397229" cy="1015663"/>
          </a:xfrm>
          <a:prstGeom prst="rect">
            <a:avLst/>
          </a:prstGeom>
          <a:noFill/>
        </p:spPr>
        <p:txBody>
          <a:bodyPr wrap="square" rtlCol="0">
            <a:spAutoFit/>
          </a:bodyPr>
          <a:lstStyle/>
          <a:p>
            <a:pPr algn="ctr">
              <a:lnSpc>
                <a:spcPct val="125000"/>
              </a:lnSpc>
            </a:pPr>
            <a:r>
              <a:rPr lang="zh-CN" altLang="en-US" sz="2400" dirty="0">
                <a:latin typeface="微软雅黑" panose="020B0503020204020204" pitchFamily="34" charset="-122"/>
                <a:ea typeface="微软雅黑" panose="020B0503020204020204" pitchFamily="34" charset="-122"/>
              </a:rPr>
              <a:t>依靠第三方软件（</a:t>
            </a:r>
            <a:r>
              <a:rPr lang="en-US" altLang="zh-CN" sz="2400" dirty="0">
                <a:latin typeface="微软雅黑" panose="020B0503020204020204" pitchFamily="34" charset="-122"/>
                <a:ea typeface="微软雅黑" panose="020B0503020204020204" pitchFamily="34" charset="-122"/>
              </a:rPr>
              <a:t>ARP</a:t>
            </a:r>
            <a:r>
              <a:rPr lang="zh-CN" altLang="en-US" sz="2400" dirty="0">
                <a:latin typeface="微软雅黑" panose="020B0503020204020204" pitchFamily="34" charset="-122"/>
                <a:ea typeface="微软雅黑" panose="020B0503020204020204" pitchFamily="34" charset="-122"/>
              </a:rPr>
              <a:t>防火墙）</a:t>
            </a:r>
            <a:endParaRPr lang="zh-CN" altLang="en-US" sz="2400" dirty="0">
              <a:latin typeface="微软雅黑" panose="020B0503020204020204" pitchFamily="34" charset="-122"/>
              <a:ea typeface="微软雅黑" panose="020B0503020204020204" pitchFamily="34" charset="-122"/>
            </a:endParaRPr>
          </a:p>
        </p:txBody>
      </p:sp>
      <p:sp>
        <p:nvSpPr>
          <p:cNvPr id="11" name="加号 10"/>
          <p:cNvSpPr/>
          <p:nvPr/>
        </p:nvSpPr>
        <p:spPr>
          <a:xfrm>
            <a:off x="4369341" y="2998743"/>
            <a:ext cx="483148" cy="483146"/>
          </a:xfrm>
          <a:prstGeom prst="mathPlus">
            <a:avLst>
              <a:gd name="adj1" fmla="val 217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12" name="同心圆 11"/>
          <p:cNvSpPr/>
          <p:nvPr/>
        </p:nvSpPr>
        <p:spPr>
          <a:xfrm>
            <a:off x="8408971" y="2338574"/>
            <a:ext cx="1803488" cy="1803486"/>
          </a:xfrm>
          <a:prstGeom prst="donut">
            <a:avLst>
              <a:gd name="adj" fmla="val 9243"/>
            </a:avLst>
          </a:prstGeom>
          <a:solidFill>
            <a:schemeClr val="accent1"/>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600" b="1" dirty="0" smtClean="0">
                <a:solidFill>
                  <a:schemeClr val="tx1">
                    <a:lumMod val="75000"/>
                    <a:lumOff val="25000"/>
                  </a:schemeClr>
                </a:solidFill>
                <a:latin typeface="微软雅黑" panose="020B0503020204020204" pitchFamily="34" charset="-122"/>
                <a:ea typeface="微软雅黑" panose="020B0503020204020204" pitchFamily="34" charset="-122"/>
              </a:rPr>
              <a:t>3</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022857" y="4390553"/>
            <a:ext cx="3026618" cy="1477328"/>
          </a:xfrm>
          <a:prstGeom prst="rect">
            <a:avLst/>
          </a:prstGeom>
          <a:noFill/>
        </p:spPr>
        <p:txBody>
          <a:bodyPr wrap="square" rtlCol="0">
            <a:spAutoFit/>
          </a:bodyPr>
          <a:lstStyle/>
          <a:p>
            <a:pPr algn="ctr">
              <a:lnSpc>
                <a:spcPct val="125000"/>
              </a:lnSpc>
            </a:pPr>
            <a:r>
              <a:rPr lang="zh-CN" altLang="en-US" sz="2400" dirty="0">
                <a:latin typeface="微软雅黑" panose="020B0503020204020204" pitchFamily="34" charset="-122"/>
                <a:ea typeface="微软雅黑" panose="020B0503020204020204" pitchFamily="34" charset="-122"/>
              </a:rPr>
              <a:t>交换机的</a:t>
            </a:r>
            <a:r>
              <a:rPr lang="en-US" altLang="zh-CN" sz="2400" dirty="0">
                <a:latin typeface="微软雅黑" panose="020B0503020204020204" pitchFamily="34" charset="-122"/>
                <a:ea typeface="微软雅黑" panose="020B0503020204020204" pitchFamily="34" charset="-122"/>
              </a:rPr>
              <a:t>DAI</a:t>
            </a:r>
            <a:r>
              <a:rPr lang="zh-CN" altLang="en-US" sz="2400" dirty="0">
                <a:latin typeface="微软雅黑" panose="020B0503020204020204" pitchFamily="34" charset="-122"/>
                <a:ea typeface="微软雅黑" panose="020B0503020204020204" pitchFamily="34" charset="-122"/>
              </a:rPr>
              <a:t>技术（</a:t>
            </a:r>
            <a:r>
              <a:rPr lang="en-US" altLang="zh-CN" sz="2400" dirty="0">
                <a:latin typeface="微软雅黑" panose="020B0503020204020204" pitchFamily="34" charset="-122"/>
                <a:ea typeface="微软雅黑" panose="020B0503020204020204" pitchFamily="34" charset="-122"/>
              </a:rPr>
              <a:t>Dynamic ARP Inspection</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15" name="加号 14"/>
          <p:cNvSpPr/>
          <p:nvPr/>
        </p:nvSpPr>
        <p:spPr>
          <a:xfrm>
            <a:off x="7539709" y="2998743"/>
            <a:ext cx="483148" cy="483146"/>
          </a:xfrm>
          <a:prstGeom prst="mathPlus">
            <a:avLst>
              <a:gd name="adj1" fmla="val 217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2.5.2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ARP</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欺骗的防御</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矩形 98"/>
          <p:cNvSpPr>
            <a:spLocks noChangeArrowheads="1"/>
          </p:cNvSpPr>
          <p:nvPr/>
        </p:nvSpPr>
        <p:spPr bwMode="auto">
          <a:xfrm>
            <a:off x="1681841" y="1190555"/>
            <a:ext cx="35548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0"/>
              </a:spcBef>
              <a:buFontTx/>
              <a:buNone/>
            </a:pPr>
            <a:r>
              <a:rPr lang="zh-CN" altLang="en-US" sz="2000" b="1" dirty="0">
                <a:latin typeface="微软雅黑" panose="020B0503020204020204" pitchFamily="34" charset="-122"/>
              </a:rPr>
              <a:t>防御方法</a:t>
            </a:r>
            <a:r>
              <a:rPr lang="en-US" altLang="zh-CN" sz="2000" b="1" dirty="0" smtClean="0">
                <a:latin typeface="微软雅黑" panose="020B0503020204020204" pitchFamily="34" charset="-122"/>
              </a:rPr>
              <a:t>1—MAC</a:t>
            </a:r>
            <a:r>
              <a:rPr lang="zh-CN" altLang="en-US" sz="2000" b="1" dirty="0">
                <a:latin typeface="微软雅黑" panose="020B0503020204020204" pitchFamily="34" charset="-122"/>
              </a:rPr>
              <a:t>的静态绑定</a:t>
            </a:r>
            <a:endParaRPr lang="zh-CN" altLang="en-US" sz="2000" b="1" dirty="0">
              <a:latin typeface="微软雅黑" panose="020B0503020204020204" pitchFamily="34" charset="-122"/>
            </a:endParaRPr>
          </a:p>
        </p:txBody>
      </p:sp>
      <p:sp>
        <p:nvSpPr>
          <p:cNvPr id="16" name="矩形 56"/>
          <p:cNvSpPr>
            <a:spLocks noChangeArrowheads="1"/>
          </p:cNvSpPr>
          <p:nvPr/>
        </p:nvSpPr>
        <p:spPr bwMode="auto">
          <a:xfrm>
            <a:off x="1395962" y="1666810"/>
            <a:ext cx="1009679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30000"/>
              </a:lnSpc>
              <a:buClr>
                <a:srgbClr val="F07F09"/>
              </a:buClr>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在主机的</a:t>
            </a:r>
            <a:r>
              <a:rPr lang="en-US" altLang="zh-CN" sz="2000" dirty="0">
                <a:latin typeface="微软雅黑" panose="020B0503020204020204" pitchFamily="34" charset="-122"/>
                <a:ea typeface="微软雅黑" panose="020B0503020204020204" pitchFamily="34" charset="-122"/>
              </a:rPr>
              <a:t>ARP</a:t>
            </a:r>
            <a:r>
              <a:rPr lang="zh-CN" altLang="en-US" sz="2000" dirty="0">
                <a:latin typeface="微软雅黑" panose="020B0503020204020204" pitchFamily="34" charset="-122"/>
                <a:ea typeface="微软雅黑" panose="020B0503020204020204" pitchFamily="34" charset="-122"/>
              </a:rPr>
              <a:t>缓存表配置静态记录</a:t>
            </a:r>
            <a:r>
              <a:rPr lang="zh-CN" altLang="en-US" sz="2000" dirty="0" smtClean="0">
                <a:latin typeface="微软雅黑" panose="020B0503020204020204" pitchFamily="34" charset="-122"/>
                <a:ea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rPr>
              <a:t>C</a:t>
            </a:r>
            <a:r>
              <a:rPr lang="en-US" altLang="zh-CN" sz="2000" dirty="0">
                <a:latin typeface="微软雅黑" panose="020B0503020204020204" pitchFamily="34" charset="-122"/>
                <a:ea typeface="微软雅黑" panose="020B0503020204020204" pitchFamily="34" charset="-122"/>
              </a:rPr>
              <a:t>:\&gt;arp -s 192.168.1.1 20-01-e6-b4-55-6c </a:t>
            </a:r>
            <a:endParaRPr lang="en-US" altLang="zh-CN" sz="2000"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403780" y="1229228"/>
            <a:ext cx="246226" cy="300036"/>
            <a:chOff x="255588" y="323850"/>
            <a:chExt cx="1387475" cy="1690688"/>
          </a:xfrm>
        </p:grpSpPr>
        <p:sp>
          <p:nvSpPr>
            <p:cNvPr id="19"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矩形 98"/>
          <p:cNvSpPr>
            <a:spLocks noChangeArrowheads="1"/>
          </p:cNvSpPr>
          <p:nvPr/>
        </p:nvSpPr>
        <p:spPr bwMode="auto">
          <a:xfrm>
            <a:off x="1689659" y="2597845"/>
            <a:ext cx="29290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0"/>
              </a:spcBef>
              <a:buFontTx/>
              <a:buNone/>
            </a:pPr>
            <a:r>
              <a:rPr lang="zh-CN" altLang="en-US" sz="2000" b="1" dirty="0">
                <a:latin typeface="微软雅黑" panose="020B0503020204020204" pitchFamily="34" charset="-122"/>
              </a:rPr>
              <a:t>防御方法</a:t>
            </a:r>
            <a:r>
              <a:rPr lang="en-US" altLang="zh-CN" sz="2000" b="1" dirty="0" smtClean="0">
                <a:latin typeface="微软雅黑" panose="020B0503020204020204" pitchFamily="34" charset="-122"/>
              </a:rPr>
              <a:t>2—</a:t>
            </a:r>
            <a:r>
              <a:rPr lang="zh-CN" altLang="en-US" sz="2000" b="1" dirty="0" smtClean="0">
                <a:latin typeface="微软雅黑" panose="020B0503020204020204" pitchFamily="34" charset="-122"/>
              </a:rPr>
              <a:t>第三</a:t>
            </a:r>
            <a:r>
              <a:rPr lang="zh-CN" altLang="en-US" sz="2000" b="1" dirty="0">
                <a:latin typeface="微软雅黑" panose="020B0503020204020204" pitchFamily="34" charset="-122"/>
              </a:rPr>
              <a:t>方软件</a:t>
            </a:r>
            <a:endParaRPr lang="zh-CN" altLang="en-US" sz="2000" b="1" dirty="0">
              <a:latin typeface="微软雅黑" panose="020B0503020204020204" pitchFamily="34" charset="-122"/>
            </a:endParaRPr>
          </a:p>
        </p:txBody>
      </p:sp>
      <p:cxnSp>
        <p:nvCxnSpPr>
          <p:cNvPr id="28" name="直接连接符 27"/>
          <p:cNvCxnSpPr/>
          <p:nvPr/>
        </p:nvCxnSpPr>
        <p:spPr>
          <a:xfrm>
            <a:off x="1474704" y="2408064"/>
            <a:ext cx="9595561"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411598" y="2636518"/>
            <a:ext cx="246226" cy="300036"/>
            <a:chOff x="255588" y="323850"/>
            <a:chExt cx="1387475" cy="1690688"/>
          </a:xfrm>
        </p:grpSpPr>
        <p:sp>
          <p:nvSpPr>
            <p:cNvPr id="30"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35" name="Picture 2" descr="http://pic.wenwen.soso.com/p/20091115/20091115013407-818265802.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11598" y="3166433"/>
            <a:ext cx="3569257" cy="326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descr="C:\Users\longkey\AppData\Local\Temp\SNAGHTMLfcf367.PNG"/>
          <p:cNvPicPr>
            <a:picLocks noChangeAspect="1" noChangeArrowheads="1"/>
          </p:cNvPicPr>
          <p:nvPr/>
        </p:nvPicPr>
        <p:blipFill>
          <a:blip r:embed="rId2"/>
          <a:srcRect/>
          <a:stretch>
            <a:fillRect/>
          </a:stretch>
        </p:blipFill>
        <p:spPr bwMode="auto">
          <a:xfrm>
            <a:off x="5373907" y="3166433"/>
            <a:ext cx="4301650" cy="326836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300355" y="201930"/>
            <a:ext cx="11591925" cy="62960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08473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1          _3"/>
          <p:cNvSpPr txBox="1"/>
          <p:nvPr/>
        </p:nvSpPr>
        <p:spPr>
          <a:xfrm>
            <a:off x="971550" y="1398156"/>
            <a:ext cx="10646709"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zh-CN" altLang="en-US" dirty="0">
                <a:sym typeface="Arial" panose="020B0604020202020204" pitchFamily="34" charset="0"/>
              </a:rPr>
              <a:t>木马（</a:t>
            </a:r>
            <a:r>
              <a:rPr lang="en-US" altLang="zh-CN" dirty="0">
                <a:sym typeface="Arial" panose="020B0604020202020204" pitchFamily="34" charset="0"/>
              </a:rPr>
              <a:t>Trojan</a:t>
            </a:r>
            <a:r>
              <a:rPr lang="zh-CN" altLang="en-US" dirty="0">
                <a:sym typeface="Arial" panose="020B0604020202020204" pitchFamily="34" charset="0"/>
              </a:rPr>
              <a:t>）木马是一种基于远程控制的黑客工具，</a:t>
            </a:r>
            <a:r>
              <a:rPr lang="zh-CN" altLang="en-US" dirty="0" smtClean="0">
                <a:sym typeface="Arial" panose="020B0604020202020204" pitchFamily="34" charset="0"/>
              </a:rPr>
              <a:t>具有隐蔽性</a:t>
            </a:r>
            <a:r>
              <a:rPr lang="zh-CN" altLang="en-US" dirty="0">
                <a:sym typeface="Arial" panose="020B0604020202020204" pitchFamily="34" charset="0"/>
              </a:rPr>
              <a:t>、潜伏性、危害性 、非授权性 等典型的</a:t>
            </a:r>
            <a:r>
              <a:rPr lang="zh-CN" altLang="en-US" dirty="0" smtClean="0">
                <a:sym typeface="Arial" panose="020B0604020202020204" pitchFamily="34" charset="0"/>
              </a:rPr>
              <a:t>特征。</a:t>
            </a:r>
            <a:endParaRPr lang="zh-CN" altLang="en-US" dirty="0">
              <a:sym typeface="Arial" panose="020B0604020202020204" pitchFamily="34" charset="0"/>
            </a:endParaRPr>
          </a:p>
        </p:txBody>
      </p:sp>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47832" y="2502744"/>
            <a:ext cx="6434390" cy="36702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08473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Rectangle 3"/>
          <p:cNvSpPr txBox="1"/>
          <p:nvPr/>
        </p:nvSpPr>
        <p:spPr bwMode="auto">
          <a:xfrm>
            <a:off x="1654972" y="1054986"/>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smtClean="0">
                <a:latin typeface="微软雅黑" panose="020B0503020204020204" pitchFamily="34" charset="-122"/>
                <a:ea typeface="微软雅黑" panose="020B0503020204020204" pitchFamily="34" charset="-122"/>
                <a:cs typeface="+mn-ea"/>
                <a:sym typeface="+mn-lt"/>
              </a:rPr>
              <a:t>主要传播的病毒类型</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7" name="组合 6"/>
          <p:cNvGrpSpPr/>
          <p:nvPr/>
        </p:nvGrpSpPr>
        <p:grpSpPr>
          <a:xfrm>
            <a:off x="1121440" y="1046748"/>
            <a:ext cx="423141" cy="412674"/>
            <a:chOff x="5865813" y="3209925"/>
            <a:chExt cx="449263" cy="438150"/>
          </a:xfrm>
          <a:solidFill>
            <a:schemeClr val="accent1"/>
          </a:solidFill>
        </p:grpSpPr>
        <p:sp>
          <p:nvSpPr>
            <p:cNvPr id="8"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9"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0"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1"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2"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3"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14" name="Picture 4" descr="江民2010年网络安全信息报告"/>
          <p:cNvPicPr>
            <a:picLocks noChangeAspect="1" noChangeArrowheads="1"/>
          </p:cNvPicPr>
          <p:nvPr/>
        </p:nvPicPr>
        <p:blipFill>
          <a:blip r:embed="rId1"/>
          <a:srcRect/>
          <a:stretch>
            <a:fillRect/>
          </a:stretch>
        </p:blipFill>
        <p:spPr bwMode="auto">
          <a:xfrm>
            <a:off x="1258250" y="1888407"/>
            <a:ext cx="9945046" cy="433230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08473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5" name="图片 14"/>
          <p:cNvPicPr/>
          <p:nvPr/>
        </p:nvPicPr>
        <p:blipFill>
          <a:blip r:embed="rId1">
            <a:extLst>
              <a:ext uri="{28A0092B-C50C-407E-A947-70E740481C1C}">
                <a14:useLocalDpi xmlns:a14="http://schemas.microsoft.com/office/drawing/2010/main" val="0"/>
              </a:ext>
            </a:extLst>
          </a:blip>
          <a:srcRect/>
          <a:stretch>
            <a:fillRect/>
          </a:stretch>
        </p:blipFill>
        <p:spPr bwMode="auto">
          <a:xfrm>
            <a:off x="1167741" y="858750"/>
            <a:ext cx="9607836" cy="568078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08473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Rectangle 3"/>
          <p:cNvSpPr txBox="1"/>
          <p:nvPr/>
        </p:nvSpPr>
        <p:spPr bwMode="auto">
          <a:xfrm>
            <a:off x="1654972" y="1261175"/>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smtClean="0">
                <a:latin typeface="微软雅黑" panose="020B0503020204020204" pitchFamily="34" charset="-122"/>
                <a:ea typeface="微软雅黑" panose="020B0503020204020204" pitchFamily="34" charset="-122"/>
                <a:cs typeface="+mn-ea"/>
                <a:sym typeface="+mn-lt"/>
              </a:rPr>
              <a:t>93%</a:t>
            </a:r>
            <a:r>
              <a:rPr lang="zh-CN" altLang="en-US" sz="2400" dirty="0" smtClean="0">
                <a:latin typeface="微软雅黑" panose="020B0503020204020204" pitchFamily="34" charset="-122"/>
                <a:ea typeface="微软雅黑" panose="020B0503020204020204" pitchFamily="34" charset="-122"/>
                <a:cs typeface="+mn-ea"/>
                <a:sym typeface="+mn-lt"/>
              </a:rPr>
              <a:t>的木马病毒依赖互联网手段进行传播</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7" name="组合 6"/>
          <p:cNvGrpSpPr/>
          <p:nvPr/>
        </p:nvGrpSpPr>
        <p:grpSpPr>
          <a:xfrm>
            <a:off x="1121440" y="1252937"/>
            <a:ext cx="423141" cy="412674"/>
            <a:chOff x="5865813" y="3209925"/>
            <a:chExt cx="449263" cy="438150"/>
          </a:xfrm>
          <a:solidFill>
            <a:schemeClr val="accent1"/>
          </a:solidFill>
        </p:grpSpPr>
        <p:sp>
          <p:nvSpPr>
            <p:cNvPr id="8"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9"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0"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1"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2"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3"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16" name="Picture 4"/>
          <p:cNvPicPr>
            <a:picLocks noChangeAspect="1" noChangeArrowheads="1"/>
          </p:cNvPicPr>
          <p:nvPr/>
        </p:nvPicPr>
        <p:blipFill>
          <a:blip r:embed="rId1">
            <a:clrChange>
              <a:clrFrom>
                <a:srgbClr val="FFFFFF"/>
              </a:clrFrom>
              <a:clrTo>
                <a:srgbClr val="FFFFFF">
                  <a:alpha val="0"/>
                </a:srgbClr>
              </a:clrTo>
            </a:clrChange>
          </a:blip>
          <a:srcRect/>
          <a:stretch>
            <a:fillRect/>
          </a:stretch>
        </p:blipFill>
        <p:spPr bwMode="auto">
          <a:xfrm>
            <a:off x="1179752" y="2131852"/>
            <a:ext cx="9683963" cy="3610433"/>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与病毒、远程控制的区别</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椭圆 19"/>
          <p:cNvSpPr/>
          <p:nvPr/>
        </p:nvSpPr>
        <p:spPr>
          <a:xfrm>
            <a:off x="979403" y="2193727"/>
            <a:ext cx="3134366" cy="3135600"/>
          </a:xfrm>
          <a:prstGeom prst="ellipse">
            <a:avLst/>
          </a:prstGeom>
          <a:solidFill>
            <a:schemeClr val="accent1"/>
          </a:solidFill>
          <a:ln w="190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椭圆 20"/>
          <p:cNvSpPr/>
          <p:nvPr/>
        </p:nvSpPr>
        <p:spPr>
          <a:xfrm>
            <a:off x="2306179" y="3122527"/>
            <a:ext cx="2205394" cy="2206800"/>
          </a:xfrm>
          <a:prstGeom prst="ellipse">
            <a:avLst/>
          </a:prstGeom>
          <a:solidFill>
            <a:schemeClr val="accent1">
              <a:alpha val="50000"/>
            </a:schemeClr>
          </a:solidFill>
          <a:ln w="190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椭圆 22"/>
          <p:cNvSpPr/>
          <p:nvPr/>
        </p:nvSpPr>
        <p:spPr>
          <a:xfrm>
            <a:off x="3594331" y="3828127"/>
            <a:ext cx="1502107" cy="1501200"/>
          </a:xfrm>
          <a:prstGeom prst="ellipse">
            <a:avLst/>
          </a:prstGeom>
          <a:solidFill>
            <a:schemeClr val="accent1">
              <a:alpha val="50000"/>
            </a:schemeClr>
          </a:solidFill>
          <a:ln w="190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31" name="直接连接符 30"/>
          <p:cNvCxnSpPr/>
          <p:nvPr/>
        </p:nvCxnSpPr>
        <p:spPr>
          <a:xfrm>
            <a:off x="2512639" y="2112516"/>
            <a:ext cx="1832745" cy="0"/>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27160" y="3361322"/>
            <a:ext cx="1355654" cy="0"/>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117781" y="4828624"/>
            <a:ext cx="590451" cy="0"/>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4640701" y="1869306"/>
            <a:ext cx="6996012" cy="406971"/>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病毒程序是以自发性的败坏为目的</a:t>
            </a:r>
            <a:endParaRPr lang="zh-CN" altLang="en-US" b="1"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5673348" y="3145479"/>
            <a:ext cx="5963365" cy="784830"/>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木马程序是依照黑客的命令来运作，主要目的是偷取文件、机密数据、个人隐私等行为</a:t>
            </a:r>
            <a:endParaRPr lang="zh-CN" altLang="en-US" b="1"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5872297" y="4625138"/>
            <a:ext cx="6204690" cy="406971"/>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木马和一般的远程控制软件的区别在于其隐蔽、非授权性</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2.6.2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Rectangle 3"/>
          <p:cNvSpPr txBox="1"/>
          <p:nvPr/>
        </p:nvSpPr>
        <p:spPr bwMode="auto">
          <a:xfrm>
            <a:off x="1654972" y="1261175"/>
            <a:ext cx="7071043"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实际就是一个</a:t>
            </a:r>
            <a:r>
              <a:rPr lang="en-US" altLang="zh-CN" sz="2400" dirty="0">
                <a:latin typeface="微软雅黑" panose="020B0503020204020204" pitchFamily="34" charset="-122"/>
                <a:ea typeface="微软雅黑" panose="020B0503020204020204" pitchFamily="34" charset="-122"/>
                <a:cs typeface="+mn-ea"/>
                <a:sym typeface="+mn-lt"/>
              </a:rPr>
              <a:t>C/S</a:t>
            </a:r>
            <a:r>
              <a:rPr lang="zh-CN" altLang="en-US" sz="2400" dirty="0">
                <a:latin typeface="微软雅黑" panose="020B0503020204020204" pitchFamily="34" charset="-122"/>
                <a:ea typeface="微软雅黑" panose="020B0503020204020204" pitchFamily="34" charset="-122"/>
                <a:cs typeface="+mn-ea"/>
                <a:sym typeface="+mn-lt"/>
              </a:rPr>
              <a:t>模式的程序（里应外合）</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14" name="组合 13"/>
          <p:cNvGrpSpPr/>
          <p:nvPr/>
        </p:nvGrpSpPr>
        <p:grpSpPr>
          <a:xfrm>
            <a:off x="1121440" y="1252937"/>
            <a:ext cx="423141" cy="412674"/>
            <a:chOff x="5865813" y="3209925"/>
            <a:chExt cx="449263" cy="438150"/>
          </a:xfrm>
          <a:solidFill>
            <a:schemeClr val="accent1"/>
          </a:solidFill>
        </p:grpSpPr>
        <p:sp>
          <p:nvSpPr>
            <p:cNvPr id="15"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6"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7"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8"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9"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24"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aphicFrame>
        <p:nvGraphicFramePr>
          <p:cNvPr id="26" name="对象 25"/>
          <p:cNvGraphicFramePr>
            <a:graphicFrameLocks noChangeAspect="1"/>
          </p:cNvGraphicFramePr>
          <p:nvPr/>
        </p:nvGraphicFramePr>
        <p:xfrm>
          <a:off x="2633663" y="2120900"/>
          <a:ext cx="6511925" cy="3328988"/>
        </p:xfrm>
        <a:graphic>
          <a:graphicData uri="http://schemas.openxmlformats.org/presentationml/2006/ole">
            <mc:AlternateContent xmlns:mc="http://schemas.openxmlformats.org/markup-compatibility/2006">
              <mc:Choice xmlns:v="urn:schemas-microsoft-com:vml" Requires="v">
                <p:oleObj spid="_x0000_s6206" name="Picture" r:id="rId1" imgW="17268825" imgH="7696200" progId="Word.Picture.8">
                  <p:embed/>
                </p:oleObj>
              </mc:Choice>
              <mc:Fallback>
                <p:oleObj name="Picture" r:id="rId1" imgW="17268825" imgH="7696200" progId="Word.Picture.8">
                  <p:embed/>
                  <p:pic>
                    <p:nvPicPr>
                      <p:cNvPr id="0" name="图片 6205"/>
                      <p:cNvPicPr>
                        <a:picLocks noChangeAspect="1" noChangeArrowheads="1"/>
                      </p:cNvPicPr>
                      <p:nvPr/>
                    </p:nvPicPr>
                    <p:blipFill>
                      <a:blip r:embed="rId2"/>
                      <a:srcRect r="1523"/>
                      <a:stretch>
                        <a:fillRect/>
                      </a:stretch>
                    </p:blipFill>
                    <p:spPr bwMode="auto">
                      <a:xfrm>
                        <a:off x="2633663" y="2120900"/>
                        <a:ext cx="6511925" cy="3328988"/>
                      </a:xfrm>
                      <a:prstGeom prst="rect">
                        <a:avLst/>
                      </a:prstGeom>
                      <a:noFill/>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2.6.2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0" name="Group 29"/>
          <p:cNvGrpSpPr/>
          <p:nvPr/>
        </p:nvGrpSpPr>
        <p:grpSpPr>
          <a:xfrm>
            <a:off x="2694431" y="3774307"/>
            <a:ext cx="914281" cy="914612"/>
            <a:chOff x="1253782" y="3281715"/>
            <a:chExt cx="914400" cy="914400"/>
          </a:xfrm>
        </p:grpSpPr>
        <p:sp>
          <p:nvSpPr>
            <p:cNvPr id="21" name="Rounded Rectangle 5"/>
            <p:cNvSpPr/>
            <p:nvPr/>
          </p:nvSpPr>
          <p:spPr>
            <a:xfrm>
              <a:off x="1253782" y="3281715"/>
              <a:ext cx="914400" cy="9144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oup 59"/>
            <p:cNvGrpSpPr/>
            <p:nvPr/>
          </p:nvGrpSpPr>
          <p:grpSpPr>
            <a:xfrm>
              <a:off x="1478810" y="3521030"/>
              <a:ext cx="464344" cy="465138"/>
              <a:chOff x="9145588" y="4435475"/>
              <a:chExt cx="464344" cy="465138"/>
            </a:xfrm>
            <a:solidFill>
              <a:schemeClr val="bg2"/>
            </a:solidFill>
          </p:grpSpPr>
          <p:sp>
            <p:nvSpPr>
              <p:cNvPr id="2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2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2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2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35" name="Group 32"/>
          <p:cNvGrpSpPr/>
          <p:nvPr/>
        </p:nvGrpSpPr>
        <p:grpSpPr>
          <a:xfrm>
            <a:off x="6251452" y="3774307"/>
            <a:ext cx="914281" cy="914612"/>
            <a:chOff x="6528170" y="3281715"/>
            <a:chExt cx="914400" cy="914400"/>
          </a:xfrm>
        </p:grpSpPr>
        <p:sp>
          <p:nvSpPr>
            <p:cNvPr id="36" name="Rounded Rectangle 8"/>
            <p:cNvSpPr/>
            <p:nvPr/>
          </p:nvSpPr>
          <p:spPr>
            <a:xfrm>
              <a:off x="6528170" y="3281715"/>
              <a:ext cx="9144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7" name="Group 69"/>
            <p:cNvGrpSpPr/>
            <p:nvPr/>
          </p:nvGrpSpPr>
          <p:grpSpPr>
            <a:xfrm>
              <a:off x="6759757" y="3506346"/>
              <a:ext cx="464344" cy="465138"/>
              <a:chOff x="7287419" y="3505994"/>
              <a:chExt cx="464344" cy="465138"/>
            </a:xfrm>
            <a:solidFill>
              <a:schemeClr val="bg2"/>
            </a:solidFill>
          </p:grpSpPr>
          <p:sp>
            <p:nvSpPr>
              <p:cNvPr id="38"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9"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40"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41"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42"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43"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44" name="Group 33"/>
          <p:cNvGrpSpPr/>
          <p:nvPr/>
        </p:nvGrpSpPr>
        <p:grpSpPr>
          <a:xfrm>
            <a:off x="6251452" y="5177139"/>
            <a:ext cx="914281" cy="914612"/>
            <a:chOff x="6528170" y="4684221"/>
            <a:chExt cx="914400" cy="914400"/>
          </a:xfrm>
        </p:grpSpPr>
        <p:sp>
          <p:nvSpPr>
            <p:cNvPr id="45" name="Rounded Rectangle 9"/>
            <p:cNvSpPr/>
            <p:nvPr/>
          </p:nvSpPr>
          <p:spPr>
            <a:xfrm>
              <a:off x="6528170" y="4684221"/>
              <a:ext cx="914400" cy="9144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6" name="Group 76"/>
            <p:cNvGrpSpPr/>
            <p:nvPr/>
          </p:nvGrpSpPr>
          <p:grpSpPr>
            <a:xfrm>
              <a:off x="6748385" y="4909249"/>
              <a:ext cx="464344" cy="464344"/>
              <a:chOff x="7287419" y="2577307"/>
              <a:chExt cx="464344" cy="464344"/>
            </a:xfrm>
            <a:solidFill>
              <a:schemeClr val="bg2"/>
            </a:solidFill>
          </p:grpSpPr>
          <p:sp>
            <p:nvSpPr>
              <p:cNvPr id="47"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8"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9"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0" name="Group 28"/>
          <p:cNvGrpSpPr/>
          <p:nvPr/>
        </p:nvGrpSpPr>
        <p:grpSpPr>
          <a:xfrm>
            <a:off x="2694431" y="2377340"/>
            <a:ext cx="914281" cy="914612"/>
            <a:chOff x="1253782" y="1885071"/>
            <a:chExt cx="914400" cy="914400"/>
          </a:xfrm>
        </p:grpSpPr>
        <p:sp>
          <p:nvSpPr>
            <p:cNvPr id="51" name="Rounded Rectangle 4"/>
            <p:cNvSpPr/>
            <p:nvPr/>
          </p:nvSpPr>
          <p:spPr>
            <a:xfrm>
              <a:off x="1253782" y="1885071"/>
              <a:ext cx="9144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2" name="Group 80"/>
            <p:cNvGrpSpPr/>
            <p:nvPr/>
          </p:nvGrpSpPr>
          <p:grpSpPr>
            <a:xfrm>
              <a:off x="1551438" y="2110099"/>
              <a:ext cx="319088" cy="465138"/>
              <a:chOff x="3582988" y="3510757"/>
              <a:chExt cx="319088" cy="465138"/>
            </a:xfrm>
            <a:solidFill>
              <a:schemeClr val="bg2"/>
            </a:solidFill>
          </p:grpSpPr>
          <p:sp>
            <p:nvSpPr>
              <p:cNvPr id="53"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54"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55" name="Group 31"/>
          <p:cNvGrpSpPr/>
          <p:nvPr/>
        </p:nvGrpSpPr>
        <p:grpSpPr>
          <a:xfrm>
            <a:off x="6251452" y="2377340"/>
            <a:ext cx="914281" cy="914612"/>
            <a:chOff x="6528170" y="1885071"/>
            <a:chExt cx="914400" cy="914400"/>
          </a:xfrm>
        </p:grpSpPr>
        <p:sp>
          <p:nvSpPr>
            <p:cNvPr id="56" name="Rounded Rectangle 7"/>
            <p:cNvSpPr/>
            <p:nvPr/>
          </p:nvSpPr>
          <p:spPr>
            <a:xfrm>
              <a:off x="6528170" y="1885071"/>
              <a:ext cx="914400" cy="9144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7" name="Group 83"/>
            <p:cNvGrpSpPr/>
            <p:nvPr/>
          </p:nvGrpSpPr>
          <p:grpSpPr>
            <a:xfrm>
              <a:off x="6758963" y="2110099"/>
              <a:ext cx="465138" cy="464344"/>
              <a:chOff x="2581275" y="2582069"/>
              <a:chExt cx="465138" cy="464344"/>
            </a:xfrm>
            <a:solidFill>
              <a:schemeClr val="bg2"/>
            </a:solidFill>
          </p:grpSpPr>
          <p:sp>
            <p:nvSpPr>
              <p:cNvPr id="58"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9"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0" name="Group 30"/>
          <p:cNvGrpSpPr/>
          <p:nvPr/>
        </p:nvGrpSpPr>
        <p:grpSpPr>
          <a:xfrm>
            <a:off x="2694431" y="5177139"/>
            <a:ext cx="914281" cy="914612"/>
            <a:chOff x="1253782" y="4684221"/>
            <a:chExt cx="914400" cy="914400"/>
          </a:xfrm>
        </p:grpSpPr>
        <p:sp>
          <p:nvSpPr>
            <p:cNvPr id="61" name="Rounded Rectangle 6"/>
            <p:cNvSpPr/>
            <p:nvPr/>
          </p:nvSpPr>
          <p:spPr>
            <a:xfrm>
              <a:off x="1253782" y="4684221"/>
              <a:ext cx="9144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2" name="Group 86"/>
            <p:cNvGrpSpPr/>
            <p:nvPr/>
          </p:nvGrpSpPr>
          <p:grpSpPr>
            <a:xfrm>
              <a:off x="1485953" y="4909249"/>
              <a:ext cx="464344" cy="464344"/>
              <a:chOff x="4439444" y="1652588"/>
              <a:chExt cx="464344" cy="464344"/>
            </a:xfrm>
            <a:solidFill>
              <a:schemeClr val="bg2"/>
            </a:solidFill>
          </p:grpSpPr>
          <p:sp>
            <p:nvSpPr>
              <p:cNvPr id="6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6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6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sp>
        <p:nvSpPr>
          <p:cNvPr id="66" name="TextBox 99"/>
          <p:cNvSpPr txBox="1"/>
          <p:nvPr/>
        </p:nvSpPr>
        <p:spPr>
          <a:xfrm>
            <a:off x="3643319" y="2606939"/>
            <a:ext cx="1785098" cy="492438"/>
          </a:xfrm>
          <a:prstGeom prst="rect">
            <a:avLst/>
          </a:prstGeom>
          <a:noFill/>
        </p:spPr>
        <p:txBody>
          <a:bodyPr wrap="none" lIns="121917" tIns="60958" rIns="121917" bIns="60958" rtlCol="0">
            <a:spAutoFit/>
          </a:bodyPr>
          <a:lstStyle/>
          <a:p>
            <a:r>
              <a:rPr lang="zh-CN" altLang="en-US" sz="2400" dirty="0">
                <a:latin typeface="微软雅黑" panose="020B0503020204020204" pitchFamily="34" charset="-122"/>
                <a:ea typeface="微软雅黑" panose="020B0503020204020204" pitchFamily="34" charset="-122"/>
              </a:rPr>
              <a:t>远程访问型</a:t>
            </a:r>
            <a:endParaRPr lang="zh-CN" altLang="en-US" sz="2400" dirty="0">
              <a:latin typeface="微软雅黑" panose="020B0503020204020204" pitchFamily="34" charset="-122"/>
              <a:ea typeface="微软雅黑" panose="020B0503020204020204" pitchFamily="34" charset="-122"/>
            </a:endParaRPr>
          </a:p>
        </p:txBody>
      </p:sp>
      <p:sp>
        <p:nvSpPr>
          <p:cNvPr id="67" name="TextBox 101"/>
          <p:cNvSpPr txBox="1"/>
          <p:nvPr/>
        </p:nvSpPr>
        <p:spPr>
          <a:xfrm>
            <a:off x="3643319" y="3982411"/>
            <a:ext cx="1785098" cy="492438"/>
          </a:xfrm>
          <a:prstGeom prst="rect">
            <a:avLst/>
          </a:prstGeom>
          <a:noFill/>
        </p:spPr>
        <p:txBody>
          <a:bodyPr wrap="none" lIns="121917" tIns="60958" rIns="121917" bIns="60958" rtlCol="0">
            <a:spAutoFit/>
          </a:bodyPr>
          <a:lstStyle/>
          <a:p>
            <a:r>
              <a:rPr lang="zh-CN" altLang="en-US" sz="2400" dirty="0">
                <a:latin typeface="微软雅黑" panose="020B0503020204020204" pitchFamily="34" charset="-122"/>
                <a:ea typeface="微软雅黑" panose="020B0503020204020204" pitchFamily="34" charset="-122"/>
              </a:rPr>
              <a:t>密码发送型</a:t>
            </a:r>
            <a:endParaRPr lang="zh-CN" altLang="en-US" sz="2400" dirty="0">
              <a:latin typeface="微软雅黑" panose="020B0503020204020204" pitchFamily="34" charset="-122"/>
              <a:ea typeface="微软雅黑" panose="020B0503020204020204" pitchFamily="34" charset="-122"/>
            </a:endParaRPr>
          </a:p>
        </p:txBody>
      </p:sp>
      <p:sp>
        <p:nvSpPr>
          <p:cNvPr id="68" name="TextBox 103"/>
          <p:cNvSpPr txBox="1"/>
          <p:nvPr/>
        </p:nvSpPr>
        <p:spPr>
          <a:xfrm>
            <a:off x="3643319" y="5363409"/>
            <a:ext cx="1169545" cy="492438"/>
          </a:xfrm>
          <a:prstGeom prst="rect">
            <a:avLst/>
          </a:prstGeom>
          <a:noFill/>
        </p:spPr>
        <p:txBody>
          <a:bodyPr wrap="none" lIns="121917" tIns="60958" rIns="121917" bIns="60958" rtlCol="0">
            <a:spAutoFit/>
          </a:bodyPr>
          <a:lstStyle/>
          <a:p>
            <a:r>
              <a:rPr lang="zh-CN" altLang="en-US" sz="2400" dirty="0">
                <a:latin typeface="微软雅黑" panose="020B0503020204020204" pitchFamily="34" charset="-122"/>
                <a:ea typeface="微软雅黑" panose="020B0503020204020204" pitchFamily="34" charset="-122"/>
              </a:rPr>
              <a:t>代理型</a:t>
            </a:r>
            <a:endParaRPr lang="zh-CN" altLang="en-US" sz="2400" dirty="0">
              <a:latin typeface="微软雅黑" panose="020B0503020204020204" pitchFamily="34" charset="-122"/>
              <a:ea typeface="微软雅黑" panose="020B0503020204020204" pitchFamily="34" charset="-122"/>
            </a:endParaRPr>
          </a:p>
        </p:txBody>
      </p:sp>
      <p:sp>
        <p:nvSpPr>
          <p:cNvPr id="69" name="TextBox 105"/>
          <p:cNvSpPr txBox="1"/>
          <p:nvPr/>
        </p:nvSpPr>
        <p:spPr>
          <a:xfrm>
            <a:off x="7289706" y="2594237"/>
            <a:ext cx="1785098" cy="492438"/>
          </a:xfrm>
          <a:prstGeom prst="rect">
            <a:avLst/>
          </a:prstGeom>
          <a:noFill/>
        </p:spPr>
        <p:txBody>
          <a:bodyPr wrap="none" lIns="121917" tIns="60958" rIns="121917" bIns="60958" rtlCol="0">
            <a:spAutoFit/>
          </a:bodyPr>
          <a:lstStyle/>
          <a:p>
            <a:r>
              <a:rPr lang="zh-CN" altLang="en-US" sz="2400" dirty="0">
                <a:latin typeface="微软雅黑" panose="020B0503020204020204" pitchFamily="34" charset="-122"/>
                <a:ea typeface="微软雅黑" panose="020B0503020204020204" pitchFamily="34" charset="-122"/>
              </a:rPr>
              <a:t>键盘记录型</a:t>
            </a:r>
            <a:endParaRPr lang="zh-CN" altLang="en-US" sz="2400" dirty="0">
              <a:latin typeface="微软雅黑" panose="020B0503020204020204" pitchFamily="34" charset="-122"/>
              <a:ea typeface="微软雅黑" panose="020B0503020204020204" pitchFamily="34" charset="-122"/>
            </a:endParaRPr>
          </a:p>
        </p:txBody>
      </p:sp>
      <p:sp>
        <p:nvSpPr>
          <p:cNvPr id="70" name="TextBox 107"/>
          <p:cNvSpPr txBox="1"/>
          <p:nvPr/>
        </p:nvSpPr>
        <p:spPr>
          <a:xfrm>
            <a:off x="7289706" y="3969709"/>
            <a:ext cx="1169545" cy="492438"/>
          </a:xfrm>
          <a:prstGeom prst="rect">
            <a:avLst/>
          </a:prstGeom>
          <a:noFill/>
        </p:spPr>
        <p:txBody>
          <a:bodyPr wrap="none" lIns="121917" tIns="60958" rIns="121917" bIns="60958" rtlCol="0">
            <a:spAutoFit/>
          </a:bodyPr>
          <a:lstStyle/>
          <a:p>
            <a:r>
              <a:rPr lang="zh-CN" altLang="en-US" sz="2400" dirty="0">
                <a:latin typeface="微软雅黑" panose="020B0503020204020204" pitchFamily="34" charset="-122"/>
                <a:ea typeface="微软雅黑" panose="020B0503020204020204" pitchFamily="34" charset="-122"/>
              </a:rPr>
              <a:t>破坏型</a:t>
            </a:r>
            <a:endParaRPr lang="zh-CN" altLang="en-US" sz="2400" dirty="0">
              <a:latin typeface="微软雅黑" panose="020B0503020204020204" pitchFamily="34" charset="-122"/>
              <a:ea typeface="微软雅黑" panose="020B0503020204020204" pitchFamily="34" charset="-122"/>
            </a:endParaRPr>
          </a:p>
        </p:txBody>
      </p:sp>
      <p:sp>
        <p:nvSpPr>
          <p:cNvPr id="71" name="TextBox 109"/>
          <p:cNvSpPr txBox="1"/>
          <p:nvPr/>
        </p:nvSpPr>
        <p:spPr>
          <a:xfrm>
            <a:off x="7289706" y="5350708"/>
            <a:ext cx="1083624" cy="492438"/>
          </a:xfrm>
          <a:prstGeom prst="rect">
            <a:avLst/>
          </a:prstGeom>
          <a:noFill/>
        </p:spPr>
        <p:txBody>
          <a:bodyPr wrap="none" lIns="121917" tIns="60958" rIns="121917" bIns="60958" rtlCol="0">
            <a:spAutoFit/>
          </a:bodyPr>
          <a:lstStyle/>
          <a:p>
            <a:r>
              <a:rPr lang="en-US" altLang="zh-CN" sz="2400" dirty="0">
                <a:latin typeface="微软雅黑" panose="020B0503020204020204" pitchFamily="34" charset="-122"/>
                <a:ea typeface="微软雅黑" panose="020B0503020204020204" pitchFamily="34" charset="-122"/>
              </a:rPr>
              <a:t>FTP</a:t>
            </a:r>
            <a:r>
              <a:rPr lang="zh-CN" altLang="en-US" sz="2400" dirty="0">
                <a:latin typeface="微软雅黑" panose="020B0503020204020204" pitchFamily="34" charset="-122"/>
                <a:ea typeface="微软雅黑" panose="020B0503020204020204" pitchFamily="34" charset="-122"/>
              </a:rPr>
              <a:t>型</a:t>
            </a:r>
            <a:endParaRPr lang="zh-CN" altLang="en-US" sz="2400" dirty="0">
              <a:latin typeface="微软雅黑" panose="020B0503020204020204" pitchFamily="34" charset="-122"/>
              <a:ea typeface="微软雅黑" panose="020B0503020204020204" pitchFamily="34" charset="-122"/>
            </a:endParaRPr>
          </a:p>
        </p:txBody>
      </p:sp>
      <p:sp>
        <p:nvSpPr>
          <p:cNvPr id="72" name="Rectangle 3"/>
          <p:cNvSpPr txBox="1"/>
          <p:nvPr/>
        </p:nvSpPr>
        <p:spPr bwMode="auto">
          <a:xfrm>
            <a:off x="1654972" y="1261175"/>
            <a:ext cx="242396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smtClean="0">
                <a:latin typeface="微软雅黑" panose="020B0503020204020204" pitchFamily="34" charset="-122"/>
                <a:ea typeface="微软雅黑" panose="020B0503020204020204" pitchFamily="34" charset="-122"/>
                <a:cs typeface="+mn-ea"/>
                <a:sym typeface="+mn-lt"/>
              </a:rPr>
              <a:t>木马的分类</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73" name="组合 72"/>
          <p:cNvGrpSpPr/>
          <p:nvPr/>
        </p:nvGrpSpPr>
        <p:grpSpPr>
          <a:xfrm>
            <a:off x="1121440" y="1252937"/>
            <a:ext cx="423141" cy="412674"/>
            <a:chOff x="5865813" y="3209925"/>
            <a:chExt cx="449263" cy="438150"/>
          </a:xfrm>
          <a:solidFill>
            <a:schemeClr val="accent1"/>
          </a:solidFill>
        </p:grpSpPr>
        <p:sp>
          <p:nvSpPr>
            <p:cNvPr id="74"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75"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76"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77"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78"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79"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2.6.2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2" name="íṣľiḍê"/>
          <p:cNvSpPr/>
          <p:nvPr/>
        </p:nvSpPr>
        <p:spPr bwMode="auto">
          <a:xfrm>
            <a:off x="9521111" y="2207907"/>
            <a:ext cx="1287873" cy="1357113"/>
          </a:xfrm>
          <a:prstGeom prst="rect">
            <a:avLst/>
          </a:prstGeom>
          <a:solidFill>
            <a:schemeClr val="accent2"/>
          </a:solidFill>
          <a:ln>
            <a:noFill/>
          </a:ln>
          <a:effectLst/>
        </p:spPr>
        <p:txBody>
          <a:bodyPr tIns="216000" anchor="t" anchorCtr="0"/>
          <a:lstStyle/>
          <a:p>
            <a:pPr algn="ctr"/>
            <a:r>
              <a:rPr lang="en-US" altLang="zh-CN" sz="3200" spc="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sz="3200" spc="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iṡḷïḋé"/>
          <p:cNvSpPr/>
          <p:nvPr/>
        </p:nvSpPr>
        <p:spPr bwMode="auto">
          <a:xfrm>
            <a:off x="1361582" y="2241792"/>
            <a:ext cx="941671" cy="991869"/>
          </a:xfrm>
          <a:prstGeom prst="rect">
            <a:avLst/>
          </a:prstGeom>
          <a:solidFill>
            <a:schemeClr val="bg2">
              <a:lumMod val="75000"/>
            </a:schemeClr>
          </a:solidFill>
          <a:ln>
            <a:noFill/>
          </a:ln>
          <a:effectLst/>
        </p:spPr>
        <p:txBody>
          <a:bodyPr tIns="216000" anchor="t" anchorCtr="0"/>
          <a:lstStyle/>
          <a:p>
            <a:pPr algn="ctr"/>
            <a:r>
              <a:rPr lang="en-US" altLang="zh-CN" sz="2400" spc="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sz="2400" spc="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îṩliḑé"/>
          <p:cNvSpPr/>
          <p:nvPr/>
        </p:nvSpPr>
        <p:spPr>
          <a:xfrm>
            <a:off x="1357892" y="2932791"/>
            <a:ext cx="941670" cy="498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5" name="íṧľiḍè"/>
          <p:cNvGrpSpPr/>
          <p:nvPr/>
        </p:nvGrpSpPr>
        <p:grpSpPr>
          <a:xfrm>
            <a:off x="6675443" y="1561379"/>
            <a:ext cx="1561578" cy="1583875"/>
            <a:chOff x="6824437" y="1584000"/>
            <a:chExt cx="1561578" cy="1583875"/>
          </a:xfrm>
        </p:grpSpPr>
        <p:sp>
          <p:nvSpPr>
            <p:cNvPr id="76" name="iślïḍe"/>
            <p:cNvSpPr/>
            <p:nvPr/>
          </p:nvSpPr>
          <p:spPr bwMode="auto">
            <a:xfrm>
              <a:off x="6883495" y="1584000"/>
              <a:ext cx="1502520" cy="1583875"/>
            </a:xfrm>
            <a:prstGeom prst="rect">
              <a:avLst/>
            </a:prstGeom>
            <a:pattFill prst="wdUpDiag">
              <a:fgClr>
                <a:schemeClr val="accent1">
                  <a:lumMod val="60000"/>
                  <a:lumOff val="40000"/>
                </a:schemeClr>
              </a:fgClr>
              <a:bgClr>
                <a:schemeClr val="accent1"/>
              </a:bgClr>
            </a:pattFill>
            <a:ln>
              <a:noFill/>
            </a:ln>
            <a:effectLst/>
          </p:spPr>
          <p:txBody>
            <a:bodyPr tIns="360000" anchor="t" anchorCtr="0"/>
            <a:lstStyle/>
            <a:p>
              <a:pPr algn="ctr"/>
              <a:r>
                <a:rPr lang="en-US" altLang="zh-CN" sz="3600" spc="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sz="3600" spc="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íşľiḍè"/>
            <p:cNvSpPr/>
            <p:nvPr/>
          </p:nvSpPr>
          <p:spPr>
            <a:xfrm>
              <a:off x="6824437" y="2855427"/>
              <a:ext cx="1561578" cy="498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8" name="iśḻïḓè"/>
          <p:cNvSpPr/>
          <p:nvPr/>
        </p:nvSpPr>
        <p:spPr bwMode="auto">
          <a:xfrm>
            <a:off x="7225692" y="3312267"/>
            <a:ext cx="461080" cy="391451"/>
          </a:xfrm>
          <a:custGeom>
            <a:avLst/>
            <a:gdLst>
              <a:gd name="connsiteX0" fmla="*/ 282755 w 591091"/>
              <a:gd name="connsiteY0" fmla="*/ 187347 h 501829"/>
              <a:gd name="connsiteX1" fmla="*/ 308576 w 591091"/>
              <a:gd name="connsiteY1" fmla="*/ 187347 h 501829"/>
              <a:gd name="connsiteX2" fmla="*/ 308576 w 591091"/>
              <a:gd name="connsiteY2" fmla="*/ 210541 h 501829"/>
              <a:gd name="connsiteX3" fmla="*/ 346017 w 591091"/>
              <a:gd name="connsiteY3" fmla="*/ 218917 h 501829"/>
              <a:gd name="connsiteX4" fmla="*/ 338916 w 591091"/>
              <a:gd name="connsiteY4" fmla="*/ 248554 h 501829"/>
              <a:gd name="connsiteX5" fmla="*/ 301475 w 591091"/>
              <a:gd name="connsiteY5" fmla="*/ 239534 h 501829"/>
              <a:gd name="connsiteX6" fmla="*/ 278882 w 591091"/>
              <a:gd name="connsiteY6" fmla="*/ 253708 h 501829"/>
              <a:gd name="connsiteX7" fmla="*/ 309867 w 591091"/>
              <a:gd name="connsiteY7" fmla="*/ 276258 h 501829"/>
              <a:gd name="connsiteX8" fmla="*/ 353763 w 591091"/>
              <a:gd name="connsiteY8" fmla="*/ 324580 h 501829"/>
              <a:gd name="connsiteX9" fmla="*/ 307285 w 591091"/>
              <a:gd name="connsiteY9" fmla="*/ 372901 h 501829"/>
              <a:gd name="connsiteX10" fmla="*/ 307285 w 591091"/>
              <a:gd name="connsiteY10" fmla="*/ 399317 h 501829"/>
              <a:gd name="connsiteX11" fmla="*/ 281464 w 591091"/>
              <a:gd name="connsiteY11" fmla="*/ 399317 h 501829"/>
              <a:gd name="connsiteX12" fmla="*/ 281464 w 591091"/>
              <a:gd name="connsiteY12" fmla="*/ 374834 h 501829"/>
              <a:gd name="connsiteX13" fmla="*/ 237568 w 591091"/>
              <a:gd name="connsiteY13" fmla="*/ 363881 h 501829"/>
              <a:gd name="connsiteX14" fmla="*/ 245314 w 591091"/>
              <a:gd name="connsiteY14" fmla="*/ 332956 h 501829"/>
              <a:gd name="connsiteX15" fmla="*/ 288565 w 591091"/>
              <a:gd name="connsiteY15" fmla="*/ 344553 h 501829"/>
              <a:gd name="connsiteX16" fmla="*/ 313740 w 591091"/>
              <a:gd name="connsiteY16" fmla="*/ 328446 h 501829"/>
              <a:gd name="connsiteX17" fmla="*/ 285983 w 591091"/>
              <a:gd name="connsiteY17" fmla="*/ 305896 h 501829"/>
              <a:gd name="connsiteX18" fmla="*/ 238859 w 591091"/>
              <a:gd name="connsiteY18" fmla="*/ 258218 h 501829"/>
              <a:gd name="connsiteX19" fmla="*/ 282755 w 591091"/>
              <a:gd name="connsiteY19" fmla="*/ 212474 h 501829"/>
              <a:gd name="connsiteX20" fmla="*/ 295666 w 591091"/>
              <a:gd name="connsiteY20" fmla="*/ 151161 h 501829"/>
              <a:gd name="connsiteX21" fmla="*/ 151700 w 591091"/>
              <a:gd name="connsiteY21" fmla="*/ 294909 h 501829"/>
              <a:gd name="connsiteX22" fmla="*/ 295666 w 591091"/>
              <a:gd name="connsiteY22" fmla="*/ 438657 h 501829"/>
              <a:gd name="connsiteX23" fmla="*/ 439631 w 591091"/>
              <a:gd name="connsiteY23" fmla="*/ 294909 h 501829"/>
              <a:gd name="connsiteX24" fmla="*/ 295666 w 591091"/>
              <a:gd name="connsiteY24" fmla="*/ 151161 h 501829"/>
              <a:gd name="connsiteX25" fmla="*/ 295423 w 591091"/>
              <a:gd name="connsiteY25" fmla="*/ 0 h 501829"/>
              <a:gd name="connsiteX26" fmla="*/ 309223 w 591091"/>
              <a:gd name="connsiteY26" fmla="*/ 4834 h 501829"/>
              <a:gd name="connsiteX27" fmla="*/ 415744 w 591091"/>
              <a:gd name="connsiteY27" fmla="*/ 86700 h 501829"/>
              <a:gd name="connsiteX28" fmla="*/ 415744 w 591091"/>
              <a:gd name="connsiteY28" fmla="*/ 21594 h 501829"/>
              <a:gd name="connsiteX29" fmla="*/ 437694 w 591091"/>
              <a:gd name="connsiteY29" fmla="*/ 322 h 501829"/>
              <a:gd name="connsiteX30" fmla="*/ 459644 w 591091"/>
              <a:gd name="connsiteY30" fmla="*/ 21594 h 501829"/>
              <a:gd name="connsiteX31" fmla="*/ 459644 w 591091"/>
              <a:gd name="connsiteY31" fmla="*/ 120219 h 501829"/>
              <a:gd name="connsiteX32" fmla="*/ 582305 w 591091"/>
              <a:gd name="connsiteY32" fmla="*/ 214977 h 501829"/>
              <a:gd name="connsiteX33" fmla="*/ 586825 w 591091"/>
              <a:gd name="connsiteY33" fmla="*/ 245919 h 501829"/>
              <a:gd name="connsiteX34" fmla="*/ 569394 w 591091"/>
              <a:gd name="connsiteY34" fmla="*/ 254298 h 501829"/>
              <a:gd name="connsiteX35" fmla="*/ 555836 w 591091"/>
              <a:gd name="connsiteY35" fmla="*/ 249786 h 501829"/>
              <a:gd name="connsiteX36" fmla="*/ 529367 w 591091"/>
              <a:gd name="connsiteY36" fmla="*/ 229159 h 501829"/>
              <a:gd name="connsiteX37" fmla="*/ 529367 w 591091"/>
              <a:gd name="connsiteY37" fmla="*/ 479912 h 501829"/>
              <a:gd name="connsiteX38" fmla="*/ 507418 w 591091"/>
              <a:gd name="connsiteY38" fmla="*/ 501829 h 501829"/>
              <a:gd name="connsiteX39" fmla="*/ 81331 w 591091"/>
              <a:gd name="connsiteY39" fmla="*/ 501829 h 501829"/>
              <a:gd name="connsiteX40" fmla="*/ 59381 w 591091"/>
              <a:gd name="connsiteY40" fmla="*/ 479912 h 501829"/>
              <a:gd name="connsiteX41" fmla="*/ 59381 w 591091"/>
              <a:gd name="connsiteY41" fmla="*/ 231092 h 501829"/>
              <a:gd name="connsiteX42" fmla="*/ 35495 w 591091"/>
              <a:gd name="connsiteY42" fmla="*/ 249786 h 501829"/>
              <a:gd name="connsiteX43" fmla="*/ 4506 w 591091"/>
              <a:gd name="connsiteY43" fmla="*/ 245919 h 501829"/>
              <a:gd name="connsiteX44" fmla="*/ 8380 w 591091"/>
              <a:gd name="connsiteY44" fmla="*/ 214977 h 501829"/>
              <a:gd name="connsiteX45" fmla="*/ 282108 w 591091"/>
              <a:gd name="connsiteY45" fmla="*/ 4834 h 501829"/>
              <a:gd name="connsiteX46" fmla="*/ 295423 w 591091"/>
              <a:gd name="connsiteY46" fmla="*/ 0 h 50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91091" h="501829">
                <a:moveTo>
                  <a:pt x="282755" y="187347"/>
                </a:moveTo>
                <a:lnTo>
                  <a:pt x="308576" y="187347"/>
                </a:lnTo>
                <a:lnTo>
                  <a:pt x="308576" y="210541"/>
                </a:lnTo>
                <a:cubicBezTo>
                  <a:pt x="326005" y="211186"/>
                  <a:pt x="337625" y="215051"/>
                  <a:pt x="346017" y="218917"/>
                </a:cubicBezTo>
                <a:lnTo>
                  <a:pt x="338916" y="248554"/>
                </a:lnTo>
                <a:cubicBezTo>
                  <a:pt x="331815" y="245333"/>
                  <a:pt x="320196" y="239534"/>
                  <a:pt x="301475" y="239534"/>
                </a:cubicBezTo>
                <a:cubicBezTo>
                  <a:pt x="284046" y="239534"/>
                  <a:pt x="278882" y="246621"/>
                  <a:pt x="278882" y="253708"/>
                </a:cubicBezTo>
                <a:cubicBezTo>
                  <a:pt x="278882" y="262728"/>
                  <a:pt x="287919" y="267883"/>
                  <a:pt x="309867" y="276258"/>
                </a:cubicBezTo>
                <a:cubicBezTo>
                  <a:pt x="340852" y="287211"/>
                  <a:pt x="353763" y="301386"/>
                  <a:pt x="353763" y="324580"/>
                </a:cubicBezTo>
                <a:cubicBezTo>
                  <a:pt x="353763" y="347774"/>
                  <a:pt x="336979" y="367747"/>
                  <a:pt x="307285" y="372901"/>
                </a:cubicBezTo>
                <a:lnTo>
                  <a:pt x="307285" y="399317"/>
                </a:lnTo>
                <a:lnTo>
                  <a:pt x="281464" y="399317"/>
                </a:lnTo>
                <a:lnTo>
                  <a:pt x="281464" y="374834"/>
                </a:lnTo>
                <a:cubicBezTo>
                  <a:pt x="264035" y="374190"/>
                  <a:pt x="247251" y="369036"/>
                  <a:pt x="237568" y="363881"/>
                </a:cubicBezTo>
                <a:lnTo>
                  <a:pt x="245314" y="332956"/>
                </a:lnTo>
                <a:cubicBezTo>
                  <a:pt x="256288" y="339398"/>
                  <a:pt x="271781" y="344553"/>
                  <a:pt x="288565" y="344553"/>
                </a:cubicBezTo>
                <a:cubicBezTo>
                  <a:pt x="303412" y="344553"/>
                  <a:pt x="313740" y="338754"/>
                  <a:pt x="313740" y="328446"/>
                </a:cubicBezTo>
                <a:cubicBezTo>
                  <a:pt x="313740" y="318781"/>
                  <a:pt x="305348" y="312338"/>
                  <a:pt x="285983" y="305896"/>
                </a:cubicBezTo>
                <a:cubicBezTo>
                  <a:pt x="258225" y="296876"/>
                  <a:pt x="238859" y="283346"/>
                  <a:pt x="238859" y="258218"/>
                </a:cubicBezTo>
                <a:cubicBezTo>
                  <a:pt x="238859" y="235668"/>
                  <a:pt x="254997" y="217628"/>
                  <a:pt x="282755" y="212474"/>
                </a:cubicBezTo>
                <a:close/>
                <a:moveTo>
                  <a:pt x="295666" y="151161"/>
                </a:moveTo>
                <a:cubicBezTo>
                  <a:pt x="216258" y="151161"/>
                  <a:pt x="151700" y="215622"/>
                  <a:pt x="151700" y="294909"/>
                </a:cubicBezTo>
                <a:cubicBezTo>
                  <a:pt x="151700" y="374196"/>
                  <a:pt x="216258" y="438657"/>
                  <a:pt x="295666" y="438657"/>
                </a:cubicBezTo>
                <a:cubicBezTo>
                  <a:pt x="375073" y="438657"/>
                  <a:pt x="439631" y="374196"/>
                  <a:pt x="439631" y="294909"/>
                </a:cubicBezTo>
                <a:cubicBezTo>
                  <a:pt x="439631" y="215622"/>
                  <a:pt x="375073" y="151161"/>
                  <a:pt x="295666" y="151161"/>
                </a:cubicBezTo>
                <a:close/>
                <a:moveTo>
                  <a:pt x="295423" y="0"/>
                </a:moveTo>
                <a:cubicBezTo>
                  <a:pt x="300185" y="0"/>
                  <a:pt x="305026" y="1611"/>
                  <a:pt x="309223" y="4834"/>
                </a:cubicBezTo>
                <a:lnTo>
                  <a:pt x="415744" y="86700"/>
                </a:lnTo>
                <a:lnTo>
                  <a:pt x="415744" y="21594"/>
                </a:lnTo>
                <a:cubicBezTo>
                  <a:pt x="415744" y="9991"/>
                  <a:pt x="425428" y="322"/>
                  <a:pt x="437694" y="322"/>
                </a:cubicBezTo>
                <a:cubicBezTo>
                  <a:pt x="449960" y="322"/>
                  <a:pt x="459644" y="9991"/>
                  <a:pt x="459644" y="21594"/>
                </a:cubicBezTo>
                <a:lnTo>
                  <a:pt x="459644" y="120219"/>
                </a:lnTo>
                <a:lnTo>
                  <a:pt x="582305" y="214977"/>
                </a:lnTo>
                <a:cubicBezTo>
                  <a:pt x="591989" y="222068"/>
                  <a:pt x="593926" y="236249"/>
                  <a:pt x="586825" y="245919"/>
                </a:cubicBezTo>
                <a:cubicBezTo>
                  <a:pt x="582305" y="251075"/>
                  <a:pt x="575850" y="254298"/>
                  <a:pt x="569394" y="254298"/>
                </a:cubicBezTo>
                <a:cubicBezTo>
                  <a:pt x="564229" y="254298"/>
                  <a:pt x="559710" y="252365"/>
                  <a:pt x="555836" y="249786"/>
                </a:cubicBezTo>
                <a:lnTo>
                  <a:pt x="529367" y="229159"/>
                </a:lnTo>
                <a:lnTo>
                  <a:pt x="529367" y="479912"/>
                </a:lnTo>
                <a:cubicBezTo>
                  <a:pt x="529367" y="492160"/>
                  <a:pt x="519038" y="501829"/>
                  <a:pt x="507418" y="501829"/>
                </a:cubicBezTo>
                <a:lnTo>
                  <a:pt x="81331" y="501829"/>
                </a:lnTo>
                <a:cubicBezTo>
                  <a:pt x="69065" y="501829"/>
                  <a:pt x="59381" y="492160"/>
                  <a:pt x="59381" y="479912"/>
                </a:cubicBezTo>
                <a:lnTo>
                  <a:pt x="59381" y="231092"/>
                </a:lnTo>
                <a:lnTo>
                  <a:pt x="35495" y="249786"/>
                </a:lnTo>
                <a:cubicBezTo>
                  <a:pt x="25811" y="256877"/>
                  <a:pt x="11608" y="254943"/>
                  <a:pt x="4506" y="245919"/>
                </a:cubicBezTo>
                <a:cubicBezTo>
                  <a:pt x="-2595" y="236249"/>
                  <a:pt x="-1304" y="222068"/>
                  <a:pt x="8380" y="214977"/>
                </a:cubicBezTo>
                <a:lnTo>
                  <a:pt x="282108" y="4834"/>
                </a:lnTo>
                <a:cubicBezTo>
                  <a:pt x="285982" y="1611"/>
                  <a:pt x="290662" y="0"/>
                  <a:pt x="295423" y="0"/>
                </a:cubicBezTo>
                <a:close/>
              </a:path>
            </a:pathLst>
          </a:custGeom>
          <a:solidFill>
            <a:schemeClr val="accent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íSḻîḑé"/>
          <p:cNvSpPr txBox="1"/>
          <p:nvPr/>
        </p:nvSpPr>
        <p:spPr bwMode="auto">
          <a:xfrm>
            <a:off x="621508" y="3866790"/>
            <a:ext cx="2421816" cy="996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chor="ctr">
            <a:normAutofit/>
          </a:bodyPr>
          <a:lstStyle/>
          <a:p>
            <a:pPr algn="ctr">
              <a:spcBef>
                <a:spcPct val="0"/>
              </a:spcBef>
            </a:pPr>
            <a:r>
              <a:rPr lang="zh-CN" altLang="en-US" sz="2000" b="1" spc="100" dirty="0">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传统木马</a:t>
            </a:r>
            <a:endParaRPr lang="zh-CN" altLang="en-US" sz="2000" b="1" spc="100" dirty="0">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iṩḻïďé"/>
          <p:cNvSpPr/>
          <p:nvPr/>
        </p:nvSpPr>
        <p:spPr bwMode="auto">
          <a:xfrm>
            <a:off x="1601876" y="3369593"/>
            <a:ext cx="461080" cy="460385"/>
          </a:xfrm>
          <a:custGeom>
            <a:avLst/>
            <a:gdLst>
              <a:gd name="T0" fmla="*/ 5063 w 5239"/>
              <a:gd name="T1" fmla="*/ 2473 h 5239"/>
              <a:gd name="T2" fmla="*/ 4717 w 5239"/>
              <a:gd name="T3" fmla="*/ 2473 h 5239"/>
              <a:gd name="T4" fmla="*/ 2792 w 5239"/>
              <a:gd name="T5" fmla="*/ 565 h 5239"/>
              <a:gd name="T6" fmla="*/ 2792 w 5239"/>
              <a:gd name="T7" fmla="*/ 176 h 5239"/>
              <a:gd name="T8" fmla="*/ 2629 w 5239"/>
              <a:gd name="T9" fmla="*/ 0 h 5239"/>
              <a:gd name="T10" fmla="*/ 2465 w 5239"/>
              <a:gd name="T11" fmla="*/ 176 h 5239"/>
              <a:gd name="T12" fmla="*/ 2465 w 5239"/>
              <a:gd name="T13" fmla="*/ 565 h 5239"/>
              <a:gd name="T14" fmla="*/ 522 w 5239"/>
              <a:gd name="T15" fmla="*/ 2473 h 5239"/>
              <a:gd name="T16" fmla="*/ 176 w 5239"/>
              <a:gd name="T17" fmla="*/ 2473 h 5239"/>
              <a:gd name="T18" fmla="*/ 0 w 5239"/>
              <a:gd name="T19" fmla="*/ 2637 h 5239"/>
              <a:gd name="T20" fmla="*/ 176 w 5239"/>
              <a:gd name="T21" fmla="*/ 2801 h 5239"/>
              <a:gd name="T22" fmla="*/ 516 w 5239"/>
              <a:gd name="T23" fmla="*/ 2801 h 5239"/>
              <a:gd name="T24" fmla="*/ 2465 w 5239"/>
              <a:gd name="T25" fmla="*/ 4768 h 5239"/>
              <a:gd name="T26" fmla="*/ 2465 w 5239"/>
              <a:gd name="T27" fmla="*/ 5063 h 5239"/>
              <a:gd name="T28" fmla="*/ 2629 w 5239"/>
              <a:gd name="T29" fmla="*/ 5239 h 5239"/>
              <a:gd name="T30" fmla="*/ 2792 w 5239"/>
              <a:gd name="T31" fmla="*/ 5063 h 5239"/>
              <a:gd name="T32" fmla="*/ 2792 w 5239"/>
              <a:gd name="T33" fmla="*/ 4768 h 5239"/>
              <a:gd name="T34" fmla="*/ 4723 w 5239"/>
              <a:gd name="T35" fmla="*/ 2801 h 5239"/>
              <a:gd name="T36" fmla="*/ 5063 w 5239"/>
              <a:gd name="T37" fmla="*/ 2801 h 5239"/>
              <a:gd name="T38" fmla="*/ 5239 w 5239"/>
              <a:gd name="T39" fmla="*/ 2637 h 5239"/>
              <a:gd name="T40" fmla="*/ 5063 w 5239"/>
              <a:gd name="T41" fmla="*/ 2473 h 5239"/>
              <a:gd name="T42" fmla="*/ 3463 w 5239"/>
              <a:gd name="T43" fmla="*/ 2883 h 5239"/>
              <a:gd name="T44" fmla="*/ 2792 w 5239"/>
              <a:gd name="T45" fmla="*/ 2883 h 5239"/>
              <a:gd name="T46" fmla="*/ 2792 w 5239"/>
              <a:gd name="T47" fmla="*/ 3510 h 5239"/>
              <a:gd name="T48" fmla="*/ 2629 w 5239"/>
              <a:gd name="T49" fmla="*/ 3666 h 5239"/>
              <a:gd name="T50" fmla="*/ 2465 w 5239"/>
              <a:gd name="T51" fmla="*/ 3510 h 5239"/>
              <a:gd name="T52" fmla="*/ 2465 w 5239"/>
              <a:gd name="T53" fmla="*/ 2883 h 5239"/>
              <a:gd name="T54" fmla="*/ 1776 w 5239"/>
              <a:gd name="T55" fmla="*/ 2883 h 5239"/>
              <a:gd name="T56" fmla="*/ 1620 w 5239"/>
              <a:gd name="T57" fmla="*/ 2719 h 5239"/>
              <a:gd name="T58" fmla="*/ 1776 w 5239"/>
              <a:gd name="T59" fmla="*/ 2555 h 5239"/>
              <a:gd name="T60" fmla="*/ 2465 w 5239"/>
              <a:gd name="T61" fmla="*/ 2555 h 5239"/>
              <a:gd name="T62" fmla="*/ 2465 w 5239"/>
              <a:gd name="T63" fmla="*/ 1823 h 5239"/>
              <a:gd name="T64" fmla="*/ 2629 w 5239"/>
              <a:gd name="T65" fmla="*/ 1667 h 5239"/>
              <a:gd name="T66" fmla="*/ 2792 w 5239"/>
              <a:gd name="T67" fmla="*/ 1823 h 5239"/>
              <a:gd name="T68" fmla="*/ 2792 w 5239"/>
              <a:gd name="T69" fmla="*/ 2555 h 5239"/>
              <a:gd name="T70" fmla="*/ 3463 w 5239"/>
              <a:gd name="T71" fmla="*/ 2555 h 5239"/>
              <a:gd name="T72" fmla="*/ 3619 w 5239"/>
              <a:gd name="T73" fmla="*/ 2719 h 5239"/>
              <a:gd name="T74" fmla="*/ 3463 w 5239"/>
              <a:gd name="T75" fmla="*/ 2883 h 5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39" h="5239">
                <a:moveTo>
                  <a:pt x="5063" y="2473"/>
                </a:moveTo>
                <a:lnTo>
                  <a:pt x="4717" y="2473"/>
                </a:lnTo>
                <a:cubicBezTo>
                  <a:pt x="4612" y="1489"/>
                  <a:pt x="3858" y="649"/>
                  <a:pt x="2792" y="565"/>
                </a:cubicBezTo>
                <a:lnTo>
                  <a:pt x="2792" y="176"/>
                </a:lnTo>
                <a:cubicBezTo>
                  <a:pt x="2792" y="79"/>
                  <a:pt x="2726" y="0"/>
                  <a:pt x="2629" y="0"/>
                </a:cubicBezTo>
                <a:cubicBezTo>
                  <a:pt x="2531" y="0"/>
                  <a:pt x="2465" y="79"/>
                  <a:pt x="2465" y="176"/>
                </a:cubicBezTo>
                <a:lnTo>
                  <a:pt x="2465" y="565"/>
                </a:lnTo>
                <a:cubicBezTo>
                  <a:pt x="1481" y="649"/>
                  <a:pt x="627" y="1489"/>
                  <a:pt x="522" y="2473"/>
                </a:cubicBezTo>
                <a:lnTo>
                  <a:pt x="176" y="2473"/>
                </a:lnTo>
                <a:cubicBezTo>
                  <a:pt x="79" y="2473"/>
                  <a:pt x="0" y="2539"/>
                  <a:pt x="0" y="2637"/>
                </a:cubicBezTo>
                <a:cubicBezTo>
                  <a:pt x="0" y="2734"/>
                  <a:pt x="79" y="2801"/>
                  <a:pt x="176" y="2801"/>
                </a:cubicBezTo>
                <a:lnTo>
                  <a:pt x="516" y="2801"/>
                </a:lnTo>
                <a:cubicBezTo>
                  <a:pt x="580" y="3866"/>
                  <a:pt x="1399" y="4681"/>
                  <a:pt x="2465" y="4768"/>
                </a:cubicBezTo>
                <a:lnTo>
                  <a:pt x="2465" y="5063"/>
                </a:lnTo>
                <a:cubicBezTo>
                  <a:pt x="2465" y="5160"/>
                  <a:pt x="2531" y="5239"/>
                  <a:pt x="2629" y="5239"/>
                </a:cubicBezTo>
                <a:cubicBezTo>
                  <a:pt x="2726" y="5239"/>
                  <a:pt x="2792" y="5160"/>
                  <a:pt x="2792" y="5063"/>
                </a:cubicBezTo>
                <a:lnTo>
                  <a:pt x="2792" y="4768"/>
                </a:lnTo>
                <a:cubicBezTo>
                  <a:pt x="3858" y="4681"/>
                  <a:pt x="4659" y="3866"/>
                  <a:pt x="4723" y="2801"/>
                </a:cubicBezTo>
                <a:lnTo>
                  <a:pt x="5063" y="2801"/>
                </a:lnTo>
                <a:cubicBezTo>
                  <a:pt x="5160" y="2801"/>
                  <a:pt x="5239" y="2734"/>
                  <a:pt x="5239" y="2637"/>
                </a:cubicBezTo>
                <a:cubicBezTo>
                  <a:pt x="5239" y="2539"/>
                  <a:pt x="5160" y="2473"/>
                  <a:pt x="5063" y="2473"/>
                </a:cubicBezTo>
                <a:close/>
                <a:moveTo>
                  <a:pt x="3463" y="2883"/>
                </a:moveTo>
                <a:lnTo>
                  <a:pt x="2792" y="2883"/>
                </a:lnTo>
                <a:lnTo>
                  <a:pt x="2792" y="3510"/>
                </a:lnTo>
                <a:cubicBezTo>
                  <a:pt x="2792" y="3596"/>
                  <a:pt x="2715" y="3666"/>
                  <a:pt x="2629" y="3666"/>
                </a:cubicBezTo>
                <a:cubicBezTo>
                  <a:pt x="2542" y="3666"/>
                  <a:pt x="2465" y="3596"/>
                  <a:pt x="2465" y="3510"/>
                </a:cubicBezTo>
                <a:lnTo>
                  <a:pt x="2465" y="2883"/>
                </a:lnTo>
                <a:lnTo>
                  <a:pt x="1776" y="2883"/>
                </a:lnTo>
                <a:cubicBezTo>
                  <a:pt x="1690" y="2883"/>
                  <a:pt x="1620" y="2805"/>
                  <a:pt x="1620" y="2719"/>
                </a:cubicBezTo>
                <a:cubicBezTo>
                  <a:pt x="1620" y="2632"/>
                  <a:pt x="1690" y="2555"/>
                  <a:pt x="1776" y="2555"/>
                </a:cubicBezTo>
                <a:lnTo>
                  <a:pt x="2465" y="2555"/>
                </a:lnTo>
                <a:lnTo>
                  <a:pt x="2465" y="1823"/>
                </a:lnTo>
                <a:cubicBezTo>
                  <a:pt x="2465" y="1737"/>
                  <a:pt x="2542" y="1667"/>
                  <a:pt x="2629" y="1667"/>
                </a:cubicBezTo>
                <a:cubicBezTo>
                  <a:pt x="2715" y="1667"/>
                  <a:pt x="2792" y="1737"/>
                  <a:pt x="2792" y="1823"/>
                </a:cubicBezTo>
                <a:lnTo>
                  <a:pt x="2792" y="2555"/>
                </a:lnTo>
                <a:lnTo>
                  <a:pt x="3463" y="2555"/>
                </a:lnTo>
                <a:cubicBezTo>
                  <a:pt x="3549" y="2555"/>
                  <a:pt x="3619" y="2632"/>
                  <a:pt x="3619" y="2719"/>
                </a:cubicBezTo>
                <a:cubicBezTo>
                  <a:pt x="3619" y="2805"/>
                  <a:pt x="3549" y="2883"/>
                  <a:pt x="3463" y="2883"/>
                </a:cubicBezTo>
                <a:close/>
              </a:path>
            </a:pathLst>
          </a:custGeom>
          <a:solidFill>
            <a:schemeClr val="bg2">
              <a:lumMod val="75000"/>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íšľïḓe"/>
          <p:cNvSpPr txBox="1"/>
          <p:nvPr/>
        </p:nvSpPr>
        <p:spPr bwMode="auto">
          <a:xfrm>
            <a:off x="3351248" y="4371095"/>
            <a:ext cx="2421816" cy="9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chor="ctr">
            <a:normAutofit/>
          </a:bodyPr>
          <a:lstStyle/>
          <a:p>
            <a:pPr algn="ctr">
              <a:spcBef>
                <a:spcPct val="0"/>
              </a:spcBef>
            </a:pPr>
            <a:r>
              <a:rPr lang="zh-CN" altLang="en-US" sz="2000" b="1" spc="100" dirty="0">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反弹端口木马</a:t>
            </a:r>
            <a:endParaRPr lang="zh-CN" altLang="en-US" sz="2000" b="1" spc="100" dirty="0">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iṣḻíḓè"/>
          <p:cNvSpPr/>
          <p:nvPr/>
        </p:nvSpPr>
        <p:spPr bwMode="auto">
          <a:xfrm>
            <a:off x="4331616" y="3894926"/>
            <a:ext cx="461080" cy="451825"/>
          </a:xfrm>
          <a:custGeom>
            <a:avLst/>
            <a:gdLst>
              <a:gd name="connsiteX0" fmla="*/ 436090 w 559242"/>
              <a:gd name="connsiteY0" fmla="*/ 280414 h 548017"/>
              <a:gd name="connsiteX1" fmla="*/ 447396 w 559242"/>
              <a:gd name="connsiteY1" fmla="*/ 283638 h 548017"/>
              <a:gd name="connsiteX2" fmla="*/ 555609 w 559242"/>
              <a:gd name="connsiteY2" fmla="*/ 378750 h 548017"/>
              <a:gd name="connsiteX3" fmla="*/ 555609 w 559242"/>
              <a:gd name="connsiteY3" fmla="*/ 393259 h 548017"/>
              <a:gd name="connsiteX4" fmla="*/ 447396 w 559242"/>
              <a:gd name="connsiteY4" fmla="*/ 489983 h 548017"/>
              <a:gd name="connsiteX5" fmla="*/ 440935 w 559242"/>
              <a:gd name="connsiteY5" fmla="*/ 493207 h 548017"/>
              <a:gd name="connsiteX6" fmla="*/ 436090 w 559242"/>
              <a:gd name="connsiteY6" fmla="*/ 493207 h 548017"/>
              <a:gd name="connsiteX7" fmla="*/ 431245 w 559242"/>
              <a:gd name="connsiteY7" fmla="*/ 483534 h 548017"/>
              <a:gd name="connsiteX8" fmla="*/ 431245 w 559242"/>
              <a:gd name="connsiteY8" fmla="*/ 430336 h 548017"/>
              <a:gd name="connsiteX9" fmla="*/ 269733 w 559242"/>
              <a:gd name="connsiteY9" fmla="*/ 548017 h 548017"/>
              <a:gd name="connsiteX10" fmla="*/ 431245 w 559242"/>
              <a:gd name="connsiteY10" fmla="*/ 343285 h 548017"/>
              <a:gd name="connsiteX11" fmla="*/ 431245 w 559242"/>
              <a:gd name="connsiteY11" fmla="*/ 290086 h 548017"/>
              <a:gd name="connsiteX12" fmla="*/ 436090 w 559242"/>
              <a:gd name="connsiteY12" fmla="*/ 280414 h 548017"/>
              <a:gd name="connsiteX13" fmla="*/ 64615 w 559242"/>
              <a:gd name="connsiteY13" fmla="*/ 0 h 548017"/>
              <a:gd name="connsiteX14" fmla="*/ 452309 w 559242"/>
              <a:gd name="connsiteY14" fmla="*/ 0 h 548017"/>
              <a:gd name="connsiteX15" fmla="*/ 516924 w 559242"/>
              <a:gd name="connsiteY15" fmla="*/ 64473 h 548017"/>
              <a:gd name="connsiteX16" fmla="*/ 516924 w 559242"/>
              <a:gd name="connsiteY16" fmla="*/ 278847 h 548017"/>
              <a:gd name="connsiteX17" fmla="*/ 513693 w 559242"/>
              <a:gd name="connsiteY17" fmla="*/ 298189 h 548017"/>
              <a:gd name="connsiteX18" fmla="*/ 470078 w 559242"/>
              <a:gd name="connsiteY18" fmla="*/ 259505 h 548017"/>
              <a:gd name="connsiteX19" fmla="*/ 424847 w 559242"/>
              <a:gd name="connsiteY19" fmla="*/ 251446 h 548017"/>
              <a:gd name="connsiteX20" fmla="*/ 345693 w 559242"/>
              <a:gd name="connsiteY20" fmla="*/ 170854 h 548017"/>
              <a:gd name="connsiteX21" fmla="*/ 495924 w 559242"/>
              <a:gd name="connsiteY21" fmla="*/ 53190 h 548017"/>
              <a:gd name="connsiteX22" fmla="*/ 258462 w 559242"/>
              <a:gd name="connsiteY22" fmla="*/ 180525 h 548017"/>
              <a:gd name="connsiteX23" fmla="*/ 21000 w 559242"/>
              <a:gd name="connsiteY23" fmla="*/ 53190 h 548017"/>
              <a:gd name="connsiteX24" fmla="*/ 171231 w 559242"/>
              <a:gd name="connsiteY24" fmla="*/ 170854 h 548017"/>
              <a:gd name="connsiteX25" fmla="*/ 46846 w 559242"/>
              <a:gd name="connsiteY25" fmla="*/ 296577 h 548017"/>
              <a:gd name="connsiteX26" fmla="*/ 198693 w 559242"/>
              <a:gd name="connsiteY26" fmla="*/ 188584 h 548017"/>
              <a:gd name="connsiteX27" fmla="*/ 258462 w 559242"/>
              <a:gd name="connsiteY27" fmla="*/ 227268 h 548017"/>
              <a:gd name="connsiteX28" fmla="*/ 318231 w 559242"/>
              <a:gd name="connsiteY28" fmla="*/ 188584 h 548017"/>
              <a:gd name="connsiteX29" fmla="*/ 413539 w 559242"/>
              <a:gd name="connsiteY29" fmla="*/ 257893 h 548017"/>
              <a:gd name="connsiteX30" fmla="*/ 399001 w 559242"/>
              <a:gd name="connsiteY30" fmla="*/ 290130 h 548017"/>
              <a:gd name="connsiteX31" fmla="*/ 399001 w 559242"/>
              <a:gd name="connsiteY31" fmla="*/ 312695 h 548017"/>
              <a:gd name="connsiteX32" fmla="*/ 318231 w 559242"/>
              <a:gd name="connsiteY32" fmla="*/ 343320 h 548017"/>
              <a:gd name="connsiteX33" fmla="*/ 64615 w 559242"/>
              <a:gd name="connsiteY33" fmla="*/ 343320 h 548017"/>
              <a:gd name="connsiteX34" fmla="*/ 0 w 559242"/>
              <a:gd name="connsiteY34" fmla="*/ 278847 h 548017"/>
              <a:gd name="connsiteX35" fmla="*/ 0 w 559242"/>
              <a:gd name="connsiteY35" fmla="*/ 64473 h 548017"/>
              <a:gd name="connsiteX36" fmla="*/ 64615 w 559242"/>
              <a:gd name="connsiteY36" fmla="*/ 0 h 54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242" h="548017">
                <a:moveTo>
                  <a:pt x="436090" y="280414"/>
                </a:moveTo>
                <a:cubicBezTo>
                  <a:pt x="440935" y="278802"/>
                  <a:pt x="444166" y="280414"/>
                  <a:pt x="447396" y="283638"/>
                </a:cubicBezTo>
                <a:lnTo>
                  <a:pt x="555609" y="378750"/>
                </a:lnTo>
                <a:cubicBezTo>
                  <a:pt x="560454" y="383586"/>
                  <a:pt x="560454" y="390035"/>
                  <a:pt x="555609" y="393259"/>
                </a:cubicBezTo>
                <a:lnTo>
                  <a:pt x="447396" y="489983"/>
                </a:lnTo>
                <a:cubicBezTo>
                  <a:pt x="445781" y="491595"/>
                  <a:pt x="442551" y="493207"/>
                  <a:pt x="440935" y="493207"/>
                </a:cubicBezTo>
                <a:cubicBezTo>
                  <a:pt x="439320" y="493207"/>
                  <a:pt x="437705" y="493207"/>
                  <a:pt x="436090" y="493207"/>
                </a:cubicBezTo>
                <a:cubicBezTo>
                  <a:pt x="432860" y="491595"/>
                  <a:pt x="431245" y="486759"/>
                  <a:pt x="431245" y="483534"/>
                </a:cubicBezTo>
                <a:lnTo>
                  <a:pt x="431245" y="430336"/>
                </a:lnTo>
                <a:cubicBezTo>
                  <a:pt x="340798" y="430336"/>
                  <a:pt x="298805" y="438397"/>
                  <a:pt x="269733" y="548017"/>
                </a:cubicBezTo>
                <a:cubicBezTo>
                  <a:pt x="269733" y="377138"/>
                  <a:pt x="361795" y="343285"/>
                  <a:pt x="431245" y="343285"/>
                </a:cubicBezTo>
                <a:lnTo>
                  <a:pt x="431245" y="290086"/>
                </a:lnTo>
                <a:cubicBezTo>
                  <a:pt x="431245" y="286862"/>
                  <a:pt x="432860" y="282026"/>
                  <a:pt x="436090" y="280414"/>
                </a:cubicBezTo>
                <a:close/>
                <a:moveTo>
                  <a:pt x="64615" y="0"/>
                </a:moveTo>
                <a:lnTo>
                  <a:pt x="452309" y="0"/>
                </a:lnTo>
                <a:cubicBezTo>
                  <a:pt x="487847" y="0"/>
                  <a:pt x="516924" y="29013"/>
                  <a:pt x="516924" y="64473"/>
                </a:cubicBezTo>
                <a:lnTo>
                  <a:pt x="516924" y="278847"/>
                </a:lnTo>
                <a:cubicBezTo>
                  <a:pt x="516924" y="286906"/>
                  <a:pt x="515309" y="291741"/>
                  <a:pt x="513693" y="298189"/>
                </a:cubicBezTo>
                <a:lnTo>
                  <a:pt x="470078" y="259505"/>
                </a:lnTo>
                <a:cubicBezTo>
                  <a:pt x="460386" y="249834"/>
                  <a:pt x="439385" y="244998"/>
                  <a:pt x="424847" y="251446"/>
                </a:cubicBezTo>
                <a:lnTo>
                  <a:pt x="345693" y="170854"/>
                </a:lnTo>
                <a:lnTo>
                  <a:pt x="495924" y="53190"/>
                </a:lnTo>
                <a:lnTo>
                  <a:pt x="258462" y="180525"/>
                </a:lnTo>
                <a:lnTo>
                  <a:pt x="21000" y="53190"/>
                </a:lnTo>
                <a:lnTo>
                  <a:pt x="171231" y="170854"/>
                </a:lnTo>
                <a:lnTo>
                  <a:pt x="46846" y="296577"/>
                </a:lnTo>
                <a:lnTo>
                  <a:pt x="198693" y="188584"/>
                </a:lnTo>
                <a:lnTo>
                  <a:pt x="258462" y="227268"/>
                </a:lnTo>
                <a:lnTo>
                  <a:pt x="318231" y="188584"/>
                </a:lnTo>
                <a:lnTo>
                  <a:pt x="413539" y="257893"/>
                </a:lnTo>
                <a:cubicBezTo>
                  <a:pt x="403847" y="265952"/>
                  <a:pt x="399001" y="277235"/>
                  <a:pt x="399001" y="290130"/>
                </a:cubicBezTo>
                <a:lnTo>
                  <a:pt x="399001" y="312695"/>
                </a:lnTo>
                <a:cubicBezTo>
                  <a:pt x="374770" y="315919"/>
                  <a:pt x="345693" y="325590"/>
                  <a:pt x="318231" y="343320"/>
                </a:cubicBezTo>
                <a:lnTo>
                  <a:pt x="64615" y="343320"/>
                </a:lnTo>
                <a:cubicBezTo>
                  <a:pt x="29077" y="343320"/>
                  <a:pt x="0" y="314307"/>
                  <a:pt x="0" y="278847"/>
                </a:cubicBezTo>
                <a:lnTo>
                  <a:pt x="0" y="64473"/>
                </a:lnTo>
                <a:cubicBezTo>
                  <a:pt x="0" y="29013"/>
                  <a:pt x="29077" y="0"/>
                  <a:pt x="64615" y="0"/>
                </a:cubicBezTo>
                <a:close/>
              </a:path>
            </a:pathLst>
          </a:custGeom>
          <a:solidFill>
            <a:schemeClr val="accent1">
              <a:lumMod val="60000"/>
              <a:lumOff val="40000"/>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íṧļîḋé"/>
          <p:cNvSpPr txBox="1"/>
          <p:nvPr/>
        </p:nvSpPr>
        <p:spPr bwMode="auto">
          <a:xfrm>
            <a:off x="8954138" y="4286754"/>
            <a:ext cx="2421816" cy="76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chor="ctr">
            <a:normAutofit/>
          </a:bodyPr>
          <a:lstStyle/>
          <a:p>
            <a:pPr algn="ctr">
              <a:spcBef>
                <a:spcPct val="0"/>
              </a:spcBef>
            </a:pPr>
            <a:r>
              <a:rPr lang="zh-CN" altLang="en-US" sz="2000" b="1" spc="100" dirty="0">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网页木马</a:t>
            </a:r>
            <a:endParaRPr lang="zh-CN" altLang="en-US" sz="2000" b="1" spc="100" dirty="0">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ïşḻîḓe"/>
          <p:cNvSpPr/>
          <p:nvPr/>
        </p:nvSpPr>
        <p:spPr bwMode="auto">
          <a:xfrm>
            <a:off x="9934559" y="3736204"/>
            <a:ext cx="460974" cy="461080"/>
          </a:xfrm>
          <a:custGeom>
            <a:avLst/>
            <a:gdLst>
              <a:gd name="connsiteX0" fmla="*/ 180553 w 577502"/>
              <a:gd name="connsiteY0" fmla="*/ 192679 h 577634"/>
              <a:gd name="connsiteX1" fmla="*/ 253430 w 577502"/>
              <a:gd name="connsiteY1" fmla="*/ 218460 h 577634"/>
              <a:gd name="connsiteX2" fmla="*/ 229445 w 577502"/>
              <a:gd name="connsiteY2" fmla="*/ 301325 h 577634"/>
              <a:gd name="connsiteX3" fmla="*/ 242360 w 577502"/>
              <a:gd name="connsiteY3" fmla="*/ 334471 h 577634"/>
              <a:gd name="connsiteX4" fmla="*/ 275569 w 577502"/>
              <a:gd name="connsiteY4" fmla="*/ 347361 h 577634"/>
              <a:gd name="connsiteX5" fmla="*/ 359516 w 577502"/>
              <a:gd name="connsiteY5" fmla="*/ 323422 h 577634"/>
              <a:gd name="connsiteX6" fmla="*/ 374275 w 577502"/>
              <a:gd name="connsiteY6" fmla="*/ 351044 h 577634"/>
              <a:gd name="connsiteX7" fmla="*/ 369663 w 577502"/>
              <a:gd name="connsiteY7" fmla="*/ 437593 h 577634"/>
              <a:gd name="connsiteX8" fmla="*/ 329073 w 577502"/>
              <a:gd name="connsiteY8" fmla="*/ 452324 h 577634"/>
              <a:gd name="connsiteX9" fmla="*/ 197158 w 577502"/>
              <a:gd name="connsiteY9" fmla="*/ 379587 h 577634"/>
              <a:gd name="connsiteX10" fmla="*/ 135351 w 577502"/>
              <a:gd name="connsiteY10" fmla="*/ 293959 h 577634"/>
              <a:gd name="connsiteX11" fmla="*/ 139964 w 577502"/>
              <a:gd name="connsiteY11" fmla="*/ 207411 h 577634"/>
              <a:gd name="connsiteX12" fmla="*/ 180553 w 577502"/>
              <a:gd name="connsiteY12" fmla="*/ 192679 h 577634"/>
              <a:gd name="connsiteX13" fmla="*/ 130721 w 577502"/>
              <a:gd name="connsiteY13" fmla="*/ 88673 h 577634"/>
              <a:gd name="connsiteX14" fmla="*/ 302303 w 577502"/>
              <a:gd name="connsiteY14" fmla="*/ 151290 h 577634"/>
              <a:gd name="connsiteX15" fmla="*/ 299536 w 577502"/>
              <a:gd name="connsiteY15" fmla="*/ 154973 h 577634"/>
              <a:gd name="connsiteX16" fmla="*/ 265404 w 577502"/>
              <a:gd name="connsiteY16" fmla="*/ 197331 h 577634"/>
              <a:gd name="connsiteX17" fmla="*/ 130721 w 577502"/>
              <a:gd name="connsiteY17" fmla="*/ 147606 h 577634"/>
              <a:gd name="connsiteX18" fmla="*/ 77217 w 577502"/>
              <a:gd name="connsiteY18" fmla="*/ 166023 h 577634"/>
              <a:gd name="connsiteX19" fmla="*/ 161163 w 577502"/>
              <a:gd name="connsiteY19" fmla="*/ 416489 h 577634"/>
              <a:gd name="connsiteX20" fmla="*/ 358575 w 577502"/>
              <a:gd name="connsiteY20" fmla="*/ 518701 h 577634"/>
              <a:gd name="connsiteX21" fmla="*/ 411157 w 577502"/>
              <a:gd name="connsiteY21" fmla="*/ 500284 h 577634"/>
              <a:gd name="connsiteX22" fmla="*/ 423149 w 577502"/>
              <a:gd name="connsiteY22" fmla="*/ 399914 h 577634"/>
              <a:gd name="connsiteX23" fmla="*/ 379792 w 577502"/>
              <a:gd name="connsiteY23" fmla="*/ 312435 h 577634"/>
              <a:gd name="connsiteX24" fmla="*/ 423149 w 577502"/>
              <a:gd name="connsiteY24" fmla="*/ 278364 h 577634"/>
              <a:gd name="connsiteX25" fmla="*/ 425917 w 577502"/>
              <a:gd name="connsiteY25" fmla="*/ 274681 h 577634"/>
              <a:gd name="connsiteX26" fmla="*/ 479421 w 577502"/>
              <a:gd name="connsiteY26" fmla="*/ 384260 h 577634"/>
              <a:gd name="connsiteX27" fmla="*/ 453591 w 577502"/>
              <a:gd name="connsiteY27" fmla="*/ 541722 h 577634"/>
              <a:gd name="connsiteX28" fmla="*/ 358575 w 577502"/>
              <a:gd name="connsiteY28" fmla="*/ 577634 h 577634"/>
              <a:gd name="connsiteX29" fmla="*/ 118729 w 577502"/>
              <a:gd name="connsiteY29" fmla="*/ 457926 h 577634"/>
              <a:gd name="connsiteX30" fmla="*/ 35705 w 577502"/>
              <a:gd name="connsiteY30" fmla="*/ 124586 h 577634"/>
              <a:gd name="connsiteX31" fmla="*/ 130721 w 577502"/>
              <a:gd name="connsiteY31" fmla="*/ 88673 h 577634"/>
              <a:gd name="connsiteX32" fmla="*/ 483094 w 577502"/>
              <a:gd name="connsiteY32" fmla="*/ 235 h 577634"/>
              <a:gd name="connsiteX33" fmla="*/ 493240 w 577502"/>
              <a:gd name="connsiteY33" fmla="*/ 10361 h 577634"/>
              <a:gd name="connsiteX34" fmla="*/ 510763 w 577502"/>
              <a:gd name="connsiteY34" fmla="*/ 66518 h 577634"/>
              <a:gd name="connsiteX35" fmla="*/ 567024 w 577502"/>
              <a:gd name="connsiteY35" fmla="*/ 84009 h 577634"/>
              <a:gd name="connsiteX36" fmla="*/ 577170 w 577502"/>
              <a:gd name="connsiteY36" fmla="*/ 95056 h 577634"/>
              <a:gd name="connsiteX37" fmla="*/ 573480 w 577502"/>
              <a:gd name="connsiteY37" fmla="*/ 108865 h 577634"/>
              <a:gd name="connsiteX38" fmla="*/ 521831 w 577502"/>
              <a:gd name="connsiteY38" fmla="*/ 160419 h 577634"/>
              <a:gd name="connsiteX39" fmla="*/ 508919 w 577502"/>
              <a:gd name="connsiteY39" fmla="*/ 164101 h 577634"/>
              <a:gd name="connsiteX40" fmla="*/ 476638 w 577502"/>
              <a:gd name="connsiteY40" fmla="*/ 157657 h 577634"/>
              <a:gd name="connsiteX41" fmla="*/ 401931 w 577502"/>
              <a:gd name="connsiteY41" fmla="*/ 257082 h 577634"/>
              <a:gd name="connsiteX42" fmla="*/ 274652 w 577502"/>
              <a:gd name="connsiteY42" fmla="*/ 317841 h 577634"/>
              <a:gd name="connsiteX43" fmla="*/ 263585 w 577502"/>
              <a:gd name="connsiteY43" fmla="*/ 314159 h 577634"/>
              <a:gd name="connsiteX44" fmla="*/ 258973 w 577502"/>
              <a:gd name="connsiteY44" fmla="*/ 303112 h 577634"/>
              <a:gd name="connsiteX45" fmla="*/ 319845 w 577502"/>
              <a:gd name="connsiteY45" fmla="*/ 176069 h 577634"/>
              <a:gd name="connsiteX46" fmla="*/ 420377 w 577502"/>
              <a:gd name="connsiteY46" fmla="*/ 101501 h 577634"/>
              <a:gd name="connsiteX47" fmla="*/ 413921 w 577502"/>
              <a:gd name="connsiteY47" fmla="*/ 69280 h 577634"/>
              <a:gd name="connsiteX48" fmla="*/ 417610 w 577502"/>
              <a:gd name="connsiteY48" fmla="*/ 55471 h 577634"/>
              <a:gd name="connsiteX49" fmla="*/ 469260 w 577502"/>
              <a:gd name="connsiteY49" fmla="*/ 4838 h 577634"/>
              <a:gd name="connsiteX50" fmla="*/ 483094 w 577502"/>
              <a:gd name="connsiteY50" fmla="*/ 235 h 57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77502" h="577634">
                <a:moveTo>
                  <a:pt x="180553" y="192679"/>
                </a:moveTo>
                <a:cubicBezTo>
                  <a:pt x="201770" y="192679"/>
                  <a:pt x="226677" y="201887"/>
                  <a:pt x="253430" y="218460"/>
                </a:cubicBezTo>
                <a:cubicBezTo>
                  <a:pt x="231290" y="262654"/>
                  <a:pt x="229445" y="299484"/>
                  <a:pt x="229445" y="301325"/>
                </a:cubicBezTo>
                <a:cubicBezTo>
                  <a:pt x="229445" y="314215"/>
                  <a:pt x="234057" y="326185"/>
                  <a:pt x="242360" y="334471"/>
                </a:cubicBezTo>
                <a:cubicBezTo>
                  <a:pt x="251585" y="343678"/>
                  <a:pt x="263577" y="348282"/>
                  <a:pt x="275569" y="347361"/>
                </a:cubicBezTo>
                <a:cubicBezTo>
                  <a:pt x="278337" y="347361"/>
                  <a:pt x="315236" y="345520"/>
                  <a:pt x="359516" y="323422"/>
                </a:cubicBezTo>
                <a:cubicBezTo>
                  <a:pt x="365050" y="332630"/>
                  <a:pt x="370585" y="341837"/>
                  <a:pt x="374275" y="351044"/>
                </a:cubicBezTo>
                <a:cubicBezTo>
                  <a:pt x="396415" y="400764"/>
                  <a:pt x="380733" y="426544"/>
                  <a:pt x="369663" y="437593"/>
                </a:cubicBezTo>
                <a:cubicBezTo>
                  <a:pt x="362283" y="444038"/>
                  <a:pt x="350291" y="452324"/>
                  <a:pt x="329073" y="452324"/>
                </a:cubicBezTo>
                <a:cubicBezTo>
                  <a:pt x="293096" y="452324"/>
                  <a:pt x="242360" y="424702"/>
                  <a:pt x="197158" y="379587"/>
                </a:cubicBezTo>
                <a:cubicBezTo>
                  <a:pt x="169483" y="351965"/>
                  <a:pt x="147344" y="321581"/>
                  <a:pt x="135351" y="293959"/>
                </a:cubicBezTo>
                <a:cubicBezTo>
                  <a:pt x="114134" y="244240"/>
                  <a:pt x="128894" y="218460"/>
                  <a:pt x="139964" y="207411"/>
                </a:cubicBezTo>
                <a:cubicBezTo>
                  <a:pt x="147344" y="200966"/>
                  <a:pt x="160258" y="192679"/>
                  <a:pt x="180553" y="192679"/>
                </a:cubicBezTo>
                <a:close/>
                <a:moveTo>
                  <a:pt x="130721" y="88673"/>
                </a:moveTo>
                <a:cubicBezTo>
                  <a:pt x="184225" y="88673"/>
                  <a:pt x="245109" y="111694"/>
                  <a:pt x="302303" y="151290"/>
                </a:cubicBezTo>
                <a:cubicBezTo>
                  <a:pt x="301381" y="153131"/>
                  <a:pt x="300458" y="154052"/>
                  <a:pt x="299536" y="154973"/>
                </a:cubicBezTo>
                <a:cubicBezTo>
                  <a:pt x="284776" y="168786"/>
                  <a:pt x="274629" y="183519"/>
                  <a:pt x="265404" y="197331"/>
                </a:cubicBezTo>
                <a:cubicBezTo>
                  <a:pt x="218357" y="166023"/>
                  <a:pt x="170388" y="147606"/>
                  <a:pt x="130721" y="147606"/>
                </a:cubicBezTo>
                <a:cubicBezTo>
                  <a:pt x="107659" y="147606"/>
                  <a:pt x="89209" y="154052"/>
                  <a:pt x="77217" y="166023"/>
                </a:cubicBezTo>
                <a:cubicBezTo>
                  <a:pt x="37550" y="205619"/>
                  <a:pt x="62457" y="317960"/>
                  <a:pt x="161163" y="416489"/>
                </a:cubicBezTo>
                <a:cubicBezTo>
                  <a:pt x="223892" y="479105"/>
                  <a:pt x="299536" y="518701"/>
                  <a:pt x="358575" y="518701"/>
                </a:cubicBezTo>
                <a:cubicBezTo>
                  <a:pt x="381637" y="518701"/>
                  <a:pt x="399165" y="512255"/>
                  <a:pt x="411157" y="500284"/>
                </a:cubicBezTo>
                <a:cubicBezTo>
                  <a:pt x="431451" y="480026"/>
                  <a:pt x="435141" y="444114"/>
                  <a:pt x="423149" y="399914"/>
                </a:cubicBezTo>
                <a:cubicBezTo>
                  <a:pt x="414847" y="371368"/>
                  <a:pt x="400087" y="340981"/>
                  <a:pt x="379792" y="312435"/>
                </a:cubicBezTo>
                <a:cubicBezTo>
                  <a:pt x="394552" y="303227"/>
                  <a:pt x="408389" y="292177"/>
                  <a:pt x="423149" y="278364"/>
                </a:cubicBezTo>
                <a:cubicBezTo>
                  <a:pt x="424072" y="277443"/>
                  <a:pt x="424994" y="276523"/>
                  <a:pt x="425917" y="274681"/>
                </a:cubicBezTo>
                <a:cubicBezTo>
                  <a:pt x="450824" y="310593"/>
                  <a:pt x="469273" y="347427"/>
                  <a:pt x="479421" y="384260"/>
                </a:cubicBezTo>
                <a:cubicBezTo>
                  <a:pt x="498793" y="449639"/>
                  <a:pt x="489568" y="505809"/>
                  <a:pt x="453591" y="541722"/>
                </a:cubicBezTo>
                <a:cubicBezTo>
                  <a:pt x="429607" y="564743"/>
                  <a:pt x="397320" y="577634"/>
                  <a:pt x="358575" y="577634"/>
                </a:cubicBezTo>
                <a:cubicBezTo>
                  <a:pt x="282931" y="577634"/>
                  <a:pt x="193450" y="532514"/>
                  <a:pt x="118729" y="457926"/>
                </a:cubicBezTo>
                <a:cubicBezTo>
                  <a:pt x="1573" y="340981"/>
                  <a:pt x="-34404" y="194569"/>
                  <a:pt x="35705" y="124586"/>
                </a:cubicBezTo>
                <a:cubicBezTo>
                  <a:pt x="58767" y="101565"/>
                  <a:pt x="91977" y="88673"/>
                  <a:pt x="130721" y="88673"/>
                </a:cubicBezTo>
                <a:close/>
                <a:moveTo>
                  <a:pt x="483094" y="235"/>
                </a:moveTo>
                <a:cubicBezTo>
                  <a:pt x="487706" y="2076"/>
                  <a:pt x="492317" y="5758"/>
                  <a:pt x="493240" y="10361"/>
                </a:cubicBezTo>
                <a:lnTo>
                  <a:pt x="510763" y="66518"/>
                </a:lnTo>
                <a:lnTo>
                  <a:pt x="567024" y="84009"/>
                </a:lnTo>
                <a:cubicBezTo>
                  <a:pt x="572558" y="85850"/>
                  <a:pt x="576247" y="89533"/>
                  <a:pt x="577170" y="95056"/>
                </a:cubicBezTo>
                <a:cubicBezTo>
                  <a:pt x="578092" y="99659"/>
                  <a:pt x="577170" y="105183"/>
                  <a:pt x="573480" y="108865"/>
                </a:cubicBezTo>
                <a:lnTo>
                  <a:pt x="521831" y="160419"/>
                </a:lnTo>
                <a:cubicBezTo>
                  <a:pt x="519064" y="163181"/>
                  <a:pt x="513530" y="165022"/>
                  <a:pt x="508919" y="164101"/>
                </a:cubicBezTo>
                <a:lnTo>
                  <a:pt x="476638" y="157657"/>
                </a:lnTo>
                <a:cubicBezTo>
                  <a:pt x="461881" y="187116"/>
                  <a:pt x="434212" y="224861"/>
                  <a:pt x="401931" y="257082"/>
                </a:cubicBezTo>
                <a:cubicBezTo>
                  <a:pt x="344748" y="314159"/>
                  <a:pt x="277419" y="317841"/>
                  <a:pt x="274652" y="317841"/>
                </a:cubicBezTo>
                <a:cubicBezTo>
                  <a:pt x="270041" y="317841"/>
                  <a:pt x="266351" y="316921"/>
                  <a:pt x="263585" y="314159"/>
                </a:cubicBezTo>
                <a:cubicBezTo>
                  <a:pt x="260818" y="310476"/>
                  <a:pt x="258973" y="306794"/>
                  <a:pt x="258973" y="303112"/>
                </a:cubicBezTo>
                <a:cubicBezTo>
                  <a:pt x="258973" y="300350"/>
                  <a:pt x="262662" y="233146"/>
                  <a:pt x="319845" y="176069"/>
                </a:cubicBezTo>
                <a:cubicBezTo>
                  <a:pt x="352126" y="143848"/>
                  <a:pt x="389941" y="115310"/>
                  <a:pt x="420377" y="101501"/>
                </a:cubicBezTo>
                <a:lnTo>
                  <a:pt x="413921" y="69280"/>
                </a:lnTo>
                <a:cubicBezTo>
                  <a:pt x="412999" y="63756"/>
                  <a:pt x="413921" y="59153"/>
                  <a:pt x="417610" y="55471"/>
                </a:cubicBezTo>
                <a:lnTo>
                  <a:pt x="469260" y="4838"/>
                </a:lnTo>
                <a:cubicBezTo>
                  <a:pt x="472949" y="1155"/>
                  <a:pt x="477560" y="-686"/>
                  <a:pt x="483094" y="235"/>
                </a:cubicBezTo>
                <a:close/>
              </a:path>
            </a:pathLst>
          </a:custGeom>
          <a:solidFill>
            <a:schemeClr val="accent2"/>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5" name="直接连接符 84"/>
          <p:cNvCxnSpPr>
            <a:endCxn id="92" idx="1"/>
          </p:cNvCxnSpPr>
          <p:nvPr/>
        </p:nvCxnSpPr>
        <p:spPr>
          <a:xfrm>
            <a:off x="2329091" y="2525985"/>
            <a:ext cx="1594038" cy="54956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92" idx="3"/>
            <a:endCxn id="76" idx="1"/>
          </p:cNvCxnSpPr>
          <p:nvPr/>
        </p:nvCxnSpPr>
        <p:spPr>
          <a:xfrm flipV="1">
            <a:off x="5211003" y="2353317"/>
            <a:ext cx="1523499" cy="722237"/>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76" idx="3"/>
            <a:endCxn id="72" idx="1"/>
          </p:cNvCxnSpPr>
          <p:nvPr/>
        </p:nvCxnSpPr>
        <p:spPr>
          <a:xfrm>
            <a:off x="8237022" y="2353317"/>
            <a:ext cx="1284089" cy="533147"/>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3161600" y="3928161"/>
            <a:ext cx="0" cy="1495486"/>
          </a:xfrm>
          <a:prstGeom prst="line">
            <a:avLst/>
          </a:prstGeom>
          <a:ln w="6350" cap="rnd">
            <a:solidFill>
              <a:schemeClr val="bg2">
                <a:lumMod val="50000"/>
                <a:alpha val="50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5979476" y="3928161"/>
            <a:ext cx="0" cy="1495486"/>
          </a:xfrm>
          <a:prstGeom prst="line">
            <a:avLst/>
          </a:prstGeom>
          <a:ln w="6350" cap="rnd">
            <a:solidFill>
              <a:schemeClr val="bg2">
                <a:lumMod val="50000"/>
                <a:alpha val="50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8822752" y="3928161"/>
            <a:ext cx="0" cy="1495486"/>
          </a:xfrm>
          <a:prstGeom prst="line">
            <a:avLst/>
          </a:prstGeom>
          <a:ln w="6350" cap="rnd">
            <a:solidFill>
              <a:schemeClr val="bg2">
                <a:lumMod val="50000"/>
                <a:alpha val="50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1" name="îṧļîḓé"/>
          <p:cNvGrpSpPr/>
          <p:nvPr/>
        </p:nvGrpSpPr>
        <p:grpSpPr>
          <a:xfrm>
            <a:off x="3913312" y="2396997"/>
            <a:ext cx="1297691" cy="1357113"/>
            <a:chOff x="3858800" y="2419618"/>
            <a:chExt cx="1297691" cy="1357113"/>
          </a:xfrm>
        </p:grpSpPr>
        <p:sp>
          <p:nvSpPr>
            <p:cNvPr id="92" name="îšḷîḑe"/>
            <p:cNvSpPr/>
            <p:nvPr/>
          </p:nvSpPr>
          <p:spPr bwMode="auto">
            <a:xfrm>
              <a:off x="3868618" y="2419618"/>
              <a:ext cx="1287873" cy="1357113"/>
            </a:xfrm>
            <a:prstGeom prst="rect">
              <a:avLst/>
            </a:prstGeom>
            <a:solidFill>
              <a:schemeClr val="accent1">
                <a:lumMod val="60000"/>
                <a:lumOff val="40000"/>
              </a:schemeClr>
            </a:solidFill>
            <a:ln>
              <a:noFill/>
            </a:ln>
            <a:effectLst/>
          </p:spPr>
          <p:txBody>
            <a:bodyPr tIns="216000" anchor="t" anchorCtr="0"/>
            <a:lstStyle/>
            <a:p>
              <a:pPr algn="ctr"/>
              <a:r>
                <a:rPr lang="en-US" altLang="zh-CN" sz="3200" spc="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sz="3200" spc="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iŝļïďê"/>
            <p:cNvSpPr/>
            <p:nvPr/>
          </p:nvSpPr>
          <p:spPr>
            <a:xfrm>
              <a:off x="3858800" y="3458040"/>
              <a:ext cx="1297691" cy="498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4" name="iṡľídè"/>
          <p:cNvSpPr txBox="1"/>
          <p:nvPr/>
        </p:nvSpPr>
        <p:spPr bwMode="auto">
          <a:xfrm>
            <a:off x="6245324" y="3774994"/>
            <a:ext cx="2421816" cy="82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chor="ctr">
            <a:normAutofit/>
          </a:bodyPr>
          <a:lstStyle/>
          <a:p>
            <a:pPr algn="ctr">
              <a:spcBef>
                <a:spcPct val="0"/>
              </a:spcBef>
            </a:pPr>
            <a:r>
              <a:rPr lang="en-US" altLang="zh-CN" sz="2000" b="1" spc="100" dirty="0">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DLL</a:t>
            </a:r>
            <a:r>
              <a:rPr lang="zh-CN" altLang="en-US" sz="2000" b="1" spc="100" dirty="0">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木马</a:t>
            </a:r>
            <a:endParaRPr lang="zh-CN" altLang="en-US" sz="2000" b="1" spc="100" dirty="0">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îṣḷidê"/>
          <p:cNvSpPr/>
          <p:nvPr/>
        </p:nvSpPr>
        <p:spPr>
          <a:xfrm>
            <a:off x="9521111" y="3196313"/>
            <a:ext cx="1287873" cy="498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3"/>
          <p:cNvSpPr txBox="1"/>
          <p:nvPr/>
        </p:nvSpPr>
        <p:spPr bwMode="auto">
          <a:xfrm>
            <a:off x="1654972" y="1261175"/>
            <a:ext cx="242396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smtClean="0">
                <a:latin typeface="微软雅黑" panose="020B0503020204020204" pitchFamily="34" charset="-122"/>
                <a:ea typeface="微软雅黑" panose="020B0503020204020204" pitchFamily="34" charset="-122"/>
                <a:cs typeface="+mn-ea"/>
                <a:sym typeface="+mn-lt"/>
              </a:rPr>
              <a:t>木马的分类</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29" name="组合 28"/>
          <p:cNvGrpSpPr/>
          <p:nvPr/>
        </p:nvGrpSpPr>
        <p:grpSpPr>
          <a:xfrm>
            <a:off x="1121440" y="1252937"/>
            <a:ext cx="423141" cy="412674"/>
            <a:chOff x="5865813" y="3209925"/>
            <a:chExt cx="449263" cy="438150"/>
          </a:xfrm>
          <a:solidFill>
            <a:schemeClr val="accent1"/>
          </a:solidFill>
        </p:grpSpPr>
        <p:sp>
          <p:nvSpPr>
            <p:cNvPr id="30"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31"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32"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33"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34"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35"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2.6.2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96" name="图片 95"/>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55228" y="1599584"/>
            <a:ext cx="7920842" cy="4987637"/>
          </a:xfrm>
          <a:prstGeom prst="rect">
            <a:avLst/>
          </a:prstGeom>
          <a:noFill/>
          <a:ln>
            <a:noFill/>
          </a:ln>
        </p:spPr>
      </p:pic>
      <p:sp>
        <p:nvSpPr>
          <p:cNvPr id="97" name="Rectangle 3"/>
          <p:cNvSpPr txBox="1"/>
          <p:nvPr/>
        </p:nvSpPr>
        <p:spPr bwMode="auto">
          <a:xfrm>
            <a:off x="1663936" y="1063952"/>
            <a:ext cx="242396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smtClean="0">
                <a:latin typeface="微软雅黑" panose="020B0503020204020204" pitchFamily="34" charset="-122"/>
                <a:ea typeface="微软雅黑" panose="020B0503020204020204" pitchFamily="34" charset="-122"/>
                <a:cs typeface="+mn-ea"/>
                <a:sym typeface="+mn-lt"/>
              </a:rPr>
              <a:t>木马的工作过程</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98" name="组合 97"/>
          <p:cNvGrpSpPr/>
          <p:nvPr/>
        </p:nvGrpSpPr>
        <p:grpSpPr>
          <a:xfrm>
            <a:off x="1130404" y="1055714"/>
            <a:ext cx="423141" cy="412674"/>
            <a:chOff x="5865813" y="3209925"/>
            <a:chExt cx="449263" cy="438150"/>
          </a:xfrm>
          <a:solidFill>
            <a:schemeClr val="accent1"/>
          </a:solidFill>
        </p:grpSpPr>
        <p:sp>
          <p:nvSpPr>
            <p:cNvPr id="99"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00"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01"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2"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03"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04"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2"/>
            <a:ext cx="147021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2.6.2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 name="组合 6"/>
          <p:cNvGrpSpPr/>
          <p:nvPr/>
        </p:nvGrpSpPr>
        <p:grpSpPr bwMode="auto">
          <a:xfrm>
            <a:off x="971550" y="1982136"/>
            <a:ext cx="579438" cy="627063"/>
            <a:chOff x="6242320" y="1105727"/>
            <a:chExt cx="579005" cy="626656"/>
          </a:xfrm>
        </p:grpSpPr>
        <p:sp>
          <p:nvSpPr>
            <p:cNvPr id="6" name="TextBox 6"/>
            <p:cNvSpPr txBox="1">
              <a:spLocks noChangeArrowheads="1"/>
            </p:cNvSpPr>
            <p:nvPr/>
          </p:nvSpPr>
          <p:spPr bwMode="auto">
            <a:xfrm>
              <a:off x="6327224" y="1105727"/>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0"/>
                </a:spcBef>
                <a:buFontTx/>
                <a:buNone/>
              </a:pPr>
              <a:r>
                <a:rPr lang="en-US" altLang="zh-CN" sz="3200" dirty="0">
                  <a:solidFill>
                    <a:srgbClr val="FF9900"/>
                  </a:solidFill>
                  <a:latin typeface="Impact" panose="020B0806030902050204" pitchFamily="34" charset="0"/>
                </a:rPr>
                <a:t>01</a:t>
              </a:r>
              <a:endParaRPr lang="zh-CN" altLang="en-US" sz="3200" dirty="0">
                <a:solidFill>
                  <a:srgbClr val="FF9900"/>
                </a:solidFill>
                <a:latin typeface="微软雅黑" panose="020B0503020204020204" pitchFamily="34" charset="-122"/>
              </a:endParaRPr>
            </a:p>
          </p:txBody>
        </p:sp>
        <p:sp>
          <p:nvSpPr>
            <p:cNvPr id="7" name="文本框 22"/>
            <p:cNvSpPr txBox="1">
              <a:spLocks noChangeArrowheads="1"/>
            </p:cNvSpPr>
            <p:nvPr/>
          </p:nvSpPr>
          <p:spPr bwMode="auto">
            <a:xfrm>
              <a:off x="6242320" y="1516939"/>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0"/>
                </a:spcBef>
                <a:buFontTx/>
                <a:buNone/>
              </a:pPr>
              <a:r>
                <a:rPr lang="en-US" altLang="zh-CN" sz="800" b="1">
                  <a:solidFill>
                    <a:srgbClr val="818181"/>
                  </a:solidFill>
                  <a:latin typeface="Leelawadee" panose="020B0502040204020203" pitchFamily="34" charset="-34"/>
                  <a:ea typeface="宋体" panose="02010600030101010101" pitchFamily="2" charset="-122"/>
                  <a:cs typeface="Leelawadee" panose="020B0502040204020203" pitchFamily="34" charset="-34"/>
                </a:rPr>
                <a:t>OPTION</a:t>
              </a:r>
              <a:endParaRPr lang="zh-CN" altLang="en-US" sz="800" b="1">
                <a:solidFill>
                  <a:srgbClr val="818181"/>
                </a:solidFill>
                <a:latin typeface="Leelawadee" panose="020B0502040204020203" pitchFamily="34" charset="-34"/>
                <a:ea typeface="宋体" panose="02010600030101010101" pitchFamily="2" charset="-122"/>
                <a:cs typeface="Leelawadee" panose="020B0502040204020203" pitchFamily="34" charset="-34"/>
              </a:endParaRPr>
            </a:p>
          </p:txBody>
        </p:sp>
      </p:grpSp>
      <p:sp>
        <p:nvSpPr>
          <p:cNvPr id="8" name="Rectangle 3"/>
          <p:cNvSpPr txBox="1"/>
          <p:nvPr/>
        </p:nvSpPr>
        <p:spPr bwMode="auto">
          <a:xfrm>
            <a:off x="1636713" y="2053574"/>
            <a:ext cx="4531006"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课堂演练一：冰河木马的使用</a:t>
            </a:r>
            <a:endParaRPr lang="zh-CN" altLang="en-US" sz="2400" dirty="0">
              <a:latin typeface="微软雅黑" panose="020B0503020204020204" pitchFamily="34" charset="-122"/>
              <a:ea typeface="微软雅黑" panose="020B0503020204020204" pitchFamily="34" charset="-122"/>
              <a:cs typeface="+mn-ea"/>
              <a:sym typeface="+mn-lt"/>
            </a:endParaRPr>
          </a:p>
        </p:txBody>
      </p:sp>
      <p:cxnSp>
        <p:nvCxnSpPr>
          <p:cNvPr id="9" name="直接连接符 8"/>
          <p:cNvCxnSpPr/>
          <p:nvPr/>
        </p:nvCxnSpPr>
        <p:spPr>
          <a:xfrm>
            <a:off x="1079131" y="4809282"/>
            <a:ext cx="485803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56"/>
          <p:cNvSpPr>
            <a:spLocks noChangeArrowheads="1"/>
          </p:cNvSpPr>
          <p:nvPr/>
        </p:nvSpPr>
        <p:spPr bwMode="auto">
          <a:xfrm>
            <a:off x="1116109" y="2736831"/>
            <a:ext cx="4304740" cy="190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marL="285750" indent="-285750">
              <a:lnSpc>
                <a:spcPct val="120000"/>
              </a:lnSpc>
              <a:spcBef>
                <a:spcPts val="0"/>
              </a:spcBef>
              <a:buClr>
                <a:srgbClr val="F07F09"/>
              </a:buClr>
              <a:buFont typeface="Wingdings" panose="05000000000000000000" pitchFamily="2" charset="2"/>
              <a:buChar char="Ø"/>
            </a:pPr>
            <a:r>
              <a:rPr lang="zh-CN" altLang="en-US" sz="2000" dirty="0">
                <a:latin typeface="微软雅黑" panose="020B0503020204020204" pitchFamily="34" charset="-122"/>
              </a:rPr>
              <a:t>服务器端程序：</a:t>
            </a:r>
            <a:r>
              <a:rPr lang="en-US" altLang="zh-CN" sz="2000" dirty="0">
                <a:latin typeface="微软雅黑" panose="020B0503020204020204" pitchFamily="34" charset="-122"/>
              </a:rPr>
              <a:t>G-server.exe</a:t>
            </a:r>
            <a:endParaRPr lang="en-US" altLang="zh-CN" sz="2000" dirty="0">
              <a:latin typeface="微软雅黑" panose="020B0503020204020204" pitchFamily="34" charset="-122"/>
            </a:endParaRPr>
          </a:p>
          <a:p>
            <a:pPr marL="285750" indent="-285750">
              <a:lnSpc>
                <a:spcPct val="120000"/>
              </a:lnSpc>
              <a:spcBef>
                <a:spcPts val="0"/>
              </a:spcBef>
              <a:buClr>
                <a:srgbClr val="F07F09"/>
              </a:buClr>
              <a:buFont typeface="Wingdings" panose="05000000000000000000" pitchFamily="2" charset="2"/>
              <a:buChar char="Ø"/>
            </a:pPr>
            <a:r>
              <a:rPr lang="zh-CN" altLang="en-US" sz="2000" dirty="0">
                <a:latin typeface="微软雅黑" panose="020B0503020204020204" pitchFamily="34" charset="-122"/>
              </a:rPr>
              <a:t>客户端程序：</a:t>
            </a:r>
            <a:r>
              <a:rPr lang="en-US" altLang="zh-CN" sz="2000" dirty="0" smtClean="0">
                <a:latin typeface="微软雅黑" panose="020B0503020204020204" pitchFamily="34" charset="-122"/>
              </a:rPr>
              <a:t>G-client.exe</a:t>
            </a:r>
            <a:endParaRPr lang="en-US" altLang="zh-CN" sz="2000" dirty="0">
              <a:latin typeface="微软雅黑" panose="020B0503020204020204" pitchFamily="34" charset="-122"/>
            </a:endParaRPr>
          </a:p>
          <a:p>
            <a:pPr marL="285750" indent="-285750">
              <a:lnSpc>
                <a:spcPct val="120000"/>
              </a:lnSpc>
              <a:spcBef>
                <a:spcPts val="0"/>
              </a:spcBef>
              <a:buClr>
                <a:srgbClr val="F07F09"/>
              </a:buClr>
              <a:buFont typeface="Wingdings" panose="05000000000000000000" pitchFamily="2" charset="2"/>
              <a:buChar char="Ø"/>
            </a:pPr>
            <a:r>
              <a:rPr lang="zh-CN" altLang="en-US" sz="2000" dirty="0">
                <a:latin typeface="微软雅黑" panose="020B0503020204020204" pitchFamily="34" charset="-122"/>
              </a:rPr>
              <a:t>进行服务器配置</a:t>
            </a:r>
            <a:endParaRPr lang="zh-CN" altLang="en-US" sz="2000" dirty="0">
              <a:latin typeface="微软雅黑" panose="020B0503020204020204" pitchFamily="34" charset="-122"/>
            </a:endParaRPr>
          </a:p>
          <a:p>
            <a:pPr marL="285750" indent="-285750">
              <a:lnSpc>
                <a:spcPct val="120000"/>
              </a:lnSpc>
              <a:spcBef>
                <a:spcPts val="0"/>
              </a:spcBef>
              <a:buClr>
                <a:srgbClr val="F07F09"/>
              </a:buClr>
              <a:buFont typeface="Wingdings" panose="05000000000000000000" pitchFamily="2" charset="2"/>
              <a:buChar char="Ø"/>
            </a:pPr>
            <a:r>
              <a:rPr lang="zh-CN" altLang="en-US" sz="2000" dirty="0">
                <a:latin typeface="微软雅黑" panose="020B0503020204020204" pitchFamily="34" charset="-122"/>
              </a:rPr>
              <a:t>远程控制</a:t>
            </a:r>
            <a:endParaRPr lang="zh-CN" altLang="en-US" sz="2000" dirty="0">
              <a:latin typeface="微软雅黑" panose="020B0503020204020204" pitchFamily="34" charset="-122"/>
            </a:endParaRPr>
          </a:p>
          <a:p>
            <a:pPr marL="285750" indent="-285750">
              <a:lnSpc>
                <a:spcPct val="120000"/>
              </a:lnSpc>
              <a:spcBef>
                <a:spcPts val="0"/>
              </a:spcBef>
              <a:buClr>
                <a:srgbClr val="F07F09"/>
              </a:buClr>
              <a:buFont typeface="Wingdings" panose="05000000000000000000" pitchFamily="2" charset="2"/>
              <a:buChar char="Ø"/>
            </a:pPr>
            <a:r>
              <a:rPr lang="zh-CN" altLang="en-US" sz="2000" dirty="0">
                <a:latin typeface="微软雅黑" panose="020B0503020204020204" pitchFamily="34" charset="-122"/>
              </a:rPr>
              <a:t>如何清除？</a:t>
            </a:r>
            <a:endParaRPr lang="zh-CN" altLang="en-US" sz="2000" dirty="0">
              <a:latin typeface="微软雅黑" panose="020B0503020204020204" pitchFamily="34" charset="-122"/>
            </a:endParaRPr>
          </a:p>
        </p:txBody>
      </p:sp>
      <p:cxnSp>
        <p:nvCxnSpPr>
          <p:cNvPr id="12" name="直接连接符 11"/>
          <p:cNvCxnSpPr/>
          <p:nvPr/>
        </p:nvCxnSpPr>
        <p:spPr>
          <a:xfrm>
            <a:off x="6434918" y="1192173"/>
            <a:ext cx="0" cy="4623515"/>
          </a:xfrm>
          <a:prstGeom prst="line">
            <a:avLst/>
          </a:prstGeom>
        </p:spPr>
        <p:style>
          <a:lnRef idx="1">
            <a:schemeClr val="accent1"/>
          </a:lnRef>
          <a:fillRef idx="0">
            <a:schemeClr val="accent1"/>
          </a:fillRef>
          <a:effectRef idx="0">
            <a:schemeClr val="accent1"/>
          </a:effectRef>
          <a:fontRef idx="minor">
            <a:schemeClr val="tx1"/>
          </a:fontRef>
        </p:style>
      </p:cxnSp>
      <p:sp>
        <p:nvSpPr>
          <p:cNvPr id="13" name="矩形 46"/>
          <p:cNvSpPr>
            <a:spLocks noChangeAspect="1" noChangeArrowheads="1"/>
          </p:cNvSpPr>
          <p:nvPr/>
        </p:nvSpPr>
        <p:spPr bwMode="auto">
          <a:xfrm>
            <a:off x="6941713" y="1104875"/>
            <a:ext cx="5250287" cy="5147590"/>
          </a:xfrm>
          <a:prstGeom prst="rect">
            <a:avLst/>
          </a:prstGeom>
          <a:blipFill dpi="0" rotWithShape="1">
            <a:blip r:embed="rId1"/>
            <a:srcRect/>
            <a:stretch>
              <a:fillRect l="-46944"/>
            </a:stretch>
          </a:blipFill>
          <a:ln w="9525">
            <a:noFill/>
            <a:miter lim="800000"/>
          </a:ln>
        </p:spPr>
        <p:txBody>
          <a:bodyPr lIns="121909" tIns="60954" rIns="121909" bIns="60954" anchor="ct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0746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2.6.2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Rectangle 3"/>
          <p:cNvSpPr txBox="1"/>
          <p:nvPr/>
        </p:nvSpPr>
        <p:spPr bwMode="auto">
          <a:xfrm>
            <a:off x="1297352" y="1485395"/>
            <a:ext cx="4134820"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反弹端口木马的工作原理</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15" name="组合 14"/>
          <p:cNvGrpSpPr/>
          <p:nvPr/>
        </p:nvGrpSpPr>
        <p:grpSpPr>
          <a:xfrm>
            <a:off x="769453" y="1463064"/>
            <a:ext cx="423141" cy="412674"/>
            <a:chOff x="5865813" y="3209925"/>
            <a:chExt cx="449263" cy="438150"/>
          </a:xfrm>
          <a:solidFill>
            <a:schemeClr val="accent1"/>
          </a:solidFill>
        </p:grpSpPr>
        <p:sp>
          <p:nvSpPr>
            <p:cNvPr id="16"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7"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8"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9"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20"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21"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23" name="1          _3"/>
          <p:cNvSpPr txBox="1"/>
          <p:nvPr/>
        </p:nvSpPr>
        <p:spPr>
          <a:xfrm>
            <a:off x="1335743" y="2115332"/>
            <a:ext cx="4132728" cy="334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zh-CN" altLang="en-US" dirty="0">
                <a:sym typeface="Arial" panose="020B0604020202020204" pitchFamily="34" charset="0"/>
              </a:rPr>
              <a:t>木马服务端运行后，会用邮件、</a:t>
            </a:r>
            <a:r>
              <a:rPr lang="en-US" altLang="zh-CN" dirty="0">
                <a:sym typeface="Arial" panose="020B0604020202020204" pitchFamily="34" charset="0"/>
              </a:rPr>
              <a:t>ICQ </a:t>
            </a:r>
            <a:r>
              <a:rPr lang="zh-CN" altLang="en-US" dirty="0">
                <a:sym typeface="Arial" panose="020B0604020202020204" pitchFamily="34" charset="0"/>
              </a:rPr>
              <a:t>等方式发出信息通知入侵者，同时在本机打开一个网络端口监听客户端的连接。收到信息后，入侵者再运行客户端程序向服务器的这一端口提出连接请求</a:t>
            </a:r>
            <a:r>
              <a:rPr lang="en-US" altLang="zh-CN" dirty="0">
                <a:sym typeface="Arial" panose="020B0604020202020204" pitchFamily="34" charset="0"/>
              </a:rPr>
              <a:t>(Connect Request) </a:t>
            </a:r>
            <a:r>
              <a:rPr lang="zh-CN" altLang="en-US" dirty="0">
                <a:sym typeface="Arial" panose="020B0604020202020204" pitchFamily="34" charset="0"/>
              </a:rPr>
              <a:t>，服务器上的守护进程就会自动运行，来应答客户机的请求。</a:t>
            </a:r>
            <a:endParaRPr lang="zh-CN" altLang="en-US" dirty="0">
              <a:sym typeface="Arial" panose="020B0604020202020204" pitchFamily="34" charset="0"/>
            </a:endParaRPr>
          </a:p>
        </p:txBody>
      </p:sp>
      <p:cxnSp>
        <p:nvCxnSpPr>
          <p:cNvPr id="24" name="直接连接符 23"/>
          <p:cNvCxnSpPr/>
          <p:nvPr/>
        </p:nvCxnSpPr>
        <p:spPr>
          <a:xfrm>
            <a:off x="5968754" y="1362503"/>
            <a:ext cx="0" cy="4623515"/>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angle 3"/>
          <p:cNvSpPr txBox="1"/>
          <p:nvPr/>
        </p:nvSpPr>
        <p:spPr bwMode="auto">
          <a:xfrm>
            <a:off x="6801681" y="1485395"/>
            <a:ext cx="4134820"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反弹端口木马的实验</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6273782" y="1463064"/>
            <a:ext cx="423141" cy="412674"/>
            <a:chOff x="5865813" y="3209925"/>
            <a:chExt cx="449263" cy="438150"/>
          </a:xfrm>
          <a:solidFill>
            <a:schemeClr val="accent1"/>
          </a:solidFill>
        </p:grpSpPr>
        <p:sp>
          <p:nvSpPr>
            <p:cNvPr id="2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2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2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3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3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3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36" name="矩形 98"/>
          <p:cNvSpPr>
            <a:spLocks noChangeArrowheads="1"/>
          </p:cNvSpPr>
          <p:nvPr/>
        </p:nvSpPr>
        <p:spPr bwMode="auto">
          <a:xfrm>
            <a:off x="7120179" y="2115332"/>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0"/>
              </a:spcBef>
              <a:buFontTx/>
              <a:buNone/>
            </a:pPr>
            <a:r>
              <a:rPr lang="zh-CN" altLang="en-US" sz="1600" b="1" dirty="0" smtClean="0">
                <a:latin typeface="微软雅黑" panose="020B0503020204020204" pitchFamily="34" charset="-122"/>
              </a:rPr>
              <a:t>目标</a:t>
            </a:r>
            <a:endParaRPr lang="zh-CN" altLang="en-US" sz="1600" b="1" dirty="0">
              <a:latin typeface="微软雅黑" panose="020B0503020204020204" pitchFamily="34" charset="-122"/>
            </a:endParaRPr>
          </a:p>
        </p:txBody>
      </p:sp>
      <p:sp>
        <p:nvSpPr>
          <p:cNvPr id="37" name="矩形 56"/>
          <p:cNvSpPr>
            <a:spLocks noChangeArrowheads="1"/>
          </p:cNvSpPr>
          <p:nvPr/>
        </p:nvSpPr>
        <p:spPr bwMode="auto">
          <a:xfrm>
            <a:off x="6887407" y="2534376"/>
            <a:ext cx="480272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20000"/>
              </a:lnSpc>
              <a:buClr>
                <a:srgbClr val="F07F09"/>
              </a:buClr>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了解：反弹端口木马（灰鸽子）的危害；</a:t>
            </a:r>
            <a:endParaRPr lang="zh-CN" altLang="en-US" sz="1600" dirty="0">
              <a:latin typeface="微软雅黑" panose="020B0503020204020204" pitchFamily="34" charset="-122"/>
              <a:ea typeface="微软雅黑" panose="020B0503020204020204" pitchFamily="34" charset="-122"/>
            </a:endParaRPr>
          </a:p>
          <a:p>
            <a:pPr marL="285750" indent="-285750">
              <a:lnSpc>
                <a:spcPct val="120000"/>
              </a:lnSpc>
              <a:buClr>
                <a:srgbClr val="F07F09"/>
              </a:buClr>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熟悉：灰鸽子木马的工作原理；</a:t>
            </a:r>
            <a:endParaRPr lang="zh-CN" altLang="en-US" sz="1600" dirty="0">
              <a:latin typeface="微软雅黑" panose="020B0503020204020204" pitchFamily="34" charset="-122"/>
              <a:ea typeface="微软雅黑" panose="020B0503020204020204" pitchFamily="34" charset="-122"/>
            </a:endParaRPr>
          </a:p>
          <a:p>
            <a:pPr marL="285750" indent="-285750">
              <a:lnSpc>
                <a:spcPct val="120000"/>
              </a:lnSpc>
              <a:buClr>
                <a:srgbClr val="F07F09"/>
              </a:buClr>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掌握：灰鸽子木马的配置和操作；</a:t>
            </a:r>
            <a:endParaRPr lang="zh-CN" altLang="en-US" sz="1600" dirty="0">
              <a:latin typeface="微软雅黑" panose="020B0503020204020204" pitchFamily="34" charset="-122"/>
              <a:ea typeface="微软雅黑" panose="020B0503020204020204" pitchFamily="34" charset="-122"/>
            </a:endParaRPr>
          </a:p>
        </p:txBody>
      </p:sp>
      <p:sp>
        <p:nvSpPr>
          <p:cNvPr id="38" name="矩形 98"/>
          <p:cNvSpPr>
            <a:spLocks noChangeArrowheads="1"/>
          </p:cNvSpPr>
          <p:nvPr/>
        </p:nvSpPr>
        <p:spPr bwMode="auto">
          <a:xfrm>
            <a:off x="7098240" y="4162056"/>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0"/>
              </a:spcBef>
              <a:buFontTx/>
              <a:buNone/>
            </a:pPr>
            <a:r>
              <a:rPr lang="zh-CN" altLang="en-US" sz="1600" b="1" dirty="0">
                <a:latin typeface="微软雅黑" panose="020B0503020204020204" pitchFamily="34" charset="-122"/>
              </a:rPr>
              <a:t>内容</a:t>
            </a:r>
            <a:endParaRPr lang="zh-CN" altLang="en-US" sz="1600" b="1" dirty="0">
              <a:latin typeface="微软雅黑" panose="020B0503020204020204" pitchFamily="34" charset="-122"/>
            </a:endParaRPr>
          </a:p>
        </p:txBody>
      </p:sp>
      <p:sp>
        <p:nvSpPr>
          <p:cNvPr id="39" name="矩形 56"/>
          <p:cNvSpPr>
            <a:spLocks noChangeArrowheads="1"/>
          </p:cNvSpPr>
          <p:nvPr/>
        </p:nvSpPr>
        <p:spPr bwMode="auto">
          <a:xfrm>
            <a:off x="6801682" y="4553404"/>
            <a:ext cx="465663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20000"/>
              </a:lnSpc>
              <a:buClr>
                <a:srgbClr val="F07F09"/>
              </a:buClr>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通过灰鸽子木马实际攻击演示操作，掌握灰鸽子木马的攻击原理，为防范灰鸽子木马的学习作准备。</a:t>
            </a:r>
            <a:endParaRPr lang="zh-CN" altLang="en-US" sz="1600" dirty="0">
              <a:latin typeface="微软雅黑" panose="020B0503020204020204" pitchFamily="34" charset="-122"/>
              <a:ea typeface="微软雅黑" panose="020B0503020204020204" pitchFamily="34" charset="-122"/>
            </a:endParaRPr>
          </a:p>
        </p:txBody>
      </p:sp>
      <p:grpSp>
        <p:nvGrpSpPr>
          <p:cNvPr id="46" name="组合 45"/>
          <p:cNvGrpSpPr/>
          <p:nvPr/>
        </p:nvGrpSpPr>
        <p:grpSpPr>
          <a:xfrm>
            <a:off x="6898463" y="2126974"/>
            <a:ext cx="246226" cy="300036"/>
            <a:chOff x="255588" y="323850"/>
            <a:chExt cx="1387475" cy="1690688"/>
          </a:xfrm>
        </p:grpSpPr>
        <p:sp>
          <p:nvSpPr>
            <p:cNvPr id="47"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6907760" y="4160759"/>
            <a:ext cx="246226" cy="300036"/>
            <a:chOff x="255588" y="323850"/>
            <a:chExt cx="1387475" cy="1690688"/>
          </a:xfrm>
        </p:grpSpPr>
        <p:sp>
          <p:nvSpPr>
            <p:cNvPr id="53"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58" name="直接连接符 57"/>
          <p:cNvCxnSpPr/>
          <p:nvPr/>
        </p:nvCxnSpPr>
        <p:spPr>
          <a:xfrm>
            <a:off x="7009323" y="3928723"/>
            <a:ext cx="444898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0746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2.6.2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反弹端口木马与普通木马的区别</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15" name="组合 14"/>
          <p:cNvGrpSpPr/>
          <p:nvPr/>
        </p:nvGrpSpPr>
        <p:grpSpPr>
          <a:xfrm>
            <a:off x="769453" y="1256876"/>
            <a:ext cx="423141" cy="412674"/>
            <a:chOff x="5865813" y="3209925"/>
            <a:chExt cx="449263" cy="438150"/>
          </a:xfrm>
          <a:solidFill>
            <a:schemeClr val="accent1"/>
          </a:solidFill>
        </p:grpSpPr>
        <p:sp>
          <p:nvSpPr>
            <p:cNvPr id="16"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7"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8"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9"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20"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21"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40" name="椭圆 1"/>
          <p:cNvSpPr/>
          <p:nvPr/>
        </p:nvSpPr>
        <p:spPr>
          <a:xfrm>
            <a:off x="3506416" y="2068178"/>
            <a:ext cx="1585348" cy="142636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226" tIns="58613" rIns="117226" bIns="58613" rtlCol="0" anchor="ctr"/>
          <a:lstStyle/>
          <a:p>
            <a:pPr algn="ctr"/>
            <a:endParaRPr lang="zh-CN" altLang="en-US" sz="2600" b="1" kern="0">
              <a:solidFill>
                <a:schemeClr val="bg1"/>
              </a:solidFill>
              <a:latin typeface="微软雅黑" panose="020B0503020204020204" pitchFamily="34" charset="-122"/>
              <a:ea typeface="微软雅黑" panose="020B0503020204020204" pitchFamily="34" charset="-122"/>
            </a:endParaRPr>
          </a:p>
        </p:txBody>
      </p:sp>
      <p:sp>
        <p:nvSpPr>
          <p:cNvPr id="41" name="椭圆 1"/>
          <p:cNvSpPr/>
          <p:nvPr/>
        </p:nvSpPr>
        <p:spPr>
          <a:xfrm>
            <a:off x="3359959" y="3326138"/>
            <a:ext cx="796444" cy="142636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accent1"/>
          </a:solidFill>
          <a:ln w="25400" cap="flat" cmpd="sng" algn="ctr">
            <a:noFill/>
            <a:prstDash val="solid"/>
          </a:ln>
          <a:effectLst/>
        </p:spPr>
        <p:txBody>
          <a:bodyPr lIns="117226" tIns="58613" rIns="117226" bIns="58613" rtlCol="0" anchor="ctr"/>
          <a:lstStyle/>
          <a:p>
            <a:pPr algn="ctr">
              <a:defRPr/>
            </a:pPr>
            <a:endParaRPr lang="zh-CN" altLang="en-US" kern="0">
              <a:solidFill>
                <a:schemeClr val="bg1"/>
              </a:solidFill>
            </a:endParaRPr>
          </a:p>
        </p:txBody>
      </p:sp>
      <p:sp>
        <p:nvSpPr>
          <p:cNvPr id="42" name="椭圆 1"/>
          <p:cNvSpPr/>
          <p:nvPr/>
        </p:nvSpPr>
        <p:spPr>
          <a:xfrm rot="5400000">
            <a:off x="3334956" y="4513900"/>
            <a:ext cx="1419613" cy="159288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226" tIns="58613" rIns="117226" bIns="58613" rtlCol="0" anchor="ctr"/>
          <a:lstStyle/>
          <a:p>
            <a:pPr algn="ctr"/>
            <a:endParaRPr lang="zh-CN" altLang="en-US" sz="2600" b="1" kern="0">
              <a:solidFill>
                <a:schemeClr val="bg1"/>
              </a:solidFill>
              <a:latin typeface="微软雅黑" panose="020B0503020204020204" pitchFamily="34" charset="-122"/>
              <a:ea typeface="微软雅黑" panose="020B0503020204020204" pitchFamily="34" charset="-122"/>
            </a:endParaRPr>
          </a:p>
        </p:txBody>
      </p:sp>
      <p:sp>
        <p:nvSpPr>
          <p:cNvPr id="43" name="椭圆 1"/>
          <p:cNvSpPr/>
          <p:nvPr/>
        </p:nvSpPr>
        <p:spPr>
          <a:xfrm rot="10800000">
            <a:off x="2084295" y="1879416"/>
            <a:ext cx="1585348" cy="142636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226" tIns="58613" rIns="117226" bIns="58613" rtlCol="0" anchor="ctr"/>
          <a:lstStyle/>
          <a:p>
            <a:pPr algn="ctr">
              <a:defRPr/>
            </a:pPr>
            <a:endParaRPr lang="zh-CN" altLang="en-US" kern="0">
              <a:solidFill>
                <a:schemeClr val="bg1"/>
              </a:solidFill>
            </a:endParaRPr>
          </a:p>
        </p:txBody>
      </p:sp>
      <p:sp>
        <p:nvSpPr>
          <p:cNvPr id="44" name="椭圆 1"/>
          <p:cNvSpPr/>
          <p:nvPr/>
        </p:nvSpPr>
        <p:spPr>
          <a:xfrm rot="6199008">
            <a:off x="2437792" y="3964026"/>
            <a:ext cx="713181" cy="150073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accent1"/>
          </a:solidFill>
          <a:ln w="25400" cap="flat" cmpd="sng" algn="ctr">
            <a:noFill/>
            <a:prstDash val="solid"/>
          </a:ln>
          <a:effectLst/>
        </p:spPr>
        <p:txBody>
          <a:bodyPr lIns="117226" tIns="58613" rIns="117226" bIns="58613" rtlCol="0" anchor="ctr"/>
          <a:lstStyle/>
          <a:p>
            <a:pPr algn="ctr">
              <a:defRPr/>
            </a:pPr>
            <a:endParaRPr lang="zh-CN" altLang="en-US" kern="0">
              <a:solidFill>
                <a:schemeClr val="bg1"/>
              </a:solidFill>
            </a:endParaRPr>
          </a:p>
        </p:txBody>
      </p:sp>
      <p:sp>
        <p:nvSpPr>
          <p:cNvPr id="45" name="圆角矩形 14"/>
          <p:cNvSpPr/>
          <p:nvPr/>
        </p:nvSpPr>
        <p:spPr>
          <a:xfrm>
            <a:off x="5441149" y="2329570"/>
            <a:ext cx="3774569" cy="558142"/>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solidFill>
          <a:ln w="25400" cap="flat" cmpd="sng" algn="ctr">
            <a:noFill/>
            <a:prstDash val="solid"/>
          </a:ln>
          <a:effectLst/>
        </p:spPr>
        <p:txBody>
          <a:bodyPr lIns="117226" tIns="58613" rIns="117226" bIns="58613" rtlCol="0" anchor="ctr"/>
          <a:lstStyle/>
          <a:p>
            <a:pPr algn="ctr">
              <a:defRPr/>
            </a:pPr>
            <a:r>
              <a:rPr lang="zh-CN" altLang="en-US" sz="2600" b="1" kern="0" dirty="0">
                <a:solidFill>
                  <a:schemeClr val="bg1"/>
                </a:solidFill>
                <a:latin typeface="微软雅黑" panose="020B0503020204020204" pitchFamily="34" charset="-122"/>
                <a:ea typeface="微软雅黑" panose="020B0503020204020204" pitchFamily="34" charset="-122"/>
              </a:rPr>
              <a:t>普通木马</a:t>
            </a:r>
            <a:endParaRPr lang="zh-CN" altLang="en-US" sz="2600" b="1" kern="0" dirty="0">
              <a:solidFill>
                <a:schemeClr val="bg1"/>
              </a:solidFill>
              <a:latin typeface="微软雅黑" panose="020B0503020204020204" pitchFamily="34" charset="-122"/>
              <a:ea typeface="微软雅黑" panose="020B0503020204020204" pitchFamily="34" charset="-122"/>
            </a:endParaRPr>
          </a:p>
        </p:txBody>
      </p:sp>
      <p:sp>
        <p:nvSpPr>
          <p:cNvPr id="59" name="圆角矩形 14"/>
          <p:cNvSpPr/>
          <p:nvPr/>
        </p:nvSpPr>
        <p:spPr>
          <a:xfrm>
            <a:off x="5441149" y="4473430"/>
            <a:ext cx="3774569" cy="558142"/>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solidFill>
          <a:ln w="25400" cap="flat" cmpd="sng" algn="ctr">
            <a:noFill/>
            <a:prstDash val="solid"/>
          </a:ln>
          <a:effectLst/>
        </p:spPr>
        <p:txBody>
          <a:bodyPr lIns="117226" tIns="58613" rIns="117226" bIns="58613" rtlCol="0" anchor="ctr"/>
          <a:lstStyle/>
          <a:p>
            <a:pPr algn="ctr"/>
            <a:r>
              <a:rPr lang="zh-CN" altLang="en-US" sz="2600" b="1" kern="0" dirty="0">
                <a:solidFill>
                  <a:schemeClr val="bg1"/>
                </a:solidFill>
                <a:latin typeface="微软雅黑" panose="020B0503020204020204" pitchFamily="34" charset="-122"/>
                <a:ea typeface="微软雅黑" panose="020B0503020204020204" pitchFamily="34" charset="-122"/>
              </a:rPr>
              <a:t>反弹端口木马</a:t>
            </a:r>
            <a:endParaRPr lang="zh-CN" altLang="en-US" sz="2600" b="1" kern="0" dirty="0">
              <a:solidFill>
                <a:schemeClr val="bg1"/>
              </a:solidFill>
              <a:latin typeface="微软雅黑" panose="020B0503020204020204" pitchFamily="34" charset="-122"/>
              <a:ea typeface="微软雅黑" panose="020B0503020204020204" pitchFamily="34" charset="-122"/>
            </a:endParaRPr>
          </a:p>
        </p:txBody>
      </p:sp>
      <p:sp>
        <p:nvSpPr>
          <p:cNvPr id="60" name="TextBox 8"/>
          <p:cNvSpPr txBox="1"/>
          <p:nvPr/>
        </p:nvSpPr>
        <p:spPr>
          <a:xfrm>
            <a:off x="3942442" y="2248252"/>
            <a:ext cx="582813" cy="980145"/>
          </a:xfrm>
          <a:prstGeom prst="rect">
            <a:avLst/>
          </a:prstGeom>
          <a:noFill/>
        </p:spPr>
        <p:txBody>
          <a:bodyPr wrap="square" lIns="117226" tIns="58613" rIns="117226" bIns="58613" rtlCol="0">
            <a:spAutoFit/>
          </a:bodyPr>
          <a:lstStyle/>
          <a:p>
            <a:pPr>
              <a:defRPr/>
            </a:pPr>
            <a:r>
              <a:rPr lang="en-US" altLang="zh-CN" sz="5600" b="1" kern="0" dirty="0">
                <a:solidFill>
                  <a:schemeClr val="tx1">
                    <a:lumMod val="85000"/>
                    <a:lumOff val="15000"/>
                  </a:schemeClr>
                </a:solidFill>
                <a:latin typeface="Arial Black" panose="020B0A04020102020204" pitchFamily="34" charset="0"/>
                <a:ea typeface="微软雅黑" panose="020B0503020204020204" pitchFamily="34" charset="-122"/>
              </a:rPr>
              <a:t>A</a:t>
            </a:r>
            <a:endParaRPr lang="zh-CN" altLang="en-US" sz="5600" b="1" kern="0" dirty="0">
              <a:solidFill>
                <a:schemeClr val="tx1">
                  <a:lumMod val="85000"/>
                  <a:lumOff val="15000"/>
                </a:schemeClr>
              </a:solidFill>
              <a:latin typeface="Arial Black" panose="020B0A04020102020204" pitchFamily="34" charset="0"/>
              <a:ea typeface="微软雅黑" panose="020B0503020204020204" pitchFamily="34" charset="-122"/>
            </a:endParaRPr>
          </a:p>
        </p:txBody>
      </p:sp>
      <p:sp>
        <p:nvSpPr>
          <p:cNvPr id="61" name="TextBox 9"/>
          <p:cNvSpPr txBox="1"/>
          <p:nvPr/>
        </p:nvSpPr>
        <p:spPr>
          <a:xfrm>
            <a:off x="3662819" y="4861480"/>
            <a:ext cx="582813" cy="980145"/>
          </a:xfrm>
          <a:prstGeom prst="rect">
            <a:avLst/>
          </a:prstGeom>
          <a:noFill/>
        </p:spPr>
        <p:txBody>
          <a:bodyPr wrap="square" lIns="117226" tIns="58613" rIns="117226" bIns="58613" rtlCol="0">
            <a:spAutoFit/>
          </a:bodyPr>
          <a:lstStyle/>
          <a:p>
            <a:pPr>
              <a:defRPr/>
            </a:pPr>
            <a:r>
              <a:rPr lang="en-US" altLang="zh-CN" sz="5600" b="1" kern="0" dirty="0">
                <a:solidFill>
                  <a:schemeClr val="tx1">
                    <a:lumMod val="85000"/>
                    <a:lumOff val="15000"/>
                  </a:schemeClr>
                </a:solidFill>
                <a:latin typeface="Arial Black" panose="020B0A04020102020204" pitchFamily="34" charset="0"/>
                <a:ea typeface="微软雅黑" panose="020B0503020204020204" pitchFamily="34" charset="-122"/>
              </a:rPr>
              <a:t>B</a:t>
            </a:r>
            <a:endParaRPr lang="zh-CN" altLang="en-US" sz="5600" b="1" kern="0" dirty="0">
              <a:solidFill>
                <a:schemeClr val="tx1">
                  <a:lumMod val="85000"/>
                  <a:lumOff val="15000"/>
                </a:schemeClr>
              </a:solidFill>
              <a:latin typeface="Arial Black" panose="020B0A04020102020204" pitchFamily="34" charset="0"/>
              <a:ea typeface="微软雅黑" panose="020B0503020204020204" pitchFamily="34" charset="-122"/>
            </a:endParaRPr>
          </a:p>
        </p:txBody>
      </p:sp>
      <p:sp>
        <p:nvSpPr>
          <p:cNvPr id="62" name="TextBox 10"/>
          <p:cNvSpPr txBox="1"/>
          <p:nvPr/>
        </p:nvSpPr>
        <p:spPr>
          <a:xfrm>
            <a:off x="5736010" y="3112548"/>
            <a:ext cx="4266378" cy="479495"/>
          </a:xfrm>
          <a:prstGeom prst="rect">
            <a:avLst/>
          </a:prstGeom>
          <a:noFill/>
        </p:spPr>
        <p:txBody>
          <a:bodyPr wrap="square" lIns="117226" tIns="58613" rIns="117226" bIns="58613" rtlCol="0">
            <a:spAutoFit/>
          </a:bodyPr>
          <a:lstStyle/>
          <a:p>
            <a:pPr>
              <a:lnSpc>
                <a:spcPct val="130000"/>
              </a:lnSpc>
              <a:defRPr/>
            </a:pP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攻击者主动连接被攻击者</a:t>
            </a:r>
            <a:endPar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TextBox 11"/>
          <p:cNvSpPr txBox="1"/>
          <p:nvPr/>
        </p:nvSpPr>
        <p:spPr>
          <a:xfrm>
            <a:off x="5790082" y="5155245"/>
            <a:ext cx="4584792" cy="479495"/>
          </a:xfrm>
          <a:prstGeom prst="rect">
            <a:avLst/>
          </a:prstGeom>
          <a:noFill/>
        </p:spPr>
        <p:txBody>
          <a:bodyPr wrap="square" lIns="117226" tIns="58613" rIns="117226" bIns="58613" rtlCol="0">
            <a:spAutoFit/>
          </a:bodyPr>
          <a:lstStyle/>
          <a:p>
            <a:pPr>
              <a:lnSpc>
                <a:spcPct val="130000"/>
              </a:lnSpc>
              <a:defRPr/>
            </a:pP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被攻击者主动连接攻击者</a:t>
            </a:r>
            <a:endPar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0746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2.6.2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Rectangle 3"/>
          <p:cNvSpPr txBox="1"/>
          <p:nvPr/>
        </p:nvSpPr>
        <p:spPr bwMode="auto">
          <a:xfrm>
            <a:off x="1297351" y="1456079"/>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木马的工作过程</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15" name="组合 14"/>
          <p:cNvGrpSpPr/>
          <p:nvPr/>
        </p:nvGrpSpPr>
        <p:grpSpPr>
          <a:xfrm>
            <a:off x="769453" y="1433748"/>
            <a:ext cx="423141" cy="412674"/>
            <a:chOff x="5865813" y="3209925"/>
            <a:chExt cx="449263" cy="438150"/>
          </a:xfrm>
          <a:solidFill>
            <a:schemeClr val="accent1"/>
          </a:solidFill>
        </p:grpSpPr>
        <p:sp>
          <p:nvSpPr>
            <p:cNvPr id="16"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17"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8"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9"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20"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21"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23" name="iśḻíḓé"/>
          <p:cNvSpPr/>
          <p:nvPr/>
        </p:nvSpPr>
        <p:spPr>
          <a:xfrm>
            <a:off x="6014769" y="2916856"/>
            <a:ext cx="1453105" cy="489212"/>
          </a:xfrm>
          <a:custGeom>
            <a:avLst/>
            <a:gdLst>
              <a:gd name="connsiteX0" fmla="*/ 0 w 1274955"/>
              <a:gd name="connsiteY0" fmla="*/ 0 h 429235"/>
              <a:gd name="connsiteX1" fmla="*/ 132791 w 1274955"/>
              <a:gd name="connsiteY1" fmla="*/ 3672 h 429235"/>
              <a:gd name="connsiteX2" fmla="*/ 1146443 w 1274955"/>
              <a:gd name="connsiteY2" fmla="*/ 257839 h 429235"/>
              <a:gd name="connsiteX3" fmla="*/ 1274955 w 1274955"/>
              <a:gd name="connsiteY3" fmla="*/ 322674 h 429235"/>
              <a:gd name="connsiteX4" fmla="*/ 1213432 w 1274955"/>
              <a:gd name="connsiteY4" fmla="*/ 429235 h 429235"/>
              <a:gd name="connsiteX5" fmla="*/ 1094514 w 1274955"/>
              <a:gd name="connsiteY5" fmla="*/ 369241 h 429235"/>
              <a:gd name="connsiteX6" fmla="*/ 125878 w 1274955"/>
              <a:gd name="connsiteY6" fmla="*/ 126361 h 429235"/>
              <a:gd name="connsiteX7" fmla="*/ 0 w 1274955"/>
              <a:gd name="connsiteY7" fmla="*/ 122880 h 429235"/>
              <a:gd name="connsiteX8" fmla="*/ 0 w 1274955"/>
              <a:gd name="connsiteY8" fmla="*/ 0 h 4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4955" h="429235">
                <a:moveTo>
                  <a:pt x="0" y="0"/>
                </a:moveTo>
                <a:lnTo>
                  <a:pt x="132791" y="3672"/>
                </a:lnTo>
                <a:cubicBezTo>
                  <a:pt x="493432" y="23669"/>
                  <a:pt x="835651" y="112726"/>
                  <a:pt x="1146443" y="257839"/>
                </a:cubicBezTo>
                <a:lnTo>
                  <a:pt x="1274955" y="322674"/>
                </a:lnTo>
                <a:lnTo>
                  <a:pt x="1213432" y="429235"/>
                </a:lnTo>
                <a:lnTo>
                  <a:pt x="1094514" y="369241"/>
                </a:lnTo>
                <a:cubicBezTo>
                  <a:pt x="797524" y="230572"/>
                  <a:pt x="470503" y="145470"/>
                  <a:pt x="125878" y="126361"/>
                </a:cubicBezTo>
                <a:lnTo>
                  <a:pt x="0" y="122880"/>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4" name="iṧ1íḑe"/>
          <p:cNvSpPr/>
          <p:nvPr/>
        </p:nvSpPr>
        <p:spPr>
          <a:xfrm>
            <a:off x="6003937" y="3155266"/>
            <a:ext cx="1345220" cy="452891"/>
          </a:xfrm>
          <a:custGeom>
            <a:avLst/>
            <a:gdLst>
              <a:gd name="connsiteX0" fmla="*/ 0 w 1274955"/>
              <a:gd name="connsiteY0" fmla="*/ 0 h 429235"/>
              <a:gd name="connsiteX1" fmla="*/ 132791 w 1274955"/>
              <a:gd name="connsiteY1" fmla="*/ 3672 h 429235"/>
              <a:gd name="connsiteX2" fmla="*/ 1146443 w 1274955"/>
              <a:gd name="connsiteY2" fmla="*/ 257839 h 429235"/>
              <a:gd name="connsiteX3" fmla="*/ 1274955 w 1274955"/>
              <a:gd name="connsiteY3" fmla="*/ 322674 h 429235"/>
              <a:gd name="connsiteX4" fmla="*/ 1213432 w 1274955"/>
              <a:gd name="connsiteY4" fmla="*/ 429235 h 429235"/>
              <a:gd name="connsiteX5" fmla="*/ 1094514 w 1274955"/>
              <a:gd name="connsiteY5" fmla="*/ 369241 h 429235"/>
              <a:gd name="connsiteX6" fmla="*/ 125878 w 1274955"/>
              <a:gd name="connsiteY6" fmla="*/ 126361 h 429235"/>
              <a:gd name="connsiteX7" fmla="*/ 0 w 1274955"/>
              <a:gd name="connsiteY7" fmla="*/ 122880 h 429235"/>
              <a:gd name="connsiteX8" fmla="*/ 0 w 1274955"/>
              <a:gd name="connsiteY8" fmla="*/ 0 h 4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4955" h="429235">
                <a:moveTo>
                  <a:pt x="0" y="0"/>
                </a:moveTo>
                <a:lnTo>
                  <a:pt x="132791" y="3672"/>
                </a:lnTo>
                <a:cubicBezTo>
                  <a:pt x="493432" y="23669"/>
                  <a:pt x="835651" y="112726"/>
                  <a:pt x="1146443" y="257839"/>
                </a:cubicBezTo>
                <a:lnTo>
                  <a:pt x="1274955" y="322674"/>
                </a:lnTo>
                <a:lnTo>
                  <a:pt x="1213432" y="429235"/>
                </a:lnTo>
                <a:lnTo>
                  <a:pt x="1094514" y="369241"/>
                </a:lnTo>
                <a:cubicBezTo>
                  <a:pt x="797524" y="230572"/>
                  <a:pt x="470503" y="145470"/>
                  <a:pt x="125878" y="126361"/>
                </a:cubicBezTo>
                <a:lnTo>
                  <a:pt x="0" y="122880"/>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5" name="îSḻïḋe"/>
          <p:cNvSpPr/>
          <p:nvPr/>
        </p:nvSpPr>
        <p:spPr>
          <a:xfrm>
            <a:off x="4514333" y="2917445"/>
            <a:ext cx="1448323" cy="486944"/>
          </a:xfrm>
          <a:custGeom>
            <a:avLst/>
            <a:gdLst>
              <a:gd name="connsiteX0" fmla="*/ 1270760 w 1270760"/>
              <a:gd name="connsiteY0" fmla="*/ 0 h 427246"/>
              <a:gd name="connsiteX1" fmla="*/ 1270760 w 1270760"/>
              <a:gd name="connsiteY1" fmla="*/ 122880 h 427246"/>
              <a:gd name="connsiteX2" fmla="*/ 1023265 w 1270760"/>
              <a:gd name="connsiteY2" fmla="*/ 135378 h 427246"/>
              <a:gd name="connsiteX3" fmla="*/ 89842 w 1270760"/>
              <a:gd name="connsiteY3" fmla="*/ 411001 h 427246"/>
              <a:gd name="connsiteX4" fmla="*/ 61388 w 1270760"/>
              <a:gd name="connsiteY4" fmla="*/ 427246 h 427246"/>
              <a:gd name="connsiteX5" fmla="*/ 0 w 1270760"/>
              <a:gd name="connsiteY5" fmla="*/ 320918 h 427246"/>
              <a:gd name="connsiteX6" fmla="*/ 33900 w 1270760"/>
              <a:gd name="connsiteY6" fmla="*/ 301564 h 427246"/>
              <a:gd name="connsiteX7" fmla="*/ 1010702 w 1270760"/>
              <a:gd name="connsiteY7" fmla="*/ 13132 h 427246"/>
              <a:gd name="connsiteX8" fmla="*/ 1270760 w 1270760"/>
              <a:gd name="connsiteY8" fmla="*/ 0 h 42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760" h="427246">
                <a:moveTo>
                  <a:pt x="1270760" y="0"/>
                </a:moveTo>
                <a:lnTo>
                  <a:pt x="1270760" y="122880"/>
                </a:lnTo>
                <a:lnTo>
                  <a:pt x="1023265" y="135378"/>
                </a:lnTo>
                <a:cubicBezTo>
                  <a:pt x="689926" y="169231"/>
                  <a:pt x="374892" y="264999"/>
                  <a:pt x="89842" y="411001"/>
                </a:cubicBezTo>
                <a:lnTo>
                  <a:pt x="61388" y="427246"/>
                </a:lnTo>
                <a:lnTo>
                  <a:pt x="0" y="320918"/>
                </a:lnTo>
                <a:lnTo>
                  <a:pt x="33900" y="301564"/>
                </a:lnTo>
                <a:cubicBezTo>
                  <a:pt x="332197" y="148777"/>
                  <a:pt x="661872" y="48558"/>
                  <a:pt x="1010702" y="13132"/>
                </a:cubicBezTo>
                <a:lnTo>
                  <a:pt x="127076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6" name="íślïḑè"/>
          <p:cNvSpPr/>
          <p:nvPr/>
        </p:nvSpPr>
        <p:spPr>
          <a:xfrm>
            <a:off x="4614900" y="3155810"/>
            <a:ext cx="1340794" cy="450791"/>
          </a:xfrm>
          <a:custGeom>
            <a:avLst/>
            <a:gdLst>
              <a:gd name="connsiteX0" fmla="*/ 1270760 w 1270760"/>
              <a:gd name="connsiteY0" fmla="*/ 0 h 427246"/>
              <a:gd name="connsiteX1" fmla="*/ 1270760 w 1270760"/>
              <a:gd name="connsiteY1" fmla="*/ 122880 h 427246"/>
              <a:gd name="connsiteX2" fmla="*/ 1023265 w 1270760"/>
              <a:gd name="connsiteY2" fmla="*/ 135378 h 427246"/>
              <a:gd name="connsiteX3" fmla="*/ 89842 w 1270760"/>
              <a:gd name="connsiteY3" fmla="*/ 411001 h 427246"/>
              <a:gd name="connsiteX4" fmla="*/ 61388 w 1270760"/>
              <a:gd name="connsiteY4" fmla="*/ 427246 h 427246"/>
              <a:gd name="connsiteX5" fmla="*/ 0 w 1270760"/>
              <a:gd name="connsiteY5" fmla="*/ 320918 h 427246"/>
              <a:gd name="connsiteX6" fmla="*/ 33900 w 1270760"/>
              <a:gd name="connsiteY6" fmla="*/ 301564 h 427246"/>
              <a:gd name="connsiteX7" fmla="*/ 1010702 w 1270760"/>
              <a:gd name="connsiteY7" fmla="*/ 13132 h 427246"/>
              <a:gd name="connsiteX8" fmla="*/ 1270760 w 1270760"/>
              <a:gd name="connsiteY8" fmla="*/ 0 h 42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760" h="427246">
                <a:moveTo>
                  <a:pt x="1270760" y="0"/>
                </a:moveTo>
                <a:lnTo>
                  <a:pt x="1270760" y="122880"/>
                </a:lnTo>
                <a:lnTo>
                  <a:pt x="1023265" y="135378"/>
                </a:lnTo>
                <a:cubicBezTo>
                  <a:pt x="689926" y="169231"/>
                  <a:pt x="374892" y="264999"/>
                  <a:pt x="89842" y="411001"/>
                </a:cubicBezTo>
                <a:lnTo>
                  <a:pt x="61388" y="427246"/>
                </a:lnTo>
                <a:lnTo>
                  <a:pt x="0" y="320918"/>
                </a:lnTo>
                <a:lnTo>
                  <a:pt x="33900" y="301564"/>
                </a:lnTo>
                <a:cubicBezTo>
                  <a:pt x="332197" y="148777"/>
                  <a:pt x="661872" y="48558"/>
                  <a:pt x="1010702" y="13132"/>
                </a:cubicBezTo>
                <a:lnTo>
                  <a:pt x="127076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7" name="ïṧ1îḓê"/>
          <p:cNvSpPr/>
          <p:nvPr/>
        </p:nvSpPr>
        <p:spPr>
          <a:xfrm>
            <a:off x="3355819" y="3309040"/>
            <a:ext cx="1183228" cy="1095692"/>
          </a:xfrm>
          <a:custGeom>
            <a:avLst/>
            <a:gdLst>
              <a:gd name="connsiteX0" fmla="*/ 976777 w 1038165"/>
              <a:gd name="connsiteY0" fmla="*/ 0 h 961362"/>
              <a:gd name="connsiteX1" fmla="*/ 1038165 w 1038165"/>
              <a:gd name="connsiteY1" fmla="*/ 106327 h 961362"/>
              <a:gd name="connsiteX2" fmla="*/ 898342 w 1038165"/>
              <a:gd name="connsiteY2" fmla="*/ 186153 h 961362"/>
              <a:gd name="connsiteX3" fmla="*/ 182909 w 1038165"/>
              <a:gd name="connsiteY3" fmla="*/ 851433 h 961362"/>
              <a:gd name="connsiteX4" fmla="*/ 106738 w 1038165"/>
              <a:gd name="connsiteY4" fmla="*/ 961362 h 961362"/>
              <a:gd name="connsiteX5" fmla="*/ 0 w 1038165"/>
              <a:gd name="connsiteY5" fmla="*/ 899737 h 961362"/>
              <a:gd name="connsiteX6" fmla="*/ 84055 w 1038165"/>
              <a:gd name="connsiteY6" fmla="*/ 778430 h 961362"/>
              <a:gd name="connsiteX7" fmla="*/ 832735 w 1038165"/>
              <a:gd name="connsiteY7" fmla="*/ 82234 h 961362"/>
              <a:gd name="connsiteX8" fmla="*/ 976777 w 1038165"/>
              <a:gd name="connsiteY8" fmla="*/ 0 h 96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8165" h="961362">
                <a:moveTo>
                  <a:pt x="976777" y="0"/>
                </a:moveTo>
                <a:lnTo>
                  <a:pt x="1038165" y="106327"/>
                </a:lnTo>
                <a:lnTo>
                  <a:pt x="898342" y="186153"/>
                </a:lnTo>
                <a:cubicBezTo>
                  <a:pt x="620599" y="361867"/>
                  <a:pt x="377851" y="587897"/>
                  <a:pt x="182909" y="851433"/>
                </a:cubicBezTo>
                <a:lnTo>
                  <a:pt x="106738" y="961362"/>
                </a:lnTo>
                <a:lnTo>
                  <a:pt x="0" y="899737"/>
                </a:lnTo>
                <a:lnTo>
                  <a:pt x="84055" y="778430"/>
                </a:lnTo>
                <a:cubicBezTo>
                  <a:pt x="288056" y="502648"/>
                  <a:pt x="542085" y="266114"/>
                  <a:pt x="832735" y="82234"/>
                </a:cubicBezTo>
                <a:lnTo>
                  <a:pt x="976777"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8" name="îṡ1iḑè"/>
          <p:cNvSpPr/>
          <p:nvPr/>
        </p:nvSpPr>
        <p:spPr>
          <a:xfrm>
            <a:off x="3542399" y="3518332"/>
            <a:ext cx="1095379" cy="1014343"/>
          </a:xfrm>
          <a:custGeom>
            <a:avLst/>
            <a:gdLst>
              <a:gd name="connsiteX0" fmla="*/ 976777 w 1038165"/>
              <a:gd name="connsiteY0" fmla="*/ 0 h 961362"/>
              <a:gd name="connsiteX1" fmla="*/ 1038165 w 1038165"/>
              <a:gd name="connsiteY1" fmla="*/ 106327 h 961362"/>
              <a:gd name="connsiteX2" fmla="*/ 898342 w 1038165"/>
              <a:gd name="connsiteY2" fmla="*/ 186153 h 961362"/>
              <a:gd name="connsiteX3" fmla="*/ 182909 w 1038165"/>
              <a:gd name="connsiteY3" fmla="*/ 851433 h 961362"/>
              <a:gd name="connsiteX4" fmla="*/ 106738 w 1038165"/>
              <a:gd name="connsiteY4" fmla="*/ 961362 h 961362"/>
              <a:gd name="connsiteX5" fmla="*/ 0 w 1038165"/>
              <a:gd name="connsiteY5" fmla="*/ 899737 h 961362"/>
              <a:gd name="connsiteX6" fmla="*/ 84055 w 1038165"/>
              <a:gd name="connsiteY6" fmla="*/ 778430 h 961362"/>
              <a:gd name="connsiteX7" fmla="*/ 832735 w 1038165"/>
              <a:gd name="connsiteY7" fmla="*/ 82234 h 961362"/>
              <a:gd name="connsiteX8" fmla="*/ 976777 w 1038165"/>
              <a:gd name="connsiteY8" fmla="*/ 0 h 96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8165" h="961362">
                <a:moveTo>
                  <a:pt x="976777" y="0"/>
                </a:moveTo>
                <a:lnTo>
                  <a:pt x="1038165" y="106327"/>
                </a:lnTo>
                <a:lnTo>
                  <a:pt x="898342" y="186153"/>
                </a:lnTo>
                <a:cubicBezTo>
                  <a:pt x="620599" y="361867"/>
                  <a:pt x="377851" y="587897"/>
                  <a:pt x="182909" y="851433"/>
                </a:cubicBezTo>
                <a:lnTo>
                  <a:pt x="106738" y="961362"/>
                </a:lnTo>
                <a:lnTo>
                  <a:pt x="0" y="899737"/>
                </a:lnTo>
                <a:lnTo>
                  <a:pt x="84055" y="778430"/>
                </a:lnTo>
                <a:cubicBezTo>
                  <a:pt x="288056" y="502648"/>
                  <a:pt x="542085" y="266114"/>
                  <a:pt x="832735" y="82234"/>
                </a:cubicBezTo>
                <a:lnTo>
                  <a:pt x="976777"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29" name="işliďe"/>
          <p:cNvSpPr/>
          <p:nvPr/>
        </p:nvSpPr>
        <p:spPr>
          <a:xfrm>
            <a:off x="2834983" y="4378243"/>
            <a:ext cx="613664" cy="1691613"/>
          </a:xfrm>
          <a:custGeom>
            <a:avLst/>
            <a:gdLst>
              <a:gd name="connsiteX0" fmla="*/ 432025 w 538429"/>
              <a:gd name="connsiteY0" fmla="*/ 0 h 1484224"/>
              <a:gd name="connsiteX1" fmla="*/ 538429 w 538429"/>
              <a:gd name="connsiteY1" fmla="*/ 61432 h 1484224"/>
              <a:gd name="connsiteX2" fmla="*/ 461359 w 538429"/>
              <a:gd name="connsiteY2" fmla="*/ 188876 h 1484224"/>
              <a:gd name="connsiteX3" fmla="*/ 122880 w 538429"/>
              <a:gd name="connsiteY3" fmla="*/ 1484223 h 1484224"/>
              <a:gd name="connsiteX4" fmla="*/ 122880 w 538429"/>
              <a:gd name="connsiteY4" fmla="*/ 1484224 h 1484224"/>
              <a:gd name="connsiteX5" fmla="*/ 0 w 538429"/>
              <a:gd name="connsiteY5" fmla="*/ 1484224 h 1484224"/>
              <a:gd name="connsiteX6" fmla="*/ 354208 w 538429"/>
              <a:gd name="connsiteY6" fmla="*/ 128679 h 1484224"/>
              <a:gd name="connsiteX7" fmla="*/ 432025 w 538429"/>
              <a:gd name="connsiteY7" fmla="*/ 0 h 148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429" h="1484224">
                <a:moveTo>
                  <a:pt x="432025" y="0"/>
                </a:moveTo>
                <a:lnTo>
                  <a:pt x="538429" y="61432"/>
                </a:lnTo>
                <a:lnTo>
                  <a:pt x="461359" y="188876"/>
                </a:lnTo>
                <a:cubicBezTo>
                  <a:pt x="245829" y="571697"/>
                  <a:pt x="122880" y="1013602"/>
                  <a:pt x="122880" y="1484223"/>
                </a:cubicBezTo>
                <a:lnTo>
                  <a:pt x="122880" y="1484224"/>
                </a:lnTo>
                <a:lnTo>
                  <a:pt x="0" y="1484224"/>
                </a:lnTo>
                <a:cubicBezTo>
                  <a:pt x="0" y="991732"/>
                  <a:pt x="128663" y="529291"/>
                  <a:pt x="354208" y="128679"/>
                </a:cubicBezTo>
                <a:lnTo>
                  <a:pt x="432025"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30" name="î$lîḓé"/>
          <p:cNvSpPr/>
          <p:nvPr/>
        </p:nvSpPr>
        <p:spPr>
          <a:xfrm>
            <a:off x="3060232" y="4508153"/>
            <a:ext cx="568103" cy="1566020"/>
          </a:xfrm>
          <a:custGeom>
            <a:avLst/>
            <a:gdLst>
              <a:gd name="connsiteX0" fmla="*/ 432025 w 538429"/>
              <a:gd name="connsiteY0" fmla="*/ 0 h 1484224"/>
              <a:gd name="connsiteX1" fmla="*/ 538429 w 538429"/>
              <a:gd name="connsiteY1" fmla="*/ 61432 h 1484224"/>
              <a:gd name="connsiteX2" fmla="*/ 461359 w 538429"/>
              <a:gd name="connsiteY2" fmla="*/ 188876 h 1484224"/>
              <a:gd name="connsiteX3" fmla="*/ 122880 w 538429"/>
              <a:gd name="connsiteY3" fmla="*/ 1484223 h 1484224"/>
              <a:gd name="connsiteX4" fmla="*/ 122880 w 538429"/>
              <a:gd name="connsiteY4" fmla="*/ 1484224 h 1484224"/>
              <a:gd name="connsiteX5" fmla="*/ 0 w 538429"/>
              <a:gd name="connsiteY5" fmla="*/ 1484224 h 1484224"/>
              <a:gd name="connsiteX6" fmla="*/ 354208 w 538429"/>
              <a:gd name="connsiteY6" fmla="*/ 128679 h 1484224"/>
              <a:gd name="connsiteX7" fmla="*/ 432025 w 538429"/>
              <a:gd name="connsiteY7" fmla="*/ 0 h 148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429" h="1484224">
                <a:moveTo>
                  <a:pt x="432025" y="0"/>
                </a:moveTo>
                <a:lnTo>
                  <a:pt x="538429" y="61432"/>
                </a:lnTo>
                <a:lnTo>
                  <a:pt x="461359" y="188876"/>
                </a:lnTo>
                <a:cubicBezTo>
                  <a:pt x="245829" y="571697"/>
                  <a:pt x="122880" y="1013602"/>
                  <a:pt x="122880" y="1484223"/>
                </a:cubicBezTo>
                <a:lnTo>
                  <a:pt x="122880" y="1484224"/>
                </a:lnTo>
                <a:lnTo>
                  <a:pt x="0" y="1484224"/>
                </a:lnTo>
                <a:cubicBezTo>
                  <a:pt x="0" y="991732"/>
                  <a:pt x="128663" y="529291"/>
                  <a:pt x="354208" y="128679"/>
                </a:cubicBezTo>
                <a:lnTo>
                  <a:pt x="432025"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31" name="ïṧľïḍê"/>
          <p:cNvSpPr/>
          <p:nvPr/>
        </p:nvSpPr>
        <p:spPr>
          <a:xfrm>
            <a:off x="7443695" y="3309440"/>
            <a:ext cx="1178759" cy="1097764"/>
          </a:xfrm>
          <a:custGeom>
            <a:avLst/>
            <a:gdLst>
              <a:gd name="connsiteX0" fmla="*/ 61423 w 1034244"/>
              <a:gd name="connsiteY0" fmla="*/ 0 h 963179"/>
              <a:gd name="connsiteX1" fmla="*/ 186642 w 1034244"/>
              <a:gd name="connsiteY1" fmla="*/ 73008 h 963179"/>
              <a:gd name="connsiteX2" fmla="*/ 1017905 w 1034244"/>
              <a:gd name="connsiteY2" fmla="*/ 874890 h 963179"/>
              <a:gd name="connsiteX3" fmla="*/ 1034244 w 1034244"/>
              <a:gd name="connsiteY3" fmla="*/ 901785 h 963179"/>
              <a:gd name="connsiteX4" fmla="*/ 927907 w 1034244"/>
              <a:gd name="connsiteY4" fmla="*/ 963179 h 963179"/>
              <a:gd name="connsiteX5" fmla="*/ 916008 w 1034244"/>
              <a:gd name="connsiteY5" fmla="*/ 943593 h 963179"/>
              <a:gd name="connsiteX6" fmla="*/ 121660 w 1034244"/>
              <a:gd name="connsiteY6" fmla="*/ 177321 h 963179"/>
              <a:gd name="connsiteX7" fmla="*/ 0 w 1034244"/>
              <a:gd name="connsiteY7" fmla="*/ 106388 h 963179"/>
              <a:gd name="connsiteX8" fmla="*/ 61423 w 1034244"/>
              <a:gd name="connsiteY8" fmla="*/ 0 h 96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4244" h="963179">
                <a:moveTo>
                  <a:pt x="61423" y="0"/>
                </a:moveTo>
                <a:lnTo>
                  <a:pt x="186642" y="73008"/>
                </a:lnTo>
                <a:cubicBezTo>
                  <a:pt x="516793" y="279104"/>
                  <a:pt x="800352" y="552869"/>
                  <a:pt x="1017905" y="874890"/>
                </a:cubicBezTo>
                <a:lnTo>
                  <a:pt x="1034244" y="901785"/>
                </a:lnTo>
                <a:lnTo>
                  <a:pt x="927907" y="963179"/>
                </a:lnTo>
                <a:lnTo>
                  <a:pt x="916008" y="943593"/>
                </a:lnTo>
                <a:cubicBezTo>
                  <a:pt x="708116" y="635872"/>
                  <a:pt x="437150" y="374265"/>
                  <a:pt x="121660" y="177321"/>
                </a:cubicBezTo>
                <a:lnTo>
                  <a:pt x="0" y="106388"/>
                </a:lnTo>
                <a:lnTo>
                  <a:pt x="6142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32" name="ïṡḷîḑê"/>
          <p:cNvSpPr/>
          <p:nvPr/>
        </p:nvSpPr>
        <p:spPr>
          <a:xfrm>
            <a:off x="7326774" y="3518702"/>
            <a:ext cx="1091243" cy="1016262"/>
          </a:xfrm>
          <a:custGeom>
            <a:avLst/>
            <a:gdLst>
              <a:gd name="connsiteX0" fmla="*/ 61423 w 1034244"/>
              <a:gd name="connsiteY0" fmla="*/ 0 h 963179"/>
              <a:gd name="connsiteX1" fmla="*/ 186642 w 1034244"/>
              <a:gd name="connsiteY1" fmla="*/ 73008 h 963179"/>
              <a:gd name="connsiteX2" fmla="*/ 1017905 w 1034244"/>
              <a:gd name="connsiteY2" fmla="*/ 874890 h 963179"/>
              <a:gd name="connsiteX3" fmla="*/ 1034244 w 1034244"/>
              <a:gd name="connsiteY3" fmla="*/ 901785 h 963179"/>
              <a:gd name="connsiteX4" fmla="*/ 927907 w 1034244"/>
              <a:gd name="connsiteY4" fmla="*/ 963179 h 963179"/>
              <a:gd name="connsiteX5" fmla="*/ 916008 w 1034244"/>
              <a:gd name="connsiteY5" fmla="*/ 943593 h 963179"/>
              <a:gd name="connsiteX6" fmla="*/ 121660 w 1034244"/>
              <a:gd name="connsiteY6" fmla="*/ 177321 h 963179"/>
              <a:gd name="connsiteX7" fmla="*/ 0 w 1034244"/>
              <a:gd name="connsiteY7" fmla="*/ 106388 h 963179"/>
              <a:gd name="connsiteX8" fmla="*/ 61423 w 1034244"/>
              <a:gd name="connsiteY8" fmla="*/ 0 h 96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4244" h="963179">
                <a:moveTo>
                  <a:pt x="61423" y="0"/>
                </a:moveTo>
                <a:lnTo>
                  <a:pt x="186642" y="73008"/>
                </a:lnTo>
                <a:cubicBezTo>
                  <a:pt x="516793" y="279104"/>
                  <a:pt x="800352" y="552869"/>
                  <a:pt x="1017905" y="874890"/>
                </a:cubicBezTo>
                <a:lnTo>
                  <a:pt x="1034244" y="901785"/>
                </a:lnTo>
                <a:lnTo>
                  <a:pt x="927907" y="963179"/>
                </a:lnTo>
                <a:lnTo>
                  <a:pt x="916008" y="943593"/>
                </a:lnTo>
                <a:cubicBezTo>
                  <a:pt x="708116" y="635872"/>
                  <a:pt x="437150" y="374265"/>
                  <a:pt x="121660" y="177321"/>
                </a:cubicBezTo>
                <a:lnTo>
                  <a:pt x="0" y="106388"/>
                </a:lnTo>
                <a:lnTo>
                  <a:pt x="6142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33" name="îṥ1iḓè"/>
          <p:cNvSpPr/>
          <p:nvPr/>
        </p:nvSpPr>
        <p:spPr>
          <a:xfrm>
            <a:off x="8534095" y="4378242"/>
            <a:ext cx="614118" cy="1688080"/>
          </a:xfrm>
          <a:custGeom>
            <a:avLst/>
            <a:gdLst>
              <a:gd name="connsiteX0" fmla="*/ 106337 w 538828"/>
              <a:gd name="connsiteY0" fmla="*/ 0 h 1481124"/>
              <a:gd name="connsiteX1" fmla="*/ 204856 w 538828"/>
              <a:gd name="connsiteY1" fmla="*/ 162168 h 1481124"/>
              <a:gd name="connsiteX2" fmla="*/ 538828 w 538828"/>
              <a:gd name="connsiteY2" fmla="*/ 1481124 h 1481124"/>
              <a:gd name="connsiteX3" fmla="*/ 415945 w 538828"/>
              <a:gd name="connsiteY3" fmla="*/ 1481124 h 1481124"/>
              <a:gd name="connsiteX4" fmla="*/ 415945 w 538828"/>
              <a:gd name="connsiteY4" fmla="*/ 1481123 h 1481124"/>
              <a:gd name="connsiteX5" fmla="*/ 96804 w 538828"/>
              <a:gd name="connsiteY5" fmla="*/ 220739 h 1481124"/>
              <a:gd name="connsiteX6" fmla="*/ 0 w 538828"/>
              <a:gd name="connsiteY6" fmla="*/ 61394 h 1481124"/>
              <a:gd name="connsiteX7" fmla="*/ 106337 w 538828"/>
              <a:gd name="connsiteY7" fmla="*/ 0 h 148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28" h="1481124">
                <a:moveTo>
                  <a:pt x="106337" y="0"/>
                </a:moveTo>
                <a:lnTo>
                  <a:pt x="204856" y="162168"/>
                </a:lnTo>
                <a:cubicBezTo>
                  <a:pt x="417845" y="554245"/>
                  <a:pt x="538828" y="1003556"/>
                  <a:pt x="538828" y="1481124"/>
                </a:cubicBezTo>
                <a:lnTo>
                  <a:pt x="415945" y="1481124"/>
                </a:lnTo>
                <a:lnTo>
                  <a:pt x="415945" y="1481123"/>
                </a:lnTo>
                <a:cubicBezTo>
                  <a:pt x="415945" y="1024763"/>
                  <a:pt x="300335" y="595405"/>
                  <a:pt x="96804" y="220739"/>
                </a:cubicBezTo>
                <a:lnTo>
                  <a:pt x="0" y="61394"/>
                </a:lnTo>
                <a:lnTo>
                  <a:pt x="106337"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sp>
        <p:nvSpPr>
          <p:cNvPr id="34" name="iṡļíďè"/>
          <p:cNvSpPr/>
          <p:nvPr/>
        </p:nvSpPr>
        <p:spPr>
          <a:xfrm>
            <a:off x="8336219" y="4508152"/>
            <a:ext cx="568523" cy="1562750"/>
          </a:xfrm>
          <a:custGeom>
            <a:avLst/>
            <a:gdLst>
              <a:gd name="connsiteX0" fmla="*/ 106337 w 538828"/>
              <a:gd name="connsiteY0" fmla="*/ 0 h 1481124"/>
              <a:gd name="connsiteX1" fmla="*/ 204856 w 538828"/>
              <a:gd name="connsiteY1" fmla="*/ 162168 h 1481124"/>
              <a:gd name="connsiteX2" fmla="*/ 538828 w 538828"/>
              <a:gd name="connsiteY2" fmla="*/ 1481124 h 1481124"/>
              <a:gd name="connsiteX3" fmla="*/ 415945 w 538828"/>
              <a:gd name="connsiteY3" fmla="*/ 1481124 h 1481124"/>
              <a:gd name="connsiteX4" fmla="*/ 415945 w 538828"/>
              <a:gd name="connsiteY4" fmla="*/ 1481123 h 1481124"/>
              <a:gd name="connsiteX5" fmla="*/ 96804 w 538828"/>
              <a:gd name="connsiteY5" fmla="*/ 220739 h 1481124"/>
              <a:gd name="connsiteX6" fmla="*/ 0 w 538828"/>
              <a:gd name="connsiteY6" fmla="*/ 61394 h 1481124"/>
              <a:gd name="connsiteX7" fmla="*/ 106337 w 538828"/>
              <a:gd name="connsiteY7" fmla="*/ 0 h 148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28" h="1481124">
                <a:moveTo>
                  <a:pt x="106337" y="0"/>
                </a:moveTo>
                <a:lnTo>
                  <a:pt x="204856" y="162168"/>
                </a:lnTo>
                <a:cubicBezTo>
                  <a:pt x="417845" y="554245"/>
                  <a:pt x="538828" y="1003556"/>
                  <a:pt x="538828" y="1481124"/>
                </a:cubicBezTo>
                <a:lnTo>
                  <a:pt x="415945" y="1481124"/>
                </a:lnTo>
                <a:lnTo>
                  <a:pt x="415945" y="1481123"/>
                </a:lnTo>
                <a:cubicBezTo>
                  <a:pt x="415945" y="1024763"/>
                  <a:pt x="300335" y="595405"/>
                  <a:pt x="96804" y="220739"/>
                </a:cubicBezTo>
                <a:lnTo>
                  <a:pt x="0" y="61394"/>
                </a:lnTo>
                <a:lnTo>
                  <a:pt x="106337"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p>
        </p:txBody>
      </p:sp>
      <p:cxnSp>
        <p:nvCxnSpPr>
          <p:cNvPr id="35" name="直接连接符 34"/>
          <p:cNvCxnSpPr/>
          <p:nvPr/>
        </p:nvCxnSpPr>
        <p:spPr>
          <a:xfrm>
            <a:off x="1875575" y="6074173"/>
            <a:ext cx="8232046" cy="0"/>
          </a:xfrm>
          <a:prstGeom prst="line">
            <a:avLst/>
          </a:prstGeom>
          <a:ln w="28575">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6" name="îṩlidè"/>
          <p:cNvSpPr/>
          <p:nvPr/>
        </p:nvSpPr>
        <p:spPr bwMode="auto">
          <a:xfrm>
            <a:off x="5134349" y="3850837"/>
            <a:ext cx="1714500" cy="2223336"/>
          </a:xfrm>
          <a:custGeom>
            <a:avLst/>
            <a:gdLst>
              <a:gd name="T0" fmla="*/ 128 w 2496"/>
              <a:gd name="T1" fmla="*/ 576 h 3243"/>
              <a:gd name="T2" fmla="*/ 102 w 2496"/>
              <a:gd name="T3" fmla="*/ 528 h 3243"/>
              <a:gd name="T4" fmla="*/ 96 w 2496"/>
              <a:gd name="T5" fmla="*/ 491 h 3243"/>
              <a:gd name="T6" fmla="*/ 48 w 2496"/>
              <a:gd name="T7" fmla="*/ 427 h 3243"/>
              <a:gd name="T8" fmla="*/ 96 w 2496"/>
              <a:gd name="T9" fmla="*/ 411 h 3243"/>
              <a:gd name="T10" fmla="*/ 198 w 2496"/>
              <a:gd name="T11" fmla="*/ 459 h 3243"/>
              <a:gd name="T12" fmla="*/ 235 w 2496"/>
              <a:gd name="T13" fmla="*/ 400 h 3243"/>
              <a:gd name="T14" fmla="*/ 288 w 2496"/>
              <a:gd name="T15" fmla="*/ 549 h 3243"/>
              <a:gd name="T16" fmla="*/ 342 w 2496"/>
              <a:gd name="T17" fmla="*/ 565 h 3243"/>
              <a:gd name="T18" fmla="*/ 598 w 2496"/>
              <a:gd name="T19" fmla="*/ 683 h 3243"/>
              <a:gd name="T20" fmla="*/ 779 w 2496"/>
              <a:gd name="T21" fmla="*/ 731 h 3243"/>
              <a:gd name="T22" fmla="*/ 907 w 2496"/>
              <a:gd name="T23" fmla="*/ 704 h 3243"/>
              <a:gd name="T24" fmla="*/ 1136 w 2496"/>
              <a:gd name="T25" fmla="*/ 677 h 3243"/>
              <a:gd name="T26" fmla="*/ 1104 w 2496"/>
              <a:gd name="T27" fmla="*/ 565 h 3243"/>
              <a:gd name="T28" fmla="*/ 1104 w 2496"/>
              <a:gd name="T29" fmla="*/ 261 h 3243"/>
              <a:gd name="T30" fmla="*/ 1312 w 2496"/>
              <a:gd name="T31" fmla="*/ 389 h 3243"/>
              <a:gd name="T32" fmla="*/ 1318 w 2496"/>
              <a:gd name="T33" fmla="*/ 560 h 3243"/>
              <a:gd name="T34" fmla="*/ 1483 w 2496"/>
              <a:gd name="T35" fmla="*/ 517 h 3243"/>
              <a:gd name="T36" fmla="*/ 1755 w 2496"/>
              <a:gd name="T37" fmla="*/ 528 h 3243"/>
              <a:gd name="T38" fmla="*/ 2080 w 2496"/>
              <a:gd name="T39" fmla="*/ 325 h 3243"/>
              <a:gd name="T40" fmla="*/ 2203 w 2496"/>
              <a:gd name="T41" fmla="*/ 128 h 3243"/>
              <a:gd name="T42" fmla="*/ 2235 w 2496"/>
              <a:gd name="T43" fmla="*/ 101 h 3243"/>
              <a:gd name="T44" fmla="*/ 2411 w 2496"/>
              <a:gd name="T45" fmla="*/ 0 h 3243"/>
              <a:gd name="T46" fmla="*/ 2352 w 2496"/>
              <a:gd name="T47" fmla="*/ 96 h 3243"/>
              <a:gd name="T48" fmla="*/ 2470 w 2496"/>
              <a:gd name="T49" fmla="*/ 32 h 3243"/>
              <a:gd name="T50" fmla="*/ 2448 w 2496"/>
              <a:gd name="T51" fmla="*/ 85 h 3243"/>
              <a:gd name="T52" fmla="*/ 2390 w 2496"/>
              <a:gd name="T53" fmla="*/ 165 h 3243"/>
              <a:gd name="T54" fmla="*/ 2480 w 2496"/>
              <a:gd name="T55" fmla="*/ 165 h 3243"/>
              <a:gd name="T56" fmla="*/ 2267 w 2496"/>
              <a:gd name="T57" fmla="*/ 299 h 3243"/>
              <a:gd name="T58" fmla="*/ 2208 w 2496"/>
              <a:gd name="T59" fmla="*/ 416 h 3243"/>
              <a:gd name="T60" fmla="*/ 1936 w 2496"/>
              <a:gd name="T61" fmla="*/ 651 h 3243"/>
              <a:gd name="T62" fmla="*/ 1654 w 2496"/>
              <a:gd name="T63" fmla="*/ 992 h 3243"/>
              <a:gd name="T64" fmla="*/ 1718 w 2496"/>
              <a:gd name="T65" fmla="*/ 1605 h 3243"/>
              <a:gd name="T66" fmla="*/ 1579 w 2496"/>
              <a:gd name="T67" fmla="*/ 1595 h 3243"/>
              <a:gd name="T68" fmla="*/ 1606 w 2496"/>
              <a:gd name="T69" fmla="*/ 2235 h 3243"/>
              <a:gd name="T70" fmla="*/ 1648 w 2496"/>
              <a:gd name="T71" fmla="*/ 2709 h 3243"/>
              <a:gd name="T72" fmla="*/ 1659 w 2496"/>
              <a:gd name="T73" fmla="*/ 3029 h 3243"/>
              <a:gd name="T74" fmla="*/ 1520 w 2496"/>
              <a:gd name="T75" fmla="*/ 3200 h 3243"/>
              <a:gd name="T76" fmla="*/ 1451 w 2496"/>
              <a:gd name="T77" fmla="*/ 2987 h 3243"/>
              <a:gd name="T78" fmla="*/ 1419 w 2496"/>
              <a:gd name="T79" fmla="*/ 2485 h 3243"/>
              <a:gd name="T80" fmla="*/ 1291 w 2496"/>
              <a:gd name="T81" fmla="*/ 1931 h 3243"/>
              <a:gd name="T82" fmla="*/ 1264 w 2496"/>
              <a:gd name="T83" fmla="*/ 2400 h 3243"/>
              <a:gd name="T84" fmla="*/ 1344 w 2496"/>
              <a:gd name="T85" fmla="*/ 2928 h 3243"/>
              <a:gd name="T86" fmla="*/ 1323 w 2496"/>
              <a:gd name="T87" fmla="*/ 3131 h 3243"/>
              <a:gd name="T88" fmla="*/ 992 w 2496"/>
              <a:gd name="T89" fmla="*/ 3109 h 3243"/>
              <a:gd name="T90" fmla="*/ 1142 w 2496"/>
              <a:gd name="T91" fmla="*/ 2907 h 3243"/>
              <a:gd name="T92" fmla="*/ 1078 w 2496"/>
              <a:gd name="T93" fmla="*/ 2517 h 3243"/>
              <a:gd name="T94" fmla="*/ 1003 w 2496"/>
              <a:gd name="T95" fmla="*/ 2027 h 3243"/>
              <a:gd name="T96" fmla="*/ 779 w 2496"/>
              <a:gd name="T97" fmla="*/ 1653 h 3243"/>
              <a:gd name="T98" fmla="*/ 848 w 2496"/>
              <a:gd name="T99" fmla="*/ 923 h 3243"/>
              <a:gd name="T100" fmla="*/ 267 w 2496"/>
              <a:gd name="T101" fmla="*/ 640 h 3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96" h="3243">
                <a:moveTo>
                  <a:pt x="256" y="629"/>
                </a:moveTo>
                <a:cubicBezTo>
                  <a:pt x="256" y="629"/>
                  <a:pt x="240" y="592"/>
                  <a:pt x="198" y="597"/>
                </a:cubicBezTo>
                <a:cubicBezTo>
                  <a:pt x="198" y="597"/>
                  <a:pt x="144" y="587"/>
                  <a:pt x="128" y="576"/>
                </a:cubicBezTo>
                <a:cubicBezTo>
                  <a:pt x="112" y="565"/>
                  <a:pt x="32" y="555"/>
                  <a:pt x="32" y="544"/>
                </a:cubicBezTo>
                <a:cubicBezTo>
                  <a:pt x="32" y="544"/>
                  <a:pt x="32" y="528"/>
                  <a:pt x="64" y="533"/>
                </a:cubicBezTo>
                <a:cubicBezTo>
                  <a:pt x="64" y="533"/>
                  <a:pt x="150" y="555"/>
                  <a:pt x="102" y="528"/>
                </a:cubicBezTo>
                <a:cubicBezTo>
                  <a:pt x="27" y="491"/>
                  <a:pt x="27" y="491"/>
                  <a:pt x="27" y="491"/>
                </a:cubicBezTo>
                <a:cubicBezTo>
                  <a:pt x="27" y="491"/>
                  <a:pt x="0" y="459"/>
                  <a:pt x="38" y="469"/>
                </a:cubicBezTo>
                <a:cubicBezTo>
                  <a:pt x="96" y="491"/>
                  <a:pt x="96" y="491"/>
                  <a:pt x="96" y="491"/>
                </a:cubicBezTo>
                <a:cubicBezTo>
                  <a:pt x="96" y="491"/>
                  <a:pt x="112" y="480"/>
                  <a:pt x="86" y="469"/>
                </a:cubicBezTo>
                <a:cubicBezTo>
                  <a:pt x="38" y="443"/>
                  <a:pt x="38" y="443"/>
                  <a:pt x="38" y="443"/>
                </a:cubicBezTo>
                <a:cubicBezTo>
                  <a:pt x="38" y="443"/>
                  <a:pt x="22" y="416"/>
                  <a:pt x="48" y="427"/>
                </a:cubicBezTo>
                <a:cubicBezTo>
                  <a:pt x="112" y="459"/>
                  <a:pt x="112" y="459"/>
                  <a:pt x="112" y="459"/>
                </a:cubicBezTo>
                <a:cubicBezTo>
                  <a:pt x="112" y="459"/>
                  <a:pt x="160" y="464"/>
                  <a:pt x="128" y="443"/>
                </a:cubicBezTo>
                <a:cubicBezTo>
                  <a:pt x="96" y="411"/>
                  <a:pt x="96" y="411"/>
                  <a:pt x="96" y="411"/>
                </a:cubicBezTo>
                <a:cubicBezTo>
                  <a:pt x="96" y="411"/>
                  <a:pt x="70" y="373"/>
                  <a:pt x="107" y="395"/>
                </a:cubicBezTo>
                <a:cubicBezTo>
                  <a:pt x="107" y="395"/>
                  <a:pt x="139" y="416"/>
                  <a:pt x="160" y="437"/>
                </a:cubicBezTo>
                <a:cubicBezTo>
                  <a:pt x="182" y="459"/>
                  <a:pt x="187" y="464"/>
                  <a:pt x="198" y="459"/>
                </a:cubicBezTo>
                <a:cubicBezTo>
                  <a:pt x="214" y="459"/>
                  <a:pt x="214" y="448"/>
                  <a:pt x="214" y="437"/>
                </a:cubicBezTo>
                <a:cubicBezTo>
                  <a:pt x="214" y="427"/>
                  <a:pt x="203" y="400"/>
                  <a:pt x="219" y="389"/>
                </a:cubicBezTo>
                <a:cubicBezTo>
                  <a:pt x="235" y="379"/>
                  <a:pt x="235" y="373"/>
                  <a:pt x="235" y="400"/>
                </a:cubicBezTo>
                <a:cubicBezTo>
                  <a:pt x="240" y="427"/>
                  <a:pt x="240" y="443"/>
                  <a:pt x="256" y="459"/>
                </a:cubicBezTo>
                <a:cubicBezTo>
                  <a:pt x="267" y="475"/>
                  <a:pt x="262" y="485"/>
                  <a:pt x="267" y="507"/>
                </a:cubicBezTo>
                <a:cubicBezTo>
                  <a:pt x="267" y="533"/>
                  <a:pt x="272" y="544"/>
                  <a:pt x="288" y="549"/>
                </a:cubicBezTo>
                <a:cubicBezTo>
                  <a:pt x="304" y="560"/>
                  <a:pt x="310" y="565"/>
                  <a:pt x="310" y="565"/>
                </a:cubicBezTo>
                <a:cubicBezTo>
                  <a:pt x="326" y="560"/>
                  <a:pt x="326" y="560"/>
                  <a:pt x="326" y="560"/>
                </a:cubicBezTo>
                <a:cubicBezTo>
                  <a:pt x="342" y="565"/>
                  <a:pt x="342" y="565"/>
                  <a:pt x="342" y="565"/>
                </a:cubicBezTo>
                <a:cubicBezTo>
                  <a:pt x="342" y="565"/>
                  <a:pt x="448" y="619"/>
                  <a:pt x="475" y="640"/>
                </a:cubicBezTo>
                <a:cubicBezTo>
                  <a:pt x="502" y="656"/>
                  <a:pt x="507" y="667"/>
                  <a:pt x="528" y="672"/>
                </a:cubicBezTo>
                <a:cubicBezTo>
                  <a:pt x="555" y="677"/>
                  <a:pt x="571" y="667"/>
                  <a:pt x="598" y="683"/>
                </a:cubicBezTo>
                <a:cubicBezTo>
                  <a:pt x="630" y="699"/>
                  <a:pt x="656" y="715"/>
                  <a:pt x="672" y="720"/>
                </a:cubicBezTo>
                <a:cubicBezTo>
                  <a:pt x="694" y="725"/>
                  <a:pt x="731" y="731"/>
                  <a:pt x="742" y="725"/>
                </a:cubicBezTo>
                <a:cubicBezTo>
                  <a:pt x="758" y="720"/>
                  <a:pt x="763" y="725"/>
                  <a:pt x="779" y="731"/>
                </a:cubicBezTo>
                <a:cubicBezTo>
                  <a:pt x="790" y="741"/>
                  <a:pt x="800" y="736"/>
                  <a:pt x="822" y="731"/>
                </a:cubicBezTo>
                <a:cubicBezTo>
                  <a:pt x="843" y="725"/>
                  <a:pt x="843" y="731"/>
                  <a:pt x="859" y="736"/>
                </a:cubicBezTo>
                <a:cubicBezTo>
                  <a:pt x="870" y="741"/>
                  <a:pt x="896" y="715"/>
                  <a:pt x="907" y="704"/>
                </a:cubicBezTo>
                <a:cubicBezTo>
                  <a:pt x="918" y="693"/>
                  <a:pt x="902" y="640"/>
                  <a:pt x="971" y="645"/>
                </a:cubicBezTo>
                <a:cubicBezTo>
                  <a:pt x="1040" y="645"/>
                  <a:pt x="1046" y="661"/>
                  <a:pt x="1078" y="667"/>
                </a:cubicBezTo>
                <a:cubicBezTo>
                  <a:pt x="1110" y="677"/>
                  <a:pt x="1120" y="699"/>
                  <a:pt x="1136" y="677"/>
                </a:cubicBezTo>
                <a:cubicBezTo>
                  <a:pt x="1152" y="656"/>
                  <a:pt x="1152" y="656"/>
                  <a:pt x="1152" y="656"/>
                </a:cubicBezTo>
                <a:cubicBezTo>
                  <a:pt x="1152" y="656"/>
                  <a:pt x="1131" y="619"/>
                  <a:pt x="1131" y="603"/>
                </a:cubicBezTo>
                <a:cubicBezTo>
                  <a:pt x="1131" y="581"/>
                  <a:pt x="1115" y="576"/>
                  <a:pt x="1104" y="565"/>
                </a:cubicBezTo>
                <a:cubicBezTo>
                  <a:pt x="1094" y="549"/>
                  <a:pt x="1003" y="464"/>
                  <a:pt x="1051" y="469"/>
                </a:cubicBezTo>
                <a:cubicBezTo>
                  <a:pt x="1051" y="469"/>
                  <a:pt x="1008" y="405"/>
                  <a:pt x="1035" y="357"/>
                </a:cubicBezTo>
                <a:cubicBezTo>
                  <a:pt x="1056" y="304"/>
                  <a:pt x="1051" y="272"/>
                  <a:pt x="1104" y="261"/>
                </a:cubicBezTo>
                <a:cubicBezTo>
                  <a:pt x="1158" y="251"/>
                  <a:pt x="1168" y="224"/>
                  <a:pt x="1216" y="256"/>
                </a:cubicBezTo>
                <a:cubicBezTo>
                  <a:pt x="1264" y="283"/>
                  <a:pt x="1280" y="293"/>
                  <a:pt x="1291" y="315"/>
                </a:cubicBezTo>
                <a:cubicBezTo>
                  <a:pt x="1302" y="336"/>
                  <a:pt x="1302" y="373"/>
                  <a:pt x="1312" y="389"/>
                </a:cubicBezTo>
                <a:cubicBezTo>
                  <a:pt x="1323" y="411"/>
                  <a:pt x="1344" y="421"/>
                  <a:pt x="1328" y="464"/>
                </a:cubicBezTo>
                <a:cubicBezTo>
                  <a:pt x="1328" y="464"/>
                  <a:pt x="1323" y="496"/>
                  <a:pt x="1312" y="501"/>
                </a:cubicBezTo>
                <a:cubicBezTo>
                  <a:pt x="1312" y="501"/>
                  <a:pt x="1318" y="544"/>
                  <a:pt x="1318" y="560"/>
                </a:cubicBezTo>
                <a:cubicBezTo>
                  <a:pt x="1355" y="597"/>
                  <a:pt x="1355" y="597"/>
                  <a:pt x="1355" y="597"/>
                </a:cubicBezTo>
                <a:cubicBezTo>
                  <a:pt x="1355" y="597"/>
                  <a:pt x="1403" y="619"/>
                  <a:pt x="1424" y="597"/>
                </a:cubicBezTo>
                <a:cubicBezTo>
                  <a:pt x="1451" y="581"/>
                  <a:pt x="1440" y="512"/>
                  <a:pt x="1483" y="517"/>
                </a:cubicBezTo>
                <a:cubicBezTo>
                  <a:pt x="1526" y="517"/>
                  <a:pt x="1526" y="544"/>
                  <a:pt x="1568" y="560"/>
                </a:cubicBezTo>
                <a:cubicBezTo>
                  <a:pt x="1606" y="571"/>
                  <a:pt x="1638" y="576"/>
                  <a:pt x="1670" y="565"/>
                </a:cubicBezTo>
                <a:cubicBezTo>
                  <a:pt x="1707" y="549"/>
                  <a:pt x="1744" y="539"/>
                  <a:pt x="1755" y="528"/>
                </a:cubicBezTo>
                <a:cubicBezTo>
                  <a:pt x="1771" y="517"/>
                  <a:pt x="1819" y="501"/>
                  <a:pt x="1846" y="496"/>
                </a:cubicBezTo>
                <a:cubicBezTo>
                  <a:pt x="1872" y="485"/>
                  <a:pt x="1931" y="459"/>
                  <a:pt x="1968" y="416"/>
                </a:cubicBezTo>
                <a:cubicBezTo>
                  <a:pt x="2011" y="368"/>
                  <a:pt x="2064" y="341"/>
                  <a:pt x="2080" y="325"/>
                </a:cubicBezTo>
                <a:cubicBezTo>
                  <a:pt x="2102" y="309"/>
                  <a:pt x="2139" y="261"/>
                  <a:pt x="2155" y="261"/>
                </a:cubicBezTo>
                <a:cubicBezTo>
                  <a:pt x="2155" y="261"/>
                  <a:pt x="2203" y="240"/>
                  <a:pt x="2203" y="213"/>
                </a:cubicBezTo>
                <a:cubicBezTo>
                  <a:pt x="2203" y="213"/>
                  <a:pt x="2192" y="144"/>
                  <a:pt x="2203" y="128"/>
                </a:cubicBezTo>
                <a:cubicBezTo>
                  <a:pt x="2208" y="107"/>
                  <a:pt x="2203" y="85"/>
                  <a:pt x="2198" y="75"/>
                </a:cubicBezTo>
                <a:cubicBezTo>
                  <a:pt x="2198" y="59"/>
                  <a:pt x="2182" y="32"/>
                  <a:pt x="2214" y="48"/>
                </a:cubicBezTo>
                <a:cubicBezTo>
                  <a:pt x="2246" y="69"/>
                  <a:pt x="2246" y="80"/>
                  <a:pt x="2235" y="101"/>
                </a:cubicBezTo>
                <a:cubicBezTo>
                  <a:pt x="2235" y="101"/>
                  <a:pt x="2235" y="123"/>
                  <a:pt x="2251" y="117"/>
                </a:cubicBezTo>
                <a:cubicBezTo>
                  <a:pt x="2262" y="112"/>
                  <a:pt x="2304" y="91"/>
                  <a:pt x="2315" y="85"/>
                </a:cubicBezTo>
                <a:cubicBezTo>
                  <a:pt x="2326" y="75"/>
                  <a:pt x="2384" y="0"/>
                  <a:pt x="2411" y="0"/>
                </a:cubicBezTo>
                <a:cubicBezTo>
                  <a:pt x="2432" y="5"/>
                  <a:pt x="2416" y="11"/>
                  <a:pt x="2411" y="21"/>
                </a:cubicBezTo>
                <a:cubicBezTo>
                  <a:pt x="2400" y="32"/>
                  <a:pt x="2384" y="48"/>
                  <a:pt x="2374" y="59"/>
                </a:cubicBezTo>
                <a:cubicBezTo>
                  <a:pt x="2363" y="64"/>
                  <a:pt x="2352" y="96"/>
                  <a:pt x="2352" y="96"/>
                </a:cubicBezTo>
                <a:cubicBezTo>
                  <a:pt x="2352" y="96"/>
                  <a:pt x="2368" y="85"/>
                  <a:pt x="2384" y="75"/>
                </a:cubicBezTo>
                <a:cubicBezTo>
                  <a:pt x="2400" y="64"/>
                  <a:pt x="2422" y="48"/>
                  <a:pt x="2438" y="43"/>
                </a:cubicBezTo>
                <a:cubicBezTo>
                  <a:pt x="2448" y="37"/>
                  <a:pt x="2459" y="21"/>
                  <a:pt x="2470" y="32"/>
                </a:cubicBezTo>
                <a:cubicBezTo>
                  <a:pt x="2480" y="43"/>
                  <a:pt x="2475" y="48"/>
                  <a:pt x="2459" y="59"/>
                </a:cubicBezTo>
                <a:cubicBezTo>
                  <a:pt x="2443" y="69"/>
                  <a:pt x="2374" y="123"/>
                  <a:pt x="2374" y="133"/>
                </a:cubicBezTo>
                <a:cubicBezTo>
                  <a:pt x="2379" y="144"/>
                  <a:pt x="2432" y="96"/>
                  <a:pt x="2448" y="85"/>
                </a:cubicBezTo>
                <a:cubicBezTo>
                  <a:pt x="2464" y="80"/>
                  <a:pt x="2480" y="64"/>
                  <a:pt x="2486" y="75"/>
                </a:cubicBezTo>
                <a:cubicBezTo>
                  <a:pt x="2486" y="85"/>
                  <a:pt x="2491" y="91"/>
                  <a:pt x="2464" y="107"/>
                </a:cubicBezTo>
                <a:cubicBezTo>
                  <a:pt x="2443" y="123"/>
                  <a:pt x="2395" y="149"/>
                  <a:pt x="2390" y="165"/>
                </a:cubicBezTo>
                <a:cubicBezTo>
                  <a:pt x="2379" y="181"/>
                  <a:pt x="2390" y="181"/>
                  <a:pt x="2406" y="181"/>
                </a:cubicBezTo>
                <a:cubicBezTo>
                  <a:pt x="2416" y="181"/>
                  <a:pt x="2438" y="171"/>
                  <a:pt x="2454" y="160"/>
                </a:cubicBezTo>
                <a:cubicBezTo>
                  <a:pt x="2470" y="149"/>
                  <a:pt x="2496" y="149"/>
                  <a:pt x="2480" y="165"/>
                </a:cubicBezTo>
                <a:cubicBezTo>
                  <a:pt x="2470" y="181"/>
                  <a:pt x="2448" y="192"/>
                  <a:pt x="2422" y="203"/>
                </a:cubicBezTo>
                <a:cubicBezTo>
                  <a:pt x="2390" y="213"/>
                  <a:pt x="2379" y="213"/>
                  <a:pt x="2352" y="235"/>
                </a:cubicBezTo>
                <a:cubicBezTo>
                  <a:pt x="2320" y="256"/>
                  <a:pt x="2294" y="288"/>
                  <a:pt x="2267" y="299"/>
                </a:cubicBezTo>
                <a:cubicBezTo>
                  <a:pt x="2240" y="309"/>
                  <a:pt x="2251" y="288"/>
                  <a:pt x="2240" y="320"/>
                </a:cubicBezTo>
                <a:cubicBezTo>
                  <a:pt x="2230" y="357"/>
                  <a:pt x="2251" y="373"/>
                  <a:pt x="2251" y="373"/>
                </a:cubicBezTo>
                <a:cubicBezTo>
                  <a:pt x="2251" y="373"/>
                  <a:pt x="2256" y="373"/>
                  <a:pt x="2208" y="416"/>
                </a:cubicBezTo>
                <a:cubicBezTo>
                  <a:pt x="2160" y="459"/>
                  <a:pt x="2091" y="539"/>
                  <a:pt x="2064" y="560"/>
                </a:cubicBezTo>
                <a:cubicBezTo>
                  <a:pt x="2043" y="581"/>
                  <a:pt x="2006" y="581"/>
                  <a:pt x="1984" y="608"/>
                </a:cubicBezTo>
                <a:cubicBezTo>
                  <a:pt x="1958" y="629"/>
                  <a:pt x="1958" y="635"/>
                  <a:pt x="1936" y="651"/>
                </a:cubicBezTo>
                <a:cubicBezTo>
                  <a:pt x="1920" y="667"/>
                  <a:pt x="1819" y="704"/>
                  <a:pt x="1776" y="725"/>
                </a:cubicBezTo>
                <a:cubicBezTo>
                  <a:pt x="1734" y="747"/>
                  <a:pt x="1670" y="752"/>
                  <a:pt x="1654" y="811"/>
                </a:cubicBezTo>
                <a:cubicBezTo>
                  <a:pt x="1638" y="869"/>
                  <a:pt x="1643" y="912"/>
                  <a:pt x="1654" y="992"/>
                </a:cubicBezTo>
                <a:cubicBezTo>
                  <a:pt x="1659" y="1072"/>
                  <a:pt x="1686" y="1216"/>
                  <a:pt x="1691" y="1280"/>
                </a:cubicBezTo>
                <a:cubicBezTo>
                  <a:pt x="1696" y="1344"/>
                  <a:pt x="1696" y="1413"/>
                  <a:pt x="1702" y="1461"/>
                </a:cubicBezTo>
                <a:cubicBezTo>
                  <a:pt x="1707" y="1509"/>
                  <a:pt x="1718" y="1605"/>
                  <a:pt x="1718" y="1605"/>
                </a:cubicBezTo>
                <a:cubicBezTo>
                  <a:pt x="1718" y="1605"/>
                  <a:pt x="1664" y="1643"/>
                  <a:pt x="1643" y="1579"/>
                </a:cubicBezTo>
                <a:cubicBezTo>
                  <a:pt x="1616" y="1509"/>
                  <a:pt x="1643" y="1568"/>
                  <a:pt x="1643" y="1568"/>
                </a:cubicBezTo>
                <a:cubicBezTo>
                  <a:pt x="1643" y="1568"/>
                  <a:pt x="1595" y="1595"/>
                  <a:pt x="1579" y="1595"/>
                </a:cubicBezTo>
                <a:cubicBezTo>
                  <a:pt x="1579" y="1595"/>
                  <a:pt x="1574" y="1653"/>
                  <a:pt x="1584" y="1707"/>
                </a:cubicBezTo>
                <a:cubicBezTo>
                  <a:pt x="1595" y="1765"/>
                  <a:pt x="1590" y="1883"/>
                  <a:pt x="1600" y="1979"/>
                </a:cubicBezTo>
                <a:cubicBezTo>
                  <a:pt x="1611" y="2080"/>
                  <a:pt x="1600" y="2160"/>
                  <a:pt x="1606" y="2235"/>
                </a:cubicBezTo>
                <a:cubicBezTo>
                  <a:pt x="1611" y="2309"/>
                  <a:pt x="1584" y="2283"/>
                  <a:pt x="1600" y="2352"/>
                </a:cubicBezTo>
                <a:cubicBezTo>
                  <a:pt x="1622" y="2427"/>
                  <a:pt x="1632" y="2485"/>
                  <a:pt x="1643" y="2560"/>
                </a:cubicBezTo>
                <a:cubicBezTo>
                  <a:pt x="1654" y="2629"/>
                  <a:pt x="1654" y="2661"/>
                  <a:pt x="1648" y="2709"/>
                </a:cubicBezTo>
                <a:cubicBezTo>
                  <a:pt x="1643" y="2757"/>
                  <a:pt x="1643" y="2832"/>
                  <a:pt x="1638" y="2880"/>
                </a:cubicBezTo>
                <a:cubicBezTo>
                  <a:pt x="1638" y="2928"/>
                  <a:pt x="1632" y="2944"/>
                  <a:pt x="1659" y="2976"/>
                </a:cubicBezTo>
                <a:cubicBezTo>
                  <a:pt x="1686" y="3008"/>
                  <a:pt x="1670" y="3008"/>
                  <a:pt x="1659" y="3029"/>
                </a:cubicBezTo>
                <a:cubicBezTo>
                  <a:pt x="1648" y="3056"/>
                  <a:pt x="1632" y="3083"/>
                  <a:pt x="1632" y="3083"/>
                </a:cubicBezTo>
                <a:cubicBezTo>
                  <a:pt x="1632" y="3083"/>
                  <a:pt x="1696" y="3173"/>
                  <a:pt x="1664" y="3211"/>
                </a:cubicBezTo>
                <a:cubicBezTo>
                  <a:pt x="1664" y="3211"/>
                  <a:pt x="1542" y="3243"/>
                  <a:pt x="1520" y="3200"/>
                </a:cubicBezTo>
                <a:cubicBezTo>
                  <a:pt x="1520" y="3200"/>
                  <a:pt x="1494" y="3141"/>
                  <a:pt x="1504" y="3109"/>
                </a:cubicBezTo>
                <a:cubicBezTo>
                  <a:pt x="1504" y="3109"/>
                  <a:pt x="1467" y="3051"/>
                  <a:pt x="1451" y="3029"/>
                </a:cubicBezTo>
                <a:cubicBezTo>
                  <a:pt x="1440" y="3013"/>
                  <a:pt x="1430" y="2997"/>
                  <a:pt x="1451" y="2987"/>
                </a:cubicBezTo>
                <a:cubicBezTo>
                  <a:pt x="1472" y="2976"/>
                  <a:pt x="1472" y="2971"/>
                  <a:pt x="1462" y="2928"/>
                </a:cubicBezTo>
                <a:cubicBezTo>
                  <a:pt x="1456" y="2880"/>
                  <a:pt x="1435" y="2720"/>
                  <a:pt x="1430" y="2661"/>
                </a:cubicBezTo>
                <a:cubicBezTo>
                  <a:pt x="1430" y="2603"/>
                  <a:pt x="1419" y="2544"/>
                  <a:pt x="1419" y="2485"/>
                </a:cubicBezTo>
                <a:cubicBezTo>
                  <a:pt x="1414" y="2427"/>
                  <a:pt x="1414" y="2395"/>
                  <a:pt x="1398" y="2331"/>
                </a:cubicBezTo>
                <a:cubicBezTo>
                  <a:pt x="1387" y="2261"/>
                  <a:pt x="1355" y="2139"/>
                  <a:pt x="1344" y="2096"/>
                </a:cubicBezTo>
                <a:cubicBezTo>
                  <a:pt x="1334" y="2048"/>
                  <a:pt x="1302" y="1861"/>
                  <a:pt x="1291" y="1931"/>
                </a:cubicBezTo>
                <a:cubicBezTo>
                  <a:pt x="1291" y="1931"/>
                  <a:pt x="1270" y="2091"/>
                  <a:pt x="1275" y="2165"/>
                </a:cubicBezTo>
                <a:cubicBezTo>
                  <a:pt x="1280" y="2240"/>
                  <a:pt x="1270" y="2277"/>
                  <a:pt x="1264" y="2309"/>
                </a:cubicBezTo>
                <a:cubicBezTo>
                  <a:pt x="1254" y="2347"/>
                  <a:pt x="1254" y="2347"/>
                  <a:pt x="1264" y="2400"/>
                </a:cubicBezTo>
                <a:cubicBezTo>
                  <a:pt x="1275" y="2459"/>
                  <a:pt x="1286" y="2539"/>
                  <a:pt x="1291" y="2597"/>
                </a:cubicBezTo>
                <a:cubicBezTo>
                  <a:pt x="1302" y="2656"/>
                  <a:pt x="1296" y="2779"/>
                  <a:pt x="1312" y="2832"/>
                </a:cubicBezTo>
                <a:cubicBezTo>
                  <a:pt x="1334" y="2880"/>
                  <a:pt x="1355" y="2896"/>
                  <a:pt x="1344" y="2928"/>
                </a:cubicBezTo>
                <a:cubicBezTo>
                  <a:pt x="1339" y="2965"/>
                  <a:pt x="1318" y="2960"/>
                  <a:pt x="1323" y="2981"/>
                </a:cubicBezTo>
                <a:cubicBezTo>
                  <a:pt x="1328" y="3003"/>
                  <a:pt x="1339" y="3019"/>
                  <a:pt x="1339" y="3035"/>
                </a:cubicBezTo>
                <a:cubicBezTo>
                  <a:pt x="1339" y="3051"/>
                  <a:pt x="1344" y="3115"/>
                  <a:pt x="1323" y="3131"/>
                </a:cubicBezTo>
                <a:cubicBezTo>
                  <a:pt x="1323" y="3131"/>
                  <a:pt x="1216" y="3120"/>
                  <a:pt x="1174" y="3136"/>
                </a:cubicBezTo>
                <a:cubicBezTo>
                  <a:pt x="1174" y="3136"/>
                  <a:pt x="1003" y="3168"/>
                  <a:pt x="955" y="3131"/>
                </a:cubicBezTo>
                <a:cubicBezTo>
                  <a:pt x="955" y="3131"/>
                  <a:pt x="912" y="3104"/>
                  <a:pt x="992" y="3109"/>
                </a:cubicBezTo>
                <a:cubicBezTo>
                  <a:pt x="992" y="3109"/>
                  <a:pt x="1019" y="3115"/>
                  <a:pt x="1067" y="3067"/>
                </a:cubicBezTo>
                <a:cubicBezTo>
                  <a:pt x="1120" y="3019"/>
                  <a:pt x="1115" y="3029"/>
                  <a:pt x="1131" y="2997"/>
                </a:cubicBezTo>
                <a:cubicBezTo>
                  <a:pt x="1147" y="2965"/>
                  <a:pt x="1120" y="2917"/>
                  <a:pt x="1142" y="2907"/>
                </a:cubicBezTo>
                <a:cubicBezTo>
                  <a:pt x="1158" y="2896"/>
                  <a:pt x="1142" y="2885"/>
                  <a:pt x="1142" y="2859"/>
                </a:cubicBezTo>
                <a:cubicBezTo>
                  <a:pt x="1142" y="2827"/>
                  <a:pt x="1104" y="2677"/>
                  <a:pt x="1094" y="2635"/>
                </a:cubicBezTo>
                <a:cubicBezTo>
                  <a:pt x="1083" y="2592"/>
                  <a:pt x="1083" y="2555"/>
                  <a:pt x="1078" y="2517"/>
                </a:cubicBezTo>
                <a:cubicBezTo>
                  <a:pt x="1072" y="2480"/>
                  <a:pt x="1051" y="2491"/>
                  <a:pt x="1056" y="2448"/>
                </a:cubicBezTo>
                <a:cubicBezTo>
                  <a:pt x="1067" y="2405"/>
                  <a:pt x="1051" y="2288"/>
                  <a:pt x="1040" y="2219"/>
                </a:cubicBezTo>
                <a:cubicBezTo>
                  <a:pt x="1030" y="2155"/>
                  <a:pt x="1003" y="2091"/>
                  <a:pt x="1003" y="2027"/>
                </a:cubicBezTo>
                <a:cubicBezTo>
                  <a:pt x="1003" y="1963"/>
                  <a:pt x="976" y="1739"/>
                  <a:pt x="992" y="1696"/>
                </a:cubicBezTo>
                <a:cubicBezTo>
                  <a:pt x="870" y="1728"/>
                  <a:pt x="870" y="1728"/>
                  <a:pt x="870" y="1728"/>
                </a:cubicBezTo>
                <a:cubicBezTo>
                  <a:pt x="870" y="1728"/>
                  <a:pt x="768" y="1749"/>
                  <a:pt x="779" y="1653"/>
                </a:cubicBezTo>
                <a:cubicBezTo>
                  <a:pt x="790" y="1557"/>
                  <a:pt x="795" y="1520"/>
                  <a:pt x="806" y="1483"/>
                </a:cubicBezTo>
                <a:cubicBezTo>
                  <a:pt x="816" y="1451"/>
                  <a:pt x="822" y="1232"/>
                  <a:pt x="827" y="1173"/>
                </a:cubicBezTo>
                <a:cubicBezTo>
                  <a:pt x="832" y="1109"/>
                  <a:pt x="859" y="939"/>
                  <a:pt x="848" y="923"/>
                </a:cubicBezTo>
                <a:cubicBezTo>
                  <a:pt x="848" y="923"/>
                  <a:pt x="747" y="917"/>
                  <a:pt x="710" y="901"/>
                </a:cubicBezTo>
                <a:cubicBezTo>
                  <a:pt x="667" y="885"/>
                  <a:pt x="320" y="747"/>
                  <a:pt x="272" y="688"/>
                </a:cubicBezTo>
                <a:cubicBezTo>
                  <a:pt x="272" y="688"/>
                  <a:pt x="256" y="651"/>
                  <a:pt x="267" y="640"/>
                </a:cubicBezTo>
              </a:path>
            </a:pathLst>
          </a:custGeom>
          <a:solidFill>
            <a:schemeClr val="tx1">
              <a:lumMod val="50000"/>
              <a:lumOff val="50000"/>
            </a:schemeClr>
          </a:solidFill>
          <a:ln w="0">
            <a:noFill/>
            <a:prstDash val="solid"/>
            <a:round/>
          </a:ln>
        </p:spPr>
        <p:txBody>
          <a:bodyPr vert="horz" wrap="square" lIns="91440" tIns="45720" rIns="91440" bIns="45720" numCol="1" anchor="t" anchorCtr="0" compatLnSpc="1">
            <a:normAutofit/>
          </a:bodyPr>
          <a:lstStyle/>
          <a:p>
            <a:endParaRPr lang="zh-CN" altLang="en-US" dirty="0"/>
          </a:p>
        </p:txBody>
      </p:sp>
      <p:sp>
        <p:nvSpPr>
          <p:cNvPr id="37" name="iṡ1íḑê"/>
          <p:cNvSpPr/>
          <p:nvPr/>
        </p:nvSpPr>
        <p:spPr>
          <a:xfrm>
            <a:off x="3179221" y="4120606"/>
            <a:ext cx="636881" cy="63688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38" name="íṧḻíḋe"/>
          <p:cNvSpPr/>
          <p:nvPr/>
        </p:nvSpPr>
        <p:spPr>
          <a:xfrm>
            <a:off x="3313509" y="4255173"/>
            <a:ext cx="368304" cy="367746"/>
          </a:xfrm>
          <a:custGeom>
            <a:avLst/>
            <a:gdLst>
              <a:gd name="connsiteX0" fmla="*/ 59406 w 606740"/>
              <a:gd name="connsiteY0" fmla="*/ 325182 h 605821"/>
              <a:gd name="connsiteX1" fmla="*/ 281908 w 606740"/>
              <a:gd name="connsiteY1" fmla="*/ 547227 h 605821"/>
              <a:gd name="connsiteX2" fmla="*/ 276800 w 606740"/>
              <a:gd name="connsiteY2" fmla="*/ 605821 h 605821"/>
              <a:gd name="connsiteX3" fmla="*/ 1552 w 606740"/>
              <a:gd name="connsiteY3" fmla="*/ 330189 h 605821"/>
              <a:gd name="connsiteX4" fmla="*/ 59406 w 606740"/>
              <a:gd name="connsiteY4" fmla="*/ 325182 h 605821"/>
              <a:gd name="connsiteX5" fmla="*/ 602385 w 606740"/>
              <a:gd name="connsiteY5" fmla="*/ 251442 h 605821"/>
              <a:gd name="connsiteX6" fmla="*/ 329425 w 606740"/>
              <a:gd name="connsiteY6" fmla="*/ 605045 h 605821"/>
              <a:gd name="connsiteX7" fmla="*/ 324318 w 606740"/>
              <a:gd name="connsiteY7" fmla="*/ 546096 h 605821"/>
              <a:gd name="connsiteX8" fmla="*/ 495522 w 606740"/>
              <a:gd name="connsiteY8" fmla="*/ 452203 h 605821"/>
              <a:gd name="connsiteX9" fmla="*/ 542965 w 606740"/>
              <a:gd name="connsiteY9" fmla="*/ 261731 h 605821"/>
              <a:gd name="connsiteX10" fmla="*/ 602385 w 606740"/>
              <a:gd name="connsiteY10" fmla="*/ 251442 h 605821"/>
              <a:gd name="connsiteX11" fmla="*/ 303431 w 606740"/>
              <a:gd name="connsiteY11" fmla="*/ 210142 h 605821"/>
              <a:gd name="connsiteX12" fmla="*/ 209010 w 606740"/>
              <a:gd name="connsiteY12" fmla="*/ 304421 h 605821"/>
              <a:gd name="connsiteX13" fmla="*/ 239463 w 606740"/>
              <a:gd name="connsiteY13" fmla="*/ 373670 h 605821"/>
              <a:gd name="connsiteX14" fmla="*/ 280035 w 606740"/>
              <a:gd name="connsiteY14" fmla="*/ 321293 h 605821"/>
              <a:gd name="connsiteX15" fmla="*/ 259516 w 606740"/>
              <a:gd name="connsiteY15" fmla="*/ 284026 h 605821"/>
              <a:gd name="connsiteX16" fmla="*/ 303431 w 606740"/>
              <a:gd name="connsiteY16" fmla="*/ 240178 h 605821"/>
              <a:gd name="connsiteX17" fmla="*/ 347346 w 606740"/>
              <a:gd name="connsiteY17" fmla="*/ 284026 h 605821"/>
              <a:gd name="connsiteX18" fmla="*/ 326827 w 606740"/>
              <a:gd name="connsiteY18" fmla="*/ 321293 h 605821"/>
              <a:gd name="connsiteX19" fmla="*/ 367399 w 606740"/>
              <a:gd name="connsiteY19" fmla="*/ 373670 h 605821"/>
              <a:gd name="connsiteX20" fmla="*/ 397852 w 606740"/>
              <a:gd name="connsiteY20" fmla="*/ 304421 h 605821"/>
              <a:gd name="connsiteX21" fmla="*/ 303431 w 606740"/>
              <a:gd name="connsiteY21" fmla="*/ 210142 h 605821"/>
              <a:gd name="connsiteX22" fmla="*/ 285976 w 606740"/>
              <a:gd name="connsiteY22" fmla="*/ 109746 h 605821"/>
              <a:gd name="connsiteX23" fmla="*/ 320885 w 606740"/>
              <a:gd name="connsiteY23" fmla="*/ 109746 h 605821"/>
              <a:gd name="connsiteX24" fmla="*/ 333791 w 606740"/>
              <a:gd name="connsiteY24" fmla="*/ 122631 h 605821"/>
              <a:gd name="connsiteX25" fmla="*/ 333791 w 606740"/>
              <a:gd name="connsiteY25" fmla="*/ 151647 h 605821"/>
              <a:gd name="connsiteX26" fmla="*/ 389960 w 606740"/>
              <a:gd name="connsiteY26" fmla="*/ 174915 h 605821"/>
              <a:gd name="connsiteX27" fmla="*/ 410478 w 606740"/>
              <a:gd name="connsiteY27" fmla="*/ 154428 h 605821"/>
              <a:gd name="connsiteX28" fmla="*/ 428675 w 606740"/>
              <a:gd name="connsiteY28" fmla="*/ 154428 h 605821"/>
              <a:gd name="connsiteX29" fmla="*/ 453464 w 606740"/>
              <a:gd name="connsiteY29" fmla="*/ 179087 h 605821"/>
              <a:gd name="connsiteX30" fmla="*/ 453464 w 606740"/>
              <a:gd name="connsiteY30" fmla="*/ 197257 h 605821"/>
              <a:gd name="connsiteX31" fmla="*/ 432946 w 606740"/>
              <a:gd name="connsiteY31" fmla="*/ 217837 h 605821"/>
              <a:gd name="connsiteX32" fmla="*/ 456157 w 606740"/>
              <a:gd name="connsiteY32" fmla="*/ 273922 h 605821"/>
              <a:gd name="connsiteX33" fmla="*/ 485309 w 606740"/>
              <a:gd name="connsiteY33" fmla="*/ 273922 h 605821"/>
              <a:gd name="connsiteX34" fmla="*/ 498121 w 606740"/>
              <a:gd name="connsiteY34" fmla="*/ 286808 h 605821"/>
              <a:gd name="connsiteX35" fmla="*/ 498121 w 606740"/>
              <a:gd name="connsiteY35" fmla="*/ 321664 h 605821"/>
              <a:gd name="connsiteX36" fmla="*/ 485309 w 606740"/>
              <a:gd name="connsiteY36" fmla="*/ 334457 h 605821"/>
              <a:gd name="connsiteX37" fmla="*/ 456157 w 606740"/>
              <a:gd name="connsiteY37" fmla="*/ 334457 h 605821"/>
              <a:gd name="connsiteX38" fmla="*/ 432946 w 606740"/>
              <a:gd name="connsiteY38" fmla="*/ 390634 h 605821"/>
              <a:gd name="connsiteX39" fmla="*/ 453464 w 606740"/>
              <a:gd name="connsiteY39" fmla="*/ 411121 h 605821"/>
              <a:gd name="connsiteX40" fmla="*/ 453464 w 606740"/>
              <a:gd name="connsiteY40" fmla="*/ 429291 h 605821"/>
              <a:gd name="connsiteX41" fmla="*/ 428675 w 606740"/>
              <a:gd name="connsiteY41" fmla="*/ 454042 h 605821"/>
              <a:gd name="connsiteX42" fmla="*/ 410478 w 606740"/>
              <a:gd name="connsiteY42" fmla="*/ 454042 h 605821"/>
              <a:gd name="connsiteX43" fmla="*/ 389960 w 606740"/>
              <a:gd name="connsiteY43" fmla="*/ 433463 h 605821"/>
              <a:gd name="connsiteX44" fmla="*/ 333791 w 606740"/>
              <a:gd name="connsiteY44" fmla="*/ 456731 h 605821"/>
              <a:gd name="connsiteX45" fmla="*/ 333791 w 606740"/>
              <a:gd name="connsiteY45" fmla="*/ 485932 h 605821"/>
              <a:gd name="connsiteX46" fmla="*/ 320885 w 606740"/>
              <a:gd name="connsiteY46" fmla="*/ 498632 h 605821"/>
              <a:gd name="connsiteX47" fmla="*/ 285976 w 606740"/>
              <a:gd name="connsiteY47" fmla="*/ 498632 h 605821"/>
              <a:gd name="connsiteX48" fmla="*/ 273071 w 606740"/>
              <a:gd name="connsiteY48" fmla="*/ 485747 h 605821"/>
              <a:gd name="connsiteX49" fmla="*/ 273071 w 606740"/>
              <a:gd name="connsiteY49" fmla="*/ 456731 h 605821"/>
              <a:gd name="connsiteX50" fmla="*/ 216902 w 606740"/>
              <a:gd name="connsiteY50" fmla="*/ 433463 h 605821"/>
              <a:gd name="connsiteX51" fmla="*/ 196384 w 606740"/>
              <a:gd name="connsiteY51" fmla="*/ 454042 h 605821"/>
              <a:gd name="connsiteX52" fmla="*/ 178187 w 606740"/>
              <a:gd name="connsiteY52" fmla="*/ 454042 h 605821"/>
              <a:gd name="connsiteX53" fmla="*/ 153398 w 606740"/>
              <a:gd name="connsiteY53" fmla="*/ 429291 h 605821"/>
              <a:gd name="connsiteX54" fmla="*/ 153398 w 606740"/>
              <a:gd name="connsiteY54" fmla="*/ 411121 h 605821"/>
              <a:gd name="connsiteX55" fmla="*/ 173916 w 606740"/>
              <a:gd name="connsiteY55" fmla="*/ 390634 h 605821"/>
              <a:gd name="connsiteX56" fmla="*/ 150705 w 606740"/>
              <a:gd name="connsiteY56" fmla="*/ 334457 h 605821"/>
              <a:gd name="connsiteX57" fmla="*/ 121553 w 606740"/>
              <a:gd name="connsiteY57" fmla="*/ 334457 h 605821"/>
              <a:gd name="connsiteX58" fmla="*/ 108741 w 606740"/>
              <a:gd name="connsiteY58" fmla="*/ 321664 h 605821"/>
              <a:gd name="connsiteX59" fmla="*/ 108741 w 606740"/>
              <a:gd name="connsiteY59" fmla="*/ 286808 h 605821"/>
              <a:gd name="connsiteX60" fmla="*/ 121553 w 606740"/>
              <a:gd name="connsiteY60" fmla="*/ 273922 h 605821"/>
              <a:gd name="connsiteX61" fmla="*/ 150705 w 606740"/>
              <a:gd name="connsiteY61" fmla="*/ 273922 h 605821"/>
              <a:gd name="connsiteX62" fmla="*/ 173916 w 606740"/>
              <a:gd name="connsiteY62" fmla="*/ 217837 h 605821"/>
              <a:gd name="connsiteX63" fmla="*/ 153398 w 606740"/>
              <a:gd name="connsiteY63" fmla="*/ 197257 h 605821"/>
              <a:gd name="connsiteX64" fmla="*/ 153398 w 606740"/>
              <a:gd name="connsiteY64" fmla="*/ 179087 h 605821"/>
              <a:gd name="connsiteX65" fmla="*/ 178187 w 606740"/>
              <a:gd name="connsiteY65" fmla="*/ 154428 h 605821"/>
              <a:gd name="connsiteX66" fmla="*/ 196384 w 606740"/>
              <a:gd name="connsiteY66" fmla="*/ 154428 h 605821"/>
              <a:gd name="connsiteX67" fmla="*/ 216902 w 606740"/>
              <a:gd name="connsiteY67" fmla="*/ 174915 h 605821"/>
              <a:gd name="connsiteX68" fmla="*/ 273071 w 606740"/>
              <a:gd name="connsiteY68" fmla="*/ 151647 h 605821"/>
              <a:gd name="connsiteX69" fmla="*/ 273071 w 606740"/>
              <a:gd name="connsiteY69" fmla="*/ 122631 h 605821"/>
              <a:gd name="connsiteX70" fmla="*/ 285976 w 606740"/>
              <a:gd name="connsiteY70" fmla="*/ 109746 h 605821"/>
              <a:gd name="connsiteX71" fmla="*/ 477610 w 606740"/>
              <a:gd name="connsiteY71" fmla="*/ 55270 h 605821"/>
              <a:gd name="connsiteX72" fmla="*/ 589009 w 606740"/>
              <a:gd name="connsiteY72" fmla="*/ 200127 h 605821"/>
              <a:gd name="connsiteX73" fmla="*/ 531917 w 606740"/>
              <a:gd name="connsiteY73" fmla="*/ 220887 h 605821"/>
              <a:gd name="connsiteX74" fmla="*/ 495898 w 606740"/>
              <a:gd name="connsiteY74" fmla="*/ 155919 h 605821"/>
              <a:gd name="connsiteX75" fmla="*/ 442798 w 606740"/>
              <a:gd name="connsiteY75" fmla="*/ 104853 h 605821"/>
              <a:gd name="connsiteX76" fmla="*/ 477610 w 606740"/>
              <a:gd name="connsiteY76" fmla="*/ 55270 h 605821"/>
              <a:gd name="connsiteX77" fmla="*/ 287505 w 606740"/>
              <a:gd name="connsiteY77" fmla="*/ 284 h 605821"/>
              <a:gd name="connsiteX78" fmla="*/ 431931 w 606740"/>
              <a:gd name="connsiteY78" fmla="*/ 28455 h 605821"/>
              <a:gd name="connsiteX79" fmla="*/ 406305 w 606740"/>
              <a:gd name="connsiteY79" fmla="*/ 83337 h 605821"/>
              <a:gd name="connsiteX80" fmla="*/ 60444 w 606740"/>
              <a:gd name="connsiteY80" fmla="*/ 282843 h 605821"/>
              <a:gd name="connsiteX81" fmla="*/ 0 w 606740"/>
              <a:gd name="connsiteY81" fmla="*/ 277559 h 605821"/>
              <a:gd name="connsiteX82" fmla="*/ 148093 w 606740"/>
              <a:gd name="connsiteY82" fmla="*/ 43381 h 605821"/>
              <a:gd name="connsiteX83" fmla="*/ 287505 w 606740"/>
              <a:gd name="connsiteY83" fmla="*/ 284 h 60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06740" h="605821">
                <a:moveTo>
                  <a:pt x="59406" y="325182"/>
                </a:moveTo>
                <a:cubicBezTo>
                  <a:pt x="80950" y="452568"/>
                  <a:pt x="154777" y="526182"/>
                  <a:pt x="281908" y="547227"/>
                </a:cubicBezTo>
                <a:cubicBezTo>
                  <a:pt x="280329" y="566233"/>
                  <a:pt x="278565" y="585795"/>
                  <a:pt x="276800" y="605821"/>
                </a:cubicBezTo>
                <a:cubicBezTo>
                  <a:pt x="114103" y="592749"/>
                  <a:pt x="6195" y="453774"/>
                  <a:pt x="1552" y="330189"/>
                </a:cubicBezTo>
                <a:cubicBezTo>
                  <a:pt x="21053" y="328520"/>
                  <a:pt x="40555" y="326851"/>
                  <a:pt x="59406" y="325182"/>
                </a:cubicBezTo>
                <a:close/>
                <a:moveTo>
                  <a:pt x="602385" y="251442"/>
                </a:moveTo>
                <a:cubicBezTo>
                  <a:pt x="635159" y="451925"/>
                  <a:pt x="476953" y="599855"/>
                  <a:pt x="329425" y="605045"/>
                </a:cubicBezTo>
                <a:cubicBezTo>
                  <a:pt x="327846" y="585488"/>
                  <a:pt x="326082" y="566116"/>
                  <a:pt x="324318" y="546096"/>
                </a:cubicBezTo>
                <a:cubicBezTo>
                  <a:pt x="394880" y="538310"/>
                  <a:pt x="452443" y="507816"/>
                  <a:pt x="495522" y="452203"/>
                </a:cubicBezTo>
                <a:cubicBezTo>
                  <a:pt x="538880" y="396220"/>
                  <a:pt x="553457" y="332544"/>
                  <a:pt x="542965" y="261731"/>
                </a:cubicBezTo>
                <a:cubicBezTo>
                  <a:pt x="563298" y="258301"/>
                  <a:pt x="582981" y="254779"/>
                  <a:pt x="602385" y="251442"/>
                </a:cubicBezTo>
                <a:close/>
                <a:moveTo>
                  <a:pt x="303431" y="210142"/>
                </a:moveTo>
                <a:cubicBezTo>
                  <a:pt x="251346" y="210142"/>
                  <a:pt x="209010" y="252415"/>
                  <a:pt x="209010" y="304421"/>
                </a:cubicBezTo>
                <a:cubicBezTo>
                  <a:pt x="209010" y="331768"/>
                  <a:pt x="220708" y="356334"/>
                  <a:pt x="239463" y="373670"/>
                </a:cubicBezTo>
                <a:cubicBezTo>
                  <a:pt x="242248" y="349660"/>
                  <a:pt x="258217" y="329821"/>
                  <a:pt x="280035" y="321293"/>
                </a:cubicBezTo>
                <a:cubicBezTo>
                  <a:pt x="267687" y="313506"/>
                  <a:pt x="259516" y="299786"/>
                  <a:pt x="259516" y="284026"/>
                </a:cubicBezTo>
                <a:cubicBezTo>
                  <a:pt x="259516" y="259831"/>
                  <a:pt x="279199" y="240178"/>
                  <a:pt x="303431" y="240178"/>
                </a:cubicBezTo>
                <a:cubicBezTo>
                  <a:pt x="327663" y="240085"/>
                  <a:pt x="347346" y="259831"/>
                  <a:pt x="347346" y="284026"/>
                </a:cubicBezTo>
                <a:cubicBezTo>
                  <a:pt x="347346" y="299786"/>
                  <a:pt x="339083" y="313506"/>
                  <a:pt x="326827" y="321293"/>
                </a:cubicBezTo>
                <a:cubicBezTo>
                  <a:pt x="348645" y="329821"/>
                  <a:pt x="364614" y="349660"/>
                  <a:pt x="367399" y="373670"/>
                </a:cubicBezTo>
                <a:cubicBezTo>
                  <a:pt x="386154" y="356520"/>
                  <a:pt x="397852" y="331861"/>
                  <a:pt x="397852" y="304421"/>
                </a:cubicBezTo>
                <a:cubicBezTo>
                  <a:pt x="397852" y="252415"/>
                  <a:pt x="355516" y="210142"/>
                  <a:pt x="303431" y="210142"/>
                </a:cubicBezTo>
                <a:close/>
                <a:moveTo>
                  <a:pt x="285976" y="109746"/>
                </a:moveTo>
                <a:lnTo>
                  <a:pt x="320885" y="109746"/>
                </a:lnTo>
                <a:cubicBezTo>
                  <a:pt x="327942" y="109746"/>
                  <a:pt x="333791" y="115493"/>
                  <a:pt x="333791" y="122631"/>
                </a:cubicBezTo>
                <a:lnTo>
                  <a:pt x="333791" y="151647"/>
                </a:lnTo>
                <a:cubicBezTo>
                  <a:pt x="354216" y="155726"/>
                  <a:pt x="373249" y="163791"/>
                  <a:pt x="389960" y="174915"/>
                </a:cubicBezTo>
                <a:lnTo>
                  <a:pt x="410478" y="154428"/>
                </a:lnTo>
                <a:cubicBezTo>
                  <a:pt x="415492" y="149422"/>
                  <a:pt x="423662" y="149422"/>
                  <a:pt x="428675" y="154428"/>
                </a:cubicBezTo>
                <a:lnTo>
                  <a:pt x="453464" y="179087"/>
                </a:lnTo>
                <a:cubicBezTo>
                  <a:pt x="458385" y="184093"/>
                  <a:pt x="458385" y="192251"/>
                  <a:pt x="453464" y="197257"/>
                </a:cubicBezTo>
                <a:lnTo>
                  <a:pt x="432946" y="217837"/>
                </a:lnTo>
                <a:cubicBezTo>
                  <a:pt x="444087" y="234523"/>
                  <a:pt x="452072" y="253527"/>
                  <a:pt x="456157" y="273922"/>
                </a:cubicBezTo>
                <a:lnTo>
                  <a:pt x="485309" y="273922"/>
                </a:lnTo>
                <a:cubicBezTo>
                  <a:pt x="492365" y="273922"/>
                  <a:pt x="498121" y="279577"/>
                  <a:pt x="498121" y="286808"/>
                </a:cubicBezTo>
                <a:lnTo>
                  <a:pt x="498121" y="321664"/>
                </a:lnTo>
                <a:cubicBezTo>
                  <a:pt x="498121" y="328709"/>
                  <a:pt x="492458" y="334457"/>
                  <a:pt x="485309" y="334457"/>
                </a:cubicBezTo>
                <a:lnTo>
                  <a:pt x="456157" y="334457"/>
                </a:lnTo>
                <a:cubicBezTo>
                  <a:pt x="452072" y="354851"/>
                  <a:pt x="444087" y="373948"/>
                  <a:pt x="432946" y="390634"/>
                </a:cubicBezTo>
                <a:lnTo>
                  <a:pt x="453464" y="411121"/>
                </a:lnTo>
                <a:cubicBezTo>
                  <a:pt x="458385" y="416035"/>
                  <a:pt x="458385" y="424192"/>
                  <a:pt x="453464" y="429291"/>
                </a:cubicBezTo>
                <a:lnTo>
                  <a:pt x="428675" y="454042"/>
                </a:lnTo>
                <a:cubicBezTo>
                  <a:pt x="423755" y="458956"/>
                  <a:pt x="415585" y="458956"/>
                  <a:pt x="410478" y="454042"/>
                </a:cubicBezTo>
                <a:lnTo>
                  <a:pt x="389960" y="433463"/>
                </a:lnTo>
                <a:cubicBezTo>
                  <a:pt x="373249" y="444587"/>
                  <a:pt x="354216" y="452652"/>
                  <a:pt x="333791" y="456731"/>
                </a:cubicBezTo>
                <a:lnTo>
                  <a:pt x="333791" y="485932"/>
                </a:lnTo>
                <a:cubicBezTo>
                  <a:pt x="333791" y="492977"/>
                  <a:pt x="327942" y="498632"/>
                  <a:pt x="320885" y="498632"/>
                </a:cubicBezTo>
                <a:lnTo>
                  <a:pt x="285976" y="498632"/>
                </a:lnTo>
                <a:cubicBezTo>
                  <a:pt x="278920" y="498632"/>
                  <a:pt x="273071" y="492977"/>
                  <a:pt x="273071" y="485747"/>
                </a:cubicBezTo>
                <a:lnTo>
                  <a:pt x="273071" y="456731"/>
                </a:lnTo>
                <a:cubicBezTo>
                  <a:pt x="252646" y="452652"/>
                  <a:pt x="233613" y="444587"/>
                  <a:pt x="216902" y="433463"/>
                </a:cubicBezTo>
                <a:lnTo>
                  <a:pt x="196384" y="454042"/>
                </a:lnTo>
                <a:cubicBezTo>
                  <a:pt x="191370" y="458956"/>
                  <a:pt x="183200" y="458956"/>
                  <a:pt x="178187" y="454042"/>
                </a:cubicBezTo>
                <a:lnTo>
                  <a:pt x="153398" y="429291"/>
                </a:lnTo>
                <a:cubicBezTo>
                  <a:pt x="148477" y="424378"/>
                  <a:pt x="148477" y="416220"/>
                  <a:pt x="153398" y="411121"/>
                </a:cubicBezTo>
                <a:lnTo>
                  <a:pt x="173916" y="390634"/>
                </a:lnTo>
                <a:cubicBezTo>
                  <a:pt x="162775" y="373948"/>
                  <a:pt x="154790" y="354851"/>
                  <a:pt x="150705" y="334457"/>
                </a:cubicBezTo>
                <a:lnTo>
                  <a:pt x="121553" y="334457"/>
                </a:lnTo>
                <a:cubicBezTo>
                  <a:pt x="114497" y="334457"/>
                  <a:pt x="108741" y="328802"/>
                  <a:pt x="108741" y="321664"/>
                </a:cubicBezTo>
                <a:lnTo>
                  <a:pt x="108741" y="286808"/>
                </a:lnTo>
                <a:cubicBezTo>
                  <a:pt x="108741" y="279762"/>
                  <a:pt x="114404" y="273922"/>
                  <a:pt x="121553" y="273922"/>
                </a:cubicBezTo>
                <a:lnTo>
                  <a:pt x="150705" y="273922"/>
                </a:lnTo>
                <a:cubicBezTo>
                  <a:pt x="154790" y="253527"/>
                  <a:pt x="162775" y="234523"/>
                  <a:pt x="173916" y="217837"/>
                </a:cubicBezTo>
                <a:lnTo>
                  <a:pt x="153398" y="197257"/>
                </a:lnTo>
                <a:cubicBezTo>
                  <a:pt x="148292" y="192343"/>
                  <a:pt x="148477" y="184186"/>
                  <a:pt x="153398" y="179087"/>
                </a:cubicBezTo>
                <a:lnTo>
                  <a:pt x="178187" y="154428"/>
                </a:lnTo>
                <a:cubicBezTo>
                  <a:pt x="183107" y="149422"/>
                  <a:pt x="191277" y="149422"/>
                  <a:pt x="196384" y="154428"/>
                </a:cubicBezTo>
                <a:lnTo>
                  <a:pt x="216902" y="174915"/>
                </a:lnTo>
                <a:cubicBezTo>
                  <a:pt x="233613" y="163698"/>
                  <a:pt x="252646" y="155726"/>
                  <a:pt x="273071" y="151647"/>
                </a:cubicBezTo>
                <a:lnTo>
                  <a:pt x="273071" y="122631"/>
                </a:lnTo>
                <a:cubicBezTo>
                  <a:pt x="273071" y="115586"/>
                  <a:pt x="278828" y="109746"/>
                  <a:pt x="285976" y="109746"/>
                </a:cubicBezTo>
                <a:close/>
                <a:moveTo>
                  <a:pt x="477610" y="55270"/>
                </a:moveTo>
                <a:cubicBezTo>
                  <a:pt x="529689" y="92619"/>
                  <a:pt x="566451" y="140349"/>
                  <a:pt x="589009" y="200127"/>
                </a:cubicBezTo>
                <a:cubicBezTo>
                  <a:pt x="569422" y="207263"/>
                  <a:pt x="550855" y="213936"/>
                  <a:pt x="531917" y="220887"/>
                </a:cubicBezTo>
                <a:cubicBezTo>
                  <a:pt x="522820" y="197068"/>
                  <a:pt x="511123" y="175567"/>
                  <a:pt x="495898" y="155919"/>
                </a:cubicBezTo>
                <a:cubicBezTo>
                  <a:pt x="480860" y="136364"/>
                  <a:pt x="462850" y="119682"/>
                  <a:pt x="442798" y="104853"/>
                </a:cubicBezTo>
                <a:cubicBezTo>
                  <a:pt x="454588" y="88078"/>
                  <a:pt x="466006" y="71859"/>
                  <a:pt x="477610" y="55270"/>
                </a:cubicBezTo>
                <a:close/>
                <a:moveTo>
                  <a:pt x="287505" y="284"/>
                </a:moveTo>
                <a:cubicBezTo>
                  <a:pt x="334882" y="-1837"/>
                  <a:pt x="383093" y="7920"/>
                  <a:pt x="431931" y="28455"/>
                </a:cubicBezTo>
                <a:cubicBezTo>
                  <a:pt x="423018" y="47460"/>
                  <a:pt x="414754" y="65445"/>
                  <a:pt x="406305" y="83337"/>
                </a:cubicBezTo>
                <a:cubicBezTo>
                  <a:pt x="242241" y="9635"/>
                  <a:pt x="71215" y="128208"/>
                  <a:pt x="60444" y="282843"/>
                </a:cubicBezTo>
                <a:cubicBezTo>
                  <a:pt x="40760" y="281082"/>
                  <a:pt x="20891" y="279413"/>
                  <a:pt x="0" y="277559"/>
                </a:cubicBezTo>
                <a:cubicBezTo>
                  <a:pt x="12256" y="175210"/>
                  <a:pt x="60073" y="95667"/>
                  <a:pt x="148093" y="43381"/>
                </a:cubicBezTo>
                <a:cubicBezTo>
                  <a:pt x="193589" y="16403"/>
                  <a:pt x="240129" y="2404"/>
                  <a:pt x="287505" y="284"/>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sp>
        <p:nvSpPr>
          <p:cNvPr id="39" name="îṩľíḍè"/>
          <p:cNvSpPr/>
          <p:nvPr/>
        </p:nvSpPr>
        <p:spPr>
          <a:xfrm>
            <a:off x="4264597" y="3113418"/>
            <a:ext cx="636881" cy="63688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46" name="iṩľïḑè"/>
          <p:cNvSpPr/>
          <p:nvPr/>
        </p:nvSpPr>
        <p:spPr>
          <a:xfrm>
            <a:off x="4412585" y="3247706"/>
            <a:ext cx="340905" cy="368304"/>
          </a:xfrm>
          <a:custGeom>
            <a:avLst/>
            <a:gdLst>
              <a:gd name="T0" fmla="*/ 371 w 437"/>
              <a:gd name="T1" fmla="*/ 239 h 473"/>
              <a:gd name="T2" fmla="*/ 354 w 437"/>
              <a:gd name="T3" fmla="*/ 222 h 473"/>
              <a:gd name="T4" fmla="*/ 354 w 437"/>
              <a:gd name="T5" fmla="*/ 17 h 473"/>
              <a:gd name="T6" fmla="*/ 371 w 437"/>
              <a:gd name="T7" fmla="*/ 0 h 473"/>
              <a:gd name="T8" fmla="*/ 371 w 437"/>
              <a:gd name="T9" fmla="*/ 239 h 473"/>
              <a:gd name="T10" fmla="*/ 324 w 437"/>
              <a:gd name="T11" fmla="*/ 192 h 473"/>
              <a:gd name="T12" fmla="*/ 341 w 437"/>
              <a:gd name="T13" fmla="*/ 209 h 473"/>
              <a:gd name="T14" fmla="*/ 341 w 437"/>
              <a:gd name="T15" fmla="*/ 30 h 473"/>
              <a:gd name="T16" fmla="*/ 324 w 437"/>
              <a:gd name="T17" fmla="*/ 47 h 473"/>
              <a:gd name="T18" fmla="*/ 324 w 437"/>
              <a:gd name="T19" fmla="*/ 192 h 473"/>
              <a:gd name="T20" fmla="*/ 310 w 437"/>
              <a:gd name="T21" fmla="*/ 178 h 473"/>
              <a:gd name="T22" fmla="*/ 310 w 437"/>
              <a:gd name="T23" fmla="*/ 61 h 473"/>
              <a:gd name="T24" fmla="*/ 293 w 437"/>
              <a:gd name="T25" fmla="*/ 78 h 473"/>
              <a:gd name="T26" fmla="*/ 293 w 437"/>
              <a:gd name="T27" fmla="*/ 161 h 473"/>
              <a:gd name="T28" fmla="*/ 310 w 437"/>
              <a:gd name="T29" fmla="*/ 178 h 473"/>
              <a:gd name="T30" fmla="*/ 83 w 437"/>
              <a:gd name="T31" fmla="*/ 17 h 473"/>
              <a:gd name="T32" fmla="*/ 66 w 437"/>
              <a:gd name="T33" fmla="*/ 0 h 473"/>
              <a:gd name="T34" fmla="*/ 66 w 437"/>
              <a:gd name="T35" fmla="*/ 239 h 473"/>
              <a:gd name="T36" fmla="*/ 83 w 437"/>
              <a:gd name="T37" fmla="*/ 222 h 473"/>
              <a:gd name="T38" fmla="*/ 83 w 437"/>
              <a:gd name="T39" fmla="*/ 17 h 473"/>
              <a:gd name="T40" fmla="*/ 96 w 437"/>
              <a:gd name="T41" fmla="*/ 209 h 473"/>
              <a:gd name="T42" fmla="*/ 113 w 437"/>
              <a:gd name="T43" fmla="*/ 192 h 473"/>
              <a:gd name="T44" fmla="*/ 113 w 437"/>
              <a:gd name="T45" fmla="*/ 47 h 473"/>
              <a:gd name="T46" fmla="*/ 96 w 437"/>
              <a:gd name="T47" fmla="*/ 30 h 473"/>
              <a:gd name="T48" fmla="*/ 96 w 437"/>
              <a:gd name="T49" fmla="*/ 209 h 473"/>
              <a:gd name="T50" fmla="*/ 127 w 437"/>
              <a:gd name="T51" fmla="*/ 178 h 473"/>
              <a:gd name="T52" fmla="*/ 144 w 437"/>
              <a:gd name="T53" fmla="*/ 161 h 473"/>
              <a:gd name="T54" fmla="*/ 144 w 437"/>
              <a:gd name="T55" fmla="*/ 78 h 473"/>
              <a:gd name="T56" fmla="*/ 127 w 437"/>
              <a:gd name="T57" fmla="*/ 61 h 473"/>
              <a:gd name="T58" fmla="*/ 127 w 437"/>
              <a:gd name="T59" fmla="*/ 178 h 473"/>
              <a:gd name="T60" fmla="*/ 318 w 437"/>
              <a:gd name="T61" fmla="*/ 422 h 473"/>
              <a:gd name="T62" fmla="*/ 258 w 437"/>
              <a:gd name="T63" fmla="*/ 422 h 473"/>
              <a:gd name="T64" fmla="*/ 223 w 437"/>
              <a:gd name="T65" fmla="*/ 165 h 473"/>
              <a:gd name="T66" fmla="*/ 252 w 437"/>
              <a:gd name="T67" fmla="*/ 132 h 473"/>
              <a:gd name="T68" fmla="*/ 218 w 437"/>
              <a:gd name="T69" fmla="*/ 98 h 473"/>
              <a:gd name="T70" fmla="*/ 185 w 437"/>
              <a:gd name="T71" fmla="*/ 132 h 473"/>
              <a:gd name="T72" fmla="*/ 214 w 437"/>
              <a:gd name="T73" fmla="*/ 165 h 473"/>
              <a:gd name="T74" fmla="*/ 179 w 437"/>
              <a:gd name="T75" fmla="*/ 422 h 473"/>
              <a:gd name="T76" fmla="*/ 119 w 437"/>
              <a:gd name="T77" fmla="*/ 422 h 473"/>
              <a:gd name="T78" fmla="*/ 94 w 437"/>
              <a:gd name="T79" fmla="*/ 447 h 473"/>
              <a:gd name="T80" fmla="*/ 119 w 437"/>
              <a:gd name="T81" fmla="*/ 473 h 473"/>
              <a:gd name="T82" fmla="*/ 318 w 437"/>
              <a:gd name="T83" fmla="*/ 473 h 473"/>
              <a:gd name="T84" fmla="*/ 343 w 437"/>
              <a:gd name="T85" fmla="*/ 447 h 473"/>
              <a:gd name="T86" fmla="*/ 318 w 437"/>
              <a:gd name="T87" fmla="*/ 422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73">
                <a:moveTo>
                  <a:pt x="371" y="239"/>
                </a:moveTo>
                <a:lnTo>
                  <a:pt x="354" y="222"/>
                </a:lnTo>
                <a:cubicBezTo>
                  <a:pt x="410" y="165"/>
                  <a:pt x="410" y="74"/>
                  <a:pt x="354" y="17"/>
                </a:cubicBezTo>
                <a:lnTo>
                  <a:pt x="371" y="0"/>
                </a:lnTo>
                <a:cubicBezTo>
                  <a:pt x="437" y="66"/>
                  <a:pt x="437" y="173"/>
                  <a:pt x="371" y="239"/>
                </a:cubicBezTo>
                <a:close/>
                <a:moveTo>
                  <a:pt x="324" y="192"/>
                </a:moveTo>
                <a:lnTo>
                  <a:pt x="341" y="209"/>
                </a:lnTo>
                <a:cubicBezTo>
                  <a:pt x="390" y="160"/>
                  <a:pt x="390" y="79"/>
                  <a:pt x="341" y="30"/>
                </a:cubicBezTo>
                <a:lnTo>
                  <a:pt x="324" y="47"/>
                </a:lnTo>
                <a:cubicBezTo>
                  <a:pt x="364" y="87"/>
                  <a:pt x="364" y="152"/>
                  <a:pt x="324" y="192"/>
                </a:cubicBezTo>
                <a:close/>
                <a:moveTo>
                  <a:pt x="310" y="178"/>
                </a:moveTo>
                <a:cubicBezTo>
                  <a:pt x="343" y="146"/>
                  <a:pt x="343" y="93"/>
                  <a:pt x="310" y="61"/>
                </a:cubicBezTo>
                <a:lnTo>
                  <a:pt x="293" y="78"/>
                </a:lnTo>
                <a:cubicBezTo>
                  <a:pt x="316" y="101"/>
                  <a:pt x="316" y="138"/>
                  <a:pt x="293" y="161"/>
                </a:cubicBezTo>
                <a:lnTo>
                  <a:pt x="310" y="178"/>
                </a:lnTo>
                <a:close/>
                <a:moveTo>
                  <a:pt x="83" y="17"/>
                </a:moveTo>
                <a:lnTo>
                  <a:pt x="66" y="0"/>
                </a:lnTo>
                <a:cubicBezTo>
                  <a:pt x="0" y="66"/>
                  <a:pt x="0" y="173"/>
                  <a:pt x="66" y="239"/>
                </a:cubicBezTo>
                <a:lnTo>
                  <a:pt x="83" y="222"/>
                </a:lnTo>
                <a:cubicBezTo>
                  <a:pt x="27" y="165"/>
                  <a:pt x="27" y="74"/>
                  <a:pt x="83" y="17"/>
                </a:cubicBezTo>
                <a:close/>
                <a:moveTo>
                  <a:pt x="96" y="209"/>
                </a:moveTo>
                <a:lnTo>
                  <a:pt x="113" y="192"/>
                </a:lnTo>
                <a:cubicBezTo>
                  <a:pt x="73" y="152"/>
                  <a:pt x="73" y="87"/>
                  <a:pt x="113" y="47"/>
                </a:cubicBezTo>
                <a:lnTo>
                  <a:pt x="96" y="30"/>
                </a:lnTo>
                <a:cubicBezTo>
                  <a:pt x="46" y="79"/>
                  <a:pt x="46" y="160"/>
                  <a:pt x="96" y="209"/>
                </a:cubicBezTo>
                <a:close/>
                <a:moveTo>
                  <a:pt x="127" y="178"/>
                </a:moveTo>
                <a:lnTo>
                  <a:pt x="144" y="161"/>
                </a:lnTo>
                <a:cubicBezTo>
                  <a:pt x="121" y="138"/>
                  <a:pt x="121" y="101"/>
                  <a:pt x="144" y="78"/>
                </a:cubicBezTo>
                <a:lnTo>
                  <a:pt x="127" y="61"/>
                </a:lnTo>
                <a:cubicBezTo>
                  <a:pt x="94" y="93"/>
                  <a:pt x="94" y="146"/>
                  <a:pt x="127" y="178"/>
                </a:cubicBezTo>
                <a:close/>
                <a:moveTo>
                  <a:pt x="318" y="422"/>
                </a:moveTo>
                <a:lnTo>
                  <a:pt x="258" y="422"/>
                </a:lnTo>
                <a:lnTo>
                  <a:pt x="223" y="165"/>
                </a:lnTo>
                <a:cubicBezTo>
                  <a:pt x="239" y="163"/>
                  <a:pt x="252" y="149"/>
                  <a:pt x="252" y="132"/>
                </a:cubicBezTo>
                <a:cubicBezTo>
                  <a:pt x="252" y="113"/>
                  <a:pt x="237" y="98"/>
                  <a:pt x="218" y="98"/>
                </a:cubicBezTo>
                <a:cubicBezTo>
                  <a:pt x="200" y="98"/>
                  <a:pt x="185" y="113"/>
                  <a:pt x="185" y="132"/>
                </a:cubicBezTo>
                <a:cubicBezTo>
                  <a:pt x="185" y="149"/>
                  <a:pt x="198" y="163"/>
                  <a:pt x="214" y="165"/>
                </a:cubicBezTo>
                <a:lnTo>
                  <a:pt x="179" y="422"/>
                </a:lnTo>
                <a:lnTo>
                  <a:pt x="119" y="422"/>
                </a:lnTo>
                <a:cubicBezTo>
                  <a:pt x="105" y="422"/>
                  <a:pt x="94" y="433"/>
                  <a:pt x="94" y="447"/>
                </a:cubicBezTo>
                <a:cubicBezTo>
                  <a:pt x="94" y="461"/>
                  <a:pt x="105" y="473"/>
                  <a:pt x="119" y="473"/>
                </a:cubicBezTo>
                <a:lnTo>
                  <a:pt x="318" y="473"/>
                </a:lnTo>
                <a:cubicBezTo>
                  <a:pt x="332" y="473"/>
                  <a:pt x="343" y="461"/>
                  <a:pt x="343" y="447"/>
                </a:cubicBezTo>
                <a:cubicBezTo>
                  <a:pt x="343" y="433"/>
                  <a:pt x="332" y="422"/>
                  <a:pt x="318" y="422"/>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sp>
        <p:nvSpPr>
          <p:cNvPr id="47" name="iṡḻiḋe"/>
          <p:cNvSpPr/>
          <p:nvPr/>
        </p:nvSpPr>
        <p:spPr>
          <a:xfrm>
            <a:off x="5673158" y="2756118"/>
            <a:ext cx="636880" cy="63688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id-ID" dirty="0"/>
          </a:p>
        </p:txBody>
      </p:sp>
      <p:sp>
        <p:nvSpPr>
          <p:cNvPr id="48" name="íṣlíḍe"/>
          <p:cNvSpPr/>
          <p:nvPr/>
        </p:nvSpPr>
        <p:spPr>
          <a:xfrm>
            <a:off x="5807446" y="2922854"/>
            <a:ext cx="368304" cy="303409"/>
          </a:xfrm>
          <a:custGeom>
            <a:avLst/>
            <a:gdLst>
              <a:gd name="T0" fmla="*/ 318 w 485"/>
              <a:gd name="T1" fmla="*/ 178 h 400"/>
              <a:gd name="T2" fmla="*/ 317 w 485"/>
              <a:gd name="T3" fmla="*/ 135 h 400"/>
              <a:gd name="T4" fmla="*/ 320 w 485"/>
              <a:gd name="T5" fmla="*/ 123 h 400"/>
              <a:gd name="T6" fmla="*/ 160 w 485"/>
              <a:gd name="T7" fmla="*/ 124 h 400"/>
              <a:gd name="T8" fmla="*/ 169 w 485"/>
              <a:gd name="T9" fmla="*/ 137 h 400"/>
              <a:gd name="T10" fmla="*/ 82 w 485"/>
              <a:gd name="T11" fmla="*/ 228 h 400"/>
              <a:gd name="T12" fmla="*/ 96 w 485"/>
              <a:gd name="T13" fmla="*/ 400 h 400"/>
              <a:gd name="T14" fmla="*/ 412 w 485"/>
              <a:gd name="T15" fmla="*/ 372 h 400"/>
              <a:gd name="T16" fmla="*/ 194 w 485"/>
              <a:gd name="T17" fmla="*/ 327 h 400"/>
              <a:gd name="T18" fmla="*/ 158 w 485"/>
              <a:gd name="T19" fmla="*/ 318 h 400"/>
              <a:gd name="T20" fmla="*/ 194 w 485"/>
              <a:gd name="T21" fmla="*/ 309 h 400"/>
              <a:gd name="T22" fmla="*/ 194 w 485"/>
              <a:gd name="T23" fmla="*/ 327 h 400"/>
              <a:gd name="T24" fmla="*/ 167 w 485"/>
              <a:gd name="T25" fmla="*/ 292 h 400"/>
              <a:gd name="T26" fmla="*/ 167 w 485"/>
              <a:gd name="T27" fmla="*/ 274 h 400"/>
              <a:gd name="T28" fmla="*/ 204 w 485"/>
              <a:gd name="T29" fmla="*/ 283 h 400"/>
              <a:gd name="T30" fmla="*/ 194 w 485"/>
              <a:gd name="T31" fmla="*/ 257 h 400"/>
              <a:gd name="T32" fmla="*/ 158 w 485"/>
              <a:gd name="T33" fmla="*/ 248 h 400"/>
              <a:gd name="T34" fmla="*/ 194 w 485"/>
              <a:gd name="T35" fmla="*/ 239 h 400"/>
              <a:gd name="T36" fmla="*/ 194 w 485"/>
              <a:gd name="T37" fmla="*/ 257 h 400"/>
              <a:gd name="T38" fmla="*/ 229 w 485"/>
              <a:gd name="T39" fmla="*/ 327 h 400"/>
              <a:gd name="T40" fmla="*/ 229 w 485"/>
              <a:gd name="T41" fmla="*/ 309 h 400"/>
              <a:gd name="T42" fmla="*/ 265 w 485"/>
              <a:gd name="T43" fmla="*/ 318 h 400"/>
              <a:gd name="T44" fmla="*/ 256 w 485"/>
              <a:gd name="T45" fmla="*/ 292 h 400"/>
              <a:gd name="T46" fmla="*/ 219 w 485"/>
              <a:gd name="T47" fmla="*/ 283 h 400"/>
              <a:gd name="T48" fmla="*/ 256 w 485"/>
              <a:gd name="T49" fmla="*/ 274 h 400"/>
              <a:gd name="T50" fmla="*/ 256 w 485"/>
              <a:gd name="T51" fmla="*/ 292 h 400"/>
              <a:gd name="T52" fmla="*/ 229 w 485"/>
              <a:gd name="T53" fmla="*/ 257 h 400"/>
              <a:gd name="T54" fmla="*/ 229 w 485"/>
              <a:gd name="T55" fmla="*/ 239 h 400"/>
              <a:gd name="T56" fmla="*/ 265 w 485"/>
              <a:gd name="T57" fmla="*/ 248 h 400"/>
              <a:gd name="T58" fmla="*/ 318 w 485"/>
              <a:gd name="T59" fmla="*/ 327 h 400"/>
              <a:gd name="T60" fmla="*/ 281 w 485"/>
              <a:gd name="T61" fmla="*/ 318 h 400"/>
              <a:gd name="T62" fmla="*/ 318 w 485"/>
              <a:gd name="T63" fmla="*/ 309 h 400"/>
              <a:gd name="T64" fmla="*/ 318 w 485"/>
              <a:gd name="T65" fmla="*/ 327 h 400"/>
              <a:gd name="T66" fmla="*/ 290 w 485"/>
              <a:gd name="T67" fmla="*/ 292 h 400"/>
              <a:gd name="T68" fmla="*/ 290 w 485"/>
              <a:gd name="T69" fmla="*/ 274 h 400"/>
              <a:gd name="T70" fmla="*/ 327 w 485"/>
              <a:gd name="T71" fmla="*/ 283 h 400"/>
              <a:gd name="T72" fmla="*/ 318 w 485"/>
              <a:gd name="T73" fmla="*/ 257 h 400"/>
              <a:gd name="T74" fmla="*/ 281 w 485"/>
              <a:gd name="T75" fmla="*/ 248 h 400"/>
              <a:gd name="T76" fmla="*/ 318 w 485"/>
              <a:gd name="T77" fmla="*/ 239 h 400"/>
              <a:gd name="T78" fmla="*/ 318 w 485"/>
              <a:gd name="T79" fmla="*/ 257 h 400"/>
              <a:gd name="T80" fmla="*/ 469 w 485"/>
              <a:gd name="T81" fmla="*/ 153 h 400"/>
              <a:gd name="T82" fmla="*/ 341 w 485"/>
              <a:gd name="T83" fmla="*/ 151 h 400"/>
              <a:gd name="T84" fmla="*/ 344 w 485"/>
              <a:gd name="T85" fmla="*/ 88 h 400"/>
              <a:gd name="T86" fmla="*/ 245 w 485"/>
              <a:gd name="T87" fmla="*/ 88 h 400"/>
              <a:gd name="T88" fmla="*/ 240 w 485"/>
              <a:gd name="T89" fmla="*/ 88 h 400"/>
              <a:gd name="T90" fmla="*/ 140 w 485"/>
              <a:gd name="T91" fmla="*/ 88 h 400"/>
              <a:gd name="T92" fmla="*/ 143 w 485"/>
              <a:gd name="T93" fmla="*/ 151 h 400"/>
              <a:gd name="T94" fmla="*/ 16 w 485"/>
              <a:gd name="T95" fmla="*/ 153 h 400"/>
              <a:gd name="T96" fmla="*/ 142 w 485"/>
              <a:gd name="T97" fmla="*/ 5 h 400"/>
              <a:gd name="T98" fmla="*/ 240 w 485"/>
              <a:gd name="T99" fmla="*/ 0 h 400"/>
              <a:gd name="T100" fmla="*/ 245 w 485"/>
              <a:gd name="T101" fmla="*/ 0 h 400"/>
              <a:gd name="T102" fmla="*/ 343 w 485"/>
              <a:gd name="T103"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5" h="400">
                <a:moveTo>
                  <a:pt x="403" y="228"/>
                </a:moveTo>
                <a:cubicBezTo>
                  <a:pt x="372" y="221"/>
                  <a:pt x="332" y="202"/>
                  <a:pt x="318" y="178"/>
                </a:cubicBezTo>
                <a:cubicBezTo>
                  <a:pt x="310" y="165"/>
                  <a:pt x="309" y="150"/>
                  <a:pt x="316" y="137"/>
                </a:cubicBezTo>
                <a:cubicBezTo>
                  <a:pt x="316" y="137"/>
                  <a:pt x="317" y="136"/>
                  <a:pt x="317" y="135"/>
                </a:cubicBezTo>
                <a:cubicBezTo>
                  <a:pt x="317" y="132"/>
                  <a:pt x="317" y="128"/>
                  <a:pt x="319" y="124"/>
                </a:cubicBezTo>
                <a:cubicBezTo>
                  <a:pt x="320" y="123"/>
                  <a:pt x="320" y="123"/>
                  <a:pt x="320" y="123"/>
                </a:cubicBezTo>
                <a:lnTo>
                  <a:pt x="160" y="123"/>
                </a:lnTo>
                <a:cubicBezTo>
                  <a:pt x="160" y="123"/>
                  <a:pt x="160" y="123"/>
                  <a:pt x="160" y="124"/>
                </a:cubicBezTo>
                <a:cubicBezTo>
                  <a:pt x="160" y="124"/>
                  <a:pt x="160" y="124"/>
                  <a:pt x="160" y="124"/>
                </a:cubicBezTo>
                <a:cubicBezTo>
                  <a:pt x="164" y="129"/>
                  <a:pt x="167" y="134"/>
                  <a:pt x="169" y="137"/>
                </a:cubicBezTo>
                <a:cubicBezTo>
                  <a:pt x="175" y="150"/>
                  <a:pt x="175" y="165"/>
                  <a:pt x="167" y="178"/>
                </a:cubicBezTo>
                <a:cubicBezTo>
                  <a:pt x="152" y="202"/>
                  <a:pt x="113" y="221"/>
                  <a:pt x="82" y="228"/>
                </a:cubicBezTo>
                <a:lnTo>
                  <a:pt x="73" y="372"/>
                </a:lnTo>
                <a:cubicBezTo>
                  <a:pt x="72" y="387"/>
                  <a:pt x="82" y="400"/>
                  <a:pt x="96" y="400"/>
                </a:cubicBezTo>
                <a:lnTo>
                  <a:pt x="389" y="400"/>
                </a:lnTo>
                <a:cubicBezTo>
                  <a:pt x="402" y="400"/>
                  <a:pt x="413" y="387"/>
                  <a:pt x="412" y="372"/>
                </a:cubicBezTo>
                <a:lnTo>
                  <a:pt x="403" y="228"/>
                </a:lnTo>
                <a:close/>
                <a:moveTo>
                  <a:pt x="194" y="327"/>
                </a:moveTo>
                <a:lnTo>
                  <a:pt x="167" y="327"/>
                </a:lnTo>
                <a:cubicBezTo>
                  <a:pt x="162" y="327"/>
                  <a:pt x="158" y="323"/>
                  <a:pt x="158" y="318"/>
                </a:cubicBezTo>
                <a:cubicBezTo>
                  <a:pt x="158" y="313"/>
                  <a:pt x="162" y="309"/>
                  <a:pt x="167" y="309"/>
                </a:cubicBezTo>
                <a:lnTo>
                  <a:pt x="194" y="309"/>
                </a:lnTo>
                <a:cubicBezTo>
                  <a:pt x="199" y="309"/>
                  <a:pt x="204" y="313"/>
                  <a:pt x="204" y="318"/>
                </a:cubicBezTo>
                <a:cubicBezTo>
                  <a:pt x="204" y="323"/>
                  <a:pt x="199" y="327"/>
                  <a:pt x="194" y="327"/>
                </a:cubicBezTo>
                <a:close/>
                <a:moveTo>
                  <a:pt x="194" y="292"/>
                </a:moveTo>
                <a:lnTo>
                  <a:pt x="167" y="292"/>
                </a:lnTo>
                <a:cubicBezTo>
                  <a:pt x="162" y="292"/>
                  <a:pt x="158" y="288"/>
                  <a:pt x="158" y="283"/>
                </a:cubicBezTo>
                <a:cubicBezTo>
                  <a:pt x="158" y="278"/>
                  <a:pt x="162" y="274"/>
                  <a:pt x="167" y="274"/>
                </a:cubicBezTo>
                <a:lnTo>
                  <a:pt x="194" y="274"/>
                </a:lnTo>
                <a:cubicBezTo>
                  <a:pt x="199" y="274"/>
                  <a:pt x="204" y="278"/>
                  <a:pt x="204" y="283"/>
                </a:cubicBezTo>
                <a:cubicBezTo>
                  <a:pt x="204" y="288"/>
                  <a:pt x="199" y="292"/>
                  <a:pt x="194" y="292"/>
                </a:cubicBezTo>
                <a:close/>
                <a:moveTo>
                  <a:pt x="194" y="257"/>
                </a:moveTo>
                <a:lnTo>
                  <a:pt x="167" y="257"/>
                </a:lnTo>
                <a:cubicBezTo>
                  <a:pt x="162" y="257"/>
                  <a:pt x="158" y="253"/>
                  <a:pt x="158" y="248"/>
                </a:cubicBezTo>
                <a:cubicBezTo>
                  <a:pt x="158" y="243"/>
                  <a:pt x="162" y="239"/>
                  <a:pt x="167" y="239"/>
                </a:cubicBezTo>
                <a:lnTo>
                  <a:pt x="194" y="239"/>
                </a:lnTo>
                <a:cubicBezTo>
                  <a:pt x="199" y="239"/>
                  <a:pt x="204" y="243"/>
                  <a:pt x="204" y="248"/>
                </a:cubicBezTo>
                <a:cubicBezTo>
                  <a:pt x="204" y="253"/>
                  <a:pt x="199" y="257"/>
                  <a:pt x="194" y="257"/>
                </a:cubicBezTo>
                <a:close/>
                <a:moveTo>
                  <a:pt x="256" y="327"/>
                </a:moveTo>
                <a:lnTo>
                  <a:pt x="229" y="327"/>
                </a:lnTo>
                <a:cubicBezTo>
                  <a:pt x="224" y="327"/>
                  <a:pt x="219" y="323"/>
                  <a:pt x="219" y="318"/>
                </a:cubicBezTo>
                <a:cubicBezTo>
                  <a:pt x="219" y="313"/>
                  <a:pt x="224" y="309"/>
                  <a:pt x="229" y="309"/>
                </a:cubicBezTo>
                <a:lnTo>
                  <a:pt x="256" y="309"/>
                </a:lnTo>
                <a:cubicBezTo>
                  <a:pt x="261" y="309"/>
                  <a:pt x="265" y="313"/>
                  <a:pt x="265" y="318"/>
                </a:cubicBezTo>
                <a:cubicBezTo>
                  <a:pt x="265" y="323"/>
                  <a:pt x="261" y="327"/>
                  <a:pt x="256" y="327"/>
                </a:cubicBezTo>
                <a:close/>
                <a:moveTo>
                  <a:pt x="256" y="292"/>
                </a:moveTo>
                <a:lnTo>
                  <a:pt x="229" y="292"/>
                </a:lnTo>
                <a:cubicBezTo>
                  <a:pt x="224" y="292"/>
                  <a:pt x="219" y="288"/>
                  <a:pt x="219" y="283"/>
                </a:cubicBezTo>
                <a:cubicBezTo>
                  <a:pt x="219" y="278"/>
                  <a:pt x="224" y="274"/>
                  <a:pt x="229" y="274"/>
                </a:cubicBezTo>
                <a:lnTo>
                  <a:pt x="256" y="274"/>
                </a:lnTo>
                <a:cubicBezTo>
                  <a:pt x="261" y="274"/>
                  <a:pt x="265" y="278"/>
                  <a:pt x="265" y="283"/>
                </a:cubicBezTo>
                <a:cubicBezTo>
                  <a:pt x="265" y="288"/>
                  <a:pt x="261" y="292"/>
                  <a:pt x="256" y="292"/>
                </a:cubicBezTo>
                <a:close/>
                <a:moveTo>
                  <a:pt x="256" y="257"/>
                </a:moveTo>
                <a:lnTo>
                  <a:pt x="229" y="257"/>
                </a:lnTo>
                <a:cubicBezTo>
                  <a:pt x="224" y="257"/>
                  <a:pt x="219" y="253"/>
                  <a:pt x="219" y="248"/>
                </a:cubicBezTo>
                <a:cubicBezTo>
                  <a:pt x="219" y="243"/>
                  <a:pt x="224" y="239"/>
                  <a:pt x="229" y="239"/>
                </a:cubicBezTo>
                <a:lnTo>
                  <a:pt x="256" y="239"/>
                </a:lnTo>
                <a:cubicBezTo>
                  <a:pt x="261" y="239"/>
                  <a:pt x="265" y="243"/>
                  <a:pt x="265" y="248"/>
                </a:cubicBezTo>
                <a:cubicBezTo>
                  <a:pt x="265" y="253"/>
                  <a:pt x="261" y="257"/>
                  <a:pt x="256" y="257"/>
                </a:cubicBezTo>
                <a:close/>
                <a:moveTo>
                  <a:pt x="318" y="327"/>
                </a:moveTo>
                <a:lnTo>
                  <a:pt x="290" y="327"/>
                </a:lnTo>
                <a:cubicBezTo>
                  <a:pt x="285" y="327"/>
                  <a:pt x="281" y="323"/>
                  <a:pt x="281" y="318"/>
                </a:cubicBezTo>
                <a:cubicBezTo>
                  <a:pt x="281" y="313"/>
                  <a:pt x="285" y="309"/>
                  <a:pt x="290" y="309"/>
                </a:cubicBezTo>
                <a:lnTo>
                  <a:pt x="318" y="309"/>
                </a:lnTo>
                <a:cubicBezTo>
                  <a:pt x="323" y="309"/>
                  <a:pt x="327" y="313"/>
                  <a:pt x="327" y="318"/>
                </a:cubicBezTo>
                <a:cubicBezTo>
                  <a:pt x="327" y="323"/>
                  <a:pt x="323" y="327"/>
                  <a:pt x="318" y="327"/>
                </a:cubicBezTo>
                <a:close/>
                <a:moveTo>
                  <a:pt x="318" y="292"/>
                </a:moveTo>
                <a:lnTo>
                  <a:pt x="290" y="292"/>
                </a:lnTo>
                <a:cubicBezTo>
                  <a:pt x="285" y="292"/>
                  <a:pt x="281" y="288"/>
                  <a:pt x="281" y="283"/>
                </a:cubicBezTo>
                <a:cubicBezTo>
                  <a:pt x="281" y="278"/>
                  <a:pt x="285" y="274"/>
                  <a:pt x="290" y="274"/>
                </a:cubicBezTo>
                <a:lnTo>
                  <a:pt x="318" y="274"/>
                </a:lnTo>
                <a:cubicBezTo>
                  <a:pt x="323" y="274"/>
                  <a:pt x="327" y="278"/>
                  <a:pt x="327" y="283"/>
                </a:cubicBezTo>
                <a:cubicBezTo>
                  <a:pt x="327" y="288"/>
                  <a:pt x="323" y="292"/>
                  <a:pt x="318" y="292"/>
                </a:cubicBezTo>
                <a:close/>
                <a:moveTo>
                  <a:pt x="318" y="257"/>
                </a:moveTo>
                <a:lnTo>
                  <a:pt x="290" y="257"/>
                </a:lnTo>
                <a:cubicBezTo>
                  <a:pt x="285" y="257"/>
                  <a:pt x="281" y="253"/>
                  <a:pt x="281" y="248"/>
                </a:cubicBezTo>
                <a:cubicBezTo>
                  <a:pt x="281" y="243"/>
                  <a:pt x="285" y="239"/>
                  <a:pt x="290" y="239"/>
                </a:cubicBezTo>
                <a:lnTo>
                  <a:pt x="318" y="239"/>
                </a:lnTo>
                <a:cubicBezTo>
                  <a:pt x="323" y="239"/>
                  <a:pt x="327" y="243"/>
                  <a:pt x="327" y="248"/>
                </a:cubicBezTo>
                <a:cubicBezTo>
                  <a:pt x="327" y="253"/>
                  <a:pt x="323" y="257"/>
                  <a:pt x="318" y="257"/>
                </a:cubicBezTo>
                <a:close/>
                <a:moveTo>
                  <a:pt x="470" y="145"/>
                </a:moveTo>
                <a:cubicBezTo>
                  <a:pt x="470" y="148"/>
                  <a:pt x="470" y="151"/>
                  <a:pt x="469" y="153"/>
                </a:cubicBezTo>
                <a:cubicBezTo>
                  <a:pt x="462" y="169"/>
                  <a:pt x="450" y="183"/>
                  <a:pt x="440" y="198"/>
                </a:cubicBezTo>
                <a:cubicBezTo>
                  <a:pt x="429" y="216"/>
                  <a:pt x="328" y="176"/>
                  <a:pt x="341" y="151"/>
                </a:cubicBezTo>
                <a:cubicBezTo>
                  <a:pt x="346" y="141"/>
                  <a:pt x="365" y="116"/>
                  <a:pt x="366" y="105"/>
                </a:cubicBezTo>
                <a:cubicBezTo>
                  <a:pt x="368" y="96"/>
                  <a:pt x="356" y="89"/>
                  <a:pt x="344" y="88"/>
                </a:cubicBezTo>
                <a:cubicBezTo>
                  <a:pt x="315" y="85"/>
                  <a:pt x="277" y="88"/>
                  <a:pt x="245" y="88"/>
                </a:cubicBezTo>
                <a:lnTo>
                  <a:pt x="245" y="88"/>
                </a:lnTo>
                <a:cubicBezTo>
                  <a:pt x="244" y="88"/>
                  <a:pt x="243" y="88"/>
                  <a:pt x="242" y="88"/>
                </a:cubicBezTo>
                <a:cubicBezTo>
                  <a:pt x="241" y="88"/>
                  <a:pt x="241" y="88"/>
                  <a:pt x="240" y="88"/>
                </a:cubicBezTo>
                <a:lnTo>
                  <a:pt x="240" y="88"/>
                </a:lnTo>
                <a:cubicBezTo>
                  <a:pt x="208" y="88"/>
                  <a:pt x="170" y="85"/>
                  <a:pt x="140" y="88"/>
                </a:cubicBezTo>
                <a:cubicBezTo>
                  <a:pt x="129" y="89"/>
                  <a:pt x="117" y="96"/>
                  <a:pt x="118" y="105"/>
                </a:cubicBezTo>
                <a:cubicBezTo>
                  <a:pt x="120" y="116"/>
                  <a:pt x="139" y="141"/>
                  <a:pt x="143" y="151"/>
                </a:cubicBezTo>
                <a:cubicBezTo>
                  <a:pt x="156" y="176"/>
                  <a:pt x="56" y="216"/>
                  <a:pt x="44" y="198"/>
                </a:cubicBezTo>
                <a:cubicBezTo>
                  <a:pt x="35" y="183"/>
                  <a:pt x="23" y="169"/>
                  <a:pt x="16" y="153"/>
                </a:cubicBezTo>
                <a:cubicBezTo>
                  <a:pt x="15" y="151"/>
                  <a:pt x="15" y="148"/>
                  <a:pt x="14" y="145"/>
                </a:cubicBezTo>
                <a:cubicBezTo>
                  <a:pt x="0" y="79"/>
                  <a:pt x="56" y="12"/>
                  <a:pt x="142" y="5"/>
                </a:cubicBezTo>
                <a:cubicBezTo>
                  <a:pt x="174" y="3"/>
                  <a:pt x="207" y="1"/>
                  <a:pt x="240" y="0"/>
                </a:cubicBezTo>
                <a:lnTo>
                  <a:pt x="240" y="0"/>
                </a:lnTo>
                <a:cubicBezTo>
                  <a:pt x="241" y="0"/>
                  <a:pt x="241" y="0"/>
                  <a:pt x="242" y="0"/>
                </a:cubicBezTo>
                <a:cubicBezTo>
                  <a:pt x="243" y="0"/>
                  <a:pt x="244" y="0"/>
                  <a:pt x="245" y="0"/>
                </a:cubicBezTo>
                <a:lnTo>
                  <a:pt x="245" y="0"/>
                </a:lnTo>
                <a:cubicBezTo>
                  <a:pt x="278" y="1"/>
                  <a:pt x="310" y="3"/>
                  <a:pt x="343" y="5"/>
                </a:cubicBezTo>
                <a:cubicBezTo>
                  <a:pt x="428" y="12"/>
                  <a:pt x="485" y="79"/>
                  <a:pt x="470" y="145"/>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sp>
        <p:nvSpPr>
          <p:cNvPr id="49" name="îsḻiḓê"/>
          <p:cNvSpPr/>
          <p:nvPr/>
        </p:nvSpPr>
        <p:spPr>
          <a:xfrm>
            <a:off x="7081717" y="3113418"/>
            <a:ext cx="636880" cy="63688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id-ID"/>
          </a:p>
        </p:txBody>
      </p:sp>
      <p:sp>
        <p:nvSpPr>
          <p:cNvPr id="50" name="íŝ1íďè"/>
          <p:cNvSpPr/>
          <p:nvPr/>
        </p:nvSpPr>
        <p:spPr>
          <a:xfrm>
            <a:off x="7216005" y="3247984"/>
            <a:ext cx="368304" cy="367748"/>
          </a:xfrm>
          <a:custGeom>
            <a:avLst/>
            <a:gdLst>
              <a:gd name="connsiteX0" fmla="*/ 106370 w 607639"/>
              <a:gd name="connsiteY0" fmla="*/ 436610 h 606722"/>
              <a:gd name="connsiteX1" fmla="*/ 61329 w 607639"/>
              <a:gd name="connsiteY1" fmla="*/ 480515 h 606722"/>
              <a:gd name="connsiteX2" fmla="*/ 126397 w 607639"/>
              <a:gd name="connsiteY2" fmla="*/ 545485 h 606722"/>
              <a:gd name="connsiteX3" fmla="*/ 170369 w 607639"/>
              <a:gd name="connsiteY3" fmla="*/ 500513 h 606722"/>
              <a:gd name="connsiteX4" fmla="*/ 455714 w 607639"/>
              <a:gd name="connsiteY4" fmla="*/ 404481 h 606722"/>
              <a:gd name="connsiteX5" fmla="*/ 531614 w 607639"/>
              <a:gd name="connsiteY5" fmla="*/ 404481 h 606722"/>
              <a:gd name="connsiteX6" fmla="*/ 531703 w 607639"/>
              <a:gd name="connsiteY6" fmla="*/ 404481 h 606722"/>
              <a:gd name="connsiteX7" fmla="*/ 531792 w 607639"/>
              <a:gd name="connsiteY7" fmla="*/ 404481 h 606722"/>
              <a:gd name="connsiteX8" fmla="*/ 548075 w 607639"/>
              <a:gd name="connsiteY8" fmla="*/ 410525 h 606722"/>
              <a:gd name="connsiteX9" fmla="*/ 551456 w 607639"/>
              <a:gd name="connsiteY9" fmla="*/ 413991 h 606722"/>
              <a:gd name="connsiteX10" fmla="*/ 556973 w 607639"/>
              <a:gd name="connsiteY10" fmla="*/ 429012 h 606722"/>
              <a:gd name="connsiteX11" fmla="*/ 556973 w 607639"/>
              <a:gd name="connsiteY11" fmla="*/ 429811 h 606722"/>
              <a:gd name="connsiteX12" fmla="*/ 556973 w 607639"/>
              <a:gd name="connsiteY12" fmla="*/ 505625 h 606722"/>
              <a:gd name="connsiteX13" fmla="*/ 531614 w 607639"/>
              <a:gd name="connsiteY13" fmla="*/ 530867 h 606722"/>
              <a:gd name="connsiteX14" fmla="*/ 506343 w 607639"/>
              <a:gd name="connsiteY14" fmla="*/ 505625 h 606722"/>
              <a:gd name="connsiteX15" fmla="*/ 476001 w 607639"/>
              <a:gd name="connsiteY15" fmla="*/ 546065 h 606722"/>
              <a:gd name="connsiteX16" fmla="*/ 455714 w 607639"/>
              <a:gd name="connsiteY16" fmla="*/ 556197 h 606722"/>
              <a:gd name="connsiteX17" fmla="*/ 440498 w 607639"/>
              <a:gd name="connsiteY17" fmla="*/ 551131 h 606722"/>
              <a:gd name="connsiteX18" fmla="*/ 435515 w 607639"/>
              <a:gd name="connsiteY18" fmla="*/ 515757 h 606722"/>
              <a:gd name="connsiteX19" fmla="*/ 481073 w 607639"/>
              <a:gd name="connsiteY19" fmla="*/ 455053 h 606722"/>
              <a:gd name="connsiteX20" fmla="*/ 455714 w 607639"/>
              <a:gd name="connsiteY20" fmla="*/ 455053 h 606722"/>
              <a:gd name="connsiteX21" fmla="*/ 430443 w 607639"/>
              <a:gd name="connsiteY21" fmla="*/ 429811 h 606722"/>
              <a:gd name="connsiteX22" fmla="*/ 455714 w 607639"/>
              <a:gd name="connsiteY22" fmla="*/ 404481 h 606722"/>
              <a:gd name="connsiteX23" fmla="*/ 157786 w 607639"/>
              <a:gd name="connsiteY23" fmla="*/ 282117 h 606722"/>
              <a:gd name="connsiteX24" fmla="*/ 175710 w 607639"/>
              <a:gd name="connsiteY24" fmla="*/ 289516 h 606722"/>
              <a:gd name="connsiteX25" fmla="*/ 317685 w 607639"/>
              <a:gd name="connsiteY25" fmla="*/ 431277 h 606722"/>
              <a:gd name="connsiteX26" fmla="*/ 317685 w 607639"/>
              <a:gd name="connsiteY26" fmla="*/ 467006 h 606722"/>
              <a:gd name="connsiteX27" fmla="*/ 245229 w 607639"/>
              <a:gd name="connsiteY27" fmla="*/ 539441 h 606722"/>
              <a:gd name="connsiteX28" fmla="*/ 227248 w 607639"/>
              <a:gd name="connsiteY28" fmla="*/ 546818 h 606722"/>
              <a:gd name="connsiteX29" fmla="*/ 209357 w 607639"/>
              <a:gd name="connsiteY29" fmla="*/ 539441 h 606722"/>
              <a:gd name="connsiteX30" fmla="*/ 206241 w 607639"/>
              <a:gd name="connsiteY30" fmla="*/ 536242 h 606722"/>
              <a:gd name="connsiteX31" fmla="*/ 144734 w 607639"/>
              <a:gd name="connsiteY31" fmla="*/ 599079 h 606722"/>
              <a:gd name="connsiteX32" fmla="*/ 126753 w 607639"/>
              <a:gd name="connsiteY32" fmla="*/ 606722 h 606722"/>
              <a:gd name="connsiteX33" fmla="*/ 126575 w 607639"/>
              <a:gd name="connsiteY33" fmla="*/ 606722 h 606722"/>
              <a:gd name="connsiteX34" fmla="*/ 108684 w 607639"/>
              <a:gd name="connsiteY34" fmla="*/ 599256 h 606722"/>
              <a:gd name="connsiteX35" fmla="*/ 7388 w 607639"/>
              <a:gd name="connsiteY35" fmla="*/ 498113 h 606722"/>
              <a:gd name="connsiteX36" fmla="*/ 0 w 607639"/>
              <a:gd name="connsiteY36" fmla="*/ 480160 h 606722"/>
              <a:gd name="connsiteX37" fmla="*/ 7655 w 607639"/>
              <a:gd name="connsiteY37" fmla="*/ 462206 h 606722"/>
              <a:gd name="connsiteX38" fmla="*/ 70587 w 607639"/>
              <a:gd name="connsiteY38" fmla="*/ 400792 h 606722"/>
              <a:gd name="connsiteX39" fmla="*/ 67382 w 607639"/>
              <a:gd name="connsiteY39" fmla="*/ 397681 h 606722"/>
              <a:gd name="connsiteX40" fmla="*/ 59994 w 607639"/>
              <a:gd name="connsiteY40" fmla="*/ 379728 h 606722"/>
              <a:gd name="connsiteX41" fmla="*/ 67382 w 607639"/>
              <a:gd name="connsiteY41" fmla="*/ 361863 h 606722"/>
              <a:gd name="connsiteX42" fmla="*/ 139927 w 607639"/>
              <a:gd name="connsiteY42" fmla="*/ 289516 h 606722"/>
              <a:gd name="connsiteX43" fmla="*/ 157786 w 607639"/>
              <a:gd name="connsiteY43" fmla="*/ 282117 h 606722"/>
              <a:gd name="connsiteX44" fmla="*/ 363724 w 607639"/>
              <a:gd name="connsiteY44" fmla="*/ 101159 h 606722"/>
              <a:gd name="connsiteX45" fmla="*/ 353254 w 607639"/>
              <a:gd name="connsiteY45" fmla="*/ 105492 h 606722"/>
              <a:gd name="connsiteX46" fmla="*/ 320945 w 607639"/>
              <a:gd name="connsiteY46" fmla="*/ 137752 h 606722"/>
              <a:gd name="connsiteX47" fmla="*/ 323793 w 607639"/>
              <a:gd name="connsiteY47" fmla="*/ 139974 h 606722"/>
              <a:gd name="connsiteX48" fmla="*/ 335898 w 607639"/>
              <a:gd name="connsiteY48" fmla="*/ 148417 h 606722"/>
              <a:gd name="connsiteX49" fmla="*/ 341149 w 607639"/>
              <a:gd name="connsiteY49" fmla="*/ 151794 h 606722"/>
              <a:gd name="connsiteX50" fmla="*/ 359930 w 607639"/>
              <a:gd name="connsiteY50" fmla="*/ 162459 h 606722"/>
              <a:gd name="connsiteX51" fmla="*/ 408439 w 607639"/>
              <a:gd name="connsiteY51" fmla="*/ 198897 h 606722"/>
              <a:gd name="connsiteX52" fmla="*/ 444933 w 607639"/>
              <a:gd name="connsiteY52" fmla="*/ 247243 h 606722"/>
              <a:gd name="connsiteX53" fmla="*/ 455614 w 607639"/>
              <a:gd name="connsiteY53" fmla="*/ 266084 h 606722"/>
              <a:gd name="connsiteX54" fmla="*/ 458907 w 607639"/>
              <a:gd name="connsiteY54" fmla="*/ 271239 h 606722"/>
              <a:gd name="connsiteX55" fmla="*/ 467452 w 607639"/>
              <a:gd name="connsiteY55" fmla="*/ 283326 h 606722"/>
              <a:gd name="connsiteX56" fmla="*/ 469677 w 607639"/>
              <a:gd name="connsiteY56" fmla="*/ 286258 h 606722"/>
              <a:gd name="connsiteX57" fmla="*/ 501987 w 607639"/>
              <a:gd name="connsiteY57" fmla="*/ 253998 h 606722"/>
              <a:gd name="connsiteX58" fmla="*/ 501987 w 607639"/>
              <a:gd name="connsiteY58" fmla="*/ 233024 h 606722"/>
              <a:gd name="connsiteX59" fmla="*/ 374260 w 607639"/>
              <a:gd name="connsiteY59" fmla="*/ 105492 h 606722"/>
              <a:gd name="connsiteX60" fmla="*/ 363724 w 607639"/>
              <a:gd name="connsiteY60" fmla="*/ 101159 h 606722"/>
              <a:gd name="connsiteX61" fmla="*/ 177209 w 607639"/>
              <a:gd name="connsiteY61" fmla="*/ 50521 h 606722"/>
              <a:gd name="connsiteX62" fmla="*/ 195096 w 607639"/>
              <a:gd name="connsiteY62" fmla="*/ 57919 h 606722"/>
              <a:gd name="connsiteX63" fmla="*/ 195096 w 607639"/>
              <a:gd name="connsiteY63" fmla="*/ 93644 h 606722"/>
              <a:gd name="connsiteX64" fmla="*/ 137075 w 607639"/>
              <a:gd name="connsiteY64" fmla="*/ 151675 h 606722"/>
              <a:gd name="connsiteX65" fmla="*/ 151936 w 607639"/>
              <a:gd name="connsiteY65" fmla="*/ 151675 h 606722"/>
              <a:gd name="connsiteX66" fmla="*/ 177209 w 607639"/>
              <a:gd name="connsiteY66" fmla="*/ 176914 h 606722"/>
              <a:gd name="connsiteX67" fmla="*/ 151936 w 607639"/>
              <a:gd name="connsiteY67" fmla="*/ 202241 h 606722"/>
              <a:gd name="connsiteX68" fmla="*/ 75939 w 607639"/>
              <a:gd name="connsiteY68" fmla="*/ 202241 h 606722"/>
              <a:gd name="connsiteX69" fmla="*/ 59387 w 607639"/>
              <a:gd name="connsiteY69" fmla="*/ 196020 h 606722"/>
              <a:gd name="connsiteX70" fmla="*/ 55916 w 607639"/>
              <a:gd name="connsiteY70" fmla="*/ 192288 h 606722"/>
              <a:gd name="connsiteX71" fmla="*/ 50755 w 607639"/>
              <a:gd name="connsiteY71" fmla="*/ 178691 h 606722"/>
              <a:gd name="connsiteX72" fmla="*/ 50666 w 607639"/>
              <a:gd name="connsiteY72" fmla="*/ 176736 h 606722"/>
              <a:gd name="connsiteX73" fmla="*/ 50666 w 607639"/>
              <a:gd name="connsiteY73" fmla="*/ 101109 h 606722"/>
              <a:gd name="connsiteX74" fmla="*/ 75939 w 607639"/>
              <a:gd name="connsiteY74" fmla="*/ 75782 h 606722"/>
              <a:gd name="connsiteX75" fmla="*/ 101301 w 607639"/>
              <a:gd name="connsiteY75" fmla="*/ 101109 h 606722"/>
              <a:gd name="connsiteX76" fmla="*/ 101301 w 607639"/>
              <a:gd name="connsiteY76" fmla="*/ 115861 h 606722"/>
              <a:gd name="connsiteX77" fmla="*/ 159322 w 607639"/>
              <a:gd name="connsiteY77" fmla="*/ 57919 h 606722"/>
              <a:gd name="connsiteX78" fmla="*/ 177209 w 607639"/>
              <a:gd name="connsiteY78" fmla="*/ 50521 h 606722"/>
              <a:gd name="connsiteX79" fmla="*/ 480892 w 607639"/>
              <a:gd name="connsiteY79" fmla="*/ 0 h 606722"/>
              <a:gd name="connsiteX80" fmla="*/ 498960 w 607639"/>
              <a:gd name="connsiteY80" fmla="*/ 7376 h 606722"/>
              <a:gd name="connsiteX81" fmla="*/ 600162 w 607639"/>
              <a:gd name="connsiteY81" fmla="*/ 108513 h 606722"/>
              <a:gd name="connsiteX82" fmla="*/ 607639 w 607639"/>
              <a:gd name="connsiteY82" fmla="*/ 126554 h 606722"/>
              <a:gd name="connsiteX83" fmla="*/ 599984 w 607639"/>
              <a:gd name="connsiteY83" fmla="*/ 144507 h 606722"/>
              <a:gd name="connsiteX84" fmla="*/ 541417 w 607639"/>
              <a:gd name="connsiteY84" fmla="*/ 201741 h 606722"/>
              <a:gd name="connsiteX85" fmla="*/ 537768 w 607639"/>
              <a:gd name="connsiteY85" fmla="*/ 289724 h 606722"/>
              <a:gd name="connsiteX86" fmla="*/ 486499 w 607639"/>
              <a:gd name="connsiteY86" fmla="*/ 340915 h 606722"/>
              <a:gd name="connsiteX87" fmla="*/ 484719 w 607639"/>
              <a:gd name="connsiteY87" fmla="*/ 342159 h 606722"/>
              <a:gd name="connsiteX88" fmla="*/ 480002 w 607639"/>
              <a:gd name="connsiteY88" fmla="*/ 345270 h 606722"/>
              <a:gd name="connsiteX89" fmla="*/ 476530 w 607639"/>
              <a:gd name="connsiteY89" fmla="*/ 346869 h 606722"/>
              <a:gd name="connsiteX90" fmla="*/ 471190 w 607639"/>
              <a:gd name="connsiteY90" fmla="*/ 347847 h 606722"/>
              <a:gd name="connsiteX91" fmla="*/ 468609 w 607639"/>
              <a:gd name="connsiteY91" fmla="*/ 348380 h 606722"/>
              <a:gd name="connsiteX92" fmla="*/ 467452 w 607639"/>
              <a:gd name="connsiteY92" fmla="*/ 348114 h 606722"/>
              <a:gd name="connsiteX93" fmla="*/ 462111 w 607639"/>
              <a:gd name="connsiteY93" fmla="*/ 347047 h 606722"/>
              <a:gd name="connsiteX94" fmla="*/ 458373 w 607639"/>
              <a:gd name="connsiteY94" fmla="*/ 345981 h 606722"/>
              <a:gd name="connsiteX95" fmla="*/ 457305 w 607639"/>
              <a:gd name="connsiteY95" fmla="*/ 345714 h 606722"/>
              <a:gd name="connsiteX96" fmla="*/ 428911 w 607639"/>
              <a:gd name="connsiteY96" fmla="*/ 331494 h 606722"/>
              <a:gd name="connsiteX97" fmla="*/ 407282 w 607639"/>
              <a:gd name="connsiteY97" fmla="*/ 335049 h 606722"/>
              <a:gd name="connsiteX98" fmla="*/ 376308 w 607639"/>
              <a:gd name="connsiteY98" fmla="*/ 365888 h 606722"/>
              <a:gd name="connsiteX99" fmla="*/ 344265 w 607639"/>
              <a:gd name="connsiteY99" fmla="*/ 379219 h 606722"/>
              <a:gd name="connsiteX100" fmla="*/ 312133 w 607639"/>
              <a:gd name="connsiteY100" fmla="*/ 365888 h 606722"/>
              <a:gd name="connsiteX101" fmla="*/ 241194 w 607639"/>
              <a:gd name="connsiteY101" fmla="*/ 295057 h 606722"/>
              <a:gd name="connsiteX102" fmla="*/ 241194 w 607639"/>
              <a:gd name="connsiteY102" fmla="*/ 230891 h 606722"/>
              <a:gd name="connsiteX103" fmla="*/ 272079 w 607639"/>
              <a:gd name="connsiteY103" fmla="*/ 200052 h 606722"/>
              <a:gd name="connsiteX104" fmla="*/ 275551 w 607639"/>
              <a:gd name="connsiteY104" fmla="*/ 178456 h 606722"/>
              <a:gd name="connsiteX105" fmla="*/ 261398 w 607639"/>
              <a:gd name="connsiteY105" fmla="*/ 150106 h 606722"/>
              <a:gd name="connsiteX106" fmla="*/ 261131 w 607639"/>
              <a:gd name="connsiteY106" fmla="*/ 149039 h 606722"/>
              <a:gd name="connsiteX107" fmla="*/ 260063 w 607639"/>
              <a:gd name="connsiteY107" fmla="*/ 145307 h 606722"/>
              <a:gd name="connsiteX108" fmla="*/ 258995 w 607639"/>
              <a:gd name="connsiteY108" fmla="*/ 139974 h 606722"/>
              <a:gd name="connsiteX109" fmla="*/ 259262 w 607639"/>
              <a:gd name="connsiteY109" fmla="*/ 136242 h 606722"/>
              <a:gd name="connsiteX110" fmla="*/ 260241 w 607639"/>
              <a:gd name="connsiteY110" fmla="*/ 130909 h 606722"/>
              <a:gd name="connsiteX111" fmla="*/ 261754 w 607639"/>
              <a:gd name="connsiteY111" fmla="*/ 127443 h 606722"/>
              <a:gd name="connsiteX112" fmla="*/ 264959 w 607639"/>
              <a:gd name="connsiteY112" fmla="*/ 122733 h 606722"/>
              <a:gd name="connsiteX113" fmla="*/ 266116 w 607639"/>
              <a:gd name="connsiteY113" fmla="*/ 120955 h 606722"/>
              <a:gd name="connsiteX114" fmla="*/ 317384 w 607639"/>
              <a:gd name="connsiteY114" fmla="*/ 69676 h 606722"/>
              <a:gd name="connsiteX115" fmla="*/ 405591 w 607639"/>
              <a:gd name="connsiteY115" fmla="*/ 66121 h 606722"/>
              <a:gd name="connsiteX116" fmla="*/ 462912 w 607639"/>
              <a:gd name="connsiteY116" fmla="*/ 7554 h 606722"/>
              <a:gd name="connsiteX117" fmla="*/ 480892 w 607639"/>
              <a:gd name="connsiteY11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607639" h="606722">
                <a:moveTo>
                  <a:pt x="106370" y="436610"/>
                </a:moveTo>
                <a:lnTo>
                  <a:pt x="61329" y="480515"/>
                </a:lnTo>
                <a:lnTo>
                  <a:pt x="126397" y="545485"/>
                </a:lnTo>
                <a:lnTo>
                  <a:pt x="170369" y="500513"/>
                </a:lnTo>
                <a:close/>
                <a:moveTo>
                  <a:pt x="455714" y="404481"/>
                </a:moveTo>
                <a:lnTo>
                  <a:pt x="531614" y="404481"/>
                </a:lnTo>
                <a:lnTo>
                  <a:pt x="531703" y="404481"/>
                </a:lnTo>
                <a:lnTo>
                  <a:pt x="531792" y="404481"/>
                </a:lnTo>
                <a:cubicBezTo>
                  <a:pt x="538020" y="404481"/>
                  <a:pt x="543715" y="406792"/>
                  <a:pt x="548075" y="410525"/>
                </a:cubicBezTo>
                <a:cubicBezTo>
                  <a:pt x="549321" y="411591"/>
                  <a:pt x="550388" y="412747"/>
                  <a:pt x="551456" y="413991"/>
                </a:cubicBezTo>
                <a:cubicBezTo>
                  <a:pt x="554748" y="418079"/>
                  <a:pt x="556795" y="423323"/>
                  <a:pt x="556973" y="429012"/>
                </a:cubicBezTo>
                <a:cubicBezTo>
                  <a:pt x="556973" y="429278"/>
                  <a:pt x="556973" y="429545"/>
                  <a:pt x="556973" y="429811"/>
                </a:cubicBezTo>
                <a:lnTo>
                  <a:pt x="556973" y="505625"/>
                </a:lnTo>
                <a:cubicBezTo>
                  <a:pt x="556973" y="519579"/>
                  <a:pt x="545673" y="530867"/>
                  <a:pt x="531614" y="530867"/>
                </a:cubicBezTo>
                <a:cubicBezTo>
                  <a:pt x="517644" y="530867"/>
                  <a:pt x="506343" y="519579"/>
                  <a:pt x="506343" y="505625"/>
                </a:cubicBezTo>
                <a:lnTo>
                  <a:pt x="476001" y="546065"/>
                </a:lnTo>
                <a:cubicBezTo>
                  <a:pt x="471018" y="552731"/>
                  <a:pt x="463366" y="556197"/>
                  <a:pt x="455714" y="556197"/>
                </a:cubicBezTo>
                <a:cubicBezTo>
                  <a:pt x="450375" y="556197"/>
                  <a:pt x="445125" y="554508"/>
                  <a:pt x="440498" y="551131"/>
                </a:cubicBezTo>
                <a:cubicBezTo>
                  <a:pt x="429375" y="542776"/>
                  <a:pt x="427062" y="526867"/>
                  <a:pt x="435515" y="515757"/>
                </a:cubicBezTo>
                <a:lnTo>
                  <a:pt x="481073" y="455053"/>
                </a:lnTo>
                <a:lnTo>
                  <a:pt x="455714" y="455053"/>
                </a:lnTo>
                <a:cubicBezTo>
                  <a:pt x="441744" y="455053"/>
                  <a:pt x="430443" y="443765"/>
                  <a:pt x="430443" y="429811"/>
                </a:cubicBezTo>
                <a:cubicBezTo>
                  <a:pt x="430443" y="415857"/>
                  <a:pt x="441744" y="404481"/>
                  <a:pt x="455714" y="404481"/>
                </a:cubicBezTo>
                <a:close/>
                <a:moveTo>
                  <a:pt x="157786" y="282117"/>
                </a:moveTo>
                <a:cubicBezTo>
                  <a:pt x="164272" y="282117"/>
                  <a:pt x="170770" y="284584"/>
                  <a:pt x="175710" y="289516"/>
                </a:cubicBezTo>
                <a:lnTo>
                  <a:pt x="317685" y="431277"/>
                </a:lnTo>
                <a:cubicBezTo>
                  <a:pt x="327565" y="441142"/>
                  <a:pt x="327565" y="457140"/>
                  <a:pt x="317685" y="467006"/>
                </a:cubicBezTo>
                <a:lnTo>
                  <a:pt x="245229" y="539441"/>
                </a:lnTo>
                <a:cubicBezTo>
                  <a:pt x="240422" y="544152"/>
                  <a:pt x="234013" y="546818"/>
                  <a:pt x="227248" y="546818"/>
                </a:cubicBezTo>
                <a:cubicBezTo>
                  <a:pt x="220572" y="546818"/>
                  <a:pt x="214163" y="544152"/>
                  <a:pt x="209357" y="539441"/>
                </a:cubicBezTo>
                <a:lnTo>
                  <a:pt x="206241" y="536242"/>
                </a:lnTo>
                <a:lnTo>
                  <a:pt x="144734" y="599079"/>
                </a:lnTo>
                <a:cubicBezTo>
                  <a:pt x="140016" y="603967"/>
                  <a:pt x="133518" y="606633"/>
                  <a:pt x="126753" y="606722"/>
                </a:cubicBezTo>
                <a:lnTo>
                  <a:pt x="126575" y="606722"/>
                </a:lnTo>
                <a:cubicBezTo>
                  <a:pt x="119899" y="606722"/>
                  <a:pt x="113491" y="604056"/>
                  <a:pt x="108684" y="599256"/>
                </a:cubicBezTo>
                <a:lnTo>
                  <a:pt x="7388" y="498113"/>
                </a:lnTo>
                <a:cubicBezTo>
                  <a:pt x="2670" y="493403"/>
                  <a:pt x="0" y="486914"/>
                  <a:pt x="0" y="480160"/>
                </a:cubicBezTo>
                <a:cubicBezTo>
                  <a:pt x="89" y="473405"/>
                  <a:pt x="2759" y="466917"/>
                  <a:pt x="7655" y="462206"/>
                </a:cubicBezTo>
                <a:lnTo>
                  <a:pt x="70587" y="400792"/>
                </a:lnTo>
                <a:lnTo>
                  <a:pt x="67382" y="397681"/>
                </a:lnTo>
                <a:cubicBezTo>
                  <a:pt x="62665" y="392882"/>
                  <a:pt x="59994" y="386482"/>
                  <a:pt x="59994" y="379728"/>
                </a:cubicBezTo>
                <a:cubicBezTo>
                  <a:pt x="59994" y="373062"/>
                  <a:pt x="62665" y="366663"/>
                  <a:pt x="67382" y="361863"/>
                </a:cubicBezTo>
                <a:lnTo>
                  <a:pt x="139927" y="289516"/>
                </a:lnTo>
                <a:cubicBezTo>
                  <a:pt x="144823" y="284584"/>
                  <a:pt x="151299" y="282117"/>
                  <a:pt x="157786" y="282117"/>
                </a:cubicBezTo>
                <a:close/>
                <a:moveTo>
                  <a:pt x="363724" y="101159"/>
                </a:moveTo>
                <a:cubicBezTo>
                  <a:pt x="359930" y="101159"/>
                  <a:pt x="356147" y="102604"/>
                  <a:pt x="353254" y="105492"/>
                </a:cubicBezTo>
                <a:lnTo>
                  <a:pt x="320945" y="137752"/>
                </a:lnTo>
                <a:cubicBezTo>
                  <a:pt x="321835" y="138463"/>
                  <a:pt x="322814" y="139174"/>
                  <a:pt x="323793" y="139974"/>
                </a:cubicBezTo>
                <a:cubicBezTo>
                  <a:pt x="327709" y="142818"/>
                  <a:pt x="331715" y="145662"/>
                  <a:pt x="335898" y="148417"/>
                </a:cubicBezTo>
                <a:cubicBezTo>
                  <a:pt x="337678" y="149572"/>
                  <a:pt x="339369" y="150728"/>
                  <a:pt x="341149" y="151794"/>
                </a:cubicBezTo>
                <a:cubicBezTo>
                  <a:pt x="347113" y="155527"/>
                  <a:pt x="353254" y="159082"/>
                  <a:pt x="359930" y="162459"/>
                </a:cubicBezTo>
                <a:cubicBezTo>
                  <a:pt x="376040" y="170724"/>
                  <a:pt x="392863" y="183344"/>
                  <a:pt x="408439" y="198897"/>
                </a:cubicBezTo>
                <a:cubicBezTo>
                  <a:pt x="424016" y="214449"/>
                  <a:pt x="436655" y="231246"/>
                  <a:pt x="444933" y="247243"/>
                </a:cubicBezTo>
                <a:cubicBezTo>
                  <a:pt x="448315" y="253998"/>
                  <a:pt x="451875" y="260130"/>
                  <a:pt x="455614" y="266084"/>
                </a:cubicBezTo>
                <a:cubicBezTo>
                  <a:pt x="456682" y="267862"/>
                  <a:pt x="457839" y="269550"/>
                  <a:pt x="458907" y="271239"/>
                </a:cubicBezTo>
                <a:cubicBezTo>
                  <a:pt x="461666" y="275416"/>
                  <a:pt x="464514" y="279504"/>
                  <a:pt x="467452" y="283326"/>
                </a:cubicBezTo>
                <a:cubicBezTo>
                  <a:pt x="468164" y="284303"/>
                  <a:pt x="468876" y="285281"/>
                  <a:pt x="469677" y="286258"/>
                </a:cubicBezTo>
                <a:lnTo>
                  <a:pt x="501987" y="253998"/>
                </a:lnTo>
                <a:cubicBezTo>
                  <a:pt x="507772" y="248221"/>
                  <a:pt x="507772" y="238800"/>
                  <a:pt x="501987" y="233024"/>
                </a:cubicBezTo>
                <a:lnTo>
                  <a:pt x="374260" y="105492"/>
                </a:lnTo>
                <a:cubicBezTo>
                  <a:pt x="371323" y="102604"/>
                  <a:pt x="367518" y="101159"/>
                  <a:pt x="363724" y="101159"/>
                </a:cubicBezTo>
                <a:close/>
                <a:moveTo>
                  <a:pt x="177209" y="50521"/>
                </a:moveTo>
                <a:cubicBezTo>
                  <a:pt x="183683" y="50521"/>
                  <a:pt x="190157" y="52987"/>
                  <a:pt x="195096" y="57919"/>
                </a:cubicBezTo>
                <a:cubicBezTo>
                  <a:pt x="205063" y="67784"/>
                  <a:pt x="205063" y="83869"/>
                  <a:pt x="195096" y="93644"/>
                </a:cubicBezTo>
                <a:lnTo>
                  <a:pt x="137075" y="151675"/>
                </a:lnTo>
                <a:lnTo>
                  <a:pt x="151936" y="151675"/>
                </a:lnTo>
                <a:cubicBezTo>
                  <a:pt x="165908" y="151675"/>
                  <a:pt x="177209" y="162961"/>
                  <a:pt x="177209" y="176914"/>
                </a:cubicBezTo>
                <a:cubicBezTo>
                  <a:pt x="177209" y="190866"/>
                  <a:pt x="165908" y="202241"/>
                  <a:pt x="151936" y="202241"/>
                </a:cubicBezTo>
                <a:lnTo>
                  <a:pt x="75939" y="202241"/>
                </a:lnTo>
                <a:cubicBezTo>
                  <a:pt x="69621" y="202241"/>
                  <a:pt x="63836" y="199842"/>
                  <a:pt x="59387" y="196020"/>
                </a:cubicBezTo>
                <a:cubicBezTo>
                  <a:pt x="58141" y="194954"/>
                  <a:pt x="56984" y="193710"/>
                  <a:pt x="55916" y="192288"/>
                </a:cubicBezTo>
                <a:cubicBezTo>
                  <a:pt x="52980" y="188466"/>
                  <a:pt x="51111" y="183845"/>
                  <a:pt x="50755" y="178691"/>
                </a:cubicBezTo>
                <a:cubicBezTo>
                  <a:pt x="50666" y="178069"/>
                  <a:pt x="50666" y="177447"/>
                  <a:pt x="50666" y="176736"/>
                </a:cubicBezTo>
                <a:lnTo>
                  <a:pt x="50666" y="101109"/>
                </a:lnTo>
                <a:cubicBezTo>
                  <a:pt x="50666" y="87157"/>
                  <a:pt x="61968" y="75782"/>
                  <a:pt x="75939" y="75782"/>
                </a:cubicBezTo>
                <a:cubicBezTo>
                  <a:pt x="89910" y="75782"/>
                  <a:pt x="101301" y="87157"/>
                  <a:pt x="101301" y="101109"/>
                </a:cubicBezTo>
                <a:lnTo>
                  <a:pt x="101301" y="115861"/>
                </a:lnTo>
                <a:lnTo>
                  <a:pt x="159322" y="57919"/>
                </a:lnTo>
                <a:cubicBezTo>
                  <a:pt x="164261" y="52987"/>
                  <a:pt x="170735" y="50521"/>
                  <a:pt x="177209" y="50521"/>
                </a:cubicBezTo>
                <a:close/>
                <a:moveTo>
                  <a:pt x="480892" y="0"/>
                </a:moveTo>
                <a:cubicBezTo>
                  <a:pt x="487122" y="0"/>
                  <a:pt x="494154" y="2666"/>
                  <a:pt x="498960" y="7376"/>
                </a:cubicBezTo>
                <a:lnTo>
                  <a:pt x="600162" y="108513"/>
                </a:lnTo>
                <a:cubicBezTo>
                  <a:pt x="604969" y="113312"/>
                  <a:pt x="607639" y="119800"/>
                  <a:pt x="607639" y="126554"/>
                </a:cubicBezTo>
                <a:cubicBezTo>
                  <a:pt x="607550" y="133309"/>
                  <a:pt x="604880" y="139708"/>
                  <a:pt x="599984" y="144507"/>
                </a:cubicBezTo>
                <a:lnTo>
                  <a:pt x="541417" y="201741"/>
                </a:lnTo>
                <a:cubicBezTo>
                  <a:pt x="562957" y="227425"/>
                  <a:pt x="561978" y="265640"/>
                  <a:pt x="537768" y="289724"/>
                </a:cubicBezTo>
                <a:lnTo>
                  <a:pt x="486499" y="340915"/>
                </a:lnTo>
                <a:cubicBezTo>
                  <a:pt x="485965" y="341537"/>
                  <a:pt x="485342" y="341715"/>
                  <a:pt x="484719" y="342159"/>
                </a:cubicBezTo>
                <a:cubicBezTo>
                  <a:pt x="483206" y="343403"/>
                  <a:pt x="481693" y="344470"/>
                  <a:pt x="480002" y="345270"/>
                </a:cubicBezTo>
                <a:cubicBezTo>
                  <a:pt x="478845" y="345892"/>
                  <a:pt x="477688" y="346425"/>
                  <a:pt x="476530" y="346869"/>
                </a:cubicBezTo>
                <a:cubicBezTo>
                  <a:pt x="474750" y="347403"/>
                  <a:pt x="472970" y="347669"/>
                  <a:pt x="471190" y="347847"/>
                </a:cubicBezTo>
                <a:cubicBezTo>
                  <a:pt x="470300" y="347936"/>
                  <a:pt x="469499" y="348380"/>
                  <a:pt x="468609" y="348380"/>
                </a:cubicBezTo>
                <a:cubicBezTo>
                  <a:pt x="468253" y="348380"/>
                  <a:pt x="467808" y="348114"/>
                  <a:pt x="467452" y="348114"/>
                </a:cubicBezTo>
                <a:cubicBezTo>
                  <a:pt x="465582" y="348025"/>
                  <a:pt x="463891" y="347580"/>
                  <a:pt x="462111" y="347047"/>
                </a:cubicBezTo>
                <a:cubicBezTo>
                  <a:pt x="460776" y="346692"/>
                  <a:pt x="459530" y="346514"/>
                  <a:pt x="458373" y="345981"/>
                </a:cubicBezTo>
                <a:cubicBezTo>
                  <a:pt x="458017" y="345892"/>
                  <a:pt x="457661" y="345892"/>
                  <a:pt x="457305" y="345714"/>
                </a:cubicBezTo>
                <a:lnTo>
                  <a:pt x="428911" y="331494"/>
                </a:lnTo>
                <a:cubicBezTo>
                  <a:pt x="421702" y="327940"/>
                  <a:pt x="412979" y="329273"/>
                  <a:pt x="407282" y="335049"/>
                </a:cubicBezTo>
                <a:lnTo>
                  <a:pt x="376308" y="365888"/>
                </a:lnTo>
                <a:cubicBezTo>
                  <a:pt x="367763" y="374509"/>
                  <a:pt x="356370" y="379219"/>
                  <a:pt x="344265" y="379219"/>
                </a:cubicBezTo>
                <a:cubicBezTo>
                  <a:pt x="332160" y="379219"/>
                  <a:pt x="320678" y="374509"/>
                  <a:pt x="312133" y="365888"/>
                </a:cubicBezTo>
                <a:lnTo>
                  <a:pt x="241194" y="295057"/>
                </a:lnTo>
                <a:cubicBezTo>
                  <a:pt x="223481" y="277371"/>
                  <a:pt x="223481" y="248576"/>
                  <a:pt x="241194" y="230891"/>
                </a:cubicBezTo>
                <a:lnTo>
                  <a:pt x="272079" y="200052"/>
                </a:lnTo>
                <a:cubicBezTo>
                  <a:pt x="277776" y="194364"/>
                  <a:pt x="279200" y="185655"/>
                  <a:pt x="275551" y="178456"/>
                </a:cubicBezTo>
                <a:lnTo>
                  <a:pt x="261398" y="150106"/>
                </a:lnTo>
                <a:cubicBezTo>
                  <a:pt x="261220" y="149750"/>
                  <a:pt x="261220" y="149395"/>
                  <a:pt x="261131" y="149039"/>
                </a:cubicBezTo>
                <a:cubicBezTo>
                  <a:pt x="260508" y="147884"/>
                  <a:pt x="260330" y="146640"/>
                  <a:pt x="260063" y="145307"/>
                </a:cubicBezTo>
                <a:cubicBezTo>
                  <a:pt x="259529" y="143529"/>
                  <a:pt x="259084" y="141841"/>
                  <a:pt x="258995" y="139974"/>
                </a:cubicBezTo>
                <a:cubicBezTo>
                  <a:pt x="258906" y="138730"/>
                  <a:pt x="259084" y="137486"/>
                  <a:pt x="259262" y="136242"/>
                </a:cubicBezTo>
                <a:cubicBezTo>
                  <a:pt x="259440" y="134375"/>
                  <a:pt x="259707" y="132687"/>
                  <a:pt x="260241" y="130909"/>
                </a:cubicBezTo>
                <a:cubicBezTo>
                  <a:pt x="260686" y="129754"/>
                  <a:pt x="261220" y="128599"/>
                  <a:pt x="261754" y="127443"/>
                </a:cubicBezTo>
                <a:cubicBezTo>
                  <a:pt x="262644" y="125755"/>
                  <a:pt x="263713" y="124155"/>
                  <a:pt x="264959" y="122733"/>
                </a:cubicBezTo>
                <a:cubicBezTo>
                  <a:pt x="265404" y="122111"/>
                  <a:pt x="265582" y="121400"/>
                  <a:pt x="266116" y="120955"/>
                </a:cubicBezTo>
                <a:lnTo>
                  <a:pt x="317384" y="69676"/>
                </a:lnTo>
                <a:cubicBezTo>
                  <a:pt x="341505" y="45592"/>
                  <a:pt x="379868" y="44525"/>
                  <a:pt x="405591" y="66121"/>
                </a:cubicBezTo>
                <a:lnTo>
                  <a:pt x="462912" y="7554"/>
                </a:lnTo>
                <a:cubicBezTo>
                  <a:pt x="467719" y="2755"/>
                  <a:pt x="474127" y="89"/>
                  <a:pt x="480892"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sp>
        <p:nvSpPr>
          <p:cNvPr id="51" name="ï$ḻïḋé"/>
          <p:cNvSpPr/>
          <p:nvPr/>
        </p:nvSpPr>
        <p:spPr>
          <a:xfrm>
            <a:off x="8167094" y="4120606"/>
            <a:ext cx="636880" cy="63688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id-ID"/>
          </a:p>
        </p:txBody>
      </p:sp>
      <p:sp>
        <p:nvSpPr>
          <p:cNvPr id="52" name="ïsḷïḋè"/>
          <p:cNvSpPr/>
          <p:nvPr/>
        </p:nvSpPr>
        <p:spPr>
          <a:xfrm>
            <a:off x="8301382" y="4255157"/>
            <a:ext cx="368304" cy="367778"/>
          </a:xfrm>
          <a:custGeom>
            <a:avLst/>
            <a:gdLst>
              <a:gd name="connsiteX0" fmla="*/ 352682 w 580071"/>
              <a:gd name="connsiteY0" fmla="*/ 230910 h 579243"/>
              <a:gd name="connsiteX1" fmla="*/ 302259 w 580071"/>
              <a:gd name="connsiteY1" fmla="*/ 349540 h 579243"/>
              <a:gd name="connsiteX2" fmla="*/ 232443 w 580071"/>
              <a:gd name="connsiteY2" fmla="*/ 349540 h 579243"/>
              <a:gd name="connsiteX3" fmla="*/ 232443 w 580071"/>
              <a:gd name="connsiteY3" fmla="*/ 279909 h 579243"/>
              <a:gd name="connsiteX4" fmla="*/ 352682 w 580071"/>
              <a:gd name="connsiteY4" fmla="*/ 230910 h 579243"/>
              <a:gd name="connsiteX5" fmla="*/ 259675 w 580071"/>
              <a:gd name="connsiteY5" fmla="*/ 101916 h 579243"/>
              <a:gd name="connsiteX6" fmla="*/ 131776 w 580071"/>
              <a:gd name="connsiteY6" fmla="*/ 154809 h 579243"/>
              <a:gd name="connsiteX7" fmla="*/ 170533 w 580071"/>
              <a:gd name="connsiteY7" fmla="*/ 194801 h 579243"/>
              <a:gd name="connsiteX8" fmla="*/ 158906 w 580071"/>
              <a:gd name="connsiteY8" fmla="*/ 206412 h 579243"/>
              <a:gd name="connsiteX9" fmla="*/ 122732 w 580071"/>
              <a:gd name="connsiteY9" fmla="*/ 169000 h 579243"/>
              <a:gd name="connsiteX10" fmla="*/ 121440 w 580071"/>
              <a:gd name="connsiteY10" fmla="*/ 171580 h 579243"/>
              <a:gd name="connsiteX11" fmla="*/ 118856 w 580071"/>
              <a:gd name="connsiteY11" fmla="*/ 169000 h 579243"/>
              <a:gd name="connsiteX12" fmla="*/ 65888 w 580071"/>
              <a:gd name="connsiteY12" fmla="*/ 296717 h 579243"/>
              <a:gd name="connsiteX13" fmla="*/ 69764 w 580071"/>
              <a:gd name="connsiteY13" fmla="*/ 296717 h 579243"/>
              <a:gd name="connsiteX14" fmla="*/ 120148 w 580071"/>
              <a:gd name="connsiteY14" fmla="*/ 296717 h 579243"/>
              <a:gd name="connsiteX15" fmla="*/ 120148 w 580071"/>
              <a:gd name="connsiteY15" fmla="*/ 314778 h 579243"/>
              <a:gd name="connsiteX16" fmla="*/ 65888 w 580071"/>
              <a:gd name="connsiteY16" fmla="*/ 314778 h 579243"/>
              <a:gd name="connsiteX17" fmla="*/ 118856 w 580071"/>
              <a:gd name="connsiteY17" fmla="*/ 442495 h 579243"/>
              <a:gd name="connsiteX18" fmla="*/ 120148 w 580071"/>
              <a:gd name="connsiteY18" fmla="*/ 441205 h 579243"/>
              <a:gd name="connsiteX19" fmla="*/ 122732 w 580071"/>
              <a:gd name="connsiteY19" fmla="*/ 443786 h 579243"/>
              <a:gd name="connsiteX20" fmla="*/ 160198 w 580071"/>
              <a:gd name="connsiteY20" fmla="*/ 406373 h 579243"/>
              <a:gd name="connsiteX21" fmla="*/ 170533 w 580071"/>
              <a:gd name="connsiteY21" fmla="*/ 416694 h 579243"/>
              <a:gd name="connsiteX22" fmla="*/ 131776 w 580071"/>
              <a:gd name="connsiteY22" fmla="*/ 455396 h 579243"/>
              <a:gd name="connsiteX23" fmla="*/ 241589 w 580071"/>
              <a:gd name="connsiteY23" fmla="*/ 506999 h 579243"/>
              <a:gd name="connsiteX24" fmla="*/ 263551 w 580071"/>
              <a:gd name="connsiteY24" fmla="*/ 509579 h 579243"/>
              <a:gd name="connsiteX25" fmla="*/ 263551 w 580071"/>
              <a:gd name="connsiteY25" fmla="*/ 454106 h 579243"/>
              <a:gd name="connsiteX26" fmla="*/ 277762 w 580071"/>
              <a:gd name="connsiteY26" fmla="*/ 454106 h 579243"/>
              <a:gd name="connsiteX27" fmla="*/ 277762 w 580071"/>
              <a:gd name="connsiteY27" fmla="*/ 509579 h 579243"/>
              <a:gd name="connsiteX28" fmla="*/ 281638 w 580071"/>
              <a:gd name="connsiteY28" fmla="*/ 508289 h 579243"/>
              <a:gd name="connsiteX29" fmla="*/ 281638 w 580071"/>
              <a:gd name="connsiteY29" fmla="*/ 509579 h 579243"/>
              <a:gd name="connsiteX30" fmla="*/ 410830 w 580071"/>
              <a:gd name="connsiteY30" fmla="*/ 456686 h 579243"/>
              <a:gd name="connsiteX31" fmla="*/ 370780 w 580071"/>
              <a:gd name="connsiteY31" fmla="*/ 417984 h 579243"/>
              <a:gd name="connsiteX32" fmla="*/ 382408 w 580071"/>
              <a:gd name="connsiteY32" fmla="*/ 406373 h 579243"/>
              <a:gd name="connsiteX33" fmla="*/ 419873 w 580071"/>
              <a:gd name="connsiteY33" fmla="*/ 442495 h 579243"/>
              <a:gd name="connsiteX34" fmla="*/ 421165 w 580071"/>
              <a:gd name="connsiteY34" fmla="*/ 441205 h 579243"/>
              <a:gd name="connsiteX35" fmla="*/ 423749 w 580071"/>
              <a:gd name="connsiteY35" fmla="*/ 443786 h 579243"/>
              <a:gd name="connsiteX36" fmla="*/ 476718 w 580071"/>
              <a:gd name="connsiteY36" fmla="*/ 316068 h 579243"/>
              <a:gd name="connsiteX37" fmla="*/ 472842 w 580071"/>
              <a:gd name="connsiteY37" fmla="*/ 316068 h 579243"/>
              <a:gd name="connsiteX38" fmla="*/ 472842 w 580071"/>
              <a:gd name="connsiteY38" fmla="*/ 314778 h 579243"/>
              <a:gd name="connsiteX39" fmla="*/ 421165 w 580071"/>
              <a:gd name="connsiteY39" fmla="*/ 314778 h 579243"/>
              <a:gd name="connsiteX40" fmla="*/ 421165 w 580071"/>
              <a:gd name="connsiteY40" fmla="*/ 296717 h 579243"/>
              <a:gd name="connsiteX41" fmla="*/ 476718 w 580071"/>
              <a:gd name="connsiteY41" fmla="*/ 296717 h 579243"/>
              <a:gd name="connsiteX42" fmla="*/ 423749 w 580071"/>
              <a:gd name="connsiteY42" fmla="*/ 169000 h 579243"/>
              <a:gd name="connsiteX43" fmla="*/ 421165 w 580071"/>
              <a:gd name="connsiteY43" fmla="*/ 171580 h 579243"/>
              <a:gd name="connsiteX44" fmla="*/ 419873 w 580071"/>
              <a:gd name="connsiteY44" fmla="*/ 169000 h 579243"/>
              <a:gd name="connsiteX45" fmla="*/ 382408 w 580071"/>
              <a:gd name="connsiteY45" fmla="*/ 206412 h 579243"/>
              <a:gd name="connsiteX46" fmla="*/ 370780 w 580071"/>
              <a:gd name="connsiteY46" fmla="*/ 194801 h 579243"/>
              <a:gd name="connsiteX47" fmla="*/ 410830 w 580071"/>
              <a:gd name="connsiteY47" fmla="*/ 156099 h 579243"/>
              <a:gd name="connsiteX48" fmla="*/ 299725 w 580071"/>
              <a:gd name="connsiteY48" fmla="*/ 104496 h 579243"/>
              <a:gd name="connsiteX49" fmla="*/ 277762 w 580071"/>
              <a:gd name="connsiteY49" fmla="*/ 101916 h 579243"/>
              <a:gd name="connsiteX50" fmla="*/ 277762 w 580071"/>
              <a:gd name="connsiteY50" fmla="*/ 157389 h 579243"/>
              <a:gd name="connsiteX51" fmla="*/ 263551 w 580071"/>
              <a:gd name="connsiteY51" fmla="*/ 157389 h 579243"/>
              <a:gd name="connsiteX52" fmla="*/ 263551 w 580071"/>
              <a:gd name="connsiteY52" fmla="*/ 103206 h 579243"/>
              <a:gd name="connsiteX53" fmla="*/ 259675 w 580071"/>
              <a:gd name="connsiteY53" fmla="*/ 103206 h 579243"/>
              <a:gd name="connsiteX54" fmla="*/ 448295 w 580071"/>
              <a:gd name="connsiteY54" fmla="*/ 0 h 579243"/>
              <a:gd name="connsiteX55" fmla="*/ 580071 w 580071"/>
              <a:gd name="connsiteY55" fmla="*/ 131588 h 579243"/>
              <a:gd name="connsiteX56" fmla="*/ 536146 w 580071"/>
              <a:gd name="connsiteY56" fmla="*/ 175450 h 579243"/>
              <a:gd name="connsiteX57" fmla="*/ 484469 w 580071"/>
              <a:gd name="connsiteY57" fmla="*/ 123847 h 579243"/>
              <a:gd name="connsiteX58" fmla="*/ 474134 w 580071"/>
              <a:gd name="connsiteY58" fmla="*/ 135458 h 579243"/>
              <a:gd name="connsiteX59" fmla="*/ 538730 w 580071"/>
              <a:gd name="connsiteY59" fmla="*/ 310908 h 579243"/>
              <a:gd name="connsiteX60" fmla="*/ 270011 w 580071"/>
              <a:gd name="connsiteY60" fmla="*/ 579243 h 579243"/>
              <a:gd name="connsiteX61" fmla="*/ 0 w 580071"/>
              <a:gd name="connsiteY61" fmla="*/ 310908 h 579243"/>
              <a:gd name="connsiteX62" fmla="*/ 270011 w 580071"/>
              <a:gd name="connsiteY62" fmla="*/ 41283 h 579243"/>
              <a:gd name="connsiteX63" fmla="*/ 444420 w 580071"/>
              <a:gd name="connsiteY63" fmla="*/ 105786 h 579243"/>
              <a:gd name="connsiteX64" fmla="*/ 456047 w 580071"/>
              <a:gd name="connsiteY64" fmla="*/ 95466 h 579243"/>
              <a:gd name="connsiteX65" fmla="*/ 404370 w 580071"/>
              <a:gd name="connsiteY65" fmla="*/ 43863 h 579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0071" h="579243">
                <a:moveTo>
                  <a:pt x="352682" y="230910"/>
                </a:moveTo>
                <a:cubicBezTo>
                  <a:pt x="352682" y="230910"/>
                  <a:pt x="321653" y="330198"/>
                  <a:pt x="302259" y="349540"/>
                </a:cubicBezTo>
                <a:cubicBezTo>
                  <a:pt x="282866" y="367592"/>
                  <a:pt x="251837" y="367592"/>
                  <a:pt x="232443" y="349540"/>
                </a:cubicBezTo>
                <a:cubicBezTo>
                  <a:pt x="214343" y="330198"/>
                  <a:pt x="214343" y="299251"/>
                  <a:pt x="232443" y="279909"/>
                </a:cubicBezTo>
                <a:cubicBezTo>
                  <a:pt x="251837" y="260568"/>
                  <a:pt x="352682" y="230910"/>
                  <a:pt x="352682" y="230910"/>
                </a:cubicBezTo>
                <a:close/>
                <a:moveTo>
                  <a:pt x="259675" y="101916"/>
                </a:moveTo>
                <a:cubicBezTo>
                  <a:pt x="211874" y="104496"/>
                  <a:pt x="166657" y="122557"/>
                  <a:pt x="131776" y="154809"/>
                </a:cubicBezTo>
                <a:lnTo>
                  <a:pt x="170533" y="194801"/>
                </a:lnTo>
                <a:lnTo>
                  <a:pt x="158906" y="206412"/>
                </a:lnTo>
                <a:lnTo>
                  <a:pt x="122732" y="169000"/>
                </a:lnTo>
                <a:cubicBezTo>
                  <a:pt x="121440" y="170290"/>
                  <a:pt x="121440" y="170290"/>
                  <a:pt x="121440" y="171580"/>
                </a:cubicBezTo>
                <a:lnTo>
                  <a:pt x="118856" y="169000"/>
                </a:lnTo>
                <a:cubicBezTo>
                  <a:pt x="85267" y="205122"/>
                  <a:pt x="67180" y="250275"/>
                  <a:pt x="65888" y="296717"/>
                </a:cubicBezTo>
                <a:lnTo>
                  <a:pt x="69764" y="296717"/>
                </a:lnTo>
                <a:lnTo>
                  <a:pt x="120148" y="296717"/>
                </a:lnTo>
                <a:lnTo>
                  <a:pt x="120148" y="314778"/>
                </a:lnTo>
                <a:lnTo>
                  <a:pt x="65888" y="314778"/>
                </a:lnTo>
                <a:cubicBezTo>
                  <a:pt x="67180" y="361221"/>
                  <a:pt x="85267" y="406373"/>
                  <a:pt x="118856" y="442495"/>
                </a:cubicBezTo>
                <a:lnTo>
                  <a:pt x="120148" y="441205"/>
                </a:lnTo>
                <a:cubicBezTo>
                  <a:pt x="121440" y="442495"/>
                  <a:pt x="121440" y="442495"/>
                  <a:pt x="122732" y="443786"/>
                </a:cubicBezTo>
                <a:lnTo>
                  <a:pt x="160198" y="406373"/>
                </a:lnTo>
                <a:lnTo>
                  <a:pt x="170533" y="416694"/>
                </a:lnTo>
                <a:lnTo>
                  <a:pt x="131776" y="455396"/>
                </a:lnTo>
                <a:cubicBezTo>
                  <a:pt x="162782" y="483778"/>
                  <a:pt x="200247" y="501839"/>
                  <a:pt x="241589" y="506999"/>
                </a:cubicBezTo>
                <a:cubicBezTo>
                  <a:pt x="249340" y="508289"/>
                  <a:pt x="255800" y="509579"/>
                  <a:pt x="263551" y="509579"/>
                </a:cubicBezTo>
                <a:lnTo>
                  <a:pt x="263551" y="454106"/>
                </a:lnTo>
                <a:lnTo>
                  <a:pt x="277762" y="454106"/>
                </a:lnTo>
                <a:lnTo>
                  <a:pt x="277762" y="509579"/>
                </a:lnTo>
                <a:cubicBezTo>
                  <a:pt x="279054" y="508289"/>
                  <a:pt x="280346" y="508289"/>
                  <a:pt x="281638" y="508289"/>
                </a:cubicBezTo>
                <a:lnTo>
                  <a:pt x="281638" y="509579"/>
                </a:lnTo>
                <a:cubicBezTo>
                  <a:pt x="330731" y="506999"/>
                  <a:pt x="374656" y="488938"/>
                  <a:pt x="410830" y="456686"/>
                </a:cubicBezTo>
                <a:lnTo>
                  <a:pt x="370780" y="417984"/>
                </a:lnTo>
                <a:lnTo>
                  <a:pt x="382408" y="406373"/>
                </a:lnTo>
                <a:lnTo>
                  <a:pt x="419873" y="442495"/>
                </a:lnTo>
                <a:cubicBezTo>
                  <a:pt x="419873" y="442495"/>
                  <a:pt x="419873" y="441205"/>
                  <a:pt x="421165" y="441205"/>
                </a:cubicBezTo>
                <a:lnTo>
                  <a:pt x="423749" y="443786"/>
                </a:lnTo>
                <a:cubicBezTo>
                  <a:pt x="456047" y="407663"/>
                  <a:pt x="474134" y="363801"/>
                  <a:pt x="476718" y="316068"/>
                </a:cubicBezTo>
                <a:lnTo>
                  <a:pt x="472842" y="316068"/>
                </a:lnTo>
                <a:cubicBezTo>
                  <a:pt x="472842" y="314778"/>
                  <a:pt x="472842" y="314778"/>
                  <a:pt x="472842" y="314778"/>
                </a:cubicBezTo>
                <a:lnTo>
                  <a:pt x="421165" y="314778"/>
                </a:lnTo>
                <a:lnTo>
                  <a:pt x="421165" y="296717"/>
                </a:lnTo>
                <a:lnTo>
                  <a:pt x="476718" y="296717"/>
                </a:lnTo>
                <a:cubicBezTo>
                  <a:pt x="474134" y="248984"/>
                  <a:pt x="456047" y="205122"/>
                  <a:pt x="423749" y="169000"/>
                </a:cubicBezTo>
                <a:lnTo>
                  <a:pt x="421165" y="171580"/>
                </a:lnTo>
                <a:cubicBezTo>
                  <a:pt x="421165" y="170290"/>
                  <a:pt x="419873" y="169000"/>
                  <a:pt x="419873" y="169000"/>
                </a:cubicBezTo>
                <a:lnTo>
                  <a:pt x="382408" y="206412"/>
                </a:lnTo>
                <a:lnTo>
                  <a:pt x="370780" y="194801"/>
                </a:lnTo>
                <a:lnTo>
                  <a:pt x="410830" y="156099"/>
                </a:lnTo>
                <a:cubicBezTo>
                  <a:pt x="379824" y="127718"/>
                  <a:pt x="341066" y="109656"/>
                  <a:pt x="299725" y="104496"/>
                </a:cubicBezTo>
                <a:cubicBezTo>
                  <a:pt x="293265" y="103206"/>
                  <a:pt x="285514" y="103206"/>
                  <a:pt x="277762" y="101916"/>
                </a:cubicBezTo>
                <a:lnTo>
                  <a:pt x="277762" y="157389"/>
                </a:lnTo>
                <a:lnTo>
                  <a:pt x="263551" y="157389"/>
                </a:lnTo>
                <a:lnTo>
                  <a:pt x="263551" y="103206"/>
                </a:lnTo>
                <a:cubicBezTo>
                  <a:pt x="262259" y="103206"/>
                  <a:pt x="260967" y="103206"/>
                  <a:pt x="259675" y="103206"/>
                </a:cubicBezTo>
                <a:close/>
                <a:moveTo>
                  <a:pt x="448295" y="0"/>
                </a:moveTo>
                <a:cubicBezTo>
                  <a:pt x="551649" y="59344"/>
                  <a:pt x="580071" y="131588"/>
                  <a:pt x="580071" y="131588"/>
                </a:cubicBezTo>
                <a:lnTo>
                  <a:pt x="536146" y="175450"/>
                </a:lnTo>
                <a:lnTo>
                  <a:pt x="484469" y="123847"/>
                </a:lnTo>
                <a:lnTo>
                  <a:pt x="474134" y="135458"/>
                </a:lnTo>
                <a:cubicBezTo>
                  <a:pt x="514183" y="183191"/>
                  <a:pt x="538730" y="243824"/>
                  <a:pt x="538730" y="310908"/>
                </a:cubicBezTo>
                <a:cubicBezTo>
                  <a:pt x="538730" y="459266"/>
                  <a:pt x="418581" y="579243"/>
                  <a:pt x="270011" y="579243"/>
                </a:cubicBezTo>
                <a:cubicBezTo>
                  <a:pt x="120148" y="579243"/>
                  <a:pt x="0" y="459266"/>
                  <a:pt x="0" y="310908"/>
                </a:cubicBezTo>
                <a:cubicBezTo>
                  <a:pt x="0" y="161259"/>
                  <a:pt x="120148" y="41283"/>
                  <a:pt x="270011" y="41283"/>
                </a:cubicBezTo>
                <a:cubicBezTo>
                  <a:pt x="335899" y="41283"/>
                  <a:pt x="397911" y="65794"/>
                  <a:pt x="444420" y="105786"/>
                </a:cubicBezTo>
                <a:lnTo>
                  <a:pt x="456047" y="95466"/>
                </a:lnTo>
                <a:lnTo>
                  <a:pt x="404370" y="43863"/>
                </a:ln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sp>
        <p:nvSpPr>
          <p:cNvPr id="53" name="ïṡļïḓé"/>
          <p:cNvSpPr txBox="1"/>
          <p:nvPr/>
        </p:nvSpPr>
        <p:spPr>
          <a:xfrm>
            <a:off x="2110630" y="4178376"/>
            <a:ext cx="873749" cy="391099"/>
          </a:xfrm>
          <a:prstGeom prst="rect">
            <a:avLst/>
          </a:prstGeom>
          <a:noFill/>
        </p:spPr>
        <p:txBody>
          <a:bodyPr wrap="square" lIns="91440" tIns="45720" rIns="91440" bIns="45720" rtlCol="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400" dirty="0">
                <a:latin typeface="微软雅黑" panose="020B0503020204020204" pitchFamily="34" charset="-122"/>
                <a:ea typeface="微软雅黑" panose="020B0503020204020204" pitchFamily="34" charset="-122"/>
              </a:rPr>
              <a:t>配置</a:t>
            </a:r>
            <a:endParaRPr lang="zh-CN" altLang="en-US" sz="2400" dirty="0">
              <a:latin typeface="微软雅黑" panose="020B0503020204020204" pitchFamily="34" charset="-122"/>
              <a:ea typeface="微软雅黑" panose="020B0503020204020204" pitchFamily="34" charset="-122"/>
            </a:endParaRPr>
          </a:p>
        </p:txBody>
      </p:sp>
      <p:sp>
        <p:nvSpPr>
          <p:cNvPr id="54" name="îṧļíḑê"/>
          <p:cNvSpPr txBox="1"/>
          <p:nvPr/>
        </p:nvSpPr>
        <p:spPr>
          <a:xfrm>
            <a:off x="3279966" y="2934686"/>
            <a:ext cx="1056703" cy="391099"/>
          </a:xfrm>
          <a:prstGeom prst="rect">
            <a:avLst/>
          </a:prstGeom>
          <a:noFill/>
        </p:spPr>
        <p:txBody>
          <a:bodyPr wrap="square" lIns="91440" tIns="45720" rIns="91440" bIns="45720" rtlCol="0" anchor="ctr">
            <a:noAutofit/>
          </a:bodyPr>
          <a:lstStyle>
            <a:defPPr>
              <a:defRPr lang="en-US"/>
            </a:defPPr>
            <a:lvl1pPr defTabSz="914400">
              <a:defRPr sz="2400">
                <a:latin typeface="微软雅黑" panose="020B0503020204020204" pitchFamily="34" charset="-122"/>
                <a:ea typeface="微软雅黑" panose="020B0503020204020204" pitchFamily="34" charset="-122"/>
              </a:defRPr>
            </a:lvl1pPr>
            <a:lvl2pPr defTabSz="914400"/>
            <a:lvl3pPr defTabSz="914400"/>
            <a:lvl4pPr defTabSz="914400"/>
            <a:lvl5pPr defTabSz="914400"/>
            <a:lvl6pPr defTabSz="914400"/>
            <a:lvl7pPr defTabSz="914400"/>
            <a:lvl8pPr defTabSz="914400"/>
            <a:lvl9pPr defTabSz="914400"/>
          </a:lstStyle>
          <a:p>
            <a:r>
              <a:rPr lang="zh-CN" altLang="en-US" dirty="0"/>
              <a:t>传播</a:t>
            </a:r>
            <a:endParaRPr lang="zh-CN" altLang="en-US" dirty="0"/>
          </a:p>
        </p:txBody>
      </p:sp>
      <p:sp>
        <p:nvSpPr>
          <p:cNvPr id="55" name="iṣľîḑè"/>
          <p:cNvSpPr txBox="1"/>
          <p:nvPr/>
        </p:nvSpPr>
        <p:spPr>
          <a:xfrm>
            <a:off x="5567082" y="2215710"/>
            <a:ext cx="878542" cy="391099"/>
          </a:xfrm>
          <a:prstGeom prst="rect">
            <a:avLst/>
          </a:prstGeom>
          <a:noFill/>
        </p:spPr>
        <p:txBody>
          <a:bodyPr wrap="square" lIns="91440" tIns="45720" rIns="91440" bIns="45720" rtlCol="0" anchor="ctr">
            <a:noAutofit/>
          </a:bodyPr>
          <a:lstStyle>
            <a:defPPr>
              <a:defRPr lang="en-US"/>
            </a:defPPr>
            <a:lvl1pPr defTabSz="914400">
              <a:defRPr sz="2400">
                <a:latin typeface="微软雅黑" panose="020B0503020204020204" pitchFamily="34" charset="-122"/>
                <a:ea typeface="微软雅黑" panose="020B0503020204020204" pitchFamily="34" charset="-122"/>
              </a:defRPr>
            </a:lvl1pPr>
            <a:lvl2pPr defTabSz="914400"/>
            <a:lvl3pPr defTabSz="914400"/>
            <a:lvl4pPr defTabSz="914400"/>
            <a:lvl5pPr defTabSz="914400"/>
            <a:lvl6pPr defTabSz="914400"/>
            <a:lvl7pPr defTabSz="914400"/>
            <a:lvl8pPr defTabSz="914400"/>
            <a:lvl9pPr defTabSz="914400"/>
          </a:lstStyle>
          <a:p>
            <a:r>
              <a:rPr lang="zh-CN" altLang="en-US" dirty="0"/>
              <a:t>启动</a:t>
            </a:r>
            <a:endParaRPr lang="zh-CN" altLang="en-US" dirty="0"/>
          </a:p>
        </p:txBody>
      </p:sp>
      <p:sp>
        <p:nvSpPr>
          <p:cNvPr id="56" name="íṩḻíḑé"/>
          <p:cNvSpPr txBox="1"/>
          <p:nvPr/>
        </p:nvSpPr>
        <p:spPr>
          <a:xfrm>
            <a:off x="9027584" y="4178376"/>
            <a:ext cx="2479410" cy="391099"/>
          </a:xfrm>
          <a:prstGeom prst="rect">
            <a:avLst/>
          </a:prstGeom>
          <a:noFill/>
        </p:spPr>
        <p:txBody>
          <a:bodyPr wrap="square" lIns="91440" tIns="45720" rIns="91440" bIns="45720" rtlCol="0" anchor="ctr">
            <a:noAutofit/>
          </a:bodyPr>
          <a:lstStyle>
            <a:defPPr>
              <a:defRPr lang="en-US"/>
            </a:defPPr>
            <a:lvl1pPr defTabSz="914400">
              <a:defRPr sz="2400">
                <a:latin typeface="微软雅黑" panose="020B0503020204020204" pitchFamily="34" charset="-122"/>
                <a:ea typeface="微软雅黑" panose="020B0503020204020204" pitchFamily="34" charset="-122"/>
              </a:defRPr>
            </a:lvl1pPr>
            <a:lvl2pPr defTabSz="914400"/>
            <a:lvl3pPr defTabSz="914400"/>
            <a:lvl4pPr defTabSz="914400"/>
            <a:lvl5pPr defTabSz="914400"/>
            <a:lvl6pPr defTabSz="914400"/>
            <a:lvl7pPr defTabSz="914400"/>
            <a:lvl8pPr defTabSz="914400"/>
            <a:lvl9pPr defTabSz="914400"/>
          </a:lstStyle>
          <a:p>
            <a:r>
              <a:rPr lang="zh-CN" altLang="en-US" dirty="0"/>
              <a:t>控制</a:t>
            </a:r>
            <a:endParaRPr lang="zh-CN" altLang="en-US" dirty="0"/>
          </a:p>
        </p:txBody>
      </p:sp>
      <p:sp>
        <p:nvSpPr>
          <p:cNvPr id="57" name="ïṡļïḑé"/>
          <p:cNvSpPr txBox="1"/>
          <p:nvPr/>
        </p:nvSpPr>
        <p:spPr>
          <a:xfrm>
            <a:off x="7852885" y="2859723"/>
            <a:ext cx="816801" cy="391099"/>
          </a:xfrm>
          <a:prstGeom prst="rect">
            <a:avLst/>
          </a:prstGeom>
          <a:noFill/>
        </p:spPr>
        <p:txBody>
          <a:bodyPr wrap="square" lIns="91440" tIns="45720" rIns="91440" bIns="45720" rtlCol="0" anchor="ctr">
            <a:noAutofit/>
          </a:bodyPr>
          <a:lstStyle>
            <a:defPPr>
              <a:defRPr lang="en-US"/>
            </a:defPPr>
            <a:lvl1pPr defTabSz="914400">
              <a:defRPr sz="2400">
                <a:latin typeface="微软雅黑" panose="020B0503020204020204" pitchFamily="34" charset="-122"/>
                <a:ea typeface="微软雅黑" panose="020B0503020204020204" pitchFamily="34" charset="-122"/>
              </a:defRPr>
            </a:lvl1pPr>
            <a:lvl2pPr defTabSz="914400"/>
            <a:lvl3pPr defTabSz="914400"/>
            <a:lvl4pPr defTabSz="914400"/>
            <a:lvl5pPr defTabSz="914400"/>
            <a:lvl6pPr defTabSz="914400"/>
            <a:lvl7pPr defTabSz="914400"/>
            <a:lvl8pPr defTabSz="914400"/>
            <a:lvl9pPr defTabSz="914400"/>
          </a:lstStyle>
          <a:p>
            <a:r>
              <a:rPr lang="zh-CN" altLang="en-US" dirty="0"/>
              <a:t>连接</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0746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2.6.5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反弹端口木马</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1          _3"/>
          <p:cNvSpPr txBox="1"/>
          <p:nvPr/>
        </p:nvSpPr>
        <p:spPr>
          <a:xfrm>
            <a:off x="865093" y="1613310"/>
            <a:ext cx="5588359" cy="1052596"/>
          </a:xfrm>
          <a:prstGeom prst="rect">
            <a:avLst/>
          </a:prstGeom>
          <a:noFill/>
        </p:spPr>
        <p:txBody>
          <a:bodyPr wrap="square" rtlCol="0">
            <a:spAutoFit/>
          </a:bodyPr>
          <a:lstStyle/>
          <a:p>
            <a:pPr indent="457200" algn="just">
              <a:lnSpc>
                <a:spcPct val="130000"/>
              </a:lnSpc>
            </a:pPr>
            <a:r>
              <a:rPr lang="zh-CN" altLang="en-US" sz="2400" dirty="0">
                <a:latin typeface="微软雅黑" panose="020B0503020204020204" pitchFamily="34" charset="-122"/>
                <a:ea typeface="微软雅黑" panose="020B0503020204020204" pitchFamily="34" charset="-122"/>
                <a:sym typeface="Arial" panose="020B0604020202020204" pitchFamily="34" charset="0"/>
              </a:rPr>
              <a:t>思考</a:t>
            </a:r>
            <a:r>
              <a:rPr lang="zh-CN" altLang="en-US" sz="2400" dirty="0" smtClean="0">
                <a:latin typeface="微软雅黑" panose="020B0503020204020204" pitchFamily="34" charset="-122"/>
                <a:ea typeface="微软雅黑" panose="020B0503020204020204" pitchFamily="34" charset="-122"/>
                <a:sym typeface="Arial" panose="020B0604020202020204" pitchFamily="34" charset="0"/>
              </a:rPr>
              <a:t>：</a:t>
            </a:r>
            <a:endParaRPr lang="en-US" altLang="zh-CN" sz="2400" dirty="0" smtClean="0">
              <a:latin typeface="微软雅黑" panose="020B0503020204020204" pitchFamily="34" charset="-122"/>
              <a:ea typeface="微软雅黑" panose="020B0503020204020204" pitchFamily="34" charset="-122"/>
              <a:sym typeface="Arial" panose="020B0604020202020204" pitchFamily="34" charset="0"/>
            </a:endParaRPr>
          </a:p>
          <a:p>
            <a:pPr indent="457200" algn="just">
              <a:lnSpc>
                <a:spcPct val="130000"/>
              </a:lnSpc>
            </a:pPr>
            <a:r>
              <a:rPr lang="zh-CN" altLang="en-US" sz="2400" dirty="0">
                <a:latin typeface="微软雅黑" panose="020B0503020204020204" pitchFamily="34" charset="-122"/>
                <a:ea typeface="微软雅黑" panose="020B0503020204020204" pitchFamily="34" charset="-122"/>
                <a:sym typeface="Arial" panose="020B0604020202020204" pitchFamily="34" charset="0"/>
              </a:rPr>
              <a:t>如何防范木马？</a:t>
            </a:r>
            <a:endParaRPr lang="zh-CN" altLang="en-US" sz="2400" dirty="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42" name="组合 41"/>
          <p:cNvGrpSpPr/>
          <p:nvPr/>
        </p:nvGrpSpPr>
        <p:grpSpPr>
          <a:xfrm>
            <a:off x="6787164" y="1236791"/>
            <a:ext cx="5404836" cy="5621209"/>
            <a:chOff x="6787164" y="1236791"/>
            <a:chExt cx="5404836" cy="5621209"/>
          </a:xfrm>
        </p:grpSpPr>
        <p:pic>
          <p:nvPicPr>
            <p:cNvPr id="43" name="图片 42"/>
            <p:cNvPicPr>
              <a:picLocks noChangeAspect="1"/>
            </p:cNvPicPr>
            <p:nvPr/>
          </p:nvPicPr>
          <p:blipFill>
            <a:blip r:embed="rId1"/>
            <a:stretch>
              <a:fillRect/>
            </a:stretch>
          </p:blipFill>
          <p:spPr>
            <a:xfrm>
              <a:off x="6787165" y="1236792"/>
              <a:ext cx="5404835" cy="5621208"/>
            </a:xfrm>
            <a:prstGeom prst="rect">
              <a:avLst/>
            </a:prstGeom>
          </p:spPr>
        </p:pic>
        <p:sp>
          <p:nvSpPr>
            <p:cNvPr id="44" name="矩形 43"/>
            <p:cNvSpPr/>
            <p:nvPr/>
          </p:nvSpPr>
          <p:spPr>
            <a:xfrm>
              <a:off x="6787164" y="1236791"/>
              <a:ext cx="5404835" cy="562120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0746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2.6.3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DLL</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矩形 46"/>
          <p:cNvSpPr>
            <a:spLocks noChangeAspect="1" noChangeArrowheads="1"/>
          </p:cNvSpPr>
          <p:nvPr/>
        </p:nvSpPr>
        <p:spPr bwMode="auto">
          <a:xfrm>
            <a:off x="6941712" y="940118"/>
            <a:ext cx="5250287" cy="5147590"/>
          </a:xfrm>
          <a:prstGeom prst="rect">
            <a:avLst/>
          </a:prstGeom>
          <a:blipFill dpi="0" rotWithShape="1">
            <a:blip r:embed="rId1"/>
            <a:srcRect/>
            <a:stretch>
              <a:fillRect l="-46944"/>
            </a:stretch>
          </a:blipFill>
          <a:ln w="9525">
            <a:noFill/>
            <a:miter lim="800000"/>
          </a:ln>
        </p:spPr>
        <p:txBody>
          <a:bodyPr lIns="121909" tIns="60954" rIns="121909" bIns="60954" anchor="ct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1          _3"/>
          <p:cNvSpPr txBox="1"/>
          <p:nvPr/>
        </p:nvSpPr>
        <p:spPr>
          <a:xfrm>
            <a:off x="1008051" y="1138134"/>
            <a:ext cx="5213456" cy="3301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en-US" altLang="zh-CN" dirty="0">
                <a:sym typeface="Arial" panose="020B0604020202020204" pitchFamily="34" charset="0"/>
              </a:rPr>
              <a:t>DLL</a:t>
            </a:r>
            <a:r>
              <a:rPr lang="zh-CN" altLang="en-US" dirty="0">
                <a:sym typeface="Arial" panose="020B0604020202020204" pitchFamily="34" charset="0"/>
              </a:rPr>
              <a:t>是编译好的代码，与一般程序没什么大差别，只是它不能独立运行，需要程序调用。其实</a:t>
            </a:r>
            <a:r>
              <a:rPr lang="en-US" altLang="zh-CN" dirty="0">
                <a:sym typeface="Arial" panose="020B0604020202020204" pitchFamily="34" charset="0"/>
              </a:rPr>
              <a:t>DLL</a:t>
            </a:r>
            <a:r>
              <a:rPr lang="zh-CN" altLang="en-US" dirty="0">
                <a:sym typeface="Arial" panose="020B0604020202020204" pitchFamily="34" charset="0"/>
              </a:rPr>
              <a:t>的代码和其他程序几乎没什么两样，仅仅是接口和启动模式不同，</a:t>
            </a:r>
            <a:r>
              <a:rPr lang="en-US" altLang="zh-CN" dirty="0">
                <a:sym typeface="Arial" panose="020B0604020202020204" pitchFamily="34" charset="0"/>
              </a:rPr>
              <a:t>DLL</a:t>
            </a:r>
            <a:r>
              <a:rPr lang="zh-CN" altLang="en-US" dirty="0">
                <a:sym typeface="Arial" panose="020B0604020202020204" pitchFamily="34" charset="0"/>
              </a:rPr>
              <a:t>就变成一个独立的程序了。可以把</a:t>
            </a:r>
            <a:r>
              <a:rPr lang="en-US" altLang="zh-CN" dirty="0">
                <a:sym typeface="Arial" panose="020B0604020202020204" pitchFamily="34" charset="0"/>
              </a:rPr>
              <a:t>DLL</a:t>
            </a:r>
            <a:r>
              <a:rPr lang="zh-CN" altLang="en-US" dirty="0">
                <a:sym typeface="Arial" panose="020B0604020202020204" pitchFamily="34" charset="0"/>
              </a:rPr>
              <a:t>看做缺少了</a:t>
            </a:r>
            <a:r>
              <a:rPr lang="en-US" altLang="zh-CN" dirty="0">
                <a:sym typeface="Arial" panose="020B0604020202020204" pitchFamily="34" charset="0"/>
              </a:rPr>
              <a:t>main</a:t>
            </a:r>
            <a:r>
              <a:rPr lang="zh-CN" altLang="en-US" dirty="0">
                <a:sym typeface="Arial" panose="020B0604020202020204" pitchFamily="34" charset="0"/>
              </a:rPr>
              <a:t>入口的</a:t>
            </a:r>
            <a:r>
              <a:rPr lang="en-US" altLang="zh-CN" dirty="0">
                <a:sym typeface="Arial" panose="020B0604020202020204" pitchFamily="34" charset="0"/>
              </a:rPr>
              <a:t>EXE</a:t>
            </a:r>
            <a:r>
              <a:rPr lang="zh-CN" altLang="en-US" dirty="0">
                <a:sym typeface="Arial" panose="020B0604020202020204" pitchFamily="34" charset="0"/>
              </a:rPr>
              <a:t>，</a:t>
            </a:r>
            <a:r>
              <a:rPr lang="en-US" altLang="zh-CN" dirty="0">
                <a:sym typeface="Arial" panose="020B0604020202020204" pitchFamily="34" charset="0"/>
              </a:rPr>
              <a:t>DLL</a:t>
            </a:r>
            <a:r>
              <a:rPr lang="zh-CN" altLang="en-US" dirty="0">
                <a:sym typeface="Arial" panose="020B0604020202020204" pitchFamily="34" charset="0"/>
              </a:rPr>
              <a:t>带的各个功能函数可以看作一个程序的几个函数模块</a:t>
            </a:r>
            <a:r>
              <a:rPr lang="zh-CN" altLang="en-US" dirty="0" smtClean="0">
                <a:sym typeface="Arial" panose="020B0604020202020204" pitchFamily="34" charset="0"/>
              </a:rPr>
              <a:t>。</a:t>
            </a:r>
            <a:r>
              <a:rPr lang="en-US" altLang="zh-CN" dirty="0" smtClean="0">
                <a:sym typeface="Arial" panose="020B0604020202020204" pitchFamily="34" charset="0"/>
              </a:rPr>
              <a:t>DLL</a:t>
            </a:r>
            <a:r>
              <a:rPr lang="zh-CN" altLang="en-US" dirty="0">
                <a:sym typeface="Arial" panose="020B0604020202020204" pitchFamily="34" charset="0"/>
              </a:rPr>
              <a:t>木马就是把一个实现了木马功能的代码</a:t>
            </a:r>
            <a:r>
              <a:rPr lang="zh-CN" altLang="en-US" dirty="0" smtClean="0">
                <a:sym typeface="Arial" panose="020B0604020202020204" pitchFamily="34" charset="0"/>
              </a:rPr>
              <a:t>。</a:t>
            </a:r>
            <a:endParaRPr lang="zh-CN" altLang="en-US" dirty="0">
              <a:sym typeface="Arial" panose="020B0604020202020204" pitchFamily="34" charset="0"/>
            </a:endParaRPr>
          </a:p>
        </p:txBody>
      </p:sp>
      <p:sp>
        <p:nvSpPr>
          <p:cNvPr id="43" name="1          _3"/>
          <p:cNvSpPr txBox="1"/>
          <p:nvPr/>
        </p:nvSpPr>
        <p:spPr>
          <a:xfrm>
            <a:off x="1008051" y="4742740"/>
            <a:ext cx="521345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285750" indent="-285750">
              <a:lnSpc>
                <a:spcPct val="120000"/>
              </a:lnSpc>
              <a:spcBef>
                <a:spcPts val="0"/>
              </a:spcBef>
              <a:buClr>
                <a:srgbClr val="F07F09"/>
              </a:buClr>
              <a:buFont typeface="Wingdings" panose="05000000000000000000" pitchFamily="2" charset="2"/>
              <a:buChar char="Ø"/>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zh-CN" altLang="en-US" dirty="0">
                <a:sym typeface="Arial" panose="020B0604020202020204" pitchFamily="34" charset="0"/>
              </a:rPr>
              <a:t>特点：隐藏性（因为</a:t>
            </a:r>
            <a:r>
              <a:rPr lang="en-US" altLang="zh-CN" dirty="0">
                <a:sym typeface="Arial" panose="020B0604020202020204" pitchFamily="34" charset="0"/>
              </a:rPr>
              <a:t>DLL</a:t>
            </a:r>
            <a:r>
              <a:rPr lang="zh-CN" altLang="en-US" dirty="0">
                <a:sym typeface="Arial" panose="020B0604020202020204" pitchFamily="34" charset="0"/>
              </a:rPr>
              <a:t>运行时是直接挂在调用它的程序的进程里的，并不会另外产生进程。</a:t>
            </a:r>
            <a:endParaRPr lang="zh-CN" altLang="en-US" dirty="0">
              <a:sym typeface="Arial" panose="020B0604020202020204" pitchFamily="34" charset="0"/>
            </a:endParaRPr>
          </a:p>
        </p:txBody>
      </p:sp>
      <p:cxnSp>
        <p:nvCxnSpPr>
          <p:cNvPr id="44" name="直接连接符 43"/>
          <p:cNvCxnSpPr/>
          <p:nvPr/>
        </p:nvCxnSpPr>
        <p:spPr>
          <a:xfrm>
            <a:off x="1110546" y="4610040"/>
            <a:ext cx="5218536"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0746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2.6.3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DLL</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58"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6312" y="1728580"/>
            <a:ext cx="5200650" cy="284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4410" y="1728580"/>
            <a:ext cx="4847896" cy="3056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0746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2.6.3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DLL</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木马的工作原理</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木马防御</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7" name="组合 6"/>
          <p:cNvGrpSpPr/>
          <p:nvPr/>
        </p:nvGrpSpPr>
        <p:grpSpPr>
          <a:xfrm>
            <a:off x="769453" y="1256876"/>
            <a:ext cx="423141" cy="412674"/>
            <a:chOff x="5865813" y="3209925"/>
            <a:chExt cx="449263" cy="438150"/>
          </a:xfrm>
          <a:solidFill>
            <a:schemeClr val="accent1"/>
          </a:solidFill>
        </p:grpSpPr>
        <p:sp>
          <p:nvSpPr>
            <p:cNvPr id="8"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9"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10"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1"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2"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3"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pSp>
        <p:nvGrpSpPr>
          <p:cNvPr id="14" name="iṡḷide"/>
          <p:cNvGrpSpPr/>
          <p:nvPr/>
        </p:nvGrpSpPr>
        <p:grpSpPr>
          <a:xfrm>
            <a:off x="4703864" y="1993508"/>
            <a:ext cx="3076574" cy="3076574"/>
            <a:chOff x="4098878" y="1827663"/>
            <a:chExt cx="3994244" cy="3994244"/>
          </a:xfrm>
        </p:grpSpPr>
        <p:sp>
          <p:nvSpPr>
            <p:cNvPr id="15" name="îšļiḓê"/>
            <p:cNvSpPr/>
            <p:nvPr/>
          </p:nvSpPr>
          <p:spPr>
            <a:xfrm>
              <a:off x="4555011" y="2283796"/>
              <a:ext cx="1540989" cy="1540989"/>
            </a:xfrm>
            <a:custGeom>
              <a:avLst/>
              <a:gdLst>
                <a:gd name="connsiteX0" fmla="*/ 0 w 1705970"/>
                <a:gd name="connsiteY0" fmla="*/ 0 h 1705970"/>
                <a:gd name="connsiteX1" fmla="*/ 1421636 w 1705970"/>
                <a:gd name="connsiteY1" fmla="*/ 0 h 1705970"/>
                <a:gd name="connsiteX2" fmla="*/ 1705970 w 1705970"/>
                <a:gd name="connsiteY2" fmla="*/ 284334 h 1705970"/>
                <a:gd name="connsiteX3" fmla="*/ 1705970 w 1705970"/>
                <a:gd name="connsiteY3" fmla="*/ 1705970 h 1705970"/>
                <a:gd name="connsiteX4" fmla="*/ 284334 w 1705970"/>
                <a:gd name="connsiteY4" fmla="*/ 1705970 h 1705970"/>
                <a:gd name="connsiteX5" fmla="*/ 0 w 1705970"/>
                <a:gd name="connsiteY5" fmla="*/ 1421636 h 1705970"/>
                <a:gd name="connsiteX6" fmla="*/ 0 w 1705970"/>
                <a:gd name="connsiteY6" fmla="*/ 0 h 170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5970" h="1705970">
                  <a:moveTo>
                    <a:pt x="0" y="0"/>
                  </a:moveTo>
                  <a:lnTo>
                    <a:pt x="1421636" y="0"/>
                  </a:lnTo>
                  <a:cubicBezTo>
                    <a:pt x="1578669" y="0"/>
                    <a:pt x="1705970" y="127301"/>
                    <a:pt x="1705970" y="284334"/>
                  </a:cubicBezTo>
                  <a:lnTo>
                    <a:pt x="1705970" y="1705970"/>
                  </a:lnTo>
                  <a:lnTo>
                    <a:pt x="284334" y="1705970"/>
                  </a:lnTo>
                  <a:cubicBezTo>
                    <a:pt x="127301" y="1705970"/>
                    <a:pt x="0" y="1578669"/>
                    <a:pt x="0" y="1421636"/>
                  </a:cubicBezTo>
                  <a:lnTo>
                    <a:pt x="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r>
                <a:rPr lang="en-IN" sz="6600" dirty="0">
                  <a:latin typeface="微软雅黑" panose="020B0503020204020204" pitchFamily="34" charset="-122"/>
                  <a:ea typeface="微软雅黑" panose="020B0503020204020204" pitchFamily="34" charset="-122"/>
                  <a:sym typeface="微软雅黑" panose="020B0503020204020204" pitchFamily="34" charset="-122"/>
                </a:rPr>
                <a:t>1</a:t>
              </a:r>
              <a:endParaRPr lang="en-IN" sz="6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íslíḓe"/>
            <p:cNvSpPr/>
            <p:nvPr/>
          </p:nvSpPr>
          <p:spPr>
            <a:xfrm>
              <a:off x="6096513" y="3824785"/>
              <a:ext cx="1553318" cy="1553318"/>
            </a:xfrm>
            <a:custGeom>
              <a:avLst/>
              <a:gdLst>
                <a:gd name="connsiteX0" fmla="*/ 0 w 1719619"/>
                <a:gd name="connsiteY0" fmla="*/ 0 h 1719619"/>
                <a:gd name="connsiteX1" fmla="*/ 1433010 w 1719619"/>
                <a:gd name="connsiteY1" fmla="*/ 0 h 1719619"/>
                <a:gd name="connsiteX2" fmla="*/ 1719619 w 1719619"/>
                <a:gd name="connsiteY2" fmla="*/ 286609 h 1719619"/>
                <a:gd name="connsiteX3" fmla="*/ 1719619 w 1719619"/>
                <a:gd name="connsiteY3" fmla="*/ 1719619 h 1719619"/>
                <a:gd name="connsiteX4" fmla="*/ 286609 w 1719619"/>
                <a:gd name="connsiteY4" fmla="*/ 1719619 h 1719619"/>
                <a:gd name="connsiteX5" fmla="*/ 0 w 1719619"/>
                <a:gd name="connsiteY5" fmla="*/ 1433010 h 1719619"/>
                <a:gd name="connsiteX6" fmla="*/ 0 w 1719619"/>
                <a:gd name="connsiteY6" fmla="*/ 0 h 171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9619" h="1719619">
                  <a:moveTo>
                    <a:pt x="0" y="0"/>
                  </a:moveTo>
                  <a:lnTo>
                    <a:pt x="1433010" y="0"/>
                  </a:lnTo>
                  <a:cubicBezTo>
                    <a:pt x="1591300" y="0"/>
                    <a:pt x="1719619" y="128319"/>
                    <a:pt x="1719619" y="286609"/>
                  </a:cubicBezTo>
                  <a:lnTo>
                    <a:pt x="1719619" y="1719619"/>
                  </a:lnTo>
                  <a:lnTo>
                    <a:pt x="286609" y="1719619"/>
                  </a:lnTo>
                  <a:cubicBezTo>
                    <a:pt x="128319" y="1719619"/>
                    <a:pt x="0" y="1591300"/>
                    <a:pt x="0" y="1433010"/>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r>
                <a:rPr lang="en-IN" sz="6600" dirty="0">
                  <a:latin typeface="微软雅黑" panose="020B0503020204020204" pitchFamily="34" charset="-122"/>
                  <a:ea typeface="微软雅黑" panose="020B0503020204020204" pitchFamily="34" charset="-122"/>
                  <a:sym typeface="微软雅黑" panose="020B0503020204020204" pitchFamily="34" charset="-122"/>
                </a:rPr>
                <a:t>3</a:t>
              </a:r>
              <a:endParaRPr lang="en-IN" sz="6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ïṧ1íḋé"/>
            <p:cNvSpPr/>
            <p:nvPr/>
          </p:nvSpPr>
          <p:spPr>
            <a:xfrm>
              <a:off x="6096000" y="1827663"/>
              <a:ext cx="1997122" cy="199712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r>
                <a:rPr lang="en-IN" sz="6600" dirty="0">
                  <a:latin typeface="微软雅黑" panose="020B0503020204020204" pitchFamily="34" charset="-122"/>
                  <a:ea typeface="微软雅黑" panose="020B0503020204020204" pitchFamily="34" charset="-122"/>
                  <a:sym typeface="微软雅黑" panose="020B0503020204020204" pitchFamily="34" charset="-122"/>
                </a:rPr>
                <a:t>2</a:t>
              </a:r>
              <a:endParaRPr lang="en-IN" sz="6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î$lîḑe"/>
            <p:cNvSpPr/>
            <p:nvPr/>
          </p:nvSpPr>
          <p:spPr>
            <a:xfrm>
              <a:off x="4098878" y="3824785"/>
              <a:ext cx="1997122" cy="199712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r>
                <a:rPr lang="en-IN" sz="6600" dirty="0">
                  <a:latin typeface="微软雅黑" panose="020B0503020204020204" pitchFamily="34" charset="-122"/>
                  <a:ea typeface="微软雅黑" panose="020B0503020204020204" pitchFamily="34" charset="-122"/>
                  <a:sym typeface="微软雅黑" panose="020B0503020204020204" pitchFamily="34" charset="-122"/>
                </a:rPr>
                <a:t>4</a:t>
              </a:r>
              <a:endParaRPr lang="en-IN" sz="6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íṧlíḓê"/>
            <p:cNvSpPr/>
            <p:nvPr/>
          </p:nvSpPr>
          <p:spPr>
            <a:xfrm>
              <a:off x="5659596" y="3388383"/>
              <a:ext cx="872808" cy="872804"/>
            </a:xfrm>
            <a:prstGeom prst="ellipse">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r>
                <a:rPr lang="en-IN" sz="120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a:t>
              </a:r>
              <a:endParaRPr lang="en-IN" sz="120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îṣļiḋé"/>
            <p:cNvSpPr/>
            <p:nvPr/>
          </p:nvSpPr>
          <p:spPr>
            <a:xfrm>
              <a:off x="5791198" y="3616699"/>
              <a:ext cx="609603" cy="416173"/>
            </a:xfrm>
            <a:custGeom>
              <a:avLst/>
              <a:gdLst>
                <a:gd name="connsiteX0" fmla="*/ 227105 w 330200"/>
                <a:gd name="connsiteY0" fmla="*/ 201613 h 225426"/>
                <a:gd name="connsiteX1" fmla="*/ 303121 w 330200"/>
                <a:gd name="connsiteY1" fmla="*/ 201613 h 225426"/>
                <a:gd name="connsiteX2" fmla="*/ 309563 w 330200"/>
                <a:gd name="connsiteY2" fmla="*/ 208228 h 225426"/>
                <a:gd name="connsiteX3" fmla="*/ 309563 w 330200"/>
                <a:gd name="connsiteY3" fmla="*/ 218811 h 225426"/>
                <a:gd name="connsiteX4" fmla="*/ 303121 w 330200"/>
                <a:gd name="connsiteY4" fmla="*/ 225426 h 225426"/>
                <a:gd name="connsiteX5" fmla="*/ 227105 w 330200"/>
                <a:gd name="connsiteY5" fmla="*/ 225426 h 225426"/>
                <a:gd name="connsiteX6" fmla="*/ 220663 w 330200"/>
                <a:gd name="connsiteY6" fmla="*/ 218811 h 225426"/>
                <a:gd name="connsiteX7" fmla="*/ 220663 w 330200"/>
                <a:gd name="connsiteY7" fmla="*/ 208228 h 225426"/>
                <a:gd name="connsiteX8" fmla="*/ 227105 w 330200"/>
                <a:gd name="connsiteY8" fmla="*/ 201613 h 225426"/>
                <a:gd name="connsiteX9" fmla="*/ 238217 w 330200"/>
                <a:gd name="connsiteY9" fmla="*/ 169863 h 225426"/>
                <a:gd name="connsiteX10" fmla="*/ 314233 w 330200"/>
                <a:gd name="connsiteY10" fmla="*/ 169863 h 225426"/>
                <a:gd name="connsiteX11" fmla="*/ 320675 w 330200"/>
                <a:gd name="connsiteY11" fmla="*/ 176478 h 225426"/>
                <a:gd name="connsiteX12" fmla="*/ 320675 w 330200"/>
                <a:gd name="connsiteY12" fmla="*/ 187061 h 225426"/>
                <a:gd name="connsiteX13" fmla="*/ 314233 w 330200"/>
                <a:gd name="connsiteY13" fmla="*/ 193676 h 225426"/>
                <a:gd name="connsiteX14" fmla="*/ 238217 w 330200"/>
                <a:gd name="connsiteY14" fmla="*/ 193676 h 225426"/>
                <a:gd name="connsiteX15" fmla="*/ 231775 w 330200"/>
                <a:gd name="connsiteY15" fmla="*/ 187061 h 225426"/>
                <a:gd name="connsiteX16" fmla="*/ 231775 w 330200"/>
                <a:gd name="connsiteY16" fmla="*/ 176478 h 225426"/>
                <a:gd name="connsiteX17" fmla="*/ 238217 w 330200"/>
                <a:gd name="connsiteY17" fmla="*/ 169863 h 225426"/>
                <a:gd name="connsiteX18" fmla="*/ 227105 w 330200"/>
                <a:gd name="connsiteY18" fmla="*/ 139700 h 225426"/>
                <a:gd name="connsiteX19" fmla="*/ 303121 w 330200"/>
                <a:gd name="connsiteY19" fmla="*/ 139700 h 225426"/>
                <a:gd name="connsiteX20" fmla="*/ 309563 w 330200"/>
                <a:gd name="connsiteY20" fmla="*/ 146237 h 225426"/>
                <a:gd name="connsiteX21" fmla="*/ 309563 w 330200"/>
                <a:gd name="connsiteY21" fmla="*/ 155388 h 225426"/>
                <a:gd name="connsiteX22" fmla="*/ 303121 w 330200"/>
                <a:gd name="connsiteY22" fmla="*/ 161925 h 225426"/>
                <a:gd name="connsiteX23" fmla="*/ 227105 w 330200"/>
                <a:gd name="connsiteY23" fmla="*/ 161925 h 225426"/>
                <a:gd name="connsiteX24" fmla="*/ 220663 w 330200"/>
                <a:gd name="connsiteY24" fmla="*/ 155388 h 225426"/>
                <a:gd name="connsiteX25" fmla="*/ 220663 w 330200"/>
                <a:gd name="connsiteY25" fmla="*/ 146237 h 225426"/>
                <a:gd name="connsiteX26" fmla="*/ 227105 w 330200"/>
                <a:gd name="connsiteY26" fmla="*/ 139700 h 225426"/>
                <a:gd name="connsiteX27" fmla="*/ 247742 w 330200"/>
                <a:gd name="connsiteY27" fmla="*/ 107950 h 225426"/>
                <a:gd name="connsiteX28" fmla="*/ 323758 w 330200"/>
                <a:gd name="connsiteY28" fmla="*/ 107950 h 225426"/>
                <a:gd name="connsiteX29" fmla="*/ 330200 w 330200"/>
                <a:gd name="connsiteY29" fmla="*/ 114124 h 225426"/>
                <a:gd name="connsiteX30" fmla="*/ 330200 w 330200"/>
                <a:gd name="connsiteY30" fmla="*/ 124001 h 225426"/>
                <a:gd name="connsiteX31" fmla="*/ 323758 w 330200"/>
                <a:gd name="connsiteY31" fmla="*/ 130175 h 225426"/>
                <a:gd name="connsiteX32" fmla="*/ 247742 w 330200"/>
                <a:gd name="connsiteY32" fmla="*/ 130175 h 225426"/>
                <a:gd name="connsiteX33" fmla="*/ 241300 w 330200"/>
                <a:gd name="connsiteY33" fmla="*/ 124001 h 225426"/>
                <a:gd name="connsiteX34" fmla="*/ 241300 w 330200"/>
                <a:gd name="connsiteY34" fmla="*/ 114124 h 225426"/>
                <a:gd name="connsiteX35" fmla="*/ 247742 w 330200"/>
                <a:gd name="connsiteY35" fmla="*/ 107950 h 225426"/>
                <a:gd name="connsiteX36" fmla="*/ 69850 w 330200"/>
                <a:gd name="connsiteY36" fmla="*/ 79375 h 225426"/>
                <a:gd name="connsiteX37" fmla="*/ 85725 w 330200"/>
                <a:gd name="connsiteY37" fmla="*/ 96838 h 225426"/>
                <a:gd name="connsiteX38" fmla="*/ 69850 w 330200"/>
                <a:gd name="connsiteY38" fmla="*/ 114301 h 225426"/>
                <a:gd name="connsiteX39" fmla="*/ 53975 w 330200"/>
                <a:gd name="connsiteY39" fmla="*/ 96838 h 225426"/>
                <a:gd name="connsiteX40" fmla="*/ 69850 w 330200"/>
                <a:gd name="connsiteY40" fmla="*/ 79375 h 225426"/>
                <a:gd name="connsiteX41" fmla="*/ 241392 w 330200"/>
                <a:gd name="connsiteY41" fmla="*/ 76200 h 225426"/>
                <a:gd name="connsiteX42" fmla="*/ 317408 w 330200"/>
                <a:gd name="connsiteY42" fmla="*/ 76200 h 225426"/>
                <a:gd name="connsiteX43" fmla="*/ 323850 w 330200"/>
                <a:gd name="connsiteY43" fmla="*/ 82815 h 225426"/>
                <a:gd name="connsiteX44" fmla="*/ 323850 w 330200"/>
                <a:gd name="connsiteY44" fmla="*/ 93398 h 225426"/>
                <a:gd name="connsiteX45" fmla="*/ 317408 w 330200"/>
                <a:gd name="connsiteY45" fmla="*/ 100013 h 225426"/>
                <a:gd name="connsiteX46" fmla="*/ 241392 w 330200"/>
                <a:gd name="connsiteY46" fmla="*/ 100013 h 225426"/>
                <a:gd name="connsiteX47" fmla="*/ 234950 w 330200"/>
                <a:gd name="connsiteY47" fmla="*/ 93398 h 225426"/>
                <a:gd name="connsiteX48" fmla="*/ 234950 w 330200"/>
                <a:gd name="connsiteY48" fmla="*/ 82815 h 225426"/>
                <a:gd name="connsiteX49" fmla="*/ 241392 w 330200"/>
                <a:gd name="connsiteY49" fmla="*/ 76200 h 225426"/>
                <a:gd name="connsiteX50" fmla="*/ 156370 w 330200"/>
                <a:gd name="connsiteY50" fmla="*/ 57150 h 225426"/>
                <a:gd name="connsiteX51" fmla="*/ 115888 w 330200"/>
                <a:gd name="connsiteY51" fmla="*/ 96713 h 225426"/>
                <a:gd name="connsiteX52" fmla="*/ 126335 w 330200"/>
                <a:gd name="connsiteY52" fmla="*/ 122238 h 225426"/>
                <a:gd name="connsiteX53" fmla="*/ 144617 w 330200"/>
                <a:gd name="connsiteY53" fmla="*/ 110752 h 225426"/>
                <a:gd name="connsiteX54" fmla="*/ 144617 w 330200"/>
                <a:gd name="connsiteY54" fmla="*/ 105647 h 225426"/>
                <a:gd name="connsiteX55" fmla="*/ 142005 w 330200"/>
                <a:gd name="connsiteY55" fmla="*/ 97990 h 225426"/>
                <a:gd name="connsiteX56" fmla="*/ 139394 w 330200"/>
                <a:gd name="connsiteY56" fmla="*/ 92885 h 225426"/>
                <a:gd name="connsiteX57" fmla="*/ 140699 w 330200"/>
                <a:gd name="connsiteY57" fmla="*/ 87780 h 225426"/>
                <a:gd name="connsiteX58" fmla="*/ 140699 w 330200"/>
                <a:gd name="connsiteY58" fmla="*/ 78846 h 225426"/>
                <a:gd name="connsiteX59" fmla="*/ 144617 w 330200"/>
                <a:gd name="connsiteY59" fmla="*/ 71189 h 225426"/>
                <a:gd name="connsiteX60" fmla="*/ 148535 w 330200"/>
                <a:gd name="connsiteY60" fmla="*/ 68636 h 225426"/>
                <a:gd name="connsiteX61" fmla="*/ 152452 w 330200"/>
                <a:gd name="connsiteY61" fmla="*/ 66084 h 225426"/>
                <a:gd name="connsiteX62" fmla="*/ 156370 w 330200"/>
                <a:gd name="connsiteY62" fmla="*/ 66084 h 225426"/>
                <a:gd name="connsiteX63" fmla="*/ 157676 w 330200"/>
                <a:gd name="connsiteY63" fmla="*/ 66084 h 225426"/>
                <a:gd name="connsiteX64" fmla="*/ 164205 w 330200"/>
                <a:gd name="connsiteY64" fmla="*/ 67360 h 225426"/>
                <a:gd name="connsiteX65" fmla="*/ 169428 w 330200"/>
                <a:gd name="connsiteY65" fmla="*/ 71189 h 225426"/>
                <a:gd name="connsiteX66" fmla="*/ 173346 w 330200"/>
                <a:gd name="connsiteY66" fmla="*/ 87780 h 225426"/>
                <a:gd name="connsiteX67" fmla="*/ 173346 w 330200"/>
                <a:gd name="connsiteY67" fmla="*/ 94161 h 225426"/>
                <a:gd name="connsiteX68" fmla="*/ 170734 w 330200"/>
                <a:gd name="connsiteY68" fmla="*/ 99266 h 225426"/>
                <a:gd name="connsiteX69" fmla="*/ 168122 w 330200"/>
                <a:gd name="connsiteY69" fmla="*/ 104371 h 225426"/>
                <a:gd name="connsiteX70" fmla="*/ 168122 w 330200"/>
                <a:gd name="connsiteY70" fmla="*/ 110752 h 225426"/>
                <a:gd name="connsiteX71" fmla="*/ 169428 w 330200"/>
                <a:gd name="connsiteY71" fmla="*/ 110752 h 225426"/>
                <a:gd name="connsiteX72" fmla="*/ 186404 w 330200"/>
                <a:gd name="connsiteY72" fmla="*/ 122238 h 225426"/>
                <a:gd name="connsiteX73" fmla="*/ 196851 w 330200"/>
                <a:gd name="connsiteY73" fmla="*/ 96713 h 225426"/>
                <a:gd name="connsiteX74" fmla="*/ 156370 w 330200"/>
                <a:gd name="connsiteY74" fmla="*/ 57150 h 225426"/>
                <a:gd name="connsiteX75" fmla="*/ 156370 w 330200"/>
                <a:gd name="connsiteY75" fmla="*/ 38100 h 225426"/>
                <a:gd name="connsiteX76" fmla="*/ 215902 w 330200"/>
                <a:gd name="connsiteY76" fmla="*/ 97632 h 225426"/>
                <a:gd name="connsiteX77" fmla="*/ 156370 w 330200"/>
                <a:gd name="connsiteY77" fmla="*/ 157164 h 225426"/>
                <a:gd name="connsiteX78" fmla="*/ 96838 w 330200"/>
                <a:gd name="connsiteY78" fmla="*/ 97632 h 225426"/>
                <a:gd name="connsiteX79" fmla="*/ 156370 w 330200"/>
                <a:gd name="connsiteY79" fmla="*/ 38100 h 225426"/>
                <a:gd name="connsiteX80" fmla="*/ 27164 w 330200"/>
                <a:gd name="connsiteY80" fmla="*/ 0 h 225426"/>
                <a:gd name="connsiteX81" fmla="*/ 287161 w 330200"/>
                <a:gd name="connsiteY81" fmla="*/ 0 h 225426"/>
                <a:gd name="connsiteX82" fmla="*/ 314325 w 330200"/>
                <a:gd name="connsiteY82" fmla="*/ 27114 h 225426"/>
                <a:gd name="connsiteX83" fmla="*/ 314325 w 330200"/>
                <a:gd name="connsiteY83" fmla="*/ 61976 h 225426"/>
                <a:gd name="connsiteX84" fmla="*/ 307858 w 330200"/>
                <a:gd name="connsiteY84" fmla="*/ 68432 h 225426"/>
                <a:gd name="connsiteX85" fmla="*/ 296216 w 330200"/>
                <a:gd name="connsiteY85" fmla="*/ 68432 h 225426"/>
                <a:gd name="connsiteX86" fmla="*/ 291042 w 330200"/>
                <a:gd name="connsiteY86" fmla="*/ 61976 h 225426"/>
                <a:gd name="connsiteX87" fmla="*/ 291042 w 330200"/>
                <a:gd name="connsiteY87" fmla="*/ 55520 h 225426"/>
                <a:gd name="connsiteX88" fmla="*/ 278107 w 330200"/>
                <a:gd name="connsiteY88" fmla="*/ 56811 h 225426"/>
                <a:gd name="connsiteX89" fmla="*/ 257410 w 330200"/>
                <a:gd name="connsiteY89" fmla="*/ 36153 h 225426"/>
                <a:gd name="connsiteX90" fmla="*/ 257410 w 330200"/>
                <a:gd name="connsiteY90" fmla="*/ 23241 h 225426"/>
                <a:gd name="connsiteX91" fmla="*/ 55621 w 330200"/>
                <a:gd name="connsiteY91" fmla="*/ 23241 h 225426"/>
                <a:gd name="connsiteX92" fmla="*/ 53034 w 330200"/>
                <a:gd name="connsiteY92" fmla="*/ 38735 h 225426"/>
                <a:gd name="connsiteX93" fmla="*/ 43979 w 330200"/>
                <a:gd name="connsiteY93" fmla="*/ 50355 h 225426"/>
                <a:gd name="connsiteX94" fmla="*/ 23283 w 330200"/>
                <a:gd name="connsiteY94" fmla="*/ 55520 h 225426"/>
                <a:gd name="connsiteX95" fmla="*/ 23283 w 330200"/>
                <a:gd name="connsiteY95" fmla="*/ 138155 h 225426"/>
                <a:gd name="connsiteX96" fmla="*/ 40099 w 330200"/>
                <a:gd name="connsiteY96" fmla="*/ 140737 h 225426"/>
                <a:gd name="connsiteX97" fmla="*/ 54328 w 330200"/>
                <a:gd name="connsiteY97" fmla="*/ 157522 h 225426"/>
                <a:gd name="connsiteX98" fmla="*/ 55621 w 330200"/>
                <a:gd name="connsiteY98" fmla="*/ 170434 h 225426"/>
                <a:gd name="connsiteX99" fmla="*/ 219898 w 330200"/>
                <a:gd name="connsiteY99" fmla="*/ 170434 h 225426"/>
                <a:gd name="connsiteX100" fmla="*/ 225072 w 330200"/>
                <a:gd name="connsiteY100" fmla="*/ 175599 h 225426"/>
                <a:gd name="connsiteX101" fmla="*/ 225072 w 330200"/>
                <a:gd name="connsiteY101" fmla="*/ 188510 h 225426"/>
                <a:gd name="connsiteX102" fmla="*/ 219898 w 330200"/>
                <a:gd name="connsiteY102" fmla="*/ 193675 h 225426"/>
                <a:gd name="connsiteX103" fmla="*/ 27164 w 330200"/>
                <a:gd name="connsiteY103" fmla="*/ 193675 h 225426"/>
                <a:gd name="connsiteX104" fmla="*/ 0 w 330200"/>
                <a:gd name="connsiteY104" fmla="*/ 166561 h 225426"/>
                <a:gd name="connsiteX105" fmla="*/ 0 w 330200"/>
                <a:gd name="connsiteY105" fmla="*/ 27114 h 225426"/>
                <a:gd name="connsiteX106" fmla="*/ 27164 w 330200"/>
                <a:gd name="connsiteY106" fmla="*/ 0 h 22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30200" h="225426">
                  <a:moveTo>
                    <a:pt x="227105" y="201613"/>
                  </a:moveTo>
                  <a:cubicBezTo>
                    <a:pt x="227105" y="201613"/>
                    <a:pt x="227105" y="201613"/>
                    <a:pt x="303121" y="201613"/>
                  </a:cubicBezTo>
                  <a:cubicBezTo>
                    <a:pt x="306986" y="201613"/>
                    <a:pt x="309563" y="205582"/>
                    <a:pt x="309563" y="208228"/>
                  </a:cubicBezTo>
                  <a:cubicBezTo>
                    <a:pt x="309563" y="208228"/>
                    <a:pt x="309563" y="208228"/>
                    <a:pt x="309563" y="218811"/>
                  </a:cubicBezTo>
                  <a:cubicBezTo>
                    <a:pt x="309563" y="222780"/>
                    <a:pt x="306986" y="225426"/>
                    <a:pt x="303121" y="225426"/>
                  </a:cubicBezTo>
                  <a:cubicBezTo>
                    <a:pt x="303121" y="225426"/>
                    <a:pt x="303121" y="225426"/>
                    <a:pt x="227105" y="225426"/>
                  </a:cubicBezTo>
                  <a:cubicBezTo>
                    <a:pt x="223240" y="225426"/>
                    <a:pt x="220663" y="222780"/>
                    <a:pt x="220663" y="218811"/>
                  </a:cubicBezTo>
                  <a:cubicBezTo>
                    <a:pt x="220663" y="218811"/>
                    <a:pt x="220663" y="218811"/>
                    <a:pt x="220663" y="208228"/>
                  </a:cubicBezTo>
                  <a:cubicBezTo>
                    <a:pt x="220663" y="205582"/>
                    <a:pt x="223240" y="201613"/>
                    <a:pt x="227105" y="201613"/>
                  </a:cubicBezTo>
                  <a:close/>
                  <a:moveTo>
                    <a:pt x="238217" y="169863"/>
                  </a:moveTo>
                  <a:cubicBezTo>
                    <a:pt x="238217" y="169863"/>
                    <a:pt x="238217" y="169863"/>
                    <a:pt x="314233" y="169863"/>
                  </a:cubicBezTo>
                  <a:cubicBezTo>
                    <a:pt x="318098" y="169863"/>
                    <a:pt x="320675" y="172509"/>
                    <a:pt x="320675" y="176478"/>
                  </a:cubicBezTo>
                  <a:cubicBezTo>
                    <a:pt x="320675" y="176478"/>
                    <a:pt x="320675" y="176478"/>
                    <a:pt x="320675" y="187061"/>
                  </a:cubicBezTo>
                  <a:cubicBezTo>
                    <a:pt x="320675" y="191030"/>
                    <a:pt x="318098" y="193676"/>
                    <a:pt x="314233" y="193676"/>
                  </a:cubicBezTo>
                  <a:cubicBezTo>
                    <a:pt x="314233" y="193676"/>
                    <a:pt x="314233" y="193676"/>
                    <a:pt x="238217" y="193676"/>
                  </a:cubicBezTo>
                  <a:cubicBezTo>
                    <a:pt x="235640" y="193676"/>
                    <a:pt x="231775" y="191030"/>
                    <a:pt x="231775" y="187061"/>
                  </a:cubicBezTo>
                  <a:cubicBezTo>
                    <a:pt x="231775" y="187061"/>
                    <a:pt x="231775" y="187061"/>
                    <a:pt x="231775" y="176478"/>
                  </a:cubicBezTo>
                  <a:cubicBezTo>
                    <a:pt x="231775" y="172509"/>
                    <a:pt x="235640" y="169863"/>
                    <a:pt x="238217" y="169863"/>
                  </a:cubicBezTo>
                  <a:close/>
                  <a:moveTo>
                    <a:pt x="227105" y="139700"/>
                  </a:moveTo>
                  <a:cubicBezTo>
                    <a:pt x="227105" y="139700"/>
                    <a:pt x="227105" y="139700"/>
                    <a:pt x="303121" y="139700"/>
                  </a:cubicBezTo>
                  <a:cubicBezTo>
                    <a:pt x="306986" y="139700"/>
                    <a:pt x="309563" y="142315"/>
                    <a:pt x="309563" y="146237"/>
                  </a:cubicBezTo>
                  <a:cubicBezTo>
                    <a:pt x="309563" y="146237"/>
                    <a:pt x="309563" y="146237"/>
                    <a:pt x="309563" y="155388"/>
                  </a:cubicBezTo>
                  <a:cubicBezTo>
                    <a:pt x="309563" y="159310"/>
                    <a:pt x="306986" y="161925"/>
                    <a:pt x="303121" y="161925"/>
                  </a:cubicBezTo>
                  <a:cubicBezTo>
                    <a:pt x="303121" y="161925"/>
                    <a:pt x="303121" y="161925"/>
                    <a:pt x="227105" y="161925"/>
                  </a:cubicBezTo>
                  <a:cubicBezTo>
                    <a:pt x="223240" y="161925"/>
                    <a:pt x="220663" y="159310"/>
                    <a:pt x="220663" y="155388"/>
                  </a:cubicBezTo>
                  <a:cubicBezTo>
                    <a:pt x="220663" y="155388"/>
                    <a:pt x="220663" y="155388"/>
                    <a:pt x="220663" y="146237"/>
                  </a:cubicBezTo>
                  <a:cubicBezTo>
                    <a:pt x="220663" y="142315"/>
                    <a:pt x="223240" y="139700"/>
                    <a:pt x="227105" y="139700"/>
                  </a:cubicBezTo>
                  <a:close/>
                  <a:moveTo>
                    <a:pt x="247742" y="107950"/>
                  </a:moveTo>
                  <a:cubicBezTo>
                    <a:pt x="247742" y="107950"/>
                    <a:pt x="247742" y="107950"/>
                    <a:pt x="323758" y="107950"/>
                  </a:cubicBezTo>
                  <a:cubicBezTo>
                    <a:pt x="327623" y="107950"/>
                    <a:pt x="330200" y="110419"/>
                    <a:pt x="330200" y="114124"/>
                  </a:cubicBezTo>
                  <a:cubicBezTo>
                    <a:pt x="330200" y="114124"/>
                    <a:pt x="330200" y="114124"/>
                    <a:pt x="330200" y="124001"/>
                  </a:cubicBezTo>
                  <a:cubicBezTo>
                    <a:pt x="330200" y="127706"/>
                    <a:pt x="327623" y="130175"/>
                    <a:pt x="323758" y="130175"/>
                  </a:cubicBezTo>
                  <a:cubicBezTo>
                    <a:pt x="323758" y="130175"/>
                    <a:pt x="323758" y="130175"/>
                    <a:pt x="247742" y="130175"/>
                  </a:cubicBezTo>
                  <a:cubicBezTo>
                    <a:pt x="243877" y="130175"/>
                    <a:pt x="241300" y="127706"/>
                    <a:pt x="241300" y="124001"/>
                  </a:cubicBezTo>
                  <a:cubicBezTo>
                    <a:pt x="241300" y="124001"/>
                    <a:pt x="241300" y="124001"/>
                    <a:pt x="241300" y="114124"/>
                  </a:cubicBezTo>
                  <a:cubicBezTo>
                    <a:pt x="241300" y="110419"/>
                    <a:pt x="243877" y="107950"/>
                    <a:pt x="247742" y="107950"/>
                  </a:cubicBezTo>
                  <a:close/>
                  <a:moveTo>
                    <a:pt x="69850" y="79375"/>
                  </a:moveTo>
                  <a:cubicBezTo>
                    <a:pt x="78618" y="79375"/>
                    <a:pt x="85725" y="87193"/>
                    <a:pt x="85725" y="96838"/>
                  </a:cubicBezTo>
                  <a:cubicBezTo>
                    <a:pt x="85725" y="106483"/>
                    <a:pt x="78618" y="114301"/>
                    <a:pt x="69850" y="114301"/>
                  </a:cubicBezTo>
                  <a:cubicBezTo>
                    <a:pt x="61082" y="114301"/>
                    <a:pt x="53975" y="106483"/>
                    <a:pt x="53975" y="96838"/>
                  </a:cubicBezTo>
                  <a:cubicBezTo>
                    <a:pt x="53975" y="87193"/>
                    <a:pt x="61082" y="79375"/>
                    <a:pt x="69850" y="79375"/>
                  </a:cubicBezTo>
                  <a:close/>
                  <a:moveTo>
                    <a:pt x="241392" y="76200"/>
                  </a:moveTo>
                  <a:cubicBezTo>
                    <a:pt x="241392" y="76200"/>
                    <a:pt x="241392" y="76200"/>
                    <a:pt x="317408" y="76200"/>
                  </a:cubicBezTo>
                  <a:cubicBezTo>
                    <a:pt x="321273" y="76200"/>
                    <a:pt x="323850" y="78846"/>
                    <a:pt x="323850" y="82815"/>
                  </a:cubicBezTo>
                  <a:cubicBezTo>
                    <a:pt x="323850" y="82815"/>
                    <a:pt x="323850" y="82815"/>
                    <a:pt x="323850" y="93398"/>
                  </a:cubicBezTo>
                  <a:cubicBezTo>
                    <a:pt x="323850" y="96044"/>
                    <a:pt x="321273" y="100013"/>
                    <a:pt x="317408" y="100013"/>
                  </a:cubicBezTo>
                  <a:lnTo>
                    <a:pt x="241392" y="100013"/>
                  </a:lnTo>
                  <a:cubicBezTo>
                    <a:pt x="238815" y="100013"/>
                    <a:pt x="234950" y="96044"/>
                    <a:pt x="234950" y="93398"/>
                  </a:cubicBezTo>
                  <a:cubicBezTo>
                    <a:pt x="234950" y="93398"/>
                    <a:pt x="234950" y="93398"/>
                    <a:pt x="234950" y="82815"/>
                  </a:cubicBezTo>
                  <a:cubicBezTo>
                    <a:pt x="234950" y="78846"/>
                    <a:pt x="238815" y="76200"/>
                    <a:pt x="241392" y="76200"/>
                  </a:cubicBezTo>
                  <a:close/>
                  <a:moveTo>
                    <a:pt x="156370" y="57150"/>
                  </a:moveTo>
                  <a:cubicBezTo>
                    <a:pt x="134170" y="57150"/>
                    <a:pt x="115888" y="75017"/>
                    <a:pt x="115888" y="96713"/>
                  </a:cubicBezTo>
                  <a:cubicBezTo>
                    <a:pt x="115888" y="106923"/>
                    <a:pt x="119806" y="114581"/>
                    <a:pt x="126335" y="122238"/>
                  </a:cubicBezTo>
                  <a:cubicBezTo>
                    <a:pt x="134170" y="115857"/>
                    <a:pt x="142005" y="112028"/>
                    <a:pt x="144617" y="110752"/>
                  </a:cubicBezTo>
                  <a:cubicBezTo>
                    <a:pt x="144617" y="105647"/>
                    <a:pt x="144617" y="105647"/>
                    <a:pt x="144617" y="105647"/>
                  </a:cubicBezTo>
                  <a:cubicBezTo>
                    <a:pt x="143311" y="103095"/>
                    <a:pt x="143311" y="100542"/>
                    <a:pt x="142005" y="97990"/>
                  </a:cubicBezTo>
                  <a:cubicBezTo>
                    <a:pt x="142005" y="97990"/>
                    <a:pt x="140699" y="96713"/>
                    <a:pt x="139394" y="92885"/>
                  </a:cubicBezTo>
                  <a:cubicBezTo>
                    <a:pt x="138088" y="87780"/>
                    <a:pt x="139394" y="87780"/>
                    <a:pt x="140699" y="87780"/>
                  </a:cubicBezTo>
                  <a:cubicBezTo>
                    <a:pt x="139394" y="83951"/>
                    <a:pt x="139394" y="81399"/>
                    <a:pt x="140699" y="78846"/>
                  </a:cubicBezTo>
                  <a:cubicBezTo>
                    <a:pt x="140699" y="76294"/>
                    <a:pt x="143311" y="73741"/>
                    <a:pt x="144617" y="71189"/>
                  </a:cubicBezTo>
                  <a:cubicBezTo>
                    <a:pt x="145923" y="71189"/>
                    <a:pt x="147229" y="69912"/>
                    <a:pt x="148535" y="68636"/>
                  </a:cubicBezTo>
                  <a:cubicBezTo>
                    <a:pt x="149840" y="67360"/>
                    <a:pt x="151146" y="67360"/>
                    <a:pt x="152452" y="66084"/>
                  </a:cubicBezTo>
                  <a:cubicBezTo>
                    <a:pt x="153758" y="66084"/>
                    <a:pt x="155064" y="66084"/>
                    <a:pt x="156370" y="66084"/>
                  </a:cubicBezTo>
                  <a:cubicBezTo>
                    <a:pt x="156370" y="66084"/>
                    <a:pt x="156370" y="66084"/>
                    <a:pt x="157676" y="66084"/>
                  </a:cubicBezTo>
                  <a:cubicBezTo>
                    <a:pt x="160287" y="66084"/>
                    <a:pt x="162899" y="66084"/>
                    <a:pt x="164205" y="67360"/>
                  </a:cubicBezTo>
                  <a:cubicBezTo>
                    <a:pt x="168122" y="69912"/>
                    <a:pt x="169428" y="71189"/>
                    <a:pt x="169428" y="71189"/>
                  </a:cubicBezTo>
                  <a:cubicBezTo>
                    <a:pt x="169428" y="71189"/>
                    <a:pt x="177263" y="72465"/>
                    <a:pt x="173346" y="87780"/>
                  </a:cubicBezTo>
                  <a:cubicBezTo>
                    <a:pt x="174652" y="89056"/>
                    <a:pt x="174652" y="90332"/>
                    <a:pt x="173346" y="94161"/>
                  </a:cubicBezTo>
                  <a:cubicBezTo>
                    <a:pt x="173346" y="97990"/>
                    <a:pt x="172040" y="99266"/>
                    <a:pt x="170734" y="99266"/>
                  </a:cubicBezTo>
                  <a:cubicBezTo>
                    <a:pt x="169428" y="100542"/>
                    <a:pt x="169428" y="103095"/>
                    <a:pt x="168122" y="104371"/>
                  </a:cubicBezTo>
                  <a:cubicBezTo>
                    <a:pt x="168122" y="110752"/>
                    <a:pt x="168122" y="110752"/>
                    <a:pt x="168122" y="110752"/>
                  </a:cubicBezTo>
                  <a:cubicBezTo>
                    <a:pt x="168122" y="110752"/>
                    <a:pt x="168122" y="110752"/>
                    <a:pt x="169428" y="110752"/>
                  </a:cubicBezTo>
                  <a:cubicBezTo>
                    <a:pt x="170734" y="112028"/>
                    <a:pt x="178569" y="115857"/>
                    <a:pt x="186404" y="122238"/>
                  </a:cubicBezTo>
                  <a:cubicBezTo>
                    <a:pt x="192934" y="114581"/>
                    <a:pt x="196851" y="106923"/>
                    <a:pt x="196851" y="96713"/>
                  </a:cubicBezTo>
                  <a:cubicBezTo>
                    <a:pt x="196851" y="75017"/>
                    <a:pt x="178569" y="57150"/>
                    <a:pt x="156370" y="57150"/>
                  </a:cubicBezTo>
                  <a:close/>
                  <a:moveTo>
                    <a:pt x="156370" y="38100"/>
                  </a:moveTo>
                  <a:cubicBezTo>
                    <a:pt x="189249" y="38100"/>
                    <a:pt x="215902" y="64753"/>
                    <a:pt x="215902" y="97632"/>
                  </a:cubicBezTo>
                  <a:cubicBezTo>
                    <a:pt x="215902" y="130511"/>
                    <a:pt x="189249" y="157164"/>
                    <a:pt x="156370" y="157164"/>
                  </a:cubicBezTo>
                  <a:cubicBezTo>
                    <a:pt x="123491" y="157164"/>
                    <a:pt x="96838" y="130511"/>
                    <a:pt x="96838" y="97632"/>
                  </a:cubicBezTo>
                  <a:cubicBezTo>
                    <a:pt x="96838" y="64753"/>
                    <a:pt x="123491" y="38100"/>
                    <a:pt x="156370" y="38100"/>
                  </a:cubicBezTo>
                  <a:close/>
                  <a:moveTo>
                    <a:pt x="27164" y="0"/>
                  </a:moveTo>
                  <a:cubicBezTo>
                    <a:pt x="27164" y="0"/>
                    <a:pt x="27164" y="0"/>
                    <a:pt x="287161" y="0"/>
                  </a:cubicBezTo>
                  <a:cubicBezTo>
                    <a:pt x="301390" y="0"/>
                    <a:pt x="314325" y="11620"/>
                    <a:pt x="314325" y="27114"/>
                  </a:cubicBezTo>
                  <a:cubicBezTo>
                    <a:pt x="314325" y="27114"/>
                    <a:pt x="314325" y="27114"/>
                    <a:pt x="314325" y="61976"/>
                  </a:cubicBezTo>
                  <a:cubicBezTo>
                    <a:pt x="314325" y="65850"/>
                    <a:pt x="311738" y="68432"/>
                    <a:pt x="307858" y="68432"/>
                  </a:cubicBezTo>
                  <a:cubicBezTo>
                    <a:pt x="307858" y="68432"/>
                    <a:pt x="307858" y="68432"/>
                    <a:pt x="296216" y="68432"/>
                  </a:cubicBezTo>
                  <a:cubicBezTo>
                    <a:pt x="292335" y="68432"/>
                    <a:pt x="291042" y="65850"/>
                    <a:pt x="291042" y="61976"/>
                  </a:cubicBezTo>
                  <a:cubicBezTo>
                    <a:pt x="291042" y="61976"/>
                    <a:pt x="291042" y="61976"/>
                    <a:pt x="291042" y="55520"/>
                  </a:cubicBezTo>
                  <a:cubicBezTo>
                    <a:pt x="287161" y="56811"/>
                    <a:pt x="281987" y="56811"/>
                    <a:pt x="278107" y="56811"/>
                  </a:cubicBezTo>
                  <a:cubicBezTo>
                    <a:pt x="267759" y="54229"/>
                    <a:pt x="258704" y="46482"/>
                    <a:pt x="257410" y="36153"/>
                  </a:cubicBezTo>
                  <a:cubicBezTo>
                    <a:pt x="256117" y="30988"/>
                    <a:pt x="256117" y="27114"/>
                    <a:pt x="257410" y="23241"/>
                  </a:cubicBezTo>
                  <a:cubicBezTo>
                    <a:pt x="257410" y="23241"/>
                    <a:pt x="257410" y="23241"/>
                    <a:pt x="55621" y="23241"/>
                  </a:cubicBezTo>
                  <a:cubicBezTo>
                    <a:pt x="55621" y="27114"/>
                    <a:pt x="55621" y="33570"/>
                    <a:pt x="53034" y="38735"/>
                  </a:cubicBezTo>
                  <a:cubicBezTo>
                    <a:pt x="51740" y="43900"/>
                    <a:pt x="47860" y="47773"/>
                    <a:pt x="43979" y="50355"/>
                  </a:cubicBezTo>
                  <a:cubicBezTo>
                    <a:pt x="36218" y="55520"/>
                    <a:pt x="29751" y="55520"/>
                    <a:pt x="23283" y="55520"/>
                  </a:cubicBezTo>
                  <a:cubicBezTo>
                    <a:pt x="23283" y="55520"/>
                    <a:pt x="23283" y="55520"/>
                    <a:pt x="23283" y="138155"/>
                  </a:cubicBezTo>
                  <a:cubicBezTo>
                    <a:pt x="28457" y="136864"/>
                    <a:pt x="33631" y="138155"/>
                    <a:pt x="40099" y="140737"/>
                  </a:cubicBezTo>
                  <a:cubicBezTo>
                    <a:pt x="46566" y="144611"/>
                    <a:pt x="51740" y="149775"/>
                    <a:pt x="54328" y="157522"/>
                  </a:cubicBezTo>
                  <a:cubicBezTo>
                    <a:pt x="55621" y="161396"/>
                    <a:pt x="55621" y="166561"/>
                    <a:pt x="55621" y="170434"/>
                  </a:cubicBezTo>
                  <a:cubicBezTo>
                    <a:pt x="55621" y="170434"/>
                    <a:pt x="55621" y="170434"/>
                    <a:pt x="219898" y="170434"/>
                  </a:cubicBezTo>
                  <a:cubicBezTo>
                    <a:pt x="222485" y="170434"/>
                    <a:pt x="225072" y="173016"/>
                    <a:pt x="225072" y="175599"/>
                  </a:cubicBezTo>
                  <a:cubicBezTo>
                    <a:pt x="225072" y="175599"/>
                    <a:pt x="225072" y="175599"/>
                    <a:pt x="225072" y="188510"/>
                  </a:cubicBezTo>
                  <a:cubicBezTo>
                    <a:pt x="225072" y="191093"/>
                    <a:pt x="222485" y="193675"/>
                    <a:pt x="219898" y="193675"/>
                  </a:cubicBezTo>
                  <a:cubicBezTo>
                    <a:pt x="219898" y="193675"/>
                    <a:pt x="219898" y="193675"/>
                    <a:pt x="27164" y="193675"/>
                  </a:cubicBezTo>
                  <a:cubicBezTo>
                    <a:pt x="11641" y="193675"/>
                    <a:pt x="0" y="180763"/>
                    <a:pt x="0" y="166561"/>
                  </a:cubicBezTo>
                  <a:cubicBezTo>
                    <a:pt x="0" y="166561"/>
                    <a:pt x="0" y="166561"/>
                    <a:pt x="0" y="27114"/>
                  </a:cubicBezTo>
                  <a:cubicBezTo>
                    <a:pt x="0" y="11620"/>
                    <a:pt x="11641" y="0"/>
                    <a:pt x="27164"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r>
                <a:rPr lang="en-IN" sz="120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a:t>
              </a:r>
              <a:endParaRPr lang="en-IN" sz="120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ïṡļíḍê"/>
          <p:cNvSpPr txBox="1"/>
          <p:nvPr/>
        </p:nvSpPr>
        <p:spPr>
          <a:xfrm>
            <a:off x="7972008" y="2549348"/>
            <a:ext cx="3888298" cy="646308"/>
          </a:xfrm>
          <a:prstGeom prst="rect">
            <a:avLst/>
          </a:prstGeom>
          <a:noFill/>
          <a:ln>
            <a:noFill/>
          </a:ln>
        </p:spPr>
        <p:txBody>
          <a:bodyPr wrap="none" lIns="91440" tIns="45720" rIns="91440" bIns="45720" anchor="t" anchorCtr="0">
            <a:normAutofit/>
          </a:bodyPr>
          <a:lstStyle/>
          <a:p>
            <a:pPr>
              <a:buSzPct val="25000"/>
            </a:pP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不熟悉的</a:t>
            </a:r>
            <a:r>
              <a:rPr lang="en-US" altLang="zh-CN" sz="2400" dirty="0" smtClean="0">
                <a:latin typeface="微软雅黑" panose="020B0503020204020204" pitchFamily="34" charset="-122"/>
                <a:ea typeface="微软雅黑" panose="020B0503020204020204" pitchFamily="34" charset="-122"/>
                <a:sym typeface="微软雅黑" panose="020B0503020204020204" pitchFamily="34" charset="-122"/>
              </a:rPr>
              <a:t>E-mail</a:t>
            </a:r>
            <a:r>
              <a:rPr lang="zh-CN" altLang="en-US" sz="2400" dirty="0" smtClean="0">
                <a:latin typeface="微软雅黑" panose="020B0503020204020204" pitchFamily="34" charset="-122"/>
                <a:ea typeface="微软雅黑" panose="020B0503020204020204" pitchFamily="34" charset="-122"/>
                <a:sym typeface="微软雅黑" panose="020B0503020204020204" pitchFamily="34" charset="-122"/>
              </a:rPr>
              <a:t>不</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打开</a:t>
            </a:r>
            <a:endParaRPr lang="zh-CN" alt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î$ḻíḋê"/>
          <p:cNvSpPr txBox="1"/>
          <p:nvPr/>
        </p:nvSpPr>
        <p:spPr>
          <a:xfrm>
            <a:off x="7658432" y="3885147"/>
            <a:ext cx="4029186" cy="577893"/>
          </a:xfrm>
          <a:prstGeom prst="rect">
            <a:avLst/>
          </a:prstGeom>
          <a:noFill/>
          <a:ln>
            <a:noFill/>
          </a:ln>
        </p:spPr>
        <p:txBody>
          <a:bodyPr wrap="none" lIns="91440" tIns="45720" rIns="91440" bIns="45720" anchor="t" anchorCtr="0">
            <a:normAutofit/>
          </a:bodyPr>
          <a:lstStyle/>
          <a:p>
            <a:pPr>
              <a:buSzPct val="25000"/>
            </a:pP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常用杀毒软件并及时升级</a:t>
            </a:r>
            <a:endParaRPr lang="zh-CN" alt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ïsḻîdé"/>
          <p:cNvSpPr txBox="1"/>
          <p:nvPr/>
        </p:nvSpPr>
        <p:spPr>
          <a:xfrm>
            <a:off x="2375647" y="4130018"/>
            <a:ext cx="2307416" cy="965961"/>
          </a:xfrm>
          <a:prstGeom prst="rect">
            <a:avLst/>
          </a:prstGeom>
          <a:noFill/>
          <a:ln>
            <a:noFill/>
          </a:ln>
        </p:spPr>
        <p:txBody>
          <a:bodyPr wrap="none" lIns="91440" tIns="45720" rIns="91440" bIns="45720" anchor="t" anchorCtr="0">
            <a:normAutofit/>
          </a:bodyPr>
          <a:lstStyle/>
          <a:p>
            <a:pPr>
              <a:buSzPct val="25000"/>
            </a:pP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合理使用防火墙</a:t>
            </a:r>
            <a:endParaRPr lang="zh-CN" alt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ís1îďê"/>
          <p:cNvSpPr txBox="1"/>
          <p:nvPr/>
        </p:nvSpPr>
        <p:spPr>
          <a:xfrm>
            <a:off x="774592" y="2638373"/>
            <a:ext cx="4408095" cy="638161"/>
          </a:xfrm>
          <a:prstGeom prst="rect">
            <a:avLst/>
          </a:prstGeom>
          <a:noFill/>
          <a:ln>
            <a:noFill/>
          </a:ln>
        </p:spPr>
        <p:txBody>
          <a:bodyPr wrap="none" lIns="91440" tIns="45720" rIns="91440" bIns="45720" anchor="t" anchorCtr="0">
            <a:noAutofit/>
          </a:bodyPr>
          <a:lstStyle/>
          <a:p>
            <a:pPr>
              <a:buSzPct val="25000"/>
            </a:pP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不要轻易使用来历不明的软件 </a:t>
            </a:r>
            <a:endParaRPr lang="zh-CN" alt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008051"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矩形 4"/>
          <p:cNvSpPr/>
          <p:nvPr/>
        </p:nvSpPr>
        <p:spPr>
          <a:xfrm>
            <a:off x="3791250" y="1701203"/>
            <a:ext cx="7391859" cy="1934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6" name="等腰三角形 5"/>
          <p:cNvSpPr/>
          <p:nvPr/>
        </p:nvSpPr>
        <p:spPr>
          <a:xfrm rot="5400000">
            <a:off x="1472504" y="1427999"/>
            <a:ext cx="1934072" cy="2480480"/>
          </a:xfrm>
          <a:custGeom>
            <a:avLst/>
            <a:gdLst/>
            <a:ahLst/>
            <a:cxnLst/>
            <a:rect l="l" t="t" r="r" b="b"/>
            <a:pathLst>
              <a:path w="1450218" h="1860602">
                <a:moveTo>
                  <a:pt x="0" y="1860602"/>
                </a:moveTo>
                <a:lnTo>
                  <a:pt x="0" y="132410"/>
                </a:lnTo>
                <a:lnTo>
                  <a:pt x="582757" y="132410"/>
                </a:lnTo>
                <a:lnTo>
                  <a:pt x="725109" y="0"/>
                </a:lnTo>
                <a:lnTo>
                  <a:pt x="867461" y="132410"/>
                </a:lnTo>
                <a:lnTo>
                  <a:pt x="1450218" y="132410"/>
                </a:lnTo>
                <a:lnTo>
                  <a:pt x="1450218" y="186060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 name="TextBox 3"/>
          <p:cNvSpPr txBox="1"/>
          <p:nvPr/>
        </p:nvSpPr>
        <p:spPr>
          <a:xfrm>
            <a:off x="4372374" y="2325676"/>
            <a:ext cx="6335879" cy="685124"/>
          </a:xfrm>
          <a:prstGeom prst="rect">
            <a:avLst/>
          </a:prstGeom>
          <a:noFill/>
        </p:spPr>
        <p:txBody>
          <a:bodyPr wrap="square" lIns="0" tIns="0" rIns="0" bIns="0" rtlCol="0">
            <a:spAutoFit/>
          </a:bodyPr>
          <a:lstStyle/>
          <a:p>
            <a:pPr>
              <a:lnSpc>
                <a:spcPct val="130000"/>
              </a:lnSpc>
            </a:pPr>
            <a:r>
              <a:rPr lang="en-US" altLang="zh-CN" dirty="0">
                <a:solidFill>
                  <a:schemeClr val="bg1"/>
                </a:solidFill>
                <a:latin typeface="微软雅黑" panose="020B0503020204020204" pitchFamily="34" charset="-122"/>
                <a:ea typeface="微软雅黑" panose="020B0503020204020204" pitchFamily="34" charset="-122"/>
              </a:rPr>
              <a:t>Denial of Service</a:t>
            </a: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DoS</a:t>
            </a:r>
            <a:r>
              <a:rPr lang="zh-CN" altLang="en-US" dirty="0">
                <a:solidFill>
                  <a:schemeClr val="bg1"/>
                </a:solidFill>
                <a:latin typeface="微软雅黑" panose="020B0503020204020204" pitchFamily="34" charset="-122"/>
                <a:ea typeface="微软雅黑" panose="020B0503020204020204" pitchFamily="34" charset="-122"/>
              </a:rPr>
              <a:t>），能导致服务器不能正常提供服务的攻击，都可以称为</a:t>
            </a:r>
            <a:r>
              <a:rPr lang="en-US" altLang="zh-CN" dirty="0">
                <a:solidFill>
                  <a:schemeClr val="bg1"/>
                </a:solidFill>
                <a:latin typeface="微软雅黑" panose="020B0503020204020204" pitchFamily="34" charset="-122"/>
                <a:ea typeface="微软雅黑" panose="020B0503020204020204" pitchFamily="34" charset="-122"/>
              </a:rPr>
              <a:t>DoS</a:t>
            </a:r>
            <a:r>
              <a:rPr lang="zh-CN" altLang="en-US" dirty="0">
                <a:solidFill>
                  <a:schemeClr val="bg1"/>
                </a:solidFill>
                <a:latin typeface="微软雅黑" panose="020B0503020204020204" pitchFamily="34" charset="-122"/>
                <a:ea typeface="微软雅黑" panose="020B0503020204020204" pitchFamily="34" charset="-122"/>
              </a:rPr>
              <a:t>攻击。</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TextBox 4"/>
          <p:cNvSpPr txBox="1"/>
          <p:nvPr/>
        </p:nvSpPr>
        <p:spPr>
          <a:xfrm>
            <a:off x="1525839" y="2175796"/>
            <a:ext cx="1548508" cy="98488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3200" b="1" spc="400" dirty="0"/>
              <a:t>拒绝服务攻击</a:t>
            </a:r>
            <a:endParaRPr lang="zh-CN" altLang="en-US" sz="3200" b="1" spc="400" dirty="0"/>
          </a:p>
        </p:txBody>
      </p:sp>
      <p:sp>
        <p:nvSpPr>
          <p:cNvPr id="9" name="矩形 8"/>
          <p:cNvSpPr/>
          <p:nvPr/>
        </p:nvSpPr>
        <p:spPr>
          <a:xfrm>
            <a:off x="1199300" y="4067480"/>
            <a:ext cx="7391859" cy="1934072"/>
          </a:xfrm>
          <a:prstGeom prst="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 name="等腰三角形 30"/>
          <p:cNvSpPr/>
          <p:nvPr/>
        </p:nvSpPr>
        <p:spPr>
          <a:xfrm rot="16200000" flipH="1">
            <a:off x="8975834" y="3794275"/>
            <a:ext cx="1934072" cy="2480480"/>
          </a:xfrm>
          <a:custGeom>
            <a:avLst/>
            <a:gdLst/>
            <a:ahLst/>
            <a:cxnLst/>
            <a:rect l="l" t="t" r="r" b="b"/>
            <a:pathLst>
              <a:path w="1450218" h="1860602">
                <a:moveTo>
                  <a:pt x="0" y="132410"/>
                </a:moveTo>
                <a:lnTo>
                  <a:pt x="0" y="1860602"/>
                </a:lnTo>
                <a:lnTo>
                  <a:pt x="1450218" y="1860602"/>
                </a:lnTo>
                <a:lnTo>
                  <a:pt x="1450218" y="132410"/>
                </a:lnTo>
                <a:lnTo>
                  <a:pt x="867461" y="132410"/>
                </a:lnTo>
                <a:lnTo>
                  <a:pt x="725109" y="0"/>
                </a:lnTo>
                <a:lnTo>
                  <a:pt x="582757" y="132410"/>
                </a:lnTo>
                <a:close/>
              </a:path>
            </a:pathLst>
          </a:cu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 name="TextBox 7"/>
          <p:cNvSpPr txBox="1"/>
          <p:nvPr/>
        </p:nvSpPr>
        <p:spPr>
          <a:xfrm>
            <a:off x="9223621" y="4295850"/>
            <a:ext cx="1641602" cy="147732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3200" b="1" spc="400" dirty="0">
                <a:solidFill>
                  <a:schemeClr val="tx1">
                    <a:lumMod val="75000"/>
                    <a:lumOff val="25000"/>
                  </a:schemeClr>
                </a:solidFill>
              </a:rPr>
              <a:t>分布式拒绝服务攻击</a:t>
            </a:r>
            <a:endParaRPr lang="zh-CN" altLang="en-US" sz="3200" b="1" spc="400" dirty="0">
              <a:solidFill>
                <a:schemeClr val="tx1">
                  <a:lumMod val="75000"/>
                  <a:lumOff val="25000"/>
                </a:schemeClr>
              </a:solidFill>
            </a:endParaRPr>
          </a:p>
        </p:txBody>
      </p:sp>
      <p:sp>
        <p:nvSpPr>
          <p:cNvPr id="12" name="TextBox 8"/>
          <p:cNvSpPr txBox="1"/>
          <p:nvPr/>
        </p:nvSpPr>
        <p:spPr>
          <a:xfrm>
            <a:off x="1679291" y="4521437"/>
            <a:ext cx="6623874" cy="1080296"/>
          </a:xfrm>
          <a:prstGeom prst="rect">
            <a:avLst/>
          </a:prstGeom>
          <a:noFill/>
        </p:spPr>
        <p:txBody>
          <a:bodyPr wrap="square" lIns="0" tIns="0" rIns="0" bIns="0" rtlCol="0">
            <a:spAutoFit/>
          </a:bodyPr>
          <a:lstStyle/>
          <a:p>
            <a:pPr>
              <a:lnSpc>
                <a:spcPct val="130000"/>
              </a:lnSpc>
            </a:pPr>
            <a:r>
              <a:rPr lang="en-US" altLang="zh-CN" dirty="0">
                <a:latin typeface="微软雅黑" panose="020B0503020204020204" pitchFamily="34" charset="-122"/>
                <a:ea typeface="微软雅黑" panose="020B0503020204020204" pitchFamily="34" charset="-122"/>
              </a:rPr>
              <a:t>Distributed Denial of Service</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DDoS</a:t>
            </a:r>
            <a:r>
              <a:rPr lang="zh-CN" altLang="en-US" dirty="0">
                <a:latin typeface="微软雅黑" panose="020B0503020204020204" pitchFamily="34" charset="-122"/>
                <a:ea typeface="微软雅黑" panose="020B0503020204020204" pitchFamily="34" charset="-122"/>
              </a:rPr>
              <a:t>）指借助于客户</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服务器模式，将多个计算机联合起来作为攻击平台，对一个或多个目标发动</a:t>
            </a:r>
            <a:r>
              <a:rPr lang="en-US" altLang="zh-CN" dirty="0">
                <a:latin typeface="微软雅黑" panose="020B0503020204020204" pitchFamily="34" charset="-122"/>
                <a:ea typeface="微软雅黑" panose="020B0503020204020204" pitchFamily="34" charset="-122"/>
              </a:rPr>
              <a:t>DoS</a:t>
            </a:r>
            <a:r>
              <a:rPr lang="zh-CN" altLang="en-US" dirty="0">
                <a:latin typeface="微软雅黑" panose="020B0503020204020204" pitchFamily="34" charset="-122"/>
                <a:ea typeface="微软雅黑" panose="020B0503020204020204" pitchFamily="34" charset="-122"/>
              </a:rPr>
              <a:t>攻击，从而成倍地提高拒绝服务攻击的威力。</a:t>
            </a:r>
            <a:endParaRPr lang="en-US" altLang="zh-CN"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008051"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aphicFrame>
        <p:nvGraphicFramePr>
          <p:cNvPr id="13" name="表格 12"/>
          <p:cNvGraphicFramePr>
            <a:graphicFrameLocks noGrp="1"/>
          </p:cNvGraphicFramePr>
          <p:nvPr/>
        </p:nvGraphicFramePr>
        <p:xfrm>
          <a:off x="1352201" y="1093071"/>
          <a:ext cx="9649521" cy="5242296"/>
        </p:xfrm>
        <a:graphic>
          <a:graphicData uri="http://schemas.openxmlformats.org/drawingml/2006/table">
            <a:tbl>
              <a:tblPr firstRow="1" bandRow="1">
                <a:tableStyleId>{5C22544A-7EE6-4342-B048-85BDC9FD1C3A}</a:tableStyleId>
              </a:tblPr>
              <a:tblGrid>
                <a:gridCol w="2002627"/>
                <a:gridCol w="7646894"/>
              </a:tblGrid>
              <a:tr h="436858">
                <a:tc gridSpan="2">
                  <a:txBody>
                    <a:bodyPr/>
                    <a:lstStyle/>
                    <a:p>
                      <a:pPr algn="ctr"/>
                      <a:r>
                        <a:rPr lang="en-US" altLang="zh-CN" sz="1800" dirty="0" smtClean="0">
                          <a:latin typeface="微软雅黑" panose="020B0503020204020204" pitchFamily="34" charset="-122"/>
                          <a:ea typeface="微软雅黑" panose="020B0503020204020204" pitchFamily="34" charset="-122"/>
                        </a:rPr>
                        <a:t>2018 DDoS</a:t>
                      </a:r>
                      <a:r>
                        <a:rPr lang="zh-CN" altLang="en-US" sz="1800" dirty="0" smtClean="0">
                          <a:latin typeface="微软雅黑" panose="020B0503020204020204" pitchFamily="34" charset="-122"/>
                          <a:ea typeface="微软雅黑" panose="020B0503020204020204" pitchFamily="34" charset="-122"/>
                        </a:rPr>
                        <a:t>大事件汇总</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hMerge="1">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201801</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zh-CN" altLang="en-US" sz="1800" dirty="0" smtClean="0">
                          <a:latin typeface="微软雅黑" panose="020B0503020204020204" pitchFamily="34" charset="-122"/>
                          <a:ea typeface="微软雅黑" panose="020B0503020204020204" pitchFamily="34" charset="-122"/>
                        </a:rPr>
                        <a:t>荷兰三大银行遭到</a:t>
                      </a:r>
                      <a:r>
                        <a:rPr lang="en-US" altLang="zh-CN" sz="1800" dirty="0" smtClean="0">
                          <a:latin typeface="微软雅黑" panose="020B0503020204020204" pitchFamily="34" charset="-122"/>
                          <a:ea typeface="微软雅黑" panose="020B0503020204020204" pitchFamily="34" charset="-122"/>
                        </a:rPr>
                        <a:t>DDoS</a:t>
                      </a:r>
                      <a:r>
                        <a:rPr lang="zh-CN" altLang="en-US" sz="1800" dirty="0" smtClean="0">
                          <a:latin typeface="微软雅黑" panose="020B0503020204020204" pitchFamily="34" charset="-122"/>
                          <a:ea typeface="微软雅黑" panose="020B0503020204020204" pitchFamily="34" charset="-122"/>
                        </a:rPr>
                        <a:t>攻击，业务集体瘫痪</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201802</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en-US" altLang="zh-CN" sz="1800" dirty="0" err="1" smtClean="0">
                          <a:latin typeface="微软雅黑" panose="020B0503020204020204" pitchFamily="34" charset="-122"/>
                          <a:ea typeface="微软雅黑" panose="020B0503020204020204" pitchFamily="34" charset="-122"/>
                        </a:rPr>
                        <a:t>GirHub</a:t>
                      </a:r>
                      <a:r>
                        <a:rPr lang="zh-CN" altLang="en-US" sz="1800" dirty="0" smtClean="0">
                          <a:latin typeface="微软雅黑" panose="020B0503020204020204" pitchFamily="34" charset="-122"/>
                          <a:ea typeface="微软雅黑" panose="020B0503020204020204" pitchFamily="34" charset="-122"/>
                        </a:rPr>
                        <a:t>遭到</a:t>
                      </a:r>
                      <a:r>
                        <a:rPr lang="en-US" altLang="zh-CN" sz="1800" dirty="0" smtClean="0">
                          <a:latin typeface="微软雅黑" panose="020B0503020204020204" pitchFamily="34" charset="-122"/>
                          <a:ea typeface="微软雅黑" panose="020B0503020204020204" pitchFamily="34" charset="-122"/>
                        </a:rPr>
                        <a:t>DDoS</a:t>
                      </a:r>
                      <a:r>
                        <a:rPr lang="zh-CN" altLang="en-US" sz="1800" dirty="0" smtClean="0">
                          <a:latin typeface="微软雅黑" panose="020B0503020204020204" pitchFamily="34" charset="-122"/>
                          <a:ea typeface="微软雅黑" panose="020B0503020204020204" pitchFamily="34" charset="-122"/>
                        </a:rPr>
                        <a:t>攻击，峰值</a:t>
                      </a:r>
                      <a:r>
                        <a:rPr lang="en-US" altLang="zh-CN" sz="1800" dirty="0" smtClean="0">
                          <a:latin typeface="微软雅黑" panose="020B0503020204020204" pitchFamily="34" charset="-122"/>
                          <a:ea typeface="微软雅黑" panose="020B0503020204020204" pitchFamily="34" charset="-122"/>
                        </a:rPr>
                        <a:t>1.35Tbps</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201803</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en-US" altLang="zh-CN" sz="1800" dirty="0" err="1" smtClean="0">
                          <a:latin typeface="微软雅黑" panose="020B0503020204020204" pitchFamily="34" charset="-122"/>
                          <a:ea typeface="微软雅黑" panose="020B0503020204020204" pitchFamily="34" charset="-122"/>
                        </a:rPr>
                        <a:t>Memcached</a:t>
                      </a:r>
                      <a:r>
                        <a:rPr lang="zh-CN" altLang="en-US" sz="1800" dirty="0" smtClean="0">
                          <a:latin typeface="微软雅黑" panose="020B0503020204020204" pitchFamily="34" charset="-122"/>
                          <a:ea typeface="微软雅黑" panose="020B0503020204020204" pitchFamily="34" charset="-122"/>
                        </a:rPr>
                        <a:t>反射攻击</a:t>
                      </a:r>
                      <a:r>
                        <a:rPr lang="en-US" altLang="zh-CN" sz="1800" dirty="0" smtClean="0">
                          <a:latin typeface="微软雅黑" panose="020B0503020204020204" pitchFamily="34" charset="-122"/>
                          <a:ea typeface="微软雅黑" panose="020B0503020204020204" pitchFamily="34" charset="-122"/>
                        </a:rPr>
                        <a:t>POC</a:t>
                      </a:r>
                      <a:r>
                        <a:rPr lang="zh-CN" altLang="en-US" sz="1800" dirty="0" smtClean="0">
                          <a:latin typeface="微软雅黑" panose="020B0503020204020204" pitchFamily="34" charset="-122"/>
                          <a:ea typeface="微软雅黑" panose="020B0503020204020204" pitchFamily="34" charset="-122"/>
                        </a:rPr>
                        <a:t>公开</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201804</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zh-CN" altLang="en-US" sz="1800" dirty="0" smtClean="0">
                          <a:latin typeface="微软雅黑" panose="020B0503020204020204" pitchFamily="34" charset="-122"/>
                          <a:ea typeface="微软雅黑" panose="020B0503020204020204" pitchFamily="34" charset="-122"/>
                        </a:rPr>
                        <a:t>欧洲最大</a:t>
                      </a:r>
                      <a:r>
                        <a:rPr lang="en-US" altLang="zh-CN" sz="1800" dirty="0" smtClean="0">
                          <a:latin typeface="微软雅黑" panose="020B0503020204020204" pitchFamily="34" charset="-122"/>
                          <a:ea typeface="微软雅黑" panose="020B0503020204020204" pitchFamily="34" charset="-122"/>
                        </a:rPr>
                        <a:t>DDoS</a:t>
                      </a:r>
                      <a:r>
                        <a:rPr lang="zh-CN" altLang="en-US" sz="1800" dirty="0" smtClean="0">
                          <a:latin typeface="微软雅黑" panose="020B0503020204020204" pitchFamily="34" charset="-122"/>
                          <a:ea typeface="微软雅黑" panose="020B0503020204020204" pitchFamily="34" charset="-122"/>
                        </a:rPr>
                        <a:t>服务商</a:t>
                      </a:r>
                      <a:r>
                        <a:rPr lang="en-US" altLang="zh-CN" sz="1800" dirty="0" smtClean="0">
                          <a:latin typeface="微软雅黑" panose="020B0503020204020204" pitchFamily="34" charset="-122"/>
                          <a:ea typeface="微软雅黑" panose="020B0503020204020204" pitchFamily="34" charset="-122"/>
                        </a:rPr>
                        <a:t>webstresser.org</a:t>
                      </a:r>
                      <a:r>
                        <a:rPr lang="zh-CN" altLang="en-US" sz="1800" dirty="0" smtClean="0">
                          <a:latin typeface="微软雅黑" panose="020B0503020204020204" pitchFamily="34" charset="-122"/>
                          <a:ea typeface="微软雅黑" panose="020B0503020204020204" pitchFamily="34" charset="-122"/>
                        </a:rPr>
                        <a:t>被关停</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201805</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zh-CN" altLang="en-US" sz="1800" dirty="0" smtClean="0">
                          <a:latin typeface="微软雅黑" panose="020B0503020204020204" pitchFamily="34" charset="-122"/>
                          <a:ea typeface="微软雅黑" panose="020B0503020204020204" pitchFamily="34" charset="-122"/>
                        </a:rPr>
                        <a:t>美国监控到无线设备</a:t>
                      </a:r>
                      <a:r>
                        <a:rPr lang="en-US" altLang="zh-CN" sz="1800" dirty="0" smtClean="0">
                          <a:latin typeface="微软雅黑" panose="020B0503020204020204" pitchFamily="34" charset="-122"/>
                          <a:ea typeface="微软雅黑" panose="020B0503020204020204" pitchFamily="34" charset="-122"/>
                        </a:rPr>
                        <a:t>1.7bps DDoS</a:t>
                      </a:r>
                      <a:r>
                        <a:rPr lang="zh-CN" altLang="en-US" sz="1800" dirty="0" smtClean="0">
                          <a:latin typeface="微软雅黑" panose="020B0503020204020204" pitchFamily="34" charset="-122"/>
                          <a:ea typeface="微软雅黑" panose="020B0503020204020204" pitchFamily="34" charset="-122"/>
                        </a:rPr>
                        <a:t>攻击</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201806</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zh-CN" altLang="en-US" sz="1800" dirty="0" smtClean="0">
                          <a:latin typeface="微软雅黑" panose="020B0503020204020204" pitchFamily="34" charset="-122"/>
                          <a:ea typeface="微软雅黑" panose="020B0503020204020204" pitchFamily="34" charset="-122"/>
                        </a:rPr>
                        <a:t>加密邮件服务商</a:t>
                      </a:r>
                      <a:r>
                        <a:rPr lang="en-US" altLang="zh-CN" sz="1800" dirty="0" err="1" smtClean="0">
                          <a:latin typeface="微软雅黑" panose="020B0503020204020204" pitchFamily="34" charset="-122"/>
                          <a:ea typeface="微软雅黑" panose="020B0503020204020204" pitchFamily="34" charset="-122"/>
                        </a:rPr>
                        <a:t>ProtonMail</a:t>
                      </a:r>
                      <a:r>
                        <a:rPr lang="zh-CN" altLang="en-US" sz="1800" dirty="0" smtClean="0">
                          <a:latin typeface="微软雅黑" panose="020B0503020204020204" pitchFamily="34" charset="-122"/>
                          <a:ea typeface="微软雅黑" panose="020B0503020204020204" pitchFamily="34" charset="-122"/>
                        </a:rPr>
                        <a:t>因遭到</a:t>
                      </a:r>
                      <a:r>
                        <a:rPr lang="en-US" altLang="zh-CN" sz="1800" dirty="0" smtClean="0">
                          <a:latin typeface="微软雅黑" panose="020B0503020204020204" pitchFamily="34" charset="-122"/>
                          <a:ea typeface="微软雅黑" panose="020B0503020204020204" pitchFamily="34" charset="-122"/>
                        </a:rPr>
                        <a:t>DDoS</a:t>
                      </a:r>
                      <a:r>
                        <a:rPr lang="zh-CN" altLang="en-US" sz="1800" dirty="0" smtClean="0">
                          <a:latin typeface="微软雅黑" panose="020B0503020204020204" pitchFamily="34" charset="-122"/>
                          <a:ea typeface="微软雅黑" panose="020B0503020204020204" pitchFamily="34" charset="-122"/>
                        </a:rPr>
                        <a:t>攻击业务频繁掉线</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201808</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zh-CN" altLang="en-US" sz="1800" dirty="0" smtClean="0">
                          <a:latin typeface="微软雅黑" panose="020B0503020204020204" pitchFamily="34" charset="-122"/>
                          <a:ea typeface="微软雅黑" panose="020B0503020204020204" pitchFamily="34" charset="-122"/>
                        </a:rPr>
                        <a:t>多家游戏公司遭到大规模</a:t>
                      </a:r>
                      <a:r>
                        <a:rPr lang="en-US" altLang="zh-CN" sz="1800" dirty="0" smtClean="0">
                          <a:latin typeface="微软雅黑" panose="020B0503020204020204" pitchFamily="34" charset="-122"/>
                          <a:ea typeface="微软雅黑" panose="020B0503020204020204" pitchFamily="34" charset="-122"/>
                        </a:rPr>
                        <a:t>DDoS</a:t>
                      </a:r>
                      <a:r>
                        <a:rPr lang="zh-CN" altLang="en-US" sz="1800" dirty="0" smtClean="0">
                          <a:latin typeface="微软雅黑" panose="020B0503020204020204" pitchFamily="34" charset="-122"/>
                          <a:ea typeface="微软雅黑" panose="020B0503020204020204" pitchFamily="34" charset="-122"/>
                        </a:rPr>
                        <a:t>扫射攻击</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201810</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zh-CN" altLang="en-US" sz="1800" dirty="0" smtClean="0">
                          <a:latin typeface="微软雅黑" panose="020B0503020204020204" pitchFamily="34" charset="-122"/>
                          <a:ea typeface="微软雅黑" panose="020B0503020204020204" pitchFamily="34" charset="-122"/>
                        </a:rPr>
                        <a:t>阿里云主要节点全面上线</a:t>
                      </a:r>
                      <a:r>
                        <a:rPr lang="en-US" altLang="zh-CN" sz="1800" dirty="0" smtClean="0">
                          <a:latin typeface="微软雅黑" panose="020B0503020204020204" pitchFamily="34" charset="-122"/>
                          <a:ea typeface="微软雅黑" panose="020B0503020204020204" pitchFamily="34" charset="-122"/>
                        </a:rPr>
                        <a:t>IPv6</a:t>
                      </a:r>
                      <a:r>
                        <a:rPr lang="en-US" altLang="zh-CN" sz="1800" baseline="0" dirty="0" smtClean="0">
                          <a:latin typeface="微软雅黑" panose="020B0503020204020204" pitchFamily="34" charset="-122"/>
                          <a:ea typeface="微软雅黑" panose="020B0503020204020204" pitchFamily="34" charset="-122"/>
                        </a:rPr>
                        <a:t> DDoS</a:t>
                      </a:r>
                      <a:r>
                        <a:rPr lang="zh-CN" altLang="en-US" sz="1800" baseline="0" dirty="0" smtClean="0">
                          <a:latin typeface="微软雅黑" panose="020B0503020204020204" pitchFamily="34" charset="-122"/>
                          <a:ea typeface="微软雅黑" panose="020B0503020204020204" pitchFamily="34" charset="-122"/>
                        </a:rPr>
                        <a:t>防护服务</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201810</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zh-CN" altLang="en-US" sz="1800" dirty="0" smtClean="0">
                          <a:latin typeface="微软雅黑" panose="020B0503020204020204" pitchFamily="34" charset="-122"/>
                          <a:ea typeface="微软雅黑" panose="020B0503020204020204" pitchFamily="34" charset="-122"/>
                        </a:rPr>
                        <a:t>阿里云成功为某游戏客户抵抗峰值大于</a:t>
                      </a:r>
                      <a:r>
                        <a:rPr lang="en-US" altLang="zh-CN" sz="1800" dirty="0" smtClean="0">
                          <a:latin typeface="微软雅黑" panose="020B0503020204020204" pitchFamily="34" charset="-122"/>
                          <a:ea typeface="微软雅黑" panose="020B0503020204020204" pitchFamily="34" charset="-122"/>
                        </a:rPr>
                        <a:t>1Tbps</a:t>
                      </a:r>
                      <a:r>
                        <a:rPr lang="zh-CN" altLang="en-US" sz="1800" dirty="0" smtClean="0">
                          <a:latin typeface="微软雅黑" panose="020B0503020204020204" pitchFamily="34" charset="-122"/>
                          <a:ea typeface="微软雅黑" panose="020B0503020204020204" pitchFamily="34" charset="-122"/>
                        </a:rPr>
                        <a:t>的</a:t>
                      </a:r>
                      <a:r>
                        <a:rPr lang="en-US" altLang="zh-CN" sz="1800" dirty="0" smtClean="0">
                          <a:latin typeface="微软雅黑" panose="020B0503020204020204" pitchFamily="34" charset="-122"/>
                          <a:ea typeface="微软雅黑" panose="020B0503020204020204" pitchFamily="34" charset="-122"/>
                        </a:rPr>
                        <a:t>DDoS</a:t>
                      </a:r>
                      <a:r>
                        <a:rPr lang="zh-CN" altLang="en-US" sz="1800" dirty="0" smtClean="0">
                          <a:latin typeface="微软雅黑" panose="020B0503020204020204" pitchFamily="34" charset="-122"/>
                          <a:ea typeface="微软雅黑" panose="020B0503020204020204" pitchFamily="34" charset="-122"/>
                        </a:rPr>
                        <a:t>攻击</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201811</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zh-CN" altLang="en-US" sz="1800" dirty="0" smtClean="0">
                          <a:latin typeface="微软雅黑" panose="020B0503020204020204" pitchFamily="34" charset="-122"/>
                          <a:ea typeface="微软雅黑" panose="020B0503020204020204" pitchFamily="34" charset="-122"/>
                        </a:rPr>
                        <a:t>柬埔寨全国频繁断网，因主要网络服务提供商遭到大规模</a:t>
                      </a:r>
                      <a:r>
                        <a:rPr lang="en-US" altLang="zh-CN" sz="1800" dirty="0" smtClean="0">
                          <a:latin typeface="微软雅黑" panose="020B0503020204020204" pitchFamily="34" charset="-122"/>
                          <a:ea typeface="微软雅黑" panose="020B0503020204020204" pitchFamily="34" charset="-122"/>
                        </a:rPr>
                        <a:t>DDoS</a:t>
                      </a:r>
                      <a:r>
                        <a:rPr lang="zh-CN" altLang="en-US" sz="1800" dirty="0" smtClean="0">
                          <a:latin typeface="微软雅黑" panose="020B0503020204020204" pitchFamily="34" charset="-122"/>
                          <a:ea typeface="微软雅黑" panose="020B0503020204020204" pitchFamily="34" charset="-122"/>
                        </a:rPr>
                        <a:t>攻击</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r h="436858">
                <a:tc>
                  <a:txBody>
                    <a:bodyPr/>
                    <a:lstStyle/>
                    <a:p>
                      <a:pPr algn="ctr"/>
                      <a:r>
                        <a:rPr lang="en-US" altLang="zh-CN" sz="1800" dirty="0" smtClean="0">
                          <a:latin typeface="微软雅黑" panose="020B0503020204020204" pitchFamily="34" charset="-122"/>
                          <a:ea typeface="微软雅黑" panose="020B0503020204020204" pitchFamily="34" charset="-122"/>
                        </a:rPr>
                        <a:t>201812</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c>
                  <a:txBody>
                    <a:bodyPr/>
                    <a:lstStyle/>
                    <a:p>
                      <a:r>
                        <a:rPr lang="zh-CN" altLang="en-US" sz="1800" dirty="0" smtClean="0">
                          <a:latin typeface="微软雅黑" panose="020B0503020204020204" pitchFamily="34" charset="-122"/>
                          <a:ea typeface="微软雅黑" panose="020B0503020204020204" pitchFamily="34" charset="-122"/>
                        </a:rPr>
                        <a:t>匿名者宣布对全球银行发动</a:t>
                      </a:r>
                      <a:r>
                        <a:rPr lang="en-US" altLang="zh-CN" sz="1800" dirty="0" smtClean="0">
                          <a:latin typeface="微软雅黑" panose="020B0503020204020204" pitchFamily="34" charset="-122"/>
                          <a:ea typeface="微软雅黑" panose="020B0503020204020204" pitchFamily="34" charset="-122"/>
                        </a:rPr>
                        <a:t>DDoS</a:t>
                      </a:r>
                      <a:r>
                        <a:rPr lang="zh-CN" altLang="en-US" sz="1800" dirty="0" smtClean="0">
                          <a:latin typeface="微软雅黑" panose="020B0503020204020204" pitchFamily="34" charset="-122"/>
                          <a:ea typeface="微软雅黑" panose="020B0503020204020204" pitchFamily="34" charset="-122"/>
                        </a:rPr>
                        <a:t>攻击</a:t>
                      </a:r>
                      <a:endParaRPr lang="zh-CN" altLang="en-US" sz="1800" dirty="0">
                        <a:latin typeface="微软雅黑" panose="020B0503020204020204" pitchFamily="34" charset="-122"/>
                        <a:ea typeface="微软雅黑" panose="020B0503020204020204" pitchFamily="34" charset="-122"/>
                      </a:endParaRPr>
                    </a:p>
                  </a:txBody>
                  <a:tcPr marL="68562" marR="68562" marT="45709" marB="45709"/>
                </a:tc>
              </a:tr>
            </a:tbl>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524000"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4" name="组合 13"/>
          <p:cNvGrpSpPr/>
          <p:nvPr/>
        </p:nvGrpSpPr>
        <p:grpSpPr>
          <a:xfrm>
            <a:off x="4156631" y="2012214"/>
            <a:ext cx="7435329" cy="3814823"/>
            <a:chOff x="1249535" y="971490"/>
            <a:chExt cx="7437265" cy="3814823"/>
          </a:xfrm>
        </p:grpSpPr>
        <p:sp>
          <p:nvSpPr>
            <p:cNvPr id="15" name="PPBand282"/>
            <p:cNvSpPr txBox="1">
              <a:spLocks noChangeArrowheads="1"/>
            </p:cNvSpPr>
            <p:nvPr/>
          </p:nvSpPr>
          <p:spPr bwMode="auto">
            <a:xfrm>
              <a:off x="7391400" y="3886200"/>
              <a:ext cx="1295400" cy="289310"/>
            </a:xfrm>
            <a:prstGeom prst="rect">
              <a:avLst/>
            </a:prstGeom>
            <a:noFill/>
            <a:ln w="9525">
              <a:noFill/>
              <a:miter lim="800000"/>
            </a:ln>
            <a:effectLst/>
          </p:spPr>
          <p:txBody>
            <a:bodyPr>
              <a:spAutoFit/>
            </a:bodyPr>
            <a:lstStyle/>
            <a:p>
              <a:pPr algn="ctr" eaLnBrk="0" hangingPunct="0">
                <a:lnSpc>
                  <a:spcPct val="80000"/>
                </a:lnSpc>
                <a:spcBef>
                  <a:spcPct val="50000"/>
                </a:spcBef>
              </a:pPr>
              <a:r>
                <a:rPr lang="zh-CN" altLang="de-DE" sz="1600" dirty="0">
                  <a:latin typeface="微软雅黑" panose="020B0503020204020204" pitchFamily="34" charset="-122"/>
                  <a:ea typeface="微软雅黑" panose="020B0503020204020204" pitchFamily="34" charset="-122"/>
                </a:rPr>
                <a:t>目标系统</a:t>
              </a:r>
              <a:endParaRPr lang="zh-CN" altLang="de-DE" sz="1600" dirty="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249535" y="971490"/>
              <a:ext cx="7361065" cy="3814823"/>
              <a:chOff x="1249535" y="971490"/>
              <a:chExt cx="7361065" cy="3814823"/>
            </a:xfrm>
          </p:grpSpPr>
          <p:grpSp>
            <p:nvGrpSpPr>
              <p:cNvPr id="17" name="组合 16"/>
              <p:cNvGrpSpPr/>
              <p:nvPr/>
            </p:nvGrpSpPr>
            <p:grpSpPr>
              <a:xfrm>
                <a:off x="1249535" y="971490"/>
                <a:ext cx="6791101" cy="3814823"/>
                <a:chOff x="1249535" y="971490"/>
                <a:chExt cx="6791101" cy="3814823"/>
              </a:xfrm>
            </p:grpSpPr>
            <p:graphicFrame>
              <p:nvGraphicFramePr>
                <p:cNvPr id="19" name="Object 4"/>
                <p:cNvGraphicFramePr>
                  <a:graphicFrameLocks noChangeAspect="1"/>
                </p:cNvGraphicFramePr>
                <p:nvPr/>
              </p:nvGraphicFramePr>
              <p:xfrm>
                <a:off x="4343400" y="1600200"/>
                <a:ext cx="474663" cy="520700"/>
              </p:xfrm>
              <a:graphic>
                <a:graphicData uri="http://schemas.openxmlformats.org/presentationml/2006/ole">
                  <mc:AlternateContent xmlns:mc="http://schemas.openxmlformats.org/markup-compatibility/2006">
                    <mc:Choice xmlns:v="urn:schemas-microsoft-com:vml" Requires="v">
                      <p:oleObj spid="_x0000_s7390" name="Photo Editor Photo" r:id="rId1" imgW="952500" imgH="1047750" progId="">
                        <p:embed/>
                      </p:oleObj>
                    </mc:Choice>
                    <mc:Fallback>
                      <p:oleObj name="Photo Editor Photo" r:id="rId1" imgW="952500" imgH="1047750" progId="">
                        <p:embed/>
                        <p:pic>
                          <p:nvPicPr>
                            <p:cNvPr id="0" name="图片 738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600200"/>
                              <a:ext cx="474663" cy="52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 name="Object 5"/>
                <p:cNvGraphicFramePr>
                  <a:graphicFrameLocks noChangeAspect="1"/>
                </p:cNvGraphicFramePr>
                <p:nvPr/>
              </p:nvGraphicFramePr>
              <p:xfrm>
                <a:off x="5257800" y="2286000"/>
                <a:ext cx="474663" cy="522288"/>
              </p:xfrm>
              <a:graphic>
                <a:graphicData uri="http://schemas.openxmlformats.org/presentationml/2006/ole">
                  <mc:AlternateContent xmlns:mc="http://schemas.openxmlformats.org/markup-compatibility/2006">
                    <mc:Choice xmlns:v="urn:schemas-microsoft-com:vml" Requires="v">
                      <p:oleObj spid="_x0000_s7391" name="Photo Editor Photo" r:id="rId3" imgW="952500" imgH="1047750" progId="">
                        <p:embed/>
                      </p:oleObj>
                    </mc:Choice>
                    <mc:Fallback>
                      <p:oleObj name="Photo Editor Photo" r:id="rId3" imgW="952500" imgH="1047750" progId="">
                        <p:embed/>
                        <p:pic>
                          <p:nvPicPr>
                            <p:cNvPr id="0" name="图片 73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286000"/>
                              <a:ext cx="474663"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6"/>
                <p:cNvGraphicFramePr>
                  <a:graphicFrameLocks noChangeAspect="1"/>
                </p:cNvGraphicFramePr>
                <p:nvPr/>
              </p:nvGraphicFramePr>
              <p:xfrm>
                <a:off x="4343400" y="4267200"/>
                <a:ext cx="471488" cy="519113"/>
              </p:xfrm>
              <a:graphic>
                <a:graphicData uri="http://schemas.openxmlformats.org/presentationml/2006/ole">
                  <mc:AlternateContent xmlns:mc="http://schemas.openxmlformats.org/markup-compatibility/2006">
                    <mc:Choice xmlns:v="urn:schemas-microsoft-com:vml" Requires="v">
                      <p:oleObj spid="_x0000_s7392" name="Photo Editor Photo" r:id="rId4" imgW="952500" imgH="1047750" progId="">
                        <p:embed/>
                      </p:oleObj>
                    </mc:Choice>
                    <mc:Fallback>
                      <p:oleObj name="Photo Editor Photo" r:id="rId4" imgW="952500" imgH="1047750" progId="">
                        <p:embed/>
                        <p:pic>
                          <p:nvPicPr>
                            <p:cNvPr id="0" name="图片 73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4267200"/>
                              <a:ext cx="4714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 name="Object 7"/>
                <p:cNvGraphicFramePr>
                  <a:graphicFrameLocks noChangeAspect="1"/>
                </p:cNvGraphicFramePr>
                <p:nvPr/>
              </p:nvGraphicFramePr>
              <p:xfrm>
                <a:off x="3657600" y="2895600"/>
                <a:ext cx="479425" cy="527050"/>
              </p:xfrm>
              <a:graphic>
                <a:graphicData uri="http://schemas.openxmlformats.org/presentationml/2006/ole">
                  <mc:AlternateContent xmlns:mc="http://schemas.openxmlformats.org/markup-compatibility/2006">
                    <mc:Choice xmlns:v="urn:schemas-microsoft-com:vml" Requires="v">
                      <p:oleObj spid="_x0000_s7393" name="Photo Editor Photo" r:id="rId5" imgW="952500" imgH="1047750" progId="">
                        <p:embed/>
                      </p:oleObj>
                    </mc:Choice>
                    <mc:Fallback>
                      <p:oleObj name="Photo Editor Photo" r:id="rId5" imgW="952500" imgH="1047750" progId="">
                        <p:embed/>
                        <p:pic>
                          <p:nvPicPr>
                            <p:cNvPr id="0" name="图片 73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2895600"/>
                              <a:ext cx="47942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 name="Object 8"/>
                <p:cNvGraphicFramePr>
                  <a:graphicFrameLocks noChangeAspect="1"/>
                </p:cNvGraphicFramePr>
                <p:nvPr/>
              </p:nvGraphicFramePr>
              <p:xfrm>
                <a:off x="5257800" y="3505200"/>
                <a:ext cx="479425" cy="527050"/>
              </p:xfrm>
              <a:graphic>
                <a:graphicData uri="http://schemas.openxmlformats.org/presentationml/2006/ole">
                  <mc:AlternateContent xmlns:mc="http://schemas.openxmlformats.org/markup-compatibility/2006">
                    <mc:Choice xmlns:v="urn:schemas-microsoft-com:vml" Requires="v">
                      <p:oleObj spid="_x0000_s7394" name="Photo Editor Photo" r:id="rId6" imgW="952500" imgH="1047750" progId="">
                        <p:embed/>
                      </p:oleObj>
                    </mc:Choice>
                    <mc:Fallback>
                      <p:oleObj name="Photo Editor Photo" r:id="rId6" imgW="952500" imgH="1047750" progId="">
                        <p:embed/>
                        <p:pic>
                          <p:nvPicPr>
                            <p:cNvPr id="0" name="图片 739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505200"/>
                              <a:ext cx="47942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 name="PPBand281"/>
                <p:cNvSpPr txBox="1">
                  <a:spLocks noChangeArrowheads="1"/>
                </p:cNvSpPr>
                <p:nvPr/>
              </p:nvSpPr>
              <p:spPr bwMode="auto">
                <a:xfrm>
                  <a:off x="1249535" y="2635117"/>
                  <a:ext cx="1066800" cy="338554"/>
                </a:xfrm>
                <a:prstGeom prst="rect">
                  <a:avLst/>
                </a:prstGeom>
                <a:noFill/>
                <a:ln w="9525">
                  <a:noFill/>
                  <a:miter lim="800000"/>
                </a:ln>
                <a:effectLst/>
              </p:spPr>
              <p:txBody>
                <a:bodyPr>
                  <a:spAutoFit/>
                </a:bodyPr>
                <a:lstStyle/>
                <a:p>
                  <a:pPr algn="ctr" eaLnBrk="0" hangingPunct="0">
                    <a:spcBef>
                      <a:spcPct val="50000"/>
                    </a:spcBef>
                  </a:pPr>
                  <a:r>
                    <a:rPr lang="zh-CN" altLang="en-US" sz="1600" dirty="0">
                      <a:latin typeface="微软雅黑" panose="020B0503020204020204" pitchFamily="34" charset="-122"/>
                      <a:ea typeface="微软雅黑" panose="020B0503020204020204" pitchFamily="34" charset="-122"/>
                    </a:rPr>
                    <a:t>攻击者</a:t>
                  </a:r>
                  <a:endParaRPr lang="zh-CN" altLang="en-US" sz="1600" dirty="0">
                    <a:latin typeface="微软雅黑" panose="020B0503020204020204" pitchFamily="34" charset="-122"/>
                    <a:ea typeface="微软雅黑" panose="020B0503020204020204" pitchFamily="34" charset="-122"/>
                  </a:endParaRPr>
                </a:p>
              </p:txBody>
            </p:sp>
            <p:pic>
              <p:nvPicPr>
                <p:cNvPr id="26" name="Picture 13" descr="skullt"/>
                <p:cNvPicPr>
                  <a:picLocks noChangeAspect="1" noChangeArrowheads="1"/>
                </p:cNvPicPr>
                <p:nvPr/>
              </p:nvPicPr>
              <p:blipFill>
                <a:blip r:embed="rId7">
                  <a:lum bright="40000" contrast="40000"/>
                </a:blip>
                <a:srcRect/>
                <a:stretch>
                  <a:fillRect/>
                </a:stretch>
              </p:blipFill>
              <p:spPr bwMode="auto">
                <a:xfrm>
                  <a:off x="4343400" y="1371600"/>
                  <a:ext cx="457200" cy="457200"/>
                </a:xfrm>
                <a:prstGeom prst="rect">
                  <a:avLst/>
                </a:prstGeom>
                <a:noFill/>
              </p:spPr>
            </p:pic>
            <p:pic>
              <p:nvPicPr>
                <p:cNvPr id="27" name="Picture 14" descr="skullt"/>
                <p:cNvPicPr>
                  <a:picLocks noChangeAspect="1" noChangeArrowheads="1"/>
                </p:cNvPicPr>
                <p:nvPr/>
              </p:nvPicPr>
              <p:blipFill>
                <a:blip r:embed="rId7">
                  <a:lum bright="40000" contrast="40000"/>
                </a:blip>
                <a:srcRect/>
                <a:stretch>
                  <a:fillRect/>
                </a:stretch>
              </p:blipFill>
              <p:spPr bwMode="auto">
                <a:xfrm>
                  <a:off x="5257800" y="2057400"/>
                  <a:ext cx="457200" cy="457200"/>
                </a:xfrm>
                <a:prstGeom prst="rect">
                  <a:avLst/>
                </a:prstGeom>
                <a:noFill/>
              </p:spPr>
            </p:pic>
            <p:pic>
              <p:nvPicPr>
                <p:cNvPr id="28" name="Picture 15" descr="skullt"/>
                <p:cNvPicPr>
                  <a:picLocks noChangeAspect="1" noChangeArrowheads="1"/>
                </p:cNvPicPr>
                <p:nvPr/>
              </p:nvPicPr>
              <p:blipFill>
                <a:blip r:embed="rId7">
                  <a:lum bright="40000" contrast="40000"/>
                </a:blip>
                <a:srcRect/>
                <a:stretch>
                  <a:fillRect/>
                </a:stretch>
              </p:blipFill>
              <p:spPr bwMode="auto">
                <a:xfrm>
                  <a:off x="3657600" y="2667000"/>
                  <a:ext cx="457200" cy="457200"/>
                </a:xfrm>
                <a:prstGeom prst="rect">
                  <a:avLst/>
                </a:prstGeom>
                <a:noFill/>
              </p:spPr>
            </p:pic>
            <p:pic>
              <p:nvPicPr>
                <p:cNvPr id="29" name="Picture 16" descr="skullt"/>
                <p:cNvPicPr>
                  <a:picLocks noChangeAspect="1" noChangeArrowheads="1"/>
                </p:cNvPicPr>
                <p:nvPr/>
              </p:nvPicPr>
              <p:blipFill>
                <a:blip r:embed="rId7">
                  <a:lum bright="40000" contrast="40000"/>
                </a:blip>
                <a:srcRect/>
                <a:stretch>
                  <a:fillRect/>
                </a:stretch>
              </p:blipFill>
              <p:spPr bwMode="auto">
                <a:xfrm>
                  <a:off x="5257800" y="3276600"/>
                  <a:ext cx="457200" cy="457200"/>
                </a:xfrm>
                <a:prstGeom prst="rect">
                  <a:avLst/>
                </a:prstGeom>
                <a:noFill/>
              </p:spPr>
            </p:pic>
            <p:pic>
              <p:nvPicPr>
                <p:cNvPr id="30" name="Picture 17" descr="skullt"/>
                <p:cNvPicPr>
                  <a:picLocks noChangeAspect="1" noChangeArrowheads="1"/>
                </p:cNvPicPr>
                <p:nvPr/>
              </p:nvPicPr>
              <p:blipFill>
                <a:blip r:embed="rId7">
                  <a:lum bright="40000" contrast="40000"/>
                </a:blip>
                <a:srcRect/>
                <a:stretch>
                  <a:fillRect/>
                </a:stretch>
              </p:blipFill>
              <p:spPr bwMode="auto">
                <a:xfrm>
                  <a:off x="4343400" y="4038600"/>
                  <a:ext cx="457200" cy="457200"/>
                </a:xfrm>
                <a:prstGeom prst="rect">
                  <a:avLst/>
                </a:prstGeom>
                <a:noFill/>
              </p:spPr>
            </p:pic>
            <p:sp>
              <p:nvSpPr>
                <p:cNvPr id="31" name="Line 18"/>
                <p:cNvSpPr>
                  <a:spLocks noChangeShapeType="1"/>
                </p:cNvSpPr>
                <p:nvPr/>
              </p:nvSpPr>
              <p:spPr bwMode="auto">
                <a:xfrm flipV="1">
                  <a:off x="1447800" y="2057400"/>
                  <a:ext cx="2743200" cy="1143000"/>
                </a:xfrm>
                <a:prstGeom prst="line">
                  <a:avLst/>
                </a:prstGeom>
                <a:noFill/>
                <a:ln w="28575">
                  <a:solidFill>
                    <a:schemeClr val="tx1"/>
                  </a:solidFill>
                  <a:prstDash val="sys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32" name="Line 19"/>
                <p:cNvSpPr>
                  <a:spLocks noChangeShapeType="1"/>
                </p:cNvSpPr>
                <p:nvPr/>
              </p:nvSpPr>
              <p:spPr bwMode="auto">
                <a:xfrm>
                  <a:off x="1447800" y="3200400"/>
                  <a:ext cx="3733800" cy="533400"/>
                </a:xfrm>
                <a:prstGeom prst="line">
                  <a:avLst/>
                </a:prstGeom>
                <a:noFill/>
                <a:ln w="28575">
                  <a:solidFill>
                    <a:schemeClr val="tx1"/>
                  </a:solidFill>
                  <a:prstDash val="sys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33" name="Line 20"/>
                <p:cNvSpPr>
                  <a:spLocks noChangeShapeType="1"/>
                </p:cNvSpPr>
                <p:nvPr/>
              </p:nvSpPr>
              <p:spPr bwMode="auto">
                <a:xfrm>
                  <a:off x="1447800" y="3200400"/>
                  <a:ext cx="2057400" cy="0"/>
                </a:xfrm>
                <a:prstGeom prst="line">
                  <a:avLst/>
                </a:prstGeom>
                <a:noFill/>
                <a:ln w="28575">
                  <a:solidFill>
                    <a:schemeClr val="tx1"/>
                  </a:solidFill>
                  <a:prstDash val="sys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34" name="Line 21"/>
                <p:cNvSpPr>
                  <a:spLocks noChangeShapeType="1"/>
                </p:cNvSpPr>
                <p:nvPr/>
              </p:nvSpPr>
              <p:spPr bwMode="auto">
                <a:xfrm>
                  <a:off x="1447800" y="3200400"/>
                  <a:ext cx="2743200" cy="1143000"/>
                </a:xfrm>
                <a:prstGeom prst="line">
                  <a:avLst/>
                </a:prstGeom>
                <a:noFill/>
                <a:ln w="28575">
                  <a:solidFill>
                    <a:schemeClr val="tx1"/>
                  </a:solidFill>
                  <a:prstDash val="sys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35" name="Line 22"/>
                <p:cNvSpPr>
                  <a:spLocks noChangeShapeType="1"/>
                </p:cNvSpPr>
                <p:nvPr/>
              </p:nvSpPr>
              <p:spPr bwMode="auto">
                <a:xfrm flipV="1">
                  <a:off x="1524000" y="2438400"/>
                  <a:ext cx="3657600" cy="762000"/>
                </a:xfrm>
                <a:prstGeom prst="line">
                  <a:avLst/>
                </a:prstGeom>
                <a:noFill/>
                <a:ln w="28575">
                  <a:solidFill>
                    <a:schemeClr val="tx1"/>
                  </a:solidFill>
                  <a:prstDash val="sys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36" name="PPBand284"/>
                <p:cNvSpPr txBox="1">
                  <a:spLocks noChangeArrowheads="1"/>
                </p:cNvSpPr>
                <p:nvPr/>
              </p:nvSpPr>
              <p:spPr bwMode="auto">
                <a:xfrm rot="20272313">
                  <a:off x="2525713" y="2084277"/>
                  <a:ext cx="1219200" cy="338554"/>
                </a:xfrm>
                <a:prstGeom prst="rect">
                  <a:avLst/>
                </a:prstGeom>
                <a:noFill/>
                <a:ln w="9525">
                  <a:noFill/>
                  <a:miter lim="800000"/>
                </a:ln>
                <a:effectLst/>
              </p:spPr>
              <p:txBody>
                <a:bodyPr>
                  <a:spAutoFit/>
                </a:bodyPr>
                <a:lstStyle/>
                <a:p>
                  <a:pPr eaLnBrk="0" hangingPunct="0">
                    <a:spcBef>
                      <a:spcPct val="50000"/>
                    </a:spcBef>
                  </a:pPr>
                  <a:r>
                    <a:rPr lang="zh-CN" altLang="en-US" sz="1600" dirty="0">
                      <a:latin typeface="微软雅黑" panose="020B0503020204020204" pitchFamily="34" charset="-122"/>
                      <a:ea typeface="微软雅黑" panose="020B0503020204020204" pitchFamily="34" charset="-122"/>
                    </a:rPr>
                    <a:t>控制</a:t>
                  </a:r>
                  <a:r>
                    <a:rPr lang="zh-CN" altLang="de-DE" sz="1600" dirty="0">
                      <a:latin typeface="微软雅黑" panose="020B0503020204020204" pitchFamily="34" charset="-122"/>
                      <a:ea typeface="微软雅黑" panose="020B0503020204020204" pitchFamily="34" charset="-122"/>
                    </a:rPr>
                    <a:t>指令</a:t>
                  </a:r>
                  <a:endParaRPr lang="zh-CN" altLang="de-DE" sz="1600" dirty="0">
                    <a:latin typeface="微软雅黑" panose="020B0503020204020204" pitchFamily="34" charset="-122"/>
                    <a:ea typeface="微软雅黑" panose="020B0503020204020204" pitchFamily="34" charset="-122"/>
                  </a:endParaRPr>
                </a:p>
              </p:txBody>
            </p:sp>
            <p:sp>
              <p:nvSpPr>
                <p:cNvPr id="37" name="PPBand285"/>
                <p:cNvSpPr txBox="1">
                  <a:spLocks noChangeArrowheads="1"/>
                </p:cNvSpPr>
                <p:nvPr/>
              </p:nvSpPr>
              <p:spPr bwMode="auto">
                <a:xfrm>
                  <a:off x="3505199" y="971490"/>
                  <a:ext cx="2269323" cy="338554"/>
                </a:xfrm>
                <a:prstGeom prst="rect">
                  <a:avLst/>
                </a:prstGeom>
                <a:noFill/>
                <a:ln w="9525">
                  <a:noFill/>
                  <a:miter lim="800000"/>
                </a:ln>
                <a:effectLst/>
              </p:spPr>
              <p:txBody>
                <a:bodyPr wrap="square">
                  <a:spAutoFit/>
                </a:bodyPr>
                <a:lstStyle/>
                <a:p>
                  <a:pPr eaLnBrk="0" hangingPunct="0">
                    <a:spcBef>
                      <a:spcPct val="50000"/>
                    </a:spcBef>
                  </a:pPr>
                  <a:r>
                    <a:rPr lang="zh-CN" altLang="de-DE" sz="1600" dirty="0">
                      <a:latin typeface="微软雅黑" panose="020B0503020204020204" pitchFamily="34" charset="-122"/>
                      <a:ea typeface="微软雅黑" panose="020B0503020204020204" pitchFamily="34" charset="-122"/>
                    </a:rPr>
                    <a:t>攻击的代理程序</a:t>
                  </a:r>
                  <a:endParaRPr lang="zh-CN" altLang="de-DE" sz="1600" dirty="0">
                    <a:latin typeface="微软雅黑" panose="020B0503020204020204" pitchFamily="34" charset="-122"/>
                    <a:ea typeface="微软雅黑" panose="020B0503020204020204" pitchFamily="34" charset="-122"/>
                  </a:endParaRPr>
                </a:p>
              </p:txBody>
            </p:sp>
            <p:sp>
              <p:nvSpPr>
                <p:cNvPr id="38" name="Line 26"/>
                <p:cNvSpPr>
                  <a:spLocks noChangeShapeType="1"/>
                </p:cNvSpPr>
                <p:nvPr/>
              </p:nvSpPr>
              <p:spPr bwMode="auto">
                <a:xfrm flipV="1">
                  <a:off x="5791200" y="3200400"/>
                  <a:ext cx="1828800" cy="533400"/>
                </a:xfrm>
                <a:prstGeom prst="line">
                  <a:avLst/>
                </a:prstGeom>
                <a:noFill/>
                <a:ln w="31750">
                  <a:solidFill>
                    <a:schemeClr val="accent1"/>
                  </a:solidFill>
                  <a:prstDash val="lgDashDot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39" name="Line 27"/>
                <p:cNvSpPr>
                  <a:spLocks noChangeShapeType="1"/>
                </p:cNvSpPr>
                <p:nvPr/>
              </p:nvSpPr>
              <p:spPr bwMode="auto">
                <a:xfrm flipV="1">
                  <a:off x="4876800" y="3352800"/>
                  <a:ext cx="2819400" cy="1066800"/>
                </a:xfrm>
                <a:prstGeom prst="line">
                  <a:avLst/>
                </a:prstGeom>
                <a:noFill/>
                <a:ln w="31750">
                  <a:solidFill>
                    <a:schemeClr val="accent1"/>
                  </a:solidFill>
                  <a:prstDash val="lgDashDot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40" name="Line 28"/>
                <p:cNvSpPr>
                  <a:spLocks noChangeShapeType="1"/>
                </p:cNvSpPr>
                <p:nvPr/>
              </p:nvSpPr>
              <p:spPr bwMode="auto">
                <a:xfrm>
                  <a:off x="5791200" y="2438400"/>
                  <a:ext cx="1828800" cy="457200"/>
                </a:xfrm>
                <a:prstGeom prst="line">
                  <a:avLst/>
                </a:prstGeom>
                <a:noFill/>
                <a:ln w="31750">
                  <a:solidFill>
                    <a:schemeClr val="accent1"/>
                  </a:solidFill>
                  <a:prstDash val="lgDashDot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41" name="Line 29"/>
                <p:cNvSpPr>
                  <a:spLocks noChangeShapeType="1"/>
                </p:cNvSpPr>
                <p:nvPr/>
              </p:nvSpPr>
              <p:spPr bwMode="auto">
                <a:xfrm>
                  <a:off x="4876800" y="1752600"/>
                  <a:ext cx="2819400" cy="990600"/>
                </a:xfrm>
                <a:prstGeom prst="line">
                  <a:avLst/>
                </a:prstGeom>
                <a:noFill/>
                <a:ln w="31750">
                  <a:solidFill>
                    <a:schemeClr val="accent1"/>
                  </a:solidFill>
                  <a:prstDash val="lgDashDot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42" name="Line 30"/>
                <p:cNvSpPr>
                  <a:spLocks noChangeShapeType="1"/>
                </p:cNvSpPr>
                <p:nvPr/>
              </p:nvSpPr>
              <p:spPr bwMode="auto">
                <a:xfrm>
                  <a:off x="4191000" y="3048000"/>
                  <a:ext cx="3429000" cy="0"/>
                </a:xfrm>
                <a:prstGeom prst="line">
                  <a:avLst/>
                </a:prstGeom>
                <a:noFill/>
                <a:ln w="31750">
                  <a:solidFill>
                    <a:schemeClr val="accent1"/>
                  </a:solidFill>
                  <a:prstDash val="lgDashDotDot"/>
                  <a:round/>
                  <a:tailEnd type="triangle" w="med" len="med"/>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43" name="PPBand287"/>
                <p:cNvSpPr txBox="1">
                  <a:spLocks noChangeArrowheads="1"/>
                </p:cNvSpPr>
                <p:nvPr/>
              </p:nvSpPr>
              <p:spPr bwMode="auto">
                <a:xfrm rot="1090556">
                  <a:off x="5335536" y="1875516"/>
                  <a:ext cx="2705100" cy="338554"/>
                </a:xfrm>
                <a:prstGeom prst="rect">
                  <a:avLst/>
                </a:prstGeom>
                <a:noFill/>
                <a:ln w="9525">
                  <a:noFill/>
                  <a:miter lim="800000"/>
                </a:ln>
                <a:effectLst/>
              </p:spPr>
              <p:txBody>
                <a:bodyPr>
                  <a:spAutoFit/>
                </a:bodyPr>
                <a:lstStyle/>
                <a:p>
                  <a:pPr eaLnBrk="0" hangingPunct="0">
                    <a:spcBef>
                      <a:spcPct val="50000"/>
                    </a:spcBef>
                  </a:pPr>
                  <a:r>
                    <a:rPr lang="en-US" altLang="zh-CN" sz="1600" dirty="0">
                      <a:latin typeface="微软雅黑" panose="020B0503020204020204" pitchFamily="34" charset="-122"/>
                      <a:ea typeface="微软雅黑" panose="020B0503020204020204" pitchFamily="34" charset="-122"/>
                    </a:rPr>
                    <a:t>DoS</a:t>
                  </a:r>
                  <a:r>
                    <a:rPr lang="zh-CN" altLang="en-US" sz="1600" dirty="0">
                      <a:latin typeface="微软雅黑" panose="020B0503020204020204" pitchFamily="34" charset="-122"/>
                      <a:ea typeface="微软雅黑" panose="020B0503020204020204" pitchFamily="34" charset="-122"/>
                    </a:rPr>
                    <a:t>攻击</a:t>
                  </a:r>
                  <a:endParaRPr lang="de-DE" altLang="zh-CN" sz="1600" dirty="0">
                    <a:latin typeface="微软雅黑" panose="020B0503020204020204" pitchFamily="34" charset="-122"/>
                    <a:ea typeface="微软雅黑" panose="020B0503020204020204" pitchFamily="34" charset="-122"/>
                  </a:endParaRPr>
                </a:p>
              </p:txBody>
            </p:sp>
          </p:grpSp>
          <p:pic>
            <p:nvPicPr>
              <p:cNvPr id="18" name="Picture 32" descr="DESKC018"/>
              <p:cNvPicPr>
                <a:picLocks noChangeAspect="1" noChangeArrowheads="1"/>
              </p:cNvPicPr>
              <p:nvPr/>
            </p:nvPicPr>
            <p:blipFill>
              <a:blip r:embed="rId8"/>
              <a:srcRect/>
              <a:stretch>
                <a:fillRect/>
              </a:stretch>
            </p:blipFill>
            <p:spPr bwMode="auto">
              <a:xfrm>
                <a:off x="7467600" y="2209800"/>
                <a:ext cx="1143000" cy="1524000"/>
              </a:xfrm>
              <a:prstGeom prst="rect">
                <a:avLst/>
              </a:prstGeom>
              <a:noFill/>
            </p:spPr>
          </p:pic>
        </p:grpSp>
      </p:grpSp>
      <p:sp>
        <p:nvSpPr>
          <p:cNvPr id="44" name="矩形 98"/>
          <p:cNvSpPr>
            <a:spLocks noChangeArrowheads="1"/>
          </p:cNvSpPr>
          <p:nvPr/>
        </p:nvSpPr>
        <p:spPr bwMode="auto">
          <a:xfrm>
            <a:off x="1606829" y="141606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0"/>
              </a:spcBef>
              <a:buFontTx/>
              <a:buNone/>
            </a:pPr>
            <a:r>
              <a:rPr lang="zh-CN" altLang="en-US" sz="1600" b="1" dirty="0">
                <a:latin typeface="微软雅黑" panose="020B0503020204020204" pitchFamily="34" charset="-122"/>
              </a:rPr>
              <a:t>发起攻击</a:t>
            </a:r>
            <a:endParaRPr lang="zh-CN" altLang="en-US" sz="1600" b="1" dirty="0">
              <a:latin typeface="微软雅黑" panose="020B0503020204020204" pitchFamily="34" charset="-122"/>
            </a:endParaRPr>
          </a:p>
        </p:txBody>
      </p:sp>
      <p:sp>
        <p:nvSpPr>
          <p:cNvPr id="45" name="矩形 56"/>
          <p:cNvSpPr>
            <a:spLocks noChangeArrowheads="1"/>
          </p:cNvSpPr>
          <p:nvPr/>
        </p:nvSpPr>
        <p:spPr bwMode="auto">
          <a:xfrm>
            <a:off x="1374057" y="1835107"/>
            <a:ext cx="2744146" cy="265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30000"/>
              </a:lnSpc>
              <a:buClr>
                <a:srgbClr val="F07F09"/>
              </a:buClr>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攻击者使他的全部代理程序同时发送由残缺的数字包构成的连接</a:t>
            </a:r>
            <a:r>
              <a:rPr lang="zh-CN" altLang="en-US" sz="1600" dirty="0" smtClean="0">
                <a:latin typeface="微软雅黑" panose="020B0503020204020204" pitchFamily="34" charset="-122"/>
                <a:ea typeface="微软雅黑" panose="020B0503020204020204" pitchFamily="34" charset="-122"/>
              </a:rPr>
              <a:t>请求</a:t>
            </a:r>
            <a:r>
              <a:rPr lang="zh-CN" altLang="en-US" sz="1600" dirty="0">
                <a:latin typeface="微软雅黑" panose="020B0503020204020204" pitchFamily="34" charset="-122"/>
                <a:ea typeface="微软雅黑" panose="020B0503020204020204" pitchFamily="34" charset="-122"/>
              </a:rPr>
              <a:t>送至目标系统</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30000"/>
              </a:lnSpc>
              <a:buClr>
                <a:srgbClr val="F07F09"/>
              </a:buClr>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包括虚假的连接请求在内的大量残缺的数字包攻击目标系统，最终将导致它因通信淤塞而崩溃</a:t>
            </a:r>
            <a:endParaRPr lang="zh-CN" altLang="en-US" sz="1600" dirty="0">
              <a:latin typeface="微软雅黑" panose="020B0503020204020204" pitchFamily="34" charset="-122"/>
              <a:ea typeface="微软雅黑" panose="020B0503020204020204" pitchFamily="34" charset="-122"/>
            </a:endParaRPr>
          </a:p>
        </p:txBody>
      </p:sp>
      <p:grpSp>
        <p:nvGrpSpPr>
          <p:cNvPr id="46" name="组合 45"/>
          <p:cNvGrpSpPr/>
          <p:nvPr/>
        </p:nvGrpSpPr>
        <p:grpSpPr>
          <a:xfrm>
            <a:off x="1385113" y="1427705"/>
            <a:ext cx="246226" cy="300036"/>
            <a:chOff x="255588" y="323850"/>
            <a:chExt cx="1387475" cy="1690688"/>
          </a:xfrm>
        </p:grpSpPr>
        <p:sp>
          <p:nvSpPr>
            <p:cNvPr id="47"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97106"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DoS</a:t>
            </a:r>
            <a:r>
              <a:rPr lang="zh-CN" altLang="en-US" sz="2400" dirty="0">
                <a:latin typeface="微软雅黑" panose="020B0503020204020204" pitchFamily="34" charset="-122"/>
                <a:ea typeface="微软雅黑" panose="020B0503020204020204" pitchFamily="34" charset="-122"/>
                <a:cs typeface="+mn-ea"/>
                <a:sym typeface="+mn-lt"/>
              </a:rPr>
              <a:t>攻击的对象与工具</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14" name="椭圆 1"/>
          <p:cNvSpPr/>
          <p:nvPr/>
        </p:nvSpPr>
        <p:spPr>
          <a:xfrm>
            <a:off x="3506416" y="2068178"/>
            <a:ext cx="1585348" cy="142636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226" tIns="58613" rIns="117226" bIns="58613" rtlCol="0" anchor="ctr"/>
          <a:lstStyle/>
          <a:p>
            <a:pPr algn="ctr"/>
            <a:endParaRPr lang="zh-CN" altLang="en-US" sz="2600" b="1" kern="0">
              <a:solidFill>
                <a:schemeClr val="bg1"/>
              </a:solidFill>
              <a:latin typeface="微软雅黑" panose="020B0503020204020204" pitchFamily="34" charset="-122"/>
              <a:ea typeface="微软雅黑" panose="020B0503020204020204" pitchFamily="34" charset="-122"/>
            </a:endParaRPr>
          </a:p>
        </p:txBody>
      </p:sp>
      <p:sp>
        <p:nvSpPr>
          <p:cNvPr id="15" name="椭圆 1"/>
          <p:cNvSpPr/>
          <p:nvPr/>
        </p:nvSpPr>
        <p:spPr>
          <a:xfrm>
            <a:off x="3359959" y="3326138"/>
            <a:ext cx="796444" cy="142636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accent1"/>
          </a:solidFill>
          <a:ln w="25400" cap="flat" cmpd="sng" algn="ctr">
            <a:noFill/>
            <a:prstDash val="solid"/>
          </a:ln>
          <a:effectLst/>
        </p:spPr>
        <p:txBody>
          <a:bodyPr lIns="117226" tIns="58613" rIns="117226" bIns="58613" rtlCol="0" anchor="ctr"/>
          <a:lstStyle/>
          <a:p>
            <a:pPr algn="ctr">
              <a:defRPr/>
            </a:pPr>
            <a:endParaRPr lang="zh-CN" altLang="en-US" kern="0">
              <a:solidFill>
                <a:schemeClr val="bg1"/>
              </a:solidFill>
            </a:endParaRPr>
          </a:p>
        </p:txBody>
      </p:sp>
      <p:sp>
        <p:nvSpPr>
          <p:cNvPr id="16" name="椭圆 1"/>
          <p:cNvSpPr/>
          <p:nvPr/>
        </p:nvSpPr>
        <p:spPr>
          <a:xfrm rot="5400000">
            <a:off x="3334956" y="4513900"/>
            <a:ext cx="1419613" cy="159288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226" tIns="58613" rIns="117226" bIns="58613" rtlCol="0" anchor="ctr"/>
          <a:lstStyle/>
          <a:p>
            <a:pPr algn="ctr"/>
            <a:endParaRPr lang="zh-CN" altLang="en-US" sz="2600" b="1" kern="0">
              <a:solidFill>
                <a:schemeClr val="bg1"/>
              </a:solidFill>
              <a:latin typeface="微软雅黑" panose="020B0503020204020204" pitchFamily="34" charset="-122"/>
              <a:ea typeface="微软雅黑" panose="020B0503020204020204" pitchFamily="34" charset="-122"/>
            </a:endParaRPr>
          </a:p>
        </p:txBody>
      </p:sp>
      <p:sp>
        <p:nvSpPr>
          <p:cNvPr id="17" name="椭圆 1"/>
          <p:cNvSpPr/>
          <p:nvPr/>
        </p:nvSpPr>
        <p:spPr>
          <a:xfrm rot="10800000">
            <a:off x="2084295" y="1879416"/>
            <a:ext cx="1585348" cy="142636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226" tIns="58613" rIns="117226" bIns="58613" rtlCol="0" anchor="ctr"/>
          <a:lstStyle/>
          <a:p>
            <a:pPr algn="ctr">
              <a:defRPr/>
            </a:pPr>
            <a:endParaRPr lang="zh-CN" altLang="en-US" kern="0">
              <a:solidFill>
                <a:schemeClr val="bg1"/>
              </a:solidFill>
            </a:endParaRPr>
          </a:p>
        </p:txBody>
      </p:sp>
      <p:sp>
        <p:nvSpPr>
          <p:cNvPr id="18" name="椭圆 1"/>
          <p:cNvSpPr/>
          <p:nvPr/>
        </p:nvSpPr>
        <p:spPr>
          <a:xfrm rot="6199008">
            <a:off x="2437792" y="3964026"/>
            <a:ext cx="713181" cy="150073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accent1"/>
          </a:solidFill>
          <a:ln w="25400" cap="flat" cmpd="sng" algn="ctr">
            <a:noFill/>
            <a:prstDash val="solid"/>
          </a:ln>
          <a:effectLst/>
        </p:spPr>
        <p:txBody>
          <a:bodyPr lIns="117226" tIns="58613" rIns="117226" bIns="58613" rtlCol="0" anchor="ctr"/>
          <a:lstStyle/>
          <a:p>
            <a:pPr algn="ctr">
              <a:defRPr/>
            </a:pPr>
            <a:endParaRPr lang="zh-CN" altLang="en-US" kern="0">
              <a:solidFill>
                <a:schemeClr val="bg1"/>
              </a:solidFill>
            </a:endParaRPr>
          </a:p>
        </p:txBody>
      </p:sp>
      <p:sp>
        <p:nvSpPr>
          <p:cNvPr id="19" name="圆角矩形 14"/>
          <p:cNvSpPr/>
          <p:nvPr/>
        </p:nvSpPr>
        <p:spPr>
          <a:xfrm>
            <a:off x="5441149" y="2329570"/>
            <a:ext cx="3774569" cy="558142"/>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solidFill>
          <a:ln w="25400" cap="flat" cmpd="sng" algn="ctr">
            <a:noFill/>
            <a:prstDash val="solid"/>
          </a:ln>
          <a:effectLst/>
        </p:spPr>
        <p:txBody>
          <a:bodyPr lIns="117226" tIns="58613" rIns="117226" bIns="58613" rtlCol="0" anchor="ctr"/>
          <a:lstStyle/>
          <a:p>
            <a:pPr algn="ctr">
              <a:defRPr/>
            </a:pPr>
            <a:r>
              <a:rPr lang="zh-CN" altLang="en-US" sz="2600" b="1" kern="0" dirty="0">
                <a:solidFill>
                  <a:schemeClr val="bg1"/>
                </a:solidFill>
                <a:latin typeface="微软雅黑" panose="020B0503020204020204" pitchFamily="34" charset="-122"/>
                <a:ea typeface="微软雅黑" panose="020B0503020204020204" pitchFamily="34" charset="-122"/>
              </a:rPr>
              <a:t>攻击对象</a:t>
            </a:r>
            <a:endParaRPr lang="zh-CN" altLang="en-US" sz="2600" b="1" kern="0" dirty="0">
              <a:solidFill>
                <a:schemeClr val="bg1"/>
              </a:solidFill>
              <a:latin typeface="微软雅黑" panose="020B0503020204020204" pitchFamily="34" charset="-122"/>
              <a:ea typeface="微软雅黑" panose="020B0503020204020204" pitchFamily="34" charset="-122"/>
            </a:endParaRPr>
          </a:p>
        </p:txBody>
      </p:sp>
      <p:sp>
        <p:nvSpPr>
          <p:cNvPr id="20" name="圆角矩形 14"/>
          <p:cNvSpPr/>
          <p:nvPr/>
        </p:nvSpPr>
        <p:spPr>
          <a:xfrm>
            <a:off x="5441149" y="4473430"/>
            <a:ext cx="3774569" cy="558142"/>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solidFill>
          <a:ln w="25400" cap="flat" cmpd="sng" algn="ctr">
            <a:noFill/>
            <a:prstDash val="solid"/>
          </a:ln>
          <a:effectLst/>
        </p:spPr>
        <p:txBody>
          <a:bodyPr lIns="117226" tIns="58613" rIns="117226" bIns="58613" rtlCol="0" anchor="ctr"/>
          <a:lstStyle/>
          <a:p>
            <a:pPr algn="ctr"/>
            <a:r>
              <a:rPr lang="zh-CN" altLang="en-US" sz="2600" b="1" kern="0" dirty="0">
                <a:solidFill>
                  <a:schemeClr val="bg1"/>
                </a:solidFill>
                <a:latin typeface="微软雅黑" panose="020B0503020204020204" pitchFamily="34" charset="-122"/>
                <a:ea typeface="微软雅黑" panose="020B0503020204020204" pitchFamily="34" charset="-122"/>
              </a:rPr>
              <a:t>特点</a:t>
            </a:r>
            <a:endParaRPr lang="zh-CN" altLang="en-US" sz="2600" b="1" kern="0" dirty="0">
              <a:solidFill>
                <a:schemeClr val="bg1"/>
              </a:solidFill>
              <a:latin typeface="微软雅黑" panose="020B0503020204020204" pitchFamily="34" charset="-122"/>
              <a:ea typeface="微软雅黑" panose="020B0503020204020204" pitchFamily="34" charset="-122"/>
            </a:endParaRPr>
          </a:p>
        </p:txBody>
      </p:sp>
      <p:sp>
        <p:nvSpPr>
          <p:cNvPr id="21" name="TextBox 8"/>
          <p:cNvSpPr txBox="1"/>
          <p:nvPr/>
        </p:nvSpPr>
        <p:spPr>
          <a:xfrm>
            <a:off x="3942442" y="2248252"/>
            <a:ext cx="582813" cy="980145"/>
          </a:xfrm>
          <a:prstGeom prst="rect">
            <a:avLst/>
          </a:prstGeom>
          <a:noFill/>
        </p:spPr>
        <p:txBody>
          <a:bodyPr wrap="square" lIns="117226" tIns="58613" rIns="117226" bIns="58613" rtlCol="0">
            <a:spAutoFit/>
          </a:bodyPr>
          <a:lstStyle/>
          <a:p>
            <a:pPr>
              <a:defRPr/>
            </a:pPr>
            <a:r>
              <a:rPr lang="en-US" altLang="zh-CN" sz="5600" b="1" kern="0" dirty="0">
                <a:solidFill>
                  <a:schemeClr val="tx1">
                    <a:lumMod val="85000"/>
                    <a:lumOff val="15000"/>
                  </a:schemeClr>
                </a:solidFill>
                <a:latin typeface="Arial Black" panose="020B0A04020102020204" pitchFamily="34" charset="0"/>
                <a:ea typeface="微软雅黑" panose="020B0503020204020204" pitchFamily="34" charset="-122"/>
              </a:rPr>
              <a:t>A</a:t>
            </a:r>
            <a:endParaRPr lang="zh-CN" altLang="en-US" sz="5600" b="1" kern="0" dirty="0">
              <a:solidFill>
                <a:schemeClr val="tx1">
                  <a:lumMod val="85000"/>
                  <a:lumOff val="15000"/>
                </a:schemeClr>
              </a:solidFill>
              <a:latin typeface="Arial Black" panose="020B0A04020102020204" pitchFamily="34" charset="0"/>
              <a:ea typeface="微软雅黑" panose="020B0503020204020204" pitchFamily="34" charset="-122"/>
            </a:endParaRPr>
          </a:p>
        </p:txBody>
      </p:sp>
      <p:sp>
        <p:nvSpPr>
          <p:cNvPr id="23" name="TextBox 9"/>
          <p:cNvSpPr txBox="1"/>
          <p:nvPr/>
        </p:nvSpPr>
        <p:spPr>
          <a:xfrm>
            <a:off x="3662819" y="4861480"/>
            <a:ext cx="582813" cy="980145"/>
          </a:xfrm>
          <a:prstGeom prst="rect">
            <a:avLst/>
          </a:prstGeom>
          <a:noFill/>
        </p:spPr>
        <p:txBody>
          <a:bodyPr wrap="square" lIns="117226" tIns="58613" rIns="117226" bIns="58613" rtlCol="0">
            <a:spAutoFit/>
          </a:bodyPr>
          <a:lstStyle/>
          <a:p>
            <a:pPr>
              <a:defRPr/>
            </a:pPr>
            <a:r>
              <a:rPr lang="en-US" altLang="zh-CN" sz="5600" b="1" kern="0" dirty="0">
                <a:solidFill>
                  <a:schemeClr val="tx1">
                    <a:lumMod val="85000"/>
                    <a:lumOff val="15000"/>
                  </a:schemeClr>
                </a:solidFill>
                <a:latin typeface="Arial Black" panose="020B0A04020102020204" pitchFamily="34" charset="0"/>
                <a:ea typeface="微软雅黑" panose="020B0503020204020204" pitchFamily="34" charset="-122"/>
              </a:rPr>
              <a:t>B</a:t>
            </a:r>
            <a:endParaRPr lang="zh-CN" altLang="en-US" sz="5600" b="1" kern="0" dirty="0">
              <a:solidFill>
                <a:schemeClr val="tx1">
                  <a:lumMod val="85000"/>
                  <a:lumOff val="15000"/>
                </a:schemeClr>
              </a:solidFill>
              <a:latin typeface="Arial Black" panose="020B0A04020102020204" pitchFamily="34" charset="0"/>
              <a:ea typeface="微软雅黑" panose="020B0503020204020204" pitchFamily="34" charset="-122"/>
            </a:endParaRPr>
          </a:p>
        </p:txBody>
      </p:sp>
      <p:sp>
        <p:nvSpPr>
          <p:cNvPr id="24" name="TextBox 10"/>
          <p:cNvSpPr txBox="1"/>
          <p:nvPr/>
        </p:nvSpPr>
        <p:spPr>
          <a:xfrm>
            <a:off x="5736010" y="3112548"/>
            <a:ext cx="5514696" cy="518480"/>
          </a:xfrm>
          <a:prstGeom prst="rect">
            <a:avLst/>
          </a:prstGeom>
          <a:noFill/>
        </p:spPr>
        <p:txBody>
          <a:bodyPr wrap="square" lIns="117226" tIns="58613" rIns="117226" bIns="58613" rtlCol="0">
            <a:spAutoFit/>
          </a:bodyPr>
          <a:lstStyle/>
          <a:p>
            <a:pPr>
              <a:lnSpc>
                <a:spcPct val="130000"/>
              </a:lnSpc>
              <a:defRPr/>
            </a:pP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节点设备、终端设备，还可以针对线路</a:t>
            </a:r>
            <a:endPar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11"/>
          <p:cNvSpPr txBox="1"/>
          <p:nvPr/>
        </p:nvSpPr>
        <p:spPr>
          <a:xfrm>
            <a:off x="5790082" y="5155245"/>
            <a:ext cx="4584792" cy="518480"/>
          </a:xfrm>
          <a:prstGeom prst="rect">
            <a:avLst/>
          </a:prstGeom>
          <a:noFill/>
        </p:spPr>
        <p:txBody>
          <a:bodyPr wrap="square" lIns="117226" tIns="58613" rIns="117226" bIns="58613" rtlCol="0">
            <a:spAutoFit/>
          </a:bodyPr>
          <a:lstStyle/>
          <a:p>
            <a:pPr>
              <a:lnSpc>
                <a:spcPct val="130000"/>
              </a:lnSpc>
              <a:defRPr/>
            </a:pP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实时性</a:t>
            </a:r>
            <a:endPar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43318"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DoS</a:t>
            </a:r>
            <a:r>
              <a:rPr lang="zh-CN" altLang="en-US" sz="2400" dirty="0">
                <a:latin typeface="微软雅黑" panose="020B0503020204020204" pitchFamily="34" charset="-122"/>
                <a:ea typeface="微软雅黑" panose="020B0503020204020204" pitchFamily="34" charset="-122"/>
                <a:cs typeface="+mn-ea"/>
                <a:sym typeface="+mn-lt"/>
              </a:rPr>
              <a:t>攻击的分类</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aphicFrame>
        <p:nvGraphicFramePr>
          <p:cNvPr id="26" name="内容占位符 4"/>
          <p:cNvGraphicFramePr/>
          <p:nvPr/>
        </p:nvGraphicFramePr>
        <p:xfrm>
          <a:off x="769453" y="1618713"/>
          <a:ext cx="10518775" cy="435292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70212"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3" name="图片 2" descr="D:\我的文件\裴智勇的文件\360工作\最新2016\工作\1研究报告\网站安全\DDOS报告\插图\DD0S宽图\幻灯片10.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98093" y="1132613"/>
            <a:ext cx="7865810" cy="421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79176"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DoS</a:t>
            </a:r>
            <a:r>
              <a:rPr lang="zh-CN" altLang="en-US" sz="2400" dirty="0">
                <a:latin typeface="微软雅黑" panose="020B0503020204020204" pitchFamily="34" charset="-122"/>
                <a:ea typeface="微软雅黑" panose="020B0503020204020204" pitchFamily="34" charset="-122"/>
                <a:cs typeface="+mn-ea"/>
                <a:sym typeface="+mn-lt"/>
              </a:rPr>
              <a:t>攻击的分类</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15" name="椭圆 1"/>
          <p:cNvSpPr/>
          <p:nvPr/>
        </p:nvSpPr>
        <p:spPr>
          <a:xfrm>
            <a:off x="3461592" y="2202648"/>
            <a:ext cx="1585348" cy="142636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226" tIns="58613" rIns="117226" bIns="58613" rtlCol="0" anchor="ctr"/>
          <a:lstStyle/>
          <a:p>
            <a:pPr algn="ctr"/>
            <a:endParaRPr lang="zh-CN" altLang="en-US" sz="2600" b="1" kern="0">
              <a:solidFill>
                <a:schemeClr val="bg1"/>
              </a:solidFill>
              <a:latin typeface="微软雅黑" panose="020B0503020204020204" pitchFamily="34" charset="-122"/>
              <a:ea typeface="微软雅黑" panose="020B0503020204020204" pitchFamily="34" charset="-122"/>
            </a:endParaRPr>
          </a:p>
        </p:txBody>
      </p:sp>
      <p:sp>
        <p:nvSpPr>
          <p:cNvPr id="16" name="椭圆 1"/>
          <p:cNvSpPr/>
          <p:nvPr/>
        </p:nvSpPr>
        <p:spPr>
          <a:xfrm>
            <a:off x="3315135" y="3460608"/>
            <a:ext cx="796444" cy="142636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accent1"/>
          </a:solidFill>
          <a:ln w="25400" cap="flat" cmpd="sng" algn="ctr">
            <a:noFill/>
            <a:prstDash val="solid"/>
          </a:ln>
          <a:effectLst/>
        </p:spPr>
        <p:txBody>
          <a:bodyPr lIns="117226" tIns="58613" rIns="117226" bIns="58613" rtlCol="0" anchor="ctr"/>
          <a:lstStyle/>
          <a:p>
            <a:pPr algn="ctr">
              <a:defRPr/>
            </a:pPr>
            <a:endParaRPr lang="zh-CN" altLang="en-US" kern="0">
              <a:solidFill>
                <a:schemeClr val="bg1"/>
              </a:solidFill>
            </a:endParaRPr>
          </a:p>
        </p:txBody>
      </p:sp>
      <p:sp>
        <p:nvSpPr>
          <p:cNvPr id="17" name="椭圆 1"/>
          <p:cNvSpPr/>
          <p:nvPr/>
        </p:nvSpPr>
        <p:spPr>
          <a:xfrm rot="5400000">
            <a:off x="3290132" y="4648370"/>
            <a:ext cx="1419613" cy="159288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226" tIns="58613" rIns="117226" bIns="58613" rtlCol="0" anchor="ctr"/>
          <a:lstStyle/>
          <a:p>
            <a:pPr algn="ctr"/>
            <a:endParaRPr lang="zh-CN" altLang="en-US" sz="2600" b="1" kern="0">
              <a:solidFill>
                <a:schemeClr val="bg1"/>
              </a:solidFill>
              <a:latin typeface="微软雅黑" panose="020B0503020204020204" pitchFamily="34" charset="-122"/>
              <a:ea typeface="微软雅黑" panose="020B0503020204020204" pitchFamily="34" charset="-122"/>
            </a:endParaRPr>
          </a:p>
        </p:txBody>
      </p:sp>
      <p:sp>
        <p:nvSpPr>
          <p:cNvPr id="18" name="椭圆 1"/>
          <p:cNvSpPr/>
          <p:nvPr/>
        </p:nvSpPr>
        <p:spPr>
          <a:xfrm rot="10800000">
            <a:off x="2039471" y="2013886"/>
            <a:ext cx="1585348" cy="142636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226" tIns="58613" rIns="117226" bIns="58613" rtlCol="0" anchor="ctr"/>
          <a:lstStyle/>
          <a:p>
            <a:pPr algn="ctr">
              <a:defRPr/>
            </a:pPr>
            <a:endParaRPr lang="zh-CN" altLang="en-US" kern="0">
              <a:solidFill>
                <a:schemeClr val="bg1"/>
              </a:solidFill>
            </a:endParaRPr>
          </a:p>
        </p:txBody>
      </p:sp>
      <p:sp>
        <p:nvSpPr>
          <p:cNvPr id="19" name="椭圆 1"/>
          <p:cNvSpPr/>
          <p:nvPr/>
        </p:nvSpPr>
        <p:spPr>
          <a:xfrm rot="6199008">
            <a:off x="2392968" y="4098496"/>
            <a:ext cx="713181" cy="150073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accent1"/>
          </a:solidFill>
          <a:ln w="25400" cap="flat" cmpd="sng" algn="ctr">
            <a:noFill/>
            <a:prstDash val="solid"/>
          </a:ln>
          <a:effectLst/>
        </p:spPr>
        <p:txBody>
          <a:bodyPr lIns="117226" tIns="58613" rIns="117226" bIns="58613" rtlCol="0" anchor="ctr"/>
          <a:lstStyle/>
          <a:p>
            <a:pPr algn="ctr">
              <a:defRPr/>
            </a:pPr>
            <a:endParaRPr lang="zh-CN" altLang="en-US" kern="0">
              <a:solidFill>
                <a:schemeClr val="bg1"/>
              </a:solidFill>
            </a:endParaRPr>
          </a:p>
        </p:txBody>
      </p:sp>
      <p:sp>
        <p:nvSpPr>
          <p:cNvPr id="20" name="圆角矩形 14"/>
          <p:cNvSpPr/>
          <p:nvPr/>
        </p:nvSpPr>
        <p:spPr>
          <a:xfrm>
            <a:off x="5396325" y="2464040"/>
            <a:ext cx="5657157" cy="558142"/>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solidFill>
          <a:ln w="25400" cap="flat" cmpd="sng" algn="ctr">
            <a:noFill/>
            <a:prstDash val="solid"/>
          </a:ln>
          <a:effectLst/>
        </p:spPr>
        <p:txBody>
          <a:bodyPr lIns="117226" tIns="58613" rIns="117226" bIns="58613" rtlCol="0" anchor="ctr"/>
          <a:lstStyle/>
          <a:p>
            <a:pPr algn="ctr">
              <a:defRPr/>
            </a:pPr>
            <a:r>
              <a:rPr lang="zh-CN" altLang="en-US" sz="2600" b="1" kern="0" dirty="0">
                <a:solidFill>
                  <a:schemeClr val="bg1"/>
                </a:solidFill>
                <a:latin typeface="微软雅黑" panose="020B0503020204020204" pitchFamily="34" charset="-122"/>
                <a:ea typeface="微软雅黑" panose="020B0503020204020204" pitchFamily="34" charset="-122"/>
              </a:rPr>
              <a:t>以消耗目标主机的可用资源为目的</a:t>
            </a:r>
            <a:endParaRPr lang="zh-CN" altLang="en-US" sz="2600" b="1" kern="0" dirty="0">
              <a:solidFill>
                <a:schemeClr val="bg1"/>
              </a:solidFill>
              <a:latin typeface="微软雅黑" panose="020B0503020204020204" pitchFamily="34" charset="-122"/>
              <a:ea typeface="微软雅黑" panose="020B0503020204020204" pitchFamily="34" charset="-122"/>
            </a:endParaRPr>
          </a:p>
        </p:txBody>
      </p:sp>
      <p:sp>
        <p:nvSpPr>
          <p:cNvPr id="21" name="圆角矩形 14"/>
          <p:cNvSpPr/>
          <p:nvPr/>
        </p:nvSpPr>
        <p:spPr>
          <a:xfrm>
            <a:off x="5396325" y="4607900"/>
            <a:ext cx="5657157" cy="558142"/>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solidFill>
          <a:ln w="25400" cap="flat" cmpd="sng" algn="ctr">
            <a:noFill/>
            <a:prstDash val="solid"/>
          </a:ln>
          <a:effectLst/>
        </p:spPr>
        <p:txBody>
          <a:bodyPr lIns="117226" tIns="58613" rIns="117226" bIns="58613" rtlCol="0" anchor="ctr"/>
          <a:lstStyle/>
          <a:p>
            <a:pPr algn="ctr"/>
            <a:r>
              <a:rPr lang="zh-CN" altLang="en-US" sz="2600" b="1" kern="0" dirty="0">
                <a:solidFill>
                  <a:schemeClr val="bg1"/>
                </a:solidFill>
                <a:latin typeface="微软雅黑" panose="020B0503020204020204" pitchFamily="34" charset="-122"/>
                <a:ea typeface="微软雅黑" panose="020B0503020204020204" pitchFamily="34" charset="-122"/>
              </a:rPr>
              <a:t>以消耗链路的有效带宽为目的</a:t>
            </a:r>
            <a:endParaRPr lang="zh-CN" altLang="en-US" sz="2600" b="1" kern="0" dirty="0">
              <a:solidFill>
                <a:schemeClr val="bg1"/>
              </a:solidFill>
              <a:latin typeface="微软雅黑" panose="020B0503020204020204" pitchFamily="34" charset="-122"/>
              <a:ea typeface="微软雅黑" panose="020B0503020204020204" pitchFamily="34" charset="-122"/>
            </a:endParaRPr>
          </a:p>
        </p:txBody>
      </p:sp>
      <p:sp>
        <p:nvSpPr>
          <p:cNvPr id="23" name="TextBox 8"/>
          <p:cNvSpPr txBox="1"/>
          <p:nvPr/>
        </p:nvSpPr>
        <p:spPr>
          <a:xfrm>
            <a:off x="3897618" y="2382722"/>
            <a:ext cx="582813" cy="980145"/>
          </a:xfrm>
          <a:prstGeom prst="rect">
            <a:avLst/>
          </a:prstGeom>
          <a:noFill/>
        </p:spPr>
        <p:txBody>
          <a:bodyPr wrap="square" lIns="117226" tIns="58613" rIns="117226" bIns="58613" rtlCol="0">
            <a:spAutoFit/>
          </a:bodyPr>
          <a:lstStyle/>
          <a:p>
            <a:pPr>
              <a:defRPr/>
            </a:pPr>
            <a:r>
              <a:rPr lang="en-US" altLang="zh-CN" sz="5600" b="1" kern="0" dirty="0">
                <a:solidFill>
                  <a:schemeClr val="tx1">
                    <a:lumMod val="85000"/>
                    <a:lumOff val="15000"/>
                  </a:schemeClr>
                </a:solidFill>
                <a:latin typeface="Arial Black" panose="020B0A04020102020204" pitchFamily="34" charset="0"/>
                <a:ea typeface="微软雅黑" panose="020B0503020204020204" pitchFamily="34" charset="-122"/>
              </a:rPr>
              <a:t>A</a:t>
            </a:r>
            <a:endParaRPr lang="zh-CN" altLang="en-US" sz="5600" b="1" kern="0" dirty="0">
              <a:solidFill>
                <a:schemeClr val="tx1">
                  <a:lumMod val="85000"/>
                  <a:lumOff val="15000"/>
                </a:schemeClr>
              </a:solidFill>
              <a:latin typeface="Arial Black" panose="020B0A04020102020204" pitchFamily="34" charset="0"/>
              <a:ea typeface="微软雅黑" panose="020B0503020204020204" pitchFamily="34" charset="-122"/>
            </a:endParaRPr>
          </a:p>
        </p:txBody>
      </p:sp>
      <p:sp>
        <p:nvSpPr>
          <p:cNvPr id="24" name="TextBox 9"/>
          <p:cNvSpPr txBox="1"/>
          <p:nvPr/>
        </p:nvSpPr>
        <p:spPr>
          <a:xfrm>
            <a:off x="3617995" y="4995950"/>
            <a:ext cx="582813" cy="980145"/>
          </a:xfrm>
          <a:prstGeom prst="rect">
            <a:avLst/>
          </a:prstGeom>
          <a:noFill/>
        </p:spPr>
        <p:txBody>
          <a:bodyPr wrap="square" lIns="117226" tIns="58613" rIns="117226" bIns="58613" rtlCol="0">
            <a:spAutoFit/>
          </a:bodyPr>
          <a:lstStyle/>
          <a:p>
            <a:pPr>
              <a:defRPr/>
            </a:pPr>
            <a:r>
              <a:rPr lang="en-US" altLang="zh-CN" sz="5600" b="1" kern="0" dirty="0">
                <a:solidFill>
                  <a:schemeClr val="tx1">
                    <a:lumMod val="85000"/>
                    <a:lumOff val="15000"/>
                  </a:schemeClr>
                </a:solidFill>
                <a:latin typeface="Arial Black" panose="020B0A04020102020204" pitchFamily="34" charset="0"/>
                <a:ea typeface="微软雅黑" panose="020B0503020204020204" pitchFamily="34" charset="-122"/>
              </a:rPr>
              <a:t>B</a:t>
            </a:r>
            <a:endParaRPr lang="zh-CN" altLang="en-US" sz="5600" b="1" kern="0" dirty="0">
              <a:solidFill>
                <a:schemeClr val="tx1">
                  <a:lumMod val="85000"/>
                  <a:lumOff val="15000"/>
                </a:schemeClr>
              </a:solidFill>
              <a:latin typeface="Arial Black" panose="020B0A04020102020204" pitchFamily="34" charset="0"/>
              <a:ea typeface="微软雅黑" panose="020B0503020204020204" pitchFamily="34" charset="-122"/>
            </a:endParaRPr>
          </a:p>
        </p:txBody>
      </p:sp>
      <p:sp>
        <p:nvSpPr>
          <p:cNvPr id="25" name="TextBox 10"/>
          <p:cNvSpPr txBox="1"/>
          <p:nvPr/>
        </p:nvSpPr>
        <p:spPr>
          <a:xfrm>
            <a:off x="5691186" y="3247018"/>
            <a:ext cx="5514696" cy="879605"/>
          </a:xfrm>
          <a:prstGeom prst="rect">
            <a:avLst/>
          </a:prstGeom>
          <a:noFill/>
        </p:spPr>
        <p:txBody>
          <a:bodyPr wrap="square" lIns="117226" tIns="58613" rIns="117226" bIns="58613" rtlCol="0">
            <a:spAutoFit/>
          </a:bodyPr>
          <a:lstStyle/>
          <a:p>
            <a:pPr>
              <a:lnSpc>
                <a:spcPct val="130000"/>
              </a:lnSpc>
              <a:defRPr/>
            </a:pP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死亡之</a:t>
            </a:r>
            <a:r>
              <a:rPr lang="en-US" altLang="zh-CN" sz="2000" kern="0" dirty="0">
                <a:solidFill>
                  <a:schemeClr val="tx1">
                    <a:lumMod val="85000"/>
                    <a:lumOff val="15000"/>
                  </a:schemeClr>
                </a:solidFill>
                <a:latin typeface="微软雅黑" panose="020B0503020204020204" pitchFamily="34" charset="-122"/>
                <a:ea typeface="微软雅黑" panose="020B0503020204020204" pitchFamily="34" charset="-122"/>
              </a:rPr>
              <a:t>ping</a:t>
            </a: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kern="0" dirty="0">
                <a:solidFill>
                  <a:schemeClr val="tx1">
                    <a:lumMod val="85000"/>
                    <a:lumOff val="15000"/>
                  </a:schemeClr>
                </a:solidFill>
                <a:latin typeface="微软雅黑" panose="020B0503020204020204" pitchFamily="34" charset="-122"/>
                <a:ea typeface="微软雅黑" panose="020B0503020204020204" pitchFamily="34" charset="-122"/>
              </a:rPr>
              <a:t>SYN</a:t>
            </a: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洪水攻击、</a:t>
            </a:r>
            <a:r>
              <a:rPr lang="en-US" altLang="zh-CN" sz="2000" kern="0" dirty="0">
                <a:solidFill>
                  <a:schemeClr val="tx1">
                    <a:lumMod val="85000"/>
                    <a:lumOff val="15000"/>
                  </a:schemeClr>
                </a:solidFill>
                <a:latin typeface="微软雅黑" panose="020B0503020204020204" pitchFamily="34" charset="-122"/>
                <a:ea typeface="微软雅黑" panose="020B0503020204020204" pitchFamily="34" charset="-122"/>
              </a:rPr>
              <a:t>Land</a:t>
            </a: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攻击、泪珠攻击等</a:t>
            </a:r>
            <a:endPar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TextBox 11"/>
          <p:cNvSpPr txBox="1"/>
          <p:nvPr/>
        </p:nvSpPr>
        <p:spPr>
          <a:xfrm>
            <a:off x="5745258" y="5289715"/>
            <a:ext cx="4584792" cy="479495"/>
          </a:xfrm>
          <a:prstGeom prst="rect">
            <a:avLst/>
          </a:prstGeom>
          <a:noFill/>
        </p:spPr>
        <p:txBody>
          <a:bodyPr wrap="square" lIns="117226" tIns="58613" rIns="117226" bIns="58613" rtlCol="0">
            <a:spAutoFit/>
          </a:bodyPr>
          <a:lstStyle/>
          <a:p>
            <a:pPr>
              <a:lnSpc>
                <a:spcPct val="130000"/>
              </a:lnSpc>
              <a:defRPr/>
            </a:pPr>
            <a:r>
              <a:rPr lang="en-US" altLang="zh-CN" sz="2000" kern="0" dirty="0">
                <a:solidFill>
                  <a:schemeClr val="tx1">
                    <a:lumMod val="85000"/>
                    <a:lumOff val="15000"/>
                  </a:schemeClr>
                </a:solidFill>
                <a:latin typeface="微软雅黑" panose="020B0503020204020204" pitchFamily="34" charset="-122"/>
                <a:ea typeface="微软雅黑" panose="020B0503020204020204" pitchFamily="34" charset="-122"/>
              </a:rPr>
              <a:t>UDP</a:t>
            </a: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洪水攻击、</a:t>
            </a:r>
            <a:r>
              <a:rPr lang="en-US" altLang="zh-CN" sz="2000" kern="0" dirty="0">
                <a:solidFill>
                  <a:schemeClr val="tx1">
                    <a:lumMod val="85000"/>
                    <a:lumOff val="15000"/>
                  </a:schemeClr>
                </a:solidFill>
                <a:latin typeface="微软雅黑" panose="020B0503020204020204" pitchFamily="34" charset="-122"/>
                <a:ea typeface="微软雅黑" panose="020B0503020204020204" pitchFamily="34" charset="-122"/>
              </a:rPr>
              <a:t>Smurf</a:t>
            </a:r>
            <a:r>
              <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rPr>
              <a:t>攻击</a:t>
            </a:r>
            <a:endParaRPr lang="zh-CN" altLang="en-US"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521756"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673654"/>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死亡之</a:t>
            </a:r>
            <a:r>
              <a:rPr lang="en-US" altLang="zh-CN" sz="2400" dirty="0">
                <a:latin typeface="微软雅黑" panose="020B0503020204020204" pitchFamily="34" charset="-122"/>
                <a:ea typeface="微软雅黑" panose="020B0503020204020204" pitchFamily="34" charset="-122"/>
                <a:cs typeface="+mn-ea"/>
                <a:sym typeface="+mn-lt"/>
              </a:rPr>
              <a:t>Ping</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651323"/>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28" name="矩形 56"/>
          <p:cNvSpPr>
            <a:spLocks noChangeArrowheads="1"/>
          </p:cNvSpPr>
          <p:nvPr/>
        </p:nvSpPr>
        <p:spPr bwMode="auto">
          <a:xfrm>
            <a:off x="1374299" y="2221497"/>
            <a:ext cx="10315677"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30000"/>
              </a:lnSpc>
              <a:buClr>
                <a:srgbClr val="F07F09"/>
              </a:buCl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是由于单个包的长度超过了</a:t>
            </a:r>
            <a:r>
              <a:rPr lang="en-US" altLang="zh-CN" dirty="0">
                <a:latin typeface="微软雅黑" panose="020B0503020204020204" pitchFamily="34" charset="-122"/>
                <a:ea typeface="微软雅黑" panose="020B0503020204020204" pitchFamily="34" charset="-122"/>
              </a:rPr>
              <a:t>ICMP</a:t>
            </a:r>
            <a:r>
              <a:rPr lang="zh-CN" altLang="en-US" dirty="0">
                <a:latin typeface="微软雅黑" panose="020B0503020204020204" pitchFamily="34" charset="-122"/>
                <a:ea typeface="微软雅黑" panose="020B0503020204020204" pitchFamily="34" charset="-122"/>
              </a:rPr>
              <a:t>协议规范所规定的长度，从而导致操作系统崩溃的攻击</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marL="285750" indent="-285750">
              <a:lnSpc>
                <a:spcPct val="130000"/>
              </a:lnSpc>
              <a:buClr>
                <a:srgbClr val="F07F09"/>
              </a:buCl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防御：更新操作系统协议栈</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827765" y="3548393"/>
            <a:ext cx="1008228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Rectangle 3"/>
          <p:cNvSpPr txBox="1"/>
          <p:nvPr/>
        </p:nvSpPr>
        <p:spPr bwMode="auto">
          <a:xfrm>
            <a:off x="1297639" y="4013442"/>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ICMP</a:t>
            </a:r>
            <a:r>
              <a:rPr lang="zh-CN" altLang="en-US" sz="2400" dirty="0">
                <a:latin typeface="微软雅黑" panose="020B0503020204020204" pitchFamily="34" charset="-122"/>
                <a:ea typeface="微软雅黑" panose="020B0503020204020204" pitchFamily="34" charset="-122"/>
                <a:cs typeface="+mn-ea"/>
                <a:sym typeface="+mn-lt"/>
              </a:rPr>
              <a:t>洪水攻击</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37" name="组合 36"/>
          <p:cNvGrpSpPr/>
          <p:nvPr/>
        </p:nvGrpSpPr>
        <p:grpSpPr>
          <a:xfrm>
            <a:off x="769741" y="3991111"/>
            <a:ext cx="423141" cy="412674"/>
            <a:chOff x="5865813" y="3209925"/>
            <a:chExt cx="449263" cy="438150"/>
          </a:xfrm>
          <a:solidFill>
            <a:schemeClr val="accent1"/>
          </a:solidFill>
        </p:grpSpPr>
        <p:sp>
          <p:nvSpPr>
            <p:cNvPr id="38"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39"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40"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41"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42"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43"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44" name="矩形 56"/>
          <p:cNvSpPr>
            <a:spLocks noChangeArrowheads="1"/>
          </p:cNvSpPr>
          <p:nvPr/>
        </p:nvSpPr>
        <p:spPr bwMode="auto">
          <a:xfrm>
            <a:off x="1374587" y="4561285"/>
            <a:ext cx="10315677" cy="77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30000"/>
              </a:lnSpc>
              <a:buClr>
                <a:srgbClr val="F07F09"/>
              </a:buCl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向目标主机长时间、连续、大量的</a:t>
            </a:r>
            <a:r>
              <a:rPr lang="en-US" altLang="zh-CN" dirty="0">
                <a:latin typeface="微软雅黑" panose="020B0503020204020204" pitchFamily="34" charset="-122"/>
                <a:ea typeface="微软雅黑" panose="020B0503020204020204" pitchFamily="34" charset="-122"/>
              </a:rPr>
              <a:t>ping</a:t>
            </a:r>
            <a:r>
              <a:rPr lang="zh-CN" altLang="en-US" dirty="0">
                <a:latin typeface="微软雅黑" panose="020B0503020204020204" pitchFamily="34" charset="-122"/>
                <a:ea typeface="微软雅黑" panose="020B0503020204020204" pitchFamily="34" charset="-122"/>
              </a:rPr>
              <a:t>包，来减慢主机的响应速度和阻塞目标网络</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marL="285750" indent="-285750">
              <a:lnSpc>
                <a:spcPct val="130000"/>
              </a:lnSpc>
              <a:buClr>
                <a:srgbClr val="F07F09"/>
              </a:buCl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防御：对防火墙进行配置，阻断</a:t>
            </a:r>
            <a:r>
              <a:rPr lang="en-US" altLang="zh-CN" dirty="0" err="1">
                <a:latin typeface="微软雅黑" panose="020B0503020204020204" pitchFamily="34" charset="-122"/>
                <a:ea typeface="微软雅黑" panose="020B0503020204020204" pitchFamily="34" charset="-122"/>
              </a:rPr>
              <a:t>icmp</a:t>
            </a:r>
            <a:r>
              <a:rPr lang="zh-CN" altLang="en-US" dirty="0">
                <a:latin typeface="微软雅黑" panose="020B0503020204020204" pitchFamily="34" charset="-122"/>
                <a:ea typeface="微软雅黑" panose="020B0503020204020204" pitchFamily="34" charset="-122"/>
              </a:rPr>
              <a:t>协议的</a:t>
            </a:r>
            <a:r>
              <a:rPr lang="en-US" altLang="zh-CN" dirty="0">
                <a:latin typeface="微软雅黑" panose="020B0503020204020204" pitchFamily="34" charset="-122"/>
                <a:ea typeface="微软雅黑" panose="020B0503020204020204" pitchFamily="34" charset="-122"/>
              </a:rPr>
              <a:t>ECHO</a:t>
            </a:r>
            <a:r>
              <a:rPr lang="zh-CN" altLang="en-US" dirty="0">
                <a:latin typeface="微软雅黑" panose="020B0503020204020204" pitchFamily="34" charset="-122"/>
                <a:ea typeface="微软雅黑" panose="020B0503020204020204" pitchFamily="34" charset="-122"/>
              </a:rPr>
              <a:t>报文</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1521756" y="5655098"/>
            <a:ext cx="9388579"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20750" y="603250"/>
            <a:ext cx="10350500" cy="922020"/>
          </a:xfrm>
          <a:prstGeom prst="rect">
            <a:avLst/>
          </a:prstGeom>
          <a:noFill/>
        </p:spPr>
        <p:txBody>
          <a:bodyPr wrap="square" rtlCol="0" anchor="t">
            <a:spAutoFit/>
          </a:bodyPr>
          <a:p>
            <a:r>
              <a:rPr lang="zh-CN" altLang="en-US"/>
              <a:t>ICMP（Internet Control Message Protocol）Internet控制报文协议。它是TCP/IP协议簇的一个子协议，用于在IP主机、路由器之间传递控制消息。控制消息是指网络通不通、主机是否可达、路由是否可用等网络本身的消息。这些控制消息虽然并不传输用户数据，但是对于用户数据的传递起着重要的作用。</a:t>
            </a:r>
            <a:endParaRPr lang="zh-CN" altLang="en-US"/>
          </a:p>
        </p:txBody>
      </p:sp>
      <p:pic>
        <p:nvPicPr>
          <p:cNvPr id="4" name="图片 3"/>
          <p:cNvPicPr>
            <a:picLocks noChangeAspect="1"/>
          </p:cNvPicPr>
          <p:nvPr/>
        </p:nvPicPr>
        <p:blipFill>
          <a:blip r:embed="rId1"/>
          <a:stretch>
            <a:fillRect/>
          </a:stretch>
        </p:blipFill>
        <p:spPr>
          <a:xfrm>
            <a:off x="2371725" y="1640840"/>
            <a:ext cx="7089775" cy="4556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88141"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泪珠攻击的原理</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27" name="1          _3"/>
          <p:cNvSpPr txBox="1"/>
          <p:nvPr/>
        </p:nvSpPr>
        <p:spPr>
          <a:xfrm>
            <a:off x="1297350" y="1846391"/>
            <a:ext cx="4171121" cy="2200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zh-CN" altLang="en-US" dirty="0">
                <a:sym typeface="Arial" panose="020B0604020202020204" pitchFamily="34" charset="0"/>
              </a:rPr>
              <a:t>泪珠</a:t>
            </a:r>
            <a:r>
              <a:rPr lang="zh-CN" altLang="en-US" dirty="0" smtClean="0">
                <a:sym typeface="Arial" panose="020B0604020202020204" pitchFamily="34" charset="0"/>
              </a:rPr>
              <a:t>攻击（</a:t>
            </a:r>
            <a:r>
              <a:rPr lang="en-US" altLang="zh-CN" dirty="0" smtClean="0">
                <a:sym typeface="Arial" panose="020B0604020202020204" pitchFamily="34" charset="0"/>
              </a:rPr>
              <a:t>Tear Drop</a:t>
            </a:r>
            <a:r>
              <a:rPr lang="zh-CN" altLang="en-US" dirty="0" smtClean="0">
                <a:sym typeface="Arial" panose="020B0604020202020204" pitchFamily="34" charset="0"/>
              </a:rPr>
              <a:t>）：利用</a:t>
            </a:r>
            <a:r>
              <a:rPr lang="en-US" altLang="zh-CN" dirty="0">
                <a:sym typeface="Arial" panose="020B0604020202020204" pitchFamily="34" charset="0"/>
              </a:rPr>
              <a:t>IP</a:t>
            </a:r>
            <a:r>
              <a:rPr lang="zh-CN" altLang="en-US" dirty="0">
                <a:sym typeface="Arial" panose="020B0604020202020204" pitchFamily="34" charset="0"/>
              </a:rPr>
              <a:t>数据包分片重组时候，数据重叠，操作系统不能恰当处理，而引起的系统性能下降的攻击行为</a:t>
            </a:r>
            <a:r>
              <a:rPr lang="zh-CN" altLang="en-US" dirty="0" smtClean="0">
                <a:sym typeface="Arial" panose="020B0604020202020204" pitchFamily="34" charset="0"/>
              </a:rPr>
              <a:t>。</a:t>
            </a:r>
            <a:endParaRPr lang="en-US" altLang="zh-CN" dirty="0" smtClean="0">
              <a:sym typeface="Arial" panose="020B0604020202020204" pitchFamily="34" charset="0"/>
            </a:endParaRPr>
          </a:p>
          <a:p>
            <a:r>
              <a:rPr lang="zh-CN" altLang="en-US" dirty="0">
                <a:sym typeface="Arial" panose="020B0604020202020204" pitchFamily="34" charset="0"/>
              </a:rPr>
              <a:t>防御：更新操作系统协议栈</a:t>
            </a:r>
            <a:r>
              <a:rPr lang="zh-CN" altLang="en-US" dirty="0" smtClean="0">
                <a:sym typeface="Arial" panose="020B0604020202020204" pitchFamily="34" charset="0"/>
              </a:rPr>
              <a:t>。</a:t>
            </a:r>
            <a:endParaRPr lang="zh-CN" altLang="en-US" dirty="0">
              <a:sym typeface="Arial" panose="020B0604020202020204" pitchFamily="34" charset="0"/>
            </a:endParaRPr>
          </a:p>
        </p:txBody>
      </p:sp>
      <p:grpSp>
        <p:nvGrpSpPr>
          <p:cNvPr id="2" name="组合 1"/>
          <p:cNvGrpSpPr/>
          <p:nvPr/>
        </p:nvGrpSpPr>
        <p:grpSpPr>
          <a:xfrm>
            <a:off x="5764614" y="1478165"/>
            <a:ext cx="6141056" cy="4438941"/>
            <a:chOff x="5930014" y="1256876"/>
            <a:chExt cx="6141056" cy="4438941"/>
          </a:xfrm>
        </p:grpSpPr>
        <p:sp>
          <p:nvSpPr>
            <p:cNvPr id="28" name="矩形 27"/>
            <p:cNvSpPr/>
            <p:nvPr/>
          </p:nvSpPr>
          <p:spPr>
            <a:xfrm>
              <a:off x="9062480" y="5328085"/>
              <a:ext cx="1315959" cy="3353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数据</a:t>
              </a:r>
              <a:r>
                <a:rPr lang="en-US" altLang="zh-CN" dirty="0">
                  <a:solidFill>
                    <a:schemeClr val="tx1"/>
                  </a:solidFill>
                  <a:latin typeface="微软雅黑" panose="020B0503020204020204" pitchFamily="34" charset="-122"/>
                  <a:ea typeface="微软雅黑" panose="020B0503020204020204" pitchFamily="34" charset="-122"/>
                </a:rPr>
                <a:t>A</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994171" y="1728865"/>
              <a:ext cx="1510231"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第一片报文</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p:nvSpPr>
          <p:spPr>
            <a:xfrm>
              <a:off x="7456552" y="1765993"/>
              <a:ext cx="1605930" cy="335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微软雅黑" panose="020B0503020204020204" pitchFamily="34" charset="-122"/>
                  <a:ea typeface="微软雅黑" panose="020B0503020204020204" pitchFamily="34" charset="-122"/>
                </a:rPr>
                <a:t>IP</a:t>
              </a:r>
              <a:r>
                <a:rPr lang="zh-CN" altLang="en-US" sz="2000" dirty="0">
                  <a:solidFill>
                    <a:schemeClr val="tx1"/>
                  </a:solidFill>
                  <a:latin typeface="微软雅黑" panose="020B0503020204020204" pitchFamily="34" charset="-122"/>
                  <a:ea typeface="微软雅黑" panose="020B0503020204020204" pitchFamily="34" charset="-122"/>
                </a:rPr>
                <a:t>头</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31" name="矩形 30"/>
            <p:cNvSpPr/>
            <p:nvPr/>
          </p:nvSpPr>
          <p:spPr>
            <a:xfrm>
              <a:off x="9062483" y="1765993"/>
              <a:ext cx="1315958" cy="33699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数据</a:t>
              </a:r>
              <a:r>
                <a:rPr lang="en-US" altLang="zh-CN" dirty="0">
                  <a:solidFill>
                    <a:schemeClr val="tx1"/>
                  </a:solidFill>
                  <a:latin typeface="微软雅黑" panose="020B0503020204020204" pitchFamily="34" charset="-122"/>
                  <a:ea typeface="微软雅黑" panose="020B0503020204020204" pitchFamily="34" charset="-122"/>
                </a:rPr>
                <a:t>A</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994170" y="2324836"/>
              <a:ext cx="1510231"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第二片报文</a:t>
              </a:r>
              <a:endParaRPr lang="en-US" altLang="zh-CN" sz="2000" dirty="0">
                <a:latin typeface="微软雅黑" panose="020B0503020204020204" pitchFamily="34" charset="-122"/>
                <a:ea typeface="微软雅黑" panose="020B0503020204020204" pitchFamily="34" charset="-122"/>
              </a:endParaRPr>
            </a:p>
          </p:txBody>
        </p:sp>
        <p:sp>
          <p:nvSpPr>
            <p:cNvPr id="33" name="矩形 32"/>
            <p:cNvSpPr/>
            <p:nvPr/>
          </p:nvSpPr>
          <p:spPr>
            <a:xfrm>
              <a:off x="7456552" y="2347733"/>
              <a:ext cx="1605930" cy="335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微软雅黑" panose="020B0503020204020204" pitchFamily="34" charset="-122"/>
                  <a:ea typeface="微软雅黑" panose="020B0503020204020204" pitchFamily="34" charset="-122"/>
                </a:rPr>
                <a:t>IP</a:t>
              </a:r>
              <a:r>
                <a:rPr lang="zh-CN" altLang="en-US" sz="2000" dirty="0">
                  <a:solidFill>
                    <a:schemeClr val="tx1"/>
                  </a:solidFill>
                  <a:latin typeface="微软雅黑" panose="020B0503020204020204" pitchFamily="34" charset="-122"/>
                  <a:ea typeface="微软雅黑" panose="020B0503020204020204" pitchFamily="34" charset="-122"/>
                </a:rPr>
                <a:t>头</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34" name="矩形 33"/>
            <p:cNvSpPr/>
            <p:nvPr/>
          </p:nvSpPr>
          <p:spPr>
            <a:xfrm>
              <a:off x="9062481" y="2347734"/>
              <a:ext cx="1315959" cy="33535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数据</a:t>
              </a:r>
              <a:r>
                <a:rPr lang="en-US" altLang="zh-CN" dirty="0">
                  <a:solidFill>
                    <a:schemeClr val="tx1"/>
                  </a:solidFill>
                  <a:latin typeface="微软雅黑" panose="020B0503020204020204" pitchFamily="34" charset="-122"/>
                  <a:ea typeface="微软雅黑" panose="020B0503020204020204" pitchFamily="34" charset="-122"/>
                </a:rPr>
                <a:t>B</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6017711" y="1256876"/>
              <a:ext cx="2021673"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正常分片报文</a:t>
              </a:r>
              <a:endParaRPr lang="zh-CN" altLang="en-US" sz="2000"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5994170" y="2940340"/>
              <a:ext cx="1510231"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组合后报文</a:t>
              </a:r>
              <a:endParaRPr lang="zh-CN" altLang="en-US" sz="2000" dirty="0">
                <a:latin typeface="微软雅黑" panose="020B0503020204020204" pitchFamily="34" charset="-122"/>
                <a:ea typeface="微软雅黑" panose="020B0503020204020204" pitchFamily="34" charset="-122"/>
              </a:endParaRPr>
            </a:p>
          </p:txBody>
        </p:sp>
        <p:sp>
          <p:nvSpPr>
            <p:cNvPr id="37" name="矩形 36"/>
            <p:cNvSpPr/>
            <p:nvPr/>
          </p:nvSpPr>
          <p:spPr>
            <a:xfrm>
              <a:off x="7456552" y="2972718"/>
              <a:ext cx="1605930" cy="335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微软雅黑" panose="020B0503020204020204" pitchFamily="34" charset="-122"/>
                  <a:ea typeface="微软雅黑" panose="020B0503020204020204" pitchFamily="34" charset="-122"/>
                </a:rPr>
                <a:t>IP</a:t>
              </a:r>
              <a:r>
                <a:rPr lang="zh-CN" altLang="en-US" sz="2000" dirty="0">
                  <a:solidFill>
                    <a:schemeClr val="tx1"/>
                  </a:solidFill>
                  <a:latin typeface="微软雅黑" panose="020B0503020204020204" pitchFamily="34" charset="-122"/>
                  <a:ea typeface="微软雅黑" panose="020B0503020204020204" pitchFamily="34" charset="-122"/>
                </a:rPr>
                <a:t>头</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38" name="矩形 37"/>
            <p:cNvSpPr/>
            <p:nvPr/>
          </p:nvSpPr>
          <p:spPr>
            <a:xfrm>
              <a:off x="10378440" y="2969987"/>
              <a:ext cx="1289304" cy="33808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数据</a:t>
              </a:r>
              <a:r>
                <a:rPr lang="en-US" altLang="zh-CN" dirty="0">
                  <a:solidFill>
                    <a:schemeClr val="tx1"/>
                  </a:solidFill>
                  <a:latin typeface="微软雅黑" panose="020B0503020204020204" pitchFamily="34" charset="-122"/>
                  <a:ea typeface="微软雅黑" panose="020B0503020204020204" pitchFamily="34" charset="-122"/>
                </a:rPr>
                <a:t>B</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9" name="矩形 38"/>
            <p:cNvSpPr/>
            <p:nvPr/>
          </p:nvSpPr>
          <p:spPr>
            <a:xfrm>
              <a:off x="9062481" y="2972718"/>
              <a:ext cx="1315959" cy="33535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数据</a:t>
              </a:r>
              <a:r>
                <a:rPr lang="en-US" altLang="zh-CN" dirty="0">
                  <a:solidFill>
                    <a:schemeClr val="tx1"/>
                  </a:solidFill>
                  <a:latin typeface="微软雅黑" panose="020B0503020204020204" pitchFamily="34" charset="-122"/>
                  <a:ea typeface="微软雅黑" panose="020B0503020204020204" pitchFamily="34" charset="-122"/>
                </a:rPr>
                <a:t>A</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40" name="矩形 39"/>
            <p:cNvSpPr/>
            <p:nvPr/>
          </p:nvSpPr>
          <p:spPr>
            <a:xfrm>
              <a:off x="10378438" y="2356198"/>
              <a:ext cx="1692632" cy="369332"/>
            </a:xfrm>
            <a:prstGeom prst="rect">
              <a:avLst/>
            </a:prstGeom>
          </p:spPr>
          <p:txBody>
            <a:bodyPr wrap="square">
              <a:spAutoFit/>
            </a:bodyPr>
            <a:lstStyle/>
            <a:p>
              <a:pPr algn="ctr"/>
              <a:r>
                <a:rPr lang="zh-CN" altLang="en-US" sz="1800" dirty="0">
                  <a:latin typeface="微软雅黑" panose="020B0503020204020204" pitchFamily="34" charset="-122"/>
                  <a:ea typeface="微软雅黑" panose="020B0503020204020204" pitchFamily="34" charset="-122"/>
                </a:rPr>
                <a:t>偏移量</a:t>
              </a:r>
              <a:r>
                <a:rPr lang="en-US" altLang="zh-CN" sz="1800" dirty="0">
                  <a:latin typeface="微软雅黑" panose="020B0503020204020204" pitchFamily="34" charset="-122"/>
                  <a:ea typeface="微软雅黑" panose="020B0503020204020204" pitchFamily="34" charset="-122"/>
                </a:rPr>
                <a:t>=1480</a:t>
              </a:r>
              <a:endParaRPr lang="zh-CN" altLang="en-US" sz="1800" dirty="0">
                <a:latin typeface="微软雅黑" panose="020B0503020204020204" pitchFamily="34" charset="-122"/>
                <a:ea typeface="微软雅黑" panose="020B0503020204020204" pitchFamily="34" charset="-122"/>
              </a:endParaRPr>
            </a:p>
          </p:txBody>
        </p:sp>
        <p:sp>
          <p:nvSpPr>
            <p:cNvPr id="41" name="矩形 40"/>
            <p:cNvSpPr/>
            <p:nvPr/>
          </p:nvSpPr>
          <p:spPr>
            <a:xfrm>
              <a:off x="10297420" y="1777312"/>
              <a:ext cx="1451340" cy="369332"/>
            </a:xfrm>
            <a:prstGeom prst="rect">
              <a:avLst/>
            </a:prstGeom>
          </p:spPr>
          <p:txBody>
            <a:bodyPr wrap="square">
              <a:spAutoFit/>
            </a:bodyPr>
            <a:lstStyle/>
            <a:p>
              <a:pPr algn="ctr"/>
              <a:r>
                <a:rPr lang="zh-CN" altLang="en-US" sz="1800" dirty="0">
                  <a:latin typeface="微软雅黑" panose="020B0503020204020204" pitchFamily="34" charset="-122"/>
                  <a:ea typeface="微软雅黑" panose="020B0503020204020204" pitchFamily="34" charset="-122"/>
                </a:rPr>
                <a:t>偏移量</a:t>
              </a:r>
              <a:r>
                <a:rPr lang="en-US" altLang="zh-CN" sz="1800" dirty="0">
                  <a:latin typeface="微软雅黑" panose="020B0503020204020204" pitchFamily="34" charset="-122"/>
                  <a:ea typeface="微软雅黑" panose="020B0503020204020204" pitchFamily="34" charset="-122"/>
                </a:rPr>
                <a:t>=0</a:t>
              </a:r>
              <a:endParaRPr lang="zh-CN" altLang="en-US" sz="1800" dirty="0">
                <a:latin typeface="微软雅黑" panose="020B0503020204020204" pitchFamily="34" charset="-122"/>
                <a:ea typeface="微软雅黑" panose="020B0503020204020204" pitchFamily="34" charset="-122"/>
              </a:endParaRPr>
            </a:p>
          </p:txBody>
        </p:sp>
        <p:sp>
          <p:nvSpPr>
            <p:cNvPr id="42" name="矩形 41"/>
            <p:cNvSpPr/>
            <p:nvPr/>
          </p:nvSpPr>
          <p:spPr>
            <a:xfrm>
              <a:off x="7456552" y="4109460"/>
              <a:ext cx="1605930" cy="3150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微软雅黑" panose="020B0503020204020204" pitchFamily="34" charset="-122"/>
                  <a:ea typeface="微软雅黑" panose="020B0503020204020204" pitchFamily="34" charset="-122"/>
                </a:rPr>
                <a:t>IP</a:t>
              </a:r>
              <a:r>
                <a:rPr lang="zh-CN" altLang="en-US" sz="2000" dirty="0">
                  <a:solidFill>
                    <a:schemeClr val="tx1"/>
                  </a:solidFill>
                  <a:latin typeface="微软雅黑" panose="020B0503020204020204" pitchFamily="34" charset="-122"/>
                  <a:ea typeface="微软雅黑" panose="020B0503020204020204" pitchFamily="34" charset="-122"/>
                </a:rPr>
                <a:t>头</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43" name="矩形 42"/>
            <p:cNvSpPr/>
            <p:nvPr/>
          </p:nvSpPr>
          <p:spPr>
            <a:xfrm>
              <a:off x="9062481" y="4107819"/>
              <a:ext cx="1315959" cy="31672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数据</a:t>
              </a:r>
              <a:r>
                <a:rPr lang="en-US" altLang="zh-CN" dirty="0">
                  <a:solidFill>
                    <a:schemeClr val="tx1"/>
                  </a:solidFill>
                  <a:latin typeface="微软雅黑" panose="020B0503020204020204" pitchFamily="34" charset="-122"/>
                  <a:ea typeface="微软雅黑" panose="020B0503020204020204" pitchFamily="34" charset="-122"/>
                </a:rPr>
                <a:t>A</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44" name="矩形 43"/>
            <p:cNvSpPr/>
            <p:nvPr/>
          </p:nvSpPr>
          <p:spPr>
            <a:xfrm>
              <a:off x="7456551" y="4691201"/>
              <a:ext cx="1605931" cy="315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微软雅黑" panose="020B0503020204020204" pitchFamily="34" charset="-122"/>
                  <a:ea typeface="微软雅黑" panose="020B0503020204020204" pitchFamily="34" charset="-122"/>
                </a:rPr>
                <a:t>IP</a:t>
              </a:r>
              <a:r>
                <a:rPr lang="zh-CN" altLang="en-US" sz="2000" dirty="0">
                  <a:solidFill>
                    <a:schemeClr val="tx1"/>
                  </a:solidFill>
                  <a:latin typeface="微软雅黑" panose="020B0503020204020204" pitchFamily="34" charset="-122"/>
                  <a:ea typeface="微软雅黑" panose="020B0503020204020204" pitchFamily="34" charset="-122"/>
                </a:rPr>
                <a:t>头</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45" name="矩形 44"/>
            <p:cNvSpPr/>
            <p:nvPr/>
          </p:nvSpPr>
          <p:spPr>
            <a:xfrm>
              <a:off x="9062480" y="4691200"/>
              <a:ext cx="1315959" cy="31508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数据</a:t>
              </a:r>
              <a:r>
                <a:rPr lang="en-US" altLang="zh-CN" dirty="0">
                  <a:solidFill>
                    <a:schemeClr val="tx1"/>
                  </a:solidFill>
                  <a:latin typeface="微软雅黑" panose="020B0503020204020204" pitchFamily="34" charset="-122"/>
                  <a:ea typeface="微软雅黑" panose="020B0503020204020204" pitchFamily="34" charset="-122"/>
                </a:rPr>
                <a:t>B</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5994170" y="3527008"/>
              <a:ext cx="3087501" cy="400110"/>
            </a:xfrm>
            <a:prstGeom prst="rect">
              <a:avLst/>
            </a:prstGeom>
            <a:noFill/>
          </p:spPr>
          <p:txBody>
            <a:bodyPr wrap="square" rtlCol="0">
              <a:spAutoFit/>
            </a:bodyPr>
            <a:lstStyle/>
            <a:p>
              <a:r>
                <a:rPr lang="zh-CN" altLang="en-US" sz="2000" dirty="0">
                  <a:solidFill>
                    <a:srgbClr val="FF0000"/>
                  </a:solidFill>
                  <a:latin typeface="微软雅黑" panose="020B0503020204020204" pitchFamily="34" charset="-122"/>
                  <a:ea typeface="微软雅黑" panose="020B0503020204020204" pitchFamily="34" charset="-122"/>
                </a:rPr>
                <a:t>泪珠攻击分片报文</a:t>
              </a:r>
              <a:endParaRPr lang="zh-CN" altLang="en-US" sz="2000" dirty="0">
                <a:solidFill>
                  <a:srgbClr val="FF0000"/>
                </a:solidFill>
                <a:latin typeface="微软雅黑" panose="020B0503020204020204" pitchFamily="34" charset="-122"/>
                <a:ea typeface="微软雅黑" panose="020B0503020204020204" pitchFamily="34" charset="-122"/>
              </a:endParaRPr>
            </a:p>
          </p:txBody>
        </p:sp>
        <p:sp>
          <p:nvSpPr>
            <p:cNvPr id="47" name="矩形 46"/>
            <p:cNvSpPr/>
            <p:nvPr/>
          </p:nvSpPr>
          <p:spPr>
            <a:xfrm>
              <a:off x="7456551" y="5328085"/>
              <a:ext cx="1605929" cy="335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微软雅黑" panose="020B0503020204020204" pitchFamily="34" charset="-122"/>
                  <a:ea typeface="微软雅黑" panose="020B0503020204020204" pitchFamily="34" charset="-122"/>
                </a:rPr>
                <a:t>IP</a:t>
              </a:r>
              <a:r>
                <a:rPr lang="zh-CN" altLang="en-US" sz="2000" dirty="0">
                  <a:solidFill>
                    <a:schemeClr val="tx1"/>
                  </a:solidFill>
                  <a:latin typeface="微软雅黑" panose="020B0503020204020204" pitchFamily="34" charset="-122"/>
                  <a:ea typeface="微软雅黑" panose="020B0503020204020204" pitchFamily="34" charset="-122"/>
                </a:rPr>
                <a:t>头</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nvSpPr>
          <p:spPr>
            <a:xfrm>
              <a:off x="10378438" y="5328085"/>
              <a:ext cx="1289305" cy="33535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数据</a:t>
              </a:r>
              <a:r>
                <a:rPr lang="en-US" altLang="zh-CN" dirty="0">
                  <a:solidFill>
                    <a:schemeClr val="bg1"/>
                  </a:solidFill>
                  <a:latin typeface="微软雅黑" panose="020B0503020204020204" pitchFamily="34" charset="-122"/>
                  <a:ea typeface="微软雅黑" panose="020B0503020204020204" pitchFamily="34" charset="-122"/>
                </a:rPr>
                <a:t>B</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0366812" y="4658351"/>
              <a:ext cx="1617556" cy="369332"/>
            </a:xfrm>
            <a:prstGeom prst="rect">
              <a:avLst/>
            </a:prstGeom>
          </p:spPr>
          <p:txBody>
            <a:bodyPr wrap="square">
              <a:spAutoFit/>
            </a:bodyPr>
            <a:lstStyle/>
            <a:p>
              <a:pPr algn="ctr"/>
              <a:r>
                <a:rPr lang="zh-CN" altLang="en-US" sz="1800" dirty="0">
                  <a:latin typeface="微软雅黑" panose="020B0503020204020204" pitchFamily="34" charset="-122"/>
                  <a:ea typeface="微软雅黑" panose="020B0503020204020204" pitchFamily="34" charset="-122"/>
                </a:rPr>
                <a:t>偏移量</a:t>
              </a:r>
              <a:r>
                <a:rPr lang="en-US" altLang="zh-CN" sz="1800" dirty="0">
                  <a:latin typeface="微软雅黑" panose="020B0503020204020204" pitchFamily="34" charset="-122"/>
                  <a:ea typeface="微软雅黑" panose="020B0503020204020204" pitchFamily="34" charset="-122"/>
                </a:rPr>
                <a:t>=980</a:t>
              </a:r>
              <a:endParaRPr lang="zh-CN" altLang="en-US" sz="1800" dirty="0">
                <a:latin typeface="微软雅黑" panose="020B0503020204020204" pitchFamily="34" charset="-122"/>
                <a:ea typeface="微软雅黑" panose="020B0503020204020204" pitchFamily="34" charset="-122"/>
              </a:endParaRPr>
            </a:p>
          </p:txBody>
        </p:sp>
        <p:sp>
          <p:nvSpPr>
            <p:cNvPr id="50" name="矩形 49"/>
            <p:cNvSpPr/>
            <p:nvPr/>
          </p:nvSpPr>
          <p:spPr>
            <a:xfrm>
              <a:off x="10214312" y="4107819"/>
              <a:ext cx="1617556" cy="369332"/>
            </a:xfrm>
            <a:prstGeom prst="rect">
              <a:avLst/>
            </a:prstGeom>
          </p:spPr>
          <p:txBody>
            <a:bodyPr wrap="square">
              <a:spAutoFit/>
            </a:bodyPr>
            <a:lstStyle/>
            <a:p>
              <a:pPr algn="ctr"/>
              <a:r>
                <a:rPr lang="zh-CN" altLang="en-US" sz="1800" dirty="0">
                  <a:latin typeface="微软雅黑" panose="020B0503020204020204" pitchFamily="34" charset="-122"/>
                  <a:ea typeface="微软雅黑" panose="020B0503020204020204" pitchFamily="34" charset="-122"/>
                </a:rPr>
                <a:t>偏移量</a:t>
              </a:r>
              <a:r>
                <a:rPr lang="en-US" altLang="zh-CN" sz="1800" dirty="0">
                  <a:latin typeface="微软雅黑" panose="020B0503020204020204" pitchFamily="34" charset="-122"/>
                  <a:ea typeface="微软雅黑" panose="020B0503020204020204" pitchFamily="34" charset="-122"/>
                </a:rPr>
                <a:t>=0</a:t>
              </a:r>
              <a:endParaRPr lang="zh-CN" altLang="en-US" sz="1800" dirty="0">
                <a:latin typeface="微软雅黑" panose="020B0503020204020204" pitchFamily="34" charset="-122"/>
                <a:ea typeface="微软雅黑" panose="020B0503020204020204" pitchFamily="34" charset="-122"/>
              </a:endParaRPr>
            </a:p>
          </p:txBody>
        </p:sp>
        <p:sp>
          <p:nvSpPr>
            <p:cNvPr id="51" name="文本框 50"/>
            <p:cNvSpPr txBox="1"/>
            <p:nvPr/>
          </p:nvSpPr>
          <p:spPr>
            <a:xfrm>
              <a:off x="5930014" y="4077041"/>
              <a:ext cx="1468484"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第一片报文</a:t>
              </a:r>
              <a:endParaRPr lang="zh-CN" altLang="en-US" sz="2000" dirty="0">
                <a:latin typeface="微软雅黑" panose="020B0503020204020204" pitchFamily="34" charset="-122"/>
                <a:ea typeface="微软雅黑" panose="020B0503020204020204" pitchFamily="34" charset="-122"/>
              </a:endParaRPr>
            </a:p>
          </p:txBody>
        </p:sp>
        <p:sp>
          <p:nvSpPr>
            <p:cNvPr id="52" name="文本框 51"/>
            <p:cNvSpPr txBox="1"/>
            <p:nvPr/>
          </p:nvSpPr>
          <p:spPr>
            <a:xfrm>
              <a:off x="5931592" y="4658351"/>
              <a:ext cx="1521323"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第二片报文</a:t>
              </a:r>
              <a:endParaRPr lang="zh-CN" altLang="en-US" sz="2000" dirty="0">
                <a:latin typeface="微软雅黑" panose="020B0503020204020204" pitchFamily="34" charset="-122"/>
                <a:ea typeface="微软雅黑" panose="020B0503020204020204" pitchFamily="34" charset="-122"/>
              </a:endParaRPr>
            </a:p>
          </p:txBody>
        </p:sp>
        <p:sp>
          <p:nvSpPr>
            <p:cNvPr id="53" name="文本框 52"/>
            <p:cNvSpPr txBox="1"/>
            <p:nvPr/>
          </p:nvSpPr>
          <p:spPr>
            <a:xfrm>
              <a:off x="5930015" y="5295707"/>
              <a:ext cx="1468484"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组合后报文</a:t>
              </a:r>
              <a:endParaRPr lang="zh-CN" altLang="en-US" sz="20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200150" y="932815"/>
            <a:ext cx="9554845" cy="645160"/>
          </a:xfrm>
          <a:prstGeom prst="rect">
            <a:avLst/>
          </a:prstGeom>
          <a:noFill/>
        </p:spPr>
        <p:txBody>
          <a:bodyPr wrap="square" rtlCol="0" anchor="t">
            <a:spAutoFit/>
          </a:bodyPr>
          <a:p>
            <a:r>
              <a:rPr lang="zh-CN" altLang="en-US"/>
              <a:t>泪滴攻击(TearDrop)指的是向目标机器发送损坏的IP包，诸如重叠的包或过大的包载荷。借由这些手段，该攻击可以通过TCP/IP协议栈中分片重组代码中的bug来瘫痪各种不同的操作系统</a:t>
            </a:r>
            <a:endParaRPr lang="zh-CN" altLang="en-US"/>
          </a:p>
        </p:txBody>
      </p:sp>
      <p:sp>
        <p:nvSpPr>
          <p:cNvPr id="3" name="文本框 2"/>
          <p:cNvSpPr txBox="1"/>
          <p:nvPr/>
        </p:nvSpPr>
        <p:spPr>
          <a:xfrm>
            <a:off x="864870" y="2136775"/>
            <a:ext cx="10427970" cy="1476375"/>
          </a:xfrm>
          <a:prstGeom prst="rect">
            <a:avLst/>
          </a:prstGeom>
          <a:noFill/>
        </p:spPr>
        <p:txBody>
          <a:bodyPr wrap="square" rtlCol="0" anchor="t">
            <a:spAutoFit/>
          </a:bodyPr>
          <a:p>
            <a:r>
              <a:rPr lang="zh-CN" altLang="en-US"/>
              <a:t>泪滴攻击是拒绝服务攻击的一种。 泪滴是一个特殊构造的应用程序，通过发送伪造的相互重叠的IP分组数据包，使其难以被接收主机重新组合。他们通常会导致目标主机内核失措。 泪滴攻击利用IP分组数据包重叠造成TCP/ IP分片重组代码不能恰当处理IP包。 泪滴攻击不被认为是一个严重的DOS攻击，不会对主机系统造成重大损失。 在大多数情况下，一次简单的重新启动是最好的解决办法，但重新启动操作系统可能导致正在运行的应用程序中未保存的数据丢失</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5000"/>
    </mc:Choice>
    <mc:Fallback>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70212"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Smurf </a:t>
            </a:r>
            <a:r>
              <a:rPr lang="zh-CN" altLang="en-US" sz="2400" dirty="0">
                <a:latin typeface="微软雅黑" panose="020B0503020204020204" pitchFamily="34" charset="-122"/>
                <a:ea typeface="微软雅黑" panose="020B0503020204020204" pitchFamily="34" charset="-122"/>
                <a:cs typeface="+mn-ea"/>
                <a:sym typeface="+mn-lt"/>
              </a:rPr>
              <a:t>攻击原理</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27" name="1          _3"/>
          <p:cNvSpPr txBox="1"/>
          <p:nvPr/>
        </p:nvSpPr>
        <p:spPr>
          <a:xfrm>
            <a:off x="1297350" y="1846391"/>
            <a:ext cx="4171121" cy="458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zh-CN" altLang="en-US" dirty="0" smtClean="0">
                <a:sym typeface="Arial" panose="020B0604020202020204" pitchFamily="34" charset="0"/>
              </a:rPr>
              <a:t>伪造</a:t>
            </a:r>
            <a:r>
              <a:rPr lang="en-US" altLang="zh-CN" dirty="0">
                <a:sym typeface="Arial" panose="020B0604020202020204" pitchFamily="34" charset="0"/>
              </a:rPr>
              <a:t>Ping</a:t>
            </a:r>
            <a:r>
              <a:rPr lang="zh-CN" altLang="en-US" dirty="0">
                <a:sym typeface="Arial" panose="020B0604020202020204" pitchFamily="34" charset="0"/>
              </a:rPr>
              <a:t>包的源</a:t>
            </a:r>
            <a:r>
              <a:rPr lang="en-US" altLang="zh-CN" dirty="0">
                <a:sym typeface="Arial" panose="020B0604020202020204" pitchFamily="34" charset="0"/>
              </a:rPr>
              <a:t>IP</a:t>
            </a:r>
            <a:r>
              <a:rPr lang="zh-CN" altLang="en-US" dirty="0">
                <a:sym typeface="Arial" panose="020B0604020202020204" pitchFamily="34" charset="0"/>
              </a:rPr>
              <a:t>：</a:t>
            </a:r>
            <a:r>
              <a:rPr lang="en-US" altLang="zh-CN" dirty="0" smtClean="0">
                <a:sym typeface="Arial" panose="020B0604020202020204" pitchFamily="34" charset="0"/>
              </a:rPr>
              <a:t>61.1.1.1</a:t>
            </a:r>
            <a:endParaRPr lang="en-US" altLang="zh-CN" dirty="0">
              <a:sym typeface="Arial" panose="020B0604020202020204" pitchFamily="34" charset="0"/>
            </a:endParaRPr>
          </a:p>
        </p:txBody>
      </p:sp>
      <p:grpSp>
        <p:nvGrpSpPr>
          <p:cNvPr id="54" name="Group 2"/>
          <p:cNvGrpSpPr/>
          <p:nvPr/>
        </p:nvGrpSpPr>
        <p:grpSpPr bwMode="auto">
          <a:xfrm>
            <a:off x="7402221" y="2867338"/>
            <a:ext cx="2286000" cy="1247775"/>
            <a:chOff x="2832" y="2832"/>
            <a:chExt cx="1680" cy="917"/>
          </a:xfrm>
        </p:grpSpPr>
        <p:sp>
          <p:nvSpPr>
            <p:cNvPr id="55" name="Oval 3"/>
            <p:cNvSpPr>
              <a:spLocks noChangeArrowheads="1"/>
            </p:cNvSpPr>
            <p:nvPr/>
          </p:nvSpPr>
          <p:spPr bwMode="auto">
            <a:xfrm>
              <a:off x="2832" y="2976"/>
              <a:ext cx="1680" cy="773"/>
            </a:xfrm>
            <a:prstGeom prst="ellipse">
              <a:avLst/>
            </a:prstGeom>
            <a:gradFill rotWithShape="0">
              <a:gsLst>
                <a:gs pos="0">
                  <a:srgbClr val="336699"/>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pic>
          <p:nvPicPr>
            <p:cNvPr id="56" name="Picture 4" descr="图形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80" y="2832"/>
              <a:ext cx="1367" cy="67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7" name="Group 2"/>
          <p:cNvGrpSpPr/>
          <p:nvPr/>
        </p:nvGrpSpPr>
        <p:grpSpPr bwMode="auto">
          <a:xfrm>
            <a:off x="7617438" y="4458389"/>
            <a:ext cx="2286000" cy="1247775"/>
            <a:chOff x="2832" y="2832"/>
            <a:chExt cx="1680" cy="917"/>
          </a:xfrm>
        </p:grpSpPr>
        <p:sp>
          <p:nvSpPr>
            <p:cNvPr id="58" name="Oval 3"/>
            <p:cNvSpPr>
              <a:spLocks noChangeArrowheads="1"/>
            </p:cNvSpPr>
            <p:nvPr/>
          </p:nvSpPr>
          <p:spPr bwMode="auto">
            <a:xfrm>
              <a:off x="2832" y="2976"/>
              <a:ext cx="1680" cy="773"/>
            </a:xfrm>
            <a:prstGeom prst="ellipse">
              <a:avLst/>
            </a:prstGeom>
            <a:gradFill rotWithShape="0">
              <a:gsLst>
                <a:gs pos="0">
                  <a:srgbClr val="336699"/>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pic>
          <p:nvPicPr>
            <p:cNvPr id="59" name="Picture 4" descr="图形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80" y="2832"/>
              <a:ext cx="1367" cy="67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0" name="Group 2"/>
          <p:cNvGrpSpPr/>
          <p:nvPr/>
        </p:nvGrpSpPr>
        <p:grpSpPr bwMode="auto">
          <a:xfrm>
            <a:off x="2003244" y="3948803"/>
            <a:ext cx="953984" cy="1121590"/>
            <a:chOff x="323" y="2780"/>
            <a:chExt cx="176" cy="230"/>
          </a:xfrm>
        </p:grpSpPr>
        <p:pic>
          <p:nvPicPr>
            <p:cNvPr id="61"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 y="2781"/>
              <a:ext cx="102" cy="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 y="2780"/>
              <a:ext cx="137"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3" name="Group 27"/>
          <p:cNvGrpSpPr/>
          <p:nvPr/>
        </p:nvGrpSpPr>
        <p:grpSpPr bwMode="auto">
          <a:xfrm>
            <a:off x="6738151" y="4556015"/>
            <a:ext cx="664070" cy="832263"/>
            <a:chOff x="4896" y="1968"/>
            <a:chExt cx="672" cy="651"/>
          </a:xfrm>
        </p:grpSpPr>
        <p:pic>
          <p:nvPicPr>
            <p:cNvPr id="64" name="Picture 28" descr="整套电脑-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96" y="1968"/>
              <a:ext cx="672" cy="6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5" name="Object 29"/>
            <p:cNvGraphicFramePr>
              <a:graphicFrameLocks noChangeAspect="1"/>
            </p:cNvGraphicFramePr>
            <p:nvPr/>
          </p:nvGraphicFramePr>
          <p:xfrm>
            <a:off x="5056" y="2076"/>
            <a:ext cx="328" cy="236"/>
          </p:xfrm>
          <a:graphic>
            <a:graphicData uri="http://schemas.openxmlformats.org/presentationml/2006/ole">
              <mc:AlternateContent xmlns:mc="http://schemas.openxmlformats.org/markup-compatibility/2006">
                <mc:Choice xmlns:v="urn:schemas-microsoft-com:vml" Requires="v">
                  <p:oleObj spid="_x0000_s8498" name="BMP 图象" r:id="rId5" imgW="5715000" imgH="3933825" progId="Paint.Picture">
                    <p:embed/>
                  </p:oleObj>
                </mc:Choice>
                <mc:Fallback>
                  <p:oleObj name="BMP 图象" r:id="rId5" imgW="5715000" imgH="3933825" progId="Paint.Picture">
                    <p:embed/>
                    <p:pic>
                      <p:nvPicPr>
                        <p:cNvPr id="0" name="图片 849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6" y="2076"/>
                          <a:ext cx="328" cy="236"/>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6" name="Group 27"/>
          <p:cNvGrpSpPr/>
          <p:nvPr/>
        </p:nvGrpSpPr>
        <p:grpSpPr bwMode="auto">
          <a:xfrm>
            <a:off x="7022210" y="4873901"/>
            <a:ext cx="664070" cy="832263"/>
            <a:chOff x="4896" y="1968"/>
            <a:chExt cx="672" cy="651"/>
          </a:xfrm>
        </p:grpSpPr>
        <p:pic>
          <p:nvPicPr>
            <p:cNvPr id="67" name="Picture 28" descr="整套电脑-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96" y="1968"/>
              <a:ext cx="672" cy="6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8" name="Object 29"/>
            <p:cNvGraphicFramePr>
              <a:graphicFrameLocks noChangeAspect="1"/>
            </p:cNvGraphicFramePr>
            <p:nvPr/>
          </p:nvGraphicFramePr>
          <p:xfrm>
            <a:off x="5056" y="2076"/>
            <a:ext cx="328" cy="236"/>
          </p:xfrm>
          <a:graphic>
            <a:graphicData uri="http://schemas.openxmlformats.org/presentationml/2006/ole">
              <mc:AlternateContent xmlns:mc="http://schemas.openxmlformats.org/markup-compatibility/2006">
                <mc:Choice xmlns:v="urn:schemas-microsoft-com:vml" Requires="v">
                  <p:oleObj spid="_x0000_s8499" name="BMP 图象" r:id="rId7" imgW="5715000" imgH="3933825" progId="Paint.Picture">
                    <p:embed/>
                  </p:oleObj>
                </mc:Choice>
                <mc:Fallback>
                  <p:oleObj name="BMP 图象" r:id="rId7" imgW="5715000" imgH="3933825" progId="Paint.Picture">
                    <p:embed/>
                    <p:pic>
                      <p:nvPicPr>
                        <p:cNvPr id="0" name="图片 849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6" y="2076"/>
                          <a:ext cx="328" cy="236"/>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9" name="Group 27"/>
          <p:cNvGrpSpPr/>
          <p:nvPr/>
        </p:nvGrpSpPr>
        <p:grpSpPr bwMode="auto">
          <a:xfrm>
            <a:off x="7224851" y="5264569"/>
            <a:ext cx="664070" cy="832263"/>
            <a:chOff x="4896" y="1968"/>
            <a:chExt cx="672" cy="651"/>
          </a:xfrm>
        </p:grpSpPr>
        <p:pic>
          <p:nvPicPr>
            <p:cNvPr id="70" name="Picture 28" descr="整套电脑-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96" y="1968"/>
              <a:ext cx="672" cy="6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1" name="Object 29"/>
            <p:cNvGraphicFramePr>
              <a:graphicFrameLocks noChangeAspect="1"/>
            </p:cNvGraphicFramePr>
            <p:nvPr/>
          </p:nvGraphicFramePr>
          <p:xfrm>
            <a:off x="5056" y="2076"/>
            <a:ext cx="328" cy="236"/>
          </p:xfrm>
          <a:graphic>
            <a:graphicData uri="http://schemas.openxmlformats.org/presentationml/2006/ole">
              <mc:AlternateContent xmlns:mc="http://schemas.openxmlformats.org/markup-compatibility/2006">
                <mc:Choice xmlns:v="urn:schemas-microsoft-com:vml" Requires="v">
                  <p:oleObj spid="_x0000_s8500" name="BMP 图象" r:id="rId8" imgW="5715000" imgH="3933825" progId="Paint.Picture">
                    <p:embed/>
                  </p:oleObj>
                </mc:Choice>
                <mc:Fallback>
                  <p:oleObj name="BMP 图象" r:id="rId8" imgW="5715000" imgH="3933825" progId="Paint.Picture">
                    <p:embed/>
                    <p:pic>
                      <p:nvPicPr>
                        <p:cNvPr id="0" name="图片 849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6" y="2076"/>
                          <a:ext cx="328" cy="236"/>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2" name="Group 27"/>
          <p:cNvGrpSpPr/>
          <p:nvPr/>
        </p:nvGrpSpPr>
        <p:grpSpPr bwMode="auto">
          <a:xfrm>
            <a:off x="6378445" y="2341077"/>
            <a:ext cx="664070" cy="832263"/>
            <a:chOff x="4896" y="1968"/>
            <a:chExt cx="672" cy="651"/>
          </a:xfrm>
        </p:grpSpPr>
        <p:pic>
          <p:nvPicPr>
            <p:cNvPr id="73" name="Picture 28" descr="整套电脑-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96" y="1968"/>
              <a:ext cx="672" cy="6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4" name="Object 29"/>
            <p:cNvGraphicFramePr>
              <a:graphicFrameLocks noChangeAspect="1"/>
            </p:cNvGraphicFramePr>
            <p:nvPr/>
          </p:nvGraphicFramePr>
          <p:xfrm>
            <a:off x="5056" y="2076"/>
            <a:ext cx="328" cy="236"/>
          </p:xfrm>
          <a:graphic>
            <a:graphicData uri="http://schemas.openxmlformats.org/presentationml/2006/ole">
              <mc:AlternateContent xmlns:mc="http://schemas.openxmlformats.org/markup-compatibility/2006">
                <mc:Choice xmlns:v="urn:schemas-microsoft-com:vml" Requires="v">
                  <p:oleObj spid="_x0000_s8501" name="BMP 图象" r:id="rId9" imgW="5715000" imgH="3933825" progId="Paint.Picture">
                    <p:embed/>
                  </p:oleObj>
                </mc:Choice>
                <mc:Fallback>
                  <p:oleObj name="BMP 图象" r:id="rId9" imgW="5715000" imgH="3933825" progId="Paint.Picture">
                    <p:embed/>
                    <p:pic>
                      <p:nvPicPr>
                        <p:cNvPr id="0" name="图片 85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6" y="2076"/>
                          <a:ext cx="328" cy="236"/>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5" name="Group 27"/>
          <p:cNvGrpSpPr/>
          <p:nvPr/>
        </p:nvGrpSpPr>
        <p:grpSpPr bwMode="auto">
          <a:xfrm>
            <a:off x="6662504" y="2658963"/>
            <a:ext cx="664070" cy="832263"/>
            <a:chOff x="4896" y="1968"/>
            <a:chExt cx="672" cy="651"/>
          </a:xfrm>
        </p:grpSpPr>
        <p:pic>
          <p:nvPicPr>
            <p:cNvPr id="76" name="Picture 28" descr="整套电脑-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96" y="1968"/>
              <a:ext cx="672" cy="6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7" name="Object 29"/>
            <p:cNvGraphicFramePr>
              <a:graphicFrameLocks noChangeAspect="1"/>
            </p:cNvGraphicFramePr>
            <p:nvPr/>
          </p:nvGraphicFramePr>
          <p:xfrm>
            <a:off x="5056" y="2076"/>
            <a:ext cx="328" cy="236"/>
          </p:xfrm>
          <a:graphic>
            <a:graphicData uri="http://schemas.openxmlformats.org/presentationml/2006/ole">
              <mc:AlternateContent xmlns:mc="http://schemas.openxmlformats.org/markup-compatibility/2006">
                <mc:Choice xmlns:v="urn:schemas-microsoft-com:vml" Requires="v">
                  <p:oleObj spid="_x0000_s8502" name="BMP 图象" r:id="rId10" imgW="5715000" imgH="3933825" progId="Paint.Picture">
                    <p:embed/>
                  </p:oleObj>
                </mc:Choice>
                <mc:Fallback>
                  <p:oleObj name="BMP 图象" r:id="rId10" imgW="5715000" imgH="3933825" progId="Paint.Picture">
                    <p:embed/>
                    <p:pic>
                      <p:nvPicPr>
                        <p:cNvPr id="0" name="图片 85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6" y="2076"/>
                          <a:ext cx="328" cy="236"/>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8" name="Group 27"/>
          <p:cNvGrpSpPr/>
          <p:nvPr/>
        </p:nvGrpSpPr>
        <p:grpSpPr bwMode="auto">
          <a:xfrm>
            <a:off x="6865145" y="3049631"/>
            <a:ext cx="664070" cy="832263"/>
            <a:chOff x="4896" y="1968"/>
            <a:chExt cx="672" cy="651"/>
          </a:xfrm>
        </p:grpSpPr>
        <p:pic>
          <p:nvPicPr>
            <p:cNvPr id="79" name="Picture 28" descr="整套电脑-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96" y="1968"/>
              <a:ext cx="672" cy="6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0" name="Object 29"/>
            <p:cNvGraphicFramePr>
              <a:graphicFrameLocks noChangeAspect="1"/>
            </p:cNvGraphicFramePr>
            <p:nvPr/>
          </p:nvGraphicFramePr>
          <p:xfrm>
            <a:off x="5056" y="2076"/>
            <a:ext cx="328" cy="236"/>
          </p:xfrm>
          <a:graphic>
            <a:graphicData uri="http://schemas.openxmlformats.org/presentationml/2006/ole">
              <mc:AlternateContent xmlns:mc="http://schemas.openxmlformats.org/markup-compatibility/2006">
                <mc:Choice xmlns:v="urn:schemas-microsoft-com:vml" Requires="v">
                  <p:oleObj spid="_x0000_s8503" name="BMP 图象" r:id="rId11" imgW="5715000" imgH="3933825" progId="Paint.Picture">
                    <p:embed/>
                  </p:oleObj>
                </mc:Choice>
                <mc:Fallback>
                  <p:oleObj name="BMP 图象" r:id="rId11" imgW="5715000" imgH="3933825" progId="Paint.Picture">
                    <p:embed/>
                    <p:pic>
                      <p:nvPicPr>
                        <p:cNvPr id="0" name="图片 85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6" y="2076"/>
                          <a:ext cx="328" cy="236"/>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81" name="对象 80"/>
          <p:cNvGraphicFramePr>
            <a:graphicFrameLocks noChangeAspect="1"/>
          </p:cNvGraphicFramePr>
          <p:nvPr/>
        </p:nvGraphicFramePr>
        <p:xfrm>
          <a:off x="4282125" y="3032699"/>
          <a:ext cx="682831" cy="430834"/>
        </p:xfrm>
        <a:graphic>
          <a:graphicData uri="http://schemas.openxmlformats.org/presentationml/2006/ole">
            <mc:AlternateContent xmlns:mc="http://schemas.openxmlformats.org/markup-compatibility/2006">
              <mc:Choice xmlns:v="urn:schemas-microsoft-com:vml" Requires="v">
                <p:oleObj spid="_x0000_s8504" name="CorelDRAW" r:id="rId12" imgW="3105150" imgH="1969770" progId="CorelDRAW.Graphic.9">
                  <p:embed/>
                </p:oleObj>
              </mc:Choice>
              <mc:Fallback>
                <p:oleObj name="CorelDRAW" r:id="rId12" imgW="3105150" imgH="1969770" progId="CorelDRAW.Graphic.9">
                  <p:embed/>
                  <p:pic>
                    <p:nvPicPr>
                      <p:cNvPr id="0" name="图片 850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82125" y="3032699"/>
                        <a:ext cx="682831" cy="430834"/>
                      </a:xfrm>
                      <a:prstGeom prst="rect">
                        <a:avLst/>
                      </a:prstGeom>
                      <a:noFill/>
                      <a:ln>
                        <a:noFill/>
                      </a:ln>
                      <a:effectLst/>
                    </p:spPr>
                  </p:pic>
                </p:oleObj>
              </mc:Fallback>
            </mc:AlternateContent>
          </a:graphicData>
        </a:graphic>
      </p:graphicFrame>
      <p:graphicFrame>
        <p:nvGraphicFramePr>
          <p:cNvPr id="82" name="对象 81"/>
          <p:cNvGraphicFramePr>
            <a:graphicFrameLocks noChangeAspect="1"/>
          </p:cNvGraphicFramePr>
          <p:nvPr/>
        </p:nvGraphicFramePr>
        <p:xfrm>
          <a:off x="4326849" y="4731266"/>
          <a:ext cx="682831" cy="430834"/>
        </p:xfrm>
        <a:graphic>
          <a:graphicData uri="http://schemas.openxmlformats.org/presentationml/2006/ole">
            <mc:AlternateContent xmlns:mc="http://schemas.openxmlformats.org/markup-compatibility/2006">
              <mc:Choice xmlns:v="urn:schemas-microsoft-com:vml" Requires="v">
                <p:oleObj spid="_x0000_s8505" name="CorelDRAW" r:id="rId14" imgW="3105150" imgH="1969770" progId="CorelDRAW.Graphic.9">
                  <p:embed/>
                </p:oleObj>
              </mc:Choice>
              <mc:Fallback>
                <p:oleObj name="CorelDRAW" r:id="rId14" imgW="3105150" imgH="1969770" progId="CorelDRAW.Graphic.9">
                  <p:embed/>
                  <p:pic>
                    <p:nvPicPr>
                      <p:cNvPr id="0" name="图片 850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26849" y="4731266"/>
                        <a:ext cx="682831" cy="430834"/>
                      </a:xfrm>
                      <a:prstGeom prst="rect">
                        <a:avLst/>
                      </a:prstGeom>
                      <a:noFill/>
                      <a:ln>
                        <a:noFill/>
                      </a:ln>
                      <a:effectLst/>
                    </p:spPr>
                  </p:pic>
                </p:oleObj>
              </mc:Fallback>
            </mc:AlternateContent>
          </a:graphicData>
        </a:graphic>
      </p:graphicFrame>
      <p:cxnSp>
        <p:nvCxnSpPr>
          <p:cNvPr id="83" name="直接箭头连接符 82"/>
          <p:cNvCxnSpPr>
            <a:endCxn id="73" idx="1"/>
          </p:cNvCxnSpPr>
          <p:nvPr/>
        </p:nvCxnSpPr>
        <p:spPr>
          <a:xfrm flipV="1">
            <a:off x="4956034" y="2757209"/>
            <a:ext cx="1422411" cy="391606"/>
          </a:xfrm>
          <a:prstGeom prst="straightConnector1">
            <a:avLst/>
          </a:prstGeom>
          <a:ln w="38100">
            <a:solidFill>
              <a:srgbClr val="2A7E1F"/>
            </a:solidFill>
            <a:prstDash val="dash"/>
            <a:tailEnd type="arrow"/>
          </a:ln>
        </p:spPr>
        <p:style>
          <a:lnRef idx="1">
            <a:schemeClr val="dk1"/>
          </a:lnRef>
          <a:fillRef idx="0">
            <a:schemeClr val="dk1"/>
          </a:fillRef>
          <a:effectRef idx="0">
            <a:schemeClr val="dk1"/>
          </a:effectRef>
          <a:fontRef idx="minor">
            <a:schemeClr val="tx1"/>
          </a:fontRef>
        </p:style>
      </p:cxnSp>
      <p:cxnSp>
        <p:nvCxnSpPr>
          <p:cNvPr id="84" name="直接箭头连接符 83"/>
          <p:cNvCxnSpPr/>
          <p:nvPr/>
        </p:nvCxnSpPr>
        <p:spPr>
          <a:xfrm>
            <a:off x="5009680" y="3277470"/>
            <a:ext cx="1700800" cy="58183"/>
          </a:xfrm>
          <a:prstGeom prst="straightConnector1">
            <a:avLst/>
          </a:prstGeom>
          <a:ln w="38100">
            <a:solidFill>
              <a:srgbClr val="2A7E1F"/>
            </a:solidFill>
            <a:prstDash val="dash"/>
            <a:tailEnd type="arrow"/>
          </a:ln>
        </p:spPr>
        <p:style>
          <a:lnRef idx="1">
            <a:schemeClr val="dk1"/>
          </a:lnRef>
          <a:fillRef idx="0">
            <a:schemeClr val="dk1"/>
          </a:fillRef>
          <a:effectRef idx="0">
            <a:schemeClr val="dk1"/>
          </a:effectRef>
          <a:fontRef idx="minor">
            <a:schemeClr val="tx1"/>
          </a:fontRef>
        </p:style>
      </p:cxnSp>
      <p:cxnSp>
        <p:nvCxnSpPr>
          <p:cNvPr id="85" name="直接箭头连接符 84"/>
          <p:cNvCxnSpPr/>
          <p:nvPr/>
        </p:nvCxnSpPr>
        <p:spPr>
          <a:xfrm flipV="1">
            <a:off x="5009680" y="4748817"/>
            <a:ext cx="1728471" cy="125084"/>
          </a:xfrm>
          <a:prstGeom prst="straightConnector1">
            <a:avLst/>
          </a:prstGeom>
          <a:ln w="38100">
            <a:solidFill>
              <a:srgbClr val="2A7E1F"/>
            </a:solidFill>
            <a:prstDash val="dash"/>
            <a:tailEnd type="arrow"/>
          </a:ln>
        </p:spPr>
        <p:style>
          <a:lnRef idx="1">
            <a:schemeClr val="dk1"/>
          </a:lnRef>
          <a:fillRef idx="0">
            <a:schemeClr val="dk1"/>
          </a:fillRef>
          <a:effectRef idx="0">
            <a:schemeClr val="dk1"/>
          </a:effectRef>
          <a:fontRef idx="minor">
            <a:schemeClr val="tx1"/>
          </a:fontRef>
        </p:style>
      </p:cxnSp>
      <p:cxnSp>
        <p:nvCxnSpPr>
          <p:cNvPr id="86" name="直接箭头连接符 85"/>
          <p:cNvCxnSpPr/>
          <p:nvPr/>
        </p:nvCxnSpPr>
        <p:spPr>
          <a:xfrm>
            <a:off x="5009680" y="4972146"/>
            <a:ext cx="1855465" cy="416132"/>
          </a:xfrm>
          <a:prstGeom prst="straightConnector1">
            <a:avLst/>
          </a:prstGeom>
          <a:ln w="38100">
            <a:solidFill>
              <a:srgbClr val="2A7E1F"/>
            </a:solidFill>
            <a:prstDash val="dash"/>
            <a:tailEnd type="arrow"/>
          </a:ln>
        </p:spPr>
        <p:style>
          <a:lnRef idx="1">
            <a:schemeClr val="dk1"/>
          </a:lnRef>
          <a:fillRef idx="0">
            <a:schemeClr val="dk1"/>
          </a:fillRef>
          <a:effectRef idx="0">
            <a:schemeClr val="dk1"/>
          </a:effectRef>
          <a:fontRef idx="minor">
            <a:schemeClr val="tx1"/>
          </a:fontRef>
        </p:style>
      </p:cxnSp>
      <p:cxnSp>
        <p:nvCxnSpPr>
          <p:cNvPr id="87" name="直接箭头连接符 86"/>
          <p:cNvCxnSpPr/>
          <p:nvPr/>
        </p:nvCxnSpPr>
        <p:spPr>
          <a:xfrm>
            <a:off x="4956034" y="3429871"/>
            <a:ext cx="1782117" cy="306783"/>
          </a:xfrm>
          <a:prstGeom prst="straightConnector1">
            <a:avLst/>
          </a:prstGeom>
          <a:ln w="38100">
            <a:solidFill>
              <a:srgbClr val="2A7E1F"/>
            </a:solidFill>
            <a:prstDash val="dash"/>
            <a:tailEnd type="arrow"/>
          </a:ln>
        </p:spPr>
        <p:style>
          <a:lnRef idx="1">
            <a:schemeClr val="dk1"/>
          </a:lnRef>
          <a:fillRef idx="0">
            <a:schemeClr val="dk1"/>
          </a:fillRef>
          <a:effectRef idx="0">
            <a:schemeClr val="dk1"/>
          </a:effectRef>
          <a:fontRef idx="minor">
            <a:schemeClr val="tx1"/>
          </a:fontRef>
        </p:style>
      </p:cxnSp>
      <p:cxnSp>
        <p:nvCxnSpPr>
          <p:cNvPr id="88" name="直接箭头连接符 87"/>
          <p:cNvCxnSpPr/>
          <p:nvPr/>
        </p:nvCxnSpPr>
        <p:spPr>
          <a:xfrm>
            <a:off x="5083502" y="5194557"/>
            <a:ext cx="1938708" cy="753668"/>
          </a:xfrm>
          <a:prstGeom prst="straightConnector1">
            <a:avLst/>
          </a:prstGeom>
          <a:ln w="38100">
            <a:solidFill>
              <a:srgbClr val="2A7E1F"/>
            </a:solidFill>
            <a:prstDash val="dash"/>
            <a:tailEnd type="arrow"/>
          </a:ln>
        </p:spPr>
        <p:style>
          <a:lnRef idx="1">
            <a:schemeClr val="dk1"/>
          </a:lnRef>
          <a:fillRef idx="0">
            <a:schemeClr val="dk1"/>
          </a:fillRef>
          <a:effectRef idx="0">
            <a:schemeClr val="dk1"/>
          </a:effectRef>
          <a:fontRef idx="minor">
            <a:schemeClr val="tx1"/>
          </a:fontRef>
        </p:style>
      </p:cxnSp>
      <p:cxnSp>
        <p:nvCxnSpPr>
          <p:cNvPr id="89" name="直接箭头连接符 88"/>
          <p:cNvCxnSpPr/>
          <p:nvPr/>
        </p:nvCxnSpPr>
        <p:spPr>
          <a:xfrm>
            <a:off x="7107514" y="2486318"/>
            <a:ext cx="2489295" cy="1122456"/>
          </a:xfrm>
          <a:prstGeom prst="straightConnector1">
            <a:avLst/>
          </a:prstGeom>
          <a:ln w="38100">
            <a:solidFill>
              <a:srgbClr val="FF0000"/>
            </a:solidFill>
            <a:prstDash val="dash"/>
            <a:tailEnd type="arrow"/>
          </a:ln>
        </p:spPr>
        <p:style>
          <a:lnRef idx="1">
            <a:schemeClr val="dk1"/>
          </a:lnRef>
          <a:fillRef idx="0">
            <a:schemeClr val="dk1"/>
          </a:fillRef>
          <a:effectRef idx="0">
            <a:schemeClr val="dk1"/>
          </a:effectRef>
          <a:fontRef idx="minor">
            <a:schemeClr val="tx1"/>
          </a:fontRef>
        </p:style>
      </p:cxnSp>
      <p:cxnSp>
        <p:nvCxnSpPr>
          <p:cNvPr id="90" name="直接箭头连接符 89"/>
          <p:cNvCxnSpPr/>
          <p:nvPr/>
        </p:nvCxnSpPr>
        <p:spPr>
          <a:xfrm>
            <a:off x="7317371" y="3030329"/>
            <a:ext cx="2249689" cy="706325"/>
          </a:xfrm>
          <a:prstGeom prst="straightConnector1">
            <a:avLst/>
          </a:prstGeom>
          <a:ln w="38100">
            <a:solidFill>
              <a:srgbClr val="FF0000"/>
            </a:solidFill>
            <a:prstDash val="dash"/>
            <a:tailEnd type="arrow"/>
          </a:ln>
        </p:spPr>
        <p:style>
          <a:lnRef idx="1">
            <a:schemeClr val="dk1"/>
          </a:lnRef>
          <a:fillRef idx="0">
            <a:schemeClr val="dk1"/>
          </a:fillRef>
          <a:effectRef idx="0">
            <a:schemeClr val="dk1"/>
          </a:effectRef>
          <a:fontRef idx="minor">
            <a:schemeClr val="tx1"/>
          </a:fontRef>
        </p:style>
      </p:cxnSp>
      <p:cxnSp>
        <p:nvCxnSpPr>
          <p:cNvPr id="91" name="直接箭头连接符 90"/>
          <p:cNvCxnSpPr/>
          <p:nvPr/>
        </p:nvCxnSpPr>
        <p:spPr>
          <a:xfrm>
            <a:off x="7486022" y="3568615"/>
            <a:ext cx="1961869" cy="394741"/>
          </a:xfrm>
          <a:prstGeom prst="straightConnector1">
            <a:avLst/>
          </a:prstGeom>
          <a:ln w="38100">
            <a:solidFill>
              <a:srgbClr val="FF0000"/>
            </a:solidFill>
            <a:prstDash val="dash"/>
            <a:tailEnd type="arrow"/>
          </a:ln>
        </p:spPr>
        <p:style>
          <a:lnRef idx="1">
            <a:schemeClr val="dk1"/>
          </a:lnRef>
          <a:fillRef idx="0">
            <a:schemeClr val="dk1"/>
          </a:fillRef>
          <a:effectRef idx="0">
            <a:schemeClr val="dk1"/>
          </a:effectRef>
          <a:fontRef idx="minor">
            <a:schemeClr val="tx1"/>
          </a:fontRef>
        </p:style>
      </p:cxnSp>
      <p:cxnSp>
        <p:nvCxnSpPr>
          <p:cNvPr id="92" name="直接箭头连接符 91"/>
          <p:cNvCxnSpPr/>
          <p:nvPr/>
        </p:nvCxnSpPr>
        <p:spPr>
          <a:xfrm flipV="1">
            <a:off x="7441953" y="4253988"/>
            <a:ext cx="1744681" cy="511220"/>
          </a:xfrm>
          <a:prstGeom prst="straightConnector1">
            <a:avLst/>
          </a:prstGeom>
          <a:ln w="38100">
            <a:solidFill>
              <a:srgbClr val="FF0000"/>
            </a:solidFill>
            <a:prstDash val="dash"/>
            <a:tailEnd type="arrow"/>
          </a:ln>
        </p:spPr>
        <p:style>
          <a:lnRef idx="1">
            <a:schemeClr val="dk1"/>
          </a:lnRef>
          <a:fillRef idx="0">
            <a:schemeClr val="dk1"/>
          </a:fillRef>
          <a:effectRef idx="0">
            <a:schemeClr val="dk1"/>
          </a:effectRef>
          <a:fontRef idx="minor">
            <a:schemeClr val="tx1"/>
          </a:fontRef>
        </p:style>
      </p:cxnSp>
      <p:cxnSp>
        <p:nvCxnSpPr>
          <p:cNvPr id="93" name="直接箭头连接符 92"/>
          <p:cNvCxnSpPr/>
          <p:nvPr/>
        </p:nvCxnSpPr>
        <p:spPr>
          <a:xfrm flipV="1">
            <a:off x="2957228" y="3335653"/>
            <a:ext cx="1206144" cy="546242"/>
          </a:xfrm>
          <a:prstGeom prst="straightConnector1">
            <a:avLst/>
          </a:prstGeom>
          <a:ln w="38100">
            <a:solidFill>
              <a:srgbClr val="2A7E1F"/>
            </a:solidFill>
            <a:prstDash val="dash"/>
            <a:tailEnd type="arrow"/>
          </a:ln>
        </p:spPr>
        <p:style>
          <a:lnRef idx="1">
            <a:schemeClr val="dk1"/>
          </a:lnRef>
          <a:fillRef idx="0">
            <a:schemeClr val="dk1"/>
          </a:fillRef>
          <a:effectRef idx="0">
            <a:schemeClr val="dk1"/>
          </a:effectRef>
          <a:fontRef idx="minor">
            <a:schemeClr val="tx1"/>
          </a:fontRef>
        </p:style>
      </p:cxnSp>
      <p:cxnSp>
        <p:nvCxnSpPr>
          <p:cNvPr id="94" name="直接箭头连接符 93"/>
          <p:cNvCxnSpPr/>
          <p:nvPr/>
        </p:nvCxnSpPr>
        <p:spPr>
          <a:xfrm>
            <a:off x="2957228" y="4312227"/>
            <a:ext cx="1206144" cy="561674"/>
          </a:xfrm>
          <a:prstGeom prst="straightConnector1">
            <a:avLst/>
          </a:prstGeom>
          <a:ln w="38100">
            <a:solidFill>
              <a:srgbClr val="2A7E1F"/>
            </a:solidFill>
            <a:prstDash val="dash"/>
            <a:tailEnd type="arrow"/>
          </a:ln>
        </p:spPr>
        <p:style>
          <a:lnRef idx="1">
            <a:schemeClr val="dk1"/>
          </a:lnRef>
          <a:fillRef idx="0">
            <a:schemeClr val="dk1"/>
          </a:fillRef>
          <a:effectRef idx="0">
            <a:schemeClr val="dk1"/>
          </a:effectRef>
          <a:fontRef idx="minor">
            <a:schemeClr val="tx1"/>
          </a:fontRef>
        </p:style>
      </p:cxnSp>
      <p:cxnSp>
        <p:nvCxnSpPr>
          <p:cNvPr id="95" name="直接箭头连接符 94"/>
          <p:cNvCxnSpPr/>
          <p:nvPr/>
        </p:nvCxnSpPr>
        <p:spPr>
          <a:xfrm flipV="1">
            <a:off x="7638886" y="4377933"/>
            <a:ext cx="1679366" cy="788101"/>
          </a:xfrm>
          <a:prstGeom prst="straightConnector1">
            <a:avLst/>
          </a:prstGeom>
          <a:ln w="38100">
            <a:solidFill>
              <a:srgbClr val="FF0000"/>
            </a:solidFill>
            <a:prstDash val="dash"/>
            <a:tailEnd type="arrow"/>
          </a:ln>
        </p:spPr>
        <p:style>
          <a:lnRef idx="1">
            <a:schemeClr val="dk1"/>
          </a:lnRef>
          <a:fillRef idx="0">
            <a:schemeClr val="dk1"/>
          </a:fillRef>
          <a:effectRef idx="0">
            <a:schemeClr val="dk1"/>
          </a:effectRef>
          <a:fontRef idx="minor">
            <a:schemeClr val="tx1"/>
          </a:fontRef>
        </p:style>
      </p:cxnSp>
      <p:cxnSp>
        <p:nvCxnSpPr>
          <p:cNvPr id="96" name="直接箭头连接符 95"/>
          <p:cNvCxnSpPr/>
          <p:nvPr/>
        </p:nvCxnSpPr>
        <p:spPr>
          <a:xfrm flipV="1">
            <a:off x="7888921" y="4556015"/>
            <a:ext cx="1558970" cy="1209665"/>
          </a:xfrm>
          <a:prstGeom prst="straightConnector1">
            <a:avLst/>
          </a:prstGeom>
          <a:ln w="38100">
            <a:solidFill>
              <a:srgbClr val="FF0000"/>
            </a:solidFill>
            <a:prstDash val="dash"/>
            <a:tailEnd type="arrow"/>
          </a:ln>
        </p:spPr>
        <p:style>
          <a:lnRef idx="1">
            <a:schemeClr val="dk1"/>
          </a:lnRef>
          <a:fillRef idx="0">
            <a:schemeClr val="dk1"/>
          </a:fillRef>
          <a:effectRef idx="0">
            <a:schemeClr val="dk1"/>
          </a:effectRef>
          <a:fontRef idx="minor">
            <a:schemeClr val="tx1"/>
          </a:fontRef>
        </p:style>
      </p:cxnSp>
      <p:pic>
        <p:nvPicPr>
          <p:cNvPr id="97" name="Picture 8" descr="018"/>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24900" y="3335653"/>
            <a:ext cx="1270361" cy="1181637"/>
          </a:xfrm>
          <a:prstGeom prst="rect">
            <a:avLst/>
          </a:prstGeom>
          <a:noFill/>
          <a:extLst>
            <a:ext uri="{909E8E84-426E-40DD-AFC4-6F175D3DCCD1}">
              <a14:hiddenFill xmlns:a14="http://schemas.microsoft.com/office/drawing/2010/main">
                <a:solidFill>
                  <a:srgbClr val="FFFFFF"/>
                </a:solidFill>
              </a14:hiddenFill>
            </a:ext>
          </a:extLst>
        </p:spPr>
      </p:pic>
      <p:sp>
        <p:nvSpPr>
          <p:cNvPr id="98" name="TextBox 140"/>
          <p:cNvSpPr txBox="1"/>
          <p:nvPr/>
        </p:nvSpPr>
        <p:spPr>
          <a:xfrm>
            <a:off x="9744773" y="4696929"/>
            <a:ext cx="1150487"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被攻击者</a:t>
            </a:r>
            <a:endParaRPr lang="zh-CN" altLang="en-US" dirty="0">
              <a:latin typeface="微软雅黑" panose="020B0503020204020204" pitchFamily="34" charset="-122"/>
              <a:ea typeface="微软雅黑" panose="020B0503020204020204" pitchFamily="34" charset="-122"/>
            </a:endParaRPr>
          </a:p>
        </p:txBody>
      </p:sp>
      <p:sp>
        <p:nvSpPr>
          <p:cNvPr id="99" name="TextBox 141"/>
          <p:cNvSpPr txBox="1"/>
          <p:nvPr/>
        </p:nvSpPr>
        <p:spPr>
          <a:xfrm>
            <a:off x="2003245" y="5113060"/>
            <a:ext cx="953984"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攻击者</a:t>
            </a:r>
            <a:endParaRPr lang="zh-CN" altLang="en-US" dirty="0">
              <a:latin typeface="微软雅黑" panose="020B0503020204020204" pitchFamily="34" charset="-122"/>
              <a:ea typeface="微软雅黑" panose="020B0503020204020204" pitchFamily="34" charset="-122"/>
            </a:endParaRPr>
          </a:p>
        </p:txBody>
      </p:sp>
      <p:sp>
        <p:nvSpPr>
          <p:cNvPr id="100" name="TextBox 143"/>
          <p:cNvSpPr txBox="1"/>
          <p:nvPr/>
        </p:nvSpPr>
        <p:spPr>
          <a:xfrm>
            <a:off x="4828208" y="2614496"/>
            <a:ext cx="1188198"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10.1.1.0</a:t>
            </a:r>
            <a:endParaRPr lang="zh-CN" altLang="en-US" dirty="0">
              <a:latin typeface="微软雅黑" panose="020B0503020204020204" pitchFamily="34" charset="-122"/>
              <a:ea typeface="微软雅黑" panose="020B0503020204020204" pitchFamily="34" charset="-122"/>
            </a:endParaRPr>
          </a:p>
        </p:txBody>
      </p:sp>
      <p:sp>
        <p:nvSpPr>
          <p:cNvPr id="101" name="TextBox 144"/>
          <p:cNvSpPr txBox="1"/>
          <p:nvPr/>
        </p:nvSpPr>
        <p:spPr>
          <a:xfrm>
            <a:off x="4956034" y="4509598"/>
            <a:ext cx="1188198"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10.2.2.0</a:t>
            </a:r>
            <a:endParaRPr lang="zh-CN" altLang="en-US" dirty="0">
              <a:latin typeface="微软雅黑" panose="020B0503020204020204" pitchFamily="34" charset="-122"/>
              <a:ea typeface="微软雅黑" panose="020B0503020204020204" pitchFamily="34" charset="-122"/>
            </a:endParaRPr>
          </a:p>
        </p:txBody>
      </p:sp>
      <p:sp>
        <p:nvSpPr>
          <p:cNvPr id="102" name="TextBox 145"/>
          <p:cNvSpPr txBox="1"/>
          <p:nvPr/>
        </p:nvSpPr>
        <p:spPr>
          <a:xfrm>
            <a:off x="1170166" y="5503728"/>
            <a:ext cx="1886800" cy="646331"/>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Ping 10.1.1.255      </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Ping 10.2.2.255      </a:t>
            </a:r>
            <a:endParaRPr lang="zh-CN" altLang="en-US" dirty="0">
              <a:latin typeface="微软雅黑" panose="020B0503020204020204" pitchFamily="34" charset="-122"/>
              <a:ea typeface="微软雅黑" panose="020B0503020204020204" pitchFamily="34" charset="-122"/>
            </a:endParaRPr>
          </a:p>
        </p:txBody>
      </p:sp>
      <p:sp>
        <p:nvSpPr>
          <p:cNvPr id="103" name="TextBox 146"/>
          <p:cNvSpPr txBox="1"/>
          <p:nvPr/>
        </p:nvSpPr>
        <p:spPr>
          <a:xfrm>
            <a:off x="9903438" y="5034335"/>
            <a:ext cx="1188198"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61.1.1.1</a:t>
            </a:r>
            <a:endParaRPr lang="zh-CN" altLang="en-US" dirty="0">
              <a:latin typeface="微软雅黑" panose="020B0503020204020204" pitchFamily="34" charset="-122"/>
              <a:ea typeface="微软雅黑" panose="020B0503020204020204" pitchFamily="34" charset="-122"/>
            </a:endParaRPr>
          </a:p>
        </p:txBody>
      </p:sp>
      <p:sp>
        <p:nvSpPr>
          <p:cNvPr id="104" name="矩形 103"/>
          <p:cNvSpPr/>
          <p:nvPr/>
        </p:nvSpPr>
        <p:spPr>
          <a:xfrm>
            <a:off x="8215256" y="2489269"/>
            <a:ext cx="1888880" cy="369332"/>
          </a:xfrm>
          <a:prstGeom prst="rect">
            <a:avLst/>
          </a:prstGeom>
        </p:spPr>
        <p:txBody>
          <a:bodyPr wrap="square">
            <a:spAutoFit/>
          </a:bodyPr>
          <a:lstStyle/>
          <a:p>
            <a:r>
              <a:rPr lang="en-US" altLang="zh-CN" dirty="0">
                <a:latin typeface="微软雅黑" panose="020B0503020204020204" pitchFamily="34" charset="-122"/>
                <a:ea typeface="微软雅黑" panose="020B0503020204020204" pitchFamily="34" charset="-122"/>
              </a:rPr>
              <a:t>ICMP</a:t>
            </a:r>
            <a:r>
              <a:rPr lang="zh-CN" altLang="en-US" dirty="0">
                <a:latin typeface="微软雅黑" panose="020B0503020204020204" pitchFamily="34" charset="-122"/>
                <a:ea typeface="微软雅黑" panose="020B0503020204020204" pitchFamily="34" charset="-122"/>
              </a:rPr>
              <a:t>应答包</a:t>
            </a:r>
            <a:endParaRPr lang="zh-CN" altLang="en-US" dirty="0">
              <a:latin typeface="微软雅黑" panose="020B0503020204020204" pitchFamily="34" charset="-122"/>
              <a:ea typeface="微软雅黑" panose="020B0503020204020204" pitchFamily="34" charset="-122"/>
            </a:endParaRPr>
          </a:p>
        </p:txBody>
      </p:sp>
      <p:sp>
        <p:nvSpPr>
          <p:cNvPr id="105" name="矩形 104"/>
          <p:cNvSpPr/>
          <p:nvPr/>
        </p:nvSpPr>
        <p:spPr>
          <a:xfrm>
            <a:off x="3380965" y="3679962"/>
            <a:ext cx="1234633" cy="369332"/>
          </a:xfrm>
          <a:prstGeom prst="rect">
            <a:avLst/>
          </a:prstGeom>
        </p:spPr>
        <p:txBody>
          <a:bodyPr wrap="none">
            <a:spAutoFit/>
          </a:bodyPr>
          <a:lstStyle/>
          <a:p>
            <a:r>
              <a:rPr lang="en-US" altLang="zh-CN" dirty="0">
                <a:latin typeface="微软雅黑" panose="020B0503020204020204" pitchFamily="34" charset="-122"/>
                <a:ea typeface="微软雅黑" panose="020B0503020204020204" pitchFamily="34" charset="-122"/>
              </a:rPr>
              <a:t>ICMP</a:t>
            </a:r>
            <a:r>
              <a:rPr lang="zh-CN" altLang="en-US" dirty="0">
                <a:latin typeface="微软雅黑" panose="020B0503020204020204" pitchFamily="34" charset="-122"/>
                <a:ea typeface="微软雅黑" panose="020B0503020204020204" pitchFamily="34" charset="-122"/>
              </a:rPr>
              <a:t>请求</a:t>
            </a:r>
            <a:endParaRPr lang="zh-CN" altLang="en-US" dirty="0">
              <a:latin typeface="微软雅黑" panose="020B0503020204020204" pitchFamily="34" charset="-122"/>
              <a:ea typeface="微软雅黑" panose="020B0503020204020204" pitchFamily="34" charset="-122"/>
            </a:endParaRPr>
          </a:p>
        </p:txBody>
      </p:sp>
      <p:sp>
        <p:nvSpPr>
          <p:cNvPr id="2" name="文本框 1"/>
          <p:cNvSpPr txBox="1"/>
          <p:nvPr/>
        </p:nvSpPr>
        <p:spPr>
          <a:xfrm>
            <a:off x="5620385" y="659765"/>
            <a:ext cx="6096000" cy="1198880"/>
          </a:xfrm>
          <a:prstGeom prst="rect">
            <a:avLst/>
          </a:prstGeom>
          <a:noFill/>
        </p:spPr>
        <p:txBody>
          <a:bodyPr wrap="square" rtlCol="0" anchor="t">
            <a:spAutoFit/>
          </a:bodyPr>
          <a:p>
            <a:r>
              <a:rPr lang="zh-CN" altLang="en-US"/>
              <a:t>Smurf攻击是一种病毒攻击，以最初发动这种攻击的程序“Smurf”来命名。这种攻击方法结合使用了IP欺骗和ICMP回复方法使大量网络传输充斥目标系统，引起目标系统拒绝为正常系统进行服务。</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532965"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Smurf </a:t>
            </a:r>
            <a:r>
              <a:rPr lang="zh-CN" altLang="en-US" sz="2400" dirty="0">
                <a:latin typeface="微软雅黑" panose="020B0503020204020204" pitchFamily="34" charset="-122"/>
                <a:ea typeface="微软雅黑" panose="020B0503020204020204" pitchFamily="34" charset="-122"/>
                <a:cs typeface="+mn-ea"/>
                <a:sym typeface="+mn-lt"/>
              </a:rPr>
              <a:t>攻击</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pSp>
        <p:nvGrpSpPr>
          <p:cNvPr id="2" name="组合 1"/>
          <p:cNvGrpSpPr/>
          <p:nvPr/>
        </p:nvGrpSpPr>
        <p:grpSpPr>
          <a:xfrm>
            <a:off x="1044569" y="1899248"/>
            <a:ext cx="10788288" cy="4569821"/>
            <a:chOff x="1044569" y="1899248"/>
            <a:chExt cx="10788288" cy="4569821"/>
          </a:xfrm>
        </p:grpSpPr>
        <p:sp>
          <p:nvSpPr>
            <p:cNvPr id="106" name="Text Box 3"/>
            <p:cNvSpPr txBox="1">
              <a:spLocks noChangeArrowheads="1"/>
            </p:cNvSpPr>
            <p:nvPr/>
          </p:nvSpPr>
          <p:spPr bwMode="auto">
            <a:xfrm>
              <a:off x="1044569" y="2686576"/>
              <a:ext cx="1315448" cy="424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0819" tIns="57626" rIns="110819" bIns="57626">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fontAlgn="t">
                <a:spcBef>
                  <a:spcPct val="50000"/>
                </a:spcBef>
                <a:defRPr/>
              </a:pP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100.1.1.2</a:t>
              </a:r>
              <a:endParaRPr lang="de-DE"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07" name="Text Box 4"/>
            <p:cNvSpPr txBox="1">
              <a:spLocks noChangeArrowheads="1"/>
            </p:cNvSpPr>
            <p:nvPr/>
          </p:nvSpPr>
          <p:spPr bwMode="auto">
            <a:xfrm>
              <a:off x="1099292" y="3759974"/>
              <a:ext cx="1434070" cy="424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819" tIns="57626" rIns="110819" bIns="57626">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fontAlgn="t">
                <a:spcBef>
                  <a:spcPct val="50000"/>
                </a:spcBef>
                <a:defRPr/>
              </a:pP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100.1.1.3</a:t>
              </a:r>
              <a:endParaRPr lang="de-DE"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08" name="Text Box 5"/>
            <p:cNvSpPr txBox="1">
              <a:spLocks noChangeArrowheads="1"/>
            </p:cNvSpPr>
            <p:nvPr/>
          </p:nvSpPr>
          <p:spPr bwMode="auto">
            <a:xfrm>
              <a:off x="1099292" y="6044915"/>
              <a:ext cx="1315448" cy="424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0819" tIns="57626" rIns="110819" bIns="57626">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fontAlgn="t">
                <a:spcBef>
                  <a:spcPct val="50000"/>
                </a:spcBef>
                <a:defRPr/>
              </a:pP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100.1.1.5</a:t>
              </a:r>
              <a:endParaRPr lang="de-DE"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09" name="Text Box 6"/>
            <p:cNvSpPr txBox="1">
              <a:spLocks noChangeArrowheads="1"/>
            </p:cNvSpPr>
            <p:nvPr/>
          </p:nvSpPr>
          <p:spPr bwMode="auto">
            <a:xfrm>
              <a:off x="1099292" y="4915942"/>
              <a:ext cx="1315448" cy="424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0819" tIns="57626" rIns="110819" bIns="57626">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fontAlgn="t">
                <a:spcBef>
                  <a:spcPct val="50000"/>
                </a:spcBef>
                <a:defRPr/>
              </a:pP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100.1.1.4</a:t>
              </a:r>
              <a:endParaRPr lang="de-DE"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10" name="Text Box 7"/>
            <p:cNvSpPr txBox="1">
              <a:spLocks noChangeArrowheads="1"/>
            </p:cNvSpPr>
            <p:nvPr/>
          </p:nvSpPr>
          <p:spPr bwMode="auto">
            <a:xfrm>
              <a:off x="3585229" y="4093427"/>
              <a:ext cx="1420389" cy="424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819" tIns="57626" rIns="110819" bIns="57626">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fontAlgn="t">
                <a:spcBef>
                  <a:spcPct val="50000"/>
                </a:spcBef>
                <a:defRPr/>
              </a:pP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100.1.1.1</a:t>
              </a:r>
              <a:endParaRPr lang="de-DE"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11" name="Text Box 8"/>
            <p:cNvSpPr txBox="1">
              <a:spLocks noChangeArrowheads="1"/>
            </p:cNvSpPr>
            <p:nvPr/>
          </p:nvSpPr>
          <p:spPr bwMode="auto">
            <a:xfrm>
              <a:off x="9670193" y="4838241"/>
              <a:ext cx="1862071" cy="885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0819" tIns="57626" rIns="110819" bIns="57626">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fontAlgn="t">
                <a:spcBef>
                  <a:spcPct val="50000"/>
                </a:spcBef>
                <a:defRPr/>
              </a:pPr>
              <a:r>
                <a:rPr lang="zh-CN" altLang="en-US" sz="2000" dirty="0">
                  <a:latin typeface="微软雅黑" panose="020B0503020204020204" pitchFamily="34" charset="-122"/>
                  <a:ea typeface="微软雅黑" panose="020B0503020204020204" pitchFamily="34" charset="-122"/>
                  <a:cs typeface="Arial Unicode MS" panose="020B0604020202020204" pitchFamily="34" charset="-122"/>
                </a:rPr>
                <a:t>被攻击对象：</a:t>
              </a: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 </a:t>
              </a:r>
              <a:endParaRPr lang="de-DE"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a:p>
              <a:pPr fontAlgn="t">
                <a:spcBef>
                  <a:spcPct val="50000"/>
                </a:spcBef>
                <a:defRPr/>
              </a:pP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61.3.2.2</a:t>
              </a:r>
              <a:endParaRPr lang="de-DE"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112" name="Group 9"/>
            <p:cNvGrpSpPr/>
            <p:nvPr/>
          </p:nvGrpSpPr>
          <p:grpSpPr bwMode="auto">
            <a:xfrm>
              <a:off x="2467340" y="2154640"/>
              <a:ext cx="1422770" cy="3966493"/>
              <a:chOff x="1104" y="1440"/>
              <a:chExt cx="672" cy="2306"/>
            </a:xfrm>
          </p:grpSpPr>
          <p:sp>
            <p:nvSpPr>
              <p:cNvPr id="113" name="Line 10"/>
              <p:cNvSpPr>
                <a:spLocks noChangeShapeType="1"/>
              </p:cNvSpPr>
              <p:nvPr/>
            </p:nvSpPr>
            <p:spPr bwMode="auto">
              <a:xfrm>
                <a:off x="1488" y="1440"/>
                <a:ext cx="0" cy="2306"/>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lIns="97500" tIns="50700" rIns="97500" bIns="50700" anchor="ctr"/>
              <a:lstStyle/>
              <a:p>
                <a:pPr>
                  <a:defRPr/>
                </a:pPr>
                <a:endParaRPr lang="zh-CN" altLang="en-US" sz="1200">
                  <a:latin typeface="微软雅黑" panose="020B0503020204020204" pitchFamily="34" charset="-122"/>
                  <a:ea typeface="微软雅黑" panose="020B0503020204020204" pitchFamily="34" charset="-122"/>
                </a:endParaRPr>
              </a:p>
            </p:txBody>
          </p:sp>
          <p:sp>
            <p:nvSpPr>
              <p:cNvPr id="114" name="Line 11"/>
              <p:cNvSpPr>
                <a:spLocks noChangeShapeType="1"/>
              </p:cNvSpPr>
              <p:nvPr/>
            </p:nvSpPr>
            <p:spPr bwMode="auto">
              <a:xfrm>
                <a:off x="1104" y="1632"/>
                <a:ext cx="384" cy="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lIns="97500" tIns="50700" rIns="97500" bIns="50700" anchor="ctr"/>
              <a:lstStyle/>
              <a:p>
                <a:pPr>
                  <a:defRPr/>
                </a:pPr>
                <a:endParaRPr lang="zh-CN" altLang="en-US" sz="1200">
                  <a:latin typeface="微软雅黑" panose="020B0503020204020204" pitchFamily="34" charset="-122"/>
                  <a:ea typeface="微软雅黑" panose="020B0503020204020204" pitchFamily="34" charset="-122"/>
                </a:endParaRPr>
              </a:p>
            </p:txBody>
          </p:sp>
          <p:sp>
            <p:nvSpPr>
              <p:cNvPr id="115" name="Line 12"/>
              <p:cNvSpPr>
                <a:spLocks noChangeShapeType="1"/>
              </p:cNvSpPr>
              <p:nvPr/>
            </p:nvSpPr>
            <p:spPr bwMode="auto">
              <a:xfrm>
                <a:off x="1488" y="2400"/>
                <a:ext cx="288" cy="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lIns="97500" tIns="50700" rIns="97500" bIns="50700" anchor="ctr"/>
              <a:lstStyle/>
              <a:p>
                <a:pPr>
                  <a:defRPr/>
                </a:pPr>
                <a:endParaRPr lang="zh-CN" altLang="en-US" sz="1200">
                  <a:latin typeface="微软雅黑" panose="020B0503020204020204" pitchFamily="34" charset="-122"/>
                  <a:ea typeface="微软雅黑" panose="020B0503020204020204" pitchFamily="34" charset="-122"/>
                </a:endParaRPr>
              </a:p>
            </p:txBody>
          </p:sp>
          <p:sp>
            <p:nvSpPr>
              <p:cNvPr id="116" name="Line 13"/>
              <p:cNvSpPr>
                <a:spLocks noChangeShapeType="1"/>
              </p:cNvSpPr>
              <p:nvPr/>
            </p:nvSpPr>
            <p:spPr bwMode="auto">
              <a:xfrm>
                <a:off x="1104" y="2208"/>
                <a:ext cx="384" cy="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lIns="97500" tIns="50700" rIns="97500" bIns="50700" anchor="ctr"/>
              <a:lstStyle/>
              <a:p>
                <a:pPr>
                  <a:defRPr/>
                </a:pPr>
                <a:endParaRPr lang="zh-CN" altLang="en-US" sz="1200">
                  <a:latin typeface="微软雅黑" panose="020B0503020204020204" pitchFamily="34" charset="-122"/>
                  <a:ea typeface="微软雅黑" panose="020B0503020204020204" pitchFamily="34" charset="-122"/>
                </a:endParaRPr>
              </a:p>
            </p:txBody>
          </p:sp>
          <p:sp>
            <p:nvSpPr>
              <p:cNvPr id="117" name="Line 14"/>
              <p:cNvSpPr>
                <a:spLocks noChangeShapeType="1"/>
              </p:cNvSpPr>
              <p:nvPr/>
            </p:nvSpPr>
            <p:spPr bwMode="auto">
              <a:xfrm>
                <a:off x="1104" y="3552"/>
                <a:ext cx="384" cy="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lIns="97500" tIns="50700" rIns="97500" bIns="50700" anchor="ctr"/>
              <a:lstStyle/>
              <a:p>
                <a:pPr>
                  <a:defRPr/>
                </a:pPr>
                <a:endParaRPr lang="zh-CN" altLang="en-US" sz="1200">
                  <a:latin typeface="微软雅黑" panose="020B0503020204020204" pitchFamily="34" charset="-122"/>
                  <a:ea typeface="微软雅黑" panose="020B0503020204020204" pitchFamily="34" charset="-122"/>
                </a:endParaRPr>
              </a:p>
            </p:txBody>
          </p:sp>
          <p:sp>
            <p:nvSpPr>
              <p:cNvPr id="118" name="Line 15"/>
              <p:cNvSpPr>
                <a:spLocks noChangeShapeType="1"/>
              </p:cNvSpPr>
              <p:nvPr/>
            </p:nvSpPr>
            <p:spPr bwMode="auto">
              <a:xfrm>
                <a:off x="1104" y="2832"/>
                <a:ext cx="384" cy="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lIns="97500" tIns="50700" rIns="97500" bIns="50700" anchor="ctr"/>
              <a:lstStyle/>
              <a:p>
                <a:pPr>
                  <a:defRPr/>
                </a:pPr>
                <a:endParaRPr lang="zh-CN" altLang="en-US" sz="1200">
                  <a:latin typeface="微软雅黑" panose="020B0503020204020204" pitchFamily="34" charset="-122"/>
                  <a:ea typeface="微软雅黑" panose="020B0503020204020204" pitchFamily="34" charset="-122"/>
                </a:endParaRPr>
              </a:p>
            </p:txBody>
          </p:sp>
        </p:grpSp>
        <p:sp>
          <p:nvSpPr>
            <p:cNvPr id="119" name="Line 16"/>
            <p:cNvSpPr>
              <a:spLocks noChangeShapeType="1"/>
            </p:cNvSpPr>
            <p:nvPr/>
          </p:nvSpPr>
          <p:spPr bwMode="auto">
            <a:xfrm flipV="1">
              <a:off x="4601495" y="3780616"/>
              <a:ext cx="1242970" cy="25406"/>
            </a:xfrm>
            <a:prstGeom prst="line">
              <a:avLst/>
            </a:prstGeom>
            <a:noFill/>
            <a:ln w="57150">
              <a:solidFill>
                <a:schemeClr val="tx1"/>
              </a:solidFill>
              <a:miter lim="800000"/>
            </a:ln>
            <a:extLst>
              <a:ext uri="{909E8E84-426E-40DD-AFC4-6F175D3DCCD1}">
                <a14:hiddenFill xmlns:a14="http://schemas.microsoft.com/office/drawing/2010/main">
                  <a:noFill/>
                </a14:hiddenFill>
              </a:ext>
            </a:extLst>
          </p:spPr>
          <p:txBody>
            <a:bodyPr wrap="none" lIns="103931" tIns="51965" rIns="103931" bIns="51965"/>
            <a:lstStyle/>
            <a:p>
              <a:pPr>
                <a:defRPr/>
              </a:pPr>
              <a:endParaRPr lang="zh-CN" altLang="en-US" sz="1200">
                <a:latin typeface="微软雅黑" panose="020B0503020204020204" pitchFamily="34" charset="-122"/>
                <a:ea typeface="微软雅黑" panose="020B0503020204020204" pitchFamily="34" charset="-122"/>
              </a:endParaRPr>
            </a:p>
          </p:txBody>
        </p:sp>
        <p:cxnSp>
          <p:nvCxnSpPr>
            <p:cNvPr id="120" name="AutoShape 17"/>
            <p:cNvCxnSpPr>
              <a:cxnSpLocks noChangeShapeType="1"/>
            </p:cNvCxnSpPr>
            <p:nvPr/>
          </p:nvCxnSpPr>
          <p:spPr bwMode="auto">
            <a:xfrm flipV="1">
              <a:off x="8723229" y="2897762"/>
              <a:ext cx="836464" cy="1287761"/>
            </a:xfrm>
            <a:prstGeom prst="bentConnector2">
              <a:avLst/>
            </a:prstGeom>
            <a:noFill/>
            <a:ln w="57150">
              <a:solidFill>
                <a:schemeClr val="tx1"/>
              </a:solidFill>
              <a:miter lim="800000"/>
            </a:ln>
            <a:extLst>
              <a:ext uri="{909E8E84-426E-40DD-AFC4-6F175D3DCCD1}">
                <a14:hiddenFill xmlns:a14="http://schemas.microsoft.com/office/drawing/2010/main">
                  <a:noFill/>
                </a14:hiddenFill>
              </a:ext>
            </a:extLst>
          </p:spPr>
        </p:cxnSp>
        <p:cxnSp>
          <p:nvCxnSpPr>
            <p:cNvPr id="121" name="AutoShape 18"/>
            <p:cNvCxnSpPr>
              <a:cxnSpLocks noChangeShapeType="1"/>
            </p:cNvCxnSpPr>
            <p:nvPr/>
          </p:nvCxnSpPr>
          <p:spPr bwMode="auto">
            <a:xfrm rot="16200000" flipH="1">
              <a:off x="7802433" y="3930148"/>
              <a:ext cx="725656" cy="2351088"/>
            </a:xfrm>
            <a:prstGeom prst="bentConnector3">
              <a:avLst>
                <a:gd name="adj1" fmla="val 50000"/>
              </a:avLst>
            </a:prstGeom>
            <a:noFill/>
            <a:ln w="57150">
              <a:solidFill>
                <a:schemeClr val="tx1"/>
              </a:solidFill>
              <a:miter lim="800000"/>
            </a:ln>
            <a:extLst>
              <a:ext uri="{909E8E84-426E-40DD-AFC4-6F175D3DCCD1}">
                <a14:hiddenFill xmlns:a14="http://schemas.microsoft.com/office/drawing/2010/main">
                  <a:noFill/>
                </a14:hiddenFill>
              </a:ext>
            </a:extLst>
          </p:spPr>
        </p:cxnSp>
        <p:grpSp>
          <p:nvGrpSpPr>
            <p:cNvPr id="122" name="Group 19"/>
            <p:cNvGrpSpPr/>
            <p:nvPr/>
          </p:nvGrpSpPr>
          <p:grpSpPr bwMode="auto">
            <a:xfrm>
              <a:off x="9509325" y="2136742"/>
              <a:ext cx="2323532" cy="928690"/>
              <a:chOff x="4470" y="1436"/>
              <a:chExt cx="1097" cy="540"/>
            </a:xfrm>
          </p:grpSpPr>
          <p:grpSp>
            <p:nvGrpSpPr>
              <p:cNvPr id="123" name="Group 20"/>
              <p:cNvGrpSpPr/>
              <p:nvPr/>
            </p:nvGrpSpPr>
            <p:grpSpPr bwMode="auto">
              <a:xfrm>
                <a:off x="4470" y="1614"/>
                <a:ext cx="447" cy="362"/>
                <a:chOff x="974" y="3022"/>
                <a:chExt cx="447" cy="362"/>
              </a:xfrm>
            </p:grpSpPr>
            <p:sp>
              <p:nvSpPr>
                <p:cNvPr id="125" name="AutoShape 21"/>
                <p:cNvSpPr>
                  <a:spLocks noChangeArrowheads="1"/>
                </p:cNvSpPr>
                <p:nvPr/>
              </p:nvSpPr>
              <p:spPr bwMode="auto">
                <a:xfrm rot="13260000">
                  <a:off x="974" y="3022"/>
                  <a:ext cx="438" cy="189"/>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50 w 21600"/>
                    <a:gd name="T13" fmla="*/ 5850 h 21600"/>
                    <a:gd name="T14" fmla="*/ 19100 w 21600"/>
                    <a:gd name="T15" fmla="*/ 15750 h 21600"/>
                  </a:gdLst>
                  <a:ahLst/>
                  <a:cxnLst>
                    <a:cxn ang="T8">
                      <a:pos x="T0" y="T1"/>
                    </a:cxn>
                    <a:cxn ang="T9">
                      <a:pos x="T2" y="T3"/>
                    </a:cxn>
                    <a:cxn ang="T10">
                      <a:pos x="T4" y="T5"/>
                    </a:cxn>
                    <a:cxn ang="T11">
                      <a:pos x="T6" y="T7"/>
                    </a:cxn>
                  </a:cxnLst>
                  <a:rect l="T12" t="T13" r="T14" b="T15"/>
                  <a:pathLst>
                    <a:path w="21600" h="21600">
                      <a:moveTo>
                        <a:pt x="16200" y="0"/>
                      </a:moveTo>
                      <a:lnTo>
                        <a:pt x="16200" y="5850"/>
                      </a:lnTo>
                      <a:lnTo>
                        <a:pt x="3375" y="5850"/>
                      </a:lnTo>
                      <a:lnTo>
                        <a:pt x="3375" y="15750"/>
                      </a:lnTo>
                      <a:lnTo>
                        <a:pt x="16200" y="15750"/>
                      </a:lnTo>
                      <a:lnTo>
                        <a:pt x="16200" y="21600"/>
                      </a:lnTo>
                      <a:lnTo>
                        <a:pt x="21600" y="10800"/>
                      </a:lnTo>
                      <a:lnTo>
                        <a:pt x="16200" y="0"/>
                      </a:lnTo>
                      <a:close/>
                    </a:path>
                    <a:path w="21600" h="21600">
                      <a:moveTo>
                        <a:pt x="1350" y="5850"/>
                      </a:moveTo>
                      <a:lnTo>
                        <a:pt x="1350" y="15750"/>
                      </a:lnTo>
                      <a:lnTo>
                        <a:pt x="2700" y="15750"/>
                      </a:lnTo>
                      <a:lnTo>
                        <a:pt x="2700" y="5850"/>
                      </a:lnTo>
                      <a:lnTo>
                        <a:pt x="1350" y="5850"/>
                      </a:lnTo>
                      <a:close/>
                    </a:path>
                    <a:path w="21600" h="21600">
                      <a:moveTo>
                        <a:pt x="0" y="5850"/>
                      </a:moveTo>
                      <a:lnTo>
                        <a:pt x="0" y="15750"/>
                      </a:lnTo>
                      <a:lnTo>
                        <a:pt x="675" y="15750"/>
                      </a:lnTo>
                      <a:lnTo>
                        <a:pt x="675" y="5850"/>
                      </a:lnTo>
                      <a:lnTo>
                        <a:pt x="0" y="5850"/>
                      </a:lnTo>
                      <a:close/>
                    </a:path>
                  </a:pathLst>
                </a:custGeom>
                <a:solidFill>
                  <a:srgbClr val="FF00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200">
                    <a:latin typeface="微软雅黑" panose="020B0503020204020204" pitchFamily="34" charset="-122"/>
                    <a:ea typeface="微软雅黑" panose="020B0503020204020204" pitchFamily="34" charset="-122"/>
                  </a:endParaRPr>
                </a:p>
              </p:txBody>
            </p:sp>
            <p:sp>
              <p:nvSpPr>
                <p:cNvPr id="126" name="Text Box 22"/>
                <p:cNvSpPr txBox="1">
                  <a:spLocks noChangeArrowheads="1"/>
                </p:cNvSpPr>
                <p:nvPr/>
              </p:nvSpPr>
              <p:spPr bwMode="auto">
                <a:xfrm>
                  <a:off x="1334" y="3151"/>
                  <a:ext cx="8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eaLnBrk="1" fontAlgn="t" hangingPunct="1">
                    <a:defRPr/>
                  </a:pPr>
                  <a:endParaRPr kumimoji="1" lang="zh-CN" altLang="zh-CN" sz="2000">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24" name="Text Box 23"/>
              <p:cNvSpPr txBox="1">
                <a:spLocks noChangeArrowheads="1"/>
              </p:cNvSpPr>
              <p:nvPr/>
            </p:nvSpPr>
            <p:spPr bwMode="auto">
              <a:xfrm>
                <a:off x="4885" y="1436"/>
                <a:ext cx="682"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fontAlgn="t">
                  <a:spcBef>
                    <a:spcPct val="50000"/>
                  </a:spcBef>
                  <a:defRPr/>
                </a:pPr>
                <a:r>
                  <a:rPr kumimoji="1" lang="zh-CN" altLang="en-US" sz="1600" dirty="0">
                    <a:latin typeface="微软雅黑" panose="020B0503020204020204" pitchFamily="34" charset="-122"/>
                    <a:ea typeface="微软雅黑" panose="020B0503020204020204" pitchFamily="34" charset="-122"/>
                    <a:cs typeface="Arial Unicode MS" panose="020B0604020202020204" pitchFamily="34" charset="-122"/>
                  </a:rPr>
                  <a:t>攻击真实的</a:t>
                </a:r>
                <a:r>
                  <a:rPr kumimoji="1" lang="en-US" altLang="zh-CN" sz="1600" dirty="0">
                    <a:latin typeface="微软雅黑" panose="020B0503020204020204" pitchFamily="34" charset="-122"/>
                    <a:ea typeface="微软雅黑" panose="020B0503020204020204" pitchFamily="34" charset="-122"/>
                    <a:cs typeface="Arial Unicode MS" panose="020B0604020202020204" pitchFamily="34" charset="-122"/>
                  </a:rPr>
                  <a:t>IP</a:t>
                </a:r>
                <a:r>
                  <a:rPr kumimoji="1" lang="en-US" altLang="zh-CN" sz="2000" dirty="0">
                    <a:latin typeface="微软雅黑" panose="020B0503020204020204" pitchFamily="34" charset="-122"/>
                    <a:ea typeface="微软雅黑" panose="020B0503020204020204" pitchFamily="34" charset="-122"/>
                    <a:cs typeface="Arial Unicode MS" panose="020B0604020202020204" pitchFamily="34" charset="-122"/>
                  </a:rPr>
                  <a:t>*.*.*.*</a:t>
                </a:r>
                <a:endParaRPr kumimoji="1" lang="en-US"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127" name="Group 24"/>
            <p:cNvGrpSpPr/>
            <p:nvPr/>
          </p:nvGrpSpPr>
          <p:grpSpPr bwMode="auto">
            <a:xfrm>
              <a:off x="2467340" y="2308663"/>
              <a:ext cx="6707346" cy="3633041"/>
              <a:chOff x="1012" y="1304"/>
              <a:chExt cx="3168" cy="2112"/>
            </a:xfrm>
          </p:grpSpPr>
          <p:grpSp>
            <p:nvGrpSpPr>
              <p:cNvPr id="128" name="Group 25"/>
              <p:cNvGrpSpPr/>
              <p:nvPr/>
            </p:nvGrpSpPr>
            <p:grpSpPr bwMode="auto">
              <a:xfrm>
                <a:off x="1679" y="1304"/>
                <a:ext cx="2501" cy="672"/>
                <a:chOff x="1771" y="1536"/>
                <a:chExt cx="2501" cy="672"/>
              </a:xfrm>
            </p:grpSpPr>
            <p:sp>
              <p:nvSpPr>
                <p:cNvPr id="134" name="Text Box 26"/>
                <p:cNvSpPr txBox="1">
                  <a:spLocks noChangeArrowheads="1"/>
                </p:cNvSpPr>
                <p:nvPr/>
              </p:nvSpPr>
              <p:spPr bwMode="auto">
                <a:xfrm>
                  <a:off x="2064" y="1536"/>
                  <a:ext cx="1511"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500" tIns="50700" rIns="97500" bIns="50700">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fontAlgn="t">
                    <a:spcBef>
                      <a:spcPct val="50000"/>
                    </a:spcBef>
                    <a:defRPr/>
                  </a:pP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ICMP Echo </a:t>
                  </a:r>
                  <a:r>
                    <a:rPr lang="de-DE" altLang="zh-CN" sz="2000" dirty="0" smtClean="0">
                      <a:latin typeface="微软雅黑" panose="020B0503020204020204" pitchFamily="34" charset="-122"/>
                      <a:ea typeface="微软雅黑" panose="020B0503020204020204" pitchFamily="34" charset="-122"/>
                      <a:cs typeface="Arial Unicode MS" panose="020B0604020202020204" pitchFamily="34" charset="-122"/>
                    </a:rPr>
                    <a:t>request</a:t>
                  </a:r>
                  <a:r>
                    <a:rPr lang="zh-CN" altLang="en-US" sz="2000" dirty="0" smtClean="0">
                      <a:latin typeface="微软雅黑" panose="020B0503020204020204" pitchFamily="34" charset="-122"/>
                      <a:ea typeface="微软雅黑" panose="020B0503020204020204" pitchFamily="34" charset="-122"/>
                      <a:cs typeface="Arial Unicode MS" panose="020B0604020202020204" pitchFamily="34" charset="-122"/>
                    </a:rPr>
                    <a:t>，</a:t>
                  </a:r>
                  <a:r>
                    <a:rPr lang="de-DE" altLang="zh-CN" sz="2000" dirty="0" smtClean="0">
                      <a:latin typeface="微软雅黑" panose="020B0503020204020204" pitchFamily="34" charset="-122"/>
                      <a:ea typeface="微软雅黑" panose="020B0503020204020204" pitchFamily="34" charset="-122"/>
                      <a:cs typeface="Arial Unicode MS" panose="020B0604020202020204" pitchFamily="34" charset="-122"/>
                    </a:rPr>
                    <a:t> </a:t>
                  </a: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src=61.3.2.2</a:t>
                  </a:r>
                  <a:b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b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dest = 100.1.1.255</a:t>
                  </a:r>
                  <a:endParaRPr lang="de-DE"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135" name="Group 27"/>
                <p:cNvGrpSpPr/>
                <p:nvPr/>
              </p:nvGrpSpPr>
              <p:grpSpPr bwMode="auto">
                <a:xfrm>
                  <a:off x="1771" y="1872"/>
                  <a:ext cx="2501" cy="336"/>
                  <a:chOff x="1771" y="1872"/>
                  <a:chExt cx="2501" cy="336"/>
                </a:xfrm>
              </p:grpSpPr>
              <p:sp>
                <p:nvSpPr>
                  <p:cNvPr id="136" name="Line 28"/>
                  <p:cNvSpPr>
                    <a:spLocks noChangeShapeType="1"/>
                  </p:cNvSpPr>
                  <p:nvPr/>
                </p:nvSpPr>
                <p:spPr bwMode="auto">
                  <a:xfrm flipH="1">
                    <a:off x="4272" y="1872"/>
                    <a:ext cx="0" cy="336"/>
                  </a:xfrm>
                  <a:prstGeom prst="line">
                    <a:avLst/>
                  </a:prstGeom>
                  <a:noFill/>
                  <a:ln w="76200" cap="rnd">
                    <a:solidFill>
                      <a:srgbClr val="FF6600"/>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37" name="Line 29"/>
                  <p:cNvSpPr>
                    <a:spLocks noChangeShapeType="1"/>
                  </p:cNvSpPr>
                  <p:nvPr/>
                </p:nvSpPr>
                <p:spPr bwMode="auto">
                  <a:xfrm flipH="1">
                    <a:off x="3577" y="2208"/>
                    <a:ext cx="324" cy="0"/>
                  </a:xfrm>
                  <a:prstGeom prst="line">
                    <a:avLst/>
                  </a:prstGeom>
                  <a:noFill/>
                  <a:ln w="76200" cap="rnd">
                    <a:solidFill>
                      <a:srgbClr val="FF6600"/>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38" name="Line 30"/>
                  <p:cNvSpPr>
                    <a:spLocks noChangeShapeType="1"/>
                  </p:cNvSpPr>
                  <p:nvPr/>
                </p:nvSpPr>
                <p:spPr bwMode="auto">
                  <a:xfrm flipH="1">
                    <a:off x="2790" y="2208"/>
                    <a:ext cx="324" cy="0"/>
                  </a:xfrm>
                  <a:prstGeom prst="line">
                    <a:avLst/>
                  </a:prstGeom>
                  <a:noFill/>
                  <a:ln w="76200" cap="rnd">
                    <a:solidFill>
                      <a:srgbClr val="FF6600"/>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39" name="Line 31"/>
                  <p:cNvSpPr>
                    <a:spLocks noChangeShapeType="1"/>
                  </p:cNvSpPr>
                  <p:nvPr/>
                </p:nvSpPr>
                <p:spPr bwMode="auto">
                  <a:xfrm flipH="1">
                    <a:off x="1771" y="2208"/>
                    <a:ext cx="324" cy="0"/>
                  </a:xfrm>
                  <a:prstGeom prst="line">
                    <a:avLst/>
                  </a:prstGeom>
                  <a:noFill/>
                  <a:ln w="76200" cap="rnd">
                    <a:solidFill>
                      <a:srgbClr val="FF6600"/>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grpSp>
          </p:grpSp>
          <p:grpSp>
            <p:nvGrpSpPr>
              <p:cNvPr id="129" name="Group 32"/>
              <p:cNvGrpSpPr/>
              <p:nvPr/>
            </p:nvGrpSpPr>
            <p:grpSpPr bwMode="auto">
              <a:xfrm>
                <a:off x="1012" y="1496"/>
                <a:ext cx="336" cy="1920"/>
                <a:chOff x="1104" y="1728"/>
                <a:chExt cx="336" cy="1920"/>
              </a:xfrm>
            </p:grpSpPr>
            <p:sp>
              <p:nvSpPr>
                <p:cNvPr id="130" name="Line 33"/>
                <p:cNvSpPr>
                  <a:spLocks noChangeShapeType="1"/>
                </p:cNvSpPr>
                <p:nvPr/>
              </p:nvSpPr>
              <p:spPr bwMode="auto">
                <a:xfrm flipH="1">
                  <a:off x="1104" y="1728"/>
                  <a:ext cx="324" cy="0"/>
                </a:xfrm>
                <a:prstGeom prst="line">
                  <a:avLst/>
                </a:prstGeom>
                <a:noFill/>
                <a:ln w="76200" cap="rnd">
                  <a:solidFill>
                    <a:srgbClr val="FF6600"/>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31" name="Line 34"/>
                <p:cNvSpPr>
                  <a:spLocks noChangeShapeType="1"/>
                </p:cNvSpPr>
                <p:nvPr/>
              </p:nvSpPr>
              <p:spPr bwMode="auto">
                <a:xfrm flipH="1">
                  <a:off x="1104" y="2304"/>
                  <a:ext cx="324" cy="0"/>
                </a:xfrm>
                <a:prstGeom prst="line">
                  <a:avLst/>
                </a:prstGeom>
                <a:noFill/>
                <a:ln w="76200" cap="rnd">
                  <a:solidFill>
                    <a:srgbClr val="FF6600"/>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32" name="Line 35"/>
                <p:cNvSpPr>
                  <a:spLocks noChangeShapeType="1"/>
                </p:cNvSpPr>
                <p:nvPr/>
              </p:nvSpPr>
              <p:spPr bwMode="auto">
                <a:xfrm flipH="1">
                  <a:off x="1116" y="2928"/>
                  <a:ext cx="324" cy="0"/>
                </a:xfrm>
                <a:prstGeom prst="line">
                  <a:avLst/>
                </a:prstGeom>
                <a:noFill/>
                <a:ln w="76200" cap="rnd">
                  <a:solidFill>
                    <a:srgbClr val="FF6600"/>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33" name="Line 36"/>
                <p:cNvSpPr>
                  <a:spLocks noChangeShapeType="1"/>
                </p:cNvSpPr>
                <p:nvPr/>
              </p:nvSpPr>
              <p:spPr bwMode="auto">
                <a:xfrm flipH="1">
                  <a:off x="1116" y="3648"/>
                  <a:ext cx="324" cy="0"/>
                </a:xfrm>
                <a:prstGeom prst="line">
                  <a:avLst/>
                </a:prstGeom>
                <a:noFill/>
                <a:ln w="76200" cap="rnd">
                  <a:solidFill>
                    <a:srgbClr val="FF6600"/>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grpSp>
        </p:grpSp>
        <p:grpSp>
          <p:nvGrpSpPr>
            <p:cNvPr id="140" name="Group 37"/>
            <p:cNvGrpSpPr/>
            <p:nvPr/>
          </p:nvGrpSpPr>
          <p:grpSpPr bwMode="auto">
            <a:xfrm>
              <a:off x="2670593" y="2308663"/>
              <a:ext cx="5995961" cy="3715610"/>
              <a:chOff x="1108" y="1304"/>
              <a:chExt cx="2832" cy="2160"/>
            </a:xfrm>
          </p:grpSpPr>
          <p:grpSp>
            <p:nvGrpSpPr>
              <p:cNvPr id="141" name="Group 38"/>
              <p:cNvGrpSpPr/>
              <p:nvPr/>
            </p:nvGrpSpPr>
            <p:grpSpPr bwMode="auto">
              <a:xfrm>
                <a:off x="1108" y="1304"/>
                <a:ext cx="1872" cy="2042"/>
                <a:chOff x="1200" y="1536"/>
                <a:chExt cx="1872" cy="2042"/>
              </a:xfrm>
            </p:grpSpPr>
            <p:sp>
              <p:nvSpPr>
                <p:cNvPr id="156" name="Text Box 39"/>
                <p:cNvSpPr txBox="1">
                  <a:spLocks noChangeArrowheads="1"/>
                </p:cNvSpPr>
                <p:nvPr/>
              </p:nvSpPr>
              <p:spPr bwMode="auto">
                <a:xfrm>
                  <a:off x="1744" y="3340"/>
                  <a:ext cx="132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500" tIns="50700" rIns="97500" bIns="50700">
                  <a:spAutoFit/>
                </a:bodyPr>
                <a:lstStyle>
                  <a:lvl1pPr>
                    <a:defRPr sz="1000">
                      <a:solidFill>
                        <a:schemeClr val="tx1"/>
                      </a:solidFill>
                      <a:latin typeface="FrutigerNext LT Regular" panose="020B0503040504020204" pitchFamily="34" charset="0"/>
                      <a:ea typeface="宋体" panose="02010600030101010101" pitchFamily="2" charset="-122"/>
                    </a:defRPr>
                  </a:lvl1pPr>
                  <a:lvl2pPr marL="742950" indent="-285750">
                    <a:defRPr sz="1000">
                      <a:solidFill>
                        <a:schemeClr val="tx1"/>
                      </a:solidFill>
                      <a:latin typeface="FrutigerNext LT Regular" panose="020B0503040504020204" pitchFamily="34" charset="0"/>
                      <a:ea typeface="宋体" panose="02010600030101010101" pitchFamily="2" charset="-122"/>
                    </a:defRPr>
                  </a:lvl2pPr>
                  <a:lvl3pPr marL="1143000" indent="-228600">
                    <a:defRPr sz="1000">
                      <a:solidFill>
                        <a:schemeClr val="tx1"/>
                      </a:solidFill>
                      <a:latin typeface="FrutigerNext LT Regular" panose="020B0503040504020204" pitchFamily="34" charset="0"/>
                      <a:ea typeface="宋体" panose="02010600030101010101" pitchFamily="2" charset="-122"/>
                    </a:defRPr>
                  </a:lvl3pPr>
                  <a:lvl4pPr marL="1600200" indent="-228600">
                    <a:defRPr sz="1000">
                      <a:solidFill>
                        <a:schemeClr val="tx1"/>
                      </a:solidFill>
                      <a:latin typeface="FrutigerNext LT Regular" panose="020B0503040504020204" pitchFamily="34" charset="0"/>
                      <a:ea typeface="宋体" panose="02010600030101010101" pitchFamily="2" charset="-122"/>
                    </a:defRPr>
                  </a:lvl4pPr>
                  <a:lvl5pPr marL="2057400" indent="-228600">
                    <a:defRPr sz="1000">
                      <a:solidFill>
                        <a:schemeClr val="tx1"/>
                      </a:solidFill>
                      <a:latin typeface="FrutigerNext LT Regular" panose="020B0503040504020204" pitchFamily="34"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FrutigerNext LT Regular" panose="020B0503040504020204" pitchFamily="34" charset="0"/>
                      <a:ea typeface="宋体" panose="02010600030101010101" pitchFamily="2" charset="-122"/>
                    </a:defRPr>
                  </a:lvl9pPr>
                </a:lstStyle>
                <a:p>
                  <a:pPr fontAlgn="t">
                    <a:spcBef>
                      <a:spcPct val="50000"/>
                    </a:spcBef>
                    <a:defRPr/>
                  </a:pPr>
                  <a:r>
                    <a:rPr lang="de-DE" altLang="zh-CN" sz="2000" dirty="0">
                      <a:latin typeface="微软雅黑" panose="020B0503020204020204" pitchFamily="34" charset="-122"/>
                      <a:ea typeface="微软雅黑" panose="020B0503020204020204" pitchFamily="34" charset="-122"/>
                      <a:cs typeface="Arial Unicode MS" panose="020B0604020202020204" pitchFamily="34" charset="-122"/>
                    </a:rPr>
                    <a:t>ICMP Echo repl</a:t>
                  </a:r>
                  <a:r>
                    <a:rPr lang="en-US" altLang="zh-CN" sz="2000" dirty="0">
                      <a:latin typeface="微软雅黑" panose="020B0503020204020204" pitchFamily="34" charset="-122"/>
                      <a:ea typeface="微软雅黑" panose="020B0503020204020204" pitchFamily="34" charset="-122"/>
                      <a:cs typeface="Arial Unicode MS" panose="020B0604020202020204" pitchFamily="34" charset="-122"/>
                    </a:rPr>
                    <a:t>y</a:t>
                  </a:r>
                  <a:endParaRPr lang="de-DE" altLang="zh-CN" sz="2000" dirty="0">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157" name="Group 40"/>
                <p:cNvGrpSpPr/>
                <p:nvPr/>
              </p:nvGrpSpPr>
              <p:grpSpPr bwMode="auto">
                <a:xfrm>
                  <a:off x="1200" y="1536"/>
                  <a:ext cx="288" cy="1920"/>
                  <a:chOff x="1200" y="1536"/>
                  <a:chExt cx="288" cy="1920"/>
                </a:xfrm>
              </p:grpSpPr>
              <p:sp>
                <p:nvSpPr>
                  <p:cNvPr id="158" name="Line 41"/>
                  <p:cNvSpPr>
                    <a:spLocks noChangeShapeType="1"/>
                  </p:cNvSpPr>
                  <p:nvPr/>
                </p:nvSpPr>
                <p:spPr bwMode="auto">
                  <a:xfrm flipV="1">
                    <a:off x="1200" y="1536"/>
                    <a:ext cx="288"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59" name="Line 42"/>
                  <p:cNvSpPr>
                    <a:spLocks noChangeShapeType="1"/>
                  </p:cNvSpPr>
                  <p:nvPr/>
                </p:nvSpPr>
                <p:spPr bwMode="auto">
                  <a:xfrm flipV="1">
                    <a:off x="1200" y="2112"/>
                    <a:ext cx="288"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60" name="Line 43"/>
                  <p:cNvSpPr>
                    <a:spLocks noChangeShapeType="1"/>
                  </p:cNvSpPr>
                  <p:nvPr/>
                </p:nvSpPr>
                <p:spPr bwMode="auto">
                  <a:xfrm flipV="1">
                    <a:off x="1200" y="2736"/>
                    <a:ext cx="288"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61" name="Line 44"/>
                  <p:cNvSpPr>
                    <a:spLocks noChangeShapeType="1"/>
                  </p:cNvSpPr>
                  <p:nvPr/>
                </p:nvSpPr>
                <p:spPr bwMode="auto">
                  <a:xfrm flipV="1">
                    <a:off x="1200" y="3456"/>
                    <a:ext cx="288"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grpSp>
          </p:grpSp>
          <p:grpSp>
            <p:nvGrpSpPr>
              <p:cNvPr id="142" name="Group 45"/>
              <p:cNvGrpSpPr/>
              <p:nvPr/>
            </p:nvGrpSpPr>
            <p:grpSpPr bwMode="auto">
              <a:xfrm>
                <a:off x="1780" y="2744"/>
                <a:ext cx="952" cy="288"/>
                <a:chOff x="1872" y="2976"/>
                <a:chExt cx="952" cy="288"/>
              </a:xfrm>
            </p:grpSpPr>
            <p:sp>
              <p:nvSpPr>
                <p:cNvPr id="148" name="Line 46"/>
                <p:cNvSpPr>
                  <a:spLocks noChangeShapeType="1"/>
                </p:cNvSpPr>
                <p:nvPr/>
              </p:nvSpPr>
              <p:spPr bwMode="auto">
                <a:xfrm flipV="1">
                  <a:off x="1872" y="2976"/>
                  <a:ext cx="183"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49" name="Line 47"/>
                <p:cNvSpPr>
                  <a:spLocks noChangeShapeType="1"/>
                </p:cNvSpPr>
                <p:nvPr/>
              </p:nvSpPr>
              <p:spPr bwMode="auto">
                <a:xfrm flipV="1">
                  <a:off x="1872" y="3072"/>
                  <a:ext cx="184"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50" name="Line 48"/>
                <p:cNvSpPr>
                  <a:spLocks noChangeShapeType="1"/>
                </p:cNvSpPr>
                <p:nvPr/>
              </p:nvSpPr>
              <p:spPr bwMode="auto">
                <a:xfrm flipV="1">
                  <a:off x="1872" y="3168"/>
                  <a:ext cx="184"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51" name="Line 49"/>
                <p:cNvSpPr>
                  <a:spLocks noChangeShapeType="1"/>
                </p:cNvSpPr>
                <p:nvPr/>
              </p:nvSpPr>
              <p:spPr bwMode="auto">
                <a:xfrm flipV="1">
                  <a:off x="1872" y="3264"/>
                  <a:ext cx="184"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52" name="Line 50"/>
                <p:cNvSpPr>
                  <a:spLocks noChangeShapeType="1"/>
                </p:cNvSpPr>
                <p:nvPr/>
              </p:nvSpPr>
              <p:spPr bwMode="auto">
                <a:xfrm flipV="1">
                  <a:off x="2640" y="2976"/>
                  <a:ext cx="183"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53" name="Line 51"/>
                <p:cNvSpPr>
                  <a:spLocks noChangeShapeType="1"/>
                </p:cNvSpPr>
                <p:nvPr/>
              </p:nvSpPr>
              <p:spPr bwMode="auto">
                <a:xfrm flipV="1">
                  <a:off x="2640" y="3072"/>
                  <a:ext cx="184"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54" name="Line 52"/>
                <p:cNvSpPr>
                  <a:spLocks noChangeShapeType="1"/>
                </p:cNvSpPr>
                <p:nvPr/>
              </p:nvSpPr>
              <p:spPr bwMode="auto">
                <a:xfrm flipV="1">
                  <a:off x="2640" y="3168"/>
                  <a:ext cx="184"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55" name="Line 53"/>
                <p:cNvSpPr>
                  <a:spLocks noChangeShapeType="1"/>
                </p:cNvSpPr>
                <p:nvPr/>
              </p:nvSpPr>
              <p:spPr bwMode="auto">
                <a:xfrm flipV="1">
                  <a:off x="2640" y="3264"/>
                  <a:ext cx="184"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grpSp>
          <p:grpSp>
            <p:nvGrpSpPr>
              <p:cNvPr id="143" name="Group 54"/>
              <p:cNvGrpSpPr/>
              <p:nvPr/>
            </p:nvGrpSpPr>
            <p:grpSpPr bwMode="auto">
              <a:xfrm>
                <a:off x="3756" y="3176"/>
                <a:ext cx="184" cy="288"/>
                <a:chOff x="3848" y="3408"/>
                <a:chExt cx="184" cy="288"/>
              </a:xfrm>
            </p:grpSpPr>
            <p:sp>
              <p:nvSpPr>
                <p:cNvPr id="144" name="Line 55"/>
                <p:cNvSpPr>
                  <a:spLocks noChangeShapeType="1"/>
                </p:cNvSpPr>
                <p:nvPr/>
              </p:nvSpPr>
              <p:spPr bwMode="auto">
                <a:xfrm flipV="1">
                  <a:off x="3848" y="3408"/>
                  <a:ext cx="183"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45" name="Line 56"/>
                <p:cNvSpPr>
                  <a:spLocks noChangeShapeType="1"/>
                </p:cNvSpPr>
                <p:nvPr/>
              </p:nvSpPr>
              <p:spPr bwMode="auto">
                <a:xfrm flipV="1">
                  <a:off x="3848" y="3504"/>
                  <a:ext cx="184"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46" name="Line 57"/>
                <p:cNvSpPr>
                  <a:spLocks noChangeShapeType="1"/>
                </p:cNvSpPr>
                <p:nvPr/>
              </p:nvSpPr>
              <p:spPr bwMode="auto">
                <a:xfrm flipV="1">
                  <a:off x="3848" y="3600"/>
                  <a:ext cx="184"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sp>
              <p:nvSpPr>
                <p:cNvPr id="147" name="Line 58"/>
                <p:cNvSpPr>
                  <a:spLocks noChangeShapeType="1"/>
                </p:cNvSpPr>
                <p:nvPr/>
              </p:nvSpPr>
              <p:spPr bwMode="auto">
                <a:xfrm flipV="1">
                  <a:off x="3848" y="3696"/>
                  <a:ext cx="184" cy="0"/>
                </a:xfrm>
                <a:prstGeom prst="line">
                  <a:avLst/>
                </a:prstGeom>
                <a:noFill/>
                <a:ln w="76200">
                  <a:solidFill>
                    <a:srgbClr val="00CCFF"/>
                  </a:solidFill>
                  <a:prstDash val="sysDot"/>
                  <a:miter lim="800000"/>
                  <a:tailEnd type="stealth" w="sm" len="sm"/>
                </a:ln>
                <a:extLst>
                  <a:ext uri="{909E8E84-426E-40DD-AFC4-6F175D3DCCD1}">
                    <a14:hiddenFill xmlns:a14="http://schemas.microsoft.com/office/drawing/2010/main">
                      <a:noFill/>
                    </a14:hiddenFill>
                  </a:ext>
                </a:extLst>
              </p:spPr>
              <p:txBody>
                <a:bodyPr wrap="none"/>
                <a:lstStyle/>
                <a:p>
                  <a:pPr>
                    <a:defRPr/>
                  </a:pPr>
                  <a:endParaRPr lang="zh-CN" altLang="en-US" sz="1200">
                    <a:latin typeface="微软雅黑" panose="020B0503020204020204" pitchFamily="34" charset="-122"/>
                    <a:ea typeface="微软雅黑" panose="020B0503020204020204" pitchFamily="34" charset="-122"/>
                  </a:endParaRPr>
                </a:p>
              </p:txBody>
            </p:sp>
          </p:grpSp>
        </p:grpSp>
        <p:pic>
          <p:nvPicPr>
            <p:cNvPr id="162" name="Picture 59" descr="0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5668" y="2064132"/>
              <a:ext cx="961543" cy="7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 name="Picture 60" descr="0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5668" y="3156585"/>
              <a:ext cx="961543" cy="7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 name="Picture 61" descr="0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5668" y="4250626"/>
              <a:ext cx="961543" cy="7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 name="Picture 62" descr="0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5668" y="5419296"/>
              <a:ext cx="961543" cy="7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 name="Picture 64" descr="0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818993" y="5497102"/>
              <a:ext cx="961543" cy="7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 name="Picture 65" descr="云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5977" y="3494800"/>
              <a:ext cx="3457253" cy="1378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 name="Picture 66"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4476" y="3536085"/>
              <a:ext cx="768061" cy="557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9" name="Group 2"/>
            <p:cNvGrpSpPr/>
            <p:nvPr/>
          </p:nvGrpSpPr>
          <p:grpSpPr bwMode="auto">
            <a:xfrm>
              <a:off x="9275204" y="1899248"/>
              <a:ext cx="953984" cy="1121590"/>
              <a:chOff x="323" y="2780"/>
              <a:chExt cx="176" cy="230"/>
            </a:xfrm>
          </p:grpSpPr>
          <p:pic>
            <p:nvPicPr>
              <p:cNvPr id="170" name="Picture 3"/>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 y="2781"/>
                <a:ext cx="102" cy="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1" name="Picture 4"/>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 y="2780"/>
                <a:ext cx="137"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2" name="爆炸形: 8 pt  2"/>
            <p:cNvSpPr/>
            <p:nvPr/>
          </p:nvSpPr>
          <p:spPr>
            <a:xfrm>
              <a:off x="9058476" y="5479391"/>
              <a:ext cx="510402" cy="616093"/>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Smurf </a:t>
            </a:r>
            <a:r>
              <a:rPr lang="zh-CN" altLang="en-US" sz="2400" dirty="0">
                <a:latin typeface="微软雅黑" panose="020B0503020204020204" pitchFamily="34" charset="-122"/>
                <a:ea typeface="微软雅黑" panose="020B0503020204020204" pitchFamily="34" charset="-122"/>
                <a:cs typeface="+mn-ea"/>
                <a:sym typeface="+mn-lt"/>
              </a:rPr>
              <a:t>攻击的防御</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80" name="1          _3"/>
          <p:cNvSpPr txBox="1"/>
          <p:nvPr/>
        </p:nvSpPr>
        <p:spPr>
          <a:xfrm>
            <a:off x="1297351" y="1909144"/>
            <a:ext cx="5327567" cy="2200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zh-CN" altLang="en-US" dirty="0">
                <a:sym typeface="Arial" panose="020B0604020202020204" pitchFamily="34" charset="0"/>
              </a:rPr>
              <a:t>路由器接口不允许</a:t>
            </a:r>
            <a:r>
              <a:rPr lang="en-US" altLang="zh-CN" dirty="0">
                <a:sym typeface="Arial" panose="020B0604020202020204" pitchFamily="34" charset="0"/>
              </a:rPr>
              <a:t>ping</a:t>
            </a:r>
            <a:r>
              <a:rPr lang="zh-CN" altLang="en-US" dirty="0">
                <a:sym typeface="Arial" panose="020B0604020202020204" pitchFamily="34" charset="0"/>
              </a:rPr>
              <a:t>一个广播域。比如</a:t>
            </a:r>
            <a:r>
              <a:rPr lang="en-US" altLang="zh-CN" dirty="0">
                <a:sym typeface="Arial" panose="020B0604020202020204" pitchFamily="34" charset="0"/>
              </a:rPr>
              <a:t>cisco</a:t>
            </a:r>
            <a:r>
              <a:rPr lang="zh-CN" altLang="en-US" dirty="0">
                <a:sym typeface="Arial" panose="020B0604020202020204" pitchFamily="34" charset="0"/>
              </a:rPr>
              <a:t>路由器的接口默认</a:t>
            </a:r>
            <a:r>
              <a:rPr lang="en-US" altLang="zh-CN" dirty="0">
                <a:sym typeface="Arial" panose="020B0604020202020204" pitchFamily="34" charset="0"/>
              </a:rPr>
              <a:t>no </a:t>
            </a:r>
            <a:r>
              <a:rPr lang="en-US" altLang="zh-CN" dirty="0" err="1">
                <a:sym typeface="Arial" panose="020B0604020202020204" pitchFamily="34" charset="0"/>
              </a:rPr>
              <a:t>ip</a:t>
            </a:r>
            <a:r>
              <a:rPr lang="en-US" altLang="zh-CN" dirty="0">
                <a:sym typeface="Arial" panose="020B0604020202020204" pitchFamily="34" charset="0"/>
              </a:rPr>
              <a:t> </a:t>
            </a:r>
            <a:r>
              <a:rPr lang="en-US" altLang="zh-CN" dirty="0" smtClean="0">
                <a:sym typeface="Arial" panose="020B0604020202020204" pitchFamily="34" charset="0"/>
              </a:rPr>
              <a:t>directed-broadcast</a:t>
            </a:r>
            <a:endParaRPr lang="en-US" altLang="zh-CN" dirty="0" smtClean="0">
              <a:sym typeface="Arial" panose="020B0604020202020204" pitchFamily="34" charset="0"/>
            </a:endParaRPr>
          </a:p>
          <a:p>
            <a:r>
              <a:rPr lang="zh-CN" altLang="en-US" dirty="0">
                <a:sym typeface="Arial" panose="020B0604020202020204" pitchFamily="34" charset="0"/>
              </a:rPr>
              <a:t>可以使用路由器的访问控制列表，保证内部网络中发出的所有信息都具有合法的源地址</a:t>
            </a:r>
            <a:r>
              <a:rPr lang="zh-CN" altLang="en-US" dirty="0" smtClean="0">
                <a:sym typeface="Arial" panose="020B0604020202020204" pitchFamily="34" charset="0"/>
              </a:rPr>
              <a:t>。</a:t>
            </a:r>
            <a:endParaRPr lang="zh-CN" altLang="en-US" dirty="0">
              <a:sym typeface="Arial" panose="020B0604020202020204" pitchFamily="34" charset="0"/>
            </a:endParaRPr>
          </a:p>
        </p:txBody>
      </p:sp>
      <p:sp>
        <p:nvSpPr>
          <p:cNvPr id="81" name="矩形 46"/>
          <p:cNvSpPr>
            <a:spLocks noChangeAspect="1" noChangeArrowheads="1"/>
          </p:cNvSpPr>
          <p:nvPr/>
        </p:nvSpPr>
        <p:spPr bwMode="auto">
          <a:xfrm>
            <a:off x="6941712" y="940118"/>
            <a:ext cx="5250287" cy="5147590"/>
          </a:xfrm>
          <a:prstGeom prst="rect">
            <a:avLst/>
          </a:prstGeom>
          <a:blipFill dpi="0" rotWithShape="1">
            <a:blip r:embed="rId1"/>
            <a:srcRect/>
            <a:stretch>
              <a:fillRect l="-46944"/>
            </a:stretch>
          </a:blipFill>
          <a:ln w="9525">
            <a:noFill/>
            <a:miter lim="800000"/>
          </a:ln>
        </p:spPr>
        <p:txBody>
          <a:bodyPr lIns="121909" tIns="60954" rIns="121909" bIns="60954" anchor="ct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88141"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TCP</a:t>
            </a:r>
            <a:r>
              <a:rPr lang="zh-CN" altLang="en-US" sz="2400" dirty="0">
                <a:latin typeface="微软雅黑" panose="020B0503020204020204" pitchFamily="34" charset="-122"/>
                <a:ea typeface="微软雅黑" panose="020B0503020204020204" pitchFamily="34" charset="-122"/>
                <a:cs typeface="+mn-ea"/>
                <a:sym typeface="+mn-lt"/>
              </a:rPr>
              <a:t>三次握手的原理</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pSp>
        <p:nvGrpSpPr>
          <p:cNvPr id="2" name="组合 1"/>
          <p:cNvGrpSpPr/>
          <p:nvPr/>
        </p:nvGrpSpPr>
        <p:grpSpPr>
          <a:xfrm>
            <a:off x="1708725" y="2002554"/>
            <a:ext cx="9648222" cy="3508076"/>
            <a:chOff x="1708725" y="2002554"/>
            <a:chExt cx="9648222" cy="3508076"/>
          </a:xfrm>
        </p:grpSpPr>
        <p:grpSp>
          <p:nvGrpSpPr>
            <p:cNvPr id="14" name="Group 11"/>
            <p:cNvGrpSpPr/>
            <p:nvPr/>
          </p:nvGrpSpPr>
          <p:grpSpPr bwMode="auto">
            <a:xfrm>
              <a:off x="5617997" y="3641726"/>
              <a:ext cx="1489076" cy="407988"/>
              <a:chOff x="1920" y="2160"/>
              <a:chExt cx="938" cy="257"/>
            </a:xfrm>
          </p:grpSpPr>
          <p:sp>
            <p:nvSpPr>
              <p:cNvPr id="15" name="Freeform 12"/>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6" name="Text Box 13"/>
              <p:cNvSpPr txBox="1">
                <a:spLocks noChangeArrowheads="1"/>
              </p:cNvSpPr>
              <p:nvPr/>
            </p:nvSpPr>
            <p:spPr bwMode="auto">
              <a:xfrm>
                <a:off x="2028" y="2165"/>
                <a:ext cx="830" cy="252"/>
              </a:xfrm>
              <a:prstGeom prst="rect">
                <a:avLst/>
              </a:prstGeom>
              <a:noFill/>
              <a:ln w="12700">
                <a:noFill/>
                <a:miter lim="800000"/>
              </a:ln>
              <a:effectLst/>
            </p:spPr>
            <p:txBody>
              <a:bodyPr wrap="none">
                <a:spAutoFit/>
              </a:bodyPr>
              <a:lstStyle/>
              <a:p>
                <a:pPr defTabSz="762000" eaLnBrk="0" hangingPunct="0"/>
                <a:r>
                  <a:rPr lang="nl-NL" sz="2000" dirty="0">
                    <a:latin typeface="微软雅黑" panose="020B0503020204020204" pitchFamily="34" charset="-122"/>
                    <a:ea typeface="微软雅黑" panose="020B0503020204020204" pitchFamily="34" charset="-122"/>
                  </a:rPr>
                  <a:t>SYN/ACK</a:t>
                </a:r>
                <a:endParaRPr lang="nl-NL" sz="2400" dirty="0">
                  <a:latin typeface="微软雅黑" panose="020B0503020204020204" pitchFamily="34" charset="-122"/>
                  <a:ea typeface="微软雅黑" panose="020B0503020204020204" pitchFamily="34" charset="-122"/>
                </a:endParaRPr>
              </a:p>
            </p:txBody>
          </p:sp>
        </p:grpSp>
        <p:grpSp>
          <p:nvGrpSpPr>
            <p:cNvPr id="17" name="Group 20"/>
            <p:cNvGrpSpPr/>
            <p:nvPr/>
          </p:nvGrpSpPr>
          <p:grpSpPr bwMode="auto">
            <a:xfrm>
              <a:off x="5617996" y="2224745"/>
              <a:ext cx="1465263" cy="411163"/>
              <a:chOff x="1525" y="1757"/>
              <a:chExt cx="923" cy="259"/>
            </a:xfrm>
          </p:grpSpPr>
          <p:sp>
            <p:nvSpPr>
              <p:cNvPr id="18" name="Freeform 21"/>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9" name="Text Box 22"/>
              <p:cNvSpPr txBox="1">
                <a:spLocks noChangeArrowheads="1"/>
              </p:cNvSpPr>
              <p:nvPr/>
            </p:nvSpPr>
            <p:spPr bwMode="auto">
              <a:xfrm>
                <a:off x="1574" y="1757"/>
                <a:ext cx="581" cy="252"/>
              </a:xfrm>
              <a:prstGeom prst="rect">
                <a:avLst/>
              </a:prstGeom>
              <a:noFill/>
              <a:ln w="12700">
                <a:noFill/>
                <a:miter lim="800000"/>
              </a:ln>
              <a:effectLst/>
            </p:spPr>
            <p:txBody>
              <a:bodyPr wrap="none">
                <a:spAutoFit/>
              </a:bodyPr>
              <a:lstStyle/>
              <a:p>
                <a:pPr defTabSz="762000" eaLnBrk="0" hangingPunct="0"/>
                <a:r>
                  <a:rPr lang="nl-NL" sz="2000" dirty="0">
                    <a:latin typeface="微软雅黑" panose="020B0503020204020204" pitchFamily="34" charset="-122"/>
                    <a:ea typeface="微软雅黑" panose="020B0503020204020204" pitchFamily="34" charset="-122"/>
                  </a:rPr>
                  <a:t>   SYN</a:t>
                </a:r>
                <a:endParaRPr lang="nl-NL" sz="2400" dirty="0">
                  <a:latin typeface="微软雅黑" panose="020B0503020204020204" pitchFamily="34" charset="-122"/>
                  <a:ea typeface="微软雅黑" panose="020B0503020204020204" pitchFamily="34" charset="-122"/>
                </a:endParaRPr>
              </a:p>
            </p:txBody>
          </p:sp>
        </p:grpSp>
        <p:sp>
          <p:nvSpPr>
            <p:cNvPr id="20" name="PPBand319"/>
            <p:cNvSpPr txBox="1">
              <a:spLocks noChangeArrowheads="1"/>
            </p:cNvSpPr>
            <p:nvPr/>
          </p:nvSpPr>
          <p:spPr bwMode="auto">
            <a:xfrm>
              <a:off x="1946491" y="3815706"/>
              <a:ext cx="954107" cy="400110"/>
            </a:xfrm>
            <a:prstGeom prst="rect">
              <a:avLst/>
            </a:prstGeom>
            <a:noFill/>
            <a:ln w="12700">
              <a:noFill/>
              <a:miter lim="800000"/>
            </a:ln>
            <a:effectLst/>
          </p:spPr>
          <p:txBody>
            <a:bodyPr wrap="none">
              <a:spAutoFit/>
            </a:bodyPr>
            <a:lstStyle/>
            <a:p>
              <a:pPr defTabSz="762000" eaLnBrk="0" hangingPunct="0"/>
              <a:r>
                <a:rPr lang="zh-CN" altLang="en-US" sz="2000" dirty="0">
                  <a:latin typeface="微软雅黑" panose="020B0503020204020204" pitchFamily="34" charset="-122"/>
                  <a:ea typeface="微软雅黑" panose="020B0503020204020204" pitchFamily="34" charset="-122"/>
                </a:rPr>
                <a:t>客户端</a:t>
              </a:r>
              <a:endParaRPr lang="nl-NL" sz="2000" dirty="0">
                <a:latin typeface="微软雅黑" panose="020B0503020204020204" pitchFamily="34" charset="-122"/>
                <a:ea typeface="微软雅黑" panose="020B0503020204020204" pitchFamily="34" charset="-122"/>
              </a:endParaRPr>
            </a:p>
          </p:txBody>
        </p:sp>
        <p:sp>
          <p:nvSpPr>
            <p:cNvPr id="21" name="PPBand320"/>
            <p:cNvSpPr txBox="1">
              <a:spLocks noChangeArrowheads="1"/>
            </p:cNvSpPr>
            <p:nvPr/>
          </p:nvSpPr>
          <p:spPr bwMode="auto">
            <a:xfrm>
              <a:off x="9796434" y="3356275"/>
              <a:ext cx="1560513" cy="400110"/>
            </a:xfrm>
            <a:prstGeom prst="rect">
              <a:avLst/>
            </a:prstGeom>
            <a:noFill/>
            <a:ln w="12700">
              <a:noFill/>
              <a:miter lim="800000"/>
            </a:ln>
            <a:effectLst/>
          </p:spPr>
          <p:txBody>
            <a:bodyPr>
              <a:spAutoFit/>
            </a:bodyPr>
            <a:lstStyle/>
            <a:p>
              <a:pPr defTabSz="762000" eaLnBrk="0" hangingPunct="0"/>
              <a:r>
                <a:rPr lang="zh-CN" altLang="en-US" sz="2000" dirty="0">
                  <a:latin typeface="微软雅黑" panose="020B0503020204020204" pitchFamily="34" charset="-122"/>
                  <a:ea typeface="微软雅黑" panose="020B0503020204020204" pitchFamily="34" charset="-122"/>
                </a:rPr>
                <a:t>服务器</a:t>
              </a:r>
              <a:endParaRPr lang="zh-CN" altLang="nl-NL" sz="2000" dirty="0">
                <a:latin typeface="微软雅黑" panose="020B0503020204020204" pitchFamily="34" charset="-122"/>
                <a:ea typeface="微软雅黑" panose="020B0503020204020204" pitchFamily="34" charset="-122"/>
              </a:endParaRPr>
            </a:p>
          </p:txBody>
        </p:sp>
        <p:sp>
          <p:nvSpPr>
            <p:cNvPr id="23" name="PPBand323"/>
            <p:cNvSpPr txBox="1">
              <a:spLocks noChangeArrowheads="1"/>
            </p:cNvSpPr>
            <p:nvPr/>
          </p:nvSpPr>
          <p:spPr bwMode="auto">
            <a:xfrm>
              <a:off x="7668352" y="3613299"/>
              <a:ext cx="1720343" cy="461665"/>
            </a:xfrm>
            <a:prstGeom prst="rect">
              <a:avLst/>
            </a:prstGeom>
            <a:noFill/>
            <a:ln w="12700">
              <a:noFill/>
              <a:miter lim="800000"/>
            </a:ln>
            <a:effectLst/>
          </p:spPr>
          <p:txBody>
            <a:bodyPr wrap="none">
              <a:spAutoFit/>
            </a:bodyPr>
            <a:lstStyle/>
            <a:p>
              <a:pPr defTabSz="762000" eaLnBrk="0" hangingPunct="0"/>
              <a:r>
                <a:rPr lang="en-US" altLang="zh-CN" sz="2400" dirty="0">
                  <a:latin typeface="微软雅黑" panose="020B0503020204020204" pitchFamily="34" charset="-122"/>
                  <a:ea typeface="微软雅黑" panose="020B0503020204020204" pitchFamily="34" charset="-122"/>
                </a:rPr>
                <a:t>SYN_RECV</a:t>
              </a:r>
              <a:endParaRPr lang="nl-NL" sz="2400" b="1" dirty="0">
                <a:latin typeface="微软雅黑" panose="020B0503020204020204" pitchFamily="34" charset="-122"/>
                <a:ea typeface="微软雅黑" panose="020B0503020204020204" pitchFamily="34" charset="-122"/>
              </a:endParaRPr>
            </a:p>
          </p:txBody>
        </p:sp>
        <p:sp>
          <p:nvSpPr>
            <p:cNvPr id="24" name="PPBand323"/>
            <p:cNvSpPr txBox="1">
              <a:spLocks noChangeArrowheads="1"/>
            </p:cNvSpPr>
            <p:nvPr/>
          </p:nvSpPr>
          <p:spPr bwMode="auto">
            <a:xfrm>
              <a:off x="5018355" y="4996232"/>
              <a:ext cx="373820" cy="461665"/>
            </a:xfrm>
            <a:prstGeom prst="rect">
              <a:avLst/>
            </a:prstGeom>
            <a:noFill/>
            <a:ln w="12700">
              <a:noFill/>
              <a:miter lim="800000"/>
            </a:ln>
            <a:effectLst/>
          </p:spPr>
          <p:txBody>
            <a:bodyPr wrap="none">
              <a:spAutoFit/>
            </a:bodyPr>
            <a:lstStyle/>
            <a:p>
              <a:pPr defTabSz="762000" eaLnBrk="0" hangingPunct="0"/>
              <a:r>
                <a:rPr lang="en-US" altLang="zh-CN" sz="2400" b="1" dirty="0">
                  <a:latin typeface="微软雅黑" panose="020B0503020204020204" pitchFamily="34" charset="-122"/>
                  <a:ea typeface="微软雅黑" panose="020B0503020204020204" pitchFamily="34" charset="-122"/>
                </a:rPr>
                <a:t>3</a:t>
              </a:r>
              <a:endParaRPr lang="nl-NL" altLang="zh-CN" sz="2400" b="1" dirty="0">
                <a:latin typeface="微软雅黑" panose="020B0503020204020204" pitchFamily="34" charset="-122"/>
                <a:ea typeface="微软雅黑" panose="020B0503020204020204" pitchFamily="34" charset="-122"/>
              </a:endParaRPr>
            </a:p>
          </p:txBody>
        </p:sp>
        <p:sp>
          <p:nvSpPr>
            <p:cNvPr id="25" name="PPBand323"/>
            <p:cNvSpPr txBox="1">
              <a:spLocks noChangeArrowheads="1"/>
            </p:cNvSpPr>
            <p:nvPr/>
          </p:nvSpPr>
          <p:spPr bwMode="auto">
            <a:xfrm>
              <a:off x="3268515" y="2249722"/>
              <a:ext cx="1884344" cy="461665"/>
            </a:xfrm>
            <a:prstGeom prst="rect">
              <a:avLst/>
            </a:prstGeom>
            <a:noFill/>
            <a:ln w="12700">
              <a:noFill/>
              <a:miter lim="800000"/>
            </a:ln>
            <a:effectLst/>
          </p:spPr>
          <p:txBody>
            <a:bodyPr wrap="square">
              <a:spAutoFit/>
            </a:bodyPr>
            <a:lstStyle/>
            <a:p>
              <a:pPr defTabSz="762000" eaLnBrk="0" hangingPunct="0"/>
              <a:r>
                <a:rPr lang="en-US" altLang="zh-CN" sz="2400" dirty="0">
                  <a:latin typeface="微软雅黑" panose="020B0503020204020204" pitchFamily="34" charset="-122"/>
                  <a:ea typeface="微软雅黑" panose="020B0503020204020204" pitchFamily="34" charset="-122"/>
                </a:rPr>
                <a:t>SYN_SEND</a:t>
              </a:r>
              <a:endParaRPr lang="nl-NL" altLang="zh-CN" sz="2400" b="1" dirty="0">
                <a:latin typeface="微软雅黑" panose="020B0503020204020204" pitchFamily="34" charset="-122"/>
                <a:ea typeface="微软雅黑" panose="020B0503020204020204" pitchFamily="34" charset="-122"/>
              </a:endParaRPr>
            </a:p>
          </p:txBody>
        </p:sp>
        <p:pic>
          <p:nvPicPr>
            <p:cNvPr id="26" name="Picture 43" descr="台式电脑"/>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547534" y="2002554"/>
              <a:ext cx="1300957" cy="123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53" descr="compu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725" y="2333955"/>
              <a:ext cx="1295400"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 20"/>
            <p:cNvGrpSpPr/>
            <p:nvPr/>
          </p:nvGrpSpPr>
          <p:grpSpPr bwMode="auto">
            <a:xfrm>
              <a:off x="5726740" y="5044992"/>
              <a:ext cx="1465263" cy="411163"/>
              <a:chOff x="1525" y="1757"/>
              <a:chExt cx="923" cy="259"/>
            </a:xfrm>
          </p:grpSpPr>
          <p:sp>
            <p:nvSpPr>
              <p:cNvPr id="29" name="Freeform 21"/>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30" name="Text Box 22"/>
              <p:cNvSpPr txBox="1">
                <a:spLocks noChangeArrowheads="1"/>
              </p:cNvSpPr>
              <p:nvPr/>
            </p:nvSpPr>
            <p:spPr bwMode="auto">
              <a:xfrm>
                <a:off x="1679" y="1757"/>
                <a:ext cx="439" cy="252"/>
              </a:xfrm>
              <a:prstGeom prst="rect">
                <a:avLst/>
              </a:prstGeom>
              <a:noFill/>
              <a:ln w="12700">
                <a:noFill/>
                <a:miter lim="800000"/>
              </a:ln>
              <a:effectLst/>
            </p:spPr>
            <p:txBody>
              <a:bodyPr wrap="none">
                <a:spAutoFit/>
              </a:bodyPr>
              <a:lstStyle/>
              <a:p>
                <a:pPr defTabSz="762000" eaLnBrk="0" hangingPunct="0"/>
                <a:r>
                  <a:rPr lang="nl-NL" sz="2000" dirty="0">
                    <a:latin typeface="微软雅黑" panose="020B0503020204020204" pitchFamily="34" charset="-122"/>
                    <a:ea typeface="微软雅黑" panose="020B0503020204020204" pitchFamily="34" charset="-122"/>
                  </a:rPr>
                  <a:t>ACK</a:t>
                </a:r>
                <a:endParaRPr lang="nl-NL" sz="2400" dirty="0">
                  <a:latin typeface="微软雅黑" panose="020B0503020204020204" pitchFamily="34" charset="-122"/>
                  <a:ea typeface="微软雅黑" panose="020B0503020204020204" pitchFamily="34" charset="-122"/>
                </a:endParaRPr>
              </a:p>
            </p:txBody>
          </p:sp>
        </p:grpSp>
        <p:sp>
          <p:nvSpPr>
            <p:cNvPr id="31" name="PPBand323"/>
            <p:cNvSpPr txBox="1">
              <a:spLocks noChangeArrowheads="1"/>
            </p:cNvSpPr>
            <p:nvPr/>
          </p:nvSpPr>
          <p:spPr bwMode="auto">
            <a:xfrm>
              <a:off x="5013448" y="2202668"/>
              <a:ext cx="373820" cy="461665"/>
            </a:xfrm>
            <a:prstGeom prst="rect">
              <a:avLst/>
            </a:prstGeom>
            <a:noFill/>
            <a:ln w="12700">
              <a:noFill/>
              <a:miter lim="800000"/>
            </a:ln>
            <a:effectLst/>
          </p:spPr>
          <p:txBody>
            <a:bodyPr wrap="none">
              <a:spAutoFit/>
            </a:bodyPr>
            <a:lstStyle/>
            <a:p>
              <a:pPr defTabSz="762000" eaLnBrk="0" hangingPunct="0"/>
              <a:r>
                <a:rPr lang="en-US" altLang="zh-CN" sz="2400" b="1" dirty="0">
                  <a:latin typeface="微软雅黑" panose="020B0503020204020204" pitchFamily="34" charset="-122"/>
                  <a:ea typeface="微软雅黑" panose="020B0503020204020204" pitchFamily="34" charset="-122"/>
                </a:rPr>
                <a:t>1</a:t>
              </a:r>
              <a:endParaRPr lang="nl-NL" altLang="zh-CN" sz="2400" b="1" dirty="0">
                <a:latin typeface="微软雅黑" panose="020B0503020204020204" pitchFamily="34" charset="-122"/>
                <a:ea typeface="微软雅黑" panose="020B0503020204020204" pitchFamily="34" charset="-122"/>
              </a:endParaRPr>
            </a:p>
          </p:txBody>
        </p:sp>
        <p:sp>
          <p:nvSpPr>
            <p:cNvPr id="32" name="PPBand323"/>
            <p:cNvSpPr txBox="1">
              <a:spLocks noChangeArrowheads="1"/>
            </p:cNvSpPr>
            <p:nvPr/>
          </p:nvSpPr>
          <p:spPr bwMode="auto">
            <a:xfrm>
              <a:off x="5011283" y="3584874"/>
              <a:ext cx="373820" cy="461665"/>
            </a:xfrm>
            <a:prstGeom prst="rect">
              <a:avLst/>
            </a:prstGeom>
            <a:noFill/>
            <a:ln w="12700">
              <a:noFill/>
              <a:miter lim="800000"/>
            </a:ln>
            <a:effectLst/>
          </p:spPr>
          <p:txBody>
            <a:bodyPr wrap="none">
              <a:spAutoFit/>
            </a:bodyPr>
            <a:lstStyle/>
            <a:p>
              <a:pPr defTabSz="762000" eaLnBrk="0" hangingPunct="0"/>
              <a:r>
                <a:rPr lang="en-US" altLang="zh-CN" sz="2400" b="1" dirty="0">
                  <a:latin typeface="微软雅黑" panose="020B0503020204020204" pitchFamily="34" charset="-122"/>
                  <a:ea typeface="微软雅黑" panose="020B0503020204020204" pitchFamily="34" charset="-122"/>
                </a:rPr>
                <a:t>2</a:t>
              </a:r>
              <a:endParaRPr lang="nl-NL" altLang="zh-CN" sz="2400" b="1" dirty="0">
                <a:latin typeface="微软雅黑" panose="020B0503020204020204" pitchFamily="34" charset="-122"/>
                <a:ea typeface="微软雅黑" panose="020B0503020204020204" pitchFamily="34" charset="-122"/>
              </a:endParaRPr>
            </a:p>
          </p:txBody>
        </p:sp>
        <p:sp>
          <p:nvSpPr>
            <p:cNvPr id="33" name="PPBand323"/>
            <p:cNvSpPr txBox="1">
              <a:spLocks noChangeArrowheads="1"/>
            </p:cNvSpPr>
            <p:nvPr/>
          </p:nvSpPr>
          <p:spPr bwMode="auto">
            <a:xfrm>
              <a:off x="2423545" y="5044992"/>
              <a:ext cx="2365753" cy="461665"/>
            </a:xfrm>
            <a:prstGeom prst="rect">
              <a:avLst/>
            </a:prstGeom>
            <a:noFill/>
            <a:ln w="12700">
              <a:noFill/>
              <a:miter lim="800000"/>
            </a:ln>
            <a:effectLst/>
          </p:spPr>
          <p:txBody>
            <a:bodyPr wrap="square">
              <a:spAutoFit/>
            </a:bodyPr>
            <a:lstStyle/>
            <a:p>
              <a:pPr defTabSz="762000" eaLnBrk="0" hangingPunct="0"/>
              <a:r>
                <a:rPr lang="en-US" altLang="zh-CN" sz="2400" dirty="0">
                  <a:latin typeface="微软雅黑" panose="020B0503020204020204" pitchFamily="34" charset="-122"/>
                  <a:ea typeface="微软雅黑" panose="020B0503020204020204" pitchFamily="34" charset="-122"/>
                </a:rPr>
                <a:t>ESTABLISHED</a:t>
              </a:r>
              <a:endParaRPr lang="nl-NL" sz="2400" b="1" dirty="0">
                <a:latin typeface="微软雅黑" panose="020B0503020204020204" pitchFamily="34" charset="-122"/>
                <a:ea typeface="微软雅黑" panose="020B0503020204020204" pitchFamily="34" charset="-122"/>
              </a:endParaRPr>
            </a:p>
          </p:txBody>
        </p:sp>
        <p:sp>
          <p:nvSpPr>
            <p:cNvPr id="34" name="PPBand323"/>
            <p:cNvSpPr txBox="1">
              <a:spLocks noChangeArrowheads="1"/>
            </p:cNvSpPr>
            <p:nvPr/>
          </p:nvSpPr>
          <p:spPr bwMode="auto">
            <a:xfrm>
              <a:off x="7668352" y="5048965"/>
              <a:ext cx="2719046" cy="461665"/>
            </a:xfrm>
            <a:prstGeom prst="rect">
              <a:avLst/>
            </a:prstGeom>
            <a:noFill/>
            <a:ln w="12700">
              <a:noFill/>
              <a:miter lim="800000"/>
            </a:ln>
            <a:effectLst/>
          </p:spPr>
          <p:txBody>
            <a:bodyPr wrap="square">
              <a:spAutoFit/>
            </a:bodyPr>
            <a:lstStyle/>
            <a:p>
              <a:pPr defTabSz="762000" eaLnBrk="0" hangingPunct="0"/>
              <a:r>
                <a:rPr lang="en-US" altLang="zh-CN" sz="2400" dirty="0">
                  <a:latin typeface="微软雅黑" panose="020B0503020204020204" pitchFamily="34" charset="-122"/>
                  <a:ea typeface="微软雅黑" panose="020B0503020204020204" pitchFamily="34" charset="-122"/>
                </a:rPr>
                <a:t>ESTABLISHED</a:t>
              </a:r>
              <a:endParaRPr lang="nl-NL" sz="24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97106"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SYN  </a:t>
            </a:r>
            <a:r>
              <a:rPr lang="zh-CN" altLang="en-US" sz="2400" dirty="0">
                <a:latin typeface="微软雅黑" panose="020B0503020204020204" pitchFamily="34" charset="-122"/>
                <a:ea typeface="微软雅黑" panose="020B0503020204020204" pitchFamily="34" charset="-122"/>
                <a:cs typeface="+mn-ea"/>
                <a:sym typeface="+mn-lt"/>
              </a:rPr>
              <a:t>洪水</a:t>
            </a:r>
            <a:r>
              <a:rPr lang="zh-CN" altLang="en-US" sz="2400" dirty="0" smtClean="0">
                <a:latin typeface="微软雅黑" panose="020B0503020204020204" pitchFamily="34" charset="-122"/>
                <a:ea typeface="微软雅黑" panose="020B0503020204020204" pitchFamily="34" charset="-122"/>
                <a:cs typeface="+mn-ea"/>
                <a:sym typeface="+mn-lt"/>
              </a:rPr>
              <a:t>攻击</a:t>
            </a:r>
            <a:r>
              <a:rPr lang="en-US" altLang="zh-CN" sz="2400" dirty="0" smtClean="0">
                <a:latin typeface="微软雅黑" panose="020B0503020204020204" pitchFamily="34" charset="-122"/>
                <a:ea typeface="微软雅黑" panose="020B0503020204020204" pitchFamily="34" charset="-122"/>
                <a:cs typeface="+mn-ea"/>
                <a:sym typeface="+mn-lt"/>
              </a:rPr>
              <a:t>—1</a:t>
            </a:r>
            <a:endParaRPr lang="en-US" altLang="zh-CN"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pSp>
        <p:nvGrpSpPr>
          <p:cNvPr id="4" name="组合 3"/>
          <p:cNvGrpSpPr/>
          <p:nvPr/>
        </p:nvGrpSpPr>
        <p:grpSpPr>
          <a:xfrm>
            <a:off x="2845847" y="1897755"/>
            <a:ext cx="6658769" cy="4407933"/>
            <a:chOff x="2845847" y="1897755"/>
            <a:chExt cx="6658769" cy="4407933"/>
          </a:xfrm>
        </p:grpSpPr>
        <p:grpSp>
          <p:nvGrpSpPr>
            <p:cNvPr id="35" name="Group 5"/>
            <p:cNvGrpSpPr/>
            <p:nvPr/>
          </p:nvGrpSpPr>
          <p:grpSpPr bwMode="auto">
            <a:xfrm>
              <a:off x="5643032" y="4412357"/>
              <a:ext cx="276226" cy="1284288"/>
              <a:chOff x="3308" y="2304"/>
              <a:chExt cx="174" cy="809"/>
            </a:xfrm>
          </p:grpSpPr>
          <p:grpSp>
            <p:nvGrpSpPr>
              <p:cNvPr id="36" name="Group 6"/>
              <p:cNvGrpSpPr/>
              <p:nvPr/>
            </p:nvGrpSpPr>
            <p:grpSpPr bwMode="auto">
              <a:xfrm>
                <a:off x="3308" y="2304"/>
                <a:ext cx="168" cy="592"/>
                <a:chOff x="2438" y="2329"/>
                <a:chExt cx="157" cy="592"/>
              </a:xfrm>
            </p:grpSpPr>
            <p:sp>
              <p:nvSpPr>
                <p:cNvPr id="38" name="Text Box 7"/>
                <p:cNvSpPr txBox="1">
                  <a:spLocks noChangeArrowheads="1"/>
                </p:cNvSpPr>
                <p:nvPr/>
              </p:nvSpPr>
              <p:spPr bwMode="auto">
                <a:xfrm>
                  <a:off x="2438" y="2329"/>
                  <a:ext cx="14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39" name="Text Box 8"/>
                <p:cNvSpPr txBox="1">
                  <a:spLocks noChangeArrowheads="1"/>
                </p:cNvSpPr>
                <p:nvPr/>
              </p:nvSpPr>
              <p:spPr bwMode="auto">
                <a:xfrm>
                  <a:off x="2448" y="2496"/>
                  <a:ext cx="14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40" name="Text Box 9"/>
                <p:cNvSpPr txBox="1">
                  <a:spLocks noChangeArrowheads="1"/>
                </p:cNvSpPr>
                <p:nvPr/>
              </p:nvSpPr>
              <p:spPr bwMode="auto">
                <a:xfrm>
                  <a:off x="2448" y="2688"/>
                  <a:ext cx="14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sp>
            <p:nvSpPr>
              <p:cNvPr id="37" name="Text Box 10"/>
              <p:cNvSpPr txBox="1">
                <a:spLocks noChangeArrowheads="1"/>
              </p:cNvSpPr>
              <p:nvPr/>
            </p:nvSpPr>
            <p:spPr bwMode="auto">
              <a:xfrm>
                <a:off x="3330" y="2880"/>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grpSp>
          <p:nvGrpSpPr>
            <p:cNvPr id="41" name="Group 11"/>
            <p:cNvGrpSpPr/>
            <p:nvPr/>
          </p:nvGrpSpPr>
          <p:grpSpPr bwMode="auto">
            <a:xfrm>
              <a:off x="5268372" y="3726556"/>
              <a:ext cx="1465263" cy="404813"/>
              <a:chOff x="1920" y="2160"/>
              <a:chExt cx="923" cy="255"/>
            </a:xfrm>
          </p:grpSpPr>
          <p:sp>
            <p:nvSpPr>
              <p:cNvPr id="42" name="Freeform 12"/>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43" name="Text Box 13"/>
              <p:cNvSpPr txBox="1">
                <a:spLocks noChangeArrowheads="1"/>
              </p:cNvSpPr>
              <p:nvPr/>
            </p:nvSpPr>
            <p:spPr bwMode="auto">
              <a:xfrm>
                <a:off x="2016" y="2160"/>
                <a:ext cx="75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44" name="Group 14"/>
            <p:cNvGrpSpPr/>
            <p:nvPr/>
          </p:nvGrpSpPr>
          <p:grpSpPr bwMode="auto">
            <a:xfrm>
              <a:off x="5115972" y="3878956"/>
              <a:ext cx="1465263" cy="404813"/>
              <a:chOff x="1920" y="2160"/>
              <a:chExt cx="923" cy="255"/>
            </a:xfrm>
          </p:grpSpPr>
          <p:sp>
            <p:nvSpPr>
              <p:cNvPr id="45" name="Freeform 15"/>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46" name="Text Box 16"/>
              <p:cNvSpPr txBox="1">
                <a:spLocks noChangeArrowheads="1"/>
              </p:cNvSpPr>
              <p:nvPr/>
            </p:nvSpPr>
            <p:spPr bwMode="auto">
              <a:xfrm>
                <a:off x="2016" y="2160"/>
                <a:ext cx="75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47" name="Group 17"/>
            <p:cNvGrpSpPr/>
            <p:nvPr/>
          </p:nvGrpSpPr>
          <p:grpSpPr bwMode="auto">
            <a:xfrm>
              <a:off x="4963572" y="4031356"/>
              <a:ext cx="1465263" cy="404813"/>
              <a:chOff x="1920" y="2160"/>
              <a:chExt cx="923" cy="255"/>
            </a:xfrm>
          </p:grpSpPr>
          <p:sp>
            <p:nvSpPr>
              <p:cNvPr id="48" name="Freeform 18"/>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49" name="Text Box 19"/>
              <p:cNvSpPr txBox="1">
                <a:spLocks noChangeArrowheads="1"/>
              </p:cNvSpPr>
              <p:nvPr/>
            </p:nvSpPr>
            <p:spPr bwMode="auto">
              <a:xfrm>
                <a:off x="2016" y="2160"/>
                <a:ext cx="75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50" name="Group 20"/>
            <p:cNvGrpSpPr/>
            <p:nvPr/>
          </p:nvGrpSpPr>
          <p:grpSpPr bwMode="auto">
            <a:xfrm>
              <a:off x="5496972" y="2659756"/>
              <a:ext cx="1465263" cy="411163"/>
              <a:chOff x="1525" y="1757"/>
              <a:chExt cx="923" cy="259"/>
            </a:xfrm>
          </p:grpSpPr>
          <p:sp>
            <p:nvSpPr>
              <p:cNvPr id="51" name="Freeform 21"/>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52" name="Text Box 22"/>
              <p:cNvSpPr txBox="1">
                <a:spLocks noChangeArrowheads="1"/>
              </p:cNvSpPr>
              <p:nvPr/>
            </p:nvSpPr>
            <p:spPr bwMode="auto">
              <a:xfrm>
                <a:off x="1574" y="1757"/>
                <a:ext cx="421"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t>
                </a:r>
                <a:endParaRPr lang="nl-NL">
                  <a:latin typeface="微软雅黑" panose="020B0503020204020204" pitchFamily="34" charset="-122"/>
                  <a:ea typeface="微软雅黑" panose="020B0503020204020204" pitchFamily="34" charset="-122"/>
                </a:endParaRPr>
              </a:p>
            </p:txBody>
          </p:sp>
        </p:grpSp>
        <p:grpSp>
          <p:nvGrpSpPr>
            <p:cNvPr id="53" name="Group 23"/>
            <p:cNvGrpSpPr/>
            <p:nvPr/>
          </p:nvGrpSpPr>
          <p:grpSpPr bwMode="auto">
            <a:xfrm>
              <a:off x="5268372" y="2812156"/>
              <a:ext cx="1465263" cy="411163"/>
              <a:chOff x="1525" y="1757"/>
              <a:chExt cx="923" cy="259"/>
            </a:xfrm>
          </p:grpSpPr>
          <p:sp>
            <p:nvSpPr>
              <p:cNvPr id="54" name="Freeform 24"/>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55" name="Text Box 25"/>
              <p:cNvSpPr txBox="1">
                <a:spLocks noChangeArrowheads="1"/>
              </p:cNvSpPr>
              <p:nvPr/>
            </p:nvSpPr>
            <p:spPr bwMode="auto">
              <a:xfrm>
                <a:off x="1574" y="1757"/>
                <a:ext cx="421"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t>
                </a:r>
                <a:endParaRPr lang="nl-NL">
                  <a:latin typeface="微软雅黑" panose="020B0503020204020204" pitchFamily="34" charset="-122"/>
                  <a:ea typeface="微软雅黑" panose="020B0503020204020204" pitchFamily="34" charset="-122"/>
                </a:endParaRPr>
              </a:p>
            </p:txBody>
          </p:sp>
        </p:grpSp>
        <p:grpSp>
          <p:nvGrpSpPr>
            <p:cNvPr id="56" name="Group 26"/>
            <p:cNvGrpSpPr/>
            <p:nvPr/>
          </p:nvGrpSpPr>
          <p:grpSpPr bwMode="auto">
            <a:xfrm>
              <a:off x="5039772" y="2964556"/>
              <a:ext cx="1465263" cy="411163"/>
              <a:chOff x="1525" y="1757"/>
              <a:chExt cx="923" cy="259"/>
            </a:xfrm>
          </p:grpSpPr>
          <p:sp>
            <p:nvSpPr>
              <p:cNvPr id="57" name="Freeform 27"/>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58" name="Text Box 28"/>
              <p:cNvSpPr txBox="1">
                <a:spLocks noChangeArrowheads="1"/>
              </p:cNvSpPr>
              <p:nvPr/>
            </p:nvSpPr>
            <p:spPr bwMode="auto">
              <a:xfrm>
                <a:off x="1574" y="1757"/>
                <a:ext cx="421"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t>
                </a:r>
                <a:endParaRPr lang="nl-NL">
                  <a:latin typeface="微软雅黑" panose="020B0503020204020204" pitchFamily="34" charset="-122"/>
                  <a:ea typeface="微软雅黑" panose="020B0503020204020204" pitchFamily="34" charset="-122"/>
                </a:endParaRPr>
              </a:p>
            </p:txBody>
          </p:sp>
        </p:grpSp>
        <p:sp>
          <p:nvSpPr>
            <p:cNvPr id="59" name="PPBand319"/>
            <p:cNvSpPr txBox="1">
              <a:spLocks noChangeArrowheads="1"/>
            </p:cNvSpPr>
            <p:nvPr/>
          </p:nvSpPr>
          <p:spPr bwMode="auto">
            <a:xfrm>
              <a:off x="2845847" y="3223319"/>
              <a:ext cx="877163" cy="369332"/>
            </a:xfrm>
            <a:prstGeom prst="rect">
              <a:avLst/>
            </a:prstGeom>
            <a:noFill/>
            <a:ln w="12700">
              <a:noFill/>
              <a:miter lim="800000"/>
            </a:ln>
            <a:effectLst/>
          </p:spPr>
          <p:txBody>
            <a:bodyPr wrap="none">
              <a:spAutoFit/>
            </a:bodyPr>
            <a:lstStyle/>
            <a:p>
              <a:pPr defTabSz="762000" eaLnBrk="0" hangingPunct="0"/>
              <a:r>
                <a:rPr lang="zh-CN" altLang="nl-NL" dirty="0">
                  <a:latin typeface="微软雅黑" panose="020B0503020204020204" pitchFamily="34" charset="-122"/>
                  <a:ea typeface="微软雅黑" panose="020B0503020204020204" pitchFamily="34" charset="-122"/>
                </a:rPr>
                <a:t>攻击者</a:t>
              </a:r>
              <a:endParaRPr lang="nl-NL" dirty="0">
                <a:latin typeface="微软雅黑" panose="020B0503020204020204" pitchFamily="34" charset="-122"/>
                <a:ea typeface="微软雅黑" panose="020B0503020204020204" pitchFamily="34" charset="-122"/>
              </a:endParaRPr>
            </a:p>
          </p:txBody>
        </p:sp>
        <p:sp>
          <p:nvSpPr>
            <p:cNvPr id="60" name="PPBand320"/>
            <p:cNvSpPr txBox="1">
              <a:spLocks noChangeArrowheads="1"/>
            </p:cNvSpPr>
            <p:nvPr/>
          </p:nvSpPr>
          <p:spPr bwMode="auto">
            <a:xfrm>
              <a:off x="7944103" y="3080444"/>
              <a:ext cx="1560513" cy="369332"/>
            </a:xfrm>
            <a:prstGeom prst="rect">
              <a:avLst/>
            </a:prstGeom>
            <a:noFill/>
            <a:ln w="12700">
              <a:noFill/>
              <a:miter lim="800000"/>
            </a:ln>
            <a:effectLst/>
          </p:spPr>
          <p:txBody>
            <a:bodyPr>
              <a:spAutoFit/>
            </a:bodyPr>
            <a:lstStyle/>
            <a:p>
              <a:pPr defTabSz="762000" eaLnBrk="0" hangingPunct="0"/>
              <a:r>
                <a:rPr lang="zh-CN" altLang="nl-NL" dirty="0">
                  <a:latin typeface="微软雅黑" panose="020B0503020204020204" pitchFamily="34" charset="-122"/>
                  <a:ea typeface="微软雅黑" panose="020B0503020204020204" pitchFamily="34" charset="-122"/>
                </a:rPr>
                <a:t>目标主机</a:t>
              </a:r>
              <a:endParaRPr lang="zh-CN" altLang="nl-NL" dirty="0">
                <a:latin typeface="微软雅黑" panose="020B0503020204020204" pitchFamily="34" charset="-122"/>
                <a:ea typeface="微软雅黑" panose="020B0503020204020204" pitchFamily="34" charset="-122"/>
              </a:endParaRPr>
            </a:p>
          </p:txBody>
        </p:sp>
        <p:grpSp>
          <p:nvGrpSpPr>
            <p:cNvPr id="61" name="Group 32"/>
            <p:cNvGrpSpPr/>
            <p:nvPr/>
          </p:nvGrpSpPr>
          <p:grpSpPr bwMode="auto">
            <a:xfrm>
              <a:off x="4811172" y="3116956"/>
              <a:ext cx="1465263" cy="411163"/>
              <a:chOff x="1525" y="1757"/>
              <a:chExt cx="923" cy="259"/>
            </a:xfrm>
          </p:grpSpPr>
          <p:sp>
            <p:nvSpPr>
              <p:cNvPr id="62" name="Freeform 33"/>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63" name="Text Box 34"/>
              <p:cNvSpPr txBox="1">
                <a:spLocks noChangeArrowheads="1"/>
              </p:cNvSpPr>
              <p:nvPr/>
            </p:nvSpPr>
            <p:spPr bwMode="auto">
              <a:xfrm>
                <a:off x="1574" y="1757"/>
                <a:ext cx="421"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t>
                </a:r>
                <a:endParaRPr lang="nl-NL">
                  <a:latin typeface="微软雅黑" panose="020B0503020204020204" pitchFamily="34" charset="-122"/>
                  <a:ea typeface="微软雅黑" panose="020B0503020204020204" pitchFamily="34" charset="-122"/>
                </a:endParaRPr>
              </a:p>
            </p:txBody>
          </p:sp>
        </p:grpSp>
        <p:grpSp>
          <p:nvGrpSpPr>
            <p:cNvPr id="64" name="Group 35"/>
            <p:cNvGrpSpPr/>
            <p:nvPr/>
          </p:nvGrpSpPr>
          <p:grpSpPr bwMode="auto">
            <a:xfrm>
              <a:off x="4811172" y="4183756"/>
              <a:ext cx="1465263" cy="404813"/>
              <a:chOff x="1920" y="2160"/>
              <a:chExt cx="923" cy="255"/>
            </a:xfrm>
          </p:grpSpPr>
          <p:sp>
            <p:nvSpPr>
              <p:cNvPr id="65" name="Freeform 36"/>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66" name="Text Box 37"/>
              <p:cNvSpPr txBox="1">
                <a:spLocks noChangeArrowheads="1"/>
              </p:cNvSpPr>
              <p:nvPr/>
            </p:nvSpPr>
            <p:spPr bwMode="auto">
              <a:xfrm>
                <a:off x="2016" y="2160"/>
                <a:ext cx="75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sp>
          <p:nvSpPr>
            <p:cNvPr id="67" name="PPBand321"/>
            <p:cNvSpPr txBox="1">
              <a:spLocks noChangeArrowheads="1"/>
            </p:cNvSpPr>
            <p:nvPr/>
          </p:nvSpPr>
          <p:spPr bwMode="auto">
            <a:xfrm>
              <a:off x="6776497" y="4194869"/>
              <a:ext cx="327334" cy="369332"/>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1</a:t>
              </a:r>
              <a:endParaRPr lang="nl-NL">
                <a:latin typeface="微软雅黑" panose="020B0503020204020204" pitchFamily="34" charset="-122"/>
                <a:ea typeface="微软雅黑" panose="020B0503020204020204" pitchFamily="34" charset="-122"/>
              </a:endParaRPr>
            </a:p>
          </p:txBody>
        </p:sp>
        <p:sp>
          <p:nvSpPr>
            <p:cNvPr id="68" name="PPBand322"/>
            <p:cNvSpPr txBox="1">
              <a:spLocks noChangeArrowheads="1"/>
            </p:cNvSpPr>
            <p:nvPr/>
          </p:nvSpPr>
          <p:spPr bwMode="auto">
            <a:xfrm>
              <a:off x="6792372" y="5936356"/>
              <a:ext cx="333746" cy="369332"/>
            </a:xfrm>
            <a:prstGeom prst="rect">
              <a:avLst/>
            </a:prstGeom>
            <a:noFill/>
            <a:ln w="12700">
              <a:noFill/>
              <a:miter lim="800000"/>
            </a:ln>
            <a:effectLst/>
          </p:spPr>
          <p:txBody>
            <a:bodyPr wrap="none">
              <a:spAutoFit/>
            </a:bodyPr>
            <a:lstStyle/>
            <a:p>
              <a:pPr defTabSz="762000" eaLnBrk="0" hangingPunct="0"/>
              <a:r>
                <a:rPr lang="nl-NL" dirty="0">
                  <a:latin typeface="微软雅黑" panose="020B0503020204020204" pitchFamily="34" charset="-122"/>
                  <a:ea typeface="微软雅黑" panose="020B0503020204020204" pitchFamily="34" charset="-122"/>
                </a:rPr>
                <a:t>n</a:t>
              </a:r>
              <a:endParaRPr lang="nl-NL" dirty="0">
                <a:latin typeface="微软雅黑" panose="020B0503020204020204" pitchFamily="34" charset="-122"/>
                <a:ea typeface="微软雅黑" panose="020B0503020204020204" pitchFamily="34" charset="-122"/>
              </a:endParaRPr>
            </a:p>
          </p:txBody>
        </p:sp>
        <p:grpSp>
          <p:nvGrpSpPr>
            <p:cNvPr id="69" name="Group 40"/>
            <p:cNvGrpSpPr/>
            <p:nvPr/>
          </p:nvGrpSpPr>
          <p:grpSpPr bwMode="auto">
            <a:xfrm>
              <a:off x="5115972" y="5402956"/>
              <a:ext cx="1465263" cy="404813"/>
              <a:chOff x="1920" y="2160"/>
              <a:chExt cx="923" cy="255"/>
            </a:xfrm>
          </p:grpSpPr>
          <p:sp>
            <p:nvSpPr>
              <p:cNvPr id="70" name="Freeform 41"/>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71" name="Text Box 42"/>
              <p:cNvSpPr txBox="1">
                <a:spLocks noChangeArrowheads="1"/>
              </p:cNvSpPr>
              <p:nvPr/>
            </p:nvSpPr>
            <p:spPr bwMode="auto">
              <a:xfrm>
                <a:off x="2016" y="2160"/>
                <a:ext cx="75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72" name="Group 43"/>
            <p:cNvGrpSpPr/>
            <p:nvPr/>
          </p:nvGrpSpPr>
          <p:grpSpPr bwMode="auto">
            <a:xfrm>
              <a:off x="4963572" y="5555356"/>
              <a:ext cx="1465263" cy="404813"/>
              <a:chOff x="1920" y="2160"/>
              <a:chExt cx="923" cy="255"/>
            </a:xfrm>
          </p:grpSpPr>
          <p:sp>
            <p:nvSpPr>
              <p:cNvPr id="73" name="Freeform 44"/>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74" name="Text Box 45"/>
              <p:cNvSpPr txBox="1">
                <a:spLocks noChangeArrowheads="1"/>
              </p:cNvSpPr>
              <p:nvPr/>
            </p:nvSpPr>
            <p:spPr bwMode="auto">
              <a:xfrm>
                <a:off x="2016" y="2160"/>
                <a:ext cx="75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75" name="Group 46"/>
            <p:cNvGrpSpPr/>
            <p:nvPr/>
          </p:nvGrpSpPr>
          <p:grpSpPr bwMode="auto">
            <a:xfrm>
              <a:off x="4811172" y="5707756"/>
              <a:ext cx="1465263" cy="404813"/>
              <a:chOff x="1920" y="2160"/>
              <a:chExt cx="923" cy="255"/>
            </a:xfrm>
          </p:grpSpPr>
          <p:sp>
            <p:nvSpPr>
              <p:cNvPr id="76" name="Freeform 47"/>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77" name="Text Box 48"/>
              <p:cNvSpPr txBox="1">
                <a:spLocks noChangeArrowheads="1"/>
              </p:cNvSpPr>
              <p:nvPr/>
            </p:nvSpPr>
            <p:spPr bwMode="auto">
              <a:xfrm>
                <a:off x="2016" y="2160"/>
                <a:ext cx="75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78" name="Group 49"/>
            <p:cNvGrpSpPr/>
            <p:nvPr/>
          </p:nvGrpSpPr>
          <p:grpSpPr bwMode="auto">
            <a:xfrm>
              <a:off x="4658772" y="5860156"/>
              <a:ext cx="1465263" cy="404813"/>
              <a:chOff x="1920" y="2160"/>
              <a:chExt cx="923" cy="255"/>
            </a:xfrm>
          </p:grpSpPr>
          <p:sp>
            <p:nvSpPr>
              <p:cNvPr id="79" name="Freeform 50"/>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80" name="Text Box 51"/>
              <p:cNvSpPr txBox="1">
                <a:spLocks noChangeArrowheads="1"/>
              </p:cNvSpPr>
              <p:nvPr/>
            </p:nvSpPr>
            <p:spPr bwMode="auto">
              <a:xfrm>
                <a:off x="2016" y="2160"/>
                <a:ext cx="75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81" name="Group 52"/>
            <p:cNvGrpSpPr/>
            <p:nvPr/>
          </p:nvGrpSpPr>
          <p:grpSpPr bwMode="auto">
            <a:xfrm>
              <a:off x="6786032" y="4412357"/>
              <a:ext cx="276226" cy="1284288"/>
              <a:chOff x="3308" y="2304"/>
              <a:chExt cx="174" cy="809"/>
            </a:xfrm>
          </p:grpSpPr>
          <p:grpSp>
            <p:nvGrpSpPr>
              <p:cNvPr id="82" name="Group 53"/>
              <p:cNvGrpSpPr/>
              <p:nvPr/>
            </p:nvGrpSpPr>
            <p:grpSpPr bwMode="auto">
              <a:xfrm>
                <a:off x="3308" y="2304"/>
                <a:ext cx="168" cy="592"/>
                <a:chOff x="2438" y="2329"/>
                <a:chExt cx="157" cy="592"/>
              </a:xfrm>
            </p:grpSpPr>
            <p:sp>
              <p:nvSpPr>
                <p:cNvPr id="84" name="Text Box 54"/>
                <p:cNvSpPr txBox="1">
                  <a:spLocks noChangeArrowheads="1"/>
                </p:cNvSpPr>
                <p:nvPr/>
              </p:nvSpPr>
              <p:spPr bwMode="auto">
                <a:xfrm>
                  <a:off x="2438" y="2329"/>
                  <a:ext cx="14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85" name="Text Box 55"/>
                <p:cNvSpPr txBox="1">
                  <a:spLocks noChangeArrowheads="1"/>
                </p:cNvSpPr>
                <p:nvPr/>
              </p:nvSpPr>
              <p:spPr bwMode="auto">
                <a:xfrm>
                  <a:off x="2448" y="2496"/>
                  <a:ext cx="14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86" name="Text Box 56"/>
                <p:cNvSpPr txBox="1">
                  <a:spLocks noChangeArrowheads="1"/>
                </p:cNvSpPr>
                <p:nvPr/>
              </p:nvSpPr>
              <p:spPr bwMode="auto">
                <a:xfrm>
                  <a:off x="2448" y="2688"/>
                  <a:ext cx="147"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sp>
            <p:nvSpPr>
              <p:cNvPr id="83" name="Text Box 57"/>
              <p:cNvSpPr txBox="1">
                <a:spLocks noChangeArrowheads="1"/>
              </p:cNvSpPr>
              <p:nvPr/>
            </p:nvSpPr>
            <p:spPr bwMode="auto">
              <a:xfrm>
                <a:off x="3330" y="2880"/>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sp>
          <p:nvSpPr>
            <p:cNvPr id="87" name="PPBand323"/>
            <p:cNvSpPr txBox="1">
              <a:spLocks noChangeArrowheads="1"/>
            </p:cNvSpPr>
            <p:nvPr/>
          </p:nvSpPr>
          <p:spPr bwMode="auto">
            <a:xfrm>
              <a:off x="7173372" y="4488556"/>
              <a:ext cx="1593193" cy="369332"/>
            </a:xfrm>
            <a:prstGeom prst="rect">
              <a:avLst/>
            </a:prstGeom>
            <a:noFill/>
            <a:ln w="12700">
              <a:noFill/>
              <a:miter lim="800000"/>
            </a:ln>
            <a:effectLst/>
          </p:spPr>
          <p:txBody>
            <a:bodyPr wrap="none">
              <a:spAutoFit/>
            </a:bodyPr>
            <a:lstStyle/>
            <a:p>
              <a:pPr defTabSz="762000" eaLnBrk="0" hangingPunct="0"/>
              <a:r>
                <a:rPr lang="zh-CN" altLang="en-GB">
                  <a:latin typeface="微软雅黑" panose="020B0503020204020204" pitchFamily="34" charset="-122"/>
                  <a:ea typeface="微软雅黑" panose="020B0503020204020204" pitchFamily="34" charset="-122"/>
                </a:rPr>
                <a:t>等待</a:t>
              </a:r>
              <a:r>
                <a:rPr lang="nl-NL">
                  <a:latin typeface="微软雅黑" panose="020B0503020204020204" pitchFamily="34" charset="-122"/>
                  <a:ea typeface="微软雅黑" panose="020B0503020204020204" pitchFamily="34" charset="-122"/>
                </a:rPr>
                <a:t>ACK</a:t>
              </a:r>
              <a:r>
                <a:rPr lang="zh-CN" altLang="en-GB">
                  <a:latin typeface="微软雅黑" panose="020B0503020204020204" pitchFamily="34" charset="-122"/>
                  <a:ea typeface="微软雅黑" panose="020B0503020204020204" pitchFamily="34" charset="-122"/>
                </a:rPr>
                <a:t>应答</a:t>
              </a:r>
              <a:endParaRPr lang="nl-NL">
                <a:latin typeface="微软雅黑" panose="020B0503020204020204" pitchFamily="34" charset="-122"/>
                <a:ea typeface="微软雅黑" panose="020B0503020204020204" pitchFamily="34" charset="-122"/>
              </a:endParaRPr>
            </a:p>
          </p:txBody>
        </p:sp>
        <p:grpSp>
          <p:nvGrpSpPr>
            <p:cNvPr id="88" name="Group 59"/>
            <p:cNvGrpSpPr/>
            <p:nvPr/>
          </p:nvGrpSpPr>
          <p:grpSpPr bwMode="auto">
            <a:xfrm>
              <a:off x="6319294" y="1897755"/>
              <a:ext cx="714375" cy="714375"/>
              <a:chOff x="3014" y="720"/>
              <a:chExt cx="450" cy="450"/>
            </a:xfrm>
          </p:grpSpPr>
          <p:sp>
            <p:nvSpPr>
              <p:cNvPr id="89" name="Text Box 60"/>
              <p:cNvSpPr txBox="1">
                <a:spLocks noChangeArrowheads="1"/>
              </p:cNvSpPr>
              <p:nvPr/>
            </p:nvSpPr>
            <p:spPr bwMode="auto">
              <a:xfrm>
                <a:off x="3014" y="937"/>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90" name="Text Box 61"/>
              <p:cNvSpPr txBox="1">
                <a:spLocks noChangeArrowheads="1"/>
              </p:cNvSpPr>
              <p:nvPr/>
            </p:nvSpPr>
            <p:spPr bwMode="auto">
              <a:xfrm>
                <a:off x="3168" y="816"/>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91" name="Text Box 62"/>
              <p:cNvSpPr txBox="1">
                <a:spLocks noChangeArrowheads="1"/>
              </p:cNvSpPr>
              <p:nvPr/>
            </p:nvSpPr>
            <p:spPr bwMode="auto">
              <a:xfrm>
                <a:off x="3312" y="720"/>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grpSp>
          <p:nvGrpSpPr>
            <p:cNvPr id="92" name="Group 63"/>
            <p:cNvGrpSpPr/>
            <p:nvPr/>
          </p:nvGrpSpPr>
          <p:grpSpPr bwMode="auto">
            <a:xfrm>
              <a:off x="6335169" y="2964555"/>
              <a:ext cx="714375" cy="714375"/>
              <a:chOff x="3014" y="720"/>
              <a:chExt cx="450" cy="450"/>
            </a:xfrm>
          </p:grpSpPr>
          <p:sp>
            <p:nvSpPr>
              <p:cNvPr id="93" name="Text Box 64"/>
              <p:cNvSpPr txBox="1">
                <a:spLocks noChangeArrowheads="1"/>
              </p:cNvSpPr>
              <p:nvPr/>
            </p:nvSpPr>
            <p:spPr bwMode="auto">
              <a:xfrm>
                <a:off x="3014" y="937"/>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94" name="Text Box 65"/>
              <p:cNvSpPr txBox="1">
                <a:spLocks noChangeArrowheads="1"/>
              </p:cNvSpPr>
              <p:nvPr/>
            </p:nvSpPr>
            <p:spPr bwMode="auto">
              <a:xfrm>
                <a:off x="3168" y="816"/>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95" name="Text Box 66"/>
              <p:cNvSpPr txBox="1">
                <a:spLocks noChangeArrowheads="1"/>
              </p:cNvSpPr>
              <p:nvPr/>
            </p:nvSpPr>
            <p:spPr bwMode="auto">
              <a:xfrm>
                <a:off x="3312" y="720"/>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grpSp>
          <p:nvGrpSpPr>
            <p:cNvPr id="96" name="Group 67"/>
            <p:cNvGrpSpPr/>
            <p:nvPr/>
          </p:nvGrpSpPr>
          <p:grpSpPr bwMode="auto">
            <a:xfrm>
              <a:off x="5954169" y="4640955"/>
              <a:ext cx="714375" cy="714375"/>
              <a:chOff x="3014" y="720"/>
              <a:chExt cx="450" cy="450"/>
            </a:xfrm>
          </p:grpSpPr>
          <p:sp>
            <p:nvSpPr>
              <p:cNvPr id="97" name="Text Box 68"/>
              <p:cNvSpPr txBox="1">
                <a:spLocks noChangeArrowheads="1"/>
              </p:cNvSpPr>
              <p:nvPr/>
            </p:nvSpPr>
            <p:spPr bwMode="auto">
              <a:xfrm>
                <a:off x="3014" y="937"/>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98" name="Text Box 69"/>
              <p:cNvSpPr txBox="1">
                <a:spLocks noChangeArrowheads="1"/>
              </p:cNvSpPr>
              <p:nvPr/>
            </p:nvSpPr>
            <p:spPr bwMode="auto">
              <a:xfrm>
                <a:off x="3168" y="816"/>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99" name="Text Box 70"/>
              <p:cNvSpPr txBox="1">
                <a:spLocks noChangeArrowheads="1"/>
              </p:cNvSpPr>
              <p:nvPr/>
            </p:nvSpPr>
            <p:spPr bwMode="auto">
              <a:xfrm>
                <a:off x="3312" y="720"/>
                <a:ext cx="152" cy="233"/>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sp>
          <p:nvSpPr>
            <p:cNvPr id="100" name="PPBand323"/>
            <p:cNvSpPr txBox="1">
              <a:spLocks noChangeArrowheads="1"/>
            </p:cNvSpPr>
            <p:nvPr/>
          </p:nvSpPr>
          <p:spPr bwMode="auto">
            <a:xfrm>
              <a:off x="3498310" y="4161531"/>
              <a:ext cx="877163" cy="369332"/>
            </a:xfrm>
            <a:prstGeom prst="rect">
              <a:avLst/>
            </a:prstGeom>
            <a:noFill/>
            <a:ln w="12700">
              <a:noFill/>
              <a:miter lim="800000"/>
            </a:ln>
            <a:effectLst/>
          </p:spPr>
          <p:txBody>
            <a:bodyPr wrap="none">
              <a:spAutoFit/>
            </a:bodyPr>
            <a:lstStyle/>
            <a:p>
              <a:pPr defTabSz="762000" eaLnBrk="0" hangingPunct="0"/>
              <a:r>
                <a:rPr lang="zh-CN" altLang="en-GB">
                  <a:latin typeface="微软雅黑" panose="020B0503020204020204" pitchFamily="34" charset="-122"/>
                  <a:ea typeface="微软雅黑" panose="020B0503020204020204" pitchFamily="34" charset="-122"/>
                </a:rPr>
                <a:t>不应答</a:t>
              </a:r>
              <a:endParaRPr lang="nl-NL" altLang="zh-CN">
                <a:latin typeface="微软雅黑" panose="020B0503020204020204" pitchFamily="34" charset="-122"/>
                <a:ea typeface="微软雅黑" panose="020B0503020204020204" pitchFamily="34" charset="-122"/>
              </a:endParaRPr>
            </a:p>
          </p:txBody>
        </p:sp>
        <p:sp>
          <p:nvSpPr>
            <p:cNvPr id="101" name="PPBand323"/>
            <p:cNvSpPr txBox="1">
              <a:spLocks noChangeArrowheads="1"/>
            </p:cNvSpPr>
            <p:nvPr/>
          </p:nvSpPr>
          <p:spPr bwMode="auto">
            <a:xfrm>
              <a:off x="3498310" y="5745856"/>
              <a:ext cx="877163" cy="369332"/>
            </a:xfrm>
            <a:prstGeom prst="rect">
              <a:avLst/>
            </a:prstGeom>
            <a:noFill/>
            <a:ln w="12700">
              <a:noFill/>
              <a:miter lim="800000"/>
            </a:ln>
            <a:effectLst/>
          </p:spPr>
          <p:txBody>
            <a:bodyPr wrap="none">
              <a:spAutoFit/>
            </a:bodyPr>
            <a:lstStyle/>
            <a:p>
              <a:pPr defTabSz="762000" eaLnBrk="0" hangingPunct="0"/>
              <a:r>
                <a:rPr lang="zh-CN" altLang="en-GB">
                  <a:latin typeface="微软雅黑" panose="020B0503020204020204" pitchFamily="34" charset="-122"/>
                  <a:ea typeface="微软雅黑" panose="020B0503020204020204" pitchFamily="34" charset="-122"/>
                </a:rPr>
                <a:t>不应答</a:t>
              </a:r>
              <a:endParaRPr lang="nl-NL" altLang="zh-CN">
                <a:latin typeface="微软雅黑" panose="020B0503020204020204" pitchFamily="34" charset="-122"/>
                <a:ea typeface="微软雅黑" panose="020B0503020204020204" pitchFamily="34" charset="-122"/>
              </a:endParaRPr>
            </a:p>
          </p:txBody>
        </p:sp>
        <p:sp>
          <p:nvSpPr>
            <p:cNvPr id="102" name="PPBand323"/>
            <p:cNvSpPr txBox="1">
              <a:spLocks noChangeArrowheads="1"/>
            </p:cNvSpPr>
            <p:nvPr/>
          </p:nvSpPr>
          <p:spPr bwMode="auto">
            <a:xfrm>
              <a:off x="7314660" y="5745856"/>
              <a:ext cx="1107996" cy="369332"/>
            </a:xfrm>
            <a:prstGeom prst="rect">
              <a:avLst/>
            </a:prstGeom>
            <a:noFill/>
            <a:ln w="12700">
              <a:noFill/>
              <a:miter lim="800000"/>
            </a:ln>
            <a:effectLst/>
          </p:spPr>
          <p:txBody>
            <a:bodyPr wrap="none">
              <a:spAutoFit/>
            </a:bodyPr>
            <a:lstStyle/>
            <a:p>
              <a:pPr defTabSz="762000" eaLnBrk="0" hangingPunct="0"/>
              <a:r>
                <a:rPr lang="zh-CN" altLang="en-GB">
                  <a:latin typeface="微软雅黑" panose="020B0503020204020204" pitchFamily="34" charset="-122"/>
                  <a:ea typeface="微软雅黑" panose="020B0503020204020204" pitchFamily="34" charset="-122"/>
                </a:rPr>
                <a:t>重新发送</a:t>
              </a:r>
              <a:endParaRPr lang="nl-NL" altLang="zh-CN">
                <a:latin typeface="微软雅黑" panose="020B0503020204020204" pitchFamily="34" charset="-122"/>
                <a:ea typeface="微软雅黑" panose="020B0503020204020204" pitchFamily="34" charset="-122"/>
              </a:endParaRPr>
            </a:p>
          </p:txBody>
        </p:sp>
        <p:pic>
          <p:nvPicPr>
            <p:cNvPr id="103" name="Picture 43" descr="台式电脑"/>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944102" y="1897755"/>
              <a:ext cx="1300957" cy="123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53" descr="compu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8357" y="2096194"/>
              <a:ext cx="1295400"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3435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SYN </a:t>
            </a:r>
            <a:r>
              <a:rPr lang="zh-CN" altLang="en-US" sz="2400" dirty="0">
                <a:latin typeface="微软雅黑" panose="020B0503020204020204" pitchFamily="34" charset="-122"/>
                <a:ea typeface="微软雅黑" panose="020B0503020204020204" pitchFamily="34" charset="-122"/>
                <a:cs typeface="+mn-ea"/>
                <a:sym typeface="+mn-lt"/>
              </a:rPr>
              <a:t>洪水</a:t>
            </a:r>
            <a:r>
              <a:rPr lang="zh-CN" altLang="en-US" sz="2400" dirty="0" smtClean="0">
                <a:latin typeface="微软雅黑" panose="020B0503020204020204" pitchFamily="34" charset="-122"/>
                <a:ea typeface="微软雅黑" panose="020B0503020204020204" pitchFamily="34" charset="-122"/>
                <a:cs typeface="+mn-ea"/>
                <a:sym typeface="+mn-lt"/>
              </a:rPr>
              <a:t>攻击</a:t>
            </a:r>
            <a:r>
              <a:rPr lang="en-US" altLang="zh-CN" sz="2400" dirty="0" smtClean="0">
                <a:latin typeface="微软雅黑" panose="020B0503020204020204" pitchFamily="34" charset="-122"/>
                <a:ea typeface="微软雅黑" panose="020B0503020204020204" pitchFamily="34" charset="-122"/>
                <a:cs typeface="+mn-ea"/>
                <a:sym typeface="+mn-lt"/>
              </a:rPr>
              <a:t>—2</a:t>
            </a:r>
            <a:endParaRPr lang="en-US" altLang="zh-CN"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pSp>
        <p:nvGrpSpPr>
          <p:cNvPr id="2" name="组合 1"/>
          <p:cNvGrpSpPr/>
          <p:nvPr/>
        </p:nvGrpSpPr>
        <p:grpSpPr>
          <a:xfrm>
            <a:off x="2398442" y="1700532"/>
            <a:ext cx="7663602" cy="3717471"/>
            <a:chOff x="2398442" y="1700532"/>
            <a:chExt cx="7663602" cy="3717471"/>
          </a:xfrm>
        </p:grpSpPr>
        <p:grpSp>
          <p:nvGrpSpPr>
            <p:cNvPr id="105" name="Group 20"/>
            <p:cNvGrpSpPr/>
            <p:nvPr/>
          </p:nvGrpSpPr>
          <p:grpSpPr bwMode="auto">
            <a:xfrm>
              <a:off x="4603466" y="3677497"/>
              <a:ext cx="1098490" cy="369001"/>
              <a:chOff x="1525" y="1757"/>
              <a:chExt cx="923" cy="287"/>
            </a:xfrm>
          </p:grpSpPr>
          <p:sp>
            <p:nvSpPr>
              <p:cNvPr id="106" name="Freeform 21"/>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07" name="Text Box 22"/>
              <p:cNvSpPr txBox="1">
                <a:spLocks noChangeArrowheads="1"/>
              </p:cNvSpPr>
              <p:nvPr/>
            </p:nvSpPr>
            <p:spPr bwMode="auto">
              <a:xfrm>
                <a:off x="1574" y="1757"/>
                <a:ext cx="562"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t>
                </a:r>
                <a:endParaRPr lang="nl-NL">
                  <a:latin typeface="微软雅黑" panose="020B0503020204020204" pitchFamily="34" charset="-122"/>
                  <a:ea typeface="微软雅黑" panose="020B0503020204020204" pitchFamily="34" charset="-122"/>
                </a:endParaRPr>
              </a:p>
            </p:txBody>
          </p:sp>
        </p:grpSp>
        <p:grpSp>
          <p:nvGrpSpPr>
            <p:cNvPr id="108" name="Group 23"/>
            <p:cNvGrpSpPr/>
            <p:nvPr/>
          </p:nvGrpSpPr>
          <p:grpSpPr bwMode="auto">
            <a:xfrm>
              <a:off x="4374866" y="3829897"/>
              <a:ext cx="1098490" cy="369001"/>
              <a:chOff x="1525" y="1757"/>
              <a:chExt cx="923" cy="287"/>
            </a:xfrm>
          </p:grpSpPr>
          <p:sp>
            <p:nvSpPr>
              <p:cNvPr id="109" name="Freeform 24"/>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10" name="Text Box 25"/>
              <p:cNvSpPr txBox="1">
                <a:spLocks noChangeArrowheads="1"/>
              </p:cNvSpPr>
              <p:nvPr/>
            </p:nvSpPr>
            <p:spPr bwMode="auto">
              <a:xfrm>
                <a:off x="1574" y="1757"/>
                <a:ext cx="562"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t>
                </a:r>
                <a:endParaRPr lang="nl-NL">
                  <a:latin typeface="微软雅黑" panose="020B0503020204020204" pitchFamily="34" charset="-122"/>
                  <a:ea typeface="微软雅黑" panose="020B0503020204020204" pitchFamily="34" charset="-122"/>
                </a:endParaRPr>
              </a:p>
            </p:txBody>
          </p:sp>
        </p:grpSp>
        <p:grpSp>
          <p:nvGrpSpPr>
            <p:cNvPr id="111" name="Group 26"/>
            <p:cNvGrpSpPr/>
            <p:nvPr/>
          </p:nvGrpSpPr>
          <p:grpSpPr bwMode="auto">
            <a:xfrm>
              <a:off x="4146266" y="3982297"/>
              <a:ext cx="1098490" cy="369001"/>
              <a:chOff x="1525" y="1757"/>
              <a:chExt cx="923" cy="287"/>
            </a:xfrm>
          </p:grpSpPr>
          <p:sp>
            <p:nvSpPr>
              <p:cNvPr id="112" name="Freeform 27"/>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13" name="Text Box 28"/>
              <p:cNvSpPr txBox="1">
                <a:spLocks noChangeArrowheads="1"/>
              </p:cNvSpPr>
              <p:nvPr/>
            </p:nvSpPr>
            <p:spPr bwMode="auto">
              <a:xfrm>
                <a:off x="1574" y="1757"/>
                <a:ext cx="562"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t>
                </a:r>
                <a:endParaRPr lang="nl-NL">
                  <a:latin typeface="微软雅黑" panose="020B0503020204020204" pitchFamily="34" charset="-122"/>
                  <a:ea typeface="微软雅黑" panose="020B0503020204020204" pitchFamily="34" charset="-122"/>
                </a:endParaRPr>
              </a:p>
            </p:txBody>
          </p:sp>
        </p:grpSp>
        <p:sp>
          <p:nvSpPr>
            <p:cNvPr id="114" name="PPBand319"/>
            <p:cNvSpPr txBox="1">
              <a:spLocks noChangeArrowheads="1"/>
            </p:cNvSpPr>
            <p:nvPr/>
          </p:nvSpPr>
          <p:spPr bwMode="auto">
            <a:xfrm>
              <a:off x="2420503" y="4334778"/>
              <a:ext cx="877163" cy="369332"/>
            </a:xfrm>
            <a:prstGeom prst="rect">
              <a:avLst/>
            </a:prstGeom>
            <a:noFill/>
            <a:ln w="12700">
              <a:noFill/>
              <a:miter lim="800000"/>
            </a:ln>
            <a:effectLst/>
          </p:spPr>
          <p:txBody>
            <a:bodyPr wrap="none">
              <a:spAutoFit/>
            </a:bodyPr>
            <a:lstStyle/>
            <a:p>
              <a:pPr defTabSz="762000" eaLnBrk="0" hangingPunct="0"/>
              <a:r>
                <a:rPr lang="zh-CN" altLang="nl-NL" dirty="0">
                  <a:latin typeface="微软雅黑" panose="020B0503020204020204" pitchFamily="34" charset="-122"/>
                  <a:ea typeface="微软雅黑" panose="020B0503020204020204" pitchFamily="34" charset="-122"/>
                </a:rPr>
                <a:t>攻击者</a:t>
              </a:r>
              <a:endParaRPr lang="nl-NL" dirty="0">
                <a:latin typeface="微软雅黑" panose="020B0503020204020204" pitchFamily="34" charset="-122"/>
                <a:ea typeface="微软雅黑" panose="020B0503020204020204" pitchFamily="34" charset="-122"/>
              </a:endParaRPr>
            </a:p>
          </p:txBody>
        </p:sp>
        <p:sp>
          <p:nvSpPr>
            <p:cNvPr id="115" name="PPBand320"/>
            <p:cNvSpPr txBox="1">
              <a:spLocks noChangeArrowheads="1"/>
            </p:cNvSpPr>
            <p:nvPr/>
          </p:nvSpPr>
          <p:spPr bwMode="auto">
            <a:xfrm>
              <a:off x="5997456" y="4401137"/>
              <a:ext cx="1560513" cy="369332"/>
            </a:xfrm>
            <a:prstGeom prst="rect">
              <a:avLst/>
            </a:prstGeom>
            <a:noFill/>
            <a:ln w="12700">
              <a:noFill/>
              <a:miter lim="800000"/>
            </a:ln>
            <a:effectLst/>
          </p:spPr>
          <p:txBody>
            <a:bodyPr>
              <a:spAutoFit/>
            </a:bodyPr>
            <a:lstStyle/>
            <a:p>
              <a:pPr defTabSz="762000" eaLnBrk="0" hangingPunct="0"/>
              <a:r>
                <a:rPr lang="zh-CN" altLang="en-US" dirty="0">
                  <a:latin typeface="微软雅黑" panose="020B0503020204020204" pitchFamily="34" charset="-122"/>
                  <a:ea typeface="微软雅黑" panose="020B0503020204020204" pitchFamily="34" charset="-122"/>
                </a:rPr>
                <a:t>被攻击</a:t>
              </a:r>
              <a:r>
                <a:rPr lang="zh-CN" altLang="nl-NL" dirty="0">
                  <a:latin typeface="微软雅黑" panose="020B0503020204020204" pitchFamily="34" charset="-122"/>
                  <a:ea typeface="微软雅黑" panose="020B0503020204020204" pitchFamily="34" charset="-122"/>
                </a:rPr>
                <a:t>主机</a:t>
              </a:r>
              <a:endParaRPr lang="zh-CN" altLang="nl-NL" dirty="0">
                <a:latin typeface="微软雅黑" panose="020B0503020204020204" pitchFamily="34" charset="-122"/>
                <a:ea typeface="微软雅黑" panose="020B0503020204020204" pitchFamily="34" charset="-122"/>
              </a:endParaRPr>
            </a:p>
          </p:txBody>
        </p:sp>
        <p:grpSp>
          <p:nvGrpSpPr>
            <p:cNvPr id="116" name="Group 32"/>
            <p:cNvGrpSpPr/>
            <p:nvPr/>
          </p:nvGrpSpPr>
          <p:grpSpPr bwMode="auto">
            <a:xfrm>
              <a:off x="3917666" y="4134697"/>
              <a:ext cx="1098490" cy="369001"/>
              <a:chOff x="1525" y="1757"/>
              <a:chExt cx="923" cy="287"/>
            </a:xfrm>
          </p:grpSpPr>
          <p:sp>
            <p:nvSpPr>
              <p:cNvPr id="117" name="Freeform 33"/>
              <p:cNvSpPr/>
              <p:nvPr/>
            </p:nvSpPr>
            <p:spPr bwMode="auto">
              <a:xfrm>
                <a:off x="1525" y="1761"/>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18" name="Text Box 34"/>
              <p:cNvSpPr txBox="1">
                <a:spLocks noChangeArrowheads="1"/>
              </p:cNvSpPr>
              <p:nvPr/>
            </p:nvSpPr>
            <p:spPr bwMode="auto">
              <a:xfrm>
                <a:off x="1574" y="1757"/>
                <a:ext cx="562"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t>
                </a:r>
                <a:endParaRPr lang="nl-NL">
                  <a:latin typeface="微软雅黑" panose="020B0503020204020204" pitchFamily="34" charset="-122"/>
                  <a:ea typeface="微软雅黑" panose="020B0503020204020204" pitchFamily="34" charset="-122"/>
                </a:endParaRPr>
              </a:p>
            </p:txBody>
          </p:sp>
        </p:grpSp>
        <p:sp>
          <p:nvSpPr>
            <p:cNvPr id="119" name="PPBand322"/>
            <p:cNvSpPr txBox="1">
              <a:spLocks noChangeArrowheads="1"/>
            </p:cNvSpPr>
            <p:nvPr/>
          </p:nvSpPr>
          <p:spPr bwMode="auto">
            <a:xfrm flipH="1">
              <a:off x="8757268" y="4801247"/>
              <a:ext cx="383062" cy="369332"/>
            </a:xfrm>
            <a:prstGeom prst="rect">
              <a:avLst/>
            </a:prstGeom>
            <a:noFill/>
            <a:ln w="12700">
              <a:noFill/>
              <a:miter lim="800000"/>
            </a:ln>
            <a:effectLst/>
          </p:spPr>
          <p:txBody>
            <a:bodyPr wrap="square">
              <a:spAutoFit/>
            </a:bodyPr>
            <a:lstStyle/>
            <a:p>
              <a:pPr defTabSz="762000" eaLnBrk="0" hangingPunct="0"/>
              <a:r>
                <a:rPr lang="nl-NL" dirty="0">
                  <a:latin typeface="微软雅黑" panose="020B0503020204020204" pitchFamily="34" charset="-122"/>
                  <a:ea typeface="微软雅黑" panose="020B0503020204020204" pitchFamily="34" charset="-122"/>
                </a:rPr>
                <a:t>n</a:t>
              </a:r>
              <a:endParaRPr lang="nl-NL" dirty="0">
                <a:latin typeface="微软雅黑" panose="020B0503020204020204" pitchFamily="34" charset="-122"/>
                <a:ea typeface="微软雅黑" panose="020B0503020204020204" pitchFamily="34" charset="-122"/>
              </a:endParaRPr>
            </a:p>
          </p:txBody>
        </p:sp>
        <p:grpSp>
          <p:nvGrpSpPr>
            <p:cNvPr id="120" name="Group 40"/>
            <p:cNvGrpSpPr/>
            <p:nvPr/>
          </p:nvGrpSpPr>
          <p:grpSpPr bwMode="auto">
            <a:xfrm flipH="1">
              <a:off x="8220692" y="4193377"/>
              <a:ext cx="1724711" cy="682656"/>
              <a:chOff x="1920" y="2160"/>
              <a:chExt cx="923" cy="255"/>
            </a:xfrm>
          </p:grpSpPr>
          <p:sp>
            <p:nvSpPr>
              <p:cNvPr id="121" name="Freeform 41"/>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22" name="Text Box 42"/>
              <p:cNvSpPr txBox="1">
                <a:spLocks noChangeArrowheads="1"/>
              </p:cNvSpPr>
              <p:nvPr/>
            </p:nvSpPr>
            <p:spPr bwMode="auto">
              <a:xfrm>
                <a:off x="2192" y="2160"/>
                <a:ext cx="644" cy="138"/>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123" name="Group 43"/>
            <p:cNvGrpSpPr/>
            <p:nvPr/>
          </p:nvGrpSpPr>
          <p:grpSpPr bwMode="auto">
            <a:xfrm flipH="1">
              <a:off x="8068292" y="4345777"/>
              <a:ext cx="1724711" cy="682656"/>
              <a:chOff x="1920" y="2160"/>
              <a:chExt cx="923" cy="255"/>
            </a:xfrm>
          </p:grpSpPr>
          <p:sp>
            <p:nvSpPr>
              <p:cNvPr id="124" name="Freeform 44"/>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25" name="Text Box 45"/>
              <p:cNvSpPr txBox="1">
                <a:spLocks noChangeArrowheads="1"/>
              </p:cNvSpPr>
              <p:nvPr/>
            </p:nvSpPr>
            <p:spPr bwMode="auto">
              <a:xfrm>
                <a:off x="2192" y="2160"/>
                <a:ext cx="644" cy="138"/>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126" name="Group 46"/>
            <p:cNvGrpSpPr/>
            <p:nvPr/>
          </p:nvGrpSpPr>
          <p:grpSpPr bwMode="auto">
            <a:xfrm flipH="1">
              <a:off x="7915892" y="4498177"/>
              <a:ext cx="1724711" cy="682656"/>
              <a:chOff x="1920" y="2160"/>
              <a:chExt cx="923" cy="255"/>
            </a:xfrm>
          </p:grpSpPr>
          <p:sp>
            <p:nvSpPr>
              <p:cNvPr id="127" name="Freeform 47"/>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28" name="Text Box 48"/>
              <p:cNvSpPr txBox="1">
                <a:spLocks noChangeArrowheads="1"/>
              </p:cNvSpPr>
              <p:nvPr/>
            </p:nvSpPr>
            <p:spPr bwMode="auto">
              <a:xfrm>
                <a:off x="2192" y="2160"/>
                <a:ext cx="644" cy="138"/>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129" name="Group 49"/>
            <p:cNvGrpSpPr/>
            <p:nvPr/>
          </p:nvGrpSpPr>
          <p:grpSpPr bwMode="auto">
            <a:xfrm flipH="1">
              <a:off x="7706598" y="4735347"/>
              <a:ext cx="1724711" cy="682656"/>
              <a:chOff x="1920" y="2160"/>
              <a:chExt cx="923" cy="255"/>
            </a:xfrm>
          </p:grpSpPr>
          <p:sp>
            <p:nvSpPr>
              <p:cNvPr id="130" name="Freeform 50"/>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31" name="Text Box 51"/>
              <p:cNvSpPr txBox="1">
                <a:spLocks noChangeArrowheads="1"/>
              </p:cNvSpPr>
              <p:nvPr/>
            </p:nvSpPr>
            <p:spPr bwMode="auto">
              <a:xfrm>
                <a:off x="2155" y="2195"/>
                <a:ext cx="644" cy="138"/>
              </a:xfrm>
              <a:prstGeom prst="rect">
                <a:avLst/>
              </a:prstGeom>
              <a:noFill/>
              <a:ln w="12700">
                <a:noFill/>
                <a:miter lim="800000"/>
              </a:ln>
              <a:effectLst/>
            </p:spPr>
            <p:txBody>
              <a:bodyPr wrap="none">
                <a:spAutoFit/>
              </a:bodyPr>
              <a:lstStyle/>
              <a:p>
                <a:pPr defTabSz="762000" eaLnBrk="0" hangingPunct="0"/>
                <a:r>
                  <a:rPr lang="nl-NL" dirty="0">
                    <a:latin typeface="微软雅黑" panose="020B0503020204020204" pitchFamily="34" charset="-122"/>
                    <a:ea typeface="微软雅黑" panose="020B0503020204020204" pitchFamily="34" charset="-122"/>
                  </a:rPr>
                  <a:t>SYN/ACK</a:t>
                </a:r>
                <a:endParaRPr lang="nl-NL" dirty="0">
                  <a:latin typeface="微软雅黑" panose="020B0503020204020204" pitchFamily="34" charset="-122"/>
                  <a:ea typeface="微软雅黑" panose="020B0503020204020204" pitchFamily="34" charset="-122"/>
                </a:endParaRPr>
              </a:p>
            </p:txBody>
          </p:sp>
        </p:grpSp>
        <p:grpSp>
          <p:nvGrpSpPr>
            <p:cNvPr id="132" name="Group 52"/>
            <p:cNvGrpSpPr/>
            <p:nvPr/>
          </p:nvGrpSpPr>
          <p:grpSpPr bwMode="auto">
            <a:xfrm>
              <a:off x="8660744" y="3462852"/>
              <a:ext cx="276226" cy="1573934"/>
              <a:chOff x="3308" y="2304"/>
              <a:chExt cx="174" cy="752"/>
            </a:xfrm>
          </p:grpSpPr>
          <p:grpSp>
            <p:nvGrpSpPr>
              <p:cNvPr id="133" name="Group 53"/>
              <p:cNvGrpSpPr/>
              <p:nvPr/>
            </p:nvGrpSpPr>
            <p:grpSpPr bwMode="auto">
              <a:xfrm>
                <a:off x="3308" y="2304"/>
                <a:ext cx="168" cy="535"/>
                <a:chOff x="2438" y="2329"/>
                <a:chExt cx="157" cy="535"/>
              </a:xfrm>
            </p:grpSpPr>
            <p:sp>
              <p:nvSpPr>
                <p:cNvPr id="135" name="Text Box 54"/>
                <p:cNvSpPr txBox="1">
                  <a:spLocks noChangeArrowheads="1"/>
                </p:cNvSpPr>
                <p:nvPr/>
              </p:nvSpPr>
              <p:spPr bwMode="auto">
                <a:xfrm>
                  <a:off x="2438" y="2329"/>
                  <a:ext cx="147" cy="176"/>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136" name="Text Box 55"/>
                <p:cNvSpPr txBox="1">
                  <a:spLocks noChangeArrowheads="1"/>
                </p:cNvSpPr>
                <p:nvPr/>
              </p:nvSpPr>
              <p:spPr bwMode="auto">
                <a:xfrm>
                  <a:off x="2448" y="2496"/>
                  <a:ext cx="147" cy="176"/>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137" name="Text Box 56"/>
                <p:cNvSpPr txBox="1">
                  <a:spLocks noChangeArrowheads="1"/>
                </p:cNvSpPr>
                <p:nvPr/>
              </p:nvSpPr>
              <p:spPr bwMode="auto">
                <a:xfrm>
                  <a:off x="2448" y="2688"/>
                  <a:ext cx="147" cy="176"/>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sp>
            <p:nvSpPr>
              <p:cNvPr id="134" name="Text Box 57"/>
              <p:cNvSpPr txBox="1">
                <a:spLocks noChangeArrowheads="1"/>
              </p:cNvSpPr>
              <p:nvPr/>
            </p:nvSpPr>
            <p:spPr bwMode="auto">
              <a:xfrm>
                <a:off x="3330" y="2880"/>
                <a:ext cx="152" cy="176"/>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grpSp>
          <p:nvGrpSpPr>
            <p:cNvPr id="138" name="Group 59"/>
            <p:cNvGrpSpPr/>
            <p:nvPr/>
          </p:nvGrpSpPr>
          <p:grpSpPr bwMode="auto">
            <a:xfrm>
              <a:off x="5425788" y="2915497"/>
              <a:ext cx="604586" cy="648001"/>
              <a:chOff x="3014" y="720"/>
              <a:chExt cx="508" cy="504"/>
            </a:xfrm>
          </p:grpSpPr>
          <p:sp>
            <p:nvSpPr>
              <p:cNvPr id="139" name="Text Box 60"/>
              <p:cNvSpPr txBox="1">
                <a:spLocks noChangeArrowheads="1"/>
              </p:cNvSpPr>
              <p:nvPr/>
            </p:nvSpPr>
            <p:spPr bwMode="auto">
              <a:xfrm>
                <a:off x="3014" y="937"/>
                <a:ext cx="210"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140" name="Text Box 61"/>
              <p:cNvSpPr txBox="1">
                <a:spLocks noChangeArrowheads="1"/>
              </p:cNvSpPr>
              <p:nvPr/>
            </p:nvSpPr>
            <p:spPr bwMode="auto">
              <a:xfrm>
                <a:off x="3168" y="816"/>
                <a:ext cx="210"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141" name="Text Box 62"/>
              <p:cNvSpPr txBox="1">
                <a:spLocks noChangeArrowheads="1"/>
              </p:cNvSpPr>
              <p:nvPr/>
            </p:nvSpPr>
            <p:spPr bwMode="auto">
              <a:xfrm>
                <a:off x="3312" y="720"/>
                <a:ext cx="210"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grpSp>
          <p:nvGrpSpPr>
            <p:cNvPr id="142" name="Group 63"/>
            <p:cNvGrpSpPr/>
            <p:nvPr/>
          </p:nvGrpSpPr>
          <p:grpSpPr bwMode="auto">
            <a:xfrm>
              <a:off x="5441663" y="3982297"/>
              <a:ext cx="604586" cy="648001"/>
              <a:chOff x="3014" y="720"/>
              <a:chExt cx="508" cy="504"/>
            </a:xfrm>
          </p:grpSpPr>
          <p:sp>
            <p:nvSpPr>
              <p:cNvPr id="143" name="Text Box 64"/>
              <p:cNvSpPr txBox="1">
                <a:spLocks noChangeArrowheads="1"/>
              </p:cNvSpPr>
              <p:nvPr/>
            </p:nvSpPr>
            <p:spPr bwMode="auto">
              <a:xfrm>
                <a:off x="3014" y="937"/>
                <a:ext cx="210"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144" name="Text Box 65"/>
              <p:cNvSpPr txBox="1">
                <a:spLocks noChangeArrowheads="1"/>
              </p:cNvSpPr>
              <p:nvPr/>
            </p:nvSpPr>
            <p:spPr bwMode="auto">
              <a:xfrm>
                <a:off x="3168" y="816"/>
                <a:ext cx="210"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145" name="Text Box 66"/>
              <p:cNvSpPr txBox="1">
                <a:spLocks noChangeArrowheads="1"/>
              </p:cNvSpPr>
              <p:nvPr/>
            </p:nvSpPr>
            <p:spPr bwMode="auto">
              <a:xfrm>
                <a:off x="3312" y="720"/>
                <a:ext cx="210" cy="287"/>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grpSp>
          <p:nvGrpSpPr>
            <p:cNvPr id="146" name="Group 67"/>
            <p:cNvGrpSpPr/>
            <p:nvPr/>
          </p:nvGrpSpPr>
          <p:grpSpPr bwMode="auto">
            <a:xfrm>
              <a:off x="9472326" y="3786651"/>
              <a:ext cx="428625" cy="621620"/>
              <a:chOff x="3014" y="816"/>
              <a:chExt cx="270" cy="297"/>
            </a:xfrm>
          </p:grpSpPr>
          <p:sp>
            <p:nvSpPr>
              <p:cNvPr id="147" name="Text Box 68"/>
              <p:cNvSpPr txBox="1">
                <a:spLocks noChangeArrowheads="1"/>
              </p:cNvSpPr>
              <p:nvPr/>
            </p:nvSpPr>
            <p:spPr bwMode="auto">
              <a:xfrm>
                <a:off x="3014" y="937"/>
                <a:ext cx="152" cy="176"/>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148" name="Text Box 69"/>
              <p:cNvSpPr txBox="1">
                <a:spLocks noChangeArrowheads="1"/>
              </p:cNvSpPr>
              <p:nvPr/>
            </p:nvSpPr>
            <p:spPr bwMode="auto">
              <a:xfrm>
                <a:off x="3168" y="816"/>
                <a:ext cx="116" cy="176"/>
              </a:xfrm>
              <a:prstGeom prst="rect">
                <a:avLst/>
              </a:prstGeom>
              <a:noFill/>
              <a:ln w="12700">
                <a:noFill/>
                <a:miter lim="800000"/>
              </a:ln>
              <a:effectLst/>
            </p:spPr>
            <p:txBody>
              <a:bodyPr wrap="none">
                <a:spAutoFit/>
              </a:bodyPr>
              <a:lstStyle/>
              <a:p>
                <a:pPr defTabSz="762000" eaLnBrk="0" hangingPunct="0"/>
                <a:endParaRPr lang="nl-NL" dirty="0">
                  <a:latin typeface="微软雅黑" panose="020B0503020204020204" pitchFamily="34" charset="-122"/>
                  <a:ea typeface="微软雅黑" panose="020B0503020204020204" pitchFamily="34" charset="-122"/>
                </a:endParaRPr>
              </a:p>
            </p:txBody>
          </p:sp>
        </p:grpSp>
        <p:pic>
          <p:nvPicPr>
            <p:cNvPr id="149" name="Picture 43" descr="台式电脑"/>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029583" y="3079939"/>
              <a:ext cx="1300957" cy="123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 name="Picture 53" descr="compu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8442" y="3104244"/>
              <a:ext cx="1295400"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 name="PPBand322"/>
            <p:cNvSpPr txBox="1">
              <a:spLocks noChangeArrowheads="1"/>
            </p:cNvSpPr>
            <p:nvPr/>
          </p:nvSpPr>
          <p:spPr bwMode="auto">
            <a:xfrm flipH="1">
              <a:off x="8873909" y="3038927"/>
              <a:ext cx="383062" cy="369332"/>
            </a:xfrm>
            <a:prstGeom prst="rect">
              <a:avLst/>
            </a:prstGeom>
            <a:noFill/>
            <a:ln w="12700">
              <a:noFill/>
              <a:miter lim="800000"/>
            </a:ln>
            <a:effectLst/>
          </p:spPr>
          <p:txBody>
            <a:bodyPr wrap="square">
              <a:spAutoFit/>
            </a:bodyPr>
            <a:lstStyle/>
            <a:p>
              <a:pPr defTabSz="762000" eaLnBrk="0" hangingPunct="0"/>
              <a:r>
                <a:rPr lang="nl-NL" dirty="0">
                  <a:latin typeface="微软雅黑" panose="020B0503020204020204" pitchFamily="34" charset="-122"/>
                  <a:ea typeface="微软雅黑" panose="020B0503020204020204" pitchFamily="34" charset="-122"/>
                </a:rPr>
                <a:t>n</a:t>
              </a:r>
              <a:endParaRPr lang="nl-NL" dirty="0">
                <a:latin typeface="微软雅黑" panose="020B0503020204020204" pitchFamily="34" charset="-122"/>
                <a:ea typeface="微软雅黑" panose="020B0503020204020204" pitchFamily="34" charset="-122"/>
              </a:endParaRPr>
            </a:p>
          </p:txBody>
        </p:sp>
        <p:grpSp>
          <p:nvGrpSpPr>
            <p:cNvPr id="152" name="Group 40"/>
            <p:cNvGrpSpPr/>
            <p:nvPr/>
          </p:nvGrpSpPr>
          <p:grpSpPr bwMode="auto">
            <a:xfrm flipH="1">
              <a:off x="8337333" y="2431057"/>
              <a:ext cx="1724711" cy="682656"/>
              <a:chOff x="1920" y="2160"/>
              <a:chExt cx="923" cy="255"/>
            </a:xfrm>
          </p:grpSpPr>
          <p:sp>
            <p:nvSpPr>
              <p:cNvPr id="153" name="Freeform 41"/>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54" name="Text Box 42"/>
              <p:cNvSpPr txBox="1">
                <a:spLocks noChangeArrowheads="1"/>
              </p:cNvSpPr>
              <p:nvPr/>
            </p:nvSpPr>
            <p:spPr bwMode="auto">
              <a:xfrm>
                <a:off x="2192" y="2160"/>
                <a:ext cx="644" cy="138"/>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155" name="Group 43"/>
            <p:cNvGrpSpPr/>
            <p:nvPr/>
          </p:nvGrpSpPr>
          <p:grpSpPr bwMode="auto">
            <a:xfrm flipH="1">
              <a:off x="8184933" y="2583457"/>
              <a:ext cx="1724711" cy="682656"/>
              <a:chOff x="1920" y="2160"/>
              <a:chExt cx="923" cy="255"/>
            </a:xfrm>
          </p:grpSpPr>
          <p:sp>
            <p:nvSpPr>
              <p:cNvPr id="156" name="Freeform 44"/>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57" name="Text Box 45"/>
              <p:cNvSpPr txBox="1">
                <a:spLocks noChangeArrowheads="1"/>
              </p:cNvSpPr>
              <p:nvPr/>
            </p:nvSpPr>
            <p:spPr bwMode="auto">
              <a:xfrm>
                <a:off x="2192" y="2160"/>
                <a:ext cx="644" cy="138"/>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158" name="Group 46"/>
            <p:cNvGrpSpPr/>
            <p:nvPr/>
          </p:nvGrpSpPr>
          <p:grpSpPr bwMode="auto">
            <a:xfrm flipH="1">
              <a:off x="8032533" y="2735857"/>
              <a:ext cx="1724711" cy="682656"/>
              <a:chOff x="1920" y="2160"/>
              <a:chExt cx="923" cy="255"/>
            </a:xfrm>
          </p:grpSpPr>
          <p:sp>
            <p:nvSpPr>
              <p:cNvPr id="159" name="Freeform 47"/>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60" name="Text Box 48"/>
              <p:cNvSpPr txBox="1">
                <a:spLocks noChangeArrowheads="1"/>
              </p:cNvSpPr>
              <p:nvPr/>
            </p:nvSpPr>
            <p:spPr bwMode="auto">
              <a:xfrm>
                <a:off x="2192" y="2160"/>
                <a:ext cx="644" cy="138"/>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SYN/ACK</a:t>
                </a:r>
                <a:endParaRPr lang="nl-NL">
                  <a:latin typeface="微软雅黑" panose="020B0503020204020204" pitchFamily="34" charset="-122"/>
                  <a:ea typeface="微软雅黑" panose="020B0503020204020204" pitchFamily="34" charset="-122"/>
                </a:endParaRPr>
              </a:p>
            </p:txBody>
          </p:sp>
        </p:grpSp>
        <p:grpSp>
          <p:nvGrpSpPr>
            <p:cNvPr id="161" name="Group 49"/>
            <p:cNvGrpSpPr/>
            <p:nvPr/>
          </p:nvGrpSpPr>
          <p:grpSpPr bwMode="auto">
            <a:xfrm flipH="1">
              <a:off x="7823239" y="2973027"/>
              <a:ext cx="1724711" cy="682656"/>
              <a:chOff x="1920" y="2160"/>
              <a:chExt cx="923" cy="255"/>
            </a:xfrm>
          </p:grpSpPr>
          <p:sp>
            <p:nvSpPr>
              <p:cNvPr id="162" name="Freeform 50"/>
              <p:cNvSpPr/>
              <p:nvPr/>
            </p:nvSpPr>
            <p:spPr bwMode="auto">
              <a:xfrm rot="-10800000">
                <a:off x="1920" y="2160"/>
                <a:ext cx="923" cy="255"/>
              </a:xfrm>
              <a:custGeom>
                <a:avLst/>
                <a:gdLst/>
                <a:ahLst/>
                <a:cxnLst>
                  <a:cxn ang="0">
                    <a:pos x="0" y="127"/>
                  </a:cxn>
                  <a:cxn ang="0">
                    <a:pos x="2293" y="127"/>
                  </a:cxn>
                  <a:cxn ang="0">
                    <a:pos x="2293" y="0"/>
                  </a:cxn>
                  <a:cxn ang="0">
                    <a:pos x="2726" y="406"/>
                  </a:cxn>
                  <a:cxn ang="0">
                    <a:pos x="2293" y="787"/>
                  </a:cxn>
                  <a:cxn ang="0">
                    <a:pos x="2293" y="659"/>
                  </a:cxn>
                  <a:cxn ang="0">
                    <a:pos x="0" y="659"/>
                  </a:cxn>
                  <a:cxn ang="0">
                    <a:pos x="0" y="127"/>
                  </a:cxn>
                </a:cxnLst>
                <a:rect l="0" t="0" r="r" b="b"/>
                <a:pathLst>
                  <a:path w="2726" h="787">
                    <a:moveTo>
                      <a:pt x="0" y="127"/>
                    </a:moveTo>
                    <a:lnTo>
                      <a:pt x="2293" y="127"/>
                    </a:lnTo>
                    <a:lnTo>
                      <a:pt x="2293" y="0"/>
                    </a:lnTo>
                    <a:lnTo>
                      <a:pt x="2726" y="406"/>
                    </a:lnTo>
                    <a:lnTo>
                      <a:pt x="2293" y="787"/>
                    </a:lnTo>
                    <a:lnTo>
                      <a:pt x="2293" y="659"/>
                    </a:lnTo>
                    <a:lnTo>
                      <a:pt x="0" y="659"/>
                    </a:lnTo>
                    <a:lnTo>
                      <a:pt x="0" y="127"/>
                    </a:lnTo>
                    <a:close/>
                  </a:path>
                </a:pathLst>
              </a:custGeom>
              <a:solidFill>
                <a:srgbClr val="FFFFFF"/>
              </a:solidFill>
              <a:ln w="50800">
                <a:solidFill>
                  <a:srgbClr val="C0C0C0"/>
                </a:solidFill>
                <a:prstDash val="solid"/>
                <a:round/>
              </a:ln>
            </p:spPr>
            <p:txBody>
              <a:bodyPr/>
              <a:lstStyle/>
              <a:p>
                <a:endParaRPr lang="zh-CN" altLang="en-US">
                  <a:latin typeface="微软雅黑" panose="020B0503020204020204" pitchFamily="34" charset="-122"/>
                  <a:ea typeface="微软雅黑" panose="020B0503020204020204" pitchFamily="34" charset="-122"/>
                </a:endParaRPr>
              </a:p>
            </p:txBody>
          </p:sp>
          <p:sp>
            <p:nvSpPr>
              <p:cNvPr id="163" name="Text Box 51"/>
              <p:cNvSpPr txBox="1">
                <a:spLocks noChangeArrowheads="1"/>
              </p:cNvSpPr>
              <p:nvPr/>
            </p:nvSpPr>
            <p:spPr bwMode="auto">
              <a:xfrm>
                <a:off x="2155" y="2195"/>
                <a:ext cx="644" cy="138"/>
              </a:xfrm>
              <a:prstGeom prst="rect">
                <a:avLst/>
              </a:prstGeom>
              <a:noFill/>
              <a:ln w="12700">
                <a:noFill/>
                <a:miter lim="800000"/>
              </a:ln>
              <a:effectLst/>
            </p:spPr>
            <p:txBody>
              <a:bodyPr wrap="none">
                <a:spAutoFit/>
              </a:bodyPr>
              <a:lstStyle/>
              <a:p>
                <a:pPr defTabSz="762000" eaLnBrk="0" hangingPunct="0"/>
                <a:r>
                  <a:rPr lang="nl-NL" dirty="0">
                    <a:latin typeface="微软雅黑" panose="020B0503020204020204" pitchFamily="34" charset="-122"/>
                    <a:ea typeface="微软雅黑" panose="020B0503020204020204" pitchFamily="34" charset="-122"/>
                  </a:rPr>
                  <a:t>SYN/ACK</a:t>
                </a:r>
                <a:endParaRPr lang="nl-NL" dirty="0">
                  <a:latin typeface="微软雅黑" panose="020B0503020204020204" pitchFamily="34" charset="-122"/>
                  <a:ea typeface="微软雅黑" panose="020B0503020204020204" pitchFamily="34" charset="-122"/>
                </a:endParaRPr>
              </a:p>
            </p:txBody>
          </p:sp>
        </p:grpSp>
        <p:grpSp>
          <p:nvGrpSpPr>
            <p:cNvPr id="164" name="Group 52"/>
            <p:cNvGrpSpPr/>
            <p:nvPr/>
          </p:nvGrpSpPr>
          <p:grpSpPr bwMode="auto">
            <a:xfrm>
              <a:off x="8777385" y="1700532"/>
              <a:ext cx="276226" cy="1573934"/>
              <a:chOff x="3308" y="2304"/>
              <a:chExt cx="174" cy="752"/>
            </a:xfrm>
          </p:grpSpPr>
          <p:grpSp>
            <p:nvGrpSpPr>
              <p:cNvPr id="165" name="Group 53"/>
              <p:cNvGrpSpPr/>
              <p:nvPr/>
            </p:nvGrpSpPr>
            <p:grpSpPr bwMode="auto">
              <a:xfrm>
                <a:off x="3308" y="2304"/>
                <a:ext cx="168" cy="535"/>
                <a:chOff x="2438" y="2329"/>
                <a:chExt cx="157" cy="535"/>
              </a:xfrm>
            </p:grpSpPr>
            <p:sp>
              <p:nvSpPr>
                <p:cNvPr id="167" name="Text Box 54"/>
                <p:cNvSpPr txBox="1">
                  <a:spLocks noChangeArrowheads="1"/>
                </p:cNvSpPr>
                <p:nvPr/>
              </p:nvSpPr>
              <p:spPr bwMode="auto">
                <a:xfrm>
                  <a:off x="2438" y="2329"/>
                  <a:ext cx="147" cy="176"/>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168" name="Text Box 55"/>
                <p:cNvSpPr txBox="1">
                  <a:spLocks noChangeArrowheads="1"/>
                </p:cNvSpPr>
                <p:nvPr/>
              </p:nvSpPr>
              <p:spPr bwMode="auto">
                <a:xfrm>
                  <a:off x="2448" y="2496"/>
                  <a:ext cx="147" cy="176"/>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sp>
              <p:nvSpPr>
                <p:cNvPr id="169" name="Text Box 56"/>
                <p:cNvSpPr txBox="1">
                  <a:spLocks noChangeArrowheads="1"/>
                </p:cNvSpPr>
                <p:nvPr/>
              </p:nvSpPr>
              <p:spPr bwMode="auto">
                <a:xfrm>
                  <a:off x="2448" y="2688"/>
                  <a:ext cx="147" cy="176"/>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sp>
            <p:nvSpPr>
              <p:cNvPr id="166" name="Text Box 57"/>
              <p:cNvSpPr txBox="1">
                <a:spLocks noChangeArrowheads="1"/>
              </p:cNvSpPr>
              <p:nvPr/>
            </p:nvSpPr>
            <p:spPr bwMode="auto">
              <a:xfrm>
                <a:off x="3330" y="2880"/>
                <a:ext cx="152" cy="176"/>
              </a:xfrm>
              <a:prstGeom prst="rect">
                <a:avLst/>
              </a:prstGeom>
              <a:noFill/>
              <a:ln w="12700">
                <a:noFill/>
                <a:miter lim="800000"/>
              </a:ln>
              <a:effectLst/>
            </p:spPr>
            <p:txBody>
              <a:bodyPr wrap="none">
                <a:spAutoFit/>
              </a:bodyPr>
              <a:lstStyle/>
              <a:p>
                <a:pPr defTabSz="762000" eaLnBrk="0" hangingPunct="0"/>
                <a:r>
                  <a:rPr lang="nl-NL">
                    <a:latin typeface="微软雅黑" panose="020B0503020204020204" pitchFamily="34" charset="-122"/>
                    <a:ea typeface="微软雅黑" panose="020B0503020204020204" pitchFamily="34" charset="-122"/>
                  </a:rPr>
                  <a:t>.</a:t>
                </a:r>
                <a:endParaRPr lang="nl-NL">
                  <a:latin typeface="微软雅黑" panose="020B0503020204020204" pitchFamily="34" charset="-122"/>
                  <a:ea typeface="微软雅黑" panose="020B0503020204020204" pitchFamily="34" charset="-122"/>
                </a:endParaRPr>
              </a:p>
            </p:txBody>
          </p:sp>
        </p:grpSp>
        <p:sp>
          <p:nvSpPr>
            <p:cNvPr id="170" name="PPBand320"/>
            <p:cNvSpPr txBox="1">
              <a:spLocks noChangeArrowheads="1"/>
            </p:cNvSpPr>
            <p:nvPr/>
          </p:nvSpPr>
          <p:spPr bwMode="auto">
            <a:xfrm>
              <a:off x="3862821" y="2735857"/>
              <a:ext cx="1560513" cy="369332"/>
            </a:xfrm>
            <a:prstGeom prst="rect">
              <a:avLst/>
            </a:prstGeom>
            <a:noFill/>
            <a:ln w="12700">
              <a:noFill/>
              <a:miter lim="800000"/>
            </a:ln>
            <a:effectLst/>
          </p:spPr>
          <p:txBody>
            <a:bodyPr>
              <a:spAutoFit/>
            </a:bodyPr>
            <a:lstStyle/>
            <a:p>
              <a:pPr defTabSz="762000" eaLnBrk="0" hangingPunct="0"/>
              <a:r>
                <a:rPr lang="zh-CN" altLang="en-US" dirty="0">
                  <a:latin typeface="微软雅黑" panose="020B0503020204020204" pitchFamily="34" charset="-122"/>
                  <a:ea typeface="微软雅黑" panose="020B0503020204020204" pitchFamily="34" charset="-122"/>
                </a:rPr>
                <a:t>伪造源</a:t>
              </a:r>
              <a:r>
                <a:rPr lang="en-US" altLang="zh-CN" dirty="0">
                  <a:latin typeface="微软雅黑" panose="020B0503020204020204" pitchFamily="34" charset="-122"/>
                  <a:ea typeface="微软雅黑" panose="020B0503020204020204" pitchFamily="34" charset="-122"/>
                </a:rPr>
                <a:t>IP</a:t>
              </a:r>
              <a:endParaRPr lang="zh-CN" altLang="nl-NL"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16424"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以</a:t>
            </a:r>
            <a:r>
              <a:rPr lang="en-US" altLang="zh-CN" sz="2400" dirty="0">
                <a:latin typeface="微软雅黑" panose="020B0503020204020204" pitchFamily="34" charset="-122"/>
                <a:ea typeface="微软雅黑" panose="020B0503020204020204" pitchFamily="34" charset="-122"/>
                <a:cs typeface="+mn-ea"/>
                <a:sym typeface="+mn-lt"/>
              </a:rPr>
              <a:t>windows </a:t>
            </a:r>
            <a:r>
              <a:rPr lang="zh-CN" altLang="en-US" sz="2400" dirty="0">
                <a:latin typeface="微软雅黑" panose="020B0503020204020204" pitchFamily="34" charset="-122"/>
                <a:ea typeface="微软雅黑" panose="020B0503020204020204" pitchFamily="34" charset="-122"/>
                <a:cs typeface="+mn-ea"/>
                <a:sym typeface="+mn-lt"/>
              </a:rPr>
              <a:t>为例</a:t>
            </a:r>
            <a:r>
              <a:rPr lang="en-US" altLang="zh-CN" sz="2400" dirty="0">
                <a:latin typeface="微软雅黑" panose="020B0503020204020204" pitchFamily="34" charset="-122"/>
                <a:ea typeface="微软雅黑" panose="020B0503020204020204" pitchFamily="34" charset="-122"/>
                <a:cs typeface="+mn-ea"/>
                <a:sym typeface="+mn-lt"/>
              </a:rPr>
              <a:t>SYN</a:t>
            </a:r>
            <a:r>
              <a:rPr lang="zh-CN" altLang="en-US" sz="2400" dirty="0">
                <a:latin typeface="微软雅黑" panose="020B0503020204020204" pitchFamily="34" charset="-122"/>
                <a:ea typeface="微软雅黑" panose="020B0503020204020204" pitchFamily="34" charset="-122"/>
                <a:cs typeface="+mn-ea"/>
                <a:sym typeface="+mn-lt"/>
              </a:rPr>
              <a:t>攻击</a:t>
            </a:r>
            <a:endParaRPr lang="en-US" altLang="zh-CN"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aphicFrame>
        <p:nvGraphicFramePr>
          <p:cNvPr id="79" name="Group 97"/>
          <p:cNvGraphicFramePr>
            <a:graphicFrameLocks noGrp="1"/>
          </p:cNvGraphicFramePr>
          <p:nvPr/>
        </p:nvGraphicFramePr>
        <p:xfrm>
          <a:off x="2095403" y="1994392"/>
          <a:ext cx="8494643" cy="4037458"/>
        </p:xfrm>
        <a:graphic>
          <a:graphicData uri="http://schemas.openxmlformats.org/drawingml/2006/table">
            <a:tbl>
              <a:tblPr>
                <a:tableStyleId>{BC89EF96-8CEA-46FF-86C4-4CE0E7609802}</a:tableStyleId>
              </a:tblPr>
              <a:tblGrid>
                <a:gridCol w="3039368"/>
                <a:gridCol w="2102476"/>
                <a:gridCol w="3352799"/>
              </a:tblGrid>
              <a:tr h="798467">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endParaRPr kumimoji="0" lang="zh-CN" altLang="zh-CN"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000" u="none" strike="noStrike" cap="none" normalizeH="0" baseline="0" dirty="0">
                          <a:ln>
                            <a:noFill/>
                          </a:ln>
                          <a:effectLst/>
                          <a:latin typeface="微软雅黑" panose="020B0503020204020204" pitchFamily="34" charset="-122"/>
                          <a:ea typeface="微软雅黑" panose="020B0503020204020204" pitchFamily="34" charset="-122"/>
                        </a:rPr>
                        <a:t>花费时间（秒）</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000" u="none" strike="noStrike" cap="none" normalizeH="0" baseline="0" dirty="0">
                          <a:ln>
                            <a:noFill/>
                          </a:ln>
                          <a:effectLst/>
                          <a:latin typeface="微软雅黑" panose="020B0503020204020204" pitchFamily="34" charset="-122"/>
                          <a:ea typeface="微软雅黑" panose="020B0503020204020204" pitchFamily="34" charset="-122"/>
                        </a:rPr>
                        <a:t>累计花费时间（秒）</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r>
              <a:tr h="542011">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000" u="none" strike="noStrike" cap="none" normalizeH="0" baseline="0" dirty="0" smtClean="0">
                          <a:ln>
                            <a:noFill/>
                          </a:ln>
                          <a:effectLst/>
                          <a:latin typeface="微软雅黑" panose="020B0503020204020204" pitchFamily="34" charset="-122"/>
                          <a:ea typeface="微软雅黑" panose="020B0503020204020204" pitchFamily="34" charset="-122"/>
                        </a:rPr>
                        <a:t>第</a:t>
                      </a:r>
                      <a:r>
                        <a:rPr kumimoji="0" lang="en-US" altLang="zh-CN" sz="2000" u="none" strike="noStrike" cap="none" normalizeH="0" baseline="0" dirty="0" smtClean="0">
                          <a:ln>
                            <a:noFill/>
                          </a:ln>
                          <a:effectLst/>
                          <a:latin typeface="微软雅黑" panose="020B0503020204020204" pitchFamily="34" charset="-122"/>
                          <a:ea typeface="微软雅黑" panose="020B0503020204020204" pitchFamily="34" charset="-122"/>
                        </a:rPr>
                        <a:t>1</a:t>
                      </a:r>
                      <a:r>
                        <a:rPr kumimoji="0" lang="zh-CN" altLang="en-US" sz="2000" u="none" strike="noStrike" cap="none" normalizeH="0" baseline="0" dirty="0" smtClean="0">
                          <a:ln>
                            <a:noFill/>
                          </a:ln>
                          <a:effectLst/>
                          <a:latin typeface="微软雅黑" panose="020B0503020204020204" pitchFamily="34" charset="-122"/>
                          <a:ea typeface="微软雅黑" panose="020B0503020204020204" pitchFamily="34" charset="-122"/>
                        </a:rPr>
                        <a:t>次</a:t>
                      </a:r>
                      <a:r>
                        <a:rPr kumimoji="0" lang="zh-CN" altLang="en-US" sz="2000" u="none" strike="noStrike" cap="none" normalizeH="0" baseline="0" dirty="0">
                          <a:ln>
                            <a:noFill/>
                          </a:ln>
                          <a:effectLst/>
                          <a:latin typeface="微软雅黑" panose="020B0503020204020204" pitchFamily="34" charset="-122"/>
                          <a:ea typeface="微软雅黑" panose="020B0503020204020204" pitchFamily="34" charset="-122"/>
                        </a:rPr>
                        <a:t>，失败</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3 </a:t>
                      </a:r>
                      <a:endParaRPr kumimoji="0" lang="en-US" altLang="zh-CN"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a:ln>
                            <a:noFill/>
                          </a:ln>
                          <a:effectLst/>
                          <a:latin typeface="微软雅黑" panose="020B0503020204020204" pitchFamily="34" charset="-122"/>
                          <a:ea typeface="微软雅黑" panose="020B0503020204020204" pitchFamily="34" charset="-122"/>
                        </a:rPr>
                        <a:t>3</a:t>
                      </a:r>
                      <a:endParaRPr kumimoji="0" lang="en-US" altLang="zh-CN"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r>
              <a:tr h="537883">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000" u="none" strike="noStrike" cap="none" normalizeH="0" baseline="0" dirty="0">
                          <a:ln>
                            <a:noFill/>
                          </a:ln>
                          <a:effectLst/>
                          <a:latin typeface="微软雅黑" panose="020B0503020204020204" pitchFamily="34" charset="-122"/>
                          <a:ea typeface="微软雅黑" panose="020B0503020204020204" pitchFamily="34" charset="-122"/>
                        </a:rPr>
                        <a:t>尝试第</a:t>
                      </a: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1 </a:t>
                      </a:r>
                      <a:r>
                        <a:rPr kumimoji="0" lang="zh-CN" altLang="en-US" sz="2000" u="none" strike="noStrike" cap="none" normalizeH="0" baseline="0" dirty="0">
                          <a:ln>
                            <a:noFill/>
                          </a:ln>
                          <a:effectLst/>
                          <a:latin typeface="微软雅黑" panose="020B0503020204020204" pitchFamily="34" charset="-122"/>
                          <a:ea typeface="微软雅黑" panose="020B0503020204020204" pitchFamily="34" charset="-122"/>
                        </a:rPr>
                        <a:t>次，失败</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6</a:t>
                      </a:r>
                      <a:endParaRPr kumimoji="0" lang="en-US" altLang="zh-CN"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9</a:t>
                      </a:r>
                      <a:endParaRPr kumimoji="0" lang="en-US" altLang="zh-CN"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r>
              <a:tr h="546847">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000" u="none" strike="noStrike" cap="none" normalizeH="0" baseline="0" dirty="0">
                          <a:ln>
                            <a:noFill/>
                          </a:ln>
                          <a:effectLst/>
                          <a:latin typeface="微软雅黑" panose="020B0503020204020204" pitchFamily="34" charset="-122"/>
                          <a:ea typeface="微软雅黑" panose="020B0503020204020204" pitchFamily="34" charset="-122"/>
                        </a:rPr>
                        <a:t>尝试第</a:t>
                      </a: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2 </a:t>
                      </a:r>
                      <a:r>
                        <a:rPr kumimoji="0" lang="zh-CN" altLang="en-US" sz="2000" u="none" strike="noStrike" cap="none" normalizeH="0" baseline="0" dirty="0">
                          <a:ln>
                            <a:noFill/>
                          </a:ln>
                          <a:effectLst/>
                          <a:latin typeface="微软雅黑" panose="020B0503020204020204" pitchFamily="34" charset="-122"/>
                          <a:ea typeface="微软雅黑" panose="020B0503020204020204" pitchFamily="34" charset="-122"/>
                        </a:rPr>
                        <a:t>次，失败</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a:ln>
                            <a:noFill/>
                          </a:ln>
                          <a:effectLst/>
                          <a:latin typeface="微软雅黑" panose="020B0503020204020204" pitchFamily="34" charset="-122"/>
                          <a:ea typeface="微软雅黑" panose="020B0503020204020204" pitchFamily="34" charset="-122"/>
                        </a:rPr>
                        <a:t>12</a:t>
                      </a:r>
                      <a:endParaRPr kumimoji="0" lang="en-US" altLang="zh-CN"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21</a:t>
                      </a:r>
                      <a:endParaRPr kumimoji="0" lang="en-US" altLang="zh-CN"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r>
              <a:tr h="519953">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000" u="none" strike="noStrike" cap="none" normalizeH="0" baseline="0">
                          <a:ln>
                            <a:noFill/>
                          </a:ln>
                          <a:effectLst/>
                          <a:latin typeface="微软雅黑" panose="020B0503020204020204" pitchFamily="34" charset="-122"/>
                          <a:ea typeface="微软雅黑" panose="020B0503020204020204" pitchFamily="34" charset="-122"/>
                        </a:rPr>
                        <a:t>尝试第</a:t>
                      </a:r>
                      <a:r>
                        <a:rPr kumimoji="0" lang="en-US" altLang="zh-CN" sz="2000" u="none" strike="noStrike" cap="none" normalizeH="0" baseline="0">
                          <a:ln>
                            <a:noFill/>
                          </a:ln>
                          <a:effectLst/>
                          <a:latin typeface="微软雅黑" panose="020B0503020204020204" pitchFamily="34" charset="-122"/>
                          <a:ea typeface="微软雅黑" panose="020B0503020204020204" pitchFamily="34" charset="-122"/>
                        </a:rPr>
                        <a:t>3 </a:t>
                      </a:r>
                      <a:r>
                        <a:rPr kumimoji="0" lang="zh-CN" altLang="en-US" sz="2000" u="none" strike="noStrike" cap="none" normalizeH="0" baseline="0">
                          <a:ln>
                            <a:noFill/>
                          </a:ln>
                          <a:effectLst/>
                          <a:latin typeface="微软雅黑" panose="020B0503020204020204" pitchFamily="34" charset="-122"/>
                          <a:ea typeface="微软雅黑" panose="020B0503020204020204" pitchFamily="34" charset="-122"/>
                        </a:rPr>
                        <a:t>次，失败</a:t>
                      </a:r>
                      <a:endParaRPr kumimoji="0" lang="zh-CN" altLang="en-US"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a:ln>
                            <a:noFill/>
                          </a:ln>
                          <a:effectLst/>
                          <a:latin typeface="微软雅黑" panose="020B0503020204020204" pitchFamily="34" charset="-122"/>
                          <a:ea typeface="微软雅黑" panose="020B0503020204020204" pitchFamily="34" charset="-122"/>
                        </a:rPr>
                        <a:t>24</a:t>
                      </a:r>
                      <a:endParaRPr kumimoji="0" lang="en-US" altLang="zh-CN"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45</a:t>
                      </a:r>
                      <a:endParaRPr kumimoji="0" lang="en-US" altLang="zh-CN"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r>
              <a:tr h="519953">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000" u="none" strike="noStrike" cap="none" normalizeH="0" baseline="0">
                          <a:ln>
                            <a:noFill/>
                          </a:ln>
                          <a:effectLst/>
                          <a:latin typeface="微软雅黑" panose="020B0503020204020204" pitchFamily="34" charset="-122"/>
                          <a:ea typeface="微软雅黑" panose="020B0503020204020204" pitchFamily="34" charset="-122"/>
                        </a:rPr>
                        <a:t>尝试第</a:t>
                      </a:r>
                      <a:r>
                        <a:rPr kumimoji="0" lang="en-US" altLang="zh-CN" sz="2000" u="none" strike="noStrike" cap="none" normalizeH="0" baseline="0">
                          <a:ln>
                            <a:noFill/>
                          </a:ln>
                          <a:effectLst/>
                          <a:latin typeface="微软雅黑" panose="020B0503020204020204" pitchFamily="34" charset="-122"/>
                          <a:ea typeface="微软雅黑" panose="020B0503020204020204" pitchFamily="34" charset="-122"/>
                        </a:rPr>
                        <a:t>4 </a:t>
                      </a:r>
                      <a:r>
                        <a:rPr kumimoji="0" lang="zh-CN" altLang="en-US" sz="2000" u="none" strike="noStrike" cap="none" normalizeH="0" baseline="0">
                          <a:ln>
                            <a:noFill/>
                          </a:ln>
                          <a:effectLst/>
                          <a:latin typeface="微软雅黑" panose="020B0503020204020204" pitchFamily="34" charset="-122"/>
                          <a:ea typeface="微软雅黑" panose="020B0503020204020204" pitchFamily="34" charset="-122"/>
                        </a:rPr>
                        <a:t>次，失败</a:t>
                      </a:r>
                      <a:endParaRPr kumimoji="0" lang="zh-CN" altLang="en-US"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a:ln>
                            <a:noFill/>
                          </a:ln>
                          <a:effectLst/>
                          <a:latin typeface="微软雅黑" panose="020B0503020204020204" pitchFamily="34" charset="-122"/>
                          <a:ea typeface="微软雅黑" panose="020B0503020204020204" pitchFamily="34" charset="-122"/>
                        </a:rPr>
                        <a:t>48</a:t>
                      </a:r>
                      <a:endParaRPr kumimoji="0" lang="en-US" altLang="zh-CN"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93</a:t>
                      </a:r>
                      <a:endParaRPr kumimoji="0" lang="en-US" altLang="zh-CN"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r>
              <a:tr h="572344">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zh-CN" altLang="en-US" sz="2000" u="none" strike="noStrike" cap="none" normalizeH="0" baseline="0" dirty="0">
                          <a:ln>
                            <a:noFill/>
                          </a:ln>
                          <a:effectLst/>
                          <a:latin typeface="微软雅黑" panose="020B0503020204020204" pitchFamily="34" charset="-122"/>
                          <a:ea typeface="微软雅黑" panose="020B0503020204020204" pitchFamily="34" charset="-122"/>
                        </a:rPr>
                        <a:t>尝试第</a:t>
                      </a: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5 </a:t>
                      </a:r>
                      <a:r>
                        <a:rPr kumimoji="0" lang="zh-CN" altLang="en-US" sz="2000" u="none" strike="noStrike" cap="none" normalizeH="0" baseline="0" dirty="0">
                          <a:ln>
                            <a:noFill/>
                          </a:ln>
                          <a:effectLst/>
                          <a:latin typeface="微软雅黑" panose="020B0503020204020204" pitchFamily="34" charset="-122"/>
                          <a:ea typeface="微软雅黑" panose="020B0503020204020204" pitchFamily="34" charset="-122"/>
                        </a:rPr>
                        <a:t>次，失败</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a:ln>
                            <a:noFill/>
                          </a:ln>
                          <a:effectLst/>
                          <a:latin typeface="微软雅黑" panose="020B0503020204020204" pitchFamily="34" charset="-122"/>
                          <a:ea typeface="微软雅黑" panose="020B0503020204020204" pitchFamily="34" charset="-122"/>
                        </a:rPr>
                        <a:t>96</a:t>
                      </a:r>
                      <a:endParaRPr kumimoji="0" lang="en-US" altLang="zh-CN"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Tx/>
                        <a:buFont typeface="Wingdings" panose="05000000000000000000" pitchFamily="2" charset="2"/>
                        <a:buNone/>
                      </a:pPr>
                      <a:r>
                        <a:rPr kumimoji="0" lang="en-US" altLang="zh-CN" sz="2000" u="none" strike="noStrike" cap="none" normalizeH="0" baseline="0" dirty="0">
                          <a:ln>
                            <a:noFill/>
                          </a:ln>
                          <a:effectLst/>
                          <a:latin typeface="微软雅黑" panose="020B0503020204020204" pitchFamily="34" charset="-122"/>
                          <a:ea typeface="微软雅黑" panose="020B0503020204020204" pitchFamily="34" charset="-122"/>
                        </a:rPr>
                        <a:t>189</a:t>
                      </a:r>
                      <a:endParaRPr kumimoji="0" lang="en-US" altLang="zh-CN"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121952" marR="121952" marT="45731" marB="45731" anchor="ctr" horzOverflow="overflow"/>
                </a:tc>
              </a:tr>
            </a:tbl>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34353"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SYN</a:t>
            </a:r>
            <a:r>
              <a:rPr lang="zh-CN" altLang="en-US" sz="2400" dirty="0">
                <a:latin typeface="微软雅黑" panose="020B0503020204020204" pitchFamily="34" charset="-122"/>
                <a:ea typeface="微软雅黑" panose="020B0503020204020204" pitchFamily="34" charset="-122"/>
                <a:cs typeface="+mn-ea"/>
                <a:sym typeface="+mn-lt"/>
              </a:rPr>
              <a:t>洪水攻击案例</a:t>
            </a:r>
            <a:endParaRPr lang="en-US" altLang="zh-CN"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13" name="图片 126" descr="synkiller_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832568" y="1992155"/>
            <a:ext cx="5965720" cy="3996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43318"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2.7.1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DDoS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（分布式拒绝服务）攻击</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297351" y="1279207"/>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Land</a:t>
            </a:r>
            <a:r>
              <a:rPr lang="zh-CN" altLang="en-US" sz="2400" dirty="0">
                <a:latin typeface="微软雅黑" panose="020B0503020204020204" pitchFamily="34" charset="-122"/>
                <a:ea typeface="微软雅黑" panose="020B0503020204020204" pitchFamily="34" charset="-122"/>
                <a:cs typeface="+mn-ea"/>
                <a:sym typeface="+mn-lt"/>
              </a:rPr>
              <a:t>攻击的原理</a:t>
            </a:r>
            <a:endParaRPr lang="en-US" altLang="zh-CN"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769453" y="1256876"/>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14" name="1          _3"/>
          <p:cNvSpPr txBox="1"/>
          <p:nvPr/>
        </p:nvSpPr>
        <p:spPr>
          <a:xfrm>
            <a:off x="1297351" y="1909144"/>
            <a:ext cx="5327567" cy="127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en-US" altLang="zh-CN" dirty="0">
                <a:sym typeface="Arial" panose="020B0604020202020204" pitchFamily="34" charset="0"/>
              </a:rPr>
              <a:t>Land</a:t>
            </a:r>
            <a:r>
              <a:rPr lang="zh-CN" altLang="en-US" dirty="0">
                <a:sym typeface="Arial" panose="020B0604020202020204" pitchFamily="34" charset="0"/>
              </a:rPr>
              <a:t>攻击是一种特别</a:t>
            </a:r>
            <a:r>
              <a:rPr lang="en-US" altLang="zh-CN" dirty="0">
                <a:sym typeface="Arial" panose="020B0604020202020204" pitchFamily="34" charset="0"/>
              </a:rPr>
              <a:t>SYN</a:t>
            </a:r>
            <a:r>
              <a:rPr lang="zh-CN" altLang="en-US" dirty="0">
                <a:sym typeface="Arial" panose="020B0604020202020204" pitchFamily="34" charset="0"/>
              </a:rPr>
              <a:t>攻击，把攻击包的源</a:t>
            </a:r>
            <a:r>
              <a:rPr lang="en-US" altLang="zh-CN" dirty="0">
                <a:sym typeface="Arial" panose="020B0604020202020204" pitchFamily="34" charset="0"/>
              </a:rPr>
              <a:t>IP</a:t>
            </a:r>
            <a:r>
              <a:rPr lang="zh-CN" altLang="en-US" dirty="0">
                <a:sym typeface="Arial" panose="020B0604020202020204" pitchFamily="34" charset="0"/>
              </a:rPr>
              <a:t>地址和目标</a:t>
            </a:r>
            <a:r>
              <a:rPr lang="en-US" altLang="zh-CN" dirty="0">
                <a:sym typeface="Arial" panose="020B0604020202020204" pitchFamily="34" charset="0"/>
              </a:rPr>
              <a:t>IP</a:t>
            </a:r>
            <a:r>
              <a:rPr lang="zh-CN" altLang="en-US" dirty="0">
                <a:sym typeface="Arial" panose="020B0604020202020204" pitchFamily="34" charset="0"/>
              </a:rPr>
              <a:t>地址都被设置成被攻击目标的地址。</a:t>
            </a:r>
            <a:endParaRPr lang="zh-CN" altLang="en-US" dirty="0">
              <a:sym typeface="Arial" panose="020B0604020202020204" pitchFamily="34" charset="0"/>
            </a:endParaRPr>
          </a:p>
        </p:txBody>
      </p:sp>
      <p:sp>
        <p:nvSpPr>
          <p:cNvPr id="15" name="矩形 46"/>
          <p:cNvSpPr>
            <a:spLocks noChangeAspect="1" noChangeArrowheads="1"/>
          </p:cNvSpPr>
          <p:nvPr/>
        </p:nvSpPr>
        <p:spPr bwMode="auto">
          <a:xfrm>
            <a:off x="6941712" y="940118"/>
            <a:ext cx="5250287" cy="5147590"/>
          </a:xfrm>
          <a:prstGeom prst="rect">
            <a:avLst/>
          </a:prstGeom>
          <a:blipFill dpi="0" rotWithShape="1">
            <a:blip r:embed="rId1"/>
            <a:srcRect/>
            <a:stretch>
              <a:fillRect l="-46944"/>
            </a:stretch>
          </a:blipFill>
          <a:ln w="9525">
            <a:noFill/>
            <a:miter lim="800000"/>
          </a:ln>
        </p:spPr>
        <p:txBody>
          <a:bodyPr lIns="121909" tIns="60954" rIns="121909" bIns="60954" anchor="ct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1          _3"/>
          <p:cNvSpPr txBox="1"/>
          <p:nvPr/>
        </p:nvSpPr>
        <p:spPr>
          <a:xfrm>
            <a:off x="1010480" y="1118288"/>
            <a:ext cx="9747167"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zh-CN" altLang="en-US" dirty="0">
                <a:sym typeface="Arial" panose="020B0604020202020204" pitchFamily="34" charset="0"/>
              </a:rPr>
              <a:t>计算机运行时，系统将内存划分为</a:t>
            </a:r>
            <a:r>
              <a:rPr lang="en-US" altLang="zh-CN" dirty="0">
                <a:sym typeface="Arial" panose="020B0604020202020204" pitchFamily="34" charset="0"/>
              </a:rPr>
              <a:t>3</a:t>
            </a:r>
            <a:r>
              <a:rPr lang="zh-CN" altLang="en-US" dirty="0">
                <a:sym typeface="Arial" panose="020B0604020202020204" pitchFamily="34" charset="0"/>
              </a:rPr>
              <a:t>个段，分别是代码段、数据段和堆栈段。</a:t>
            </a:r>
            <a:endParaRPr lang="zh-CN" altLang="en-US" dirty="0">
              <a:sym typeface="Arial" panose="020B0604020202020204" pitchFamily="34" charset="0"/>
            </a:endParaRPr>
          </a:p>
        </p:txBody>
      </p:sp>
      <p:sp>
        <p:nvSpPr>
          <p:cNvPr id="14" name="椭圆 13"/>
          <p:cNvSpPr/>
          <p:nvPr/>
        </p:nvSpPr>
        <p:spPr>
          <a:xfrm>
            <a:off x="712373" y="2708107"/>
            <a:ext cx="3134366" cy="3135600"/>
          </a:xfrm>
          <a:prstGeom prst="ellipse">
            <a:avLst/>
          </a:prstGeom>
          <a:solidFill>
            <a:schemeClr val="accent1"/>
          </a:solidFill>
          <a:ln w="190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椭圆 14"/>
          <p:cNvSpPr/>
          <p:nvPr/>
        </p:nvSpPr>
        <p:spPr>
          <a:xfrm>
            <a:off x="2073097" y="3636907"/>
            <a:ext cx="2205394" cy="2206800"/>
          </a:xfrm>
          <a:prstGeom prst="ellipse">
            <a:avLst/>
          </a:prstGeom>
          <a:solidFill>
            <a:schemeClr val="accent1">
              <a:alpha val="50000"/>
            </a:schemeClr>
          </a:solidFill>
          <a:ln w="190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椭圆 16"/>
          <p:cNvSpPr/>
          <p:nvPr/>
        </p:nvSpPr>
        <p:spPr>
          <a:xfrm>
            <a:off x="3361249" y="4342507"/>
            <a:ext cx="1502107" cy="1501200"/>
          </a:xfrm>
          <a:prstGeom prst="ellipse">
            <a:avLst/>
          </a:prstGeom>
          <a:solidFill>
            <a:schemeClr val="accent1">
              <a:alpha val="50000"/>
            </a:schemeClr>
          </a:solidFill>
          <a:ln w="190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18" name="直接连接符 17"/>
          <p:cNvCxnSpPr/>
          <p:nvPr/>
        </p:nvCxnSpPr>
        <p:spPr>
          <a:xfrm>
            <a:off x="2279557" y="2626896"/>
            <a:ext cx="1832745" cy="0"/>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694078" y="3875702"/>
            <a:ext cx="1355654" cy="0"/>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884699" y="5343004"/>
            <a:ext cx="590451" cy="0"/>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4407618" y="2017467"/>
            <a:ext cx="7228569" cy="1208023"/>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代码</a:t>
            </a:r>
            <a:r>
              <a:rPr lang="zh-CN" altLang="en-US" b="1" dirty="0" smtClean="0">
                <a:latin typeface="微软雅黑" panose="020B0503020204020204" pitchFamily="34" charset="-122"/>
                <a:ea typeface="微软雅黑" panose="020B0503020204020204" pitchFamily="34" charset="-122"/>
              </a:rPr>
              <a:t>段</a:t>
            </a:r>
            <a:endParaRPr lang="en-US" altLang="zh-CN" b="1" dirty="0">
              <a:latin typeface="微软雅黑" panose="020B0503020204020204" pitchFamily="34" charset="-122"/>
              <a:ea typeface="微软雅黑" panose="020B0503020204020204" pitchFamily="34" charset="-122"/>
            </a:endParaRPr>
          </a:p>
          <a:p>
            <a:pPr>
              <a:lnSpc>
                <a:spcPct val="125000"/>
              </a:lnSpc>
              <a:spcBef>
                <a:spcPts val="600"/>
              </a:spcBef>
            </a:pPr>
            <a:r>
              <a:rPr lang="zh-CN" altLang="en-US" dirty="0">
                <a:latin typeface="微软雅黑" panose="020B0503020204020204" pitchFamily="34" charset="-122"/>
                <a:ea typeface="微软雅黑" panose="020B0503020204020204" pitchFamily="34" charset="-122"/>
              </a:rPr>
              <a:t>数据只读，可执行。在代码段一切数据不允许更改。在代码段中的数据是在编译时生成的</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进制机器代码，可供</a:t>
            </a:r>
            <a:r>
              <a:rPr lang="en-US" altLang="zh-CN" dirty="0">
                <a:latin typeface="微软雅黑" panose="020B0503020204020204" pitchFamily="34" charset="-122"/>
                <a:ea typeface="微软雅黑" panose="020B0503020204020204" pitchFamily="34" charset="-122"/>
              </a:rPr>
              <a:t>CPU</a:t>
            </a:r>
            <a:r>
              <a:rPr lang="zh-CN" altLang="en-US" dirty="0">
                <a:latin typeface="微软雅黑" panose="020B0503020204020204" pitchFamily="34" charset="-122"/>
                <a:ea typeface="微软雅黑" panose="020B0503020204020204" pitchFamily="34" charset="-122"/>
              </a:rPr>
              <a:t>执行</a:t>
            </a:r>
            <a:endParaRPr lang="zh-CN" altLang="en-US"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5440266" y="3613125"/>
            <a:ext cx="6518652" cy="1208023"/>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b="1" dirty="0" smtClean="0">
                <a:latin typeface="微软雅黑" panose="020B0503020204020204" pitchFamily="34" charset="-122"/>
                <a:ea typeface="微软雅黑" panose="020B0503020204020204" pitchFamily="34" charset="-122"/>
              </a:rPr>
              <a:t>数据段</a:t>
            </a:r>
            <a:endParaRPr lang="en-US" altLang="zh-CN" b="1" dirty="0">
              <a:latin typeface="微软雅黑" panose="020B0503020204020204" pitchFamily="34" charset="-122"/>
              <a:ea typeface="微软雅黑" panose="020B0503020204020204" pitchFamily="34" charset="-122"/>
            </a:endParaRPr>
          </a:p>
          <a:p>
            <a:pPr>
              <a:lnSpc>
                <a:spcPct val="125000"/>
              </a:lnSpc>
              <a:spcBef>
                <a:spcPts val="600"/>
              </a:spcBef>
            </a:pPr>
            <a:r>
              <a:rPr lang="zh-CN" altLang="en-US" dirty="0">
                <a:latin typeface="微软雅黑" panose="020B0503020204020204" pitchFamily="34" charset="-122"/>
                <a:ea typeface="微软雅黑" panose="020B0503020204020204" pitchFamily="34" charset="-122"/>
              </a:rPr>
              <a:t>静态全局变量是位于数据段并且在程序开始运行的时候被</a:t>
            </a:r>
            <a:r>
              <a:rPr lang="zh-CN" altLang="en-US" dirty="0" smtClean="0">
                <a:latin typeface="微软雅黑" panose="020B0503020204020204" pitchFamily="34" charset="-122"/>
                <a:ea typeface="微软雅黑" panose="020B0503020204020204" pitchFamily="34" charset="-122"/>
              </a:rPr>
              <a:t>加载，可</a:t>
            </a:r>
            <a:r>
              <a:rPr lang="zh-CN" altLang="en-US" dirty="0">
                <a:latin typeface="微软雅黑" panose="020B0503020204020204" pitchFamily="34" charset="-122"/>
                <a:ea typeface="微软雅黑" panose="020B0503020204020204" pitchFamily="34" charset="-122"/>
              </a:rPr>
              <a:t>读、写 。</a:t>
            </a:r>
            <a:endParaRPr lang="zh-CN" altLang="en-US"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5639215" y="5040473"/>
            <a:ext cx="6204690" cy="1208023"/>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堆栈</a:t>
            </a:r>
            <a:r>
              <a:rPr lang="zh-CN" altLang="en-US" b="1" dirty="0" smtClean="0">
                <a:latin typeface="微软雅黑" panose="020B0503020204020204" pitchFamily="34" charset="-122"/>
                <a:ea typeface="微软雅黑" panose="020B0503020204020204" pitchFamily="34" charset="-122"/>
              </a:rPr>
              <a:t>段</a:t>
            </a:r>
            <a:endParaRPr lang="en-US" altLang="zh-CN" b="1" dirty="0">
              <a:latin typeface="微软雅黑" panose="020B0503020204020204" pitchFamily="34" charset="-122"/>
              <a:ea typeface="微软雅黑" panose="020B0503020204020204" pitchFamily="34" charset="-122"/>
            </a:endParaRPr>
          </a:p>
          <a:p>
            <a:pPr>
              <a:lnSpc>
                <a:spcPct val="125000"/>
              </a:lnSpc>
              <a:spcBef>
                <a:spcPts val="600"/>
              </a:spcBef>
            </a:pPr>
            <a:r>
              <a:rPr lang="zh-CN" altLang="en-US" dirty="0">
                <a:latin typeface="微软雅黑" panose="020B0503020204020204" pitchFamily="34" charset="-122"/>
                <a:ea typeface="微软雅黑" panose="020B0503020204020204" pitchFamily="34" charset="-122"/>
              </a:rPr>
              <a:t>放置程序运行时动态的局部变量，即局部变量的空间被分配在堆栈</a:t>
            </a:r>
            <a:r>
              <a:rPr lang="zh-CN" altLang="en-US" dirty="0" smtClean="0">
                <a:latin typeface="微软雅黑" panose="020B0503020204020204" pitchFamily="34" charset="-122"/>
                <a:ea typeface="微软雅黑" panose="020B0503020204020204" pitchFamily="34" charset="-122"/>
              </a:rPr>
              <a:t>里面，可</a:t>
            </a:r>
            <a:r>
              <a:rPr lang="zh-CN" altLang="en-US" dirty="0">
                <a:latin typeface="微软雅黑" panose="020B0503020204020204" pitchFamily="34" charset="-122"/>
                <a:ea typeface="微软雅黑" panose="020B0503020204020204" pitchFamily="34" charset="-122"/>
              </a:rPr>
              <a:t>读、写 。</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Rectangle 3"/>
          <p:cNvSpPr txBox="1"/>
          <p:nvPr/>
        </p:nvSpPr>
        <p:spPr bwMode="auto">
          <a:xfrm>
            <a:off x="1745586" y="1324031"/>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缓冲区溢出的基本原理</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25" name="组合 24"/>
          <p:cNvGrpSpPr/>
          <p:nvPr/>
        </p:nvGrpSpPr>
        <p:grpSpPr>
          <a:xfrm>
            <a:off x="1217688" y="1301700"/>
            <a:ext cx="423141" cy="412674"/>
            <a:chOff x="5865813" y="3209925"/>
            <a:chExt cx="449263" cy="438150"/>
          </a:xfrm>
          <a:solidFill>
            <a:schemeClr val="accent1"/>
          </a:solidFill>
        </p:grpSpPr>
        <p:sp>
          <p:nvSpPr>
            <p:cNvPr id="26"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27"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28"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29"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30"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31"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32" name="1          _3"/>
          <p:cNvSpPr txBox="1"/>
          <p:nvPr/>
        </p:nvSpPr>
        <p:spPr>
          <a:xfrm>
            <a:off x="1297351" y="1909144"/>
            <a:ext cx="4995873" cy="3658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285750" indent="-285750">
              <a:lnSpc>
                <a:spcPct val="130000"/>
              </a:lnSpc>
              <a:buClr>
                <a:srgbClr val="F07F09"/>
              </a:buClr>
              <a:buFont typeface="Wingdings" panose="05000000000000000000" pitchFamily="2" charset="2"/>
              <a:buChar char="Ø"/>
              <a:defRPr>
                <a:latin typeface="微软雅黑" panose="020B0503020204020204" pitchFamily="34" charset="-122"/>
                <a:ea typeface="微软雅黑" panose="020B0503020204020204" pitchFamily="34" charset="-122"/>
              </a:defRPr>
            </a:lvl1pPr>
          </a:lstStyle>
          <a:p>
            <a:r>
              <a:rPr lang="zh-CN" altLang="en-US" dirty="0">
                <a:sym typeface="Arial" panose="020B0604020202020204" pitchFamily="34" charset="0"/>
              </a:rPr>
              <a:t>缓冲区溢出源于程序执行时需要存放数据的空间，也即我们所说的缓冲区。</a:t>
            </a:r>
            <a:endParaRPr lang="zh-CN" altLang="en-US" dirty="0">
              <a:sym typeface="Arial" panose="020B0604020202020204" pitchFamily="34" charset="0"/>
            </a:endParaRPr>
          </a:p>
          <a:p>
            <a:r>
              <a:rPr lang="zh-CN" altLang="en-US" dirty="0">
                <a:sym typeface="Arial" panose="020B0604020202020204" pitchFamily="34" charset="0"/>
              </a:rPr>
              <a:t>缓冲区的大小是程序执行时固定申请的。然而，某些时候，在缓冲区内装载的数据大小是用户输入的数据决定的。程序开发人员偶尔疏忽了对用户输入的这些数据作长度检查，由于用户非法操作或者错误操作，输入的数据占满了缓冲区的所有空间，且超越了缓冲区边界延伸到缓冲区以外的空间。我们称这个动作为缓冲区溢出。</a:t>
            </a:r>
            <a:endParaRPr lang="zh-CN" altLang="en-US" dirty="0">
              <a:sym typeface="Arial" panose="020B0604020202020204" pitchFamily="34" charset="0"/>
            </a:endParaRPr>
          </a:p>
        </p:txBody>
      </p:sp>
      <p:sp>
        <p:nvSpPr>
          <p:cNvPr id="33" name="矩形 46"/>
          <p:cNvSpPr>
            <a:spLocks noChangeAspect="1" noChangeArrowheads="1"/>
          </p:cNvSpPr>
          <p:nvPr/>
        </p:nvSpPr>
        <p:spPr bwMode="auto">
          <a:xfrm>
            <a:off x="6941712" y="940118"/>
            <a:ext cx="5250287" cy="5147590"/>
          </a:xfrm>
          <a:prstGeom prst="rect">
            <a:avLst/>
          </a:prstGeom>
          <a:blipFill dpi="0" rotWithShape="1">
            <a:blip r:embed="rId1"/>
            <a:srcRect/>
            <a:stretch>
              <a:fillRect l="-46944"/>
            </a:stretch>
          </a:blipFill>
          <a:ln w="9525">
            <a:noFill/>
            <a:miter lim="800000"/>
          </a:ln>
        </p:spPr>
        <p:txBody>
          <a:bodyPr lIns="121909" tIns="60954" rIns="121909" bIns="60954" anchor="ct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Rectangle 3"/>
          <p:cNvSpPr txBox="1"/>
          <p:nvPr/>
        </p:nvSpPr>
        <p:spPr bwMode="auto">
          <a:xfrm>
            <a:off x="1745586" y="1978454"/>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缓冲区溢出的基本原理</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25" name="组合 24"/>
          <p:cNvGrpSpPr/>
          <p:nvPr/>
        </p:nvGrpSpPr>
        <p:grpSpPr>
          <a:xfrm>
            <a:off x="1217688" y="1956123"/>
            <a:ext cx="423141" cy="412674"/>
            <a:chOff x="5865813" y="3209925"/>
            <a:chExt cx="449263" cy="438150"/>
          </a:xfrm>
          <a:solidFill>
            <a:schemeClr val="accent1"/>
          </a:solidFill>
        </p:grpSpPr>
        <p:sp>
          <p:nvSpPr>
            <p:cNvPr id="26"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27"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28"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29"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30"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31"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32" name="1          _3"/>
          <p:cNvSpPr txBox="1"/>
          <p:nvPr/>
        </p:nvSpPr>
        <p:spPr>
          <a:xfrm>
            <a:off x="1297351" y="2563567"/>
            <a:ext cx="10213331"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285750" indent="-285750">
              <a:lnSpc>
                <a:spcPct val="130000"/>
              </a:lnSpc>
              <a:buClr>
                <a:srgbClr val="F07F09"/>
              </a:buClr>
              <a:buFont typeface="Wingdings" panose="05000000000000000000" pitchFamily="2" charset="2"/>
              <a:buChar char="Ø"/>
              <a:defRPr>
                <a:latin typeface="微软雅黑" panose="020B0503020204020204" pitchFamily="34" charset="-122"/>
                <a:ea typeface="微软雅黑" panose="020B0503020204020204" pitchFamily="34" charset="-122"/>
              </a:defRPr>
            </a:lvl1pPr>
          </a:lstStyle>
          <a:p>
            <a:r>
              <a:rPr lang="zh-CN" altLang="en-US" dirty="0">
                <a:sym typeface="Arial" panose="020B0604020202020204" pitchFamily="34" charset="0"/>
              </a:rPr>
              <a:t>缓冲区溢出是由于系统和软件本身存在脆弱点所导致的。</a:t>
            </a:r>
            <a:endParaRPr lang="zh-CN" altLang="en-US" dirty="0">
              <a:sym typeface="Arial" panose="020B0604020202020204" pitchFamily="34" charset="0"/>
            </a:endParaRPr>
          </a:p>
          <a:p>
            <a:r>
              <a:rPr lang="zh-CN" altLang="en-US" dirty="0">
                <a:sym typeface="Arial" panose="020B0604020202020204" pitchFamily="34" charset="0"/>
              </a:rPr>
              <a:t>例如目前被广泛使用的</a:t>
            </a:r>
            <a:r>
              <a:rPr lang="en-US" altLang="zh-CN" dirty="0">
                <a:sym typeface="Arial" panose="020B0604020202020204" pitchFamily="34" charset="0"/>
              </a:rPr>
              <a:t>C</a:t>
            </a:r>
            <a:r>
              <a:rPr lang="zh-CN" altLang="en-US" dirty="0">
                <a:sym typeface="Arial" panose="020B0604020202020204" pitchFamily="34" charset="0"/>
              </a:rPr>
              <a:t>和</a:t>
            </a:r>
            <a:r>
              <a:rPr lang="en-US" altLang="zh-CN" dirty="0">
                <a:sym typeface="Arial" panose="020B0604020202020204" pitchFamily="34" charset="0"/>
              </a:rPr>
              <a:t>C++</a:t>
            </a:r>
            <a:r>
              <a:rPr lang="zh-CN" altLang="en-US" dirty="0">
                <a:sym typeface="Arial" panose="020B0604020202020204" pitchFamily="34" charset="0"/>
              </a:rPr>
              <a:t>，这些语言在编译的时候没有做内存检查，即数组的边界检查和指针的引用检查，也就是开发人员必须做这些检查，可是这些事情往往被开发人员忽略了；标准</a:t>
            </a:r>
            <a:r>
              <a:rPr lang="en-US" altLang="zh-CN" dirty="0">
                <a:sym typeface="Arial" panose="020B0604020202020204" pitchFamily="34" charset="0"/>
              </a:rPr>
              <a:t>C</a:t>
            </a:r>
            <a:r>
              <a:rPr lang="zh-CN" altLang="en-US" dirty="0">
                <a:sym typeface="Arial" panose="020B0604020202020204" pitchFamily="34" charset="0"/>
              </a:rPr>
              <a:t>库中还存在许多不安全的字符串操作函数，包括：</a:t>
            </a:r>
            <a:r>
              <a:rPr lang="en-US" altLang="zh-CN" dirty="0" err="1">
                <a:sym typeface="Arial" panose="020B0604020202020204" pitchFamily="34" charset="0"/>
              </a:rPr>
              <a:t>strcpy</a:t>
            </a:r>
            <a:r>
              <a:rPr lang="en-US" altLang="zh-CN" dirty="0">
                <a:sym typeface="Arial" panose="020B0604020202020204" pitchFamily="34" charset="0"/>
              </a:rPr>
              <a:t>()</a:t>
            </a:r>
            <a:r>
              <a:rPr lang="zh-CN" altLang="en-US" dirty="0">
                <a:sym typeface="Arial" panose="020B0604020202020204" pitchFamily="34" charset="0"/>
              </a:rPr>
              <a:t>，</a:t>
            </a:r>
            <a:r>
              <a:rPr lang="en-US" altLang="zh-CN" dirty="0" err="1">
                <a:sym typeface="Arial" panose="020B0604020202020204" pitchFamily="34" charset="0"/>
              </a:rPr>
              <a:t>sprintf</a:t>
            </a:r>
            <a:r>
              <a:rPr lang="en-US" altLang="zh-CN" dirty="0">
                <a:sym typeface="Arial" panose="020B0604020202020204" pitchFamily="34" charset="0"/>
              </a:rPr>
              <a:t>()</a:t>
            </a:r>
            <a:r>
              <a:rPr lang="zh-CN" altLang="en-US" dirty="0">
                <a:sym typeface="Arial" panose="020B0604020202020204" pitchFamily="34" charset="0"/>
              </a:rPr>
              <a:t>，</a:t>
            </a:r>
            <a:r>
              <a:rPr lang="en-US" altLang="zh-CN" dirty="0">
                <a:sym typeface="Arial" panose="020B0604020202020204" pitchFamily="34" charset="0"/>
              </a:rPr>
              <a:t>gets()</a:t>
            </a:r>
            <a:r>
              <a:rPr lang="zh-CN" altLang="en-US" dirty="0">
                <a:sym typeface="Arial" panose="020B0604020202020204" pitchFamily="34" charset="0"/>
              </a:rPr>
              <a:t>等等，从而带来了很多脆弱点，这些脆弱点也便成了缓冲区溢出漏洞。</a:t>
            </a:r>
            <a:endParaRPr lang="zh-CN" altLang="en-US" dirty="0">
              <a:sym typeface="Arial" panose="020B0604020202020204" pitchFamily="34" charset="0"/>
            </a:endParaRPr>
          </a:p>
        </p:txBody>
      </p:sp>
      <p:cxnSp>
        <p:nvCxnSpPr>
          <p:cNvPr id="14" name="直接连接符 13"/>
          <p:cNvCxnSpPr/>
          <p:nvPr/>
        </p:nvCxnSpPr>
        <p:spPr>
          <a:xfrm>
            <a:off x="1217688" y="5045498"/>
            <a:ext cx="1008228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Rectangle 3"/>
          <p:cNvSpPr txBox="1"/>
          <p:nvPr/>
        </p:nvSpPr>
        <p:spPr bwMode="auto">
          <a:xfrm>
            <a:off x="1727656" y="911654"/>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zh-CN" sz="2400" dirty="0">
                <a:latin typeface="微软雅黑" panose="020B0503020204020204" pitchFamily="34" charset="-122"/>
                <a:ea typeface="微软雅黑" panose="020B0503020204020204" pitchFamily="34" charset="-122"/>
                <a:cs typeface="+mn-ea"/>
                <a:sym typeface="+mn-lt"/>
              </a:rPr>
              <a:t>Windows</a:t>
            </a:r>
            <a:r>
              <a:rPr lang="zh-CN" altLang="en-US" sz="2400" dirty="0">
                <a:latin typeface="微软雅黑" panose="020B0503020204020204" pitchFamily="34" charset="-122"/>
                <a:ea typeface="微软雅黑" panose="020B0503020204020204" pitchFamily="34" charset="-122"/>
                <a:cs typeface="+mn-ea"/>
                <a:sym typeface="+mn-lt"/>
              </a:rPr>
              <a:t>缓冲区溢出实例分析</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25" name="组合 24"/>
          <p:cNvGrpSpPr/>
          <p:nvPr/>
        </p:nvGrpSpPr>
        <p:grpSpPr>
          <a:xfrm>
            <a:off x="1199758" y="889323"/>
            <a:ext cx="423141" cy="412674"/>
            <a:chOff x="5865813" y="3209925"/>
            <a:chExt cx="449263" cy="438150"/>
          </a:xfrm>
          <a:solidFill>
            <a:schemeClr val="accent1"/>
          </a:solidFill>
        </p:grpSpPr>
        <p:sp>
          <p:nvSpPr>
            <p:cNvPr id="26"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27"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28"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29"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30"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31"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15" name="矩形 14"/>
          <p:cNvSpPr/>
          <p:nvPr/>
        </p:nvSpPr>
        <p:spPr>
          <a:xfrm>
            <a:off x="1937836" y="1491640"/>
            <a:ext cx="9053398" cy="5287281"/>
          </a:xfrm>
          <a:prstGeom prst="rect">
            <a:avLst/>
          </a:prstGeom>
          <a:noFill/>
          <a:ln>
            <a:solidFill>
              <a:srgbClr val="F07F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17" name="矩形 56"/>
          <p:cNvSpPr>
            <a:spLocks noChangeArrowheads="1"/>
          </p:cNvSpPr>
          <p:nvPr/>
        </p:nvSpPr>
        <p:spPr bwMode="auto">
          <a:xfrm>
            <a:off x="2130017" y="1491641"/>
            <a:ext cx="8191515" cy="528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 </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 </a:t>
            </a:r>
            <a:r>
              <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文件名：</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overflow.cpp</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 </a:t>
            </a:r>
            <a:r>
              <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功能：演示</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Windows</a:t>
            </a:r>
            <a:r>
              <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缓冲区溢出的机制</a:t>
            </a:r>
            <a:endPar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 </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#include &lt;</a:t>
            </a:r>
            <a:r>
              <a:rPr lang="en-US" altLang="zh-CN" sz="1800" kern="100" dirty="0" err="1">
                <a:solidFill>
                  <a:srgbClr val="000000"/>
                </a:solidFill>
                <a:latin typeface="Arial" panose="020B0604020202020204" pitchFamily="34" charset="0"/>
                <a:ea typeface="Arial Unicode MS" panose="020B0604020202020204" pitchFamily="34" charset="-122"/>
                <a:cs typeface="Arial" panose="020B0604020202020204" pitchFamily="34" charset="0"/>
              </a:rPr>
              <a:t>stdio.h</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&gt;</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#include &lt;</a:t>
            </a:r>
            <a:r>
              <a:rPr lang="en-US" altLang="zh-CN" sz="1800" kern="100" dirty="0" err="1">
                <a:solidFill>
                  <a:srgbClr val="000000"/>
                </a:solidFill>
                <a:latin typeface="Arial" panose="020B0604020202020204" pitchFamily="34" charset="0"/>
                <a:ea typeface="Arial Unicode MS" panose="020B0604020202020204" pitchFamily="34" charset="-122"/>
                <a:cs typeface="Arial" panose="020B0604020202020204" pitchFamily="34" charset="0"/>
              </a:rPr>
              <a:t>string.h</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&gt;</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char </a:t>
            </a:r>
            <a:r>
              <a:rPr lang="en-US" altLang="zh-CN" sz="1800" kern="100" dirty="0" err="1">
                <a:solidFill>
                  <a:srgbClr val="000000"/>
                </a:solidFill>
                <a:latin typeface="Arial" panose="020B0604020202020204" pitchFamily="34" charset="0"/>
                <a:ea typeface="Arial Unicode MS" panose="020B0604020202020204" pitchFamily="34" charset="-122"/>
                <a:cs typeface="Arial" panose="020B0604020202020204" pitchFamily="34" charset="0"/>
              </a:rPr>
              <a:t>bigbuff</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a:t>
            </a:r>
            <a:r>
              <a:rPr lang="en-US" altLang="zh-CN" sz="1800" kern="100" dirty="0" err="1">
                <a:solidFill>
                  <a:srgbClr val="000000"/>
                </a:solidFill>
                <a:latin typeface="Arial" panose="020B0604020202020204" pitchFamily="34" charset="0"/>
                <a:ea typeface="Arial Unicode MS" panose="020B0604020202020204" pitchFamily="34" charset="-122"/>
                <a:cs typeface="Arial" panose="020B0604020202020204" pitchFamily="34" charset="0"/>
              </a:rPr>
              <a:t>aaaaaaaaaa</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  // 10</a:t>
            </a:r>
            <a:r>
              <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个</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a</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void main()</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	char </a:t>
            </a:r>
            <a:r>
              <a:rPr lang="en-US" altLang="zh-CN" sz="1800" kern="100" dirty="0" err="1">
                <a:solidFill>
                  <a:srgbClr val="000000"/>
                </a:solidFill>
                <a:latin typeface="Arial" panose="020B0604020202020204" pitchFamily="34" charset="0"/>
                <a:ea typeface="Arial Unicode MS" panose="020B0604020202020204" pitchFamily="34" charset="-122"/>
                <a:cs typeface="Arial" panose="020B0604020202020204" pitchFamily="34" charset="0"/>
              </a:rPr>
              <a:t>smallbuff</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[5];                // </a:t>
            </a:r>
            <a:r>
              <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只分配了</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5</a:t>
            </a:r>
            <a:r>
              <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字节的空间</a:t>
            </a:r>
            <a:endPar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zh-CN" altLang="en-US"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	</a:t>
            </a:r>
            <a:r>
              <a:rPr lang="en-US" altLang="zh-CN" sz="1800" kern="100" dirty="0" err="1">
                <a:solidFill>
                  <a:srgbClr val="000000"/>
                </a:solidFill>
                <a:latin typeface="Arial" panose="020B0604020202020204" pitchFamily="34" charset="0"/>
                <a:ea typeface="Arial Unicode MS" panose="020B0604020202020204" pitchFamily="34" charset="-122"/>
                <a:cs typeface="Arial" panose="020B0604020202020204" pitchFamily="34" charset="0"/>
              </a:rPr>
              <a:t>strcpy</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a:t>
            </a:r>
            <a:r>
              <a:rPr lang="en-US" altLang="zh-CN" sz="1800" kern="100" dirty="0" err="1">
                <a:solidFill>
                  <a:srgbClr val="000000"/>
                </a:solidFill>
                <a:latin typeface="Arial" panose="020B0604020202020204" pitchFamily="34" charset="0"/>
                <a:ea typeface="Arial Unicode MS" panose="020B0604020202020204" pitchFamily="34" charset="-122"/>
                <a:cs typeface="Arial" panose="020B0604020202020204" pitchFamily="34" charset="0"/>
              </a:rPr>
              <a:t>smallbuff,bigbuff</a:t>
            </a: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a:p>
            <a:pPr>
              <a:lnSpc>
                <a:spcPct val="132000"/>
              </a:lnSpc>
              <a:spcBef>
                <a:spcPts val="600"/>
              </a:spcBef>
              <a:buClr>
                <a:srgbClr val="F07F09"/>
              </a:buClr>
              <a:buNone/>
            </a:pPr>
            <a:r>
              <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rPr>
              <a:t>}</a:t>
            </a:r>
            <a:endParaRPr lang="en-US" altLang="zh-CN" sz="1800" kern="100" dirty="0">
              <a:solidFill>
                <a:srgbClr val="000000"/>
              </a:solidFill>
              <a:latin typeface="Arial" panose="020B0604020202020204" pitchFamily="34" charset="0"/>
              <a:ea typeface="Arial Unicode MS" panose="020B0604020202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4" name="Picture 4" descr="overflow3"/>
          <p:cNvPicPr>
            <a:picLocks noChangeAspect="1" noChangeArrowheads="1"/>
          </p:cNvPicPr>
          <p:nvPr/>
        </p:nvPicPr>
        <p:blipFill>
          <a:blip r:embed="rId1"/>
          <a:srcRect/>
          <a:stretch>
            <a:fillRect/>
          </a:stretch>
        </p:blipFill>
        <p:spPr bwMode="auto">
          <a:xfrm>
            <a:off x="2004873" y="951069"/>
            <a:ext cx="7645274" cy="5378108"/>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745586" y="1476430"/>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调用</a:t>
            </a:r>
            <a:r>
              <a:rPr lang="en-US" altLang="zh-CN" sz="2400" dirty="0" err="1">
                <a:latin typeface="微软雅黑" panose="020B0503020204020204" pitchFamily="34" charset="-122"/>
                <a:ea typeface="微软雅黑" panose="020B0503020204020204" pitchFamily="34" charset="-122"/>
                <a:cs typeface="+mn-ea"/>
                <a:sym typeface="+mn-lt"/>
              </a:rPr>
              <a:t>strcpy</a:t>
            </a:r>
            <a:r>
              <a:rPr lang="en-US" altLang="zh-CN" sz="2400" dirty="0">
                <a:latin typeface="微软雅黑" panose="020B0503020204020204" pitchFamily="34" charset="-122"/>
                <a:ea typeface="微软雅黑" panose="020B0503020204020204" pitchFamily="34" charset="-122"/>
                <a:cs typeface="+mn-ea"/>
                <a:sym typeface="+mn-lt"/>
              </a:rPr>
              <a:t>()</a:t>
            </a:r>
            <a:r>
              <a:rPr lang="zh-CN" altLang="en-US" sz="2400" dirty="0">
                <a:latin typeface="微软雅黑" panose="020B0503020204020204" pitchFamily="34" charset="-122"/>
                <a:ea typeface="微软雅黑" panose="020B0503020204020204" pitchFamily="34" charset="-122"/>
                <a:cs typeface="+mn-ea"/>
                <a:sym typeface="+mn-lt"/>
              </a:rPr>
              <a:t>函数时堆栈的填充情况</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1217688" y="1454099"/>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aphicFrame>
        <p:nvGraphicFramePr>
          <p:cNvPr id="16" name="对象 15"/>
          <p:cNvGraphicFramePr>
            <a:graphicFrameLocks noChangeAspect="1"/>
          </p:cNvGraphicFramePr>
          <p:nvPr/>
        </p:nvGraphicFramePr>
        <p:xfrm>
          <a:off x="2307407" y="2312328"/>
          <a:ext cx="7490717" cy="3058233"/>
        </p:xfrm>
        <a:graphic>
          <a:graphicData uri="http://schemas.openxmlformats.org/presentationml/2006/ole">
            <mc:AlternateContent xmlns:mc="http://schemas.openxmlformats.org/markup-compatibility/2006">
              <mc:Choice xmlns:v="urn:schemas-microsoft-com:vml" Requires="v">
                <p:oleObj spid="_x0000_s9223" name="Visio" r:id="rId1" imgW="3274060" imgH="1783715" progId="Visio.Drawing.6">
                  <p:embed/>
                </p:oleObj>
              </mc:Choice>
              <mc:Fallback>
                <p:oleObj name="Visio" r:id="rId1" imgW="3274060" imgH="1783715" progId="Visio.Drawing.6">
                  <p:embed/>
                  <p:pic>
                    <p:nvPicPr>
                      <p:cNvPr id="0" name="图片 92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7407" y="2312328"/>
                        <a:ext cx="7490717" cy="3058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745586" y="1476430"/>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执行</a:t>
            </a:r>
            <a:r>
              <a:rPr lang="en-US" altLang="zh-CN" sz="2400" dirty="0" err="1">
                <a:latin typeface="微软雅黑" panose="020B0503020204020204" pitchFamily="34" charset="-122"/>
                <a:ea typeface="微软雅黑" panose="020B0503020204020204" pitchFamily="34" charset="-122"/>
                <a:cs typeface="+mn-ea"/>
                <a:sym typeface="+mn-lt"/>
              </a:rPr>
              <a:t>strcpy</a:t>
            </a:r>
            <a:r>
              <a:rPr lang="en-US" altLang="zh-CN" sz="2400" dirty="0">
                <a:latin typeface="微软雅黑" panose="020B0503020204020204" pitchFamily="34" charset="-122"/>
                <a:ea typeface="微软雅黑" panose="020B0503020204020204" pitchFamily="34" charset="-122"/>
                <a:cs typeface="+mn-ea"/>
                <a:sym typeface="+mn-lt"/>
              </a:rPr>
              <a:t>()</a:t>
            </a:r>
            <a:r>
              <a:rPr lang="zh-CN" altLang="en-US" sz="2400" dirty="0">
                <a:latin typeface="微软雅黑" panose="020B0503020204020204" pitchFamily="34" charset="-122"/>
                <a:ea typeface="微软雅黑" panose="020B0503020204020204" pitchFamily="34" charset="-122"/>
                <a:cs typeface="+mn-ea"/>
                <a:sym typeface="+mn-lt"/>
              </a:rPr>
              <a:t>函数的过程</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1217688" y="1454099"/>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graphicFrame>
        <p:nvGraphicFramePr>
          <p:cNvPr id="13" name="Object 34"/>
          <p:cNvGraphicFramePr>
            <a:graphicFrameLocks noChangeAspect="1"/>
          </p:cNvGraphicFramePr>
          <p:nvPr/>
        </p:nvGraphicFramePr>
        <p:xfrm>
          <a:off x="874164" y="2236702"/>
          <a:ext cx="10618590" cy="3255427"/>
        </p:xfrm>
        <a:graphic>
          <a:graphicData uri="http://schemas.openxmlformats.org/presentationml/2006/ole">
            <mc:AlternateContent xmlns:mc="http://schemas.openxmlformats.org/markup-compatibility/2006">
              <mc:Choice xmlns:v="urn:schemas-microsoft-com:vml" Requires="v">
                <p:oleObj spid="_x0000_s10246" name="位图图像" r:id="rId1" imgW="6276975" imgH="2571750" progId="Paint.Picture">
                  <p:embed/>
                </p:oleObj>
              </mc:Choice>
              <mc:Fallback>
                <p:oleObj name="位图图像" r:id="rId1" imgW="6276975" imgH="2571750" progId="Paint.Picture">
                  <p:embed/>
                  <p:pic>
                    <p:nvPicPr>
                      <p:cNvPr id="0" name="图片 102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164" y="2236702"/>
                        <a:ext cx="10618590" cy="3255427"/>
                      </a:xfrm>
                      <a:prstGeom prst="rect">
                        <a:avLst/>
                      </a:prstGeom>
                      <a:noFill/>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745586" y="1476430"/>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溢出结果</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1217688" y="1454099"/>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pic>
        <p:nvPicPr>
          <p:cNvPr id="14" name="Picture 8" descr="overflow4"/>
          <p:cNvPicPr>
            <a:picLocks noChangeAspect="1" noChangeArrowheads="1"/>
          </p:cNvPicPr>
          <p:nvPr/>
        </p:nvPicPr>
        <p:blipFill>
          <a:blip r:embed="rId1"/>
          <a:srcRect/>
          <a:stretch>
            <a:fillRect/>
          </a:stretch>
        </p:blipFill>
        <p:spPr bwMode="auto">
          <a:xfrm>
            <a:off x="2474671" y="1976121"/>
            <a:ext cx="7126529" cy="402559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745586" y="1476430"/>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缓冲区溢出的危害</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1217688" y="1454099"/>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13" name="1          _3"/>
          <p:cNvSpPr txBox="1"/>
          <p:nvPr/>
        </p:nvSpPr>
        <p:spPr>
          <a:xfrm>
            <a:off x="1297351" y="1909144"/>
            <a:ext cx="5336531" cy="38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ct val="132000"/>
              </a:lnSpc>
              <a:spcBef>
                <a:spcPts val="600"/>
              </a:spcBef>
              <a:buFontTx/>
              <a:buNone/>
              <a:defRPr sz="2000">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Times New Roman" panose="02020603050405020304" pitchFamily="18" charset="0"/>
                <a:ea typeface="微软雅黑" panose="020B0503020204020204" pitchFamily="34" charset="-122"/>
              </a:defRPr>
            </a:lvl9pPr>
          </a:lstStyle>
          <a:p>
            <a:r>
              <a:rPr lang="zh-CN" altLang="en-US" dirty="0">
                <a:sym typeface="Arial" panose="020B0604020202020204" pitchFamily="34" charset="0"/>
              </a:rPr>
              <a:t>可以导致程序运行失败、重新启动等后果。更为严重的是，可以利用它执行非授权指令，甚至可以取得系统特权，进而进行各种非法操作。</a:t>
            </a:r>
            <a:endParaRPr lang="zh-CN" altLang="en-US" dirty="0">
              <a:sym typeface="Arial" panose="020B0604020202020204" pitchFamily="34" charset="0"/>
            </a:endParaRPr>
          </a:p>
          <a:p>
            <a:r>
              <a:rPr lang="zh-CN" altLang="en-US" dirty="0">
                <a:sym typeface="Arial" panose="020B0604020202020204" pitchFamily="34" charset="0"/>
              </a:rPr>
              <a:t>而缓冲区溢出中，最为危险的是堆栈溢出，因为入侵者可以利用堆栈溢出，在函数返回时改变返回程序的地址，让其跳转到任意地址，带来的危害一种是程序崩溃导致拒绝服务，另外一种就是跳转并且执行一段恶意代码，比如得到</a:t>
            </a:r>
            <a:r>
              <a:rPr lang="en-US" altLang="zh-CN" dirty="0">
                <a:sym typeface="Arial" panose="020B0604020202020204" pitchFamily="34" charset="0"/>
              </a:rPr>
              <a:t>shell</a:t>
            </a:r>
            <a:r>
              <a:rPr lang="zh-CN" altLang="en-US" dirty="0">
                <a:sym typeface="Arial" panose="020B0604020202020204" pitchFamily="34" charset="0"/>
              </a:rPr>
              <a:t>，然后为所欲为。 </a:t>
            </a:r>
            <a:endParaRPr lang="zh-CN" altLang="en-US" dirty="0">
              <a:sym typeface="Arial" panose="020B0604020202020204" pitchFamily="34" charset="0"/>
            </a:endParaRPr>
          </a:p>
        </p:txBody>
      </p:sp>
      <p:sp>
        <p:nvSpPr>
          <p:cNvPr id="15" name="矩形 46"/>
          <p:cNvSpPr>
            <a:spLocks noChangeAspect="1" noChangeArrowheads="1"/>
          </p:cNvSpPr>
          <p:nvPr/>
        </p:nvSpPr>
        <p:spPr bwMode="auto">
          <a:xfrm>
            <a:off x="6941713" y="1316636"/>
            <a:ext cx="5250287" cy="5147590"/>
          </a:xfrm>
          <a:prstGeom prst="rect">
            <a:avLst/>
          </a:prstGeom>
          <a:blipFill dpi="0" rotWithShape="1">
            <a:blip r:embed="rId1"/>
            <a:srcRect/>
            <a:stretch>
              <a:fillRect l="-46944"/>
            </a:stretch>
          </a:blipFill>
          <a:ln w="9525">
            <a:noFill/>
            <a:miter lim="800000"/>
          </a:ln>
        </p:spPr>
        <p:txBody>
          <a:bodyPr lIns="121909" tIns="60954" rIns="121909" bIns="60954" anchor="ct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745586" y="1476430"/>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缓冲区溢出攻击的实验分析</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1217688" y="1454099"/>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14" name="矩形 56"/>
          <p:cNvSpPr>
            <a:spLocks noChangeArrowheads="1"/>
          </p:cNvSpPr>
          <p:nvPr/>
        </p:nvSpPr>
        <p:spPr bwMode="auto">
          <a:xfrm>
            <a:off x="1654972" y="2019998"/>
            <a:ext cx="9891569"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30000"/>
              </a:lnSpc>
              <a:spcBef>
                <a:spcPts val="0"/>
              </a:spcBef>
              <a:buClr>
                <a:srgbClr val="F07F09"/>
              </a:buClr>
              <a:buNone/>
            </a:pPr>
            <a:r>
              <a:rPr lang="en-US" altLang="zh-CN" sz="2000" dirty="0">
                <a:latin typeface="微软雅黑" panose="020B0503020204020204" pitchFamily="34" charset="-122"/>
              </a:rPr>
              <a:t>2000</a:t>
            </a:r>
            <a:r>
              <a:rPr lang="zh-CN" altLang="en-US" sz="2000" dirty="0">
                <a:latin typeface="微软雅黑" panose="020B0503020204020204" pitchFamily="34" charset="-122"/>
              </a:rPr>
              <a:t>年</a:t>
            </a:r>
            <a:r>
              <a:rPr lang="en-US" altLang="zh-CN" sz="2000" dirty="0">
                <a:latin typeface="微软雅黑" panose="020B0503020204020204" pitchFamily="34" charset="-122"/>
              </a:rPr>
              <a:t>1</a:t>
            </a:r>
            <a:r>
              <a:rPr lang="zh-CN" altLang="en-US" sz="2000" dirty="0">
                <a:latin typeface="微软雅黑" panose="020B0503020204020204" pitchFamily="34" charset="-122"/>
              </a:rPr>
              <a:t>月，</a:t>
            </a:r>
            <a:r>
              <a:rPr lang="en-US" altLang="zh-CN" sz="2000" dirty="0">
                <a:latin typeface="微软雅黑" panose="020B0503020204020204" pitchFamily="34" charset="-122"/>
              </a:rPr>
              <a:t>Cerberus </a:t>
            </a:r>
            <a:r>
              <a:rPr lang="zh-CN" altLang="en-US" sz="2000" dirty="0">
                <a:latin typeface="微软雅黑" panose="020B0503020204020204" pitchFamily="34" charset="-122"/>
              </a:rPr>
              <a:t>安全小组发布了微软的</a:t>
            </a:r>
            <a:r>
              <a:rPr lang="en-US" altLang="zh-CN" sz="2000" dirty="0">
                <a:latin typeface="微软雅黑" panose="020B0503020204020204" pitchFamily="34" charset="-122"/>
              </a:rPr>
              <a:t>IIS 4/5</a:t>
            </a:r>
            <a:r>
              <a:rPr lang="zh-CN" altLang="en-US" sz="2000" dirty="0">
                <a:latin typeface="微软雅黑" panose="020B0503020204020204" pitchFamily="34" charset="-122"/>
              </a:rPr>
              <a:t>存在的一个缓冲区溢出漏洞。攻击该漏洞，可以使</a:t>
            </a:r>
            <a:r>
              <a:rPr lang="en-US" altLang="zh-CN" sz="2000" dirty="0">
                <a:latin typeface="微软雅黑" panose="020B0503020204020204" pitchFamily="34" charset="-122"/>
              </a:rPr>
              <a:t>Web</a:t>
            </a:r>
            <a:r>
              <a:rPr lang="zh-CN" altLang="en-US" sz="2000" dirty="0">
                <a:latin typeface="微软雅黑" panose="020B0503020204020204" pitchFamily="34" charset="-122"/>
              </a:rPr>
              <a:t>服务器崩溃，甚至获取超级权限执行任意的代码。目前，微软的</a:t>
            </a:r>
            <a:r>
              <a:rPr lang="en-US" altLang="zh-CN" sz="2000" dirty="0">
                <a:latin typeface="微软雅黑" panose="020B0503020204020204" pitchFamily="34" charset="-122"/>
              </a:rPr>
              <a:t>IIS 4/5 </a:t>
            </a:r>
            <a:r>
              <a:rPr lang="zh-CN" altLang="en-US" sz="2000" dirty="0">
                <a:latin typeface="微软雅黑" panose="020B0503020204020204" pitchFamily="34" charset="-122"/>
              </a:rPr>
              <a:t>是一种主流的</a:t>
            </a:r>
            <a:r>
              <a:rPr lang="en-US" altLang="zh-CN" sz="2000" dirty="0">
                <a:latin typeface="微软雅黑" panose="020B0503020204020204" pitchFamily="34" charset="-122"/>
              </a:rPr>
              <a:t>Web</a:t>
            </a:r>
            <a:r>
              <a:rPr lang="zh-CN" altLang="en-US" sz="2000" dirty="0">
                <a:latin typeface="微软雅黑" panose="020B0503020204020204" pitchFamily="34" charset="-122"/>
              </a:rPr>
              <a:t>服务器程序；因而，该缓冲区溢出漏洞对于网站的安全构成了极大的</a:t>
            </a:r>
            <a:r>
              <a:rPr lang="zh-CN" altLang="en-US" sz="2000" dirty="0" smtClean="0">
                <a:latin typeface="微软雅黑" panose="020B0503020204020204" pitchFamily="34" charset="-122"/>
              </a:rPr>
              <a:t>威胁。它</a:t>
            </a:r>
            <a:r>
              <a:rPr lang="zh-CN" altLang="en-US" sz="2000" dirty="0">
                <a:latin typeface="微软雅黑" panose="020B0503020204020204" pitchFamily="34" charset="-122"/>
              </a:rPr>
              <a:t>的描述如下</a:t>
            </a:r>
            <a:r>
              <a:rPr lang="zh-CN" altLang="en-US" sz="2000" dirty="0" smtClean="0">
                <a:latin typeface="微软雅黑" panose="020B0503020204020204" pitchFamily="34" charset="-122"/>
              </a:rPr>
              <a:t>：</a:t>
            </a:r>
            <a:endParaRPr lang="en-US" altLang="zh-CN" sz="2000" dirty="0" smtClean="0">
              <a:latin typeface="微软雅黑" panose="020B0503020204020204" pitchFamily="34" charset="-122"/>
            </a:endParaRPr>
          </a:p>
          <a:p>
            <a:pPr marL="285750" indent="-285750">
              <a:lnSpc>
                <a:spcPct val="130000"/>
              </a:lnSpc>
              <a:spcBef>
                <a:spcPts val="0"/>
              </a:spcBef>
              <a:buClr>
                <a:srgbClr val="F07F09"/>
              </a:buClr>
              <a:buFont typeface="Wingdings" panose="05000000000000000000" pitchFamily="2" charset="2"/>
              <a:buChar char="Ø"/>
            </a:pPr>
            <a:r>
              <a:rPr lang="zh-CN" altLang="en-US" sz="2000" dirty="0">
                <a:latin typeface="微软雅黑" panose="020B0503020204020204" pitchFamily="34" charset="-122"/>
              </a:rPr>
              <a:t>浏览器向</a:t>
            </a:r>
            <a:r>
              <a:rPr lang="en-US" altLang="zh-CN" sz="2000" dirty="0">
                <a:latin typeface="微软雅黑" panose="020B0503020204020204" pitchFamily="34" charset="-122"/>
              </a:rPr>
              <a:t>IIS</a:t>
            </a:r>
            <a:r>
              <a:rPr lang="zh-CN" altLang="en-US" sz="2000" dirty="0">
                <a:latin typeface="微软雅黑" panose="020B0503020204020204" pitchFamily="34" charset="-122"/>
              </a:rPr>
              <a:t>提出一个</a:t>
            </a:r>
            <a:r>
              <a:rPr lang="en-US" altLang="zh-CN" sz="2000" dirty="0">
                <a:latin typeface="微软雅黑" panose="020B0503020204020204" pitchFamily="34" charset="-122"/>
              </a:rPr>
              <a:t>HTTP</a:t>
            </a:r>
            <a:r>
              <a:rPr lang="zh-CN" altLang="en-US" sz="2000" dirty="0">
                <a:latin typeface="微软雅黑" panose="020B0503020204020204" pitchFamily="34" charset="-122"/>
              </a:rPr>
              <a:t>请求，在域名（或</a:t>
            </a:r>
            <a:r>
              <a:rPr lang="en-US" altLang="zh-CN" sz="2000" dirty="0">
                <a:latin typeface="微软雅黑" panose="020B0503020204020204" pitchFamily="34" charset="-122"/>
              </a:rPr>
              <a:t>IP</a:t>
            </a:r>
            <a:r>
              <a:rPr lang="zh-CN" altLang="en-US" sz="2000" dirty="0">
                <a:latin typeface="微软雅黑" panose="020B0503020204020204" pitchFamily="34" charset="-122"/>
              </a:rPr>
              <a:t>地址）后，加上一个文件名，该文件名以“</a:t>
            </a:r>
            <a:r>
              <a:rPr lang="en-US" altLang="zh-CN" sz="2000" dirty="0">
                <a:latin typeface="微软雅黑" panose="020B0503020204020204" pitchFamily="34" charset="-122"/>
              </a:rPr>
              <a:t>.</a:t>
            </a:r>
            <a:r>
              <a:rPr lang="en-US" altLang="zh-CN" sz="2000" dirty="0" err="1">
                <a:latin typeface="微软雅黑" panose="020B0503020204020204" pitchFamily="34" charset="-122"/>
              </a:rPr>
              <a:t>htr</a:t>
            </a:r>
            <a:r>
              <a:rPr lang="en-US" altLang="zh-CN" sz="2000" dirty="0">
                <a:latin typeface="微软雅黑" panose="020B0503020204020204" pitchFamily="34" charset="-122"/>
              </a:rPr>
              <a:t>”</a:t>
            </a:r>
            <a:r>
              <a:rPr lang="zh-CN" altLang="en-US" sz="2000" dirty="0">
                <a:latin typeface="微软雅黑" panose="020B0503020204020204" pitchFamily="34" charset="-122"/>
              </a:rPr>
              <a:t>做后缀。于是</a:t>
            </a:r>
            <a:r>
              <a:rPr lang="en-US" altLang="zh-CN" sz="2000" dirty="0">
                <a:latin typeface="微软雅黑" panose="020B0503020204020204" pitchFamily="34" charset="-122"/>
              </a:rPr>
              <a:t>IIS</a:t>
            </a:r>
            <a:r>
              <a:rPr lang="zh-CN" altLang="en-US" sz="2000" dirty="0">
                <a:latin typeface="微软雅黑" panose="020B0503020204020204" pitchFamily="34" charset="-122"/>
              </a:rPr>
              <a:t>认为客户端正在请求一个“</a:t>
            </a:r>
            <a:r>
              <a:rPr lang="en-US" altLang="zh-CN" sz="2000" dirty="0">
                <a:latin typeface="微软雅黑" panose="020B0503020204020204" pitchFamily="34" charset="-122"/>
              </a:rPr>
              <a:t>.</a:t>
            </a:r>
            <a:r>
              <a:rPr lang="en-US" altLang="zh-CN" sz="2000" dirty="0" err="1">
                <a:latin typeface="微软雅黑" panose="020B0503020204020204" pitchFamily="34" charset="-122"/>
              </a:rPr>
              <a:t>htr</a:t>
            </a:r>
            <a:r>
              <a:rPr lang="en-US" altLang="zh-CN" sz="2000" dirty="0">
                <a:latin typeface="微软雅黑" panose="020B0503020204020204" pitchFamily="34" charset="-122"/>
              </a:rPr>
              <a:t>”</a:t>
            </a:r>
            <a:r>
              <a:rPr lang="zh-CN" altLang="en-US" sz="2000" dirty="0">
                <a:latin typeface="微软雅黑" panose="020B0503020204020204" pitchFamily="34" charset="-122"/>
              </a:rPr>
              <a:t>文件，“</a:t>
            </a:r>
            <a:r>
              <a:rPr lang="en-US" altLang="zh-CN" sz="2000" dirty="0">
                <a:latin typeface="微软雅黑" panose="020B0503020204020204" pitchFamily="34" charset="-122"/>
              </a:rPr>
              <a:t>.</a:t>
            </a:r>
            <a:r>
              <a:rPr lang="en-US" altLang="zh-CN" sz="2000" dirty="0" err="1">
                <a:latin typeface="微软雅黑" panose="020B0503020204020204" pitchFamily="34" charset="-122"/>
              </a:rPr>
              <a:t>htr</a:t>
            </a:r>
            <a:r>
              <a:rPr lang="en-US" altLang="zh-CN" sz="2000" dirty="0">
                <a:latin typeface="微软雅黑" panose="020B0503020204020204" pitchFamily="34" charset="-122"/>
              </a:rPr>
              <a:t>”</a:t>
            </a:r>
            <a:r>
              <a:rPr lang="zh-CN" altLang="en-US" sz="2000" dirty="0">
                <a:latin typeface="微软雅黑" panose="020B0503020204020204" pitchFamily="34" charset="-122"/>
              </a:rPr>
              <a:t>扩展文件被映像成</a:t>
            </a:r>
            <a:r>
              <a:rPr lang="en-US" altLang="zh-CN" sz="2000" dirty="0">
                <a:latin typeface="微软雅黑" panose="020B0503020204020204" pitchFamily="34" charset="-122"/>
              </a:rPr>
              <a:t>ISAPI</a:t>
            </a:r>
            <a:r>
              <a:rPr lang="zh-CN" altLang="en-US" sz="2000" dirty="0">
                <a:latin typeface="微软雅黑" panose="020B0503020204020204" pitchFamily="34" charset="-122"/>
              </a:rPr>
              <a:t>（</a:t>
            </a:r>
            <a:r>
              <a:rPr lang="en-US" altLang="zh-CN" sz="2000" dirty="0">
                <a:latin typeface="微软雅黑" panose="020B0503020204020204" pitchFamily="34" charset="-122"/>
              </a:rPr>
              <a:t>Internet Service API</a:t>
            </a:r>
            <a:r>
              <a:rPr lang="zh-CN" altLang="en-US" sz="2000" dirty="0">
                <a:latin typeface="微软雅黑" panose="020B0503020204020204" pitchFamily="34" charset="-122"/>
              </a:rPr>
              <a:t>）应用程序，</a:t>
            </a:r>
            <a:r>
              <a:rPr lang="en-US" altLang="zh-CN" sz="2000" dirty="0">
                <a:latin typeface="微软雅黑" panose="020B0503020204020204" pitchFamily="34" charset="-122"/>
              </a:rPr>
              <a:t>IIS</a:t>
            </a:r>
            <a:r>
              <a:rPr lang="zh-CN" altLang="en-US" sz="2000" dirty="0">
                <a:latin typeface="微软雅黑" panose="020B0503020204020204" pitchFamily="34" charset="-122"/>
              </a:rPr>
              <a:t>会复位向所有针对“</a:t>
            </a:r>
            <a:r>
              <a:rPr lang="en-US" altLang="zh-CN" sz="2000" dirty="0">
                <a:latin typeface="微软雅黑" panose="020B0503020204020204" pitchFamily="34" charset="-122"/>
              </a:rPr>
              <a:t>.</a:t>
            </a:r>
            <a:r>
              <a:rPr lang="en-US" altLang="zh-CN" sz="2000" dirty="0" err="1">
                <a:latin typeface="微软雅黑" panose="020B0503020204020204" pitchFamily="34" charset="-122"/>
              </a:rPr>
              <a:t>htr</a:t>
            </a:r>
            <a:r>
              <a:rPr lang="en-US" altLang="zh-CN" sz="2000" dirty="0">
                <a:latin typeface="微软雅黑" panose="020B0503020204020204" pitchFamily="34" charset="-122"/>
              </a:rPr>
              <a:t>”</a:t>
            </a:r>
            <a:r>
              <a:rPr lang="zh-CN" altLang="en-US" sz="2000" dirty="0">
                <a:latin typeface="微软雅黑" panose="020B0503020204020204" pitchFamily="34" charset="-122"/>
              </a:rPr>
              <a:t>资源的请求到 </a:t>
            </a:r>
            <a:r>
              <a:rPr lang="en-US" altLang="zh-CN" sz="2000" dirty="0">
                <a:latin typeface="微软雅黑" panose="020B0503020204020204" pitchFamily="34" charset="-122"/>
              </a:rPr>
              <a:t>ISM.DLL</a:t>
            </a:r>
            <a:r>
              <a:rPr lang="zh-CN" altLang="en-US" sz="2000" dirty="0">
                <a:latin typeface="微软雅黑" panose="020B0503020204020204" pitchFamily="34" charset="-122"/>
              </a:rPr>
              <a:t>程序 ，</a:t>
            </a:r>
            <a:r>
              <a:rPr lang="en-US" altLang="zh-CN" sz="2000" dirty="0">
                <a:latin typeface="微软雅黑" panose="020B0503020204020204" pitchFamily="34" charset="-122"/>
              </a:rPr>
              <a:t>ISM.DLL </a:t>
            </a:r>
            <a:r>
              <a:rPr lang="zh-CN" altLang="en-US" sz="2000" dirty="0">
                <a:latin typeface="微软雅黑" panose="020B0503020204020204" pitchFamily="34" charset="-122"/>
              </a:rPr>
              <a:t>打开这个文件并执行之。 </a:t>
            </a:r>
            <a:endParaRPr lang="zh-CN" altLang="en-US" sz="2000" dirty="0">
              <a:latin typeface="微软雅黑" panose="020B0503020204020204" pitchFamily="34" charset="-122"/>
            </a:endParaRPr>
          </a:p>
          <a:p>
            <a:pPr marL="285750" indent="-285750">
              <a:lnSpc>
                <a:spcPct val="130000"/>
              </a:lnSpc>
              <a:spcBef>
                <a:spcPts val="0"/>
              </a:spcBef>
              <a:buClr>
                <a:srgbClr val="F07F09"/>
              </a:buClr>
              <a:buFont typeface="Wingdings" panose="05000000000000000000" pitchFamily="2" charset="2"/>
              <a:buChar char="Ø"/>
            </a:pPr>
            <a:r>
              <a:rPr lang="zh-CN" altLang="en-US" sz="2000" dirty="0" smtClean="0">
                <a:latin typeface="微软雅黑" panose="020B0503020204020204" pitchFamily="34" charset="-122"/>
              </a:rPr>
              <a:t>浏览器</a:t>
            </a:r>
            <a:r>
              <a:rPr lang="zh-CN" altLang="en-US" sz="2000" dirty="0">
                <a:latin typeface="微软雅黑" panose="020B0503020204020204" pitchFamily="34" charset="-122"/>
              </a:rPr>
              <a:t>提交的请求中包含的文件名存储在局部变量缓冲区中，若它很长，超过</a:t>
            </a:r>
            <a:r>
              <a:rPr lang="en-US" altLang="zh-CN" sz="2000" dirty="0">
                <a:latin typeface="微软雅黑" panose="020B0503020204020204" pitchFamily="34" charset="-122"/>
              </a:rPr>
              <a:t>600</a:t>
            </a:r>
            <a:r>
              <a:rPr lang="zh-CN" altLang="en-US" sz="2000" dirty="0">
                <a:latin typeface="微软雅黑" panose="020B0503020204020204" pitchFamily="34" charset="-122"/>
              </a:rPr>
              <a:t>个字符时，会导致局部变量缓冲区溢出，覆盖返回地址空间，使</a:t>
            </a:r>
            <a:r>
              <a:rPr lang="en-US" altLang="zh-CN" sz="2000" dirty="0">
                <a:latin typeface="微软雅黑" panose="020B0503020204020204" pitchFamily="34" charset="-122"/>
              </a:rPr>
              <a:t>IIS</a:t>
            </a:r>
            <a:r>
              <a:rPr lang="zh-CN" altLang="en-US" sz="2000" dirty="0">
                <a:latin typeface="微软雅黑" panose="020B0503020204020204" pitchFamily="34" charset="-122"/>
              </a:rPr>
              <a:t>崩溃。</a:t>
            </a:r>
            <a:endParaRPr lang="zh-CN" altLang="en-US" sz="2000" dirty="0">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745586" y="1476430"/>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缓冲区溢出攻击</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1217688" y="1454099"/>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14" name="矩形 56"/>
          <p:cNvSpPr>
            <a:spLocks noChangeArrowheads="1"/>
          </p:cNvSpPr>
          <p:nvPr/>
        </p:nvSpPr>
        <p:spPr bwMode="auto">
          <a:xfrm>
            <a:off x="1654973" y="2019998"/>
            <a:ext cx="5911240"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30000"/>
              </a:lnSpc>
              <a:spcBef>
                <a:spcPts val="0"/>
              </a:spcBef>
              <a:buClr>
                <a:srgbClr val="F07F09"/>
              </a:buClr>
              <a:buNone/>
            </a:pPr>
            <a:r>
              <a:rPr lang="zh-CN" altLang="en-US" sz="2000" dirty="0">
                <a:latin typeface="微软雅黑" panose="020B0503020204020204" pitchFamily="34" charset="-122"/>
              </a:rPr>
              <a:t>上述的缓冲区溢出例子中，只是出现了一般的拒绝服务的效果。但是，实际情况往往并不是这么简单。当黑客精心设计这一</a:t>
            </a:r>
            <a:r>
              <a:rPr lang="en-US" altLang="zh-CN" sz="2000" dirty="0">
                <a:latin typeface="微软雅黑" panose="020B0503020204020204" pitchFamily="34" charset="-122"/>
              </a:rPr>
              <a:t>EIP</a:t>
            </a:r>
            <a:r>
              <a:rPr lang="zh-CN" altLang="en-US" sz="2000" dirty="0">
                <a:latin typeface="微软雅黑" panose="020B0503020204020204" pitchFamily="34" charset="-122"/>
              </a:rPr>
              <a:t>，使得程序发生溢出之后改变正常流程，转而去执行他们设计好的一段代码（也即</a:t>
            </a:r>
            <a:r>
              <a:rPr lang="en-US" altLang="zh-CN" sz="2000" dirty="0" err="1">
                <a:latin typeface="微软雅黑" panose="020B0503020204020204" pitchFamily="34" charset="-122"/>
              </a:rPr>
              <a:t>ShellCode</a:t>
            </a:r>
            <a:r>
              <a:rPr lang="zh-CN" altLang="en-US" sz="2000" dirty="0">
                <a:latin typeface="微软雅黑" panose="020B0503020204020204" pitchFamily="34" charset="-122"/>
              </a:rPr>
              <a:t>），攻击者就能获取对系统的控制，利用</a:t>
            </a:r>
            <a:r>
              <a:rPr lang="en-US" altLang="zh-CN" sz="2000" dirty="0" err="1">
                <a:latin typeface="微软雅黑" panose="020B0503020204020204" pitchFamily="34" charset="-122"/>
              </a:rPr>
              <a:t>ShellCode</a:t>
            </a:r>
            <a:r>
              <a:rPr lang="zh-CN" altLang="en-US" sz="2000" dirty="0">
                <a:latin typeface="微软雅黑" panose="020B0503020204020204" pitchFamily="34" charset="-122"/>
              </a:rPr>
              <a:t>实现各种功能，比如，监听一个端口，添加一个用户，等等。这也正是缓冲区溢出攻击的基本原理。</a:t>
            </a:r>
            <a:endParaRPr lang="zh-CN" altLang="en-US" sz="2000" dirty="0">
              <a:latin typeface="微软雅黑" panose="020B0503020204020204" pitchFamily="34" charset="-122"/>
            </a:endParaRPr>
          </a:p>
          <a:p>
            <a:pPr>
              <a:lnSpc>
                <a:spcPct val="130000"/>
              </a:lnSpc>
              <a:spcBef>
                <a:spcPts val="0"/>
              </a:spcBef>
              <a:buClr>
                <a:srgbClr val="F07F09"/>
              </a:buClr>
              <a:buNone/>
            </a:pPr>
            <a:r>
              <a:rPr lang="zh-CN" altLang="en-US" sz="2000" dirty="0">
                <a:latin typeface="微软雅黑" panose="020B0503020204020204" pitchFamily="34" charset="-122"/>
              </a:rPr>
              <a:t>目前流行的缓冲区溢出病毒，如冲击波蠕虫、震荡波蠕虫等，就都是采用同样的缓冲区溢出攻击方法对用户的计算机进行攻击的。 </a:t>
            </a:r>
            <a:endParaRPr lang="zh-CN" altLang="en-US" sz="2000" dirty="0">
              <a:latin typeface="微软雅黑" panose="020B0503020204020204" pitchFamily="34" charset="-122"/>
            </a:endParaRPr>
          </a:p>
        </p:txBody>
      </p:sp>
      <p:grpSp>
        <p:nvGrpSpPr>
          <p:cNvPr id="13" name="组合 12"/>
          <p:cNvGrpSpPr/>
          <p:nvPr/>
        </p:nvGrpSpPr>
        <p:grpSpPr>
          <a:xfrm>
            <a:off x="7773282" y="1968960"/>
            <a:ext cx="4418718" cy="4595614"/>
            <a:chOff x="6787164" y="1236791"/>
            <a:chExt cx="5404836" cy="5621209"/>
          </a:xfrm>
        </p:grpSpPr>
        <p:pic>
          <p:nvPicPr>
            <p:cNvPr id="15" name="图片 14"/>
            <p:cNvPicPr>
              <a:picLocks noChangeAspect="1"/>
            </p:cNvPicPr>
            <p:nvPr/>
          </p:nvPicPr>
          <p:blipFill>
            <a:blip r:embed="rId1"/>
            <a:stretch>
              <a:fillRect/>
            </a:stretch>
          </p:blipFill>
          <p:spPr>
            <a:xfrm>
              <a:off x="6787165" y="1236792"/>
              <a:ext cx="5404835" cy="5621208"/>
            </a:xfrm>
            <a:prstGeom prst="rect">
              <a:avLst/>
            </a:prstGeom>
          </p:spPr>
        </p:pic>
        <p:sp>
          <p:nvSpPr>
            <p:cNvPr id="16" name="矩形 15"/>
            <p:cNvSpPr/>
            <p:nvPr/>
          </p:nvSpPr>
          <p:spPr>
            <a:xfrm>
              <a:off x="6787164" y="1236791"/>
              <a:ext cx="5404835" cy="562120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700763" y="1171630"/>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流行的缓冲区溢出攻击病毒</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1172865" y="1149299"/>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17" name="任意多边形: 形状 46"/>
          <p:cNvSpPr/>
          <p:nvPr/>
        </p:nvSpPr>
        <p:spPr>
          <a:xfrm>
            <a:off x="4849133" y="2900387"/>
            <a:ext cx="1107169" cy="1104919"/>
          </a:xfrm>
          <a:custGeom>
            <a:avLst/>
            <a:gdLst>
              <a:gd name="connsiteX0" fmla="*/ 1107169 w 1107169"/>
              <a:gd name="connsiteY0" fmla="*/ 0 h 1104919"/>
              <a:gd name="connsiteX1" fmla="*/ 1107169 w 1107169"/>
              <a:gd name="connsiteY1" fmla="*/ 954367 h 1104919"/>
              <a:gd name="connsiteX2" fmla="*/ 956617 w 1107169"/>
              <a:gd name="connsiteY2" fmla="*/ 1104919 h 1104919"/>
              <a:gd name="connsiteX3" fmla="*/ 0 w 1107169"/>
              <a:gd name="connsiteY3" fmla="*/ 1104919 h 1104919"/>
              <a:gd name="connsiteX4" fmla="*/ 16890 w 1107169"/>
              <a:gd name="connsiteY4" fmla="*/ 994250 h 1104919"/>
              <a:gd name="connsiteX5" fmla="*/ 993845 w 1107169"/>
              <a:gd name="connsiteY5" fmla="*/ 17295 h 1104919"/>
              <a:gd name="connsiteX6" fmla="*/ 1107169 w 1107169"/>
              <a:gd name="connsiteY6" fmla="*/ 0 h 110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7169" h="1104919">
                <a:moveTo>
                  <a:pt x="1107169" y="0"/>
                </a:moveTo>
                <a:lnTo>
                  <a:pt x="1107169" y="954367"/>
                </a:lnTo>
                <a:cubicBezTo>
                  <a:pt x="1107169" y="1037515"/>
                  <a:pt x="1039765" y="1104919"/>
                  <a:pt x="956617" y="1104919"/>
                </a:cubicBezTo>
                <a:lnTo>
                  <a:pt x="0" y="1104919"/>
                </a:lnTo>
                <a:lnTo>
                  <a:pt x="16890" y="994250"/>
                </a:lnTo>
                <a:cubicBezTo>
                  <a:pt x="117235" y="503875"/>
                  <a:pt x="503470" y="117640"/>
                  <a:pt x="993845" y="17295"/>
                </a:cubicBezTo>
                <a:lnTo>
                  <a:pt x="1107169"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lstStyle/>
          <a:p>
            <a:pPr algn="r"/>
            <a:endParaRPr lang="zh-CN" altLang="en-US" sz="36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任意多边形: 形状 45"/>
          <p:cNvSpPr/>
          <p:nvPr/>
        </p:nvSpPr>
        <p:spPr>
          <a:xfrm>
            <a:off x="6235702" y="2900387"/>
            <a:ext cx="1107169" cy="1104919"/>
          </a:xfrm>
          <a:custGeom>
            <a:avLst/>
            <a:gdLst>
              <a:gd name="connsiteX0" fmla="*/ 0 w 1107169"/>
              <a:gd name="connsiteY0" fmla="*/ 0 h 1104919"/>
              <a:gd name="connsiteX1" fmla="*/ 113324 w 1107169"/>
              <a:gd name="connsiteY1" fmla="*/ 17295 h 1104919"/>
              <a:gd name="connsiteX2" fmla="*/ 1090279 w 1107169"/>
              <a:gd name="connsiteY2" fmla="*/ 994250 h 1104919"/>
              <a:gd name="connsiteX3" fmla="*/ 1107169 w 1107169"/>
              <a:gd name="connsiteY3" fmla="*/ 1104919 h 1104919"/>
              <a:gd name="connsiteX4" fmla="*/ 150552 w 1107169"/>
              <a:gd name="connsiteY4" fmla="*/ 1104919 h 1104919"/>
              <a:gd name="connsiteX5" fmla="*/ 0 w 1107169"/>
              <a:gd name="connsiteY5" fmla="*/ 954367 h 1104919"/>
              <a:gd name="connsiteX6" fmla="*/ 0 w 1107169"/>
              <a:gd name="connsiteY6" fmla="*/ 0 h 110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7169" h="1104919">
                <a:moveTo>
                  <a:pt x="0" y="0"/>
                </a:moveTo>
                <a:lnTo>
                  <a:pt x="113324" y="17295"/>
                </a:lnTo>
                <a:cubicBezTo>
                  <a:pt x="603699" y="117640"/>
                  <a:pt x="989934" y="503875"/>
                  <a:pt x="1090279" y="994250"/>
                </a:cubicBezTo>
                <a:lnTo>
                  <a:pt x="1107169" y="1104919"/>
                </a:lnTo>
                <a:lnTo>
                  <a:pt x="150552" y="1104919"/>
                </a:lnTo>
                <a:cubicBezTo>
                  <a:pt x="67404" y="1104919"/>
                  <a:pt x="0" y="1037515"/>
                  <a:pt x="0" y="954367"/>
                </a:cubicBezTo>
                <a:lnTo>
                  <a:pt x="0"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lstStyle/>
          <a:p>
            <a:endParaRPr lang="zh-CN" altLang="en-US" sz="36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任意多边形: 形状 44"/>
          <p:cNvSpPr/>
          <p:nvPr/>
        </p:nvSpPr>
        <p:spPr>
          <a:xfrm>
            <a:off x="4849133" y="4290016"/>
            <a:ext cx="1107169" cy="1104919"/>
          </a:xfrm>
          <a:custGeom>
            <a:avLst/>
            <a:gdLst>
              <a:gd name="connsiteX0" fmla="*/ 0 w 1107169"/>
              <a:gd name="connsiteY0" fmla="*/ 0 h 1104919"/>
              <a:gd name="connsiteX1" fmla="*/ 956617 w 1107169"/>
              <a:gd name="connsiteY1" fmla="*/ 0 h 1104919"/>
              <a:gd name="connsiteX2" fmla="*/ 1107169 w 1107169"/>
              <a:gd name="connsiteY2" fmla="*/ 150552 h 1104919"/>
              <a:gd name="connsiteX3" fmla="*/ 1107169 w 1107169"/>
              <a:gd name="connsiteY3" fmla="*/ 1104919 h 1104919"/>
              <a:gd name="connsiteX4" fmla="*/ 993845 w 1107169"/>
              <a:gd name="connsiteY4" fmla="*/ 1087624 h 1104919"/>
              <a:gd name="connsiteX5" fmla="*/ 16890 w 1107169"/>
              <a:gd name="connsiteY5" fmla="*/ 110669 h 1104919"/>
              <a:gd name="connsiteX6" fmla="*/ 0 w 1107169"/>
              <a:gd name="connsiteY6" fmla="*/ 0 h 110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7169" h="1104919">
                <a:moveTo>
                  <a:pt x="0" y="0"/>
                </a:moveTo>
                <a:lnTo>
                  <a:pt x="956617" y="0"/>
                </a:lnTo>
                <a:cubicBezTo>
                  <a:pt x="1039765" y="0"/>
                  <a:pt x="1107169" y="67404"/>
                  <a:pt x="1107169" y="150552"/>
                </a:cubicBezTo>
                <a:lnTo>
                  <a:pt x="1107169" y="1104919"/>
                </a:lnTo>
                <a:lnTo>
                  <a:pt x="993845" y="1087624"/>
                </a:lnTo>
                <a:cubicBezTo>
                  <a:pt x="503470" y="987279"/>
                  <a:pt x="117235" y="601044"/>
                  <a:pt x="16890" y="110669"/>
                </a:cubicBezTo>
                <a:lnTo>
                  <a:pt x="0"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pPr algn="r"/>
            <a:endParaRPr lang="zh-CN" altLang="en-US" sz="36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任意多边形: 形状 43"/>
          <p:cNvSpPr/>
          <p:nvPr/>
        </p:nvSpPr>
        <p:spPr>
          <a:xfrm>
            <a:off x="6235702" y="4290016"/>
            <a:ext cx="1107169" cy="1104919"/>
          </a:xfrm>
          <a:custGeom>
            <a:avLst/>
            <a:gdLst>
              <a:gd name="connsiteX0" fmla="*/ 150552 w 1107169"/>
              <a:gd name="connsiteY0" fmla="*/ 0 h 1104919"/>
              <a:gd name="connsiteX1" fmla="*/ 1107169 w 1107169"/>
              <a:gd name="connsiteY1" fmla="*/ 0 h 1104919"/>
              <a:gd name="connsiteX2" fmla="*/ 1090279 w 1107169"/>
              <a:gd name="connsiteY2" fmla="*/ 110669 h 1104919"/>
              <a:gd name="connsiteX3" fmla="*/ 113324 w 1107169"/>
              <a:gd name="connsiteY3" fmla="*/ 1087624 h 1104919"/>
              <a:gd name="connsiteX4" fmla="*/ 0 w 1107169"/>
              <a:gd name="connsiteY4" fmla="*/ 1104919 h 1104919"/>
              <a:gd name="connsiteX5" fmla="*/ 0 w 1107169"/>
              <a:gd name="connsiteY5" fmla="*/ 150552 h 1104919"/>
              <a:gd name="connsiteX6" fmla="*/ 150552 w 1107169"/>
              <a:gd name="connsiteY6" fmla="*/ 0 h 110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7169" h="1104919">
                <a:moveTo>
                  <a:pt x="150552" y="0"/>
                </a:moveTo>
                <a:lnTo>
                  <a:pt x="1107169" y="0"/>
                </a:lnTo>
                <a:lnTo>
                  <a:pt x="1090279" y="110669"/>
                </a:lnTo>
                <a:cubicBezTo>
                  <a:pt x="989934" y="601044"/>
                  <a:pt x="603699" y="987279"/>
                  <a:pt x="113324" y="1087624"/>
                </a:cubicBezTo>
                <a:lnTo>
                  <a:pt x="0" y="1104919"/>
                </a:lnTo>
                <a:lnTo>
                  <a:pt x="0" y="150552"/>
                </a:lnTo>
                <a:cubicBezTo>
                  <a:pt x="0" y="67404"/>
                  <a:pt x="67404" y="0"/>
                  <a:pt x="150552"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endParaRPr lang="zh-CN" altLang="en-US" sz="36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任意多边形: 形状 71"/>
          <p:cNvSpPr/>
          <p:nvPr/>
        </p:nvSpPr>
        <p:spPr>
          <a:xfrm>
            <a:off x="4849133" y="2900387"/>
            <a:ext cx="1107169" cy="1104919"/>
          </a:xfrm>
          <a:custGeom>
            <a:avLst/>
            <a:gdLst>
              <a:gd name="connsiteX0" fmla="*/ 1107169 w 1107169"/>
              <a:gd name="connsiteY0" fmla="*/ 0 h 1104919"/>
              <a:gd name="connsiteX1" fmla="*/ 1107169 w 1107169"/>
              <a:gd name="connsiteY1" fmla="*/ 954367 h 1104919"/>
              <a:gd name="connsiteX2" fmla="*/ 956617 w 1107169"/>
              <a:gd name="connsiteY2" fmla="*/ 1104919 h 1104919"/>
              <a:gd name="connsiteX3" fmla="*/ 0 w 1107169"/>
              <a:gd name="connsiteY3" fmla="*/ 1104919 h 1104919"/>
              <a:gd name="connsiteX4" fmla="*/ 16890 w 1107169"/>
              <a:gd name="connsiteY4" fmla="*/ 994250 h 1104919"/>
              <a:gd name="connsiteX5" fmla="*/ 993845 w 1107169"/>
              <a:gd name="connsiteY5" fmla="*/ 17295 h 1104919"/>
              <a:gd name="connsiteX6" fmla="*/ 1107169 w 1107169"/>
              <a:gd name="connsiteY6" fmla="*/ 0 h 110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7169" h="1104919">
                <a:moveTo>
                  <a:pt x="1107169" y="0"/>
                </a:moveTo>
                <a:lnTo>
                  <a:pt x="1107169" y="954367"/>
                </a:lnTo>
                <a:cubicBezTo>
                  <a:pt x="1107169" y="1037515"/>
                  <a:pt x="1039765" y="1104919"/>
                  <a:pt x="956617" y="1104919"/>
                </a:cubicBezTo>
                <a:lnTo>
                  <a:pt x="0" y="1104919"/>
                </a:lnTo>
                <a:lnTo>
                  <a:pt x="16890" y="994250"/>
                </a:lnTo>
                <a:cubicBezTo>
                  <a:pt x="117235" y="503875"/>
                  <a:pt x="503470" y="117640"/>
                  <a:pt x="993845" y="17295"/>
                </a:cubicBezTo>
                <a:lnTo>
                  <a:pt x="1107169"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lstStyle/>
          <a:p>
            <a:pPr algn="r"/>
            <a:r>
              <a:rPr lang="en-US" altLang="zh-CN" sz="3600" b="1" dirty="0" smtClean="0">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任意多边形: 形状 70"/>
          <p:cNvSpPr/>
          <p:nvPr/>
        </p:nvSpPr>
        <p:spPr>
          <a:xfrm>
            <a:off x="6235702" y="2900387"/>
            <a:ext cx="1107169" cy="1104919"/>
          </a:xfrm>
          <a:custGeom>
            <a:avLst/>
            <a:gdLst>
              <a:gd name="connsiteX0" fmla="*/ 0 w 1107169"/>
              <a:gd name="connsiteY0" fmla="*/ 0 h 1104919"/>
              <a:gd name="connsiteX1" fmla="*/ 113324 w 1107169"/>
              <a:gd name="connsiteY1" fmla="*/ 17295 h 1104919"/>
              <a:gd name="connsiteX2" fmla="*/ 1090279 w 1107169"/>
              <a:gd name="connsiteY2" fmla="*/ 994250 h 1104919"/>
              <a:gd name="connsiteX3" fmla="*/ 1107169 w 1107169"/>
              <a:gd name="connsiteY3" fmla="*/ 1104919 h 1104919"/>
              <a:gd name="connsiteX4" fmla="*/ 150552 w 1107169"/>
              <a:gd name="connsiteY4" fmla="*/ 1104919 h 1104919"/>
              <a:gd name="connsiteX5" fmla="*/ 0 w 1107169"/>
              <a:gd name="connsiteY5" fmla="*/ 954367 h 1104919"/>
              <a:gd name="connsiteX6" fmla="*/ 0 w 1107169"/>
              <a:gd name="connsiteY6" fmla="*/ 0 h 110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7169" h="1104919">
                <a:moveTo>
                  <a:pt x="0" y="0"/>
                </a:moveTo>
                <a:lnTo>
                  <a:pt x="113324" y="17295"/>
                </a:lnTo>
                <a:cubicBezTo>
                  <a:pt x="603699" y="117640"/>
                  <a:pt x="989934" y="503875"/>
                  <a:pt x="1090279" y="994250"/>
                </a:cubicBezTo>
                <a:lnTo>
                  <a:pt x="1107169" y="1104919"/>
                </a:lnTo>
                <a:lnTo>
                  <a:pt x="150552" y="1104919"/>
                </a:lnTo>
                <a:cubicBezTo>
                  <a:pt x="67404" y="1104919"/>
                  <a:pt x="0" y="1037515"/>
                  <a:pt x="0" y="954367"/>
                </a:cubicBez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lstStyle/>
          <a:p>
            <a:r>
              <a:rPr lang="en-US" altLang="zh-CN" sz="3600" b="1" dirty="0" smtClean="0">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任意多边形: 形状 69"/>
          <p:cNvSpPr/>
          <p:nvPr/>
        </p:nvSpPr>
        <p:spPr>
          <a:xfrm>
            <a:off x="4849133" y="4290016"/>
            <a:ext cx="1107169" cy="1104919"/>
          </a:xfrm>
          <a:custGeom>
            <a:avLst/>
            <a:gdLst>
              <a:gd name="connsiteX0" fmla="*/ 0 w 1107169"/>
              <a:gd name="connsiteY0" fmla="*/ 0 h 1104919"/>
              <a:gd name="connsiteX1" fmla="*/ 956617 w 1107169"/>
              <a:gd name="connsiteY1" fmla="*/ 0 h 1104919"/>
              <a:gd name="connsiteX2" fmla="*/ 1107169 w 1107169"/>
              <a:gd name="connsiteY2" fmla="*/ 150552 h 1104919"/>
              <a:gd name="connsiteX3" fmla="*/ 1107169 w 1107169"/>
              <a:gd name="connsiteY3" fmla="*/ 1104919 h 1104919"/>
              <a:gd name="connsiteX4" fmla="*/ 993845 w 1107169"/>
              <a:gd name="connsiteY4" fmla="*/ 1087624 h 1104919"/>
              <a:gd name="connsiteX5" fmla="*/ 16890 w 1107169"/>
              <a:gd name="connsiteY5" fmla="*/ 110669 h 1104919"/>
              <a:gd name="connsiteX6" fmla="*/ 0 w 1107169"/>
              <a:gd name="connsiteY6" fmla="*/ 0 h 110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7169" h="1104919">
                <a:moveTo>
                  <a:pt x="0" y="0"/>
                </a:moveTo>
                <a:lnTo>
                  <a:pt x="956617" y="0"/>
                </a:lnTo>
                <a:cubicBezTo>
                  <a:pt x="1039765" y="0"/>
                  <a:pt x="1107169" y="67404"/>
                  <a:pt x="1107169" y="150552"/>
                </a:cubicBezTo>
                <a:lnTo>
                  <a:pt x="1107169" y="1104919"/>
                </a:lnTo>
                <a:lnTo>
                  <a:pt x="993845" y="1087624"/>
                </a:lnTo>
                <a:cubicBezTo>
                  <a:pt x="503470" y="987279"/>
                  <a:pt x="117235" y="601044"/>
                  <a:pt x="16890" y="110669"/>
                </a:cubicBez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pPr algn="r"/>
            <a:r>
              <a:rPr lang="en-US" altLang="zh-CN" sz="3600" b="1" dirty="0" smtClean="0">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3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任意多边形: 形状 68"/>
          <p:cNvSpPr/>
          <p:nvPr/>
        </p:nvSpPr>
        <p:spPr>
          <a:xfrm>
            <a:off x="6235702" y="4290016"/>
            <a:ext cx="1107169" cy="1104919"/>
          </a:xfrm>
          <a:custGeom>
            <a:avLst/>
            <a:gdLst>
              <a:gd name="connsiteX0" fmla="*/ 150552 w 1107169"/>
              <a:gd name="connsiteY0" fmla="*/ 0 h 1104919"/>
              <a:gd name="connsiteX1" fmla="*/ 1107169 w 1107169"/>
              <a:gd name="connsiteY1" fmla="*/ 0 h 1104919"/>
              <a:gd name="connsiteX2" fmla="*/ 1090279 w 1107169"/>
              <a:gd name="connsiteY2" fmla="*/ 110669 h 1104919"/>
              <a:gd name="connsiteX3" fmla="*/ 113324 w 1107169"/>
              <a:gd name="connsiteY3" fmla="*/ 1087624 h 1104919"/>
              <a:gd name="connsiteX4" fmla="*/ 0 w 1107169"/>
              <a:gd name="connsiteY4" fmla="*/ 1104919 h 1104919"/>
              <a:gd name="connsiteX5" fmla="*/ 0 w 1107169"/>
              <a:gd name="connsiteY5" fmla="*/ 150552 h 1104919"/>
              <a:gd name="connsiteX6" fmla="*/ 150552 w 1107169"/>
              <a:gd name="connsiteY6" fmla="*/ 0 h 110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7169" h="1104919">
                <a:moveTo>
                  <a:pt x="150552" y="0"/>
                </a:moveTo>
                <a:lnTo>
                  <a:pt x="1107169" y="0"/>
                </a:lnTo>
                <a:lnTo>
                  <a:pt x="1090279" y="110669"/>
                </a:lnTo>
                <a:cubicBezTo>
                  <a:pt x="989934" y="601044"/>
                  <a:pt x="603699" y="987279"/>
                  <a:pt x="113324" y="1087624"/>
                </a:cubicBezTo>
                <a:lnTo>
                  <a:pt x="0" y="1104919"/>
                </a:lnTo>
                <a:lnTo>
                  <a:pt x="0" y="150552"/>
                </a:lnTo>
                <a:cubicBezTo>
                  <a:pt x="0" y="67404"/>
                  <a:pt x="67404" y="0"/>
                  <a:pt x="150552" y="0"/>
                </a:cubicBez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r>
              <a:rPr lang="en-US" altLang="zh-CN" sz="3600" b="1" dirty="0" smtClean="0">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3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ïṡļíḍê"/>
          <p:cNvSpPr txBox="1"/>
          <p:nvPr/>
        </p:nvSpPr>
        <p:spPr>
          <a:xfrm>
            <a:off x="7761000" y="2177853"/>
            <a:ext cx="3759488" cy="439417"/>
          </a:xfrm>
          <a:prstGeom prst="rect">
            <a:avLst/>
          </a:prstGeom>
          <a:noFill/>
          <a:ln>
            <a:noFill/>
          </a:ln>
        </p:spPr>
        <p:txBody>
          <a:bodyPr wrap="none" lIns="91440" tIns="45720" rIns="91440" bIns="45720" anchor="t" anchorCtr="0">
            <a:normAutofit/>
          </a:bodyPr>
          <a:lstStyle/>
          <a:p>
            <a:pPr algn="r">
              <a:buSzPct val="25000"/>
            </a:pPr>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震荡波</a:t>
            </a:r>
            <a:endParaRPr lang="de-DE"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ïšľîḑê"/>
          <p:cNvSpPr txBox="1"/>
          <p:nvPr/>
        </p:nvSpPr>
        <p:spPr>
          <a:xfrm>
            <a:off x="7342871" y="2617270"/>
            <a:ext cx="4177617" cy="900000"/>
          </a:xfrm>
          <a:prstGeom prst="rect">
            <a:avLst/>
          </a:prstGeom>
          <a:noFill/>
          <a:ln>
            <a:noFill/>
          </a:ln>
        </p:spPr>
        <p:txBody>
          <a:bodyPr lIns="91440" tIns="45720" rIns="91440" bIns="45720" anchor="t" anchorCtr="0">
            <a:noAutofit/>
          </a:bodyPr>
          <a:lstStyle>
            <a:defPPr>
              <a:defRPr lang="en-US"/>
            </a:defPPr>
            <a:lvl1pPr>
              <a:lnSpc>
                <a:spcPct val="150000"/>
              </a:lnSpc>
              <a:buSzPct val="25000"/>
              <a:defRPr spc="100">
                <a:latin typeface="微软雅黑" panose="020B0503020204020204" pitchFamily="34" charset="-122"/>
                <a:ea typeface="微软雅黑" panose="020B0503020204020204" pitchFamily="34" charset="-122"/>
              </a:defRPr>
            </a:lvl1pPr>
          </a:lstStyle>
          <a:p>
            <a:r>
              <a:rPr lang="zh-CN" altLang="en-US" dirty="0">
                <a:sym typeface="微软雅黑" panose="020B0503020204020204" pitchFamily="34" charset="-122"/>
              </a:rPr>
              <a:t>利用漏洞：</a:t>
            </a:r>
            <a:r>
              <a:rPr lang="en-US" altLang="zh-CN" dirty="0">
                <a:sym typeface="微软雅黑" panose="020B0503020204020204" pitchFamily="34" charset="-122"/>
              </a:rPr>
              <a:t>LSASS</a:t>
            </a:r>
            <a:r>
              <a:rPr lang="zh-CN" altLang="en-US" dirty="0">
                <a:sym typeface="微软雅黑" panose="020B0503020204020204" pitchFamily="34" charset="-122"/>
              </a:rPr>
              <a:t>漏洞    </a:t>
            </a:r>
            <a:r>
              <a:rPr lang="en-US" altLang="zh-CN" dirty="0">
                <a:sym typeface="微软雅黑" panose="020B0503020204020204" pitchFamily="34" charset="-122"/>
              </a:rPr>
              <a:t>1025/TCP</a:t>
            </a:r>
            <a:endParaRPr lang="de-DE" dirty="0">
              <a:sym typeface="微软雅黑" panose="020B0503020204020204" pitchFamily="34" charset="-122"/>
            </a:endParaRPr>
          </a:p>
        </p:txBody>
      </p:sp>
      <p:sp>
        <p:nvSpPr>
          <p:cNvPr id="31" name="î$ḻíḋê"/>
          <p:cNvSpPr txBox="1"/>
          <p:nvPr/>
        </p:nvSpPr>
        <p:spPr>
          <a:xfrm>
            <a:off x="8349500" y="4629509"/>
            <a:ext cx="3170986" cy="439417"/>
          </a:xfrm>
          <a:prstGeom prst="rect">
            <a:avLst/>
          </a:prstGeom>
          <a:noFill/>
          <a:ln>
            <a:noFill/>
          </a:ln>
        </p:spPr>
        <p:txBody>
          <a:bodyPr wrap="none" lIns="91440" tIns="45720" rIns="91440" bIns="45720" anchor="t" anchorCtr="0">
            <a:normAutofit/>
          </a:bodyPr>
          <a:lstStyle/>
          <a:p>
            <a:pPr algn="r">
              <a:buSzPct val="25000"/>
            </a:pPr>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极速波</a:t>
            </a:r>
            <a:endParaRPr lang="de-DE"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îš1iḑê"/>
          <p:cNvSpPr txBox="1"/>
          <p:nvPr/>
        </p:nvSpPr>
        <p:spPr>
          <a:xfrm>
            <a:off x="7622269" y="5068926"/>
            <a:ext cx="3898217" cy="900000"/>
          </a:xfrm>
          <a:prstGeom prst="rect">
            <a:avLst/>
          </a:prstGeom>
          <a:noFill/>
          <a:ln>
            <a:noFill/>
          </a:ln>
        </p:spPr>
        <p:txBody>
          <a:bodyPr lIns="91440" tIns="45720" rIns="91440" bIns="45720" anchor="t" anchorCtr="0">
            <a:noAutofit/>
          </a:bodyPr>
          <a:lstStyle>
            <a:defPPr>
              <a:defRPr lang="en-US"/>
            </a:defPPr>
            <a:lvl1pPr>
              <a:lnSpc>
                <a:spcPct val="150000"/>
              </a:lnSpc>
              <a:buSzPct val="25000"/>
              <a:defRPr spc="100">
                <a:latin typeface="微软雅黑" panose="020B0503020204020204" pitchFamily="34" charset="-122"/>
                <a:ea typeface="微软雅黑" panose="020B0503020204020204" pitchFamily="34" charset="-122"/>
              </a:defRPr>
            </a:lvl1pPr>
          </a:lstStyle>
          <a:p>
            <a:r>
              <a:rPr lang="zh-CN" altLang="en-US" dirty="0">
                <a:sym typeface="微软雅黑" panose="020B0503020204020204" pitchFamily="34" charset="-122"/>
              </a:rPr>
              <a:t>利用漏洞：</a:t>
            </a:r>
            <a:r>
              <a:rPr lang="en-US" altLang="zh-CN" dirty="0">
                <a:sym typeface="微软雅黑" panose="020B0503020204020204" pitchFamily="34" charset="-122"/>
              </a:rPr>
              <a:t>UPNP</a:t>
            </a:r>
            <a:r>
              <a:rPr lang="zh-CN" altLang="en-US" dirty="0">
                <a:sym typeface="微软雅黑" panose="020B0503020204020204" pitchFamily="34" charset="-122"/>
              </a:rPr>
              <a:t>漏洞    </a:t>
            </a:r>
            <a:r>
              <a:rPr lang="en-US" altLang="zh-CN" dirty="0">
                <a:sym typeface="微软雅黑" panose="020B0503020204020204" pitchFamily="34" charset="-122"/>
              </a:rPr>
              <a:t>445/TCP</a:t>
            </a:r>
            <a:endParaRPr lang="de-DE" dirty="0">
              <a:sym typeface="微软雅黑" panose="020B0503020204020204" pitchFamily="34" charset="-122"/>
            </a:endParaRPr>
          </a:p>
        </p:txBody>
      </p:sp>
      <p:sp>
        <p:nvSpPr>
          <p:cNvPr id="34" name="ïsḻîdé"/>
          <p:cNvSpPr txBox="1"/>
          <p:nvPr/>
        </p:nvSpPr>
        <p:spPr>
          <a:xfrm>
            <a:off x="673101" y="4629509"/>
            <a:ext cx="3639397" cy="439417"/>
          </a:xfrm>
          <a:prstGeom prst="rect">
            <a:avLst/>
          </a:prstGeom>
          <a:noFill/>
          <a:ln>
            <a:noFill/>
          </a:ln>
        </p:spPr>
        <p:txBody>
          <a:bodyPr wrap="none" lIns="91440" tIns="45720" rIns="91440" bIns="45720" anchor="t" anchorCtr="0">
            <a:normAutofit/>
          </a:bodyPr>
          <a:lstStyle/>
          <a:p>
            <a:pPr>
              <a:buSzPct val="25000"/>
            </a:pPr>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高波</a:t>
            </a:r>
            <a:endParaRPr lang="de-DE"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ïṥļíḋé"/>
          <p:cNvSpPr txBox="1"/>
          <p:nvPr/>
        </p:nvSpPr>
        <p:spPr>
          <a:xfrm>
            <a:off x="673101" y="5068926"/>
            <a:ext cx="3639397" cy="900000"/>
          </a:xfrm>
          <a:prstGeom prst="rect">
            <a:avLst/>
          </a:prstGeom>
          <a:noFill/>
          <a:ln>
            <a:noFill/>
          </a:ln>
        </p:spPr>
        <p:txBody>
          <a:bodyPr lIns="91440" tIns="45720" rIns="91440" bIns="45720" anchor="t" anchorCtr="0">
            <a:noAutofit/>
          </a:bodyPr>
          <a:lstStyle>
            <a:defPPr>
              <a:defRPr lang="en-US"/>
            </a:defPPr>
            <a:lvl1pPr>
              <a:lnSpc>
                <a:spcPct val="150000"/>
              </a:lnSpc>
              <a:buSzPct val="25000"/>
              <a:defRPr spc="100">
                <a:latin typeface="微软雅黑" panose="020B0503020204020204" pitchFamily="34" charset="-122"/>
                <a:ea typeface="微软雅黑" panose="020B0503020204020204" pitchFamily="34" charset="-122"/>
              </a:defRPr>
            </a:lvl1pPr>
          </a:lstStyle>
          <a:p>
            <a:r>
              <a:rPr lang="zh-CN" altLang="en-US" dirty="0">
                <a:sym typeface="微软雅黑" panose="020B0503020204020204" pitchFamily="34" charset="-122"/>
              </a:rPr>
              <a:t>利用多种</a:t>
            </a:r>
            <a:r>
              <a:rPr lang="zh-CN" altLang="en-US" dirty="0" smtClean="0">
                <a:sym typeface="微软雅黑" panose="020B0503020204020204" pitchFamily="34" charset="-122"/>
              </a:rPr>
              <a:t>漏洞，非常</a:t>
            </a:r>
            <a:r>
              <a:rPr lang="zh-CN" altLang="en-US" dirty="0">
                <a:sym typeface="微软雅黑" panose="020B0503020204020204" pitchFamily="34" charset="-122"/>
              </a:rPr>
              <a:t>危险</a:t>
            </a:r>
            <a:endParaRPr lang="zh-CN" altLang="en-US" dirty="0">
              <a:sym typeface="微软雅黑" panose="020B0503020204020204" pitchFamily="34" charset="-122"/>
            </a:endParaRPr>
          </a:p>
        </p:txBody>
      </p:sp>
      <p:sp>
        <p:nvSpPr>
          <p:cNvPr id="37" name="ís1îďê"/>
          <p:cNvSpPr txBox="1"/>
          <p:nvPr/>
        </p:nvSpPr>
        <p:spPr>
          <a:xfrm>
            <a:off x="673102" y="2177853"/>
            <a:ext cx="3076574" cy="439417"/>
          </a:xfrm>
          <a:prstGeom prst="rect">
            <a:avLst/>
          </a:prstGeom>
          <a:noFill/>
          <a:ln>
            <a:noFill/>
          </a:ln>
        </p:spPr>
        <p:txBody>
          <a:bodyPr wrap="none" lIns="91440" tIns="45720" rIns="91440" bIns="45720" anchor="t" anchorCtr="0">
            <a:normAutofit/>
          </a:bodyPr>
          <a:lstStyle/>
          <a:p>
            <a:pPr>
              <a:buSzPct val="25000"/>
            </a:pPr>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冲击波</a:t>
            </a:r>
            <a:endParaRPr lang="de-DE"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iSḻîḍê"/>
          <p:cNvSpPr txBox="1"/>
          <p:nvPr/>
        </p:nvSpPr>
        <p:spPr>
          <a:xfrm>
            <a:off x="673101" y="2617268"/>
            <a:ext cx="4601875" cy="900000"/>
          </a:xfrm>
          <a:prstGeom prst="rect">
            <a:avLst/>
          </a:prstGeom>
          <a:noFill/>
          <a:ln>
            <a:noFill/>
          </a:ln>
        </p:spPr>
        <p:txBody>
          <a:bodyPr lIns="91440" tIns="45720" rIns="91440" bIns="45720" anchor="t" anchorCtr="0">
            <a:noAutofit/>
          </a:bodyPr>
          <a:lstStyle/>
          <a:p>
            <a:pPr>
              <a:lnSpc>
                <a:spcPct val="150000"/>
              </a:lnSpc>
              <a:buSzPct val="25000"/>
            </a:pPr>
            <a:r>
              <a:rPr lang="zh-CN" altLang="en-US" spc="100" dirty="0">
                <a:latin typeface="微软雅黑" panose="020B0503020204020204" pitchFamily="34" charset="-122"/>
                <a:ea typeface="微软雅黑" panose="020B0503020204020204" pitchFamily="34" charset="-122"/>
                <a:sym typeface="微软雅黑" panose="020B0503020204020204" pitchFamily="34" charset="-122"/>
              </a:rPr>
              <a:t>利用漏洞：</a:t>
            </a:r>
            <a:r>
              <a:rPr lang="en-US" altLang="zh-CN" spc="100" dirty="0">
                <a:latin typeface="微软雅黑" panose="020B0503020204020204" pitchFamily="34" charset="-122"/>
                <a:ea typeface="微软雅黑" panose="020B0503020204020204" pitchFamily="34" charset="-122"/>
                <a:sym typeface="微软雅黑" panose="020B0503020204020204" pitchFamily="34" charset="-122"/>
              </a:rPr>
              <a:t>RPC</a:t>
            </a:r>
            <a:r>
              <a:rPr lang="zh-CN" altLang="en-US" spc="100" dirty="0">
                <a:latin typeface="微软雅黑" panose="020B0503020204020204" pitchFamily="34" charset="-122"/>
                <a:ea typeface="微软雅黑" panose="020B0503020204020204" pitchFamily="34" charset="-122"/>
                <a:sym typeface="微软雅黑" panose="020B0503020204020204" pitchFamily="34" charset="-122"/>
              </a:rPr>
              <a:t>缓冲区溢出   </a:t>
            </a:r>
            <a:r>
              <a:rPr lang="en-US" altLang="zh-CN" spc="100" dirty="0">
                <a:latin typeface="微软雅黑" panose="020B0503020204020204" pitchFamily="34" charset="-122"/>
                <a:ea typeface="微软雅黑" panose="020B0503020204020204" pitchFamily="34" charset="-122"/>
                <a:sym typeface="微软雅黑" panose="020B0503020204020204" pitchFamily="34" charset="-122"/>
              </a:rPr>
              <a:t>135/TCP</a:t>
            </a:r>
            <a:endParaRPr lang="en-US" altLang="zh-CN" spc="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圆角 6"/>
          <p:cNvSpPr/>
          <p:nvPr/>
        </p:nvSpPr>
        <p:spPr>
          <a:xfrm>
            <a:off x="444500" y="1845304"/>
            <a:ext cx="5511800" cy="2160000"/>
          </a:xfrm>
          <a:prstGeom prst="roundRect">
            <a:avLst>
              <a:gd name="adj" fmla="val 6970"/>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圆角 28"/>
          <p:cNvSpPr/>
          <p:nvPr/>
        </p:nvSpPr>
        <p:spPr>
          <a:xfrm>
            <a:off x="6235700" y="1845304"/>
            <a:ext cx="5511800" cy="2160000"/>
          </a:xfrm>
          <a:prstGeom prst="roundRect">
            <a:avLst>
              <a:gd name="adj" fmla="val 6970"/>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圆角 31"/>
          <p:cNvSpPr/>
          <p:nvPr/>
        </p:nvSpPr>
        <p:spPr>
          <a:xfrm>
            <a:off x="444500" y="4290014"/>
            <a:ext cx="5511800" cy="2160000"/>
          </a:xfrm>
          <a:prstGeom prst="roundRect">
            <a:avLst>
              <a:gd name="adj" fmla="val 6970"/>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圆角 32"/>
          <p:cNvSpPr/>
          <p:nvPr/>
        </p:nvSpPr>
        <p:spPr>
          <a:xfrm>
            <a:off x="6235700" y="4290014"/>
            <a:ext cx="5511800" cy="2160000"/>
          </a:xfrm>
          <a:prstGeom prst="roundRect">
            <a:avLst>
              <a:gd name="adj" fmla="val 6970"/>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700763" y="1468183"/>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防范缓冲区溢出攻击的有效措施 </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1172865" y="1445852"/>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33" name="矩形 56"/>
          <p:cNvSpPr>
            <a:spLocks noChangeArrowheads="1"/>
          </p:cNvSpPr>
          <p:nvPr/>
        </p:nvSpPr>
        <p:spPr bwMode="auto">
          <a:xfrm>
            <a:off x="2183399" y="2180955"/>
            <a:ext cx="91083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20000"/>
              </a:lnSpc>
              <a:spcBef>
                <a:spcPts val="600"/>
              </a:spcBef>
              <a:buFontTx/>
              <a:buNone/>
            </a:pPr>
            <a:r>
              <a:rPr lang="zh-CN" altLang="en-US" sz="1800" b="1" dirty="0">
                <a:latin typeface="微软雅黑" panose="020B0503020204020204" pitchFamily="34" charset="-122"/>
              </a:rPr>
              <a:t>强制程序开发人员书写正确的、安全的代码</a:t>
            </a:r>
            <a:endParaRPr lang="zh-CN" altLang="en-US" sz="1800" b="1" dirty="0">
              <a:latin typeface="微软雅黑" panose="020B0503020204020204" pitchFamily="34" charset="-122"/>
            </a:endParaRPr>
          </a:p>
        </p:txBody>
      </p:sp>
      <p:sp>
        <p:nvSpPr>
          <p:cNvPr id="36" name="矩形 56"/>
          <p:cNvSpPr>
            <a:spLocks noChangeArrowheads="1"/>
          </p:cNvSpPr>
          <p:nvPr/>
        </p:nvSpPr>
        <p:spPr bwMode="auto">
          <a:xfrm>
            <a:off x="1700763" y="2762126"/>
            <a:ext cx="1001610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20000"/>
              </a:lnSpc>
              <a:spcBef>
                <a:spcPts val="600"/>
              </a:spcBef>
              <a:buFontTx/>
              <a:buNone/>
            </a:pPr>
            <a:r>
              <a:rPr lang="zh-CN" altLang="en-US" sz="1800" dirty="0">
                <a:latin typeface="微软雅黑" panose="020B0503020204020204" pitchFamily="34" charset="-122"/>
              </a:rPr>
              <a:t>目前，可以借助</a:t>
            </a:r>
            <a:r>
              <a:rPr lang="en-US" altLang="zh-CN" sz="1800" dirty="0">
                <a:latin typeface="微软雅黑" panose="020B0503020204020204" pitchFamily="34" charset="-122"/>
              </a:rPr>
              <a:t>grep</a:t>
            </a:r>
            <a:r>
              <a:rPr lang="zh-CN" altLang="en-US" sz="1800" dirty="0">
                <a:latin typeface="微软雅黑" panose="020B0503020204020204" pitchFamily="34" charset="-122"/>
              </a:rPr>
              <a:t>、</a:t>
            </a:r>
            <a:r>
              <a:rPr lang="en-US" altLang="zh-CN" sz="1800" dirty="0" err="1">
                <a:latin typeface="微软雅黑" panose="020B0503020204020204" pitchFamily="34" charset="-122"/>
              </a:rPr>
              <a:t>FaultInjection</a:t>
            </a:r>
            <a:r>
              <a:rPr lang="zh-CN" altLang="en-US" sz="1800" dirty="0">
                <a:latin typeface="微软雅黑" panose="020B0503020204020204" pitchFamily="34" charset="-122"/>
              </a:rPr>
              <a:t>、</a:t>
            </a:r>
            <a:r>
              <a:rPr lang="en-US" altLang="zh-CN" sz="1800" dirty="0" err="1">
                <a:latin typeface="微软雅黑" panose="020B0503020204020204" pitchFamily="34" charset="-122"/>
              </a:rPr>
              <a:t>PurifyPlus</a:t>
            </a:r>
            <a:r>
              <a:rPr lang="zh-CN" altLang="en-US" sz="1800" dirty="0">
                <a:latin typeface="微软雅黑" panose="020B0503020204020204" pitchFamily="34" charset="-122"/>
              </a:rPr>
              <a:t>等工具帮助开发人员发现程序中的安全漏洞。 </a:t>
            </a:r>
            <a:endParaRPr lang="zh-CN" altLang="en-US" sz="1800" dirty="0">
              <a:latin typeface="微软雅黑" panose="020B0503020204020204" pitchFamily="34" charset="-122"/>
            </a:endParaRPr>
          </a:p>
        </p:txBody>
      </p:sp>
      <p:grpSp>
        <p:nvGrpSpPr>
          <p:cNvPr id="43" name="组合 42"/>
          <p:cNvGrpSpPr/>
          <p:nvPr/>
        </p:nvGrpSpPr>
        <p:grpSpPr>
          <a:xfrm>
            <a:off x="1823076" y="2199340"/>
            <a:ext cx="246226" cy="300036"/>
            <a:chOff x="255588" y="323850"/>
            <a:chExt cx="1387475" cy="1690688"/>
          </a:xfrm>
        </p:grpSpPr>
        <p:sp>
          <p:nvSpPr>
            <p:cNvPr id="44"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49" name="直接连接符 48"/>
          <p:cNvCxnSpPr/>
          <p:nvPr/>
        </p:nvCxnSpPr>
        <p:spPr>
          <a:xfrm>
            <a:off x="1634589" y="3476675"/>
            <a:ext cx="1008228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0" name="矩形 56"/>
          <p:cNvSpPr>
            <a:spLocks noChangeArrowheads="1"/>
          </p:cNvSpPr>
          <p:nvPr/>
        </p:nvSpPr>
        <p:spPr bwMode="auto">
          <a:xfrm>
            <a:off x="2249573" y="3951081"/>
            <a:ext cx="9108375" cy="728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20000"/>
              </a:lnSpc>
              <a:spcBef>
                <a:spcPts val="600"/>
              </a:spcBef>
              <a:buFontTx/>
              <a:buNone/>
            </a:pPr>
            <a:r>
              <a:rPr lang="zh-CN" altLang="en-US" sz="1800" b="1" dirty="0">
                <a:latin typeface="微软雅黑" panose="020B0503020204020204" pitchFamily="34" charset="-122"/>
              </a:rPr>
              <a:t>通过对数组的读写操作进行边界检查来实现缓冲区的保护，使得缓冲区溢出不可能出现，从而完全消除了缓冲区溢出的威胁</a:t>
            </a:r>
            <a:endParaRPr lang="zh-CN" altLang="en-US" sz="1800" b="1" dirty="0">
              <a:latin typeface="微软雅黑" panose="020B0503020204020204" pitchFamily="34" charset="-122"/>
            </a:endParaRPr>
          </a:p>
        </p:txBody>
      </p:sp>
      <p:sp>
        <p:nvSpPr>
          <p:cNvPr id="51" name="矩形 56"/>
          <p:cNvSpPr>
            <a:spLocks noChangeArrowheads="1"/>
          </p:cNvSpPr>
          <p:nvPr/>
        </p:nvSpPr>
        <p:spPr bwMode="auto">
          <a:xfrm>
            <a:off x="1766937" y="4850776"/>
            <a:ext cx="10016108" cy="728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20000"/>
              </a:lnSpc>
              <a:spcBef>
                <a:spcPts val="600"/>
              </a:spcBef>
              <a:buFontTx/>
              <a:buNone/>
            </a:pPr>
            <a:r>
              <a:rPr lang="zh-CN" altLang="en-US" sz="1800" dirty="0">
                <a:latin typeface="微软雅黑" panose="020B0503020204020204" pitchFamily="34" charset="-122"/>
              </a:rPr>
              <a:t>常见的对数组操作进行检查的工具有</a:t>
            </a:r>
            <a:r>
              <a:rPr lang="en-US" altLang="zh-CN" sz="1800" dirty="0">
                <a:latin typeface="微软雅黑" panose="020B0503020204020204" pitchFamily="34" charset="-122"/>
              </a:rPr>
              <a:t>Compaq C</a:t>
            </a:r>
            <a:r>
              <a:rPr lang="zh-CN" altLang="en-US" sz="1800" dirty="0">
                <a:latin typeface="微软雅黑" panose="020B0503020204020204" pitchFamily="34" charset="-122"/>
              </a:rPr>
              <a:t>编译器，</a:t>
            </a:r>
            <a:r>
              <a:rPr lang="en-US" altLang="zh-CN" sz="1800" dirty="0">
                <a:latin typeface="微软雅黑" panose="020B0503020204020204" pitchFamily="34" charset="-122"/>
              </a:rPr>
              <a:t>Richard Jones</a:t>
            </a:r>
            <a:r>
              <a:rPr lang="zh-CN" altLang="en-US" sz="1800" dirty="0">
                <a:latin typeface="微软雅黑" panose="020B0503020204020204" pitchFamily="34" charset="-122"/>
              </a:rPr>
              <a:t>和</a:t>
            </a:r>
            <a:r>
              <a:rPr lang="en-US" altLang="zh-CN" sz="1800" dirty="0">
                <a:latin typeface="微软雅黑" panose="020B0503020204020204" pitchFamily="34" charset="-122"/>
              </a:rPr>
              <a:t>Paul Kelly</a:t>
            </a:r>
            <a:r>
              <a:rPr lang="zh-CN" altLang="en-US" sz="1800" dirty="0">
                <a:latin typeface="微软雅黑" panose="020B0503020204020204" pitchFamily="34" charset="-122"/>
              </a:rPr>
              <a:t>开发的</a:t>
            </a:r>
            <a:r>
              <a:rPr lang="en-US" altLang="zh-CN" sz="1800" dirty="0" err="1">
                <a:latin typeface="微软雅黑" panose="020B0503020204020204" pitchFamily="34" charset="-122"/>
              </a:rPr>
              <a:t>gcc</a:t>
            </a:r>
            <a:r>
              <a:rPr lang="zh-CN" altLang="en-US" sz="1800" dirty="0">
                <a:latin typeface="微软雅黑" panose="020B0503020204020204" pitchFamily="34" charset="-122"/>
              </a:rPr>
              <a:t>补丁等。 </a:t>
            </a:r>
            <a:endParaRPr lang="zh-CN" altLang="en-US" sz="1800" dirty="0">
              <a:latin typeface="微软雅黑" panose="020B0503020204020204" pitchFamily="34" charset="-122"/>
            </a:endParaRPr>
          </a:p>
        </p:txBody>
      </p:sp>
      <p:grpSp>
        <p:nvGrpSpPr>
          <p:cNvPr id="52" name="组合 51"/>
          <p:cNvGrpSpPr/>
          <p:nvPr/>
        </p:nvGrpSpPr>
        <p:grpSpPr>
          <a:xfrm>
            <a:off x="1889250" y="3969466"/>
            <a:ext cx="246226" cy="300036"/>
            <a:chOff x="255588" y="323850"/>
            <a:chExt cx="1387475" cy="1690688"/>
          </a:xfrm>
        </p:grpSpPr>
        <p:sp>
          <p:nvSpPr>
            <p:cNvPr id="53"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58" name="直接连接符 57"/>
          <p:cNvCxnSpPr/>
          <p:nvPr/>
        </p:nvCxnSpPr>
        <p:spPr>
          <a:xfrm>
            <a:off x="1700763" y="5843230"/>
            <a:ext cx="1008228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
            <a:ext cx="1461247" cy="659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微软雅黑" panose="020B0503020204020204" pitchFamily="34" charset="-122"/>
              <a:ea typeface="微软雅黑" panose="020B0503020204020204" pitchFamily="34" charset="-122"/>
            </a:endParaRPr>
          </a:p>
        </p:txBody>
      </p:sp>
      <p:sp>
        <p:nvSpPr>
          <p:cNvPr id="22" name="2          _2"/>
          <p:cNvSpPr txBox="1"/>
          <p:nvPr/>
        </p:nvSpPr>
        <p:spPr>
          <a:xfrm>
            <a:off x="161925" y="74855"/>
            <a:ext cx="12030075" cy="584775"/>
          </a:xfrm>
          <a:prstGeom prst="rect">
            <a:avLst/>
          </a:prstGeom>
          <a:noFill/>
        </p:spPr>
        <p:txBody>
          <a:bodyPr wrap="squar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2.7.3    </a:t>
            </a:r>
            <a:r>
              <a:rPr lang="en-US" altLang="zh-CN"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Windows </a:t>
            </a:r>
            <a:r>
              <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系统的内存结构</a:t>
            </a:r>
            <a:endParaRPr lang="zh-CN" altLang="en-US" sz="3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Rectangle 3"/>
          <p:cNvSpPr txBox="1"/>
          <p:nvPr/>
        </p:nvSpPr>
        <p:spPr bwMode="auto">
          <a:xfrm>
            <a:off x="1461247" y="1835736"/>
            <a:ext cx="6286789" cy="421325"/>
          </a:xfrm>
          <a:prstGeom prst="rect">
            <a:avLst/>
          </a:prstGeom>
          <a:no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zh-CN" altLang="en-US" sz="2400" dirty="0">
                <a:latin typeface="微软雅黑" panose="020B0503020204020204" pitchFamily="34" charset="-122"/>
                <a:ea typeface="微软雅黑" panose="020B0503020204020204" pitchFamily="34" charset="-122"/>
                <a:cs typeface="+mn-ea"/>
                <a:sym typeface="+mn-lt"/>
              </a:rPr>
              <a:t>微软的</a:t>
            </a:r>
            <a:r>
              <a:rPr lang="en-US" altLang="zh-CN" sz="2400" dirty="0">
                <a:latin typeface="微软雅黑" panose="020B0503020204020204" pitchFamily="34" charset="-122"/>
                <a:ea typeface="微软雅黑" panose="020B0503020204020204" pitchFamily="34" charset="-122"/>
                <a:cs typeface="+mn-ea"/>
                <a:sym typeface="+mn-lt"/>
              </a:rPr>
              <a:t>DEP</a:t>
            </a:r>
            <a:r>
              <a:rPr lang="zh-CN" altLang="en-US" sz="2400" dirty="0">
                <a:latin typeface="微软雅黑" panose="020B0503020204020204" pitchFamily="34" charset="-122"/>
                <a:ea typeface="微软雅黑" panose="020B0503020204020204" pitchFamily="34" charset="-122"/>
                <a:cs typeface="+mn-ea"/>
                <a:sym typeface="+mn-lt"/>
              </a:rPr>
              <a:t>（数据执行保护）技术</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a:off x="933349" y="1813405"/>
            <a:ext cx="423141" cy="412674"/>
            <a:chOff x="5865813" y="3209925"/>
            <a:chExt cx="449263" cy="438150"/>
          </a:xfrm>
          <a:solidFill>
            <a:schemeClr val="accent1"/>
          </a:solidFill>
        </p:grpSpPr>
        <p:sp>
          <p:nvSpPr>
            <p:cNvPr id="7" name="Freeform 5"/>
            <p:cNvSpPr/>
            <p:nvPr/>
          </p:nvSpPr>
          <p:spPr bwMode="auto">
            <a:xfrm>
              <a:off x="5865813" y="3302000"/>
              <a:ext cx="165100" cy="200025"/>
            </a:xfrm>
            <a:custGeom>
              <a:avLst/>
              <a:gdLst>
                <a:gd name="T0" fmla="*/ 12 w 43"/>
                <a:gd name="T1" fmla="*/ 1 h 52"/>
                <a:gd name="T2" fmla="*/ 6 w 43"/>
                <a:gd name="T3" fmla="*/ 51 h 52"/>
                <a:gd name="T4" fmla="*/ 7 w 43"/>
                <a:gd name="T5" fmla="*/ 52 h 52"/>
                <a:gd name="T6" fmla="*/ 42 w 43"/>
                <a:gd name="T7" fmla="*/ 52 h 52"/>
                <a:gd name="T8" fmla="*/ 43 w 43"/>
                <a:gd name="T9" fmla="*/ 52 h 52"/>
                <a:gd name="T10" fmla="*/ 13 w 43"/>
                <a:gd name="T11" fmla="*/ 0 h 52"/>
                <a:gd name="T12" fmla="*/ 12 w 43"/>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43" h="52">
                  <a:moveTo>
                    <a:pt x="12" y="1"/>
                  </a:moveTo>
                  <a:cubicBezTo>
                    <a:pt x="2" y="17"/>
                    <a:pt x="0" y="33"/>
                    <a:pt x="6" y="51"/>
                  </a:cubicBezTo>
                  <a:cubicBezTo>
                    <a:pt x="6" y="52"/>
                    <a:pt x="6" y="52"/>
                    <a:pt x="7" y="52"/>
                  </a:cubicBezTo>
                  <a:cubicBezTo>
                    <a:pt x="19" y="52"/>
                    <a:pt x="30" y="52"/>
                    <a:pt x="42" y="52"/>
                  </a:cubicBezTo>
                  <a:cubicBezTo>
                    <a:pt x="42" y="52"/>
                    <a:pt x="42" y="52"/>
                    <a:pt x="43" y="52"/>
                  </a:cubicBezTo>
                  <a:cubicBezTo>
                    <a:pt x="33" y="35"/>
                    <a:pt x="23" y="17"/>
                    <a:pt x="13" y="0"/>
                  </a:cubicBezTo>
                  <a:cubicBezTo>
                    <a:pt x="13" y="0"/>
                    <a:pt x="12" y="1"/>
                    <a:pt x="12" y="1"/>
                  </a:cubicBezTo>
                  <a:close/>
                </a:path>
              </a:pathLst>
            </a:custGeom>
            <a:grpFill/>
            <a:ln>
              <a:noFill/>
            </a:ln>
          </p:spPr>
          <p:txBody>
            <a:bodyPr/>
            <a:lstStyle/>
            <a:p>
              <a:pPr>
                <a:defRPr/>
              </a:pPr>
              <a:endParaRPr lang="zh-CN" altLang="en-US"/>
            </a:p>
          </p:txBody>
        </p:sp>
        <p:sp>
          <p:nvSpPr>
            <p:cNvPr id="8" name="Freeform 6"/>
            <p:cNvSpPr/>
            <p:nvPr/>
          </p:nvSpPr>
          <p:spPr bwMode="auto">
            <a:xfrm>
              <a:off x="6072188" y="3444875"/>
              <a:ext cx="188913" cy="203200"/>
            </a:xfrm>
            <a:custGeom>
              <a:avLst/>
              <a:gdLst>
                <a:gd name="T0" fmla="*/ 31 w 49"/>
                <a:gd name="T1" fmla="*/ 1 h 53"/>
                <a:gd name="T2" fmla="*/ 31 w 49"/>
                <a:gd name="T3" fmla="*/ 0 h 53"/>
                <a:gd name="T4" fmla="*/ 0 w 49"/>
                <a:gd name="T5" fmla="*/ 52 h 53"/>
                <a:gd name="T6" fmla="*/ 1 w 49"/>
                <a:gd name="T7" fmla="*/ 52 h 53"/>
                <a:gd name="T8" fmla="*/ 48 w 49"/>
                <a:gd name="T9" fmla="*/ 33 h 53"/>
                <a:gd name="T10" fmla="*/ 49 w 49"/>
                <a:gd name="T11" fmla="*/ 31 h 53"/>
                <a:gd name="T12" fmla="*/ 31 w 4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49" h="53">
                  <a:moveTo>
                    <a:pt x="31" y="1"/>
                  </a:moveTo>
                  <a:cubicBezTo>
                    <a:pt x="31" y="1"/>
                    <a:pt x="31" y="0"/>
                    <a:pt x="31" y="0"/>
                  </a:cubicBezTo>
                  <a:cubicBezTo>
                    <a:pt x="21" y="18"/>
                    <a:pt x="11" y="35"/>
                    <a:pt x="0" y="52"/>
                  </a:cubicBezTo>
                  <a:cubicBezTo>
                    <a:pt x="1" y="52"/>
                    <a:pt x="1" y="52"/>
                    <a:pt x="1" y="52"/>
                  </a:cubicBezTo>
                  <a:cubicBezTo>
                    <a:pt x="20" y="53"/>
                    <a:pt x="36" y="47"/>
                    <a:pt x="48" y="33"/>
                  </a:cubicBezTo>
                  <a:cubicBezTo>
                    <a:pt x="49" y="32"/>
                    <a:pt x="49" y="32"/>
                    <a:pt x="49" y="31"/>
                  </a:cubicBezTo>
                  <a:cubicBezTo>
                    <a:pt x="43" y="21"/>
                    <a:pt x="37" y="11"/>
                    <a:pt x="31" y="1"/>
                  </a:cubicBezTo>
                  <a:close/>
                </a:path>
              </a:pathLst>
            </a:custGeom>
            <a:grpFill/>
            <a:ln>
              <a:noFill/>
            </a:ln>
          </p:spPr>
          <p:txBody>
            <a:bodyPr/>
            <a:lstStyle/>
            <a:p>
              <a:pPr>
                <a:defRPr/>
              </a:pPr>
              <a:endParaRPr lang="zh-CN" altLang="en-US"/>
            </a:p>
          </p:txBody>
        </p:sp>
        <p:sp>
          <p:nvSpPr>
            <p:cNvPr id="9" name="Freeform 7"/>
            <p:cNvSpPr/>
            <p:nvPr/>
          </p:nvSpPr>
          <p:spPr bwMode="auto">
            <a:xfrm>
              <a:off x="6157913" y="3351213"/>
              <a:ext cx="157163" cy="200025"/>
            </a:xfrm>
            <a:custGeom>
              <a:avLst/>
              <a:gdLst>
                <a:gd name="T0" fmla="*/ 36 w 41"/>
                <a:gd name="T1" fmla="*/ 0 h 52"/>
                <a:gd name="T2" fmla="*/ 26 w 41"/>
                <a:gd name="T3" fmla="*/ 0 h 52"/>
                <a:gd name="T4" fmla="*/ 10 w 41"/>
                <a:gd name="T5" fmla="*/ 0 h 52"/>
                <a:gd name="T6" fmla="*/ 1 w 41"/>
                <a:gd name="T7" fmla="*/ 0 h 52"/>
                <a:gd name="T8" fmla="*/ 0 w 41"/>
                <a:gd name="T9" fmla="*/ 0 h 52"/>
                <a:gd name="T10" fmla="*/ 30 w 41"/>
                <a:gd name="T11" fmla="*/ 52 h 52"/>
                <a:gd name="T12" fmla="*/ 34 w 41"/>
                <a:gd name="T13" fmla="*/ 46 h 52"/>
                <a:gd name="T14" fmla="*/ 40 w 41"/>
                <a:gd name="T15" fmla="*/ 23 h 52"/>
                <a:gd name="T16" fmla="*/ 37 w 41"/>
                <a:gd name="T17" fmla="*/ 1 h 52"/>
                <a:gd name="T18" fmla="*/ 36 w 4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2">
                  <a:moveTo>
                    <a:pt x="36" y="0"/>
                  </a:moveTo>
                  <a:cubicBezTo>
                    <a:pt x="33" y="0"/>
                    <a:pt x="29" y="0"/>
                    <a:pt x="26" y="0"/>
                  </a:cubicBezTo>
                  <a:cubicBezTo>
                    <a:pt x="21" y="0"/>
                    <a:pt x="16" y="0"/>
                    <a:pt x="10" y="0"/>
                  </a:cubicBezTo>
                  <a:cubicBezTo>
                    <a:pt x="7" y="0"/>
                    <a:pt x="4" y="0"/>
                    <a:pt x="1" y="0"/>
                  </a:cubicBezTo>
                  <a:cubicBezTo>
                    <a:pt x="1" y="0"/>
                    <a:pt x="0" y="0"/>
                    <a:pt x="0" y="0"/>
                  </a:cubicBezTo>
                  <a:cubicBezTo>
                    <a:pt x="10" y="18"/>
                    <a:pt x="20" y="35"/>
                    <a:pt x="30" y="52"/>
                  </a:cubicBezTo>
                  <a:cubicBezTo>
                    <a:pt x="31" y="50"/>
                    <a:pt x="33" y="48"/>
                    <a:pt x="34" y="46"/>
                  </a:cubicBezTo>
                  <a:cubicBezTo>
                    <a:pt x="38" y="39"/>
                    <a:pt x="40" y="31"/>
                    <a:pt x="40" y="23"/>
                  </a:cubicBezTo>
                  <a:cubicBezTo>
                    <a:pt x="41" y="15"/>
                    <a:pt x="40" y="8"/>
                    <a:pt x="37" y="1"/>
                  </a:cubicBezTo>
                  <a:cubicBezTo>
                    <a:pt x="37" y="0"/>
                    <a:pt x="37" y="0"/>
                    <a:pt x="36" y="0"/>
                  </a:cubicBezTo>
                  <a:close/>
                </a:path>
              </a:pathLst>
            </a:custGeom>
            <a:grpFill/>
            <a:ln>
              <a:noFill/>
            </a:ln>
          </p:spPr>
          <p:txBody>
            <a:bodyPr/>
            <a:lstStyle/>
            <a:p>
              <a:pPr>
                <a:defRPr/>
              </a:pPr>
              <a:endParaRPr lang="zh-CN" altLang="en-US"/>
            </a:p>
          </p:txBody>
        </p:sp>
        <p:sp>
          <p:nvSpPr>
            <p:cNvPr id="10" name="Freeform 8"/>
            <p:cNvSpPr/>
            <p:nvPr/>
          </p:nvSpPr>
          <p:spPr bwMode="auto">
            <a:xfrm>
              <a:off x="5927725" y="3209925"/>
              <a:ext cx="184150" cy="200025"/>
            </a:xfrm>
            <a:custGeom>
              <a:avLst/>
              <a:gdLst>
                <a:gd name="T0" fmla="*/ 29 w 48"/>
                <a:gd name="T1" fmla="*/ 2 h 52"/>
                <a:gd name="T2" fmla="*/ 11 w 48"/>
                <a:gd name="T3" fmla="*/ 10 h 52"/>
                <a:gd name="T4" fmla="*/ 0 w 48"/>
                <a:gd name="T5" fmla="*/ 20 h 52"/>
                <a:gd name="T6" fmla="*/ 0 w 48"/>
                <a:gd name="T7" fmla="*/ 21 h 52"/>
                <a:gd name="T8" fmla="*/ 13 w 48"/>
                <a:gd name="T9" fmla="*/ 44 h 52"/>
                <a:gd name="T10" fmla="*/ 18 w 48"/>
                <a:gd name="T11" fmla="*/ 52 h 52"/>
                <a:gd name="T12" fmla="*/ 48 w 48"/>
                <a:gd name="T13" fmla="*/ 0 h 52"/>
                <a:gd name="T14" fmla="*/ 47 w 48"/>
                <a:gd name="T15" fmla="*/ 0 h 52"/>
                <a:gd name="T16" fmla="*/ 29 w 48"/>
                <a:gd name="T1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2">
                  <a:moveTo>
                    <a:pt x="29" y="2"/>
                  </a:moveTo>
                  <a:cubicBezTo>
                    <a:pt x="22" y="3"/>
                    <a:pt x="17" y="6"/>
                    <a:pt x="11" y="10"/>
                  </a:cubicBezTo>
                  <a:cubicBezTo>
                    <a:pt x="7" y="12"/>
                    <a:pt x="4" y="16"/>
                    <a:pt x="0" y="20"/>
                  </a:cubicBezTo>
                  <a:cubicBezTo>
                    <a:pt x="0" y="20"/>
                    <a:pt x="0" y="20"/>
                    <a:pt x="0" y="21"/>
                  </a:cubicBezTo>
                  <a:cubicBezTo>
                    <a:pt x="5" y="29"/>
                    <a:pt x="9" y="36"/>
                    <a:pt x="13" y="44"/>
                  </a:cubicBezTo>
                  <a:cubicBezTo>
                    <a:pt x="15" y="47"/>
                    <a:pt x="17" y="49"/>
                    <a:pt x="18" y="52"/>
                  </a:cubicBezTo>
                  <a:cubicBezTo>
                    <a:pt x="28" y="35"/>
                    <a:pt x="38" y="18"/>
                    <a:pt x="48" y="0"/>
                  </a:cubicBezTo>
                  <a:cubicBezTo>
                    <a:pt x="48" y="0"/>
                    <a:pt x="47" y="0"/>
                    <a:pt x="47" y="0"/>
                  </a:cubicBezTo>
                  <a:cubicBezTo>
                    <a:pt x="41" y="0"/>
                    <a:pt x="35" y="0"/>
                    <a:pt x="29" y="2"/>
                  </a:cubicBezTo>
                  <a:close/>
                </a:path>
              </a:pathLst>
            </a:custGeom>
            <a:grpFill/>
            <a:ln>
              <a:noFill/>
            </a:ln>
          </p:spPr>
          <p:txBody>
            <a:bodyPr/>
            <a:lstStyle/>
            <a:p>
              <a:pPr>
                <a:defRPr/>
              </a:pPr>
              <a:endParaRPr lang="zh-CN" altLang="en-US"/>
            </a:p>
          </p:txBody>
        </p:sp>
        <p:sp>
          <p:nvSpPr>
            <p:cNvPr id="11" name="Freeform 9"/>
            <p:cNvSpPr/>
            <p:nvPr/>
          </p:nvSpPr>
          <p:spPr bwMode="auto">
            <a:xfrm>
              <a:off x="5895975" y="3521075"/>
              <a:ext cx="230188" cy="123825"/>
            </a:xfrm>
            <a:custGeom>
              <a:avLst/>
              <a:gdLst>
                <a:gd name="T0" fmla="*/ 0 w 60"/>
                <a:gd name="T1" fmla="*/ 1 h 32"/>
                <a:gd name="T2" fmla="*/ 41 w 60"/>
                <a:gd name="T3" fmla="*/ 32 h 32"/>
                <a:gd name="T4" fmla="*/ 42 w 60"/>
                <a:gd name="T5" fmla="*/ 31 h 32"/>
                <a:gd name="T6" fmla="*/ 57 w 60"/>
                <a:gd name="T7" fmla="*/ 6 h 32"/>
                <a:gd name="T8" fmla="*/ 60 w 60"/>
                <a:gd name="T9" fmla="*/ 0 h 32"/>
                <a:gd name="T10" fmla="*/ 0 w 60"/>
                <a:gd name="T11" fmla="*/ 0 h 32"/>
                <a:gd name="T12" fmla="*/ 0 w 60"/>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60" h="32">
                  <a:moveTo>
                    <a:pt x="0" y="1"/>
                  </a:moveTo>
                  <a:cubicBezTo>
                    <a:pt x="9" y="17"/>
                    <a:pt x="22" y="28"/>
                    <a:pt x="41" y="32"/>
                  </a:cubicBezTo>
                  <a:cubicBezTo>
                    <a:pt x="41" y="32"/>
                    <a:pt x="42" y="31"/>
                    <a:pt x="42" y="31"/>
                  </a:cubicBezTo>
                  <a:cubicBezTo>
                    <a:pt x="47" y="22"/>
                    <a:pt x="52" y="14"/>
                    <a:pt x="57" y="6"/>
                  </a:cubicBezTo>
                  <a:cubicBezTo>
                    <a:pt x="58" y="4"/>
                    <a:pt x="59" y="2"/>
                    <a:pt x="60" y="0"/>
                  </a:cubicBezTo>
                  <a:cubicBezTo>
                    <a:pt x="40" y="0"/>
                    <a:pt x="20" y="0"/>
                    <a:pt x="0" y="0"/>
                  </a:cubicBezTo>
                  <a:cubicBezTo>
                    <a:pt x="0" y="0"/>
                    <a:pt x="0" y="1"/>
                    <a:pt x="0" y="1"/>
                  </a:cubicBezTo>
                  <a:close/>
                </a:path>
              </a:pathLst>
            </a:custGeom>
            <a:grpFill/>
            <a:ln>
              <a:noFill/>
            </a:ln>
          </p:spPr>
          <p:txBody>
            <a:bodyPr/>
            <a:lstStyle/>
            <a:p>
              <a:pPr>
                <a:defRPr/>
              </a:pPr>
              <a:endParaRPr lang="zh-CN" altLang="en-US"/>
            </a:p>
          </p:txBody>
        </p:sp>
        <p:sp>
          <p:nvSpPr>
            <p:cNvPr id="12" name="Freeform 10"/>
            <p:cNvSpPr/>
            <p:nvPr/>
          </p:nvSpPr>
          <p:spPr bwMode="auto">
            <a:xfrm>
              <a:off x="6061075" y="3213100"/>
              <a:ext cx="230188" cy="123825"/>
            </a:xfrm>
            <a:custGeom>
              <a:avLst/>
              <a:gdLst>
                <a:gd name="T0" fmla="*/ 48 w 60"/>
                <a:gd name="T1" fmla="*/ 15 h 32"/>
                <a:gd name="T2" fmla="*/ 29 w 60"/>
                <a:gd name="T3" fmla="*/ 3 h 32"/>
                <a:gd name="T4" fmla="*/ 19 w 60"/>
                <a:gd name="T5" fmla="*/ 0 h 32"/>
                <a:gd name="T6" fmla="*/ 17 w 60"/>
                <a:gd name="T7" fmla="*/ 1 h 32"/>
                <a:gd name="T8" fmla="*/ 17 w 60"/>
                <a:gd name="T9" fmla="*/ 3 h 32"/>
                <a:gd name="T10" fmla="*/ 6 w 60"/>
                <a:gd name="T11" fmla="*/ 20 h 32"/>
                <a:gd name="T12" fmla="*/ 1 w 60"/>
                <a:gd name="T13" fmla="*/ 29 h 32"/>
                <a:gd name="T14" fmla="*/ 0 w 60"/>
                <a:gd name="T15" fmla="*/ 32 h 32"/>
                <a:gd name="T16" fmla="*/ 60 w 60"/>
                <a:gd name="T17" fmla="*/ 32 h 32"/>
                <a:gd name="T18" fmla="*/ 59 w 60"/>
                <a:gd name="T19" fmla="*/ 30 h 32"/>
                <a:gd name="T20" fmla="*/ 48 w 60"/>
                <a:gd name="T2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2">
                  <a:moveTo>
                    <a:pt x="48" y="15"/>
                  </a:moveTo>
                  <a:cubicBezTo>
                    <a:pt x="42" y="10"/>
                    <a:pt x="36" y="5"/>
                    <a:pt x="29" y="3"/>
                  </a:cubicBezTo>
                  <a:cubicBezTo>
                    <a:pt x="26" y="2"/>
                    <a:pt x="23" y="1"/>
                    <a:pt x="19" y="0"/>
                  </a:cubicBezTo>
                  <a:cubicBezTo>
                    <a:pt x="19" y="0"/>
                    <a:pt x="18" y="0"/>
                    <a:pt x="17" y="1"/>
                  </a:cubicBezTo>
                  <a:cubicBezTo>
                    <a:pt x="17" y="1"/>
                    <a:pt x="17" y="2"/>
                    <a:pt x="17" y="3"/>
                  </a:cubicBezTo>
                  <a:cubicBezTo>
                    <a:pt x="13" y="8"/>
                    <a:pt x="10" y="14"/>
                    <a:pt x="6" y="20"/>
                  </a:cubicBezTo>
                  <a:cubicBezTo>
                    <a:pt x="4" y="23"/>
                    <a:pt x="3" y="26"/>
                    <a:pt x="1" y="29"/>
                  </a:cubicBezTo>
                  <a:cubicBezTo>
                    <a:pt x="1" y="30"/>
                    <a:pt x="0" y="31"/>
                    <a:pt x="0" y="32"/>
                  </a:cubicBezTo>
                  <a:cubicBezTo>
                    <a:pt x="20" y="32"/>
                    <a:pt x="40" y="32"/>
                    <a:pt x="60" y="32"/>
                  </a:cubicBezTo>
                  <a:cubicBezTo>
                    <a:pt x="60" y="31"/>
                    <a:pt x="60" y="31"/>
                    <a:pt x="59" y="30"/>
                  </a:cubicBezTo>
                  <a:cubicBezTo>
                    <a:pt x="56" y="24"/>
                    <a:pt x="53" y="19"/>
                    <a:pt x="48" y="15"/>
                  </a:cubicBezTo>
                  <a:close/>
                </a:path>
              </a:pathLst>
            </a:custGeom>
            <a:grpFill/>
            <a:ln>
              <a:noFill/>
            </a:ln>
          </p:spPr>
          <p:txBody>
            <a:bodyPr/>
            <a:lstStyle/>
            <a:p>
              <a:pPr>
                <a:defRPr/>
              </a:pPr>
              <a:endParaRPr lang="zh-CN" altLang="en-US"/>
            </a:p>
          </p:txBody>
        </p:sp>
      </p:grpSp>
      <p:sp>
        <p:nvSpPr>
          <p:cNvPr id="33" name="矩形 56"/>
          <p:cNvSpPr>
            <a:spLocks noChangeArrowheads="1"/>
          </p:cNvSpPr>
          <p:nvPr/>
        </p:nvSpPr>
        <p:spPr bwMode="auto">
          <a:xfrm>
            <a:off x="1943883" y="2548508"/>
            <a:ext cx="4244295"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20000"/>
              </a:lnSpc>
              <a:spcBef>
                <a:spcPts val="600"/>
              </a:spcBef>
              <a:buFontTx/>
              <a:buNone/>
            </a:pPr>
            <a:r>
              <a:rPr lang="zh-CN" altLang="en-US" sz="1800" b="1" dirty="0">
                <a:latin typeface="微软雅黑" panose="020B0503020204020204" pitchFamily="34" charset="-122"/>
              </a:rPr>
              <a:t>通过操作系统设置缓冲区的堆栈段为不可执行，从而阻止攻击者向其中植入攻击代码</a:t>
            </a:r>
            <a:endParaRPr lang="zh-CN" altLang="en-US" sz="1800" b="1" dirty="0">
              <a:latin typeface="微软雅黑" panose="020B0503020204020204" pitchFamily="34" charset="-122"/>
            </a:endParaRPr>
          </a:p>
        </p:txBody>
      </p:sp>
      <p:sp>
        <p:nvSpPr>
          <p:cNvPr id="36" name="矩形 56"/>
          <p:cNvSpPr>
            <a:spLocks noChangeArrowheads="1"/>
          </p:cNvSpPr>
          <p:nvPr/>
        </p:nvSpPr>
        <p:spPr bwMode="auto">
          <a:xfrm>
            <a:off x="2017058" y="3707868"/>
            <a:ext cx="4475919"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ea typeface="微软雅黑" panose="020B0503020204020204" pitchFamily="34" charset="-122"/>
              </a:defRPr>
            </a:lvl9pPr>
          </a:lstStyle>
          <a:p>
            <a:pPr>
              <a:lnSpc>
                <a:spcPct val="120000"/>
              </a:lnSpc>
              <a:spcBef>
                <a:spcPts val="600"/>
              </a:spcBef>
              <a:buFontTx/>
              <a:buNone/>
            </a:pPr>
            <a:r>
              <a:rPr lang="zh-CN" altLang="en-US" sz="1800" dirty="0">
                <a:latin typeface="微软雅黑" panose="020B0503020204020204" pitchFamily="34" charset="-122"/>
              </a:rPr>
              <a:t>微软的</a:t>
            </a:r>
            <a:r>
              <a:rPr lang="en-US" altLang="zh-CN" sz="1800" dirty="0">
                <a:latin typeface="微软雅黑" panose="020B0503020204020204" pitchFamily="34" charset="-122"/>
              </a:rPr>
              <a:t>DEP</a:t>
            </a:r>
            <a:r>
              <a:rPr lang="zh-CN" altLang="en-US" sz="1800" dirty="0">
                <a:latin typeface="微软雅黑" panose="020B0503020204020204" pitchFamily="34" charset="-122"/>
              </a:rPr>
              <a:t>（数据执行保护）技术 （</a:t>
            </a:r>
            <a:r>
              <a:rPr lang="en-US" altLang="zh-CN" sz="1800" dirty="0">
                <a:latin typeface="微软雅黑" panose="020B0503020204020204" pitchFamily="34" charset="-122"/>
              </a:rPr>
              <a:t>Windows XP SP2</a:t>
            </a:r>
            <a:r>
              <a:rPr lang="zh-CN" altLang="en-US" sz="1800" dirty="0">
                <a:latin typeface="微软雅黑" panose="020B0503020204020204" pitchFamily="34" charset="-122"/>
              </a:rPr>
              <a:t>、</a:t>
            </a:r>
            <a:r>
              <a:rPr lang="en-US" altLang="zh-CN" sz="1800" dirty="0">
                <a:latin typeface="微软雅黑" panose="020B0503020204020204" pitchFamily="34" charset="-122"/>
              </a:rPr>
              <a:t>Windows Server 2003 SP1</a:t>
            </a:r>
            <a:r>
              <a:rPr lang="zh-CN" altLang="en-US" sz="1800" dirty="0">
                <a:latin typeface="微软雅黑" panose="020B0503020204020204" pitchFamily="34" charset="-122"/>
              </a:rPr>
              <a:t>及其更高版本的</a:t>
            </a:r>
            <a:r>
              <a:rPr lang="en-US" altLang="zh-CN" sz="1800" dirty="0">
                <a:latin typeface="微软雅黑" panose="020B0503020204020204" pitchFamily="34" charset="-122"/>
              </a:rPr>
              <a:t>Windows</a:t>
            </a:r>
            <a:r>
              <a:rPr lang="zh-CN" altLang="en-US" sz="1800" dirty="0">
                <a:latin typeface="微软雅黑" panose="020B0503020204020204" pitchFamily="34" charset="-122"/>
              </a:rPr>
              <a:t>操作系统中）</a:t>
            </a:r>
            <a:endParaRPr lang="zh-CN" altLang="en-US" sz="1800" dirty="0">
              <a:latin typeface="微软雅黑" panose="020B0503020204020204" pitchFamily="34" charset="-122"/>
            </a:endParaRPr>
          </a:p>
        </p:txBody>
      </p:sp>
      <p:grpSp>
        <p:nvGrpSpPr>
          <p:cNvPr id="43" name="组合 42"/>
          <p:cNvGrpSpPr/>
          <p:nvPr/>
        </p:nvGrpSpPr>
        <p:grpSpPr>
          <a:xfrm>
            <a:off x="1583560" y="2566893"/>
            <a:ext cx="246226" cy="300036"/>
            <a:chOff x="255588" y="323850"/>
            <a:chExt cx="1387475" cy="1690688"/>
          </a:xfrm>
        </p:grpSpPr>
        <p:sp>
          <p:nvSpPr>
            <p:cNvPr id="44"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solidFill>
              <a:srgbClr val="F07F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49" name="直接连接符 48"/>
          <p:cNvCxnSpPr/>
          <p:nvPr/>
        </p:nvCxnSpPr>
        <p:spPr>
          <a:xfrm>
            <a:off x="1395073" y="5628205"/>
            <a:ext cx="494550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32" name="Object 4"/>
          <p:cNvGraphicFramePr>
            <a:graphicFrameLocks noChangeAspect="1"/>
          </p:cNvGraphicFramePr>
          <p:nvPr/>
        </p:nvGraphicFramePr>
        <p:xfrm>
          <a:off x="6896246" y="1727003"/>
          <a:ext cx="3993073" cy="3961729"/>
        </p:xfrm>
        <a:graphic>
          <a:graphicData uri="http://schemas.openxmlformats.org/presentationml/2006/ole">
            <mc:AlternateContent xmlns:mc="http://schemas.openxmlformats.org/markup-compatibility/2006">
              <mc:Choice xmlns:v="urn:schemas-microsoft-com:vml" Requires="v">
                <p:oleObj spid="_x0000_s11268" name="位图图像" r:id="rId1" imgW="3495675" imgH="4724400" progId="Paint.Picture">
                  <p:embed/>
                </p:oleObj>
              </mc:Choice>
              <mc:Fallback>
                <p:oleObj name="位图图像" r:id="rId1" imgW="3495675" imgH="4724400" progId="Paint.Picture">
                  <p:embed/>
                  <p:pic>
                    <p:nvPicPr>
                      <p:cNvPr id="0" name="图片 112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6246" y="1727003"/>
                        <a:ext cx="3993073" cy="39617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spid="_x0000_s2191" name="Image" r:id="rId1" imgW="18288000" imgH="7181850" progId="Photoshop.Image.13">
                  <p:embed/>
                </p:oleObj>
              </mc:Choice>
              <mc:Fallback>
                <p:oleObj name="Image" r:id="rId1" imgW="18288000" imgH="7181850" progId="Photoshop.Image.13">
                  <p:embed/>
                  <p:pic>
                    <p:nvPicPr>
                      <p:cNvPr id="0" name="对象 1"/>
                      <p:cNvPicPr/>
                      <p:nvPr/>
                    </p:nvPicPr>
                    <p:blipFill>
                      <a:blip r:embed="rId2"/>
                      <a:stretch>
                        <a:fillRect/>
                      </a:stretch>
                    </p:blipFill>
                    <p:spPr>
                      <a:xfrm>
                        <a:off x="0" y="0"/>
                        <a:ext cx="12192000" cy="6858000"/>
                      </a:xfrm>
                      <a:prstGeom prst="rect">
                        <a:avLst/>
                      </a:prstGeom>
                    </p:spPr>
                  </p:pic>
                </p:oleObj>
              </mc:Fallback>
            </mc:AlternateContent>
          </a:graphicData>
        </a:graphic>
      </p:graphicFrame>
      <p:sp>
        <p:nvSpPr>
          <p:cNvPr id="7" name="PA_矩形 5"/>
          <p:cNvSpPr/>
          <p:nvPr>
            <p:custDataLst>
              <p:tags r:id="rId3"/>
            </p:custDataLst>
          </p:nvPr>
        </p:nvSpPr>
        <p:spPr>
          <a:xfrm>
            <a:off x="0" y="2915367"/>
            <a:ext cx="12192000" cy="1513758"/>
          </a:xfrm>
          <a:prstGeom prst="rect">
            <a:avLst/>
          </a:prstGeom>
          <a:solidFill>
            <a:schemeClr val="accent1">
              <a:alpha val="80000"/>
            </a:schemeClr>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学 习 进 步！</a:t>
            </a:r>
            <a:endParaRPr lang="en-US" altLang="zh-CN" sz="6600" b="1" dirty="0">
              <a:solidFill>
                <a:schemeClr val="bg1"/>
              </a:solidFill>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7966" y="6253736"/>
            <a:ext cx="2185913" cy="454992"/>
          </a:xfrm>
          <a:prstGeom prst="rect">
            <a:avLst/>
          </a:prstGeom>
        </p:spPr>
      </p:pic>
      <p:sp>
        <p:nvSpPr>
          <p:cNvPr id="10" name="矩形 9"/>
          <p:cNvSpPr/>
          <p:nvPr/>
        </p:nvSpPr>
        <p:spPr>
          <a:xfrm>
            <a:off x="809476" y="183671"/>
            <a:ext cx="3416320" cy="523220"/>
          </a:xfrm>
          <a:prstGeom prst="rect">
            <a:avLst/>
          </a:prstGeom>
        </p:spPr>
        <p:txBody>
          <a:bodyPr wrap="none">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计算机网络安全技术</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8" name="Freeform 58"/>
          <p:cNvSpPr>
            <a:spLocks noEditPoints="1"/>
          </p:cNvSpPr>
          <p:nvPr/>
        </p:nvSpPr>
        <p:spPr bwMode="auto">
          <a:xfrm>
            <a:off x="355887" y="251940"/>
            <a:ext cx="403255" cy="403256"/>
          </a:xfrm>
          <a:custGeom>
            <a:avLst/>
            <a:gdLst>
              <a:gd name="T0" fmla="*/ 0 w 124"/>
              <a:gd name="T1" fmla="*/ 62 h 124"/>
              <a:gd name="T2" fmla="*/ 124 w 124"/>
              <a:gd name="T3" fmla="*/ 62 h 124"/>
              <a:gd name="T4" fmla="*/ 116 w 124"/>
              <a:gd name="T5" fmla="*/ 60 h 124"/>
              <a:gd name="T6" fmla="*/ 88 w 124"/>
              <a:gd name="T7" fmla="*/ 35 h 124"/>
              <a:gd name="T8" fmla="*/ 116 w 124"/>
              <a:gd name="T9" fmla="*/ 60 h 124"/>
              <a:gd name="T10" fmla="*/ 44 w 124"/>
              <a:gd name="T11" fmla="*/ 94 h 124"/>
              <a:gd name="T12" fmla="*/ 60 w 124"/>
              <a:gd name="T13" fmla="*/ 116 h 124"/>
              <a:gd name="T14" fmla="*/ 82 w 124"/>
              <a:gd name="T15" fmla="*/ 32 h 124"/>
              <a:gd name="T16" fmla="*/ 64 w 124"/>
              <a:gd name="T17" fmla="*/ 8 h 124"/>
              <a:gd name="T18" fmla="*/ 71 w 124"/>
              <a:gd name="T19" fmla="*/ 8 h 124"/>
              <a:gd name="T20" fmla="*/ 86 w 124"/>
              <a:gd name="T21" fmla="*/ 31 h 124"/>
              <a:gd name="T22" fmla="*/ 60 w 124"/>
              <a:gd name="T23" fmla="*/ 8 h 124"/>
              <a:gd name="T24" fmla="*/ 42 w 124"/>
              <a:gd name="T25" fmla="*/ 32 h 124"/>
              <a:gd name="T26" fmla="*/ 60 w 124"/>
              <a:gd name="T27" fmla="*/ 8 h 124"/>
              <a:gd name="T28" fmla="*/ 25 w 124"/>
              <a:gd name="T29" fmla="*/ 23 h 124"/>
              <a:gd name="T30" fmla="*/ 38 w 124"/>
              <a:gd name="T31" fmla="*/ 31 h 124"/>
              <a:gd name="T32" fmla="*/ 60 w 124"/>
              <a:gd name="T33" fmla="*/ 40 h 124"/>
              <a:gd name="T34" fmla="*/ 36 w 124"/>
              <a:gd name="T35" fmla="*/ 60 h 124"/>
              <a:gd name="T36" fmla="*/ 60 w 124"/>
              <a:gd name="T37" fmla="*/ 64 h 124"/>
              <a:gd name="T38" fmla="*/ 42 w 124"/>
              <a:gd name="T39" fmla="*/ 91 h 124"/>
              <a:gd name="T40" fmla="*/ 60 w 124"/>
              <a:gd name="T41" fmla="*/ 64 h 124"/>
              <a:gd name="T42" fmla="*/ 27 w 124"/>
              <a:gd name="T43" fmla="*/ 103 h 124"/>
              <a:gd name="T44" fmla="*/ 53 w 124"/>
              <a:gd name="T45" fmla="*/ 115 h 124"/>
              <a:gd name="T46" fmla="*/ 64 w 124"/>
              <a:gd name="T47" fmla="*/ 92 h 124"/>
              <a:gd name="T48" fmla="*/ 64 w 124"/>
              <a:gd name="T49" fmla="*/ 116 h 124"/>
              <a:gd name="T50" fmla="*/ 97 w 124"/>
              <a:gd name="T51" fmla="*/ 103 h 124"/>
              <a:gd name="T52" fmla="*/ 85 w 124"/>
              <a:gd name="T53" fmla="*/ 96 h 124"/>
              <a:gd name="T54" fmla="*/ 64 w 124"/>
              <a:gd name="T55" fmla="*/ 88 h 124"/>
              <a:gd name="T56" fmla="*/ 88 w 124"/>
              <a:gd name="T57" fmla="*/ 64 h 124"/>
              <a:gd name="T58" fmla="*/ 64 w 124"/>
              <a:gd name="T59" fmla="*/ 60 h 124"/>
              <a:gd name="T60" fmla="*/ 84 w 124"/>
              <a:gd name="T61" fmla="*/ 36 h 124"/>
              <a:gd name="T62" fmla="*/ 64 w 124"/>
              <a:gd name="T63" fmla="*/ 60 h 124"/>
              <a:gd name="T64" fmla="*/ 37 w 124"/>
              <a:gd name="T65" fmla="*/ 35 h 124"/>
              <a:gd name="T66" fmla="*/ 8 w 124"/>
              <a:gd name="T67" fmla="*/ 60 h 124"/>
              <a:gd name="T68" fmla="*/ 8 w 124"/>
              <a:gd name="T69" fmla="*/ 64 h 124"/>
              <a:gd name="T70" fmla="*/ 38 w 124"/>
              <a:gd name="T71" fmla="*/ 92 h 124"/>
              <a:gd name="T72" fmla="*/ 8 w 124"/>
              <a:gd name="T73" fmla="*/ 64 h 124"/>
              <a:gd name="T74" fmla="*/ 86 w 124"/>
              <a:gd name="T75" fmla="*/ 92 h 124"/>
              <a:gd name="T76" fmla="*/ 116 w 124"/>
              <a:gd name="T77"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moveTo>
                  <a:pt x="116" y="60"/>
                </a:moveTo>
                <a:cubicBezTo>
                  <a:pt x="92" y="60"/>
                  <a:pt x="92" y="60"/>
                  <a:pt x="92" y="60"/>
                </a:cubicBezTo>
                <a:cubicBezTo>
                  <a:pt x="92" y="51"/>
                  <a:pt x="90" y="42"/>
                  <a:pt x="88" y="35"/>
                </a:cubicBezTo>
                <a:cubicBezTo>
                  <a:pt x="93" y="32"/>
                  <a:pt x="98" y="29"/>
                  <a:pt x="103" y="26"/>
                </a:cubicBezTo>
                <a:cubicBezTo>
                  <a:pt x="111" y="35"/>
                  <a:pt x="116" y="47"/>
                  <a:pt x="116" y="60"/>
                </a:cubicBezTo>
                <a:moveTo>
                  <a:pt x="60" y="116"/>
                </a:moveTo>
                <a:cubicBezTo>
                  <a:pt x="53" y="110"/>
                  <a:pt x="48" y="103"/>
                  <a:pt x="44" y="94"/>
                </a:cubicBezTo>
                <a:cubicBezTo>
                  <a:pt x="49" y="93"/>
                  <a:pt x="55" y="92"/>
                  <a:pt x="60" y="92"/>
                </a:cubicBezTo>
                <a:cubicBezTo>
                  <a:pt x="60" y="116"/>
                  <a:pt x="60" y="116"/>
                  <a:pt x="60" y="116"/>
                </a:cubicBezTo>
                <a:close/>
                <a:moveTo>
                  <a:pt x="64" y="8"/>
                </a:moveTo>
                <a:cubicBezTo>
                  <a:pt x="72" y="14"/>
                  <a:pt x="78" y="22"/>
                  <a:pt x="82" y="32"/>
                </a:cubicBezTo>
                <a:cubicBezTo>
                  <a:pt x="77" y="34"/>
                  <a:pt x="71" y="35"/>
                  <a:pt x="64" y="36"/>
                </a:cubicBezTo>
                <a:cubicBezTo>
                  <a:pt x="64" y="8"/>
                  <a:pt x="64" y="8"/>
                  <a:pt x="64" y="8"/>
                </a:cubicBezTo>
                <a:cubicBezTo>
                  <a:pt x="64" y="8"/>
                  <a:pt x="64" y="8"/>
                  <a:pt x="64" y="8"/>
                </a:cubicBezTo>
                <a:moveTo>
                  <a:pt x="71" y="8"/>
                </a:moveTo>
                <a:cubicBezTo>
                  <a:pt x="82" y="10"/>
                  <a:pt x="92" y="15"/>
                  <a:pt x="100" y="23"/>
                </a:cubicBezTo>
                <a:cubicBezTo>
                  <a:pt x="96" y="26"/>
                  <a:pt x="91" y="29"/>
                  <a:pt x="86" y="31"/>
                </a:cubicBezTo>
                <a:cubicBezTo>
                  <a:pt x="82" y="22"/>
                  <a:pt x="77" y="15"/>
                  <a:pt x="71" y="8"/>
                </a:cubicBezTo>
                <a:moveTo>
                  <a:pt x="60" y="8"/>
                </a:moveTo>
                <a:cubicBezTo>
                  <a:pt x="60" y="36"/>
                  <a:pt x="60" y="36"/>
                  <a:pt x="60" y="36"/>
                </a:cubicBezTo>
                <a:cubicBezTo>
                  <a:pt x="54" y="35"/>
                  <a:pt x="48" y="34"/>
                  <a:pt x="42" y="32"/>
                </a:cubicBezTo>
                <a:cubicBezTo>
                  <a:pt x="46" y="22"/>
                  <a:pt x="52" y="14"/>
                  <a:pt x="60" y="8"/>
                </a:cubicBezTo>
                <a:cubicBezTo>
                  <a:pt x="60" y="8"/>
                  <a:pt x="60" y="8"/>
                  <a:pt x="60" y="8"/>
                </a:cubicBezTo>
                <a:moveTo>
                  <a:pt x="38" y="31"/>
                </a:moveTo>
                <a:cubicBezTo>
                  <a:pt x="33" y="29"/>
                  <a:pt x="29" y="26"/>
                  <a:pt x="25" y="23"/>
                </a:cubicBezTo>
                <a:cubicBezTo>
                  <a:pt x="32" y="15"/>
                  <a:pt x="42" y="10"/>
                  <a:pt x="53" y="8"/>
                </a:cubicBezTo>
                <a:cubicBezTo>
                  <a:pt x="47" y="15"/>
                  <a:pt x="42" y="22"/>
                  <a:pt x="38" y="31"/>
                </a:cubicBezTo>
                <a:moveTo>
                  <a:pt x="41" y="36"/>
                </a:moveTo>
                <a:cubicBezTo>
                  <a:pt x="47" y="38"/>
                  <a:pt x="53" y="39"/>
                  <a:pt x="60" y="40"/>
                </a:cubicBezTo>
                <a:cubicBezTo>
                  <a:pt x="60" y="60"/>
                  <a:pt x="60" y="60"/>
                  <a:pt x="60" y="60"/>
                </a:cubicBezTo>
                <a:cubicBezTo>
                  <a:pt x="36" y="60"/>
                  <a:pt x="36" y="60"/>
                  <a:pt x="36" y="60"/>
                </a:cubicBezTo>
                <a:cubicBezTo>
                  <a:pt x="37" y="51"/>
                  <a:pt x="38" y="43"/>
                  <a:pt x="41" y="36"/>
                </a:cubicBezTo>
                <a:moveTo>
                  <a:pt x="60" y="64"/>
                </a:moveTo>
                <a:cubicBezTo>
                  <a:pt x="60" y="88"/>
                  <a:pt x="60" y="88"/>
                  <a:pt x="60" y="88"/>
                </a:cubicBezTo>
                <a:cubicBezTo>
                  <a:pt x="54" y="88"/>
                  <a:pt x="48" y="89"/>
                  <a:pt x="42" y="91"/>
                </a:cubicBezTo>
                <a:cubicBezTo>
                  <a:pt x="39" y="83"/>
                  <a:pt x="37" y="73"/>
                  <a:pt x="36" y="64"/>
                </a:cubicBezTo>
                <a:lnTo>
                  <a:pt x="60" y="64"/>
                </a:lnTo>
                <a:close/>
                <a:moveTo>
                  <a:pt x="53" y="115"/>
                </a:moveTo>
                <a:cubicBezTo>
                  <a:pt x="43" y="113"/>
                  <a:pt x="34" y="109"/>
                  <a:pt x="27" y="103"/>
                </a:cubicBezTo>
                <a:cubicBezTo>
                  <a:pt x="31" y="100"/>
                  <a:pt x="35" y="98"/>
                  <a:pt x="40" y="96"/>
                </a:cubicBezTo>
                <a:cubicBezTo>
                  <a:pt x="43" y="103"/>
                  <a:pt x="48" y="109"/>
                  <a:pt x="53" y="115"/>
                </a:cubicBezTo>
                <a:moveTo>
                  <a:pt x="64" y="116"/>
                </a:moveTo>
                <a:cubicBezTo>
                  <a:pt x="64" y="92"/>
                  <a:pt x="64" y="92"/>
                  <a:pt x="64" y="92"/>
                </a:cubicBezTo>
                <a:cubicBezTo>
                  <a:pt x="70" y="92"/>
                  <a:pt x="76" y="93"/>
                  <a:pt x="81" y="94"/>
                </a:cubicBezTo>
                <a:cubicBezTo>
                  <a:pt x="77" y="103"/>
                  <a:pt x="71" y="110"/>
                  <a:pt x="64" y="116"/>
                </a:cubicBezTo>
                <a:close/>
                <a:moveTo>
                  <a:pt x="85" y="96"/>
                </a:moveTo>
                <a:cubicBezTo>
                  <a:pt x="89" y="98"/>
                  <a:pt x="93" y="100"/>
                  <a:pt x="97" y="103"/>
                </a:cubicBezTo>
                <a:cubicBezTo>
                  <a:pt x="90" y="109"/>
                  <a:pt x="81" y="113"/>
                  <a:pt x="71" y="115"/>
                </a:cubicBezTo>
                <a:cubicBezTo>
                  <a:pt x="76" y="109"/>
                  <a:pt x="81" y="103"/>
                  <a:pt x="85" y="96"/>
                </a:cubicBezTo>
                <a:moveTo>
                  <a:pt x="82" y="91"/>
                </a:moveTo>
                <a:cubicBezTo>
                  <a:pt x="77" y="89"/>
                  <a:pt x="71" y="88"/>
                  <a:pt x="64" y="88"/>
                </a:cubicBezTo>
                <a:cubicBezTo>
                  <a:pt x="64" y="64"/>
                  <a:pt x="64" y="64"/>
                  <a:pt x="64" y="64"/>
                </a:cubicBezTo>
                <a:cubicBezTo>
                  <a:pt x="88" y="64"/>
                  <a:pt x="88" y="64"/>
                  <a:pt x="88" y="64"/>
                </a:cubicBezTo>
                <a:cubicBezTo>
                  <a:pt x="88" y="73"/>
                  <a:pt x="86" y="83"/>
                  <a:pt x="82" y="91"/>
                </a:cubicBezTo>
                <a:moveTo>
                  <a:pt x="64" y="60"/>
                </a:moveTo>
                <a:cubicBezTo>
                  <a:pt x="64" y="40"/>
                  <a:pt x="64" y="40"/>
                  <a:pt x="64" y="40"/>
                </a:cubicBezTo>
                <a:cubicBezTo>
                  <a:pt x="71" y="39"/>
                  <a:pt x="78" y="38"/>
                  <a:pt x="84" y="36"/>
                </a:cubicBezTo>
                <a:cubicBezTo>
                  <a:pt x="86" y="43"/>
                  <a:pt x="88" y="51"/>
                  <a:pt x="88" y="60"/>
                </a:cubicBezTo>
                <a:lnTo>
                  <a:pt x="64" y="60"/>
                </a:lnTo>
                <a:close/>
                <a:moveTo>
                  <a:pt x="22" y="26"/>
                </a:moveTo>
                <a:cubicBezTo>
                  <a:pt x="27" y="29"/>
                  <a:pt x="32" y="32"/>
                  <a:pt x="37" y="35"/>
                </a:cubicBezTo>
                <a:cubicBezTo>
                  <a:pt x="34" y="42"/>
                  <a:pt x="33" y="51"/>
                  <a:pt x="32" y="60"/>
                </a:cubicBezTo>
                <a:cubicBezTo>
                  <a:pt x="8" y="60"/>
                  <a:pt x="8" y="60"/>
                  <a:pt x="8" y="60"/>
                </a:cubicBezTo>
                <a:cubicBezTo>
                  <a:pt x="9" y="47"/>
                  <a:pt x="14" y="35"/>
                  <a:pt x="22" y="26"/>
                </a:cubicBezTo>
                <a:moveTo>
                  <a:pt x="8" y="64"/>
                </a:moveTo>
                <a:cubicBezTo>
                  <a:pt x="32" y="64"/>
                  <a:pt x="32" y="64"/>
                  <a:pt x="32" y="64"/>
                </a:cubicBezTo>
                <a:cubicBezTo>
                  <a:pt x="33" y="74"/>
                  <a:pt x="35" y="83"/>
                  <a:pt x="38" y="92"/>
                </a:cubicBezTo>
                <a:cubicBezTo>
                  <a:pt x="33" y="94"/>
                  <a:pt x="29" y="97"/>
                  <a:pt x="24" y="100"/>
                </a:cubicBezTo>
                <a:cubicBezTo>
                  <a:pt x="15" y="91"/>
                  <a:pt x="9" y="78"/>
                  <a:pt x="8" y="64"/>
                </a:cubicBezTo>
                <a:moveTo>
                  <a:pt x="100" y="100"/>
                </a:moveTo>
                <a:cubicBezTo>
                  <a:pt x="96" y="97"/>
                  <a:pt x="91" y="94"/>
                  <a:pt x="86" y="92"/>
                </a:cubicBezTo>
                <a:cubicBezTo>
                  <a:pt x="90" y="83"/>
                  <a:pt x="92" y="74"/>
                  <a:pt x="92" y="64"/>
                </a:cubicBezTo>
                <a:cubicBezTo>
                  <a:pt x="116" y="64"/>
                  <a:pt x="116" y="64"/>
                  <a:pt x="116" y="64"/>
                </a:cubicBezTo>
                <a:cubicBezTo>
                  <a:pt x="116" y="78"/>
                  <a:pt x="110" y="91"/>
                  <a:pt x="100" y="100"/>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MH" val="20160830110146"/>
  <p:tag name="MH_LIBRARY" val="CONTENTS"/>
  <p:tag name="MH_TYPE" val="NUMBER"/>
  <p:tag name="ID" val="553512"/>
  <p:tag name="MH_ORDER" val="1"/>
</p:tagLst>
</file>

<file path=ppt/tags/tag4.xml><?xml version="1.0" encoding="utf-8"?>
<p:tagLst xmlns:p="http://schemas.openxmlformats.org/presentationml/2006/main">
  <p:tag name="MH" val="20160830110146"/>
  <p:tag name="MH_LIBRARY" val="CONTENTS"/>
  <p:tag name="MH_TYPE" val="ENTRY"/>
  <p:tag name="ID" val="553512"/>
  <p:tag name="MH_ORDER" val="1"/>
</p:tagLst>
</file>

<file path=ppt/tags/tag5.xml><?xml version="1.0" encoding="utf-8"?>
<p:tagLst xmlns:p="http://schemas.openxmlformats.org/presentationml/2006/main">
  <p:tag name="MH" val="20160830110146"/>
  <p:tag name="MH_LIBRARY" val="CONTENTS"/>
  <p:tag name="MH_TYPE" val="NUMBER"/>
  <p:tag name="ID" val="553512"/>
  <p:tag name="MH_ORDER" val="2"/>
</p:tagLst>
</file>

<file path=ppt/tags/tag6.xml><?xml version="1.0" encoding="utf-8"?>
<p:tagLst xmlns:p="http://schemas.openxmlformats.org/presentationml/2006/main">
  <p:tag name="MH" val="20160830110146"/>
  <p:tag name="MH_LIBRARY" val="CONTENTS"/>
  <p:tag name="MH_TYPE" val="ENTRY"/>
  <p:tag name="ID" val="553512"/>
  <p:tag name="MH_ORDER" val="2"/>
</p:tagLst>
</file>

<file path=ppt/tags/tag7.xml><?xml version="1.0" encoding="utf-8"?>
<p:tagLst xmlns:p="http://schemas.openxmlformats.org/presentationml/2006/main">
  <p:tag name="MH" val="20160830110146"/>
  <p:tag name="MH_LIBRARY" val="CONTENTS"/>
  <p:tag name="MH_TYPE" val="NUMBER"/>
  <p:tag name="ID" val="553512"/>
  <p:tag name="MH_ORDER" val="3"/>
</p:tagLst>
</file>

<file path=ppt/tags/tag8.xml><?xml version="1.0" encoding="utf-8"?>
<p:tagLst xmlns:p="http://schemas.openxmlformats.org/presentationml/2006/main">
  <p:tag name="MH" val="20160830110146"/>
  <p:tag name="MH_LIBRARY" val="CONTENTS"/>
  <p:tag name="MH_TYPE" val="ENTRY"/>
  <p:tag name="ID" val="553512"/>
  <p:tag name="MH_ORDER" val="3"/>
</p:tagLst>
</file>

<file path=ppt/tags/tag9.xml><?xml version="1.0" encoding="utf-8"?>
<p:tagLst xmlns:p="http://schemas.openxmlformats.org/presentationml/2006/main">
  <p:tag name="MH" val="20160830110146"/>
  <p:tag name="MH_LIBRARY" val="CONTENTS"/>
  <p:tag name="MH_TYPE" val="NUMBER"/>
  <p:tag name="ID" val="553512"/>
  <p:tag name="MH_ORDER" val="4"/>
</p:tagLst>
</file>

<file path=ppt/tags/tag10.xml><?xml version="1.0" encoding="utf-8"?>
<p:tagLst xmlns:p="http://schemas.openxmlformats.org/presentationml/2006/main">
  <p:tag name="MH" val="20160830110146"/>
  <p:tag name="MH_LIBRARY" val="CONTENTS"/>
  <p:tag name="MH_TYPE" val="ENTRY"/>
  <p:tag name="ID" val="553512"/>
  <p:tag name="MH_ORDER" val="4"/>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commondata" val="eyJoZGlkIjoiZTgzZmMyNjkzZjFhOGNlYjIxNjA2OTU0M2E0MGE0ZTkifQ=="/>
</p:tagLst>
</file>

<file path=ppt/theme/theme1.xml><?xml version="1.0" encoding="utf-8"?>
<a:theme xmlns:a="http://schemas.openxmlformats.org/drawingml/2006/main" name="Office Theme">
  <a:themeElements>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9212</Words>
  <Application>WPS 演示</Application>
  <PresentationFormat>宽屏</PresentationFormat>
  <Paragraphs>1095</Paragraphs>
  <Slides>83</Slides>
  <Notes>92</Notes>
  <HiddenSlides>0</HiddenSlides>
  <MMClips>0</MMClips>
  <ScaleCrop>false</ScaleCrop>
  <HeadingPairs>
    <vt:vector size="8" baseType="variant">
      <vt:variant>
        <vt:lpstr>已用的字体</vt:lpstr>
      </vt:variant>
      <vt:variant>
        <vt:i4>21</vt:i4>
      </vt:variant>
      <vt:variant>
        <vt:lpstr>主题</vt:lpstr>
      </vt:variant>
      <vt:variant>
        <vt:i4>1</vt:i4>
      </vt:variant>
      <vt:variant>
        <vt:lpstr>嵌入 OLE 服务器</vt:lpstr>
      </vt:variant>
      <vt:variant>
        <vt:i4>14</vt:i4>
      </vt:variant>
      <vt:variant>
        <vt:lpstr>幻灯片标题</vt:lpstr>
      </vt:variant>
      <vt:variant>
        <vt:i4>83</vt:i4>
      </vt:variant>
    </vt:vector>
  </HeadingPairs>
  <TitlesOfParts>
    <vt:vector size="119" baseType="lpstr">
      <vt:lpstr>Arial</vt:lpstr>
      <vt:lpstr>宋体</vt:lpstr>
      <vt:lpstr>Wingdings</vt:lpstr>
      <vt:lpstr>微软雅黑</vt:lpstr>
      <vt:lpstr>Times New Roman</vt:lpstr>
      <vt:lpstr>黑体</vt:lpstr>
      <vt:lpstr>Arial</vt:lpstr>
      <vt:lpstr>Calibri</vt:lpstr>
      <vt:lpstr>Arial Unicode MS</vt:lpstr>
      <vt:lpstr>等线 Light</vt:lpstr>
      <vt:lpstr>Calibri Light</vt:lpstr>
      <vt:lpstr>等线</vt:lpstr>
      <vt:lpstr>Tahoma</vt:lpstr>
      <vt:lpstr>Gill Sans</vt:lpstr>
      <vt:lpstr>Impact</vt:lpstr>
      <vt:lpstr>Leelawadee</vt:lpstr>
      <vt:lpstr>Leelawadee UI</vt:lpstr>
      <vt:lpstr>Arial Black</vt:lpstr>
      <vt:lpstr>FrutigerNext LT Regular</vt:lpstr>
      <vt:lpstr>Arial Unicode MS</vt:lpstr>
      <vt:lpstr>Segoe Print</vt:lpstr>
      <vt:lpstr>Office Theme</vt:lpstr>
      <vt:lpstr>Photoshop.Image.20</vt:lpstr>
      <vt:lpstr>Paint.Picture</vt:lpstr>
      <vt:lpstr>Paint.Picture</vt:lpstr>
      <vt:lpstr>Paint.Picture</vt:lpstr>
      <vt:lpstr>Paint.Picture</vt:lpstr>
      <vt:lpstr>Paint.Picture</vt:lpstr>
      <vt:lpstr>Paint.Picture</vt:lpstr>
      <vt:lpstr>CorelDRAW.Graphic.9</vt:lpstr>
      <vt:lpstr>CorelDRAW.Graphic.9</vt:lpstr>
      <vt:lpstr>Visio.Drawing.6</vt:lpstr>
      <vt:lpstr>Paint.Picture</vt:lpstr>
      <vt:lpstr>Paint.Picture</vt:lpstr>
      <vt:lpstr>Photoshop.Image.13</vt:lpstr>
      <vt:lpstr>Word.Picture.8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二月设计</dc:creator>
  <cp:lastModifiedBy>Administrator</cp:lastModifiedBy>
  <cp:revision>2470</cp:revision>
  <dcterms:created xsi:type="dcterms:W3CDTF">2014-11-26T08:06:00Z</dcterms:created>
  <dcterms:modified xsi:type="dcterms:W3CDTF">2023-10-22T17:04:15Z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DE8A877B2D37449F9B55B88DFAC73FB5_13</vt:lpwstr>
  </property>
  <property fmtid="{D5CDD505-2E9C-101B-9397-08002B2CF9AE}" pid="3" name="KSOProductBuildVer">
    <vt:lpwstr>2052-12.1.0.15712</vt:lpwstr>
  </property>
</Properties>
</file>